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9" r:id="rId2"/>
    <p:sldId id="311" r:id="rId3"/>
    <p:sldId id="305" r:id="rId4"/>
    <p:sldId id="307" r:id="rId5"/>
    <p:sldId id="309" r:id="rId6"/>
    <p:sldId id="288" r:id="rId7"/>
    <p:sldId id="323" r:id="rId8"/>
    <p:sldId id="312" r:id="rId9"/>
    <p:sldId id="313" r:id="rId10"/>
    <p:sldId id="314" r:id="rId11"/>
    <p:sldId id="324" r:id="rId12"/>
    <p:sldId id="315" r:id="rId13"/>
    <p:sldId id="316" r:id="rId14"/>
    <p:sldId id="319" r:id="rId15"/>
    <p:sldId id="321" r:id="rId16"/>
    <p:sldId id="320" r:id="rId17"/>
    <p:sldId id="322" r:id="rId18"/>
    <p:sldId id="29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A08E-A287-48B6-8B20-A79AFD40AB2B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6F4319A-C953-468F-B521-48B80788F98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9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A08E-A287-48B6-8B20-A79AFD40AB2B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319A-C953-468F-B521-48B80788F98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A08E-A287-48B6-8B20-A79AFD40AB2B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319A-C953-468F-B521-48B80788F98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61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A08E-A287-48B6-8B20-A79AFD40AB2B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319A-C953-468F-B521-48B80788F98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74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A08E-A287-48B6-8B20-A79AFD40AB2B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319A-C953-468F-B521-48B80788F98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9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A08E-A287-48B6-8B20-A79AFD40AB2B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319A-C953-468F-B521-48B80788F98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5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A08E-A287-48B6-8B20-A79AFD40AB2B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319A-C953-468F-B521-48B80788F98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67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A08E-A287-48B6-8B20-A79AFD40AB2B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319A-C953-468F-B521-48B80788F98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84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A08E-A287-48B6-8B20-A79AFD40AB2B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319A-C953-468F-B521-48B80788F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8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A08E-A287-48B6-8B20-A79AFD40AB2B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319A-C953-468F-B521-48B80788F98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42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739A08E-A287-48B6-8B20-A79AFD40AB2B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319A-C953-468F-B521-48B80788F98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68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9A08E-A287-48B6-8B20-A79AFD40AB2B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6F4319A-C953-468F-B521-48B80788F98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76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2" y="1"/>
            <a:ext cx="9601196" cy="548639"/>
          </a:xfrm>
        </p:spPr>
        <p:txBody>
          <a:bodyPr>
            <a:normAutofit/>
          </a:bodyPr>
          <a:lstStyle/>
          <a:p>
            <a:r>
              <a:rPr lang="en-US" sz="1600" dirty="0"/>
              <a:t>              </a:t>
            </a:r>
            <a:r>
              <a:rPr lang="en-US" sz="1600" dirty="0" smtClean="0"/>
              <a:t>                                       </a:t>
            </a:r>
            <a:r>
              <a:rPr lang="en-US" sz="1600" dirty="0"/>
              <a:t>Module 2 ..part2..IRS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dirty="0" smtClean="0"/>
              <a:t>                          </a:t>
            </a:r>
            <a:r>
              <a:rPr lang="en-US" sz="1600" dirty="0"/>
              <a:t>information retrieval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567" y="378823"/>
            <a:ext cx="11939450" cy="562273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dirty="0"/>
              <a:t>                                  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covered till date                           </a:t>
            </a:r>
          </a:p>
          <a:p>
            <a:pPr marL="0" indent="0">
              <a:buNone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sz="1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….user side (</a:t>
            </a:r>
            <a:r>
              <a:rPr lang="en-US" sz="1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query,keywords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IR system side(Database , documents, indexing tokens), process working 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comparison, 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&amp; tokens, ranking, 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0" indent="0">
              <a:buNone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1.2) </a:t>
            </a:r>
            <a:r>
              <a:rPr lang="en-US" sz="1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problem 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…accuracy of ranking 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1.3) </a:t>
            </a:r>
            <a:r>
              <a:rPr lang="en-US" sz="1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….introduction of IR models</a:t>
            </a:r>
          </a:p>
          <a:p>
            <a:pPr marL="0" indent="0">
              <a:buNone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n-US" sz="1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 system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…..user profile, filtering algorithm, database manager, database or storage</a:t>
            </a:r>
          </a:p>
          <a:p>
            <a:pPr marL="0" indent="0">
              <a:buNone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sz="1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profile as per user query, query indexing and document indexing, comparison of both, results as per finding</a:t>
            </a:r>
          </a:p>
          <a:p>
            <a:pPr marL="0" indent="0">
              <a:buNone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1.6) </a:t>
            </a:r>
            <a:r>
              <a:rPr lang="en-US" sz="1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 A user query may not be proper </a:t>
            </a:r>
            <a:r>
              <a:rPr lang="en-US" sz="1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theirfore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improper 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indexing thus irreverent results</a:t>
            </a:r>
          </a:p>
          <a:p>
            <a:pPr marL="0" indent="0">
              <a:buNone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836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2" y="1"/>
            <a:ext cx="9601196" cy="605118"/>
          </a:xfrm>
        </p:spPr>
        <p:txBody>
          <a:bodyPr>
            <a:normAutofit/>
          </a:bodyPr>
          <a:lstStyle/>
          <a:p>
            <a:r>
              <a:rPr lang="en-US" dirty="0"/>
              <a:t>                     Module2 ..part2..IR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0759" y="531092"/>
            <a:ext cx="11098576" cy="554435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3) Information retrieval Models</a:t>
            </a:r>
          </a:p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3.1)Why model is required</a:t>
            </a:r>
          </a:p>
          <a:p>
            <a:pPr marL="0" indent="0">
              <a:buNone/>
            </a:pP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0759" y="3574869"/>
            <a:ext cx="15523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Problem</a:t>
            </a:r>
          </a:p>
          <a:p>
            <a:pPr algn="ctr"/>
            <a:r>
              <a:rPr lang="en-US" dirty="0" smtClean="0"/>
              <a:t>Defining</a:t>
            </a:r>
          </a:p>
          <a:p>
            <a:pPr algn="ctr"/>
            <a:r>
              <a:rPr lang="en-US" dirty="0" smtClean="0"/>
              <a:t>understanding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358669" y="3303269"/>
            <a:ext cx="2134427" cy="15414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Solution</a:t>
            </a:r>
          </a:p>
          <a:p>
            <a:pPr algn="ctr"/>
            <a:r>
              <a:rPr lang="en-IN" dirty="0" smtClean="0"/>
              <a:t>number of solutions</a:t>
            </a:r>
          </a:p>
          <a:p>
            <a:pPr algn="ctr"/>
            <a:r>
              <a:rPr lang="en-US" dirty="0" smtClean="0"/>
              <a:t>Selected the best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821844" y="3213462"/>
            <a:ext cx="1709585" cy="13106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Perception</a:t>
            </a:r>
          </a:p>
          <a:p>
            <a:pPr algn="ctr"/>
            <a:r>
              <a:rPr lang="en-US" dirty="0" smtClean="0"/>
              <a:t>Analyzing  the solution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659055" y="3213462"/>
            <a:ext cx="2364377" cy="13106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Conceptualization</a:t>
            </a:r>
          </a:p>
          <a:p>
            <a:pPr algn="ctr"/>
            <a:r>
              <a:rPr lang="en-US" dirty="0" smtClean="0"/>
              <a:t>Clear understanding of solution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9619969" y="5020360"/>
            <a:ext cx="2065283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Modelling</a:t>
            </a:r>
          </a:p>
          <a:p>
            <a:pPr algn="ctr"/>
            <a:r>
              <a:rPr lang="en-US" dirty="0" smtClean="0"/>
              <a:t>Model</a:t>
            </a:r>
          </a:p>
          <a:p>
            <a:pPr algn="ctr"/>
            <a:r>
              <a:rPr lang="en-US" dirty="0" smtClean="0"/>
              <a:t>representation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40759" y="4976949"/>
            <a:ext cx="4566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Defining the          define the solution space</a:t>
            </a:r>
          </a:p>
          <a:p>
            <a:r>
              <a:rPr lang="en-US" dirty="0" smtClean="0"/>
              <a:t>problem space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9614263" y="3213462"/>
            <a:ext cx="2025072" cy="12758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Characterization</a:t>
            </a:r>
          </a:p>
          <a:p>
            <a:pPr algn="ctr"/>
            <a:r>
              <a:rPr lang="en-US" dirty="0" smtClean="0"/>
              <a:t>Parameters to be considered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78823" y="2769326"/>
            <a:ext cx="10620103" cy="1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358846" y="4524103"/>
            <a:ext cx="537752" cy="45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764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2" y="1"/>
            <a:ext cx="9601196" cy="605118"/>
          </a:xfrm>
        </p:spPr>
        <p:txBody>
          <a:bodyPr>
            <a:normAutofit/>
          </a:bodyPr>
          <a:lstStyle/>
          <a:p>
            <a:r>
              <a:rPr lang="en-US" dirty="0"/>
              <a:t>                     Module2 ..part2..IR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6860" y="531092"/>
            <a:ext cx="11098576" cy="554435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3) Information retrieval Models</a:t>
            </a:r>
          </a:p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3.1)Why model is required</a:t>
            </a:r>
          </a:p>
          <a:p>
            <a:pPr marL="0" indent="0">
              <a:buNone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a)It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the boundary within which each unit works and the sequence in which they will be working.</a:t>
            </a:r>
          </a:p>
          <a:p>
            <a:pPr marL="0" indent="0">
              <a:buNone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b)The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modeling of various subunits makes the working of the model more clear and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justifiable thus implementable and testable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c)As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in form of units each unit can be designed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independently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connected</a:t>
            </a:r>
          </a:p>
          <a:p>
            <a:pPr marL="0" indent="0">
              <a:buNone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d)They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it clear the final input and output along with the intermediate inputs and outputs</a:t>
            </a:r>
          </a:p>
          <a:p>
            <a:pPr marL="0" indent="0">
              <a:buNone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e) This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a blue print for actual implementation</a:t>
            </a:r>
          </a:p>
          <a:p>
            <a:pPr marL="0" indent="0">
              <a:buNone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f) It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provides means for further research and study  so as to refine the model </a:t>
            </a:r>
          </a:p>
          <a:p>
            <a:pPr marL="0" indent="0">
              <a:buNone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g) The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for IR usually help in predicting as what the output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for……</a:t>
            </a:r>
          </a:p>
          <a:p>
            <a:pPr marL="0" indent="0">
              <a:buNone/>
            </a:pP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658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2" y="1"/>
            <a:ext cx="9601196" cy="605118"/>
          </a:xfrm>
        </p:spPr>
        <p:txBody>
          <a:bodyPr>
            <a:normAutofit/>
          </a:bodyPr>
          <a:lstStyle/>
          <a:p>
            <a:r>
              <a:rPr lang="en-US" dirty="0"/>
              <a:t>                     Module2 ..part2..IR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6860" y="531092"/>
            <a:ext cx="11098576" cy="554435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3) Information retrieval Models</a:t>
            </a:r>
          </a:p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3.1)Why model is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……</a:t>
            </a:r>
          </a:p>
          <a:p>
            <a:pPr marL="0" indent="0">
              <a:buNone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g)….user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</a:p>
          <a:p>
            <a:pPr marL="0" indent="0">
              <a:buNone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h)This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tested experimentally in a controlled environment before implementing</a:t>
            </a:r>
          </a:p>
          <a:p>
            <a:pPr marL="0" indent="0">
              <a:buNone/>
            </a:pP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Components of IR model……..</a:t>
            </a:r>
          </a:p>
          <a:p>
            <a:pPr marL="0" indent="0">
              <a:buNone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4.1.a) </a:t>
            </a:r>
            <a:r>
              <a:rPr lang="en-US" sz="9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Acquisition</a:t>
            </a:r>
            <a:r>
              <a:rPr lang="en-US" sz="9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step, the selection of documents and other objects from various web resources that consist of text-based documents takes place. The required data is collected by web crawlers and stored in the database.</a:t>
            </a:r>
          </a:p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4.1.b) </a:t>
            </a:r>
            <a:r>
              <a:rPr lang="en-US" sz="9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consists of indexing that contains free-text terms, controlled vocabulary, manual &amp; automatic techniques as well. example: Abstracting contains summarizing and Bibliographic description that contains author, title, sources, data, and metadata.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240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2" y="1"/>
            <a:ext cx="9601196" cy="605118"/>
          </a:xfrm>
        </p:spPr>
        <p:txBody>
          <a:bodyPr>
            <a:normAutofit/>
          </a:bodyPr>
          <a:lstStyle/>
          <a:p>
            <a:r>
              <a:rPr lang="en-US" dirty="0"/>
              <a:t>                     Module2 ..part2..IR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6860" y="531092"/>
            <a:ext cx="11098576" cy="554435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Components of IR model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4.1,c) </a:t>
            </a:r>
            <a:r>
              <a:rPr lang="en-US" sz="9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Organization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There are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file organization methods. i.e. </a:t>
            </a:r>
            <a:r>
              <a:rPr lang="en-US" sz="9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Sequential: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contains documents by document data.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(document based)</a:t>
            </a:r>
          </a:p>
          <a:p>
            <a:pPr marL="0" indent="0">
              <a:buNone/>
            </a:pPr>
            <a:r>
              <a:rPr lang="en-US" sz="9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Inverted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contains term by term, list of records under each term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.(content based) </a:t>
            </a:r>
          </a:p>
          <a:p>
            <a:pPr marL="0" indent="0">
              <a:buNone/>
            </a:pPr>
            <a:r>
              <a:rPr lang="en-US" sz="9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Mixed: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Combination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both.</a:t>
            </a:r>
          </a:p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4.1.d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9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IR process starts when a user enters a query into the system. </a:t>
            </a:r>
            <a:endParaRPr lang="en-US" sz="9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Queries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formal statements of information needs, for example, search strings in web search engines. </a:t>
            </a:r>
            <a:endParaRPr lang="en-US" sz="9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retrieval, a query does not uniquely identify a single object in the collection. Instead, several objects may match the query, perhaps with different degrees of relevancy.</a:t>
            </a:r>
          </a:p>
          <a:p>
            <a:pPr marL="0" indent="0">
              <a:buNone/>
            </a:pP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2" y="1"/>
            <a:ext cx="9601196" cy="605118"/>
          </a:xfrm>
        </p:spPr>
        <p:txBody>
          <a:bodyPr>
            <a:normAutofit/>
          </a:bodyPr>
          <a:lstStyle/>
          <a:p>
            <a:r>
              <a:rPr lang="en-US" dirty="0"/>
              <a:t>                     Module2 ..part2..IR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4320" y="531092"/>
            <a:ext cx="11704320" cy="554435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sz="9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Characterization of  models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</a:p>
          <a:p>
            <a:pPr marL="0" indent="0">
              <a:buNone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what the IR model consist of as its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parameters. By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these parameters as high and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low,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requirement of the IR model can be defined</a:t>
            </a: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actual measurement of these parameter value can thus be used to evaluate the IR model</a:t>
            </a:r>
          </a:p>
          <a:p>
            <a:pPr marL="0" indent="0">
              <a:buNone/>
            </a:pP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IR= f(D,Q</a:t>
            </a:r>
            <a:r>
              <a:rPr lang="en-US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F(D Q) </a:t>
            </a: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,R(Qi, </a:t>
            </a:r>
            <a:r>
              <a:rPr lang="en-US" sz="9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</a:t>
            </a: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set of logical views or representation of the document stored.</a:t>
            </a:r>
          </a:p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set of logical representation of the documents for the user so as to form his query </a:t>
            </a: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F: </a:t>
            </a:r>
            <a:r>
              <a:rPr lang="en-US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F(D,Q)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used. This is required for modelling the document representation (user, logical database) , their relationship and queries</a:t>
            </a:r>
          </a:p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R(Qi, </a:t>
            </a:r>
            <a:r>
              <a:rPr lang="en-US" sz="9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</a:t>
            </a: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ranking function used. </a:t>
            </a: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ith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query and </a:t>
            </a:r>
            <a:r>
              <a:rPr lang="en-US" sz="9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jth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 representation. </a:t>
            </a:r>
          </a:p>
          <a:p>
            <a:pPr marL="0" indent="0">
              <a:buNone/>
            </a:pP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44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2" y="1"/>
            <a:ext cx="9601196" cy="605118"/>
          </a:xfrm>
        </p:spPr>
        <p:txBody>
          <a:bodyPr>
            <a:normAutofit/>
          </a:bodyPr>
          <a:lstStyle/>
          <a:p>
            <a:r>
              <a:rPr lang="en-US" dirty="0"/>
              <a:t>                     Module2 ..part2..IR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4320" y="531092"/>
            <a:ext cx="11704320" cy="554435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Characterization of </a:t>
            </a:r>
            <a:r>
              <a:rPr lang="en-US" sz="9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models…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gives the association of the query with the Document  selected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ith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 gives document ranking from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to j </a:t>
            </a: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the index thus has to be weighted as per their nearness of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query search</a:t>
            </a: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K: index terms from (0 to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D: number of documents(0 to j)</a:t>
            </a: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associated with index terms will be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Wi,j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index term not appearing in the document for this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Wi.j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Wi,j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(N)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 is the function associated with documents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the index term matches and the relevance is the weight associated as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Wi,j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(number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were N is the number                  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564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2" y="1"/>
            <a:ext cx="9601196" cy="605118"/>
          </a:xfrm>
        </p:spPr>
        <p:txBody>
          <a:bodyPr>
            <a:normAutofit/>
          </a:bodyPr>
          <a:lstStyle/>
          <a:p>
            <a:r>
              <a:rPr lang="en-US" dirty="0"/>
              <a:t>                     Module2 ..part2..IR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4320" y="531092"/>
            <a:ext cx="11704320" cy="554435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Types of models in IR…6.1) as per taxonomy……classic Models  and structured Models</a:t>
            </a:r>
          </a:p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6.1.a) Classic model…</a:t>
            </a:r>
          </a:p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models requires 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set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9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terms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sz="9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9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tokens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each document ( it can be like a one sentence summary of  main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that document)</a:t>
            </a:r>
          </a:p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term is documents set of words   whose semantic helps in representing the document main theme.</a:t>
            </a:r>
          </a:p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index terms summarized a document content in a single sentence.</a:t>
            </a:r>
          </a:p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Basically it is a </a:t>
            </a:r>
            <a:r>
              <a:rPr lang="en-US" sz="9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nouns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picked up from the document as nouns have meaning which reflect the contents of the entire document</a:t>
            </a:r>
          </a:p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large number of index terms can be formed for a set of documents</a:t>
            </a:r>
          </a:p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index term resenbles most to the user query so as to give most relevant results is very important</a:t>
            </a:r>
          </a:p>
          <a:p>
            <a:pPr marL="0" indent="0">
              <a:buNone/>
            </a:pP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929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2" y="1"/>
            <a:ext cx="9601196" cy="605118"/>
          </a:xfrm>
        </p:spPr>
        <p:txBody>
          <a:bodyPr>
            <a:normAutofit/>
          </a:bodyPr>
          <a:lstStyle/>
          <a:p>
            <a:r>
              <a:rPr lang="en-US" dirty="0"/>
              <a:t>                     Module2 ..part2..IR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4320" y="404949"/>
            <a:ext cx="11704320" cy="56704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Types of models in IR…6.1) as per taxonomy……classic Models  and structured Models</a:t>
            </a:r>
          </a:p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6.1.a) Classic model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9564" y="2821577"/>
            <a:ext cx="1384662" cy="22468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of documents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920241" y="2808514"/>
            <a:ext cx="1397726" cy="27562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Tokens</a:t>
            </a:r>
          </a:p>
          <a:p>
            <a:pPr algn="ctr"/>
            <a:r>
              <a:rPr lang="en-US" dirty="0" smtClean="0"/>
              <a:t>Empty spaces</a:t>
            </a:r>
          </a:p>
          <a:p>
            <a:pPr algn="ctr"/>
            <a:r>
              <a:rPr lang="en-US" dirty="0" smtClean="0"/>
              <a:t>Numbers</a:t>
            </a:r>
          </a:p>
          <a:p>
            <a:pPr algn="ctr"/>
            <a:r>
              <a:rPr lang="en-US" dirty="0" smtClean="0"/>
              <a:t>words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579223" y="2821577"/>
            <a:ext cx="1397725" cy="2743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Most relevant</a:t>
            </a:r>
          </a:p>
          <a:p>
            <a:pPr algn="ctr"/>
            <a:r>
              <a:rPr lang="en-US" dirty="0" smtClean="0"/>
              <a:t>Words</a:t>
            </a:r>
          </a:p>
          <a:p>
            <a:pPr algn="ctr"/>
            <a:r>
              <a:rPr lang="en-US" dirty="0" smtClean="0"/>
              <a:t>Proper nouns</a:t>
            </a:r>
          </a:p>
          <a:p>
            <a:pPr algn="ctr"/>
            <a:r>
              <a:rPr lang="en-US" b="1" dirty="0" smtClean="0"/>
              <a:t>(index</a:t>
            </a:r>
            <a:r>
              <a:rPr lang="en-US" b="1" dirty="0" smtClean="0"/>
              <a:t>)</a:t>
            </a:r>
          </a:p>
          <a:p>
            <a:pPr algn="ctr"/>
            <a:r>
              <a:rPr lang="en-US" b="1" dirty="0" smtClean="0"/>
              <a:t>Index subset </a:t>
            </a:r>
            <a:r>
              <a:rPr lang="en-US" b="1" smtClean="0"/>
              <a:t>of tokens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5290457" y="2730137"/>
            <a:ext cx="1672046" cy="31350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RANKING</a:t>
            </a:r>
          </a:p>
          <a:p>
            <a:pPr algn="ctr"/>
            <a:r>
              <a:rPr lang="en-US" dirty="0" smtClean="0"/>
              <a:t>All those documents ranked as per maximum number of index terms found in it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276011" y="2749731"/>
            <a:ext cx="1711234" cy="3095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Comparison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of index term with </a:t>
            </a:r>
            <a:r>
              <a:rPr lang="en-US" dirty="0" smtClean="0"/>
              <a:t>keywords of users query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9294222" y="2448068"/>
            <a:ext cx="1397726" cy="3397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Ranking of document s with relevance in number and meaning of </a:t>
            </a:r>
            <a:r>
              <a:rPr lang="en-US" dirty="0" smtClean="0"/>
              <a:t>tokens (index terms) </a:t>
            </a:r>
            <a:r>
              <a:rPr lang="en-US" dirty="0" smtClean="0"/>
              <a:t>with keywords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6015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2" y="1"/>
            <a:ext cx="9601196" cy="605118"/>
          </a:xfrm>
        </p:spPr>
        <p:txBody>
          <a:bodyPr>
            <a:normAutofit/>
          </a:bodyPr>
          <a:lstStyle/>
          <a:p>
            <a:r>
              <a:rPr lang="en-US" dirty="0"/>
              <a:t>                     Module2 ..part2..IRS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7164" y="424873"/>
            <a:ext cx="11462327" cy="565057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7371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2" y="1"/>
            <a:ext cx="9601196" cy="8564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Module 2 ..part2..IRS</a:t>
            </a:r>
            <a:br>
              <a:rPr lang="en-US" dirty="0"/>
            </a:br>
            <a:r>
              <a:rPr lang="en-US" dirty="0"/>
              <a:t>             information retrieval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6327" y="483326"/>
            <a:ext cx="11453091" cy="551822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                             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0" indent="0">
              <a:buNone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1) covered till date                           </a:t>
            </a:r>
          </a:p>
          <a:p>
            <a:pPr marL="0" indent="0">
              <a:buNone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1.7) </a:t>
            </a:r>
            <a:r>
              <a:rPr lang="en-US" sz="1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 user 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given feedback so as to modify his query of required</a:t>
            </a:r>
          </a:p>
          <a:p>
            <a:pPr marL="0" indent="0">
              <a:buNone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1.8) </a:t>
            </a:r>
            <a:r>
              <a:rPr lang="en-US" sz="1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taxonomy of information system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….so as to define IR models and the methods used in it</a:t>
            </a:r>
          </a:p>
          <a:p>
            <a:pPr marL="0" indent="0">
              <a:buNone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1.9) </a:t>
            </a:r>
            <a:r>
              <a:rPr lang="en-US" sz="1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task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….only browsing or actual information retravel</a:t>
            </a:r>
          </a:p>
          <a:p>
            <a:pPr marL="0" indent="0">
              <a:buNone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1.10) </a:t>
            </a:r>
            <a:r>
              <a:rPr lang="en-US" sz="1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browsing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…searching , hyperlinks</a:t>
            </a:r>
          </a:p>
          <a:p>
            <a:pPr marL="0" indent="0">
              <a:buNone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1.11) </a:t>
            </a:r>
            <a:r>
              <a:rPr lang="en-US" sz="1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 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ad-hoc and filtering</a:t>
            </a:r>
          </a:p>
          <a:p>
            <a:pPr marL="0" indent="0">
              <a:buNone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1.12) </a:t>
            </a:r>
            <a:r>
              <a:rPr lang="en-US" sz="1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adhoc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…..query may change but number of document collection same</a:t>
            </a:r>
          </a:p>
          <a:p>
            <a:pPr marL="0" indent="0">
              <a:buNone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1.13) </a:t>
            </a:r>
            <a:r>
              <a:rPr lang="en-US" sz="1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…same query…set of document collection may change</a:t>
            </a:r>
          </a:p>
          <a:p>
            <a:pPr marL="0" indent="0">
              <a:buNone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05543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2" y="1"/>
            <a:ext cx="9601196" cy="519763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Module 2 ..part2..IR models</a:t>
            </a:r>
            <a:br>
              <a:rPr lang="en-US" dirty="0"/>
            </a:br>
            <a:r>
              <a:rPr lang="en-US" dirty="0"/>
              <a:t>        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6327" y="336884"/>
            <a:ext cx="11453091" cy="5664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(1)taxonomy of Information retrieval system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F3F41F7-0BEC-0B64-0D64-9C958CD50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56445"/>
            <a:ext cx="11271182" cy="514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2" y="1"/>
            <a:ext cx="9601196" cy="519763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Module 2 ..part2..IR models</a:t>
            </a:r>
            <a:br>
              <a:rPr lang="en-US" dirty="0"/>
            </a:br>
            <a:r>
              <a:rPr lang="en-US" dirty="0"/>
              <a:t>        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6327" y="336884"/>
            <a:ext cx="11453091" cy="56646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(1)taxonomy of Information retrieval system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1.2(User task…information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retrieval….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operational modes…filtering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mode two: Filtering…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D416D9E-9A10-21D0-6B3A-EDB369A29531}"/>
              </a:ext>
            </a:extLst>
          </p:cNvPr>
          <p:cNvSpPr/>
          <p:nvPr/>
        </p:nvSpPr>
        <p:spPr>
          <a:xfrm>
            <a:off x="1403927" y="2503055"/>
            <a:ext cx="1505528" cy="10621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profile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BEC055F9-46AD-00C2-6E18-815C6EA6DDDF}"/>
              </a:ext>
            </a:extLst>
          </p:cNvPr>
          <p:cNvCxnSpPr/>
          <p:nvPr/>
        </p:nvCxnSpPr>
        <p:spPr>
          <a:xfrm>
            <a:off x="665018" y="2881745"/>
            <a:ext cx="630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66CF58F-2696-F854-9555-C8AAE1402C94}"/>
              </a:ext>
            </a:extLst>
          </p:cNvPr>
          <p:cNvSpPr txBox="1"/>
          <p:nvPr/>
        </p:nvSpPr>
        <p:spPr>
          <a:xfrm>
            <a:off x="147782" y="3169219"/>
            <a:ext cx="1013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inputs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C2C4299-0DE8-0C1D-9EAC-2210F1F5B976}"/>
              </a:ext>
            </a:extLst>
          </p:cNvPr>
          <p:cNvSpPr/>
          <p:nvPr/>
        </p:nvSpPr>
        <p:spPr>
          <a:xfrm>
            <a:off x="3546764" y="2503055"/>
            <a:ext cx="1856509" cy="10621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Filtering algorithm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6C9F93AC-7F23-733B-BB09-2EFE3F23C5A1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2909455" y="3034146"/>
            <a:ext cx="637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D265E9F-DA7C-D4CE-78EC-A33B13D1E881}"/>
              </a:ext>
            </a:extLst>
          </p:cNvPr>
          <p:cNvSpPr/>
          <p:nvPr/>
        </p:nvSpPr>
        <p:spPr>
          <a:xfrm>
            <a:off x="6012872" y="2503055"/>
            <a:ext cx="1717964" cy="10621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base manager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2AF6F92-E796-205F-6CA0-36A107CD6733}"/>
              </a:ext>
            </a:extLst>
          </p:cNvPr>
          <p:cNvSpPr/>
          <p:nvPr/>
        </p:nvSpPr>
        <p:spPr>
          <a:xfrm>
            <a:off x="8432800" y="2503055"/>
            <a:ext cx="1921164" cy="10621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B3C1E0E0-F870-DF29-7276-6EAC0DE6CCFB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5403273" y="3034146"/>
            <a:ext cx="609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414EB060-4A8A-FA8E-5B47-6295CDE3690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7730836" y="3034146"/>
            <a:ext cx="701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90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2" y="1"/>
            <a:ext cx="9601196" cy="605118"/>
          </a:xfrm>
        </p:spPr>
        <p:txBody>
          <a:bodyPr>
            <a:normAutofit/>
          </a:bodyPr>
          <a:lstStyle/>
          <a:p>
            <a:r>
              <a:rPr lang="en-US" dirty="0"/>
              <a:t>                     Module2 ..part2..IR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3875" y="457201"/>
            <a:ext cx="10372723" cy="554435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                              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1.3)IR system with feedback</a:t>
            </a:r>
          </a:p>
          <a:p>
            <a:pPr marL="0" indent="0">
              <a:buNone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406B94E-F3D0-3BF0-D51A-63616BE246C5}"/>
              </a:ext>
            </a:extLst>
          </p:cNvPr>
          <p:cNvSpPr/>
          <p:nvPr/>
        </p:nvSpPr>
        <p:spPr>
          <a:xfrm>
            <a:off x="1734670" y="2635623"/>
            <a:ext cx="1385047" cy="9278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profile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0FC0507-6608-9B28-A0DD-05AF0CB1DFCF}"/>
              </a:ext>
            </a:extLst>
          </p:cNvPr>
          <p:cNvSpPr/>
          <p:nvPr/>
        </p:nvSpPr>
        <p:spPr>
          <a:xfrm>
            <a:off x="3671047" y="2635623"/>
            <a:ext cx="1573306" cy="9278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Filtering algorithm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E918ED5-6D0E-415A-181F-753232610DFC}"/>
              </a:ext>
            </a:extLst>
          </p:cNvPr>
          <p:cNvSpPr/>
          <p:nvPr/>
        </p:nvSpPr>
        <p:spPr>
          <a:xfrm>
            <a:off x="5883089" y="2635622"/>
            <a:ext cx="1761564" cy="9278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manager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4BBC4EE-DECB-AB48-3195-BF7DD2241733}"/>
              </a:ext>
            </a:extLst>
          </p:cNvPr>
          <p:cNvSpPr/>
          <p:nvPr/>
        </p:nvSpPr>
        <p:spPr>
          <a:xfrm>
            <a:off x="8243047" y="2635622"/>
            <a:ext cx="1761564" cy="9278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B4BA5A6C-A9CB-A12B-A1D7-5ED4F25DDF70}"/>
              </a:ext>
            </a:extLst>
          </p:cNvPr>
          <p:cNvCxnSpPr/>
          <p:nvPr/>
        </p:nvCxnSpPr>
        <p:spPr>
          <a:xfrm>
            <a:off x="1156447" y="2877671"/>
            <a:ext cx="578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053A2488-8FC7-C2D5-4F5A-F401330FB500}"/>
              </a:ext>
            </a:extLst>
          </p:cNvPr>
          <p:cNvCxnSpPr/>
          <p:nvPr/>
        </p:nvCxnSpPr>
        <p:spPr>
          <a:xfrm>
            <a:off x="3119717" y="3099546"/>
            <a:ext cx="551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5CDEB3C8-AAA3-AAE1-95A6-6AFB0AA6A4A3}"/>
              </a:ext>
            </a:extLst>
          </p:cNvPr>
          <p:cNvCxnSpPr>
            <a:stCxn id="10" idx="3"/>
          </p:cNvCxnSpPr>
          <p:nvPr/>
        </p:nvCxnSpPr>
        <p:spPr>
          <a:xfrm flipV="1">
            <a:off x="5244353" y="3099546"/>
            <a:ext cx="6387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5ACB852F-1AAF-B4C2-7C4E-AB130E3D29AE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7644653" y="3099546"/>
            <a:ext cx="598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C9AB8DC8-6151-147F-E47F-1CF32E369F1E}"/>
              </a:ext>
            </a:extLst>
          </p:cNvPr>
          <p:cNvCxnSpPr/>
          <p:nvPr/>
        </p:nvCxnSpPr>
        <p:spPr>
          <a:xfrm>
            <a:off x="4639235" y="3563470"/>
            <a:ext cx="0" cy="497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EC2C63FA-D42A-5C61-1130-C3FC4BD40970}"/>
              </a:ext>
            </a:extLst>
          </p:cNvPr>
          <p:cNvCxnSpPr/>
          <p:nvPr/>
        </p:nvCxnSpPr>
        <p:spPr>
          <a:xfrm flipH="1" flipV="1">
            <a:off x="1295402" y="3953435"/>
            <a:ext cx="3384174" cy="147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3E6FA3EF-F9EE-3EDA-C979-4CECAA44F853}"/>
              </a:ext>
            </a:extLst>
          </p:cNvPr>
          <p:cNvCxnSpPr/>
          <p:nvPr/>
        </p:nvCxnSpPr>
        <p:spPr>
          <a:xfrm flipV="1">
            <a:off x="1295402" y="3229378"/>
            <a:ext cx="0" cy="750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E649A2F2-D7CD-176C-0F1F-A2E3C45C51BE}"/>
              </a:ext>
            </a:extLst>
          </p:cNvPr>
          <p:cNvCxnSpPr/>
          <p:nvPr/>
        </p:nvCxnSpPr>
        <p:spPr>
          <a:xfrm>
            <a:off x="1295402" y="3229378"/>
            <a:ext cx="439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A8301797-6914-D6DB-C8F2-FE4A1A7D6D84}"/>
              </a:ext>
            </a:extLst>
          </p:cNvPr>
          <p:cNvSpPr txBox="1"/>
          <p:nvPr/>
        </p:nvSpPr>
        <p:spPr>
          <a:xfrm>
            <a:off x="523875" y="2312894"/>
            <a:ext cx="138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input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CE25A5E7-3F17-D6A3-1ACA-A0ADFCBE4568}"/>
              </a:ext>
            </a:extLst>
          </p:cNvPr>
          <p:cNvSpPr txBox="1"/>
          <p:nvPr/>
        </p:nvSpPr>
        <p:spPr>
          <a:xfrm>
            <a:off x="1734670" y="4316506"/>
            <a:ext cx="232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feedback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53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2" y="1"/>
            <a:ext cx="9601196" cy="605118"/>
          </a:xfrm>
        </p:spPr>
        <p:txBody>
          <a:bodyPr>
            <a:normAutofit/>
          </a:bodyPr>
          <a:lstStyle/>
          <a:p>
            <a:r>
              <a:rPr lang="en-US" dirty="0"/>
              <a:t>                     Module2 ..part2..IR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6860" y="531092"/>
            <a:ext cx="11098576" cy="554435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2) </a:t>
            </a:r>
            <a:r>
              <a:rPr lang="en-US" sz="9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Browsing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pPr marL="0" indent="0">
              <a:buNone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Basically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orientation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strategy. 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It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process of finding some reliance with the search contents it have</a:t>
            </a:r>
          </a:p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9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lang="en-US" sz="9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browsing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</a:p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2.1.a) Flat browsing mode…..</a:t>
            </a:r>
          </a:p>
          <a:p>
            <a:pPr marL="0" indent="0">
              <a:buNone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The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 Browsing mode is a special browsing mode where the Browser displays the files ‘as it is’,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raw form without breaking the path to folders, exactly as they are stored on the website in the database.</a:t>
            </a:r>
          </a:p>
          <a:p>
            <a:pPr marL="0" indent="0">
              <a:buNone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b)The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is sent and the entire document is retrieved were every there is matching of query contents and document contents.</a:t>
            </a:r>
          </a:p>
          <a:p>
            <a:pPr marL="0" indent="0">
              <a:buNone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The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travels in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sequence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one site to another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retrieving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documents of match</a:t>
            </a:r>
          </a:p>
          <a:p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55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2" y="1"/>
            <a:ext cx="9601196" cy="605118"/>
          </a:xfrm>
        </p:spPr>
        <p:txBody>
          <a:bodyPr>
            <a:normAutofit/>
          </a:bodyPr>
          <a:lstStyle/>
          <a:p>
            <a:r>
              <a:rPr lang="en-US" dirty="0"/>
              <a:t>                     Module2 ..part2..IR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6860" y="531092"/>
            <a:ext cx="11098576" cy="554435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2) </a:t>
            </a:r>
            <a:r>
              <a:rPr lang="en-US" sz="9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Browsing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….2.1) </a:t>
            </a:r>
            <a:r>
              <a:rPr lang="en-US" sz="9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lang="en-US" sz="9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browsing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</a:p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2.1.a) Flat browsing mode…..</a:t>
            </a:r>
          </a:p>
          <a:p>
            <a:pPr marL="0" indent="0">
              <a:buNone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Documents arranged as list of search results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412" y="2858949"/>
            <a:ext cx="5020376" cy="321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82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2" y="1"/>
            <a:ext cx="9601196" cy="605118"/>
          </a:xfrm>
        </p:spPr>
        <p:txBody>
          <a:bodyPr>
            <a:normAutofit/>
          </a:bodyPr>
          <a:lstStyle/>
          <a:p>
            <a:r>
              <a:rPr lang="en-US" dirty="0"/>
              <a:t>                     Module2 ..part2..IR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6860" y="531092"/>
            <a:ext cx="11098576" cy="554435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2)Browsing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2.1)Types…2.1.b) </a:t>
            </a:r>
            <a:r>
              <a:rPr lang="en-US" sz="9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Flat </a:t>
            </a:r>
            <a:r>
              <a:rPr lang="en-US" sz="9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hypertext: </a:t>
            </a:r>
          </a:p>
          <a:p>
            <a:pPr marL="0" indent="0">
              <a:buNone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a)this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go in a sequence from site to site and page to page within a site but directly jumps to the object within the pages were every the hypertext query is directed.</a:t>
            </a:r>
          </a:p>
          <a:p>
            <a:pPr marL="0" indent="0">
              <a:buNone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b)This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type of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nonsequential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its starts sequentially from page to page(till no match) but once within a page may directly jump to a hyperlinked object ( within page or another page)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It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link node and link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the nodes can be the pages of a book and by the link connected from page 1 to page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jump can be from page 1 to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6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2.1.c) </a:t>
            </a:r>
            <a:r>
              <a:rPr lang="en-US" sz="9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guided hypertext</a:t>
            </a:r>
          </a:p>
          <a:p>
            <a:pPr marL="0" indent="0">
              <a:buNone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a)This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 form of directory structure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directory,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subdirectories, folders files within folders, pages within the files , contents within the file</a:t>
            </a:r>
          </a:p>
          <a:p>
            <a:pPr marL="0" indent="0">
              <a:buNone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b)It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both forward and backward path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structure is not lost during browsing</a:t>
            </a:r>
          </a:p>
          <a:p>
            <a:pPr marL="0" indent="0">
              <a:buNone/>
            </a:pP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19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2" y="1"/>
            <a:ext cx="9601196" cy="605118"/>
          </a:xfrm>
        </p:spPr>
        <p:txBody>
          <a:bodyPr>
            <a:normAutofit/>
          </a:bodyPr>
          <a:lstStyle/>
          <a:p>
            <a:r>
              <a:rPr lang="en-US" dirty="0"/>
              <a:t>                     Module2 ..part2..IR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6860" y="531092"/>
            <a:ext cx="11098576" cy="554435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2)Browsing….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2.1)Types…2.1.c) </a:t>
            </a:r>
            <a:r>
              <a:rPr lang="en-US" sz="9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</a:t>
            </a:r>
            <a:r>
              <a:rPr lang="en-US" sz="9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</a:t>
            </a:r>
            <a:r>
              <a:rPr lang="en-US" sz="9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hypertext</a:t>
            </a:r>
            <a:r>
              <a:rPr lang="en-US" sz="9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  <a:r>
              <a:rPr lang="en-US" sz="9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endParaRPr lang="en-US" sz="9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It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like the index of a book</a:t>
            </a:r>
          </a:p>
          <a:p>
            <a:pPr marL="0" indent="0">
              <a:buNone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The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</a:t>
            </a:r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showns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pages are visited</a:t>
            </a:r>
          </a:p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Conclusion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pPr marL="0" indent="0">
              <a:buNone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task…..two task user does…..browsing (only searching) and retrieval (searching &amp; getting back the results) </a:t>
            </a:r>
          </a:p>
          <a:p>
            <a:pPr marL="0" indent="0">
              <a:buNone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Retrieval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adoc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query change)and filtering( document number changes)</a:t>
            </a:r>
          </a:p>
          <a:p>
            <a:pPr marL="0" indent="0">
              <a:buNone/>
            </a:pP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511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2245</TotalTime>
  <Words>1711</Words>
  <Application>Microsoft Office PowerPoint</Application>
  <PresentationFormat>Widescreen</PresentationFormat>
  <Paragraphs>389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Times New Roman</vt:lpstr>
      <vt:lpstr>Gallery</vt:lpstr>
      <vt:lpstr>                                                     Module 2 ..part2..IRS                                       information retrieval models</vt:lpstr>
      <vt:lpstr>                     Module 2 ..part2..IRS              information retrieval models</vt:lpstr>
      <vt:lpstr>                     Module 2 ..part2..IR models           </vt:lpstr>
      <vt:lpstr>                     Module 2 ..part2..IR models           </vt:lpstr>
      <vt:lpstr>                     Module2 ..part2..IR model</vt:lpstr>
      <vt:lpstr>                     Module2 ..part2..IR model</vt:lpstr>
      <vt:lpstr>                     Module2 ..part2..IR model</vt:lpstr>
      <vt:lpstr>                     Module2 ..part2..IR model</vt:lpstr>
      <vt:lpstr>                     Module2 ..part2..IR model</vt:lpstr>
      <vt:lpstr>                     Module2 ..part2..IR model</vt:lpstr>
      <vt:lpstr>                     Module2 ..part2..IR model</vt:lpstr>
      <vt:lpstr>                     Module2 ..part2..IR model</vt:lpstr>
      <vt:lpstr>                     Module2 ..part2..IR model</vt:lpstr>
      <vt:lpstr>                     Module2 ..part2..IR model</vt:lpstr>
      <vt:lpstr>                     Module2 ..part2..IR model</vt:lpstr>
      <vt:lpstr>                     Module2 ..part2..IR model</vt:lpstr>
      <vt:lpstr>                     Module2 ..part2..IR model</vt:lpstr>
      <vt:lpstr>                     Module2 ..part2..IRS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Module1 ..part1..IRS</dc:title>
  <dc:creator>admin</dc:creator>
  <cp:lastModifiedBy>Admin</cp:lastModifiedBy>
  <cp:revision>89</cp:revision>
  <dcterms:created xsi:type="dcterms:W3CDTF">2022-07-12T10:46:32Z</dcterms:created>
  <dcterms:modified xsi:type="dcterms:W3CDTF">2024-08-05T03:43:50Z</dcterms:modified>
</cp:coreProperties>
</file>