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dMMxuXHIAhgVL9OOLSy+QVIcN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4" name="Google Shape;24;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0"/>
          <p:cNvGrpSpPr/>
          <p:nvPr/>
        </p:nvGrpSpPr>
        <p:grpSpPr>
          <a:xfrm>
            <a:off x="7477387" y="482170"/>
            <a:ext cx="4074533" cy="5149101"/>
            <a:chOff x="7477387" y="482170"/>
            <a:chExt cx="4074533" cy="5149101"/>
          </a:xfrm>
        </p:grpSpPr>
        <p:sp>
          <p:nvSpPr>
            <p:cNvPr id="73" name="Google Shape;73;p3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p:nvPr>
            <p:ph idx="2" type="pic"/>
          </p:nvPr>
        </p:nvSpPr>
        <p:spPr>
          <a:xfrm>
            <a:off x="8124389" y="1122542"/>
            <a:ext cx="2791171" cy="3866327"/>
          </a:xfrm>
          <a:prstGeom prst="rect">
            <a:avLst/>
          </a:prstGeom>
          <a:solidFill>
            <a:srgbClr val="D8D8D8"/>
          </a:solidFill>
          <a:ln>
            <a:noFill/>
          </a:ln>
        </p:spPr>
      </p:sp>
      <p:sp>
        <p:nvSpPr>
          <p:cNvPr id="77" name="Google Shape;77;p3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1"/>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..PART3..IRS</a:t>
            </a:r>
            <a:br>
              <a:rPr lang="en-US"/>
            </a:br>
            <a:r>
              <a:rPr lang="en-US"/>
              <a:t>             INFORMATION RETRIEVAL MODELS</a:t>
            </a:r>
            <a:endParaRPr/>
          </a:p>
        </p:txBody>
      </p:sp>
      <p:sp>
        <p:nvSpPr>
          <p:cNvPr id="101" name="Google Shape;101;p1"/>
          <p:cNvSpPr txBox="1"/>
          <p:nvPr>
            <p:ph idx="1" type="body"/>
          </p:nvPr>
        </p:nvSpPr>
        <p:spPr>
          <a:xfrm>
            <a:off x="286327" y="748145"/>
            <a:ext cx="11453091" cy="525341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 </a:t>
            </a:r>
            <a:r>
              <a:rPr i="1" lang="en-US" sz="11200">
                <a:latin typeface="Times New Roman"/>
                <a:ea typeface="Times New Roman"/>
                <a:cs typeface="Times New Roman"/>
                <a:sym typeface="Times New Roman"/>
              </a:rPr>
              <a:t>covered till date</a:t>
            </a: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1.1)</a:t>
            </a:r>
            <a:r>
              <a:rPr i="1" lang="en-US" sz="11200">
                <a:latin typeface="Times New Roman"/>
                <a:ea typeface="Times New Roman"/>
                <a:cs typeface="Times New Roman"/>
                <a:sym typeface="Times New Roman"/>
              </a:rPr>
              <a:t>process of retravel</a:t>
            </a:r>
            <a:r>
              <a:rPr lang="en-US" sz="11200">
                <a:latin typeface="Times New Roman"/>
                <a:ea typeface="Times New Roman"/>
                <a:cs typeface="Times New Roman"/>
                <a:sym typeface="Times New Roman"/>
              </a:rPr>
              <a:t>….query, indexing, comparison, ranking results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 </a:t>
            </a:r>
            <a:r>
              <a:rPr i="1" lang="en-US" sz="11200">
                <a:latin typeface="Times New Roman"/>
                <a:ea typeface="Times New Roman"/>
                <a:cs typeface="Times New Roman"/>
                <a:sym typeface="Times New Roman"/>
              </a:rPr>
              <a:t>main problem </a:t>
            </a:r>
            <a:r>
              <a:rPr lang="en-US" sz="11200">
                <a:latin typeface="Times New Roman"/>
                <a:ea typeface="Times New Roman"/>
                <a:cs typeface="Times New Roman"/>
                <a:sym typeface="Times New Roman"/>
              </a:rPr>
              <a:t>…accuracy of ranking algorthmn</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 </a:t>
            </a:r>
            <a:r>
              <a:rPr i="1" lang="en-US" sz="11200">
                <a:latin typeface="Times New Roman"/>
                <a:ea typeface="Times New Roman"/>
                <a:cs typeface="Times New Roman"/>
                <a:sym typeface="Times New Roman"/>
              </a:rPr>
              <a:t>solution</a:t>
            </a:r>
            <a:r>
              <a:rPr lang="en-US" sz="11200">
                <a:latin typeface="Times New Roman"/>
                <a:ea typeface="Times New Roman"/>
                <a:cs typeface="Times New Roman"/>
                <a:sym typeface="Times New Roman"/>
              </a:rPr>
              <a:t>….introduction of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1.4)</a:t>
            </a:r>
            <a:r>
              <a:rPr i="1" lang="en-US" sz="11200">
                <a:latin typeface="Times New Roman"/>
                <a:ea typeface="Times New Roman"/>
                <a:cs typeface="Times New Roman"/>
                <a:sym typeface="Times New Roman"/>
              </a:rPr>
              <a:t>basic retrieval system</a:t>
            </a:r>
            <a:r>
              <a:rPr lang="en-US" sz="11200">
                <a:latin typeface="Times New Roman"/>
                <a:ea typeface="Times New Roman"/>
                <a:cs typeface="Times New Roman"/>
                <a:sym typeface="Times New Roman"/>
              </a:rPr>
              <a:t>…..user profile, filtering algorithm, database manager, database or storage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1.5)</a:t>
            </a:r>
            <a:r>
              <a:rPr i="1" lang="en-US" sz="11200">
                <a:latin typeface="Times New Roman"/>
                <a:ea typeface="Times New Roman"/>
                <a:cs typeface="Times New Roman"/>
                <a:sym typeface="Times New Roman"/>
              </a:rPr>
              <a:t>Process of retravel</a:t>
            </a:r>
            <a:r>
              <a:rPr lang="en-US" sz="11200">
                <a:latin typeface="Times New Roman"/>
                <a:ea typeface="Times New Roman"/>
                <a:cs typeface="Times New Roman"/>
                <a:sym typeface="Times New Roman"/>
              </a:rPr>
              <a:t>….user profile as per user query, query indexing and document indexing, comparison of both, results as per finding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1.6) </a:t>
            </a:r>
            <a:r>
              <a:rPr i="1" lang="en-US" sz="11200">
                <a:latin typeface="Times New Roman"/>
                <a:ea typeface="Times New Roman"/>
                <a:cs typeface="Times New Roman"/>
                <a:sym typeface="Times New Roman"/>
              </a:rPr>
              <a:t>limitation</a:t>
            </a:r>
            <a:r>
              <a:rPr lang="en-US" sz="11200">
                <a:latin typeface="Times New Roman"/>
                <a:ea typeface="Times New Roman"/>
                <a:cs typeface="Times New Roman"/>
                <a:sym typeface="Times New Roman"/>
              </a:rPr>
              <a:t>.. A user query may not be proper their for imporpoer query indexing thus irreverent results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73" name="Google Shape;173;p10"/>
          <p:cNvSpPr txBox="1"/>
          <p:nvPr>
            <p:ph idx="1" type="body"/>
          </p:nvPr>
        </p:nvSpPr>
        <p:spPr>
          <a:xfrm>
            <a:off x="240145" y="369455"/>
            <a:ext cx="11593267" cy="570599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 </a:t>
            </a:r>
            <a:r>
              <a:rPr i="1" lang="en-US" sz="11200">
                <a:latin typeface="Times New Roman"/>
                <a:ea typeface="Times New Roman"/>
                <a:cs typeface="Times New Roman"/>
                <a:sym typeface="Times New Roman"/>
              </a:rPr>
              <a:t>Fuzzy set theory</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g.1)They represent </a:t>
            </a:r>
            <a:r>
              <a:rPr i="1" lang="en-US" sz="11200">
                <a:latin typeface="Times New Roman"/>
                <a:ea typeface="Times New Roman"/>
                <a:cs typeface="Times New Roman"/>
                <a:sym typeface="Times New Roman"/>
              </a:rPr>
              <a:t>classes</a:t>
            </a:r>
            <a:r>
              <a:rPr lang="en-US" sz="11200">
                <a:latin typeface="Times New Roman"/>
                <a:ea typeface="Times New Roman"/>
                <a:cs typeface="Times New Roman"/>
                <a:sym typeface="Times New Roman"/>
              </a:rPr>
              <a:t> whose boundaries are not well defined.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g.2) The </a:t>
            </a:r>
            <a:r>
              <a:rPr i="1" lang="en-US" sz="11200">
                <a:latin typeface="Times New Roman"/>
                <a:ea typeface="Times New Roman"/>
                <a:cs typeface="Times New Roman"/>
                <a:sym typeface="Times New Roman"/>
              </a:rPr>
              <a:t>membership function </a:t>
            </a:r>
            <a:r>
              <a:rPr lang="en-US" sz="11200">
                <a:latin typeface="Times New Roman"/>
                <a:ea typeface="Times New Roman"/>
                <a:cs typeface="Times New Roman"/>
                <a:sym typeface="Times New Roman"/>
              </a:rPr>
              <a:t>is associated with each class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g.3)These functions take value from 1 to 0, Where 1 means full membership and 0 means no membership in the class,  1 to 0 indicate marginal membership in decreasing order from 1 to 0.</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g.4)The three most commonly used operations with these classes( fuzzy set) are g.4.1)union…combining two classes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g.4.2)</a:t>
            </a:r>
            <a:r>
              <a:rPr i="1" lang="en-US" sz="11200">
                <a:latin typeface="Times New Roman"/>
                <a:ea typeface="Times New Roman"/>
                <a:cs typeface="Times New Roman"/>
                <a:sym typeface="Times New Roman"/>
              </a:rPr>
              <a:t>Intersection</a:t>
            </a:r>
            <a:r>
              <a:rPr lang="en-US" sz="11200">
                <a:latin typeface="Times New Roman"/>
                <a:ea typeface="Times New Roman"/>
                <a:cs typeface="Times New Roman"/>
                <a:sym typeface="Times New Roman"/>
              </a:rPr>
              <a:t>….finding out what is common in two classes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g.4.3)</a:t>
            </a:r>
            <a:r>
              <a:rPr i="1" lang="en-US" sz="11200">
                <a:latin typeface="Times New Roman"/>
                <a:ea typeface="Times New Roman"/>
                <a:cs typeface="Times New Roman"/>
                <a:sym typeface="Times New Roman"/>
              </a:rPr>
              <a:t>Complement</a:t>
            </a:r>
            <a:r>
              <a:rPr lang="en-US" sz="11200">
                <a:latin typeface="Times New Roman"/>
                <a:ea typeface="Times New Roman"/>
                <a:cs typeface="Times New Roman"/>
                <a:sym typeface="Times New Roman"/>
              </a:rPr>
              <a:t> ..converting a relative class to irrelevant class</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79" name="Google Shape;179;p11"/>
          <p:cNvSpPr txBox="1"/>
          <p:nvPr>
            <p:ph idx="1" type="body"/>
          </p:nvPr>
        </p:nvSpPr>
        <p:spPr>
          <a:xfrm>
            <a:off x="240145" y="369455"/>
            <a:ext cx="11593267" cy="5705991"/>
          </a:xfrm>
          <a:prstGeom prst="rect">
            <a:avLst/>
          </a:prstGeom>
          <a:solidFill>
            <a:schemeClr val="lt1"/>
          </a:solidFill>
          <a:ln cap="flat" cmpd="sng" w="15875">
            <a:solidFill>
              <a:schemeClr val="accent6"/>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100000"/>
              <a:buNone/>
            </a:pPr>
            <a:r>
              <a:rPr lang="en-US" sz="4200">
                <a:solidFill>
                  <a:schemeClr val="dk1"/>
                </a:solidFill>
                <a:latin typeface="Times New Roman"/>
                <a:ea typeface="Times New Roman"/>
                <a:cs typeface="Times New Roman"/>
                <a:sym typeface="Times New Roman"/>
              </a:rPr>
              <a:t>3) alternate set theory mode….3.1)Fuzzy set mode</a:t>
            </a:r>
            <a:endParaRPr/>
          </a:p>
          <a:p>
            <a:pPr indent="0" lvl="0" marL="0" rtl="0" algn="l">
              <a:lnSpc>
                <a:spcPct val="120000"/>
              </a:lnSpc>
              <a:spcBef>
                <a:spcPts val="1000"/>
              </a:spcBef>
              <a:spcAft>
                <a:spcPts val="0"/>
              </a:spcAft>
              <a:buSzPct val="100000"/>
              <a:buNone/>
            </a:pPr>
            <a:r>
              <a:rPr lang="en-US" sz="4200">
                <a:solidFill>
                  <a:schemeClr val="dk1"/>
                </a:solidFill>
                <a:latin typeface="Times New Roman"/>
                <a:ea typeface="Times New Roman"/>
                <a:cs typeface="Times New Roman"/>
                <a:sym typeface="Times New Roman"/>
              </a:rPr>
              <a:t>g) </a:t>
            </a:r>
            <a:r>
              <a:rPr i="1" lang="en-US" sz="4200">
                <a:solidFill>
                  <a:schemeClr val="dk1"/>
                </a:solidFill>
                <a:latin typeface="Times New Roman"/>
                <a:ea typeface="Times New Roman"/>
                <a:cs typeface="Times New Roman"/>
                <a:sym typeface="Times New Roman"/>
              </a:rPr>
              <a:t>Fuzzy set theory</a:t>
            </a:r>
            <a:r>
              <a:rPr lang="en-US" sz="4200">
                <a:solidFill>
                  <a:schemeClr val="dk1"/>
                </a:solidFill>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solidFill>
                  <a:schemeClr val="dk1"/>
                </a:solidFill>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80" name="Google Shape;180;p11"/>
          <p:cNvSpPr/>
          <p:nvPr/>
        </p:nvSpPr>
        <p:spPr>
          <a:xfrm>
            <a:off x="457200" y="2181497"/>
            <a:ext cx="2442754" cy="352697"/>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Class1 (Set1)</a:t>
            </a:r>
            <a:endParaRPr b="0" i="0" sz="1800" u="none" cap="none" strike="noStrike">
              <a:solidFill>
                <a:schemeClr val="dk1"/>
              </a:solidFill>
              <a:latin typeface="Gill Sans"/>
              <a:ea typeface="Gill Sans"/>
              <a:cs typeface="Gill Sans"/>
              <a:sym typeface="Gill Sans"/>
            </a:endParaRPr>
          </a:p>
        </p:txBody>
      </p:sp>
      <p:sp>
        <p:nvSpPr>
          <p:cNvPr id="181" name="Google Shape;181;p11"/>
          <p:cNvSpPr/>
          <p:nvPr/>
        </p:nvSpPr>
        <p:spPr>
          <a:xfrm>
            <a:off x="457200" y="3056709"/>
            <a:ext cx="2442754" cy="39188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Class2(set2)</a:t>
            </a:r>
            <a:endParaRPr b="0" i="0" sz="1800" u="none" cap="none" strike="noStrike">
              <a:solidFill>
                <a:schemeClr val="dk1"/>
              </a:solidFill>
              <a:latin typeface="Gill Sans"/>
              <a:ea typeface="Gill Sans"/>
              <a:cs typeface="Gill Sans"/>
              <a:sym typeface="Gill Sans"/>
            </a:endParaRPr>
          </a:p>
        </p:txBody>
      </p:sp>
      <p:sp>
        <p:nvSpPr>
          <p:cNvPr id="182" name="Google Shape;182;p11"/>
          <p:cNvSpPr/>
          <p:nvPr/>
        </p:nvSpPr>
        <p:spPr>
          <a:xfrm>
            <a:off x="457200" y="4114800"/>
            <a:ext cx="3383280" cy="39188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Class3(set3)</a:t>
            </a:r>
            <a:endParaRPr b="0" i="0" sz="1800" u="none" cap="none" strike="noStrike">
              <a:solidFill>
                <a:schemeClr val="dk1"/>
              </a:solidFill>
              <a:latin typeface="Gill Sans"/>
              <a:ea typeface="Gill Sans"/>
              <a:cs typeface="Gill Sans"/>
              <a:sym typeface="Gill Sans"/>
            </a:endParaRPr>
          </a:p>
        </p:txBody>
      </p:sp>
      <p:sp>
        <p:nvSpPr>
          <p:cNvPr id="183" name="Google Shape;183;p11"/>
          <p:cNvSpPr/>
          <p:nvPr/>
        </p:nvSpPr>
        <p:spPr>
          <a:xfrm>
            <a:off x="3252651" y="2181497"/>
            <a:ext cx="1972492" cy="352697"/>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membership1</a:t>
            </a:r>
            <a:endParaRPr b="0" i="0" sz="1800" u="none" cap="none" strike="noStrike">
              <a:solidFill>
                <a:schemeClr val="dk1"/>
              </a:solidFill>
              <a:latin typeface="Gill Sans"/>
              <a:ea typeface="Gill Sans"/>
              <a:cs typeface="Gill Sans"/>
              <a:sym typeface="Gill Sans"/>
            </a:endParaRPr>
          </a:p>
        </p:txBody>
      </p:sp>
      <p:sp>
        <p:nvSpPr>
          <p:cNvPr id="184" name="Google Shape;184;p11"/>
          <p:cNvSpPr/>
          <p:nvPr/>
        </p:nvSpPr>
        <p:spPr>
          <a:xfrm>
            <a:off x="3252651" y="3056709"/>
            <a:ext cx="1998618" cy="39188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membership2</a:t>
            </a:r>
            <a:endParaRPr b="0" i="0" sz="1800" u="none" cap="none" strike="noStrike">
              <a:solidFill>
                <a:schemeClr val="dk1"/>
              </a:solidFill>
              <a:latin typeface="Gill Sans"/>
              <a:ea typeface="Gill Sans"/>
              <a:cs typeface="Gill Sans"/>
              <a:sym typeface="Gill Sans"/>
            </a:endParaRPr>
          </a:p>
        </p:txBody>
      </p:sp>
      <p:sp>
        <p:nvSpPr>
          <p:cNvPr id="185" name="Google Shape;185;p11"/>
          <p:cNvSpPr/>
          <p:nvPr/>
        </p:nvSpPr>
        <p:spPr>
          <a:xfrm>
            <a:off x="4075611" y="4114800"/>
            <a:ext cx="1920240" cy="39188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membership3</a:t>
            </a:r>
            <a:endParaRPr b="0" i="0" sz="1800" u="none" cap="none" strike="noStrike">
              <a:solidFill>
                <a:schemeClr val="dk1"/>
              </a:solidFill>
              <a:latin typeface="Gill Sans"/>
              <a:ea typeface="Gill Sans"/>
              <a:cs typeface="Gill Sans"/>
              <a:sym typeface="Gill Sans"/>
            </a:endParaRPr>
          </a:p>
        </p:txBody>
      </p:sp>
      <p:sp>
        <p:nvSpPr>
          <p:cNvPr id="186" name="Google Shape;186;p11"/>
          <p:cNvSpPr/>
          <p:nvPr/>
        </p:nvSpPr>
        <p:spPr>
          <a:xfrm>
            <a:off x="613954" y="4872446"/>
            <a:ext cx="4336869" cy="1018903"/>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Each entry in the class is associated a membership value 1 means full membership</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0 means no membership, less then 0 means marginal membership</a:t>
            </a:r>
            <a:endParaRPr b="0" i="0" sz="1800" u="none" cap="none" strike="noStrike">
              <a:solidFill>
                <a:schemeClr val="dk1"/>
              </a:solidFill>
              <a:latin typeface="Gill Sans"/>
              <a:ea typeface="Gill Sans"/>
              <a:cs typeface="Gill Sans"/>
              <a:sym typeface="Gill Sans"/>
            </a:endParaRPr>
          </a:p>
        </p:txBody>
      </p:sp>
      <p:sp>
        <p:nvSpPr>
          <p:cNvPr id="187" name="Google Shape;187;p11"/>
          <p:cNvSpPr/>
          <p:nvPr/>
        </p:nvSpPr>
        <p:spPr>
          <a:xfrm>
            <a:off x="5995851" y="2181498"/>
            <a:ext cx="5133703" cy="339634"/>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Union: class1 and class2</a:t>
            </a:r>
            <a:endParaRPr b="0" i="0" sz="1800" u="none" cap="none" strike="noStrike">
              <a:solidFill>
                <a:schemeClr val="dk1"/>
              </a:solidFill>
              <a:latin typeface="Gill Sans"/>
              <a:ea typeface="Gill Sans"/>
              <a:cs typeface="Gill Sans"/>
              <a:sym typeface="Gill Sans"/>
            </a:endParaRPr>
          </a:p>
        </p:txBody>
      </p:sp>
      <p:sp>
        <p:nvSpPr>
          <p:cNvPr id="188" name="Google Shape;188;p11"/>
          <p:cNvSpPr/>
          <p:nvPr/>
        </p:nvSpPr>
        <p:spPr>
          <a:xfrm>
            <a:off x="5995851" y="3056709"/>
            <a:ext cx="4467498" cy="39188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Intersection: common of calss1 and class2</a:t>
            </a:r>
            <a:endParaRPr b="0" i="0" sz="1800" u="none" cap="none" strike="noStrike">
              <a:solidFill>
                <a:schemeClr val="dk1"/>
              </a:solidFill>
              <a:latin typeface="Gill Sans"/>
              <a:ea typeface="Gill Sans"/>
              <a:cs typeface="Gill Sans"/>
              <a:sym typeface="Gill Sans"/>
            </a:endParaRPr>
          </a:p>
        </p:txBody>
      </p:sp>
      <p:sp>
        <p:nvSpPr>
          <p:cNvPr id="189" name="Google Shape;189;p11"/>
          <p:cNvSpPr/>
          <p:nvPr/>
        </p:nvSpPr>
        <p:spPr>
          <a:xfrm>
            <a:off x="6413863" y="4114800"/>
            <a:ext cx="4049486" cy="496389"/>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Complement: relevant to irrelevent</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95" name="Google Shape;195;p12"/>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a:t>
            </a:r>
            <a:r>
              <a:rPr i="1" lang="en-US" sz="11200">
                <a:latin typeface="Times New Roman"/>
                <a:ea typeface="Times New Roman"/>
                <a:cs typeface="Times New Roman"/>
                <a:sym typeface="Times New Roman"/>
              </a:rPr>
              <a:t>Fuzzy information retravel</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h.1)The document collection is created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h.2)The query is formed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h.3)The document and query is parsed for keywords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h.4)The keywords are indexed. The query index terms(one)  and document index terms (many)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h.5)Thesaurus is performed..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1)this defines relationship with the index terms of the documents i.e relevant document and other documents related with that document as per the relationship defined between the index term of the relevant and other documents</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01" name="Google Shape;201;p13"/>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h.5)Thesaurus is performed..cont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2)For this term-term correlation matrix is defined also called as keyword connection matrix. The rows and columns are associated with the index terms of the documents which are to be related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3)The row and column terms are associated by defining normalized correlation factor Ci.l</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 Ci,l  relates two index terms Ki (fuzzyset)and Kl(document)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Ci,l= (Ni,l)/(Ni+Nl-Ni.l)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Ni: number of documents which contain index term Ki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Nl: number of documents which contain index terms Kl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07" name="Google Shape;207;p14"/>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h.5)Thesaurus is performed..cont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Ci,j= (Ni,l)/(Ni+Nl-Ni.l)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Ni,l: number of documents which contain both the index terms Ki and Kl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 Now with help of correlation matrix , the fuzzy set is defined as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Ui,j=1- ∏ (1-Ci,j)</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Ki € Dj</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7)This associates each index term Ki with one fuzzy set of documents.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8)all the documents Dj in a particular fuzzy set has a degree of membership defined by Ui,j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13" name="Google Shape;213;p15"/>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h.5)Thesaurus is performed..cont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9) Fuzzy set is associated with index term Kl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10)Document Dj belongs to the fuzzy set if any of its one index term Ki is associated with Kl of the fuzzy set.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11)It at least on Kl of the document Dj matches strongly  with Ki then Ci,j =1 and Ui,j =1 then Ki it is a good fuzzy index and strongly coupled with the fuzzy set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12)If all the Kl of the document Dj matches loosely with Ki , then Ki is not agood fuzzy index of the fuzzy set then Ui,h=0</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13)Conclusion….</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19" name="Google Shape;219;p16"/>
          <p:cNvSpPr txBox="1"/>
          <p:nvPr>
            <p:ph idx="1" type="body"/>
          </p:nvPr>
        </p:nvSpPr>
        <p:spPr>
          <a:xfrm>
            <a:off x="134472" y="242047"/>
            <a:ext cx="11940988" cy="595704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h.5)Thesaurus is performed..cont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a:t>
            </a:r>
            <a:r>
              <a:rPr i="1" lang="en-US" sz="11200">
                <a:latin typeface="Times New Roman"/>
                <a:ea typeface="Times New Roman"/>
                <a:cs typeface="Times New Roman"/>
                <a:sym typeface="Times New Roman"/>
              </a:rPr>
              <a:t>Conclusion</a:t>
            </a:r>
            <a:r>
              <a:rPr lang="en-US" sz="11200">
                <a:latin typeface="Times New Roman"/>
                <a:ea typeface="Times New Roman"/>
                <a:cs typeface="Times New Roman"/>
                <a:sym typeface="Times New Roman"/>
              </a:rPr>
              <a:t>….</a:t>
            </a:r>
            <a:endParaRPr/>
          </a:p>
          <a:p>
            <a:pPr indent="-228600" lvl="0" marL="228600" rtl="0" algn="l">
              <a:lnSpc>
                <a:spcPct val="120000"/>
              </a:lnSpc>
              <a:spcBef>
                <a:spcPts val="1000"/>
              </a:spcBef>
              <a:spcAft>
                <a:spcPts val="0"/>
              </a:spcAft>
              <a:buSzPct val="100000"/>
              <a:buChar char="•"/>
            </a:pPr>
            <a:r>
              <a:rPr lang="en-US" sz="11200">
                <a:latin typeface="Times New Roman"/>
                <a:ea typeface="Times New Roman"/>
                <a:cs typeface="Times New Roman"/>
                <a:sym typeface="Times New Roman"/>
              </a:rPr>
              <a:t>For documents Dj (0 to j) indexed as Kl they query, index as Ki, if Ci,j=1 then the query index Kl associated with document index Kl , thus the document Dj becomes the member fuzzy set.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3.2) </a:t>
            </a:r>
            <a:r>
              <a:rPr i="1" lang="en-US" sz="11200">
                <a:latin typeface="Times New Roman"/>
                <a:ea typeface="Times New Roman"/>
                <a:cs typeface="Times New Roman"/>
                <a:sym typeface="Times New Roman"/>
              </a:rPr>
              <a:t>extended boolean model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Boolean model is simple but exact matching and no ranking theirfore document set available as query output is very small and will not contain all the relevant documents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b)Extended Boolean model maintains the simplicity of boolan model and further…</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25" name="Google Shape;225;p17"/>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3.2) </a:t>
            </a:r>
            <a:r>
              <a:rPr i="1" lang="en-US" sz="11200">
                <a:latin typeface="Times New Roman"/>
                <a:ea typeface="Times New Roman"/>
                <a:cs typeface="Times New Roman"/>
                <a:sym typeface="Times New Roman"/>
              </a:rPr>
              <a:t>extended boolean model</a:t>
            </a:r>
            <a:r>
              <a:rPr lang="en-US" sz="11200">
                <a:latin typeface="Times New Roman"/>
                <a:ea typeface="Times New Roman"/>
                <a:cs typeface="Times New Roman"/>
                <a:sym typeface="Times New Roman"/>
              </a:rPr>
              <a:t>…cont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c)Boolean model is simple but exact matching and no ranking theirfore document set available as query output is very small and will not contain all the relevant documents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d)Extended Boolean model maintains the simplicity of the boolean model and further adds to it features like partial matching and term weighting for indexing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a:t>
            </a:r>
            <a:r>
              <a:rPr i="1" lang="en-US" sz="11200">
                <a:latin typeface="Times New Roman"/>
                <a:ea typeface="Times New Roman"/>
                <a:cs typeface="Times New Roman"/>
                <a:sym typeface="Times New Roman"/>
              </a:rPr>
              <a:t>Suppose</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e.1)Consider a query having two keywords and operator . Let it be P1 and P2 the operation is U .the query is P1U P2</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31" name="Google Shape;231;p18"/>
          <p:cNvSpPr txBox="1"/>
          <p:nvPr>
            <p:ph idx="1" type="body"/>
          </p:nvPr>
        </p:nvSpPr>
        <p:spPr>
          <a:xfrm>
            <a:off x="174812" y="531092"/>
            <a:ext cx="117661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mode….3.1)Fuzzy set mode..h)Fuzzy information retravel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3.2) extended boolean model…cont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a:t>
            </a:r>
            <a:r>
              <a:rPr i="1" lang="en-US" sz="11200">
                <a:latin typeface="Times New Roman"/>
                <a:ea typeface="Times New Roman"/>
                <a:cs typeface="Times New Roman"/>
                <a:sym typeface="Times New Roman"/>
              </a:rPr>
              <a:t>Suppose</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e.2)Now for Boolean P1U P2 =(11) all document Dj showing this relevance to index terms will be selected and all other showing partial relevance that is presence of only one variable relevance will shown (00)</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e.3) as for extended Boolean (00) were both variables as disjoin are not present will be considered as complete irrelevance and documents will not be selected.(11) were both variables present will be complete relevance (all documents selected) a vector will be drawn from 00 to 11 and above and below this i,e 10 and 01 conditions will be partial relevance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237" name="Google Shape;237;p19"/>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6) </a:t>
            </a:r>
            <a:r>
              <a:rPr i="1" lang="en-US" sz="9600">
                <a:latin typeface="Times New Roman"/>
                <a:ea typeface="Times New Roman"/>
                <a:cs typeface="Times New Roman"/>
                <a:sym typeface="Times New Roman"/>
              </a:rPr>
              <a:t>Evaluation of IR models</a:t>
            </a:r>
            <a:r>
              <a:rPr lang="en-US" sz="96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 Two of the evaluation measures are precision and recall.</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6.1) Precision is the proportion of retrieved documents that are relevant.</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6.2)Recall is the proportion of relevant documents that are retrieved.</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Precision = (Relevant documents ∩ Retrieved documents)/Retrieved documents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Recall = (Relevant documents ∩ Retrieved documents)/Relevant documents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 When the recall measure is used, there is an assumption that all the relevant documents for a given query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are known. Such an assumption is clearly problematic in a web search environment, but with smaller test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collection of documents, this measure can be useful. It is not suitable for large volumes of log data.</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..PART3..IR MODELS</a:t>
            </a:r>
            <a:br>
              <a:rPr lang="en-US"/>
            </a:br>
            <a:r>
              <a:rPr lang="en-US"/>
              <a:t>          </a:t>
            </a:r>
            <a:endParaRPr/>
          </a:p>
        </p:txBody>
      </p:sp>
      <p:sp>
        <p:nvSpPr>
          <p:cNvPr id="107" name="Google Shape;107;p2"/>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(1)taxonomy of Information retrieval system                                                                                                                                                            </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pic>
        <p:nvPicPr>
          <p:cNvPr id="108" name="Google Shape;108;p2"/>
          <p:cNvPicPr preferRelativeResize="0"/>
          <p:nvPr/>
        </p:nvPicPr>
        <p:blipFill rotWithShape="1">
          <a:blip r:embed="rId3">
            <a:alphaModFix/>
          </a:blip>
          <a:srcRect b="0" l="0" r="0" t="0"/>
          <a:stretch/>
        </p:blipFill>
        <p:spPr>
          <a:xfrm>
            <a:off x="1" y="856445"/>
            <a:ext cx="11271182" cy="51451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..PART3..IRS</a:t>
            </a:r>
            <a:endParaRPr/>
          </a:p>
        </p:txBody>
      </p:sp>
      <p:sp>
        <p:nvSpPr>
          <p:cNvPr id="243" name="Google Shape;243;p20"/>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14" name="Google Shape;114;p3"/>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 2) </a:t>
            </a:r>
            <a:r>
              <a:rPr i="1" lang="en-US" sz="9600">
                <a:latin typeface="Times New Roman"/>
                <a:ea typeface="Times New Roman"/>
                <a:cs typeface="Times New Roman"/>
                <a:sym typeface="Times New Roman"/>
              </a:rPr>
              <a:t>comparison between classic models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2.1)</a:t>
            </a:r>
            <a:r>
              <a:rPr i="1" lang="en-US" sz="9600">
                <a:latin typeface="Times New Roman"/>
                <a:ea typeface="Times New Roman"/>
                <a:cs typeface="Times New Roman"/>
                <a:sym typeface="Times New Roman"/>
              </a:rPr>
              <a:t>Boolean classic model: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 simplest model and based on </a:t>
            </a:r>
            <a:r>
              <a:rPr i="1" lang="en-US" sz="9600">
                <a:latin typeface="Times New Roman"/>
                <a:ea typeface="Times New Roman"/>
                <a:cs typeface="Times New Roman"/>
                <a:sym typeface="Times New Roman"/>
              </a:rPr>
              <a:t>set theory </a:t>
            </a:r>
            <a:r>
              <a:rPr lang="en-US" sz="9600">
                <a:latin typeface="Times New Roman"/>
                <a:ea typeface="Times New Roman"/>
                <a:cs typeface="Times New Roman"/>
                <a:sym typeface="Times New Roman"/>
              </a:rPr>
              <a:t>and </a:t>
            </a:r>
            <a:r>
              <a:rPr i="1" lang="en-US" sz="9600">
                <a:latin typeface="Times New Roman"/>
                <a:ea typeface="Times New Roman"/>
                <a:cs typeface="Times New Roman"/>
                <a:sym typeface="Times New Roman"/>
              </a:rPr>
              <a:t>Boolean algebra</a:t>
            </a:r>
            <a:r>
              <a:rPr lang="en-US" sz="96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it requires </a:t>
            </a:r>
            <a:r>
              <a:rPr i="1" lang="en-US" sz="9600">
                <a:latin typeface="Times New Roman"/>
                <a:ea typeface="Times New Roman"/>
                <a:cs typeface="Times New Roman"/>
                <a:sym typeface="Times New Roman"/>
              </a:rPr>
              <a:t>exact matching </a:t>
            </a:r>
            <a:r>
              <a:rPr lang="en-US" sz="9600">
                <a:latin typeface="Times New Roman"/>
                <a:ea typeface="Times New Roman"/>
                <a:cs typeface="Times New Roman"/>
                <a:sym typeface="Times New Roman"/>
              </a:rPr>
              <a:t>of documents thus only a few documents are retrieved,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non binary weighting of index terms not present as weights are only binary (1:document selected, 0: not selected)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a:t>
            </a:r>
            <a:r>
              <a:rPr i="1" lang="en-US" sz="9600">
                <a:latin typeface="Times New Roman"/>
                <a:ea typeface="Times New Roman"/>
                <a:cs typeface="Times New Roman"/>
                <a:sym typeface="Times New Roman"/>
              </a:rPr>
              <a:t>no ranking </a:t>
            </a:r>
            <a:r>
              <a:rPr lang="en-US" sz="9600">
                <a:latin typeface="Times New Roman"/>
                <a:ea typeface="Times New Roman"/>
                <a:cs typeface="Times New Roman"/>
                <a:sym typeface="Times New Roman"/>
              </a:rPr>
              <a:t>of documents possible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2.2)</a:t>
            </a:r>
            <a:r>
              <a:rPr i="1" lang="en-US" sz="9600">
                <a:latin typeface="Times New Roman"/>
                <a:ea typeface="Times New Roman"/>
                <a:cs typeface="Times New Roman"/>
                <a:sym typeface="Times New Roman"/>
              </a:rPr>
              <a:t>Vector model</a:t>
            </a:r>
            <a:r>
              <a:rPr lang="en-US" sz="96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 partial matching also possible,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a:t>
            </a:r>
            <a:r>
              <a:rPr i="1" lang="en-US" sz="9600">
                <a:latin typeface="Times New Roman"/>
                <a:ea typeface="Times New Roman"/>
                <a:cs typeface="Times New Roman"/>
                <a:sym typeface="Times New Roman"/>
              </a:rPr>
              <a:t>no binary weights </a:t>
            </a:r>
            <a:r>
              <a:rPr lang="en-US" sz="9600">
                <a:latin typeface="Times New Roman"/>
                <a:ea typeface="Times New Roman"/>
                <a:cs typeface="Times New Roman"/>
                <a:sym typeface="Times New Roman"/>
              </a:rPr>
              <a:t>assigned to index terms, this weighting scheme improves the performance, </a:t>
            </a:r>
            <a:endParaRPr/>
          </a:p>
          <a:p>
            <a:pPr indent="-76200" lvl="0" marL="228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76200" lvl="0" marL="228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20" name="Google Shape;120;p4"/>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 2) </a:t>
            </a:r>
            <a:r>
              <a:rPr i="1" lang="en-US" sz="9600">
                <a:latin typeface="Times New Roman"/>
                <a:ea typeface="Times New Roman"/>
                <a:cs typeface="Times New Roman"/>
                <a:sym typeface="Times New Roman"/>
              </a:rPr>
              <a:t>comparison between classic models…cont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2.2) </a:t>
            </a:r>
            <a:r>
              <a:rPr i="1" lang="en-US" sz="9600">
                <a:latin typeface="Times New Roman"/>
                <a:ea typeface="Times New Roman"/>
                <a:cs typeface="Times New Roman"/>
                <a:sym typeface="Times New Roman"/>
              </a:rPr>
              <a:t>Vector model: </a:t>
            </a:r>
            <a:r>
              <a:rPr lang="en-US" sz="9600">
                <a:latin typeface="Times New Roman"/>
                <a:ea typeface="Times New Roman"/>
                <a:cs typeface="Times New Roman"/>
                <a:sym typeface="Times New Roman"/>
              </a:rPr>
              <a:t>……cont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a:t>
            </a:r>
            <a:r>
              <a:rPr i="1" lang="en-US" sz="9600">
                <a:latin typeface="Times New Roman"/>
                <a:ea typeface="Times New Roman"/>
                <a:cs typeface="Times New Roman"/>
                <a:sym typeface="Times New Roman"/>
              </a:rPr>
              <a:t>partial matching strategy </a:t>
            </a:r>
            <a:r>
              <a:rPr lang="en-US" sz="9600">
                <a:latin typeface="Times New Roman"/>
                <a:ea typeface="Times New Roman"/>
                <a:cs typeface="Times New Roman"/>
                <a:sym typeface="Times New Roman"/>
              </a:rPr>
              <a:t>allows retrieval of documents by approximating the query conditions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the </a:t>
            </a:r>
            <a:r>
              <a:rPr i="1" lang="en-US" sz="9600">
                <a:latin typeface="Times New Roman"/>
                <a:ea typeface="Times New Roman"/>
                <a:cs typeface="Times New Roman"/>
                <a:sym typeface="Times New Roman"/>
              </a:rPr>
              <a:t>cosine ranking formula  </a:t>
            </a:r>
            <a:r>
              <a:rPr lang="en-US" sz="9600">
                <a:latin typeface="Times New Roman"/>
                <a:ea typeface="Times New Roman"/>
                <a:cs typeface="Times New Roman"/>
                <a:sym typeface="Times New Roman"/>
              </a:rPr>
              <a:t>sorts the documents according to their degree of similarity to the query</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As the weights assigned to indexing are </a:t>
            </a:r>
            <a:r>
              <a:rPr i="1" lang="en-US" sz="9600">
                <a:latin typeface="Times New Roman"/>
                <a:ea typeface="Times New Roman"/>
                <a:cs typeface="Times New Roman"/>
                <a:sym typeface="Times New Roman"/>
              </a:rPr>
              <a:t>only numerical </a:t>
            </a:r>
            <a:r>
              <a:rPr lang="en-US" sz="9600">
                <a:latin typeface="Times New Roman"/>
                <a:ea typeface="Times New Roman"/>
                <a:cs typeface="Times New Roman"/>
                <a:sym typeface="Times New Roman"/>
              </a:rPr>
              <a:t>they are non-sementic thus are not dependent i.e if 6 is related to query that doesnot mean that 7 is also related. It works on rang i.e from 0 to 6 . This forms one set.</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To improve the performance either the query has to be modified or the feedback system has to be provided to the user</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g) but still this model being more fast , simple and superior is mostly preferred</a:t>
            </a:r>
            <a:endParaRPr sz="9600">
              <a:latin typeface="Times New Roman"/>
              <a:ea typeface="Times New Roman"/>
              <a:cs typeface="Times New Roman"/>
              <a:sym typeface="Times New Roman"/>
            </a:endParaRPr>
          </a:p>
          <a:p>
            <a:pPr indent="-76200" lvl="0" marL="228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26" name="Google Shape;126;p5"/>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 2) </a:t>
            </a:r>
            <a:r>
              <a:rPr i="1" lang="en-US" sz="9600">
                <a:latin typeface="Times New Roman"/>
                <a:ea typeface="Times New Roman"/>
                <a:cs typeface="Times New Roman"/>
                <a:sym typeface="Times New Roman"/>
              </a:rPr>
              <a:t>comparison between classic models…cont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2.3)</a:t>
            </a:r>
            <a:r>
              <a:rPr i="1" lang="en-US" sz="9600">
                <a:latin typeface="Times New Roman"/>
                <a:ea typeface="Times New Roman"/>
                <a:cs typeface="Times New Roman"/>
                <a:sym typeface="Times New Roman"/>
              </a:rPr>
              <a:t>Probabilistic model: </a:t>
            </a:r>
            <a:r>
              <a:rPr lang="en-US" sz="96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 Probability is almost like </a:t>
            </a:r>
            <a:r>
              <a:rPr i="1" lang="en-US" sz="9600">
                <a:latin typeface="Times New Roman"/>
                <a:ea typeface="Times New Roman"/>
                <a:cs typeface="Times New Roman"/>
                <a:sym typeface="Times New Roman"/>
              </a:rPr>
              <a:t>guessing as relevant and irrelevant </a:t>
            </a:r>
            <a:r>
              <a:rPr lang="en-US" sz="9600">
                <a:latin typeface="Times New Roman"/>
                <a:ea typeface="Times New Roman"/>
                <a:cs typeface="Times New Roman"/>
                <a:sym typeface="Times New Roman"/>
              </a:rPr>
              <a:t>and then forming two sets as the </a:t>
            </a:r>
            <a:r>
              <a:rPr i="1" lang="en-US" sz="9600">
                <a:latin typeface="Times New Roman"/>
                <a:ea typeface="Times New Roman"/>
                <a:cs typeface="Times New Roman"/>
                <a:sym typeface="Times New Roman"/>
              </a:rPr>
              <a:t>relevant and the nonrelevant sets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As it doesnot consider the frequency of relevance or non relevance of document so every time it has to go from the same cycle as it does not have memory information for self learning</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The index terms  are independent of each other after the indexed are weighted</a:t>
            </a:r>
            <a:endParaRPr/>
          </a:p>
          <a:p>
            <a:pPr indent="-76200" lvl="0" marL="228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3) </a:t>
            </a:r>
            <a:r>
              <a:rPr i="1" lang="en-US" sz="9600">
                <a:latin typeface="Times New Roman"/>
                <a:ea typeface="Times New Roman"/>
                <a:cs typeface="Times New Roman"/>
                <a:sym typeface="Times New Roman"/>
              </a:rPr>
              <a:t>Alternate set theory models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 There are two models in this the </a:t>
            </a:r>
            <a:r>
              <a:rPr i="1" lang="en-US" sz="9600">
                <a:latin typeface="Times New Roman"/>
                <a:ea typeface="Times New Roman"/>
                <a:cs typeface="Times New Roman"/>
                <a:sym typeface="Times New Roman"/>
              </a:rPr>
              <a:t>fuzzy set model </a:t>
            </a:r>
            <a:r>
              <a:rPr lang="en-US" sz="9600">
                <a:latin typeface="Times New Roman"/>
                <a:ea typeface="Times New Roman"/>
                <a:cs typeface="Times New Roman"/>
                <a:sym typeface="Times New Roman"/>
              </a:rPr>
              <a:t>and </a:t>
            </a:r>
            <a:r>
              <a:rPr i="1" lang="en-US" sz="9600">
                <a:latin typeface="Times New Roman"/>
                <a:ea typeface="Times New Roman"/>
                <a:cs typeface="Times New Roman"/>
                <a:sym typeface="Times New Roman"/>
              </a:rPr>
              <a:t>extended Boolean model</a:t>
            </a:r>
            <a:endParaRPr/>
          </a:p>
          <a:p>
            <a:pPr indent="-76200" lvl="0" marL="228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32" name="Google Shape;132;p6"/>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lang="en-US" sz="5900">
                <a:latin typeface="Times New Roman"/>
                <a:ea typeface="Times New Roman"/>
                <a:cs typeface="Times New Roman"/>
                <a:sym typeface="Times New Roman"/>
              </a:rPr>
              <a:t>3) alternate set theory mode….Fuzzy set model</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133" name="Google Shape;133;p6"/>
          <p:cNvPicPr preferRelativeResize="0"/>
          <p:nvPr/>
        </p:nvPicPr>
        <p:blipFill rotWithShape="1">
          <a:blip r:embed="rId3">
            <a:alphaModFix/>
          </a:blip>
          <a:srcRect b="0" l="0" r="0" t="0"/>
          <a:stretch/>
        </p:blipFill>
        <p:spPr>
          <a:xfrm>
            <a:off x="699247" y="1136210"/>
            <a:ext cx="10197351" cy="4939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39" name="Google Shape;139;p7"/>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3) alternate set theory mode….3.1) </a:t>
            </a:r>
            <a:r>
              <a:rPr i="1" lang="en-US" sz="9600">
                <a:latin typeface="Times New Roman"/>
                <a:ea typeface="Times New Roman"/>
                <a:cs typeface="Times New Roman"/>
                <a:sym typeface="Times New Roman"/>
              </a:rPr>
              <a:t>Fuzzy set model</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a)The Boolean model only gives two values logic 1 for document selected and logic 0 , for document not selected.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No relevance, only exact matching i,e a single truth value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but in reality their can be </a:t>
            </a:r>
            <a:r>
              <a:rPr i="1" lang="en-US" sz="9600">
                <a:latin typeface="Times New Roman"/>
                <a:ea typeface="Times New Roman"/>
                <a:cs typeface="Times New Roman"/>
                <a:sym typeface="Times New Roman"/>
              </a:rPr>
              <a:t>multiple truth values </a:t>
            </a:r>
            <a:r>
              <a:rPr lang="en-US" sz="9600">
                <a:latin typeface="Times New Roman"/>
                <a:ea typeface="Times New Roman"/>
                <a:cs typeface="Times New Roman"/>
                <a:sym typeface="Times New Roman"/>
              </a:rPr>
              <a:t>with most relevant as logic1 and </a:t>
            </a:r>
            <a:r>
              <a:rPr i="1" lang="en-US" sz="9600">
                <a:latin typeface="Times New Roman"/>
                <a:ea typeface="Times New Roman"/>
                <a:cs typeface="Times New Roman"/>
                <a:sym typeface="Times New Roman"/>
              </a:rPr>
              <a:t>less </a:t>
            </a:r>
            <a:r>
              <a:rPr lang="en-US" sz="9600">
                <a:latin typeface="Times New Roman"/>
                <a:ea typeface="Times New Roman"/>
                <a:cs typeface="Times New Roman"/>
                <a:sym typeface="Times New Roman"/>
              </a:rPr>
              <a:t>relevant as almost near to logic 0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thus a set of relevant documents.  can be represented from 1 to 0 , but not 0.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this is called as the fuzzy set and more then one truth value in the range of 1 to 0 is called as the fuzzy logic</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The process…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f.1)the documents and query are represented in terms of a set of keywords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f.2)Then the keywords are parsed and indexed called as description</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45" name="Google Shape;145;p8"/>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a:t>
            </a:r>
            <a:r>
              <a:rPr i="1" lang="en-US" sz="11200">
                <a:latin typeface="Times New Roman"/>
                <a:ea typeface="Times New Roman"/>
                <a:cs typeface="Times New Roman"/>
                <a:sym typeface="Times New Roman"/>
              </a:rPr>
              <a:t>Fuzzy set model..</a:t>
            </a:r>
            <a:r>
              <a:rPr lang="en-US" sz="11200">
                <a:latin typeface="Times New Roman"/>
                <a:ea typeface="Times New Roman"/>
                <a:cs typeface="Times New Roman"/>
                <a:sym typeface="Times New Roman"/>
              </a:rPr>
              <a:t>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f)The process…cont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f.4) These indexed descriptions are only partially related to the semantics contents of the document and input query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f.5) The matching of query term description to documents is not exact as boolean but vague.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f.6)Thus each query term when compared with the documents it produces a set defined as the fuzzy set and each document in the set has a degree of membership in the set (between 0 to 1)</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 </a:t>
            </a:r>
            <a:r>
              <a:rPr i="1" lang="en-US" sz="11200">
                <a:latin typeface="Times New Roman"/>
                <a:ea typeface="Times New Roman"/>
                <a:cs typeface="Times New Roman"/>
                <a:sym typeface="Times New Roman"/>
              </a:rPr>
              <a:t>Fuzzy set theory….</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MODULE2 ..PART3..IR MODEL</a:t>
            </a:r>
            <a:endParaRPr/>
          </a:p>
        </p:txBody>
      </p:sp>
      <p:sp>
        <p:nvSpPr>
          <p:cNvPr id="151" name="Google Shape;151;p9"/>
          <p:cNvSpPr txBox="1"/>
          <p:nvPr>
            <p:ph idx="1" type="body"/>
          </p:nvPr>
        </p:nvSpPr>
        <p:spPr>
          <a:xfrm>
            <a:off x="295835" y="531092"/>
            <a:ext cx="11537577" cy="5544354"/>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alternate set theory mode….3.1)</a:t>
            </a:r>
            <a:r>
              <a:rPr i="1" lang="en-US" sz="11200">
                <a:latin typeface="Times New Roman"/>
                <a:ea typeface="Times New Roman"/>
                <a:cs typeface="Times New Roman"/>
                <a:sym typeface="Times New Roman"/>
              </a:rPr>
              <a:t>Fuzzy set model..</a:t>
            </a:r>
            <a:r>
              <a:rPr lang="en-US" sz="11200">
                <a:latin typeface="Times New Roman"/>
                <a:ea typeface="Times New Roman"/>
                <a:cs typeface="Times New Roman"/>
                <a:sym typeface="Times New Roman"/>
              </a:rPr>
              <a:t>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f)The process…cont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52" name="Google Shape;152;p9"/>
          <p:cNvSpPr/>
          <p:nvPr/>
        </p:nvSpPr>
        <p:spPr>
          <a:xfrm>
            <a:off x="862149" y="2220686"/>
            <a:ext cx="1528354" cy="148916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documents</a:t>
            </a:r>
            <a:endParaRPr b="0" i="0" sz="1800" u="none" cap="none" strike="noStrike">
              <a:solidFill>
                <a:schemeClr val="dk1"/>
              </a:solidFill>
              <a:latin typeface="Gill Sans"/>
              <a:ea typeface="Gill Sans"/>
              <a:cs typeface="Gill Sans"/>
              <a:sym typeface="Gill Sans"/>
            </a:endParaRPr>
          </a:p>
        </p:txBody>
      </p:sp>
      <p:sp>
        <p:nvSpPr>
          <p:cNvPr id="153" name="Google Shape;153;p9"/>
          <p:cNvSpPr/>
          <p:nvPr/>
        </p:nvSpPr>
        <p:spPr>
          <a:xfrm>
            <a:off x="901337" y="4323806"/>
            <a:ext cx="1541417" cy="103196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query</a:t>
            </a:r>
            <a:endParaRPr b="0" i="0" sz="1800" u="none" cap="none" strike="noStrike">
              <a:solidFill>
                <a:schemeClr val="dk1"/>
              </a:solidFill>
              <a:latin typeface="Gill Sans"/>
              <a:ea typeface="Gill Sans"/>
              <a:cs typeface="Gill Sans"/>
              <a:sym typeface="Gill Sans"/>
            </a:endParaRPr>
          </a:p>
        </p:txBody>
      </p:sp>
      <p:sp>
        <p:nvSpPr>
          <p:cNvPr id="154" name="Google Shape;154;p9"/>
          <p:cNvSpPr/>
          <p:nvPr/>
        </p:nvSpPr>
        <p:spPr>
          <a:xfrm>
            <a:off x="3082834" y="2116183"/>
            <a:ext cx="1476103" cy="1384663"/>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tokens</a:t>
            </a:r>
            <a:endParaRPr b="0" i="0" sz="1800" u="none" cap="none" strike="noStrike">
              <a:solidFill>
                <a:schemeClr val="dk1"/>
              </a:solidFill>
              <a:latin typeface="Gill Sans"/>
              <a:ea typeface="Gill Sans"/>
              <a:cs typeface="Gill Sans"/>
              <a:sym typeface="Gill Sans"/>
            </a:endParaRPr>
          </a:p>
        </p:txBody>
      </p:sp>
      <p:sp>
        <p:nvSpPr>
          <p:cNvPr id="155" name="Google Shape;155;p9"/>
          <p:cNvSpPr/>
          <p:nvPr/>
        </p:nvSpPr>
        <p:spPr>
          <a:xfrm>
            <a:off x="3161211" y="4140926"/>
            <a:ext cx="1410789" cy="1541417"/>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keywords</a:t>
            </a:r>
            <a:endParaRPr b="0" i="0" sz="1800" u="none" cap="none" strike="noStrike">
              <a:solidFill>
                <a:schemeClr val="dk1"/>
              </a:solidFill>
              <a:latin typeface="Gill Sans"/>
              <a:ea typeface="Gill Sans"/>
              <a:cs typeface="Gill Sans"/>
              <a:sym typeface="Gill Sans"/>
            </a:endParaRPr>
          </a:p>
        </p:txBody>
      </p:sp>
      <p:sp>
        <p:nvSpPr>
          <p:cNvPr id="156" name="Google Shape;156;p9"/>
          <p:cNvSpPr/>
          <p:nvPr/>
        </p:nvSpPr>
        <p:spPr>
          <a:xfrm>
            <a:off x="5159829" y="2116183"/>
            <a:ext cx="1293222" cy="148916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Indexed</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Token descriptors</a:t>
            </a:r>
            <a:endParaRPr b="0" i="0" sz="1800" u="none" cap="none" strike="noStrike">
              <a:solidFill>
                <a:schemeClr val="dk1"/>
              </a:solidFill>
              <a:latin typeface="Gill Sans"/>
              <a:ea typeface="Gill Sans"/>
              <a:cs typeface="Gill Sans"/>
              <a:sym typeface="Gill Sans"/>
            </a:endParaRPr>
          </a:p>
        </p:txBody>
      </p:sp>
      <p:sp>
        <p:nvSpPr>
          <p:cNvPr id="157" name="Google Shape;157;p9"/>
          <p:cNvSpPr/>
          <p:nvPr/>
        </p:nvSpPr>
        <p:spPr>
          <a:xfrm>
            <a:off x="5212080" y="4140926"/>
            <a:ext cx="1358537" cy="164592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Indexed</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Keyword descriptors</a:t>
            </a:r>
            <a:endParaRPr b="0" i="0" sz="1800" u="none" cap="none" strike="noStrike">
              <a:solidFill>
                <a:schemeClr val="dk1"/>
              </a:solidFill>
              <a:latin typeface="Gill Sans"/>
              <a:ea typeface="Gill Sans"/>
              <a:cs typeface="Gill Sans"/>
              <a:sym typeface="Gill Sans"/>
            </a:endParaRPr>
          </a:p>
        </p:txBody>
      </p:sp>
      <p:sp>
        <p:nvSpPr>
          <p:cNvPr id="158" name="Google Shape;158;p9"/>
          <p:cNvSpPr/>
          <p:nvPr/>
        </p:nvSpPr>
        <p:spPr>
          <a:xfrm>
            <a:off x="7210697" y="2965268"/>
            <a:ext cx="1110343" cy="194636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compared</a:t>
            </a:r>
            <a:endParaRPr b="0" i="0" sz="1800" u="none" cap="none" strike="noStrike">
              <a:solidFill>
                <a:schemeClr val="dk1"/>
              </a:solidFill>
              <a:latin typeface="Gill Sans"/>
              <a:ea typeface="Gill Sans"/>
              <a:cs typeface="Gill Sans"/>
              <a:sym typeface="Gill Sans"/>
            </a:endParaRPr>
          </a:p>
        </p:txBody>
      </p:sp>
      <p:sp>
        <p:nvSpPr>
          <p:cNvPr id="159" name="Google Shape;159;p9"/>
          <p:cNvSpPr/>
          <p:nvPr/>
        </p:nvSpPr>
        <p:spPr>
          <a:xfrm>
            <a:off x="8765177" y="2965267"/>
            <a:ext cx="2604119" cy="262563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Sets of </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Related documents </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Indexed from 1 to 0 but not 0</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1, 09, .0.8., 0.7………0.1</a:t>
            </a:r>
            <a:endParaRPr b="0" i="0" sz="1800" u="none" cap="none" strike="noStrike">
              <a:solidFill>
                <a:schemeClr val="dk1"/>
              </a:solidFill>
              <a:latin typeface="Gill Sans"/>
              <a:ea typeface="Gill Sans"/>
              <a:cs typeface="Gill Sans"/>
              <a:sym typeface="Gill Sans"/>
            </a:endParaRPr>
          </a:p>
        </p:txBody>
      </p:sp>
      <p:cxnSp>
        <p:nvCxnSpPr>
          <p:cNvPr id="160" name="Google Shape;160;p9"/>
          <p:cNvCxnSpPr/>
          <p:nvPr/>
        </p:nvCxnSpPr>
        <p:spPr>
          <a:xfrm flipH="1" rot="10800000">
            <a:off x="9039497" y="5068389"/>
            <a:ext cx="2037806" cy="26125"/>
          </a:xfrm>
          <a:prstGeom prst="straightConnector1">
            <a:avLst/>
          </a:prstGeom>
          <a:noFill/>
          <a:ln cap="flat" cmpd="sng" w="9525">
            <a:solidFill>
              <a:schemeClr val="dk1"/>
            </a:solidFill>
            <a:prstDash val="solid"/>
            <a:round/>
            <a:headEnd len="sm" w="sm" type="none"/>
            <a:tailEnd len="med" w="med" type="triangle"/>
          </a:ln>
        </p:spPr>
      </p:cxnSp>
      <p:cxnSp>
        <p:nvCxnSpPr>
          <p:cNvPr id="161" name="Google Shape;161;p9"/>
          <p:cNvCxnSpPr>
            <a:endCxn id="154" idx="1"/>
          </p:cNvCxnSpPr>
          <p:nvPr/>
        </p:nvCxnSpPr>
        <p:spPr>
          <a:xfrm>
            <a:off x="2442634" y="2782415"/>
            <a:ext cx="640200" cy="26100"/>
          </a:xfrm>
          <a:prstGeom prst="straightConnector1">
            <a:avLst/>
          </a:prstGeom>
          <a:noFill/>
          <a:ln cap="flat" cmpd="sng" w="9525">
            <a:solidFill>
              <a:schemeClr val="dk1"/>
            </a:solidFill>
            <a:prstDash val="solid"/>
            <a:round/>
            <a:headEnd len="sm" w="sm" type="none"/>
            <a:tailEnd len="med" w="med" type="triangle"/>
          </a:ln>
        </p:spPr>
      </p:cxnSp>
      <p:cxnSp>
        <p:nvCxnSpPr>
          <p:cNvPr id="162" name="Google Shape;162;p9"/>
          <p:cNvCxnSpPr/>
          <p:nvPr/>
        </p:nvCxnSpPr>
        <p:spPr>
          <a:xfrm>
            <a:off x="2442754" y="4807131"/>
            <a:ext cx="640080" cy="104503"/>
          </a:xfrm>
          <a:prstGeom prst="straightConnector1">
            <a:avLst/>
          </a:prstGeom>
          <a:noFill/>
          <a:ln cap="flat" cmpd="sng" w="9525">
            <a:solidFill>
              <a:schemeClr val="dk1"/>
            </a:solidFill>
            <a:prstDash val="solid"/>
            <a:round/>
            <a:headEnd len="sm" w="sm" type="none"/>
            <a:tailEnd len="med" w="med" type="triangle"/>
          </a:ln>
        </p:spPr>
      </p:cxnSp>
      <p:cxnSp>
        <p:nvCxnSpPr>
          <p:cNvPr id="163" name="Google Shape;163;p9"/>
          <p:cNvCxnSpPr/>
          <p:nvPr/>
        </p:nvCxnSpPr>
        <p:spPr>
          <a:xfrm>
            <a:off x="4572000" y="2808515"/>
            <a:ext cx="640080" cy="0"/>
          </a:xfrm>
          <a:prstGeom prst="straightConnector1">
            <a:avLst/>
          </a:prstGeom>
          <a:noFill/>
          <a:ln cap="flat" cmpd="sng" w="9525">
            <a:solidFill>
              <a:schemeClr val="dk1"/>
            </a:solidFill>
            <a:prstDash val="solid"/>
            <a:round/>
            <a:headEnd len="sm" w="sm" type="none"/>
            <a:tailEnd len="med" w="med" type="triangle"/>
          </a:ln>
        </p:spPr>
      </p:cxnSp>
      <p:cxnSp>
        <p:nvCxnSpPr>
          <p:cNvPr id="164" name="Google Shape;164;p9"/>
          <p:cNvCxnSpPr>
            <a:stCxn id="155" idx="3"/>
            <a:endCxn id="157" idx="1"/>
          </p:cNvCxnSpPr>
          <p:nvPr/>
        </p:nvCxnSpPr>
        <p:spPr>
          <a:xfrm>
            <a:off x="4572000" y="4911635"/>
            <a:ext cx="640200" cy="52200"/>
          </a:xfrm>
          <a:prstGeom prst="straightConnector1">
            <a:avLst/>
          </a:prstGeom>
          <a:noFill/>
          <a:ln cap="flat" cmpd="sng" w="9525">
            <a:solidFill>
              <a:schemeClr val="dk1"/>
            </a:solidFill>
            <a:prstDash val="solid"/>
            <a:round/>
            <a:headEnd len="sm" w="sm" type="none"/>
            <a:tailEnd len="med" w="med" type="triangle"/>
          </a:ln>
        </p:spPr>
      </p:cxnSp>
      <p:cxnSp>
        <p:nvCxnSpPr>
          <p:cNvPr id="165" name="Google Shape;165;p9"/>
          <p:cNvCxnSpPr>
            <a:stCxn id="156" idx="3"/>
          </p:cNvCxnSpPr>
          <p:nvPr/>
        </p:nvCxnSpPr>
        <p:spPr>
          <a:xfrm>
            <a:off x="6453051" y="2860766"/>
            <a:ext cx="757500" cy="640200"/>
          </a:xfrm>
          <a:prstGeom prst="straightConnector1">
            <a:avLst/>
          </a:prstGeom>
          <a:noFill/>
          <a:ln cap="flat" cmpd="sng" w="9525">
            <a:solidFill>
              <a:schemeClr val="dk1"/>
            </a:solidFill>
            <a:prstDash val="solid"/>
            <a:round/>
            <a:headEnd len="sm" w="sm" type="none"/>
            <a:tailEnd len="med" w="med" type="triangle"/>
          </a:ln>
        </p:spPr>
      </p:cxnSp>
      <p:cxnSp>
        <p:nvCxnSpPr>
          <p:cNvPr id="166" name="Google Shape;166;p9"/>
          <p:cNvCxnSpPr/>
          <p:nvPr/>
        </p:nvCxnSpPr>
        <p:spPr>
          <a:xfrm flipH="1" rot="10800000">
            <a:off x="6570617" y="4136440"/>
            <a:ext cx="640080" cy="670691"/>
          </a:xfrm>
          <a:prstGeom prst="straightConnector1">
            <a:avLst/>
          </a:prstGeom>
          <a:noFill/>
          <a:ln cap="flat" cmpd="sng" w="9525">
            <a:solidFill>
              <a:schemeClr val="dk1"/>
            </a:solidFill>
            <a:prstDash val="solid"/>
            <a:round/>
            <a:headEnd len="sm" w="sm" type="none"/>
            <a:tailEnd len="med" w="med" type="triangle"/>
          </a:ln>
        </p:spPr>
      </p:cxnSp>
      <p:cxnSp>
        <p:nvCxnSpPr>
          <p:cNvPr id="167" name="Google Shape;167;p9"/>
          <p:cNvCxnSpPr/>
          <p:nvPr/>
        </p:nvCxnSpPr>
        <p:spPr>
          <a:xfrm>
            <a:off x="8321040" y="3852326"/>
            <a:ext cx="444137"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