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Gill Sans"/>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g1P7FVpOwhLbsJ8nI2cNshZkHt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GillSans-regular.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GillSans-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7" name="Google Shape;17;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2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5"/>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3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3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36"/>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6"/>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3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36"/>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27"/>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27"/>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5" name="Google Shape;25;p2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2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28"/>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8"/>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32" name="Google Shape;32;p2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8"/>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5" name="Google Shape;35;p28"/>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9"/>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9"/>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9" name="Google Shape;39;p2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29"/>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0"/>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0"/>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30"/>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30"/>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30"/>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3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3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3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3"/>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3"/>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33"/>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3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33"/>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34"/>
          <p:cNvGrpSpPr/>
          <p:nvPr/>
        </p:nvGrpSpPr>
        <p:grpSpPr>
          <a:xfrm>
            <a:off x="7477387" y="482170"/>
            <a:ext cx="4074533" cy="5149101"/>
            <a:chOff x="7477387" y="482170"/>
            <a:chExt cx="4074533" cy="5149101"/>
          </a:xfrm>
        </p:grpSpPr>
        <p:sp>
          <p:nvSpPr>
            <p:cNvPr id="73" name="Google Shape;73;p34"/>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4"/>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4"/>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p:nvPr>
            <p:ph idx="2" type="pic"/>
          </p:nvPr>
        </p:nvSpPr>
        <p:spPr>
          <a:xfrm>
            <a:off x="8124389" y="1122542"/>
            <a:ext cx="2791171" cy="3866327"/>
          </a:xfrm>
          <a:prstGeom prst="rect">
            <a:avLst/>
          </a:prstGeom>
          <a:solidFill>
            <a:srgbClr val="D8D8D8"/>
          </a:solidFill>
          <a:ln>
            <a:noFill/>
          </a:ln>
        </p:spPr>
      </p:sp>
      <p:sp>
        <p:nvSpPr>
          <p:cNvPr id="77" name="Google Shape;77;p34"/>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34"/>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34"/>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E8DC"/>
            </a:gs>
            <a:gs pos="100000">
              <a:srgbClr val="D4C7B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5"/>
          <p:cNvSpPr/>
          <p:nvPr/>
        </p:nvSpPr>
        <p:spPr>
          <a:xfrm>
            <a:off x="0" y="2019476"/>
            <a:ext cx="12192000" cy="4105941"/>
          </a:xfrm>
          <a:prstGeom prst="rect">
            <a:avLst/>
          </a:prstGeom>
          <a:gradFill>
            <a:gsLst>
              <a:gs pos="0">
                <a:srgbClr val="EBDDC3">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25"/>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2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2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2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2 ..PART4..IRS</a:t>
            </a:r>
            <a:br>
              <a:rPr lang="en-US"/>
            </a:br>
            <a:r>
              <a:rPr lang="en-US"/>
              <a:t>             INFORMATION RETRIEVAL MODELS</a:t>
            </a:r>
            <a:endParaRPr/>
          </a:p>
        </p:txBody>
      </p:sp>
      <p:sp>
        <p:nvSpPr>
          <p:cNvPr id="101" name="Google Shape;101;p1"/>
          <p:cNvSpPr txBox="1"/>
          <p:nvPr>
            <p:ph idx="1" type="body"/>
          </p:nvPr>
        </p:nvSpPr>
        <p:spPr>
          <a:xfrm>
            <a:off x="286327" y="748145"/>
            <a:ext cx="11453091" cy="525341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a:t>                                  </a:t>
            </a:r>
            <a:r>
              <a:rPr lang="en-US" sz="3200">
                <a:latin typeface="Times New Roman"/>
                <a:ea typeface="Times New Roman"/>
                <a:cs typeface="Times New Roman"/>
                <a:sym typeface="Times New Roman"/>
              </a:rPr>
              <a:t>I</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1) covered till date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1.1) </a:t>
            </a:r>
            <a:r>
              <a:rPr i="1" lang="en-US" sz="11200">
                <a:latin typeface="Times New Roman"/>
                <a:ea typeface="Times New Roman"/>
                <a:cs typeface="Times New Roman"/>
                <a:sym typeface="Times New Roman"/>
              </a:rPr>
              <a:t>boolean classic model</a:t>
            </a:r>
            <a:r>
              <a:rPr lang="en-US" sz="11200">
                <a:latin typeface="Times New Roman"/>
                <a:ea typeface="Times New Roman"/>
                <a:cs typeface="Times New Roman"/>
                <a:sym typeface="Times New Roman"/>
              </a:rPr>
              <a:t>….simple,set theory,boolean expression, exact matching, no ranking, binary index terms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1.2)partial matching, nonbinary weights in range from 1 to 0, cosine ranking formula,</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1.3) </a:t>
            </a:r>
            <a:r>
              <a:rPr i="1" lang="en-US" sz="11200">
                <a:latin typeface="Times New Roman"/>
                <a:ea typeface="Times New Roman"/>
                <a:cs typeface="Times New Roman"/>
                <a:sym typeface="Times New Roman"/>
              </a:rPr>
              <a:t>probabilistic model</a:t>
            </a:r>
            <a:r>
              <a:rPr lang="en-US" sz="11200">
                <a:latin typeface="Times New Roman"/>
                <a:ea typeface="Times New Roman"/>
                <a:cs typeface="Times New Roman"/>
                <a:sym typeface="Times New Roman"/>
              </a:rPr>
              <a:t>..creates relevant and illevant document set, frequency of relevance,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1.4) </a:t>
            </a:r>
            <a:r>
              <a:rPr i="1" lang="en-US" sz="11200">
                <a:latin typeface="Times New Roman"/>
                <a:ea typeface="Times New Roman"/>
                <a:cs typeface="Times New Roman"/>
                <a:sym typeface="Times New Roman"/>
              </a:rPr>
              <a:t>Alternate set theory models</a:t>
            </a:r>
            <a:r>
              <a:rPr lang="en-US" sz="11200">
                <a:latin typeface="Times New Roman"/>
                <a:ea typeface="Times New Roman"/>
                <a:cs typeface="Times New Roman"/>
                <a:sym typeface="Times New Roman"/>
              </a:rPr>
              <a:t>….two types… fuzzy set model and extended boolean model</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1.5) </a:t>
            </a:r>
            <a:r>
              <a:rPr i="1" lang="en-US" sz="11200">
                <a:latin typeface="Times New Roman"/>
                <a:ea typeface="Times New Roman"/>
                <a:cs typeface="Times New Roman"/>
                <a:sym typeface="Times New Roman"/>
              </a:rPr>
              <a:t>fuzzy set model </a:t>
            </a:r>
            <a:r>
              <a:rPr lang="en-US" sz="11200">
                <a:latin typeface="Times New Roman"/>
                <a:ea typeface="Times New Roman"/>
                <a:cs typeface="Times New Roman"/>
                <a:sym typeface="Times New Roman"/>
              </a:rPr>
              <a:t>…. multiple truth values , set of relevant documents……</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1295402" y="1"/>
            <a:ext cx="9601196" cy="33617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MODULE1 ..PART4..IR MODEL</a:t>
            </a:r>
            <a:endParaRPr/>
          </a:p>
        </p:txBody>
      </p:sp>
      <p:sp>
        <p:nvSpPr>
          <p:cNvPr id="179" name="Google Shape;179;p10"/>
          <p:cNvSpPr txBox="1"/>
          <p:nvPr>
            <p:ph idx="1" type="body"/>
          </p:nvPr>
        </p:nvSpPr>
        <p:spPr>
          <a:xfrm>
            <a:off x="188259" y="336176"/>
            <a:ext cx="11537576" cy="573927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4)  Bayesian network types….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4.1) </a:t>
            </a:r>
            <a:r>
              <a:rPr i="1" lang="en-US" sz="11200">
                <a:latin typeface="Times New Roman"/>
                <a:ea typeface="Times New Roman"/>
                <a:cs typeface="Times New Roman"/>
                <a:sym typeface="Times New Roman"/>
              </a:rPr>
              <a:t>inference network model</a:t>
            </a:r>
            <a:r>
              <a:rPr lang="en-US" sz="11200">
                <a:latin typeface="Times New Roman"/>
                <a:ea typeface="Times New Roman"/>
                <a:cs typeface="Times New Roman"/>
                <a:sym typeface="Times New Roman"/>
              </a:rPr>
              <a: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a)In case of probability, we can get the statistical information which can be used. But if the statistical data is not present then data by belief is selected as it is not possible to get experimental statistical data every time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 The inference network model uses the </a:t>
            </a:r>
            <a:r>
              <a:rPr i="1" lang="en-US" sz="11200">
                <a:latin typeface="Times New Roman"/>
                <a:ea typeface="Times New Roman"/>
                <a:cs typeface="Times New Roman"/>
                <a:sym typeface="Times New Roman"/>
              </a:rPr>
              <a:t>belief data </a:t>
            </a:r>
            <a:r>
              <a:rPr lang="en-US" sz="11200">
                <a:latin typeface="Times New Roman"/>
                <a:ea typeface="Times New Roman"/>
                <a:cs typeface="Times New Roman"/>
                <a:sym typeface="Times New Roman"/>
              </a:rPr>
              <a:t>for information retrieval</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 Random variables are associated with both the documents and queries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 The variable associated with the document represents the event of observing the document i.e the document is also searched by other queries along with its own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 Thus it increases the belief in the index term that the document will be selected</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1449217" y="1"/>
            <a:ext cx="9605635" cy="6051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185" name="Google Shape;185;p11"/>
          <p:cNvSpPr txBox="1"/>
          <p:nvPr>
            <p:ph idx="1" type="body"/>
          </p:nvPr>
        </p:nvSpPr>
        <p:spPr>
          <a:xfrm>
            <a:off x="282388" y="605117"/>
            <a:ext cx="6131382" cy="5499847"/>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4)  Bayesian network types….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4.2) inference network model….working</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a)Dj is the document,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b)the index terms in the document which represents the description are K1, K2 and Ki</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c)Now query Q is fired which in indexed and have a matching with its index terms K1, K2and Ki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d)Thus directed graph from Dj to k1,k2 k3</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pic>
        <p:nvPicPr>
          <p:cNvPr id="186" name="Google Shape;186;p11"/>
          <p:cNvPicPr preferRelativeResize="0"/>
          <p:nvPr>
            <p:ph idx="2" type="body"/>
          </p:nvPr>
        </p:nvPicPr>
        <p:blipFill rotWithShape="1">
          <a:blip r:embed="rId3">
            <a:alphaModFix/>
          </a:blip>
          <a:srcRect b="0" l="0" r="0" t="0"/>
          <a:stretch/>
        </p:blipFill>
        <p:spPr>
          <a:xfrm>
            <a:off x="6413500" y="605116"/>
            <a:ext cx="5495925" cy="4943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1449217" y="1"/>
            <a:ext cx="9605635" cy="6051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192" name="Google Shape;192;p12"/>
          <p:cNvSpPr txBox="1"/>
          <p:nvPr>
            <p:ph idx="1" type="body"/>
          </p:nvPr>
        </p:nvSpPr>
        <p:spPr>
          <a:xfrm>
            <a:off x="282388" y="605117"/>
            <a:ext cx="6131382" cy="5499847"/>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4)  Bayesian network types….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4.2) inference network model….working</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e)the query q has a matching with document index terms K1,K2 and Ki thus a directed graph from K1,K2 and Ki to q</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f) Now query q is supported by additional queries Q1, Q2 and I.were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g) q2supports both K1 and K2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h) q1 support Ki or query q2 i.e k1 and k2</a:t>
            </a:r>
            <a:endParaRPr/>
          </a:p>
          <a:p>
            <a:pPr indent="-50800" lvl="0" marL="22860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pic>
        <p:nvPicPr>
          <p:cNvPr id="193" name="Google Shape;193;p12"/>
          <p:cNvPicPr preferRelativeResize="0"/>
          <p:nvPr>
            <p:ph idx="2" type="body"/>
          </p:nvPr>
        </p:nvPicPr>
        <p:blipFill rotWithShape="1">
          <a:blip r:embed="rId3">
            <a:alphaModFix/>
          </a:blip>
          <a:srcRect b="0" l="0" r="0" t="0"/>
          <a:stretch/>
        </p:blipFill>
        <p:spPr>
          <a:xfrm>
            <a:off x="6413500" y="919234"/>
            <a:ext cx="5495925" cy="46290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199" name="Google Shape;199;p13"/>
          <p:cNvSpPr txBox="1"/>
          <p:nvPr>
            <p:ph idx="1" type="body"/>
          </p:nvPr>
        </p:nvSpPr>
        <p:spPr>
          <a:xfrm>
            <a:off x="416860" y="531092"/>
            <a:ext cx="11470340"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 4)  Bayesian network types….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4.3)belief network model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a)It works on the interpretation of the probabilities…on belife</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b)All documents Dj are indexed with index terms K1…Ki,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 the  set K of all index terms will be K=(K1…Ki), K is the probability space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d)The probability distribution P is thus defined over set K as P(c) were P (c) is the degree of convergence of the space K</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e)Working…</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e.1)If the user query Q, and K=(K1…Ki) is the probability space and if query Q satisfies all the condition of K then Q will be in its probability space and random variable assigned to it will be 1 thus P(K) is 1</a:t>
            </a:r>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1449217" y="-94129"/>
            <a:ext cx="9605635" cy="6320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205" name="Google Shape;205;p14"/>
          <p:cNvSpPr txBox="1"/>
          <p:nvPr>
            <p:ph idx="1" type="body"/>
          </p:nvPr>
        </p:nvSpPr>
        <p:spPr>
          <a:xfrm>
            <a:off x="268941" y="336176"/>
            <a:ext cx="5823542" cy="545950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 4)  Bayesian network types….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4.3)belief network model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e)Working…</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e.2)similarly when P(Dj) is found to be 1 i.e the document Dj also satefies all the condition of the probability space then P(Dj) =1</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As per the diagram, q is the query, K1,K2,Ki Kt are the index terms of probability space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D=(D1,Dj Dn) are all the documents</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pic>
        <p:nvPicPr>
          <p:cNvPr id="206" name="Google Shape;206;p14"/>
          <p:cNvPicPr preferRelativeResize="0"/>
          <p:nvPr>
            <p:ph idx="2" type="body"/>
          </p:nvPr>
        </p:nvPicPr>
        <p:blipFill rotWithShape="1">
          <a:blip r:embed="rId3">
            <a:alphaModFix/>
          </a:blip>
          <a:srcRect b="0" l="0" r="0" t="0"/>
          <a:stretch/>
        </p:blipFill>
        <p:spPr>
          <a:xfrm>
            <a:off x="6413500" y="658906"/>
            <a:ext cx="5510213" cy="48409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212" name="Google Shape;212;p15"/>
          <p:cNvSpPr txBox="1"/>
          <p:nvPr>
            <p:ph idx="1" type="body"/>
          </p:nvPr>
        </p:nvSpPr>
        <p:spPr>
          <a:xfrm>
            <a:off x="416860" y="531092"/>
            <a:ext cx="11098576"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5)Structured text retrieval IR models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5.1)The users query is called as the text contents are specifications of strings 5.2) from the document side the patterns are the specification of structured components of the document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5.3) this model basically combine the text information of query with the structured information of the documents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5.4) basically it works at the  </a:t>
            </a:r>
            <a:r>
              <a:rPr i="1" lang="en-US" sz="11200">
                <a:latin typeface="Times New Roman"/>
                <a:ea typeface="Times New Roman"/>
                <a:cs typeface="Times New Roman"/>
                <a:sym typeface="Times New Roman"/>
              </a:rPr>
              <a:t>data level </a:t>
            </a:r>
            <a:r>
              <a:rPr lang="en-US" sz="11200">
                <a:latin typeface="Times New Roman"/>
                <a:ea typeface="Times New Roman"/>
                <a:cs typeface="Times New Roman"/>
                <a:sym typeface="Times New Roman"/>
              </a:rPr>
              <a:t>and not information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5.5) matching point is the term used for the position of words or it sequence which matches the user query</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5.6) if user gives query as set of words and these words match in three places in document Dj then there are three matching points</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218" name="Google Shape;218;p16"/>
          <p:cNvSpPr txBox="1"/>
          <p:nvPr>
            <p:ph idx="1" type="body"/>
          </p:nvPr>
        </p:nvSpPr>
        <p:spPr>
          <a:xfrm>
            <a:off x="416860" y="531092"/>
            <a:ext cx="11098576"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5)Structured text retrieval IR models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5.6) if user gives query as set of words and these words match in three places in document Dj then there are three matching points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5.7) if the document has a paragraph or section matching with query set of words then it defines a region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5.8) types…..model based on non overlapping lists and model based on proximity nodes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5.8.a) model based on non overlapping list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a)The entire text of the document is divided into non overlapping text regions and collected together as list.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 Asingle document can be divided into four such regions like …</a:t>
            </a:r>
            <a:endParaRPr/>
          </a:p>
          <a:p>
            <a:pPr indent="-1193800" lvl="0" marL="137160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224" name="Google Shape;224;p17"/>
          <p:cNvSpPr txBox="1"/>
          <p:nvPr>
            <p:ph idx="1" type="body"/>
          </p:nvPr>
        </p:nvSpPr>
        <p:spPr>
          <a:xfrm>
            <a:off x="416860" y="531092"/>
            <a:ext cx="11098576" cy="5544354"/>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5)Structured text retrieval IR models</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1140460" lvl="0" marL="137160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
        <p:nvSpPr>
          <p:cNvPr id="225" name="Google Shape;225;p17"/>
          <p:cNvSpPr/>
          <p:nvPr/>
        </p:nvSpPr>
        <p:spPr>
          <a:xfrm>
            <a:off x="141389" y="1717765"/>
            <a:ext cx="1607883" cy="1371600"/>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User query</a:t>
            </a:r>
            <a:endParaRPr/>
          </a:p>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(specification of string)</a:t>
            </a:r>
            <a:endParaRPr sz="1800">
              <a:solidFill>
                <a:schemeClr val="dk1"/>
              </a:solidFill>
              <a:latin typeface="Gill Sans"/>
              <a:ea typeface="Gill Sans"/>
              <a:cs typeface="Gill Sans"/>
              <a:sym typeface="Gill Sans"/>
            </a:endParaRPr>
          </a:p>
        </p:txBody>
      </p:sp>
      <p:sp>
        <p:nvSpPr>
          <p:cNvPr id="226" name="Google Shape;226;p17"/>
          <p:cNvSpPr/>
          <p:nvPr/>
        </p:nvSpPr>
        <p:spPr>
          <a:xfrm>
            <a:off x="141389" y="3563854"/>
            <a:ext cx="1410788" cy="1554480"/>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Document</a:t>
            </a:r>
            <a:endParaRPr/>
          </a:p>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(specification of structural component )</a:t>
            </a:r>
            <a:endParaRPr sz="1800">
              <a:solidFill>
                <a:schemeClr val="dk1"/>
              </a:solidFill>
              <a:latin typeface="Gill Sans"/>
              <a:ea typeface="Gill Sans"/>
              <a:cs typeface="Gill Sans"/>
              <a:sym typeface="Gill Sans"/>
            </a:endParaRPr>
          </a:p>
        </p:txBody>
      </p:sp>
      <p:sp>
        <p:nvSpPr>
          <p:cNvPr id="227" name="Google Shape;227;p17"/>
          <p:cNvSpPr/>
          <p:nvPr/>
        </p:nvSpPr>
        <p:spPr>
          <a:xfrm>
            <a:off x="2004574" y="2695174"/>
            <a:ext cx="1698171" cy="1645920"/>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Compared based on  type of structured model</a:t>
            </a:r>
            <a:endParaRPr sz="1800">
              <a:solidFill>
                <a:schemeClr val="dk1"/>
              </a:solidFill>
              <a:latin typeface="Gill Sans"/>
              <a:ea typeface="Gill Sans"/>
              <a:cs typeface="Gill Sans"/>
              <a:sym typeface="Gill Sans"/>
            </a:endParaRPr>
          </a:p>
        </p:txBody>
      </p:sp>
      <p:sp>
        <p:nvSpPr>
          <p:cNvPr id="228" name="Google Shape;228;p17"/>
          <p:cNvSpPr/>
          <p:nvPr/>
        </p:nvSpPr>
        <p:spPr>
          <a:xfrm>
            <a:off x="3932496" y="1881050"/>
            <a:ext cx="1698171" cy="1045029"/>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Nonoverlapping</a:t>
            </a:r>
            <a:endParaRPr sz="1800">
              <a:solidFill>
                <a:schemeClr val="dk1"/>
              </a:solidFill>
              <a:latin typeface="Gill Sans"/>
              <a:ea typeface="Gill Sans"/>
              <a:cs typeface="Gill Sans"/>
              <a:sym typeface="Gill Sans"/>
            </a:endParaRPr>
          </a:p>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model</a:t>
            </a:r>
            <a:endParaRPr sz="1800">
              <a:solidFill>
                <a:schemeClr val="dk1"/>
              </a:solidFill>
              <a:latin typeface="Gill Sans"/>
              <a:ea typeface="Gill Sans"/>
              <a:cs typeface="Gill Sans"/>
              <a:sym typeface="Gill Sans"/>
            </a:endParaRPr>
          </a:p>
        </p:txBody>
      </p:sp>
      <p:sp>
        <p:nvSpPr>
          <p:cNvPr id="229" name="Google Shape;229;p17"/>
          <p:cNvSpPr/>
          <p:nvPr/>
        </p:nvSpPr>
        <p:spPr>
          <a:xfrm>
            <a:off x="3932496" y="4047179"/>
            <a:ext cx="1647071" cy="1071155"/>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Proximity model</a:t>
            </a:r>
            <a:endParaRPr sz="1800">
              <a:solidFill>
                <a:schemeClr val="dk1"/>
              </a:solidFill>
              <a:latin typeface="Gill Sans"/>
              <a:ea typeface="Gill Sans"/>
              <a:cs typeface="Gill Sans"/>
              <a:sym typeface="Gill Sans"/>
            </a:endParaRPr>
          </a:p>
        </p:txBody>
      </p:sp>
      <p:sp>
        <p:nvSpPr>
          <p:cNvPr id="230" name="Google Shape;230;p17"/>
          <p:cNvSpPr/>
          <p:nvPr/>
        </p:nvSpPr>
        <p:spPr>
          <a:xfrm>
            <a:off x="6103233" y="2521035"/>
            <a:ext cx="1907753" cy="2085638"/>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Document as region</a:t>
            </a:r>
            <a:endParaRPr/>
          </a:p>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Region1:chapter</a:t>
            </a:r>
            <a:endParaRPr/>
          </a:p>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Region2:Page</a:t>
            </a:r>
            <a:endParaRPr/>
          </a:p>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Region3;Paragraph</a:t>
            </a:r>
            <a:endParaRPr/>
          </a:p>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Region2; line:</a:t>
            </a:r>
            <a:endParaRPr/>
          </a:p>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31" name="Google Shape;231;p17"/>
          <p:cNvSpPr/>
          <p:nvPr/>
        </p:nvSpPr>
        <p:spPr>
          <a:xfrm>
            <a:off x="9274629" y="1515291"/>
            <a:ext cx="1401806" cy="1410788"/>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Non overlapping</a:t>
            </a:r>
            <a:endParaRPr sz="1800">
              <a:solidFill>
                <a:schemeClr val="dk1"/>
              </a:solidFill>
              <a:latin typeface="Gill Sans"/>
              <a:ea typeface="Gill Sans"/>
              <a:cs typeface="Gill Sans"/>
              <a:sym typeface="Gill Sans"/>
            </a:endParaRPr>
          </a:p>
        </p:txBody>
      </p:sp>
      <p:sp>
        <p:nvSpPr>
          <p:cNvPr id="232" name="Google Shape;232;p17"/>
          <p:cNvSpPr/>
          <p:nvPr/>
        </p:nvSpPr>
        <p:spPr>
          <a:xfrm>
            <a:off x="9261566" y="3303269"/>
            <a:ext cx="1502228" cy="1438548"/>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Proximity nodes</a:t>
            </a:r>
            <a:endParaRPr sz="1800">
              <a:solidFill>
                <a:schemeClr val="dk1"/>
              </a:solidFill>
              <a:latin typeface="Gill Sans"/>
              <a:ea typeface="Gill Sans"/>
              <a:cs typeface="Gill Sans"/>
              <a:sym typeface="Gill Sans"/>
            </a:endParaRPr>
          </a:p>
        </p:txBody>
      </p:sp>
      <p:cxnSp>
        <p:nvCxnSpPr>
          <p:cNvPr id="233" name="Google Shape;233;p17"/>
          <p:cNvCxnSpPr>
            <a:stCxn id="225" idx="3"/>
          </p:cNvCxnSpPr>
          <p:nvPr/>
        </p:nvCxnSpPr>
        <p:spPr>
          <a:xfrm>
            <a:off x="1749272" y="2403565"/>
            <a:ext cx="255300" cy="522600"/>
          </a:xfrm>
          <a:prstGeom prst="straightConnector1">
            <a:avLst/>
          </a:prstGeom>
          <a:noFill/>
          <a:ln cap="flat" cmpd="sng" w="9525">
            <a:solidFill>
              <a:schemeClr val="dk1"/>
            </a:solidFill>
            <a:prstDash val="solid"/>
            <a:round/>
            <a:headEnd len="sm" w="sm" type="none"/>
            <a:tailEnd len="med" w="med" type="triangle"/>
          </a:ln>
        </p:spPr>
      </p:cxnSp>
      <p:cxnSp>
        <p:nvCxnSpPr>
          <p:cNvPr id="234" name="Google Shape;234;p17"/>
          <p:cNvCxnSpPr/>
          <p:nvPr/>
        </p:nvCxnSpPr>
        <p:spPr>
          <a:xfrm flipH="1" rot="10800000">
            <a:off x="1552177" y="3775166"/>
            <a:ext cx="452397" cy="365760"/>
          </a:xfrm>
          <a:prstGeom prst="straightConnector1">
            <a:avLst/>
          </a:prstGeom>
          <a:noFill/>
          <a:ln cap="flat" cmpd="sng" w="9525">
            <a:solidFill>
              <a:schemeClr val="dk1"/>
            </a:solidFill>
            <a:prstDash val="solid"/>
            <a:round/>
            <a:headEnd len="sm" w="sm" type="none"/>
            <a:tailEnd len="med" w="med" type="triangle"/>
          </a:ln>
        </p:spPr>
      </p:cxnSp>
      <p:cxnSp>
        <p:nvCxnSpPr>
          <p:cNvPr id="235" name="Google Shape;235;p17"/>
          <p:cNvCxnSpPr/>
          <p:nvPr/>
        </p:nvCxnSpPr>
        <p:spPr>
          <a:xfrm flipH="1" rot="10800000">
            <a:off x="3702745" y="2521035"/>
            <a:ext cx="229751" cy="405044"/>
          </a:xfrm>
          <a:prstGeom prst="straightConnector1">
            <a:avLst/>
          </a:prstGeom>
          <a:noFill/>
          <a:ln cap="flat" cmpd="sng" w="9525">
            <a:solidFill>
              <a:schemeClr val="dk1"/>
            </a:solidFill>
            <a:prstDash val="solid"/>
            <a:round/>
            <a:headEnd len="sm" w="sm" type="none"/>
            <a:tailEnd len="med" w="med" type="triangle"/>
          </a:ln>
        </p:spPr>
      </p:cxnSp>
      <p:cxnSp>
        <p:nvCxnSpPr>
          <p:cNvPr id="236" name="Google Shape;236;p17"/>
          <p:cNvCxnSpPr/>
          <p:nvPr/>
        </p:nvCxnSpPr>
        <p:spPr>
          <a:xfrm>
            <a:off x="3702745" y="3866606"/>
            <a:ext cx="229751" cy="474488"/>
          </a:xfrm>
          <a:prstGeom prst="straightConnector1">
            <a:avLst/>
          </a:prstGeom>
          <a:noFill/>
          <a:ln cap="flat" cmpd="sng" w="9525">
            <a:solidFill>
              <a:schemeClr val="dk1"/>
            </a:solidFill>
            <a:prstDash val="solid"/>
            <a:round/>
            <a:headEnd len="sm" w="sm" type="none"/>
            <a:tailEnd len="med" w="med" type="triangle"/>
          </a:ln>
        </p:spPr>
      </p:cxnSp>
      <p:cxnSp>
        <p:nvCxnSpPr>
          <p:cNvPr id="237" name="Google Shape;237;p17"/>
          <p:cNvCxnSpPr/>
          <p:nvPr/>
        </p:nvCxnSpPr>
        <p:spPr>
          <a:xfrm>
            <a:off x="5630667" y="2521035"/>
            <a:ext cx="472566" cy="405044"/>
          </a:xfrm>
          <a:prstGeom prst="straightConnector1">
            <a:avLst/>
          </a:prstGeom>
          <a:noFill/>
          <a:ln cap="flat" cmpd="sng" w="9525">
            <a:solidFill>
              <a:schemeClr val="dk1"/>
            </a:solidFill>
            <a:prstDash val="solid"/>
            <a:round/>
            <a:headEnd len="sm" w="sm" type="none"/>
            <a:tailEnd len="med" w="med" type="triangle"/>
          </a:ln>
        </p:spPr>
      </p:cxnSp>
      <p:cxnSp>
        <p:nvCxnSpPr>
          <p:cNvPr id="238" name="Google Shape;238;p17"/>
          <p:cNvCxnSpPr/>
          <p:nvPr/>
        </p:nvCxnSpPr>
        <p:spPr>
          <a:xfrm flipH="1" rot="10800000">
            <a:off x="5579567" y="4047179"/>
            <a:ext cx="523666" cy="459507"/>
          </a:xfrm>
          <a:prstGeom prst="straightConnector1">
            <a:avLst/>
          </a:prstGeom>
          <a:noFill/>
          <a:ln cap="flat" cmpd="sng" w="9525">
            <a:solidFill>
              <a:schemeClr val="dk1"/>
            </a:solidFill>
            <a:prstDash val="solid"/>
            <a:round/>
            <a:headEnd len="sm" w="sm" type="none"/>
            <a:tailEnd len="med" w="med" type="triangle"/>
          </a:ln>
        </p:spPr>
      </p:cxnSp>
      <p:cxnSp>
        <p:nvCxnSpPr>
          <p:cNvPr id="239" name="Google Shape;239;p17"/>
          <p:cNvCxnSpPr/>
          <p:nvPr/>
        </p:nvCxnSpPr>
        <p:spPr>
          <a:xfrm flipH="1" rot="10800000">
            <a:off x="8010986" y="2403565"/>
            <a:ext cx="1250580" cy="992778"/>
          </a:xfrm>
          <a:prstGeom prst="straightConnector1">
            <a:avLst/>
          </a:prstGeom>
          <a:noFill/>
          <a:ln cap="flat" cmpd="sng" w="9525">
            <a:solidFill>
              <a:schemeClr val="dk1"/>
            </a:solidFill>
            <a:prstDash val="solid"/>
            <a:round/>
            <a:headEnd len="sm" w="sm" type="none"/>
            <a:tailEnd len="med" w="med" type="triangle"/>
          </a:ln>
        </p:spPr>
      </p:cxnSp>
      <p:cxnSp>
        <p:nvCxnSpPr>
          <p:cNvPr id="240" name="Google Shape;240;p17"/>
          <p:cNvCxnSpPr>
            <a:stCxn id="230" idx="3"/>
          </p:cNvCxnSpPr>
          <p:nvPr/>
        </p:nvCxnSpPr>
        <p:spPr>
          <a:xfrm>
            <a:off x="8010986" y="3563854"/>
            <a:ext cx="1250700" cy="48330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8"/>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246" name="Google Shape;246;p18"/>
          <p:cNvSpPr txBox="1"/>
          <p:nvPr>
            <p:ph idx="1" type="body"/>
          </p:nvPr>
        </p:nvSpPr>
        <p:spPr>
          <a:xfrm>
            <a:off x="416860" y="531092"/>
            <a:ext cx="11098576"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5)Structured text retrieval IR models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5.8.a) model based on non overlapping list</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1193800" lvl="0" marL="137160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pic>
        <p:nvPicPr>
          <p:cNvPr id="247" name="Google Shape;247;p18"/>
          <p:cNvPicPr preferRelativeResize="0"/>
          <p:nvPr/>
        </p:nvPicPr>
        <p:blipFill rotWithShape="1">
          <a:blip r:embed="rId3">
            <a:alphaModFix/>
          </a:blip>
          <a:srcRect b="0" l="0" r="0" t="0"/>
          <a:stretch/>
        </p:blipFill>
        <p:spPr>
          <a:xfrm>
            <a:off x="1295402" y="1761564"/>
            <a:ext cx="8910916" cy="45653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253" name="Google Shape;253;p19"/>
          <p:cNvSpPr txBox="1"/>
          <p:nvPr>
            <p:ph idx="1" type="body"/>
          </p:nvPr>
        </p:nvSpPr>
        <p:spPr>
          <a:xfrm>
            <a:off x="416860" y="531092"/>
            <a:ext cx="11098576"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5)Structured text retrieval IR models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5.8.b) model based on proximal nodes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 Independent  hierarchical Indexed structures are made which can be of chapter sections, pages, lines.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b)Each of these is called as a nodes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 Each node associates a text region in the document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 Two such node hierarchies will represent nonoverlapping regions in the text region of the document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f)User gives a text query, what is retrieved from document will be one type of node hierarchy structure.</a:t>
            </a:r>
            <a:endParaRPr/>
          </a:p>
          <a:p>
            <a:pPr indent="-1193800" lvl="0" marL="137160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1193800" lvl="0" marL="137160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2 ..PART4..IRS</a:t>
            </a:r>
            <a:br>
              <a:rPr lang="en-US"/>
            </a:br>
            <a:r>
              <a:rPr lang="en-US"/>
              <a:t>             INFORMATION RETRIEVAL MODELS</a:t>
            </a:r>
            <a:endParaRPr/>
          </a:p>
        </p:txBody>
      </p:sp>
      <p:sp>
        <p:nvSpPr>
          <p:cNvPr id="107" name="Google Shape;107;p2"/>
          <p:cNvSpPr txBox="1"/>
          <p:nvPr>
            <p:ph idx="1" type="body"/>
          </p:nvPr>
        </p:nvSpPr>
        <p:spPr>
          <a:xfrm>
            <a:off x="286327" y="748145"/>
            <a:ext cx="11453091" cy="525341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a:t>                                  </a:t>
            </a:r>
            <a:r>
              <a:rPr lang="en-US" sz="3200">
                <a:latin typeface="Times New Roman"/>
                <a:ea typeface="Times New Roman"/>
                <a:cs typeface="Times New Roman"/>
                <a:sym typeface="Times New Roman"/>
              </a:rPr>
              <a:t>I</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1) covered till date……cont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1.5) …..called as fuzzy set can be represented from 1 to 0 , indexing is called description, The membership function is associated with each class, Thesaurus is performed-term-term correlation matrix , correlation factor Ci.l</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1.6)</a:t>
            </a:r>
            <a:r>
              <a:rPr i="1" lang="en-US" sz="11200">
                <a:latin typeface="Times New Roman"/>
                <a:ea typeface="Times New Roman"/>
                <a:cs typeface="Times New Roman"/>
                <a:sym typeface="Times New Roman"/>
              </a:rPr>
              <a:t>extended boolen model</a:t>
            </a:r>
            <a:r>
              <a:rPr lang="en-US" sz="11200">
                <a:latin typeface="Times New Roman"/>
                <a:ea typeface="Times New Roman"/>
                <a:cs typeface="Times New Roman"/>
                <a:sym typeface="Times New Roman"/>
              </a:rPr>
              <a:t>…. simplicity of the boolean model, partial matching, weighting for indexing</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ph type="title"/>
          </p:nvPr>
        </p:nvSpPr>
        <p:spPr>
          <a:xfrm>
            <a:off x="1449217" y="1"/>
            <a:ext cx="9605635" cy="43030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MODULE1 ..PART4..IR MODEL</a:t>
            </a:r>
            <a:endParaRPr/>
          </a:p>
        </p:txBody>
      </p:sp>
      <p:sp>
        <p:nvSpPr>
          <p:cNvPr id="259" name="Google Shape;259;p20"/>
          <p:cNvSpPr txBox="1"/>
          <p:nvPr>
            <p:ph idx="1" type="body"/>
          </p:nvPr>
        </p:nvSpPr>
        <p:spPr>
          <a:xfrm>
            <a:off x="134471" y="430306"/>
            <a:ext cx="5958012" cy="543261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5)Structured text retrieval IR models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5.8.b) model based on proximal nodes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g)This allows independent hierarchical indexing ststructuresver the same document.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h) Each such hiereachical structure consist of chapters,sections, paragraphs, pages and lines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i) These are called as nodes associated with a text region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j) working…….</a:t>
            </a:r>
            <a:endParaRPr/>
          </a:p>
          <a:p>
            <a:pPr indent="-1193800" lvl="0" marL="137160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1193800" lvl="0" marL="137160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1193800" lvl="0" marL="137160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pic>
        <p:nvPicPr>
          <p:cNvPr id="260" name="Google Shape;260;p20"/>
          <p:cNvPicPr preferRelativeResize="0"/>
          <p:nvPr>
            <p:ph idx="2" type="body"/>
          </p:nvPr>
        </p:nvPicPr>
        <p:blipFill rotWithShape="1">
          <a:blip r:embed="rId3">
            <a:alphaModFix/>
          </a:blip>
          <a:srcRect b="0" l="0" r="0" t="0"/>
          <a:stretch/>
        </p:blipFill>
        <p:spPr>
          <a:xfrm>
            <a:off x="6239436" y="430305"/>
            <a:ext cx="5817628" cy="56074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ph type="title"/>
          </p:nvPr>
        </p:nvSpPr>
        <p:spPr>
          <a:xfrm>
            <a:off x="1449217" y="1"/>
            <a:ext cx="9605635" cy="43030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MODULE1 ..PART4..IR MODEL</a:t>
            </a:r>
            <a:endParaRPr/>
          </a:p>
        </p:txBody>
      </p:sp>
      <p:sp>
        <p:nvSpPr>
          <p:cNvPr id="266" name="Google Shape;266;p21"/>
          <p:cNvSpPr txBox="1"/>
          <p:nvPr>
            <p:ph idx="1" type="body"/>
          </p:nvPr>
        </p:nvSpPr>
        <p:spPr>
          <a:xfrm>
            <a:off x="134470" y="430306"/>
            <a:ext cx="7153835" cy="543261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5)Structured text retrieval IR models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5.8.b) model based on proximal nodes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j) working…….</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j.1) holocaust is the query word to be checked in the document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j.2) the arrow indicates the marking of this word in a hierarchical structure i.e in the chapter within sections,then subsection and so on </a:t>
            </a:r>
            <a:endParaRPr/>
          </a:p>
          <a:p>
            <a:pPr indent="-1193800" lvl="0" marL="137160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1193800" lvl="0" marL="137160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pic>
        <p:nvPicPr>
          <p:cNvPr id="267" name="Google Shape;267;p21"/>
          <p:cNvPicPr preferRelativeResize="0"/>
          <p:nvPr>
            <p:ph idx="2" type="body"/>
          </p:nvPr>
        </p:nvPicPr>
        <p:blipFill rotWithShape="1">
          <a:blip r:embed="rId3">
            <a:alphaModFix/>
          </a:blip>
          <a:srcRect b="0" l="0" r="0" t="0"/>
          <a:stretch/>
        </p:blipFill>
        <p:spPr>
          <a:xfrm>
            <a:off x="7407228" y="430305"/>
            <a:ext cx="4649835" cy="56074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2"/>
          <p:cNvSpPr txBox="1"/>
          <p:nvPr>
            <p:ph type="title"/>
          </p:nvPr>
        </p:nvSpPr>
        <p:spPr>
          <a:xfrm>
            <a:off x="1451579" y="1"/>
            <a:ext cx="9603275" cy="6051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273" name="Google Shape;273;p22"/>
          <p:cNvSpPr txBox="1"/>
          <p:nvPr>
            <p:ph idx="1" type="body"/>
          </p:nvPr>
        </p:nvSpPr>
        <p:spPr>
          <a:xfrm>
            <a:off x="416859" y="349624"/>
            <a:ext cx="11483788" cy="579568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6) models for browsing</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6.1)This is a process were the user task is not selecting something but just searching</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6.2) there are three types of browsing-flat, structure-guided and hypertext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6.3) </a:t>
            </a:r>
            <a:r>
              <a:rPr i="1" lang="en-US" sz="11200">
                <a:latin typeface="Times New Roman"/>
                <a:ea typeface="Times New Roman"/>
                <a:cs typeface="Times New Roman"/>
                <a:sym typeface="Times New Roman"/>
              </a:rPr>
              <a:t>flat browsing</a:t>
            </a:r>
            <a:r>
              <a:rPr lang="en-US" sz="11200">
                <a:latin typeface="Times New Roman"/>
                <a:ea typeface="Times New Roman"/>
                <a:cs typeface="Times New Roman"/>
                <a:sym typeface="Times New Roman"/>
              </a:rPr>
              <a: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a)The user searches the document list so as to select the documents for further query formation.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 The can search the selected document to find what he wants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c)like yahoo, which provides documents for search</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6.4) </a:t>
            </a:r>
            <a:r>
              <a:rPr i="1" lang="en-US" sz="11200">
                <a:latin typeface="Times New Roman"/>
                <a:ea typeface="Times New Roman"/>
                <a:cs typeface="Times New Roman"/>
                <a:sym typeface="Times New Roman"/>
              </a:rPr>
              <a:t>structure guided browsing</a:t>
            </a:r>
            <a:r>
              <a:rPr lang="en-US" sz="11200">
                <a:latin typeface="Times New Roman"/>
                <a:ea typeface="Times New Roman"/>
                <a:cs typeface="Times New Roman"/>
                <a:sym typeface="Times New Roman"/>
              </a:rPr>
              <a: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 Their can be classes of documents were the classes are arranged in it in a….</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1371600" lvl="0" marL="1371600" rtl="0" algn="l">
              <a:lnSpc>
                <a:spcPct val="120000"/>
              </a:lnSpc>
              <a:spcBef>
                <a:spcPts val="1000"/>
              </a:spcBef>
              <a:spcAft>
                <a:spcPts val="0"/>
              </a:spcAft>
              <a:buSzPct val="100000"/>
              <a:buAutoNum type="alphaLcParenR" startAt="3"/>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1193800" lvl="0" marL="137160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1193800" lvl="0" marL="137160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3"/>
          <p:cNvSpPr txBox="1"/>
          <p:nvPr>
            <p:ph type="title"/>
          </p:nvPr>
        </p:nvSpPr>
        <p:spPr>
          <a:xfrm>
            <a:off x="1451579" y="1"/>
            <a:ext cx="9603275" cy="6051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279" name="Google Shape;279;p23"/>
          <p:cNvSpPr txBox="1"/>
          <p:nvPr>
            <p:ph idx="1" type="body"/>
          </p:nvPr>
        </p:nvSpPr>
        <p:spPr>
          <a:xfrm>
            <a:off x="416859" y="349624"/>
            <a:ext cx="11483788" cy="579568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6) models for browsing</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6.4)structure guided browsing…..</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a)……Hierarchical manner</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 Due to this the document selection becomes more easy as the are arranged in a directory form</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6.5) </a:t>
            </a:r>
            <a:r>
              <a:rPr i="1" lang="en-US" sz="11200">
                <a:latin typeface="Times New Roman"/>
                <a:ea typeface="Times New Roman"/>
                <a:cs typeface="Times New Roman"/>
                <a:sym typeface="Times New Roman"/>
              </a:rPr>
              <a:t>hypertext model</a:t>
            </a:r>
            <a:r>
              <a:rPr lang="en-US" sz="11200">
                <a:latin typeface="Times New Roman"/>
                <a:ea typeface="Times New Roman"/>
                <a:cs typeface="Times New Roman"/>
                <a:sym typeface="Times New Roman"/>
              </a:rPr>
              <a: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a)When then search is done with the query sometimes we may be interested in some information which is not selected by those keywords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b)For eg the query is war, so searching for war we may only be intereseted only in dates then hypertext t document for dates is generated which my or may not be required ,</a:t>
            </a:r>
            <a:endParaRPr/>
          </a:p>
          <a:p>
            <a:pPr indent="-1193800" lvl="0" marL="137160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1371600" lvl="0" marL="1371600" rtl="0" algn="l">
              <a:lnSpc>
                <a:spcPct val="120000"/>
              </a:lnSpc>
              <a:spcBef>
                <a:spcPts val="1000"/>
              </a:spcBef>
              <a:spcAft>
                <a:spcPts val="0"/>
              </a:spcAft>
              <a:buSzPct val="100000"/>
              <a:buAutoNum type="alphaLcParenR" startAt="3"/>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1193800" lvl="0" marL="137160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1193800" lvl="0" marL="137160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4"/>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..PART3..IRS</a:t>
            </a:r>
            <a:endParaRPr/>
          </a:p>
        </p:txBody>
      </p:sp>
      <p:sp>
        <p:nvSpPr>
          <p:cNvPr id="285" name="Google Shape;285;p24"/>
          <p:cNvSpPr txBox="1"/>
          <p:nvPr>
            <p:ph idx="1" type="body"/>
          </p:nvPr>
        </p:nvSpPr>
        <p:spPr>
          <a:xfrm>
            <a:off x="397164" y="424873"/>
            <a:ext cx="11462327" cy="565057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                                         </a:t>
            </a:r>
            <a:r>
              <a:rPr lang="en-US" sz="6600">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1295402" y="1"/>
            <a:ext cx="9601196" cy="519763"/>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2 ..PART4..IR MODELS</a:t>
            </a:r>
            <a:br>
              <a:rPr lang="en-US"/>
            </a:br>
            <a:r>
              <a:rPr lang="en-US"/>
              <a:t>          </a:t>
            </a:r>
            <a:endParaRPr/>
          </a:p>
        </p:txBody>
      </p:sp>
      <p:sp>
        <p:nvSpPr>
          <p:cNvPr id="113" name="Google Shape;113;p3"/>
          <p:cNvSpPr txBox="1"/>
          <p:nvPr>
            <p:ph idx="1" type="body"/>
          </p:nvPr>
        </p:nvSpPr>
        <p:spPr>
          <a:xfrm>
            <a:off x="286327" y="336884"/>
            <a:ext cx="11453091" cy="5664671"/>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400"/>
              <a:buNone/>
            </a:pPr>
            <a:r>
              <a:rPr lang="en-US" sz="2400">
                <a:latin typeface="Times New Roman"/>
                <a:ea typeface="Times New Roman"/>
                <a:cs typeface="Times New Roman"/>
                <a:sym typeface="Times New Roman"/>
              </a:rPr>
              <a:t>               </a:t>
            </a:r>
            <a:r>
              <a:rPr lang="en-US" sz="3100">
                <a:latin typeface="Times New Roman"/>
                <a:ea typeface="Times New Roman"/>
                <a:cs typeface="Times New Roman"/>
                <a:sym typeface="Times New Roman"/>
              </a:rPr>
              <a:t>(1)taxonomy of Information retrieval system                                                                                                                                                            </a:t>
            </a:r>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pic>
        <p:nvPicPr>
          <p:cNvPr id="114" name="Google Shape;114;p3"/>
          <p:cNvPicPr preferRelativeResize="0"/>
          <p:nvPr/>
        </p:nvPicPr>
        <p:blipFill rotWithShape="1">
          <a:blip r:embed="rId3">
            <a:alphaModFix/>
          </a:blip>
          <a:srcRect b="0" l="0" r="0" t="0"/>
          <a:stretch/>
        </p:blipFill>
        <p:spPr>
          <a:xfrm>
            <a:off x="1" y="828735"/>
            <a:ext cx="11271182" cy="51451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120" name="Google Shape;120;p4"/>
          <p:cNvSpPr txBox="1"/>
          <p:nvPr>
            <p:ph idx="1" type="body"/>
          </p:nvPr>
        </p:nvSpPr>
        <p:spPr>
          <a:xfrm>
            <a:off x="255493" y="403412"/>
            <a:ext cx="11564471" cy="567203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2) </a:t>
            </a:r>
            <a:r>
              <a:rPr i="1" lang="en-US" sz="11200">
                <a:latin typeface="Times New Roman"/>
                <a:ea typeface="Times New Roman"/>
                <a:cs typeface="Times New Roman"/>
                <a:sym typeface="Times New Roman"/>
              </a:rPr>
              <a:t>alternative probabilistic  IR models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2.1)this model uses the Bayesian(belief) network</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2.2)It works on the principles of containing various sources of evidences like past queries, past feedback cycles and different query formation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2.3) this combination of different evidence sources improve the retrieval performance i.e the quality of the retrieval document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2.4)The models to be discussed are….</a:t>
            </a:r>
            <a:r>
              <a:rPr i="1" lang="en-US" sz="11200">
                <a:latin typeface="Times New Roman"/>
                <a:ea typeface="Times New Roman"/>
                <a:cs typeface="Times New Roman"/>
                <a:sym typeface="Times New Roman"/>
              </a:rPr>
              <a:t>interference network Bayesian model </a:t>
            </a:r>
            <a:r>
              <a:rPr lang="en-US" sz="11200">
                <a:latin typeface="Times New Roman"/>
                <a:ea typeface="Times New Roman"/>
                <a:cs typeface="Times New Roman"/>
                <a:sym typeface="Times New Roman"/>
              </a:rPr>
              <a:t>and </a:t>
            </a:r>
            <a:r>
              <a:rPr i="1" lang="en-US" sz="11200">
                <a:latin typeface="Times New Roman"/>
                <a:ea typeface="Times New Roman"/>
                <a:cs typeface="Times New Roman"/>
                <a:sym typeface="Times New Roman"/>
              </a:rPr>
              <a:t>belief network bayesian model </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126" name="Google Shape;126;p5"/>
          <p:cNvSpPr txBox="1"/>
          <p:nvPr>
            <p:ph idx="1" type="body"/>
          </p:nvPr>
        </p:nvSpPr>
        <p:spPr>
          <a:xfrm>
            <a:off x="255493" y="403412"/>
            <a:ext cx="11564471" cy="5672034"/>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SzPct val="100000"/>
              <a:buNone/>
            </a:pPr>
            <a:r>
              <a:rPr lang="en-US" sz="5900">
                <a:latin typeface="Times New Roman"/>
                <a:ea typeface="Times New Roman"/>
                <a:cs typeface="Times New Roman"/>
                <a:sym typeface="Times New Roman"/>
              </a:rPr>
              <a:t>2) </a:t>
            </a:r>
            <a:r>
              <a:rPr i="1" lang="en-US" sz="5900">
                <a:latin typeface="Times New Roman"/>
                <a:ea typeface="Times New Roman"/>
                <a:cs typeface="Times New Roman"/>
                <a:sym typeface="Times New Roman"/>
              </a:rPr>
              <a:t>alternative probabilistic  IR models</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
        <p:nvSpPr>
          <p:cNvPr id="127" name="Google Shape;127;p5"/>
          <p:cNvSpPr/>
          <p:nvPr/>
        </p:nvSpPr>
        <p:spPr>
          <a:xfrm>
            <a:off x="1188718" y="1322070"/>
            <a:ext cx="1606731" cy="1345475"/>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Past queries</a:t>
            </a:r>
            <a:endParaRPr b="0" i="0" sz="1800" u="none" cap="none" strike="noStrike">
              <a:solidFill>
                <a:schemeClr val="dk1"/>
              </a:solidFill>
              <a:latin typeface="Gill Sans"/>
              <a:ea typeface="Gill Sans"/>
              <a:cs typeface="Gill Sans"/>
              <a:sym typeface="Gill Sans"/>
            </a:endParaRPr>
          </a:p>
        </p:txBody>
      </p:sp>
      <p:sp>
        <p:nvSpPr>
          <p:cNvPr id="128" name="Google Shape;128;p5"/>
          <p:cNvSpPr/>
          <p:nvPr/>
        </p:nvSpPr>
        <p:spPr>
          <a:xfrm>
            <a:off x="1188718" y="2859355"/>
            <a:ext cx="1606731" cy="1345475"/>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Past feedback cycle</a:t>
            </a:r>
            <a:endParaRPr b="0" i="0" sz="1800" u="none" cap="none" strike="noStrike">
              <a:solidFill>
                <a:schemeClr val="dk1"/>
              </a:solidFill>
              <a:latin typeface="Gill Sans"/>
              <a:ea typeface="Gill Sans"/>
              <a:cs typeface="Gill Sans"/>
              <a:sym typeface="Gill Sans"/>
            </a:endParaRPr>
          </a:p>
        </p:txBody>
      </p:sp>
      <p:sp>
        <p:nvSpPr>
          <p:cNvPr id="129" name="Google Shape;129;p5"/>
          <p:cNvSpPr/>
          <p:nvPr/>
        </p:nvSpPr>
        <p:spPr>
          <a:xfrm>
            <a:off x="1188719" y="4406536"/>
            <a:ext cx="1606731" cy="1345475"/>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Different query formations</a:t>
            </a:r>
            <a:endParaRPr b="0" i="0" sz="1800" u="none" cap="none" strike="noStrike">
              <a:solidFill>
                <a:schemeClr val="dk1"/>
              </a:solidFill>
              <a:latin typeface="Gill Sans"/>
              <a:ea typeface="Gill Sans"/>
              <a:cs typeface="Gill Sans"/>
              <a:sym typeface="Gill Sans"/>
            </a:endParaRPr>
          </a:p>
        </p:txBody>
      </p:sp>
      <p:sp>
        <p:nvSpPr>
          <p:cNvPr id="130" name="Google Shape;130;p5"/>
          <p:cNvSpPr/>
          <p:nvPr/>
        </p:nvSpPr>
        <p:spPr>
          <a:xfrm>
            <a:off x="3840480" y="2952206"/>
            <a:ext cx="1606731" cy="1252624"/>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Performance measure of</a:t>
            </a:r>
            <a:endParaRPr b="0" i="0" sz="1800" u="none" cap="none" strike="noStrike">
              <a:solidFill>
                <a:schemeClr val="dk1"/>
              </a:solidFill>
              <a:latin typeface="Gill Sans"/>
              <a:ea typeface="Gill Sans"/>
              <a:cs typeface="Gill Sans"/>
              <a:sym typeface="Gill Sans"/>
            </a:endParaRPr>
          </a:p>
        </p:txBody>
      </p:sp>
      <p:sp>
        <p:nvSpPr>
          <p:cNvPr id="131" name="Google Shape;131;p5"/>
          <p:cNvSpPr/>
          <p:nvPr/>
        </p:nvSpPr>
        <p:spPr>
          <a:xfrm>
            <a:off x="6583680" y="2220686"/>
            <a:ext cx="1802674" cy="1214845"/>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Inference network</a:t>
            </a:r>
            <a:endParaRPr b="0" i="0" sz="1800" u="none" cap="none" strike="noStrike">
              <a:solidFill>
                <a:schemeClr val="dk1"/>
              </a:solidFill>
              <a:latin typeface="Gill Sans"/>
              <a:ea typeface="Gill Sans"/>
              <a:cs typeface="Gill Sans"/>
              <a:sym typeface="Gill Sans"/>
            </a:endParaRPr>
          </a:p>
        </p:txBody>
      </p:sp>
      <p:sp>
        <p:nvSpPr>
          <p:cNvPr id="132" name="Google Shape;132;p5"/>
          <p:cNvSpPr/>
          <p:nvPr/>
        </p:nvSpPr>
        <p:spPr>
          <a:xfrm>
            <a:off x="6531429" y="4101737"/>
            <a:ext cx="1972491" cy="1188720"/>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Belief network</a:t>
            </a:r>
            <a:endParaRPr b="0" i="0" sz="1800" u="none" cap="none" strike="noStrike">
              <a:solidFill>
                <a:schemeClr val="dk1"/>
              </a:solidFill>
              <a:latin typeface="Gill Sans"/>
              <a:ea typeface="Gill Sans"/>
              <a:cs typeface="Gill Sans"/>
              <a:sym typeface="Gill Sans"/>
            </a:endParaRPr>
          </a:p>
        </p:txBody>
      </p:sp>
      <p:cxnSp>
        <p:nvCxnSpPr>
          <p:cNvPr id="133" name="Google Shape;133;p5"/>
          <p:cNvCxnSpPr>
            <a:stCxn id="127" idx="3"/>
          </p:cNvCxnSpPr>
          <p:nvPr/>
        </p:nvCxnSpPr>
        <p:spPr>
          <a:xfrm>
            <a:off x="2795449" y="1994808"/>
            <a:ext cx="1044900" cy="1440600"/>
          </a:xfrm>
          <a:prstGeom prst="straightConnector1">
            <a:avLst/>
          </a:prstGeom>
          <a:noFill/>
          <a:ln cap="flat" cmpd="sng" w="9525">
            <a:solidFill>
              <a:schemeClr val="dk1"/>
            </a:solidFill>
            <a:prstDash val="solid"/>
            <a:round/>
            <a:headEnd len="sm" w="sm" type="none"/>
            <a:tailEnd len="med" w="med" type="triangle"/>
          </a:ln>
        </p:spPr>
      </p:cxnSp>
      <p:cxnSp>
        <p:nvCxnSpPr>
          <p:cNvPr id="134" name="Google Shape;134;p5"/>
          <p:cNvCxnSpPr/>
          <p:nvPr/>
        </p:nvCxnSpPr>
        <p:spPr>
          <a:xfrm>
            <a:off x="2795449" y="3579223"/>
            <a:ext cx="1045031" cy="0"/>
          </a:xfrm>
          <a:prstGeom prst="straightConnector1">
            <a:avLst/>
          </a:prstGeom>
          <a:noFill/>
          <a:ln cap="flat" cmpd="sng" w="9525">
            <a:solidFill>
              <a:schemeClr val="dk1"/>
            </a:solidFill>
            <a:prstDash val="solid"/>
            <a:round/>
            <a:headEnd len="sm" w="sm" type="none"/>
            <a:tailEnd len="med" w="med" type="triangle"/>
          </a:ln>
        </p:spPr>
      </p:cxnSp>
      <p:cxnSp>
        <p:nvCxnSpPr>
          <p:cNvPr id="135" name="Google Shape;135;p5"/>
          <p:cNvCxnSpPr/>
          <p:nvPr/>
        </p:nvCxnSpPr>
        <p:spPr>
          <a:xfrm flipH="1" rot="10800000">
            <a:off x="2795449" y="3879669"/>
            <a:ext cx="1045031" cy="1149531"/>
          </a:xfrm>
          <a:prstGeom prst="straightConnector1">
            <a:avLst/>
          </a:prstGeom>
          <a:noFill/>
          <a:ln cap="flat" cmpd="sng" w="9525">
            <a:solidFill>
              <a:schemeClr val="dk1"/>
            </a:solidFill>
            <a:prstDash val="solid"/>
            <a:round/>
            <a:headEnd len="sm" w="sm" type="none"/>
            <a:tailEnd len="med" w="med" type="triangle"/>
          </a:ln>
        </p:spPr>
      </p:cxnSp>
      <p:cxnSp>
        <p:nvCxnSpPr>
          <p:cNvPr id="136" name="Google Shape;136;p5"/>
          <p:cNvCxnSpPr/>
          <p:nvPr/>
        </p:nvCxnSpPr>
        <p:spPr>
          <a:xfrm flipH="1" rot="10800000">
            <a:off x="5447211" y="2859355"/>
            <a:ext cx="1136469" cy="576176"/>
          </a:xfrm>
          <a:prstGeom prst="straightConnector1">
            <a:avLst/>
          </a:prstGeom>
          <a:noFill/>
          <a:ln cap="flat" cmpd="sng" w="9525">
            <a:solidFill>
              <a:schemeClr val="dk1"/>
            </a:solidFill>
            <a:prstDash val="solid"/>
            <a:round/>
            <a:headEnd len="sm" w="sm" type="none"/>
            <a:tailEnd len="med" w="med" type="triangle"/>
          </a:ln>
        </p:spPr>
      </p:cxnSp>
      <p:cxnSp>
        <p:nvCxnSpPr>
          <p:cNvPr id="137" name="Google Shape;137;p5"/>
          <p:cNvCxnSpPr/>
          <p:nvPr/>
        </p:nvCxnSpPr>
        <p:spPr>
          <a:xfrm>
            <a:off x="5447211" y="3579223"/>
            <a:ext cx="979715" cy="940526"/>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143" name="Google Shape;143;p6"/>
          <p:cNvSpPr txBox="1"/>
          <p:nvPr>
            <p:ph idx="1" type="body"/>
          </p:nvPr>
        </p:nvSpPr>
        <p:spPr>
          <a:xfrm>
            <a:off x="255493" y="403412"/>
            <a:ext cx="11564471" cy="5672034"/>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SzPct val="100000"/>
              <a:buNone/>
            </a:pPr>
            <a:r>
              <a:rPr lang="en-US" sz="4400">
                <a:latin typeface="Times New Roman"/>
                <a:ea typeface="Times New Roman"/>
                <a:cs typeface="Times New Roman"/>
                <a:sym typeface="Times New Roman"/>
              </a:rPr>
              <a:t>2) </a:t>
            </a:r>
            <a:r>
              <a:rPr i="1" lang="en-US" sz="4400">
                <a:latin typeface="Times New Roman"/>
                <a:ea typeface="Times New Roman"/>
                <a:cs typeface="Times New Roman"/>
                <a:sym typeface="Times New Roman"/>
              </a:rPr>
              <a:t>alternative probabilistic  IR models….</a:t>
            </a:r>
            <a:r>
              <a:rPr lang="en-US" sz="4400"/>
              <a:t> Bayesian network </a:t>
            </a:r>
            <a:endParaRPr i="1" sz="4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4400"/>
              <a:t>A Bayesian network (BN) is a probabilistic graphical model for representing knowledge about an uncertain domain where each node corresponds to a random variable and each edge represents the conditional probability for the corresponding random variables these networks  are also called belief networks </a:t>
            </a:r>
            <a:endParaRPr sz="4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F1(x1,Tx1)                        F2(Tx2,Tx1)</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F3(x2,Tx2)</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
        <p:nvSpPr>
          <p:cNvPr id="144" name="Google Shape;144;p6"/>
          <p:cNvSpPr/>
          <p:nvPr/>
        </p:nvSpPr>
        <p:spPr>
          <a:xfrm>
            <a:off x="2116183" y="3108960"/>
            <a:ext cx="1201783" cy="640080"/>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Tx1</a:t>
            </a:r>
            <a:endParaRPr b="0" i="0" sz="1800" u="none" cap="none" strike="noStrike">
              <a:solidFill>
                <a:schemeClr val="dk1"/>
              </a:solidFill>
              <a:latin typeface="Gill Sans"/>
              <a:ea typeface="Gill Sans"/>
              <a:cs typeface="Gill Sans"/>
              <a:sym typeface="Gill Sans"/>
            </a:endParaRPr>
          </a:p>
        </p:txBody>
      </p:sp>
      <p:sp>
        <p:nvSpPr>
          <p:cNvPr id="145" name="Google Shape;145;p6"/>
          <p:cNvSpPr/>
          <p:nvPr/>
        </p:nvSpPr>
        <p:spPr>
          <a:xfrm>
            <a:off x="1188720" y="4193177"/>
            <a:ext cx="1188720" cy="692332"/>
          </a:xfrm>
          <a:prstGeom prst="ellipse">
            <a:avLst/>
          </a:prstGeom>
          <a:solidFill>
            <a:schemeClr val="accent1"/>
          </a:solidFill>
          <a:ln cap="flat" cmpd="sng" w="15875">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X1</a:t>
            </a:r>
            <a:endParaRPr b="0" i="0" sz="1800" u="none" cap="none" strike="noStrike">
              <a:solidFill>
                <a:schemeClr val="lt1"/>
              </a:solidFill>
              <a:latin typeface="Gill Sans"/>
              <a:ea typeface="Gill Sans"/>
              <a:cs typeface="Gill Sans"/>
              <a:sym typeface="Gill Sans"/>
            </a:endParaRPr>
          </a:p>
        </p:txBody>
      </p:sp>
      <p:sp>
        <p:nvSpPr>
          <p:cNvPr id="146" name="Google Shape;146;p6"/>
          <p:cNvSpPr/>
          <p:nvPr/>
        </p:nvSpPr>
        <p:spPr>
          <a:xfrm>
            <a:off x="3226526" y="4180114"/>
            <a:ext cx="1293223" cy="705395"/>
          </a:xfrm>
          <a:prstGeom prst="ellipse">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Tx2</a:t>
            </a:r>
            <a:endParaRPr b="0" i="0" sz="1800" u="none" cap="none" strike="noStrike">
              <a:solidFill>
                <a:schemeClr val="dk1"/>
              </a:solidFill>
              <a:latin typeface="Gill Sans"/>
              <a:ea typeface="Gill Sans"/>
              <a:cs typeface="Gill Sans"/>
              <a:sym typeface="Gill Sans"/>
            </a:endParaRPr>
          </a:p>
        </p:txBody>
      </p:sp>
      <p:sp>
        <p:nvSpPr>
          <p:cNvPr id="147" name="Google Shape;147;p6"/>
          <p:cNvSpPr/>
          <p:nvPr/>
        </p:nvSpPr>
        <p:spPr>
          <a:xfrm>
            <a:off x="3840480" y="5277394"/>
            <a:ext cx="1476103" cy="798052"/>
          </a:xfrm>
          <a:prstGeom prst="ellipse">
            <a:avLst/>
          </a:prstGeom>
          <a:solidFill>
            <a:schemeClr val="accent1"/>
          </a:solidFill>
          <a:ln cap="flat" cmpd="sng" w="15875">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X2</a:t>
            </a:r>
            <a:endParaRPr b="0" i="0" sz="1800" u="none" cap="none" strike="noStrike">
              <a:solidFill>
                <a:schemeClr val="lt1"/>
              </a:solidFill>
              <a:latin typeface="Gill Sans"/>
              <a:ea typeface="Gill Sans"/>
              <a:cs typeface="Gill Sans"/>
              <a:sym typeface="Gill Sans"/>
            </a:endParaRPr>
          </a:p>
        </p:txBody>
      </p:sp>
      <p:cxnSp>
        <p:nvCxnSpPr>
          <p:cNvPr id="148" name="Google Shape;148;p6"/>
          <p:cNvCxnSpPr/>
          <p:nvPr/>
        </p:nvCxnSpPr>
        <p:spPr>
          <a:xfrm flipH="1">
            <a:off x="2024743" y="3749040"/>
            <a:ext cx="535577" cy="431074"/>
          </a:xfrm>
          <a:prstGeom prst="straightConnector1">
            <a:avLst/>
          </a:prstGeom>
          <a:noFill/>
          <a:ln cap="flat" cmpd="sng" w="9525">
            <a:solidFill>
              <a:schemeClr val="dk1"/>
            </a:solidFill>
            <a:prstDash val="solid"/>
            <a:round/>
            <a:headEnd len="sm" w="sm" type="none"/>
            <a:tailEnd len="med" w="med" type="triangle"/>
          </a:ln>
        </p:spPr>
      </p:cxnSp>
      <p:cxnSp>
        <p:nvCxnSpPr>
          <p:cNvPr id="149" name="Google Shape;149;p6"/>
          <p:cNvCxnSpPr>
            <a:endCxn id="146" idx="1"/>
          </p:cNvCxnSpPr>
          <p:nvPr/>
        </p:nvCxnSpPr>
        <p:spPr>
          <a:xfrm>
            <a:off x="2599614" y="3749117"/>
            <a:ext cx="816300" cy="534300"/>
          </a:xfrm>
          <a:prstGeom prst="straightConnector1">
            <a:avLst/>
          </a:prstGeom>
          <a:noFill/>
          <a:ln cap="flat" cmpd="sng" w="9525">
            <a:solidFill>
              <a:schemeClr val="dk1"/>
            </a:solidFill>
            <a:prstDash val="solid"/>
            <a:round/>
            <a:headEnd len="sm" w="sm" type="none"/>
            <a:tailEnd len="med" w="med" type="triangle"/>
          </a:ln>
        </p:spPr>
      </p:cxnSp>
      <p:cxnSp>
        <p:nvCxnSpPr>
          <p:cNvPr id="150" name="Google Shape;150;p6"/>
          <p:cNvCxnSpPr/>
          <p:nvPr/>
        </p:nvCxnSpPr>
        <p:spPr>
          <a:xfrm>
            <a:off x="3984172" y="4885509"/>
            <a:ext cx="345398" cy="391885"/>
          </a:xfrm>
          <a:prstGeom prst="straightConnector1">
            <a:avLst/>
          </a:prstGeom>
          <a:noFill/>
          <a:ln cap="flat" cmpd="sng" w="9525">
            <a:solidFill>
              <a:schemeClr val="dk1"/>
            </a:solidFill>
            <a:prstDash val="solid"/>
            <a:round/>
            <a:headEnd len="sm" w="sm" type="none"/>
            <a:tailEnd len="med" w="med" type="triangle"/>
          </a:ln>
        </p:spPr>
      </p:cxnSp>
      <p:sp>
        <p:nvSpPr>
          <p:cNvPr id="151" name="Google Shape;151;p6"/>
          <p:cNvSpPr txBox="1"/>
          <p:nvPr/>
        </p:nvSpPr>
        <p:spPr>
          <a:xfrm>
            <a:off x="5447211" y="3004457"/>
            <a:ext cx="6594822"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 G : the Bayesian network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 Xi be the  nodes in the Bayesian network G,</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Xi where I:1,2,3,4, (X1,X2.X3.X4) </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Txi be the set of parent nodes</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Where Txi:1,2 (Tx1,Tx2)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(Xi will be the child node,X1,X2</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7"/>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157" name="Google Shape;157;p7"/>
          <p:cNvSpPr txBox="1"/>
          <p:nvPr>
            <p:ph idx="1" type="body"/>
          </p:nvPr>
        </p:nvSpPr>
        <p:spPr>
          <a:xfrm>
            <a:off x="416859" y="531092"/>
            <a:ext cx="11308975" cy="554435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3) </a:t>
            </a:r>
            <a:r>
              <a:rPr i="1" lang="en-US" sz="11200">
                <a:latin typeface="Times New Roman"/>
                <a:ea typeface="Times New Roman"/>
                <a:cs typeface="Times New Roman"/>
                <a:sym typeface="Times New Roman"/>
              </a:rPr>
              <a:t>Representation of Bayesian network</a:t>
            </a:r>
            <a:r>
              <a:rPr lang="en-US" sz="11200">
                <a:latin typeface="Times New Roman"/>
                <a:ea typeface="Times New Roman"/>
                <a:cs typeface="Times New Roman"/>
                <a:sym typeface="Times New Roman"/>
              </a:rPr>
              <a:t>…cont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3.1)Let G be the Bayesian network formed, let Xi be the  nodes in the Bayesian network G, Txi be the set of parent nodes of Xi (Xi will be the child node)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3.2)The root node or the first  parent node Txi will have some effect on its child node or child nodes (Xi) and this causal relationship is represented in a form of directed graph from the parent node to the child node with a function Fi as Fi(Xi, Txi)</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3.3)The root node does not have any parents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3.4) Then the child node if produces their effects on other nodes then the child node becomes the parent node and the causal relationship between the next parent node and their child node is further represented with directed graph </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1449217" y="0"/>
            <a:ext cx="9605635" cy="6320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163" name="Google Shape;163;p8"/>
          <p:cNvSpPr txBox="1"/>
          <p:nvPr>
            <p:ph idx="1" type="body"/>
          </p:nvPr>
        </p:nvSpPr>
        <p:spPr>
          <a:xfrm>
            <a:off x="201706" y="1277472"/>
            <a:ext cx="4645153" cy="4182002"/>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SzPct val="100000"/>
              <a:buNone/>
            </a:pPr>
            <a:r>
              <a:t/>
            </a:r>
            <a:endParaRPr sz="30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
        <p:nvSpPr>
          <p:cNvPr id="164" name="Google Shape;164;p8"/>
          <p:cNvSpPr txBox="1"/>
          <p:nvPr>
            <p:ph idx="2" type="body"/>
          </p:nvPr>
        </p:nvSpPr>
        <p:spPr>
          <a:xfrm>
            <a:off x="4905372" y="632012"/>
            <a:ext cx="7084922" cy="501575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SzPct val="100000"/>
              <a:buNone/>
            </a:pPr>
            <a:r>
              <a:rPr lang="en-US" sz="4000"/>
              <a:t>3.5)consider,….</a:t>
            </a:r>
            <a:endParaRPr/>
          </a:p>
          <a:p>
            <a:pPr indent="0" lvl="0" marL="0" rtl="0" algn="l">
              <a:lnSpc>
                <a:spcPct val="120000"/>
              </a:lnSpc>
              <a:spcBef>
                <a:spcPts val="1000"/>
              </a:spcBef>
              <a:spcAft>
                <a:spcPts val="0"/>
              </a:spcAft>
              <a:buSzPct val="100000"/>
              <a:buNone/>
            </a:pPr>
            <a:r>
              <a:rPr lang="en-US" sz="4000"/>
              <a:t>a) let X1, X2, X3, X4 and X5 be the nodes Xi</a:t>
            </a:r>
            <a:endParaRPr/>
          </a:p>
          <a:p>
            <a:pPr indent="0" lvl="0" marL="0" rtl="0" algn="l">
              <a:lnSpc>
                <a:spcPct val="120000"/>
              </a:lnSpc>
              <a:spcBef>
                <a:spcPts val="1000"/>
              </a:spcBef>
              <a:spcAft>
                <a:spcPts val="0"/>
              </a:spcAft>
              <a:buSzPct val="100000"/>
              <a:buNone/>
            </a:pPr>
            <a:r>
              <a:rPr lang="en-US" sz="4000"/>
              <a:t>b) X1 is the root node( node with no parent node)</a:t>
            </a:r>
            <a:endParaRPr/>
          </a:p>
          <a:p>
            <a:pPr indent="0" lvl="0" marL="0" rtl="0" algn="l">
              <a:lnSpc>
                <a:spcPct val="120000"/>
              </a:lnSpc>
              <a:spcBef>
                <a:spcPts val="1000"/>
              </a:spcBef>
              <a:spcAft>
                <a:spcPts val="0"/>
              </a:spcAft>
              <a:buSzPct val="100000"/>
              <a:buNone/>
            </a:pPr>
            <a:r>
              <a:rPr lang="en-US" sz="4000"/>
              <a:t>c) X2 and X3 are its two child nodes of Xi where the causal relationship between them is represented as a directed graph as </a:t>
            </a:r>
            <a:endParaRPr/>
          </a:p>
          <a:p>
            <a:pPr indent="0" lvl="0" marL="0" rtl="0" algn="l">
              <a:lnSpc>
                <a:spcPct val="120000"/>
              </a:lnSpc>
              <a:spcBef>
                <a:spcPts val="1000"/>
              </a:spcBef>
              <a:spcAft>
                <a:spcPts val="0"/>
              </a:spcAft>
              <a:buSzPct val="100000"/>
              <a:buNone/>
            </a:pPr>
            <a:r>
              <a:rPr lang="en-US" sz="4000"/>
              <a:t>d) P(X2/X1) and P(X3/X1) were P stands for the probability distribution</a:t>
            </a:r>
            <a:endParaRPr/>
          </a:p>
          <a:p>
            <a:pPr indent="0" lvl="0" marL="0" rtl="0" algn="l">
              <a:lnSpc>
                <a:spcPct val="120000"/>
              </a:lnSpc>
              <a:spcBef>
                <a:spcPts val="1000"/>
              </a:spcBef>
              <a:spcAft>
                <a:spcPts val="0"/>
              </a:spcAft>
              <a:buSzPct val="100000"/>
              <a:buNone/>
            </a:pPr>
            <a:r>
              <a:rPr lang="en-US" sz="4000"/>
              <a:t>e) X2 and X3 now the parent nodes for child node X4,</a:t>
            </a:r>
            <a:endParaRPr/>
          </a:p>
          <a:p>
            <a:pPr indent="-117475" lvl="0" marL="228600" rtl="0" algn="l">
              <a:lnSpc>
                <a:spcPct val="120000"/>
              </a:lnSpc>
              <a:spcBef>
                <a:spcPts val="1000"/>
              </a:spcBef>
              <a:spcAft>
                <a:spcPts val="0"/>
              </a:spcAft>
              <a:buSzPct val="100000"/>
              <a:buNone/>
            </a:pPr>
            <a:r>
              <a:t/>
            </a:r>
            <a:endParaRPr sz="2800"/>
          </a:p>
        </p:txBody>
      </p:sp>
      <p:pic>
        <p:nvPicPr>
          <p:cNvPr id="165" name="Google Shape;165;p8"/>
          <p:cNvPicPr preferRelativeResize="0"/>
          <p:nvPr/>
        </p:nvPicPr>
        <p:blipFill rotWithShape="1">
          <a:blip r:embed="rId3">
            <a:alphaModFix/>
          </a:blip>
          <a:srcRect b="0" l="0" r="0" t="0"/>
          <a:stretch/>
        </p:blipFill>
        <p:spPr>
          <a:xfrm>
            <a:off x="201706" y="726141"/>
            <a:ext cx="4703666" cy="47327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title"/>
          </p:nvPr>
        </p:nvSpPr>
        <p:spPr>
          <a:xfrm>
            <a:off x="1449217" y="0"/>
            <a:ext cx="9605635" cy="6320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..PART4..IR MODEL</a:t>
            </a:r>
            <a:endParaRPr/>
          </a:p>
        </p:txBody>
      </p:sp>
      <p:sp>
        <p:nvSpPr>
          <p:cNvPr id="171" name="Google Shape;171;p9"/>
          <p:cNvSpPr txBox="1"/>
          <p:nvPr>
            <p:ph idx="1" type="body"/>
          </p:nvPr>
        </p:nvSpPr>
        <p:spPr>
          <a:xfrm>
            <a:off x="201706" y="1277472"/>
            <a:ext cx="4645153" cy="418200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20000"/>
              </a:lnSpc>
              <a:spcBef>
                <a:spcPts val="0"/>
              </a:spcBef>
              <a:spcAft>
                <a:spcPts val="0"/>
              </a:spcAft>
              <a:buSzPct val="100000"/>
              <a:buNone/>
            </a:pPr>
            <a:r>
              <a:t/>
            </a:r>
            <a:endParaRPr sz="30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4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400">
              <a:latin typeface="Times New Roman"/>
              <a:ea typeface="Times New Roman"/>
              <a:cs typeface="Times New Roman"/>
              <a:sym typeface="Times New Roman"/>
            </a:endParaRPr>
          </a:p>
        </p:txBody>
      </p:sp>
      <p:sp>
        <p:nvSpPr>
          <p:cNvPr id="172" name="Google Shape;172;p9"/>
          <p:cNvSpPr txBox="1"/>
          <p:nvPr>
            <p:ph idx="2" type="body"/>
          </p:nvPr>
        </p:nvSpPr>
        <p:spPr>
          <a:xfrm>
            <a:off x="4905372" y="632011"/>
            <a:ext cx="7084922" cy="533848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20000"/>
              </a:lnSpc>
              <a:spcBef>
                <a:spcPts val="0"/>
              </a:spcBef>
              <a:spcAft>
                <a:spcPts val="0"/>
              </a:spcAft>
              <a:buSzPct val="100000"/>
              <a:buNone/>
            </a:pPr>
            <a:r>
              <a:rPr lang="en-US" sz="2800"/>
              <a:t>3.5)consider,….cont</a:t>
            </a:r>
            <a:endParaRPr sz="2800"/>
          </a:p>
          <a:p>
            <a:pPr indent="0" lvl="0" marL="0" rtl="0" algn="l">
              <a:lnSpc>
                <a:spcPct val="120000"/>
              </a:lnSpc>
              <a:spcBef>
                <a:spcPts val="1000"/>
              </a:spcBef>
              <a:spcAft>
                <a:spcPts val="0"/>
              </a:spcAft>
              <a:buSzPct val="100000"/>
              <a:buNone/>
            </a:pPr>
            <a:r>
              <a:rPr lang="en-US" sz="2800"/>
              <a:t>f) This causal relationship is represented as </a:t>
            </a:r>
            <a:endParaRPr/>
          </a:p>
          <a:p>
            <a:pPr indent="0" lvl="0" marL="0" rtl="0" algn="l">
              <a:lnSpc>
                <a:spcPct val="120000"/>
              </a:lnSpc>
              <a:spcBef>
                <a:spcPts val="1000"/>
              </a:spcBef>
              <a:spcAft>
                <a:spcPts val="0"/>
              </a:spcAft>
              <a:buSzPct val="100000"/>
              <a:buNone/>
            </a:pPr>
            <a:r>
              <a:rPr lang="en-US" sz="2800"/>
              <a:t>P(X4/X2.X3)</a:t>
            </a:r>
            <a:endParaRPr/>
          </a:p>
          <a:p>
            <a:pPr indent="0" lvl="0" marL="0" rtl="0" algn="l">
              <a:lnSpc>
                <a:spcPct val="120000"/>
              </a:lnSpc>
              <a:spcBef>
                <a:spcPts val="1000"/>
              </a:spcBef>
              <a:spcAft>
                <a:spcPts val="0"/>
              </a:spcAft>
              <a:buSzPct val="100000"/>
              <a:buNone/>
            </a:pPr>
            <a:r>
              <a:rPr lang="en-US" sz="2800"/>
              <a:t>g) Similarly the casual relationship between parent node X3 and its child node X5 is P{X5/X3)</a:t>
            </a:r>
            <a:endParaRPr/>
          </a:p>
          <a:p>
            <a:pPr indent="0" lvl="0" marL="0" rtl="0" algn="l">
              <a:lnSpc>
                <a:spcPct val="120000"/>
              </a:lnSpc>
              <a:spcBef>
                <a:spcPts val="1000"/>
              </a:spcBef>
              <a:spcAft>
                <a:spcPts val="0"/>
              </a:spcAft>
              <a:buSzPct val="100000"/>
              <a:buNone/>
            </a:pPr>
            <a:r>
              <a:rPr lang="en-US" sz="2800"/>
              <a:t>h) The joint probability distribution</a:t>
            </a:r>
            <a:endParaRPr/>
          </a:p>
          <a:p>
            <a:pPr indent="0" lvl="0" marL="0" rtl="0" algn="l">
              <a:lnSpc>
                <a:spcPct val="120000"/>
              </a:lnSpc>
              <a:spcBef>
                <a:spcPts val="1000"/>
              </a:spcBef>
              <a:spcAft>
                <a:spcPts val="0"/>
              </a:spcAft>
              <a:buSzPct val="100000"/>
              <a:buNone/>
            </a:pPr>
            <a:r>
              <a:rPr lang="en-US" sz="2800"/>
              <a:t> i) P(X1,X2,X3,X4,X5) is represented as……</a:t>
            </a:r>
            <a:endParaRPr/>
          </a:p>
          <a:p>
            <a:pPr indent="-228600" lvl="0" marL="228600" rtl="0" algn="l">
              <a:lnSpc>
                <a:spcPct val="120000"/>
              </a:lnSpc>
              <a:spcBef>
                <a:spcPts val="1000"/>
              </a:spcBef>
              <a:spcAft>
                <a:spcPts val="0"/>
              </a:spcAft>
              <a:buSzPct val="100000"/>
              <a:buChar char="•"/>
            </a:pPr>
            <a:r>
              <a:rPr lang="en-US" sz="2800"/>
              <a:t>P(X1)P(X2/X1)P(X3/X1)P(X4/X2.X3)P(X5/X3)</a:t>
            </a:r>
            <a:endParaRPr/>
          </a:p>
        </p:txBody>
      </p:sp>
      <p:pic>
        <p:nvPicPr>
          <p:cNvPr id="173" name="Google Shape;173;p9"/>
          <p:cNvPicPr preferRelativeResize="0"/>
          <p:nvPr/>
        </p:nvPicPr>
        <p:blipFill rotWithShape="1">
          <a:blip r:embed="rId3">
            <a:alphaModFix/>
          </a:blip>
          <a:srcRect b="0" l="0" r="0" t="0"/>
          <a:stretch/>
        </p:blipFill>
        <p:spPr>
          <a:xfrm>
            <a:off x="201706" y="726141"/>
            <a:ext cx="4703666" cy="47327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2022-07-12T10:46:32Z</dcterms:created>
  <dc:creator>admin</dc:creator>
</cp:coreProperties>
</file>