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9" r:id="rId2"/>
    <p:sldId id="333" r:id="rId3"/>
    <p:sldId id="335" r:id="rId4"/>
    <p:sldId id="336" r:id="rId5"/>
    <p:sldId id="337" r:id="rId6"/>
    <p:sldId id="338" r:id="rId7"/>
    <p:sldId id="339" r:id="rId8"/>
    <p:sldId id="340" r:id="rId9"/>
    <p:sldId id="341" r:id="rId10"/>
    <p:sldId id="345" r:id="rId11"/>
    <p:sldId id="343" r:id="rId12"/>
    <p:sldId id="344" r:id="rId13"/>
    <p:sldId id="346" r:id="rId14"/>
    <p:sldId id="347" r:id="rId15"/>
    <p:sldId id="348"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39A08E-A287-48B6-8B20-A79AFD40AB2B}" type="datetimeFigureOut">
              <a:rPr lang="en-US" smtClean="0"/>
              <a:t>8/22/2024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F4319A-C953-468F-B521-48B80788F98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39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9A08E-A287-48B6-8B20-A79AFD40AB2B}"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4319A-C953-468F-B521-48B80788F98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032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9A08E-A287-48B6-8B20-A79AFD40AB2B}"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4319A-C953-468F-B521-48B80788F98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261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9A08E-A287-48B6-8B20-A79AFD40AB2B}"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4319A-C953-468F-B521-48B80788F98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174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9A08E-A287-48B6-8B20-A79AFD40AB2B}"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4319A-C953-468F-B521-48B80788F98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9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9A08E-A287-48B6-8B20-A79AFD40AB2B}"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4319A-C953-468F-B521-48B80788F98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5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9A08E-A287-48B6-8B20-A79AFD40AB2B}"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4319A-C953-468F-B521-48B80788F98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67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9A08E-A287-48B6-8B20-A79AFD40AB2B}"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4319A-C953-468F-B521-48B80788F98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884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9A08E-A287-48B6-8B20-A79AFD40AB2B}"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4319A-C953-468F-B521-48B80788F98D}" type="slidenum">
              <a:rPr lang="en-US" smtClean="0"/>
              <a:t>‹#›</a:t>
            </a:fld>
            <a:endParaRPr lang="en-US"/>
          </a:p>
        </p:txBody>
      </p:sp>
    </p:spTree>
    <p:extLst>
      <p:ext uri="{BB962C8B-B14F-4D97-AF65-F5344CB8AC3E}">
        <p14:creationId xmlns:p14="http://schemas.microsoft.com/office/powerpoint/2010/main" val="358588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9A08E-A287-48B6-8B20-A79AFD40AB2B}"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4319A-C953-468F-B521-48B80788F98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342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39A08E-A287-48B6-8B20-A79AFD40AB2B}" type="datetimeFigureOut">
              <a:rPr lang="en-US" smtClean="0"/>
              <a:t>8/22/2024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F4319A-C953-468F-B521-48B80788F98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68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39A08E-A287-48B6-8B20-A79AFD40AB2B}" type="datetimeFigureOut">
              <a:rPr lang="en-US" smtClean="0"/>
              <a:t>8/22/2024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F4319A-C953-468F-B521-48B80788F98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76421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34076" y="856445"/>
            <a:ext cx="11809878" cy="5419430"/>
          </a:xfrm>
        </p:spPr>
        <p:txBody>
          <a:bodyPr>
            <a:normAutofit fontScale="25000" lnSpcReduction="20000"/>
          </a:bodyPr>
          <a:lstStyle/>
          <a:p>
            <a:pPr marL="0" indent="0">
              <a:buNone/>
            </a:pPr>
            <a:r>
              <a:rPr lang="en-US" dirty="0"/>
              <a:t>  </a:t>
            </a:r>
            <a:r>
              <a:rPr lang="en-US" sz="11200" i="1" dirty="0"/>
              <a:t>1)</a:t>
            </a:r>
            <a:r>
              <a:rPr lang="en-US" sz="11200" i="1" dirty="0">
                <a:latin typeface="Times New Roman" panose="02020603050405020304" pitchFamily="18" charset="0"/>
                <a:cs typeface="Times New Roman" panose="02020603050405020304" pitchFamily="18" charset="0"/>
              </a:rPr>
              <a:t>Query to a person</a:t>
            </a:r>
          </a:p>
          <a:p>
            <a:pPr marL="0" indent="0">
              <a:buNone/>
            </a:pPr>
            <a:r>
              <a:rPr lang="en-US" sz="11200" i="1" dirty="0">
                <a:latin typeface="Times New Roman" panose="02020603050405020304" pitchFamily="18" charset="0"/>
                <a:cs typeface="Times New Roman" panose="02020603050405020304" pitchFamily="18" charset="0"/>
              </a:rPr>
              <a:t>2)Query to a system… for structured …tables SQL</a:t>
            </a:r>
          </a:p>
          <a:p>
            <a:pPr marL="0" indent="0">
              <a:buNone/>
            </a:pPr>
            <a:r>
              <a:rPr lang="en-US" sz="11200" i="1" dirty="0" smtClean="0">
                <a:latin typeface="Times New Roman" panose="02020603050405020304" pitchFamily="18" charset="0"/>
                <a:cs typeface="Times New Roman" panose="02020603050405020304" pitchFamily="18" charset="0"/>
              </a:rPr>
              <a:t>3)Query </a:t>
            </a:r>
            <a:r>
              <a:rPr lang="en-US" sz="11200" i="1" dirty="0">
                <a:latin typeface="Times New Roman" panose="02020603050405020304" pitchFamily="18" charset="0"/>
                <a:cs typeface="Times New Roman" panose="02020603050405020304" pitchFamily="18" charset="0"/>
              </a:rPr>
              <a:t>to a system</a:t>
            </a:r>
            <a:r>
              <a:rPr lang="en-US" sz="11200" dirty="0">
                <a:latin typeface="Times New Roman" panose="02020603050405020304" pitchFamily="18" charset="0"/>
                <a:cs typeface="Times New Roman" panose="02020603050405020304" pitchFamily="18" charset="0"/>
              </a:rPr>
              <a:t>.. for unstructured data…</a:t>
            </a:r>
            <a:r>
              <a:rPr lang="fr-FR" sz="11200" dirty="0" err="1">
                <a:latin typeface="Times New Roman" panose="02020603050405020304" pitchFamily="18" charset="0"/>
                <a:cs typeface="Times New Roman" panose="02020603050405020304" pitchFamily="18" charset="0"/>
              </a:rPr>
              <a:t>Text</a:t>
            </a:r>
            <a:r>
              <a:rPr lang="fr-FR" sz="11200" dirty="0">
                <a:latin typeface="Times New Roman" panose="02020603050405020304" pitchFamily="18" charset="0"/>
                <a:cs typeface="Times New Roman" panose="02020603050405020304" pitchFamily="18" charset="0"/>
              </a:rPr>
              <a:t>, documents, images, </a:t>
            </a:r>
            <a:r>
              <a:rPr lang="fr-FR" sz="11200" dirty="0" err="1">
                <a:latin typeface="Times New Roman" panose="02020603050405020304" pitchFamily="18" charset="0"/>
                <a:cs typeface="Times New Roman" panose="02020603050405020304" pitchFamily="18" charset="0"/>
              </a:rPr>
              <a:t>sound</a:t>
            </a:r>
            <a:r>
              <a:rPr lang="fr-FR" sz="11200" dirty="0">
                <a:latin typeface="Times New Roman" panose="02020603050405020304" pitchFamily="18" charset="0"/>
                <a:cs typeface="Times New Roman" panose="02020603050405020304" pitchFamily="18" charset="0"/>
              </a:rPr>
              <a:t> files, </a:t>
            </a:r>
            <a:r>
              <a:rPr lang="fr-FR" sz="11200" dirty="0" err="1">
                <a:latin typeface="Times New Roman" panose="02020603050405020304" pitchFamily="18" charset="0"/>
                <a:cs typeface="Times New Roman" panose="02020603050405020304" pitchFamily="18" charset="0"/>
              </a:rPr>
              <a:t>videios</a:t>
            </a:r>
            <a:endParaRPr lang="fr-FR" sz="11200" dirty="0">
              <a:latin typeface="Times New Roman" panose="02020603050405020304" pitchFamily="18" charset="0"/>
              <a:cs typeface="Times New Roman" panose="02020603050405020304" pitchFamily="18" charset="0"/>
            </a:endParaRPr>
          </a:p>
          <a:p>
            <a:pPr marL="0" indent="0">
              <a:buNone/>
            </a:pPr>
            <a:r>
              <a:rPr lang="fr-FR" sz="11200" i="1" dirty="0" smtClean="0">
                <a:latin typeface="Times New Roman" panose="02020603050405020304" pitchFamily="18" charset="0"/>
                <a:cs typeface="Times New Roman" panose="02020603050405020304" pitchFamily="18" charset="0"/>
              </a:rPr>
              <a:t>4)Information </a:t>
            </a:r>
            <a:r>
              <a:rPr lang="fr-FR" sz="11200" i="1" dirty="0">
                <a:latin typeface="Times New Roman" panose="02020603050405020304" pitchFamily="18" charset="0"/>
                <a:cs typeface="Times New Roman" panose="02020603050405020304" pitchFamily="18" charset="0"/>
              </a:rPr>
              <a:t>system</a:t>
            </a:r>
            <a:r>
              <a:rPr lang="fr-FR" sz="11200" dirty="0">
                <a:latin typeface="Times New Roman" panose="02020603050405020304" pitchFamily="18" charset="0"/>
                <a:cs typeface="Times New Roman" panose="02020603050405020304" pitchFamily="18" charset="0"/>
              </a:rPr>
              <a:t>….in </a:t>
            </a:r>
            <a:r>
              <a:rPr lang="fr-FR" sz="11200" dirty="0" err="1">
                <a:latin typeface="Times New Roman" panose="02020603050405020304" pitchFamily="18" charset="0"/>
                <a:cs typeface="Times New Roman" panose="02020603050405020304" pitchFamily="18" charset="0"/>
              </a:rPr>
              <a:t>form</a:t>
            </a:r>
            <a:r>
              <a:rPr lang="fr-FR" sz="11200" dirty="0">
                <a:latin typeface="Times New Roman" panose="02020603050405020304" pitchFamily="18" charset="0"/>
                <a:cs typeface="Times New Roman" panose="02020603050405020304" pitchFamily="18" charset="0"/>
              </a:rPr>
              <a:t> of documents…</a:t>
            </a:r>
            <a:r>
              <a:rPr lang="fr-FR" sz="11200" dirty="0" err="1">
                <a:latin typeface="Times New Roman" panose="02020603050405020304" pitchFamily="18" charset="0"/>
                <a:cs typeface="Times New Roman" panose="02020603050405020304" pitchFamily="18" charset="0"/>
              </a:rPr>
              <a:t>indexing</a:t>
            </a:r>
            <a:endParaRPr lang="fr-FR" sz="11200" dirty="0">
              <a:latin typeface="Times New Roman" panose="02020603050405020304" pitchFamily="18" charset="0"/>
              <a:cs typeface="Times New Roman" panose="02020603050405020304" pitchFamily="18" charset="0"/>
            </a:endParaRPr>
          </a:p>
          <a:p>
            <a:pPr marL="0" indent="0">
              <a:buNone/>
            </a:pPr>
            <a:r>
              <a:rPr lang="en-US" sz="11200" i="1" dirty="0">
                <a:latin typeface="Times New Roman" panose="02020603050405020304" pitchFamily="18" charset="0"/>
                <a:cs typeface="Times New Roman" panose="02020603050405020304" pitchFamily="18" charset="0"/>
              </a:rPr>
              <a:t>5</a:t>
            </a:r>
            <a:r>
              <a:rPr lang="en-US" sz="11200" i="1" dirty="0" smtClean="0">
                <a:latin typeface="Times New Roman" panose="02020603050405020304" pitchFamily="18" charset="0"/>
                <a:cs typeface="Times New Roman" panose="02020603050405020304" pitchFamily="18" charset="0"/>
              </a:rPr>
              <a:t>)Query </a:t>
            </a:r>
            <a:r>
              <a:rPr lang="en-US" sz="11200" i="1" dirty="0">
                <a:latin typeface="Times New Roman" panose="02020603050405020304" pitchFamily="18" charset="0"/>
                <a:cs typeface="Times New Roman" panose="02020603050405020304" pitchFamily="18" charset="0"/>
              </a:rPr>
              <a:t>language</a:t>
            </a:r>
            <a:r>
              <a:rPr lang="en-US" sz="11200" dirty="0">
                <a:latin typeface="Times New Roman" panose="02020603050405020304" pitchFamily="18" charset="0"/>
                <a:cs typeface="Times New Roman" panose="02020603050405020304" pitchFamily="18" charset="0"/>
              </a:rPr>
              <a:t>….in </a:t>
            </a:r>
            <a:r>
              <a:rPr lang="en-US" sz="11200" dirty="0" smtClean="0">
                <a:latin typeface="Times New Roman" panose="02020603050405020304" pitchFamily="18" charset="0"/>
                <a:cs typeface="Times New Roman" panose="02020603050405020304" pitchFamily="18" charset="0"/>
              </a:rPr>
              <a:t>IRS…</a:t>
            </a:r>
            <a:r>
              <a:rPr lang="en-US" sz="11200" dirty="0" err="1" smtClean="0">
                <a:latin typeface="Times New Roman" panose="02020603050405020304" pitchFamily="18" charset="0"/>
                <a:cs typeface="Times New Roman" panose="02020603050405020304" pitchFamily="18" charset="0"/>
              </a:rPr>
              <a:t>types..Single</a:t>
            </a:r>
            <a:r>
              <a:rPr lang="en-US" sz="11200"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word query, Context query, Phrase type, Proximity, </a:t>
            </a:r>
            <a:r>
              <a:rPr lang="en-US" sz="11200" dirty="0" smtClean="0">
                <a:latin typeface="Times New Roman" panose="02020603050405020304" pitchFamily="18" charset="0"/>
                <a:cs typeface="Times New Roman" panose="02020603050405020304" pitchFamily="18" charset="0"/>
              </a:rPr>
              <a:t>Boolean </a:t>
            </a:r>
            <a:r>
              <a:rPr lang="en-US" sz="11200" dirty="0">
                <a:latin typeface="Times New Roman" panose="02020603050405020304" pitchFamily="18" charset="0"/>
                <a:cs typeface="Times New Roman" panose="02020603050405020304" pitchFamily="18" charset="0"/>
              </a:rPr>
              <a:t>queries…Boolean, </a:t>
            </a:r>
            <a:r>
              <a:rPr lang="en-US" sz="11200" dirty="0" smtClean="0">
                <a:latin typeface="Times New Roman" panose="02020603050405020304" pitchFamily="18" charset="0"/>
                <a:cs typeface="Times New Roman" panose="02020603050405020304" pitchFamily="18" charset="0"/>
              </a:rPr>
              <a:t>Natural </a:t>
            </a:r>
            <a:r>
              <a:rPr lang="en-US" sz="11200" dirty="0">
                <a:latin typeface="Times New Roman" panose="02020603050405020304" pitchFamily="18" charset="0"/>
                <a:cs typeface="Times New Roman" panose="02020603050405020304" pitchFamily="18" charset="0"/>
              </a:rPr>
              <a:t>language</a:t>
            </a: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fr-FR"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836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731502" cy="525341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i="1" dirty="0" smtClean="0">
                <a:latin typeface="Times New Roman" panose="02020603050405020304" pitchFamily="18" charset="0"/>
                <a:cs typeface="Times New Roman" panose="02020603050405020304" pitchFamily="18" charset="0"/>
              </a:rPr>
              <a:t>4)Structured</a:t>
            </a:r>
            <a:r>
              <a:rPr lang="en-US" sz="11200" dirty="0" smtClean="0">
                <a:latin typeface="Times New Roman" panose="02020603050405020304" pitchFamily="18" charset="0"/>
                <a:cs typeface="Times New Roman" panose="02020603050405020304" pitchFamily="18" charset="0"/>
              </a:rPr>
              <a:t> </a:t>
            </a:r>
            <a:r>
              <a:rPr lang="en-US" sz="11200" i="1" dirty="0" smtClean="0">
                <a:latin typeface="Times New Roman" panose="02020603050405020304" pitchFamily="18" charset="0"/>
                <a:cs typeface="Times New Roman" panose="02020603050405020304" pitchFamily="18" charset="0"/>
              </a:rPr>
              <a:t>queries…4.4)Hyper </a:t>
            </a:r>
            <a:r>
              <a:rPr lang="en-US" sz="11200" i="1" dirty="0">
                <a:latin typeface="Times New Roman" panose="02020603050405020304" pitchFamily="18" charset="0"/>
                <a:cs typeface="Times New Roman" panose="02020603050405020304" pitchFamily="18" charset="0"/>
              </a:rPr>
              <a:t>text</a:t>
            </a:r>
            <a:r>
              <a:rPr lang="en-US" sz="11200"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 a) …..connection </a:t>
            </a:r>
            <a:r>
              <a:rPr lang="en-US" sz="11200" dirty="0">
                <a:latin typeface="Times New Roman" panose="02020603050405020304" pitchFamily="18" charset="0"/>
                <a:cs typeface="Times New Roman" panose="02020603050405020304" pitchFamily="18" charset="0"/>
              </a:rPr>
              <a:t>is establish by links thus </a:t>
            </a:r>
            <a:r>
              <a:rPr lang="en-US" sz="11200" dirty="0" smtClean="0">
                <a:latin typeface="Times New Roman" panose="02020603050405020304" pitchFamily="18" charset="0"/>
                <a:cs typeface="Times New Roman" panose="02020603050405020304" pitchFamily="18" charset="0"/>
              </a:rPr>
              <a:t>a tree </a:t>
            </a:r>
            <a:r>
              <a:rPr lang="en-US" sz="11200" dirty="0">
                <a:latin typeface="Times New Roman" panose="02020603050405020304" pitchFamily="18" charset="0"/>
                <a:cs typeface="Times New Roman" panose="02020603050405020304" pitchFamily="18" charset="0"/>
              </a:rPr>
              <a:t>structure is formed</a:t>
            </a:r>
            <a:r>
              <a:rPr lang="en-US" sz="11200" dirty="0" smtClean="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b)The </a:t>
            </a:r>
            <a:r>
              <a:rPr lang="en-US" sz="11200" dirty="0">
                <a:latin typeface="Times New Roman" panose="02020603050405020304" pitchFamily="18" charset="0"/>
                <a:cs typeface="Times New Roman" panose="02020603050405020304" pitchFamily="18" charset="0"/>
              </a:rPr>
              <a:t>tree </a:t>
            </a:r>
            <a:r>
              <a:rPr lang="en-US" sz="11200" dirty="0" smtClean="0">
                <a:latin typeface="Times New Roman" panose="02020603050405020304" pitchFamily="18" charset="0"/>
                <a:cs typeface="Times New Roman" panose="02020603050405020304" pitchFamily="18" charset="0"/>
              </a:rPr>
              <a:t>structure </a:t>
            </a:r>
            <a:r>
              <a:rPr lang="en-US" sz="11200" dirty="0">
                <a:latin typeface="Times New Roman" panose="02020603050405020304" pitchFamily="18" charset="0"/>
                <a:cs typeface="Times New Roman" panose="02020603050405020304" pitchFamily="18" charset="0"/>
              </a:rPr>
              <a:t>shows the users as which nodes are connected to which node.</a:t>
            </a:r>
          </a:p>
          <a:p>
            <a:pPr marL="0" indent="0">
              <a:buNone/>
            </a:pPr>
            <a:r>
              <a:rPr lang="en-US" sz="11200" dirty="0" smtClean="0">
                <a:latin typeface="Times New Roman" panose="02020603050405020304" pitchFamily="18" charset="0"/>
                <a:cs typeface="Times New Roman" panose="02020603050405020304" pitchFamily="18" charset="0"/>
              </a:rPr>
              <a:t>c)The </a:t>
            </a:r>
            <a:r>
              <a:rPr lang="en-US" sz="11200" dirty="0">
                <a:latin typeface="Times New Roman" panose="02020603050405020304" pitchFamily="18" charset="0"/>
                <a:cs typeface="Times New Roman" panose="02020603050405020304" pitchFamily="18" charset="0"/>
              </a:rPr>
              <a:t>user can go in </a:t>
            </a:r>
            <a:r>
              <a:rPr lang="en-US" sz="11200" dirty="0" smtClean="0">
                <a:latin typeface="Times New Roman" panose="02020603050405020304" pitchFamily="18" charset="0"/>
                <a:cs typeface="Times New Roman" panose="02020603050405020304" pitchFamily="18" charset="0"/>
              </a:rPr>
              <a:t>a forward </a:t>
            </a:r>
            <a:r>
              <a:rPr lang="en-US" sz="11200" dirty="0">
                <a:latin typeface="Times New Roman" panose="02020603050405020304" pitchFamily="18" charset="0"/>
                <a:cs typeface="Times New Roman" panose="02020603050405020304" pitchFamily="18" charset="0"/>
              </a:rPr>
              <a:t>direction and also come back along it. </a:t>
            </a:r>
          </a:p>
          <a:p>
            <a:pPr marL="0" indent="0">
              <a:buNone/>
            </a:pPr>
            <a:r>
              <a:rPr lang="en-US" sz="11200" dirty="0" smtClean="0">
                <a:latin typeface="Times New Roman" panose="02020603050405020304" pitchFamily="18" charset="0"/>
                <a:cs typeface="Times New Roman" panose="02020603050405020304" pitchFamily="18" charset="0"/>
              </a:rPr>
              <a:t>d)This </a:t>
            </a:r>
            <a:r>
              <a:rPr lang="en-US" sz="11200" dirty="0">
                <a:latin typeface="Times New Roman" panose="02020603050405020304" pitchFamily="18" charset="0"/>
                <a:cs typeface="Times New Roman" panose="02020603050405020304" pitchFamily="18" charset="0"/>
              </a:rPr>
              <a:t>is helped by the tree structure representation which </a:t>
            </a:r>
            <a:r>
              <a:rPr lang="en-US" sz="11200" dirty="0" smtClean="0">
                <a:latin typeface="Times New Roman" panose="02020603050405020304" pitchFamily="18" charset="0"/>
                <a:cs typeface="Times New Roman" panose="02020603050405020304" pitchFamily="18" charset="0"/>
              </a:rPr>
              <a:t>shows </a:t>
            </a:r>
            <a:r>
              <a:rPr lang="en-US" sz="11200" dirty="0">
                <a:latin typeface="Times New Roman" panose="02020603050405020304" pitchFamily="18" charset="0"/>
                <a:cs typeface="Times New Roman" panose="02020603050405020304" pitchFamily="18" charset="0"/>
              </a:rPr>
              <a:t>that there are no </a:t>
            </a:r>
            <a:r>
              <a:rPr lang="en-US" sz="11200" dirty="0" smtClean="0">
                <a:latin typeface="Times New Roman" panose="02020603050405020304" pitchFamily="18" charset="0"/>
                <a:cs typeface="Times New Roman" panose="02020603050405020304" pitchFamily="18" charset="0"/>
              </a:rPr>
              <a:t>loops</a:t>
            </a:r>
          </a:p>
          <a:p>
            <a:pPr marL="0" indent="0">
              <a:buNone/>
            </a:pPr>
            <a:r>
              <a:rPr lang="en-US" sz="11200" dirty="0" smtClean="0">
                <a:latin typeface="Times New Roman" panose="02020603050405020304" pitchFamily="18" charset="0"/>
                <a:cs typeface="Times New Roman" panose="02020603050405020304" pitchFamily="18" charset="0"/>
              </a:rPr>
              <a:t>e) The </a:t>
            </a:r>
            <a:r>
              <a:rPr lang="en-US" sz="11200" dirty="0">
                <a:latin typeface="Times New Roman" panose="02020603050405020304" pitchFamily="18" charset="0"/>
                <a:cs typeface="Times New Roman" panose="02020603050405020304" pitchFamily="18" charset="0"/>
              </a:rPr>
              <a:t>searching is not </a:t>
            </a:r>
            <a:r>
              <a:rPr lang="en-US" sz="11200" dirty="0" smtClean="0">
                <a:latin typeface="Times New Roman" panose="02020603050405020304" pitchFamily="18" charset="0"/>
                <a:cs typeface="Times New Roman" panose="02020603050405020304" pitchFamily="18" charset="0"/>
              </a:rPr>
              <a:t>structure </a:t>
            </a:r>
            <a:r>
              <a:rPr lang="en-US" sz="11200" dirty="0">
                <a:latin typeface="Times New Roman" panose="02020603050405020304" pitchFamily="18" charset="0"/>
                <a:cs typeface="Times New Roman" panose="02020603050405020304" pitchFamily="18" charset="0"/>
              </a:rPr>
              <a:t>based it is </a:t>
            </a:r>
            <a:r>
              <a:rPr lang="en-US" sz="11200" dirty="0" smtClean="0">
                <a:latin typeface="Times New Roman" panose="02020603050405020304" pitchFamily="18" charset="0"/>
                <a:cs typeface="Times New Roman" panose="02020603050405020304" pitchFamily="18" charset="0"/>
              </a:rPr>
              <a:t>text </a:t>
            </a:r>
            <a:r>
              <a:rPr lang="en-US" sz="11200" dirty="0">
                <a:latin typeface="Times New Roman" panose="02020603050405020304" pitchFamily="18" charset="0"/>
                <a:cs typeface="Times New Roman" panose="02020603050405020304" pitchFamily="18" charset="0"/>
              </a:rPr>
              <a:t>query based only. The tree representation </a:t>
            </a:r>
            <a:r>
              <a:rPr lang="en-US" sz="11200" dirty="0" smtClean="0">
                <a:latin typeface="Times New Roman" panose="02020603050405020304" pitchFamily="18" charset="0"/>
                <a:cs typeface="Times New Roman" panose="02020603050405020304" pitchFamily="18" charset="0"/>
              </a:rPr>
              <a:t>only </a:t>
            </a:r>
            <a:r>
              <a:rPr lang="en-US" sz="11200" dirty="0">
                <a:latin typeface="Times New Roman" panose="02020603050405020304" pitchFamily="18" charset="0"/>
                <a:cs typeface="Times New Roman" panose="02020603050405020304" pitchFamily="18" charset="0"/>
              </a:rPr>
              <a:t>gives the idea as which node is connected to which node</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151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4)Structured </a:t>
            </a:r>
            <a:r>
              <a:rPr lang="en-US" sz="11200" dirty="0">
                <a:latin typeface="Times New Roman" panose="02020603050405020304" pitchFamily="18" charset="0"/>
                <a:cs typeface="Times New Roman" panose="02020603050405020304" pitchFamily="18" charset="0"/>
              </a:rPr>
              <a:t>queries…Structure types…</a:t>
            </a:r>
          </a:p>
          <a:p>
            <a:pPr marL="0" indent="0">
              <a:buNone/>
            </a:pPr>
            <a:r>
              <a:rPr lang="en-US" sz="11200" i="1" dirty="0" smtClean="0">
                <a:latin typeface="Times New Roman" panose="02020603050405020304" pitchFamily="18" charset="0"/>
                <a:cs typeface="Times New Roman" panose="02020603050405020304" pitchFamily="18" charset="0"/>
              </a:rPr>
              <a:t>4.5)Hierarchical </a:t>
            </a:r>
            <a:r>
              <a:rPr lang="en-US" sz="11200" i="1" dirty="0">
                <a:latin typeface="Times New Roman" panose="02020603050405020304" pitchFamily="18" charset="0"/>
                <a:cs typeface="Times New Roman" panose="02020603050405020304" pitchFamily="18" charset="0"/>
              </a:rPr>
              <a:t>structure</a:t>
            </a:r>
            <a:r>
              <a:rPr lang="en-US" sz="11200"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a)This </a:t>
            </a:r>
            <a:r>
              <a:rPr lang="en-US" sz="11200" dirty="0">
                <a:latin typeface="Times New Roman" panose="02020603050405020304" pitchFamily="18" charset="0"/>
                <a:cs typeface="Times New Roman" panose="02020603050405020304" pitchFamily="18" charset="0"/>
              </a:rPr>
              <a:t>has a fixed structure </a:t>
            </a:r>
            <a:r>
              <a:rPr lang="en-US" sz="11200"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and </a:t>
            </a:r>
            <a:r>
              <a:rPr lang="en-US" sz="11200"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is </a:t>
            </a:r>
            <a:r>
              <a:rPr lang="en-US" sz="11200" dirty="0" smtClean="0">
                <a:latin typeface="Times New Roman" panose="02020603050405020304" pitchFamily="18" charset="0"/>
                <a:cs typeface="Times New Roman" panose="02020603050405020304" pitchFamily="18" charset="0"/>
              </a:rPr>
              <a:t>also linked </a:t>
            </a:r>
            <a:r>
              <a:rPr lang="en-US" sz="11200" dirty="0">
                <a:latin typeface="Times New Roman" panose="02020603050405020304" pitchFamily="18" charset="0"/>
                <a:cs typeface="Times New Roman" panose="02020603050405020304" pitchFamily="18" charset="0"/>
              </a:rPr>
              <a:t>to others as </a:t>
            </a:r>
            <a:r>
              <a:rPr lang="en-US" sz="11200" dirty="0" smtClean="0">
                <a:latin typeface="Times New Roman" panose="02020603050405020304" pitchFamily="18" charset="0"/>
                <a:cs typeface="Times New Roman" panose="02020603050405020304" pitchFamily="18" charset="0"/>
              </a:rPr>
              <a:t>hierarchical </a:t>
            </a:r>
            <a:r>
              <a:rPr lang="en-US" sz="11200" dirty="0">
                <a:latin typeface="Times New Roman" panose="02020603050405020304" pitchFamily="18" charset="0"/>
                <a:cs typeface="Times New Roman" panose="02020603050405020304" pitchFamily="18" charset="0"/>
              </a:rPr>
              <a:t>structure</a:t>
            </a:r>
          </a:p>
          <a:p>
            <a:pPr marL="0" indent="0">
              <a:buNone/>
            </a:pPr>
            <a:r>
              <a:rPr lang="en-US" sz="11200" dirty="0" smtClean="0">
                <a:latin typeface="Times New Roman" panose="02020603050405020304" pitchFamily="18" charset="0"/>
                <a:cs typeface="Times New Roman" panose="02020603050405020304" pitchFamily="18" charset="0"/>
              </a:rPr>
              <a:t>b)This </a:t>
            </a:r>
            <a:r>
              <a:rPr lang="en-US" sz="11200" dirty="0">
                <a:latin typeface="Times New Roman" panose="02020603050405020304" pitchFamily="18" charset="0"/>
                <a:cs typeface="Times New Roman" panose="02020603050405020304" pitchFamily="18" charset="0"/>
              </a:rPr>
              <a:t>helps the user first for course </a:t>
            </a:r>
            <a:r>
              <a:rPr lang="en-US" sz="11200" dirty="0" smtClean="0">
                <a:latin typeface="Times New Roman" panose="02020603050405020304" pitchFamily="18" charset="0"/>
                <a:cs typeface="Times New Roman" panose="02020603050405020304" pitchFamily="18" charset="0"/>
              </a:rPr>
              <a:t>search </a:t>
            </a:r>
            <a:r>
              <a:rPr lang="en-US" sz="11200" dirty="0" err="1">
                <a:latin typeface="Times New Roman" panose="02020603050405020304" pitchFamily="18" charset="0"/>
                <a:cs typeface="Times New Roman" panose="02020603050405020304" pitchFamily="18" charset="0"/>
              </a:rPr>
              <a:t>i.e</a:t>
            </a:r>
            <a:r>
              <a:rPr lang="en-US" sz="11200" dirty="0">
                <a:latin typeface="Times New Roman" panose="02020603050405020304" pitchFamily="18" charset="0"/>
                <a:cs typeface="Times New Roman" panose="02020603050405020304" pitchFamily="18" charset="0"/>
              </a:rPr>
              <a:t> books, chapters,</a:t>
            </a:r>
          </a:p>
          <a:p>
            <a:pPr marL="0" indent="0">
              <a:buNone/>
            </a:pPr>
            <a:r>
              <a:rPr lang="en-US" sz="11200" dirty="0" smtClean="0">
                <a:latin typeface="Times New Roman" panose="02020603050405020304" pitchFamily="18" charset="0"/>
                <a:cs typeface="Times New Roman" panose="02020603050405020304" pitchFamily="18" charset="0"/>
              </a:rPr>
              <a:t>c)Then </a:t>
            </a:r>
            <a:r>
              <a:rPr lang="en-US" sz="11200" dirty="0">
                <a:latin typeface="Times New Roman" panose="02020603050405020304" pitchFamily="18" charset="0"/>
                <a:cs typeface="Times New Roman" panose="02020603050405020304" pitchFamily="18" charset="0"/>
              </a:rPr>
              <a:t>after the book is selected then chapters(book to chapter is course) with in , then if chapters is  selected(fine search) within selected chapter required contains either heading or page wise( course to fine) selection of required page</a:t>
            </a:r>
          </a:p>
          <a:p>
            <a:pPr marL="0" indent="0">
              <a:buNone/>
            </a:pPr>
            <a:r>
              <a:rPr lang="en-US" sz="11200" dirty="0" smtClean="0">
                <a:latin typeface="Times New Roman" panose="02020603050405020304" pitchFamily="18" charset="0"/>
                <a:cs typeface="Times New Roman" panose="02020603050405020304" pitchFamily="18" charset="0"/>
              </a:rPr>
              <a:t>d) Different </a:t>
            </a:r>
            <a:r>
              <a:rPr lang="en-US" sz="11200" dirty="0">
                <a:latin typeface="Times New Roman" panose="02020603050405020304" pitchFamily="18" charset="0"/>
                <a:cs typeface="Times New Roman" panose="02020603050405020304" pitchFamily="18" charset="0"/>
              </a:rPr>
              <a:t>type of </a:t>
            </a:r>
            <a:r>
              <a:rPr lang="en-US" sz="11200" i="1" dirty="0">
                <a:latin typeface="Times New Roman" panose="02020603050405020304" pitchFamily="18" charset="0"/>
                <a:cs typeface="Times New Roman" panose="02020603050405020304" pitchFamily="18" charset="0"/>
              </a:rPr>
              <a:t>hierarchical </a:t>
            </a:r>
            <a:r>
              <a:rPr lang="en-US" sz="11200" i="1" dirty="0" smtClean="0">
                <a:latin typeface="Times New Roman" panose="02020603050405020304" pitchFamily="18" charset="0"/>
                <a:cs typeface="Times New Roman" panose="02020603050405020304" pitchFamily="18" charset="0"/>
              </a:rPr>
              <a:t>structures </a:t>
            </a:r>
            <a:r>
              <a:rPr lang="en-US" sz="11200" dirty="0">
                <a:latin typeface="Times New Roman" panose="02020603050405020304" pitchFamily="18" charset="0"/>
                <a:cs typeface="Times New Roman" panose="02020603050405020304" pitchFamily="18" charset="0"/>
              </a:rPr>
              <a:t>are represented as </a:t>
            </a:r>
            <a:r>
              <a:rPr lang="en-US" sz="11200" dirty="0" smtClean="0">
                <a:latin typeface="Times New Roman" panose="02020603050405020304" pitchFamily="18" charset="0"/>
                <a:cs typeface="Times New Roman" panose="02020603050405020304" pitchFamily="18" charset="0"/>
              </a:rPr>
              <a:t>models as.. </a:t>
            </a:r>
            <a:endParaRPr lang="en-US" sz="11200" dirty="0">
              <a:latin typeface="Times New Roman" panose="02020603050405020304" pitchFamily="18" charset="0"/>
              <a:cs typeface="Times New Roman" panose="02020603050405020304" pitchFamily="18" charset="0"/>
            </a:endParaRPr>
          </a:p>
          <a:p>
            <a:pPr marL="0" indent="0">
              <a:buNone/>
            </a:pPr>
            <a:r>
              <a:rPr lang="en-US" sz="11200" i="1" dirty="0" smtClean="0">
                <a:latin typeface="Times New Roman" panose="02020603050405020304" pitchFamily="18" charset="0"/>
                <a:cs typeface="Times New Roman" panose="02020603050405020304" pitchFamily="18" charset="0"/>
              </a:rPr>
              <a:t>d.1)PAT </a:t>
            </a:r>
            <a:r>
              <a:rPr lang="en-US" sz="11200" i="1" dirty="0">
                <a:latin typeface="Times New Roman" panose="02020603050405020304" pitchFamily="18" charset="0"/>
                <a:cs typeface="Times New Roman" panose="02020603050405020304" pitchFamily="18" charset="0"/>
              </a:rPr>
              <a:t>expression model…</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749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4)Structured </a:t>
            </a:r>
            <a:r>
              <a:rPr lang="en-US" sz="11200" dirty="0">
                <a:latin typeface="Times New Roman" panose="02020603050405020304" pitchFamily="18" charset="0"/>
                <a:cs typeface="Times New Roman" panose="02020603050405020304" pitchFamily="18" charset="0"/>
              </a:rPr>
              <a:t>queries…Structure types</a:t>
            </a:r>
            <a:r>
              <a:rPr lang="en-US" sz="11200" dirty="0" smtClean="0">
                <a:latin typeface="Times New Roman" panose="02020603050405020304" pitchFamily="18" charset="0"/>
                <a:cs typeface="Times New Roman" panose="02020603050405020304" pitchFamily="18" charset="0"/>
              </a:rPr>
              <a:t>…</a:t>
            </a:r>
            <a:r>
              <a:rPr lang="en-US" sz="11200" i="1" dirty="0">
                <a:latin typeface="Times New Roman" panose="02020603050405020304" pitchFamily="18" charset="0"/>
                <a:cs typeface="Times New Roman" panose="02020603050405020304" pitchFamily="18" charset="0"/>
              </a:rPr>
              <a:t> hierarchical structures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d.1) </a:t>
            </a:r>
            <a:r>
              <a:rPr lang="en-US" sz="11200" i="1" dirty="0" smtClean="0">
                <a:latin typeface="Times New Roman" panose="02020603050405020304" pitchFamily="18" charset="0"/>
                <a:cs typeface="Times New Roman" panose="02020603050405020304" pitchFamily="18" charset="0"/>
              </a:rPr>
              <a:t>PAT </a:t>
            </a:r>
            <a:r>
              <a:rPr lang="en-US" sz="11200" i="1" dirty="0">
                <a:latin typeface="Times New Roman" panose="02020603050405020304" pitchFamily="18" charset="0"/>
                <a:cs typeface="Times New Roman" panose="02020603050405020304" pitchFamily="18" charset="0"/>
              </a:rPr>
              <a:t>expression model</a:t>
            </a:r>
            <a:r>
              <a:rPr lang="en-US" sz="11200" dirty="0" smtClean="0">
                <a:latin typeface="Times New Roman" panose="02020603050405020304" pitchFamily="18" charset="0"/>
                <a:cs typeface="Times New Roman" panose="02020603050405020304" pitchFamily="18" charset="0"/>
              </a:rPr>
              <a:t>… consider </a:t>
            </a:r>
            <a:r>
              <a:rPr lang="en-US" sz="11200" dirty="0">
                <a:latin typeface="Times New Roman" panose="02020603050405020304" pitchFamily="18" charset="0"/>
                <a:cs typeface="Times New Roman" panose="02020603050405020304" pitchFamily="18" charset="0"/>
              </a:rPr>
              <a:t>a </a:t>
            </a:r>
            <a:r>
              <a:rPr lang="en-US" sz="11200" dirty="0" err="1">
                <a:latin typeface="Times New Roman" panose="02020603050405020304" pitchFamily="18" charset="0"/>
                <a:cs typeface="Times New Roman" panose="02020603050405020304" pitchFamily="18" charset="0"/>
              </a:rPr>
              <a:t>book..start</a:t>
            </a:r>
            <a:r>
              <a:rPr lang="en-US" sz="11200" dirty="0">
                <a:latin typeface="Times New Roman" panose="02020603050405020304" pitchFamily="18" charset="0"/>
                <a:cs typeface="Times New Roman" panose="02020603050405020304" pitchFamily="18" charset="0"/>
              </a:rPr>
              <a:t> tag and end tag within this region having the book contents, no overlapping or nesting of contains in the region</a:t>
            </a:r>
            <a:r>
              <a:rPr lang="en-US" sz="11200" dirty="0" smtClean="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if </a:t>
            </a:r>
            <a:r>
              <a:rPr lang="en-US" sz="11200" dirty="0">
                <a:latin typeface="Times New Roman" panose="02020603050405020304" pitchFamily="18" charset="0"/>
                <a:cs typeface="Times New Roman" panose="02020603050405020304" pitchFamily="18" charset="0"/>
              </a:rPr>
              <a:t>a chapter </a:t>
            </a:r>
            <a:r>
              <a:rPr lang="en-US" sz="11200" dirty="0" smtClean="0">
                <a:latin typeface="Times New Roman" panose="02020603050405020304" pitchFamily="18" charset="0"/>
                <a:cs typeface="Times New Roman" panose="02020603050405020304" pitchFamily="18" charset="0"/>
              </a:rPr>
              <a:t>is selected then </a:t>
            </a:r>
            <a:r>
              <a:rPr lang="en-US" sz="11200" dirty="0">
                <a:latin typeface="Times New Roman" panose="02020603050405020304" pitchFamily="18" charset="0"/>
                <a:cs typeface="Times New Roman" panose="02020603050405020304" pitchFamily="18" charset="0"/>
              </a:rPr>
              <a:t>open start tag and end tag within book start and book end tag between this region ..region </a:t>
            </a:r>
            <a:r>
              <a:rPr lang="en-US" sz="11200" dirty="0" smtClean="0">
                <a:latin typeface="Times New Roman" panose="02020603050405020304" pitchFamily="18" charset="0"/>
                <a:cs typeface="Times New Roman" panose="02020603050405020304" pitchFamily="18" charset="0"/>
              </a:rPr>
              <a:t>has </a:t>
            </a:r>
            <a:r>
              <a:rPr lang="en-US" sz="11200" dirty="0">
                <a:latin typeface="Times New Roman" panose="02020603050405020304" pitchFamily="18" charset="0"/>
                <a:cs typeface="Times New Roman" panose="02020603050405020304" pitchFamily="18" charset="0"/>
              </a:rPr>
              <a:t>contains of the chapter</a:t>
            </a:r>
          </a:p>
          <a:p>
            <a:pPr marL="0" indent="0">
              <a:buNone/>
            </a:pPr>
            <a:r>
              <a:rPr lang="en-US" sz="11200" dirty="0">
                <a:latin typeface="Times New Roman" panose="02020603050405020304" pitchFamily="18" charset="0"/>
                <a:cs typeface="Times New Roman" panose="02020603050405020304" pitchFamily="18" charset="0"/>
              </a:rPr>
              <a:t>These tags are the nodes which can be represented in structural form and can eb used for searching</a:t>
            </a:r>
          </a:p>
          <a:p>
            <a:pPr marL="0" indent="0">
              <a:buNone/>
            </a:pP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d.2) </a:t>
            </a:r>
            <a:r>
              <a:rPr lang="en-US" sz="11200" i="1" dirty="0" smtClean="0">
                <a:latin typeface="Times New Roman" panose="02020603050405020304" pitchFamily="18" charset="0"/>
                <a:cs typeface="Times New Roman" panose="02020603050405020304" pitchFamily="18" charset="0"/>
              </a:rPr>
              <a:t>overlapping </a:t>
            </a:r>
            <a:r>
              <a:rPr lang="en-US" sz="11200" i="1" dirty="0">
                <a:latin typeface="Times New Roman" panose="02020603050405020304" pitchFamily="18" charset="0"/>
                <a:cs typeface="Times New Roman" panose="02020603050405020304" pitchFamily="18" charset="0"/>
              </a:rPr>
              <a:t>list model</a:t>
            </a:r>
            <a:r>
              <a:rPr lang="en-US" sz="11200"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 it may so happen that we want xyz contents from different pages </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2848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4)Structured </a:t>
            </a:r>
            <a:r>
              <a:rPr lang="en-US" sz="11200" dirty="0">
                <a:latin typeface="Times New Roman" panose="02020603050405020304" pitchFamily="18" charset="0"/>
                <a:cs typeface="Times New Roman" panose="02020603050405020304" pitchFamily="18" charset="0"/>
              </a:rPr>
              <a:t>queries…Structure types</a:t>
            </a:r>
            <a:r>
              <a:rPr lang="en-US" sz="11200" dirty="0" smtClean="0">
                <a:latin typeface="Times New Roman" panose="02020603050405020304" pitchFamily="18" charset="0"/>
                <a:cs typeface="Times New Roman" panose="02020603050405020304" pitchFamily="18" charset="0"/>
              </a:rPr>
              <a:t>…</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d.2) </a:t>
            </a:r>
            <a:r>
              <a:rPr lang="en-US" sz="11200" i="1" dirty="0" smtClean="0">
                <a:latin typeface="Times New Roman" panose="02020603050405020304" pitchFamily="18" charset="0"/>
                <a:cs typeface="Times New Roman" panose="02020603050405020304" pitchFamily="18" charset="0"/>
              </a:rPr>
              <a:t>overlapping </a:t>
            </a:r>
            <a:r>
              <a:rPr lang="en-US" sz="11200" i="1" dirty="0">
                <a:latin typeface="Times New Roman" panose="02020603050405020304" pitchFamily="18" charset="0"/>
                <a:cs typeface="Times New Roman" panose="02020603050405020304" pitchFamily="18" charset="0"/>
              </a:rPr>
              <a:t>list model</a:t>
            </a:r>
            <a:r>
              <a:rPr lang="en-US" sz="11200"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The PAT expression model will give the basic mapping to tags for book start and end will full region having the book. Similarly chapter selected start and end tag has the entire chapter in the region, pages within the chapter with </a:t>
            </a:r>
            <a:r>
              <a:rPr lang="en-US" sz="11200" dirty="0" err="1" smtClean="0">
                <a:latin typeface="Times New Roman" panose="02020603050405020304" pitchFamily="18" charset="0"/>
                <a:cs typeface="Times New Roman" panose="02020603050405020304" pitchFamily="18" charset="0"/>
              </a:rPr>
              <a:t>startpage</a:t>
            </a:r>
            <a:r>
              <a:rPr lang="en-US" sz="11200" dirty="0" smtClean="0">
                <a:latin typeface="Times New Roman" panose="02020603050405020304" pitchFamily="18" charset="0"/>
                <a:cs typeface="Times New Roman" panose="02020603050405020304" pitchFamily="18" charset="0"/>
              </a:rPr>
              <a:t> tag and </a:t>
            </a:r>
            <a:r>
              <a:rPr lang="en-US" sz="11200" dirty="0" err="1" smtClean="0">
                <a:latin typeface="Times New Roman" panose="02020603050405020304" pitchFamily="18" charset="0"/>
                <a:cs typeface="Times New Roman" panose="02020603050405020304" pitchFamily="18" charset="0"/>
              </a:rPr>
              <a:t>endpage</a:t>
            </a:r>
            <a:r>
              <a:rPr lang="en-US" sz="11200" dirty="0" smtClean="0">
                <a:latin typeface="Times New Roman" panose="02020603050405020304" pitchFamily="18" charset="0"/>
                <a:cs typeface="Times New Roman" panose="02020603050405020304" pitchFamily="18" charset="0"/>
              </a:rPr>
              <a:t> tag with regions as paragraphs.</a:t>
            </a:r>
          </a:p>
          <a:p>
            <a:pPr marL="0" indent="0">
              <a:buNone/>
            </a:pPr>
            <a:r>
              <a:rPr lang="en-US" sz="11200" dirty="0" smtClean="0">
                <a:latin typeface="Times New Roman" panose="02020603050405020304" pitchFamily="18" charset="0"/>
                <a:cs typeface="Times New Roman" panose="02020603050405020304" pitchFamily="18" charset="0"/>
              </a:rPr>
              <a:t>Now this model is extended to overlapping areas so similar required regions from different pages, different chapters. Different books can be put in one regions </a:t>
            </a:r>
          </a:p>
          <a:p>
            <a:pPr marL="0" indent="0">
              <a:buNone/>
            </a:pPr>
            <a:r>
              <a:rPr lang="en-US" sz="11200" dirty="0" smtClean="0">
                <a:latin typeface="Times New Roman" panose="02020603050405020304" pitchFamily="18" charset="0"/>
                <a:cs typeface="Times New Roman" panose="02020603050405020304" pitchFamily="18" charset="0"/>
              </a:rPr>
              <a:t>This will be the query output</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6037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4)Structured </a:t>
            </a:r>
            <a:r>
              <a:rPr lang="en-US" sz="11200" dirty="0">
                <a:latin typeface="Times New Roman" panose="02020603050405020304" pitchFamily="18" charset="0"/>
                <a:cs typeface="Times New Roman" panose="02020603050405020304" pitchFamily="18" charset="0"/>
              </a:rPr>
              <a:t>queries…Structure types</a:t>
            </a:r>
            <a:r>
              <a:rPr lang="en-US" sz="11200" dirty="0" smtClean="0">
                <a:latin typeface="Times New Roman" panose="02020603050405020304" pitchFamily="18" charset="0"/>
                <a:cs typeface="Times New Roman" panose="02020603050405020304" pitchFamily="18" charset="0"/>
              </a:rPr>
              <a:t>…</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d.3) </a:t>
            </a:r>
            <a:r>
              <a:rPr lang="en-US" sz="11200" i="1" dirty="0" smtClean="0">
                <a:latin typeface="Times New Roman" panose="02020603050405020304" pitchFamily="18" charset="0"/>
                <a:cs typeface="Times New Roman" panose="02020603050405020304" pitchFamily="18" charset="0"/>
              </a:rPr>
              <a:t>list of references</a:t>
            </a:r>
          </a:p>
          <a:p>
            <a:pPr marL="0" indent="0">
              <a:buNone/>
            </a:pPr>
            <a:r>
              <a:rPr lang="en-US" sz="11200" dirty="0" smtClean="0">
                <a:latin typeface="Times New Roman" panose="02020603050405020304" pitchFamily="18" charset="0"/>
                <a:cs typeface="Times New Roman" panose="02020603050405020304" pitchFamily="18" charset="0"/>
              </a:rPr>
              <a:t>References is the pointer to a region. No overlapping therefore all regions are indexed separately </a:t>
            </a:r>
            <a:r>
              <a:rPr lang="en-US" sz="11200" dirty="0" err="1" smtClean="0">
                <a:latin typeface="Times New Roman" panose="02020603050405020304" pitchFamily="18" charset="0"/>
                <a:cs typeface="Times New Roman" panose="02020603050405020304" pitchFamily="18" charset="0"/>
              </a:rPr>
              <a:t>i.e</a:t>
            </a:r>
            <a:r>
              <a:rPr lang="en-US" sz="11200" dirty="0" smtClean="0">
                <a:latin typeface="Times New Roman" panose="02020603050405020304" pitchFamily="18" charset="0"/>
                <a:cs typeface="Times New Roman" panose="02020603050405020304" pitchFamily="18" charset="0"/>
              </a:rPr>
              <a:t> a list is formed. </a:t>
            </a:r>
          </a:p>
          <a:p>
            <a:pPr marL="0" indent="0">
              <a:buNone/>
            </a:pPr>
            <a:r>
              <a:rPr lang="en-US" sz="11200" dirty="0" smtClean="0">
                <a:latin typeface="Times New Roman" panose="02020603050405020304" pitchFamily="18" charset="0"/>
                <a:cs typeface="Times New Roman" panose="02020603050405020304" pitchFamily="18" charset="0"/>
              </a:rPr>
              <a:t>The list can be as per the  depth required,  starting from book regions , chapter regions, page regions</a:t>
            </a:r>
          </a:p>
          <a:p>
            <a:pPr marL="0" indent="0">
              <a:buNone/>
            </a:pPr>
            <a:r>
              <a:rPr lang="en-US" sz="11200" dirty="0" smtClean="0">
                <a:latin typeface="Times New Roman" panose="02020603050405020304" pitchFamily="18" charset="0"/>
                <a:cs typeface="Times New Roman" panose="02020603050405020304" pitchFamily="18" charset="0"/>
              </a:rPr>
              <a:t>d.4) </a:t>
            </a:r>
            <a:r>
              <a:rPr lang="en-US" sz="11200" i="1" dirty="0" smtClean="0">
                <a:latin typeface="Times New Roman" panose="02020603050405020304" pitchFamily="18" charset="0"/>
                <a:cs typeface="Times New Roman" panose="02020603050405020304" pitchFamily="18" charset="0"/>
              </a:rPr>
              <a:t>proximal nodes</a:t>
            </a:r>
            <a:r>
              <a:rPr lang="en-US" sz="11200" dirty="0" smtClean="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The query will be sent ,wills select the most appropriate result, this will be one hierarchical structure .</a:t>
            </a:r>
          </a:p>
          <a:p>
            <a:pPr marL="0" indent="0">
              <a:buNone/>
            </a:pPr>
            <a:r>
              <a:rPr lang="en-US" sz="11200" dirty="0" smtClean="0">
                <a:latin typeface="Times New Roman" panose="02020603050405020304" pitchFamily="18" charset="0"/>
                <a:cs typeface="Times New Roman" panose="02020603050405020304" pitchFamily="18" charset="0"/>
              </a:rPr>
              <a:t>Now various operators are defined so as to define a proximity as per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1406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4)Structured </a:t>
            </a:r>
            <a:r>
              <a:rPr lang="en-US" sz="11200" dirty="0">
                <a:latin typeface="Times New Roman" panose="02020603050405020304" pitchFamily="18" charset="0"/>
                <a:cs typeface="Times New Roman" panose="02020603050405020304" pitchFamily="18" charset="0"/>
              </a:rPr>
              <a:t>queries…Structure types</a:t>
            </a:r>
            <a:r>
              <a:rPr lang="en-US" sz="11200" dirty="0" smtClean="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d.4) </a:t>
            </a:r>
            <a:r>
              <a:rPr lang="en-US" sz="11200" i="1" dirty="0" smtClean="0">
                <a:latin typeface="Times New Roman" panose="02020603050405020304" pitchFamily="18" charset="0"/>
                <a:cs typeface="Times New Roman" panose="02020603050405020304" pitchFamily="18" charset="0"/>
              </a:rPr>
              <a:t>proximal nodes</a:t>
            </a:r>
            <a:r>
              <a:rPr lang="en-US" sz="11200" dirty="0" smtClean="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Now various operators are defined so as to define a proximity as per requirement AND ,OR and these independent related hierarchical structures are also selected as results  </a:t>
            </a:r>
          </a:p>
          <a:p>
            <a:pPr marL="0" indent="0">
              <a:buNone/>
            </a:pPr>
            <a:r>
              <a:rPr lang="en-US" sz="11200" dirty="0" smtClean="0">
                <a:latin typeface="Times New Roman" panose="02020603050405020304" pitchFamily="18" charset="0"/>
                <a:cs typeface="Times New Roman" panose="02020603050405020304" pitchFamily="18" charset="0"/>
              </a:rPr>
              <a:t>d.5) </a:t>
            </a:r>
            <a:r>
              <a:rPr lang="en-US" sz="11200" i="1" dirty="0" smtClean="0">
                <a:latin typeface="Times New Roman" panose="02020603050405020304" pitchFamily="18" charset="0"/>
                <a:cs typeface="Times New Roman" panose="02020603050405020304" pitchFamily="18" charset="0"/>
              </a:rPr>
              <a:t>tree matching</a:t>
            </a:r>
            <a:r>
              <a:rPr lang="en-US" sz="11200" dirty="0" smtClean="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The data base is represented in form of tree </a:t>
            </a:r>
          </a:p>
          <a:p>
            <a:pPr marL="0" indent="0">
              <a:buNone/>
            </a:pPr>
            <a:r>
              <a:rPr lang="en-US" sz="11200" dirty="0" smtClean="0">
                <a:latin typeface="Times New Roman" panose="02020603050405020304" pitchFamily="18" charset="0"/>
                <a:cs typeface="Times New Roman" panose="02020603050405020304" pitchFamily="18" charset="0"/>
              </a:rPr>
              <a:t>The query is also represented in form of hierarchical structure</a:t>
            </a:r>
          </a:p>
          <a:p>
            <a:pPr marL="0" indent="0">
              <a:buNone/>
            </a:pPr>
            <a:r>
              <a:rPr lang="en-US" sz="11200" dirty="0" smtClean="0">
                <a:latin typeface="Times New Roman" panose="02020603050405020304" pitchFamily="18" charset="0"/>
                <a:cs typeface="Times New Roman" panose="02020603050405020304" pitchFamily="18" charset="0"/>
              </a:rPr>
              <a:t>Their mapping is done</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smtClean="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3904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605118"/>
          </a:xfrm>
        </p:spPr>
        <p:txBody>
          <a:bodyPr>
            <a:normAutofit/>
          </a:bodyPr>
          <a:lstStyle/>
          <a:p>
            <a:r>
              <a:rPr lang="en-US" dirty="0"/>
              <a:t>                     Module1 ..part3..IRS</a:t>
            </a:r>
          </a:p>
        </p:txBody>
      </p:sp>
      <p:sp>
        <p:nvSpPr>
          <p:cNvPr id="5" name="Content Placeholder 4"/>
          <p:cNvSpPr>
            <a:spLocks noGrp="1"/>
          </p:cNvSpPr>
          <p:nvPr>
            <p:ph idx="1"/>
          </p:nvPr>
        </p:nvSpPr>
        <p:spPr>
          <a:xfrm>
            <a:off x="397164" y="424873"/>
            <a:ext cx="11462327" cy="5650573"/>
          </a:xfrm>
        </p:spPr>
        <p:txBody>
          <a:bodyPr>
            <a:no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7371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a:t>
            </a:r>
            <a:r>
              <a:rPr lang="en-US" sz="2700" dirty="0"/>
              <a:t>Module 3 ..</a:t>
            </a:r>
            <a:r>
              <a:rPr lang="en-US" sz="2700" dirty="0" smtClean="0"/>
              <a:t>part2..IRS</a:t>
            </a:r>
            <a:br>
              <a:rPr lang="en-US" sz="2700" dirty="0" smtClean="0"/>
            </a:br>
            <a:r>
              <a:rPr lang="en-US" sz="2700" dirty="0" smtClean="0"/>
              <a:t>             </a:t>
            </a:r>
            <a:r>
              <a:rPr lang="en-US" sz="2700" dirty="0"/>
              <a:t>query processing &amp; operations</a:t>
            </a:r>
          </a:p>
        </p:txBody>
      </p:sp>
      <p:sp>
        <p:nvSpPr>
          <p:cNvPr id="5" name="Content Placeholder 4"/>
          <p:cNvSpPr>
            <a:spLocks noGrp="1"/>
          </p:cNvSpPr>
          <p:nvPr>
            <p:ph idx="1"/>
          </p:nvPr>
        </p:nvSpPr>
        <p:spPr>
          <a:xfrm>
            <a:off x="155696" y="535577"/>
            <a:ext cx="11862133" cy="5452915"/>
          </a:xfrm>
        </p:spPr>
        <p:txBody>
          <a:bodyPr>
            <a:normAutofit fontScale="25000" lnSpcReduction="20000"/>
          </a:bodyPr>
          <a:lstStyle/>
          <a:p>
            <a:pPr marL="0" indent="0">
              <a:buNone/>
            </a:pPr>
            <a:r>
              <a:rPr lang="en-US" sz="11200" dirty="0"/>
              <a:t>    </a:t>
            </a:r>
            <a:r>
              <a:rPr lang="en-US" sz="11200" dirty="0" smtClean="0"/>
              <a:t> 2</a:t>
            </a:r>
            <a:r>
              <a:rPr lang="en-US" sz="11200" i="1" dirty="0" smtClean="0"/>
              <a:t>) </a:t>
            </a:r>
            <a:r>
              <a:rPr lang="en-US" sz="11200" i="1" dirty="0" smtClean="0">
                <a:latin typeface="Times New Roman" panose="02020603050405020304" pitchFamily="18" charset="0"/>
                <a:cs typeface="Times New Roman" panose="02020603050405020304" pitchFamily="18" charset="0"/>
              </a:rPr>
              <a:t>pattern </a:t>
            </a:r>
            <a:r>
              <a:rPr lang="en-US" sz="11200" i="1" dirty="0">
                <a:latin typeface="Times New Roman" panose="02020603050405020304" pitchFamily="18" charset="0"/>
                <a:cs typeface="Times New Roman" panose="02020603050405020304" pitchFamily="18" charset="0"/>
              </a:rPr>
              <a:t>matching…</a:t>
            </a:r>
          </a:p>
          <a:p>
            <a:pPr marL="0" indent="0">
              <a:buNone/>
            </a:pPr>
            <a:r>
              <a:rPr lang="en-US" sz="11200" dirty="0" smtClean="0">
                <a:latin typeface="Times New Roman" panose="02020603050405020304" pitchFamily="18" charset="0"/>
                <a:cs typeface="Times New Roman" panose="02020603050405020304" pitchFamily="18" charset="0"/>
              </a:rPr>
              <a:t>2.1)Patterns</a:t>
            </a:r>
            <a:r>
              <a:rPr lang="en-US" sz="11200" dirty="0">
                <a:latin typeface="Times New Roman" panose="02020603050405020304" pitchFamily="18" charset="0"/>
                <a:cs typeface="Times New Roman" panose="02020603050405020304" pitchFamily="18" charset="0"/>
              </a:rPr>
              <a:t>, In software development, a pattern (or design pattern) is a written document that describes a general solution to a design problem that recurs repeatedly in many projects. Software designers adapt the pattern solution to their specific project</a:t>
            </a:r>
          </a:p>
          <a:p>
            <a:pPr marL="0" indent="0">
              <a:buNone/>
            </a:pPr>
            <a:r>
              <a:rPr lang="en-US" sz="11200" dirty="0" smtClean="0">
                <a:latin typeface="Times New Roman" panose="02020603050405020304" pitchFamily="18" charset="0"/>
                <a:cs typeface="Times New Roman" panose="02020603050405020304" pitchFamily="18" charset="0"/>
              </a:rPr>
              <a:t>2.2)A </a:t>
            </a:r>
            <a:r>
              <a:rPr lang="en-US" sz="11200" dirty="0">
                <a:latin typeface="Times New Roman" panose="02020603050405020304" pitchFamily="18" charset="0"/>
                <a:cs typeface="Times New Roman" panose="02020603050405020304" pitchFamily="18" charset="0"/>
              </a:rPr>
              <a:t>pattern is a regularity in the world, in human-made design, or in abstract ideas. </a:t>
            </a:r>
            <a:r>
              <a:rPr lang="en-US" sz="11200" dirty="0" smtClean="0">
                <a:latin typeface="Times New Roman" panose="02020603050405020304" pitchFamily="18" charset="0"/>
                <a:cs typeface="Times New Roman" panose="02020603050405020304" pitchFamily="18" charset="0"/>
              </a:rPr>
              <a:t> As </a:t>
            </a:r>
            <a:r>
              <a:rPr lang="en-US" sz="11200" dirty="0">
                <a:latin typeface="Times New Roman" panose="02020603050405020304" pitchFamily="18" charset="0"/>
                <a:cs typeface="Times New Roman" panose="02020603050405020304" pitchFamily="18" charset="0"/>
              </a:rPr>
              <a:t>such, the elements of a pattern repeat in a predictable manner. .</a:t>
            </a:r>
          </a:p>
          <a:p>
            <a:pPr marL="0" indent="0">
              <a:buNone/>
            </a:pPr>
            <a:r>
              <a:rPr lang="en-US" sz="11200" dirty="0" smtClean="0">
                <a:latin typeface="Times New Roman" panose="02020603050405020304" pitchFamily="18" charset="0"/>
                <a:cs typeface="Times New Roman" panose="02020603050405020304" pitchFamily="18" charset="0"/>
              </a:rPr>
              <a:t>2.3)Consider </a:t>
            </a:r>
            <a:r>
              <a:rPr lang="en-US" sz="11200" dirty="0">
                <a:latin typeface="Times New Roman" panose="02020603050405020304" pitchFamily="18" charset="0"/>
                <a:cs typeface="Times New Roman" panose="02020603050405020304" pitchFamily="18" charset="0"/>
              </a:rPr>
              <a:t>information system</a:t>
            </a:r>
            <a:r>
              <a:rPr lang="en-US" sz="11200" dirty="0" smtClean="0">
                <a:latin typeface="Times New Roman" panose="02020603050405020304" pitchFamily="18" charset="0"/>
                <a:cs typeface="Times New Roman" panose="02020603050405020304" pitchFamily="18" charset="0"/>
              </a:rPr>
              <a:t>.. they </a:t>
            </a:r>
            <a:r>
              <a:rPr lang="en-US" sz="11200" dirty="0">
                <a:latin typeface="Times New Roman" panose="02020603050405020304" pitchFamily="18" charset="0"/>
                <a:cs typeface="Times New Roman" panose="02020603050405020304" pitchFamily="18" charset="0"/>
              </a:rPr>
              <a:t>have text documents…they are written is specific language and each language has its defined pattern of sentence formation and </a:t>
            </a:r>
            <a:r>
              <a:rPr lang="en-US" sz="11200" dirty="0" smtClean="0">
                <a:latin typeface="Times New Roman" panose="02020603050405020304" pitchFamily="18" charset="0"/>
                <a:cs typeface="Times New Roman" panose="02020603050405020304" pitchFamily="18" charset="0"/>
              </a:rPr>
              <a:t>writing and representation</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2.4) The </a:t>
            </a:r>
            <a:r>
              <a:rPr lang="en-US" sz="11200" dirty="0">
                <a:latin typeface="Times New Roman" panose="02020603050405020304" pitchFamily="18" charset="0"/>
                <a:cs typeface="Times New Roman" panose="02020603050405020304" pitchFamily="18" charset="0"/>
              </a:rPr>
              <a:t>use of characters, notations at the right </a:t>
            </a:r>
            <a:r>
              <a:rPr lang="en-US" sz="11200" dirty="0" smtClean="0">
                <a:latin typeface="Times New Roman" panose="02020603050405020304" pitchFamily="18" charset="0"/>
                <a:cs typeface="Times New Roman" panose="02020603050405020304" pitchFamily="18" charset="0"/>
              </a:rPr>
              <a:t>place (</a:t>
            </a:r>
            <a:r>
              <a:rPr lang="en-US" sz="11200" dirty="0" err="1">
                <a:latin typeface="Times New Roman" panose="02020603050405020304" pitchFamily="18" charset="0"/>
                <a:cs typeface="Times New Roman" panose="02020603050405020304" pitchFamily="18" charset="0"/>
              </a:rPr>
              <a:t>fullstop</a:t>
            </a:r>
            <a:r>
              <a:rPr lang="en-US" sz="11200" dirty="0">
                <a:latin typeface="Times New Roman" panose="02020603050405020304" pitchFamily="18" charset="0"/>
                <a:cs typeface="Times New Roman" panose="02020603050405020304" pitchFamily="18" charset="0"/>
              </a:rPr>
              <a:t>, comas and so on)</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74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sz="11200" dirty="0" smtClean="0"/>
              <a:t> </a:t>
            </a:r>
            <a:r>
              <a:rPr lang="en-US" sz="11200" i="1" dirty="0" smtClean="0"/>
              <a:t>2)</a:t>
            </a:r>
            <a:r>
              <a:rPr lang="en-US" sz="11200" i="1" dirty="0" smtClean="0">
                <a:latin typeface="Times New Roman" panose="02020603050405020304" pitchFamily="18" charset="0"/>
                <a:cs typeface="Times New Roman" panose="02020603050405020304" pitchFamily="18" charset="0"/>
              </a:rPr>
              <a:t>Pattern matching…</a:t>
            </a:r>
            <a:r>
              <a:rPr lang="en-US" sz="11200" i="1" dirty="0" err="1" smtClean="0">
                <a:latin typeface="Times New Roman" panose="02020603050405020304" pitchFamily="18" charset="0"/>
                <a:cs typeface="Times New Roman" panose="02020603050405020304" pitchFamily="18" charset="0"/>
              </a:rPr>
              <a:t>cont</a:t>
            </a:r>
            <a:endParaRPr lang="en-US" sz="11200" i="1"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2.5) This </a:t>
            </a:r>
            <a:r>
              <a:rPr lang="en-US" sz="11200" dirty="0">
                <a:latin typeface="Times New Roman" panose="02020603050405020304" pitchFamily="18" charset="0"/>
                <a:cs typeface="Times New Roman" panose="02020603050405020304" pitchFamily="18" charset="0"/>
              </a:rPr>
              <a:t>is followed by </a:t>
            </a:r>
            <a:r>
              <a:rPr lang="en-US" sz="11200" dirty="0" smtClean="0">
                <a:latin typeface="Times New Roman" panose="02020603050405020304" pitchFamily="18" charset="0"/>
                <a:cs typeface="Times New Roman" panose="02020603050405020304" pitchFamily="18" charset="0"/>
              </a:rPr>
              <a:t>all, </a:t>
            </a:r>
            <a:r>
              <a:rPr lang="en-US" sz="11200" dirty="0">
                <a:latin typeface="Times New Roman" panose="02020603050405020304" pitchFamily="18" charset="0"/>
                <a:cs typeface="Times New Roman" panose="02020603050405020304" pitchFamily="18" charset="0"/>
              </a:rPr>
              <a:t>for that language who creates the documents thus their can be a standard way of document representation of its contents and </a:t>
            </a:r>
            <a:r>
              <a:rPr lang="en-US" sz="11200" dirty="0" smtClean="0">
                <a:latin typeface="Times New Roman" panose="02020603050405020304" pitchFamily="18" charset="0"/>
                <a:cs typeface="Times New Roman" panose="02020603050405020304" pitchFamily="18" charset="0"/>
              </a:rPr>
              <a:t>text.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2.6)This </a:t>
            </a:r>
            <a:r>
              <a:rPr lang="en-US" sz="11200" dirty="0">
                <a:latin typeface="Times New Roman" panose="02020603050405020304" pitchFamily="18" charset="0"/>
                <a:cs typeface="Times New Roman" panose="02020603050405020304" pitchFamily="18" charset="0"/>
              </a:rPr>
              <a:t>repetition in text format and document representation  can be used as an advantage for searching and selecting the documents</a:t>
            </a:r>
          </a:p>
          <a:p>
            <a:pPr marL="0" indent="0">
              <a:buNone/>
            </a:pPr>
            <a:r>
              <a:rPr lang="en-US" sz="11200" dirty="0" smtClean="0">
                <a:latin typeface="Times New Roman" panose="02020603050405020304" pitchFamily="18" charset="0"/>
                <a:cs typeface="Times New Roman" panose="02020603050405020304" pitchFamily="18" charset="0"/>
              </a:rPr>
              <a:t>2.7)These </a:t>
            </a:r>
            <a:r>
              <a:rPr lang="en-US" sz="11200" dirty="0">
                <a:latin typeface="Times New Roman" panose="02020603050405020304" pitchFamily="18" charset="0"/>
                <a:cs typeface="Times New Roman" panose="02020603050405020304" pitchFamily="18" charset="0"/>
              </a:rPr>
              <a:t>text segments which can be used for IR because of its standard representation are then termed as </a:t>
            </a:r>
            <a:r>
              <a:rPr lang="en-US" sz="11200" i="1" dirty="0">
                <a:latin typeface="Times New Roman" panose="02020603050405020304" pitchFamily="18" charset="0"/>
                <a:cs typeface="Times New Roman" panose="02020603050405020304" pitchFamily="18" charset="0"/>
              </a:rPr>
              <a:t>patterns</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911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sz="11200" dirty="0"/>
              <a:t> </a:t>
            </a:r>
            <a:r>
              <a:rPr lang="en-US" sz="11200" i="1" dirty="0" smtClean="0"/>
              <a:t>3) </a:t>
            </a:r>
            <a:r>
              <a:rPr lang="en-US" sz="11200" i="1" dirty="0" smtClean="0">
                <a:latin typeface="Times New Roman" panose="02020603050405020304" pitchFamily="18" charset="0"/>
                <a:cs typeface="Times New Roman" panose="02020603050405020304" pitchFamily="18" charset="0"/>
              </a:rPr>
              <a:t>Pattern matching…Types </a:t>
            </a:r>
            <a:r>
              <a:rPr lang="en-US" sz="11200" i="1" dirty="0">
                <a:latin typeface="Times New Roman" panose="02020603050405020304" pitchFamily="18" charset="0"/>
                <a:cs typeface="Times New Roman" panose="02020603050405020304" pitchFamily="18" charset="0"/>
              </a:rPr>
              <a:t>of patterns</a:t>
            </a:r>
            <a:r>
              <a:rPr lang="en-US" sz="11200"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3.1)</a:t>
            </a:r>
            <a:r>
              <a:rPr lang="en-US" sz="11200" i="1" dirty="0" smtClean="0">
                <a:latin typeface="Times New Roman" panose="02020603050405020304" pitchFamily="18" charset="0"/>
                <a:cs typeface="Times New Roman" panose="02020603050405020304" pitchFamily="18" charset="0"/>
              </a:rPr>
              <a:t> Words</a:t>
            </a:r>
            <a:r>
              <a:rPr lang="en-US" sz="11200" dirty="0">
                <a:latin typeface="Times New Roman" panose="02020603050405020304" pitchFamily="18" charset="0"/>
                <a:cs typeface="Times New Roman" panose="02020603050405020304" pitchFamily="18" charset="0"/>
              </a:rPr>
              <a:t>: most basic patterns. words, set of characters, word </a:t>
            </a:r>
            <a:r>
              <a:rPr lang="en-US" sz="11200" dirty="0" smtClean="0">
                <a:latin typeface="Times New Roman" panose="02020603050405020304" pitchFamily="18" charset="0"/>
                <a:cs typeface="Times New Roman" panose="02020603050405020304" pitchFamily="18" charset="0"/>
              </a:rPr>
              <a:t>starting </a:t>
            </a:r>
            <a:r>
              <a:rPr lang="en-US" sz="11200" dirty="0">
                <a:latin typeface="Times New Roman" panose="02020603050405020304" pitchFamily="18" charset="0"/>
                <a:cs typeface="Times New Roman" panose="02020603050405020304" pitchFamily="18" charset="0"/>
              </a:rPr>
              <a:t>with capital( </a:t>
            </a:r>
            <a:r>
              <a:rPr lang="en-US" sz="11200" dirty="0" smtClean="0">
                <a:latin typeface="Times New Roman" panose="02020603050405020304" pitchFamily="18" charset="0"/>
                <a:cs typeface="Times New Roman" panose="02020603050405020304" pitchFamily="18" charset="0"/>
              </a:rPr>
              <a:t>for </a:t>
            </a:r>
            <a:r>
              <a:rPr lang="en-US" sz="11200" dirty="0">
                <a:latin typeface="Times New Roman" panose="02020603050405020304" pitchFamily="18" charset="0"/>
                <a:cs typeface="Times New Roman" panose="02020603050405020304" pitchFamily="18" charset="0"/>
              </a:rPr>
              <a:t>word of paragraph or </a:t>
            </a:r>
            <a:r>
              <a:rPr lang="en-US" sz="11200" dirty="0" smtClean="0">
                <a:latin typeface="Times New Roman" panose="02020603050405020304" pitchFamily="18" charset="0"/>
                <a:cs typeface="Times New Roman" panose="02020603050405020304" pitchFamily="18" charset="0"/>
              </a:rPr>
              <a:t>sentence</a:t>
            </a:r>
            <a:r>
              <a:rPr lang="en-US" sz="11200" dirty="0">
                <a:latin typeface="Times New Roman" panose="02020603050405020304" pitchFamily="18" charset="0"/>
                <a:cs typeface="Times New Roman" panose="02020603050405020304" pitchFamily="18" charset="0"/>
              </a:rPr>
              <a:t>), word followed by </a:t>
            </a:r>
            <a:r>
              <a:rPr lang="en-US" sz="11200" dirty="0" err="1" smtClean="0">
                <a:latin typeface="Times New Roman" panose="02020603050405020304" pitchFamily="18" charset="0"/>
                <a:cs typeface="Times New Roman" panose="02020603050405020304" pitchFamily="18" charset="0"/>
              </a:rPr>
              <a:t>fullstop</a:t>
            </a:r>
            <a:r>
              <a:rPr lang="en-US" sz="11200"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(last word) word with </a:t>
            </a:r>
            <a:r>
              <a:rPr lang="en-US" sz="11200" dirty="0" err="1">
                <a:latin typeface="Times New Roman" panose="02020603050405020304" pitchFamily="18" charset="0"/>
                <a:cs typeface="Times New Roman" panose="02020603050405020304" pitchFamily="18" charset="0"/>
              </a:rPr>
              <a:t>hifen</a:t>
            </a:r>
            <a:r>
              <a:rPr lang="en-US" sz="11200" dirty="0">
                <a:latin typeface="Times New Roman" panose="02020603050405020304" pitchFamily="18" charset="0"/>
                <a:cs typeface="Times New Roman" panose="02020603050405020304" pitchFamily="18" charset="0"/>
              </a:rPr>
              <a:t> (two joint words).  </a:t>
            </a:r>
          </a:p>
          <a:p>
            <a:pPr marL="0" indent="0">
              <a:buNone/>
            </a:pPr>
            <a:r>
              <a:rPr lang="en-US" sz="11200" dirty="0" smtClean="0">
                <a:latin typeface="Times New Roman" panose="02020603050405020304" pitchFamily="18" charset="0"/>
                <a:cs typeface="Times New Roman" panose="02020603050405020304" pitchFamily="18" charset="0"/>
              </a:rPr>
              <a:t>3.2) </a:t>
            </a:r>
            <a:r>
              <a:rPr lang="en-US" sz="11200" i="1" dirty="0" smtClean="0">
                <a:latin typeface="Times New Roman" panose="02020603050405020304" pitchFamily="18" charset="0"/>
                <a:cs typeface="Times New Roman" panose="02020603050405020304" pitchFamily="18" charset="0"/>
              </a:rPr>
              <a:t>Prefixes</a:t>
            </a:r>
            <a:r>
              <a:rPr lang="en-US" sz="11200" dirty="0">
                <a:latin typeface="Times New Roman" panose="02020603050405020304" pitchFamily="18" charset="0"/>
                <a:cs typeface="Times New Roman" panose="02020603050405020304" pitchFamily="18" charset="0"/>
              </a:rPr>
              <a:t>: string before the text word (word: </a:t>
            </a:r>
            <a:r>
              <a:rPr lang="en-US" sz="11200" i="1" dirty="0">
                <a:latin typeface="Times New Roman" panose="02020603050405020304" pitchFamily="18" charset="0"/>
                <a:cs typeface="Times New Roman" panose="02020603050405020304" pitchFamily="18" charset="0"/>
              </a:rPr>
              <a:t>add</a:t>
            </a:r>
            <a:r>
              <a:rPr lang="en-US" sz="11200" dirty="0">
                <a:latin typeface="Times New Roman" panose="02020603050405020304" pitchFamily="18" charset="0"/>
                <a:cs typeface="Times New Roman" panose="02020603050405020304" pitchFamily="18" charset="0"/>
              </a:rPr>
              <a:t>ition, so addition, adder, </a:t>
            </a:r>
            <a:r>
              <a:rPr lang="en-US" sz="11200" dirty="0" err="1">
                <a:latin typeface="Times New Roman" panose="02020603050405020304" pitchFamily="18" charset="0"/>
                <a:cs typeface="Times New Roman" panose="02020603050405020304" pitchFamily="18" charset="0"/>
              </a:rPr>
              <a:t>addon</a:t>
            </a:r>
            <a:r>
              <a:rPr lang="en-US" sz="11200" dirty="0">
                <a:latin typeface="Times New Roman" panose="02020603050405020304" pitchFamily="18" charset="0"/>
                <a:cs typeface="Times New Roman" panose="02020603050405020304" pitchFamily="18" charset="0"/>
              </a:rPr>
              <a:t>) (sentence :</a:t>
            </a:r>
            <a:r>
              <a:rPr lang="en-US" sz="11200" i="1" dirty="0">
                <a:latin typeface="Times New Roman" panose="02020603050405020304" pitchFamily="18" charset="0"/>
                <a:cs typeface="Times New Roman" panose="02020603050405020304" pitchFamily="18" charset="0"/>
              </a:rPr>
              <a:t> hard </a:t>
            </a:r>
            <a:r>
              <a:rPr lang="en-US" sz="11200" dirty="0">
                <a:latin typeface="Times New Roman" panose="02020603050405020304" pitchFamily="18" charset="0"/>
                <a:cs typeface="Times New Roman" panose="02020603050405020304" pitchFamily="18" charset="0"/>
              </a:rPr>
              <a:t>core: hard words set.. </a:t>
            </a:r>
          </a:p>
          <a:p>
            <a:pPr marL="0" indent="0">
              <a:buNone/>
            </a:pPr>
            <a:r>
              <a:rPr lang="en-US" sz="11200" dirty="0" smtClean="0">
                <a:latin typeface="Times New Roman" panose="02020603050405020304" pitchFamily="18" charset="0"/>
                <a:cs typeface="Times New Roman" panose="02020603050405020304" pitchFamily="18" charset="0"/>
              </a:rPr>
              <a:t>3.3)</a:t>
            </a:r>
            <a:r>
              <a:rPr lang="en-US" sz="11200" i="1" dirty="0" smtClean="0">
                <a:latin typeface="Times New Roman" panose="02020603050405020304" pitchFamily="18" charset="0"/>
                <a:cs typeface="Times New Roman" panose="02020603050405020304" pitchFamily="18" charset="0"/>
              </a:rPr>
              <a:t> Suffixes</a:t>
            </a:r>
            <a:r>
              <a:rPr lang="en-US" sz="11200" dirty="0">
                <a:latin typeface="Times New Roman" panose="02020603050405020304" pitchFamily="18" charset="0"/>
                <a:cs typeface="Times New Roman" panose="02020603050405020304" pitchFamily="18" charset="0"/>
              </a:rPr>
              <a:t>: string after  the text words after which the sentence terminate (words: compu</a:t>
            </a:r>
            <a:r>
              <a:rPr lang="en-US" sz="11200" i="1" dirty="0">
                <a:latin typeface="Times New Roman" panose="02020603050405020304" pitchFamily="18" charset="0"/>
                <a:cs typeface="Times New Roman" panose="02020603050405020304" pitchFamily="18" charset="0"/>
              </a:rPr>
              <a:t>ter: </a:t>
            </a:r>
            <a:r>
              <a:rPr lang="en-US" sz="11200" dirty="0">
                <a:latin typeface="Times New Roman" panose="02020603050405020304" pitchFamily="18" charset="0"/>
                <a:cs typeface="Times New Roman" panose="02020603050405020304" pitchFamily="18" charset="0"/>
              </a:rPr>
              <a:t>tester</a:t>
            </a:r>
            <a:r>
              <a:rPr lang="en-US" sz="11200" i="1" dirty="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painter.) (sentence: far </a:t>
            </a:r>
            <a:r>
              <a:rPr lang="en-US" sz="11200" i="1" dirty="0">
                <a:latin typeface="Times New Roman" panose="02020603050405020304" pitchFamily="18" charset="0"/>
                <a:cs typeface="Times New Roman" panose="02020603050405020304" pitchFamily="18" charset="0"/>
              </a:rPr>
              <a:t>end. </a:t>
            </a:r>
            <a:r>
              <a:rPr lang="en-US" sz="11200" dirty="0">
                <a:latin typeface="Times New Roman" panose="02020603050405020304" pitchFamily="18" charset="0"/>
                <a:cs typeface="Times New Roman" panose="02020603050405020304" pitchFamily="18" charset="0"/>
              </a:rPr>
              <a:t>Sentences ending with word end</a:t>
            </a:r>
            <a:r>
              <a:rPr lang="en-US" sz="11200" i="1"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3.4)</a:t>
            </a:r>
            <a:r>
              <a:rPr lang="en-US" sz="11200" i="1" dirty="0" smtClean="0">
                <a:latin typeface="Times New Roman" panose="02020603050405020304" pitchFamily="18" charset="0"/>
                <a:cs typeface="Times New Roman" panose="02020603050405020304" pitchFamily="18" charset="0"/>
              </a:rPr>
              <a:t> Substrings</a:t>
            </a:r>
            <a:r>
              <a:rPr lang="en-US" sz="11200" dirty="0">
                <a:latin typeface="Times New Roman" panose="02020603050405020304" pitchFamily="18" charset="0"/>
                <a:cs typeface="Times New Roman" panose="02020603050405020304" pitchFamily="18" charset="0"/>
              </a:rPr>
              <a:t>: from the complete sentence a small part either it can be first few words or last few words having some meaning</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6566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sz="11200" dirty="0"/>
              <a:t>      </a:t>
            </a:r>
            <a:r>
              <a:rPr lang="en-US" sz="11200" dirty="0" smtClean="0"/>
              <a:t>3)</a:t>
            </a:r>
            <a:r>
              <a:rPr lang="en-US" sz="11200" dirty="0" smtClean="0">
                <a:latin typeface="Times New Roman" panose="02020603050405020304" pitchFamily="18" charset="0"/>
                <a:cs typeface="Times New Roman" panose="02020603050405020304" pitchFamily="18" charset="0"/>
              </a:rPr>
              <a:t>Pattern matching…Types </a:t>
            </a:r>
            <a:r>
              <a:rPr lang="en-US" sz="11200" dirty="0">
                <a:latin typeface="Times New Roman" panose="02020603050405020304" pitchFamily="18" charset="0"/>
                <a:cs typeface="Times New Roman" panose="02020603050405020304" pitchFamily="18" charset="0"/>
              </a:rPr>
              <a:t>of patterns..</a:t>
            </a:r>
            <a:endParaRPr lang="en-US" sz="11200" i="1"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3.4</a:t>
            </a:r>
            <a:r>
              <a:rPr lang="en-US" sz="11200" i="1" dirty="0" smtClean="0">
                <a:latin typeface="Times New Roman" panose="02020603050405020304" pitchFamily="18" charset="0"/>
                <a:cs typeface="Times New Roman" panose="02020603050405020304" pitchFamily="18" charset="0"/>
              </a:rPr>
              <a:t>)Substrings</a:t>
            </a:r>
            <a:r>
              <a:rPr lang="en-US" sz="11200" dirty="0">
                <a:latin typeface="Times New Roman" panose="02020603050405020304" pitchFamily="18" charset="0"/>
                <a:cs typeface="Times New Roman" panose="02020603050405020304" pitchFamily="18" charset="0"/>
              </a:rPr>
              <a:t>: from the complete sentence a small part either it can be first few words or last few words having some meaning</a:t>
            </a:r>
          </a:p>
          <a:p>
            <a:pPr marL="0" indent="0">
              <a:buNone/>
            </a:pPr>
            <a:r>
              <a:rPr lang="en-US" sz="11200" i="1" dirty="0" smtClean="0">
                <a:latin typeface="Times New Roman" panose="02020603050405020304" pitchFamily="18" charset="0"/>
                <a:cs typeface="Times New Roman" panose="02020603050405020304" pitchFamily="18" charset="0"/>
              </a:rPr>
              <a:t>3.5)Ranges</a:t>
            </a:r>
            <a:r>
              <a:rPr lang="en-US" sz="11200" i="1" dirty="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word between A and E so all words with first letter A,B,C,D and </a:t>
            </a:r>
            <a:r>
              <a:rPr lang="en-US" sz="11200" dirty="0" smtClean="0">
                <a:latin typeface="Times New Roman" panose="02020603050405020304" pitchFamily="18" charset="0"/>
                <a:cs typeface="Times New Roman" panose="02020603050405020304" pitchFamily="18" charset="0"/>
              </a:rPr>
              <a:t>E.</a:t>
            </a: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Same </a:t>
            </a:r>
            <a:r>
              <a:rPr lang="en-US" sz="11200" dirty="0">
                <a:latin typeface="Times New Roman" panose="02020603050405020304" pitchFamily="18" charset="0"/>
                <a:cs typeface="Times New Roman" panose="02020603050405020304" pitchFamily="18" charset="0"/>
              </a:rPr>
              <a:t>as dictionary  </a:t>
            </a:r>
          </a:p>
          <a:p>
            <a:pPr marL="0" indent="0">
              <a:buNone/>
            </a:pPr>
            <a:r>
              <a:rPr lang="en-US" sz="11200" i="1" dirty="0" smtClean="0">
                <a:latin typeface="Times New Roman" panose="02020603050405020304" pitchFamily="18" charset="0"/>
                <a:cs typeface="Times New Roman" panose="02020603050405020304" pitchFamily="18" charset="0"/>
              </a:rPr>
              <a:t>3.6)Allowing </a:t>
            </a:r>
            <a:r>
              <a:rPr lang="en-US" sz="11200" i="1" dirty="0">
                <a:latin typeface="Times New Roman" panose="02020603050405020304" pitchFamily="18" charset="0"/>
                <a:cs typeface="Times New Roman" panose="02020603050405020304" pitchFamily="18" charset="0"/>
              </a:rPr>
              <a:t>error</a:t>
            </a:r>
            <a:r>
              <a:rPr lang="en-US" sz="11200" dirty="0">
                <a:latin typeface="Times New Roman" panose="02020603050405020304" pitchFamily="18" charset="0"/>
                <a:cs typeface="Times New Roman" panose="02020603050405020304" pitchFamily="18" charset="0"/>
              </a:rPr>
              <a:t>: search is flower , this query goes , now pattern matching . The documents having word </a:t>
            </a:r>
            <a:r>
              <a:rPr lang="en-US" sz="11200" dirty="0" smtClean="0">
                <a:latin typeface="Times New Roman" panose="02020603050405020304" pitchFamily="18" charset="0"/>
                <a:cs typeface="Times New Roman" panose="02020603050405020304" pitchFamily="18" charset="0"/>
              </a:rPr>
              <a:t>written </a:t>
            </a:r>
            <a:r>
              <a:rPr lang="en-US" sz="11200" dirty="0">
                <a:latin typeface="Times New Roman" panose="02020603050405020304" pitchFamily="18" charset="0"/>
                <a:cs typeface="Times New Roman" panose="02020603050405020304" pitchFamily="18" charset="0"/>
              </a:rPr>
              <a:t>as flower is selected but documents having words like FLOWER, flow </a:t>
            </a:r>
            <a:r>
              <a:rPr lang="en-US" sz="11200" dirty="0" err="1">
                <a:latin typeface="Times New Roman" panose="02020603050405020304" pitchFamily="18" charset="0"/>
                <a:cs typeface="Times New Roman" panose="02020603050405020304" pitchFamily="18" charset="0"/>
              </a:rPr>
              <a:t>er</a:t>
            </a:r>
            <a:r>
              <a:rPr lang="en-US" sz="11200" dirty="0">
                <a:latin typeface="Times New Roman" panose="02020603050405020304" pitchFamily="18" charset="0"/>
                <a:cs typeface="Times New Roman" panose="02020603050405020304" pitchFamily="18" charset="0"/>
              </a:rPr>
              <a:t> (typing mistake ), flow-  </a:t>
            </a:r>
            <a:r>
              <a:rPr lang="en-US" sz="11200" dirty="0" smtClean="0">
                <a:latin typeface="Times New Roman" panose="02020603050405020304" pitchFamily="18" charset="0"/>
                <a:cs typeface="Times New Roman" panose="02020603050405020304" pitchFamily="18" charset="0"/>
              </a:rPr>
              <a:t>(on </a:t>
            </a:r>
            <a:r>
              <a:rPr lang="en-US" sz="11200" dirty="0">
                <a:latin typeface="Times New Roman" panose="02020603050405020304" pitchFamily="18" charset="0"/>
                <a:cs typeface="Times New Roman" panose="02020603050405020304" pitchFamily="18" charset="0"/>
              </a:rPr>
              <a:t>next </a:t>
            </a:r>
            <a:r>
              <a:rPr lang="en-US" sz="11200" dirty="0" smtClean="0">
                <a:latin typeface="Times New Roman" panose="02020603050405020304" pitchFamily="18" charset="0"/>
                <a:cs typeface="Times New Roman" panose="02020603050405020304" pitchFamily="18" charset="0"/>
              </a:rPr>
              <a:t>page) </a:t>
            </a:r>
            <a:r>
              <a:rPr lang="en-US" sz="11200" dirty="0" err="1" smtClean="0">
                <a:latin typeface="Times New Roman" panose="02020603050405020304" pitchFamily="18" charset="0"/>
                <a:cs typeface="Times New Roman" panose="02020603050405020304" pitchFamily="18" charset="0"/>
              </a:rPr>
              <a:t>er</a:t>
            </a: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all these will not be selected</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1331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dirty="0"/>
              <a:t>                  </a:t>
            </a: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3)pattern matching…Types </a:t>
            </a:r>
            <a:r>
              <a:rPr lang="en-US" sz="11200" dirty="0">
                <a:latin typeface="Times New Roman" panose="02020603050405020304" pitchFamily="18" charset="0"/>
                <a:cs typeface="Times New Roman" panose="02020603050405020304" pitchFamily="18" charset="0"/>
              </a:rPr>
              <a:t>of patterns..</a:t>
            </a:r>
          </a:p>
          <a:p>
            <a:pPr marL="0" indent="0">
              <a:buNone/>
            </a:pPr>
            <a:r>
              <a:rPr lang="en-US" sz="11200" i="1" dirty="0" smtClean="0">
                <a:latin typeface="Times New Roman" panose="02020603050405020304" pitchFamily="18" charset="0"/>
                <a:cs typeface="Times New Roman" panose="02020603050405020304" pitchFamily="18" charset="0"/>
              </a:rPr>
              <a:t>3.6)Allowing </a:t>
            </a:r>
            <a:r>
              <a:rPr lang="en-US" sz="11200" i="1" dirty="0">
                <a:latin typeface="Times New Roman" panose="02020603050405020304" pitchFamily="18" charset="0"/>
                <a:cs typeface="Times New Roman" panose="02020603050405020304" pitchFamily="18" charset="0"/>
              </a:rPr>
              <a:t>error: </a:t>
            </a:r>
          </a:p>
          <a:p>
            <a:pPr marL="0" indent="0">
              <a:buNone/>
            </a:pPr>
            <a:r>
              <a:rPr lang="en-US" sz="11200" dirty="0">
                <a:latin typeface="Times New Roman" panose="02020603050405020304" pitchFamily="18" charset="0"/>
                <a:cs typeface="Times New Roman" panose="02020603050405020304" pitchFamily="18" charset="0"/>
              </a:rPr>
              <a:t>Solution: query +error allowance . The error allowance is called as </a:t>
            </a:r>
            <a:r>
              <a:rPr lang="en-US" sz="11200" i="1" dirty="0">
                <a:latin typeface="Times New Roman" panose="02020603050405020304" pitchFamily="18" charset="0"/>
                <a:cs typeface="Times New Roman" panose="02020603050405020304" pitchFamily="18" charset="0"/>
              </a:rPr>
              <a:t>edit distance  </a:t>
            </a:r>
            <a:r>
              <a:rPr lang="en-US" sz="11200" dirty="0" err="1">
                <a:latin typeface="Times New Roman" panose="02020603050405020304" pitchFamily="18" charset="0"/>
                <a:cs typeface="Times New Roman" panose="02020603050405020304" pitchFamily="18" charset="0"/>
              </a:rPr>
              <a:t>i.e</a:t>
            </a:r>
            <a:r>
              <a:rPr lang="en-US" sz="11200" dirty="0">
                <a:latin typeface="Times New Roman" panose="02020603050405020304" pitchFamily="18" charset="0"/>
                <a:cs typeface="Times New Roman" panose="02020603050405020304" pitchFamily="18" charset="0"/>
              </a:rPr>
              <a:t> how many errors are allowed during query </a:t>
            </a:r>
            <a:r>
              <a:rPr lang="en-US" sz="11200" dirty="0" smtClean="0">
                <a:latin typeface="Times New Roman" panose="02020603050405020304" pitchFamily="18" charset="0"/>
                <a:cs typeface="Times New Roman" panose="02020603050405020304" pitchFamily="18" charset="0"/>
              </a:rPr>
              <a:t>searching</a:t>
            </a:r>
            <a:endParaRPr lang="en-US" sz="11200" i="1" dirty="0">
              <a:latin typeface="Times New Roman" panose="02020603050405020304" pitchFamily="18" charset="0"/>
              <a:cs typeface="Times New Roman" panose="02020603050405020304" pitchFamily="18" charset="0"/>
            </a:endParaRPr>
          </a:p>
          <a:p>
            <a:pPr marL="0" indent="0">
              <a:buNone/>
            </a:pPr>
            <a:r>
              <a:rPr lang="en-US" sz="11200" i="1" dirty="0" smtClean="0">
                <a:latin typeface="Times New Roman" panose="02020603050405020304" pitchFamily="18" charset="0"/>
                <a:cs typeface="Times New Roman" panose="02020603050405020304" pitchFamily="18" charset="0"/>
              </a:rPr>
              <a:t>3.7) Regular </a:t>
            </a:r>
            <a:r>
              <a:rPr lang="en-US" sz="11200" i="1" dirty="0">
                <a:latin typeface="Times New Roman" panose="02020603050405020304" pitchFamily="18" charset="0"/>
                <a:cs typeface="Times New Roman" panose="02020603050405020304" pitchFamily="18" charset="0"/>
              </a:rPr>
              <a:t>expression: </a:t>
            </a:r>
            <a:r>
              <a:rPr lang="en-US" sz="11200" dirty="0">
                <a:latin typeface="Times New Roman" panose="02020603050405020304" pitchFamily="18" charset="0"/>
                <a:cs typeface="Times New Roman" panose="02020603050405020304" pitchFamily="18" charset="0"/>
              </a:rPr>
              <a:t>their can be some regular expression which can be formed as per the requirement of the user. for</a:t>
            </a:r>
          </a:p>
          <a:p>
            <a:pPr marL="0" indent="0">
              <a:buNone/>
            </a:pPr>
            <a:r>
              <a:rPr lang="en-US" sz="11200" dirty="0">
                <a:latin typeface="Times New Roman" panose="02020603050405020304" pitchFamily="18" charset="0"/>
                <a:cs typeface="Times New Roman" panose="02020603050405020304" pitchFamily="18" charset="0"/>
              </a:rPr>
              <a:t> </a:t>
            </a:r>
            <a:r>
              <a:rPr lang="en-US" sz="11200" dirty="0" err="1">
                <a:latin typeface="Times New Roman" panose="02020603050405020304" pitchFamily="18" charset="0"/>
                <a:cs typeface="Times New Roman" panose="02020603050405020304" pitchFamily="18" charset="0"/>
              </a:rPr>
              <a:t>eg</a:t>
            </a:r>
            <a:r>
              <a:rPr lang="en-US" sz="11200" dirty="0">
                <a:latin typeface="Times New Roman" panose="02020603050405020304" pitchFamily="18" charset="0"/>
                <a:cs typeface="Times New Roman" panose="02020603050405020304" pitchFamily="18" charset="0"/>
              </a:rPr>
              <a:t> pro( </a:t>
            </a:r>
            <a:r>
              <a:rPr lang="en-US" sz="11200" dirty="0" err="1">
                <a:latin typeface="Times New Roman" panose="02020603050405020304" pitchFamily="18" charset="0"/>
                <a:cs typeface="Times New Roman" panose="02020603050405020304" pitchFamily="18" charset="0"/>
              </a:rPr>
              <a:t>blem</a:t>
            </a:r>
            <a:r>
              <a:rPr lang="en-US" sz="11200" dirty="0">
                <a:latin typeface="Times New Roman" panose="02020603050405020304" pitchFamily="18" charset="0"/>
                <a:cs typeface="Times New Roman" panose="02020603050405020304" pitchFamily="18" charset="0"/>
              </a:rPr>
              <a:t> OR </a:t>
            </a:r>
            <a:r>
              <a:rPr lang="en-US" sz="11200" dirty="0" err="1">
                <a:latin typeface="Times New Roman" panose="02020603050405020304" pitchFamily="18" charset="0"/>
                <a:cs typeface="Times New Roman" panose="02020603050405020304" pitchFamily="18" charset="0"/>
              </a:rPr>
              <a:t>tien</a:t>
            </a:r>
            <a:r>
              <a:rPr lang="en-US" sz="11200" dirty="0">
                <a:latin typeface="Times New Roman" panose="02020603050405020304" pitchFamily="18" charset="0"/>
                <a:cs typeface="Times New Roman" panose="02020603050405020304" pitchFamily="18" charset="0"/>
              </a:rPr>
              <a:t>) (02 Or 03)</a:t>
            </a:r>
          </a:p>
          <a:p>
            <a:pPr marL="0" indent="0">
              <a:buNone/>
            </a:pPr>
            <a:r>
              <a:rPr lang="en-US" sz="11200" dirty="0">
                <a:latin typeface="Times New Roman" panose="02020603050405020304" pitchFamily="18" charset="0"/>
                <a:cs typeface="Times New Roman" panose="02020603050405020304" pitchFamily="18" charset="0"/>
              </a:rPr>
              <a:t>All words. Problem, protein</a:t>
            </a:r>
            <a:r>
              <a:rPr lang="en-US" sz="11200" dirty="0" smtClean="0">
                <a:latin typeface="Times New Roman" panose="02020603050405020304" pitchFamily="18" charset="0"/>
                <a:cs typeface="Times New Roman" panose="02020603050405020304" pitchFamily="18" charset="0"/>
              </a:rPr>
              <a:t>, problem </a:t>
            </a:r>
            <a:r>
              <a:rPr lang="en-US" sz="11200" dirty="0">
                <a:latin typeface="Times New Roman" panose="02020603050405020304" pitchFamily="18" charset="0"/>
                <a:cs typeface="Times New Roman" panose="02020603050405020304" pitchFamily="18" charset="0"/>
              </a:rPr>
              <a:t>o2, problem03…</a:t>
            </a:r>
          </a:p>
          <a:p>
            <a:pPr marL="0" indent="0">
              <a:buNone/>
            </a:pPr>
            <a:r>
              <a:rPr lang="en-US" sz="11200" i="1" dirty="0" smtClean="0">
                <a:latin typeface="Times New Roman" panose="02020603050405020304" pitchFamily="18" charset="0"/>
                <a:cs typeface="Times New Roman" panose="02020603050405020304" pitchFamily="18" charset="0"/>
              </a:rPr>
              <a:t>3,8)Extended </a:t>
            </a:r>
            <a:r>
              <a:rPr lang="en-US" sz="11200" i="1" dirty="0">
                <a:latin typeface="Times New Roman" panose="02020603050405020304" pitchFamily="18" charset="0"/>
                <a:cs typeface="Times New Roman" panose="02020603050405020304" pitchFamily="18" charset="0"/>
              </a:rPr>
              <a:t>patterns: </a:t>
            </a:r>
            <a:r>
              <a:rPr lang="en-US" sz="11200" dirty="0">
                <a:latin typeface="Times New Roman" panose="02020603050405020304" pitchFamily="18" charset="0"/>
                <a:cs typeface="Times New Roman" panose="02020603050405020304" pitchFamily="18" charset="0"/>
              </a:rPr>
              <a:t>regular expressions give more allowance for </a:t>
            </a:r>
            <a:r>
              <a:rPr lang="en-US" sz="11200" dirty="0" smtClean="0">
                <a:latin typeface="Times New Roman" panose="02020603050405020304" pitchFamily="18" charset="0"/>
                <a:cs typeface="Times New Roman" panose="02020603050405020304" pitchFamily="18" charset="0"/>
              </a:rPr>
              <a:t>searching</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528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dirty="0"/>
              <a:t>                  </a:t>
            </a: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3)pattern matching…Types </a:t>
            </a:r>
            <a:r>
              <a:rPr lang="en-US" sz="11200" dirty="0">
                <a:latin typeface="Times New Roman" panose="02020603050405020304" pitchFamily="18" charset="0"/>
                <a:cs typeface="Times New Roman" panose="02020603050405020304" pitchFamily="18" charset="0"/>
              </a:rPr>
              <a:t>of patterns..</a:t>
            </a:r>
          </a:p>
          <a:p>
            <a:pPr marL="0" indent="0">
              <a:buNone/>
            </a:pPr>
            <a:r>
              <a:rPr lang="en-US" sz="11200" i="1" dirty="0" smtClean="0">
                <a:latin typeface="Times New Roman" panose="02020603050405020304" pitchFamily="18" charset="0"/>
                <a:cs typeface="Times New Roman" panose="02020603050405020304" pitchFamily="18" charset="0"/>
              </a:rPr>
              <a:t>3.8)Extended </a:t>
            </a:r>
            <a:r>
              <a:rPr lang="en-US" sz="11200" i="1" dirty="0">
                <a:latin typeface="Times New Roman" panose="02020603050405020304" pitchFamily="18" charset="0"/>
                <a:cs typeface="Times New Roman" panose="02020603050405020304" pitchFamily="18" charset="0"/>
              </a:rPr>
              <a:t>patterns</a:t>
            </a:r>
            <a:r>
              <a:rPr lang="en-US" sz="11200" dirty="0">
                <a:latin typeface="Times New Roman" panose="02020603050405020304" pitchFamily="18" charset="0"/>
                <a:cs typeface="Times New Roman" panose="02020603050405020304" pitchFamily="18" charset="0"/>
              </a:rPr>
              <a:t>: regular expressions give more allowance for searching but its representation is not that user friendly</a:t>
            </a:r>
          </a:p>
          <a:p>
            <a:pPr marL="0" indent="0">
              <a:buNone/>
            </a:pPr>
            <a:r>
              <a:rPr lang="en-US" sz="11200" dirty="0">
                <a:latin typeface="Times New Roman" panose="02020603050405020304" pitchFamily="18" charset="0"/>
                <a:cs typeface="Times New Roman" panose="02020603050405020304" pitchFamily="18" charset="0"/>
              </a:rPr>
              <a:t>The query is </a:t>
            </a:r>
            <a:r>
              <a:rPr lang="en-US" sz="11200" dirty="0" smtClean="0">
                <a:latin typeface="Times New Roman" panose="02020603050405020304" pitchFamily="18" charset="0"/>
                <a:cs typeface="Times New Roman" panose="02020603050405020304" pitchFamily="18" charset="0"/>
              </a:rPr>
              <a:t>written </a:t>
            </a:r>
            <a:r>
              <a:rPr lang="en-US" sz="11200" dirty="0">
                <a:latin typeface="Times New Roman" panose="02020603050405020304" pitchFamily="18" charset="0"/>
                <a:cs typeface="Times New Roman" panose="02020603050405020304" pitchFamily="18" charset="0"/>
              </a:rPr>
              <a:t>in </a:t>
            </a:r>
            <a:r>
              <a:rPr lang="en-US" sz="11200" dirty="0" smtClean="0">
                <a:latin typeface="Times New Roman" panose="02020603050405020304" pitchFamily="18" charset="0"/>
                <a:cs typeface="Times New Roman" panose="02020603050405020304" pitchFamily="18" charset="0"/>
              </a:rPr>
              <a:t>a user </a:t>
            </a:r>
            <a:r>
              <a:rPr lang="en-US" sz="11200" dirty="0">
                <a:latin typeface="Times New Roman" panose="02020603050405020304" pitchFamily="18" charset="0"/>
                <a:cs typeface="Times New Roman" panose="02020603050405020304" pitchFamily="18" charset="0"/>
              </a:rPr>
              <a:t>friendly way and the IR software interprets and forms the regular expression from it which further goes for query processing</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4) </a:t>
            </a:r>
            <a:r>
              <a:rPr lang="en-US" sz="11200" i="1" dirty="0" smtClean="0">
                <a:latin typeface="Times New Roman" panose="02020603050405020304" pitchFamily="18" charset="0"/>
                <a:cs typeface="Times New Roman" panose="02020603050405020304" pitchFamily="18" charset="0"/>
              </a:rPr>
              <a:t>Structured </a:t>
            </a:r>
            <a:r>
              <a:rPr lang="en-US" sz="11200" i="1" dirty="0">
                <a:latin typeface="Times New Roman" panose="02020603050405020304" pitchFamily="18" charset="0"/>
                <a:cs typeface="Times New Roman" panose="02020603050405020304" pitchFamily="18" charset="0"/>
              </a:rPr>
              <a:t>queries</a:t>
            </a:r>
            <a:r>
              <a:rPr lang="en-US" sz="11200"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4.1) </a:t>
            </a:r>
            <a:r>
              <a:rPr lang="en-US" sz="11200" i="1" dirty="0" smtClean="0">
                <a:latin typeface="Times New Roman" panose="02020603050405020304" pitchFamily="18" charset="0"/>
                <a:cs typeface="Times New Roman" panose="02020603050405020304" pitchFamily="18" charset="0"/>
              </a:rPr>
              <a:t>Query </a:t>
            </a:r>
            <a:r>
              <a:rPr lang="en-US" sz="11200" i="1" dirty="0">
                <a:latin typeface="Times New Roman" panose="02020603050405020304" pitchFamily="18" charset="0"/>
                <a:cs typeface="Times New Roman" panose="02020603050405020304" pitchFamily="18" charset="0"/>
              </a:rPr>
              <a:t>formed</a:t>
            </a:r>
            <a:r>
              <a:rPr lang="en-US" sz="11200" dirty="0" smtClean="0">
                <a:latin typeface="Times New Roman" panose="02020603050405020304" pitchFamily="18" charset="0"/>
                <a:cs typeface="Times New Roman" panose="02020603050405020304" pitchFamily="18" charset="0"/>
              </a:rPr>
              <a:t>… will </a:t>
            </a:r>
            <a:r>
              <a:rPr lang="en-US" sz="11200" dirty="0">
                <a:latin typeface="Times New Roman" panose="02020603050405020304" pitchFamily="18" charset="0"/>
                <a:cs typeface="Times New Roman" panose="02020603050405020304" pitchFamily="18" charset="0"/>
              </a:rPr>
              <a:t>reflect context and syntax</a:t>
            </a:r>
          </a:p>
          <a:p>
            <a:pPr marL="0" indent="0">
              <a:buNone/>
            </a:pPr>
            <a:r>
              <a:rPr lang="en-US" sz="11200" dirty="0" smtClean="0">
                <a:latin typeface="Times New Roman" panose="02020603050405020304" pitchFamily="18" charset="0"/>
                <a:cs typeface="Times New Roman" panose="02020603050405020304" pitchFamily="18" charset="0"/>
              </a:rPr>
              <a:t>4.2) Will </a:t>
            </a:r>
            <a:r>
              <a:rPr lang="en-US" sz="11200" dirty="0">
                <a:latin typeface="Times New Roman" panose="02020603050405020304" pitchFamily="18" charset="0"/>
                <a:cs typeface="Times New Roman" panose="02020603050405020304" pitchFamily="18" charset="0"/>
              </a:rPr>
              <a:t>search document for </a:t>
            </a:r>
            <a:r>
              <a:rPr lang="en-US" sz="11200" dirty="0" smtClean="0">
                <a:latin typeface="Times New Roman" panose="02020603050405020304" pitchFamily="18" charset="0"/>
                <a:cs typeface="Times New Roman" panose="02020603050405020304" pitchFamily="18" charset="0"/>
              </a:rPr>
              <a:t>keywords(related </a:t>
            </a:r>
            <a:r>
              <a:rPr lang="en-US" sz="11200" dirty="0">
                <a:latin typeface="Times New Roman" panose="02020603050405020304" pitchFamily="18" charset="0"/>
                <a:cs typeface="Times New Roman" panose="02020603050405020304" pitchFamily="18" charset="0"/>
              </a:rPr>
              <a:t>to query) and context within the </a:t>
            </a:r>
            <a:r>
              <a:rPr lang="en-US" sz="11200" dirty="0" smtClean="0">
                <a:latin typeface="Times New Roman" panose="02020603050405020304" pitchFamily="18" charset="0"/>
                <a:cs typeface="Times New Roman" panose="02020603050405020304" pitchFamily="18" charset="0"/>
              </a:rPr>
              <a:t>document </a:t>
            </a:r>
            <a:r>
              <a:rPr lang="en-US" sz="11200" dirty="0">
                <a:latin typeface="Times New Roman" panose="02020603050405020304" pitchFamily="18" charset="0"/>
                <a:cs typeface="Times New Roman" panose="02020603050405020304" pitchFamily="18" charset="0"/>
              </a:rPr>
              <a:t>related to keywords meaning</a:t>
            </a:r>
          </a:p>
          <a:p>
            <a:pPr marL="0" indent="0">
              <a:buNone/>
            </a:pPr>
            <a:r>
              <a:rPr lang="en-US" sz="11200" dirty="0" smtClean="0">
                <a:latin typeface="Times New Roman" panose="02020603050405020304" pitchFamily="18" charset="0"/>
                <a:cs typeface="Times New Roman" panose="02020603050405020304" pitchFamily="18" charset="0"/>
              </a:rPr>
              <a:t> </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4803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453091" cy="525341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i="1" dirty="0" smtClean="0">
                <a:latin typeface="Times New Roman" panose="02020603050405020304" pitchFamily="18" charset="0"/>
                <a:cs typeface="Times New Roman" panose="02020603050405020304" pitchFamily="18" charset="0"/>
              </a:rPr>
              <a:t>4)Structured </a:t>
            </a:r>
            <a:r>
              <a:rPr lang="en-US" sz="11200" i="1" dirty="0">
                <a:latin typeface="Times New Roman" panose="02020603050405020304" pitchFamily="18" charset="0"/>
                <a:cs typeface="Times New Roman" panose="02020603050405020304" pitchFamily="18" charset="0"/>
              </a:rPr>
              <a:t>queries</a:t>
            </a:r>
            <a:r>
              <a:rPr lang="en-US" sz="11200" dirty="0" smtClean="0">
                <a:latin typeface="Times New Roman" panose="02020603050405020304" pitchFamily="18" charset="0"/>
                <a:cs typeface="Times New Roman" panose="02020603050405020304" pitchFamily="18" charset="0"/>
              </a:rPr>
              <a:t>….</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4.3)Now </a:t>
            </a:r>
            <a:r>
              <a:rPr lang="en-US" sz="11200" dirty="0">
                <a:latin typeface="Times New Roman" panose="02020603050405020304" pitchFamily="18" charset="0"/>
                <a:cs typeface="Times New Roman" panose="02020603050405020304" pitchFamily="18" charset="0"/>
              </a:rPr>
              <a:t>supposed the document is defined with some standard predefined structures then can </a:t>
            </a:r>
            <a:r>
              <a:rPr lang="en-US" sz="11200" dirty="0" smtClean="0">
                <a:latin typeface="Times New Roman" panose="02020603050405020304" pitchFamily="18" charset="0"/>
                <a:cs typeface="Times New Roman" panose="02020603050405020304" pitchFamily="18" charset="0"/>
              </a:rPr>
              <a:t>the  </a:t>
            </a:r>
            <a:r>
              <a:rPr lang="en-US" sz="11200" dirty="0">
                <a:latin typeface="Times New Roman" panose="02020603050405020304" pitchFamily="18" charset="0"/>
                <a:cs typeface="Times New Roman" panose="02020603050405020304" pitchFamily="18" charset="0"/>
              </a:rPr>
              <a:t>query be formed to select the required documents based on the structure </a:t>
            </a:r>
            <a:r>
              <a:rPr lang="en-US" sz="11200" dirty="0" smtClean="0">
                <a:latin typeface="Times New Roman" panose="02020603050405020304" pitchFamily="18" charset="0"/>
                <a:cs typeface="Times New Roman" panose="02020603050405020304" pitchFamily="18" charset="0"/>
              </a:rPr>
              <a:t>format. </a:t>
            </a:r>
            <a:endParaRPr lang="en-US" sz="11200" dirty="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4.4) </a:t>
            </a:r>
            <a:r>
              <a:rPr lang="en-US" sz="11200" i="1" dirty="0" smtClean="0">
                <a:latin typeface="Times New Roman" panose="02020603050405020304" pitchFamily="18" charset="0"/>
                <a:cs typeface="Times New Roman" panose="02020603050405020304" pitchFamily="18" charset="0"/>
              </a:rPr>
              <a:t>Structure types</a:t>
            </a:r>
            <a:r>
              <a:rPr lang="en-US" sz="11200" dirty="0" smtClean="0">
                <a:latin typeface="Times New Roman" panose="02020603050405020304" pitchFamily="18" charset="0"/>
                <a:cs typeface="Times New Roman" panose="02020603050405020304" pitchFamily="18" charset="0"/>
              </a:rPr>
              <a:t>… Fixed </a:t>
            </a:r>
            <a:r>
              <a:rPr lang="en-US" sz="11200" dirty="0">
                <a:latin typeface="Times New Roman" panose="02020603050405020304" pitchFamily="18" charset="0"/>
                <a:cs typeface="Times New Roman" panose="02020603050405020304" pitchFamily="18" charset="0"/>
              </a:rPr>
              <a:t>structure…</a:t>
            </a:r>
          </a:p>
          <a:p>
            <a:pPr marL="0" indent="0">
              <a:buNone/>
            </a:pPr>
            <a:r>
              <a:rPr lang="en-US" sz="11200" dirty="0" smtClean="0">
                <a:latin typeface="Times New Roman" panose="02020603050405020304" pitchFamily="18" charset="0"/>
                <a:cs typeface="Times New Roman" panose="02020603050405020304" pitchFamily="18" charset="0"/>
              </a:rPr>
              <a:t>a)It </a:t>
            </a:r>
            <a:r>
              <a:rPr lang="en-US" sz="11200" dirty="0">
                <a:latin typeface="Times New Roman" panose="02020603050405020304" pitchFamily="18" charset="0"/>
                <a:cs typeface="Times New Roman" panose="02020603050405020304" pitchFamily="18" charset="0"/>
              </a:rPr>
              <a:t>is like a form structure . The form has different fields . The fields can be populated </a:t>
            </a:r>
            <a:r>
              <a:rPr lang="en-US" sz="11200" dirty="0" smtClean="0">
                <a:latin typeface="Times New Roman" panose="02020603050405020304" pitchFamily="18" charset="0"/>
                <a:cs typeface="Times New Roman" panose="02020603050405020304" pitchFamily="18" charset="0"/>
              </a:rPr>
              <a:t>with text</a:t>
            </a:r>
            <a:r>
              <a:rPr lang="en-US" sz="11200" dirty="0">
                <a:latin typeface="Times New Roman" panose="02020603050405020304" pitchFamily="18" charset="0"/>
                <a:cs typeface="Times New Roman" panose="02020603050405020304" pitchFamily="18" charset="0"/>
              </a:rPr>
              <a:t>, number and so on</a:t>
            </a:r>
          </a:p>
          <a:p>
            <a:pPr marL="0" indent="0">
              <a:buNone/>
            </a:pPr>
            <a:r>
              <a:rPr lang="en-US" sz="11200" dirty="0" smtClean="0">
                <a:latin typeface="Times New Roman" panose="02020603050405020304" pitchFamily="18" charset="0"/>
                <a:cs typeface="Times New Roman" panose="02020603050405020304" pitchFamily="18" charset="0"/>
              </a:rPr>
              <a:t>b)Each </a:t>
            </a:r>
            <a:r>
              <a:rPr lang="en-US" sz="11200" dirty="0">
                <a:latin typeface="Times New Roman" panose="02020603050405020304" pitchFamily="18" charset="0"/>
                <a:cs typeface="Times New Roman" panose="02020603050405020304" pitchFamily="18" charset="0"/>
              </a:rPr>
              <a:t>field should be distinct, not nested or overlapping</a:t>
            </a: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904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1"/>
            <a:ext cx="9601196" cy="856444"/>
          </a:xfrm>
        </p:spPr>
        <p:txBody>
          <a:bodyPr>
            <a:normAutofit fontScale="90000"/>
          </a:bodyPr>
          <a:lstStyle/>
          <a:p>
            <a:r>
              <a:rPr lang="en-US" dirty="0"/>
              <a:t>                     Module 3 ..part2..IRS</a:t>
            </a:r>
            <a:br>
              <a:rPr lang="en-US" dirty="0"/>
            </a:br>
            <a:r>
              <a:rPr lang="en-US" dirty="0"/>
              <a:t>             query processing &amp; operations</a:t>
            </a:r>
          </a:p>
        </p:txBody>
      </p:sp>
      <p:sp>
        <p:nvSpPr>
          <p:cNvPr id="5" name="Content Placeholder 4"/>
          <p:cNvSpPr>
            <a:spLocks noGrp="1"/>
          </p:cNvSpPr>
          <p:nvPr>
            <p:ph idx="1"/>
          </p:nvPr>
        </p:nvSpPr>
        <p:spPr>
          <a:xfrm>
            <a:off x="286327" y="748145"/>
            <a:ext cx="11731502" cy="5253410"/>
          </a:xfrm>
        </p:spPr>
        <p:txBody>
          <a:bodyPr>
            <a:normAutofit fontScale="25000" lnSpcReduction="20000"/>
          </a:bodyPr>
          <a:lstStyle/>
          <a:p>
            <a:pPr marL="0" indent="0">
              <a:buNone/>
            </a:pPr>
            <a:r>
              <a:rPr lang="en-US" dirty="0"/>
              <a:t>                 </a:t>
            </a:r>
            <a:endParaRPr lang="en-US" sz="11200" dirty="0">
              <a:latin typeface="Times New Roman" panose="02020603050405020304" pitchFamily="18" charset="0"/>
              <a:cs typeface="Times New Roman" panose="02020603050405020304" pitchFamily="18" charset="0"/>
            </a:endParaRPr>
          </a:p>
          <a:p>
            <a:pPr marL="0" indent="0">
              <a:buNone/>
            </a:pPr>
            <a:r>
              <a:rPr lang="en-US" sz="11200" i="1" dirty="0" smtClean="0">
                <a:latin typeface="Times New Roman" panose="02020603050405020304" pitchFamily="18" charset="0"/>
                <a:cs typeface="Times New Roman" panose="02020603050405020304" pitchFamily="18" charset="0"/>
              </a:rPr>
              <a:t>4)Structured queries…4.3) Structure </a:t>
            </a:r>
            <a:r>
              <a:rPr lang="en-US" sz="11200" i="1" dirty="0">
                <a:latin typeface="Times New Roman" panose="02020603050405020304" pitchFamily="18" charset="0"/>
                <a:cs typeface="Times New Roman" panose="02020603050405020304" pitchFamily="18" charset="0"/>
              </a:rPr>
              <a:t>types…</a:t>
            </a:r>
          </a:p>
          <a:p>
            <a:pPr marL="0" indent="0">
              <a:buNone/>
            </a:pPr>
            <a:r>
              <a:rPr lang="en-US" sz="11200" i="1" dirty="0">
                <a:latin typeface="Times New Roman" panose="02020603050405020304" pitchFamily="18" charset="0"/>
                <a:cs typeface="Times New Roman" panose="02020603050405020304" pitchFamily="18" charset="0"/>
              </a:rPr>
              <a:t>Fixed structure</a:t>
            </a:r>
            <a:r>
              <a:rPr lang="en-US" sz="11200"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c)Consider </a:t>
            </a:r>
            <a:r>
              <a:rPr lang="en-US" sz="11200" dirty="0">
                <a:latin typeface="Times New Roman" panose="02020603050405020304" pitchFamily="18" charset="0"/>
                <a:cs typeface="Times New Roman" panose="02020603050405020304" pitchFamily="18" charset="0"/>
              </a:rPr>
              <a:t>email </a:t>
            </a:r>
            <a:r>
              <a:rPr lang="en-US" sz="11200" dirty="0" err="1" smtClean="0">
                <a:latin typeface="Times New Roman" panose="02020603050405020304" pitchFamily="18" charset="0"/>
                <a:cs typeface="Times New Roman" panose="02020603050405020304" pitchFamily="18" charset="0"/>
              </a:rPr>
              <a:t>search</a:t>
            </a:r>
            <a:r>
              <a:rPr lang="en-US" sz="11200" dirty="0" err="1">
                <a:latin typeface="Times New Roman" panose="02020603050405020304" pitchFamily="18" charset="0"/>
                <a:cs typeface="Times New Roman" panose="02020603050405020304" pitchFamily="18" charset="0"/>
              </a:rPr>
              <a:t>..</a:t>
            </a:r>
            <a:r>
              <a:rPr lang="en-US" sz="11200" dirty="0" err="1" smtClean="0">
                <a:latin typeface="Times New Roman" panose="02020603050405020304" pitchFamily="18" charset="0"/>
                <a:cs typeface="Times New Roman" panose="02020603050405020304" pitchFamily="18" charset="0"/>
              </a:rPr>
              <a:t>now</a:t>
            </a:r>
            <a:r>
              <a:rPr lang="en-US" sz="11200"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for this what should be the query formed? As </a:t>
            </a:r>
            <a:r>
              <a:rPr lang="en-US" sz="11200" dirty="0" smtClean="0">
                <a:latin typeface="Times New Roman" panose="02020603050405020304" pitchFamily="18" charset="0"/>
                <a:cs typeface="Times New Roman" panose="02020603050405020304" pitchFamily="18" charset="0"/>
              </a:rPr>
              <a:t>we want </a:t>
            </a:r>
            <a:r>
              <a:rPr lang="en-US" sz="11200" dirty="0">
                <a:latin typeface="Times New Roman" panose="02020603050405020304" pitchFamily="18" charset="0"/>
                <a:cs typeface="Times New Roman" panose="02020603050405020304" pitchFamily="18" charset="0"/>
              </a:rPr>
              <a:t>all the types of </a:t>
            </a:r>
            <a:r>
              <a:rPr lang="en-US" sz="11200" dirty="0" err="1">
                <a:latin typeface="Times New Roman" panose="02020603050405020304" pitchFamily="18" charset="0"/>
                <a:cs typeface="Times New Roman" panose="02020603050405020304" pitchFamily="18" charset="0"/>
              </a:rPr>
              <a:t>email..</a:t>
            </a:r>
            <a:r>
              <a:rPr lang="en-US" sz="11200" dirty="0" err="1" smtClean="0">
                <a:latin typeface="Times New Roman" panose="02020603050405020304" pitchFamily="18" charset="0"/>
                <a:cs typeface="Times New Roman" panose="02020603050405020304" pitchFamily="18" charset="0"/>
              </a:rPr>
              <a:t>so</a:t>
            </a:r>
            <a:r>
              <a:rPr lang="en-US" sz="11200" dirty="0" smtClean="0">
                <a:latin typeface="Times New Roman" panose="02020603050405020304" pitchFamily="18" charset="0"/>
                <a:cs typeface="Times New Roman" panose="02020603050405020304" pitchFamily="18" charset="0"/>
              </a:rPr>
              <a:t> what </a:t>
            </a:r>
            <a:r>
              <a:rPr lang="en-US" sz="11200" dirty="0">
                <a:latin typeface="Times New Roman" panose="02020603050405020304" pitchFamily="18" charset="0"/>
                <a:cs typeface="Times New Roman" panose="02020603050405020304" pitchFamily="18" charset="0"/>
              </a:rPr>
              <a:t>is common in </a:t>
            </a:r>
            <a:r>
              <a:rPr lang="en-US" sz="11200" dirty="0" smtClean="0">
                <a:latin typeface="Times New Roman" panose="02020603050405020304" pitchFamily="18" charset="0"/>
                <a:cs typeface="Times New Roman" panose="02020603050405020304" pitchFamily="18" charset="0"/>
              </a:rPr>
              <a:t>emails, </a:t>
            </a:r>
            <a:r>
              <a:rPr lang="en-US" sz="11200" dirty="0">
                <a:latin typeface="Times New Roman" panose="02020603050405020304" pitchFamily="18" charset="0"/>
                <a:cs typeface="Times New Roman" panose="02020603050405020304" pitchFamily="18" charset="0"/>
              </a:rPr>
              <a:t>their structure </a:t>
            </a:r>
            <a:r>
              <a:rPr lang="en-US" sz="11200" dirty="0" err="1">
                <a:latin typeface="Times New Roman" panose="02020603050405020304" pitchFamily="18" charset="0"/>
                <a:cs typeface="Times New Roman" panose="02020603050405020304" pitchFamily="18" charset="0"/>
              </a:rPr>
              <a:t>i.e</a:t>
            </a: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header field: </a:t>
            </a:r>
            <a:r>
              <a:rPr lang="en-US" sz="11200" dirty="0">
                <a:latin typeface="Times New Roman" panose="02020603050405020304" pitchFamily="18" charset="0"/>
                <a:cs typeface="Times New Roman" panose="02020603050405020304" pitchFamily="18" charset="0"/>
              </a:rPr>
              <a:t>for </a:t>
            </a:r>
            <a:r>
              <a:rPr lang="en-US" sz="11200" dirty="0" smtClean="0">
                <a:latin typeface="Times New Roman" panose="02020603050405020304" pitchFamily="18" charset="0"/>
                <a:cs typeface="Times New Roman" panose="02020603050405020304" pitchFamily="18" charset="0"/>
              </a:rPr>
              <a:t>address </a:t>
            </a: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subject field</a:t>
            </a:r>
            <a:r>
              <a:rPr lang="en-US" sz="11200" dirty="0">
                <a:latin typeface="Times New Roman" panose="02020603050405020304" pitchFamily="18" charset="0"/>
                <a:cs typeface="Times New Roman" panose="02020603050405020304" pitchFamily="18" charset="0"/>
              </a:rPr>
              <a:t>: for text, message </a:t>
            </a:r>
            <a:r>
              <a:rPr lang="en-US" sz="11200" dirty="0" err="1">
                <a:latin typeface="Times New Roman" panose="02020603050405020304" pitchFamily="18" charset="0"/>
                <a:cs typeface="Times New Roman" panose="02020603050405020304" pitchFamily="18" charset="0"/>
              </a:rPr>
              <a:t>field:for</a:t>
            </a:r>
            <a:r>
              <a:rPr lang="en-US" sz="11200" dirty="0">
                <a:latin typeface="Times New Roman" panose="02020603050405020304" pitchFamily="18" charset="0"/>
                <a:cs typeface="Times New Roman" panose="02020603050405020304" pitchFamily="18" charset="0"/>
              </a:rPr>
              <a:t> contents, attachment </a:t>
            </a:r>
            <a:r>
              <a:rPr lang="en-US" sz="11200" dirty="0" smtClean="0">
                <a:latin typeface="Times New Roman" panose="02020603050405020304" pitchFamily="18" charset="0"/>
                <a:cs typeface="Times New Roman" panose="02020603050405020304" pitchFamily="18" charset="0"/>
              </a:rPr>
              <a:t>field: to attach the files,, </a:t>
            </a:r>
            <a:r>
              <a:rPr lang="en-US" sz="11200" dirty="0" err="1" smtClean="0">
                <a:latin typeface="Times New Roman" panose="02020603050405020304" pitchFamily="18" charset="0"/>
                <a:cs typeface="Times New Roman" panose="02020603050405020304" pitchFamily="18" charset="0"/>
              </a:rPr>
              <a:t>linkfield</a:t>
            </a:r>
            <a:r>
              <a:rPr lang="en-US" sz="11200" dirty="0" smtClean="0">
                <a:latin typeface="Times New Roman" panose="02020603050405020304" pitchFamily="18" charset="0"/>
                <a:cs typeface="Times New Roman" panose="02020603050405020304" pitchFamily="18" charset="0"/>
              </a:rPr>
              <a:t>: to sent links, </a:t>
            </a:r>
            <a:r>
              <a:rPr lang="en-US" sz="11200" dirty="0">
                <a:latin typeface="Times New Roman" panose="02020603050405020304" pitchFamily="18" charset="0"/>
                <a:cs typeface="Times New Roman" panose="02020603050405020304" pitchFamily="18" charset="0"/>
              </a:rPr>
              <a:t>forward </a:t>
            </a:r>
            <a:r>
              <a:rPr lang="en-US" sz="11200" dirty="0" smtClean="0">
                <a:latin typeface="Times New Roman" panose="02020603050405020304" pitchFamily="18" charset="0"/>
                <a:cs typeface="Times New Roman" panose="02020603050405020304" pitchFamily="18" charset="0"/>
              </a:rPr>
              <a:t>field: to sent email  </a:t>
            </a:r>
            <a:r>
              <a:rPr lang="en-US" sz="11200" dirty="0">
                <a:latin typeface="Times New Roman" panose="02020603050405020304" pitchFamily="18" charset="0"/>
                <a:cs typeface="Times New Roman" panose="02020603050405020304" pitchFamily="18" charset="0"/>
              </a:rPr>
              <a:t>and so on </a:t>
            </a:r>
          </a:p>
          <a:p>
            <a:pPr marL="0" indent="0">
              <a:buNone/>
            </a:pPr>
            <a:r>
              <a:rPr lang="en-US" sz="11200" dirty="0" smtClean="0">
                <a:latin typeface="Times New Roman" panose="02020603050405020304" pitchFamily="18" charset="0"/>
                <a:cs typeface="Times New Roman" panose="02020603050405020304" pitchFamily="18" charset="0"/>
              </a:rPr>
              <a:t>d)Thus </a:t>
            </a:r>
            <a:r>
              <a:rPr lang="en-US" sz="11200" dirty="0">
                <a:latin typeface="Times New Roman" panose="02020603050405020304" pitchFamily="18" charset="0"/>
                <a:cs typeface="Times New Roman" panose="02020603050405020304" pitchFamily="18" charset="0"/>
              </a:rPr>
              <a:t>by </a:t>
            </a:r>
            <a:r>
              <a:rPr lang="en-US" sz="11200" dirty="0" smtClean="0">
                <a:latin typeface="Times New Roman" panose="02020603050405020304" pitchFamily="18" charset="0"/>
                <a:cs typeface="Times New Roman" panose="02020603050405020304" pitchFamily="18" charset="0"/>
              </a:rPr>
              <a:t>using </a:t>
            </a:r>
            <a:r>
              <a:rPr lang="en-US" sz="11200" dirty="0">
                <a:latin typeface="Times New Roman" panose="02020603050405020304" pitchFamily="18" charset="0"/>
                <a:cs typeface="Times New Roman" panose="02020603050405020304" pitchFamily="18" charset="0"/>
              </a:rPr>
              <a:t>structure based query the emails can be fetched</a:t>
            </a:r>
          </a:p>
          <a:p>
            <a:pPr marL="0" indent="0">
              <a:buNone/>
            </a:pPr>
            <a:r>
              <a:rPr lang="en-US" sz="11200" i="1" dirty="0" smtClean="0">
                <a:latin typeface="Times New Roman" panose="02020603050405020304" pitchFamily="18" charset="0"/>
                <a:cs typeface="Times New Roman" panose="02020603050405020304" pitchFamily="18" charset="0"/>
              </a:rPr>
              <a:t>4.4)Hyper </a:t>
            </a:r>
            <a:r>
              <a:rPr lang="en-US" sz="11200" i="1" dirty="0">
                <a:latin typeface="Times New Roman" panose="02020603050405020304" pitchFamily="18" charset="0"/>
                <a:cs typeface="Times New Roman" panose="02020603050405020304" pitchFamily="18" charset="0"/>
              </a:rPr>
              <a:t>text</a:t>
            </a:r>
            <a:r>
              <a:rPr lang="en-US" sz="11200" dirty="0">
                <a:latin typeface="Times New Roman" panose="02020603050405020304" pitchFamily="18" charset="0"/>
                <a:cs typeface="Times New Roman" panose="02020603050405020304" pitchFamily="18" charset="0"/>
              </a:rPr>
              <a:t>…</a:t>
            </a:r>
          </a:p>
          <a:p>
            <a:pPr marL="0" indent="0">
              <a:buNone/>
            </a:pPr>
            <a:r>
              <a:rPr lang="en-US" sz="11200" dirty="0" smtClean="0">
                <a:latin typeface="Times New Roman" panose="02020603050405020304" pitchFamily="18" charset="0"/>
                <a:cs typeface="Times New Roman" panose="02020603050405020304" pitchFamily="18" charset="0"/>
              </a:rPr>
              <a:t> a)the structure </a:t>
            </a:r>
            <a:r>
              <a:rPr lang="en-US" sz="11200" dirty="0">
                <a:latin typeface="Times New Roman" panose="02020603050405020304" pitchFamily="18" charset="0"/>
                <a:cs typeface="Times New Roman" panose="02020603050405020304" pitchFamily="18" charset="0"/>
              </a:rPr>
              <a:t>is linked </a:t>
            </a:r>
            <a:r>
              <a:rPr lang="en-US" sz="11200" dirty="0" err="1">
                <a:latin typeface="Times New Roman" panose="02020603050405020304" pitchFamily="18" charset="0"/>
                <a:cs typeface="Times New Roman" panose="02020603050405020304" pitchFamily="18" charset="0"/>
              </a:rPr>
              <a:t>i.e</a:t>
            </a:r>
            <a:r>
              <a:rPr lang="en-US" sz="11200" dirty="0">
                <a:latin typeface="Times New Roman" panose="02020603050405020304" pitchFamily="18" charset="0"/>
                <a:cs typeface="Times New Roman" panose="02020603050405020304" pitchFamily="18" charset="0"/>
              </a:rPr>
              <a:t> first node , this can be linked to two nodes, </a:t>
            </a:r>
            <a:r>
              <a:rPr lang="en-US" sz="11200" dirty="0" smtClean="0">
                <a:latin typeface="Times New Roman" panose="02020603050405020304" pitchFamily="18" charset="0"/>
                <a:cs typeface="Times New Roman" panose="02020603050405020304" pitchFamily="18" charset="0"/>
              </a:rPr>
              <a:t>…..</a:t>
            </a: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pPr marL="0" indent="0">
              <a:buNone/>
            </a:pPr>
            <a:r>
              <a:rPr lang="en-US" sz="11200"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49396000"/>
      </p:ext>
    </p:extLst>
  </p:cSld>
  <p:clrMapOvr>
    <a:masterClrMapping/>
  </p:clrMapOvr>
</p:sld>
</file>

<file path=ppt/theme/theme1.xml><?xml version="1.0" encoding="utf-8"?>
<a:theme xmlns:a="http://schemas.openxmlformats.org/drawingml/2006/main" name="Gallery">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2596</TotalTime>
  <Words>1578</Words>
  <Application>Microsoft Office PowerPoint</Application>
  <PresentationFormat>Widescreen</PresentationFormat>
  <Paragraphs>974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 3 ..part2..IRS              query processing &amp; operations</vt:lpstr>
      <vt:lpstr>                     Module1 ..part3..IRS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..part1..IRS</dc:title>
  <dc:creator>admin</dc:creator>
  <cp:lastModifiedBy>Admin</cp:lastModifiedBy>
  <cp:revision>116</cp:revision>
  <dcterms:created xsi:type="dcterms:W3CDTF">2022-07-12T10:46:32Z</dcterms:created>
  <dcterms:modified xsi:type="dcterms:W3CDTF">2024-08-22T09:34:58Z</dcterms:modified>
</cp:coreProperties>
</file>