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Gill Sans"/>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iUqNCWS8L5SJWtQVFoez9xxYey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GillSans-bold.fntdata"/><Relationship Id="rId10" Type="http://schemas.openxmlformats.org/officeDocument/2006/relationships/slide" Target="slides/slide6.xml"/><Relationship Id="rId21" Type="http://schemas.openxmlformats.org/officeDocument/2006/relationships/font" Target="fonts/GillSans-regular.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1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8"/>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7" name="Google Shape;17;p1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0" name="Google Shape;20;p18"/>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2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7"/>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5" name="Google Shape;85;p2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8" name="Google Shape;88;p27"/>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28"/>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8"/>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2" name="Google Shape;92;p2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5" name="Google Shape;95;p28"/>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9"/>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9"/>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24" name="Google Shape;24;p1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19"/>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0"/>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0"/>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1" name="Google Shape;31;p20"/>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0"/>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4" name="Google Shape;34;p20"/>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21"/>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1"/>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8" name="Google Shape;38;p21"/>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9" name="Google Shape;39;p2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2" name="Google Shape;42;p21"/>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22"/>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2"/>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6" name="Google Shape;46;p22"/>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7" name="Google Shape;47;p22"/>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8" name="Google Shape;48;p22"/>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9" name="Google Shape;49;p2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2" name="Google Shape;52;p22"/>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8" name="Google Shape;58;p23"/>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2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25"/>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5"/>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25"/>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2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0" name="Google Shape;70;p25"/>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grpSp>
        <p:nvGrpSpPr>
          <p:cNvPr id="72" name="Google Shape;72;p26"/>
          <p:cNvGrpSpPr/>
          <p:nvPr/>
        </p:nvGrpSpPr>
        <p:grpSpPr>
          <a:xfrm>
            <a:off x="7477387" y="482170"/>
            <a:ext cx="4074533" cy="5149101"/>
            <a:chOff x="7477387" y="482170"/>
            <a:chExt cx="4074533" cy="5149101"/>
          </a:xfrm>
        </p:grpSpPr>
        <p:sp>
          <p:nvSpPr>
            <p:cNvPr id="73" name="Google Shape;73;p26"/>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6"/>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26"/>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p:nvPr>
            <p:ph idx="2" type="pic"/>
          </p:nvPr>
        </p:nvSpPr>
        <p:spPr>
          <a:xfrm>
            <a:off x="8124389" y="1122542"/>
            <a:ext cx="2791171" cy="3866327"/>
          </a:xfrm>
          <a:prstGeom prst="rect">
            <a:avLst/>
          </a:prstGeom>
          <a:solidFill>
            <a:srgbClr val="D8D8D8"/>
          </a:solidFill>
          <a:ln>
            <a:noFill/>
          </a:ln>
        </p:spPr>
      </p:sp>
      <p:sp>
        <p:nvSpPr>
          <p:cNvPr id="77" name="Google Shape;77;p26"/>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8" name="Google Shape;78;p26"/>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1" name="Google Shape;81;p26"/>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E8DC"/>
            </a:gs>
            <a:gs pos="100000">
              <a:srgbClr val="D4C7B0"/>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7"/>
          <p:cNvSpPr/>
          <p:nvPr/>
        </p:nvSpPr>
        <p:spPr>
          <a:xfrm>
            <a:off x="0" y="2019476"/>
            <a:ext cx="12192000" cy="4105941"/>
          </a:xfrm>
          <a:prstGeom prst="rect">
            <a:avLst/>
          </a:prstGeom>
          <a:gradFill>
            <a:gsLst>
              <a:gs pos="0">
                <a:srgbClr val="EBDDC3">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 name="Google Shape;7;p17"/>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8" name="Google Shape;8;p1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7"/>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0" name="Google Shape;10;p1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 name="Google Shape;11;p1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 name="Google Shape;12;p1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7"/>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title"/>
          </p:nvPr>
        </p:nvSpPr>
        <p:spPr>
          <a:xfrm>
            <a:off x="1295402" y="1"/>
            <a:ext cx="9601196" cy="85644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3 ..PART3..IRS</a:t>
            </a:r>
            <a:br>
              <a:rPr lang="en-US"/>
            </a:br>
            <a:r>
              <a:rPr lang="en-US"/>
              <a:t>             QUERY PROCESSING &amp; OPERATIONS</a:t>
            </a:r>
            <a:endParaRPr/>
          </a:p>
        </p:txBody>
      </p:sp>
      <p:sp>
        <p:nvSpPr>
          <p:cNvPr id="101" name="Google Shape;101;p1"/>
          <p:cNvSpPr txBox="1"/>
          <p:nvPr>
            <p:ph idx="1" type="body"/>
          </p:nvPr>
        </p:nvSpPr>
        <p:spPr>
          <a:xfrm>
            <a:off x="234076" y="856445"/>
            <a:ext cx="11809878" cy="541943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a:t>  </a:t>
            </a:r>
            <a:r>
              <a:rPr i="1" lang="en-US" sz="11200"/>
              <a:t>1)</a:t>
            </a:r>
            <a:r>
              <a:rPr i="1" lang="en-US" sz="11200">
                <a:latin typeface="Times New Roman"/>
                <a:ea typeface="Times New Roman"/>
                <a:cs typeface="Times New Roman"/>
                <a:sym typeface="Times New Roman"/>
              </a:rPr>
              <a:t>pattern matching…</a:t>
            </a:r>
            <a:r>
              <a:rPr lang="en-US" sz="11200">
                <a:latin typeface="Times New Roman"/>
                <a:ea typeface="Times New Roman"/>
                <a:cs typeface="Times New Roman"/>
                <a:sym typeface="Times New Roman"/>
              </a:rPr>
              <a:t>some fixed and standard representation in the document</a:t>
            </a:r>
            <a:endParaRPr/>
          </a:p>
          <a:p>
            <a:pPr indent="0" lvl="0" marL="0" rtl="0" algn="l">
              <a:lnSpc>
                <a:spcPct val="120000"/>
              </a:lnSpc>
              <a:spcBef>
                <a:spcPts val="1000"/>
              </a:spcBef>
              <a:spcAft>
                <a:spcPts val="0"/>
              </a:spcAft>
              <a:buSzPct val="100000"/>
              <a:buNone/>
            </a:pPr>
            <a:r>
              <a:rPr i="1" lang="en-US" sz="11200">
                <a:latin typeface="Times New Roman"/>
                <a:ea typeface="Times New Roman"/>
                <a:cs typeface="Times New Roman"/>
                <a:sym typeface="Times New Roman"/>
              </a:rPr>
              <a:t>2)Types of patterns…</a:t>
            </a:r>
            <a:r>
              <a:rPr lang="en-US" sz="11200">
                <a:latin typeface="Times New Roman"/>
                <a:ea typeface="Times New Roman"/>
                <a:cs typeface="Times New Roman"/>
                <a:sym typeface="Times New Roman"/>
              </a:rPr>
              <a:t>Words, Prefixes, Suffixes, Substrings, ranges, Allowing error,  Regular expression, Extended patterns </a:t>
            </a:r>
            <a:endParaRPr/>
          </a:p>
          <a:p>
            <a:pPr indent="0" lvl="0" marL="0" rtl="0" algn="l">
              <a:lnSpc>
                <a:spcPct val="120000"/>
              </a:lnSpc>
              <a:spcBef>
                <a:spcPts val="1000"/>
              </a:spcBef>
              <a:spcAft>
                <a:spcPts val="0"/>
              </a:spcAft>
              <a:buSzPct val="100000"/>
              <a:buNone/>
            </a:pPr>
            <a:r>
              <a:rPr i="1" lang="en-US" sz="11200">
                <a:latin typeface="Times New Roman"/>
                <a:ea typeface="Times New Roman"/>
                <a:cs typeface="Times New Roman"/>
                <a:sym typeface="Times New Roman"/>
              </a:rPr>
              <a:t>3)Structured queries</a:t>
            </a:r>
            <a:r>
              <a:rPr lang="en-US" sz="11200">
                <a:latin typeface="Times New Roman"/>
                <a:ea typeface="Times New Roman"/>
                <a:cs typeface="Times New Roman"/>
                <a:sym typeface="Times New Roman"/>
              </a:rPr>
              <a:t>… query has a definite structure which can be used as a means to select all documents of similar structure</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4) </a:t>
            </a:r>
            <a:r>
              <a:rPr i="1" lang="en-US" sz="11200">
                <a:latin typeface="Times New Roman"/>
                <a:ea typeface="Times New Roman"/>
                <a:cs typeface="Times New Roman"/>
                <a:sym typeface="Times New Roman"/>
              </a:rPr>
              <a:t>Structure types</a:t>
            </a:r>
            <a:r>
              <a:rPr lang="en-US" sz="11200">
                <a:latin typeface="Times New Roman"/>
                <a:ea typeface="Times New Roman"/>
                <a:cs typeface="Times New Roman"/>
                <a:sym typeface="Times New Roman"/>
              </a:rPr>
              <a:t>… fixed. Hypertext, hierarchal, </a:t>
            </a:r>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5) </a:t>
            </a:r>
            <a:r>
              <a:rPr i="1" lang="en-US" sz="11200">
                <a:latin typeface="Times New Roman"/>
                <a:ea typeface="Times New Roman"/>
                <a:cs typeface="Times New Roman"/>
                <a:sym typeface="Times New Roman"/>
              </a:rPr>
              <a:t>Different type of hierarchical structures </a:t>
            </a:r>
            <a:r>
              <a:rPr lang="en-US" sz="11200">
                <a:latin typeface="Times New Roman"/>
                <a:ea typeface="Times New Roman"/>
                <a:cs typeface="Times New Roman"/>
                <a:sym typeface="Times New Roman"/>
              </a:rPr>
              <a:t>….PAT expression model, overlapping list, list of references. Proximity nodes, tree mapping</a:t>
            </a:r>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0"/>
          <p:cNvSpPr txBox="1"/>
          <p:nvPr>
            <p:ph type="title"/>
          </p:nvPr>
        </p:nvSpPr>
        <p:spPr>
          <a:xfrm>
            <a:off x="1295402" y="1"/>
            <a:ext cx="9601196" cy="85644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3 ..PART3..IRS</a:t>
            </a:r>
            <a:br>
              <a:rPr lang="en-US"/>
            </a:br>
            <a:r>
              <a:rPr lang="en-US"/>
              <a:t>             QUERY PROCESSING &amp; OPERATIONS</a:t>
            </a:r>
            <a:endParaRPr/>
          </a:p>
        </p:txBody>
      </p:sp>
      <p:sp>
        <p:nvSpPr>
          <p:cNvPr id="155" name="Google Shape;155;p10"/>
          <p:cNvSpPr txBox="1"/>
          <p:nvPr>
            <p:ph idx="1" type="body"/>
          </p:nvPr>
        </p:nvSpPr>
        <p:spPr>
          <a:xfrm>
            <a:off x="234076" y="712694"/>
            <a:ext cx="11809878" cy="5563181"/>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ts val="500"/>
              <a:buNone/>
            </a:pPr>
            <a:r>
              <a:rPr lang="en-US"/>
              <a:t>  </a:t>
            </a:r>
            <a:endParaRPr sz="11200"/>
          </a:p>
          <a:p>
            <a:pPr indent="0" lvl="0" marL="0" rtl="0" algn="l">
              <a:lnSpc>
                <a:spcPct val="120000"/>
              </a:lnSpc>
              <a:spcBef>
                <a:spcPts val="1000"/>
              </a:spcBef>
              <a:spcAft>
                <a:spcPts val="0"/>
              </a:spcAft>
              <a:buSzPct val="100000"/>
              <a:buNone/>
            </a:pPr>
            <a:r>
              <a:rPr i="1" lang="en-US" sz="11200"/>
              <a:t>4.2) relevant feedback for vector model..c) Now consider</a:t>
            </a:r>
            <a:r>
              <a:rPr lang="en-US" sz="11200"/>
              <a:t>,</a:t>
            </a:r>
            <a:endParaRPr/>
          </a:p>
          <a:p>
            <a:pPr indent="0" lvl="0" marL="0" rtl="0" algn="l">
              <a:lnSpc>
                <a:spcPct val="120000"/>
              </a:lnSpc>
              <a:spcBef>
                <a:spcPts val="1000"/>
              </a:spcBef>
              <a:spcAft>
                <a:spcPts val="0"/>
              </a:spcAft>
              <a:buSzPct val="100000"/>
              <a:buNone/>
            </a:pPr>
            <a:r>
              <a:rPr lang="en-US" sz="11200"/>
              <a:t>Drn: set of all retrieved documents by the query (total relevant (r) and irrelevant(n))</a:t>
            </a:r>
            <a:endParaRPr sz="11200"/>
          </a:p>
          <a:p>
            <a:pPr indent="0" lvl="0" marL="0" rtl="0" algn="l">
              <a:lnSpc>
                <a:spcPct val="120000"/>
              </a:lnSpc>
              <a:spcBef>
                <a:spcPts val="1000"/>
              </a:spcBef>
              <a:spcAft>
                <a:spcPts val="0"/>
              </a:spcAft>
              <a:buSzPct val="100000"/>
              <a:buNone/>
            </a:pPr>
            <a:r>
              <a:rPr lang="en-US" sz="11200"/>
              <a:t>Dr: set of retrieved documents as identified by the user from the set of all retrieved documents( Dr subset of Drn)[should be large]</a:t>
            </a:r>
            <a:endParaRPr sz="11200"/>
          </a:p>
          <a:p>
            <a:pPr indent="0" lvl="0" marL="0" rtl="0" algn="l">
              <a:lnSpc>
                <a:spcPct val="120000"/>
              </a:lnSpc>
              <a:spcBef>
                <a:spcPts val="1000"/>
              </a:spcBef>
              <a:spcAft>
                <a:spcPts val="0"/>
              </a:spcAft>
              <a:buSzPct val="100000"/>
              <a:buNone/>
            </a:pPr>
            <a:r>
              <a:rPr lang="en-US" sz="11200"/>
              <a:t>Dn: set of irrelevant documents from all the retrieved documents(Dn subset of Drn)[should be small]</a:t>
            </a:r>
            <a:endParaRPr sz="11200"/>
          </a:p>
          <a:p>
            <a:pPr indent="0" lvl="0" marL="0" rtl="0" algn="l">
              <a:lnSpc>
                <a:spcPct val="120000"/>
              </a:lnSpc>
              <a:spcBef>
                <a:spcPts val="1000"/>
              </a:spcBef>
              <a:spcAft>
                <a:spcPts val="0"/>
              </a:spcAft>
              <a:buSzPct val="100000"/>
              <a:buNone/>
            </a:pPr>
            <a:r>
              <a:rPr lang="en-US" sz="11200"/>
              <a:t>Cr: set of all the documents in the total collection</a:t>
            </a:r>
            <a:endParaRPr/>
          </a:p>
          <a:p>
            <a:pPr indent="0" lvl="0" marL="0" rtl="0" algn="l">
              <a:lnSpc>
                <a:spcPct val="120000"/>
              </a:lnSpc>
              <a:spcBef>
                <a:spcPts val="1000"/>
              </a:spcBef>
              <a:spcAft>
                <a:spcPts val="0"/>
              </a:spcAft>
              <a:buSzPct val="100000"/>
              <a:buNone/>
            </a:pPr>
            <a:r>
              <a:rPr lang="en-US" sz="11200"/>
              <a:t>I Drn I: modulus : will give number of documents retrieved after the query</a:t>
            </a:r>
            <a:endParaRPr/>
          </a:p>
          <a:p>
            <a:pPr indent="0" lvl="0" marL="0" rtl="0" algn="l">
              <a:lnSpc>
                <a:spcPct val="120000"/>
              </a:lnSpc>
              <a:spcBef>
                <a:spcPts val="1000"/>
              </a:spcBef>
              <a:spcAft>
                <a:spcPts val="0"/>
              </a:spcAft>
              <a:buSzPct val="100000"/>
              <a:buNone/>
            </a:pPr>
            <a:r>
              <a:rPr lang="en-US" sz="11200"/>
              <a:t>I Dr I :number of relevant documents  retrieved</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1"/>
          <p:cNvSpPr txBox="1"/>
          <p:nvPr>
            <p:ph type="title"/>
          </p:nvPr>
        </p:nvSpPr>
        <p:spPr>
          <a:xfrm>
            <a:off x="1295402" y="1"/>
            <a:ext cx="9601196" cy="85644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3 ..PART3..IRS</a:t>
            </a:r>
            <a:br>
              <a:rPr lang="en-US"/>
            </a:br>
            <a:r>
              <a:rPr lang="en-US"/>
              <a:t>             QUERY PROCESSING &amp; OPERATIONS</a:t>
            </a:r>
            <a:endParaRPr/>
          </a:p>
        </p:txBody>
      </p:sp>
      <p:sp>
        <p:nvSpPr>
          <p:cNvPr id="161" name="Google Shape;161;p11"/>
          <p:cNvSpPr txBox="1"/>
          <p:nvPr>
            <p:ph idx="1" type="body"/>
          </p:nvPr>
        </p:nvSpPr>
        <p:spPr>
          <a:xfrm>
            <a:off x="234076" y="712694"/>
            <a:ext cx="11809878" cy="5563181"/>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ts val="500"/>
              <a:buNone/>
            </a:pPr>
            <a:r>
              <a:rPr lang="en-US"/>
              <a:t>  </a:t>
            </a:r>
            <a:endParaRPr sz="11200"/>
          </a:p>
          <a:p>
            <a:pPr indent="0" lvl="0" marL="0" rtl="0" algn="l">
              <a:lnSpc>
                <a:spcPct val="120000"/>
              </a:lnSpc>
              <a:spcBef>
                <a:spcPts val="1000"/>
              </a:spcBef>
              <a:spcAft>
                <a:spcPts val="0"/>
              </a:spcAft>
              <a:buSzPct val="100000"/>
              <a:buNone/>
            </a:pPr>
            <a:r>
              <a:rPr i="1" lang="en-US" sz="11200"/>
              <a:t>4.2) relevant feedback for vector model…c) Now consider</a:t>
            </a:r>
            <a:r>
              <a:rPr lang="en-US" sz="11200"/>
              <a:t>,</a:t>
            </a:r>
            <a:endParaRPr/>
          </a:p>
          <a:p>
            <a:pPr indent="0" lvl="0" marL="0" rtl="0" algn="l">
              <a:lnSpc>
                <a:spcPct val="120000"/>
              </a:lnSpc>
              <a:spcBef>
                <a:spcPts val="1000"/>
              </a:spcBef>
              <a:spcAft>
                <a:spcPts val="0"/>
              </a:spcAft>
              <a:buSzPct val="100000"/>
              <a:buNone/>
            </a:pPr>
            <a:r>
              <a:rPr lang="en-US" sz="11200"/>
              <a:t>I Dn I : number of irreverent documents from total number retrieved</a:t>
            </a:r>
            <a:endParaRPr/>
          </a:p>
          <a:p>
            <a:pPr indent="0" lvl="0" marL="0" rtl="0" algn="l">
              <a:lnSpc>
                <a:spcPct val="120000"/>
              </a:lnSpc>
              <a:spcBef>
                <a:spcPts val="1000"/>
              </a:spcBef>
              <a:spcAft>
                <a:spcPts val="0"/>
              </a:spcAft>
              <a:buSzPct val="100000"/>
              <a:buNone/>
            </a:pPr>
            <a:r>
              <a:rPr lang="en-US" sz="11200"/>
              <a:t>I Cr I number of relevant documents present in the entire IR system</a:t>
            </a:r>
            <a:endParaRPr/>
          </a:p>
          <a:p>
            <a:pPr indent="0" lvl="0" marL="0" rtl="0" algn="l">
              <a:lnSpc>
                <a:spcPct val="120000"/>
              </a:lnSpc>
              <a:spcBef>
                <a:spcPts val="1000"/>
              </a:spcBef>
              <a:spcAft>
                <a:spcPts val="0"/>
              </a:spcAft>
              <a:buSzPct val="100000"/>
              <a:buNone/>
            </a:pPr>
            <a:r>
              <a:rPr lang="en-US" sz="11200"/>
              <a:t>Working ..form initial query with weights</a:t>
            </a:r>
            <a:endParaRPr/>
          </a:p>
          <a:p>
            <a:pPr indent="0" lvl="0" marL="0" rtl="0" algn="l">
              <a:lnSpc>
                <a:spcPct val="120000"/>
              </a:lnSpc>
              <a:spcBef>
                <a:spcPts val="1000"/>
              </a:spcBef>
              <a:spcAft>
                <a:spcPts val="0"/>
              </a:spcAft>
              <a:buSzPct val="100000"/>
              <a:buNone/>
            </a:pPr>
            <a:r>
              <a:rPr lang="en-US" sz="11200"/>
              <a:t>Dr(rellevent) less the Cr(total) i.e Cr&gt;&gt;Dr or Cr =Dr + Dn</a:t>
            </a:r>
            <a:endParaRPr sz="11200"/>
          </a:p>
          <a:p>
            <a:pPr indent="0" lvl="0" marL="0" rtl="0" algn="l">
              <a:lnSpc>
                <a:spcPct val="120000"/>
              </a:lnSpc>
              <a:spcBef>
                <a:spcPts val="1000"/>
              </a:spcBef>
              <a:spcAft>
                <a:spcPts val="0"/>
              </a:spcAft>
              <a:buSzPct val="100000"/>
              <a:buNone/>
            </a:pPr>
            <a:r>
              <a:rPr lang="en-US" sz="11200"/>
              <a:t>Now refine the query by redefining the weights such as </a:t>
            </a:r>
            <a:endParaRPr/>
          </a:p>
          <a:p>
            <a:pPr indent="0" lvl="0" marL="0" rtl="0" algn="l">
              <a:lnSpc>
                <a:spcPct val="120000"/>
              </a:lnSpc>
              <a:spcBef>
                <a:spcPts val="1000"/>
              </a:spcBef>
              <a:spcAft>
                <a:spcPts val="0"/>
              </a:spcAft>
              <a:buSzPct val="100000"/>
              <a:buNone/>
            </a:pPr>
            <a:r>
              <a:rPr lang="en-US" sz="11200"/>
              <a:t>Dr will be almost equal to Cr. [for each feedback cycle Dn(new)&lt; Dn(previous)</a:t>
            </a:r>
            <a:endParaRPr sz="11200"/>
          </a:p>
          <a:p>
            <a:pPr indent="0" lvl="0" marL="0" rtl="0" algn="l">
              <a:lnSpc>
                <a:spcPct val="120000"/>
              </a:lnSpc>
              <a:spcBef>
                <a:spcPts val="1000"/>
              </a:spcBef>
              <a:spcAft>
                <a:spcPts val="0"/>
              </a:spcAft>
              <a:buSzPct val="100000"/>
              <a:buNone/>
            </a:pPr>
            <a:r>
              <a:rPr lang="en-US" sz="11200"/>
              <a:t>This will slowly tune all the weights in to stline </a:t>
            </a:r>
            <a:endParaRPr/>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2"/>
          <p:cNvSpPr txBox="1"/>
          <p:nvPr>
            <p:ph type="title"/>
          </p:nvPr>
        </p:nvSpPr>
        <p:spPr>
          <a:xfrm>
            <a:off x="1295402" y="-174811"/>
            <a:ext cx="9601196" cy="887506"/>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3 ..PART3..IRS</a:t>
            </a:r>
            <a:br>
              <a:rPr lang="en-US"/>
            </a:br>
            <a:r>
              <a:rPr lang="en-US"/>
              <a:t>             QUERY PROCESSING &amp; OPERATIONS</a:t>
            </a:r>
            <a:endParaRPr/>
          </a:p>
        </p:txBody>
      </p:sp>
      <p:sp>
        <p:nvSpPr>
          <p:cNvPr id="167" name="Google Shape;167;p12"/>
          <p:cNvSpPr txBox="1"/>
          <p:nvPr>
            <p:ph idx="1" type="body"/>
          </p:nvPr>
        </p:nvSpPr>
        <p:spPr>
          <a:xfrm>
            <a:off x="234076" y="457200"/>
            <a:ext cx="11809878" cy="5818675"/>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a:t>  </a:t>
            </a:r>
            <a:r>
              <a:rPr lang="en-US" sz="11200"/>
              <a:t> 4.3) for probabilistic model</a:t>
            </a:r>
            <a:endParaRPr/>
          </a:p>
          <a:p>
            <a:pPr indent="0" lvl="0" marL="0" rtl="0" algn="l">
              <a:lnSpc>
                <a:spcPct val="120000"/>
              </a:lnSpc>
              <a:spcBef>
                <a:spcPts val="1000"/>
              </a:spcBef>
              <a:spcAft>
                <a:spcPts val="0"/>
              </a:spcAft>
              <a:buSzPct val="100000"/>
              <a:buNone/>
            </a:pPr>
            <a:r>
              <a:rPr lang="en-US" sz="11200"/>
              <a:t>For a query Q for set of documents Dj we define two probabilities</a:t>
            </a:r>
            <a:endParaRPr/>
          </a:p>
          <a:p>
            <a:pPr indent="0" lvl="0" marL="0" rtl="0" algn="l">
              <a:lnSpc>
                <a:spcPct val="120000"/>
              </a:lnSpc>
              <a:spcBef>
                <a:spcPts val="1000"/>
              </a:spcBef>
              <a:spcAft>
                <a:spcPts val="0"/>
              </a:spcAft>
              <a:buSzPct val="100000"/>
              <a:buNone/>
            </a:pPr>
            <a:r>
              <a:rPr lang="en-US" sz="11200"/>
              <a:t>P(Ki I Rr) were it is the probability with which the term Ki will be found in the relevant documents Rr . Ki is one of the keyword then the probability of Ki being found in Rr should be high</a:t>
            </a:r>
            <a:endParaRPr/>
          </a:p>
          <a:p>
            <a:pPr indent="0" lvl="0" marL="0" rtl="0" algn="l">
              <a:lnSpc>
                <a:spcPct val="120000"/>
              </a:lnSpc>
              <a:spcBef>
                <a:spcPts val="1000"/>
              </a:spcBef>
              <a:spcAft>
                <a:spcPts val="0"/>
              </a:spcAft>
              <a:buSzPct val="100000"/>
              <a:buNone/>
            </a:pPr>
            <a:r>
              <a:rPr lang="en-US" sz="11200"/>
              <a:t>P(Ki I Rir) is the probability of finding the term Ki in the set of non relevant documents Rir</a:t>
            </a:r>
            <a:endParaRPr sz="11200"/>
          </a:p>
          <a:p>
            <a:pPr indent="0" lvl="0" marL="0" rtl="0" algn="l">
              <a:lnSpc>
                <a:spcPct val="120000"/>
              </a:lnSpc>
              <a:spcBef>
                <a:spcPts val="1000"/>
              </a:spcBef>
              <a:spcAft>
                <a:spcPts val="0"/>
              </a:spcAft>
              <a:buSzPct val="100000"/>
              <a:buNone/>
            </a:pPr>
            <a:r>
              <a:rPr lang="en-US" sz="11200"/>
              <a:t>Sim(Dj,Q), this gives the query q having similarity from document set Dj is given by the expression of similarity principle which has terms P(Ki I Rr) and P(Ki I Rir). But before the query is sent these probabilities are not known thus the expression cannot be solved as their is no feedback from the user also and  no retrieved documents also</a:t>
            </a:r>
            <a:endParaRPr/>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txBox="1"/>
          <p:nvPr>
            <p:ph type="title"/>
          </p:nvPr>
        </p:nvSpPr>
        <p:spPr>
          <a:xfrm>
            <a:off x="1295402" y="1"/>
            <a:ext cx="9601196" cy="85644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3 ..PART3..IRS</a:t>
            </a:r>
            <a:br>
              <a:rPr lang="en-US"/>
            </a:br>
            <a:r>
              <a:rPr lang="en-US"/>
              <a:t>             QUERY PROCESSING &amp; OPERATIONS</a:t>
            </a:r>
            <a:endParaRPr/>
          </a:p>
        </p:txBody>
      </p:sp>
      <p:sp>
        <p:nvSpPr>
          <p:cNvPr id="173" name="Google Shape;173;p13"/>
          <p:cNvSpPr txBox="1"/>
          <p:nvPr>
            <p:ph idx="1" type="body"/>
          </p:nvPr>
        </p:nvSpPr>
        <p:spPr>
          <a:xfrm>
            <a:off x="234076" y="712694"/>
            <a:ext cx="11809878" cy="5563181"/>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a:t>  </a:t>
            </a:r>
            <a:r>
              <a:rPr lang="en-US" sz="11200"/>
              <a:t> 4.3) </a:t>
            </a:r>
            <a:r>
              <a:rPr i="1" lang="en-US" sz="11200"/>
              <a:t>for probabilistic model</a:t>
            </a:r>
            <a:endParaRPr/>
          </a:p>
          <a:p>
            <a:pPr indent="0" lvl="0" marL="0" rtl="0" algn="l">
              <a:lnSpc>
                <a:spcPct val="120000"/>
              </a:lnSpc>
              <a:spcBef>
                <a:spcPts val="1000"/>
              </a:spcBef>
              <a:spcAft>
                <a:spcPts val="0"/>
              </a:spcAft>
              <a:buSzPct val="100000"/>
              <a:buNone/>
            </a:pPr>
            <a:r>
              <a:rPr lang="en-US" sz="11200"/>
              <a:t>Thus initially these terms are assumed as</a:t>
            </a:r>
            <a:endParaRPr/>
          </a:p>
          <a:p>
            <a:pPr indent="0" lvl="0" marL="0" rtl="0" algn="l">
              <a:lnSpc>
                <a:spcPct val="120000"/>
              </a:lnSpc>
              <a:spcBef>
                <a:spcPts val="1000"/>
              </a:spcBef>
              <a:spcAft>
                <a:spcPts val="0"/>
              </a:spcAft>
              <a:buSzPct val="100000"/>
              <a:buNone/>
            </a:pPr>
            <a:r>
              <a:rPr lang="en-US" sz="11200"/>
              <a:t>P(Ki I Rr) =0.5 and P(Ki I Rir) =ni/N</a:t>
            </a:r>
            <a:endParaRPr/>
          </a:p>
          <a:p>
            <a:pPr indent="0" lvl="0" marL="0" rtl="0" algn="l">
              <a:lnSpc>
                <a:spcPct val="120000"/>
              </a:lnSpc>
              <a:spcBef>
                <a:spcPts val="1000"/>
              </a:spcBef>
              <a:spcAft>
                <a:spcPts val="0"/>
              </a:spcAft>
              <a:buSzPct val="100000"/>
              <a:buNone/>
            </a:pPr>
            <a:r>
              <a:rPr lang="en-US" sz="11200"/>
              <a:t>Were ni is documents having term ki and N is the total document set</a:t>
            </a:r>
            <a:endParaRPr/>
          </a:p>
          <a:p>
            <a:pPr indent="0" lvl="0" marL="0" rtl="0" algn="l">
              <a:lnSpc>
                <a:spcPct val="120000"/>
              </a:lnSpc>
              <a:spcBef>
                <a:spcPts val="1000"/>
              </a:spcBef>
              <a:spcAft>
                <a:spcPts val="0"/>
              </a:spcAft>
              <a:buSzPct val="100000"/>
              <a:buNone/>
            </a:pPr>
            <a:r>
              <a:rPr lang="en-US" sz="11200"/>
              <a:t>4.4) </a:t>
            </a:r>
            <a:r>
              <a:rPr i="1" lang="en-US" sz="11200"/>
              <a:t>A variant of probabilistic term Reweighting</a:t>
            </a:r>
            <a:r>
              <a:rPr lang="en-US" sz="11200"/>
              <a:t>…..</a:t>
            </a:r>
            <a:endParaRPr/>
          </a:p>
          <a:p>
            <a:pPr indent="0" lvl="0" marL="0" rtl="0" algn="l">
              <a:lnSpc>
                <a:spcPct val="120000"/>
              </a:lnSpc>
              <a:spcBef>
                <a:spcPts val="1000"/>
              </a:spcBef>
              <a:spcAft>
                <a:spcPts val="0"/>
              </a:spcAft>
              <a:buSzPct val="100000"/>
              <a:buNone/>
            </a:pPr>
            <a:r>
              <a:rPr lang="en-US" sz="11200"/>
              <a:t>This used the probabilistic formula and within document frequency weights</a:t>
            </a:r>
            <a:endParaRPr/>
          </a:p>
          <a:p>
            <a:pPr indent="0" lvl="0" marL="0" rtl="0" algn="l">
              <a:lnSpc>
                <a:spcPct val="120000"/>
              </a:lnSpc>
              <a:spcBef>
                <a:spcPts val="1000"/>
              </a:spcBef>
              <a:spcAft>
                <a:spcPts val="0"/>
              </a:spcAft>
              <a:buSzPct val="100000"/>
              <a:buNone/>
            </a:pPr>
            <a:r>
              <a:rPr lang="en-US" sz="11200"/>
              <a:t>All these frequencies are normalized and then used</a:t>
            </a:r>
            <a:endParaRPr/>
          </a:p>
          <a:p>
            <a:pPr indent="0" lvl="0" marL="0" rtl="0" algn="l">
              <a:lnSpc>
                <a:spcPct val="120000"/>
              </a:lnSpc>
              <a:spcBef>
                <a:spcPts val="1000"/>
              </a:spcBef>
              <a:spcAft>
                <a:spcPts val="0"/>
              </a:spcAft>
              <a:buSzPct val="100000"/>
              <a:buNone/>
            </a:pPr>
            <a:r>
              <a:rPr lang="en-US" sz="11200"/>
              <a:t>It introduces more constants in the formule thus making its calculation more easy</a:t>
            </a:r>
            <a:endParaRPr/>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4"/>
          <p:cNvSpPr txBox="1"/>
          <p:nvPr>
            <p:ph type="title"/>
          </p:nvPr>
        </p:nvSpPr>
        <p:spPr>
          <a:xfrm>
            <a:off x="1295402" y="1"/>
            <a:ext cx="9601196" cy="85644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3 ..PART3..IRS</a:t>
            </a:r>
            <a:br>
              <a:rPr lang="en-US"/>
            </a:br>
            <a:r>
              <a:rPr lang="en-US"/>
              <a:t>             QUERY PROCESSING &amp; OPERATIONS</a:t>
            </a:r>
            <a:endParaRPr/>
          </a:p>
        </p:txBody>
      </p:sp>
      <p:sp>
        <p:nvSpPr>
          <p:cNvPr id="179" name="Google Shape;179;p14"/>
          <p:cNvSpPr txBox="1"/>
          <p:nvPr>
            <p:ph idx="1" type="body"/>
          </p:nvPr>
        </p:nvSpPr>
        <p:spPr>
          <a:xfrm>
            <a:off x="234076" y="712694"/>
            <a:ext cx="11809878" cy="5563181"/>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ts val="500"/>
              <a:buNone/>
            </a:pPr>
            <a:r>
              <a:rPr lang="en-US"/>
              <a:t>  </a:t>
            </a:r>
            <a:endParaRPr sz="11200"/>
          </a:p>
          <a:p>
            <a:pPr indent="0" lvl="0" marL="0" rtl="0" algn="l">
              <a:lnSpc>
                <a:spcPct val="120000"/>
              </a:lnSpc>
              <a:spcBef>
                <a:spcPts val="1000"/>
              </a:spcBef>
              <a:spcAft>
                <a:spcPts val="0"/>
              </a:spcAft>
              <a:buSzPct val="100000"/>
              <a:buNone/>
            </a:pPr>
            <a:r>
              <a:rPr i="1" lang="en-US" sz="11200"/>
              <a:t>4.5) evaluation on relevance feedback strategies,,,</a:t>
            </a:r>
            <a:endParaRPr/>
          </a:p>
          <a:p>
            <a:pPr indent="0" lvl="0" marL="0" rtl="0" algn="l">
              <a:lnSpc>
                <a:spcPct val="120000"/>
              </a:lnSpc>
              <a:spcBef>
                <a:spcPts val="1000"/>
              </a:spcBef>
              <a:spcAft>
                <a:spcPts val="0"/>
              </a:spcAft>
              <a:buSzPct val="100000"/>
              <a:buNone/>
            </a:pPr>
            <a:r>
              <a:rPr lang="en-US" sz="11200"/>
              <a:t>Consider Modified query vector Qm</a:t>
            </a:r>
            <a:endParaRPr sz="11200"/>
          </a:p>
          <a:p>
            <a:pPr indent="0" lvl="0" marL="0" rtl="0" algn="l">
              <a:lnSpc>
                <a:spcPct val="120000"/>
              </a:lnSpc>
              <a:spcBef>
                <a:spcPts val="1000"/>
              </a:spcBef>
              <a:spcAft>
                <a:spcPts val="0"/>
              </a:spcAft>
              <a:buSzPct val="100000"/>
              <a:buNone/>
            </a:pPr>
            <a:r>
              <a:rPr lang="en-US" sz="11200"/>
              <a:t>Set of documents are retrieved near this modified query vector</a:t>
            </a:r>
            <a:endParaRPr/>
          </a:p>
          <a:p>
            <a:pPr indent="0" lvl="0" marL="0" rtl="0" algn="l">
              <a:lnSpc>
                <a:spcPct val="120000"/>
              </a:lnSpc>
              <a:spcBef>
                <a:spcPts val="1000"/>
              </a:spcBef>
              <a:spcAft>
                <a:spcPts val="0"/>
              </a:spcAft>
              <a:buSzPct val="100000"/>
              <a:buNone/>
            </a:pPr>
            <a:r>
              <a:rPr lang="en-US" sz="11200"/>
              <a:t>Then these documents are ranked and measure the recall precision figure of that document relative to all the retrieved document for the original query vector Q</a:t>
            </a:r>
            <a:endParaRPr/>
          </a:p>
          <a:p>
            <a:pPr indent="0" lvl="0" marL="0" rtl="0" algn="l">
              <a:lnSpc>
                <a:spcPct val="120000"/>
              </a:lnSpc>
              <a:spcBef>
                <a:spcPts val="1000"/>
              </a:spcBef>
              <a:spcAft>
                <a:spcPts val="0"/>
              </a:spcAft>
              <a:buSzPct val="100000"/>
              <a:buNone/>
            </a:pPr>
            <a:r>
              <a:rPr lang="en-US" sz="11200"/>
              <a:t>Those documents which already show as relevant in the feedback process show a higher state of performance</a:t>
            </a:r>
            <a:endParaRPr/>
          </a:p>
          <a:p>
            <a:pPr indent="0" lvl="0" marL="0" rtl="0" algn="l">
              <a:lnSpc>
                <a:spcPct val="120000"/>
              </a:lnSpc>
              <a:spcBef>
                <a:spcPts val="1000"/>
              </a:spcBef>
              <a:spcAft>
                <a:spcPts val="0"/>
              </a:spcAft>
              <a:buSzPct val="100000"/>
              <a:buNone/>
            </a:pPr>
            <a:r>
              <a:rPr lang="en-US" sz="11200"/>
              <a:t> </a:t>
            </a:r>
            <a:endParaRPr/>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5"/>
          <p:cNvSpPr txBox="1"/>
          <p:nvPr>
            <p:ph type="title"/>
          </p:nvPr>
        </p:nvSpPr>
        <p:spPr>
          <a:xfrm>
            <a:off x="1295402" y="1"/>
            <a:ext cx="9601196" cy="85644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3 ..PART3..IRS</a:t>
            </a:r>
            <a:br>
              <a:rPr lang="en-US"/>
            </a:br>
            <a:r>
              <a:rPr lang="en-US"/>
              <a:t>             QUERY PROCESSING &amp; OPERATIONS</a:t>
            </a:r>
            <a:endParaRPr/>
          </a:p>
        </p:txBody>
      </p:sp>
      <p:sp>
        <p:nvSpPr>
          <p:cNvPr id="185" name="Google Shape;185;p15"/>
          <p:cNvSpPr txBox="1"/>
          <p:nvPr>
            <p:ph idx="1" type="body"/>
          </p:nvPr>
        </p:nvSpPr>
        <p:spPr>
          <a:xfrm>
            <a:off x="234076" y="712694"/>
            <a:ext cx="11809878" cy="5563181"/>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ts val="500"/>
              <a:buNone/>
            </a:pPr>
            <a:r>
              <a:rPr lang="en-US"/>
              <a:t>  </a:t>
            </a:r>
            <a:endParaRPr sz="11200"/>
          </a:p>
          <a:p>
            <a:pPr indent="0" lvl="0" marL="0" rtl="0" algn="l">
              <a:lnSpc>
                <a:spcPct val="120000"/>
              </a:lnSpc>
              <a:spcBef>
                <a:spcPts val="1000"/>
              </a:spcBef>
              <a:spcAft>
                <a:spcPts val="0"/>
              </a:spcAft>
              <a:buSzPct val="100000"/>
              <a:buNone/>
            </a:pPr>
            <a:r>
              <a:rPr lang="en-US" sz="11200"/>
              <a:t> 5) multimedia….</a:t>
            </a:r>
            <a:endParaRPr/>
          </a:p>
          <a:p>
            <a:pPr indent="0" lvl="0" marL="0" rtl="0" algn="l">
              <a:lnSpc>
                <a:spcPct val="120000"/>
              </a:lnSpc>
              <a:spcBef>
                <a:spcPts val="1000"/>
              </a:spcBef>
              <a:spcAft>
                <a:spcPts val="0"/>
              </a:spcAft>
              <a:buSzPct val="100000"/>
              <a:buNone/>
            </a:pPr>
            <a:r>
              <a:rPr lang="en-US" sz="11200"/>
              <a:t>An application that handle different type of digital data which originate from different types of media. </a:t>
            </a:r>
            <a:endParaRPr/>
          </a:p>
          <a:p>
            <a:pPr indent="0" lvl="0" marL="0" rtl="0" algn="l">
              <a:lnSpc>
                <a:spcPct val="120000"/>
              </a:lnSpc>
              <a:spcBef>
                <a:spcPts val="1000"/>
              </a:spcBef>
              <a:spcAft>
                <a:spcPts val="0"/>
              </a:spcAft>
              <a:buSzPct val="100000"/>
              <a:buNone/>
            </a:pPr>
            <a:r>
              <a:rPr lang="en-US" sz="11200"/>
              <a:t>The digital data is termed as multimedia elements like text, sound, image etc</a:t>
            </a:r>
            <a:endParaRPr sz="11200"/>
          </a:p>
          <a:p>
            <a:pPr indent="0" lvl="0" marL="0" rtl="0" algn="l">
              <a:lnSpc>
                <a:spcPct val="120000"/>
              </a:lnSpc>
              <a:spcBef>
                <a:spcPts val="1000"/>
              </a:spcBef>
              <a:spcAft>
                <a:spcPts val="0"/>
              </a:spcAft>
              <a:buSzPct val="100000"/>
              <a:buNone/>
            </a:pPr>
            <a:r>
              <a:rPr lang="en-US" sz="11200"/>
              <a:t>The media can be different in terms of volume,forms and processing requirements</a:t>
            </a:r>
            <a:endParaRPr/>
          </a:p>
          <a:p>
            <a:pPr indent="0" lvl="0" marL="0" rtl="0" algn="l">
              <a:lnSpc>
                <a:spcPct val="120000"/>
              </a:lnSpc>
              <a:spcBef>
                <a:spcPts val="1000"/>
              </a:spcBef>
              <a:spcAft>
                <a:spcPts val="0"/>
              </a:spcAft>
              <a:buSzPct val="100000"/>
              <a:buNone/>
            </a:pPr>
            <a:r>
              <a:rPr lang="en-US" sz="11200"/>
              <a:t>Different types of media require a different format for storing, communication and presentation</a:t>
            </a:r>
            <a:endParaRPr/>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6"/>
          <p:cNvSpPr txBox="1"/>
          <p:nvPr>
            <p:ph type="title"/>
          </p:nvPr>
        </p:nvSpPr>
        <p:spPr>
          <a:xfrm>
            <a:off x="1295402" y="1"/>
            <a:ext cx="9601196" cy="6051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MODULE1 ..PART3..IRS</a:t>
            </a:r>
            <a:endParaRPr/>
          </a:p>
        </p:txBody>
      </p:sp>
      <p:sp>
        <p:nvSpPr>
          <p:cNvPr id="191" name="Google Shape;191;p16"/>
          <p:cNvSpPr txBox="1"/>
          <p:nvPr>
            <p:ph idx="1" type="body"/>
          </p:nvPr>
        </p:nvSpPr>
        <p:spPr>
          <a:xfrm>
            <a:off x="397164" y="424873"/>
            <a:ext cx="11462327" cy="5650573"/>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28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ts val="28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ts val="28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ts val="2800"/>
              <a:buNone/>
            </a:pPr>
            <a:r>
              <a:rPr lang="en-US" sz="2800">
                <a:latin typeface="Times New Roman"/>
                <a:ea typeface="Times New Roman"/>
                <a:cs typeface="Times New Roman"/>
                <a:sym typeface="Times New Roman"/>
              </a:rPr>
              <a:t>                                         </a:t>
            </a:r>
            <a:r>
              <a:rPr lang="en-US" sz="6600">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1295402" y="1"/>
            <a:ext cx="9601196" cy="85644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3 ..PART3..IRS</a:t>
            </a:r>
            <a:br>
              <a:rPr lang="en-US"/>
            </a:br>
            <a:r>
              <a:rPr lang="en-US"/>
              <a:t>             QUERY PROCESSING &amp; OPERATIONS</a:t>
            </a:r>
            <a:endParaRPr/>
          </a:p>
        </p:txBody>
      </p:sp>
      <p:sp>
        <p:nvSpPr>
          <p:cNvPr id="107" name="Google Shape;107;p2"/>
          <p:cNvSpPr txBox="1"/>
          <p:nvPr>
            <p:ph idx="1" type="body"/>
          </p:nvPr>
        </p:nvSpPr>
        <p:spPr>
          <a:xfrm>
            <a:off x="234076" y="856445"/>
            <a:ext cx="11809878" cy="541943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a:t>  </a:t>
            </a:r>
            <a:r>
              <a:rPr i="1" lang="en-US" sz="11200"/>
              <a:t> 2) protocols…</a:t>
            </a:r>
            <a:endParaRPr/>
          </a:p>
          <a:p>
            <a:pPr indent="0" lvl="0" marL="0" rtl="0" algn="l">
              <a:lnSpc>
                <a:spcPct val="120000"/>
              </a:lnSpc>
              <a:spcBef>
                <a:spcPts val="1000"/>
              </a:spcBef>
              <a:spcAft>
                <a:spcPts val="0"/>
              </a:spcAft>
              <a:buSzPct val="100000"/>
              <a:buNone/>
            </a:pPr>
            <a:r>
              <a:rPr lang="en-US" sz="11200"/>
              <a:t>2.1)as per the document and the level of search required, the user will select the query languages, query type  and form the query</a:t>
            </a:r>
            <a:endParaRPr/>
          </a:p>
          <a:p>
            <a:pPr indent="0" lvl="0" marL="0" rtl="0" algn="l">
              <a:lnSpc>
                <a:spcPct val="120000"/>
              </a:lnSpc>
              <a:spcBef>
                <a:spcPts val="1000"/>
              </a:spcBef>
              <a:spcAft>
                <a:spcPts val="0"/>
              </a:spcAft>
              <a:buSzPct val="100000"/>
              <a:buNone/>
            </a:pPr>
            <a:r>
              <a:rPr lang="en-US" sz="11200"/>
              <a:t>2.2)In current scenarios there are certain application requirements were the system itself want the query processing for selection. This can be for preprocessing and so on</a:t>
            </a:r>
            <a:endParaRPr/>
          </a:p>
          <a:p>
            <a:pPr indent="0" lvl="0" marL="0" rtl="0" algn="l">
              <a:lnSpc>
                <a:spcPct val="120000"/>
              </a:lnSpc>
              <a:spcBef>
                <a:spcPts val="1000"/>
              </a:spcBef>
              <a:spcAft>
                <a:spcPts val="0"/>
              </a:spcAft>
              <a:buSzPct val="100000"/>
              <a:buNone/>
            </a:pPr>
            <a:r>
              <a:rPr lang="en-US" sz="11200"/>
              <a:t>2.3)No human intervention is required in this , thus the query language section and then the query formation is then automatic as per the required conditions specified.</a:t>
            </a:r>
            <a:endParaRPr/>
          </a:p>
          <a:p>
            <a:pPr indent="0" lvl="0" marL="0" rtl="0" algn="l">
              <a:lnSpc>
                <a:spcPct val="120000"/>
              </a:lnSpc>
              <a:spcBef>
                <a:spcPts val="1000"/>
              </a:spcBef>
              <a:spcAft>
                <a:spcPts val="0"/>
              </a:spcAft>
              <a:buSzPct val="100000"/>
              <a:buNone/>
            </a:pPr>
            <a:r>
              <a:rPr lang="en-US" sz="11200"/>
              <a:t>2.4)Now such  query languages are designed with a set of rules which are checked for their selection</a:t>
            </a:r>
            <a:endParaRPr/>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type="title"/>
          </p:nvPr>
        </p:nvSpPr>
        <p:spPr>
          <a:xfrm>
            <a:off x="1295402" y="1"/>
            <a:ext cx="9601196" cy="85644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3 ..PART3..IRS</a:t>
            </a:r>
            <a:br>
              <a:rPr lang="en-US"/>
            </a:br>
            <a:r>
              <a:rPr lang="en-US"/>
              <a:t>             QUERY PROCESSING &amp; OPERATIONS</a:t>
            </a:r>
            <a:endParaRPr/>
          </a:p>
        </p:txBody>
      </p:sp>
      <p:sp>
        <p:nvSpPr>
          <p:cNvPr id="113" name="Google Shape;113;p3"/>
          <p:cNvSpPr txBox="1"/>
          <p:nvPr>
            <p:ph idx="1" type="body"/>
          </p:nvPr>
        </p:nvSpPr>
        <p:spPr>
          <a:xfrm>
            <a:off x="234076" y="856445"/>
            <a:ext cx="11809878" cy="541943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a:t>  </a:t>
            </a:r>
            <a:r>
              <a:rPr i="1" lang="en-US" sz="11200"/>
              <a:t> 2) protocols…</a:t>
            </a:r>
            <a:endParaRPr/>
          </a:p>
          <a:p>
            <a:pPr indent="0" lvl="0" marL="0" rtl="0" algn="l">
              <a:lnSpc>
                <a:spcPct val="120000"/>
              </a:lnSpc>
              <a:spcBef>
                <a:spcPts val="1000"/>
              </a:spcBef>
              <a:spcAft>
                <a:spcPts val="0"/>
              </a:spcAft>
              <a:buSzPct val="100000"/>
              <a:buNone/>
            </a:pPr>
            <a:r>
              <a:rPr lang="en-US" sz="11200"/>
              <a:t>2.5)such queries languages are called as query protocols</a:t>
            </a:r>
            <a:endParaRPr/>
          </a:p>
          <a:p>
            <a:pPr indent="0" lvl="0" marL="0" rtl="0" algn="l">
              <a:lnSpc>
                <a:spcPct val="120000"/>
              </a:lnSpc>
              <a:spcBef>
                <a:spcPts val="1000"/>
              </a:spcBef>
              <a:spcAft>
                <a:spcPts val="0"/>
              </a:spcAft>
              <a:buSzPct val="100000"/>
              <a:buNone/>
            </a:pPr>
            <a:r>
              <a:rPr lang="en-US" sz="11200"/>
              <a:t>2.6) protocol types….</a:t>
            </a:r>
            <a:endParaRPr/>
          </a:p>
          <a:p>
            <a:pPr indent="0" lvl="0" marL="0" rtl="0" algn="l">
              <a:lnSpc>
                <a:spcPct val="120000"/>
              </a:lnSpc>
              <a:spcBef>
                <a:spcPts val="1000"/>
              </a:spcBef>
              <a:spcAft>
                <a:spcPts val="0"/>
              </a:spcAft>
              <a:buSzPct val="100000"/>
              <a:buNone/>
            </a:pPr>
            <a:r>
              <a:rPr lang="en-US" sz="11200"/>
              <a:t>2.6.1)Z39.50….</a:t>
            </a:r>
            <a:endParaRPr/>
          </a:p>
          <a:p>
            <a:pPr indent="0" lvl="0" marL="0" rtl="0" algn="l">
              <a:lnSpc>
                <a:spcPct val="120000"/>
              </a:lnSpc>
              <a:spcBef>
                <a:spcPts val="1000"/>
              </a:spcBef>
              <a:spcAft>
                <a:spcPts val="0"/>
              </a:spcAft>
              <a:buSzPct val="100000"/>
              <a:buNone/>
            </a:pPr>
            <a:r>
              <a:rPr lang="en-US" sz="11200"/>
              <a:t>It establishes a standard interface between the </a:t>
            </a:r>
            <a:r>
              <a:rPr i="1" lang="en-US" sz="11200"/>
              <a:t>client and the host</a:t>
            </a:r>
            <a:endParaRPr/>
          </a:p>
          <a:p>
            <a:pPr indent="0" lvl="0" marL="0" rtl="0" algn="l">
              <a:lnSpc>
                <a:spcPct val="120000"/>
              </a:lnSpc>
              <a:spcBef>
                <a:spcPts val="1000"/>
              </a:spcBef>
              <a:spcAft>
                <a:spcPts val="0"/>
              </a:spcAft>
              <a:buSzPct val="100000"/>
              <a:buNone/>
            </a:pPr>
            <a:r>
              <a:rPr lang="en-US" sz="11200"/>
              <a:t>The client can have any type of user interface and the host I,e the server must have a </a:t>
            </a:r>
            <a:r>
              <a:rPr i="1" lang="en-US" sz="11200"/>
              <a:t>database format</a:t>
            </a:r>
            <a:endParaRPr/>
          </a:p>
          <a:p>
            <a:pPr indent="0" lvl="0" marL="0" rtl="0" algn="l">
              <a:lnSpc>
                <a:spcPct val="120000"/>
              </a:lnSpc>
              <a:spcBef>
                <a:spcPts val="1000"/>
              </a:spcBef>
              <a:spcAft>
                <a:spcPts val="0"/>
              </a:spcAft>
              <a:buSzPct val="100000"/>
              <a:buNone/>
            </a:pPr>
            <a:r>
              <a:rPr lang="en-US" sz="11200"/>
              <a:t>The database should have text collection which some fixed and defined fields which can be recognized by the query protocols</a:t>
            </a:r>
            <a:endParaRPr/>
          </a:p>
          <a:p>
            <a:pPr indent="0" lvl="0" marL="0" rtl="0" algn="l">
              <a:lnSpc>
                <a:spcPct val="120000"/>
              </a:lnSpc>
              <a:spcBef>
                <a:spcPts val="1000"/>
              </a:spcBef>
              <a:spcAft>
                <a:spcPts val="0"/>
              </a:spcAft>
              <a:buSzPct val="100000"/>
              <a:buNone/>
            </a:pPr>
            <a:r>
              <a:rPr lang="en-US" sz="11200"/>
              <a:t>It specifies the query semantics, and also the way the client and server ….</a:t>
            </a:r>
            <a:endParaRPr/>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1295402" y="1"/>
            <a:ext cx="9601196" cy="85644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3 ..PART3..IRS</a:t>
            </a:r>
            <a:br>
              <a:rPr lang="en-US"/>
            </a:br>
            <a:r>
              <a:rPr lang="en-US"/>
              <a:t>             QUERY PROCESSING &amp; OPERATIONS</a:t>
            </a:r>
            <a:endParaRPr/>
          </a:p>
        </p:txBody>
      </p:sp>
      <p:sp>
        <p:nvSpPr>
          <p:cNvPr id="119" name="Google Shape;119;p4"/>
          <p:cNvSpPr txBox="1"/>
          <p:nvPr>
            <p:ph idx="1" type="body"/>
          </p:nvPr>
        </p:nvSpPr>
        <p:spPr>
          <a:xfrm>
            <a:off x="234076" y="856445"/>
            <a:ext cx="11809878" cy="541943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a:t>  </a:t>
            </a:r>
            <a:r>
              <a:rPr i="1" lang="en-US" sz="11200"/>
              <a:t> 2) protocols…..</a:t>
            </a:r>
            <a:r>
              <a:rPr lang="en-US" sz="11200"/>
              <a:t>2.6) protocol types….</a:t>
            </a:r>
            <a:endParaRPr/>
          </a:p>
          <a:p>
            <a:pPr indent="0" lvl="0" marL="0" rtl="0" algn="l">
              <a:lnSpc>
                <a:spcPct val="120000"/>
              </a:lnSpc>
              <a:spcBef>
                <a:spcPts val="1000"/>
              </a:spcBef>
              <a:spcAft>
                <a:spcPts val="0"/>
              </a:spcAft>
              <a:buSzPct val="100000"/>
              <a:buNone/>
            </a:pPr>
            <a:r>
              <a:rPr lang="en-US" sz="11200"/>
              <a:t>2.6.1)Z39.50….</a:t>
            </a:r>
            <a:endParaRPr/>
          </a:p>
          <a:p>
            <a:pPr indent="0" lvl="0" marL="0" rtl="0" algn="l">
              <a:lnSpc>
                <a:spcPct val="120000"/>
              </a:lnSpc>
              <a:spcBef>
                <a:spcPts val="1000"/>
              </a:spcBef>
              <a:spcAft>
                <a:spcPts val="0"/>
              </a:spcAft>
              <a:buSzPct val="100000"/>
              <a:buNone/>
            </a:pPr>
            <a:r>
              <a:rPr lang="en-US" sz="11200"/>
              <a:t> ….establishes </a:t>
            </a:r>
            <a:r>
              <a:rPr i="1" lang="en-US" sz="11200"/>
              <a:t>connections, communicate and exchange information</a:t>
            </a:r>
            <a:endParaRPr/>
          </a:p>
          <a:p>
            <a:pPr indent="0" lvl="0" marL="0" rtl="0" algn="l">
              <a:lnSpc>
                <a:spcPct val="120000"/>
              </a:lnSpc>
              <a:spcBef>
                <a:spcPts val="1000"/>
              </a:spcBef>
              <a:spcAft>
                <a:spcPts val="0"/>
              </a:spcAft>
              <a:buSzPct val="100000"/>
              <a:buNone/>
            </a:pPr>
            <a:r>
              <a:rPr lang="en-US" sz="11200"/>
              <a:t>2.6.2) WAIS…</a:t>
            </a:r>
            <a:endParaRPr/>
          </a:p>
          <a:p>
            <a:pPr indent="0" lvl="0" marL="0" rtl="0" algn="l">
              <a:lnSpc>
                <a:spcPct val="120000"/>
              </a:lnSpc>
              <a:spcBef>
                <a:spcPts val="1000"/>
              </a:spcBef>
              <a:spcAft>
                <a:spcPts val="0"/>
              </a:spcAft>
              <a:buSzPct val="100000"/>
              <a:buNone/>
            </a:pPr>
            <a:r>
              <a:rPr lang="en-US" sz="11200"/>
              <a:t>Called as wide area information service</a:t>
            </a:r>
            <a:endParaRPr/>
          </a:p>
          <a:p>
            <a:pPr indent="0" lvl="0" marL="0" rtl="0" algn="l">
              <a:lnSpc>
                <a:spcPct val="120000"/>
              </a:lnSpc>
              <a:spcBef>
                <a:spcPts val="1000"/>
              </a:spcBef>
              <a:spcAft>
                <a:spcPts val="0"/>
              </a:spcAft>
              <a:buSzPct val="100000"/>
              <a:buNone/>
            </a:pPr>
            <a:r>
              <a:rPr lang="en-US" sz="11200"/>
              <a:t>This is basically a protocol suite</a:t>
            </a:r>
            <a:endParaRPr/>
          </a:p>
          <a:p>
            <a:pPr indent="0" lvl="0" marL="0" rtl="0" algn="l">
              <a:lnSpc>
                <a:spcPct val="120000"/>
              </a:lnSpc>
              <a:spcBef>
                <a:spcPts val="1000"/>
              </a:spcBef>
              <a:spcAft>
                <a:spcPts val="0"/>
              </a:spcAft>
              <a:buSzPct val="100000"/>
              <a:buNone/>
            </a:pPr>
            <a:r>
              <a:rPr lang="en-US" sz="11200"/>
              <a:t>It was basically designed to query information on the internet</a:t>
            </a:r>
            <a:endParaRPr/>
          </a:p>
          <a:p>
            <a:pPr indent="0" lvl="0" marL="0" rtl="0" algn="l">
              <a:lnSpc>
                <a:spcPct val="120000"/>
              </a:lnSpc>
              <a:spcBef>
                <a:spcPts val="1000"/>
              </a:spcBef>
              <a:spcAft>
                <a:spcPts val="0"/>
              </a:spcAft>
              <a:buSzPct val="100000"/>
              <a:buNone/>
            </a:pPr>
            <a:r>
              <a:rPr lang="en-US" sz="11200"/>
              <a:t>2.6.3)CCL ( common command language)</a:t>
            </a:r>
            <a:endParaRPr sz="11200"/>
          </a:p>
          <a:p>
            <a:pPr indent="0" lvl="0" marL="0" rtl="0" algn="l">
              <a:lnSpc>
                <a:spcPct val="120000"/>
              </a:lnSpc>
              <a:spcBef>
                <a:spcPts val="1000"/>
              </a:spcBef>
              <a:spcAft>
                <a:spcPts val="0"/>
              </a:spcAft>
              <a:buSzPct val="100000"/>
              <a:buNone/>
            </a:pPr>
            <a:r>
              <a:rPr lang="en-US" sz="11200"/>
              <a:t>It is based on the classic Boolean model</a:t>
            </a:r>
            <a:endParaRPr/>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1295402" y="1"/>
            <a:ext cx="9601196" cy="85644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3 ..PART3..IRS</a:t>
            </a:r>
            <a:br>
              <a:rPr lang="en-US"/>
            </a:br>
            <a:r>
              <a:rPr lang="en-US"/>
              <a:t>             QUERY PROCESSING &amp; OPERATIONS</a:t>
            </a:r>
            <a:endParaRPr/>
          </a:p>
        </p:txBody>
      </p:sp>
      <p:sp>
        <p:nvSpPr>
          <p:cNvPr id="125" name="Google Shape;125;p5"/>
          <p:cNvSpPr txBox="1"/>
          <p:nvPr>
            <p:ph idx="1" type="body"/>
          </p:nvPr>
        </p:nvSpPr>
        <p:spPr>
          <a:xfrm>
            <a:off x="234076" y="856445"/>
            <a:ext cx="11809878" cy="541943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a:t>  </a:t>
            </a:r>
            <a:r>
              <a:rPr i="1" lang="en-US" sz="11200"/>
              <a:t> 2) protocols…..</a:t>
            </a:r>
            <a:r>
              <a:rPr lang="en-US" sz="11200"/>
              <a:t>2.6) protocol types….</a:t>
            </a:r>
            <a:endParaRPr/>
          </a:p>
          <a:p>
            <a:pPr indent="0" lvl="0" marL="0" rtl="0" algn="l">
              <a:lnSpc>
                <a:spcPct val="120000"/>
              </a:lnSpc>
              <a:spcBef>
                <a:spcPts val="1000"/>
              </a:spcBef>
              <a:spcAft>
                <a:spcPts val="0"/>
              </a:spcAft>
              <a:buSzPct val="100000"/>
              <a:buNone/>
            </a:pPr>
            <a:r>
              <a:rPr lang="en-US" sz="11200"/>
              <a:t>2.6.3)CCL ( commom command language)</a:t>
            </a:r>
            <a:endParaRPr sz="11200"/>
          </a:p>
          <a:p>
            <a:pPr indent="0" lvl="0" marL="0" rtl="0" algn="l">
              <a:lnSpc>
                <a:spcPct val="120000"/>
              </a:lnSpc>
              <a:spcBef>
                <a:spcPts val="1000"/>
              </a:spcBef>
              <a:spcAft>
                <a:spcPts val="0"/>
              </a:spcAft>
              <a:buSzPct val="100000"/>
              <a:buNone/>
            </a:pPr>
            <a:r>
              <a:rPr lang="en-US" sz="11200"/>
              <a:t>It is based o the classic Boolean model</a:t>
            </a:r>
            <a:endParaRPr/>
          </a:p>
          <a:p>
            <a:pPr indent="0" lvl="0" marL="0" rtl="0" algn="l">
              <a:lnSpc>
                <a:spcPct val="120000"/>
              </a:lnSpc>
              <a:spcBef>
                <a:spcPts val="1000"/>
              </a:spcBef>
              <a:spcAft>
                <a:spcPts val="0"/>
              </a:spcAft>
              <a:buSzPct val="100000"/>
              <a:buNone/>
            </a:pPr>
            <a:r>
              <a:rPr lang="en-US" sz="11200"/>
              <a:t>It has some nineteen commands which are used for interaction between client and server</a:t>
            </a:r>
            <a:endParaRPr/>
          </a:p>
          <a:p>
            <a:pPr indent="0" lvl="0" marL="0" rtl="0" algn="l">
              <a:lnSpc>
                <a:spcPct val="120000"/>
              </a:lnSpc>
              <a:spcBef>
                <a:spcPts val="1000"/>
              </a:spcBef>
              <a:spcAft>
                <a:spcPts val="0"/>
              </a:spcAft>
              <a:buSzPct val="100000"/>
              <a:buNone/>
            </a:pPr>
            <a:r>
              <a:rPr lang="en-US" sz="11200"/>
              <a:t>2.6.4)CD-RDx (compact disk randomly data exchange)</a:t>
            </a:r>
            <a:endParaRPr/>
          </a:p>
          <a:p>
            <a:pPr indent="0" lvl="0" marL="0" rtl="0" algn="l">
              <a:lnSpc>
                <a:spcPct val="120000"/>
              </a:lnSpc>
              <a:spcBef>
                <a:spcPts val="1000"/>
              </a:spcBef>
              <a:spcAft>
                <a:spcPts val="0"/>
              </a:spcAft>
              <a:buSzPct val="100000"/>
              <a:buNone/>
            </a:pPr>
            <a:r>
              <a:rPr lang="en-US" sz="11200"/>
              <a:t>Use client server architecture</a:t>
            </a:r>
            <a:endParaRPr/>
          </a:p>
          <a:p>
            <a:pPr indent="0" lvl="0" marL="0" rtl="0" algn="l">
              <a:lnSpc>
                <a:spcPct val="120000"/>
              </a:lnSpc>
              <a:spcBef>
                <a:spcPts val="1000"/>
              </a:spcBef>
              <a:spcAft>
                <a:spcPts val="0"/>
              </a:spcAft>
              <a:buSzPct val="100000"/>
              <a:buNone/>
            </a:pPr>
            <a:r>
              <a:rPr lang="en-US" sz="11200"/>
              <a:t>Client is generic but the server has CD-ROM publisher which connects the server database to the client</a:t>
            </a:r>
            <a:endParaRPr/>
          </a:p>
          <a:p>
            <a:pPr indent="0" lvl="0" marL="0" rtl="0" algn="l">
              <a:lnSpc>
                <a:spcPct val="120000"/>
              </a:lnSpc>
              <a:spcBef>
                <a:spcPts val="1000"/>
              </a:spcBef>
              <a:spcAft>
                <a:spcPts val="0"/>
              </a:spcAft>
              <a:buSzPct val="100000"/>
              <a:buNone/>
            </a:pPr>
            <a:r>
              <a:rPr lang="en-US" sz="11200"/>
              <a:t>It allows the searching of </a:t>
            </a:r>
            <a:r>
              <a:rPr i="1" lang="en-US" sz="11200"/>
              <a:t>fixed length images documents and sound files</a:t>
            </a:r>
            <a:endParaRPr/>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1295402" y="1"/>
            <a:ext cx="9601196" cy="85644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3 ..PART3..IRS</a:t>
            </a:r>
            <a:br>
              <a:rPr lang="en-US"/>
            </a:br>
            <a:r>
              <a:rPr lang="en-US"/>
              <a:t>             QUERY PROCESSING &amp; OPERATIONS</a:t>
            </a:r>
            <a:endParaRPr/>
          </a:p>
        </p:txBody>
      </p:sp>
      <p:sp>
        <p:nvSpPr>
          <p:cNvPr id="131" name="Google Shape;131;p6"/>
          <p:cNvSpPr txBox="1"/>
          <p:nvPr>
            <p:ph idx="1" type="body"/>
          </p:nvPr>
        </p:nvSpPr>
        <p:spPr>
          <a:xfrm>
            <a:off x="382122" y="856445"/>
            <a:ext cx="11809878" cy="541943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ct val="100000"/>
              <a:buNone/>
            </a:pPr>
            <a:r>
              <a:rPr lang="en-US"/>
              <a:t>  </a:t>
            </a:r>
            <a:r>
              <a:rPr i="1" lang="en-US" sz="11200"/>
              <a:t> 2) protocols…..</a:t>
            </a:r>
            <a:r>
              <a:rPr lang="en-US" sz="11200"/>
              <a:t>2.6) protocol types….</a:t>
            </a:r>
            <a:endParaRPr/>
          </a:p>
          <a:p>
            <a:pPr indent="0" lvl="0" marL="0" rtl="0" algn="l">
              <a:lnSpc>
                <a:spcPct val="120000"/>
              </a:lnSpc>
              <a:spcBef>
                <a:spcPts val="1000"/>
              </a:spcBef>
              <a:spcAft>
                <a:spcPts val="0"/>
              </a:spcAft>
              <a:buSzPct val="100000"/>
              <a:buNone/>
            </a:pPr>
            <a:r>
              <a:rPr lang="en-US" sz="11200"/>
              <a:t>2.6.5)SFQL…(structured full text query)</a:t>
            </a:r>
            <a:endParaRPr/>
          </a:p>
          <a:p>
            <a:pPr indent="0" lvl="0" marL="0" rtl="0" algn="l">
              <a:lnSpc>
                <a:spcPct val="120000"/>
              </a:lnSpc>
              <a:spcBef>
                <a:spcPts val="1000"/>
              </a:spcBef>
              <a:spcAft>
                <a:spcPts val="0"/>
              </a:spcAft>
              <a:buSzPct val="100000"/>
              <a:buNone/>
            </a:pPr>
            <a:r>
              <a:rPr lang="en-US" sz="11200"/>
              <a:t>Based on SQL and has client server combination</a:t>
            </a:r>
            <a:endParaRPr/>
          </a:p>
          <a:p>
            <a:pPr indent="0" lvl="0" marL="0" rtl="0" algn="l">
              <a:lnSpc>
                <a:spcPct val="120000"/>
              </a:lnSpc>
              <a:spcBef>
                <a:spcPts val="1000"/>
              </a:spcBef>
              <a:spcAft>
                <a:spcPts val="0"/>
              </a:spcAft>
              <a:buSzPct val="100000"/>
              <a:buNone/>
            </a:pPr>
            <a:r>
              <a:rPr lang="en-US" sz="11200"/>
              <a:t>Documents are rowed in a relational table form and are tag by using SGML</a:t>
            </a:r>
            <a:endParaRPr/>
          </a:p>
          <a:p>
            <a:pPr indent="0" lvl="0" marL="0" rtl="0" algn="l">
              <a:lnSpc>
                <a:spcPct val="120000"/>
              </a:lnSpc>
              <a:spcBef>
                <a:spcPts val="1000"/>
              </a:spcBef>
              <a:spcAft>
                <a:spcPts val="0"/>
              </a:spcAft>
              <a:buSzPct val="100000"/>
              <a:buNone/>
            </a:pPr>
            <a:r>
              <a:rPr lang="en-US" sz="11200"/>
              <a:t>This language has a predefined answer format which is defined in the header</a:t>
            </a:r>
            <a:endParaRPr/>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rPr lang="en-US" sz="11200"/>
              <a:t>3) Query operations…..</a:t>
            </a:r>
            <a:endParaRPr sz="11200"/>
          </a:p>
          <a:p>
            <a:pPr indent="0" lvl="0" marL="0" rtl="0" algn="l">
              <a:lnSpc>
                <a:spcPct val="120000"/>
              </a:lnSpc>
              <a:spcBef>
                <a:spcPts val="1000"/>
              </a:spcBef>
              <a:spcAft>
                <a:spcPts val="0"/>
              </a:spcAft>
              <a:buSzPct val="100000"/>
              <a:buNone/>
            </a:pPr>
            <a:r>
              <a:rPr lang="en-US" sz="11200"/>
              <a:t>3.1) </a:t>
            </a:r>
            <a:r>
              <a:rPr i="1" lang="en-US" sz="11200"/>
              <a:t>user requirement </a:t>
            </a:r>
            <a:r>
              <a:rPr lang="en-US" sz="11200"/>
              <a:t>is what the </a:t>
            </a:r>
            <a:r>
              <a:rPr i="1" lang="en-US" sz="11200"/>
              <a:t>user wants </a:t>
            </a:r>
            <a:r>
              <a:rPr lang="en-US" sz="11200"/>
              <a:t>to get from the IR system</a:t>
            </a:r>
            <a:endParaRPr/>
          </a:p>
          <a:p>
            <a:pPr indent="0" lvl="0" marL="0" rtl="0" algn="l">
              <a:lnSpc>
                <a:spcPct val="120000"/>
              </a:lnSpc>
              <a:spcBef>
                <a:spcPts val="1000"/>
              </a:spcBef>
              <a:spcAft>
                <a:spcPts val="0"/>
              </a:spcAft>
              <a:buSzPct val="100000"/>
              <a:buNone/>
            </a:pPr>
            <a:r>
              <a:rPr lang="en-US" sz="11200"/>
              <a:t>3.2) </a:t>
            </a:r>
            <a:r>
              <a:rPr i="1" lang="en-US" sz="11200"/>
              <a:t>Query formation </a:t>
            </a:r>
            <a:r>
              <a:rPr lang="en-US" sz="11200"/>
              <a:t>is what the </a:t>
            </a:r>
            <a:r>
              <a:rPr i="1" lang="en-US" sz="11200"/>
              <a:t>user enters </a:t>
            </a:r>
            <a:r>
              <a:rPr lang="en-US" sz="11200"/>
              <a:t>to get the required results from the IR system</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7"/>
          <p:cNvSpPr txBox="1"/>
          <p:nvPr>
            <p:ph type="title"/>
          </p:nvPr>
        </p:nvSpPr>
        <p:spPr>
          <a:xfrm>
            <a:off x="1295402" y="1"/>
            <a:ext cx="9601196" cy="85644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3 ..PART3..IRS</a:t>
            </a:r>
            <a:br>
              <a:rPr lang="en-US"/>
            </a:br>
            <a:r>
              <a:rPr lang="en-US"/>
              <a:t>             QUERY PROCESSING &amp; OPERATIONS</a:t>
            </a:r>
            <a:endParaRPr/>
          </a:p>
        </p:txBody>
      </p:sp>
      <p:sp>
        <p:nvSpPr>
          <p:cNvPr id="137" name="Google Shape;137;p7"/>
          <p:cNvSpPr txBox="1"/>
          <p:nvPr>
            <p:ph idx="1" type="body"/>
          </p:nvPr>
        </p:nvSpPr>
        <p:spPr>
          <a:xfrm>
            <a:off x="234076" y="856445"/>
            <a:ext cx="11809878" cy="541943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ts val="500"/>
              <a:buNone/>
            </a:pPr>
            <a:r>
              <a:rPr lang="en-US"/>
              <a:t>  </a:t>
            </a:r>
            <a:endParaRPr sz="11200"/>
          </a:p>
          <a:p>
            <a:pPr indent="0" lvl="0" marL="0" rtl="0" algn="l">
              <a:lnSpc>
                <a:spcPct val="120000"/>
              </a:lnSpc>
              <a:spcBef>
                <a:spcPts val="1000"/>
              </a:spcBef>
              <a:spcAft>
                <a:spcPts val="0"/>
              </a:spcAft>
              <a:buSzPct val="100000"/>
              <a:buNone/>
            </a:pPr>
            <a:r>
              <a:rPr lang="en-US" sz="11200"/>
              <a:t>3) Query operations…..</a:t>
            </a:r>
            <a:endParaRPr sz="11200"/>
          </a:p>
          <a:p>
            <a:pPr indent="0" lvl="0" marL="0" rtl="0" algn="l">
              <a:lnSpc>
                <a:spcPct val="120000"/>
              </a:lnSpc>
              <a:spcBef>
                <a:spcPts val="1000"/>
              </a:spcBef>
              <a:spcAft>
                <a:spcPts val="0"/>
              </a:spcAft>
              <a:buSzPct val="100000"/>
              <a:buNone/>
            </a:pPr>
            <a:r>
              <a:rPr lang="en-US" sz="11200"/>
              <a:t> 3.3)the gap between </a:t>
            </a:r>
            <a:r>
              <a:rPr i="1" lang="en-US" sz="11200"/>
              <a:t>user requirements </a:t>
            </a:r>
            <a:r>
              <a:rPr lang="en-US" sz="11200"/>
              <a:t>and </a:t>
            </a:r>
            <a:r>
              <a:rPr i="1" lang="en-US" sz="11200"/>
              <a:t>query formation </a:t>
            </a:r>
            <a:r>
              <a:rPr lang="en-US" sz="11200"/>
              <a:t>has to as small as possible</a:t>
            </a:r>
            <a:endParaRPr/>
          </a:p>
          <a:p>
            <a:pPr indent="0" lvl="0" marL="0" rtl="0" algn="l">
              <a:lnSpc>
                <a:spcPct val="120000"/>
              </a:lnSpc>
              <a:spcBef>
                <a:spcPts val="1000"/>
              </a:spcBef>
              <a:spcAft>
                <a:spcPts val="0"/>
              </a:spcAft>
              <a:buSzPct val="100000"/>
              <a:buNone/>
            </a:pPr>
            <a:r>
              <a:rPr lang="en-US" sz="11200"/>
              <a:t>3,4)The smaller the gap the accuracy with which the results will be fetched as per users requirements</a:t>
            </a:r>
            <a:endParaRPr/>
          </a:p>
          <a:p>
            <a:pPr indent="0" lvl="0" marL="0" rtl="0" algn="l">
              <a:lnSpc>
                <a:spcPct val="120000"/>
              </a:lnSpc>
              <a:spcBef>
                <a:spcPts val="1000"/>
              </a:spcBef>
              <a:spcAft>
                <a:spcPts val="0"/>
              </a:spcAft>
              <a:buSzPct val="100000"/>
              <a:buNone/>
            </a:pPr>
            <a:r>
              <a:rPr lang="en-US" sz="11200"/>
              <a:t>3.5) general idea is </a:t>
            </a:r>
            <a:endParaRPr/>
          </a:p>
          <a:p>
            <a:pPr indent="0" lvl="0" marL="0" rtl="0" algn="l">
              <a:lnSpc>
                <a:spcPct val="120000"/>
              </a:lnSpc>
              <a:spcBef>
                <a:spcPts val="1000"/>
              </a:spcBef>
              <a:spcAft>
                <a:spcPts val="0"/>
              </a:spcAft>
              <a:buSzPct val="100000"/>
              <a:buNone/>
            </a:pPr>
            <a:r>
              <a:rPr lang="en-US" sz="11200"/>
              <a:t>a) </a:t>
            </a:r>
            <a:r>
              <a:rPr i="1" lang="en-US" sz="11200"/>
              <a:t>Naïve query formation </a:t>
            </a:r>
            <a:r>
              <a:rPr lang="en-US" sz="11200"/>
              <a:t>:user forms a query that is called an initial or naïve query</a:t>
            </a:r>
            <a:endParaRPr/>
          </a:p>
          <a:p>
            <a:pPr indent="0" lvl="0" marL="0" rtl="0" algn="l">
              <a:lnSpc>
                <a:spcPct val="120000"/>
              </a:lnSpc>
              <a:spcBef>
                <a:spcPts val="1000"/>
              </a:spcBef>
              <a:spcAft>
                <a:spcPts val="0"/>
              </a:spcAft>
              <a:buSzPct val="100000"/>
              <a:buNone/>
            </a:pPr>
            <a:r>
              <a:rPr i="1" lang="en-US" sz="11200"/>
              <a:t>b)Query reformulation</a:t>
            </a:r>
            <a:r>
              <a:rPr lang="en-US" sz="11200"/>
              <a:t>: Then after seeing the results the user will tune the query and refine it more.this is done in two ways,,</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8"/>
          <p:cNvSpPr txBox="1"/>
          <p:nvPr>
            <p:ph type="title"/>
          </p:nvPr>
        </p:nvSpPr>
        <p:spPr>
          <a:xfrm>
            <a:off x="1295402" y="1"/>
            <a:ext cx="9601196" cy="85644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3 ..PART3..IRS</a:t>
            </a:r>
            <a:br>
              <a:rPr lang="en-US"/>
            </a:br>
            <a:r>
              <a:rPr lang="en-US"/>
              <a:t>             QUERY PROCESSING &amp; OPERATIONS</a:t>
            </a:r>
            <a:endParaRPr/>
          </a:p>
        </p:txBody>
      </p:sp>
      <p:sp>
        <p:nvSpPr>
          <p:cNvPr id="143" name="Google Shape;143;p8"/>
          <p:cNvSpPr txBox="1"/>
          <p:nvPr>
            <p:ph idx="1" type="body"/>
          </p:nvPr>
        </p:nvSpPr>
        <p:spPr>
          <a:xfrm>
            <a:off x="234076" y="712694"/>
            <a:ext cx="11809878" cy="5563181"/>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ts val="500"/>
              <a:buNone/>
            </a:pPr>
            <a:r>
              <a:rPr lang="en-US"/>
              <a:t>  </a:t>
            </a:r>
            <a:endParaRPr sz="11200"/>
          </a:p>
          <a:p>
            <a:pPr indent="0" lvl="0" marL="0" rtl="0" algn="l">
              <a:lnSpc>
                <a:spcPct val="120000"/>
              </a:lnSpc>
              <a:spcBef>
                <a:spcPts val="1000"/>
              </a:spcBef>
              <a:spcAft>
                <a:spcPts val="0"/>
              </a:spcAft>
              <a:buSzPct val="100000"/>
              <a:buNone/>
            </a:pPr>
            <a:r>
              <a:rPr lang="en-US" sz="11200"/>
              <a:t>3) Query operations…..</a:t>
            </a:r>
            <a:endParaRPr sz="11200"/>
          </a:p>
          <a:p>
            <a:pPr indent="0" lvl="0" marL="0" rtl="0" algn="l">
              <a:lnSpc>
                <a:spcPct val="120000"/>
              </a:lnSpc>
              <a:spcBef>
                <a:spcPts val="1000"/>
              </a:spcBef>
              <a:spcAft>
                <a:spcPts val="0"/>
              </a:spcAft>
              <a:buSzPct val="100000"/>
              <a:buNone/>
            </a:pPr>
            <a:r>
              <a:rPr lang="en-US" sz="11200"/>
              <a:t>3.5) general idea is </a:t>
            </a:r>
            <a:endParaRPr/>
          </a:p>
          <a:p>
            <a:pPr indent="0" lvl="0" marL="0" rtl="0" algn="l">
              <a:lnSpc>
                <a:spcPct val="120000"/>
              </a:lnSpc>
              <a:spcBef>
                <a:spcPts val="1000"/>
              </a:spcBef>
              <a:spcAft>
                <a:spcPts val="0"/>
              </a:spcAft>
              <a:buSzPct val="100000"/>
              <a:buNone/>
            </a:pPr>
            <a:r>
              <a:rPr lang="en-US" sz="11200"/>
              <a:t>b)Query reformulation: …. done in two steps</a:t>
            </a:r>
            <a:endParaRPr/>
          </a:p>
          <a:p>
            <a:pPr indent="0" lvl="0" marL="0" rtl="0" algn="l">
              <a:lnSpc>
                <a:spcPct val="120000"/>
              </a:lnSpc>
              <a:spcBef>
                <a:spcPts val="1000"/>
              </a:spcBef>
              <a:spcAft>
                <a:spcPts val="0"/>
              </a:spcAft>
              <a:buSzPct val="100000"/>
              <a:buNone/>
            </a:pPr>
            <a:r>
              <a:rPr lang="en-US" sz="11200"/>
              <a:t>Step1: </a:t>
            </a:r>
            <a:r>
              <a:rPr i="1" lang="en-US" sz="11200"/>
              <a:t>Expanding</a:t>
            </a:r>
            <a:r>
              <a:rPr lang="en-US" sz="11200"/>
              <a:t> the original query with </a:t>
            </a:r>
            <a:r>
              <a:rPr i="1" lang="en-US" sz="11200"/>
              <a:t>new terms </a:t>
            </a:r>
            <a:endParaRPr i="1" sz="11200"/>
          </a:p>
          <a:p>
            <a:pPr indent="0" lvl="0" marL="0" rtl="0" algn="l">
              <a:lnSpc>
                <a:spcPct val="120000"/>
              </a:lnSpc>
              <a:spcBef>
                <a:spcPts val="1000"/>
              </a:spcBef>
              <a:spcAft>
                <a:spcPts val="0"/>
              </a:spcAft>
              <a:buSzPct val="100000"/>
              <a:buNone/>
            </a:pPr>
            <a:r>
              <a:rPr lang="en-US" sz="11200"/>
              <a:t>Step2:: </a:t>
            </a:r>
            <a:r>
              <a:rPr i="1" lang="en-US" sz="11200"/>
              <a:t>reweighting the terms </a:t>
            </a:r>
            <a:r>
              <a:rPr lang="en-US" sz="11200"/>
              <a:t>in the </a:t>
            </a:r>
            <a:r>
              <a:rPr lang="en-US" sz="11200"/>
              <a:t>expanded</a:t>
            </a:r>
            <a:r>
              <a:rPr lang="en-US" sz="11200"/>
              <a:t> query</a:t>
            </a:r>
            <a:endParaRPr/>
          </a:p>
          <a:p>
            <a:pPr indent="0" lvl="0" marL="0" rtl="0" algn="l">
              <a:lnSpc>
                <a:spcPct val="120000"/>
              </a:lnSpc>
              <a:spcBef>
                <a:spcPts val="1000"/>
              </a:spcBef>
              <a:spcAft>
                <a:spcPts val="0"/>
              </a:spcAft>
              <a:buSzPct val="100000"/>
              <a:buNone/>
            </a:pPr>
            <a:r>
              <a:rPr lang="en-US" sz="11200"/>
              <a:t>4) Various approaches for reformulating the initial query</a:t>
            </a:r>
            <a:endParaRPr sz="11200"/>
          </a:p>
          <a:p>
            <a:pPr indent="0" lvl="0" marL="0" rtl="0" algn="l">
              <a:lnSpc>
                <a:spcPct val="120000"/>
              </a:lnSpc>
              <a:spcBef>
                <a:spcPts val="1000"/>
              </a:spcBef>
              <a:spcAft>
                <a:spcPts val="0"/>
              </a:spcAft>
              <a:buSzPct val="100000"/>
              <a:buNone/>
            </a:pPr>
            <a:r>
              <a:rPr i="1" lang="en-US" sz="11200"/>
              <a:t>4.1)feedback information from the user..</a:t>
            </a:r>
            <a:endParaRPr/>
          </a:p>
          <a:p>
            <a:pPr indent="0" lvl="0" marL="0" rtl="0" algn="l">
              <a:lnSpc>
                <a:spcPct val="120000"/>
              </a:lnSpc>
              <a:spcBef>
                <a:spcPts val="1000"/>
              </a:spcBef>
              <a:spcAft>
                <a:spcPts val="0"/>
              </a:spcAft>
              <a:buSzPct val="100000"/>
              <a:buNone/>
            </a:pPr>
            <a:r>
              <a:rPr lang="en-US" sz="11200"/>
              <a:t>a) The feedback is received from the user after the first set of documents are received after the naïve query is given</a:t>
            </a:r>
            <a:endParaRPr/>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9"/>
          <p:cNvSpPr txBox="1"/>
          <p:nvPr>
            <p:ph type="title"/>
          </p:nvPr>
        </p:nvSpPr>
        <p:spPr>
          <a:xfrm>
            <a:off x="1295402" y="1"/>
            <a:ext cx="9601196" cy="85644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                     MODULE 3 ..PART3..IRS</a:t>
            </a:r>
            <a:br>
              <a:rPr lang="en-US"/>
            </a:br>
            <a:r>
              <a:rPr lang="en-US"/>
              <a:t>             QUERY PROCESSING &amp; OPERATIONS</a:t>
            </a:r>
            <a:endParaRPr/>
          </a:p>
        </p:txBody>
      </p:sp>
      <p:sp>
        <p:nvSpPr>
          <p:cNvPr id="149" name="Google Shape;149;p9"/>
          <p:cNvSpPr txBox="1"/>
          <p:nvPr>
            <p:ph idx="1" type="body"/>
          </p:nvPr>
        </p:nvSpPr>
        <p:spPr>
          <a:xfrm>
            <a:off x="234076" y="712694"/>
            <a:ext cx="11809878" cy="5563181"/>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SzPts val="500"/>
              <a:buNone/>
            </a:pPr>
            <a:r>
              <a:rPr lang="en-US"/>
              <a:t>  </a:t>
            </a:r>
            <a:endParaRPr sz="11200"/>
          </a:p>
          <a:p>
            <a:pPr indent="0" lvl="0" marL="0" rtl="0" algn="l">
              <a:lnSpc>
                <a:spcPct val="120000"/>
              </a:lnSpc>
              <a:spcBef>
                <a:spcPts val="1000"/>
              </a:spcBef>
              <a:spcAft>
                <a:spcPts val="0"/>
              </a:spcAft>
              <a:buSzPct val="100000"/>
              <a:buNone/>
            </a:pPr>
            <a:r>
              <a:rPr lang="en-US" sz="11200"/>
              <a:t>4) Various approaches for reformulating the initial query</a:t>
            </a:r>
            <a:endParaRPr sz="11200"/>
          </a:p>
          <a:p>
            <a:pPr indent="0" lvl="0" marL="0" rtl="0" algn="l">
              <a:lnSpc>
                <a:spcPct val="120000"/>
              </a:lnSpc>
              <a:spcBef>
                <a:spcPts val="1000"/>
              </a:spcBef>
              <a:spcAft>
                <a:spcPts val="0"/>
              </a:spcAft>
              <a:buSzPct val="100000"/>
              <a:buNone/>
            </a:pPr>
            <a:r>
              <a:rPr i="1" lang="en-US" sz="11200"/>
              <a:t>4.1)feedback information from the user….cont</a:t>
            </a:r>
            <a:endParaRPr i="1" sz="11200"/>
          </a:p>
          <a:p>
            <a:pPr indent="0" lvl="0" marL="0" rtl="0" algn="l">
              <a:lnSpc>
                <a:spcPct val="120000"/>
              </a:lnSpc>
              <a:spcBef>
                <a:spcPts val="1000"/>
              </a:spcBef>
              <a:spcAft>
                <a:spcPts val="0"/>
              </a:spcAft>
              <a:buSzPct val="100000"/>
              <a:buNone/>
            </a:pPr>
            <a:r>
              <a:rPr lang="en-US" sz="11200"/>
              <a:t>b) Then the user will give feedback as relevant feedback by adding new terms to the original query or modify the existing terms</a:t>
            </a:r>
            <a:endParaRPr/>
          </a:p>
          <a:p>
            <a:pPr indent="0" lvl="0" marL="0" rtl="0" algn="l">
              <a:lnSpc>
                <a:spcPct val="120000"/>
              </a:lnSpc>
              <a:spcBef>
                <a:spcPts val="1000"/>
              </a:spcBef>
              <a:spcAft>
                <a:spcPts val="0"/>
              </a:spcAft>
              <a:buSzPct val="100000"/>
              <a:buNone/>
            </a:pPr>
            <a:r>
              <a:rPr lang="en-US" sz="11200"/>
              <a:t>c) Slowly the search cycle form two sets the relevant and the irrelevant document set</a:t>
            </a:r>
            <a:endParaRPr/>
          </a:p>
          <a:p>
            <a:pPr indent="0" lvl="0" marL="0" rtl="0" algn="l">
              <a:lnSpc>
                <a:spcPct val="120000"/>
              </a:lnSpc>
              <a:spcBef>
                <a:spcPts val="1000"/>
              </a:spcBef>
              <a:spcAft>
                <a:spcPts val="0"/>
              </a:spcAft>
              <a:buSzPct val="100000"/>
              <a:buNone/>
            </a:pPr>
            <a:r>
              <a:rPr i="1" lang="en-US" sz="11200"/>
              <a:t>4.2) relevant feedback for vector model</a:t>
            </a:r>
            <a:endParaRPr/>
          </a:p>
          <a:p>
            <a:pPr indent="0" lvl="0" marL="0" rtl="0" algn="l">
              <a:lnSpc>
                <a:spcPct val="120000"/>
              </a:lnSpc>
              <a:spcBef>
                <a:spcPts val="1000"/>
              </a:spcBef>
              <a:spcAft>
                <a:spcPts val="0"/>
              </a:spcAft>
              <a:buSzPct val="100000"/>
              <a:buNone/>
            </a:pPr>
            <a:r>
              <a:rPr lang="en-US" sz="11200"/>
              <a:t>a) Define vector terms for all the documents</a:t>
            </a:r>
            <a:endParaRPr/>
          </a:p>
          <a:p>
            <a:pPr indent="0" lvl="0" marL="0" rtl="0" algn="l">
              <a:lnSpc>
                <a:spcPct val="120000"/>
              </a:lnSpc>
              <a:spcBef>
                <a:spcPts val="1000"/>
              </a:spcBef>
              <a:spcAft>
                <a:spcPts val="0"/>
              </a:spcAft>
              <a:buSzPct val="100000"/>
              <a:buNone/>
            </a:pPr>
            <a:r>
              <a:rPr lang="en-US" sz="11200"/>
              <a:t>b) Define the range for relevance and anything beyond that range will be terms as irreverent</a:t>
            </a:r>
            <a:endParaRPr/>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112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11200">
                <a:latin typeface="Times New Roman"/>
                <a:ea typeface="Times New Roman"/>
                <a:cs typeface="Times New Roman"/>
                <a:sym typeface="Times New Roman"/>
              </a:rPr>
              <a:t>  </a:t>
            </a:r>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t/>
            </a:r>
            <a:endParaRPr sz="2800">
              <a:latin typeface="Times New Roman"/>
              <a:ea typeface="Times New Roman"/>
              <a:cs typeface="Times New Roman"/>
              <a:sym typeface="Times New Roman"/>
            </a:endParaRPr>
          </a:p>
          <a:p>
            <a:pPr indent="0" lvl="0" marL="0" rtl="0" algn="l">
              <a:lnSpc>
                <a:spcPct val="120000"/>
              </a:lnSpc>
              <a:spcBef>
                <a:spcPts val="1000"/>
              </a:spcBef>
              <a:spcAft>
                <a:spcPts val="0"/>
              </a:spcAft>
              <a:buSzPct val="100000"/>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llery">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2022-07-12T10:46:32Z</dcterms:created>
  <dc:creator>admin</dc:creator>
</cp:coreProperties>
</file>