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embeddedFontLst>
    <p:embeddedFont>
      <p:font typeface="Gill Sans"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mP8+hM2kA6YQeQ20xHgPlyRm8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812043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230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34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72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46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84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90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95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af14dc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306af14dc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25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af14dc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306af14dc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14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af14dc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306af14dc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77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7" name="Google Shape;1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8"/>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9"/>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9"/>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0"/>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4" name="Google Shape;24;p1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0"/>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1" name="Google Shape;31;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1"/>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12"/>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9" name="Google Shape;39;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1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3"/>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6" name="Google Shape;46;p13"/>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13"/>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13"/>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1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1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6"/>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16"/>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7"/>
          <p:cNvGrpSpPr/>
          <p:nvPr/>
        </p:nvGrpSpPr>
        <p:grpSpPr>
          <a:xfrm>
            <a:off x="7477387" y="482170"/>
            <a:ext cx="4074533" cy="5149101"/>
            <a:chOff x="7477387" y="482170"/>
            <a:chExt cx="4074533" cy="5149101"/>
          </a:xfrm>
        </p:grpSpPr>
        <p:sp>
          <p:nvSpPr>
            <p:cNvPr id="73" name="Google Shape;73;p1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7"/>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17"/>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7"/>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7"/>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FE8DC"/>
            </a:gs>
            <a:gs pos="100000">
              <a:srgbClr val="D4C7B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8"/>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8"/>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8"/>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1295402" y="1"/>
            <a:ext cx="9601196" cy="71845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18518"/>
              <a:buFont typeface="Gill Sans"/>
              <a:buNone/>
            </a:pPr>
            <a:r>
              <a:rPr lang="en-US"/>
              <a:t>                     </a:t>
            </a:r>
            <a:r>
              <a:rPr lang="en-US" sz="2700"/>
              <a:t>MODULE 4 ..PART1..IRS</a:t>
            </a:r>
            <a:br>
              <a:rPr lang="en-US" sz="2700"/>
            </a:br>
            <a:r>
              <a:rPr lang="en-US" sz="2700"/>
              <a:t>                        TEXT PROCESSING</a:t>
            </a:r>
            <a:endParaRPr sz="2700"/>
          </a:p>
        </p:txBody>
      </p:sp>
      <p:sp>
        <p:nvSpPr>
          <p:cNvPr id="101" name="Google Shape;101;p1"/>
          <p:cNvSpPr txBox="1">
            <a:spLocks noGrp="1"/>
          </p:cNvSpPr>
          <p:nvPr>
            <p:ph type="body" idx="1"/>
          </p:nvPr>
        </p:nvSpPr>
        <p:spPr>
          <a:xfrm>
            <a:off x="234076" y="352698"/>
            <a:ext cx="11809878" cy="592317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i="1">
                <a:latin typeface="Times New Roman"/>
                <a:ea typeface="Times New Roman"/>
                <a:cs typeface="Times New Roman"/>
                <a:sym typeface="Times New Roman"/>
              </a:rPr>
              <a:t>1)Text operation…Preprocessing….(same as removal of unknown things)</a:t>
            </a:r>
            <a:endParaRPr sz="11200" i="1">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i="1">
                <a:latin typeface="Times New Roman"/>
                <a:ea typeface="Times New Roman"/>
                <a:cs typeface="Times New Roman"/>
                <a:sym typeface="Times New Roman"/>
              </a:rPr>
              <a:t>1.1)User side</a:t>
            </a:r>
            <a:r>
              <a:rPr lang="en-US" sz="11200">
                <a:latin typeface="Times New Roman"/>
                <a:ea typeface="Times New Roman"/>
                <a:cs typeface="Times New Roman"/>
                <a:sym typeface="Times New Roman"/>
              </a:rPr>
              <a:t>….User forms the text query,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i="1">
                <a:latin typeface="Times New Roman"/>
                <a:ea typeface="Times New Roman"/>
                <a:cs typeface="Times New Roman"/>
                <a:sym typeface="Times New Roman"/>
              </a:rPr>
              <a:t>1.2)System side</a:t>
            </a:r>
            <a:r>
              <a:rPr lang="en-US" sz="11200">
                <a:latin typeface="Times New Roman"/>
                <a:ea typeface="Times New Roman"/>
                <a:cs typeface="Times New Roman"/>
                <a:sym typeface="Times New Roman"/>
              </a:rPr>
              <a:t>… all the words are not that important for eg nouns are taken to be more relevant for query.</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So they are selected as the best candidates for </a:t>
            </a:r>
            <a:r>
              <a:rPr lang="en-US" sz="11200" i="1">
                <a:latin typeface="Times New Roman"/>
                <a:ea typeface="Times New Roman"/>
                <a:cs typeface="Times New Roman"/>
                <a:sym typeface="Times New Roman"/>
              </a:rPr>
              <a:t>index terms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1.3)Other preprocessing operations related are…..</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a)Removing stopwords, compression, repeated word removal and so on</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b)This is same as removal of noise as more number of words in the index terms leads to more processing and more options of meaning</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c)Thus reduction of letters, words and characters as per the need so as to optimize the index term in terms of its meaning is called as </a:t>
            </a:r>
            <a:r>
              <a:rPr lang="en-US" sz="11200" i="1">
                <a:latin typeface="Times New Roman"/>
                <a:ea typeface="Times New Roman"/>
                <a:cs typeface="Times New Roman"/>
                <a:sym typeface="Times New Roman"/>
              </a:rPr>
              <a:t>pre processing </a:t>
            </a:r>
            <a:endParaRPr sz="11200" i="1">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1295402" y="1"/>
            <a:ext cx="9601196" cy="6051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                     MODULE1 ..PART3..IRS</a:t>
            </a:r>
            <a:endParaRPr/>
          </a:p>
        </p:txBody>
      </p:sp>
      <p:sp>
        <p:nvSpPr>
          <p:cNvPr id="143" name="Google Shape;143;p7"/>
          <p:cNvSpPr txBox="1">
            <a:spLocks noGrp="1"/>
          </p:cNvSpPr>
          <p:nvPr>
            <p:ph type="body" idx="1"/>
          </p:nvPr>
        </p:nvSpPr>
        <p:spPr>
          <a:xfrm>
            <a:off x="397164" y="424873"/>
            <a:ext cx="11462327" cy="5650573"/>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8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ts val="28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ts val="28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295402" y="1"/>
            <a:ext cx="9601196" cy="8564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07" name="Google Shape;107;p2"/>
          <p:cNvSpPr txBox="1">
            <a:spLocks noGrp="1"/>
          </p:cNvSpPr>
          <p:nvPr>
            <p:ph type="body" idx="1"/>
          </p:nvPr>
        </p:nvSpPr>
        <p:spPr>
          <a:xfrm>
            <a:off x="234076" y="509452"/>
            <a:ext cx="11809878" cy="5766424"/>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2)Text operation…Preprocessing….five text operations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2.1)Lexical analysis: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a)it is a process in which meanings are associated with specific words or other textual strings. These strings, which are referred to as lexical terms,  are then  extracted during the scanning of some document.</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b)For document, the stream of characters are scanned, checking for fullstop or comma or stopgap. If detected then that set of characters is regarded as a word</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Similarly next word .</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c)word1+word2: enhanced the meaning ,or same meaning if enhances both words are kept if no enhancement one word removed as per the relevance measure (same as sampling)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295402" y="1"/>
            <a:ext cx="9601196" cy="8564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13" name="Google Shape;113;p3"/>
          <p:cNvSpPr txBox="1">
            <a:spLocks noGrp="1"/>
          </p:cNvSpPr>
          <p:nvPr>
            <p:ph type="body" idx="1"/>
          </p:nvPr>
        </p:nvSpPr>
        <p:spPr>
          <a:xfrm>
            <a:off x="234076" y="509451"/>
            <a:ext cx="11809878" cy="5766424"/>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2)Text operation…Preprocessing….five text operations…2.1)Lexical analysis:</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d)Like these, for each sentence taking the weights of number of nouns and added adjectives index terms are formed(tokens in documents)</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e)For all the index terms, they are seen for similarities and the most similar ones mapped are selected as the index terms of the document (most frequently occurred)</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f) </a:t>
            </a:r>
            <a:r>
              <a:rPr lang="en-US" sz="11200" i="1">
                <a:latin typeface="Times New Roman"/>
                <a:ea typeface="Times New Roman"/>
                <a:cs typeface="Times New Roman"/>
                <a:sym typeface="Times New Roman"/>
              </a:rPr>
              <a:t>Numbers</a:t>
            </a:r>
            <a:r>
              <a:rPr lang="en-US" sz="11200">
                <a:latin typeface="Times New Roman"/>
                <a:ea typeface="Times New Roman"/>
                <a:cs typeface="Times New Roman"/>
                <a:sym typeface="Times New Roman"/>
              </a:rPr>
              <a:t>: numbers independently does not convey any meaning as compared to words(nouns , nouns+adjectives)    </a:t>
            </a:r>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295402" y="1"/>
            <a:ext cx="9601196" cy="8564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19" name="Google Shape;119;p4"/>
          <p:cNvSpPr txBox="1">
            <a:spLocks noGrp="1"/>
          </p:cNvSpPr>
          <p:nvPr>
            <p:ph type="body" idx="1"/>
          </p:nvPr>
        </p:nvSpPr>
        <p:spPr>
          <a:xfrm>
            <a:off x="234076" y="856445"/>
            <a:ext cx="11809878" cy="541943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2)Text operation…Preprocessing….five text operations…2.1)Lexical analysis: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g)Students in final year with 10 pointers from 2021 batch</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(student final year pointer10 2021)…query from the users</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h)the structure for numbers is, the numbers are usually presented in the last, the last number is usually the year.</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i) </a:t>
            </a:r>
            <a:r>
              <a:rPr lang="en-US" sz="11200" i="1">
                <a:latin typeface="Times New Roman"/>
                <a:ea typeface="Times New Roman"/>
                <a:cs typeface="Times New Roman"/>
                <a:sym typeface="Times New Roman"/>
              </a:rPr>
              <a:t>Fullstop</a:t>
            </a:r>
            <a:r>
              <a:rPr lang="en-US" sz="11200">
                <a:latin typeface="Times New Roman"/>
                <a:ea typeface="Times New Roman"/>
                <a:cs typeface="Times New Roman"/>
                <a:sym typeface="Times New Roman"/>
              </a:rPr>
              <a:t>: fulls top after a sentence,  A.301 . In the first case the fullstop indicates the end of the text thus has to be detected but in second case A.301 or A301 does not make a difference as it indicates end of sentence</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j)Suppose A.BC and ABC does convey different meaning, in this case the dot must not be removed for index term formation</a:t>
            </a:r>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295402" y="1"/>
            <a:ext cx="9601196" cy="8564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25" name="Google Shape;125;p5"/>
          <p:cNvSpPr txBox="1">
            <a:spLocks noGrp="1"/>
          </p:cNvSpPr>
          <p:nvPr>
            <p:ph type="body" idx="1"/>
          </p:nvPr>
        </p:nvSpPr>
        <p:spPr>
          <a:xfrm>
            <a:off x="234076" y="856445"/>
            <a:ext cx="11809878" cy="541943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2)Text operation…Preprocessing….five text operations…2.1)Lexical analysis: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k) </a:t>
            </a:r>
            <a:r>
              <a:rPr lang="en-US" sz="11200" i="1">
                <a:latin typeface="Times New Roman"/>
                <a:ea typeface="Times New Roman"/>
                <a:cs typeface="Times New Roman"/>
                <a:sym typeface="Times New Roman"/>
              </a:rPr>
              <a:t>Case: </a:t>
            </a:r>
            <a:r>
              <a:rPr lang="en-US" sz="11200">
                <a:latin typeface="Times New Roman"/>
                <a:ea typeface="Times New Roman"/>
                <a:cs typeface="Times New Roman"/>
                <a:sym typeface="Times New Roman"/>
              </a:rPr>
              <a:t>upper or lower case letters doesnot make any difference if the letters are within the sentence usually the letters are converted into one case type in all the document after detecting the first letter of the sentences as capital</a:t>
            </a:r>
            <a:endParaRPr/>
          </a:p>
          <a:p>
            <a:pPr marL="0" lvl="0" indent="0" algn="l" rtl="0">
              <a:lnSpc>
                <a:spcPct val="120000"/>
              </a:lnSpc>
              <a:spcBef>
                <a:spcPts val="1000"/>
              </a:spcBef>
              <a:spcAft>
                <a:spcPts val="0"/>
              </a:spcAft>
              <a:buSzPct val="100000"/>
              <a:buNone/>
            </a:pPr>
            <a:r>
              <a:rPr lang="en-US" sz="11200" i="1">
                <a:latin typeface="Times New Roman"/>
                <a:ea typeface="Times New Roman"/>
                <a:cs typeface="Times New Roman"/>
                <a:sym typeface="Times New Roman"/>
              </a:rPr>
              <a:t>l)Stopword elimination</a:t>
            </a:r>
            <a:r>
              <a:rPr lang="en-US" sz="11200">
                <a:latin typeface="Times New Roman"/>
                <a:ea typeface="Times New Roman"/>
                <a:cs typeface="Times New Roman"/>
                <a:sym typeface="Times New Roman"/>
              </a:rPr>
              <a:t>: process of filtering to remove those terms which have very less weightage in retrieval process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 </a:t>
            </a:r>
            <a:r>
              <a:rPr lang="en-US" sz="11200" i="1">
                <a:latin typeface="Times New Roman"/>
                <a:ea typeface="Times New Roman"/>
                <a:cs typeface="Times New Roman"/>
                <a:sym typeface="Times New Roman"/>
              </a:rPr>
              <a:t>Proper selection of index terms</a:t>
            </a:r>
            <a:r>
              <a:rPr lang="en-US" sz="11200">
                <a:latin typeface="Times New Roman"/>
                <a:ea typeface="Times New Roman"/>
                <a:cs typeface="Times New Roman"/>
                <a:sym typeface="Times New Roman"/>
              </a:rPr>
              <a:t>:   process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m.1) from the text, word elimination done,</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m.2) now words have more relevant meaning, kept</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m.3)the next their adjectives are added,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295402" y="1"/>
            <a:ext cx="9601196" cy="8564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31" name="Google Shape;131;p6"/>
          <p:cNvSpPr txBox="1">
            <a:spLocks noGrp="1"/>
          </p:cNvSpPr>
          <p:nvPr>
            <p:ph type="body" idx="1"/>
          </p:nvPr>
        </p:nvSpPr>
        <p:spPr>
          <a:xfrm>
            <a:off x="234076" y="856445"/>
            <a:ext cx="11809878" cy="541943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2)Text operation…Preprocessing….five text operations…2.1)Lexical analysis:</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 </a:t>
            </a:r>
            <a:r>
              <a:rPr lang="en-US" sz="11200" i="1">
                <a:latin typeface="Times New Roman"/>
                <a:ea typeface="Times New Roman"/>
                <a:cs typeface="Times New Roman"/>
                <a:sym typeface="Times New Roman"/>
              </a:rPr>
              <a:t>Proper selection of index terms</a:t>
            </a:r>
            <a:r>
              <a:rPr lang="en-US" sz="11200">
                <a:latin typeface="Times New Roman"/>
                <a:ea typeface="Times New Roman"/>
                <a:cs typeface="Times New Roman"/>
                <a:sym typeface="Times New Roman"/>
              </a:rPr>
              <a:t>:   process </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m.4)if the meaning is enhanced then the adjectives are kept or as removed. In this way a optimized word set is formed as the index term of the query </a:t>
            </a:r>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n) Structure formation: now the query has form type structure or hypertext or hierarchal that is decided</a:t>
            </a:r>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06af14dc13_0_0"/>
          <p:cNvSpPr txBox="1">
            <a:spLocks noGrp="1"/>
          </p:cNvSpPr>
          <p:nvPr>
            <p:ph type="title"/>
          </p:nvPr>
        </p:nvSpPr>
        <p:spPr>
          <a:xfrm>
            <a:off x="1295402" y="1"/>
            <a:ext cx="9601200" cy="8565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37" name="Google Shape;137;g306af14dc13_0_0"/>
          <p:cNvSpPr txBox="1">
            <a:spLocks noGrp="1"/>
          </p:cNvSpPr>
          <p:nvPr>
            <p:ph type="body" idx="1"/>
          </p:nvPr>
        </p:nvSpPr>
        <p:spPr>
          <a:xfrm>
            <a:off x="234076" y="856445"/>
            <a:ext cx="11809800" cy="54195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dirty="0"/>
              <a:t>  </a:t>
            </a: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2)Text operation…Preprocessing….five text operations…2.2)contraction expansion</a:t>
            </a:r>
            <a:endParaRPr sz="11200" dirty="0">
              <a:latin typeface="Times New Roman"/>
              <a:ea typeface="Times New Roman"/>
              <a:cs typeface="Times New Roman"/>
              <a:sym typeface="Times New Roman"/>
            </a:endParaRPr>
          </a:p>
          <a:p>
            <a:pPr lvl="0" indent="-406400">
              <a:buSzPct val="100000"/>
              <a:buFont typeface="Times New Roman"/>
              <a:buAutoNum type="alphaLcParenR"/>
            </a:pPr>
            <a:r>
              <a:rPr lang="en-US" sz="11200" dirty="0" smtClean="0">
                <a:latin typeface="Times New Roman"/>
                <a:ea typeface="Times New Roman"/>
                <a:cs typeface="Times New Roman"/>
                <a:sym typeface="Times New Roman"/>
              </a:rPr>
              <a:t>don’t </a:t>
            </a:r>
            <a:r>
              <a:rPr lang="en-US" sz="11200" dirty="0">
                <a:latin typeface="Times New Roman"/>
                <a:ea typeface="Times New Roman"/>
                <a:cs typeface="Times New Roman"/>
                <a:sym typeface="Times New Roman"/>
              </a:rPr>
              <a:t>stands for do not</a:t>
            </a:r>
            <a:r>
              <a:rPr lang="en-US" sz="11200" dirty="0" smtClean="0">
                <a:latin typeface="Times New Roman"/>
                <a:ea typeface="Times New Roman"/>
                <a:cs typeface="Times New Roman"/>
                <a:sym typeface="Times New Roman"/>
              </a:rPr>
              <a:t>,</a:t>
            </a:r>
          </a:p>
          <a:p>
            <a:pPr lvl="0" indent="-406400">
              <a:buSzPct val="100000"/>
              <a:buFont typeface="Times New Roman"/>
              <a:buAutoNum type="alphaLcParenR"/>
            </a:pPr>
            <a:r>
              <a:rPr lang="en-US" sz="11200" dirty="0" smtClean="0">
                <a:latin typeface="Times New Roman"/>
                <a:ea typeface="Times New Roman"/>
                <a:cs typeface="Times New Roman"/>
                <a:sym typeface="Times New Roman"/>
              </a:rPr>
              <a:t> </a:t>
            </a:r>
            <a:r>
              <a:rPr lang="en-US" sz="11200" dirty="0">
                <a:latin typeface="Times New Roman"/>
                <a:ea typeface="Times New Roman"/>
                <a:cs typeface="Times New Roman"/>
                <a:sym typeface="Times New Roman"/>
              </a:rPr>
              <a:t>aren’t stands for are not. </a:t>
            </a:r>
          </a:p>
          <a:p>
            <a:pPr lvl="0" indent="-406400">
              <a:buSzPct val="100000"/>
              <a:buFont typeface="Times New Roman"/>
              <a:buAutoNum type="alphaLcParenR"/>
            </a:pPr>
            <a:r>
              <a:rPr lang="en-US" sz="11200" dirty="0" smtClean="0">
                <a:latin typeface="Times New Roman"/>
                <a:ea typeface="Times New Roman"/>
                <a:cs typeface="Times New Roman"/>
                <a:sym typeface="Times New Roman"/>
              </a:rPr>
              <a:t> </a:t>
            </a:r>
            <a:endParaRPr sz="11200" dirty="0">
              <a:latin typeface="Times New Roman"/>
              <a:ea typeface="Times New Roman"/>
              <a:cs typeface="Times New Roman"/>
              <a:sym typeface="Times New Roman"/>
            </a:endParaRPr>
          </a:p>
          <a:p>
            <a:pPr marL="457200" lvl="0" indent="-406400" algn="l" rtl="0">
              <a:lnSpc>
                <a:spcPct val="120000"/>
              </a:lnSpc>
              <a:spcBef>
                <a:spcPts val="0"/>
              </a:spcBef>
              <a:spcAft>
                <a:spcPts val="0"/>
              </a:spcAft>
              <a:buSzPct val="100000"/>
              <a:buFont typeface="Times New Roman"/>
              <a:buAutoNum type="alphaLcParenR"/>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  </a:t>
            </a:r>
            <a:endParaRPr dirty="0"/>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06af14dc13_0_0"/>
          <p:cNvSpPr txBox="1">
            <a:spLocks noGrp="1"/>
          </p:cNvSpPr>
          <p:nvPr>
            <p:ph type="title"/>
          </p:nvPr>
        </p:nvSpPr>
        <p:spPr>
          <a:xfrm>
            <a:off x="1295402" y="1"/>
            <a:ext cx="9601200" cy="8565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37" name="Google Shape;137;g306af14dc13_0_0"/>
          <p:cNvSpPr txBox="1">
            <a:spLocks noGrp="1"/>
          </p:cNvSpPr>
          <p:nvPr>
            <p:ph type="body" idx="1"/>
          </p:nvPr>
        </p:nvSpPr>
        <p:spPr>
          <a:xfrm>
            <a:off x="234076" y="856445"/>
            <a:ext cx="11809800" cy="54195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dirty="0"/>
              <a:t>  </a:t>
            </a: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2)Text operation…Preprocessing….five text </a:t>
            </a:r>
            <a:r>
              <a:rPr lang="en-US" sz="11200" dirty="0" smtClean="0">
                <a:latin typeface="Times New Roman"/>
                <a:ea typeface="Times New Roman"/>
                <a:cs typeface="Times New Roman"/>
                <a:sym typeface="Times New Roman"/>
              </a:rPr>
              <a:t>operations…2.3)Tokenization</a:t>
            </a:r>
            <a:r>
              <a:rPr lang="en-US" sz="11200" dirty="0">
                <a:latin typeface="Times New Roman"/>
                <a:ea typeface="Times New Roman"/>
                <a:cs typeface="Times New Roman"/>
                <a:sym typeface="Times New Roman"/>
              </a:rPr>
              <a:t>	</a:t>
            </a:r>
            <a:endParaRPr lang="en-US" sz="11200" dirty="0" smtClean="0">
              <a:latin typeface="Times New Roman"/>
              <a:ea typeface="Times New Roman"/>
              <a:cs typeface="Times New Roman"/>
              <a:sym typeface="Times New Roman"/>
            </a:endParaRPr>
          </a:p>
          <a:p>
            <a:pPr marL="0" lvl="0" indent="0">
              <a:buSzPct val="100000"/>
              <a:buNone/>
            </a:pPr>
            <a:r>
              <a:rPr lang="en-US" sz="11200" dirty="0" smtClean="0">
                <a:latin typeface="Times New Roman"/>
                <a:ea typeface="Times New Roman"/>
                <a:cs typeface="Times New Roman"/>
                <a:sym typeface="Times New Roman"/>
              </a:rPr>
              <a:t>a) Text </a:t>
            </a:r>
            <a:r>
              <a:rPr lang="en-US" sz="11200" dirty="0">
                <a:latin typeface="Times New Roman"/>
                <a:ea typeface="Times New Roman"/>
                <a:cs typeface="Times New Roman"/>
                <a:sym typeface="Times New Roman"/>
              </a:rPr>
              <a:t>data needs to be broken down into smaller units, such as words or phrases, for analysis. </a:t>
            </a:r>
            <a:endParaRPr lang="en-US" sz="11200" dirty="0" smtClean="0">
              <a:latin typeface="Times New Roman"/>
              <a:ea typeface="Times New Roman"/>
              <a:cs typeface="Times New Roman"/>
              <a:sym typeface="Times New Roman"/>
            </a:endParaRPr>
          </a:p>
          <a:p>
            <a:pPr marL="0" lvl="0" indent="0">
              <a:buSzPct val="100000"/>
              <a:buNone/>
            </a:pPr>
            <a:r>
              <a:rPr lang="en-US" sz="11200" dirty="0" smtClean="0">
                <a:latin typeface="Times New Roman"/>
                <a:ea typeface="Times New Roman"/>
                <a:cs typeface="Times New Roman"/>
                <a:sym typeface="Times New Roman"/>
              </a:rPr>
              <a:t>b)  Tokenization </a:t>
            </a:r>
            <a:r>
              <a:rPr lang="en-US" sz="11200" dirty="0">
                <a:latin typeface="Times New Roman"/>
                <a:ea typeface="Times New Roman"/>
                <a:cs typeface="Times New Roman"/>
                <a:sym typeface="Times New Roman"/>
              </a:rPr>
              <a:t>divides text into meaningful units, facilitating subsequent processing steps like feature extraction.</a:t>
            </a: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  </a:t>
            </a:r>
            <a:endParaRPr dirty="0"/>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a:t>
            </a:r>
            <a:endParaRPr dirty="0"/>
          </a:p>
        </p:txBody>
      </p:sp>
    </p:spTree>
    <p:extLst>
      <p:ext uri="{BB962C8B-B14F-4D97-AF65-F5344CB8AC3E}">
        <p14:creationId xmlns:p14="http://schemas.microsoft.com/office/powerpoint/2010/main" val="309480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06af14dc13_0_0"/>
          <p:cNvSpPr txBox="1">
            <a:spLocks noGrp="1"/>
          </p:cNvSpPr>
          <p:nvPr>
            <p:ph type="title"/>
          </p:nvPr>
        </p:nvSpPr>
        <p:spPr>
          <a:xfrm>
            <a:off x="1295402" y="1"/>
            <a:ext cx="9601200" cy="8565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MODULE 4 ..PART1..IRS</a:t>
            </a:r>
            <a:br>
              <a:rPr lang="en-US"/>
            </a:br>
            <a:r>
              <a:rPr lang="en-US"/>
              <a:t>                        TEXT PROCESSING</a:t>
            </a:r>
            <a:endParaRPr/>
          </a:p>
        </p:txBody>
      </p:sp>
      <p:sp>
        <p:nvSpPr>
          <p:cNvPr id="137" name="Google Shape;137;g306af14dc13_0_0"/>
          <p:cNvSpPr txBox="1">
            <a:spLocks noGrp="1"/>
          </p:cNvSpPr>
          <p:nvPr>
            <p:ph type="body" idx="1"/>
          </p:nvPr>
        </p:nvSpPr>
        <p:spPr>
          <a:xfrm>
            <a:off x="234076" y="856445"/>
            <a:ext cx="11809800" cy="54195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500"/>
              <a:buNone/>
            </a:pPr>
            <a:r>
              <a:rPr lang="en-US" dirty="0"/>
              <a:t>  </a:t>
            </a: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2)Text operation…Preprocessing….five text </a:t>
            </a:r>
            <a:r>
              <a:rPr lang="en-US" sz="11200" dirty="0" smtClean="0">
                <a:latin typeface="Times New Roman"/>
                <a:ea typeface="Times New Roman"/>
                <a:cs typeface="Times New Roman"/>
                <a:sym typeface="Times New Roman"/>
              </a:rPr>
              <a:t>operations…2.4)Normalization</a:t>
            </a:r>
            <a:r>
              <a:rPr lang="en-US" sz="11200" dirty="0">
                <a:latin typeface="Times New Roman"/>
                <a:ea typeface="Times New Roman"/>
                <a:cs typeface="Times New Roman"/>
                <a:sym typeface="Times New Roman"/>
              </a:rPr>
              <a:t>	</a:t>
            </a:r>
            <a:endParaRPr lang="en-US" sz="11200" dirty="0" smtClean="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smtClean="0">
                <a:latin typeface="Times New Roman"/>
                <a:ea typeface="Times New Roman"/>
                <a:cs typeface="Times New Roman"/>
                <a:sym typeface="Times New Roman"/>
              </a:rPr>
              <a:t>a) Different </a:t>
            </a:r>
            <a:r>
              <a:rPr lang="en-US" sz="11200" dirty="0">
                <a:latin typeface="Times New Roman"/>
                <a:ea typeface="Times New Roman"/>
                <a:cs typeface="Times New Roman"/>
                <a:sym typeface="Times New Roman"/>
              </a:rPr>
              <a:t>forms of words (e.g., “run,” “running,” “ran”) can convey the same meaning but appear in different forms</a:t>
            </a:r>
            <a:r>
              <a:rPr lang="en-US" sz="11200" dirty="0" smtClean="0">
                <a:latin typeface="Times New Roman"/>
                <a:ea typeface="Times New Roman"/>
                <a:cs typeface="Times New Roman"/>
                <a:sym typeface="Times New Roman"/>
              </a:rPr>
              <a:t>.</a:t>
            </a:r>
          </a:p>
          <a:p>
            <a:pPr marL="0" lvl="0" indent="0" algn="l" rtl="0">
              <a:lnSpc>
                <a:spcPct val="120000"/>
              </a:lnSpc>
              <a:spcBef>
                <a:spcPts val="1000"/>
              </a:spcBef>
              <a:spcAft>
                <a:spcPts val="0"/>
              </a:spcAft>
              <a:buSzPct val="100000"/>
              <a:buNone/>
            </a:pPr>
            <a:r>
              <a:rPr lang="en-US" sz="11200" dirty="0" smtClean="0">
                <a:latin typeface="Times New Roman"/>
                <a:ea typeface="Times New Roman"/>
                <a:cs typeface="Times New Roman"/>
                <a:sym typeface="Times New Roman"/>
              </a:rPr>
              <a:t>b)  </a:t>
            </a:r>
            <a:r>
              <a:rPr lang="en-US" sz="11200" dirty="0">
                <a:latin typeface="Times New Roman"/>
                <a:ea typeface="Times New Roman"/>
                <a:cs typeface="Times New Roman"/>
                <a:sym typeface="Times New Roman"/>
              </a:rPr>
              <a:t>Preprocessing techniques like stemming and lemmatization help standardize these variations</a:t>
            </a: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112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11200" dirty="0">
                <a:latin typeface="Times New Roman"/>
                <a:ea typeface="Times New Roman"/>
                <a:cs typeface="Times New Roman"/>
                <a:sym typeface="Times New Roman"/>
              </a:rPr>
              <a:t>  </a:t>
            </a:r>
            <a:endParaRPr dirty="0"/>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endParaRPr sz="2800" dirty="0">
              <a:latin typeface="Times New Roman"/>
              <a:ea typeface="Times New Roman"/>
              <a:cs typeface="Times New Roman"/>
              <a:sym typeface="Times New Roman"/>
            </a:endParaRPr>
          </a:p>
          <a:p>
            <a:pPr marL="0" lvl="0" indent="0" algn="l" rtl="0">
              <a:lnSpc>
                <a:spcPct val="120000"/>
              </a:lnSpc>
              <a:spcBef>
                <a:spcPts val="1000"/>
              </a:spcBef>
              <a:spcAft>
                <a:spcPts val="0"/>
              </a:spcAft>
              <a:buSzPct val="100000"/>
              <a:buNone/>
            </a:pPr>
            <a:r>
              <a:rPr lang="en-US" sz="2800" dirty="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a:t>
            </a:r>
            <a:endParaRPr dirty="0"/>
          </a:p>
        </p:txBody>
      </p:sp>
    </p:spTree>
    <p:extLst>
      <p:ext uri="{BB962C8B-B14F-4D97-AF65-F5344CB8AC3E}">
        <p14:creationId xmlns:p14="http://schemas.microsoft.com/office/powerpoint/2010/main" val="3155093767"/>
      </p:ext>
    </p:extLst>
  </p:cSld>
  <p:clrMapOvr>
    <a:masterClrMapping/>
  </p:clrMapOvr>
</p:sld>
</file>

<file path=ppt/theme/theme1.xml><?xml version="1.0" encoding="utf-8"?>
<a:theme xmlns:a="http://schemas.openxmlformats.org/drawingml/2006/main"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737</Words>
  <Application>Microsoft Office PowerPoint</Application>
  <PresentationFormat>Widescreen</PresentationFormat>
  <Paragraphs>288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Gill Sans</vt:lpstr>
      <vt:lpstr>Times New Roman</vt:lpstr>
      <vt:lpstr>Arial</vt:lpstr>
      <vt:lpstr>Gallery</vt:lpstr>
      <vt:lpstr>                     MODULE 4 ..PART1..IRS                         TEXT PROCESSING</vt:lpstr>
      <vt:lpstr>                     MODULE 4 ..PART1..IRS                         TEXT PROCESSING</vt:lpstr>
      <vt:lpstr>                     MODULE 4 ..PART1..IRS                         TEXT PROCESSING</vt:lpstr>
      <vt:lpstr>                     MODULE 4 ..PART1..IRS                         TEXT PROCESSING</vt:lpstr>
      <vt:lpstr>                     MODULE 4 ..PART1..IRS                         TEXT PROCESSING</vt:lpstr>
      <vt:lpstr>                     MODULE 4 ..PART1..IRS                         TEXT PROCESSING</vt:lpstr>
      <vt:lpstr>                     MODULE 4 ..PART1..IRS                         TEXT PROCESSING</vt:lpstr>
      <vt:lpstr>                     MODULE 4 ..PART1..IRS                         TEXT PROCESSING</vt:lpstr>
      <vt:lpstr>                     MODULE 4 ..PART1..IRS                         TEXT PROCESSING</vt:lpstr>
      <vt:lpstr>                     MODULE1 ..PART3..IRS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..PART1..IRS                         TEXT PROCESSING</dc:title>
  <dc:creator>admin</dc:creator>
  <cp:lastModifiedBy>Admin</cp:lastModifiedBy>
  <cp:revision>4</cp:revision>
  <dcterms:created xsi:type="dcterms:W3CDTF">2022-07-12T10:46:32Z</dcterms:created>
  <dcterms:modified xsi:type="dcterms:W3CDTF">2024-11-04T03:35:19Z</dcterms:modified>
</cp:coreProperties>
</file>