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sldIdLst>
    <p:sldId id="259" r:id="rId2"/>
    <p:sldId id="330" r:id="rId3"/>
    <p:sldId id="332" r:id="rId4"/>
    <p:sldId id="333" r:id="rId5"/>
    <p:sldId id="334" r:id="rId6"/>
    <p:sldId id="335" r:id="rId7"/>
    <p:sldId id="336" r:id="rId8"/>
    <p:sldId id="337" r:id="rId9"/>
    <p:sldId id="338" r:id="rId10"/>
    <p:sldId id="339" r:id="rId11"/>
    <p:sldId id="340" r:id="rId12"/>
    <p:sldId id="341" r:id="rId13"/>
    <p:sldId id="331" r:id="rId14"/>
    <p:sldId id="342" r:id="rId15"/>
    <p:sldId id="343" r:id="rId16"/>
    <p:sldId id="29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73" d="100"/>
          <a:sy n="73" d="100"/>
        </p:scale>
        <p:origin x="6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39A08E-A287-48B6-8B20-A79AFD40AB2B}" type="datetimeFigureOut">
              <a:rPr lang="en-US" smtClean="0"/>
              <a:t>11/4/2024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6F4319A-C953-468F-B521-48B80788F98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839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9A08E-A287-48B6-8B20-A79AFD40AB2B}"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4319A-C953-468F-B521-48B80788F98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0324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9A08E-A287-48B6-8B20-A79AFD40AB2B}"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4319A-C953-468F-B521-48B80788F98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261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9A08E-A287-48B6-8B20-A79AFD40AB2B}"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4319A-C953-468F-B521-48B80788F98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174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39A08E-A287-48B6-8B20-A79AFD40AB2B}"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4319A-C953-468F-B521-48B80788F98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89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39A08E-A287-48B6-8B20-A79AFD40AB2B}"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4319A-C953-468F-B521-48B80788F98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5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39A08E-A287-48B6-8B20-A79AFD40AB2B}"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F4319A-C953-468F-B521-48B80788F98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567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39A08E-A287-48B6-8B20-A79AFD40AB2B}"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F4319A-C953-468F-B521-48B80788F98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884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9A08E-A287-48B6-8B20-A79AFD40AB2B}"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F4319A-C953-468F-B521-48B80788F98D}" type="slidenum">
              <a:rPr lang="en-US" smtClean="0"/>
              <a:t>‹#›</a:t>
            </a:fld>
            <a:endParaRPr lang="en-US"/>
          </a:p>
        </p:txBody>
      </p:sp>
    </p:spTree>
    <p:extLst>
      <p:ext uri="{BB962C8B-B14F-4D97-AF65-F5344CB8AC3E}">
        <p14:creationId xmlns:p14="http://schemas.microsoft.com/office/powerpoint/2010/main" val="358588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9A08E-A287-48B6-8B20-A79AFD40AB2B}"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4319A-C953-468F-B521-48B80788F98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342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39A08E-A287-48B6-8B20-A79AFD40AB2B}" type="datetimeFigureOut">
              <a:rPr lang="en-US" smtClean="0"/>
              <a:t>11/4/2024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6F4319A-C953-468F-B521-48B80788F98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168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39A08E-A287-48B6-8B20-A79AFD40AB2B}" type="datetimeFigureOut">
              <a:rPr lang="en-US" smtClean="0"/>
              <a:t>11/4/2024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6F4319A-C953-468F-B521-48B80788F98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764216"/>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5</a:t>
            </a:r>
            <a:r>
              <a:rPr lang="en-US" dirty="0" smtClean="0"/>
              <a:t> </a:t>
            </a:r>
            <a:r>
              <a:rPr lang="en-US" dirty="0"/>
              <a:t>..</a:t>
            </a:r>
            <a:r>
              <a:rPr lang="en-US" dirty="0" smtClean="0"/>
              <a:t>part1..</a:t>
            </a:r>
            <a:r>
              <a:rPr lang="en-US" dirty="0"/>
              <a:t>IRS</a:t>
            </a:r>
            <a:br>
              <a:rPr lang="en-US" dirty="0"/>
            </a:br>
            <a:r>
              <a:rPr lang="en-US" dirty="0"/>
              <a:t>             </a:t>
            </a:r>
            <a:r>
              <a:rPr lang="en-US" dirty="0" smtClean="0"/>
              <a:t>           indexing &amp; searching</a:t>
            </a:r>
            <a:endParaRPr lang="en-US" dirty="0"/>
          </a:p>
        </p:txBody>
      </p:sp>
      <p:sp>
        <p:nvSpPr>
          <p:cNvPr id="5" name="Content Placeholder 4"/>
          <p:cNvSpPr>
            <a:spLocks noGrp="1"/>
          </p:cNvSpPr>
          <p:nvPr>
            <p:ph idx="1"/>
          </p:nvPr>
        </p:nvSpPr>
        <p:spPr>
          <a:xfrm>
            <a:off x="234076" y="856445"/>
            <a:ext cx="11809878" cy="5419430"/>
          </a:xfrm>
        </p:spPr>
        <p:txBody>
          <a:bodyPr>
            <a:normAutofit fontScale="25000" lnSpcReduction="20000"/>
          </a:bodyPr>
          <a:lstStyle/>
          <a:p>
            <a:pPr marL="0" indent="0">
              <a:buNone/>
            </a:pPr>
            <a:r>
              <a:rPr lang="en-US" dirty="0"/>
              <a:t>  </a:t>
            </a:r>
            <a:endParaRPr lang="en-US" sz="11200" dirty="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1)</a:t>
            </a:r>
            <a:r>
              <a:rPr lang="en-US" sz="11200" i="1" dirty="0" smtClean="0">
                <a:latin typeface="Times New Roman" panose="02020603050405020304" pitchFamily="18" charset="0"/>
                <a:cs typeface="Times New Roman" panose="02020603050405020304" pitchFamily="18" charset="0"/>
              </a:rPr>
              <a:t>Searching</a:t>
            </a:r>
            <a:r>
              <a:rPr lang="en-US" sz="11200" dirty="0" smtClean="0">
                <a:latin typeface="Times New Roman" panose="02020603050405020304" pitchFamily="18" charset="0"/>
                <a:cs typeface="Times New Roman" panose="02020603050405020304" pitchFamily="18" charset="0"/>
              </a:rPr>
              <a:t>….offline….preprocessing the text document…then forming index terms of </a:t>
            </a:r>
            <a:r>
              <a:rPr lang="en-US" sz="11200" dirty="0" err="1" smtClean="0">
                <a:latin typeface="Times New Roman" panose="02020603050405020304" pitchFamily="18" charset="0"/>
                <a:cs typeface="Times New Roman" panose="02020603050405020304" pitchFamily="18" charset="0"/>
              </a:rPr>
              <a:t>document..query..keywords</a:t>
            </a:r>
            <a:r>
              <a:rPr lang="en-US" sz="11200" dirty="0" smtClean="0">
                <a:latin typeface="Times New Roman" panose="02020603050405020304" pitchFamily="18" charset="0"/>
                <a:cs typeface="Times New Roman" panose="02020603050405020304" pitchFamily="18" charset="0"/>
              </a:rPr>
              <a:t> identified….comparison…searching</a:t>
            </a:r>
          </a:p>
          <a:p>
            <a:pPr marL="0" indent="0">
              <a:buNone/>
            </a:pPr>
            <a:r>
              <a:rPr lang="en-US" sz="11200" dirty="0" smtClean="0">
                <a:latin typeface="Times New Roman" panose="02020603050405020304" pitchFamily="18" charset="0"/>
                <a:cs typeface="Times New Roman" panose="02020603050405020304" pitchFamily="18" charset="0"/>
              </a:rPr>
              <a:t>2)</a:t>
            </a:r>
            <a:r>
              <a:rPr lang="en-US" sz="11200" i="1" dirty="0" err="1" smtClean="0">
                <a:latin typeface="Times New Roman" panose="02020603050405020304" pitchFamily="18" charset="0"/>
                <a:cs typeface="Times New Roman" panose="02020603050405020304" pitchFamily="18" charset="0"/>
              </a:rPr>
              <a:t>Search</a:t>
            </a:r>
            <a:r>
              <a:rPr lang="en-US" sz="11200" dirty="0" err="1" smtClean="0">
                <a:latin typeface="Times New Roman" panose="02020603050405020304" pitchFamily="18" charset="0"/>
                <a:cs typeface="Times New Roman" panose="02020603050405020304" pitchFamily="18" charset="0"/>
              </a:rPr>
              <a:t>..online</a:t>
            </a:r>
            <a:r>
              <a:rPr lang="en-US" sz="11200" dirty="0" smtClean="0">
                <a:latin typeface="Times New Roman" panose="02020603050405020304" pitchFamily="18" charset="0"/>
                <a:cs typeface="Times New Roman" panose="02020603050405020304" pitchFamily="18" charset="0"/>
              </a:rPr>
              <a:t>….documents cannot be preprocessed….searching of patterns…as there are chances that the document will change…can be used when number and document size is small</a:t>
            </a:r>
          </a:p>
          <a:p>
            <a:pPr marL="0" indent="0">
              <a:buNone/>
            </a:pPr>
            <a:r>
              <a:rPr lang="en-US" sz="11200" dirty="0" smtClean="0">
                <a:latin typeface="Times New Roman" panose="02020603050405020304" pitchFamily="18" charset="0"/>
                <a:cs typeface="Times New Roman" panose="02020603050405020304" pitchFamily="18" charset="0"/>
              </a:rPr>
              <a:t>3)Suppose document numbers and size is large…a data structure can be built on the documents….clustering….relevant and irrelevant document sets </a:t>
            </a:r>
            <a:endParaRPr lang="en-US" sz="11200" dirty="0">
              <a:latin typeface="Times New Roman" panose="02020603050405020304" pitchFamily="18" charset="0"/>
              <a:cs typeface="Times New Roman" panose="02020603050405020304" pitchFamily="18" charset="0"/>
            </a:endParaRPr>
          </a:p>
          <a:p>
            <a:pPr marL="0" indent="0">
              <a:buNone/>
            </a:pPr>
            <a:endParaRPr lang="fr-FR" sz="11200" dirty="0">
              <a:latin typeface="Times New Roman" panose="02020603050405020304" pitchFamily="18" charset="0"/>
              <a:cs typeface="Times New Roman" panose="02020603050405020304" pitchFamily="18" charset="0"/>
            </a:endParaRPr>
          </a:p>
          <a:p>
            <a:pPr marL="0" indent="0">
              <a:buNone/>
            </a:pPr>
            <a:endParaRPr lang="fr-FR"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8361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51579" y="1"/>
            <a:ext cx="9603275" cy="1031965"/>
          </a:xfrm>
        </p:spPr>
        <p:txBody>
          <a:bodyPr>
            <a:normAutofit/>
          </a:bodyPr>
          <a:lstStyle/>
          <a:p>
            <a:r>
              <a:rPr lang="en-US" dirty="0"/>
              <a:t>                     Module 5</a:t>
            </a:r>
            <a:r>
              <a:rPr lang="en-US" dirty="0" smtClean="0"/>
              <a:t> </a:t>
            </a:r>
            <a:r>
              <a:rPr lang="en-US" dirty="0"/>
              <a:t>..</a:t>
            </a:r>
            <a:r>
              <a:rPr lang="en-US" dirty="0" smtClean="0"/>
              <a:t>part1..</a:t>
            </a:r>
            <a:r>
              <a:rPr lang="en-US" dirty="0"/>
              <a:t>IRS</a:t>
            </a:r>
            <a:br>
              <a:rPr lang="en-US" dirty="0"/>
            </a:br>
            <a:r>
              <a:rPr lang="en-US" dirty="0"/>
              <a:t>             </a:t>
            </a:r>
            <a:r>
              <a:rPr lang="en-US" dirty="0" smtClean="0"/>
              <a:t>           indexing &amp; searching</a:t>
            </a:r>
            <a:endParaRPr lang="en-US" dirty="0"/>
          </a:p>
        </p:txBody>
      </p:sp>
      <p:sp>
        <p:nvSpPr>
          <p:cNvPr id="5" name="Content Placeholder 4"/>
          <p:cNvSpPr>
            <a:spLocks noGrp="1"/>
          </p:cNvSpPr>
          <p:nvPr>
            <p:ph idx="1"/>
          </p:nvPr>
        </p:nvSpPr>
        <p:spPr>
          <a:xfrm>
            <a:off x="483326" y="914400"/>
            <a:ext cx="11025051" cy="4930768"/>
          </a:xfrm>
        </p:spPr>
        <p:txBody>
          <a:bodyPr>
            <a:normAutofit fontScale="25000" lnSpcReduction="20000"/>
          </a:bodyPr>
          <a:lstStyle/>
          <a:p>
            <a:pPr marL="0" indent="0">
              <a:buNone/>
            </a:pPr>
            <a:r>
              <a:rPr lang="en-US" dirty="0"/>
              <a:t>  </a:t>
            </a:r>
            <a:endParaRPr lang="fr-FR" sz="11200" dirty="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3)Séquentiel </a:t>
            </a:r>
            <a:r>
              <a:rPr lang="fr-FR" sz="11200" dirty="0" err="1" smtClean="0">
                <a:latin typeface="Times New Roman" panose="02020603050405020304" pitchFamily="18" charset="0"/>
                <a:cs typeface="Times New Roman" panose="02020603050405020304" pitchFamily="18" charset="0"/>
              </a:rPr>
              <a:t>searching</a:t>
            </a:r>
            <a:r>
              <a:rPr lang="fr-FR" sz="11200" dirty="0" smtClean="0">
                <a:latin typeface="Times New Roman" panose="02020603050405020304" pitchFamily="18" charset="0"/>
                <a:cs typeface="Times New Roman" panose="02020603050405020304" pitchFamily="18" charset="0"/>
              </a:rPr>
              <a:t>….</a:t>
            </a:r>
          </a:p>
          <a:p>
            <a:pPr marL="0" indent="0">
              <a:buNone/>
            </a:pPr>
            <a:r>
              <a:rPr lang="fr-FR" sz="11200" dirty="0" smtClean="0">
                <a:latin typeface="Times New Roman" panose="02020603050405020304" pitchFamily="18" charset="0"/>
                <a:cs typeface="Times New Roman" panose="02020603050405020304" pitchFamily="18" charset="0"/>
              </a:rPr>
              <a:t>This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used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when</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their</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no </a:t>
            </a:r>
            <a:r>
              <a:rPr lang="fr-FR" sz="11200" dirty="0" err="1" smtClean="0">
                <a:latin typeface="Times New Roman" panose="02020603050405020304" pitchFamily="18" charset="0"/>
                <a:cs typeface="Times New Roman" panose="02020603050405020304" pitchFamily="18" charset="0"/>
              </a:rPr>
              <a:t>stucture</a:t>
            </a:r>
            <a:r>
              <a:rPr lang="fr-FR" sz="11200" dirty="0" smtClean="0">
                <a:latin typeface="Times New Roman" panose="02020603050405020304" pitchFamily="18" charset="0"/>
                <a:cs typeface="Times New Roman" panose="02020603050405020304" pitchFamily="18" charset="0"/>
              </a:rPr>
              <a:t> of documents avalable for </a:t>
            </a:r>
            <a:r>
              <a:rPr lang="fr-FR" sz="11200" dirty="0" err="1" smtClean="0">
                <a:latin typeface="Times New Roman" panose="02020603050405020304" pitchFamily="18" charset="0"/>
                <a:cs typeface="Times New Roman" panose="02020603050405020304" pitchFamily="18" charset="0"/>
              </a:rPr>
              <a:t>comparison</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In </a:t>
            </a:r>
            <a:r>
              <a:rPr lang="fr-FR" sz="11200" dirty="0" err="1" smtClean="0">
                <a:latin typeface="Times New Roman" panose="02020603050405020304" pitchFamily="18" charset="0"/>
                <a:cs typeface="Times New Roman" panose="02020603050405020304" pitchFamily="18" charset="0"/>
              </a:rPr>
              <a:t>this</a:t>
            </a:r>
            <a:r>
              <a:rPr lang="fr-FR" sz="11200" dirty="0" smtClean="0">
                <a:latin typeface="Times New Roman" panose="02020603050405020304" pitchFamily="18" charset="0"/>
                <a:cs typeface="Times New Roman" panose="02020603050405020304" pitchFamily="18" charset="0"/>
              </a:rPr>
              <a:t> case </a:t>
            </a:r>
            <a:r>
              <a:rPr lang="fr-FR" sz="11200" dirty="0" err="1" smtClean="0">
                <a:latin typeface="Times New Roman" panose="02020603050405020304" pitchFamily="18" charset="0"/>
                <a:cs typeface="Times New Roman" panose="02020603050405020304" pitchFamily="18" charset="0"/>
              </a:rPr>
              <a:t>selection</a:t>
            </a:r>
            <a:r>
              <a:rPr lang="fr-FR" sz="11200" dirty="0" smtClean="0">
                <a:latin typeface="Times New Roman" panose="02020603050405020304" pitchFamily="18" charset="0"/>
                <a:cs typeface="Times New Roman" panose="02020603050405020304" pitchFamily="18" charset="0"/>
              </a:rPr>
              <a:t> of document </a:t>
            </a:r>
            <a:r>
              <a:rPr lang="fr-FR" sz="11200" dirty="0" err="1" smtClean="0">
                <a:latin typeface="Times New Roman" panose="02020603050405020304" pitchFamily="18" charset="0"/>
                <a:cs typeface="Times New Roman" panose="02020603050405020304" pitchFamily="18" charset="0"/>
              </a:rPr>
              <a:t>only</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depends</a:t>
            </a:r>
            <a:r>
              <a:rPr lang="fr-FR" sz="11200" dirty="0" smtClean="0">
                <a:latin typeface="Times New Roman" panose="02020603050405020304" pitchFamily="18" charset="0"/>
                <a:cs typeface="Times New Roman" panose="02020603050405020304" pitchFamily="18" charset="0"/>
              </a:rPr>
              <a:t> on keyword and index </a:t>
            </a:r>
            <a:r>
              <a:rPr lang="fr-FR" sz="11200" dirty="0" err="1" smtClean="0">
                <a:latin typeface="Times New Roman" panose="02020603050405020304" pitchFamily="18" charset="0"/>
                <a:cs typeface="Times New Roman" panose="02020603050405020304" pitchFamily="18" charset="0"/>
              </a:rPr>
              <a:t>mapping</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3.1)Types of </a:t>
            </a:r>
            <a:r>
              <a:rPr lang="fr-FR" sz="11200" dirty="0" err="1" smtClean="0">
                <a:latin typeface="Times New Roman" panose="02020603050405020304" pitchFamily="18" charset="0"/>
                <a:cs typeface="Times New Roman" panose="02020603050405020304" pitchFamily="18" charset="0"/>
              </a:rPr>
              <a:t>algorthm</a:t>
            </a:r>
            <a:r>
              <a:rPr lang="fr-FR" sz="11200" dirty="0" smtClean="0">
                <a:latin typeface="Times New Roman" panose="02020603050405020304" pitchFamily="18" charset="0"/>
                <a:cs typeface="Times New Roman" panose="02020603050405020304" pitchFamily="18" charset="0"/>
              </a:rPr>
              <a:t>…</a:t>
            </a:r>
          </a:p>
          <a:p>
            <a:pPr marL="0" indent="0">
              <a:buNone/>
            </a:pPr>
            <a:r>
              <a:rPr lang="fr-FR" sz="11200" dirty="0" smtClean="0">
                <a:latin typeface="Times New Roman" panose="02020603050405020304" pitchFamily="18" charset="0"/>
                <a:cs typeface="Times New Roman" panose="02020603050405020304" pitchFamily="18" charset="0"/>
              </a:rPr>
              <a:t>a)Brute force</a:t>
            </a:r>
          </a:p>
          <a:p>
            <a:pPr marL="0" indent="0">
              <a:buNone/>
            </a:pPr>
            <a:r>
              <a:rPr lang="fr-FR" sz="11200" dirty="0">
                <a:latin typeface="Times New Roman" panose="02020603050405020304" pitchFamily="18" charset="0"/>
                <a:cs typeface="Times New Roman" panose="02020603050405020304" pitchFamily="18" charset="0"/>
              </a:rPr>
              <a:t>a</a:t>
            </a:r>
            <a:r>
              <a:rPr lang="fr-FR" sz="11200" dirty="0" smtClean="0">
                <a:latin typeface="Times New Roman" panose="02020603050405020304" pitchFamily="18" charset="0"/>
                <a:cs typeface="Times New Roman" panose="02020603050405020304" pitchFamily="18" charset="0"/>
              </a:rPr>
              <a:t>.1) select the document..</a:t>
            </a:r>
            <a:r>
              <a:rPr lang="fr-FR" sz="11200" dirty="0" err="1" smtClean="0">
                <a:latin typeface="Times New Roman" panose="02020603050405020304" pitchFamily="18" charset="0"/>
                <a:cs typeface="Times New Roman" panose="02020603050405020304" pitchFamily="18" charset="0"/>
              </a:rPr>
              <a:t>it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will</a:t>
            </a:r>
            <a:r>
              <a:rPr lang="fr-FR" sz="11200" dirty="0" smtClean="0">
                <a:latin typeface="Times New Roman" panose="02020603050405020304" pitchFamily="18" charset="0"/>
                <a:cs typeface="Times New Roman" panose="02020603050405020304" pitchFamily="18" charset="0"/>
              </a:rPr>
              <a:t> have O(n) diffèrent </a:t>
            </a:r>
            <a:r>
              <a:rPr lang="fr-FR" sz="11200" dirty="0" err="1" smtClean="0">
                <a:latin typeface="Times New Roman" panose="02020603050405020304" pitchFamily="18" charset="0"/>
                <a:cs typeface="Times New Roman" panose="02020603050405020304" pitchFamily="18" charset="0"/>
              </a:rPr>
              <a:t>word</a:t>
            </a:r>
            <a:r>
              <a:rPr lang="fr-FR" sz="11200" dirty="0" smtClean="0">
                <a:latin typeface="Times New Roman" panose="02020603050405020304" pitchFamily="18" charset="0"/>
                <a:cs typeface="Times New Roman" panose="02020603050405020304" pitchFamily="18" charset="0"/>
              </a:rPr>
              <a:t> position </a:t>
            </a:r>
            <a:r>
              <a:rPr lang="fr-FR" sz="11200" dirty="0" err="1" smtClean="0">
                <a:latin typeface="Times New Roman" panose="02020603050405020304" pitchFamily="18" charset="0"/>
                <a:cs typeface="Times New Roman" panose="02020603050405020304" pitchFamily="18" charset="0"/>
              </a:rPr>
              <a:t>combination</a:t>
            </a:r>
            <a:r>
              <a:rPr lang="fr-FR" sz="11200" dirty="0" smtClean="0">
                <a:latin typeface="Times New Roman" panose="02020603050405020304" pitchFamily="18" charset="0"/>
                <a:cs typeface="Times New Roman" panose="02020603050405020304" pitchFamily="18" charset="0"/>
              </a:rPr>
              <a:t> . </a:t>
            </a:r>
            <a:r>
              <a:rPr lang="fr-FR" sz="11200" dirty="0" err="1" smtClean="0">
                <a:latin typeface="Times New Roman" panose="02020603050405020304" pitchFamily="18" charset="0"/>
                <a:cs typeface="Times New Roman" panose="02020603050405020304" pitchFamily="18" charset="0"/>
              </a:rPr>
              <a:t>Each</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word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combination</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examined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with</a:t>
            </a:r>
            <a:r>
              <a:rPr lang="fr-FR" sz="11200" dirty="0" smtClean="0">
                <a:latin typeface="Times New Roman" panose="02020603050405020304" pitchFamily="18" charset="0"/>
                <a:cs typeface="Times New Roman" panose="02020603050405020304" pitchFamily="18" charset="0"/>
              </a:rPr>
              <a:t> time </a:t>
            </a:r>
            <a:r>
              <a:rPr lang="fr-FR" sz="11200" dirty="0" err="1" smtClean="0">
                <a:latin typeface="Times New Roman" panose="02020603050405020304" pitchFamily="18" charset="0"/>
                <a:cs typeface="Times New Roman" panose="02020603050405020304" pitchFamily="18" charset="0"/>
              </a:rPr>
              <a:t>period</a:t>
            </a:r>
            <a:r>
              <a:rPr lang="fr-FR" sz="11200" dirty="0" smtClean="0">
                <a:latin typeface="Times New Roman" panose="02020603050405020304" pitchFamily="18" charset="0"/>
                <a:cs typeface="Times New Roman" panose="02020603050405020304" pitchFamily="18" charset="0"/>
              </a:rPr>
              <a:t> O(m). </a:t>
            </a:r>
          </a:p>
          <a:p>
            <a:pPr marL="0" indent="0">
              <a:buNone/>
            </a:pPr>
            <a:r>
              <a:rPr lang="fr-FR" sz="11200" dirty="0" smtClean="0">
                <a:latin typeface="Times New Roman" panose="02020603050405020304" pitchFamily="18" charset="0"/>
                <a:cs typeface="Times New Roman" panose="02020603050405020304" pitchFamily="18" charset="0"/>
              </a:rPr>
              <a:t>a.2) </a:t>
            </a:r>
            <a:r>
              <a:rPr lang="fr-FR" sz="11200" dirty="0" err="1" smtClean="0">
                <a:latin typeface="Times New Roman" panose="02020603050405020304" pitchFamily="18" charset="0"/>
                <a:cs typeface="Times New Roman" panose="02020603050405020304" pitchFamily="18" charset="0"/>
              </a:rPr>
              <a:t>so</a:t>
            </a:r>
            <a:r>
              <a:rPr lang="fr-FR" sz="11200" dirty="0" smtClean="0">
                <a:latin typeface="Times New Roman" panose="02020603050405020304" pitchFamily="18" charset="0"/>
                <a:cs typeface="Times New Roman" panose="02020603050405020304" pitchFamily="18" charset="0"/>
              </a:rPr>
              <a:t> the </a:t>
            </a:r>
            <a:r>
              <a:rPr lang="fr-FR" sz="11200" dirty="0" err="1" smtClean="0">
                <a:latin typeface="Times New Roman" panose="02020603050405020304" pitchFamily="18" charset="0"/>
                <a:cs typeface="Times New Roman" panose="02020603050405020304" pitchFamily="18" charset="0"/>
              </a:rPr>
              <a:t>wost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can</a:t>
            </a:r>
            <a:r>
              <a:rPr lang="fr-FR" sz="11200" dirty="0" smtClean="0">
                <a:latin typeface="Times New Roman" panose="02020603050405020304" pitchFamily="18" charset="0"/>
                <a:cs typeface="Times New Roman" panose="02020603050405020304" pitchFamily="18" charset="0"/>
              </a:rPr>
              <a:t> time for scanning all </a:t>
            </a:r>
            <a:r>
              <a:rPr lang="fr-FR" sz="11200" dirty="0" err="1" smtClean="0">
                <a:latin typeface="Times New Roman" panose="02020603050405020304" pitchFamily="18" charset="0"/>
                <a:cs typeface="Times New Roman" panose="02020603050405020304" pitchFamily="18" charset="0"/>
              </a:rPr>
              <a:t>combinations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will</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be</a:t>
            </a:r>
            <a:r>
              <a:rPr lang="fr-FR" sz="11200" dirty="0" smtClean="0">
                <a:latin typeface="Times New Roman" panose="02020603050405020304" pitchFamily="18" charset="0"/>
                <a:cs typeface="Times New Roman" panose="02020603050405020304" pitchFamily="18" charset="0"/>
              </a:rPr>
              <a:t> O(mn)</a:t>
            </a:r>
          </a:p>
          <a:p>
            <a:pPr marL="1371600" indent="-1371600">
              <a:buAutoNum type="alphaLcParenR"/>
            </a:pPr>
            <a:endParaRPr lang="fr-FR" sz="11200" dirty="0">
              <a:latin typeface="Times New Roman" panose="02020603050405020304" pitchFamily="18" charset="0"/>
              <a:cs typeface="Times New Roman" panose="02020603050405020304" pitchFamily="18" charset="0"/>
            </a:endParaRPr>
          </a:p>
          <a:p>
            <a:pPr marL="1371600" indent="-1371600">
              <a:buAutoNum type="alphaLcParenR"/>
            </a:pPr>
            <a:endParaRPr lang="fr-FR" sz="11200" dirty="0" smtClean="0">
              <a:latin typeface="Times New Roman" panose="02020603050405020304" pitchFamily="18" charset="0"/>
              <a:cs typeface="Times New Roman" panose="02020603050405020304" pitchFamily="18" charset="0"/>
            </a:endParaRPr>
          </a:p>
          <a:p>
            <a:pPr marL="0" indent="0">
              <a:buNone/>
            </a:pPr>
            <a:endParaRPr lang="en-US" sz="11200" dirty="0" smtClean="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   </a:t>
            </a: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71293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51579" y="1"/>
            <a:ext cx="9603275" cy="1031965"/>
          </a:xfrm>
        </p:spPr>
        <p:txBody>
          <a:bodyPr>
            <a:normAutofit/>
          </a:bodyPr>
          <a:lstStyle/>
          <a:p>
            <a:r>
              <a:rPr lang="en-US" dirty="0"/>
              <a:t>                     Module 5</a:t>
            </a:r>
            <a:r>
              <a:rPr lang="en-US" dirty="0" smtClean="0"/>
              <a:t> </a:t>
            </a:r>
            <a:r>
              <a:rPr lang="en-US" dirty="0"/>
              <a:t>..</a:t>
            </a:r>
            <a:r>
              <a:rPr lang="en-US" dirty="0" smtClean="0"/>
              <a:t>part1..</a:t>
            </a:r>
            <a:r>
              <a:rPr lang="en-US" dirty="0"/>
              <a:t>IRS</a:t>
            </a:r>
            <a:br>
              <a:rPr lang="en-US" dirty="0"/>
            </a:br>
            <a:r>
              <a:rPr lang="en-US" dirty="0"/>
              <a:t>             </a:t>
            </a:r>
            <a:r>
              <a:rPr lang="en-US" dirty="0" smtClean="0"/>
              <a:t>           indexing &amp; searching</a:t>
            </a:r>
            <a:endParaRPr lang="en-US" dirty="0"/>
          </a:p>
        </p:txBody>
      </p:sp>
      <p:sp>
        <p:nvSpPr>
          <p:cNvPr id="5" name="Content Placeholder 4"/>
          <p:cNvSpPr>
            <a:spLocks noGrp="1"/>
          </p:cNvSpPr>
          <p:nvPr>
            <p:ph idx="1"/>
          </p:nvPr>
        </p:nvSpPr>
        <p:spPr>
          <a:xfrm>
            <a:off x="483326" y="914400"/>
            <a:ext cx="11025051" cy="4930768"/>
          </a:xfrm>
        </p:spPr>
        <p:txBody>
          <a:bodyPr>
            <a:normAutofit fontScale="25000" lnSpcReduction="20000"/>
          </a:bodyPr>
          <a:lstStyle/>
          <a:p>
            <a:pPr marL="0" indent="0">
              <a:buNone/>
            </a:pPr>
            <a:r>
              <a:rPr lang="en-US" dirty="0"/>
              <a:t>  </a:t>
            </a:r>
            <a:endParaRPr lang="fr-FR" sz="11200" dirty="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3)Séquentiel </a:t>
            </a:r>
            <a:r>
              <a:rPr lang="fr-FR" sz="11200" dirty="0" err="1" smtClean="0">
                <a:latin typeface="Times New Roman" panose="02020603050405020304" pitchFamily="18" charset="0"/>
                <a:cs typeface="Times New Roman" panose="02020603050405020304" pitchFamily="18" charset="0"/>
              </a:rPr>
              <a:t>searching</a:t>
            </a:r>
            <a:r>
              <a:rPr lang="fr-FR" sz="11200" dirty="0" smtClean="0">
                <a:latin typeface="Times New Roman" panose="02020603050405020304" pitchFamily="18" charset="0"/>
                <a:cs typeface="Times New Roman" panose="02020603050405020304" pitchFamily="18" charset="0"/>
              </a:rPr>
              <a:t>….</a:t>
            </a:r>
          </a:p>
          <a:p>
            <a:pPr marL="0" indent="0">
              <a:buNone/>
            </a:pPr>
            <a:r>
              <a:rPr lang="fr-FR" sz="11200" dirty="0" smtClean="0">
                <a:latin typeface="Times New Roman" panose="02020603050405020304" pitchFamily="18" charset="0"/>
                <a:cs typeface="Times New Roman" panose="02020603050405020304" pitchFamily="18" charset="0"/>
              </a:rPr>
              <a:t>3.1)Types of </a:t>
            </a:r>
            <a:r>
              <a:rPr lang="fr-FR" sz="11200" dirty="0" err="1" smtClean="0">
                <a:latin typeface="Times New Roman" panose="02020603050405020304" pitchFamily="18" charset="0"/>
                <a:cs typeface="Times New Roman" panose="02020603050405020304" pitchFamily="18" charset="0"/>
              </a:rPr>
              <a:t>algorthm</a:t>
            </a:r>
            <a:r>
              <a:rPr lang="fr-FR" sz="11200" dirty="0" smtClean="0">
                <a:latin typeface="Times New Roman" panose="02020603050405020304" pitchFamily="18" charset="0"/>
                <a:cs typeface="Times New Roman" panose="02020603050405020304" pitchFamily="18" charset="0"/>
              </a:rPr>
              <a:t>…a)Brute force</a:t>
            </a:r>
          </a:p>
          <a:p>
            <a:pPr marL="0" indent="0">
              <a:buNone/>
            </a:pPr>
            <a:r>
              <a:rPr lang="fr-FR" sz="11200" dirty="0">
                <a:latin typeface="Times New Roman" panose="02020603050405020304" pitchFamily="18" charset="0"/>
                <a:cs typeface="Times New Roman" panose="02020603050405020304" pitchFamily="18" charset="0"/>
              </a:rPr>
              <a:t>a</a:t>
            </a:r>
            <a:r>
              <a:rPr lang="fr-FR" sz="11200" dirty="0" smtClean="0">
                <a:latin typeface="Times New Roman" panose="02020603050405020304" pitchFamily="18" charset="0"/>
                <a:cs typeface="Times New Roman" panose="02020603050405020304" pitchFamily="18" charset="0"/>
              </a:rPr>
              <a:t>.1) select the document..</a:t>
            </a:r>
            <a:r>
              <a:rPr lang="fr-FR" sz="11200" dirty="0" err="1" smtClean="0">
                <a:latin typeface="Times New Roman" panose="02020603050405020304" pitchFamily="18" charset="0"/>
                <a:cs typeface="Times New Roman" panose="02020603050405020304" pitchFamily="18" charset="0"/>
              </a:rPr>
              <a:t>it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will</a:t>
            </a:r>
            <a:r>
              <a:rPr lang="fr-FR" sz="11200" dirty="0" smtClean="0">
                <a:latin typeface="Times New Roman" panose="02020603050405020304" pitchFamily="18" charset="0"/>
                <a:cs typeface="Times New Roman" panose="02020603050405020304" pitchFamily="18" charset="0"/>
              </a:rPr>
              <a:t> have O(n) diffèrent </a:t>
            </a:r>
            <a:r>
              <a:rPr lang="fr-FR" sz="11200" dirty="0" err="1" smtClean="0">
                <a:latin typeface="Times New Roman" panose="02020603050405020304" pitchFamily="18" charset="0"/>
                <a:cs typeface="Times New Roman" panose="02020603050405020304" pitchFamily="18" charset="0"/>
              </a:rPr>
              <a:t>word</a:t>
            </a:r>
            <a:r>
              <a:rPr lang="fr-FR" sz="11200" dirty="0" smtClean="0">
                <a:latin typeface="Times New Roman" panose="02020603050405020304" pitchFamily="18" charset="0"/>
                <a:cs typeface="Times New Roman" panose="02020603050405020304" pitchFamily="18" charset="0"/>
              </a:rPr>
              <a:t> position </a:t>
            </a:r>
            <a:r>
              <a:rPr lang="fr-FR" sz="11200" dirty="0" err="1" smtClean="0">
                <a:latin typeface="Times New Roman" panose="02020603050405020304" pitchFamily="18" charset="0"/>
                <a:cs typeface="Times New Roman" panose="02020603050405020304" pitchFamily="18" charset="0"/>
              </a:rPr>
              <a:t>combination</a:t>
            </a:r>
            <a:r>
              <a:rPr lang="fr-FR" sz="11200" dirty="0" smtClean="0">
                <a:latin typeface="Times New Roman" panose="02020603050405020304" pitchFamily="18" charset="0"/>
                <a:cs typeface="Times New Roman" panose="02020603050405020304" pitchFamily="18" charset="0"/>
              </a:rPr>
              <a:t> . </a:t>
            </a:r>
            <a:r>
              <a:rPr lang="fr-FR" sz="11200" dirty="0" err="1" smtClean="0">
                <a:latin typeface="Times New Roman" panose="02020603050405020304" pitchFamily="18" charset="0"/>
                <a:cs typeface="Times New Roman" panose="02020603050405020304" pitchFamily="18" charset="0"/>
              </a:rPr>
              <a:t>Each</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word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combination</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examine </a:t>
            </a:r>
            <a:r>
              <a:rPr lang="fr-FR" sz="11200" dirty="0" err="1" smtClean="0">
                <a:latin typeface="Times New Roman" panose="02020603050405020304" pitchFamily="18" charset="0"/>
                <a:cs typeface="Times New Roman" panose="02020603050405020304" pitchFamily="18" charset="0"/>
              </a:rPr>
              <a:t>with</a:t>
            </a:r>
            <a:r>
              <a:rPr lang="fr-FR" sz="11200" dirty="0" smtClean="0">
                <a:latin typeface="Times New Roman" panose="02020603050405020304" pitchFamily="18" charset="0"/>
                <a:cs typeface="Times New Roman" panose="02020603050405020304" pitchFamily="18" charset="0"/>
              </a:rPr>
              <a:t> time </a:t>
            </a:r>
            <a:r>
              <a:rPr lang="fr-FR" sz="11200" dirty="0" err="1" smtClean="0">
                <a:latin typeface="Times New Roman" panose="02020603050405020304" pitchFamily="18" charset="0"/>
                <a:cs typeface="Times New Roman" panose="02020603050405020304" pitchFamily="18" charset="0"/>
              </a:rPr>
              <a:t>period</a:t>
            </a:r>
            <a:r>
              <a:rPr lang="fr-FR" sz="11200" dirty="0" smtClean="0">
                <a:latin typeface="Times New Roman" panose="02020603050405020304" pitchFamily="18" charset="0"/>
                <a:cs typeface="Times New Roman" panose="02020603050405020304" pitchFamily="18" charset="0"/>
              </a:rPr>
              <a:t> O(m). </a:t>
            </a:r>
          </a:p>
          <a:p>
            <a:pPr marL="0" indent="0">
              <a:buNone/>
            </a:pPr>
            <a:r>
              <a:rPr lang="fr-FR" sz="11200" dirty="0" smtClean="0">
                <a:latin typeface="Times New Roman" panose="02020603050405020304" pitchFamily="18" charset="0"/>
                <a:cs typeface="Times New Roman" panose="02020603050405020304" pitchFamily="18" charset="0"/>
              </a:rPr>
              <a:t>a.2) </a:t>
            </a:r>
            <a:r>
              <a:rPr lang="fr-FR" sz="11200" dirty="0" err="1" smtClean="0">
                <a:latin typeface="Times New Roman" panose="02020603050405020304" pitchFamily="18" charset="0"/>
                <a:cs typeface="Times New Roman" panose="02020603050405020304" pitchFamily="18" charset="0"/>
              </a:rPr>
              <a:t>so</a:t>
            </a:r>
            <a:r>
              <a:rPr lang="fr-FR" sz="11200" dirty="0" smtClean="0">
                <a:latin typeface="Times New Roman" panose="02020603050405020304" pitchFamily="18" charset="0"/>
                <a:cs typeface="Times New Roman" panose="02020603050405020304" pitchFamily="18" charset="0"/>
              </a:rPr>
              <a:t> the </a:t>
            </a:r>
            <a:r>
              <a:rPr lang="fr-FR" sz="11200" dirty="0" err="1" smtClean="0">
                <a:latin typeface="Times New Roman" panose="02020603050405020304" pitchFamily="18" charset="0"/>
                <a:cs typeface="Times New Roman" panose="02020603050405020304" pitchFamily="18" charset="0"/>
              </a:rPr>
              <a:t>wost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can</a:t>
            </a:r>
            <a:r>
              <a:rPr lang="fr-FR" sz="11200" dirty="0" smtClean="0">
                <a:latin typeface="Times New Roman" panose="02020603050405020304" pitchFamily="18" charset="0"/>
                <a:cs typeface="Times New Roman" panose="02020603050405020304" pitchFamily="18" charset="0"/>
              </a:rPr>
              <a:t> time for scanning all </a:t>
            </a:r>
            <a:r>
              <a:rPr lang="fr-FR" sz="11200" dirty="0" err="1" smtClean="0">
                <a:latin typeface="Times New Roman" panose="02020603050405020304" pitchFamily="18" charset="0"/>
                <a:cs typeface="Times New Roman" panose="02020603050405020304" pitchFamily="18" charset="0"/>
              </a:rPr>
              <a:t>combinations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will</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be</a:t>
            </a:r>
            <a:r>
              <a:rPr lang="fr-FR" sz="11200" dirty="0" smtClean="0">
                <a:latin typeface="Times New Roman" panose="02020603050405020304" pitchFamily="18" charset="0"/>
                <a:cs typeface="Times New Roman" panose="02020603050405020304" pitchFamily="18" charset="0"/>
              </a:rPr>
              <a:t> O(mn)</a:t>
            </a:r>
          </a:p>
          <a:p>
            <a:pPr marL="0" indent="0">
              <a:buNone/>
            </a:pPr>
            <a:r>
              <a:rPr lang="fr-FR" sz="11200" dirty="0" smtClean="0">
                <a:latin typeface="Times New Roman" panose="02020603050405020304" pitchFamily="18" charset="0"/>
                <a:cs typeface="Times New Roman" panose="02020603050405020304" pitchFamily="18" charset="0"/>
              </a:rPr>
              <a:t>a.3) </a:t>
            </a:r>
            <a:r>
              <a:rPr lang="fr-FR" sz="11200" dirty="0" err="1" smtClean="0">
                <a:latin typeface="Times New Roman" panose="02020603050405020304" pitchFamily="18" charset="0"/>
                <a:cs typeface="Times New Roman" panose="02020603050405020304" pitchFamily="18" charset="0"/>
              </a:rPr>
              <a:t>now</a:t>
            </a:r>
            <a:r>
              <a:rPr lang="fr-FR" sz="11200" dirty="0" smtClean="0">
                <a:latin typeface="Times New Roman" panose="02020603050405020304" pitchFamily="18" charset="0"/>
                <a:cs typeface="Times New Roman" panose="02020603050405020304" pitchFamily="18" charset="0"/>
              </a:rPr>
              <a:t> the </a:t>
            </a:r>
            <a:r>
              <a:rPr lang="fr-FR" sz="11200" dirty="0" err="1" smtClean="0">
                <a:latin typeface="Times New Roman" panose="02020603050405020304" pitchFamily="18" charset="0"/>
                <a:cs typeface="Times New Roman" panose="02020603050405020304" pitchFamily="18" charset="0"/>
              </a:rPr>
              <a:t>accuarcy</a:t>
            </a:r>
            <a:r>
              <a:rPr lang="fr-FR" sz="11200" dirty="0" smtClean="0">
                <a:latin typeface="Times New Roman" panose="02020603050405020304" pitchFamily="18" charset="0"/>
                <a:cs typeface="Times New Roman" panose="02020603050405020304" pitchFamily="18" charset="0"/>
              </a:rPr>
              <a:t> of index formation </a:t>
            </a:r>
            <a:r>
              <a:rPr lang="fr-FR" sz="11200" dirty="0" err="1" smtClean="0">
                <a:latin typeface="Times New Roman" panose="02020603050405020304" pitchFamily="18" charset="0"/>
                <a:cs typeface="Times New Roman" panose="02020603050405020304" pitchFamily="18" charset="0"/>
              </a:rPr>
              <a:t>will</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be</a:t>
            </a:r>
            <a:r>
              <a:rPr lang="fr-FR" sz="11200" dirty="0" smtClean="0">
                <a:latin typeface="Times New Roman" panose="02020603050405020304" pitchFamily="18" charset="0"/>
                <a:cs typeface="Times New Roman" panose="02020603050405020304" pitchFamily="18" charset="0"/>
              </a:rPr>
              <a:t> more for a </a:t>
            </a:r>
            <a:r>
              <a:rPr lang="fr-FR" sz="11200" dirty="0" err="1" smtClean="0">
                <a:latin typeface="Times New Roman" panose="02020603050405020304" pitchFamily="18" charset="0"/>
                <a:cs typeface="Times New Roman" panose="02020603050405020304" pitchFamily="18" charset="0"/>
              </a:rPr>
              <a:t>lesser</a:t>
            </a:r>
            <a:r>
              <a:rPr lang="fr-FR" sz="11200" dirty="0" smtClean="0">
                <a:latin typeface="Times New Roman" panose="02020603050405020304" pitchFamily="18" charset="0"/>
                <a:cs typeface="Times New Roman" panose="02020603050405020304" pitchFamily="18" charset="0"/>
              </a:rPr>
              <a:t> value of </a:t>
            </a:r>
            <a:r>
              <a:rPr lang="fr-FR" sz="11200" dirty="0" err="1" smtClean="0">
                <a:latin typeface="Times New Roman" panose="02020603050405020304" pitchFamily="18" charset="0"/>
                <a:cs typeface="Times New Roman" panose="02020603050405020304" pitchFamily="18" charset="0"/>
              </a:rPr>
              <a:t>Acc</a:t>
            </a:r>
            <a:r>
              <a:rPr lang="fr-FR" sz="11200" dirty="0" smtClean="0">
                <a:latin typeface="Times New Roman" panose="02020603050405020304" pitchFamily="18" charset="0"/>
                <a:cs typeface="Times New Roman" panose="02020603050405020304" pitchFamily="18" charset="0"/>
              </a:rPr>
              <a:t> (m1) </a:t>
            </a:r>
            <a:r>
              <a:rPr lang="fr-FR" sz="11200" dirty="0" err="1" smtClean="0">
                <a:latin typeface="Times New Roman" panose="02020603050405020304" pitchFamily="18" charset="0"/>
                <a:cs typeface="Times New Roman" panose="02020603050405020304" pitchFamily="18" charset="0"/>
              </a:rPr>
              <a:t>Acc</a:t>
            </a:r>
            <a:r>
              <a:rPr lang="fr-FR" sz="11200" dirty="0" smtClean="0">
                <a:latin typeface="Times New Roman" panose="02020603050405020304" pitchFamily="18" charset="0"/>
                <a:cs typeface="Times New Roman" panose="02020603050405020304" pitchFamily="18" charset="0"/>
              </a:rPr>
              <a:t>(m2)……</a:t>
            </a:r>
          </a:p>
          <a:p>
            <a:pPr marL="0" indent="0">
              <a:buNone/>
            </a:pPr>
            <a:r>
              <a:rPr lang="fr-FR" sz="11200" dirty="0" smtClean="0">
                <a:latin typeface="Times New Roman" panose="02020603050405020304" pitchFamily="18" charset="0"/>
                <a:cs typeface="Times New Roman" panose="02020603050405020304" pitchFamily="18" charset="0"/>
              </a:rPr>
              <a:t>b) </a:t>
            </a:r>
            <a:r>
              <a:rPr lang="fr-FR" sz="11200" dirty="0" err="1" smtClean="0">
                <a:latin typeface="Times New Roman" panose="02020603050405020304" pitchFamily="18" charset="0"/>
                <a:cs typeface="Times New Roman" panose="02020603050405020304" pitchFamily="18" charset="0"/>
              </a:rPr>
              <a:t>knuth-morris-pratt</a:t>
            </a:r>
            <a:r>
              <a:rPr lang="fr-FR" sz="11200" dirty="0" smtClean="0">
                <a:latin typeface="Times New Roman" panose="02020603050405020304" pitchFamily="18" charset="0"/>
                <a:cs typeface="Times New Roman" panose="02020603050405020304" pitchFamily="18" charset="0"/>
              </a:rPr>
              <a:t>..</a:t>
            </a:r>
          </a:p>
          <a:p>
            <a:pPr marL="0" indent="0">
              <a:buNone/>
            </a:pPr>
            <a:r>
              <a:rPr lang="fr-FR" sz="11200" dirty="0" err="1" smtClean="0">
                <a:latin typeface="Times New Roman" panose="02020603050405020304" pitchFamily="18" charset="0"/>
                <a:cs typeface="Times New Roman" panose="02020603050405020304" pitchFamily="18" charset="0"/>
              </a:rPr>
              <a:t>Intsead</a:t>
            </a:r>
            <a:r>
              <a:rPr lang="fr-FR" sz="11200" dirty="0" smtClean="0">
                <a:latin typeface="Times New Roman" panose="02020603050405020304" pitchFamily="18" charset="0"/>
                <a:cs typeface="Times New Roman" panose="02020603050405020304" pitchFamily="18" charset="0"/>
              </a:rPr>
              <a:t> of </a:t>
            </a:r>
            <a:r>
              <a:rPr lang="fr-FR" sz="11200" dirty="0" err="1" smtClean="0">
                <a:latin typeface="Times New Roman" panose="02020603050405020304" pitchFamily="18" charset="0"/>
                <a:cs typeface="Times New Roman" panose="02020603050405020304" pitchFamily="18" charset="0"/>
              </a:rPr>
              <a:t>checking</a:t>
            </a:r>
            <a:r>
              <a:rPr lang="fr-FR" sz="11200" dirty="0" smtClean="0">
                <a:latin typeface="Times New Roman" panose="02020603050405020304" pitchFamily="18" charset="0"/>
                <a:cs typeface="Times New Roman" panose="02020603050405020304" pitchFamily="18" charset="0"/>
              </a:rPr>
              <a:t> the </a:t>
            </a:r>
            <a:r>
              <a:rPr lang="fr-FR" sz="11200" dirty="0" err="1" smtClean="0">
                <a:latin typeface="Times New Roman" panose="02020603050405020304" pitchFamily="18" charset="0"/>
                <a:cs typeface="Times New Roman" panose="02020603050405020304" pitchFamily="18" charset="0"/>
              </a:rPr>
              <a:t>entire</a:t>
            </a:r>
            <a:r>
              <a:rPr lang="fr-FR" sz="11200" dirty="0" smtClean="0">
                <a:latin typeface="Times New Roman" panose="02020603050405020304" pitchFamily="18" charset="0"/>
                <a:cs typeface="Times New Roman" panose="02020603050405020304" pitchFamily="18" charset="0"/>
              </a:rPr>
              <a:t> document a part of </a:t>
            </a:r>
            <a:r>
              <a:rPr lang="fr-FR" sz="11200" dirty="0" err="1" smtClean="0">
                <a:latin typeface="Times New Roman" panose="02020603050405020304" pitchFamily="18" charset="0"/>
                <a:cs typeface="Times New Roman" panose="02020603050405020304" pitchFamily="18" charset="0"/>
              </a:rPr>
              <a:t>it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selected</a:t>
            </a:r>
            <a:r>
              <a:rPr lang="fr-FR" sz="11200" dirty="0" smtClean="0">
                <a:latin typeface="Times New Roman" panose="02020603050405020304" pitchFamily="18" charset="0"/>
                <a:cs typeface="Times New Roman" panose="02020603050405020304" pitchFamily="18" charset="0"/>
              </a:rPr>
              <a:t> and </a:t>
            </a:r>
            <a:r>
              <a:rPr lang="fr-FR" sz="11200" dirty="0" err="1" smtClean="0">
                <a:latin typeface="Times New Roman" panose="02020603050405020304" pitchFamily="18" charset="0"/>
                <a:cs typeface="Times New Roman" panose="02020603050405020304" pitchFamily="18" charset="0"/>
              </a:rPr>
              <a:t>checked</a:t>
            </a:r>
            <a:r>
              <a:rPr lang="fr-FR" sz="11200" dirty="0" smtClean="0">
                <a:latin typeface="Times New Roman" panose="02020603050405020304" pitchFamily="18" charset="0"/>
                <a:cs typeface="Times New Roman" panose="02020603050405020304" pitchFamily="18" charset="0"/>
              </a:rPr>
              <a:t> </a:t>
            </a:r>
          </a:p>
          <a:p>
            <a:pPr marL="1371600" indent="-1371600">
              <a:buAutoNum type="alphaLcParenR"/>
            </a:pPr>
            <a:endParaRPr lang="fr-FR" sz="11200" dirty="0">
              <a:latin typeface="Times New Roman" panose="02020603050405020304" pitchFamily="18" charset="0"/>
              <a:cs typeface="Times New Roman" panose="02020603050405020304" pitchFamily="18" charset="0"/>
            </a:endParaRPr>
          </a:p>
          <a:p>
            <a:pPr marL="1371600" indent="-1371600">
              <a:buAutoNum type="alphaLcParenR"/>
            </a:pPr>
            <a:endParaRPr lang="fr-FR" sz="11200" dirty="0" smtClean="0">
              <a:latin typeface="Times New Roman" panose="02020603050405020304" pitchFamily="18" charset="0"/>
              <a:cs typeface="Times New Roman" panose="02020603050405020304" pitchFamily="18" charset="0"/>
            </a:endParaRPr>
          </a:p>
          <a:p>
            <a:pPr marL="0" indent="0">
              <a:buNone/>
            </a:pPr>
            <a:endParaRPr lang="en-US" sz="11200" dirty="0" smtClean="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   </a:t>
            </a: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21950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51579" y="1"/>
            <a:ext cx="9603275" cy="1031965"/>
          </a:xfrm>
        </p:spPr>
        <p:txBody>
          <a:bodyPr>
            <a:normAutofit/>
          </a:bodyPr>
          <a:lstStyle/>
          <a:p>
            <a:r>
              <a:rPr lang="en-US" dirty="0"/>
              <a:t>                     Module 5</a:t>
            </a:r>
            <a:r>
              <a:rPr lang="en-US" dirty="0" smtClean="0"/>
              <a:t> </a:t>
            </a:r>
            <a:r>
              <a:rPr lang="en-US" dirty="0"/>
              <a:t>..</a:t>
            </a:r>
            <a:r>
              <a:rPr lang="en-US" dirty="0" smtClean="0"/>
              <a:t>part1..</a:t>
            </a:r>
            <a:r>
              <a:rPr lang="en-US" dirty="0"/>
              <a:t>IRS</a:t>
            </a:r>
            <a:br>
              <a:rPr lang="en-US" dirty="0"/>
            </a:br>
            <a:r>
              <a:rPr lang="en-US" dirty="0"/>
              <a:t>             </a:t>
            </a:r>
            <a:r>
              <a:rPr lang="en-US" dirty="0" smtClean="0"/>
              <a:t>           indexing &amp; searching</a:t>
            </a:r>
            <a:endParaRPr lang="en-US" dirty="0"/>
          </a:p>
        </p:txBody>
      </p:sp>
      <p:sp>
        <p:nvSpPr>
          <p:cNvPr id="5" name="Content Placeholder 4"/>
          <p:cNvSpPr>
            <a:spLocks noGrp="1"/>
          </p:cNvSpPr>
          <p:nvPr>
            <p:ph idx="1"/>
          </p:nvPr>
        </p:nvSpPr>
        <p:spPr>
          <a:xfrm>
            <a:off x="483326" y="914400"/>
            <a:ext cx="11025051" cy="4930768"/>
          </a:xfrm>
        </p:spPr>
        <p:txBody>
          <a:bodyPr>
            <a:normAutofit fontScale="25000" lnSpcReduction="20000"/>
          </a:bodyPr>
          <a:lstStyle/>
          <a:p>
            <a:pPr marL="0" indent="0">
              <a:buNone/>
            </a:pPr>
            <a:r>
              <a:rPr lang="en-US" dirty="0"/>
              <a:t>  </a:t>
            </a:r>
            <a:endParaRPr lang="fr-FR" sz="11200" dirty="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3)Séquentiel </a:t>
            </a:r>
            <a:r>
              <a:rPr lang="fr-FR" sz="11200" dirty="0" err="1" smtClean="0">
                <a:latin typeface="Times New Roman" panose="02020603050405020304" pitchFamily="18" charset="0"/>
                <a:cs typeface="Times New Roman" panose="02020603050405020304" pitchFamily="18" charset="0"/>
              </a:rPr>
              <a:t>searching</a:t>
            </a:r>
            <a:r>
              <a:rPr lang="fr-FR" sz="11200" dirty="0" smtClean="0">
                <a:latin typeface="Times New Roman" panose="02020603050405020304" pitchFamily="18" charset="0"/>
                <a:cs typeface="Times New Roman" panose="02020603050405020304" pitchFamily="18" charset="0"/>
              </a:rPr>
              <a:t>….</a:t>
            </a:r>
          </a:p>
          <a:p>
            <a:pPr marL="0" indent="0">
              <a:buNone/>
            </a:pPr>
            <a:r>
              <a:rPr lang="fr-FR" sz="11200" dirty="0" smtClean="0">
                <a:latin typeface="Times New Roman" panose="02020603050405020304" pitchFamily="18" charset="0"/>
                <a:cs typeface="Times New Roman" panose="02020603050405020304" pitchFamily="18" charset="0"/>
              </a:rPr>
              <a:t>3.1)Types of </a:t>
            </a:r>
            <a:r>
              <a:rPr lang="fr-FR" sz="11200" dirty="0" err="1" smtClean="0">
                <a:latin typeface="Times New Roman" panose="02020603050405020304" pitchFamily="18" charset="0"/>
                <a:cs typeface="Times New Roman" panose="02020603050405020304" pitchFamily="18" charset="0"/>
              </a:rPr>
              <a:t>algorthm</a:t>
            </a:r>
            <a:r>
              <a:rPr lang="fr-FR" sz="11200" dirty="0" smtClean="0">
                <a:latin typeface="Times New Roman" panose="02020603050405020304" pitchFamily="18" charset="0"/>
                <a:cs typeface="Times New Roman" panose="02020603050405020304" pitchFamily="18" charset="0"/>
              </a:rPr>
              <a:t>…</a:t>
            </a:r>
          </a:p>
          <a:p>
            <a:pPr marL="0" indent="0">
              <a:buNone/>
            </a:pPr>
            <a:r>
              <a:rPr lang="fr-FR" sz="11200" dirty="0" smtClean="0">
                <a:latin typeface="Times New Roman" panose="02020603050405020304" pitchFamily="18" charset="0"/>
                <a:cs typeface="Times New Roman" panose="02020603050405020304" pitchFamily="18" charset="0"/>
              </a:rPr>
              <a:t>b) </a:t>
            </a:r>
            <a:r>
              <a:rPr lang="fr-FR" sz="11200" dirty="0" err="1" smtClean="0">
                <a:latin typeface="Times New Roman" panose="02020603050405020304" pitchFamily="18" charset="0"/>
                <a:cs typeface="Times New Roman" panose="02020603050405020304" pitchFamily="18" charset="0"/>
              </a:rPr>
              <a:t>knuth-morris-pratt</a:t>
            </a:r>
            <a:r>
              <a:rPr lang="fr-FR" sz="11200" dirty="0" smtClean="0">
                <a:latin typeface="Times New Roman" panose="02020603050405020304" pitchFamily="18" charset="0"/>
                <a:cs typeface="Times New Roman" panose="02020603050405020304" pitchFamily="18" charset="0"/>
              </a:rPr>
              <a:t>..</a:t>
            </a:r>
          </a:p>
          <a:p>
            <a:pPr marL="0" indent="0">
              <a:buNone/>
            </a:pPr>
            <a:r>
              <a:rPr lang="fr-FR" sz="11200" dirty="0" err="1" smtClean="0">
                <a:latin typeface="Times New Roman" panose="02020603050405020304" pitchFamily="18" charset="0"/>
                <a:cs typeface="Times New Roman" panose="02020603050405020304" pitchFamily="18" charset="0"/>
              </a:rPr>
              <a:t>Instead</a:t>
            </a:r>
            <a:r>
              <a:rPr lang="fr-FR" sz="11200" dirty="0" smtClean="0">
                <a:latin typeface="Times New Roman" panose="02020603050405020304" pitchFamily="18" charset="0"/>
                <a:cs typeface="Times New Roman" panose="02020603050405020304" pitchFamily="18" charset="0"/>
              </a:rPr>
              <a:t> of </a:t>
            </a:r>
            <a:r>
              <a:rPr lang="fr-FR" sz="11200" dirty="0" err="1" smtClean="0">
                <a:latin typeface="Times New Roman" panose="02020603050405020304" pitchFamily="18" charset="0"/>
                <a:cs typeface="Times New Roman" panose="02020603050405020304" pitchFamily="18" charset="0"/>
              </a:rPr>
              <a:t>checking</a:t>
            </a:r>
            <a:r>
              <a:rPr lang="fr-FR" sz="11200" dirty="0" smtClean="0">
                <a:latin typeface="Times New Roman" panose="02020603050405020304" pitchFamily="18" charset="0"/>
                <a:cs typeface="Times New Roman" panose="02020603050405020304" pitchFamily="18" charset="0"/>
              </a:rPr>
              <a:t> the </a:t>
            </a:r>
            <a:r>
              <a:rPr lang="fr-FR" sz="11200" dirty="0" err="1" smtClean="0">
                <a:latin typeface="Times New Roman" panose="02020603050405020304" pitchFamily="18" charset="0"/>
                <a:cs typeface="Times New Roman" panose="02020603050405020304" pitchFamily="18" charset="0"/>
              </a:rPr>
              <a:t>entire</a:t>
            </a:r>
            <a:r>
              <a:rPr lang="fr-FR" sz="11200" dirty="0" smtClean="0">
                <a:latin typeface="Times New Roman" panose="02020603050405020304" pitchFamily="18" charset="0"/>
                <a:cs typeface="Times New Roman" panose="02020603050405020304" pitchFamily="18" charset="0"/>
              </a:rPr>
              <a:t> document a part of </a:t>
            </a:r>
            <a:r>
              <a:rPr lang="fr-FR" sz="11200" dirty="0" err="1" smtClean="0">
                <a:latin typeface="Times New Roman" panose="02020603050405020304" pitchFamily="18" charset="0"/>
                <a:cs typeface="Times New Roman" panose="02020603050405020304" pitchFamily="18" charset="0"/>
              </a:rPr>
              <a:t>it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selected</a:t>
            </a:r>
            <a:r>
              <a:rPr lang="fr-FR" sz="11200" dirty="0" smtClean="0">
                <a:latin typeface="Times New Roman" panose="02020603050405020304" pitchFamily="18" charset="0"/>
                <a:cs typeface="Times New Roman" panose="02020603050405020304" pitchFamily="18" charset="0"/>
              </a:rPr>
              <a:t> and </a:t>
            </a:r>
            <a:r>
              <a:rPr lang="fr-FR" sz="11200" dirty="0" err="1" smtClean="0">
                <a:latin typeface="Times New Roman" panose="02020603050405020304" pitchFamily="18" charset="0"/>
                <a:cs typeface="Times New Roman" panose="02020603050405020304" pitchFamily="18" charset="0"/>
              </a:rPr>
              <a:t>checked</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If </a:t>
            </a:r>
            <a:r>
              <a:rPr lang="fr-FR" sz="11200" dirty="0" err="1" smtClean="0">
                <a:latin typeface="Times New Roman" panose="02020603050405020304" pitchFamily="18" charset="0"/>
                <a:cs typeface="Times New Roman" panose="02020603050405020304" pitchFamily="18" charset="0"/>
              </a:rPr>
              <a:t>matched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next</a:t>
            </a:r>
            <a:r>
              <a:rPr lang="fr-FR" sz="11200" dirty="0" smtClean="0">
                <a:latin typeface="Times New Roman" panose="02020603050405020304" pitchFamily="18" charset="0"/>
                <a:cs typeface="Times New Roman" panose="02020603050405020304" pitchFamily="18" charset="0"/>
              </a:rPr>
              <a:t> part </a:t>
            </a:r>
            <a:r>
              <a:rPr lang="fr-FR" sz="11200" dirty="0" err="1" smtClean="0">
                <a:latin typeface="Times New Roman" panose="02020603050405020304" pitchFamily="18" charset="0"/>
                <a:cs typeface="Times New Roman" panose="02020603050405020304" pitchFamily="18" charset="0"/>
              </a:rPr>
              <a:t>selected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with</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reference</a:t>
            </a:r>
            <a:r>
              <a:rPr lang="fr-FR" sz="11200" dirty="0" smtClean="0">
                <a:latin typeface="Times New Roman" panose="02020603050405020304" pitchFamily="18" charset="0"/>
                <a:cs typeface="Times New Roman" panose="02020603050405020304" pitchFamily="18" charset="0"/>
              </a:rPr>
              <a:t> to first</a:t>
            </a:r>
          </a:p>
          <a:p>
            <a:pPr marL="0" indent="0">
              <a:buNone/>
            </a:pPr>
            <a:r>
              <a:rPr lang="fr-FR" sz="11200" dirty="0" smtClean="0">
                <a:latin typeface="Times New Roman" panose="02020603050405020304" pitchFamily="18" charset="0"/>
                <a:cs typeface="Times New Roman" panose="02020603050405020304" pitchFamily="18" charset="0"/>
              </a:rPr>
              <a:t>This </a:t>
            </a:r>
            <a:r>
              <a:rPr lang="fr-FR" sz="11200" dirty="0" err="1" smtClean="0">
                <a:latin typeface="Times New Roman" panose="02020603050405020304" pitchFamily="18" charset="0"/>
                <a:cs typeface="Times New Roman" panose="02020603050405020304" pitchFamily="18" charset="0"/>
              </a:rPr>
              <a:t>method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called</a:t>
            </a:r>
            <a:r>
              <a:rPr lang="fr-FR" sz="11200" dirty="0" smtClean="0">
                <a:latin typeface="Times New Roman" panose="02020603050405020304" pitchFamily="18" charset="0"/>
                <a:cs typeface="Times New Roman" panose="02020603050405020304" pitchFamily="18" charset="0"/>
              </a:rPr>
              <a:t> as </a:t>
            </a:r>
            <a:r>
              <a:rPr lang="fr-FR" sz="11200" dirty="0" err="1" smtClean="0">
                <a:latin typeface="Times New Roman" panose="02020603050405020304" pitchFamily="18" charset="0"/>
                <a:cs typeface="Times New Roman" panose="02020603050405020304" pitchFamily="18" charset="0"/>
              </a:rPr>
              <a:t>window</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moving</a:t>
            </a:r>
            <a:endParaRPr lang="fr-FR" sz="11200" dirty="0" smtClean="0">
              <a:latin typeface="Times New Roman" panose="02020603050405020304" pitchFamily="18" charset="0"/>
              <a:cs typeface="Times New Roman" panose="02020603050405020304" pitchFamily="18" charset="0"/>
            </a:endParaRPr>
          </a:p>
          <a:p>
            <a:pPr marL="0" indent="0">
              <a:buNone/>
            </a:pPr>
            <a:endParaRPr lang="fr-FR" sz="11200" dirty="0">
              <a:latin typeface="Times New Roman" panose="02020603050405020304" pitchFamily="18" charset="0"/>
              <a:cs typeface="Times New Roman" panose="02020603050405020304" pitchFamily="18" charset="0"/>
            </a:endParaRPr>
          </a:p>
          <a:p>
            <a:pPr marL="0" indent="0">
              <a:buNone/>
            </a:pP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 </a:t>
            </a:r>
          </a:p>
          <a:p>
            <a:pPr marL="1371600" indent="-1371600">
              <a:buAutoNum type="alphaLcParenR"/>
            </a:pPr>
            <a:endParaRPr lang="fr-FR" sz="11200" dirty="0">
              <a:latin typeface="Times New Roman" panose="02020603050405020304" pitchFamily="18" charset="0"/>
              <a:cs typeface="Times New Roman" panose="02020603050405020304" pitchFamily="18" charset="0"/>
            </a:endParaRPr>
          </a:p>
          <a:p>
            <a:pPr marL="1371600" indent="-1371600">
              <a:buAutoNum type="alphaLcParenR"/>
            </a:pPr>
            <a:endParaRPr lang="fr-FR" sz="11200" dirty="0" smtClean="0">
              <a:latin typeface="Times New Roman" panose="02020603050405020304" pitchFamily="18" charset="0"/>
              <a:cs typeface="Times New Roman" panose="02020603050405020304" pitchFamily="18" charset="0"/>
            </a:endParaRPr>
          </a:p>
          <a:p>
            <a:pPr marL="0" indent="0">
              <a:buNone/>
            </a:pPr>
            <a:endParaRPr lang="en-US" sz="11200" dirty="0" smtClean="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   </a:t>
            </a: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31780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191" y="1"/>
            <a:ext cx="9607661" cy="1005839"/>
          </a:xfrm>
        </p:spPr>
        <p:txBody>
          <a:bodyPr>
            <a:normAutofit/>
          </a:bodyPr>
          <a:lstStyle/>
          <a:p>
            <a:r>
              <a:rPr lang="en-US" dirty="0"/>
              <a:t>                     Module 5</a:t>
            </a:r>
            <a:r>
              <a:rPr lang="en-US" dirty="0" smtClean="0"/>
              <a:t> </a:t>
            </a:r>
            <a:r>
              <a:rPr lang="en-US" dirty="0"/>
              <a:t>..</a:t>
            </a:r>
            <a:r>
              <a:rPr lang="en-US" dirty="0" smtClean="0"/>
              <a:t>part1..</a:t>
            </a:r>
            <a:r>
              <a:rPr lang="en-US" dirty="0"/>
              <a:t>IRS</a:t>
            </a:r>
            <a:br>
              <a:rPr lang="en-US" dirty="0"/>
            </a:br>
            <a:r>
              <a:rPr lang="en-US" dirty="0"/>
              <a:t>             </a:t>
            </a:r>
            <a:r>
              <a:rPr lang="en-US" dirty="0" smtClean="0"/>
              <a:t>           indexing &amp; searching</a:t>
            </a:r>
            <a:endParaRPr lang="en-US" dirty="0"/>
          </a:p>
        </p:txBody>
      </p:sp>
      <p:sp>
        <p:nvSpPr>
          <p:cNvPr id="2" name="Text Placeholder 1"/>
          <p:cNvSpPr>
            <a:spLocks noGrp="1"/>
          </p:cNvSpPr>
          <p:nvPr>
            <p:ph type="body" idx="1"/>
          </p:nvPr>
        </p:nvSpPr>
        <p:spPr/>
        <p:txBody>
          <a:bodyPr/>
          <a:lstStyle/>
          <a:p>
            <a:endParaRPr lang="en-IN" dirty="0"/>
          </a:p>
        </p:txBody>
      </p:sp>
      <p:sp>
        <p:nvSpPr>
          <p:cNvPr id="5" name="Content Placeholder 4"/>
          <p:cNvSpPr>
            <a:spLocks noGrp="1"/>
          </p:cNvSpPr>
          <p:nvPr>
            <p:ph sz="half" idx="2"/>
          </p:nvPr>
        </p:nvSpPr>
        <p:spPr>
          <a:xfrm>
            <a:off x="143691" y="1005840"/>
            <a:ext cx="4955875" cy="4453022"/>
          </a:xfrm>
        </p:spPr>
        <p:txBody>
          <a:bodyPr>
            <a:normAutofit fontScale="25000" lnSpcReduction="20000"/>
          </a:bodyPr>
          <a:lstStyle/>
          <a:p>
            <a:pPr marL="0" indent="0">
              <a:buNone/>
            </a:pPr>
            <a:r>
              <a:rPr lang="en-US" dirty="0"/>
              <a:t>  </a:t>
            </a:r>
            <a:endParaRPr lang="en-US" sz="11200" dirty="0" smtClean="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2) Inverted files….</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a)This </a:t>
            </a:r>
            <a:r>
              <a:rPr lang="fr-FR" sz="11200" dirty="0" err="1" smtClean="0">
                <a:latin typeface="Times New Roman" panose="02020603050405020304" pitchFamily="18" charset="0"/>
                <a:cs typeface="Times New Roman" panose="02020603050405020304" pitchFamily="18" charset="0"/>
              </a:rPr>
              <a:t>inverted</a:t>
            </a:r>
            <a:r>
              <a:rPr lang="fr-FR" sz="11200" dirty="0" smtClean="0">
                <a:latin typeface="Times New Roman" panose="02020603050405020304" pitchFamily="18" charset="0"/>
                <a:cs typeface="Times New Roman" panose="02020603050405020304" pitchFamily="18" charset="0"/>
              </a:rPr>
              <a:t> file </a:t>
            </a:r>
            <a:r>
              <a:rPr lang="fr-FR" sz="11200" dirty="0" err="1" smtClean="0">
                <a:latin typeface="Times New Roman" panose="02020603050405020304" pitchFamily="18" charset="0"/>
                <a:cs typeface="Times New Roman" panose="02020603050405020304" pitchFamily="18" charset="0"/>
              </a:rPr>
              <a:t>takes</a:t>
            </a:r>
            <a:r>
              <a:rPr lang="fr-FR" sz="11200" dirty="0" smtClean="0">
                <a:latin typeface="Times New Roman" panose="02020603050405020304" pitchFamily="18" charset="0"/>
                <a:cs typeface="Times New Roman" panose="02020603050405020304" pitchFamily="18" charset="0"/>
              </a:rPr>
              <a:t> more </a:t>
            </a:r>
            <a:r>
              <a:rPr lang="fr-FR" sz="11200" dirty="0" err="1" smtClean="0">
                <a:latin typeface="Times New Roman" panose="02020603050405020304" pitchFamily="18" charset="0"/>
                <a:cs typeface="Times New Roman" panose="02020603050405020304" pitchFamily="18" charset="0"/>
              </a:rPr>
              <a:t>space</a:t>
            </a:r>
            <a:r>
              <a:rPr lang="fr-FR" sz="11200" dirty="0" smtClean="0">
                <a:latin typeface="Times New Roman" panose="02020603050405020304" pitchFamily="18" charset="0"/>
                <a:cs typeface="Times New Roman" panose="02020603050405020304" pitchFamily="18" charset="0"/>
              </a:rPr>
              <a:t> as ,</a:t>
            </a:r>
            <a:r>
              <a:rPr lang="fr-FR" sz="11200" dirty="0" err="1" smtClean="0">
                <a:latin typeface="Times New Roman" panose="02020603050405020304" pitchFamily="18" charset="0"/>
                <a:cs typeface="Times New Roman" panose="02020603050405020304" pitchFamily="18" charset="0"/>
              </a:rPr>
              <a:t>this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done</a:t>
            </a:r>
            <a:r>
              <a:rPr lang="fr-FR" sz="11200" dirty="0" smtClean="0">
                <a:latin typeface="Times New Roman" panose="02020603050405020304" pitchFamily="18" charset="0"/>
                <a:cs typeface="Times New Roman" panose="02020603050405020304" pitchFamily="18" charset="0"/>
              </a:rPr>
              <a:t> for </a:t>
            </a:r>
            <a:r>
              <a:rPr lang="fr-FR" sz="11200" dirty="0" err="1" smtClean="0">
                <a:latin typeface="Times New Roman" panose="02020603050405020304" pitchFamily="18" charset="0"/>
                <a:cs typeface="Times New Roman" panose="02020603050405020304" pitchFamily="18" charset="0"/>
              </a:rPr>
              <a:t>characters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like</a:t>
            </a:r>
            <a:r>
              <a:rPr lang="fr-FR" sz="11200" dirty="0" smtClean="0">
                <a:latin typeface="Times New Roman" panose="02020603050405020304" pitchFamily="18" charset="0"/>
                <a:cs typeface="Times New Roman" panose="02020603050405020304" pitchFamily="18" charset="0"/>
              </a:rPr>
              <a:t>…… capital </a:t>
            </a:r>
            <a:r>
              <a:rPr lang="fr-FR" sz="11200" dirty="0" err="1" smtClean="0">
                <a:latin typeface="Times New Roman" panose="02020603050405020304" pitchFamily="18" charset="0"/>
                <a:cs typeface="Times New Roman" panose="02020603050405020304" pitchFamily="18" charset="0"/>
              </a:rPr>
              <a:t>letters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small</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letters</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b)</a:t>
            </a:r>
            <a:r>
              <a:rPr lang="fr-FR" sz="11200" dirty="0" err="1" smtClean="0">
                <a:latin typeface="Times New Roman" panose="02020603050405020304" pitchFamily="18" charset="0"/>
                <a:cs typeface="Times New Roman" panose="02020603050405020304" pitchFamily="18" charset="0"/>
              </a:rPr>
              <a:t>Similarly</a:t>
            </a:r>
            <a:r>
              <a:rPr lang="fr-FR" sz="11200" dirty="0" smtClean="0">
                <a:latin typeface="Times New Roman" panose="02020603050405020304" pitchFamily="18" charset="0"/>
                <a:cs typeface="Times New Roman" panose="02020603050405020304" pitchFamily="18" charset="0"/>
              </a:rPr>
              <a:t> for </a:t>
            </a:r>
            <a:r>
              <a:rPr lang="fr-FR" sz="11200" dirty="0" err="1" smtClean="0">
                <a:latin typeface="Times New Roman" panose="02020603050405020304" pitchFamily="18" charset="0"/>
                <a:cs typeface="Times New Roman" panose="02020603050405020304" pitchFamily="18" charset="0"/>
              </a:rPr>
              <a:t>symbols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like</a:t>
            </a:r>
            <a:r>
              <a:rPr lang="fr-FR" sz="11200" dirty="0" smtClean="0">
                <a:latin typeface="Times New Roman" panose="02020603050405020304" pitchFamily="18" charset="0"/>
                <a:cs typeface="Times New Roman" panose="02020603050405020304" pitchFamily="18" charset="0"/>
              </a:rPr>
              <a:t>…</a:t>
            </a:r>
            <a:r>
              <a:rPr lang="fr-FR" sz="11200" dirty="0" err="1" smtClean="0">
                <a:latin typeface="Times New Roman" panose="02020603050405020304" pitchFamily="18" charset="0"/>
                <a:cs typeface="Times New Roman" panose="02020603050405020304" pitchFamily="18" charset="0"/>
              </a:rPr>
              <a:t>hypen</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fullstop</a:t>
            </a:r>
            <a:r>
              <a:rPr lang="fr-FR" sz="11200" dirty="0" smtClean="0">
                <a:latin typeface="Times New Roman" panose="02020603050405020304" pitchFamily="18" charset="0"/>
                <a:cs typeface="Times New Roman" panose="02020603050405020304" pitchFamily="18" charset="0"/>
              </a:rPr>
              <a:t>, comas </a:t>
            </a:r>
            <a:r>
              <a:rPr lang="fr-FR" sz="11200" dirty="0" err="1" smtClean="0">
                <a:latin typeface="Times New Roman" panose="02020603050405020304" pitchFamily="18" charset="0"/>
                <a:cs typeface="Times New Roman" panose="02020603050405020304" pitchFamily="18" charset="0"/>
              </a:rPr>
              <a:t>etc</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a:latin typeface="Times New Roman" panose="02020603050405020304" pitchFamily="18" charset="0"/>
                <a:cs typeface="Times New Roman" panose="02020603050405020304" pitchFamily="18" charset="0"/>
              </a:rPr>
              <a:t> </a:t>
            </a:r>
            <a:r>
              <a:rPr lang="fr-FR" sz="11200" dirty="0" smtClean="0">
                <a:latin typeface="Times New Roman" panose="02020603050405020304" pitchFamily="18" charset="0"/>
                <a:cs typeface="Times New Roman" panose="02020603050405020304" pitchFamily="18" charset="0"/>
              </a:rPr>
              <a:t>all </a:t>
            </a:r>
            <a:r>
              <a:rPr lang="fr-FR" sz="11200" dirty="0" err="1" smtClean="0">
                <a:latin typeface="Times New Roman" panose="02020603050405020304" pitchFamily="18" charset="0"/>
                <a:cs typeface="Times New Roman" panose="02020603050405020304" pitchFamily="18" charset="0"/>
              </a:rPr>
              <a:t>this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occupies</a:t>
            </a:r>
            <a:r>
              <a:rPr lang="fr-FR" sz="11200" dirty="0" smtClean="0">
                <a:latin typeface="Times New Roman" panose="02020603050405020304" pitchFamily="18" charset="0"/>
                <a:cs typeface="Times New Roman" panose="02020603050405020304" pitchFamily="18" charset="0"/>
              </a:rPr>
              <a:t> lot of </a:t>
            </a:r>
            <a:r>
              <a:rPr lang="fr-FR" sz="11200" dirty="0" err="1" smtClean="0">
                <a:latin typeface="Times New Roman" panose="02020603050405020304" pitchFamily="18" charset="0"/>
                <a:cs typeface="Times New Roman" panose="02020603050405020304" pitchFamily="18" charset="0"/>
              </a:rPr>
              <a:t>space</a:t>
            </a:r>
            <a:r>
              <a:rPr lang="fr-FR" sz="11200" dirty="0" smtClean="0">
                <a:latin typeface="Times New Roman" panose="02020603050405020304" pitchFamily="18" charset="0"/>
                <a:cs typeface="Times New Roman" panose="02020603050405020304" pitchFamily="18" charset="0"/>
              </a:rPr>
              <a:t> </a:t>
            </a:r>
          </a:p>
          <a:p>
            <a:pPr marL="0" indent="0">
              <a:buNone/>
            </a:pPr>
            <a:endParaRPr lang="fr-FR" sz="11200" dirty="0" smtClean="0">
              <a:latin typeface="Times New Roman" panose="02020603050405020304" pitchFamily="18" charset="0"/>
              <a:cs typeface="Times New Roman" panose="02020603050405020304" pitchFamily="18" charset="0"/>
            </a:endParaRPr>
          </a:p>
          <a:p>
            <a:pPr marL="0" indent="0">
              <a:buNone/>
            </a:pPr>
            <a:endParaRPr lang="fr-FR" sz="11200" dirty="0">
              <a:latin typeface="Times New Roman" panose="02020603050405020304" pitchFamily="18" charset="0"/>
              <a:cs typeface="Times New Roman" panose="02020603050405020304" pitchFamily="18" charset="0"/>
            </a:endParaRPr>
          </a:p>
          <a:p>
            <a:pPr marL="0" indent="0">
              <a:buNone/>
            </a:pPr>
            <a:endParaRPr lang="fr-FR"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
        <p:nvSpPr>
          <p:cNvPr id="3" name="Text Placeholder 2"/>
          <p:cNvSpPr>
            <a:spLocks noGrp="1"/>
          </p:cNvSpPr>
          <p:nvPr>
            <p:ph type="body" sz="quarter" idx="3"/>
          </p:nvPr>
        </p:nvSpPr>
        <p:spPr>
          <a:xfrm>
            <a:off x="6412362" y="1214847"/>
            <a:ext cx="4645152" cy="65313"/>
          </a:xfrm>
        </p:spPr>
        <p:txBody>
          <a:bodyPr>
            <a:normAutofit fontScale="25000" lnSpcReduction="20000"/>
          </a:bodyPr>
          <a:lstStyle/>
          <a:p>
            <a:endParaRPr lang="en-IN"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852160" y="1489167"/>
            <a:ext cx="5943600" cy="3866603"/>
          </a:xfrm>
        </p:spPr>
      </p:pic>
    </p:spTree>
    <p:extLst>
      <p:ext uri="{BB962C8B-B14F-4D97-AF65-F5344CB8AC3E}">
        <p14:creationId xmlns:p14="http://schemas.microsoft.com/office/powerpoint/2010/main" val="3851886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51579" y="1"/>
            <a:ext cx="9603275" cy="1031965"/>
          </a:xfrm>
        </p:spPr>
        <p:txBody>
          <a:bodyPr>
            <a:normAutofit/>
          </a:bodyPr>
          <a:lstStyle/>
          <a:p>
            <a:r>
              <a:rPr lang="en-US" dirty="0"/>
              <a:t>                     Module 5</a:t>
            </a:r>
            <a:r>
              <a:rPr lang="en-US" dirty="0" smtClean="0"/>
              <a:t> </a:t>
            </a:r>
            <a:r>
              <a:rPr lang="en-US" dirty="0"/>
              <a:t>..</a:t>
            </a:r>
            <a:r>
              <a:rPr lang="en-US" dirty="0" smtClean="0"/>
              <a:t>part1..</a:t>
            </a:r>
            <a:r>
              <a:rPr lang="en-US" dirty="0"/>
              <a:t>IRS</a:t>
            </a:r>
            <a:br>
              <a:rPr lang="en-US" dirty="0"/>
            </a:br>
            <a:r>
              <a:rPr lang="en-US" dirty="0"/>
              <a:t>             </a:t>
            </a:r>
            <a:r>
              <a:rPr lang="en-US" dirty="0" smtClean="0"/>
              <a:t>           indexing &amp; searching</a:t>
            </a:r>
            <a:endParaRPr lang="en-US" dirty="0"/>
          </a:p>
        </p:txBody>
      </p:sp>
      <p:sp>
        <p:nvSpPr>
          <p:cNvPr id="5" name="Content Placeholder 4"/>
          <p:cNvSpPr>
            <a:spLocks noGrp="1"/>
          </p:cNvSpPr>
          <p:nvPr>
            <p:ph idx="1"/>
          </p:nvPr>
        </p:nvSpPr>
        <p:spPr>
          <a:xfrm>
            <a:off x="483326" y="914400"/>
            <a:ext cx="11025051" cy="4930768"/>
          </a:xfrm>
        </p:spPr>
        <p:txBody>
          <a:bodyPr>
            <a:normAutofit fontScale="25000" lnSpcReduction="20000"/>
          </a:bodyPr>
          <a:lstStyle/>
          <a:p>
            <a:pPr marL="0" indent="0">
              <a:buNone/>
            </a:pPr>
            <a:r>
              <a:rPr lang="en-US" dirty="0"/>
              <a:t>  </a:t>
            </a:r>
            <a:endParaRPr lang="fr-FR" sz="11200" dirty="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4)</a:t>
            </a:r>
            <a:r>
              <a:rPr lang="fr-FR" sz="11200" dirty="0" err="1" smtClean="0">
                <a:latin typeface="Times New Roman" panose="02020603050405020304" pitchFamily="18" charset="0"/>
                <a:cs typeface="Times New Roman" panose="02020603050405020304" pitchFamily="18" charset="0"/>
              </a:rPr>
              <a:t>Multimedia</a:t>
            </a:r>
            <a:r>
              <a:rPr lang="fr-FR" sz="11200" dirty="0" smtClean="0">
                <a:latin typeface="Times New Roman" panose="02020603050405020304" pitchFamily="18" charset="0"/>
                <a:cs typeface="Times New Roman" panose="02020603050405020304" pitchFamily="18" charset="0"/>
              </a:rPr>
              <a:t> IR….</a:t>
            </a:r>
          </a:p>
          <a:p>
            <a:pPr marL="0" indent="0">
              <a:buNone/>
            </a:pPr>
            <a:r>
              <a:rPr lang="fr-FR" sz="11200" dirty="0" smtClean="0">
                <a:latin typeface="Times New Roman" panose="02020603050405020304" pitchFamily="18" charset="0"/>
                <a:cs typeface="Times New Roman" panose="02020603050405020304" pitchFamily="18" charset="0"/>
              </a:rPr>
              <a:t>a) </a:t>
            </a:r>
            <a:r>
              <a:rPr lang="fr-FR" sz="11200" dirty="0" err="1" smtClean="0">
                <a:latin typeface="Times New Roman" panose="02020603050405020304" pitchFamily="18" charset="0"/>
                <a:cs typeface="Times New Roman" panose="02020603050405020304" pitchFamily="18" charset="0"/>
              </a:rPr>
              <a:t>mutimedia</a:t>
            </a:r>
            <a:r>
              <a:rPr lang="fr-FR" sz="11200" dirty="0" smtClean="0">
                <a:latin typeface="Times New Roman" panose="02020603050405020304" pitchFamily="18" charset="0"/>
                <a:cs typeface="Times New Roman" panose="02020603050405020304" pitchFamily="18" charset="0"/>
              </a:rPr>
              <a:t> has </a:t>
            </a:r>
            <a:r>
              <a:rPr lang="fr-FR" sz="11200" dirty="0" err="1" smtClean="0">
                <a:latin typeface="Times New Roman" panose="02020603050405020304" pitchFamily="18" charset="0"/>
                <a:cs typeface="Times New Roman" panose="02020603050405020304" pitchFamily="18" charset="0"/>
              </a:rPr>
              <a:t>various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mutimedia</a:t>
            </a:r>
            <a:r>
              <a:rPr lang="fr-FR" sz="11200" dirty="0" smtClean="0">
                <a:latin typeface="Times New Roman" panose="02020603050405020304" pitchFamily="18" charset="0"/>
                <a:cs typeface="Times New Roman" panose="02020603050405020304" pitchFamily="18" charset="0"/>
              </a:rPr>
              <a:t> on </a:t>
            </a:r>
            <a:r>
              <a:rPr lang="fr-FR" sz="11200" dirty="0" err="1" smtClean="0">
                <a:latin typeface="Times New Roman" panose="02020603050405020304" pitchFamily="18" charset="0"/>
                <a:cs typeface="Times New Roman" panose="02020603050405020304" pitchFamily="18" charset="0"/>
              </a:rPr>
              <a:t>objects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like</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videio</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text</a:t>
            </a:r>
            <a:r>
              <a:rPr lang="fr-FR" sz="11200" dirty="0" smtClean="0">
                <a:latin typeface="Times New Roman" panose="02020603050405020304" pitchFamily="18" charset="0"/>
                <a:cs typeface="Times New Roman" panose="02020603050405020304" pitchFamily="18" charset="0"/>
              </a:rPr>
              <a:t> . Image </a:t>
            </a:r>
            <a:r>
              <a:rPr lang="fr-FR" sz="11200" dirty="0" err="1" smtClean="0">
                <a:latin typeface="Times New Roman" panose="02020603050405020304" pitchFamily="18" charset="0"/>
                <a:cs typeface="Times New Roman" panose="02020603050405020304" pitchFamily="18" charset="0"/>
              </a:rPr>
              <a:t>ect</a:t>
            </a:r>
            <a:r>
              <a:rPr lang="fr-FR" sz="11200" dirty="0" smtClean="0">
                <a:latin typeface="Times New Roman" panose="02020603050405020304" pitchFamily="18" charset="0"/>
                <a:cs typeface="Times New Roman" panose="02020603050405020304" pitchFamily="18" charset="0"/>
              </a:rPr>
              <a:t> </a:t>
            </a:r>
          </a:p>
          <a:p>
            <a:pPr marL="0" indent="0">
              <a:buNone/>
            </a:pPr>
            <a:r>
              <a:rPr lang="fr-FR" sz="11200" dirty="0" smtClean="0">
                <a:latin typeface="Times New Roman" panose="02020603050405020304" pitchFamily="18" charset="0"/>
                <a:cs typeface="Times New Roman" panose="02020603050405020304" pitchFamily="18" charset="0"/>
              </a:rPr>
              <a:t>b) All </a:t>
            </a:r>
            <a:r>
              <a:rPr lang="fr-FR" sz="11200" dirty="0" err="1" smtClean="0">
                <a:latin typeface="Times New Roman" panose="02020603050405020304" pitchFamily="18" charset="0"/>
                <a:cs typeface="Times New Roman" panose="02020603050405020304" pitchFamily="18" charset="0"/>
              </a:rPr>
              <a:t>this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avaliable</a:t>
            </a:r>
            <a:r>
              <a:rPr lang="fr-FR" sz="11200" dirty="0" smtClean="0">
                <a:latin typeface="Times New Roman" panose="02020603050405020304" pitchFamily="18" charset="0"/>
                <a:cs typeface="Times New Roman" panose="02020603050405020304" pitchFamily="18" charset="0"/>
              </a:rPr>
              <a:t> in one place in multimédia document</a:t>
            </a:r>
          </a:p>
          <a:p>
            <a:pPr marL="0" indent="0">
              <a:buNone/>
            </a:pPr>
            <a:r>
              <a:rPr lang="fr-FR" sz="11200" dirty="0" smtClean="0">
                <a:latin typeface="Times New Roman" panose="02020603050405020304" pitchFamily="18" charset="0"/>
                <a:cs typeface="Times New Roman" panose="02020603050405020304" pitchFamily="18" charset="0"/>
              </a:rPr>
              <a:t>c) </a:t>
            </a:r>
            <a:r>
              <a:rPr lang="fr-FR" sz="11200" dirty="0" err="1" smtClean="0">
                <a:latin typeface="Times New Roman" panose="02020603050405020304" pitchFamily="18" charset="0"/>
                <a:cs typeface="Times New Roman" panose="02020603050405020304" pitchFamily="18" charset="0"/>
              </a:rPr>
              <a:t>Query</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called</a:t>
            </a:r>
            <a:r>
              <a:rPr lang="fr-FR" sz="11200" dirty="0" smtClean="0">
                <a:latin typeface="Times New Roman" panose="02020603050405020304" pitchFamily="18" charset="0"/>
                <a:cs typeface="Times New Roman" panose="02020603050405020304" pitchFamily="18" charset="0"/>
              </a:rPr>
              <a:t> as multimédia </a:t>
            </a:r>
            <a:r>
              <a:rPr lang="fr-FR" sz="11200" dirty="0" err="1" smtClean="0">
                <a:latin typeface="Times New Roman" panose="02020603050405020304" pitchFamily="18" charset="0"/>
                <a:cs typeface="Times New Roman" panose="02020603050405020304" pitchFamily="18" charset="0"/>
              </a:rPr>
              <a:t>query</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5) </a:t>
            </a:r>
            <a:r>
              <a:rPr lang="fr-FR" sz="11200" dirty="0" err="1" smtClean="0">
                <a:latin typeface="Times New Roman" panose="02020603050405020304" pitchFamily="18" charset="0"/>
                <a:cs typeface="Times New Roman" panose="02020603050405020304" pitchFamily="18" charset="0"/>
              </a:rPr>
              <a:t>Automatic</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feature</a:t>
            </a:r>
            <a:r>
              <a:rPr lang="fr-FR" sz="11200" dirty="0" smtClean="0">
                <a:latin typeface="Times New Roman" panose="02020603050405020304" pitchFamily="18" charset="0"/>
                <a:cs typeface="Times New Roman" panose="02020603050405020304" pitchFamily="18" charset="0"/>
              </a:rPr>
              <a:t> extraction.</a:t>
            </a:r>
          </a:p>
          <a:p>
            <a:pPr marL="0" indent="0">
              <a:buNone/>
            </a:pPr>
            <a:r>
              <a:rPr lang="en-US" sz="11200" dirty="0" smtClean="0">
                <a:latin typeface="Times New Roman" panose="02020603050405020304" pitchFamily="18" charset="0"/>
                <a:cs typeface="Times New Roman" panose="02020603050405020304" pitchFamily="18" charset="0"/>
              </a:rPr>
              <a:t>a)Automated </a:t>
            </a:r>
            <a:r>
              <a:rPr lang="en-US" sz="11200" dirty="0">
                <a:latin typeface="Times New Roman" panose="02020603050405020304" pitchFamily="18" charset="0"/>
                <a:cs typeface="Times New Roman" panose="02020603050405020304" pitchFamily="18" charset="0"/>
              </a:rPr>
              <a:t>feature extraction uses specialized algorithms or deep networks to extract features automatically from signals or images without the need for human intervention. This technique can be very useful when you want to move quickly from raw data to developing machine learning algorithms.</a:t>
            </a:r>
            <a:endParaRPr lang="fr-FR" sz="11200" dirty="0">
              <a:latin typeface="Times New Roman" panose="02020603050405020304" pitchFamily="18" charset="0"/>
              <a:cs typeface="Times New Roman" panose="02020603050405020304" pitchFamily="18" charset="0"/>
            </a:endParaRPr>
          </a:p>
          <a:p>
            <a:pPr marL="0" indent="0">
              <a:buNone/>
            </a:pP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 </a:t>
            </a:r>
          </a:p>
          <a:p>
            <a:pPr marL="1371600" indent="-1371600">
              <a:buAutoNum type="alphaLcParenR"/>
            </a:pPr>
            <a:endParaRPr lang="fr-FR" sz="11200" dirty="0">
              <a:latin typeface="Times New Roman" panose="02020603050405020304" pitchFamily="18" charset="0"/>
              <a:cs typeface="Times New Roman" panose="02020603050405020304" pitchFamily="18" charset="0"/>
            </a:endParaRPr>
          </a:p>
          <a:p>
            <a:pPr marL="1371600" indent="-1371600">
              <a:buAutoNum type="alphaLcParenR"/>
            </a:pPr>
            <a:endParaRPr lang="fr-FR" sz="11200" dirty="0" smtClean="0">
              <a:latin typeface="Times New Roman" panose="02020603050405020304" pitchFamily="18" charset="0"/>
              <a:cs typeface="Times New Roman" panose="02020603050405020304" pitchFamily="18" charset="0"/>
            </a:endParaRPr>
          </a:p>
          <a:p>
            <a:pPr marL="0" indent="0">
              <a:buNone/>
            </a:pPr>
            <a:endParaRPr lang="en-US" sz="11200" dirty="0" smtClean="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   </a:t>
            </a: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20022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51579" y="1"/>
            <a:ext cx="9603275" cy="1031965"/>
          </a:xfrm>
        </p:spPr>
        <p:txBody>
          <a:bodyPr>
            <a:normAutofit/>
          </a:bodyPr>
          <a:lstStyle/>
          <a:p>
            <a:r>
              <a:rPr lang="en-US" dirty="0"/>
              <a:t>                     Module 5</a:t>
            </a:r>
            <a:r>
              <a:rPr lang="en-US" dirty="0" smtClean="0"/>
              <a:t> </a:t>
            </a:r>
            <a:r>
              <a:rPr lang="en-US" dirty="0"/>
              <a:t>..</a:t>
            </a:r>
            <a:r>
              <a:rPr lang="en-US" dirty="0" smtClean="0"/>
              <a:t>part1..</a:t>
            </a:r>
            <a:r>
              <a:rPr lang="en-US" dirty="0"/>
              <a:t>IRS</a:t>
            </a:r>
            <a:br>
              <a:rPr lang="en-US" dirty="0"/>
            </a:br>
            <a:r>
              <a:rPr lang="en-US" dirty="0"/>
              <a:t>             </a:t>
            </a:r>
            <a:r>
              <a:rPr lang="en-US" dirty="0" smtClean="0"/>
              <a:t>           indexing &amp; searching</a:t>
            </a:r>
            <a:endParaRPr lang="en-US" dirty="0"/>
          </a:p>
        </p:txBody>
      </p:sp>
      <p:sp>
        <p:nvSpPr>
          <p:cNvPr id="5" name="Content Placeholder 4"/>
          <p:cNvSpPr>
            <a:spLocks noGrp="1"/>
          </p:cNvSpPr>
          <p:nvPr>
            <p:ph idx="1"/>
          </p:nvPr>
        </p:nvSpPr>
        <p:spPr>
          <a:xfrm>
            <a:off x="483326" y="914400"/>
            <a:ext cx="11025051" cy="4930768"/>
          </a:xfrm>
        </p:spPr>
        <p:txBody>
          <a:bodyPr>
            <a:normAutofit fontScale="25000" lnSpcReduction="20000"/>
          </a:bodyPr>
          <a:lstStyle/>
          <a:p>
            <a:pPr marL="0" indent="0">
              <a:buNone/>
            </a:pPr>
            <a:r>
              <a:rPr lang="en-US" dirty="0"/>
              <a:t>  </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5) </a:t>
            </a:r>
            <a:r>
              <a:rPr lang="fr-FR" sz="11200" dirty="0" err="1" smtClean="0">
                <a:latin typeface="Times New Roman" panose="02020603050405020304" pitchFamily="18" charset="0"/>
                <a:cs typeface="Times New Roman" panose="02020603050405020304" pitchFamily="18" charset="0"/>
              </a:rPr>
              <a:t>Automatic</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feature</a:t>
            </a:r>
            <a:r>
              <a:rPr lang="fr-FR" sz="11200" dirty="0" smtClean="0">
                <a:latin typeface="Times New Roman" panose="02020603050405020304" pitchFamily="18" charset="0"/>
                <a:cs typeface="Times New Roman" panose="02020603050405020304" pitchFamily="18" charset="0"/>
              </a:rPr>
              <a:t> extraction.</a:t>
            </a:r>
            <a:endParaRPr lang="fr-FR" sz="11200" dirty="0">
              <a:latin typeface="Times New Roman" panose="02020603050405020304" pitchFamily="18" charset="0"/>
              <a:cs typeface="Times New Roman" panose="02020603050405020304" pitchFamily="18" charset="0"/>
            </a:endParaRPr>
          </a:p>
          <a:p>
            <a:pPr marL="0" indent="0">
              <a:buNone/>
            </a:pPr>
            <a:r>
              <a:rPr lang="fr-FR" sz="11200" dirty="0" err="1" smtClean="0">
                <a:latin typeface="Times New Roman" panose="02020603050405020304" pitchFamily="18" charset="0"/>
                <a:cs typeface="Times New Roman" panose="02020603050405020304" pitchFamily="18" charset="0"/>
              </a:rPr>
              <a:t>Givening</a:t>
            </a:r>
            <a:r>
              <a:rPr lang="fr-FR" sz="11200" dirty="0" smtClean="0">
                <a:latin typeface="Times New Roman" panose="02020603050405020304" pitchFamily="18" charset="0"/>
                <a:cs typeface="Times New Roman" panose="02020603050405020304" pitchFamily="18" charset="0"/>
              </a:rPr>
              <a:t>  unique </a:t>
            </a:r>
            <a:r>
              <a:rPr lang="fr-FR" sz="11200" dirty="0" err="1" smtClean="0">
                <a:latin typeface="Times New Roman" panose="02020603050405020304" pitchFamily="18" charset="0"/>
                <a:cs typeface="Times New Roman" panose="02020603050405020304" pitchFamily="18" charset="0"/>
              </a:rPr>
              <a:t>words</a:t>
            </a:r>
            <a:r>
              <a:rPr lang="fr-FR" sz="11200" dirty="0" smtClean="0">
                <a:latin typeface="Times New Roman" panose="02020603050405020304" pitchFamily="18" charset="0"/>
                <a:cs typeface="Times New Roman" panose="02020603050405020304" pitchFamily="18" charset="0"/>
              </a:rPr>
              <a:t> 1 or 0 and </a:t>
            </a:r>
            <a:r>
              <a:rPr lang="fr-FR" sz="11200" dirty="0" err="1" smtClean="0">
                <a:latin typeface="Times New Roman" panose="02020603050405020304" pitchFamily="18" charset="0"/>
                <a:cs typeface="Times New Roman" panose="02020603050405020304" pitchFamily="18" charset="0"/>
              </a:rPr>
              <a:t>selection</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only</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those</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labelled</a:t>
            </a:r>
            <a:r>
              <a:rPr lang="fr-FR" sz="11200" dirty="0" smtClean="0">
                <a:latin typeface="Times New Roman" panose="02020603050405020304" pitchFamily="18" charset="0"/>
                <a:cs typeface="Times New Roman" panose="02020603050405020304" pitchFamily="18" charset="0"/>
              </a:rPr>
              <a:t> as 1</a:t>
            </a:r>
          </a:p>
          <a:p>
            <a:pPr marL="0" indent="0">
              <a:buNone/>
            </a:pPr>
            <a:r>
              <a:rPr lang="fr-FR" sz="11200" dirty="0" err="1" smtClean="0">
                <a:latin typeface="Times New Roman" panose="02020603050405020304" pitchFamily="18" charset="0"/>
                <a:cs typeface="Times New Roman" panose="02020603050405020304" pitchFamily="18" charset="0"/>
              </a:rPr>
              <a:t>Keeping</a:t>
            </a:r>
            <a:r>
              <a:rPr lang="fr-FR" sz="11200" dirty="0" smtClean="0">
                <a:latin typeface="Times New Roman" panose="02020603050405020304" pitchFamily="18" charset="0"/>
                <a:cs typeface="Times New Roman" panose="02020603050405020304" pitchFamily="18" charset="0"/>
              </a:rPr>
              <a:t> count of occurrence of </a:t>
            </a:r>
            <a:r>
              <a:rPr lang="fr-FR" sz="11200" dirty="0" err="1" smtClean="0">
                <a:latin typeface="Times New Roman" panose="02020603050405020304" pitchFamily="18" charset="0"/>
                <a:cs typeface="Times New Roman" panose="02020603050405020304" pitchFamily="18" charset="0"/>
              </a:rPr>
              <a:t>words</a:t>
            </a:r>
            <a:r>
              <a:rPr lang="fr-FR" sz="11200" dirty="0" smtClean="0">
                <a:latin typeface="Times New Roman" panose="02020603050405020304" pitchFamily="18" charset="0"/>
                <a:cs typeface="Times New Roman" panose="02020603050405020304" pitchFamily="18" charset="0"/>
              </a:rPr>
              <a:t>…</a:t>
            </a:r>
            <a:r>
              <a:rPr lang="fr-FR" sz="11200" dirty="0" err="1" smtClean="0">
                <a:latin typeface="Times New Roman" panose="02020603050405020304" pitchFamily="18" charset="0"/>
                <a:cs typeface="Times New Roman" panose="02020603050405020304" pitchFamily="18" charset="0"/>
              </a:rPr>
              <a:t>mostly</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repeated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words</a:t>
            </a:r>
            <a:r>
              <a:rPr lang="fr-FR" sz="11200" dirty="0" smtClean="0">
                <a:latin typeface="Times New Roman" panose="02020603050405020304" pitchFamily="18" charset="0"/>
                <a:cs typeface="Times New Roman" panose="02020603050405020304" pitchFamily="18" charset="0"/>
              </a:rPr>
              <a:t>….</a:t>
            </a:r>
            <a:r>
              <a:rPr lang="fr-FR" sz="11200" dirty="0" err="1" smtClean="0">
                <a:latin typeface="Times New Roman" panose="02020603050405020304" pitchFamily="18" charset="0"/>
                <a:cs typeface="Times New Roman" panose="02020603050405020304" pitchFamily="18" charset="0"/>
              </a:rPr>
              <a:t>their</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nearness</a:t>
            </a:r>
            <a:r>
              <a:rPr lang="fr-FR" sz="11200" dirty="0" smtClean="0">
                <a:latin typeface="Times New Roman" panose="02020603050405020304" pitchFamily="18" charset="0"/>
                <a:cs typeface="Times New Roman" panose="02020603050405020304" pitchFamily="18" charset="0"/>
              </a:rPr>
              <a:t> of </a:t>
            </a:r>
            <a:r>
              <a:rPr lang="fr-FR" sz="11200" dirty="0" err="1" smtClean="0">
                <a:latin typeface="Times New Roman" panose="02020603050405020304" pitchFamily="18" charset="0"/>
                <a:cs typeface="Times New Roman" panose="02020603050405020304" pitchFamily="18" charset="0"/>
              </a:rPr>
              <a:t>context</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6) </a:t>
            </a:r>
            <a:r>
              <a:rPr lang="fr-FR" sz="11200" dirty="0" err="1" smtClean="0">
                <a:latin typeface="Times New Roman" panose="02020603050405020304" pitchFamily="18" charset="0"/>
                <a:cs typeface="Times New Roman" panose="02020603050405020304" pitchFamily="18" charset="0"/>
              </a:rPr>
              <a:t>Searching</a:t>
            </a:r>
            <a:r>
              <a:rPr lang="fr-FR" sz="11200" dirty="0" smtClean="0">
                <a:latin typeface="Times New Roman" panose="02020603050405020304" pitchFamily="18" charset="0"/>
                <a:cs typeface="Times New Roman" panose="02020603050405020304" pitchFamily="18" charset="0"/>
              </a:rPr>
              <a:t> web…web crawler, web </a:t>
            </a:r>
            <a:r>
              <a:rPr lang="fr-FR" sz="11200" dirty="0" err="1" smtClean="0">
                <a:latin typeface="Times New Roman" panose="02020603050405020304" pitchFamily="18" charset="0"/>
                <a:cs typeface="Times New Roman" panose="02020603050405020304" pitchFamily="18" charset="0"/>
              </a:rPr>
              <a:t>engine</a:t>
            </a:r>
            <a:r>
              <a:rPr lang="fr-FR" sz="11200" dirty="0" smtClean="0">
                <a:latin typeface="Times New Roman" panose="02020603050405020304" pitchFamily="18" charset="0"/>
                <a:cs typeface="Times New Roman" panose="02020603050405020304" pitchFamily="18" charset="0"/>
              </a:rPr>
              <a:t> </a:t>
            </a:r>
          </a:p>
          <a:p>
            <a:pPr marL="0" indent="0">
              <a:buNone/>
            </a:pPr>
            <a:r>
              <a:rPr lang="fr-FR" sz="11200" dirty="0" smtClean="0">
                <a:latin typeface="Times New Roman" panose="02020603050405020304" pitchFamily="18" charset="0"/>
                <a:cs typeface="Times New Roman" panose="02020603050405020304" pitchFamily="18" charset="0"/>
              </a:rPr>
              <a:t> </a:t>
            </a:r>
          </a:p>
          <a:p>
            <a:pPr marL="1371600" indent="-1371600">
              <a:buAutoNum type="alphaLcParenR"/>
            </a:pPr>
            <a:endParaRPr lang="fr-FR" sz="11200" dirty="0">
              <a:latin typeface="Times New Roman" panose="02020603050405020304" pitchFamily="18" charset="0"/>
              <a:cs typeface="Times New Roman" panose="02020603050405020304" pitchFamily="18" charset="0"/>
            </a:endParaRPr>
          </a:p>
          <a:p>
            <a:pPr marL="1371600" indent="-1371600">
              <a:buAutoNum type="alphaLcParenR"/>
            </a:pPr>
            <a:endParaRPr lang="fr-FR" sz="11200" dirty="0" smtClean="0">
              <a:latin typeface="Times New Roman" panose="02020603050405020304" pitchFamily="18" charset="0"/>
              <a:cs typeface="Times New Roman" panose="02020603050405020304" pitchFamily="18" charset="0"/>
            </a:endParaRPr>
          </a:p>
          <a:p>
            <a:pPr marL="0" indent="0">
              <a:buNone/>
            </a:pPr>
            <a:endParaRPr lang="en-US" sz="11200" dirty="0" smtClean="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   </a:t>
            </a: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43976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605118"/>
          </a:xfrm>
        </p:spPr>
        <p:txBody>
          <a:bodyPr>
            <a:normAutofit/>
          </a:bodyPr>
          <a:lstStyle/>
          <a:p>
            <a:r>
              <a:rPr lang="en-US" dirty="0"/>
              <a:t>                     Module1 ..part3..IRS</a:t>
            </a:r>
          </a:p>
        </p:txBody>
      </p:sp>
      <p:sp>
        <p:nvSpPr>
          <p:cNvPr id="5" name="Content Placeholder 4"/>
          <p:cNvSpPr>
            <a:spLocks noGrp="1"/>
          </p:cNvSpPr>
          <p:nvPr>
            <p:ph idx="1"/>
          </p:nvPr>
        </p:nvSpPr>
        <p:spPr>
          <a:xfrm>
            <a:off x="397164" y="424873"/>
            <a:ext cx="11462327" cy="5650573"/>
          </a:xfrm>
        </p:spPr>
        <p:txBody>
          <a:bodyPr>
            <a:noAutofit/>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rPr>
              <a:t>                                         </a:t>
            </a: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7371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5</a:t>
            </a:r>
            <a:r>
              <a:rPr lang="en-US" dirty="0" smtClean="0"/>
              <a:t> </a:t>
            </a:r>
            <a:r>
              <a:rPr lang="en-US" dirty="0"/>
              <a:t>..</a:t>
            </a:r>
            <a:r>
              <a:rPr lang="en-US" dirty="0" smtClean="0"/>
              <a:t>part1..</a:t>
            </a:r>
            <a:r>
              <a:rPr lang="en-US" dirty="0"/>
              <a:t>IRS</a:t>
            </a:r>
            <a:br>
              <a:rPr lang="en-US" dirty="0"/>
            </a:br>
            <a:r>
              <a:rPr lang="en-US" dirty="0"/>
              <a:t>             </a:t>
            </a:r>
            <a:r>
              <a:rPr lang="en-US" dirty="0" smtClean="0"/>
              <a:t>           indexing &amp; searching</a:t>
            </a:r>
            <a:endParaRPr lang="en-US" dirty="0"/>
          </a:p>
        </p:txBody>
      </p:sp>
      <p:sp>
        <p:nvSpPr>
          <p:cNvPr id="5" name="Content Placeholder 4"/>
          <p:cNvSpPr>
            <a:spLocks noGrp="1"/>
          </p:cNvSpPr>
          <p:nvPr>
            <p:ph idx="1"/>
          </p:nvPr>
        </p:nvSpPr>
        <p:spPr>
          <a:xfrm>
            <a:off x="234076" y="757646"/>
            <a:ext cx="11809878" cy="5518229"/>
          </a:xfrm>
        </p:spPr>
        <p:txBody>
          <a:bodyPr>
            <a:normAutofit fontScale="25000" lnSpcReduction="20000"/>
          </a:bodyPr>
          <a:lstStyle/>
          <a:p>
            <a:pPr marL="0" indent="0">
              <a:buNone/>
            </a:pPr>
            <a:r>
              <a:rPr lang="en-US" dirty="0"/>
              <a:t>  </a:t>
            </a:r>
            <a:endParaRPr lang="en-US" sz="11200" dirty="0" smtClean="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2)Inverted files…….</a:t>
            </a:r>
            <a:endParaRPr lang="en-US" sz="11200" dirty="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a)It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 </a:t>
            </a:r>
            <a:r>
              <a:rPr lang="fr-FR" sz="11200" dirty="0" err="1" smtClean="0">
                <a:latin typeface="Times New Roman" panose="02020603050405020304" pitchFamily="18" charset="0"/>
                <a:cs typeface="Times New Roman" panose="02020603050405020304" pitchFamily="18" charset="0"/>
              </a:rPr>
              <a:t>process</a:t>
            </a:r>
            <a:r>
              <a:rPr lang="fr-FR" sz="11200" dirty="0" smtClean="0">
                <a:latin typeface="Times New Roman" panose="02020603050405020304" pitchFamily="18" charset="0"/>
                <a:cs typeface="Times New Roman" panose="02020603050405020304" pitchFamily="18" charset="0"/>
              </a:rPr>
              <a:t> to </a:t>
            </a:r>
            <a:r>
              <a:rPr lang="fr-FR" sz="11200" dirty="0" err="1" smtClean="0">
                <a:latin typeface="Times New Roman" panose="02020603050405020304" pitchFamily="18" charset="0"/>
                <a:cs typeface="Times New Roman" panose="02020603050405020304" pitchFamily="18" charset="0"/>
              </a:rPr>
              <a:t>find</a:t>
            </a:r>
            <a:r>
              <a:rPr lang="fr-FR" sz="11200" dirty="0" smtClean="0">
                <a:latin typeface="Times New Roman" panose="02020603050405020304" pitchFamily="18" charset="0"/>
                <a:cs typeface="Times New Roman" panose="02020603050405020304" pitchFamily="18" charset="0"/>
              </a:rPr>
              <a:t> the </a:t>
            </a:r>
            <a:r>
              <a:rPr lang="fr-FR" sz="11200" i="1" dirty="0" smtClean="0">
                <a:latin typeface="Times New Roman" panose="02020603050405020304" pitchFamily="18" charset="0"/>
                <a:cs typeface="Times New Roman" panose="02020603050405020304" pitchFamily="18" charset="0"/>
              </a:rPr>
              <a:t>orientation of the </a:t>
            </a:r>
            <a:r>
              <a:rPr lang="fr-FR" sz="11200" i="1" dirty="0" err="1" smtClean="0">
                <a:latin typeface="Times New Roman" panose="02020603050405020304" pitchFamily="18" charset="0"/>
                <a:cs typeface="Times New Roman" panose="02020603050405020304" pitchFamily="18" charset="0"/>
              </a:rPr>
              <a:t>words</a:t>
            </a:r>
            <a:r>
              <a:rPr lang="fr-FR" sz="11200" i="1" dirty="0" smtClean="0">
                <a:latin typeface="Times New Roman" panose="02020603050405020304" pitchFamily="18" charset="0"/>
                <a:cs typeface="Times New Roman" panose="02020603050405020304" pitchFamily="18" charset="0"/>
              </a:rPr>
              <a:t> </a:t>
            </a:r>
            <a:r>
              <a:rPr lang="fr-FR" sz="11200" dirty="0" smtClean="0">
                <a:latin typeface="Times New Roman" panose="02020603050405020304" pitchFamily="18" charset="0"/>
                <a:cs typeface="Times New Roman" panose="02020603050405020304" pitchFamily="18" charset="0"/>
              </a:rPr>
              <a:t>in the documents</a:t>
            </a:r>
          </a:p>
          <a:p>
            <a:pPr marL="0" indent="0">
              <a:buNone/>
            </a:pPr>
            <a:r>
              <a:rPr lang="fr-FR" sz="11200" dirty="0" smtClean="0">
                <a:latin typeface="Times New Roman" panose="02020603050405020304" pitchFamily="18" charset="0"/>
                <a:cs typeface="Times New Roman" panose="02020603050405020304" pitchFamily="18" charset="0"/>
              </a:rPr>
              <a:t>b)The </a:t>
            </a:r>
            <a:r>
              <a:rPr lang="fr-FR" sz="11200" dirty="0" err="1" smtClean="0">
                <a:latin typeface="Times New Roman" panose="02020603050405020304" pitchFamily="18" charset="0"/>
                <a:cs typeface="Times New Roman" panose="02020603050405020304" pitchFamily="18" charset="0"/>
              </a:rPr>
              <a:t>inverted</a:t>
            </a:r>
            <a:r>
              <a:rPr lang="fr-FR" sz="11200" dirty="0" smtClean="0">
                <a:latin typeface="Times New Roman" panose="02020603050405020304" pitchFamily="18" charset="0"/>
                <a:cs typeface="Times New Roman" panose="02020603050405020304" pitchFamily="18" charset="0"/>
              </a:rPr>
              <a:t> file structure has..  </a:t>
            </a:r>
            <a:r>
              <a:rPr lang="fr-FR" sz="11200" i="1" dirty="0" smtClean="0">
                <a:latin typeface="Times New Roman" panose="02020603050405020304" pitchFamily="18" charset="0"/>
                <a:cs typeface="Times New Roman" panose="02020603050405020304" pitchFamily="18" charset="0"/>
              </a:rPr>
              <a:t>occurrence and </a:t>
            </a:r>
            <a:r>
              <a:rPr lang="fr-FR" sz="11200" i="1" dirty="0" err="1" smtClean="0">
                <a:latin typeface="Times New Roman" panose="02020603050405020304" pitchFamily="18" charset="0"/>
                <a:cs typeface="Times New Roman" panose="02020603050405020304" pitchFamily="18" charset="0"/>
              </a:rPr>
              <a:t>vocabulary</a:t>
            </a:r>
            <a:endParaRPr lang="fr-FR" sz="11200" i="1"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c)</a:t>
            </a:r>
            <a:r>
              <a:rPr lang="fr-FR" sz="11200" i="1" dirty="0" err="1" smtClean="0">
                <a:latin typeface="Times New Roman" panose="02020603050405020304" pitchFamily="18" charset="0"/>
                <a:cs typeface="Times New Roman" panose="02020603050405020304" pitchFamily="18" charset="0"/>
              </a:rPr>
              <a:t>Vocabulary</a:t>
            </a:r>
            <a:r>
              <a:rPr lang="fr-FR" sz="11200" dirty="0" smtClean="0">
                <a:latin typeface="Times New Roman" panose="02020603050405020304" pitchFamily="18" charset="0"/>
                <a:cs typeface="Times New Roman" panose="02020603050405020304" pitchFamily="18" charset="0"/>
              </a:rPr>
              <a:t>…</a:t>
            </a:r>
            <a:r>
              <a:rPr lang="fr-FR" sz="11200" dirty="0" err="1" smtClean="0">
                <a:latin typeface="Times New Roman" panose="02020603050405020304" pitchFamily="18" charset="0"/>
                <a:cs typeface="Times New Roman" panose="02020603050405020304" pitchFamily="18" charset="0"/>
              </a:rPr>
              <a:t>what</a:t>
            </a:r>
            <a:r>
              <a:rPr lang="fr-FR" sz="11200" dirty="0" smtClean="0">
                <a:latin typeface="Times New Roman" panose="02020603050405020304" pitchFamily="18" charset="0"/>
                <a:cs typeface="Times New Roman" panose="02020603050405020304" pitchFamily="18" charset="0"/>
              </a:rPr>
              <a:t> are the </a:t>
            </a:r>
            <a:r>
              <a:rPr lang="fr-FR" sz="11200" dirty="0" err="1" smtClean="0">
                <a:latin typeface="Times New Roman" panose="02020603050405020304" pitchFamily="18" charset="0"/>
                <a:cs typeface="Times New Roman" panose="02020603050405020304" pitchFamily="18" charset="0"/>
              </a:rPr>
              <a:t>words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comming</a:t>
            </a:r>
            <a:r>
              <a:rPr lang="fr-FR" sz="11200" dirty="0" smtClean="0">
                <a:latin typeface="Times New Roman" panose="02020603050405020304" pitchFamily="18" charset="0"/>
                <a:cs typeface="Times New Roman" panose="02020603050405020304" pitchFamily="18" charset="0"/>
              </a:rPr>
              <a:t> in the document</a:t>
            </a:r>
          </a:p>
          <a:p>
            <a:pPr marL="0" indent="0">
              <a:buNone/>
            </a:pPr>
            <a:r>
              <a:rPr lang="fr-FR" sz="11200" dirty="0" smtClean="0">
                <a:latin typeface="Times New Roman" panose="02020603050405020304" pitchFamily="18" charset="0"/>
                <a:cs typeface="Times New Roman" panose="02020603050405020304" pitchFamily="18" charset="0"/>
              </a:rPr>
              <a:t>d)</a:t>
            </a:r>
            <a:r>
              <a:rPr lang="fr-FR" sz="11200" i="1" dirty="0" smtClean="0">
                <a:latin typeface="Times New Roman" panose="02020603050405020304" pitchFamily="18" charset="0"/>
                <a:cs typeface="Times New Roman" panose="02020603050405020304" pitchFamily="18" charset="0"/>
              </a:rPr>
              <a:t>Occurrence</a:t>
            </a:r>
            <a:r>
              <a:rPr lang="fr-FR" sz="11200" dirty="0" smtClean="0">
                <a:latin typeface="Times New Roman" panose="02020603050405020304" pitchFamily="18" charset="0"/>
                <a:cs typeface="Times New Roman" panose="02020603050405020304" pitchFamily="18" charset="0"/>
              </a:rPr>
              <a:t>…for </a:t>
            </a:r>
            <a:r>
              <a:rPr lang="fr-FR" sz="11200" dirty="0" err="1" smtClean="0">
                <a:latin typeface="Times New Roman" panose="02020603050405020304" pitchFamily="18" charset="0"/>
                <a:cs typeface="Times New Roman" panose="02020603050405020304" pitchFamily="18" charset="0"/>
              </a:rPr>
              <a:t>each</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word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present</a:t>
            </a:r>
            <a:r>
              <a:rPr lang="fr-FR" sz="11200" dirty="0" smtClean="0">
                <a:latin typeface="Times New Roman" panose="02020603050405020304" pitchFamily="18" charset="0"/>
                <a:cs typeface="Times New Roman" panose="02020603050405020304" pitchFamily="18" charset="0"/>
              </a:rPr>
              <a:t> a </a:t>
            </a:r>
            <a:r>
              <a:rPr lang="fr-FR" sz="11200" dirty="0" err="1" smtClean="0">
                <a:latin typeface="Times New Roman" panose="02020603050405020304" pitchFamily="18" charset="0"/>
                <a:cs typeface="Times New Roman" panose="02020603050405020304" pitchFamily="18" charset="0"/>
              </a:rPr>
              <a:t>list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made as </a:t>
            </a:r>
            <a:r>
              <a:rPr lang="fr-FR" sz="11200" dirty="0" err="1" smtClean="0">
                <a:latin typeface="Times New Roman" panose="02020603050405020304" pitchFamily="18" charset="0"/>
                <a:cs typeface="Times New Roman" panose="02020603050405020304" pitchFamily="18" charset="0"/>
              </a:rPr>
              <a:t>what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the position in </a:t>
            </a:r>
            <a:r>
              <a:rPr lang="fr-FR" sz="11200" dirty="0" err="1" smtClean="0">
                <a:latin typeface="Times New Roman" panose="02020603050405020304" pitchFamily="18" charset="0"/>
                <a:cs typeface="Times New Roman" panose="02020603050405020304" pitchFamily="18" charset="0"/>
              </a:rPr>
              <a:t>which</a:t>
            </a:r>
            <a:r>
              <a:rPr lang="fr-FR" sz="11200" dirty="0" smtClean="0">
                <a:latin typeface="Times New Roman" panose="02020603050405020304" pitchFamily="18" charset="0"/>
                <a:cs typeface="Times New Roman" panose="02020603050405020304" pitchFamily="18" charset="0"/>
              </a:rPr>
              <a:t> the </a:t>
            </a:r>
            <a:r>
              <a:rPr lang="fr-FR" sz="11200" dirty="0" err="1" smtClean="0">
                <a:latin typeface="Times New Roman" panose="02020603050405020304" pitchFamily="18" charset="0"/>
                <a:cs typeface="Times New Roman" panose="02020603050405020304" pitchFamily="18" charset="0"/>
              </a:rPr>
              <a:t>word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occurs</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e)This </a:t>
            </a:r>
            <a:r>
              <a:rPr lang="fr-FR" sz="11200" dirty="0" err="1" smtClean="0">
                <a:latin typeface="Times New Roman" panose="02020603050405020304" pitchFamily="18" charset="0"/>
                <a:cs typeface="Times New Roman" panose="02020603050405020304" pitchFamily="18" charset="0"/>
              </a:rPr>
              <a:t>inverted</a:t>
            </a:r>
            <a:r>
              <a:rPr lang="fr-FR" sz="11200" dirty="0" smtClean="0">
                <a:latin typeface="Times New Roman" panose="02020603050405020304" pitchFamily="18" charset="0"/>
                <a:cs typeface="Times New Roman" panose="02020603050405020304" pitchFamily="18" charset="0"/>
              </a:rPr>
              <a:t> file  or </a:t>
            </a:r>
            <a:r>
              <a:rPr lang="fr-FR" sz="11200" dirty="0" err="1" smtClean="0">
                <a:latin typeface="Times New Roman" panose="02020603050405020304" pitchFamily="18" charset="0"/>
                <a:cs typeface="Times New Roman" panose="02020603050405020304" pitchFamily="18" charset="0"/>
              </a:rPr>
              <a:t>inverted</a:t>
            </a:r>
            <a:r>
              <a:rPr lang="fr-FR" sz="11200" dirty="0" smtClean="0">
                <a:latin typeface="Times New Roman" panose="02020603050405020304" pitchFamily="18" charset="0"/>
                <a:cs typeface="Times New Roman" panose="02020603050405020304" pitchFamily="18" charset="0"/>
              </a:rPr>
              <a:t> index </a:t>
            </a:r>
            <a:r>
              <a:rPr lang="fr-FR" sz="11200" dirty="0" err="1" smtClean="0">
                <a:latin typeface="Times New Roman" panose="02020603050405020304" pitchFamily="18" charset="0"/>
                <a:cs typeface="Times New Roman" panose="02020603050405020304" pitchFamily="18" charset="0"/>
              </a:rPr>
              <a:t>helps</a:t>
            </a:r>
            <a:r>
              <a:rPr lang="fr-FR" sz="11200" dirty="0" smtClean="0">
                <a:latin typeface="Times New Roman" panose="02020603050405020304" pitchFamily="18" charset="0"/>
                <a:cs typeface="Times New Roman" panose="02020603050405020304" pitchFamily="18" charset="0"/>
              </a:rPr>
              <a:t> to </a:t>
            </a:r>
            <a:r>
              <a:rPr lang="fr-FR" sz="11200" dirty="0" err="1" smtClean="0">
                <a:latin typeface="Times New Roman" panose="02020603050405020304" pitchFamily="18" charset="0"/>
                <a:cs typeface="Times New Roman" panose="02020603050405020304" pitchFamily="18" charset="0"/>
              </a:rPr>
              <a:t>find</a:t>
            </a:r>
            <a:r>
              <a:rPr lang="fr-FR" sz="11200" dirty="0" smtClean="0">
                <a:latin typeface="Times New Roman" panose="02020603050405020304" pitchFamily="18" charset="0"/>
                <a:cs typeface="Times New Roman" panose="02020603050405020304" pitchFamily="18" charset="0"/>
              </a:rPr>
              <a:t>…..</a:t>
            </a:r>
          </a:p>
          <a:p>
            <a:pPr marL="0" indent="0">
              <a:buNone/>
            </a:pPr>
            <a:r>
              <a:rPr lang="fr-FR" sz="11200" dirty="0" smtClean="0">
                <a:latin typeface="Times New Roman" panose="02020603050405020304" pitchFamily="18" charset="0"/>
                <a:cs typeface="Times New Roman" panose="02020603050405020304" pitchFamily="18" charset="0"/>
              </a:rPr>
              <a:t>f)</a:t>
            </a:r>
            <a:r>
              <a:rPr lang="fr-FR" sz="11200" dirty="0" err="1" smtClean="0">
                <a:latin typeface="Times New Roman" panose="02020603050405020304" pitchFamily="18" charset="0"/>
                <a:cs typeface="Times New Roman" panose="02020603050405020304" pitchFamily="18" charset="0"/>
              </a:rPr>
              <a:t>Which</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word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occur</a:t>
            </a:r>
            <a:r>
              <a:rPr lang="fr-FR" sz="11200" dirty="0" smtClean="0">
                <a:latin typeface="Times New Roman" panose="02020603050405020304" pitchFamily="18" charset="0"/>
                <a:cs typeface="Times New Roman" panose="02020603050405020304" pitchFamily="18" charset="0"/>
              </a:rPr>
              <a:t> the </a:t>
            </a:r>
            <a:r>
              <a:rPr lang="fr-FR" sz="11200" dirty="0" err="1" smtClean="0">
                <a:latin typeface="Times New Roman" panose="02020603050405020304" pitchFamily="18" charset="0"/>
                <a:cs typeface="Times New Roman" panose="02020603050405020304" pitchFamily="18" charset="0"/>
              </a:rPr>
              <a:t>most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what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their</a:t>
            </a:r>
            <a:r>
              <a:rPr lang="fr-FR" sz="11200" dirty="0" smtClean="0">
                <a:latin typeface="Times New Roman" panose="02020603050405020304" pitchFamily="18" charset="0"/>
                <a:cs typeface="Times New Roman" panose="02020603050405020304" pitchFamily="18" charset="0"/>
              </a:rPr>
              <a:t> distance </a:t>
            </a:r>
            <a:r>
              <a:rPr lang="fr-FR" sz="11200" dirty="0" err="1" smtClean="0">
                <a:latin typeface="Times New Roman" panose="02020603050405020304" pitchFamily="18" charset="0"/>
                <a:cs typeface="Times New Roman" panose="02020603050405020304" pitchFamily="18" charset="0"/>
              </a:rPr>
              <a:t>from</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each</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other</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g)This </a:t>
            </a:r>
            <a:r>
              <a:rPr lang="fr-FR" sz="11200" dirty="0" err="1" smtClean="0">
                <a:latin typeface="Times New Roman" panose="02020603050405020304" pitchFamily="18" charset="0"/>
                <a:cs typeface="Times New Roman" panose="02020603050405020304" pitchFamily="18" charset="0"/>
              </a:rPr>
              <a:t>inverted</a:t>
            </a:r>
            <a:r>
              <a:rPr lang="fr-FR" sz="11200" dirty="0" smtClean="0">
                <a:latin typeface="Times New Roman" panose="02020603050405020304" pitchFamily="18" charset="0"/>
                <a:cs typeface="Times New Roman" panose="02020603050405020304" pitchFamily="18" charset="0"/>
              </a:rPr>
              <a:t> file </a:t>
            </a:r>
            <a:r>
              <a:rPr lang="fr-FR" sz="11200" dirty="0" err="1" smtClean="0">
                <a:latin typeface="Times New Roman" panose="02020603050405020304" pitchFamily="18" charset="0"/>
                <a:cs typeface="Times New Roman" panose="02020603050405020304" pitchFamily="18" charset="0"/>
              </a:rPr>
              <a:t>takes</a:t>
            </a:r>
            <a:r>
              <a:rPr lang="fr-FR" sz="11200" dirty="0" smtClean="0">
                <a:latin typeface="Times New Roman" panose="02020603050405020304" pitchFamily="18" charset="0"/>
                <a:cs typeface="Times New Roman" panose="02020603050405020304" pitchFamily="18" charset="0"/>
              </a:rPr>
              <a:t> more </a:t>
            </a:r>
            <a:r>
              <a:rPr lang="fr-FR" sz="11200" dirty="0" err="1" smtClean="0">
                <a:latin typeface="Times New Roman" panose="02020603050405020304" pitchFamily="18" charset="0"/>
                <a:cs typeface="Times New Roman" panose="02020603050405020304" pitchFamily="18" charset="0"/>
              </a:rPr>
              <a:t>space</a:t>
            </a:r>
            <a:r>
              <a:rPr lang="fr-FR" sz="11200" dirty="0" smtClean="0">
                <a:latin typeface="Times New Roman" panose="02020603050405020304" pitchFamily="18" charset="0"/>
                <a:cs typeface="Times New Roman" panose="02020603050405020304" pitchFamily="18" charset="0"/>
              </a:rPr>
              <a:t> as ,</a:t>
            </a:r>
            <a:r>
              <a:rPr lang="fr-FR" sz="11200" dirty="0" err="1" smtClean="0">
                <a:latin typeface="Times New Roman" panose="02020603050405020304" pitchFamily="18" charset="0"/>
                <a:cs typeface="Times New Roman" panose="02020603050405020304" pitchFamily="18" charset="0"/>
              </a:rPr>
              <a:t>this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done</a:t>
            </a:r>
            <a:r>
              <a:rPr lang="fr-FR" sz="11200" dirty="0" smtClean="0">
                <a:latin typeface="Times New Roman" panose="02020603050405020304" pitchFamily="18" charset="0"/>
                <a:cs typeface="Times New Roman" panose="02020603050405020304" pitchFamily="18" charset="0"/>
              </a:rPr>
              <a:t> for </a:t>
            </a:r>
            <a:r>
              <a:rPr lang="fr-FR" sz="11200" dirty="0" err="1" smtClean="0">
                <a:latin typeface="Times New Roman" panose="02020603050405020304" pitchFamily="18" charset="0"/>
                <a:cs typeface="Times New Roman" panose="02020603050405020304" pitchFamily="18" charset="0"/>
              </a:rPr>
              <a:t>characters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like</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hypen</a:t>
            </a:r>
            <a:r>
              <a:rPr lang="fr-FR" sz="11200" dirty="0" smtClean="0">
                <a:latin typeface="Times New Roman" panose="02020603050405020304" pitchFamily="18" charset="0"/>
                <a:cs typeface="Times New Roman" panose="02020603050405020304" pitchFamily="18" charset="0"/>
              </a:rPr>
              <a:t>, comas</a:t>
            </a:r>
          </a:p>
          <a:p>
            <a:pPr marL="0" indent="0">
              <a:buNone/>
            </a:pPr>
            <a:endParaRPr lang="fr-FR" sz="11200" dirty="0">
              <a:latin typeface="Times New Roman" panose="02020603050405020304" pitchFamily="18" charset="0"/>
              <a:cs typeface="Times New Roman" panose="02020603050405020304" pitchFamily="18" charset="0"/>
            </a:endParaRPr>
          </a:p>
          <a:p>
            <a:pPr marL="0" indent="0">
              <a:buNone/>
            </a:pPr>
            <a:endParaRPr lang="fr-FR"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613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9217" y="1"/>
            <a:ext cx="9605635" cy="979713"/>
          </a:xfrm>
        </p:spPr>
        <p:txBody>
          <a:bodyPr>
            <a:normAutofit/>
          </a:bodyPr>
          <a:lstStyle/>
          <a:p>
            <a:r>
              <a:rPr lang="en-US" dirty="0"/>
              <a:t>                     Module 5</a:t>
            </a:r>
            <a:r>
              <a:rPr lang="en-US" dirty="0" smtClean="0"/>
              <a:t> </a:t>
            </a:r>
            <a:r>
              <a:rPr lang="en-US" dirty="0"/>
              <a:t>..</a:t>
            </a:r>
            <a:r>
              <a:rPr lang="en-US" dirty="0" smtClean="0"/>
              <a:t>part1..</a:t>
            </a:r>
            <a:r>
              <a:rPr lang="en-US" dirty="0"/>
              <a:t>IRS</a:t>
            </a:r>
            <a:br>
              <a:rPr lang="en-US" dirty="0"/>
            </a:br>
            <a:r>
              <a:rPr lang="en-US" dirty="0"/>
              <a:t>             </a:t>
            </a:r>
            <a:r>
              <a:rPr lang="en-US" dirty="0" smtClean="0"/>
              <a:t>           indexing &amp; searching</a:t>
            </a:r>
            <a:endParaRPr lang="en-US" dirty="0"/>
          </a:p>
        </p:txBody>
      </p:sp>
      <p:sp>
        <p:nvSpPr>
          <p:cNvPr id="5" name="Content Placeholder 4"/>
          <p:cNvSpPr>
            <a:spLocks noGrp="1"/>
          </p:cNvSpPr>
          <p:nvPr>
            <p:ph sz="half" idx="1"/>
          </p:nvPr>
        </p:nvSpPr>
        <p:spPr>
          <a:xfrm>
            <a:off x="156754" y="809898"/>
            <a:ext cx="5935729" cy="5251268"/>
          </a:xfrm>
        </p:spPr>
        <p:txBody>
          <a:bodyPr>
            <a:normAutofit fontScale="25000" lnSpcReduction="20000"/>
          </a:bodyPr>
          <a:lstStyle/>
          <a:p>
            <a:pPr marL="0" indent="0">
              <a:buNone/>
            </a:pPr>
            <a:r>
              <a:rPr lang="en-US" dirty="0"/>
              <a:t>  </a:t>
            </a:r>
            <a:endParaRPr lang="en-US" sz="11200" dirty="0" smtClean="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2)Inverted files….</a:t>
            </a:r>
            <a:r>
              <a:rPr lang="fr-FR" sz="11200" dirty="0" smtClean="0">
                <a:latin typeface="Times New Roman" panose="02020603050405020304" pitchFamily="18" charset="0"/>
                <a:cs typeface="Times New Roman" panose="02020603050405020304" pitchFamily="18" charset="0"/>
              </a:rPr>
              <a:t> </a:t>
            </a:r>
          </a:p>
          <a:p>
            <a:pPr marL="0" indent="0">
              <a:buNone/>
            </a:pPr>
            <a:r>
              <a:rPr lang="fr-FR" sz="11200" dirty="0" smtClean="0">
                <a:latin typeface="Times New Roman" panose="02020603050405020304" pitchFamily="18" charset="0"/>
                <a:cs typeface="Times New Roman" panose="02020603050405020304" pitchFamily="18" charset="0"/>
              </a:rPr>
              <a:t>a)Solution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block </a:t>
            </a:r>
            <a:r>
              <a:rPr lang="fr-FR" sz="11200" dirty="0" err="1" smtClean="0">
                <a:latin typeface="Times New Roman" panose="02020603050405020304" pitchFamily="18" charset="0"/>
                <a:cs typeface="Times New Roman" panose="02020603050405020304" pitchFamily="18" charset="0"/>
              </a:rPr>
              <a:t>addressing</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b)</a:t>
            </a:r>
            <a:r>
              <a:rPr lang="fr-FR" sz="11200" dirty="0" err="1" smtClean="0">
                <a:latin typeface="Times New Roman" panose="02020603050405020304" pitchFamily="18" charset="0"/>
                <a:cs typeface="Times New Roman" panose="02020603050405020304" pitchFamily="18" charset="0"/>
              </a:rPr>
              <a:t>Now</a:t>
            </a:r>
            <a:r>
              <a:rPr lang="fr-FR" sz="11200" dirty="0" smtClean="0">
                <a:latin typeface="Times New Roman" panose="02020603050405020304" pitchFamily="18" charset="0"/>
                <a:cs typeface="Times New Roman" panose="02020603050405020304" pitchFamily="18" charset="0"/>
              </a:rPr>
              <a:t> the </a:t>
            </a:r>
            <a:r>
              <a:rPr lang="fr-FR" sz="11200" dirty="0" err="1" smtClean="0">
                <a:latin typeface="Times New Roman" panose="02020603050405020304" pitchFamily="18" charset="0"/>
                <a:cs typeface="Times New Roman" panose="02020603050405020304" pitchFamily="18" charset="0"/>
              </a:rPr>
              <a:t>text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divided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into</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number</a:t>
            </a:r>
            <a:r>
              <a:rPr lang="fr-FR" sz="11200" dirty="0" smtClean="0">
                <a:latin typeface="Times New Roman" panose="02020603050405020304" pitchFamily="18" charset="0"/>
                <a:cs typeface="Times New Roman" panose="02020603050405020304" pitchFamily="18" charset="0"/>
              </a:rPr>
              <a:t> of blocks </a:t>
            </a:r>
          </a:p>
          <a:p>
            <a:pPr marL="0" indent="0">
              <a:buNone/>
            </a:pPr>
            <a:r>
              <a:rPr lang="fr-FR" sz="11200" dirty="0" smtClean="0">
                <a:latin typeface="Times New Roman" panose="02020603050405020304" pitchFamily="18" charset="0"/>
                <a:cs typeface="Times New Roman" panose="02020603050405020304" pitchFamily="18" charset="0"/>
              </a:rPr>
              <a:t>c)</a:t>
            </a:r>
            <a:r>
              <a:rPr lang="fr-FR" sz="11200" dirty="0" err="1" smtClean="0">
                <a:latin typeface="Times New Roman" panose="02020603050405020304" pitchFamily="18" charset="0"/>
                <a:cs typeface="Times New Roman" panose="02020603050405020304" pitchFamily="18" charset="0"/>
              </a:rPr>
              <a:t>Now</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each</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individual</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word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character</a:t>
            </a:r>
            <a:r>
              <a:rPr lang="fr-FR" sz="11200" dirty="0" smtClean="0">
                <a:latin typeface="Times New Roman" panose="02020603050405020304" pitchFamily="18" charset="0"/>
                <a:cs typeface="Times New Roman" panose="02020603050405020304" pitchFamily="18" charset="0"/>
              </a:rPr>
              <a:t> or </a:t>
            </a:r>
            <a:r>
              <a:rPr lang="fr-FR" sz="11200" dirty="0" err="1" smtClean="0">
                <a:latin typeface="Times New Roman" panose="02020603050405020304" pitchFamily="18" charset="0"/>
                <a:cs typeface="Times New Roman" panose="02020603050405020304" pitchFamily="18" charset="0"/>
              </a:rPr>
              <a:t>symbol</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not </a:t>
            </a:r>
            <a:r>
              <a:rPr lang="fr-FR" sz="11200" dirty="0" err="1" smtClean="0">
                <a:latin typeface="Times New Roman" panose="02020603050405020304" pitchFamily="18" charset="0"/>
                <a:cs typeface="Times New Roman" panose="02020603050405020304" pitchFamily="18" charset="0"/>
              </a:rPr>
              <a:t>pointed</a:t>
            </a:r>
            <a:r>
              <a:rPr lang="fr-FR" sz="11200" dirty="0" smtClean="0">
                <a:latin typeface="Times New Roman" panose="02020603050405020304" pitchFamily="18" charset="0"/>
                <a:cs typeface="Times New Roman" panose="02020603050405020304" pitchFamily="18" charset="0"/>
              </a:rPr>
              <a:t> but </a:t>
            </a:r>
            <a:r>
              <a:rPr lang="fr-FR" sz="11200" dirty="0" err="1" smtClean="0">
                <a:latin typeface="Times New Roman" panose="02020603050405020304" pitchFamily="18" charset="0"/>
                <a:cs typeface="Times New Roman" panose="02020603050405020304" pitchFamily="18" charset="0"/>
              </a:rPr>
              <a:t>only</a:t>
            </a:r>
            <a:r>
              <a:rPr lang="fr-FR" sz="11200" dirty="0" smtClean="0">
                <a:latin typeface="Times New Roman" panose="02020603050405020304" pitchFamily="18" charset="0"/>
                <a:cs typeface="Times New Roman" panose="02020603050405020304" pitchFamily="18" charset="0"/>
              </a:rPr>
              <a:t> the block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pointed</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a:latin typeface="Times New Roman" panose="02020603050405020304" pitchFamily="18" charset="0"/>
                <a:cs typeface="Times New Roman" panose="02020603050405020304" pitchFamily="18" charset="0"/>
              </a:rPr>
              <a:t> </a:t>
            </a:r>
            <a:r>
              <a:rPr lang="fr-FR" sz="11200" dirty="0" smtClean="0">
                <a:latin typeface="Times New Roman" panose="02020603050405020304" pitchFamily="18" charset="0"/>
                <a:cs typeface="Times New Roman" panose="02020603050405020304" pitchFamily="18" charset="0"/>
              </a:rPr>
              <a:t>d)</a:t>
            </a:r>
            <a:r>
              <a:rPr lang="fr-FR" sz="11200" dirty="0" err="1" smtClean="0">
                <a:latin typeface="Times New Roman" panose="02020603050405020304" pitchFamily="18" charset="0"/>
                <a:cs typeface="Times New Roman" panose="02020603050405020304" pitchFamily="18" charset="0"/>
              </a:rPr>
              <a:t>now</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vocabulary</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the </a:t>
            </a:r>
            <a:r>
              <a:rPr lang="fr-FR" sz="11200" dirty="0" err="1" smtClean="0">
                <a:latin typeface="Times New Roman" panose="02020603050405020304" pitchFamily="18" charset="0"/>
                <a:cs typeface="Times New Roman" panose="02020603050405020304" pitchFamily="18" charset="0"/>
              </a:rPr>
              <a:t>words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symbols</a:t>
            </a:r>
            <a:r>
              <a:rPr lang="fr-FR" sz="11200" dirty="0" smtClean="0">
                <a:latin typeface="Times New Roman" panose="02020603050405020304" pitchFamily="18" charset="0"/>
                <a:cs typeface="Times New Roman" panose="02020603050405020304" pitchFamily="18" charset="0"/>
              </a:rPr>
              <a:t> , </a:t>
            </a:r>
            <a:r>
              <a:rPr lang="fr-FR" sz="11200" dirty="0" err="1" smtClean="0">
                <a:latin typeface="Times New Roman" panose="02020603050405020304" pitchFamily="18" charset="0"/>
                <a:cs typeface="Times New Roman" panose="02020603050405020304" pitchFamily="18" charset="0"/>
              </a:rPr>
              <a:t>characters</a:t>
            </a:r>
            <a:r>
              <a:rPr lang="fr-FR" sz="11200" dirty="0" smtClean="0">
                <a:latin typeface="Times New Roman" panose="02020603050405020304" pitchFamily="18" charset="0"/>
                <a:cs typeface="Times New Roman" panose="02020603050405020304" pitchFamily="18" charset="0"/>
              </a:rPr>
              <a:t> </a:t>
            </a:r>
            <a:endParaRPr lang="fr-FR" sz="11200" dirty="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e) occurrence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only</a:t>
            </a:r>
            <a:r>
              <a:rPr lang="fr-FR" sz="11200" dirty="0" smtClean="0">
                <a:latin typeface="Times New Roman" panose="02020603050405020304" pitchFamily="18" charset="0"/>
                <a:cs typeface="Times New Roman" panose="02020603050405020304" pitchFamily="18" charset="0"/>
              </a:rPr>
              <a:t> the block </a:t>
            </a:r>
            <a:r>
              <a:rPr lang="fr-FR" sz="11200" dirty="0" err="1" smtClean="0">
                <a:latin typeface="Times New Roman" panose="02020603050405020304" pitchFamily="18" charset="0"/>
                <a:cs typeface="Times New Roman" panose="02020603050405020304" pitchFamily="18" charset="0"/>
              </a:rPr>
              <a:t>number</a:t>
            </a:r>
            <a:r>
              <a:rPr lang="fr-FR" sz="11200" dirty="0" smtClean="0">
                <a:latin typeface="Times New Roman" panose="02020603050405020304" pitchFamily="18" charset="0"/>
                <a:cs typeface="Times New Roman" panose="02020603050405020304" pitchFamily="18" charset="0"/>
              </a:rPr>
              <a:t> </a:t>
            </a:r>
          </a:p>
          <a:p>
            <a:pPr marL="0" indent="0">
              <a:buNone/>
            </a:pPr>
            <a:endParaRPr lang="fr-FR" sz="11200" dirty="0" smtClean="0">
              <a:latin typeface="Times New Roman" panose="02020603050405020304" pitchFamily="18" charset="0"/>
              <a:cs typeface="Times New Roman" panose="02020603050405020304" pitchFamily="18" charset="0"/>
            </a:endParaRPr>
          </a:p>
          <a:p>
            <a:pPr marL="0" indent="0">
              <a:buNone/>
            </a:pPr>
            <a:endParaRPr lang="fr-FR" sz="11200" dirty="0">
              <a:latin typeface="Times New Roman" panose="02020603050405020304" pitchFamily="18" charset="0"/>
              <a:cs typeface="Times New Roman" panose="02020603050405020304" pitchFamily="18" charset="0"/>
            </a:endParaRPr>
          </a:p>
          <a:p>
            <a:pPr marL="0" indent="0">
              <a:buNone/>
            </a:pPr>
            <a:endParaRPr lang="fr-FR"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2484" y="979713"/>
            <a:ext cx="6099516" cy="3108961"/>
          </a:xfrm>
        </p:spPr>
      </p:pic>
    </p:spTree>
    <p:extLst>
      <p:ext uri="{BB962C8B-B14F-4D97-AF65-F5344CB8AC3E}">
        <p14:creationId xmlns:p14="http://schemas.microsoft.com/office/powerpoint/2010/main" val="176845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5</a:t>
            </a:r>
            <a:r>
              <a:rPr lang="en-US" dirty="0" smtClean="0"/>
              <a:t> </a:t>
            </a:r>
            <a:r>
              <a:rPr lang="en-US" dirty="0"/>
              <a:t>..</a:t>
            </a:r>
            <a:r>
              <a:rPr lang="en-US" dirty="0" smtClean="0"/>
              <a:t>part1..</a:t>
            </a:r>
            <a:r>
              <a:rPr lang="en-US" dirty="0"/>
              <a:t>IRS</a:t>
            </a:r>
            <a:br>
              <a:rPr lang="en-US" dirty="0"/>
            </a:br>
            <a:r>
              <a:rPr lang="en-US" dirty="0"/>
              <a:t>             </a:t>
            </a:r>
            <a:r>
              <a:rPr lang="en-US" dirty="0" smtClean="0"/>
              <a:t>           indexing &amp; searching</a:t>
            </a:r>
            <a:endParaRPr lang="en-US" dirty="0"/>
          </a:p>
        </p:txBody>
      </p:sp>
      <p:sp>
        <p:nvSpPr>
          <p:cNvPr id="5" name="Content Placeholder 4"/>
          <p:cNvSpPr>
            <a:spLocks noGrp="1"/>
          </p:cNvSpPr>
          <p:nvPr>
            <p:ph idx="1"/>
          </p:nvPr>
        </p:nvSpPr>
        <p:spPr>
          <a:xfrm>
            <a:off x="234076" y="856445"/>
            <a:ext cx="11809878" cy="5419430"/>
          </a:xfrm>
        </p:spPr>
        <p:txBody>
          <a:bodyPr>
            <a:normAutofit fontScale="25000" lnSpcReduction="20000"/>
          </a:bodyPr>
          <a:lstStyle/>
          <a:p>
            <a:pPr marL="0" indent="0">
              <a:buNone/>
            </a:pPr>
            <a:r>
              <a:rPr lang="en-US" dirty="0"/>
              <a:t>  </a:t>
            </a:r>
            <a:endParaRPr lang="en-US" sz="11200" dirty="0" smtClean="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2)Inverted files….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What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operations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can</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be</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done</a:t>
            </a:r>
            <a:r>
              <a:rPr lang="fr-FR" sz="11200" dirty="0" smtClean="0">
                <a:latin typeface="Times New Roman" panose="02020603050405020304" pitchFamily="18" charset="0"/>
                <a:cs typeface="Times New Roman" panose="02020603050405020304" pitchFamily="18" charset="0"/>
              </a:rPr>
              <a:t> on the </a:t>
            </a:r>
            <a:r>
              <a:rPr lang="fr-FR" sz="11200" dirty="0" err="1" smtClean="0">
                <a:latin typeface="Times New Roman" panose="02020603050405020304" pitchFamily="18" charset="0"/>
                <a:cs typeface="Times New Roman" panose="02020603050405020304" pitchFamily="18" charset="0"/>
              </a:rPr>
              <a:t>inverted</a:t>
            </a:r>
            <a:r>
              <a:rPr lang="fr-FR" sz="11200" dirty="0" smtClean="0">
                <a:latin typeface="Times New Roman" panose="02020603050405020304" pitchFamily="18" charset="0"/>
                <a:cs typeface="Times New Roman" panose="02020603050405020304" pitchFamily="18" charset="0"/>
              </a:rPr>
              <a:t> file</a:t>
            </a:r>
          </a:p>
          <a:p>
            <a:pPr marL="0" indent="0">
              <a:buNone/>
            </a:pPr>
            <a:r>
              <a:rPr lang="fr-FR" sz="11200" dirty="0" smtClean="0">
                <a:latin typeface="Times New Roman" panose="02020603050405020304" pitchFamily="18" charset="0"/>
                <a:cs typeface="Times New Roman" panose="02020603050405020304" pitchFamily="18" charset="0"/>
              </a:rPr>
              <a:t>2.1) </a:t>
            </a:r>
            <a:r>
              <a:rPr lang="fr-FR" sz="11200" i="1" dirty="0" err="1" smtClean="0">
                <a:latin typeface="Times New Roman" panose="02020603050405020304" pitchFamily="18" charset="0"/>
                <a:cs typeface="Times New Roman" panose="02020603050405020304" pitchFamily="18" charset="0"/>
              </a:rPr>
              <a:t>Vocabulary</a:t>
            </a:r>
            <a:r>
              <a:rPr lang="fr-FR" sz="11200" i="1" dirty="0" smtClean="0">
                <a:latin typeface="Times New Roman" panose="02020603050405020304" pitchFamily="18" charset="0"/>
                <a:cs typeface="Times New Roman" panose="02020603050405020304" pitchFamily="18" charset="0"/>
              </a:rPr>
              <a:t> </a:t>
            </a:r>
            <a:r>
              <a:rPr lang="fr-FR" sz="11200" i="1" dirty="0" err="1" smtClean="0">
                <a:latin typeface="Times New Roman" panose="02020603050405020304" pitchFamily="18" charset="0"/>
                <a:cs typeface="Times New Roman" panose="02020603050405020304" pitchFamily="18" charset="0"/>
              </a:rPr>
              <a:t>search</a:t>
            </a:r>
            <a:r>
              <a:rPr lang="fr-FR" sz="11200" dirty="0" smtClean="0">
                <a:latin typeface="Times New Roman" panose="02020603050405020304" pitchFamily="18" charset="0"/>
                <a:cs typeface="Times New Roman" panose="02020603050405020304" pitchFamily="18" charset="0"/>
              </a:rPr>
              <a:t>… for a </a:t>
            </a:r>
            <a:r>
              <a:rPr lang="fr-FR" sz="11200" dirty="0" err="1" smtClean="0">
                <a:latin typeface="Times New Roman" panose="02020603050405020304" pitchFamily="18" charset="0"/>
                <a:cs typeface="Times New Roman" panose="02020603050405020304" pitchFamily="18" charset="0"/>
              </a:rPr>
              <a:t>query</a:t>
            </a:r>
            <a:r>
              <a:rPr lang="fr-FR" sz="11200" dirty="0" smtClean="0">
                <a:latin typeface="Times New Roman" panose="02020603050405020304" pitchFamily="18" charset="0"/>
                <a:cs typeface="Times New Roman" panose="02020603050405020304" pitchFamily="18" charset="0"/>
              </a:rPr>
              <a:t>  the </a:t>
            </a:r>
            <a:r>
              <a:rPr lang="fr-FR" sz="11200" dirty="0" err="1" smtClean="0">
                <a:latin typeface="Times New Roman" panose="02020603050405020304" pitchFamily="18" charset="0"/>
                <a:cs typeface="Times New Roman" panose="02020603050405020304" pitchFamily="18" charset="0"/>
              </a:rPr>
              <a:t>words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symbols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characters</a:t>
            </a:r>
            <a:r>
              <a:rPr lang="fr-FR" sz="11200" dirty="0" smtClean="0">
                <a:latin typeface="Times New Roman" panose="02020603050405020304" pitchFamily="18" charset="0"/>
                <a:cs typeface="Times New Roman" panose="02020603050405020304" pitchFamily="18" charset="0"/>
              </a:rPr>
              <a:t> are </a:t>
            </a:r>
            <a:r>
              <a:rPr lang="fr-FR" sz="11200" dirty="0" err="1" smtClean="0">
                <a:latin typeface="Times New Roman" panose="02020603050405020304" pitchFamily="18" charset="0"/>
                <a:cs typeface="Times New Roman" panose="02020603050405020304" pitchFamily="18" charset="0"/>
              </a:rPr>
              <a:t>seperated</a:t>
            </a:r>
            <a:r>
              <a:rPr lang="fr-FR" sz="11200" dirty="0" smtClean="0">
                <a:latin typeface="Times New Roman" panose="02020603050405020304" pitchFamily="18" charset="0"/>
                <a:cs typeface="Times New Roman" panose="02020603050405020304" pitchFamily="18" charset="0"/>
              </a:rPr>
              <a:t> and </a:t>
            </a:r>
            <a:r>
              <a:rPr lang="fr-FR" sz="11200" dirty="0" err="1" smtClean="0">
                <a:latin typeface="Times New Roman" panose="02020603050405020304" pitchFamily="18" charset="0"/>
                <a:cs typeface="Times New Roman" panose="02020603050405020304" pitchFamily="18" charset="0"/>
              </a:rPr>
              <a:t>search</a:t>
            </a:r>
            <a:r>
              <a:rPr lang="fr-FR" sz="11200" dirty="0" smtClean="0">
                <a:latin typeface="Times New Roman" panose="02020603050405020304" pitchFamily="18" charset="0"/>
                <a:cs typeface="Times New Roman" panose="02020603050405020304" pitchFamily="18" charset="0"/>
              </a:rPr>
              <a:t> in the </a:t>
            </a:r>
            <a:r>
              <a:rPr lang="fr-FR" sz="11200" dirty="0" err="1" smtClean="0">
                <a:latin typeface="Times New Roman" panose="02020603050405020304" pitchFamily="18" charset="0"/>
                <a:cs typeface="Times New Roman" panose="02020603050405020304" pitchFamily="18" charset="0"/>
              </a:rPr>
              <a:t>inverted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list</a:t>
            </a:r>
            <a:r>
              <a:rPr lang="fr-FR" sz="11200" dirty="0" smtClean="0">
                <a:latin typeface="Times New Roman" panose="02020603050405020304" pitchFamily="18" charset="0"/>
                <a:cs typeface="Times New Roman" panose="02020603050405020304" pitchFamily="18" charset="0"/>
              </a:rPr>
              <a:t> for </a:t>
            </a:r>
            <a:r>
              <a:rPr lang="fr-FR" sz="11200" dirty="0" err="1" smtClean="0">
                <a:latin typeface="Times New Roman" panose="02020603050405020304" pitchFamily="18" charset="0"/>
                <a:cs typeface="Times New Roman" panose="02020603050405020304" pitchFamily="18" charset="0"/>
              </a:rPr>
              <a:t>their</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presence</a:t>
            </a:r>
            <a:r>
              <a:rPr lang="fr-FR" sz="11200" dirty="0" smtClean="0">
                <a:latin typeface="Times New Roman" panose="02020603050405020304" pitchFamily="18" charset="0"/>
                <a:cs typeface="Times New Roman" panose="02020603050405020304" pitchFamily="18" charset="0"/>
              </a:rPr>
              <a:t> in the document.</a:t>
            </a:r>
          </a:p>
          <a:p>
            <a:pPr marL="0" indent="0">
              <a:buNone/>
            </a:pPr>
            <a:r>
              <a:rPr lang="fr-FR" sz="11200" dirty="0" smtClean="0">
                <a:latin typeface="Times New Roman" panose="02020603050405020304" pitchFamily="18" charset="0"/>
                <a:cs typeface="Times New Roman" panose="02020603050405020304" pitchFamily="18" charset="0"/>
              </a:rPr>
              <a:t>2.2)</a:t>
            </a:r>
            <a:r>
              <a:rPr lang="fr-FR" sz="11200" dirty="0" err="1" smtClean="0">
                <a:latin typeface="Times New Roman" panose="02020603050405020304" pitchFamily="18" charset="0"/>
                <a:cs typeface="Times New Roman" panose="02020603050405020304" pitchFamily="18" charset="0"/>
              </a:rPr>
              <a:t>Where</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their</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 match </a:t>
            </a:r>
            <a:r>
              <a:rPr lang="fr-FR" sz="11200" dirty="0" err="1" smtClean="0">
                <a:latin typeface="Times New Roman" panose="02020603050405020304" pitchFamily="18" charset="0"/>
                <a:cs typeface="Times New Roman" panose="02020603050405020304" pitchFamily="18" charset="0"/>
              </a:rPr>
              <a:t>that</a:t>
            </a:r>
            <a:r>
              <a:rPr lang="fr-FR" sz="11200" dirty="0" smtClean="0">
                <a:latin typeface="Times New Roman" panose="02020603050405020304" pitchFamily="18" charset="0"/>
                <a:cs typeface="Times New Roman" panose="02020603050405020304" pitchFamily="18" charset="0"/>
              </a:rPr>
              <a:t> document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selected</a:t>
            </a:r>
            <a:r>
              <a:rPr lang="fr-FR" sz="11200" dirty="0" smtClean="0">
                <a:latin typeface="Times New Roman" panose="02020603050405020304" pitchFamily="18" charset="0"/>
                <a:cs typeface="Times New Roman" panose="02020603050405020304" pitchFamily="18" charset="0"/>
              </a:rPr>
              <a:t> for </a:t>
            </a:r>
            <a:r>
              <a:rPr lang="fr-FR" sz="11200" dirty="0" err="1" smtClean="0">
                <a:latin typeface="Times New Roman" panose="02020603050405020304" pitchFamily="18" charset="0"/>
                <a:cs typeface="Times New Roman" panose="02020603050405020304" pitchFamily="18" charset="0"/>
              </a:rPr>
              <a:t>further</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checking</a:t>
            </a:r>
            <a:r>
              <a:rPr lang="fr-FR" sz="11200" dirty="0" smtClean="0">
                <a:latin typeface="Times New Roman" panose="02020603050405020304" pitchFamily="18" charset="0"/>
                <a:cs typeface="Times New Roman" panose="02020603050405020304" pitchFamily="18" charset="0"/>
              </a:rPr>
              <a:t> </a:t>
            </a:r>
          </a:p>
          <a:p>
            <a:pPr marL="0" indent="0">
              <a:buNone/>
            </a:pPr>
            <a:r>
              <a:rPr lang="fr-FR" sz="11200" dirty="0" smtClean="0">
                <a:latin typeface="Times New Roman" panose="02020603050405020304" pitchFamily="18" charset="0"/>
                <a:cs typeface="Times New Roman" panose="02020603050405020304" pitchFamily="18" charset="0"/>
              </a:rPr>
              <a:t>2.3) </a:t>
            </a:r>
            <a:r>
              <a:rPr lang="fr-FR" sz="11200" i="1" dirty="0" err="1" smtClean="0">
                <a:latin typeface="Times New Roman" panose="02020603050405020304" pitchFamily="18" charset="0"/>
                <a:cs typeface="Times New Roman" panose="02020603050405020304" pitchFamily="18" charset="0"/>
              </a:rPr>
              <a:t>Retrievel</a:t>
            </a:r>
            <a:r>
              <a:rPr lang="fr-FR" sz="11200" i="1" dirty="0" smtClean="0">
                <a:latin typeface="Times New Roman" panose="02020603050405020304" pitchFamily="18" charset="0"/>
                <a:cs typeface="Times New Roman" panose="02020603050405020304" pitchFamily="18" charset="0"/>
              </a:rPr>
              <a:t> of occurrence</a:t>
            </a:r>
            <a:r>
              <a:rPr lang="fr-FR" sz="11200" dirty="0" smtClean="0">
                <a:latin typeface="Times New Roman" panose="02020603050405020304" pitchFamily="18" charset="0"/>
                <a:cs typeface="Times New Roman" panose="02020603050405020304" pitchFamily="18" charset="0"/>
              </a:rPr>
              <a:t>…</a:t>
            </a:r>
            <a:r>
              <a:rPr lang="fr-FR" sz="11200" dirty="0" err="1" smtClean="0">
                <a:latin typeface="Times New Roman" panose="02020603050405020304" pitchFamily="18" charset="0"/>
                <a:cs typeface="Times New Roman" panose="02020603050405020304" pitchFamily="18" charset="0"/>
              </a:rPr>
              <a:t>now</a:t>
            </a:r>
            <a:r>
              <a:rPr lang="fr-FR" sz="11200" dirty="0" smtClean="0">
                <a:latin typeface="Times New Roman" panose="02020603050405020304" pitchFamily="18" charset="0"/>
                <a:cs typeface="Times New Roman" panose="02020603050405020304" pitchFamily="18" charset="0"/>
              </a:rPr>
              <a:t> suppose </a:t>
            </a:r>
            <a:r>
              <a:rPr lang="fr-FR" sz="11200" dirty="0" err="1" smtClean="0">
                <a:latin typeface="Times New Roman" panose="02020603050405020304" pitchFamily="18" charset="0"/>
                <a:cs typeface="Times New Roman" panose="02020603050405020304" pitchFamily="18" charset="0"/>
              </a:rPr>
              <a:t>inverted</a:t>
            </a:r>
            <a:r>
              <a:rPr lang="fr-FR" sz="11200" dirty="0" smtClean="0">
                <a:latin typeface="Times New Roman" panose="02020603050405020304" pitchFamily="18" charset="0"/>
                <a:cs typeface="Times New Roman" panose="02020603050405020304" pitchFamily="18" charset="0"/>
              </a:rPr>
              <a:t> file has 20 </a:t>
            </a:r>
            <a:r>
              <a:rPr lang="fr-FR" sz="11200" dirty="0" err="1" smtClean="0">
                <a:latin typeface="Times New Roman" panose="02020603050405020304" pitchFamily="18" charset="0"/>
                <a:cs typeface="Times New Roman" panose="02020603050405020304" pitchFamily="18" charset="0"/>
              </a:rPr>
              <a:t>entires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were</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The…10,20 30….</a:t>
            </a:r>
          </a:p>
          <a:p>
            <a:pPr marL="0" indent="0">
              <a:buNone/>
            </a:pPr>
            <a:r>
              <a:rPr lang="fr-FR" sz="11200" dirty="0" err="1" smtClean="0">
                <a:latin typeface="Times New Roman" panose="02020603050405020304" pitchFamily="18" charset="0"/>
                <a:cs typeface="Times New Roman" panose="02020603050405020304" pitchFamily="18" charset="0"/>
              </a:rPr>
              <a:t>Was</a:t>
            </a:r>
            <a:r>
              <a:rPr lang="fr-FR" sz="11200" dirty="0" smtClean="0">
                <a:latin typeface="Times New Roman" panose="02020603050405020304" pitchFamily="18" charset="0"/>
                <a:cs typeface="Times New Roman" panose="02020603050405020304" pitchFamily="18" charset="0"/>
              </a:rPr>
              <a:t>…22,33,44…</a:t>
            </a:r>
          </a:p>
          <a:p>
            <a:pPr marL="0" indent="0">
              <a:buNone/>
            </a:pPr>
            <a:r>
              <a:rPr lang="fr-FR" sz="11200" dirty="0" err="1" smtClean="0">
                <a:latin typeface="Times New Roman" panose="02020603050405020304" pitchFamily="18" charset="0"/>
                <a:cs typeface="Times New Roman" panose="02020603050405020304" pitchFamily="18" charset="0"/>
              </a:rPr>
              <a:t>proper</a:t>
            </a:r>
            <a:r>
              <a:rPr lang="fr-FR" sz="11200" dirty="0" smtClean="0">
                <a:latin typeface="Times New Roman" panose="02020603050405020304" pitchFamily="18" charset="0"/>
                <a:cs typeface="Times New Roman" panose="02020603050405020304" pitchFamily="18" charset="0"/>
              </a:rPr>
              <a:t> noun..45  67</a:t>
            </a:r>
          </a:p>
          <a:p>
            <a:pPr marL="0" indent="0">
              <a:buNone/>
            </a:pPr>
            <a:r>
              <a:rPr lang="fr-FR" sz="11200" dirty="0" err="1" smtClean="0">
                <a:latin typeface="Times New Roman" panose="02020603050405020304" pitchFamily="18" charset="0"/>
                <a:cs typeface="Times New Roman" panose="02020603050405020304" pitchFamily="18" charset="0"/>
              </a:rPr>
              <a:t>Then</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only</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proper</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now</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terms</a:t>
            </a:r>
            <a:r>
              <a:rPr lang="fr-FR" sz="11200" dirty="0" smtClean="0">
                <a:latin typeface="Times New Roman" panose="02020603050405020304" pitchFamily="18" charset="0"/>
                <a:cs typeface="Times New Roman" panose="02020603050405020304" pitchFamily="18" charset="0"/>
              </a:rPr>
              <a:t> are </a:t>
            </a:r>
            <a:r>
              <a:rPr lang="fr-FR" sz="11200" dirty="0" err="1" smtClean="0">
                <a:latin typeface="Times New Roman" panose="02020603050405020304" pitchFamily="18" charset="0"/>
                <a:cs typeface="Times New Roman" panose="02020603050405020304" pitchFamily="18" charset="0"/>
              </a:rPr>
              <a:t>selected</a:t>
            </a:r>
            <a:r>
              <a:rPr lang="fr-FR" sz="11200" dirty="0" smtClean="0">
                <a:latin typeface="Times New Roman" panose="02020603050405020304" pitchFamily="18" charset="0"/>
                <a:cs typeface="Times New Roman" panose="02020603050405020304" pitchFamily="18" charset="0"/>
              </a:rPr>
              <a:t> and THE or WAS </a:t>
            </a:r>
            <a:r>
              <a:rPr lang="fr-FR" sz="11200" dirty="0" err="1" smtClean="0">
                <a:latin typeface="Times New Roman" panose="02020603050405020304" pitchFamily="18" charset="0"/>
                <a:cs typeface="Times New Roman" panose="02020603050405020304" pitchFamily="18" charset="0"/>
              </a:rPr>
              <a:t>which</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the </a:t>
            </a:r>
            <a:r>
              <a:rPr lang="fr-FR" sz="11200" dirty="0" err="1" smtClean="0">
                <a:latin typeface="Times New Roman" panose="02020603050405020304" pitchFamily="18" charset="0"/>
                <a:cs typeface="Times New Roman" panose="02020603050405020304" pitchFamily="18" charset="0"/>
              </a:rPr>
              <a:t>most</a:t>
            </a:r>
            <a:r>
              <a:rPr lang="fr-FR" sz="11200" dirty="0" smtClean="0">
                <a:latin typeface="Times New Roman" panose="02020603050405020304" pitchFamily="18" charset="0"/>
                <a:cs typeface="Times New Roman" panose="02020603050405020304" pitchFamily="18" charset="0"/>
              </a:rPr>
              <a:t> …</a:t>
            </a:r>
          </a:p>
          <a:p>
            <a:pPr marL="0" indent="0">
              <a:buNone/>
            </a:pPr>
            <a:endParaRPr lang="fr-FR" sz="11200" dirty="0">
              <a:latin typeface="Times New Roman" panose="02020603050405020304" pitchFamily="18" charset="0"/>
              <a:cs typeface="Times New Roman" panose="02020603050405020304" pitchFamily="18" charset="0"/>
            </a:endParaRPr>
          </a:p>
          <a:p>
            <a:pPr marL="0" indent="0">
              <a:buNone/>
            </a:pPr>
            <a:endParaRPr lang="fr-FR"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4286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5</a:t>
            </a:r>
            <a:r>
              <a:rPr lang="en-US" dirty="0" smtClean="0"/>
              <a:t> </a:t>
            </a:r>
            <a:r>
              <a:rPr lang="en-US" dirty="0"/>
              <a:t>..</a:t>
            </a:r>
            <a:r>
              <a:rPr lang="en-US" dirty="0" smtClean="0"/>
              <a:t>part1..</a:t>
            </a:r>
            <a:r>
              <a:rPr lang="en-US" dirty="0"/>
              <a:t>IRS</a:t>
            </a:r>
            <a:br>
              <a:rPr lang="en-US" dirty="0"/>
            </a:br>
            <a:r>
              <a:rPr lang="en-US" dirty="0"/>
              <a:t>             </a:t>
            </a:r>
            <a:r>
              <a:rPr lang="en-US" dirty="0" smtClean="0"/>
              <a:t>           indexing &amp; searching</a:t>
            </a:r>
            <a:endParaRPr lang="en-US" dirty="0"/>
          </a:p>
        </p:txBody>
      </p:sp>
      <p:sp>
        <p:nvSpPr>
          <p:cNvPr id="5" name="Content Placeholder 4"/>
          <p:cNvSpPr>
            <a:spLocks noGrp="1"/>
          </p:cNvSpPr>
          <p:nvPr>
            <p:ph idx="1"/>
          </p:nvPr>
        </p:nvSpPr>
        <p:spPr>
          <a:xfrm>
            <a:off x="234076" y="856445"/>
            <a:ext cx="11809878" cy="5419430"/>
          </a:xfrm>
        </p:spPr>
        <p:txBody>
          <a:bodyPr>
            <a:normAutofit fontScale="25000" lnSpcReduction="20000"/>
          </a:bodyPr>
          <a:lstStyle/>
          <a:p>
            <a:pPr marL="0" indent="0">
              <a:buNone/>
            </a:pPr>
            <a:r>
              <a:rPr lang="en-US" dirty="0"/>
              <a:t>  </a:t>
            </a:r>
            <a:endParaRPr lang="en-US" sz="11200" dirty="0" smtClean="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2)Inverted files….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What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operations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can</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be</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done</a:t>
            </a:r>
            <a:r>
              <a:rPr lang="fr-FR" sz="11200" dirty="0" smtClean="0">
                <a:latin typeface="Times New Roman" panose="02020603050405020304" pitchFamily="18" charset="0"/>
                <a:cs typeface="Times New Roman" panose="02020603050405020304" pitchFamily="18" charset="0"/>
              </a:rPr>
              <a:t> on the </a:t>
            </a:r>
            <a:r>
              <a:rPr lang="fr-FR" sz="11200" dirty="0" err="1" smtClean="0">
                <a:latin typeface="Times New Roman" panose="02020603050405020304" pitchFamily="18" charset="0"/>
                <a:cs typeface="Times New Roman" panose="02020603050405020304" pitchFamily="18" charset="0"/>
              </a:rPr>
              <a:t>inverted</a:t>
            </a:r>
            <a:r>
              <a:rPr lang="fr-FR" sz="11200" dirty="0" smtClean="0">
                <a:latin typeface="Times New Roman" panose="02020603050405020304" pitchFamily="18" charset="0"/>
                <a:cs typeface="Times New Roman" panose="02020603050405020304" pitchFamily="18" charset="0"/>
              </a:rPr>
              <a:t> file</a:t>
            </a:r>
          </a:p>
          <a:p>
            <a:pPr marL="0" indent="0">
              <a:buNone/>
            </a:pPr>
            <a:r>
              <a:rPr lang="fr-FR" sz="11200" i="1" dirty="0" smtClean="0">
                <a:latin typeface="Times New Roman" panose="02020603050405020304" pitchFamily="18" charset="0"/>
                <a:cs typeface="Times New Roman" panose="02020603050405020304" pitchFamily="18" charset="0"/>
              </a:rPr>
              <a:t>2.4)</a:t>
            </a:r>
            <a:r>
              <a:rPr lang="fr-FR" sz="11200" i="1" dirty="0" err="1" smtClean="0">
                <a:latin typeface="Times New Roman" panose="02020603050405020304" pitchFamily="18" charset="0"/>
                <a:cs typeface="Times New Roman" panose="02020603050405020304" pitchFamily="18" charset="0"/>
              </a:rPr>
              <a:t>Retrievel</a:t>
            </a:r>
            <a:r>
              <a:rPr lang="fr-FR" sz="11200" i="1" dirty="0" smtClean="0">
                <a:latin typeface="Times New Roman" panose="02020603050405020304" pitchFamily="18" charset="0"/>
                <a:cs typeface="Times New Roman" panose="02020603050405020304" pitchFamily="18" charset="0"/>
              </a:rPr>
              <a:t> of occurrences</a:t>
            </a:r>
            <a:r>
              <a:rPr lang="fr-FR" sz="11200" dirty="0" smtClean="0">
                <a:latin typeface="Times New Roman" panose="02020603050405020304" pitchFamily="18" charset="0"/>
                <a:cs typeface="Times New Roman" panose="02020603050405020304" pitchFamily="18" charset="0"/>
              </a:rPr>
              <a:t>……</a:t>
            </a:r>
            <a:r>
              <a:rPr lang="fr-FR" sz="11200" dirty="0" err="1" smtClean="0">
                <a:latin typeface="Times New Roman" panose="02020603050405020304" pitchFamily="18" charset="0"/>
                <a:cs typeface="Times New Roman" panose="02020603050405020304" pitchFamily="18" charset="0"/>
              </a:rPr>
              <a:t>nearest</a:t>
            </a:r>
            <a:r>
              <a:rPr lang="fr-FR" sz="11200" dirty="0" smtClean="0">
                <a:latin typeface="Times New Roman" panose="02020603050405020304" pitchFamily="18" charset="0"/>
                <a:cs typeface="Times New Roman" panose="02020603050405020304" pitchFamily="18" charset="0"/>
              </a:rPr>
              <a:t> to </a:t>
            </a:r>
            <a:r>
              <a:rPr lang="fr-FR" sz="11200" dirty="0" err="1" smtClean="0">
                <a:latin typeface="Times New Roman" panose="02020603050405020304" pitchFamily="18" charset="0"/>
                <a:cs typeface="Times New Roman" panose="02020603050405020304" pitchFamily="18" charset="0"/>
              </a:rPr>
              <a:t>it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selected</a:t>
            </a:r>
            <a:r>
              <a:rPr lang="fr-FR" sz="11200" dirty="0" smtClean="0">
                <a:latin typeface="Times New Roman" panose="02020603050405020304" pitchFamily="18" charset="0"/>
                <a:cs typeface="Times New Roman" panose="02020603050405020304" pitchFamily="18" charset="0"/>
              </a:rPr>
              <a:t> as adjective to </a:t>
            </a:r>
            <a:r>
              <a:rPr lang="fr-FR" sz="11200" dirty="0" err="1" smtClean="0">
                <a:latin typeface="Times New Roman" panose="02020603050405020304" pitchFamily="18" charset="0"/>
                <a:cs typeface="Times New Roman" panose="02020603050405020304" pitchFamily="18" charset="0"/>
              </a:rPr>
              <a:t>get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its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meaning</a:t>
            </a:r>
            <a:r>
              <a:rPr lang="fr-FR" sz="11200" dirty="0" smtClean="0">
                <a:latin typeface="Times New Roman" panose="02020603050405020304" pitchFamily="18" charset="0"/>
                <a:cs typeface="Times New Roman" panose="02020603050405020304" pitchFamily="18" charset="0"/>
              </a:rPr>
              <a:t> more </a:t>
            </a:r>
            <a:r>
              <a:rPr lang="fr-FR" sz="11200" dirty="0" err="1" smtClean="0">
                <a:latin typeface="Times New Roman" panose="02020603050405020304" pitchFamily="18" charset="0"/>
                <a:cs typeface="Times New Roman" panose="02020603050405020304" pitchFamily="18" charset="0"/>
              </a:rPr>
              <a:t>clear</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i="1" dirty="0" smtClean="0">
                <a:latin typeface="Times New Roman" panose="02020603050405020304" pitchFamily="18" charset="0"/>
                <a:cs typeface="Times New Roman" panose="02020603050405020304" pitchFamily="18" charset="0"/>
              </a:rPr>
              <a:t>2.5)Manipulation of occurrence</a:t>
            </a:r>
            <a:r>
              <a:rPr lang="fr-FR" sz="11200" dirty="0" smtClean="0">
                <a:latin typeface="Times New Roman" panose="02020603050405020304" pitchFamily="18" charset="0"/>
                <a:cs typeface="Times New Roman" panose="02020603050405020304" pitchFamily="18" charset="0"/>
              </a:rPr>
              <a:t>… occurrences are </a:t>
            </a:r>
            <a:r>
              <a:rPr lang="fr-FR" sz="11200" dirty="0" err="1" smtClean="0">
                <a:latin typeface="Times New Roman" panose="02020603050405020304" pitchFamily="18" charset="0"/>
                <a:cs typeface="Times New Roman" panose="02020603050405020304" pitchFamily="18" charset="0"/>
              </a:rPr>
              <a:t>processed</a:t>
            </a:r>
            <a:r>
              <a:rPr lang="fr-FR" sz="11200" dirty="0" smtClean="0">
                <a:latin typeface="Times New Roman" panose="02020603050405020304" pitchFamily="18" charset="0"/>
                <a:cs typeface="Times New Roman" panose="02020603050405020304" pitchFamily="18" charset="0"/>
              </a:rPr>
              <a:t> for..</a:t>
            </a:r>
            <a:r>
              <a:rPr lang="fr-FR" sz="11200" dirty="0" err="1" smtClean="0">
                <a:latin typeface="Times New Roman" panose="02020603050405020304" pitchFamily="18" charset="0"/>
                <a:cs typeface="Times New Roman" panose="02020603050405020304" pitchFamily="18" charset="0"/>
              </a:rPr>
              <a:t>solving</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boolean</a:t>
            </a:r>
            <a:r>
              <a:rPr lang="fr-FR" sz="11200" dirty="0" smtClean="0">
                <a:latin typeface="Times New Roman" panose="02020603050405020304" pitchFamily="18" charset="0"/>
                <a:cs typeface="Times New Roman" panose="02020603050405020304" pitchFamily="18" charset="0"/>
              </a:rPr>
              <a:t> expression, </a:t>
            </a:r>
            <a:r>
              <a:rPr lang="fr-FR" sz="11200" dirty="0" err="1" smtClean="0">
                <a:latin typeface="Times New Roman" panose="02020603050405020304" pitchFamily="18" charset="0"/>
                <a:cs typeface="Times New Roman" panose="02020603050405020304" pitchFamily="18" charset="0"/>
              </a:rPr>
              <a:t>forming</a:t>
            </a:r>
            <a:r>
              <a:rPr lang="fr-FR" sz="11200" dirty="0" smtClean="0">
                <a:latin typeface="Times New Roman" panose="02020603050405020304" pitchFamily="18" charset="0"/>
                <a:cs typeface="Times New Roman" panose="02020603050405020304" pitchFamily="18" charset="0"/>
              </a:rPr>
              <a:t> phases, </a:t>
            </a:r>
            <a:r>
              <a:rPr lang="fr-FR" sz="11200" dirty="0" err="1" smtClean="0">
                <a:latin typeface="Times New Roman" panose="02020603050405020304" pitchFamily="18" charset="0"/>
                <a:cs typeface="Times New Roman" panose="02020603050405020304" pitchFamily="18" charset="0"/>
              </a:rPr>
              <a:t>evaluating</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proximity</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eliminating</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unwanted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word</a:t>
            </a:r>
            <a:r>
              <a:rPr lang="fr-FR" sz="11200" dirty="0" smtClean="0">
                <a:latin typeface="Times New Roman" panose="02020603050405020304" pitchFamily="18" charset="0"/>
                <a:cs typeface="Times New Roman" panose="02020603050405020304" pitchFamily="18" charset="0"/>
              </a:rPr>
              <a:t> sets</a:t>
            </a:r>
          </a:p>
          <a:p>
            <a:pPr marL="0" indent="0">
              <a:buNone/>
            </a:pPr>
            <a:r>
              <a:rPr lang="fr-FR" sz="11200" dirty="0" smtClean="0">
                <a:latin typeface="Times New Roman" panose="02020603050405020304" pitchFamily="18" charset="0"/>
                <a:cs typeface="Times New Roman" panose="02020603050405020304" pitchFamily="18" charset="0"/>
              </a:rPr>
              <a:t>2.6)</a:t>
            </a:r>
            <a:r>
              <a:rPr lang="fr-FR" sz="11200" dirty="0" err="1" smtClean="0">
                <a:latin typeface="Times New Roman" panose="02020603050405020304" pitchFamily="18" charset="0"/>
                <a:cs typeface="Times New Roman" panose="02020603050405020304" pitchFamily="18" charset="0"/>
              </a:rPr>
              <a:t>Other</a:t>
            </a:r>
            <a:r>
              <a:rPr lang="fr-FR" sz="11200" dirty="0" smtClean="0">
                <a:latin typeface="Times New Roman" panose="02020603050405020304" pitchFamily="18" charset="0"/>
                <a:cs typeface="Times New Roman" panose="02020603050405020304" pitchFamily="18" charset="0"/>
              </a:rPr>
              <a:t> indices for </a:t>
            </a:r>
            <a:r>
              <a:rPr lang="fr-FR" sz="11200" dirty="0" err="1" smtClean="0">
                <a:latin typeface="Times New Roman" panose="02020603050405020304" pitchFamily="18" charset="0"/>
                <a:cs typeface="Times New Roman" panose="02020603050405020304" pitchFamily="18" charset="0"/>
              </a:rPr>
              <a:t>text</a:t>
            </a:r>
            <a:r>
              <a:rPr lang="fr-FR" sz="11200" dirty="0" smtClean="0">
                <a:latin typeface="Times New Roman" panose="02020603050405020304" pitchFamily="18" charset="0"/>
                <a:cs typeface="Times New Roman" panose="02020603050405020304" pitchFamily="18" charset="0"/>
              </a:rPr>
              <a:t>….</a:t>
            </a:r>
          </a:p>
          <a:p>
            <a:pPr marL="0" indent="0">
              <a:buNone/>
            </a:pPr>
            <a:r>
              <a:rPr lang="fr-FR" sz="11200" dirty="0" smtClean="0">
                <a:latin typeface="Times New Roman" panose="02020603050405020304" pitchFamily="18" charset="0"/>
                <a:cs typeface="Times New Roman" panose="02020603050405020304" pitchFamily="18" charset="0"/>
              </a:rPr>
              <a:t>2,6,1)</a:t>
            </a:r>
            <a:r>
              <a:rPr lang="fr-FR" sz="11200" dirty="0" err="1" smtClean="0">
                <a:latin typeface="Times New Roman" panose="02020603050405020304" pitchFamily="18" charset="0"/>
                <a:cs typeface="Times New Roman" panose="02020603050405020304" pitchFamily="18" charset="0"/>
              </a:rPr>
              <a:t>Suffix</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tree</a:t>
            </a:r>
            <a:r>
              <a:rPr lang="fr-FR" sz="11200" dirty="0" smtClean="0">
                <a:latin typeface="Times New Roman" panose="02020603050405020304" pitchFamily="18" charset="0"/>
                <a:cs typeface="Times New Roman" panose="02020603050405020304" pitchFamily="18" charset="0"/>
              </a:rPr>
              <a:t> and </a:t>
            </a:r>
            <a:r>
              <a:rPr lang="fr-FR" sz="11200" dirty="0" err="1" smtClean="0">
                <a:latin typeface="Times New Roman" panose="02020603050405020304" pitchFamily="18" charset="0"/>
                <a:cs typeface="Times New Roman" panose="02020603050405020304" pitchFamily="18" charset="0"/>
              </a:rPr>
              <a:t>suffix</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array</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a)Select the </a:t>
            </a:r>
            <a:r>
              <a:rPr lang="fr-FR" sz="11200" dirty="0" err="1" smtClean="0">
                <a:latin typeface="Times New Roman" panose="02020603050405020304" pitchFamily="18" charset="0"/>
                <a:cs typeface="Times New Roman" panose="02020603050405020304" pitchFamily="18" charset="0"/>
              </a:rPr>
              <a:t>text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within</a:t>
            </a:r>
            <a:r>
              <a:rPr lang="fr-FR" sz="11200" dirty="0" smtClean="0">
                <a:latin typeface="Times New Roman" panose="02020603050405020304" pitchFamily="18" charset="0"/>
                <a:cs typeface="Times New Roman" panose="02020603050405020304" pitchFamily="18" charset="0"/>
              </a:rPr>
              <a:t> the </a:t>
            </a:r>
            <a:r>
              <a:rPr lang="fr-FR" sz="11200" dirty="0" err="1" smtClean="0">
                <a:latin typeface="Times New Roman" panose="02020603050405020304" pitchFamily="18" charset="0"/>
                <a:cs typeface="Times New Roman" panose="02020603050405020304" pitchFamily="18" charset="0"/>
              </a:rPr>
              <a:t>text</a:t>
            </a:r>
            <a:r>
              <a:rPr lang="fr-FR" sz="11200" dirty="0" smtClean="0">
                <a:latin typeface="Times New Roman" panose="02020603050405020304" pitchFamily="18" charset="0"/>
                <a:cs typeface="Times New Roman" panose="02020603050405020304" pitchFamily="18" charset="0"/>
              </a:rPr>
              <a:t> select the sentences, </a:t>
            </a:r>
            <a:r>
              <a:rPr lang="fr-FR" sz="11200" dirty="0" err="1" smtClean="0">
                <a:latin typeface="Times New Roman" panose="02020603050405020304" pitchFamily="18" charset="0"/>
                <a:cs typeface="Times New Roman" panose="02020603050405020304" pitchFamily="18" charset="0"/>
              </a:rPr>
              <a:t>now</a:t>
            </a:r>
            <a:r>
              <a:rPr lang="fr-FR" sz="11200" dirty="0" smtClean="0">
                <a:latin typeface="Times New Roman" panose="02020603050405020304" pitchFamily="18" charset="0"/>
                <a:cs typeface="Times New Roman" panose="02020603050405020304" pitchFamily="18" charset="0"/>
              </a:rPr>
              <a:t> select the index points (</a:t>
            </a:r>
            <a:r>
              <a:rPr lang="fr-FR" sz="11200" dirty="0" err="1" smtClean="0">
                <a:latin typeface="Times New Roman" panose="02020603050405020304" pitchFamily="18" charset="0"/>
                <a:cs typeface="Times New Roman" panose="02020603050405020304" pitchFamily="18" charset="0"/>
              </a:rPr>
              <a:t>may</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be</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proper</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noun</a:t>
            </a:r>
            <a:r>
              <a:rPr lang="fr-FR" sz="11200" dirty="0" smtClean="0">
                <a:latin typeface="Times New Roman" panose="02020603050405020304" pitchFamily="18" charset="0"/>
                <a:cs typeface="Times New Roman" panose="02020603050405020304" pitchFamily="18" charset="0"/>
              </a:rPr>
              <a:t> in sentences) </a:t>
            </a:r>
            <a:endParaRPr lang="fr-FR" sz="11200" dirty="0">
              <a:latin typeface="Times New Roman" panose="02020603050405020304" pitchFamily="18" charset="0"/>
              <a:cs typeface="Times New Roman" panose="02020603050405020304" pitchFamily="18" charset="0"/>
            </a:endParaRPr>
          </a:p>
          <a:p>
            <a:pPr marL="0" indent="0">
              <a:buNone/>
            </a:pPr>
            <a:endParaRPr lang="fr-FR"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16594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53288" y="0"/>
            <a:ext cx="9605635" cy="1059305"/>
          </a:xfrm>
        </p:spPr>
        <p:txBody>
          <a:bodyPr>
            <a:normAutofit/>
          </a:bodyPr>
          <a:lstStyle/>
          <a:p>
            <a:r>
              <a:rPr lang="en-US" dirty="0"/>
              <a:t>                     Module 5</a:t>
            </a:r>
            <a:r>
              <a:rPr lang="en-US" dirty="0" smtClean="0"/>
              <a:t> </a:t>
            </a:r>
            <a:r>
              <a:rPr lang="en-US" dirty="0"/>
              <a:t>..</a:t>
            </a:r>
            <a:r>
              <a:rPr lang="en-US" dirty="0" smtClean="0"/>
              <a:t>part1..</a:t>
            </a:r>
            <a:r>
              <a:rPr lang="en-US" dirty="0"/>
              <a:t>IRS</a:t>
            </a:r>
            <a:br>
              <a:rPr lang="en-US" dirty="0"/>
            </a:br>
            <a:r>
              <a:rPr lang="en-US" dirty="0"/>
              <a:t>             </a:t>
            </a:r>
            <a:r>
              <a:rPr lang="en-US" dirty="0" smtClean="0"/>
              <a:t>           indexing &amp; searching</a:t>
            </a:r>
            <a:endParaRPr lang="en-US" dirty="0"/>
          </a:p>
        </p:txBody>
      </p:sp>
      <p:sp>
        <p:nvSpPr>
          <p:cNvPr id="5" name="Content Placeholder 4"/>
          <p:cNvSpPr>
            <a:spLocks noGrp="1"/>
          </p:cNvSpPr>
          <p:nvPr>
            <p:ph sz="half" idx="1"/>
          </p:nvPr>
        </p:nvSpPr>
        <p:spPr>
          <a:xfrm>
            <a:off x="104503" y="1672046"/>
            <a:ext cx="5760720" cy="3787427"/>
          </a:xfrm>
        </p:spPr>
        <p:txBody>
          <a:bodyPr>
            <a:normAutofit fontScale="25000" lnSpcReduction="20000"/>
          </a:bodyPr>
          <a:lstStyle/>
          <a:p>
            <a:pPr marL="0" indent="0">
              <a:buNone/>
            </a:pPr>
            <a:r>
              <a:rPr lang="en-US" dirty="0"/>
              <a:t>  </a:t>
            </a:r>
            <a:endParaRPr lang="en-US" sz="11200" dirty="0" smtClean="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2)Inverted files….</a:t>
            </a:r>
            <a:r>
              <a:rPr lang="fr-FR" sz="11200" dirty="0" smtClean="0">
                <a:latin typeface="Times New Roman" panose="02020603050405020304" pitchFamily="18" charset="0"/>
                <a:cs typeface="Times New Roman" panose="02020603050405020304" pitchFamily="18" charset="0"/>
              </a:rPr>
              <a:t> </a:t>
            </a:r>
          </a:p>
          <a:p>
            <a:pPr marL="0" indent="0">
              <a:buNone/>
            </a:pPr>
            <a:r>
              <a:rPr lang="fr-FR" sz="11200" dirty="0" smtClean="0">
                <a:latin typeface="Times New Roman" panose="02020603050405020304" pitchFamily="18" charset="0"/>
                <a:cs typeface="Times New Roman" panose="02020603050405020304" pitchFamily="18" charset="0"/>
              </a:rPr>
              <a:t>2.6) </a:t>
            </a:r>
            <a:r>
              <a:rPr lang="fr-FR" sz="11200" dirty="0" err="1" smtClean="0">
                <a:latin typeface="Times New Roman" panose="02020603050405020304" pitchFamily="18" charset="0"/>
                <a:cs typeface="Times New Roman" panose="02020603050405020304" pitchFamily="18" charset="0"/>
              </a:rPr>
              <a:t>Other</a:t>
            </a:r>
            <a:r>
              <a:rPr lang="fr-FR" sz="11200" dirty="0" smtClean="0">
                <a:latin typeface="Times New Roman" panose="02020603050405020304" pitchFamily="18" charset="0"/>
                <a:cs typeface="Times New Roman" panose="02020603050405020304" pitchFamily="18" charset="0"/>
              </a:rPr>
              <a:t> indices for </a:t>
            </a:r>
            <a:r>
              <a:rPr lang="fr-FR" sz="11200" dirty="0" err="1" smtClean="0">
                <a:latin typeface="Times New Roman" panose="02020603050405020304" pitchFamily="18" charset="0"/>
                <a:cs typeface="Times New Roman" panose="02020603050405020304" pitchFamily="18" charset="0"/>
              </a:rPr>
              <a:t>text</a:t>
            </a:r>
            <a:r>
              <a:rPr lang="fr-FR" sz="11200" dirty="0" smtClean="0">
                <a:latin typeface="Times New Roman" panose="02020603050405020304" pitchFamily="18" charset="0"/>
                <a:cs typeface="Times New Roman" panose="02020603050405020304" pitchFamily="18" charset="0"/>
              </a:rPr>
              <a:t>….</a:t>
            </a:r>
          </a:p>
          <a:p>
            <a:pPr marL="0" indent="0">
              <a:buNone/>
            </a:pPr>
            <a:r>
              <a:rPr lang="fr-FR" sz="11200" dirty="0" smtClean="0">
                <a:latin typeface="Times New Roman" panose="02020603050405020304" pitchFamily="18" charset="0"/>
                <a:cs typeface="Times New Roman" panose="02020603050405020304" pitchFamily="18" charset="0"/>
              </a:rPr>
              <a:t>2.6.1) </a:t>
            </a:r>
            <a:r>
              <a:rPr lang="fr-FR" sz="11200" dirty="0" err="1" smtClean="0">
                <a:latin typeface="Times New Roman" panose="02020603050405020304" pitchFamily="18" charset="0"/>
                <a:cs typeface="Times New Roman" panose="02020603050405020304" pitchFamily="18" charset="0"/>
              </a:rPr>
              <a:t>Suffix</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tree</a:t>
            </a:r>
            <a:r>
              <a:rPr lang="fr-FR" sz="11200" dirty="0" smtClean="0">
                <a:latin typeface="Times New Roman" panose="02020603050405020304" pitchFamily="18" charset="0"/>
                <a:cs typeface="Times New Roman" panose="02020603050405020304" pitchFamily="18" charset="0"/>
              </a:rPr>
              <a:t> and </a:t>
            </a:r>
            <a:r>
              <a:rPr lang="fr-FR" sz="11200" dirty="0" err="1" smtClean="0">
                <a:latin typeface="Times New Roman" panose="02020603050405020304" pitchFamily="18" charset="0"/>
                <a:cs typeface="Times New Roman" panose="02020603050405020304" pitchFamily="18" charset="0"/>
              </a:rPr>
              <a:t>suffix</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array</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err="1" smtClean="0">
                <a:latin typeface="Times New Roman" panose="02020603050405020304" pitchFamily="18" charset="0"/>
                <a:cs typeface="Times New Roman" panose="02020603050405020304" pitchFamily="18" charset="0"/>
              </a:rPr>
              <a:t>Eg</a:t>
            </a:r>
            <a:r>
              <a:rPr lang="fr-FR" sz="11200" dirty="0" smtClean="0">
                <a:latin typeface="Times New Roman" panose="02020603050405020304" pitchFamily="18" charset="0"/>
                <a:cs typeface="Times New Roman" panose="02020603050405020304" pitchFamily="18" charset="0"/>
              </a:rPr>
              <a:t> index </a:t>
            </a:r>
            <a:r>
              <a:rPr lang="fr-FR" sz="11200" dirty="0" err="1" smtClean="0">
                <a:latin typeface="Times New Roman" panose="02020603050405020304" pitchFamily="18" charset="0"/>
                <a:cs typeface="Times New Roman" panose="02020603050405020304" pitchFamily="18" charset="0"/>
              </a:rPr>
              <a:t>word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considered</a:t>
            </a:r>
            <a:r>
              <a:rPr lang="fr-FR" sz="11200" dirty="0" smtClean="0">
                <a:latin typeface="Times New Roman" panose="02020603050405020304" pitchFamily="18" charset="0"/>
                <a:cs typeface="Times New Roman" panose="02020603050405020304" pitchFamily="18" charset="0"/>
              </a:rPr>
              <a:t> to </a:t>
            </a:r>
            <a:r>
              <a:rPr lang="fr-FR" sz="11200" dirty="0" err="1" smtClean="0">
                <a:latin typeface="Times New Roman" panose="02020603050405020304" pitchFamily="18" charset="0"/>
                <a:cs typeface="Times New Roman" panose="02020603050405020304" pitchFamily="18" charset="0"/>
              </a:rPr>
              <a:t>be</a:t>
            </a:r>
            <a:r>
              <a:rPr lang="fr-FR" sz="11200" dirty="0" smtClean="0">
                <a:latin typeface="Times New Roman" panose="02020603050405020304" pitchFamily="18" charset="0"/>
                <a:cs typeface="Times New Roman" panose="02020603050405020304" pitchFamily="18" charset="0"/>
              </a:rPr>
              <a:t> </a:t>
            </a:r>
          </a:p>
          <a:p>
            <a:pPr marL="0" indent="0">
              <a:buNone/>
            </a:pPr>
            <a:r>
              <a:rPr lang="fr-FR" sz="11200" dirty="0" smtClean="0">
                <a:latin typeface="Times New Roman" panose="02020603050405020304" pitchFamily="18" charset="0"/>
                <a:cs typeface="Times New Roman" panose="02020603050405020304" pitchFamily="18" charset="0"/>
              </a:rPr>
              <a:t>the </a:t>
            </a:r>
            <a:r>
              <a:rPr lang="fr-FR" sz="11200" dirty="0" err="1" smtClean="0">
                <a:latin typeface="Times New Roman" panose="02020603050405020304" pitchFamily="18" charset="0"/>
                <a:cs typeface="Times New Roman" panose="02020603050405020304" pitchFamily="18" charset="0"/>
              </a:rPr>
              <a:t>suffix</a:t>
            </a:r>
            <a:r>
              <a:rPr lang="fr-FR" sz="11200" dirty="0" smtClean="0">
                <a:latin typeface="Times New Roman" panose="02020603050405020304" pitchFamily="18" charset="0"/>
                <a:cs typeface="Times New Roman" panose="02020603050405020304" pitchFamily="18" charset="0"/>
              </a:rPr>
              <a:t> and </a:t>
            </a:r>
            <a:r>
              <a:rPr lang="fr-FR" sz="11200" dirty="0" err="1" smtClean="0">
                <a:latin typeface="Times New Roman" panose="02020603050405020304" pitchFamily="18" charset="0"/>
                <a:cs typeface="Times New Roman" panose="02020603050405020304" pitchFamily="18" charset="0"/>
              </a:rPr>
              <a:t>remaining</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word</a:t>
            </a:r>
            <a:r>
              <a:rPr lang="fr-FR" sz="11200" dirty="0" smtClean="0">
                <a:latin typeface="Times New Roman" panose="02020603050405020304" pitchFamily="18" charset="0"/>
                <a:cs typeface="Times New Roman" panose="02020603050405020304" pitchFamily="18" charset="0"/>
              </a:rPr>
              <a:t> séquence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évaluated</a:t>
            </a:r>
            <a:endParaRPr lang="fr-FR" sz="11200" dirty="0">
              <a:latin typeface="Times New Roman" panose="02020603050405020304" pitchFamily="18" charset="0"/>
              <a:cs typeface="Times New Roman" panose="02020603050405020304" pitchFamily="18" charset="0"/>
            </a:endParaRPr>
          </a:p>
          <a:p>
            <a:pPr marL="0" indent="0">
              <a:buNone/>
            </a:pPr>
            <a:endParaRPr lang="fr-FR"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pic>
        <p:nvPicPr>
          <p:cNvPr id="3" name="Content Placeholder 2"/>
          <p:cNvPicPr>
            <a:picLocks noGrp="1" noChangeAspect="1"/>
          </p:cNvPicPr>
          <p:nvPr>
            <p:ph sz="half" idx="2"/>
          </p:nvPr>
        </p:nvPicPr>
        <p:blipFill>
          <a:blip r:embed="rId2"/>
          <a:stretch>
            <a:fillRect/>
          </a:stretch>
        </p:blipFill>
        <p:spPr>
          <a:xfrm>
            <a:off x="5407019" y="1462639"/>
            <a:ext cx="6349552" cy="4206240"/>
          </a:xfrm>
          <a:prstGeom prst="rect">
            <a:avLst/>
          </a:prstGeom>
        </p:spPr>
      </p:pic>
    </p:spTree>
    <p:extLst>
      <p:ext uri="{BB962C8B-B14F-4D97-AF65-F5344CB8AC3E}">
        <p14:creationId xmlns:p14="http://schemas.microsoft.com/office/powerpoint/2010/main" val="243514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51579" y="-117565"/>
            <a:ext cx="9603275" cy="992776"/>
          </a:xfrm>
        </p:spPr>
        <p:txBody>
          <a:bodyPr>
            <a:normAutofit/>
          </a:bodyPr>
          <a:lstStyle/>
          <a:p>
            <a:r>
              <a:rPr lang="en-US" dirty="0"/>
              <a:t>                     Module 5</a:t>
            </a:r>
            <a:r>
              <a:rPr lang="en-US" dirty="0" smtClean="0"/>
              <a:t> </a:t>
            </a:r>
            <a:r>
              <a:rPr lang="en-US" dirty="0"/>
              <a:t>..</a:t>
            </a:r>
            <a:r>
              <a:rPr lang="en-US" dirty="0" smtClean="0"/>
              <a:t>part1..</a:t>
            </a:r>
            <a:r>
              <a:rPr lang="en-US" dirty="0"/>
              <a:t>IRS</a:t>
            </a:r>
            <a:br>
              <a:rPr lang="en-US" dirty="0"/>
            </a:br>
            <a:r>
              <a:rPr lang="en-US" dirty="0"/>
              <a:t>             </a:t>
            </a:r>
            <a:r>
              <a:rPr lang="en-US" dirty="0" smtClean="0"/>
              <a:t>           indexing &amp; searching</a:t>
            </a:r>
            <a:endParaRPr lang="en-US" dirty="0"/>
          </a:p>
        </p:txBody>
      </p:sp>
      <p:sp>
        <p:nvSpPr>
          <p:cNvPr id="5" name="Content Placeholder 4"/>
          <p:cNvSpPr>
            <a:spLocks noGrp="1"/>
          </p:cNvSpPr>
          <p:nvPr>
            <p:ph idx="1"/>
          </p:nvPr>
        </p:nvSpPr>
        <p:spPr>
          <a:xfrm>
            <a:off x="407588" y="718458"/>
            <a:ext cx="11691256" cy="5102354"/>
          </a:xfrm>
        </p:spPr>
        <p:txBody>
          <a:bodyPr>
            <a:normAutofit fontScale="25000" lnSpcReduction="20000"/>
          </a:bodyPr>
          <a:lstStyle/>
          <a:p>
            <a:pPr marL="0" indent="0">
              <a:buNone/>
            </a:pPr>
            <a:r>
              <a:rPr lang="en-US" dirty="0"/>
              <a:t>  </a:t>
            </a:r>
            <a:endParaRPr lang="en-US" sz="11200" dirty="0" smtClean="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2)Inverted files….</a:t>
            </a:r>
            <a:r>
              <a:rPr lang="fr-FR" sz="11200" dirty="0" smtClean="0">
                <a:latin typeface="Times New Roman" panose="02020603050405020304" pitchFamily="18" charset="0"/>
                <a:cs typeface="Times New Roman" panose="02020603050405020304" pitchFamily="18" charset="0"/>
              </a:rPr>
              <a:t> 2.6) </a:t>
            </a:r>
            <a:r>
              <a:rPr lang="fr-FR" sz="11200" i="1" dirty="0" err="1" smtClean="0">
                <a:latin typeface="Times New Roman" panose="02020603050405020304" pitchFamily="18" charset="0"/>
                <a:cs typeface="Times New Roman" panose="02020603050405020304" pitchFamily="18" charset="0"/>
              </a:rPr>
              <a:t>Other</a:t>
            </a:r>
            <a:r>
              <a:rPr lang="fr-FR" sz="11200" i="1" dirty="0" smtClean="0">
                <a:latin typeface="Times New Roman" panose="02020603050405020304" pitchFamily="18" charset="0"/>
                <a:cs typeface="Times New Roman" panose="02020603050405020304" pitchFamily="18" charset="0"/>
              </a:rPr>
              <a:t> indices for </a:t>
            </a:r>
            <a:r>
              <a:rPr lang="fr-FR" sz="11200" i="1" dirty="0" err="1" smtClean="0">
                <a:latin typeface="Times New Roman" panose="02020603050405020304" pitchFamily="18" charset="0"/>
                <a:cs typeface="Times New Roman" panose="02020603050405020304" pitchFamily="18" charset="0"/>
              </a:rPr>
              <a:t>text</a:t>
            </a:r>
            <a:r>
              <a:rPr lang="fr-FR" sz="11200" dirty="0" smtClean="0">
                <a:latin typeface="Times New Roman" panose="02020603050405020304" pitchFamily="18" charset="0"/>
                <a:cs typeface="Times New Roman" panose="02020603050405020304" pitchFamily="18" charset="0"/>
              </a:rPr>
              <a:t>….</a:t>
            </a:r>
          </a:p>
          <a:p>
            <a:pPr marL="0" indent="0">
              <a:buNone/>
            </a:pPr>
            <a:r>
              <a:rPr lang="fr-FR" sz="11200" dirty="0" smtClean="0">
                <a:latin typeface="Times New Roman" panose="02020603050405020304" pitchFamily="18" charset="0"/>
                <a:cs typeface="Times New Roman" panose="02020603050405020304" pitchFamily="18" charset="0"/>
              </a:rPr>
              <a:t>2.6.2)</a:t>
            </a:r>
            <a:r>
              <a:rPr lang="fr-FR" sz="11200" i="1" dirty="0" smtClean="0">
                <a:latin typeface="Times New Roman" panose="02020603050405020304" pitchFamily="18" charset="0"/>
                <a:cs typeface="Times New Roman" panose="02020603050405020304" pitchFamily="18" charset="0"/>
              </a:rPr>
              <a:t>Structure</a:t>
            </a:r>
            <a:r>
              <a:rPr lang="fr-FR" sz="11200" dirty="0" smtClean="0">
                <a:latin typeface="Times New Roman" panose="02020603050405020304" pitchFamily="18" charset="0"/>
                <a:cs typeface="Times New Roman" panose="02020603050405020304" pitchFamily="18" charset="0"/>
              </a:rPr>
              <a:t>……</a:t>
            </a:r>
          </a:p>
          <a:p>
            <a:pPr marL="0" indent="0">
              <a:buNone/>
            </a:pPr>
            <a:r>
              <a:rPr lang="fr-FR" sz="11200" dirty="0" smtClean="0">
                <a:latin typeface="Times New Roman" panose="02020603050405020304" pitchFamily="18" charset="0"/>
                <a:cs typeface="Times New Roman" panose="02020603050405020304" pitchFamily="18" charset="0"/>
              </a:rPr>
              <a:t>a)</a:t>
            </a:r>
            <a:r>
              <a:rPr lang="fr-FR" sz="11200" dirty="0" err="1" smtClean="0">
                <a:latin typeface="Times New Roman" panose="02020603050405020304" pitchFamily="18" charset="0"/>
                <a:cs typeface="Times New Roman" panose="02020603050405020304" pitchFamily="18" charset="0"/>
              </a:rPr>
              <a:t>Now</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tree</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created</a:t>
            </a:r>
            <a:r>
              <a:rPr lang="fr-FR" sz="11200" dirty="0" smtClean="0">
                <a:latin typeface="Times New Roman" panose="02020603050405020304" pitchFamily="18" charset="0"/>
                <a:cs typeface="Times New Roman" panose="02020603050405020304" pitchFamily="18" charset="0"/>
              </a:rPr>
              <a:t> of the </a:t>
            </a:r>
            <a:r>
              <a:rPr lang="fr-FR" sz="11200" dirty="0" err="1" smtClean="0">
                <a:latin typeface="Times New Roman" panose="02020603050405020304" pitchFamily="18" charset="0"/>
                <a:cs typeface="Times New Roman" panose="02020603050405020304" pitchFamily="18" charset="0"/>
              </a:rPr>
              <a:t>sufffixes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taped</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b)All </a:t>
            </a:r>
            <a:r>
              <a:rPr lang="fr-FR" sz="11200" dirty="0" err="1" smtClean="0">
                <a:latin typeface="Times New Roman" panose="02020603050405020304" pitchFamily="18" charset="0"/>
                <a:cs typeface="Times New Roman" panose="02020603050405020304" pitchFamily="18" charset="0"/>
              </a:rPr>
              <a:t>those</a:t>
            </a:r>
            <a:r>
              <a:rPr lang="fr-FR" sz="11200" dirty="0" smtClean="0">
                <a:latin typeface="Times New Roman" panose="02020603050405020304" pitchFamily="18" charset="0"/>
                <a:cs typeface="Times New Roman" panose="02020603050405020304" pitchFamily="18" charset="0"/>
              </a:rPr>
              <a:t> branches </a:t>
            </a:r>
            <a:r>
              <a:rPr lang="fr-FR" sz="11200" dirty="0" err="1" smtClean="0">
                <a:latin typeface="Times New Roman" panose="02020603050405020304" pitchFamily="18" charset="0"/>
                <a:cs typeface="Times New Roman" panose="02020603050405020304" pitchFamily="18" charset="0"/>
              </a:rPr>
              <a:t>which</a:t>
            </a:r>
            <a:r>
              <a:rPr lang="fr-FR" sz="11200" dirty="0" smtClean="0">
                <a:latin typeface="Times New Roman" panose="02020603050405020304" pitchFamily="18" charset="0"/>
                <a:cs typeface="Times New Roman" panose="02020603050405020304" pitchFamily="18" charset="0"/>
              </a:rPr>
              <a:t> have single </a:t>
            </a:r>
            <a:r>
              <a:rPr lang="fr-FR" sz="11200" dirty="0" err="1" smtClean="0">
                <a:latin typeface="Times New Roman" panose="02020603050405020304" pitchFamily="18" charset="0"/>
                <a:cs typeface="Times New Roman" panose="02020603050405020304" pitchFamily="18" charset="0"/>
              </a:rPr>
              <a:t>leaf</a:t>
            </a:r>
            <a:r>
              <a:rPr lang="fr-FR" sz="11200" dirty="0" smtClean="0">
                <a:latin typeface="Times New Roman" panose="02020603050405020304" pitchFamily="18" charset="0"/>
                <a:cs typeface="Times New Roman" panose="02020603050405020304" pitchFamily="18" charset="0"/>
              </a:rPr>
              <a:t> as w.r.t the </a:t>
            </a:r>
            <a:r>
              <a:rPr lang="fr-FR" sz="11200" dirty="0" err="1" smtClean="0">
                <a:latin typeface="Times New Roman" panose="02020603050405020304" pitchFamily="18" charset="0"/>
                <a:cs typeface="Times New Roman" panose="02020603050405020304" pitchFamily="18" charset="0"/>
              </a:rPr>
              <a:t>root</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node</a:t>
            </a:r>
            <a:r>
              <a:rPr lang="fr-FR" sz="11200" dirty="0" smtClean="0">
                <a:latin typeface="Times New Roman" panose="02020603050405020304" pitchFamily="18" charset="0"/>
                <a:cs typeface="Times New Roman" panose="02020603050405020304" pitchFamily="18" charset="0"/>
              </a:rPr>
              <a:t> are </a:t>
            </a:r>
            <a:r>
              <a:rPr lang="fr-FR" sz="11200" dirty="0" err="1" smtClean="0">
                <a:latin typeface="Times New Roman" panose="02020603050405020304" pitchFamily="18" charset="0"/>
                <a:cs typeface="Times New Roman" panose="02020603050405020304" pitchFamily="18" charset="0"/>
              </a:rPr>
              <a:t>removed</a:t>
            </a:r>
            <a:endParaRPr lang="fr-FR" sz="11200" dirty="0" smtClean="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c)That </a:t>
            </a:r>
            <a:r>
              <a:rPr lang="fr-FR" sz="11200" dirty="0" err="1" smtClean="0">
                <a:latin typeface="Times New Roman" panose="02020603050405020304" pitchFamily="18" charset="0"/>
                <a:cs typeface="Times New Roman" panose="02020603050405020304" pitchFamily="18" charset="0"/>
              </a:rPr>
              <a:t>branch</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which</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had</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maxinum</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number</a:t>
            </a:r>
            <a:r>
              <a:rPr lang="fr-FR" sz="11200" dirty="0" smtClean="0">
                <a:latin typeface="Times New Roman" panose="02020603050405020304" pitchFamily="18" charset="0"/>
                <a:cs typeface="Times New Roman" panose="02020603050405020304" pitchFamily="18" charset="0"/>
              </a:rPr>
              <a:t> of </a:t>
            </a:r>
            <a:r>
              <a:rPr lang="fr-FR" sz="11200" dirty="0" err="1" smtClean="0">
                <a:latin typeface="Times New Roman" panose="02020603050405020304" pitchFamily="18" charset="0"/>
                <a:cs typeface="Times New Roman" panose="02020603050405020304" pitchFamily="18" charset="0"/>
              </a:rPr>
              <a:t>nodes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selected</a:t>
            </a:r>
            <a:r>
              <a:rPr lang="fr-FR" sz="11200" dirty="0" smtClean="0">
                <a:latin typeface="Times New Roman" panose="02020603050405020304" pitchFamily="18" charset="0"/>
                <a:cs typeface="Times New Roman" panose="02020603050405020304" pitchFamily="18" charset="0"/>
              </a:rPr>
              <a:t> as </a:t>
            </a:r>
            <a:r>
              <a:rPr lang="fr-FR" sz="11200" dirty="0" err="1" smtClean="0">
                <a:latin typeface="Times New Roman" panose="02020603050405020304" pitchFamily="18" charset="0"/>
                <a:cs typeface="Times New Roman" panose="02020603050405020304" pitchFamily="18" charset="0"/>
              </a:rPr>
              <a:t>it</a:t>
            </a:r>
            <a:r>
              <a:rPr lang="fr-FR" sz="11200" dirty="0" smtClean="0">
                <a:latin typeface="Times New Roman" panose="02020603050405020304" pitchFamily="18" charset="0"/>
                <a:cs typeface="Times New Roman" panose="02020603050405020304" pitchFamily="18" charset="0"/>
              </a:rPr>
              <a:t> has more </a:t>
            </a:r>
            <a:r>
              <a:rPr lang="fr-FR" sz="11200" dirty="0" err="1" smtClean="0">
                <a:latin typeface="Times New Roman" panose="02020603050405020304" pitchFamily="18" charset="0"/>
                <a:cs typeface="Times New Roman" panose="02020603050405020304" pitchFamily="18" charset="0"/>
              </a:rPr>
              <a:t>meaning</a:t>
            </a:r>
            <a:r>
              <a:rPr lang="fr-FR" sz="11200" dirty="0" smtClean="0">
                <a:latin typeface="Times New Roman" panose="02020603050405020304" pitchFamily="18" charset="0"/>
                <a:cs typeface="Times New Roman" panose="02020603050405020304" pitchFamily="18" charset="0"/>
              </a:rPr>
              <a:t> </a:t>
            </a:r>
            <a:endParaRPr lang="fr-FR" sz="11200" dirty="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2.6.3) </a:t>
            </a:r>
            <a:r>
              <a:rPr lang="fr-FR" sz="11200" i="1" dirty="0" smtClean="0">
                <a:latin typeface="Times New Roman" panose="02020603050405020304" pitchFamily="18" charset="0"/>
                <a:cs typeface="Times New Roman" panose="02020603050405020304" pitchFamily="18" charset="0"/>
              </a:rPr>
              <a:t>Signature files</a:t>
            </a:r>
            <a:r>
              <a:rPr lang="fr-FR" sz="11200" dirty="0" smtClean="0">
                <a:latin typeface="Times New Roman" panose="02020603050405020304" pitchFamily="18" charset="0"/>
                <a:cs typeface="Times New Roman" panose="02020603050405020304" pitchFamily="18" charset="0"/>
              </a:rPr>
              <a:t>…..</a:t>
            </a:r>
          </a:p>
          <a:p>
            <a:pPr marL="0" indent="0">
              <a:buNone/>
            </a:pPr>
            <a:r>
              <a:rPr lang="fr-FR" sz="11200" dirty="0" smtClean="0">
                <a:latin typeface="Times New Roman" panose="02020603050405020304" pitchFamily="18" charset="0"/>
                <a:cs typeface="Times New Roman" panose="02020603050405020304" pitchFamily="18" charset="0"/>
              </a:rPr>
              <a:t>a)This </a:t>
            </a:r>
            <a:r>
              <a:rPr lang="fr-FR" sz="11200" dirty="0" err="1" smtClean="0">
                <a:latin typeface="Times New Roman" panose="02020603050405020304" pitchFamily="18" charset="0"/>
                <a:cs typeface="Times New Roman" panose="02020603050405020304" pitchFamily="18" charset="0"/>
              </a:rPr>
              <a:t>works</a:t>
            </a:r>
            <a:r>
              <a:rPr lang="fr-FR" sz="11200" dirty="0" smtClean="0">
                <a:latin typeface="Times New Roman" panose="02020603050405020304" pitchFamily="18" charset="0"/>
                <a:cs typeface="Times New Roman" panose="02020603050405020304" pitchFamily="18" charset="0"/>
              </a:rPr>
              <a:t> on hash </a:t>
            </a:r>
            <a:r>
              <a:rPr lang="fr-FR" sz="11200" dirty="0" err="1" smtClean="0">
                <a:latin typeface="Times New Roman" panose="02020603050405020304" pitchFamily="18" charset="0"/>
                <a:cs typeface="Times New Roman" panose="02020603050405020304" pitchFamily="18" charset="0"/>
              </a:rPr>
              <a:t>function</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which</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 unique </a:t>
            </a:r>
            <a:r>
              <a:rPr lang="fr-FR" sz="11200" dirty="0" err="1" smtClean="0">
                <a:latin typeface="Times New Roman" panose="02020603050405020304" pitchFamily="18" charset="0"/>
                <a:cs typeface="Times New Roman" panose="02020603050405020304" pitchFamily="18" charset="0"/>
              </a:rPr>
              <a:t>binary</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combination</a:t>
            </a:r>
            <a:r>
              <a:rPr lang="fr-FR" sz="11200" dirty="0" smtClean="0">
                <a:latin typeface="Times New Roman" panose="02020603050405020304" pitchFamily="18" charset="0"/>
                <a:cs typeface="Times New Roman" panose="02020603050405020304" pitchFamily="18" charset="0"/>
              </a:rPr>
              <a:t> for a </a:t>
            </a:r>
            <a:r>
              <a:rPr lang="fr-FR" sz="11200" dirty="0" err="1" smtClean="0">
                <a:latin typeface="Times New Roman" panose="02020603050405020304" pitchFamily="18" charset="0"/>
                <a:cs typeface="Times New Roman" panose="02020603050405020304" pitchFamily="18" charset="0"/>
              </a:rPr>
              <a:t>text</a:t>
            </a:r>
            <a:r>
              <a:rPr lang="fr-FR" sz="11200" dirty="0" smtClean="0">
                <a:latin typeface="Times New Roman" panose="02020603050405020304" pitchFamily="18" charset="0"/>
                <a:cs typeface="Times New Roman" panose="02020603050405020304" pitchFamily="18" charset="0"/>
              </a:rPr>
              <a:t> block in the </a:t>
            </a:r>
            <a:r>
              <a:rPr lang="fr-FR" sz="11200" dirty="0" err="1" smtClean="0">
                <a:latin typeface="Times New Roman" panose="02020603050405020304" pitchFamily="18" charset="0"/>
                <a:cs typeface="Times New Roman" panose="02020603050405020304" pitchFamily="18" charset="0"/>
              </a:rPr>
              <a:t>sequence</a:t>
            </a:r>
            <a:r>
              <a:rPr lang="fr-FR" sz="11200" dirty="0" smtClean="0">
                <a:latin typeface="Times New Roman" panose="02020603050405020304" pitchFamily="18" charset="0"/>
                <a:cs typeface="Times New Roman" panose="02020603050405020304" pitchFamily="18" charset="0"/>
              </a:rPr>
              <a:t>.</a:t>
            </a:r>
            <a:endParaRPr lang="fr-FR"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522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9217" y="1"/>
            <a:ext cx="9605635" cy="966650"/>
          </a:xfrm>
        </p:spPr>
        <p:txBody>
          <a:bodyPr>
            <a:normAutofit fontScale="90000"/>
          </a:bodyPr>
          <a:lstStyle/>
          <a:p>
            <a:r>
              <a:rPr lang="en-US" dirty="0"/>
              <a:t>                     Module 5</a:t>
            </a:r>
            <a:r>
              <a:rPr lang="en-US" dirty="0" smtClean="0"/>
              <a:t> </a:t>
            </a:r>
            <a:r>
              <a:rPr lang="en-US" dirty="0"/>
              <a:t>..</a:t>
            </a:r>
            <a:r>
              <a:rPr lang="en-US" dirty="0" smtClean="0"/>
              <a:t>part1..</a:t>
            </a:r>
            <a:r>
              <a:rPr lang="en-US" dirty="0"/>
              <a:t>IRS</a:t>
            </a:r>
            <a:br>
              <a:rPr lang="en-US" dirty="0"/>
            </a:br>
            <a:r>
              <a:rPr lang="en-US" dirty="0"/>
              <a:t>             </a:t>
            </a:r>
            <a:r>
              <a:rPr lang="en-US" dirty="0" smtClean="0"/>
              <a:t>           indexing &amp; searching</a:t>
            </a:r>
            <a:endParaRPr lang="en-US" dirty="0"/>
          </a:p>
        </p:txBody>
      </p:sp>
      <p:sp>
        <p:nvSpPr>
          <p:cNvPr id="5" name="Content Placeholder 4"/>
          <p:cNvSpPr>
            <a:spLocks noGrp="1"/>
          </p:cNvSpPr>
          <p:nvPr>
            <p:ph sz="half" idx="1"/>
          </p:nvPr>
        </p:nvSpPr>
        <p:spPr>
          <a:xfrm>
            <a:off x="352697" y="966041"/>
            <a:ext cx="4310743" cy="4492822"/>
          </a:xfrm>
        </p:spPr>
        <p:txBody>
          <a:bodyPr>
            <a:normAutofit fontScale="25000" lnSpcReduction="20000"/>
          </a:bodyPr>
          <a:lstStyle/>
          <a:p>
            <a:pPr marL="0" indent="0">
              <a:buNone/>
            </a:pPr>
            <a:r>
              <a:rPr lang="en-US" dirty="0"/>
              <a:t>  </a:t>
            </a:r>
            <a:endParaRPr lang="fr-FR" sz="11200" dirty="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2.6.3)Signature files…..</a:t>
            </a:r>
          </a:p>
          <a:p>
            <a:pPr marL="0" indent="0">
              <a:buNone/>
            </a:pPr>
            <a:r>
              <a:rPr lang="fr-FR" sz="11200" dirty="0" smtClean="0">
                <a:latin typeface="Times New Roman" panose="02020603050405020304" pitchFamily="18" charset="0"/>
                <a:cs typeface="Times New Roman" panose="02020603050405020304" pitchFamily="18" charset="0"/>
              </a:rPr>
              <a:t>This </a:t>
            </a:r>
            <a:r>
              <a:rPr lang="fr-FR" sz="11200" dirty="0" err="1" smtClean="0">
                <a:latin typeface="Times New Roman" panose="02020603050405020304" pitchFamily="18" charset="0"/>
                <a:cs typeface="Times New Roman" panose="02020603050405020304" pitchFamily="18" charset="0"/>
              </a:rPr>
              <a:t>works</a:t>
            </a:r>
            <a:r>
              <a:rPr lang="fr-FR" sz="11200" dirty="0" smtClean="0">
                <a:latin typeface="Times New Roman" panose="02020603050405020304" pitchFamily="18" charset="0"/>
                <a:cs typeface="Times New Roman" panose="02020603050405020304" pitchFamily="18" charset="0"/>
              </a:rPr>
              <a:t> on hash </a:t>
            </a:r>
            <a:r>
              <a:rPr lang="fr-FR" sz="11200" dirty="0" err="1" smtClean="0">
                <a:latin typeface="Times New Roman" panose="02020603050405020304" pitchFamily="18" charset="0"/>
                <a:cs typeface="Times New Roman" panose="02020603050405020304" pitchFamily="18" charset="0"/>
              </a:rPr>
              <a:t>function</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which</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 unique </a:t>
            </a:r>
            <a:r>
              <a:rPr lang="fr-FR" sz="11200" dirty="0" err="1" smtClean="0">
                <a:latin typeface="Times New Roman" panose="02020603050405020304" pitchFamily="18" charset="0"/>
                <a:cs typeface="Times New Roman" panose="02020603050405020304" pitchFamily="18" charset="0"/>
              </a:rPr>
              <a:t>binary</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combination</a:t>
            </a:r>
            <a:r>
              <a:rPr lang="fr-FR" sz="11200" dirty="0" smtClean="0">
                <a:latin typeface="Times New Roman" panose="02020603050405020304" pitchFamily="18" charset="0"/>
                <a:cs typeface="Times New Roman" panose="02020603050405020304" pitchFamily="18" charset="0"/>
              </a:rPr>
              <a:t> for a </a:t>
            </a:r>
            <a:r>
              <a:rPr lang="fr-FR" sz="11200" dirty="0" err="1" smtClean="0">
                <a:latin typeface="Times New Roman" panose="02020603050405020304" pitchFamily="18" charset="0"/>
                <a:cs typeface="Times New Roman" panose="02020603050405020304" pitchFamily="18" charset="0"/>
              </a:rPr>
              <a:t>text</a:t>
            </a:r>
            <a:r>
              <a:rPr lang="fr-FR" sz="11200" dirty="0" smtClean="0">
                <a:latin typeface="Times New Roman" panose="02020603050405020304" pitchFamily="18" charset="0"/>
                <a:cs typeface="Times New Roman" panose="02020603050405020304" pitchFamily="18" charset="0"/>
              </a:rPr>
              <a:t> block in the séquence.</a:t>
            </a:r>
            <a:endParaRPr lang="fr-FR"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
        <p:nvSpPr>
          <p:cNvPr id="2" name="Content Placeholder 1"/>
          <p:cNvSpPr>
            <a:spLocks noGrp="1"/>
          </p:cNvSpPr>
          <p:nvPr>
            <p:ph sz="half" idx="2"/>
          </p:nvPr>
        </p:nvSpPr>
        <p:spPr>
          <a:xfrm>
            <a:off x="6413770" y="966651"/>
            <a:ext cx="5355863" cy="4492212"/>
          </a:xfrm>
        </p:spPr>
        <p:txBody>
          <a:bodyPr/>
          <a:lstStyle/>
          <a:p>
            <a:endParaRPr lang="en-US" dirty="0" smtClean="0"/>
          </a:p>
          <a:p>
            <a:endParaRPr lang="en-US" dirty="0"/>
          </a:p>
          <a:p>
            <a:endParaRPr lang="en-US" dirty="0" smtClean="0"/>
          </a:p>
          <a:p>
            <a:endParaRPr lang="en-US" dirty="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147" y="1049813"/>
            <a:ext cx="6405682" cy="4409050"/>
          </a:xfrm>
          <a:prstGeom prst="rect">
            <a:avLst/>
          </a:prstGeom>
        </p:spPr>
      </p:pic>
    </p:spTree>
    <p:extLst>
      <p:ext uri="{BB962C8B-B14F-4D97-AF65-F5344CB8AC3E}">
        <p14:creationId xmlns:p14="http://schemas.microsoft.com/office/powerpoint/2010/main" val="230381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51579" y="1"/>
            <a:ext cx="9603275" cy="1031965"/>
          </a:xfrm>
        </p:spPr>
        <p:txBody>
          <a:bodyPr>
            <a:normAutofit/>
          </a:bodyPr>
          <a:lstStyle/>
          <a:p>
            <a:r>
              <a:rPr lang="en-US" dirty="0"/>
              <a:t>                     Module 5</a:t>
            </a:r>
            <a:r>
              <a:rPr lang="en-US" dirty="0" smtClean="0"/>
              <a:t> </a:t>
            </a:r>
            <a:r>
              <a:rPr lang="en-US" dirty="0"/>
              <a:t>..</a:t>
            </a:r>
            <a:r>
              <a:rPr lang="en-US" dirty="0" smtClean="0"/>
              <a:t>part1..</a:t>
            </a:r>
            <a:r>
              <a:rPr lang="en-US" dirty="0"/>
              <a:t>IRS</a:t>
            </a:r>
            <a:br>
              <a:rPr lang="en-US" dirty="0"/>
            </a:br>
            <a:r>
              <a:rPr lang="en-US" dirty="0"/>
              <a:t>             </a:t>
            </a:r>
            <a:r>
              <a:rPr lang="en-US" dirty="0" smtClean="0"/>
              <a:t>           indexing &amp; searching</a:t>
            </a:r>
            <a:endParaRPr lang="en-US" dirty="0"/>
          </a:p>
        </p:txBody>
      </p:sp>
      <p:sp>
        <p:nvSpPr>
          <p:cNvPr id="5" name="Content Placeholder 4"/>
          <p:cNvSpPr>
            <a:spLocks noGrp="1"/>
          </p:cNvSpPr>
          <p:nvPr>
            <p:ph idx="1"/>
          </p:nvPr>
        </p:nvSpPr>
        <p:spPr>
          <a:xfrm>
            <a:off x="483326" y="914400"/>
            <a:ext cx="11025051" cy="4930768"/>
          </a:xfrm>
        </p:spPr>
        <p:txBody>
          <a:bodyPr>
            <a:normAutofit fontScale="25000" lnSpcReduction="20000"/>
          </a:bodyPr>
          <a:lstStyle/>
          <a:p>
            <a:pPr marL="0" indent="0">
              <a:buNone/>
            </a:pPr>
            <a:r>
              <a:rPr lang="en-US" dirty="0"/>
              <a:t>  </a:t>
            </a:r>
            <a:endParaRPr lang="fr-FR" sz="11200" dirty="0">
              <a:latin typeface="Times New Roman" panose="02020603050405020304" pitchFamily="18" charset="0"/>
              <a:cs typeface="Times New Roman" panose="02020603050405020304" pitchFamily="18" charset="0"/>
            </a:endParaRPr>
          </a:p>
          <a:p>
            <a:pPr marL="0" indent="0">
              <a:buNone/>
            </a:pPr>
            <a:r>
              <a:rPr lang="fr-FR" sz="11200" dirty="0" smtClean="0">
                <a:latin typeface="Times New Roman" panose="02020603050405020304" pitchFamily="18" charset="0"/>
                <a:cs typeface="Times New Roman" panose="02020603050405020304" pitchFamily="18" charset="0"/>
              </a:rPr>
              <a:t>2.6.3)Signature files…..</a:t>
            </a:r>
          </a:p>
          <a:p>
            <a:pPr marL="0" indent="0">
              <a:buNone/>
            </a:pPr>
            <a:r>
              <a:rPr lang="fr-FR" sz="11200" dirty="0" smtClean="0">
                <a:latin typeface="Times New Roman" panose="02020603050405020304" pitchFamily="18" charset="0"/>
                <a:cs typeface="Times New Roman" panose="02020603050405020304" pitchFamily="18" charset="0"/>
              </a:rPr>
              <a:t>This </a:t>
            </a:r>
            <a:r>
              <a:rPr lang="fr-FR" sz="11200" dirty="0" err="1" smtClean="0">
                <a:latin typeface="Times New Roman" panose="02020603050405020304" pitchFamily="18" charset="0"/>
                <a:cs typeface="Times New Roman" panose="02020603050405020304" pitchFamily="18" charset="0"/>
              </a:rPr>
              <a:t>works</a:t>
            </a:r>
            <a:r>
              <a:rPr lang="fr-FR" sz="11200" dirty="0" smtClean="0">
                <a:latin typeface="Times New Roman" panose="02020603050405020304" pitchFamily="18" charset="0"/>
                <a:cs typeface="Times New Roman" panose="02020603050405020304" pitchFamily="18" charset="0"/>
              </a:rPr>
              <a:t> on hash </a:t>
            </a:r>
            <a:r>
              <a:rPr lang="fr-FR" sz="11200" dirty="0" err="1" smtClean="0">
                <a:latin typeface="Times New Roman" panose="02020603050405020304" pitchFamily="18" charset="0"/>
                <a:cs typeface="Times New Roman" panose="02020603050405020304" pitchFamily="18" charset="0"/>
              </a:rPr>
              <a:t>function</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which</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is</a:t>
            </a:r>
            <a:r>
              <a:rPr lang="fr-FR" sz="11200" dirty="0" smtClean="0">
                <a:latin typeface="Times New Roman" panose="02020603050405020304" pitchFamily="18" charset="0"/>
                <a:cs typeface="Times New Roman" panose="02020603050405020304" pitchFamily="18" charset="0"/>
              </a:rPr>
              <a:t> a unique </a:t>
            </a:r>
            <a:r>
              <a:rPr lang="fr-FR" sz="11200" dirty="0" err="1" smtClean="0">
                <a:latin typeface="Times New Roman" panose="02020603050405020304" pitchFamily="18" charset="0"/>
                <a:cs typeface="Times New Roman" panose="02020603050405020304" pitchFamily="18" charset="0"/>
              </a:rPr>
              <a:t>binary</a:t>
            </a:r>
            <a:r>
              <a:rPr lang="fr-FR" sz="11200" dirty="0" smtClean="0">
                <a:latin typeface="Times New Roman" panose="02020603050405020304" pitchFamily="18" charset="0"/>
                <a:cs typeface="Times New Roman" panose="02020603050405020304" pitchFamily="18" charset="0"/>
              </a:rPr>
              <a:t> </a:t>
            </a:r>
            <a:r>
              <a:rPr lang="fr-FR" sz="11200" dirty="0" err="1" smtClean="0">
                <a:latin typeface="Times New Roman" panose="02020603050405020304" pitchFamily="18" charset="0"/>
                <a:cs typeface="Times New Roman" panose="02020603050405020304" pitchFamily="18" charset="0"/>
              </a:rPr>
              <a:t>combination</a:t>
            </a:r>
            <a:r>
              <a:rPr lang="fr-FR" sz="11200" dirty="0" smtClean="0">
                <a:latin typeface="Times New Roman" panose="02020603050405020304" pitchFamily="18" charset="0"/>
                <a:cs typeface="Times New Roman" panose="02020603050405020304" pitchFamily="18" charset="0"/>
              </a:rPr>
              <a:t> for a </a:t>
            </a:r>
            <a:r>
              <a:rPr lang="fr-FR" sz="11200" dirty="0" err="1" smtClean="0">
                <a:latin typeface="Times New Roman" panose="02020603050405020304" pitchFamily="18" charset="0"/>
                <a:cs typeface="Times New Roman" panose="02020603050405020304" pitchFamily="18" charset="0"/>
              </a:rPr>
              <a:t>text</a:t>
            </a:r>
            <a:r>
              <a:rPr lang="fr-FR" sz="11200" dirty="0" smtClean="0">
                <a:latin typeface="Times New Roman" panose="02020603050405020304" pitchFamily="18" charset="0"/>
                <a:cs typeface="Times New Roman" panose="02020603050405020304" pitchFamily="18" charset="0"/>
              </a:rPr>
              <a:t> block in the séquence.</a:t>
            </a:r>
            <a:endParaRPr lang="fr-FR" sz="11200" dirty="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 2.6.4)Boolean queries…</a:t>
            </a:r>
            <a:endParaRPr lang="en-US" sz="11200" dirty="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a)Set manipulation algorithms are used</a:t>
            </a:r>
          </a:p>
          <a:p>
            <a:pPr marL="0" indent="0">
              <a:buNone/>
            </a:pPr>
            <a:r>
              <a:rPr lang="en-US" sz="11200" dirty="0" smtClean="0">
                <a:latin typeface="Times New Roman" panose="02020603050405020304" pitchFamily="18" charset="0"/>
                <a:cs typeface="Times New Roman" panose="02020603050405020304" pitchFamily="18" charset="0"/>
              </a:rPr>
              <a:t>b) Now we have set of results, were 11 means exact matching, 01 and 10 means partial relevance and 00 means no matching</a:t>
            </a:r>
          </a:p>
          <a:p>
            <a:pPr marL="0" indent="0">
              <a:buNone/>
            </a:pPr>
            <a:r>
              <a:rPr lang="en-US" sz="11200" dirty="0" smtClean="0">
                <a:latin typeface="Times New Roman" panose="02020603050405020304" pitchFamily="18" charset="0"/>
                <a:cs typeface="Times New Roman" panose="02020603050405020304" pitchFamily="18" charset="0"/>
              </a:rPr>
              <a:t>c) So for exalt matching AND operation is performed. For any of the one OR operation is performed and for filtering ,NOT operation is performed</a:t>
            </a:r>
          </a:p>
          <a:p>
            <a:pPr marL="0" indent="0">
              <a:buNone/>
            </a:pPr>
            <a:r>
              <a:rPr lang="en-US" sz="11200" dirty="0" smtClean="0">
                <a:latin typeface="Times New Roman" panose="02020603050405020304" pitchFamily="18" charset="0"/>
                <a:cs typeface="Times New Roman" panose="02020603050405020304" pitchFamily="18" charset="0"/>
              </a:rPr>
              <a:t>   </a:t>
            </a: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44976147"/>
      </p:ext>
    </p:extLst>
  </p:cSld>
  <p:clrMapOvr>
    <a:masterClrMapping/>
  </p:clrMapOvr>
</p:sld>
</file>

<file path=ppt/theme/theme1.xml><?xml version="1.0" encoding="utf-8"?>
<a:theme xmlns:a="http://schemas.openxmlformats.org/drawingml/2006/main" name="Gallery">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3739</TotalTime>
  <Words>1148</Words>
  <Application>Microsoft Office PowerPoint</Application>
  <PresentationFormat>Widescreen</PresentationFormat>
  <Paragraphs>467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Times New Roman</vt:lpstr>
      <vt:lpstr>Gallery</vt:lpstr>
      <vt:lpstr>                     Module 5 ..part1..IRS                         indexing &amp; searching</vt:lpstr>
      <vt:lpstr>                     Module 5 ..part1..IRS                         indexing &amp; searching</vt:lpstr>
      <vt:lpstr>                     Module 5 ..part1..IRS                         indexing &amp; searching</vt:lpstr>
      <vt:lpstr>                     Module 5 ..part1..IRS                         indexing &amp; searching</vt:lpstr>
      <vt:lpstr>                     Module 5 ..part1..IRS                         indexing &amp; searching</vt:lpstr>
      <vt:lpstr>                     Module 5 ..part1..IRS                         indexing &amp; searching</vt:lpstr>
      <vt:lpstr>                     Module 5 ..part1..IRS                         indexing &amp; searching</vt:lpstr>
      <vt:lpstr>                     Module 5 ..part1..IRS                         indexing &amp; searching</vt:lpstr>
      <vt:lpstr>                     Module 5 ..part1..IRS                         indexing &amp; searching</vt:lpstr>
      <vt:lpstr>                     Module 5 ..part1..IRS                         indexing &amp; searching</vt:lpstr>
      <vt:lpstr>                     Module 5 ..part1..IRS                         indexing &amp; searching</vt:lpstr>
      <vt:lpstr>                     Module 5 ..part1..IRS                         indexing &amp; searching</vt:lpstr>
      <vt:lpstr>                     Module 5 ..part1..IRS                         indexing &amp; searching</vt:lpstr>
      <vt:lpstr>                     Module 5 ..part1..IRS                         indexing &amp; searching</vt:lpstr>
      <vt:lpstr>                     Module 5 ..part1..IRS                         indexing &amp; searching</vt:lpstr>
      <vt:lpstr>                     Module1 ..part3..IRS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..part1..IRS</dc:title>
  <dc:creator>admin</dc:creator>
  <cp:lastModifiedBy>Admin</cp:lastModifiedBy>
  <cp:revision>167</cp:revision>
  <dcterms:created xsi:type="dcterms:W3CDTF">2022-07-12T10:46:32Z</dcterms:created>
  <dcterms:modified xsi:type="dcterms:W3CDTF">2024-11-04T03:30:11Z</dcterms:modified>
</cp:coreProperties>
</file>