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6761150" cy="9942500"/>
  <p:embeddedFontLst>
    <p:embeddedFont>
      <p:font typeface="Libre Franklin"/>
      <p:regular r:id="rId59"/>
      <p:bold r:id="rId60"/>
      <p:italic r:id="rId61"/>
      <p:boldItalic r:id="rId62"/>
    </p:embeddedFont>
    <p:embeddedFont>
      <p:font typeface="Arimo"/>
      <p:regular r:id="rId63"/>
      <p:bold r:id="rId64"/>
      <p:italic r:id="rId65"/>
      <p:boldItalic r:id="rId66"/>
    </p:embeddedFont>
    <p:embeddedFont>
      <p:font typeface="Tahoma"/>
      <p:regular r:id="rId67"/>
      <p:bold r:id="rId68"/>
    </p:embeddedFont>
    <p:embeddedFont>
      <p:font typeface="Libre Baskerville"/>
      <p:regular r:id="rId69"/>
      <p:bold r:id="rId70"/>
      <p: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2" roundtripDataSignature="AMtx7mhN4tnX/xoyeFe+k5oCZC/JnfKj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customschemas.google.com/relationships/presentationmetadata" Target="meta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ibreBaskerville-italic.fntdata"/><Relationship Id="rId70" Type="http://schemas.openxmlformats.org/officeDocument/2006/relationships/font" Target="fonts/LibreBaskerville-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ibreFranklin-boldItalic.fntdata"/><Relationship Id="rId61" Type="http://schemas.openxmlformats.org/officeDocument/2006/relationships/font" Target="fonts/LibreFranklin-italic.fntdata"/><Relationship Id="rId20" Type="http://schemas.openxmlformats.org/officeDocument/2006/relationships/slide" Target="slides/slide15.xml"/><Relationship Id="rId64" Type="http://schemas.openxmlformats.org/officeDocument/2006/relationships/font" Target="fonts/Arimo-bold.fntdata"/><Relationship Id="rId63" Type="http://schemas.openxmlformats.org/officeDocument/2006/relationships/font" Target="fonts/Arimo-regular.fntdata"/><Relationship Id="rId22" Type="http://schemas.openxmlformats.org/officeDocument/2006/relationships/slide" Target="slides/slide17.xml"/><Relationship Id="rId66" Type="http://schemas.openxmlformats.org/officeDocument/2006/relationships/font" Target="fonts/Arimo-boldItalic.fntdata"/><Relationship Id="rId21" Type="http://schemas.openxmlformats.org/officeDocument/2006/relationships/slide" Target="slides/slide16.xml"/><Relationship Id="rId65" Type="http://schemas.openxmlformats.org/officeDocument/2006/relationships/font" Target="fonts/Arimo-italic.fntdata"/><Relationship Id="rId24" Type="http://schemas.openxmlformats.org/officeDocument/2006/relationships/slide" Target="slides/slide19.xml"/><Relationship Id="rId68" Type="http://schemas.openxmlformats.org/officeDocument/2006/relationships/font" Target="fonts/Tahoma-bold.fntdata"/><Relationship Id="rId23" Type="http://schemas.openxmlformats.org/officeDocument/2006/relationships/slide" Target="slides/slide18.xml"/><Relationship Id="rId67" Type="http://schemas.openxmlformats.org/officeDocument/2006/relationships/font" Target="fonts/Tahoma-regular.fntdata"/><Relationship Id="rId60" Type="http://schemas.openxmlformats.org/officeDocument/2006/relationships/font" Target="fonts/LibreFranklin-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ibreBaskervill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LibreFranklin-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29837" cy="49712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29761" y="0"/>
            <a:ext cx="2929837" cy="49712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3662"/>
            <a:ext cx="2929837" cy="49712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29761" y="9443662"/>
            <a:ext cx="2929837" cy="49712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2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2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6: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2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9: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1: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3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2: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3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3: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3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3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5: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3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6: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3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7: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3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8: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3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9: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3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0: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1: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2: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4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3: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p4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4: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4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5: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4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6: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4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7: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4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8: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4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9: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4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0: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5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1: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2: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5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3: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5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76117" y="4722694"/>
            <a:ext cx="5408930" cy="447413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76117" y="4722694"/>
            <a:ext cx="5408930" cy="44741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5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55"/>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55"/>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21" name="Google Shape;21;p5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55"/>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55"/>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55"/>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55"/>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64"/>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64"/>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360"/>
              <a:buFont typeface="Libre Baskerville"/>
              <a:buNone/>
              <a:defRPr sz="1600"/>
            </a:lvl1pPr>
            <a:lvl2pPr indent="-293369" lvl="1" marL="914400" algn="l">
              <a:lnSpc>
                <a:spcPct val="100000"/>
              </a:lnSpc>
              <a:spcBef>
                <a:spcPts val="370"/>
              </a:spcBef>
              <a:spcAft>
                <a:spcPts val="0"/>
              </a:spcAft>
              <a:buSzPts val="1020"/>
              <a:buChar char="⚫"/>
              <a:defRPr sz="1200"/>
            </a:lvl2pPr>
            <a:lvl3pPr indent="-282575" lvl="2" marL="1371600" algn="l">
              <a:lnSpc>
                <a:spcPct val="100000"/>
              </a:lnSpc>
              <a:spcBef>
                <a:spcPts val="370"/>
              </a:spcBef>
              <a:spcAft>
                <a:spcPts val="0"/>
              </a:spcAft>
              <a:buSzPts val="850"/>
              <a:buChar char="⚫"/>
              <a:defRPr sz="1000"/>
            </a:lvl3pPr>
            <a:lvl4pPr indent="-274319" lvl="3" marL="1828800" algn="l">
              <a:lnSpc>
                <a:spcPct val="100000"/>
              </a:lnSpc>
              <a:spcBef>
                <a:spcPts val="370"/>
              </a:spcBef>
              <a:spcAft>
                <a:spcPts val="0"/>
              </a:spcAft>
              <a:buSzPts val="720"/>
              <a:buChar char="⚫"/>
              <a:defRPr sz="900"/>
            </a:lvl4pPr>
            <a:lvl5pPr indent="-285750" lvl="4" marL="2286000" algn="l">
              <a:lnSpc>
                <a:spcPct val="100000"/>
              </a:lnSpc>
              <a:spcBef>
                <a:spcPts val="370"/>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7" name="Google Shape;87;p6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4"/>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6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90" name="Google Shape;90;p64"/>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1" name="Google Shape;91;p64"/>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2" name="Google Shape;92;p64"/>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3" name="Google Shape;93;p64"/>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6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65"/>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7" name="Google Shape;97;p6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6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66"/>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66"/>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103" name="Google Shape;103;p6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5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4" name="Shape 34"/>
        <p:cNvGrpSpPr/>
        <p:nvPr/>
      </p:nvGrpSpPr>
      <p:grpSpPr>
        <a:xfrm>
          <a:off x="0" y="0"/>
          <a:ext cx="0" cy="0"/>
          <a:chOff x="0" y="0"/>
          <a:chExt cx="0" cy="0"/>
        </a:xfrm>
      </p:grpSpPr>
      <p:sp>
        <p:nvSpPr>
          <p:cNvPr id="35" name="Google Shape;35;p57"/>
          <p:cNvSpPr txBox="1"/>
          <p:nvPr>
            <p:ph type="title"/>
          </p:nvPr>
        </p:nvSpPr>
        <p:spPr>
          <a:xfrm>
            <a:off x="914400" y="274638"/>
            <a:ext cx="77724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SzPts val="4000"/>
              <a:buNone/>
              <a:defRPr b="1" i="0" sz="250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7"/>
          <p:cNvSpPr txBox="1"/>
          <p:nvPr>
            <p:ph idx="11" type="ftr"/>
          </p:nvPr>
        </p:nvSpPr>
        <p:spPr>
          <a:xfrm>
            <a:off x="914400" y="6172200"/>
            <a:ext cx="3962400" cy="45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1" i="0" sz="1400">
                <a:solidFill>
                  <a:srgbClr val="959595"/>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7"/>
          <p:cNvSpPr txBox="1"/>
          <p:nvPr>
            <p:ph idx="10" type="dt"/>
          </p:nvPr>
        </p:nvSpPr>
        <p:spPr>
          <a:xfrm>
            <a:off x="6172200" y="6191250"/>
            <a:ext cx="2476500" cy="47625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77470" marR="0" algn="ctr">
              <a:lnSpc>
                <a:spcPct val="100000"/>
              </a:lnSpc>
              <a:spcBef>
                <a:spcPts val="95"/>
              </a:spcBef>
              <a:spcAft>
                <a:spcPts val="0"/>
              </a:spcAft>
              <a:buClr>
                <a:srgbClr val="000000"/>
              </a:buClr>
              <a:buSzPts val="1000"/>
              <a:buFont typeface="Arial"/>
              <a:buNone/>
              <a:defRPr b="1" i="0" sz="1000" u="none" cap="none" strike="noStrike">
                <a:solidFill>
                  <a:srgbClr val="959595"/>
                </a:solidFill>
                <a:latin typeface="Tahoma"/>
                <a:ea typeface="Tahoma"/>
                <a:cs typeface="Tahoma"/>
                <a:sym typeface="Tahoma"/>
              </a:defRPr>
            </a:lvl1pPr>
            <a:lvl2pPr indent="0" lvl="1" marL="77470" marR="0" algn="ctr">
              <a:lnSpc>
                <a:spcPct val="100000"/>
              </a:lnSpc>
              <a:spcBef>
                <a:spcPts val="95"/>
              </a:spcBef>
              <a:spcAft>
                <a:spcPts val="0"/>
              </a:spcAft>
              <a:buClr>
                <a:srgbClr val="000000"/>
              </a:buClr>
              <a:buSzPts val="1000"/>
              <a:buFont typeface="Arial"/>
              <a:buNone/>
              <a:defRPr b="1" i="0" sz="1000" u="none" cap="none" strike="noStrike">
                <a:solidFill>
                  <a:srgbClr val="959595"/>
                </a:solidFill>
                <a:latin typeface="Tahoma"/>
                <a:ea typeface="Tahoma"/>
                <a:cs typeface="Tahoma"/>
                <a:sym typeface="Tahoma"/>
              </a:defRPr>
            </a:lvl2pPr>
            <a:lvl3pPr indent="0" lvl="2" marL="77470" marR="0" algn="ctr">
              <a:lnSpc>
                <a:spcPct val="100000"/>
              </a:lnSpc>
              <a:spcBef>
                <a:spcPts val="95"/>
              </a:spcBef>
              <a:spcAft>
                <a:spcPts val="0"/>
              </a:spcAft>
              <a:buClr>
                <a:srgbClr val="000000"/>
              </a:buClr>
              <a:buSzPts val="1000"/>
              <a:buFont typeface="Arial"/>
              <a:buNone/>
              <a:defRPr b="1" i="0" sz="1000" u="none" cap="none" strike="noStrike">
                <a:solidFill>
                  <a:srgbClr val="959595"/>
                </a:solidFill>
                <a:latin typeface="Tahoma"/>
                <a:ea typeface="Tahoma"/>
                <a:cs typeface="Tahoma"/>
                <a:sym typeface="Tahoma"/>
              </a:defRPr>
            </a:lvl3pPr>
            <a:lvl4pPr indent="0" lvl="3" marL="77470" marR="0" algn="ctr">
              <a:lnSpc>
                <a:spcPct val="100000"/>
              </a:lnSpc>
              <a:spcBef>
                <a:spcPts val="95"/>
              </a:spcBef>
              <a:spcAft>
                <a:spcPts val="0"/>
              </a:spcAft>
              <a:buClr>
                <a:srgbClr val="000000"/>
              </a:buClr>
              <a:buSzPts val="1000"/>
              <a:buFont typeface="Arial"/>
              <a:buNone/>
              <a:defRPr b="1" i="0" sz="1000" u="none" cap="none" strike="noStrike">
                <a:solidFill>
                  <a:srgbClr val="959595"/>
                </a:solidFill>
                <a:latin typeface="Tahoma"/>
                <a:ea typeface="Tahoma"/>
                <a:cs typeface="Tahoma"/>
                <a:sym typeface="Tahoma"/>
              </a:defRPr>
            </a:lvl4pPr>
            <a:lvl5pPr indent="0" lvl="4" marL="77470" marR="0" algn="ctr">
              <a:lnSpc>
                <a:spcPct val="100000"/>
              </a:lnSpc>
              <a:spcBef>
                <a:spcPts val="95"/>
              </a:spcBef>
              <a:spcAft>
                <a:spcPts val="0"/>
              </a:spcAft>
              <a:buClr>
                <a:srgbClr val="000000"/>
              </a:buClr>
              <a:buSzPts val="1000"/>
              <a:buFont typeface="Arial"/>
              <a:buNone/>
              <a:defRPr b="1" i="0" sz="1000" u="none" cap="none" strike="noStrike">
                <a:solidFill>
                  <a:srgbClr val="959595"/>
                </a:solidFill>
                <a:latin typeface="Tahoma"/>
                <a:ea typeface="Tahoma"/>
                <a:cs typeface="Tahoma"/>
                <a:sym typeface="Tahoma"/>
              </a:defRPr>
            </a:lvl5pPr>
            <a:lvl6pPr indent="0" lvl="5" marL="77470" marR="0" algn="ctr">
              <a:lnSpc>
                <a:spcPct val="100000"/>
              </a:lnSpc>
              <a:spcBef>
                <a:spcPts val="95"/>
              </a:spcBef>
              <a:spcAft>
                <a:spcPts val="0"/>
              </a:spcAft>
              <a:buClr>
                <a:srgbClr val="000000"/>
              </a:buClr>
              <a:buSzPts val="1000"/>
              <a:buFont typeface="Arial"/>
              <a:buNone/>
              <a:defRPr b="1" i="0" sz="1000" u="none" cap="none" strike="noStrike">
                <a:solidFill>
                  <a:srgbClr val="959595"/>
                </a:solidFill>
                <a:latin typeface="Tahoma"/>
                <a:ea typeface="Tahoma"/>
                <a:cs typeface="Tahoma"/>
                <a:sym typeface="Tahoma"/>
              </a:defRPr>
            </a:lvl6pPr>
            <a:lvl7pPr indent="0" lvl="6" marL="77470" marR="0" algn="ctr">
              <a:lnSpc>
                <a:spcPct val="100000"/>
              </a:lnSpc>
              <a:spcBef>
                <a:spcPts val="95"/>
              </a:spcBef>
              <a:spcAft>
                <a:spcPts val="0"/>
              </a:spcAft>
              <a:buClr>
                <a:srgbClr val="000000"/>
              </a:buClr>
              <a:buSzPts val="1000"/>
              <a:buFont typeface="Arial"/>
              <a:buNone/>
              <a:defRPr b="1" i="0" sz="1000" u="none" cap="none" strike="noStrike">
                <a:solidFill>
                  <a:srgbClr val="959595"/>
                </a:solidFill>
                <a:latin typeface="Tahoma"/>
                <a:ea typeface="Tahoma"/>
                <a:cs typeface="Tahoma"/>
                <a:sym typeface="Tahoma"/>
              </a:defRPr>
            </a:lvl7pPr>
            <a:lvl8pPr indent="0" lvl="7" marL="77470" marR="0" algn="ctr">
              <a:lnSpc>
                <a:spcPct val="100000"/>
              </a:lnSpc>
              <a:spcBef>
                <a:spcPts val="95"/>
              </a:spcBef>
              <a:spcAft>
                <a:spcPts val="0"/>
              </a:spcAft>
              <a:buClr>
                <a:srgbClr val="000000"/>
              </a:buClr>
              <a:buSzPts val="1000"/>
              <a:buFont typeface="Arial"/>
              <a:buNone/>
              <a:defRPr b="1" i="0" sz="1000" u="none" cap="none" strike="noStrike">
                <a:solidFill>
                  <a:srgbClr val="959595"/>
                </a:solidFill>
                <a:latin typeface="Tahoma"/>
                <a:ea typeface="Tahoma"/>
                <a:cs typeface="Tahoma"/>
                <a:sym typeface="Tahoma"/>
              </a:defRPr>
            </a:lvl8pPr>
            <a:lvl9pPr indent="0" lvl="8" marL="77470" marR="0" algn="ctr">
              <a:lnSpc>
                <a:spcPct val="100000"/>
              </a:lnSpc>
              <a:spcBef>
                <a:spcPts val="95"/>
              </a:spcBef>
              <a:spcAft>
                <a:spcPts val="0"/>
              </a:spcAft>
              <a:buClr>
                <a:srgbClr val="000000"/>
              </a:buClr>
              <a:buSzPts val="1000"/>
              <a:buFont typeface="Arial"/>
              <a:buNone/>
              <a:defRPr b="1" i="0" sz="1000" u="none" cap="none" strike="noStrike">
                <a:solidFill>
                  <a:srgbClr val="959595"/>
                </a:solidFill>
                <a:latin typeface="Tahoma"/>
                <a:ea typeface="Tahoma"/>
                <a:cs typeface="Tahoma"/>
                <a:sym typeface="Tahoma"/>
              </a:defRPr>
            </a:lvl9pPr>
          </a:lstStyle>
          <a:p>
            <a:pPr indent="0" lvl="0" marL="77470" rtl="0" algn="ctr">
              <a:spcBef>
                <a:spcPts val="95"/>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5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43" name="Shape 43"/>
        <p:cNvGrpSpPr/>
        <p:nvPr/>
      </p:nvGrpSpPr>
      <p:grpSpPr>
        <a:xfrm>
          <a:off x="0" y="0"/>
          <a:ext cx="0" cy="0"/>
          <a:chOff x="0" y="0"/>
          <a:chExt cx="0" cy="0"/>
        </a:xfrm>
      </p:grpSpPr>
      <p:sp>
        <p:nvSpPr>
          <p:cNvPr id="44" name="Google Shape;44;p5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5" name="Google Shape;45;p59"/>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6" name="Google Shape;46;p59"/>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9"/>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2040"/>
              <a:buNone/>
              <a:defRPr sz="2400">
                <a:solidFill>
                  <a:srgbClr val="888888"/>
                </a:solidFill>
              </a:defRPr>
            </a:lvl1pPr>
            <a:lvl2pPr indent="-228600" lvl="1" marL="914400" algn="l">
              <a:lnSpc>
                <a:spcPct val="100000"/>
              </a:lnSpc>
              <a:spcBef>
                <a:spcPts val="370"/>
              </a:spcBef>
              <a:spcAft>
                <a:spcPts val="0"/>
              </a:spcAft>
              <a:buSzPts val="1530"/>
              <a:buNone/>
              <a:defRPr sz="1800">
                <a:solidFill>
                  <a:srgbClr val="888888"/>
                </a:solidFill>
              </a:defRPr>
            </a:lvl2pPr>
            <a:lvl3pPr indent="-228600" lvl="2" marL="1371600" algn="l">
              <a:lnSpc>
                <a:spcPct val="100000"/>
              </a:lnSpc>
              <a:spcBef>
                <a:spcPts val="370"/>
              </a:spcBef>
              <a:spcAft>
                <a:spcPts val="0"/>
              </a:spcAft>
              <a:buSzPts val="1360"/>
              <a:buNone/>
              <a:defRPr sz="1600">
                <a:solidFill>
                  <a:srgbClr val="888888"/>
                </a:solidFill>
              </a:defRPr>
            </a:lvl3pPr>
            <a:lvl4pPr indent="-228600" lvl="3" marL="1828800" algn="l">
              <a:lnSpc>
                <a:spcPct val="100000"/>
              </a:lnSpc>
              <a:spcBef>
                <a:spcPts val="370"/>
              </a:spcBef>
              <a:spcAft>
                <a:spcPts val="0"/>
              </a:spcAft>
              <a:buSzPts val="1120"/>
              <a:buNone/>
              <a:defRPr sz="1400">
                <a:solidFill>
                  <a:srgbClr val="888888"/>
                </a:solidFill>
              </a:defRPr>
            </a:lvl4pPr>
            <a:lvl5pPr indent="-228600" lvl="4" marL="2286000" algn="l">
              <a:lnSpc>
                <a:spcPct val="100000"/>
              </a:lnSpc>
              <a:spcBef>
                <a:spcPts val="370"/>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8" name="Google Shape;48;p5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9"/>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9"/>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1" name="Google Shape;51;p59"/>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2" name="Google Shape;52;p59"/>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3" name="Google Shape;53;p59"/>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60"/>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0" name="Google Shape;60;p60"/>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61"/>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1"/>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4" name="Google Shape;64;p61"/>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5" name="Google Shape;65;p6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68" name="Google Shape;68;p61"/>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9" name="Google Shape;69;p61"/>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63"/>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7" name="Google Shape;77;p63"/>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8" name="Google Shape;78;p63"/>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3"/>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sz="1800"/>
            </a:lvl1pPr>
            <a:lvl2pPr indent="-228600" lvl="1" marL="914400" algn="l">
              <a:lnSpc>
                <a:spcPct val="100000"/>
              </a:lnSpc>
              <a:spcBef>
                <a:spcPts val="370"/>
              </a:spcBef>
              <a:spcAft>
                <a:spcPts val="0"/>
              </a:spcAft>
              <a:buSzPts val="1020"/>
              <a:buNone/>
              <a:defRPr sz="1200"/>
            </a:lvl2pPr>
            <a:lvl3pPr indent="-228600" lvl="2" marL="1371600" algn="l">
              <a:lnSpc>
                <a:spcPct val="100000"/>
              </a:lnSpc>
              <a:spcBef>
                <a:spcPts val="370"/>
              </a:spcBef>
              <a:spcAft>
                <a:spcPts val="0"/>
              </a:spcAft>
              <a:buSzPts val="850"/>
              <a:buNone/>
              <a:defRPr sz="1000"/>
            </a:lvl3pPr>
            <a:lvl4pPr indent="-228600" lvl="3" marL="1828800" algn="l">
              <a:lnSpc>
                <a:spcPct val="100000"/>
              </a:lnSpc>
              <a:spcBef>
                <a:spcPts val="370"/>
              </a:spcBef>
              <a:spcAft>
                <a:spcPts val="0"/>
              </a:spcAft>
              <a:buSzPts val="720"/>
              <a:buNone/>
              <a:defRPr sz="900"/>
            </a:lvl4pPr>
            <a:lvl5pPr indent="-228600" lvl="4" marL="2286000" algn="l">
              <a:lnSpc>
                <a:spcPct val="100000"/>
              </a:lnSpc>
              <a:spcBef>
                <a:spcPts val="370"/>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0" name="Google Shape;80;p6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63"/>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54"/>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5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5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5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5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5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hyperlink" Target="http://www.csrc.nist.gov/groups/SNS/cloud-computing/cloud-computing-v26.pp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ww.geeksforgeeks.org/introduction-to-amazon-web-services/" TargetMode="External"/><Relationship Id="rId4" Type="http://schemas.openxmlformats.org/officeDocument/2006/relationships/hyperlink" Target="https://www.geeksforgeeks.org/what-is-google-cloud-platform-gc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geeksforgeeks.org/anti-virus-its-benefits-and-drawbacks/" TargetMode="External"/><Relationship Id="rId4" Type="http://schemas.openxmlformats.org/officeDocument/2006/relationships/hyperlink" Target="https://www.geeksforgeeks.org/approaches-to-intrusion-detection-and-prevention/" TargetMode="External"/><Relationship Id="rId5" Type="http://schemas.openxmlformats.org/officeDocument/2006/relationships/hyperlink" Target="https://www.geeksforgeeks.org/software-testing-penetration-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investopedia.com/terms/c/cloud-storage.asp"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www.fortinet.com/resources/cyberglossary/dlp"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1" type="subTitle"/>
          </p:nvPr>
        </p:nvSpPr>
        <p:spPr>
          <a:xfrm>
            <a:off x="1371600" y="3394364"/>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70"/>
              <a:buNone/>
            </a:pPr>
            <a:r>
              <a:rPr lang="en-US" sz="2800">
                <a:latin typeface="Times New Roman"/>
                <a:ea typeface="Times New Roman"/>
                <a:cs typeface="Times New Roman"/>
                <a:sym typeface="Times New Roman"/>
              </a:rPr>
              <a:t>By – Shalu Chopra</a:t>
            </a:r>
            <a:endParaRPr sz="2800">
              <a:latin typeface="Times New Roman"/>
              <a:ea typeface="Times New Roman"/>
              <a:cs typeface="Times New Roman"/>
              <a:sym typeface="Times New Roman"/>
            </a:endParaRPr>
          </a:p>
          <a:p>
            <a:pPr indent="0" lvl="0" marL="0" rtl="0" algn="ctr">
              <a:lnSpc>
                <a:spcPct val="100000"/>
              </a:lnSpc>
              <a:spcBef>
                <a:spcPts val="580"/>
              </a:spcBef>
              <a:spcAft>
                <a:spcPts val="0"/>
              </a:spcAft>
              <a:buSzPts val="1870"/>
              <a:buNone/>
            </a:pPr>
            <a:r>
              <a:rPr lang="en-US" sz="2800">
                <a:latin typeface="Times New Roman"/>
                <a:ea typeface="Times New Roman"/>
                <a:cs typeface="Times New Roman"/>
                <a:sym typeface="Times New Roman"/>
              </a:rPr>
              <a:t>Information Technology Department,</a:t>
            </a:r>
            <a:endParaRPr sz="3200"/>
          </a:p>
          <a:p>
            <a:pPr indent="0" lvl="0" marL="0" rtl="0" algn="ctr">
              <a:lnSpc>
                <a:spcPct val="100000"/>
              </a:lnSpc>
              <a:spcBef>
                <a:spcPts val="580"/>
              </a:spcBef>
              <a:spcAft>
                <a:spcPts val="0"/>
              </a:spcAft>
              <a:buSzPts val="1870"/>
              <a:buNone/>
            </a:pPr>
            <a:r>
              <a:rPr lang="en-US" sz="2800">
                <a:latin typeface="Times New Roman"/>
                <a:ea typeface="Times New Roman"/>
                <a:cs typeface="Times New Roman"/>
                <a:sym typeface="Times New Roman"/>
              </a:rPr>
              <a:t>VESIT.</a:t>
            </a:r>
            <a:endParaRPr sz="2800">
              <a:latin typeface="Times New Roman"/>
              <a:ea typeface="Times New Roman"/>
              <a:cs typeface="Times New Roman"/>
              <a:sym typeface="Times New Roman"/>
            </a:endParaRPr>
          </a:p>
        </p:txBody>
      </p:sp>
      <p:sp>
        <p:nvSpPr>
          <p:cNvPr id="111" name="Google Shape;111;p1"/>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Times New Roman"/>
              <a:buNone/>
            </a:pPr>
            <a:r>
              <a:rPr b="1" lang="en-US">
                <a:latin typeface="Times New Roman"/>
                <a:ea typeface="Times New Roman"/>
                <a:cs typeface="Times New Roman"/>
                <a:sym typeface="Times New Roman"/>
              </a:rPr>
              <a:t>MODULE 4: CLOUD SECURITY</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IaaS, PaaS and SaaS</a:t>
            </a:r>
            <a:endParaRPr/>
          </a:p>
        </p:txBody>
      </p:sp>
      <p:pic>
        <p:nvPicPr>
          <p:cNvPr descr="SaaS vs PaaS vs IaaS: What's The Difference &amp; How To Choose – BMC Software  | Blogs" id="167" name="Google Shape;167;p10"/>
          <p:cNvPicPr preferRelativeResize="0"/>
          <p:nvPr/>
        </p:nvPicPr>
        <p:blipFill rotWithShape="1">
          <a:blip r:embed="rId3">
            <a:alphaModFix/>
          </a:blip>
          <a:srcRect b="0" l="0" r="0" t="0"/>
          <a:stretch/>
        </p:blipFill>
        <p:spPr>
          <a:xfrm>
            <a:off x="914400" y="1537855"/>
            <a:ext cx="7975528" cy="5071485"/>
          </a:xfrm>
          <a:prstGeom prst="rect">
            <a:avLst/>
          </a:prstGeom>
          <a:noFill/>
          <a:ln>
            <a:noFill/>
          </a:ln>
        </p:spPr>
      </p:pic>
      <p:sp>
        <p:nvSpPr>
          <p:cNvPr id="168" name="Google Shape;168;p10"/>
          <p:cNvSpPr txBox="1"/>
          <p:nvPr/>
        </p:nvSpPr>
        <p:spPr>
          <a:xfrm>
            <a:off x="7897091" y="6483927"/>
            <a:ext cx="10919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Kit/ Studios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SaaS: Software as a Service</a:t>
            </a:r>
            <a:endParaRPr b="1">
              <a:latin typeface="Times New Roman"/>
              <a:ea typeface="Times New Roman"/>
              <a:cs typeface="Times New Roman"/>
              <a:sym typeface="Times New Roman"/>
            </a:endParaRPr>
          </a:p>
        </p:txBody>
      </p:sp>
      <p:sp>
        <p:nvSpPr>
          <p:cNvPr id="174" name="Google Shape;174;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just">
              <a:lnSpc>
                <a:spcPct val="150000"/>
              </a:lnSpc>
              <a:spcBef>
                <a:spcPts val="0"/>
              </a:spcBef>
              <a:spcAft>
                <a:spcPts val="0"/>
              </a:spcAft>
              <a:buSzPct val="85000"/>
              <a:buChar char="⚫"/>
            </a:pPr>
            <a:r>
              <a:rPr lang="en-US">
                <a:latin typeface="Calibri"/>
                <a:ea typeface="Calibri"/>
                <a:cs typeface="Calibri"/>
                <a:sym typeface="Calibri"/>
              </a:rPr>
              <a:t>Software as a Service, also known as cloud application services, represents the most commonly utilized option for businesses in the cloud market. </a:t>
            </a:r>
            <a:endParaRPr>
              <a:latin typeface="Calibri"/>
              <a:ea typeface="Calibri"/>
              <a:cs typeface="Calibri"/>
              <a:sym typeface="Calibri"/>
            </a:endParaRPr>
          </a:p>
          <a:p>
            <a:pPr indent="-274320" lvl="0" marL="274320" rtl="0" algn="just">
              <a:lnSpc>
                <a:spcPct val="150000"/>
              </a:lnSpc>
              <a:spcBef>
                <a:spcPts val="580"/>
              </a:spcBef>
              <a:spcAft>
                <a:spcPts val="0"/>
              </a:spcAft>
              <a:buSzPct val="85000"/>
              <a:buChar char="⚫"/>
            </a:pPr>
            <a:r>
              <a:rPr lang="en-US">
                <a:latin typeface="Calibri"/>
                <a:ea typeface="Calibri"/>
                <a:cs typeface="Calibri"/>
                <a:sym typeface="Calibri"/>
              </a:rPr>
              <a:t>SaaS provides us a complete product that is run and managed by the service provider. In most cases, people referring to SaaS are referring to end-user applications (such as web-based email). With a SaaS offering, we don’t have to think about how the service is maintained or how the underlying infrastructure is managed. We only need to think about how we will use that particular software.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PaaS: Platform as a Service</a:t>
            </a:r>
            <a:endParaRPr b="1">
              <a:latin typeface="Times New Roman"/>
              <a:ea typeface="Times New Roman"/>
              <a:cs typeface="Times New Roman"/>
              <a:sym typeface="Times New Roman"/>
            </a:endParaRPr>
          </a:p>
        </p:txBody>
      </p:sp>
      <p:sp>
        <p:nvSpPr>
          <p:cNvPr id="180" name="Google Shape;180;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0"/>
              </a:spcBef>
              <a:spcAft>
                <a:spcPts val="0"/>
              </a:spcAft>
              <a:buSzPts val="1870"/>
              <a:buChar char="⚫"/>
            </a:pPr>
            <a:r>
              <a:rPr lang="en-US" sz="2200">
                <a:latin typeface="Calibri"/>
                <a:ea typeface="Calibri"/>
                <a:cs typeface="Calibri"/>
                <a:sym typeface="Calibri"/>
              </a:rPr>
              <a:t>PaaS removes the need for us to manage underlying infrastructure (usually hardware and operating systems), and allows us to focus on the deployment and management of your applications. </a:t>
            </a:r>
            <a:endParaRPr sz="22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200">
                <a:latin typeface="Calibri"/>
                <a:ea typeface="Calibri"/>
                <a:cs typeface="Calibri"/>
                <a:sym typeface="Calibri"/>
              </a:rPr>
              <a:t>This helps us to be more efficient as we don’t need to worry about resource procurement, capacity planning, software maintenance, patching, or any of the other undifferentiated heavy lifting involved in running your application. </a:t>
            </a:r>
            <a:endParaRPr sz="2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IaaS: Infrastructure as a Service</a:t>
            </a:r>
            <a:endParaRPr b="1">
              <a:latin typeface="Times New Roman"/>
              <a:ea typeface="Times New Roman"/>
              <a:cs typeface="Times New Roman"/>
              <a:sym typeface="Times New Roman"/>
            </a:endParaRPr>
          </a:p>
        </p:txBody>
      </p:sp>
      <p:sp>
        <p:nvSpPr>
          <p:cNvPr id="186" name="Google Shape;186;p13"/>
          <p:cNvSpPr txBox="1"/>
          <p:nvPr>
            <p:ph idx="1" type="body"/>
          </p:nvPr>
        </p:nvSpPr>
        <p:spPr>
          <a:xfrm>
            <a:off x="914400" y="1641763"/>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IaaS contains the basic building blocks for cloud IT. </a:t>
            </a:r>
            <a:endParaRPr sz="2000">
              <a:latin typeface="Calibri"/>
              <a:ea typeface="Calibri"/>
              <a:cs typeface="Calibri"/>
              <a:sym typeface="Calibri"/>
            </a:endParaRPr>
          </a:p>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IaaS is fully self-service for accessing and monitoring computers, networking, storage, and other services. </a:t>
            </a:r>
            <a:endParaRPr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IaaS allows businesses to purchase resources on-demand and as-needed instead of having to buy hardware outright.</a:t>
            </a:r>
            <a:endParaRPr/>
          </a:p>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It typically provides access to networking features, computers (virtual or on dedicated hardware), and data storage space. </a:t>
            </a:r>
            <a:endParaRPr sz="2000">
              <a:latin typeface="Calibri"/>
              <a:ea typeface="Calibri"/>
              <a:cs typeface="Calibri"/>
              <a:sym typeface="Calibri"/>
            </a:endParaRPr>
          </a:p>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IaaS gives the highest level of flexibility and management control over your IT resources. It is most similar to the existing IT resources with which many IT departments and developers are familiar. </a:t>
            </a:r>
            <a:r>
              <a:rPr lang="en-US" sz="1800">
                <a:latin typeface="Calibri"/>
                <a:ea typeface="Calibri"/>
                <a:cs typeface="Calibri"/>
                <a:sym typeface="Calibri"/>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CLOUD </a:t>
            </a:r>
            <a:r>
              <a:rPr b="1" lang="en-US">
                <a:latin typeface="Times New Roman"/>
                <a:ea typeface="Times New Roman"/>
                <a:cs typeface="Times New Roman"/>
                <a:sym typeface="Times New Roman"/>
              </a:rPr>
              <a:t>COMPUTING</a:t>
            </a:r>
            <a:r>
              <a:rPr b="1" lang="en-US">
                <a:latin typeface="Times New Roman"/>
                <a:ea typeface="Times New Roman"/>
                <a:cs typeface="Times New Roman"/>
                <a:sym typeface="Times New Roman"/>
              </a:rPr>
              <a:t> MODELS</a:t>
            </a:r>
            <a:endParaRPr/>
          </a:p>
        </p:txBody>
      </p:sp>
      <p:pic>
        <p:nvPicPr>
          <p:cNvPr id="192" name="Google Shape;192;p14"/>
          <p:cNvPicPr preferRelativeResize="0"/>
          <p:nvPr>
            <p:ph idx="1" type="body"/>
          </p:nvPr>
        </p:nvPicPr>
        <p:blipFill rotWithShape="1">
          <a:blip r:embed="rId3">
            <a:alphaModFix/>
          </a:blip>
          <a:srcRect b="0" l="0" r="0" t="0"/>
          <a:stretch/>
        </p:blipFill>
        <p:spPr>
          <a:xfrm>
            <a:off x="914400" y="1457315"/>
            <a:ext cx="7772400" cy="4552970"/>
          </a:xfrm>
          <a:prstGeom prst="rect">
            <a:avLst/>
          </a:prstGeom>
          <a:noFill/>
          <a:ln>
            <a:noFill/>
          </a:ln>
        </p:spPr>
      </p:pic>
      <p:sp>
        <p:nvSpPr>
          <p:cNvPr id="193" name="Google Shape;193;p14"/>
          <p:cNvSpPr txBox="1"/>
          <p:nvPr/>
        </p:nvSpPr>
        <p:spPr>
          <a:xfrm>
            <a:off x="2483768" y="6021288"/>
            <a:ext cx="467134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CLOUD COMPUTING SERVICE MODELS</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899592" y="188640"/>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PUBLIC CLOUD</a:t>
            </a:r>
            <a:endParaRPr b="1">
              <a:latin typeface="Times New Roman"/>
              <a:ea typeface="Times New Roman"/>
              <a:cs typeface="Times New Roman"/>
              <a:sym typeface="Times New Roman"/>
            </a:endParaRPr>
          </a:p>
        </p:txBody>
      </p:sp>
      <p:pic>
        <p:nvPicPr>
          <p:cNvPr id="199" name="Google Shape;199;p15"/>
          <p:cNvPicPr preferRelativeResize="0"/>
          <p:nvPr>
            <p:ph idx="1" type="body"/>
          </p:nvPr>
        </p:nvPicPr>
        <p:blipFill rotWithShape="1">
          <a:blip r:embed="rId3">
            <a:alphaModFix/>
          </a:blip>
          <a:srcRect b="0" l="0" r="0" t="0"/>
          <a:stretch/>
        </p:blipFill>
        <p:spPr>
          <a:xfrm>
            <a:off x="1691680" y="1268760"/>
            <a:ext cx="5523577" cy="4035119"/>
          </a:xfrm>
          <a:prstGeom prst="rect">
            <a:avLst/>
          </a:prstGeom>
          <a:noFill/>
          <a:ln>
            <a:noFill/>
          </a:ln>
        </p:spPr>
      </p:pic>
      <p:sp>
        <p:nvSpPr>
          <p:cNvPr id="200" name="Google Shape;200;p15"/>
          <p:cNvSpPr txBox="1"/>
          <p:nvPr/>
        </p:nvSpPr>
        <p:spPr>
          <a:xfrm flipH="1">
            <a:off x="611560" y="5085184"/>
            <a:ext cx="8064896" cy="16157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A public cloud is a platform that uses the standard cloud computing model to make resources -- such as virtual machines, applications or storage available to users remotely.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PUBLIC CLOUD</a:t>
            </a:r>
            <a:endParaRPr b="1">
              <a:latin typeface="Times New Roman"/>
              <a:ea typeface="Times New Roman"/>
              <a:cs typeface="Times New Roman"/>
              <a:sym typeface="Times New Roman"/>
            </a:endParaRPr>
          </a:p>
        </p:txBody>
      </p:sp>
      <p:sp>
        <p:nvSpPr>
          <p:cNvPr id="206" name="Google Shape;206;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50000"/>
              </a:lnSpc>
              <a:spcBef>
                <a:spcPts val="0"/>
              </a:spcBef>
              <a:spcAft>
                <a:spcPts val="0"/>
              </a:spcAft>
              <a:buSzPct val="85000"/>
              <a:buChar char="⚫"/>
            </a:pPr>
            <a:r>
              <a:rPr lang="en-US" sz="2200">
                <a:latin typeface="Calibri"/>
                <a:ea typeface="Calibri"/>
                <a:cs typeface="Calibri"/>
                <a:sym typeface="Calibri"/>
              </a:rPr>
              <a:t>Public cloud services may be free or offered through a variety of subscription or on-demand pricing schemes, including a pay-per-usage model.</a:t>
            </a:r>
            <a:endParaRPr>
              <a:latin typeface="Calibri"/>
              <a:ea typeface="Calibri"/>
              <a:cs typeface="Calibri"/>
              <a:sym typeface="Calibri"/>
            </a:endParaRPr>
          </a:p>
          <a:p>
            <a:pPr indent="-274320" lvl="0" marL="274320" rtl="0" algn="l">
              <a:lnSpc>
                <a:spcPct val="150000"/>
              </a:lnSpc>
              <a:spcBef>
                <a:spcPts val="580"/>
              </a:spcBef>
              <a:spcAft>
                <a:spcPts val="0"/>
              </a:spcAft>
              <a:buSzPct val="85000"/>
              <a:buChar char="⚫"/>
            </a:pPr>
            <a:r>
              <a:rPr lang="en-US" sz="2200">
                <a:latin typeface="Calibri"/>
                <a:ea typeface="Calibri"/>
                <a:cs typeface="Calibri"/>
                <a:sym typeface="Calibri"/>
              </a:rPr>
              <a:t>The main benefits of the public cloud are as follows:</a:t>
            </a:r>
            <a:endParaRPr>
              <a:latin typeface="Calibri"/>
              <a:ea typeface="Calibri"/>
              <a:cs typeface="Calibri"/>
              <a:sym typeface="Calibri"/>
            </a:endParaRPr>
          </a:p>
          <a:p>
            <a:pPr indent="-274320" lvl="0" marL="274320" rtl="0" algn="l">
              <a:lnSpc>
                <a:spcPct val="150000"/>
              </a:lnSpc>
              <a:spcBef>
                <a:spcPts val="580"/>
              </a:spcBef>
              <a:spcAft>
                <a:spcPts val="0"/>
              </a:spcAft>
              <a:buSzPct val="85000"/>
              <a:buFont typeface="Noto Sans Symbols"/>
              <a:buChar char="⮚"/>
            </a:pPr>
            <a:r>
              <a:rPr lang="en-US" sz="2200">
                <a:latin typeface="Calibri"/>
                <a:ea typeface="Calibri"/>
                <a:cs typeface="Calibri"/>
                <a:sym typeface="Calibri"/>
              </a:rPr>
              <a:t>a reduced need for organizations to invest in and maintain their own on-premises IT resources;</a:t>
            </a:r>
            <a:endParaRPr>
              <a:latin typeface="Calibri"/>
              <a:ea typeface="Calibri"/>
              <a:cs typeface="Calibri"/>
              <a:sym typeface="Calibri"/>
            </a:endParaRPr>
          </a:p>
          <a:p>
            <a:pPr indent="-274320" lvl="0" marL="274320" rtl="0" algn="l">
              <a:lnSpc>
                <a:spcPct val="150000"/>
              </a:lnSpc>
              <a:spcBef>
                <a:spcPts val="580"/>
              </a:spcBef>
              <a:spcAft>
                <a:spcPts val="0"/>
              </a:spcAft>
              <a:buSzPct val="85000"/>
              <a:buFont typeface="Noto Sans Symbols"/>
              <a:buChar char="⮚"/>
            </a:pPr>
            <a:r>
              <a:rPr lang="en-US" sz="2200">
                <a:latin typeface="Calibri"/>
                <a:ea typeface="Calibri"/>
                <a:cs typeface="Calibri"/>
                <a:sym typeface="Calibri"/>
              </a:rPr>
              <a:t>scalability to meet workload and user demands; and</a:t>
            </a:r>
            <a:endParaRPr>
              <a:latin typeface="Calibri"/>
              <a:ea typeface="Calibri"/>
              <a:cs typeface="Calibri"/>
              <a:sym typeface="Calibri"/>
            </a:endParaRPr>
          </a:p>
          <a:p>
            <a:pPr indent="-274320" lvl="0" marL="274320" rtl="0" algn="l">
              <a:lnSpc>
                <a:spcPct val="150000"/>
              </a:lnSpc>
              <a:spcBef>
                <a:spcPts val="580"/>
              </a:spcBef>
              <a:spcAft>
                <a:spcPts val="0"/>
              </a:spcAft>
              <a:buSzPct val="85000"/>
              <a:buFont typeface="Noto Sans Symbols"/>
              <a:buChar char="⮚"/>
            </a:pPr>
            <a:r>
              <a:rPr lang="en-US" sz="2200">
                <a:latin typeface="Calibri"/>
                <a:ea typeface="Calibri"/>
                <a:cs typeface="Calibri"/>
                <a:sym typeface="Calibri"/>
              </a:rPr>
              <a:t>fewer wasted resources because customers only pay for what they use.</a:t>
            </a:r>
            <a:endParaRPr>
              <a:latin typeface="Calibri"/>
              <a:ea typeface="Calibri"/>
              <a:cs typeface="Calibri"/>
              <a:sym typeface="Calibri"/>
            </a:endParaRPr>
          </a:p>
          <a:p>
            <a:pPr indent="-164480" lvl="0" marL="274320" rtl="0" algn="l">
              <a:lnSpc>
                <a:spcPct val="150000"/>
              </a:lnSpc>
              <a:spcBef>
                <a:spcPts val="580"/>
              </a:spcBef>
              <a:spcAft>
                <a:spcPts val="0"/>
              </a:spcAft>
              <a:buSzPct val="85000"/>
              <a:buNone/>
            </a:pPr>
            <a:r>
              <a:t/>
            </a:r>
            <a:endParaRPr sz="2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899592" y="0"/>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PRIVATE CLOUD</a:t>
            </a:r>
            <a:endParaRPr/>
          </a:p>
        </p:txBody>
      </p:sp>
      <p:pic>
        <p:nvPicPr>
          <p:cNvPr id="212" name="Google Shape;212;p17"/>
          <p:cNvPicPr preferRelativeResize="0"/>
          <p:nvPr>
            <p:ph idx="1" type="body"/>
          </p:nvPr>
        </p:nvPicPr>
        <p:blipFill rotWithShape="1">
          <a:blip r:embed="rId3">
            <a:alphaModFix/>
          </a:blip>
          <a:srcRect b="0" l="0" r="0" t="0"/>
          <a:stretch/>
        </p:blipFill>
        <p:spPr>
          <a:xfrm>
            <a:off x="1907704" y="1124744"/>
            <a:ext cx="5341551" cy="3911358"/>
          </a:xfrm>
          <a:prstGeom prst="rect">
            <a:avLst/>
          </a:prstGeom>
          <a:noFill/>
          <a:ln>
            <a:noFill/>
          </a:ln>
        </p:spPr>
      </p:pic>
      <p:sp>
        <p:nvSpPr>
          <p:cNvPr id="213" name="Google Shape;213;p17"/>
          <p:cNvSpPr txBox="1"/>
          <p:nvPr/>
        </p:nvSpPr>
        <p:spPr>
          <a:xfrm>
            <a:off x="539552" y="5157192"/>
            <a:ext cx="8136904" cy="16157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Private cloud is a type of cloud computing that delivers similar advantages to public cloud, including scalability and self-service, but through a proprietary architecture.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PRIVATE CLOUD</a:t>
            </a:r>
            <a:endParaRPr/>
          </a:p>
        </p:txBody>
      </p:sp>
      <p:sp>
        <p:nvSpPr>
          <p:cNvPr id="219" name="Google Shape;219;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870"/>
              <a:buChar char="⚫"/>
            </a:pPr>
            <a:r>
              <a:rPr lang="en-US" sz="2200">
                <a:latin typeface="Calibri"/>
                <a:ea typeface="Calibri"/>
                <a:cs typeface="Calibri"/>
                <a:sym typeface="Calibri"/>
              </a:rPr>
              <a:t>Unlike public clouds, which deliver services to multiple organizations, a private cloud is dedicated to the needs and goals of a single organization.</a:t>
            </a:r>
            <a:endParaRPr>
              <a:latin typeface="Calibri"/>
              <a:ea typeface="Calibri"/>
              <a:cs typeface="Calibri"/>
              <a:sym typeface="Calibri"/>
            </a:endParaRPr>
          </a:p>
          <a:p>
            <a:pPr indent="-274320" lvl="0" marL="274320" rtl="0" algn="l">
              <a:lnSpc>
                <a:spcPct val="150000"/>
              </a:lnSpc>
              <a:spcBef>
                <a:spcPts val="580"/>
              </a:spcBef>
              <a:spcAft>
                <a:spcPts val="0"/>
              </a:spcAft>
              <a:buSzPts val="1870"/>
              <a:buChar char="⚫"/>
            </a:pPr>
            <a:r>
              <a:rPr lang="en-US" sz="2200">
                <a:latin typeface="Calibri"/>
                <a:ea typeface="Calibri"/>
                <a:cs typeface="Calibri"/>
                <a:sym typeface="Calibri"/>
              </a:rPr>
              <a:t>The  advantages of  having a Private Cloud are:</a:t>
            </a:r>
            <a:endParaRPr>
              <a:latin typeface="Calibri"/>
              <a:ea typeface="Calibri"/>
              <a:cs typeface="Calibri"/>
              <a:sym typeface="Calibri"/>
            </a:endParaRPr>
          </a:p>
          <a:p>
            <a:pPr indent="-274320" lvl="0" marL="274320" rtl="0" algn="l">
              <a:lnSpc>
                <a:spcPct val="150000"/>
              </a:lnSpc>
              <a:spcBef>
                <a:spcPts val="580"/>
              </a:spcBef>
              <a:spcAft>
                <a:spcPts val="0"/>
              </a:spcAft>
              <a:buSzPts val="1870"/>
              <a:buFont typeface="Noto Sans Symbols"/>
              <a:buChar char="⮚"/>
            </a:pPr>
            <a:r>
              <a:rPr lang="en-US" sz="2200">
                <a:latin typeface="Calibri"/>
                <a:ea typeface="Calibri"/>
                <a:cs typeface="Calibri"/>
                <a:sym typeface="Calibri"/>
              </a:rPr>
              <a:t>More Secured</a:t>
            </a:r>
            <a:endParaRPr>
              <a:latin typeface="Calibri"/>
              <a:ea typeface="Calibri"/>
              <a:cs typeface="Calibri"/>
              <a:sym typeface="Calibri"/>
            </a:endParaRPr>
          </a:p>
          <a:p>
            <a:pPr indent="-274320" lvl="0" marL="274320" rtl="0" algn="l">
              <a:lnSpc>
                <a:spcPct val="150000"/>
              </a:lnSpc>
              <a:spcBef>
                <a:spcPts val="580"/>
              </a:spcBef>
              <a:spcAft>
                <a:spcPts val="0"/>
              </a:spcAft>
              <a:buSzPts val="1870"/>
              <a:buFont typeface="Noto Sans Symbols"/>
              <a:buChar char="⮚"/>
            </a:pPr>
            <a:r>
              <a:rPr lang="en-US" sz="2200">
                <a:latin typeface="Calibri"/>
                <a:ea typeface="Calibri"/>
                <a:cs typeface="Calibri"/>
                <a:sym typeface="Calibri"/>
              </a:rPr>
              <a:t>All time availability</a:t>
            </a:r>
            <a:endParaRPr sz="2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COMMUNITY CLOUD</a:t>
            </a:r>
            <a:endParaRPr b="1">
              <a:latin typeface="Times New Roman"/>
              <a:ea typeface="Times New Roman"/>
              <a:cs typeface="Times New Roman"/>
              <a:sym typeface="Times New Roman"/>
            </a:endParaRPr>
          </a:p>
        </p:txBody>
      </p:sp>
      <p:pic>
        <p:nvPicPr>
          <p:cNvPr id="225" name="Google Shape;225;p19"/>
          <p:cNvPicPr preferRelativeResize="0"/>
          <p:nvPr>
            <p:ph idx="1" type="body"/>
          </p:nvPr>
        </p:nvPicPr>
        <p:blipFill rotWithShape="1">
          <a:blip r:embed="rId3">
            <a:alphaModFix/>
          </a:blip>
          <a:srcRect b="0" l="0" r="0" t="0"/>
          <a:stretch/>
        </p:blipFill>
        <p:spPr>
          <a:xfrm>
            <a:off x="2267745" y="1412777"/>
            <a:ext cx="4608512" cy="3670392"/>
          </a:xfrm>
          <a:prstGeom prst="rect">
            <a:avLst/>
          </a:prstGeom>
          <a:noFill/>
          <a:ln>
            <a:noFill/>
          </a:ln>
        </p:spPr>
      </p:pic>
      <p:sp>
        <p:nvSpPr>
          <p:cNvPr id="226" name="Google Shape;226;p19"/>
          <p:cNvSpPr txBox="1"/>
          <p:nvPr/>
        </p:nvSpPr>
        <p:spPr>
          <a:xfrm>
            <a:off x="395536" y="5157192"/>
            <a:ext cx="8136904" cy="16157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Community cloud is a cloud infrastructure that allows systems and services to be accessible by a group of several organizations to share the information.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Times New Roman"/>
              <a:buNone/>
            </a:pPr>
            <a:r>
              <a:rPr b="1" lang="en-US" sz="4400">
                <a:latin typeface="Times New Roman"/>
                <a:ea typeface="Times New Roman"/>
                <a:cs typeface="Times New Roman"/>
                <a:sym typeface="Times New Roman"/>
              </a:rPr>
              <a:t>CLOUD SECURITY</a:t>
            </a:r>
            <a:endParaRPr b="1" sz="4400">
              <a:latin typeface="Times New Roman"/>
              <a:ea typeface="Times New Roman"/>
              <a:cs typeface="Times New Roman"/>
              <a:sym typeface="Times New Roman"/>
            </a:endParaRPr>
          </a:p>
        </p:txBody>
      </p:sp>
      <p:sp>
        <p:nvSpPr>
          <p:cNvPr id="117" name="Google Shape;117;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80"/>
              </a:spcBef>
              <a:spcAft>
                <a:spcPts val="0"/>
              </a:spcAft>
              <a:buSzPts val="1530"/>
              <a:buNone/>
            </a:pPr>
            <a:r>
              <a:t/>
            </a:r>
            <a:endParaRPr/>
          </a:p>
          <a:p>
            <a:pPr indent="-228600" lvl="0" marL="457200" rtl="0" algn="l">
              <a:lnSpc>
                <a:spcPct val="100000"/>
              </a:lnSpc>
              <a:spcBef>
                <a:spcPts val="580"/>
              </a:spcBef>
              <a:spcAft>
                <a:spcPts val="0"/>
              </a:spcAft>
              <a:buSzPts val="1530"/>
              <a:buNone/>
            </a:pPr>
            <a:r>
              <a:t/>
            </a:r>
            <a:endParaRPr/>
          </a:p>
          <a:p>
            <a:pPr indent="-228600" lvl="0" marL="457200" rtl="0" algn="l">
              <a:lnSpc>
                <a:spcPct val="100000"/>
              </a:lnSpc>
              <a:spcBef>
                <a:spcPts val="580"/>
              </a:spcBef>
              <a:spcAft>
                <a:spcPts val="0"/>
              </a:spcAft>
              <a:buSzPts val="1530"/>
              <a:buNone/>
            </a:pPr>
            <a:r>
              <a:t/>
            </a:r>
            <a:endParaRPr/>
          </a:p>
          <a:p>
            <a:pPr indent="-325755" lvl="0" marL="457200" rtl="0" algn="l">
              <a:lnSpc>
                <a:spcPct val="100000"/>
              </a:lnSpc>
              <a:spcBef>
                <a:spcPts val="580"/>
              </a:spcBef>
              <a:spcAft>
                <a:spcPts val="0"/>
              </a:spcAft>
              <a:buSzPts val="1530"/>
              <a:buChar char="⚫"/>
            </a:pPr>
            <a:r>
              <a:rPr lang="en-US"/>
              <a:t>What is Cloud Computing ?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COMMUNITY CLOUD</a:t>
            </a:r>
            <a:endParaRPr/>
          </a:p>
        </p:txBody>
      </p:sp>
      <p:sp>
        <p:nvSpPr>
          <p:cNvPr id="232" name="Google Shape;232;p20"/>
          <p:cNvSpPr txBox="1"/>
          <p:nvPr>
            <p:ph idx="1" type="body"/>
          </p:nvPr>
        </p:nvSpPr>
        <p:spPr>
          <a:xfrm>
            <a:off x="914400" y="1711036"/>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sz="2400">
                <a:latin typeface="Calibri"/>
                <a:ea typeface="Calibri"/>
                <a:cs typeface="Calibri"/>
                <a:sym typeface="Calibri"/>
              </a:rPr>
              <a:t>It is owned, managed, and operated by one or more organizations in the community, a third party, or a combination of them.</a:t>
            </a:r>
            <a:endParaRPr sz="2400">
              <a:latin typeface="Calibri"/>
              <a:ea typeface="Calibri"/>
              <a:cs typeface="Calibri"/>
              <a:sym typeface="Calibri"/>
            </a:endParaRPr>
          </a:p>
          <a:p>
            <a:pPr indent="-274320" lvl="0" marL="274320" rtl="0" algn="l">
              <a:lnSpc>
                <a:spcPct val="100000"/>
              </a:lnSpc>
              <a:spcBef>
                <a:spcPts val="580"/>
              </a:spcBef>
              <a:spcAft>
                <a:spcPts val="0"/>
              </a:spcAft>
              <a:buSzPts val="2210"/>
              <a:buChar char="⚫"/>
            </a:pPr>
            <a:r>
              <a:rPr lang="en-US" sz="2400">
                <a:latin typeface="Calibri"/>
                <a:ea typeface="Calibri"/>
                <a:cs typeface="Calibri"/>
                <a:sym typeface="Calibri"/>
              </a:rPr>
              <a:t>There are the following advantages of Community Cloud –</a:t>
            </a:r>
            <a:endParaRPr sz="2400">
              <a:latin typeface="Calibri"/>
              <a:ea typeface="Calibri"/>
              <a:cs typeface="Calibri"/>
              <a:sym typeface="Calibri"/>
            </a:endParaRPr>
          </a:p>
          <a:p>
            <a:pPr indent="-274320" lvl="0" marL="274320" rtl="0" algn="l">
              <a:lnSpc>
                <a:spcPct val="100000"/>
              </a:lnSpc>
              <a:spcBef>
                <a:spcPts val="580"/>
              </a:spcBef>
              <a:spcAft>
                <a:spcPts val="0"/>
              </a:spcAft>
              <a:buSzPts val="2210"/>
              <a:buFont typeface="Noto Sans Symbols"/>
              <a:buChar char="⮚"/>
            </a:pPr>
            <a:r>
              <a:rPr lang="en-US" sz="2400">
                <a:latin typeface="Calibri"/>
                <a:ea typeface="Calibri"/>
                <a:cs typeface="Calibri"/>
                <a:sym typeface="Calibri"/>
              </a:rPr>
              <a:t>Cost Effective</a:t>
            </a:r>
            <a:endParaRPr sz="2400">
              <a:latin typeface="Calibri"/>
              <a:ea typeface="Calibri"/>
              <a:cs typeface="Calibri"/>
              <a:sym typeface="Calibri"/>
            </a:endParaRPr>
          </a:p>
          <a:p>
            <a:pPr indent="-274320" lvl="0" marL="274320" rtl="0" algn="l">
              <a:lnSpc>
                <a:spcPct val="100000"/>
              </a:lnSpc>
              <a:spcBef>
                <a:spcPts val="580"/>
              </a:spcBef>
              <a:spcAft>
                <a:spcPts val="0"/>
              </a:spcAft>
              <a:buSzPts val="2210"/>
              <a:buFont typeface="Noto Sans Symbols"/>
              <a:buChar char="⮚"/>
            </a:pPr>
            <a:r>
              <a:rPr lang="en-US" sz="2400">
                <a:latin typeface="Calibri"/>
                <a:ea typeface="Calibri"/>
                <a:cs typeface="Calibri"/>
                <a:sym typeface="Calibri"/>
              </a:rPr>
              <a:t>Flexible and Scalable</a:t>
            </a:r>
            <a:endParaRPr sz="2400">
              <a:latin typeface="Calibri"/>
              <a:ea typeface="Calibri"/>
              <a:cs typeface="Calibri"/>
              <a:sym typeface="Calibri"/>
            </a:endParaRPr>
          </a:p>
          <a:p>
            <a:pPr indent="-274320" lvl="0" marL="274320" rtl="0" algn="l">
              <a:lnSpc>
                <a:spcPct val="100000"/>
              </a:lnSpc>
              <a:spcBef>
                <a:spcPts val="580"/>
              </a:spcBef>
              <a:spcAft>
                <a:spcPts val="0"/>
              </a:spcAft>
              <a:buSzPts val="2210"/>
              <a:buFont typeface="Noto Sans Symbols"/>
              <a:buChar char="⮚"/>
            </a:pPr>
            <a:r>
              <a:rPr lang="en-US" sz="2400">
                <a:latin typeface="Calibri"/>
                <a:ea typeface="Calibri"/>
                <a:cs typeface="Calibri"/>
                <a:sym typeface="Calibri"/>
              </a:rPr>
              <a:t>Security</a:t>
            </a:r>
            <a:endParaRPr sz="2400">
              <a:latin typeface="Calibri"/>
              <a:ea typeface="Calibri"/>
              <a:cs typeface="Calibri"/>
              <a:sym typeface="Calibri"/>
            </a:endParaRPr>
          </a:p>
          <a:p>
            <a:pPr indent="-274320" lvl="0" marL="274320" rtl="0" algn="l">
              <a:lnSpc>
                <a:spcPct val="100000"/>
              </a:lnSpc>
              <a:spcBef>
                <a:spcPts val="580"/>
              </a:spcBef>
              <a:spcAft>
                <a:spcPts val="0"/>
              </a:spcAft>
              <a:buSzPts val="2210"/>
              <a:buFont typeface="Noto Sans Symbols"/>
              <a:buChar char="⮚"/>
            </a:pPr>
            <a:r>
              <a:rPr lang="en-US" sz="2400">
                <a:latin typeface="Calibri"/>
                <a:ea typeface="Calibri"/>
                <a:cs typeface="Calibri"/>
                <a:sym typeface="Calibri"/>
              </a:rPr>
              <a:t>Sharing Infrastructure</a:t>
            </a:r>
            <a:endParaRPr sz="24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1"/>
          <p:cNvPicPr preferRelativeResize="0"/>
          <p:nvPr/>
        </p:nvPicPr>
        <p:blipFill rotWithShape="1">
          <a:blip r:embed="rId3">
            <a:alphaModFix/>
          </a:blip>
          <a:srcRect b="0" l="0" r="0" t="0"/>
          <a:stretch/>
        </p:blipFill>
        <p:spPr>
          <a:xfrm>
            <a:off x="518246" y="1583748"/>
            <a:ext cx="8141650" cy="34454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HYBRID CLOUD</a:t>
            </a:r>
            <a:endParaRPr b="1">
              <a:latin typeface="Times New Roman"/>
              <a:ea typeface="Times New Roman"/>
              <a:cs typeface="Times New Roman"/>
              <a:sym typeface="Times New Roman"/>
            </a:endParaRPr>
          </a:p>
        </p:txBody>
      </p:sp>
      <p:pic>
        <p:nvPicPr>
          <p:cNvPr id="243" name="Google Shape;243;p22"/>
          <p:cNvPicPr preferRelativeResize="0"/>
          <p:nvPr>
            <p:ph idx="1" type="body"/>
          </p:nvPr>
        </p:nvPicPr>
        <p:blipFill rotWithShape="1">
          <a:blip r:embed="rId3">
            <a:alphaModFix/>
          </a:blip>
          <a:srcRect b="0" l="0" r="0" t="0"/>
          <a:stretch/>
        </p:blipFill>
        <p:spPr>
          <a:xfrm>
            <a:off x="1907704" y="1556792"/>
            <a:ext cx="5245716" cy="3312368"/>
          </a:xfrm>
          <a:prstGeom prst="rect">
            <a:avLst/>
          </a:prstGeom>
          <a:noFill/>
          <a:ln>
            <a:noFill/>
          </a:ln>
        </p:spPr>
      </p:pic>
      <p:sp>
        <p:nvSpPr>
          <p:cNvPr id="244" name="Google Shape;244;p22"/>
          <p:cNvSpPr/>
          <p:nvPr/>
        </p:nvSpPr>
        <p:spPr>
          <a:xfrm>
            <a:off x="683568" y="4869160"/>
            <a:ext cx="7920880" cy="161582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A hybrid cloud is a computing environment which combines a public cloud and a private cloud by allowing data and applications to be shared between them.</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HYBRID CLOUD</a:t>
            </a:r>
            <a:endParaRPr/>
          </a:p>
        </p:txBody>
      </p:sp>
      <p:sp>
        <p:nvSpPr>
          <p:cNvPr id="250" name="Google Shape;250;p23"/>
          <p:cNvSpPr txBox="1"/>
          <p:nvPr>
            <p:ph idx="1" type="body"/>
          </p:nvPr>
        </p:nvSpPr>
        <p:spPr>
          <a:xfrm>
            <a:off x="914400" y="1752600"/>
            <a:ext cx="7772400" cy="4572000"/>
          </a:xfrm>
          <a:prstGeom prst="rect">
            <a:avLst/>
          </a:prstGeom>
          <a:noFill/>
          <a:ln>
            <a:noFill/>
          </a:ln>
        </p:spPr>
        <p:txBody>
          <a:bodyPr anchorCtr="0" anchor="t" bIns="45700" lIns="91425" spcFirstLastPara="1" rIns="91425" wrap="square" tIns="45700">
            <a:normAutofit fontScale="92500"/>
          </a:bodyPr>
          <a:lstStyle/>
          <a:p>
            <a:pPr indent="-274320" lvl="0" marL="274320" rtl="0" algn="just">
              <a:lnSpc>
                <a:spcPct val="150000"/>
              </a:lnSpc>
              <a:spcBef>
                <a:spcPts val="0"/>
              </a:spcBef>
              <a:spcAft>
                <a:spcPts val="0"/>
              </a:spcAft>
              <a:buSzPct val="85000"/>
              <a:buChar char="⚫"/>
            </a:pPr>
            <a:r>
              <a:rPr lang="en-US" sz="2200">
                <a:latin typeface="Calibri"/>
                <a:ea typeface="Calibri"/>
                <a:cs typeface="Calibri"/>
                <a:sym typeface="Calibri"/>
              </a:rPr>
              <a:t>Organisations gain the flexibility and computing power of the public cloud for basic and non-sensitive computing tasks, while keeping business-critical applications and data on-premises, safely behind a company’s  private firewall.</a:t>
            </a:r>
            <a:endParaRPr>
              <a:latin typeface="Calibri"/>
              <a:ea typeface="Calibri"/>
              <a:cs typeface="Calibri"/>
              <a:sym typeface="Calibri"/>
            </a:endParaRPr>
          </a:p>
          <a:p>
            <a:pPr indent="-274320" lvl="0" marL="274320" rtl="0" algn="just">
              <a:lnSpc>
                <a:spcPct val="150000"/>
              </a:lnSpc>
              <a:spcBef>
                <a:spcPts val="580"/>
              </a:spcBef>
              <a:spcAft>
                <a:spcPts val="0"/>
              </a:spcAft>
              <a:buSzPct val="85000"/>
              <a:buChar char="⚫"/>
            </a:pPr>
            <a:r>
              <a:rPr lang="en-US" sz="2200">
                <a:latin typeface="Calibri"/>
                <a:ea typeface="Calibri"/>
                <a:cs typeface="Calibri"/>
                <a:sym typeface="Calibri"/>
              </a:rPr>
              <a:t>Hybrid clouds have a number of uses. An organization may use their private cloud for some services and their public cloud for others, or they may use the public cloud as backup for their private cloud. </a:t>
            </a:r>
            <a:endParaRPr>
              <a:latin typeface="Calibri"/>
              <a:ea typeface="Calibri"/>
              <a:cs typeface="Calibri"/>
              <a:sym typeface="Calibri"/>
            </a:endParaRPr>
          </a:p>
          <a:p>
            <a:pPr indent="-274320" lvl="0" marL="274320" rtl="0" algn="just">
              <a:lnSpc>
                <a:spcPct val="150000"/>
              </a:lnSpc>
              <a:spcBef>
                <a:spcPts val="580"/>
              </a:spcBef>
              <a:spcAft>
                <a:spcPts val="0"/>
              </a:spcAft>
              <a:buSzPct val="85000"/>
              <a:buChar char="⚫"/>
            </a:pPr>
            <a:r>
              <a:rPr lang="en-US" sz="2200">
                <a:latin typeface="Calibri"/>
                <a:ea typeface="Calibri"/>
                <a:cs typeface="Calibri"/>
                <a:sym typeface="Calibri"/>
              </a:rPr>
              <a:t>They can also use the public cloud to handle periods of high demand, while keeping most operations within their private cloud.</a:t>
            </a:r>
            <a:endParaRPr sz="22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sz="3200">
                <a:latin typeface="Times New Roman"/>
                <a:ea typeface="Times New Roman"/>
                <a:cs typeface="Times New Roman"/>
                <a:sym typeface="Times New Roman"/>
              </a:rPr>
              <a:t>CLOUD COMPUTING ENTITIES</a:t>
            </a:r>
            <a:endParaRPr sz="3200"/>
          </a:p>
        </p:txBody>
      </p:sp>
      <p:sp>
        <p:nvSpPr>
          <p:cNvPr id="256" name="Google Shape;256;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870"/>
              <a:buNone/>
            </a:pPr>
            <a:r>
              <a:rPr lang="en-US" sz="2200">
                <a:latin typeface="Times New Roman"/>
                <a:ea typeface="Times New Roman"/>
                <a:cs typeface="Times New Roman"/>
                <a:sym typeface="Times New Roman"/>
              </a:rPr>
              <a:t>The essential components of the NIST reference model include:</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Cloud Customer</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Cloud Provider</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Cloud Auditor</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Cloud Carrier (Service Brokers and Resellers)</a:t>
            </a:r>
            <a:endParaRPr/>
          </a:p>
          <a:p>
            <a:pPr indent="-155575" lvl="0" marL="274320" rtl="0" algn="l">
              <a:lnSpc>
                <a:spcPct val="150000"/>
              </a:lnSpc>
              <a:spcBef>
                <a:spcPts val="580"/>
              </a:spcBef>
              <a:spcAft>
                <a:spcPts val="0"/>
              </a:spcAft>
              <a:buSzPts val="1870"/>
              <a:buNone/>
            </a:pPr>
            <a:r>
              <a:t/>
            </a:r>
            <a:endParaRPr sz="2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5"/>
          <p:cNvPicPr preferRelativeResize="0"/>
          <p:nvPr/>
        </p:nvPicPr>
        <p:blipFill rotWithShape="1">
          <a:blip r:embed="rId3">
            <a:alphaModFix/>
          </a:blip>
          <a:srcRect b="0" l="0" r="0" t="0"/>
          <a:stretch/>
        </p:blipFill>
        <p:spPr>
          <a:xfrm>
            <a:off x="1090874" y="983673"/>
            <a:ext cx="6555103" cy="42169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sz="3200">
                <a:latin typeface="Times New Roman"/>
                <a:ea typeface="Times New Roman"/>
                <a:cs typeface="Times New Roman"/>
                <a:sym typeface="Times New Roman"/>
              </a:rPr>
              <a:t>CLOUD COMPUTING ENTITIES</a:t>
            </a:r>
            <a:endParaRPr sz="3200"/>
          </a:p>
        </p:txBody>
      </p:sp>
      <p:sp>
        <p:nvSpPr>
          <p:cNvPr id="267" name="Google Shape;267;p26"/>
          <p:cNvSpPr txBox="1"/>
          <p:nvPr>
            <p:ph idx="1" type="body"/>
          </p:nvPr>
        </p:nvSpPr>
        <p:spPr>
          <a:xfrm>
            <a:off x="914400" y="1558636"/>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580"/>
              </a:spcBef>
              <a:spcAft>
                <a:spcPts val="0"/>
              </a:spcAft>
              <a:buSzPts val="1530"/>
              <a:buChar char="⚫"/>
            </a:pPr>
            <a:r>
              <a:rPr b="1" lang="en-US" sz="1700">
                <a:latin typeface="Calibri"/>
                <a:ea typeface="Calibri"/>
                <a:cs typeface="Calibri"/>
                <a:sym typeface="Calibri"/>
              </a:rPr>
              <a:t>Cloud Service Providers: </a:t>
            </a:r>
            <a:r>
              <a:rPr lang="en-US" sz="1700">
                <a:latin typeface="Calibri"/>
                <a:ea typeface="Calibri"/>
                <a:cs typeface="Calibri"/>
                <a:sym typeface="Calibri"/>
              </a:rPr>
              <a:t>A group or object that delivers cloud services to cloud consumers or end-users.</a:t>
            </a:r>
            <a:endParaRPr sz="1700">
              <a:latin typeface="Calibri"/>
              <a:ea typeface="Calibri"/>
              <a:cs typeface="Calibri"/>
              <a:sym typeface="Calibri"/>
            </a:endParaRPr>
          </a:p>
          <a:p>
            <a:pPr indent="-325755" lvl="0" marL="457200" rtl="0" algn="l">
              <a:lnSpc>
                <a:spcPct val="100000"/>
              </a:lnSpc>
              <a:spcBef>
                <a:spcPts val="580"/>
              </a:spcBef>
              <a:spcAft>
                <a:spcPts val="0"/>
              </a:spcAft>
              <a:buSzPts val="1530"/>
              <a:buChar char="⚫"/>
            </a:pPr>
            <a:r>
              <a:rPr b="1" lang="en-US" sz="1700">
                <a:latin typeface="Calibri"/>
                <a:ea typeface="Calibri"/>
                <a:cs typeface="Calibri"/>
                <a:sym typeface="Calibri"/>
              </a:rPr>
              <a:t>Cloud Carrier</a:t>
            </a:r>
            <a:r>
              <a:rPr lang="en-US" sz="1700">
                <a:latin typeface="Calibri"/>
                <a:ea typeface="Calibri"/>
                <a:cs typeface="Calibri"/>
                <a:sym typeface="Calibri"/>
              </a:rPr>
              <a:t>: The mediator who provides offers connectivity and transport of cloud services within cloud service providers and cloud consumers</a:t>
            </a:r>
            <a:endParaRPr/>
          </a:p>
          <a:p>
            <a:pPr indent="-325755" lvl="0" marL="457200" rtl="0" algn="l">
              <a:lnSpc>
                <a:spcPct val="100000"/>
              </a:lnSpc>
              <a:spcBef>
                <a:spcPts val="580"/>
              </a:spcBef>
              <a:spcAft>
                <a:spcPts val="0"/>
              </a:spcAft>
              <a:buSzPts val="1530"/>
              <a:buChar char="⚫"/>
            </a:pPr>
            <a:r>
              <a:rPr b="1" lang="en-US" sz="1700">
                <a:latin typeface="Calibri"/>
                <a:ea typeface="Calibri"/>
                <a:cs typeface="Calibri"/>
                <a:sym typeface="Calibri"/>
              </a:rPr>
              <a:t>Cloud Broker </a:t>
            </a:r>
            <a:r>
              <a:rPr lang="en-US" sz="1700">
                <a:latin typeface="Calibri"/>
                <a:ea typeface="Calibri"/>
                <a:cs typeface="Calibri"/>
                <a:sym typeface="Calibri"/>
              </a:rPr>
              <a:t>: An organization or a unit that manages the performance, use, and delivery of cloud services by enhancing specific capability and offers value-added services to cloud consumers. It combines and integrates various services into one or more new services. </a:t>
            </a:r>
            <a:endParaRPr sz="1700">
              <a:latin typeface="Calibri"/>
              <a:ea typeface="Calibri"/>
              <a:cs typeface="Calibri"/>
              <a:sym typeface="Calibri"/>
            </a:endParaRPr>
          </a:p>
          <a:p>
            <a:pPr indent="-325755" lvl="0" marL="457200" rtl="0" algn="l">
              <a:lnSpc>
                <a:spcPct val="100000"/>
              </a:lnSpc>
              <a:spcBef>
                <a:spcPts val="580"/>
              </a:spcBef>
              <a:spcAft>
                <a:spcPts val="0"/>
              </a:spcAft>
              <a:buSzPts val="1530"/>
              <a:buChar char="⚫"/>
            </a:pPr>
            <a:r>
              <a:rPr b="1" lang="en-US" sz="1700">
                <a:latin typeface="Calibri"/>
                <a:ea typeface="Calibri"/>
                <a:cs typeface="Calibri"/>
                <a:sym typeface="Calibri"/>
              </a:rPr>
              <a:t>Cloud Auditor: </a:t>
            </a:r>
            <a:r>
              <a:rPr lang="en-US" sz="1700">
                <a:latin typeface="Calibri"/>
                <a:ea typeface="Calibri"/>
                <a:cs typeface="Calibri"/>
                <a:sym typeface="Calibri"/>
              </a:rPr>
              <a:t>An entity that can conduct independent assessment of cloud services, security, performance</a:t>
            </a:r>
            <a:endParaRPr/>
          </a:p>
          <a:p>
            <a:pPr indent="0" lvl="0" marL="131445" rtl="0" algn="l">
              <a:lnSpc>
                <a:spcPct val="100000"/>
              </a:lnSpc>
              <a:spcBef>
                <a:spcPts val="580"/>
              </a:spcBef>
              <a:spcAft>
                <a:spcPts val="0"/>
              </a:spcAft>
              <a:buSzPts val="1530"/>
              <a:buNone/>
            </a:pPr>
            <a:r>
              <a:rPr lang="en-US" sz="1700">
                <a:latin typeface="Calibri"/>
                <a:ea typeface="Calibri"/>
                <a:cs typeface="Calibri"/>
                <a:sym typeface="Calibri"/>
              </a:rPr>
              <a:t>      Security Audit, Performance Audit</a:t>
            </a:r>
            <a:endParaRPr/>
          </a:p>
          <a:p>
            <a:pPr indent="-325755" lvl="0" marL="457200" rtl="0" algn="l">
              <a:lnSpc>
                <a:spcPct val="100000"/>
              </a:lnSpc>
              <a:spcBef>
                <a:spcPts val="580"/>
              </a:spcBef>
              <a:spcAft>
                <a:spcPts val="0"/>
              </a:spcAft>
              <a:buSzPts val="1530"/>
              <a:buChar char="⚫"/>
            </a:pPr>
            <a:r>
              <a:rPr b="1" lang="en-US" sz="1700">
                <a:latin typeface="Calibri"/>
                <a:ea typeface="Calibri"/>
                <a:cs typeface="Calibri"/>
                <a:sym typeface="Calibri"/>
              </a:rPr>
              <a:t>Cloud Consumer: </a:t>
            </a:r>
            <a:r>
              <a:rPr lang="en-US" sz="1700">
                <a:latin typeface="Calibri"/>
                <a:ea typeface="Calibri"/>
                <a:cs typeface="Calibri"/>
                <a:sym typeface="Calibri"/>
              </a:rPr>
              <a:t>A cloud consumer is the end-user who browses or utilizes the services provided by Cloud Service Providers (CSP), sets up service contracts with the cloud provider. </a:t>
            </a:r>
            <a:endParaRPr sz="1700">
              <a:latin typeface="Calibri"/>
              <a:ea typeface="Calibri"/>
              <a:cs typeface="Calibri"/>
              <a:sym typeface="Calibri"/>
            </a:endParaRPr>
          </a:p>
          <a:p>
            <a:pPr indent="-155575" lvl="0" marL="274320" rtl="0" algn="l">
              <a:lnSpc>
                <a:spcPct val="150000"/>
              </a:lnSpc>
              <a:spcBef>
                <a:spcPts val="580"/>
              </a:spcBef>
              <a:spcAft>
                <a:spcPts val="0"/>
              </a:spcAft>
              <a:buSzPts val="1870"/>
              <a:buNone/>
            </a:pPr>
            <a:r>
              <a:t/>
            </a:r>
            <a:endParaRPr sz="17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612140" y="3011500"/>
            <a:ext cx="5104130" cy="45212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95"/>
              </a:spcBef>
              <a:spcAft>
                <a:spcPts val="0"/>
              </a:spcAft>
              <a:buSzPts val="4000"/>
              <a:buNone/>
            </a:pPr>
            <a:r>
              <a:rPr lang="en-US" sz="2800"/>
              <a:t>Cloud Computing Challenges</a:t>
            </a:r>
            <a:endParaRPr sz="2800"/>
          </a:p>
        </p:txBody>
      </p:sp>
      <p:sp>
        <p:nvSpPr>
          <p:cNvPr id="273" name="Google Shape;273;p27"/>
          <p:cNvSpPr txBox="1"/>
          <p:nvPr>
            <p:ph idx="11" type="ftr"/>
          </p:nvPr>
        </p:nvSpPr>
        <p:spPr>
          <a:xfrm>
            <a:off x="914400" y="6172200"/>
            <a:ext cx="3962400" cy="45720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105"/>
              </a:spcBef>
              <a:spcAft>
                <a:spcPts val="0"/>
              </a:spcAft>
              <a:buSzPts val="1400"/>
              <a:buNone/>
            </a:pPr>
            <a:r>
              <a:rPr lang="en-US"/>
              <a:t>OWASP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nvSpPr>
        <p:spPr>
          <a:xfrm>
            <a:off x="7301230" y="6303670"/>
            <a:ext cx="69786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400" u="none" cap="none" strike="noStrike">
                <a:solidFill>
                  <a:srgbClr val="959595"/>
                </a:solidFill>
                <a:latin typeface="Tahoma"/>
                <a:ea typeface="Tahoma"/>
                <a:cs typeface="Tahoma"/>
                <a:sym typeface="Tahoma"/>
              </a:rPr>
              <a:t>OWASP</a:t>
            </a:r>
            <a:endParaRPr b="0" i="0" sz="1400" u="none" cap="none" strike="noStrike">
              <a:solidFill>
                <a:srgbClr val="000000"/>
              </a:solidFill>
              <a:latin typeface="Tahoma"/>
              <a:ea typeface="Tahoma"/>
              <a:cs typeface="Tahoma"/>
              <a:sym typeface="Tahoma"/>
            </a:endParaRPr>
          </a:p>
        </p:txBody>
      </p:sp>
      <p:sp>
        <p:nvSpPr>
          <p:cNvPr id="279" name="Google Shape;279;p28"/>
          <p:cNvSpPr txBox="1"/>
          <p:nvPr/>
        </p:nvSpPr>
        <p:spPr>
          <a:xfrm>
            <a:off x="8736330" y="6343294"/>
            <a:ext cx="106045"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000" u="none" cap="none" strike="noStrike">
                <a:solidFill>
                  <a:srgbClr val="959595"/>
                </a:solidFill>
                <a:latin typeface="Tahoma"/>
                <a:ea typeface="Tahoma"/>
                <a:cs typeface="Tahoma"/>
                <a:sym typeface="Tahoma"/>
              </a:rPr>
              <a:t>9</a:t>
            </a:r>
            <a:endParaRPr b="0" i="0" sz="1000" u="none" cap="none" strike="noStrike">
              <a:solidFill>
                <a:srgbClr val="000000"/>
              </a:solidFill>
              <a:latin typeface="Tahoma"/>
              <a:ea typeface="Tahoma"/>
              <a:cs typeface="Tahoma"/>
              <a:sym typeface="Tahoma"/>
            </a:endParaRPr>
          </a:p>
        </p:txBody>
      </p:sp>
      <p:pic>
        <p:nvPicPr>
          <p:cNvPr id="280" name="Google Shape;280;p28"/>
          <p:cNvPicPr preferRelativeResize="0"/>
          <p:nvPr/>
        </p:nvPicPr>
        <p:blipFill rotWithShape="1">
          <a:blip r:embed="rId3">
            <a:alphaModFix/>
          </a:blip>
          <a:srcRect b="0" l="0" r="0" t="0"/>
          <a:stretch/>
        </p:blipFill>
        <p:spPr>
          <a:xfrm>
            <a:off x="316441" y="743985"/>
            <a:ext cx="8207375" cy="5213377"/>
          </a:xfrm>
          <a:prstGeom prst="rect">
            <a:avLst/>
          </a:prstGeom>
          <a:noFill/>
          <a:ln>
            <a:noFill/>
          </a:ln>
        </p:spPr>
      </p:pic>
      <p:sp>
        <p:nvSpPr>
          <p:cNvPr id="281" name="Google Shape;281;p28"/>
          <p:cNvSpPr txBox="1"/>
          <p:nvPr/>
        </p:nvSpPr>
        <p:spPr>
          <a:xfrm>
            <a:off x="535940" y="6130544"/>
            <a:ext cx="7992109"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1600" u="none" cap="none" strike="noStrike">
                <a:solidFill>
                  <a:srgbClr val="000000"/>
                </a:solidFill>
                <a:latin typeface="Tahoma"/>
                <a:ea typeface="Tahoma"/>
                <a:cs typeface="Tahoma"/>
                <a:sym typeface="Tahoma"/>
              </a:rPr>
              <a:t>Source: </a:t>
            </a:r>
            <a:r>
              <a:rPr b="0" i="0" lang="en-US" sz="1600" u="sng" cap="none" strike="noStrike">
                <a:solidFill>
                  <a:srgbClr val="000000"/>
                </a:solidFill>
                <a:latin typeface="Tahoma"/>
                <a:ea typeface="Tahoma"/>
                <a:cs typeface="Tahoma"/>
                <a:sym typeface="Tahoma"/>
                <a:hlinkClick r:id="rId4">
                  <a:extLst>
                    <a:ext uri="{A12FA001-AC4F-418D-AE19-62706E023703}">
                      <ahyp:hlinkClr val="tx"/>
                    </a:ext>
                  </a:extLst>
                </a:hlinkClick>
              </a:rPr>
              <a:t>http://www.csrc.nist.gov/groups/SNS/cloud-computing/cloud-computing-v26.ppt</a:t>
            </a:r>
            <a:endParaRPr b="0" i="0" sz="1600" u="none" cap="none" strike="noStrike">
              <a:solidFill>
                <a:srgbClr val="000000"/>
              </a:solidFill>
              <a:latin typeface="Tahoma"/>
              <a:ea typeface="Tahoma"/>
              <a:cs typeface="Tahoma"/>
              <a:sym typeface="Tahoma"/>
            </a:endParaRPr>
          </a:p>
        </p:txBody>
      </p:sp>
      <p:sp>
        <p:nvSpPr>
          <p:cNvPr id="282" name="Google Shape;282;p28"/>
          <p:cNvSpPr txBox="1"/>
          <p:nvPr/>
        </p:nvSpPr>
        <p:spPr>
          <a:xfrm>
            <a:off x="535940" y="6374384"/>
            <a:ext cx="950594"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1600" u="none" cap="none" strike="noStrike">
                <a:solidFill>
                  <a:srgbClr val="000000"/>
                </a:solidFill>
                <a:latin typeface="Tahoma"/>
                <a:ea typeface="Tahoma"/>
                <a:cs typeface="Tahoma"/>
                <a:sym typeface="Tahoma"/>
              </a:rPr>
              <a:t>at slide 17</a:t>
            </a:r>
            <a:endParaRPr b="0" i="0" sz="1600" u="none" cap="none" strike="noStrike">
              <a:solidFill>
                <a:srgbClr val="000000"/>
              </a:solidFill>
              <a:latin typeface="Tahoma"/>
              <a:ea typeface="Tahoma"/>
              <a:cs typeface="Tahoma"/>
              <a:sym typeface="Tahoma"/>
            </a:endParaRPr>
          </a:p>
        </p:txBody>
      </p:sp>
      <p:sp>
        <p:nvSpPr>
          <p:cNvPr id="283" name="Google Shape;283;p28"/>
          <p:cNvSpPr txBox="1"/>
          <p:nvPr>
            <p:ph type="title"/>
          </p:nvPr>
        </p:nvSpPr>
        <p:spPr>
          <a:xfrm>
            <a:off x="2913126" y="71119"/>
            <a:ext cx="3317240" cy="29972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100"/>
              </a:spcBef>
              <a:spcAft>
                <a:spcPts val="0"/>
              </a:spcAft>
              <a:buSzPts val="1800"/>
              <a:buNone/>
            </a:pPr>
            <a:r>
              <a:rPr lang="en-US" sz="1800"/>
              <a:t>Cloud Computing Challenges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txBox="1"/>
          <p:nvPr/>
        </p:nvSpPr>
        <p:spPr>
          <a:xfrm>
            <a:off x="7301230" y="6303670"/>
            <a:ext cx="69786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400" u="none" cap="none" strike="noStrike">
                <a:solidFill>
                  <a:srgbClr val="959595"/>
                </a:solidFill>
                <a:latin typeface="Tahoma"/>
                <a:ea typeface="Tahoma"/>
                <a:cs typeface="Tahoma"/>
                <a:sym typeface="Tahoma"/>
              </a:rPr>
              <a:t>OWASP</a:t>
            </a:r>
            <a:endParaRPr b="0" i="0" sz="1400" u="none" cap="none" strike="noStrike">
              <a:solidFill>
                <a:srgbClr val="000000"/>
              </a:solidFill>
              <a:latin typeface="Tahoma"/>
              <a:ea typeface="Tahoma"/>
              <a:cs typeface="Tahoma"/>
              <a:sym typeface="Tahoma"/>
            </a:endParaRPr>
          </a:p>
        </p:txBody>
      </p:sp>
      <p:sp>
        <p:nvSpPr>
          <p:cNvPr id="289" name="Google Shape;289;p29"/>
          <p:cNvSpPr txBox="1"/>
          <p:nvPr>
            <p:ph type="title"/>
          </p:nvPr>
        </p:nvSpPr>
        <p:spPr>
          <a:xfrm>
            <a:off x="612140" y="3011500"/>
            <a:ext cx="6274435" cy="45212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95"/>
              </a:spcBef>
              <a:spcAft>
                <a:spcPts val="0"/>
              </a:spcAft>
              <a:buSzPts val="4000"/>
              <a:buNone/>
            </a:pPr>
            <a:r>
              <a:rPr lang="en-US" sz="2800"/>
              <a:t>What is Cloud computing Security?</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400"/>
              <a:buFont typeface="Times New Roman"/>
              <a:buNone/>
            </a:pPr>
            <a:r>
              <a:rPr b="1" lang="en-US" sz="4400">
                <a:latin typeface="Times New Roman"/>
                <a:ea typeface="Times New Roman"/>
                <a:cs typeface="Times New Roman"/>
                <a:sym typeface="Times New Roman"/>
              </a:rPr>
              <a:t>CLOUD COMPUTING</a:t>
            </a:r>
            <a:endParaRPr b="1" sz="4400">
              <a:latin typeface="Times New Roman"/>
              <a:ea typeface="Times New Roman"/>
              <a:cs typeface="Times New Roman"/>
              <a:sym typeface="Times New Roman"/>
            </a:endParaRPr>
          </a:p>
        </p:txBody>
      </p:sp>
      <p:pic>
        <p:nvPicPr>
          <p:cNvPr id="123" name="Google Shape;123;p3"/>
          <p:cNvPicPr preferRelativeResize="0"/>
          <p:nvPr>
            <p:ph idx="1" type="body"/>
          </p:nvPr>
        </p:nvPicPr>
        <p:blipFill rotWithShape="1">
          <a:blip r:embed="rId3">
            <a:alphaModFix/>
          </a:blip>
          <a:srcRect b="0" l="0" r="0" t="0"/>
          <a:stretch/>
        </p:blipFill>
        <p:spPr>
          <a:xfrm>
            <a:off x="2195736" y="1844824"/>
            <a:ext cx="4680520" cy="2880320"/>
          </a:xfrm>
          <a:prstGeom prst="rect">
            <a:avLst/>
          </a:prstGeom>
          <a:noFill/>
          <a:ln>
            <a:noFill/>
          </a:ln>
        </p:spPr>
      </p:pic>
      <p:sp>
        <p:nvSpPr>
          <p:cNvPr id="124" name="Google Shape;124;p3"/>
          <p:cNvSpPr txBox="1"/>
          <p:nvPr/>
        </p:nvSpPr>
        <p:spPr>
          <a:xfrm>
            <a:off x="594970" y="5152330"/>
            <a:ext cx="8208912" cy="14772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Cloud computing is the on-demand availability of computer system resources, especially data storage and computing power, without direct active management by the user.</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nvSpPr>
        <p:spPr>
          <a:xfrm>
            <a:off x="7301230" y="6303670"/>
            <a:ext cx="69786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400" u="none" cap="none" strike="noStrike">
                <a:solidFill>
                  <a:srgbClr val="959595"/>
                </a:solidFill>
                <a:latin typeface="Tahoma"/>
                <a:ea typeface="Tahoma"/>
                <a:cs typeface="Tahoma"/>
                <a:sym typeface="Tahoma"/>
              </a:rPr>
              <a:t>OWASP</a:t>
            </a:r>
            <a:endParaRPr b="0" i="0" sz="1400" u="none" cap="none" strike="noStrike">
              <a:solidFill>
                <a:srgbClr val="000000"/>
              </a:solidFill>
              <a:latin typeface="Tahoma"/>
              <a:ea typeface="Tahoma"/>
              <a:cs typeface="Tahoma"/>
              <a:sym typeface="Tahoma"/>
            </a:endParaRPr>
          </a:p>
        </p:txBody>
      </p:sp>
      <p:sp>
        <p:nvSpPr>
          <p:cNvPr id="295" name="Google Shape;295;p30"/>
          <p:cNvSpPr txBox="1"/>
          <p:nvPr>
            <p:ph type="title"/>
          </p:nvPr>
        </p:nvSpPr>
        <p:spPr>
          <a:xfrm>
            <a:off x="307340" y="2464807"/>
            <a:ext cx="7691755" cy="1871666"/>
          </a:xfrm>
          <a:prstGeom prst="rect">
            <a:avLst/>
          </a:prstGeom>
          <a:noFill/>
          <a:ln>
            <a:noFill/>
          </a:ln>
        </p:spPr>
        <p:txBody>
          <a:bodyPr anchorCtr="0" anchor="b" bIns="0" lIns="0" spcFirstLastPara="1" rIns="0" wrap="square" tIns="12050">
            <a:spAutoFit/>
          </a:bodyPr>
          <a:lstStyle/>
          <a:p>
            <a:pPr indent="0" lvl="0" marL="12700" marR="5080" rtl="0" algn="l">
              <a:lnSpc>
                <a:spcPct val="100000"/>
              </a:lnSpc>
              <a:spcBef>
                <a:spcPts val="95"/>
              </a:spcBef>
              <a:spcAft>
                <a:spcPts val="0"/>
              </a:spcAft>
              <a:buSzPts val="1800"/>
              <a:buNone/>
            </a:pPr>
            <a:r>
              <a:rPr b="1" i="1" lang="en-US">
                <a:latin typeface="Calibri"/>
                <a:ea typeface="Calibri"/>
                <a:cs typeface="Calibri"/>
                <a:sym typeface="Calibri"/>
              </a:rPr>
              <a:t>In Some Ways, "Cloud Computing Security" Is No Different Than "Regular Security</a:t>
            </a:r>
            <a:r>
              <a:rPr lang="en-US"/>
              <a:t>"</a:t>
            </a:r>
            <a:endParaRPr/>
          </a:p>
        </p:txBody>
      </p:sp>
      <p:sp>
        <p:nvSpPr>
          <p:cNvPr id="296" name="Google Shape;296;p30"/>
          <p:cNvSpPr txBox="1"/>
          <p:nvPr/>
        </p:nvSpPr>
        <p:spPr>
          <a:xfrm>
            <a:off x="8696706" y="6343294"/>
            <a:ext cx="187325"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000" u="none" cap="none" strike="noStrike">
                <a:solidFill>
                  <a:srgbClr val="959595"/>
                </a:solidFill>
                <a:latin typeface="Tahoma"/>
                <a:ea typeface="Tahoma"/>
                <a:cs typeface="Tahoma"/>
                <a:sym typeface="Tahoma"/>
              </a:rPr>
              <a:t>13</a:t>
            </a:r>
            <a:endParaRPr b="0" i="0" sz="1000" u="none" cap="none" strike="noStrike">
              <a:solidFill>
                <a:srgbClr val="000000"/>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SECURITY RISKS IN CLOUD COMPUTING</a:t>
            </a:r>
            <a:endParaRPr b="1">
              <a:latin typeface="Times New Roman"/>
              <a:ea typeface="Times New Roman"/>
              <a:cs typeface="Times New Roman"/>
              <a:sym typeface="Times New Roman"/>
            </a:endParaRPr>
          </a:p>
        </p:txBody>
      </p:sp>
      <p:sp>
        <p:nvSpPr>
          <p:cNvPr id="302" name="Google Shape;302;p3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50000"/>
              </a:lnSpc>
              <a:spcBef>
                <a:spcPts val="0"/>
              </a:spcBef>
              <a:spcAft>
                <a:spcPts val="0"/>
              </a:spcAft>
              <a:buSzPts val="1870"/>
              <a:buChar char="⚫"/>
            </a:pPr>
            <a:r>
              <a:rPr lang="en-US" sz="2200">
                <a:latin typeface="Times New Roman"/>
                <a:ea typeface="Times New Roman"/>
                <a:cs typeface="Times New Roman"/>
                <a:sym typeface="Times New Roman"/>
              </a:rPr>
              <a:t>Data Loss</a:t>
            </a:r>
            <a:endParaRPr/>
          </a:p>
          <a:p>
            <a:pPr indent="-274320" lvl="0" marL="274320" rtl="0" algn="l">
              <a:lnSpc>
                <a:spcPct val="150000"/>
              </a:lnSpc>
              <a:spcBef>
                <a:spcPts val="580"/>
              </a:spcBef>
              <a:spcAft>
                <a:spcPts val="0"/>
              </a:spcAft>
              <a:buSzPts val="1870"/>
              <a:buChar char="⚫"/>
            </a:pPr>
            <a:r>
              <a:rPr lang="en-US" sz="2000"/>
              <a:t>Interference of Hackers and Insecure API’s – </a:t>
            </a:r>
            <a:endParaRPr sz="2000"/>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Data breaches</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Compliance Violations &amp; regulatory actions</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Hacked Interfaces</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Malware Injections</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Identity management &amp; weak authentication</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Abuse and nefarious use of Cloud Services</a:t>
            </a:r>
            <a:endParaRPr sz="22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SECURITY RISKS IN CLOUD COMPUTING</a:t>
            </a:r>
            <a:endParaRPr b="1">
              <a:latin typeface="Times New Roman"/>
              <a:ea typeface="Times New Roman"/>
              <a:cs typeface="Times New Roman"/>
              <a:sym typeface="Times New Roman"/>
            </a:endParaRPr>
          </a:p>
        </p:txBody>
      </p:sp>
      <p:sp>
        <p:nvSpPr>
          <p:cNvPr id="308" name="Google Shape;308;p3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580"/>
              </a:spcBef>
              <a:spcAft>
                <a:spcPts val="0"/>
              </a:spcAft>
              <a:buSzPts val="1870"/>
              <a:buChar char="⚫"/>
            </a:pPr>
            <a:r>
              <a:rPr b="1" lang="en-US" sz="2400"/>
              <a:t>Data Loss –</a:t>
            </a:r>
            <a:r>
              <a:rPr b="1" lang="en-US"/>
              <a:t> </a:t>
            </a:r>
            <a:br>
              <a:rPr lang="en-US"/>
            </a:br>
            <a:r>
              <a:rPr lang="en-US" sz="2200"/>
              <a:t>most faced issue.. also known as Data Leakage.  </a:t>
            </a:r>
            <a:endParaRPr sz="2200"/>
          </a:p>
          <a:p>
            <a:pPr indent="0" lvl="0" marL="0" rtl="0" algn="l">
              <a:lnSpc>
                <a:spcPct val="150000"/>
              </a:lnSpc>
              <a:spcBef>
                <a:spcPts val="580"/>
              </a:spcBef>
              <a:spcAft>
                <a:spcPts val="0"/>
              </a:spcAft>
              <a:buSzPts val="1870"/>
              <a:buNone/>
            </a:pPr>
            <a:r>
              <a:rPr i="1" lang="en-US" sz="1800"/>
              <a:t>As we know that our sensitive data is in the hands of Somebody else, and we don’t have full control over our database. So, if the security of cloud service is to break by hackers then it may be possible that hackers will get access to our sensitive data or personal files.</a:t>
            </a:r>
            <a:endParaRPr i="1"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SECURITY RISKS IN CLOUD COMPUTING</a:t>
            </a:r>
            <a:endParaRPr b="1">
              <a:latin typeface="Times New Roman"/>
              <a:ea typeface="Times New Roman"/>
              <a:cs typeface="Times New Roman"/>
              <a:sym typeface="Times New Roman"/>
            </a:endParaRPr>
          </a:p>
        </p:txBody>
      </p:sp>
      <p:sp>
        <p:nvSpPr>
          <p:cNvPr id="314" name="Google Shape;314;p3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7500" lnSpcReduction="20000"/>
          </a:bodyPr>
          <a:lstStyle/>
          <a:p>
            <a:pPr indent="-457200" lvl="0" marL="457200" rtl="0" algn="l">
              <a:lnSpc>
                <a:spcPct val="150000"/>
              </a:lnSpc>
              <a:spcBef>
                <a:spcPts val="0"/>
              </a:spcBef>
              <a:spcAft>
                <a:spcPts val="0"/>
              </a:spcAft>
              <a:buSzPct val="77835"/>
              <a:buFont typeface="Noto Sans Symbols"/>
              <a:buChar char="⮚"/>
            </a:pPr>
            <a:r>
              <a:rPr b="1" lang="en-US" sz="3100"/>
              <a:t>Interference of Hackers and Insecure API’s - </a:t>
            </a:r>
            <a:br>
              <a:rPr lang="en-US" sz="3100"/>
            </a:br>
            <a:r>
              <a:rPr lang="en-US" sz="2400"/>
              <a:t>	cloud and its services means – internet.</a:t>
            </a:r>
            <a:endParaRPr/>
          </a:p>
          <a:p>
            <a:pPr indent="-342900" lvl="1" marL="800100" rtl="0" algn="l">
              <a:lnSpc>
                <a:spcPct val="150000"/>
              </a:lnSpc>
              <a:spcBef>
                <a:spcPts val="0"/>
              </a:spcBef>
              <a:spcAft>
                <a:spcPts val="0"/>
              </a:spcAft>
              <a:buSzPct val="109677"/>
              <a:buFont typeface="Noto Sans Symbols"/>
              <a:buChar char="⮚"/>
            </a:pPr>
            <a:r>
              <a:rPr lang="en-US" sz="2200"/>
              <a:t>Also, the easiest way to communicate with Cloud is using API. </a:t>
            </a:r>
            <a:endParaRPr sz="2200"/>
          </a:p>
          <a:p>
            <a:pPr indent="-342900" lvl="1" marL="800100" rtl="0" algn="l">
              <a:lnSpc>
                <a:spcPct val="150000"/>
              </a:lnSpc>
              <a:spcBef>
                <a:spcPts val="0"/>
              </a:spcBef>
              <a:spcAft>
                <a:spcPts val="0"/>
              </a:spcAft>
              <a:buSzPct val="109677"/>
              <a:buFont typeface="Noto Sans Symbols"/>
              <a:buChar char="⮚"/>
            </a:pPr>
            <a:r>
              <a:rPr lang="en-US" sz="2200"/>
              <a:t>So it is important to protect the Interface’s and API’s which are used by an external user. </a:t>
            </a:r>
            <a:endParaRPr sz="2200"/>
          </a:p>
          <a:p>
            <a:pPr indent="-342900" lvl="1" marL="800100" rtl="0" algn="l">
              <a:lnSpc>
                <a:spcPct val="150000"/>
              </a:lnSpc>
              <a:spcBef>
                <a:spcPts val="0"/>
              </a:spcBef>
              <a:spcAft>
                <a:spcPts val="0"/>
              </a:spcAft>
              <a:buSzPct val="109677"/>
              <a:buFont typeface="Noto Sans Symbols"/>
              <a:buChar char="⮚"/>
            </a:pPr>
            <a:r>
              <a:rPr lang="en-US" sz="2200"/>
              <a:t>In cloud computing, few services are available in the public domain which are the vulnerable part of Cloud Computing because it may be possible that these services are accessed by some third parties. So, the service hackers can easily hack or harm our data with the help of these services.</a:t>
            </a:r>
            <a:endParaRPr sz="20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SECURITY RISKS IN CLOUD COMPUTING</a:t>
            </a:r>
            <a:endParaRPr b="1">
              <a:latin typeface="Times New Roman"/>
              <a:ea typeface="Times New Roman"/>
              <a:cs typeface="Times New Roman"/>
              <a:sym typeface="Times New Roman"/>
            </a:endParaRPr>
          </a:p>
        </p:txBody>
      </p:sp>
      <p:sp>
        <p:nvSpPr>
          <p:cNvPr id="320" name="Google Shape;320;p34"/>
          <p:cNvSpPr txBox="1"/>
          <p:nvPr>
            <p:ph idx="1" type="body"/>
          </p:nvPr>
        </p:nvSpPr>
        <p:spPr>
          <a:xfrm>
            <a:off x="914400" y="15240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580"/>
              </a:spcBef>
              <a:spcAft>
                <a:spcPts val="0"/>
              </a:spcAft>
              <a:buSzPts val="1530"/>
              <a:buChar char="⚫"/>
            </a:pPr>
            <a:r>
              <a:rPr b="1" lang="en-US" sz="2400"/>
              <a:t>User Account Hijacking – </a:t>
            </a:r>
            <a:endParaRPr b="1" sz="2400"/>
          </a:p>
          <a:p>
            <a:pPr indent="0" lvl="0" marL="131445" rtl="0" algn="l">
              <a:lnSpc>
                <a:spcPct val="100000"/>
              </a:lnSpc>
              <a:spcBef>
                <a:spcPts val="580"/>
              </a:spcBef>
              <a:spcAft>
                <a:spcPts val="0"/>
              </a:spcAft>
              <a:buSzPts val="1530"/>
              <a:buNone/>
            </a:pPr>
            <a:br>
              <a:rPr lang="en-US" sz="2400"/>
            </a:br>
            <a:r>
              <a:rPr lang="en-US" sz="2400"/>
              <a:t>	</a:t>
            </a:r>
            <a:r>
              <a:rPr i="1" lang="en-US" sz="2000"/>
              <a:t>Account Hijacking is the most serious security issue in 	Cloud Computing. If somehow the Account of User or an 	Organization is hijacked by a hacker then the hacker has 	full authority to perform Unauthorized Activities</a:t>
            </a:r>
            <a:r>
              <a:rPr b="1" i="1" lang="en-US" sz="2000"/>
              <a:t>. </a:t>
            </a:r>
            <a:br>
              <a:rPr i="1" lang="en-US" sz="2000"/>
            </a:br>
            <a:r>
              <a:rPr lang="en-US" sz="2400"/>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SECURITY RISKS IN CLOUD COMPUTING</a:t>
            </a:r>
            <a:endParaRPr b="1">
              <a:latin typeface="Times New Roman"/>
              <a:ea typeface="Times New Roman"/>
              <a:cs typeface="Times New Roman"/>
              <a:sym typeface="Times New Roman"/>
            </a:endParaRPr>
          </a:p>
        </p:txBody>
      </p:sp>
      <p:sp>
        <p:nvSpPr>
          <p:cNvPr id="326" name="Google Shape;326;p3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50000"/>
              </a:lnSpc>
              <a:spcBef>
                <a:spcPts val="0"/>
              </a:spcBef>
              <a:spcAft>
                <a:spcPts val="0"/>
              </a:spcAft>
              <a:buSzPct val="84234"/>
              <a:buChar char="⚫"/>
            </a:pPr>
            <a:r>
              <a:rPr b="1" lang="en-US" sz="2400"/>
              <a:t>Changing Service Provider –</a:t>
            </a:r>
            <a:br>
              <a:rPr lang="en-US" sz="2400"/>
            </a:br>
            <a:r>
              <a:rPr lang="en-US" sz="2400"/>
              <a:t>Vendor lock-In is also an important Security issue in Cloud Computing. </a:t>
            </a:r>
            <a:endParaRPr sz="2400"/>
          </a:p>
          <a:p>
            <a:pPr indent="-342900" lvl="0" marL="342900" rtl="0" algn="l">
              <a:lnSpc>
                <a:spcPct val="150000"/>
              </a:lnSpc>
              <a:spcBef>
                <a:spcPts val="0"/>
              </a:spcBef>
              <a:spcAft>
                <a:spcPts val="0"/>
              </a:spcAft>
              <a:buSzPct val="84234"/>
              <a:buFont typeface="Noto Sans Symbols"/>
              <a:buChar char="⮚"/>
            </a:pPr>
            <a:r>
              <a:rPr lang="en-US" sz="2400"/>
              <a:t>Many organizations will face different problems while shifting from one vendor to another. </a:t>
            </a:r>
            <a:endParaRPr sz="2400"/>
          </a:p>
          <a:p>
            <a:pPr indent="0" lvl="1" marL="457200" rtl="0" algn="l">
              <a:lnSpc>
                <a:spcPct val="150000"/>
              </a:lnSpc>
              <a:spcBef>
                <a:spcPts val="0"/>
              </a:spcBef>
              <a:spcAft>
                <a:spcPts val="0"/>
              </a:spcAft>
              <a:buSzPct val="106401"/>
              <a:buNone/>
            </a:pPr>
            <a:r>
              <a:rPr i="1" lang="en-US" sz="1900"/>
              <a:t>For example, If An Organization wants to shift from</a:t>
            </a:r>
            <a:r>
              <a:rPr i="1" lang="en-US" sz="1900" u="sng">
                <a:solidFill>
                  <a:schemeClr val="hlink"/>
                </a:solidFill>
                <a:hlinkClick r:id="rId3"/>
              </a:rPr>
              <a:t> AWS Cloud</a:t>
            </a:r>
            <a:r>
              <a:rPr i="1" lang="en-US" sz="1900"/>
              <a:t> to </a:t>
            </a:r>
            <a:r>
              <a:rPr i="1" lang="en-US" sz="1900" u="sng">
                <a:solidFill>
                  <a:schemeClr val="hlink"/>
                </a:solidFill>
                <a:hlinkClick r:id="rId4"/>
              </a:rPr>
              <a:t>Google Cloud</a:t>
            </a:r>
            <a:r>
              <a:rPr i="1" lang="en-US" sz="1900"/>
              <a:t> Services then they face various problems like shifting of all data, also both cloud services have different techniques and functions, and also the charges may be different.</a:t>
            </a:r>
            <a:endParaRPr/>
          </a:p>
          <a:p>
            <a:pPr indent="-342900" lvl="0" marL="342900" rtl="0" algn="l">
              <a:lnSpc>
                <a:spcPct val="150000"/>
              </a:lnSpc>
              <a:spcBef>
                <a:spcPts val="0"/>
              </a:spcBef>
              <a:spcAft>
                <a:spcPts val="0"/>
              </a:spcAft>
              <a:buSzPct val="91891"/>
              <a:buFont typeface="Noto Sans Symbols"/>
              <a:buChar char="⮚"/>
            </a:pPr>
            <a:r>
              <a:rPr lang="en-US" sz="2200"/>
              <a:t>Lack of skill </a:t>
            </a:r>
            <a:endParaRPr/>
          </a:p>
          <a:p>
            <a:pPr indent="0" lvl="1" marL="457200" rtl="0" algn="l">
              <a:lnSpc>
                <a:spcPct val="150000"/>
              </a:lnSpc>
              <a:spcBef>
                <a:spcPts val="0"/>
              </a:spcBef>
              <a:spcAft>
                <a:spcPts val="0"/>
              </a:spcAft>
              <a:buSzPct val="101081"/>
              <a:buNone/>
            </a:pPr>
            <a:r>
              <a:rPr i="1" lang="en-US" sz="2000"/>
              <a:t>How to use need an extra feature etc. </a:t>
            </a:r>
            <a:endParaRPr i="1" sz="19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SECURITY RISKS IN CLOUD COMPUTING</a:t>
            </a:r>
            <a:endParaRPr b="1">
              <a:latin typeface="Times New Roman"/>
              <a:ea typeface="Times New Roman"/>
              <a:cs typeface="Times New Roman"/>
              <a:sym typeface="Times New Roman"/>
            </a:endParaRPr>
          </a:p>
        </p:txBody>
      </p:sp>
      <p:sp>
        <p:nvSpPr>
          <p:cNvPr id="332" name="Google Shape;332;p3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325755" lvl="0" marL="457200" rtl="0" algn="l">
              <a:lnSpc>
                <a:spcPct val="100000"/>
              </a:lnSpc>
              <a:spcBef>
                <a:spcPts val="580"/>
              </a:spcBef>
              <a:spcAft>
                <a:spcPts val="0"/>
              </a:spcAft>
              <a:buSzPts val="1530"/>
              <a:buChar char="⚫"/>
            </a:pPr>
            <a:r>
              <a:rPr b="1" lang="en-US" sz="2400"/>
              <a:t>Denial of Service (DoS) attack – </a:t>
            </a:r>
            <a:r>
              <a:rPr lang="en-US" sz="2400"/>
              <a:t> </a:t>
            </a:r>
            <a:endParaRPr sz="2400"/>
          </a:p>
          <a:p>
            <a:pPr indent="0" lvl="1" marL="588645" rtl="0" algn="l">
              <a:lnSpc>
                <a:spcPct val="100000"/>
              </a:lnSpc>
              <a:spcBef>
                <a:spcPts val="370"/>
              </a:spcBef>
              <a:spcAft>
                <a:spcPts val="0"/>
              </a:spcAft>
              <a:buSzPts val="1530"/>
              <a:buNone/>
            </a:pPr>
            <a:br>
              <a:rPr lang="en-US" sz="2200"/>
            </a:br>
            <a:r>
              <a:rPr i="1" lang="en-US" sz="1800"/>
              <a:t>This type of attack occurs when the system receives too much traffic. Mostly DoS attacks occur in large organizations such as the banking sector, government sector, etc. When a DoS attack occurs, data is lost.  So, in order to recover data, it requires a great amount of money as well as time to handle it.</a:t>
            </a:r>
            <a:endParaRPr/>
          </a:p>
          <a:p>
            <a:pPr indent="0" lvl="1" marL="588645" rtl="0" algn="l">
              <a:lnSpc>
                <a:spcPct val="100000"/>
              </a:lnSpc>
              <a:spcBef>
                <a:spcPts val="370"/>
              </a:spcBef>
              <a:spcAft>
                <a:spcPts val="0"/>
              </a:spcAft>
              <a:buSzPts val="1530"/>
              <a:buNone/>
            </a:pPr>
            <a:r>
              <a:t/>
            </a:r>
            <a:endParaRPr i="1" sz="1800"/>
          </a:p>
          <a:p>
            <a:pPr indent="-325755" lvl="0" marL="457200" rtl="0" algn="l">
              <a:lnSpc>
                <a:spcPct val="100000"/>
              </a:lnSpc>
              <a:spcBef>
                <a:spcPts val="580"/>
              </a:spcBef>
              <a:spcAft>
                <a:spcPts val="0"/>
              </a:spcAft>
              <a:buSzPts val="1530"/>
              <a:buChar char="⚫"/>
            </a:pPr>
            <a:r>
              <a:rPr b="1" lang="en-US" sz="2400"/>
              <a:t>Shared Resources -</a:t>
            </a:r>
            <a:r>
              <a:rPr lang="en-US" sz="2400"/>
              <a:t> </a:t>
            </a:r>
            <a:endParaRPr sz="2400"/>
          </a:p>
          <a:p>
            <a:pPr indent="-228600" lvl="0" marL="457200" rtl="0" algn="l">
              <a:lnSpc>
                <a:spcPct val="100000"/>
              </a:lnSpc>
              <a:spcBef>
                <a:spcPts val="580"/>
              </a:spcBef>
              <a:spcAft>
                <a:spcPts val="0"/>
              </a:spcAft>
              <a:buSzPts val="1530"/>
              <a:buNone/>
            </a:pPr>
            <a:r>
              <a:t/>
            </a:r>
            <a:endParaRPr sz="2000"/>
          </a:p>
          <a:p>
            <a:pPr indent="0" lvl="1" marL="588645" rtl="0" algn="l">
              <a:lnSpc>
                <a:spcPct val="100000"/>
              </a:lnSpc>
              <a:spcBef>
                <a:spcPts val="370"/>
              </a:spcBef>
              <a:spcAft>
                <a:spcPts val="0"/>
              </a:spcAft>
              <a:buSzPts val="1530"/>
              <a:buNone/>
            </a:pPr>
            <a:r>
              <a:rPr i="1" lang="en-US" sz="1800"/>
              <a:t>Cloud computing relies on a shared infrastructure. If one customer’s data or applications are compromised, it may potentially affect other customers sharing the same resources, leading to a breach of confidentiality or integrity.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SECURITY RISKS IN CLOUD COMPUTING</a:t>
            </a:r>
            <a:endParaRPr b="1">
              <a:latin typeface="Times New Roman"/>
              <a:ea typeface="Times New Roman"/>
              <a:cs typeface="Times New Roman"/>
              <a:sym typeface="Times New Roman"/>
            </a:endParaRPr>
          </a:p>
        </p:txBody>
      </p:sp>
      <p:sp>
        <p:nvSpPr>
          <p:cNvPr id="338" name="Google Shape;338;p3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580"/>
              </a:spcBef>
              <a:spcAft>
                <a:spcPts val="0"/>
              </a:spcAft>
              <a:buSzPts val="1530"/>
              <a:buChar char="⚫"/>
            </a:pPr>
            <a:r>
              <a:rPr b="1" lang="en-US" sz="2400"/>
              <a:t>Compliance and Legal Issues -</a:t>
            </a:r>
            <a:endParaRPr sz="2400"/>
          </a:p>
          <a:p>
            <a:pPr indent="0" lvl="1" marL="588645" rtl="0" algn="l">
              <a:lnSpc>
                <a:spcPct val="100000"/>
              </a:lnSpc>
              <a:spcBef>
                <a:spcPts val="370"/>
              </a:spcBef>
              <a:spcAft>
                <a:spcPts val="0"/>
              </a:spcAft>
              <a:buSzPts val="1530"/>
              <a:buNone/>
            </a:pPr>
            <a:r>
              <a:rPr i="1" lang="en-US" sz="1800"/>
              <a:t>Different industries and regions have specific regulatory requirements for data handling and storage. Ensuring compliance with these regulations can be challenging when data is stored in a cloud environment that may span multiple jurisdictions.</a:t>
            </a:r>
            <a:endParaRPr/>
          </a:p>
          <a:p>
            <a:pPr indent="0" lvl="1" marL="588645" rtl="0" algn="l">
              <a:lnSpc>
                <a:spcPct val="100000"/>
              </a:lnSpc>
              <a:spcBef>
                <a:spcPts val="370"/>
              </a:spcBef>
              <a:spcAft>
                <a:spcPts val="0"/>
              </a:spcAft>
              <a:buSzPts val="1530"/>
              <a:buNone/>
            </a:pPr>
            <a:r>
              <a:t/>
            </a:r>
            <a:endParaRPr i="1" sz="1800"/>
          </a:p>
          <a:p>
            <a:pPr indent="-325755" lvl="0" marL="457200" rtl="0" algn="l">
              <a:lnSpc>
                <a:spcPct val="100000"/>
              </a:lnSpc>
              <a:spcBef>
                <a:spcPts val="580"/>
              </a:spcBef>
              <a:spcAft>
                <a:spcPts val="0"/>
              </a:spcAft>
              <a:buSzPts val="1530"/>
              <a:buChar char="⚫"/>
            </a:pPr>
            <a:r>
              <a:rPr b="1" lang="en-US" sz="2400"/>
              <a:t>Data Encryption -</a:t>
            </a:r>
            <a:endParaRPr b="1" sz="2400"/>
          </a:p>
          <a:p>
            <a:pPr indent="0" lvl="1" marL="588645" rtl="0" algn="l">
              <a:lnSpc>
                <a:spcPct val="100000"/>
              </a:lnSpc>
              <a:spcBef>
                <a:spcPts val="370"/>
              </a:spcBef>
              <a:spcAft>
                <a:spcPts val="0"/>
              </a:spcAft>
              <a:buSzPts val="1530"/>
              <a:buNone/>
            </a:pPr>
            <a:r>
              <a:rPr i="1" lang="en-US" sz="1800"/>
              <a:t>While data in transit is often encrypted, data at rest can be susceptible to breaches. It’s crucial to ensure that data stored in the cloud is properly encrypted to prevent unauthorized access.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SECURITY RISKS IN CLOUD COMPUTING</a:t>
            </a:r>
            <a:endParaRPr b="1">
              <a:latin typeface="Times New Roman"/>
              <a:ea typeface="Times New Roman"/>
              <a:cs typeface="Times New Roman"/>
              <a:sym typeface="Times New Roman"/>
            </a:endParaRPr>
          </a:p>
        </p:txBody>
      </p:sp>
      <p:sp>
        <p:nvSpPr>
          <p:cNvPr id="344" name="Google Shape;344;p3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325755" lvl="0" marL="457200" rtl="0" algn="l">
              <a:lnSpc>
                <a:spcPct val="100000"/>
              </a:lnSpc>
              <a:spcBef>
                <a:spcPts val="580"/>
              </a:spcBef>
              <a:spcAft>
                <a:spcPts val="0"/>
              </a:spcAft>
              <a:buSzPct val="75000"/>
              <a:buChar char="⚫"/>
            </a:pPr>
            <a:r>
              <a:rPr b="1" lang="en-US" sz="2400"/>
              <a:t>Insider Threats -</a:t>
            </a:r>
            <a:endParaRPr sz="2400"/>
          </a:p>
          <a:p>
            <a:pPr indent="0" lvl="1" marL="588645" rtl="0" algn="l">
              <a:lnSpc>
                <a:spcPct val="100000"/>
              </a:lnSpc>
              <a:spcBef>
                <a:spcPts val="370"/>
              </a:spcBef>
              <a:spcAft>
                <a:spcPts val="0"/>
              </a:spcAft>
              <a:buSzPct val="81818"/>
              <a:buNone/>
            </a:pPr>
            <a:r>
              <a:rPr i="1" lang="en-US" sz="2200"/>
              <a:t>Employees or service providers with access to cloud systems may misuse their privileges, intentionally or unintentionally causing data breaches. Proper access controls and monitoring are essential to mitigate these threats.</a:t>
            </a:r>
            <a:endParaRPr/>
          </a:p>
          <a:p>
            <a:pPr indent="0" lvl="1" marL="588645" rtl="0" algn="l">
              <a:lnSpc>
                <a:spcPct val="100000"/>
              </a:lnSpc>
              <a:spcBef>
                <a:spcPts val="370"/>
              </a:spcBef>
              <a:spcAft>
                <a:spcPts val="0"/>
              </a:spcAft>
              <a:buSzPct val="81818"/>
              <a:buNone/>
            </a:pPr>
            <a:r>
              <a:t/>
            </a:r>
            <a:endParaRPr i="1" sz="2200"/>
          </a:p>
          <a:p>
            <a:pPr indent="-325755" lvl="0" marL="457200" rtl="0" algn="l">
              <a:lnSpc>
                <a:spcPct val="100000"/>
              </a:lnSpc>
              <a:spcBef>
                <a:spcPts val="580"/>
              </a:spcBef>
              <a:spcAft>
                <a:spcPts val="0"/>
              </a:spcAft>
              <a:buSzPct val="75000"/>
              <a:buChar char="⚫"/>
            </a:pPr>
            <a:r>
              <a:rPr b="1" lang="en-US" sz="2400"/>
              <a:t>Data Location and Sovereignty -</a:t>
            </a:r>
            <a:endParaRPr b="1" sz="2400"/>
          </a:p>
          <a:p>
            <a:pPr indent="0" lvl="1" marL="588645" rtl="0" algn="l">
              <a:lnSpc>
                <a:spcPct val="100000"/>
              </a:lnSpc>
              <a:spcBef>
                <a:spcPts val="370"/>
              </a:spcBef>
              <a:spcAft>
                <a:spcPts val="0"/>
              </a:spcAft>
              <a:buSzPct val="81818"/>
              <a:buNone/>
            </a:pPr>
            <a:r>
              <a:rPr i="1" lang="en-US" sz="2200"/>
              <a:t>Knowing where your data physically resides is important for compliance and security. Some cloud providers store data in multiple locations globally, and this may raise concerns about data sovereignty and who has access to it.</a:t>
            </a:r>
            <a:endParaRPr/>
          </a:p>
          <a:p>
            <a:pPr indent="0" lvl="1" marL="588645" rtl="0" algn="l">
              <a:lnSpc>
                <a:spcPct val="100000"/>
              </a:lnSpc>
              <a:spcBef>
                <a:spcPts val="370"/>
              </a:spcBef>
              <a:spcAft>
                <a:spcPts val="0"/>
              </a:spcAft>
              <a:buSzPct val="81818"/>
              <a:buNone/>
            </a:pPr>
            <a:r>
              <a:t/>
            </a:r>
            <a:endParaRPr i="1" sz="2200"/>
          </a:p>
          <a:p>
            <a:pPr indent="-325755" lvl="0" marL="457200" rtl="0" algn="l">
              <a:lnSpc>
                <a:spcPct val="100000"/>
              </a:lnSpc>
              <a:spcBef>
                <a:spcPts val="580"/>
              </a:spcBef>
              <a:spcAft>
                <a:spcPts val="0"/>
              </a:spcAft>
              <a:buSzPct val="75000"/>
              <a:buChar char="⚫"/>
            </a:pPr>
            <a:r>
              <a:rPr b="1" lang="en-US" sz="2400"/>
              <a:t>Loss of Control -</a:t>
            </a:r>
            <a:endParaRPr b="1" sz="2400"/>
          </a:p>
          <a:p>
            <a:pPr indent="0" lvl="1" marL="588645" rtl="0" algn="l">
              <a:lnSpc>
                <a:spcPct val="100000"/>
              </a:lnSpc>
              <a:spcBef>
                <a:spcPts val="370"/>
              </a:spcBef>
              <a:spcAft>
                <a:spcPts val="0"/>
              </a:spcAft>
              <a:buSzPct val="81818"/>
              <a:buNone/>
            </a:pPr>
            <a:r>
              <a:rPr i="1" lang="en-US" sz="2200"/>
              <a:t>When using a cloud service, you are entrusting a third party with your data and applications. This loss of direct control can lead to concerns about data ownership, access, and availability.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SECURITY RISKS IN CLOUD COMPUTING</a:t>
            </a:r>
            <a:endParaRPr b="1">
              <a:latin typeface="Times New Roman"/>
              <a:ea typeface="Times New Roman"/>
              <a:cs typeface="Times New Roman"/>
              <a:sym typeface="Times New Roman"/>
            </a:endParaRPr>
          </a:p>
        </p:txBody>
      </p:sp>
      <p:sp>
        <p:nvSpPr>
          <p:cNvPr id="350" name="Google Shape;350;p3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7500" lnSpcReduction="20000"/>
          </a:bodyPr>
          <a:lstStyle/>
          <a:p>
            <a:pPr indent="-325755" lvl="0" marL="457200" rtl="0" algn="l">
              <a:lnSpc>
                <a:spcPct val="100000"/>
              </a:lnSpc>
              <a:spcBef>
                <a:spcPts val="580"/>
              </a:spcBef>
              <a:spcAft>
                <a:spcPts val="0"/>
              </a:spcAft>
              <a:buSzPct val="82258"/>
              <a:buChar char="⚫"/>
            </a:pPr>
            <a:r>
              <a:rPr b="1" lang="en-US" sz="2400"/>
              <a:t>Incident Response and Forensics - </a:t>
            </a:r>
            <a:endParaRPr b="1" sz="2400"/>
          </a:p>
          <a:p>
            <a:pPr indent="0" lvl="1" marL="588645" rtl="0" algn="l">
              <a:lnSpc>
                <a:spcPct val="100000"/>
              </a:lnSpc>
              <a:spcBef>
                <a:spcPts val="370"/>
              </a:spcBef>
              <a:spcAft>
                <a:spcPts val="0"/>
              </a:spcAft>
              <a:buSzPct val="89736"/>
              <a:buNone/>
            </a:pPr>
            <a:r>
              <a:rPr i="1" lang="en-US" sz="2200"/>
              <a:t>Investigating security incidents in a cloud environment can be complex. Understanding what happened and who is responsible can be challenging due to the distributed and shared nature of cloud services.</a:t>
            </a:r>
            <a:endParaRPr/>
          </a:p>
          <a:p>
            <a:pPr indent="0" lvl="1" marL="588645" rtl="0" algn="l">
              <a:lnSpc>
                <a:spcPct val="100000"/>
              </a:lnSpc>
              <a:spcBef>
                <a:spcPts val="370"/>
              </a:spcBef>
              <a:spcAft>
                <a:spcPts val="0"/>
              </a:spcAft>
              <a:buSzPct val="89736"/>
              <a:buNone/>
            </a:pPr>
            <a:r>
              <a:t/>
            </a:r>
            <a:endParaRPr i="1" sz="2200"/>
          </a:p>
          <a:p>
            <a:pPr indent="-325755" lvl="0" marL="457200" rtl="0" algn="l">
              <a:lnSpc>
                <a:spcPct val="100000"/>
              </a:lnSpc>
              <a:spcBef>
                <a:spcPts val="580"/>
              </a:spcBef>
              <a:spcAft>
                <a:spcPts val="0"/>
              </a:spcAft>
              <a:buSzPct val="82258"/>
              <a:buChar char="⚫"/>
            </a:pPr>
            <a:r>
              <a:rPr b="1" lang="en-US" sz="2400"/>
              <a:t>Data Backup and Recovery – </a:t>
            </a:r>
            <a:endParaRPr/>
          </a:p>
          <a:p>
            <a:pPr indent="0" lvl="1" marL="588645" rtl="0" algn="l">
              <a:lnSpc>
                <a:spcPct val="100000"/>
              </a:lnSpc>
              <a:spcBef>
                <a:spcPts val="370"/>
              </a:spcBef>
              <a:spcAft>
                <a:spcPts val="0"/>
              </a:spcAft>
              <a:buSzPct val="94009"/>
              <a:buNone/>
            </a:pPr>
            <a:r>
              <a:rPr i="1" lang="en-US" sz="2100"/>
              <a:t>Relying on cloud providers for data backup and recovery can be risky. It’s essential to have a robust backup and recovery strategy in place to ensure data availability in case of outages or data loss.</a:t>
            </a:r>
            <a:endParaRPr/>
          </a:p>
          <a:p>
            <a:pPr indent="0" lvl="1" marL="588645" rtl="0" algn="l">
              <a:lnSpc>
                <a:spcPct val="100000"/>
              </a:lnSpc>
              <a:spcBef>
                <a:spcPts val="370"/>
              </a:spcBef>
              <a:spcAft>
                <a:spcPts val="0"/>
              </a:spcAft>
              <a:buSzPct val="89736"/>
              <a:buNone/>
            </a:pPr>
            <a:r>
              <a:t/>
            </a:r>
            <a:endParaRPr sz="2200"/>
          </a:p>
          <a:p>
            <a:pPr indent="-325755" lvl="0" marL="457200" rtl="0" algn="l">
              <a:lnSpc>
                <a:spcPct val="100000"/>
              </a:lnSpc>
              <a:spcBef>
                <a:spcPts val="580"/>
              </a:spcBef>
              <a:spcAft>
                <a:spcPts val="0"/>
              </a:spcAft>
              <a:buSzPct val="82258"/>
              <a:buChar char="⚫"/>
            </a:pPr>
            <a:r>
              <a:rPr b="1" lang="en-US" sz="2400"/>
              <a:t>Vendor Security Practices -</a:t>
            </a:r>
            <a:endParaRPr b="1" sz="2400"/>
          </a:p>
          <a:p>
            <a:pPr indent="0" lvl="1" marL="588645" rtl="0" algn="l">
              <a:lnSpc>
                <a:spcPct val="100000"/>
              </a:lnSpc>
              <a:spcBef>
                <a:spcPts val="370"/>
              </a:spcBef>
              <a:spcAft>
                <a:spcPts val="0"/>
              </a:spcAft>
              <a:buSzPct val="89736"/>
              <a:buNone/>
            </a:pPr>
            <a:r>
              <a:rPr i="1" lang="en-US" sz="2200"/>
              <a:t>The security practices of cloud service providers can vary. It’s essential to thoroughly assess the security measures and certifications of a chosen provider to ensure they meet your organization’s requirements.</a:t>
            </a:r>
            <a:endParaRPr/>
          </a:p>
          <a:p>
            <a:pPr indent="-228600" lvl="0" marL="457200" rtl="0" algn="l">
              <a:lnSpc>
                <a:spcPct val="100000"/>
              </a:lnSpc>
              <a:spcBef>
                <a:spcPts val="580"/>
              </a:spcBef>
              <a:spcAft>
                <a:spcPts val="0"/>
              </a:spcAft>
              <a:buSzPct val="75930"/>
              <a:buFont typeface="Noto Sans Symbols"/>
              <a:buNone/>
            </a:pPr>
            <a:r>
              <a:t/>
            </a:r>
            <a:endParaRPr i="1"/>
          </a:p>
          <a:p>
            <a:pPr indent="0" lvl="0" marL="131445" rtl="0" algn="l">
              <a:lnSpc>
                <a:spcPct val="100000"/>
              </a:lnSpc>
              <a:spcBef>
                <a:spcPts val="580"/>
              </a:spcBef>
              <a:spcAft>
                <a:spcPts val="0"/>
              </a:spcAft>
              <a:buSzPct val="75930"/>
              <a:buNone/>
            </a:pPr>
            <a:r>
              <a:rPr i="1" lang="en-US"/>
              <a:t> 	~~Firewalls/ Virtualization</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619066" y="1232328"/>
            <a:ext cx="8178569" cy="3964547"/>
          </a:xfrm>
          <a:prstGeom prst="rect">
            <a:avLst/>
          </a:prstGeom>
          <a:noFill/>
          <a:ln>
            <a:noFill/>
          </a:ln>
        </p:spPr>
        <p:txBody>
          <a:bodyPr anchorCtr="0" anchor="b" bIns="0" lIns="0" spcFirstLastPara="1" rIns="0" wrap="square" tIns="12050">
            <a:spAutoFit/>
          </a:bodyPr>
          <a:lstStyle/>
          <a:p>
            <a:pPr indent="0" lvl="0" marL="12700" marR="5080" rtl="0" algn="l">
              <a:lnSpc>
                <a:spcPct val="100000"/>
              </a:lnSpc>
              <a:spcBef>
                <a:spcPts val="95"/>
              </a:spcBef>
              <a:spcAft>
                <a:spcPts val="0"/>
              </a:spcAft>
              <a:buSzPts val="4000"/>
              <a:buNone/>
            </a:pPr>
            <a:r>
              <a:rPr b="0" lang="en-US" sz="3200">
                <a:latin typeface="Calibri"/>
                <a:ea typeface="Calibri"/>
                <a:cs typeface="Calibri"/>
                <a:sym typeface="Calibri"/>
              </a:rPr>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endParaRPr sz="3200">
              <a:latin typeface="Calibri"/>
              <a:ea typeface="Calibri"/>
              <a:cs typeface="Calibri"/>
              <a:sym typeface="Calibri"/>
            </a:endParaRPr>
          </a:p>
        </p:txBody>
      </p:sp>
      <p:sp>
        <p:nvSpPr>
          <p:cNvPr id="130" name="Google Shape;130;p4"/>
          <p:cNvSpPr txBox="1"/>
          <p:nvPr>
            <p:ph idx="11" type="ftr"/>
          </p:nvPr>
        </p:nvSpPr>
        <p:spPr>
          <a:xfrm>
            <a:off x="7467601" y="6252224"/>
            <a:ext cx="942109" cy="241733"/>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105"/>
              </a:spcBef>
              <a:spcAft>
                <a:spcPts val="0"/>
              </a:spcAft>
              <a:buSzPts val="1400"/>
              <a:buNone/>
            </a:pPr>
            <a:r>
              <a:rPr lang="en-US"/>
              <a:t>OWASP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0"/>
          <p:cNvSpPr txBox="1"/>
          <p:nvPr>
            <p:ph type="title"/>
          </p:nvPr>
        </p:nvSpPr>
        <p:spPr>
          <a:xfrm>
            <a:off x="457200" y="143928"/>
            <a:ext cx="7772400" cy="1256113"/>
          </a:xfrm>
          <a:prstGeom prst="rect">
            <a:avLst/>
          </a:prstGeom>
          <a:noFill/>
          <a:ln>
            <a:noFill/>
          </a:ln>
        </p:spPr>
        <p:txBody>
          <a:bodyPr anchorCtr="0" anchor="b" bIns="0" lIns="0" spcFirstLastPara="1" rIns="0" wrap="square" tIns="12050">
            <a:spAutoFit/>
          </a:bodyPr>
          <a:lstStyle/>
          <a:p>
            <a:pPr indent="0" lvl="0" marL="165100" rtl="0" algn="l">
              <a:lnSpc>
                <a:spcPct val="100000"/>
              </a:lnSpc>
              <a:spcBef>
                <a:spcPts val="95"/>
              </a:spcBef>
              <a:spcAft>
                <a:spcPts val="0"/>
              </a:spcAft>
              <a:buSzPts val="1800"/>
              <a:buNone/>
            </a:pPr>
            <a:r>
              <a:rPr lang="en-US"/>
              <a:t>Issues with the Choice of Cloud Provider</a:t>
            </a:r>
            <a:endParaRPr/>
          </a:p>
        </p:txBody>
      </p:sp>
      <p:sp>
        <p:nvSpPr>
          <p:cNvPr id="356" name="Google Shape;356;p40"/>
          <p:cNvSpPr txBox="1"/>
          <p:nvPr>
            <p:ph idx="4294967295" type="sldNum"/>
          </p:nvPr>
        </p:nvSpPr>
        <p:spPr>
          <a:xfrm>
            <a:off x="8671306" y="6343232"/>
            <a:ext cx="250825" cy="178434"/>
          </a:xfrm>
          <a:prstGeom prst="rect">
            <a:avLst/>
          </a:prstGeom>
          <a:solidFill>
            <a:schemeClr val="accent1"/>
          </a:solidFill>
          <a:ln>
            <a:noFill/>
          </a:ln>
        </p:spPr>
        <p:txBody>
          <a:bodyPr anchorCtr="1" anchor="ctr" bIns="0" lIns="0" spcFirstLastPara="1" rIns="0" wrap="square" tIns="12050">
            <a:spAutoFit/>
          </a:bodyPr>
          <a:lstStyle/>
          <a:p>
            <a:pPr indent="0" lvl="0" marL="38100" rtl="0" algn="ctr">
              <a:lnSpc>
                <a:spcPct val="100000"/>
              </a:lnSpc>
              <a:spcBef>
                <a:spcPts val="95"/>
              </a:spcBef>
              <a:spcAft>
                <a:spcPts val="0"/>
              </a:spcAft>
              <a:buSzPts val="1400"/>
              <a:buNone/>
            </a:pPr>
            <a:fld id="{00000000-1234-1234-1234-123412341234}" type="slidenum">
              <a:rPr lang="en-US"/>
              <a:t>‹#›</a:t>
            </a:fld>
            <a:endParaRPr/>
          </a:p>
        </p:txBody>
      </p:sp>
      <p:sp>
        <p:nvSpPr>
          <p:cNvPr id="357" name="Google Shape;357;p40"/>
          <p:cNvSpPr txBox="1"/>
          <p:nvPr/>
        </p:nvSpPr>
        <p:spPr>
          <a:xfrm>
            <a:off x="299466" y="1528041"/>
            <a:ext cx="8622665" cy="4198585"/>
          </a:xfrm>
          <a:prstGeom prst="rect">
            <a:avLst/>
          </a:prstGeom>
          <a:noFill/>
          <a:ln>
            <a:noFill/>
          </a:ln>
        </p:spPr>
        <p:txBody>
          <a:bodyPr anchorCtr="0" anchor="t" bIns="0" lIns="0" spcFirstLastPara="1" rIns="0" wrap="square" tIns="12700">
            <a:spAutoFit/>
          </a:bodyPr>
          <a:lstStyle/>
          <a:p>
            <a:pPr indent="-342900" lvl="0" marL="355600" marR="405130" rtl="0" algn="l">
              <a:lnSpc>
                <a:spcPct val="100000"/>
              </a:lnSpc>
              <a:spcBef>
                <a:spcPts val="0"/>
              </a:spcBef>
              <a:spcAft>
                <a:spcPts val="0"/>
              </a:spcAft>
              <a:buNone/>
            </a:pPr>
            <a:r>
              <a:t/>
            </a:r>
            <a:endParaRPr b="0" i="0" sz="3200" u="none" cap="none" strike="noStrike">
              <a:solidFill>
                <a:srgbClr val="000000"/>
              </a:solidFill>
              <a:latin typeface="Tahoma"/>
              <a:ea typeface="Tahoma"/>
              <a:cs typeface="Tahoma"/>
              <a:sym typeface="Tahoma"/>
            </a:endParaRPr>
          </a:p>
          <a:p>
            <a:pPr indent="-342900" lvl="0" marL="355600" marR="5080" rtl="0" algn="l">
              <a:lnSpc>
                <a:spcPct val="100000"/>
              </a:lnSpc>
              <a:spcBef>
                <a:spcPts val="0"/>
              </a:spcBef>
              <a:spcAft>
                <a:spcPts val="0"/>
              </a:spcAft>
              <a:buNone/>
            </a:pPr>
            <a:r>
              <a:rPr b="0" i="0" lang="en-US" sz="2000" u="none" cap="none" strike="noStrike">
                <a:solidFill>
                  <a:srgbClr val="000000"/>
                </a:solidFill>
                <a:latin typeface="Arimo"/>
                <a:ea typeface="Arimo"/>
                <a:cs typeface="Arimo"/>
                <a:sym typeface="Arimo"/>
              </a:rPr>
              <a:t></a:t>
            </a:r>
            <a:r>
              <a:rPr b="0" i="0"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ahoma"/>
                <a:ea typeface="Tahoma"/>
                <a:cs typeface="Tahoma"/>
                <a:sym typeface="Tahoma"/>
              </a:rPr>
              <a:t>It may seem daunting at first to realize that your application depends (critically!) on the trustworthiness of your cloud providers, but this is not really anything new -- today, even if you're not using the cloud, you already rely on and trust:</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45"/>
              </a:spcBef>
              <a:spcAft>
                <a:spcPts val="0"/>
              </a:spcAft>
              <a:buNone/>
            </a:pPr>
            <a:r>
              <a:t/>
            </a:r>
            <a:endParaRPr b="0" i="0" sz="2000" u="none" cap="none" strike="noStrike">
              <a:solidFill>
                <a:srgbClr val="000000"/>
              </a:solidFill>
              <a:latin typeface="Tahoma"/>
              <a:ea typeface="Tahoma"/>
              <a:cs typeface="Tahoma"/>
              <a:sym typeface="Tahoma"/>
            </a:endParaRPr>
          </a:p>
          <a:p>
            <a:pPr indent="0" lvl="0" marL="355600" marR="0" rtl="0" algn="l">
              <a:lnSpc>
                <a:spcPct val="100000"/>
              </a:lnSpc>
              <a:spcBef>
                <a:spcPts val="0"/>
              </a:spcBef>
              <a:spcAft>
                <a:spcPts val="0"/>
              </a:spcAft>
              <a:buNone/>
            </a:pPr>
            <a:r>
              <a:rPr b="0" i="0" lang="en-US" sz="2000" u="none" cap="none" strike="noStrike">
                <a:solidFill>
                  <a:srgbClr val="000000"/>
                </a:solidFill>
                <a:latin typeface="Tahoma"/>
                <a:ea typeface="Tahoma"/>
                <a:cs typeface="Tahoma"/>
                <a:sym typeface="Tahoma"/>
              </a:rPr>
              <a:t>-- network service providers,</a:t>
            </a:r>
            <a:endParaRPr b="0" i="0" sz="2000" u="none" cap="none" strike="noStrike">
              <a:solidFill>
                <a:srgbClr val="000000"/>
              </a:solidFill>
              <a:latin typeface="Tahoma"/>
              <a:ea typeface="Tahoma"/>
              <a:cs typeface="Tahoma"/>
              <a:sym typeface="Tahoma"/>
            </a:endParaRPr>
          </a:p>
          <a:p>
            <a:pPr indent="0" lvl="0" marL="355600" marR="0" rtl="0" algn="l">
              <a:lnSpc>
                <a:spcPct val="100000"/>
              </a:lnSpc>
              <a:spcBef>
                <a:spcPts val="0"/>
              </a:spcBef>
              <a:spcAft>
                <a:spcPts val="0"/>
              </a:spcAft>
              <a:buNone/>
            </a:pPr>
            <a:r>
              <a:rPr b="0" i="0" lang="en-US" sz="2000" u="none" cap="none" strike="noStrike">
                <a:solidFill>
                  <a:srgbClr val="000000"/>
                </a:solidFill>
                <a:latin typeface="Tahoma"/>
                <a:ea typeface="Tahoma"/>
                <a:cs typeface="Tahoma"/>
                <a:sym typeface="Tahoma"/>
              </a:rPr>
              <a:t>-- hardware vendors,</a:t>
            </a:r>
            <a:endParaRPr b="0" i="0" sz="2000" u="none" cap="none" strike="noStrike">
              <a:solidFill>
                <a:srgbClr val="000000"/>
              </a:solidFill>
              <a:latin typeface="Tahoma"/>
              <a:ea typeface="Tahoma"/>
              <a:cs typeface="Tahoma"/>
              <a:sym typeface="Tahoma"/>
            </a:endParaRPr>
          </a:p>
          <a:p>
            <a:pPr indent="0" lvl="0" marL="355600" marR="0" rtl="0" algn="l">
              <a:lnSpc>
                <a:spcPct val="100000"/>
              </a:lnSpc>
              <a:spcBef>
                <a:spcPts val="5"/>
              </a:spcBef>
              <a:spcAft>
                <a:spcPts val="0"/>
              </a:spcAft>
              <a:buNone/>
            </a:pPr>
            <a:r>
              <a:rPr b="0" i="0" lang="en-US" sz="2000" u="none" cap="none" strike="noStrike">
                <a:solidFill>
                  <a:srgbClr val="000000"/>
                </a:solidFill>
                <a:latin typeface="Tahoma"/>
                <a:ea typeface="Tahoma"/>
                <a:cs typeface="Tahoma"/>
                <a:sym typeface="Tahoma"/>
              </a:rPr>
              <a:t>-- software vendors,</a:t>
            </a:r>
            <a:endParaRPr b="0" i="0" sz="2000" u="none" cap="none" strike="noStrike">
              <a:solidFill>
                <a:srgbClr val="000000"/>
              </a:solidFill>
              <a:latin typeface="Tahoma"/>
              <a:ea typeface="Tahoma"/>
              <a:cs typeface="Tahoma"/>
              <a:sym typeface="Tahoma"/>
            </a:endParaRPr>
          </a:p>
          <a:p>
            <a:pPr indent="0" lvl="0" marL="355600" marR="0" rtl="0" algn="l">
              <a:lnSpc>
                <a:spcPct val="100000"/>
              </a:lnSpc>
              <a:spcBef>
                <a:spcPts val="0"/>
              </a:spcBef>
              <a:spcAft>
                <a:spcPts val="0"/>
              </a:spcAft>
              <a:buNone/>
            </a:pPr>
            <a:r>
              <a:rPr b="0" i="0" lang="en-US" sz="2000" u="none" cap="none" strike="noStrike">
                <a:solidFill>
                  <a:srgbClr val="000000"/>
                </a:solidFill>
                <a:latin typeface="Tahoma"/>
                <a:ea typeface="Tahoma"/>
                <a:cs typeface="Tahoma"/>
                <a:sym typeface="Tahoma"/>
              </a:rPr>
              <a:t>-- service providers,</a:t>
            </a:r>
            <a:endParaRPr b="0" i="0" sz="2000" u="none" cap="none" strike="noStrike">
              <a:solidFill>
                <a:srgbClr val="000000"/>
              </a:solidFill>
              <a:latin typeface="Tahoma"/>
              <a:ea typeface="Tahoma"/>
              <a:cs typeface="Tahoma"/>
              <a:sym typeface="Tahoma"/>
            </a:endParaRPr>
          </a:p>
          <a:p>
            <a:pPr indent="0" lvl="0" marL="355600" marR="0" rtl="0" algn="l">
              <a:lnSpc>
                <a:spcPct val="100000"/>
              </a:lnSpc>
              <a:spcBef>
                <a:spcPts val="0"/>
              </a:spcBef>
              <a:spcAft>
                <a:spcPts val="0"/>
              </a:spcAft>
              <a:buNone/>
            </a:pPr>
            <a:r>
              <a:rPr b="0" i="0" lang="en-US" sz="2000" u="none" cap="none" strike="noStrike">
                <a:solidFill>
                  <a:srgbClr val="000000"/>
                </a:solidFill>
                <a:latin typeface="Tahoma"/>
                <a:ea typeface="Tahoma"/>
                <a:cs typeface="Tahoma"/>
                <a:sym typeface="Tahoma"/>
              </a:rPr>
              <a:t>-- data sources, etc.</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45"/>
              </a:spcBef>
              <a:spcAft>
                <a:spcPts val="0"/>
              </a:spcAft>
              <a:buNone/>
            </a:pPr>
            <a:r>
              <a:t/>
            </a:r>
            <a:endParaRPr b="0" i="0" sz="2000" u="none" cap="none" strike="noStrike">
              <a:solidFill>
                <a:srgbClr val="000000"/>
              </a:solidFill>
              <a:latin typeface="Tahoma"/>
              <a:ea typeface="Tahoma"/>
              <a:cs typeface="Tahoma"/>
              <a:sym typeface="Tahoma"/>
            </a:endParaRPr>
          </a:p>
          <a:p>
            <a:pPr indent="0" lvl="0" marL="355600" marR="0" rtl="0" algn="l">
              <a:lnSpc>
                <a:spcPct val="100000"/>
              </a:lnSpc>
              <a:spcBef>
                <a:spcPts val="0"/>
              </a:spcBef>
              <a:spcAft>
                <a:spcPts val="0"/>
              </a:spcAft>
              <a:buNone/>
            </a:pPr>
            <a:r>
              <a:rPr b="0" i="0" lang="en-US" sz="2000" u="none" cap="none" strike="noStrike">
                <a:solidFill>
                  <a:srgbClr val="000000"/>
                </a:solidFill>
                <a:latin typeface="Tahoma"/>
                <a:ea typeface="Tahoma"/>
                <a:cs typeface="Tahoma"/>
                <a:sym typeface="Tahoma"/>
              </a:rPr>
              <a:t>Your cloud provider will be just one more entity on that list.</a:t>
            </a:r>
            <a:endParaRPr b="0" i="0" sz="2000" u="none" cap="none" strike="noStrike">
              <a:solidFill>
                <a:srgbClr val="000000"/>
              </a:solidFill>
              <a:latin typeface="Tahoma"/>
              <a:ea typeface="Tahoma"/>
              <a:cs typeface="Tahoma"/>
              <a:sym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471056" y="201173"/>
            <a:ext cx="7772400" cy="1256113"/>
          </a:xfrm>
          <a:prstGeom prst="rect">
            <a:avLst/>
          </a:prstGeom>
          <a:noFill/>
          <a:ln>
            <a:noFill/>
          </a:ln>
        </p:spPr>
        <p:txBody>
          <a:bodyPr anchorCtr="0" anchor="b" bIns="0" lIns="0" spcFirstLastPara="1" rIns="0" wrap="square" tIns="12050">
            <a:spAutoFit/>
          </a:bodyPr>
          <a:lstStyle/>
          <a:p>
            <a:pPr indent="0" lvl="0" marL="165100" rtl="0" algn="l">
              <a:lnSpc>
                <a:spcPct val="100000"/>
              </a:lnSpc>
              <a:spcBef>
                <a:spcPts val="95"/>
              </a:spcBef>
              <a:spcAft>
                <a:spcPts val="0"/>
              </a:spcAft>
              <a:buSzPts val="1800"/>
              <a:buNone/>
            </a:pPr>
            <a:r>
              <a:rPr lang="en-US"/>
              <a:t>Issues with Cloud Provider Location</a:t>
            </a:r>
            <a:endParaRPr/>
          </a:p>
        </p:txBody>
      </p:sp>
      <p:sp>
        <p:nvSpPr>
          <p:cNvPr id="363" name="Google Shape;363;p41"/>
          <p:cNvSpPr txBox="1"/>
          <p:nvPr>
            <p:ph idx="4294967295" type="sldNum"/>
          </p:nvPr>
        </p:nvSpPr>
        <p:spPr>
          <a:xfrm>
            <a:off x="8671306" y="6343232"/>
            <a:ext cx="250825" cy="178434"/>
          </a:xfrm>
          <a:prstGeom prst="rect">
            <a:avLst/>
          </a:prstGeom>
          <a:solidFill>
            <a:schemeClr val="accent1"/>
          </a:solidFill>
          <a:ln>
            <a:noFill/>
          </a:ln>
        </p:spPr>
        <p:txBody>
          <a:bodyPr anchorCtr="1" anchor="ctr" bIns="0" lIns="0" spcFirstLastPara="1" rIns="0" wrap="square" tIns="12050">
            <a:spAutoFit/>
          </a:bodyPr>
          <a:lstStyle/>
          <a:p>
            <a:pPr indent="0" lvl="0" marL="38100" rtl="0" algn="ctr">
              <a:lnSpc>
                <a:spcPct val="100000"/>
              </a:lnSpc>
              <a:spcBef>
                <a:spcPts val="95"/>
              </a:spcBef>
              <a:spcAft>
                <a:spcPts val="0"/>
              </a:spcAft>
              <a:buSzPts val="1400"/>
              <a:buNone/>
            </a:pPr>
            <a:fld id="{00000000-1234-1234-1234-123412341234}" type="slidenum">
              <a:rPr lang="en-US"/>
              <a:t>‹#›</a:t>
            </a:fld>
            <a:endParaRPr/>
          </a:p>
        </p:txBody>
      </p:sp>
      <p:sp>
        <p:nvSpPr>
          <p:cNvPr id="364" name="Google Shape;364;p41"/>
          <p:cNvSpPr txBox="1"/>
          <p:nvPr/>
        </p:nvSpPr>
        <p:spPr>
          <a:xfrm>
            <a:off x="331533" y="1684922"/>
            <a:ext cx="8465185" cy="4391025"/>
          </a:xfrm>
          <a:prstGeom prst="rect">
            <a:avLst/>
          </a:prstGeom>
          <a:noFill/>
          <a:ln>
            <a:noFill/>
          </a:ln>
        </p:spPr>
        <p:txBody>
          <a:bodyPr anchorCtr="0" anchor="t" bIns="0" lIns="0" spcFirstLastPara="1" rIns="0" wrap="square" tIns="85725">
            <a:spAutoFit/>
          </a:bodyPr>
          <a:lstStyle/>
          <a:p>
            <a:pPr indent="0" lvl="0" marL="12700" marR="0" rtl="0" algn="l">
              <a:lnSpc>
                <a:spcPct val="100000"/>
              </a:lnSpc>
              <a:spcBef>
                <a:spcPts val="0"/>
              </a:spcBef>
              <a:spcAft>
                <a:spcPts val="0"/>
              </a:spcAft>
              <a:buNone/>
            </a:pPr>
            <a:r>
              <a:rPr b="0" i="0" lang="en-US" sz="2400" u="none" cap="none" strike="noStrike">
                <a:solidFill>
                  <a:srgbClr val="000000"/>
                </a:solidFill>
                <a:latin typeface="Arimo"/>
                <a:ea typeface="Arimo"/>
                <a:cs typeface="Arimo"/>
                <a:sym typeface="Arimo"/>
              </a:rPr>
              <a:t></a:t>
            </a: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ahoma"/>
                <a:ea typeface="Tahoma"/>
                <a:cs typeface="Tahoma"/>
                <a:sym typeface="Tahoma"/>
              </a:rPr>
              <a:t>Location of the Cloud with respect to storage &amp; computing</a:t>
            </a:r>
            <a:endParaRPr b="0" i="0" sz="2400" u="none" cap="none" strike="noStrike">
              <a:solidFill>
                <a:srgbClr val="000000"/>
              </a:solidFill>
              <a:latin typeface="Tahoma"/>
              <a:ea typeface="Tahoma"/>
              <a:cs typeface="Tahoma"/>
              <a:sym typeface="Tahoma"/>
            </a:endParaRPr>
          </a:p>
          <a:p>
            <a:pPr indent="-287019" lvl="0" marL="756285" marR="319405" rtl="0" algn="l">
              <a:lnSpc>
                <a:spcPct val="100000"/>
              </a:lnSpc>
              <a:spcBef>
                <a:spcPts val="480"/>
              </a:spcBef>
              <a:spcAft>
                <a:spcPts val="0"/>
              </a:spcAft>
              <a:buClr>
                <a:srgbClr val="000000"/>
              </a:buClr>
              <a:buSzPts val="2000"/>
              <a:buFont typeface="Arimo"/>
              <a:buChar char=""/>
            </a:pPr>
            <a:r>
              <a:rPr b="0" i="0" lang="en-US" sz="2000" u="none" cap="none" strike="noStrike">
                <a:solidFill>
                  <a:srgbClr val="000000"/>
                </a:solidFill>
                <a:latin typeface="Tahoma"/>
                <a:ea typeface="Tahoma"/>
                <a:cs typeface="Tahoma"/>
                <a:sym typeface="Tahoma"/>
              </a:rPr>
              <a:t>Due to competition of Cloud Pricing, they always look for low cost data centers</a:t>
            </a:r>
            <a:endParaRPr b="0" i="0" sz="2000" u="none" cap="none" strike="noStrike">
              <a:solidFill>
                <a:srgbClr val="000000"/>
              </a:solidFill>
              <a:latin typeface="Tahoma"/>
              <a:ea typeface="Tahoma"/>
              <a:cs typeface="Tahoma"/>
              <a:sym typeface="Tahoma"/>
            </a:endParaRPr>
          </a:p>
          <a:p>
            <a:pPr indent="-287019" lvl="0" marL="756285" marR="1031875" rtl="0" algn="l">
              <a:lnSpc>
                <a:spcPct val="100000"/>
              </a:lnSpc>
              <a:spcBef>
                <a:spcPts val="484"/>
              </a:spcBef>
              <a:spcAft>
                <a:spcPts val="0"/>
              </a:spcAft>
              <a:buClr>
                <a:srgbClr val="000000"/>
              </a:buClr>
              <a:buSzPts val="2000"/>
              <a:buFont typeface="Arimo"/>
              <a:buChar char=""/>
            </a:pPr>
            <a:r>
              <a:rPr b="0" i="0" lang="en-US" sz="2000" u="none" cap="none" strike="noStrike">
                <a:solidFill>
                  <a:srgbClr val="000000"/>
                </a:solidFill>
                <a:latin typeface="Tahoma"/>
                <a:ea typeface="Tahoma"/>
                <a:cs typeface="Tahoma"/>
                <a:sym typeface="Tahoma"/>
              </a:rPr>
              <a:t>Thus, your cloud provider could be working someplace you may never have heard of, such as The Dalles, Oregon, where power is cheap and fiber is plentiful, or just as easily someplace overseas.</a:t>
            </a:r>
            <a:endParaRPr b="0" i="0" sz="2000" u="none" cap="none" strike="noStrike">
              <a:solidFill>
                <a:srgbClr val="000000"/>
              </a:solidFill>
              <a:latin typeface="Tahoma"/>
              <a:ea typeface="Tahoma"/>
              <a:cs typeface="Tahoma"/>
              <a:sym typeface="Tahoma"/>
            </a:endParaRPr>
          </a:p>
          <a:p>
            <a:pPr indent="0" lvl="0" marL="12700" marR="0" rtl="0" algn="l">
              <a:lnSpc>
                <a:spcPct val="100000"/>
              </a:lnSpc>
              <a:spcBef>
                <a:spcPts val="575"/>
              </a:spcBef>
              <a:spcAft>
                <a:spcPts val="0"/>
              </a:spcAft>
              <a:buNone/>
            </a:pPr>
            <a:r>
              <a:rPr b="0" i="0" lang="en-US" sz="2400" u="none" cap="none" strike="noStrike">
                <a:solidFill>
                  <a:srgbClr val="000000"/>
                </a:solidFill>
                <a:latin typeface="Arimo"/>
                <a:ea typeface="Arimo"/>
                <a:cs typeface="Arimo"/>
                <a:sym typeface="Arimo"/>
              </a:rPr>
              <a:t></a:t>
            </a:r>
            <a:r>
              <a:rPr b="0" i="0" lang="en-US" sz="2400" u="none" cap="none" strike="noStrike">
                <a:solidFill>
                  <a:srgbClr val="000000"/>
                </a:solidFill>
                <a:latin typeface="Tahoma"/>
                <a:ea typeface="Tahoma"/>
                <a:cs typeface="Tahoma"/>
                <a:sym typeface="Tahoma"/>
              </a:rPr>
              <a:t>laws and policies of that	jurisdiction. Are you comfortable</a:t>
            </a:r>
            <a:endParaRPr b="0" i="0" sz="2400" u="none" cap="none" strike="noStrike">
              <a:solidFill>
                <a:srgbClr val="000000"/>
              </a:solidFill>
              <a:latin typeface="Tahoma"/>
              <a:ea typeface="Tahoma"/>
              <a:cs typeface="Tahoma"/>
              <a:sym typeface="Tahoma"/>
            </a:endParaRPr>
          </a:p>
          <a:p>
            <a:pPr indent="0" lvl="0" marL="355600" marR="0" rtl="0" algn="l">
              <a:lnSpc>
                <a:spcPct val="100000"/>
              </a:lnSpc>
              <a:spcBef>
                <a:spcPts val="0"/>
              </a:spcBef>
              <a:spcAft>
                <a:spcPts val="0"/>
              </a:spcAft>
              <a:buNone/>
            </a:pPr>
            <a:r>
              <a:rPr b="0" i="0" lang="en-US" sz="2400" u="none" cap="none" strike="noStrike">
                <a:solidFill>
                  <a:srgbClr val="000000"/>
                </a:solidFill>
                <a:latin typeface="Tahoma"/>
                <a:ea typeface="Tahoma"/>
                <a:cs typeface="Tahoma"/>
                <a:sym typeface="Tahoma"/>
              </a:rPr>
              <a:t>with that framework?</a:t>
            </a:r>
            <a:endParaRPr b="0" i="0" sz="2400" u="none" cap="none" strike="noStrike">
              <a:solidFill>
                <a:srgbClr val="000000"/>
              </a:solidFill>
              <a:latin typeface="Tahoma"/>
              <a:ea typeface="Tahoma"/>
              <a:cs typeface="Tahoma"/>
              <a:sym typeface="Tahoma"/>
            </a:endParaRPr>
          </a:p>
          <a:p>
            <a:pPr indent="-342900" lvl="0" marL="355600" marR="5080" rtl="0" algn="l">
              <a:lnSpc>
                <a:spcPct val="100000"/>
              </a:lnSpc>
              <a:spcBef>
                <a:spcPts val="575"/>
              </a:spcBef>
              <a:spcAft>
                <a:spcPts val="0"/>
              </a:spcAft>
              <a:buNone/>
            </a:pPr>
            <a:r>
              <a:rPr b="0" i="0" lang="en-US" sz="2400" u="none" cap="none" strike="noStrike">
                <a:solidFill>
                  <a:srgbClr val="000000"/>
                </a:solidFill>
                <a:latin typeface="Arimo"/>
                <a:ea typeface="Arimo"/>
                <a:cs typeface="Arimo"/>
                <a:sym typeface="Arimo"/>
              </a:rPr>
              <a:t></a:t>
            </a: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ahoma"/>
                <a:ea typeface="Tahoma"/>
                <a:cs typeface="Tahoma"/>
                <a:sym typeface="Tahoma"/>
              </a:rPr>
              <a:t>Are you also confident that international connectivity will remain up and uncongested? Can you live with the latencies involved?</a:t>
            </a:r>
            <a:endParaRPr b="0" i="0" sz="2400" u="none" cap="none" strike="noStrike">
              <a:solidFill>
                <a:srgbClr val="000000"/>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COUNTERMEASURES</a:t>
            </a:r>
            <a:endParaRPr b="1">
              <a:latin typeface="Times New Roman"/>
              <a:ea typeface="Times New Roman"/>
              <a:cs typeface="Times New Roman"/>
              <a:sym typeface="Times New Roman"/>
            </a:endParaRPr>
          </a:p>
        </p:txBody>
      </p:sp>
      <p:sp>
        <p:nvSpPr>
          <p:cNvPr id="370" name="Google Shape;370;p4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870"/>
              <a:buChar char="⚫"/>
            </a:pPr>
            <a:r>
              <a:rPr lang="en-US" sz="2200">
                <a:latin typeface="Times New Roman"/>
                <a:ea typeface="Times New Roman"/>
                <a:cs typeface="Times New Roman"/>
                <a:sym typeface="Times New Roman"/>
              </a:rPr>
              <a:t>Data Encryption</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Use of Antivirus</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Strong Authentication</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Check Security Measures</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Define Policies Before Sharing Data</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Avoid Saving Crucial or Sensitive Data on Cloud</a:t>
            </a:r>
            <a:endParaRPr/>
          </a:p>
          <a:p>
            <a:pPr indent="-155575" lvl="0" marL="274320" rtl="0" algn="l">
              <a:lnSpc>
                <a:spcPct val="150000"/>
              </a:lnSpc>
              <a:spcBef>
                <a:spcPts val="580"/>
              </a:spcBef>
              <a:spcAft>
                <a:spcPts val="0"/>
              </a:spcAft>
              <a:buSzPts val="1870"/>
              <a:buNone/>
            </a:pPr>
            <a:r>
              <a:t/>
            </a:r>
            <a:endParaRPr sz="22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11111"/>
              <a:buFont typeface="Times New Roman"/>
              <a:buNone/>
            </a:pPr>
            <a:r>
              <a:rPr b="1" lang="en-US">
                <a:latin typeface="Times New Roman"/>
                <a:ea typeface="Times New Roman"/>
                <a:cs typeface="Times New Roman"/>
                <a:sym typeface="Times New Roman"/>
              </a:rPr>
              <a:t>DATA PROTECTION IN CLOUD</a:t>
            </a:r>
            <a:endParaRPr b="1">
              <a:latin typeface="Times New Roman"/>
              <a:ea typeface="Times New Roman"/>
              <a:cs typeface="Times New Roman"/>
              <a:sym typeface="Times New Roman"/>
            </a:endParaRPr>
          </a:p>
        </p:txBody>
      </p:sp>
      <p:sp>
        <p:nvSpPr>
          <p:cNvPr id="376" name="Google Shape;376;p4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700"/>
              <a:buChar char="⚫"/>
            </a:pPr>
            <a:r>
              <a:rPr lang="en-US" sz="2000">
                <a:latin typeface="Times New Roman"/>
                <a:ea typeface="Times New Roman"/>
                <a:cs typeface="Times New Roman"/>
                <a:sym typeface="Times New Roman"/>
              </a:rPr>
              <a:t>Data protection is a crucial security issue for most organizations. </a:t>
            </a:r>
            <a:endParaRPr/>
          </a:p>
          <a:p>
            <a:pPr indent="-274320" lvl="0" marL="274320" rtl="0" algn="just">
              <a:lnSpc>
                <a:spcPct val="150000"/>
              </a:lnSpc>
              <a:spcBef>
                <a:spcPts val="580"/>
              </a:spcBef>
              <a:spcAft>
                <a:spcPts val="0"/>
              </a:spcAft>
              <a:buSzPts val="1700"/>
              <a:buChar char="⚫"/>
            </a:pPr>
            <a:r>
              <a:rPr lang="en-US" sz="2000">
                <a:latin typeface="Times New Roman"/>
                <a:ea typeface="Times New Roman"/>
                <a:cs typeface="Times New Roman"/>
                <a:sym typeface="Times New Roman"/>
              </a:rPr>
              <a:t>Before moving into the cloud, cloud users need to clearly identify data objects to be protected and classify data based on their implication on security, and then define the security policy for data protection as well as the policy enforcement mechanisms.</a:t>
            </a:r>
            <a:endParaRPr/>
          </a:p>
          <a:p>
            <a:pPr indent="-274320" lvl="0" marL="274320" rtl="0" algn="just">
              <a:lnSpc>
                <a:spcPct val="150000"/>
              </a:lnSpc>
              <a:spcBef>
                <a:spcPts val="580"/>
              </a:spcBef>
              <a:spcAft>
                <a:spcPts val="0"/>
              </a:spcAft>
              <a:buSzPts val="1700"/>
              <a:buChar char="⚫"/>
            </a:pPr>
            <a:r>
              <a:rPr lang="en-US" sz="2000">
                <a:latin typeface="Times New Roman"/>
                <a:ea typeface="Times New Roman"/>
                <a:cs typeface="Times New Roman"/>
                <a:sym typeface="Times New Roman"/>
              </a:rPr>
              <a:t>The basic security services for information security include assurance of data Confidentiality, Integrity, and Availability (CIA). </a:t>
            </a:r>
            <a:endParaRPr/>
          </a:p>
          <a:p>
            <a:pPr indent="-274320" lvl="0" marL="274320" rtl="0" algn="just">
              <a:lnSpc>
                <a:spcPct val="150000"/>
              </a:lnSpc>
              <a:spcBef>
                <a:spcPts val="580"/>
              </a:spcBef>
              <a:spcAft>
                <a:spcPts val="0"/>
              </a:spcAft>
              <a:buSzPts val="1700"/>
              <a:buChar char="⚫"/>
            </a:pPr>
            <a:r>
              <a:rPr lang="en-US" sz="2000">
                <a:latin typeface="Times New Roman"/>
                <a:ea typeface="Times New Roman"/>
                <a:cs typeface="Times New Roman"/>
                <a:sym typeface="Times New Roman"/>
              </a:rPr>
              <a:t>In Cloud Computing, the issue of data security becomes more complicated because of the intrinsic cloud characteristics.</a:t>
            </a:r>
            <a:endParaRPr sz="20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11111"/>
              <a:buFont typeface="Times New Roman"/>
              <a:buNone/>
            </a:pPr>
            <a:r>
              <a:rPr b="1" lang="en-US">
                <a:latin typeface="Times New Roman"/>
                <a:ea typeface="Times New Roman"/>
                <a:cs typeface="Times New Roman"/>
                <a:sym typeface="Times New Roman"/>
              </a:rPr>
              <a:t>DATA PROTECTION IN CLOUD</a:t>
            </a:r>
            <a:endParaRPr/>
          </a:p>
        </p:txBody>
      </p:sp>
      <p:sp>
        <p:nvSpPr>
          <p:cNvPr id="382" name="Google Shape;382;p4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870"/>
              <a:buNone/>
            </a:pPr>
            <a:r>
              <a:rPr lang="en-US" sz="2200">
                <a:latin typeface="Times New Roman"/>
                <a:ea typeface="Times New Roman"/>
                <a:cs typeface="Times New Roman"/>
                <a:sym typeface="Times New Roman"/>
              </a:rPr>
              <a:t>	A suit of security services would be in place which we can identify as follows:</a:t>
            </a:r>
            <a:endParaRPr/>
          </a:p>
          <a:p>
            <a:pPr indent="-274320" lvl="0" marL="274320" rtl="0" algn="just">
              <a:lnSpc>
                <a:spcPct val="150000"/>
              </a:lnSpc>
              <a:spcBef>
                <a:spcPts val="580"/>
              </a:spcBef>
              <a:spcAft>
                <a:spcPts val="0"/>
              </a:spcAft>
              <a:buSzPts val="1870"/>
              <a:buChar char="⚫"/>
            </a:pPr>
            <a:r>
              <a:rPr lang="en-US" sz="2200">
                <a:latin typeface="Times New Roman"/>
                <a:ea typeface="Times New Roman"/>
                <a:cs typeface="Times New Roman"/>
                <a:sym typeface="Times New Roman"/>
              </a:rPr>
              <a:t>Data confidentiality assurance</a:t>
            </a:r>
            <a:endParaRPr/>
          </a:p>
          <a:p>
            <a:pPr indent="-274320" lvl="0" marL="274320" rtl="0" algn="just">
              <a:lnSpc>
                <a:spcPct val="150000"/>
              </a:lnSpc>
              <a:spcBef>
                <a:spcPts val="580"/>
              </a:spcBef>
              <a:spcAft>
                <a:spcPts val="0"/>
              </a:spcAft>
              <a:buSzPts val="1870"/>
              <a:buChar char="⚫"/>
            </a:pPr>
            <a:r>
              <a:rPr lang="en-US" sz="2200">
                <a:latin typeface="Times New Roman"/>
                <a:ea typeface="Times New Roman"/>
                <a:cs typeface="Times New Roman"/>
                <a:sym typeface="Times New Roman"/>
              </a:rPr>
              <a:t>Data integrity protection</a:t>
            </a:r>
            <a:endParaRPr/>
          </a:p>
          <a:p>
            <a:pPr indent="-274320" lvl="0" marL="274320" rtl="0" algn="just">
              <a:lnSpc>
                <a:spcPct val="150000"/>
              </a:lnSpc>
              <a:spcBef>
                <a:spcPts val="580"/>
              </a:spcBef>
              <a:spcAft>
                <a:spcPts val="0"/>
              </a:spcAft>
              <a:buSzPts val="1870"/>
              <a:buChar char="⚫"/>
            </a:pPr>
            <a:r>
              <a:rPr lang="en-US" sz="2200">
                <a:latin typeface="Times New Roman"/>
                <a:ea typeface="Times New Roman"/>
                <a:cs typeface="Times New Roman"/>
                <a:sym typeface="Times New Roman"/>
              </a:rPr>
              <a:t>Guarantee of data availability</a:t>
            </a:r>
            <a:endParaRPr/>
          </a:p>
          <a:p>
            <a:pPr indent="-274320" lvl="0" marL="274320" rtl="0" algn="just">
              <a:lnSpc>
                <a:spcPct val="150000"/>
              </a:lnSpc>
              <a:spcBef>
                <a:spcPts val="580"/>
              </a:spcBef>
              <a:spcAft>
                <a:spcPts val="0"/>
              </a:spcAft>
              <a:buSzPts val="1870"/>
              <a:buChar char="⚫"/>
            </a:pPr>
            <a:r>
              <a:rPr lang="en-US" sz="2200">
                <a:latin typeface="Times New Roman"/>
                <a:ea typeface="Times New Roman"/>
                <a:cs typeface="Times New Roman"/>
                <a:sym typeface="Times New Roman"/>
              </a:rPr>
              <a:t>Secure data access</a:t>
            </a:r>
            <a:endParaRPr/>
          </a:p>
          <a:p>
            <a:pPr indent="-274320" lvl="0" marL="274320" rtl="0" algn="just">
              <a:lnSpc>
                <a:spcPct val="150000"/>
              </a:lnSpc>
              <a:spcBef>
                <a:spcPts val="580"/>
              </a:spcBef>
              <a:spcAft>
                <a:spcPts val="0"/>
              </a:spcAft>
              <a:buSzPts val="1870"/>
              <a:buChar char="⚫"/>
            </a:pPr>
            <a:r>
              <a:rPr lang="en-US" sz="2200">
                <a:latin typeface="Times New Roman"/>
                <a:ea typeface="Times New Roman"/>
                <a:cs typeface="Times New Roman"/>
                <a:sym typeface="Times New Roman"/>
              </a:rPr>
              <a:t>Regulations and compliances</a:t>
            </a:r>
            <a:endParaRPr/>
          </a:p>
          <a:p>
            <a:pPr indent="-274320" lvl="0" marL="274320" rtl="0" algn="just">
              <a:lnSpc>
                <a:spcPct val="150000"/>
              </a:lnSpc>
              <a:spcBef>
                <a:spcPts val="580"/>
              </a:spcBef>
              <a:spcAft>
                <a:spcPts val="0"/>
              </a:spcAft>
              <a:buSzPts val="1870"/>
              <a:buChar char="⚫"/>
            </a:pPr>
            <a:r>
              <a:rPr lang="en-US" sz="2200">
                <a:latin typeface="Times New Roman"/>
                <a:ea typeface="Times New Roman"/>
                <a:cs typeface="Times New Roman"/>
                <a:sym typeface="Times New Roman"/>
              </a:rPr>
              <a:t>Service audition</a:t>
            </a:r>
            <a:endParaRPr sz="22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Cloud Identity and Access Management</a:t>
            </a:r>
            <a:endParaRPr b="1">
              <a:latin typeface="Times New Roman"/>
              <a:ea typeface="Times New Roman"/>
              <a:cs typeface="Times New Roman"/>
              <a:sym typeface="Times New Roman"/>
            </a:endParaRPr>
          </a:p>
        </p:txBody>
      </p:sp>
      <p:sp>
        <p:nvSpPr>
          <p:cNvPr id="388" name="Google Shape;388;p4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870"/>
              <a:buChar char="⚫"/>
            </a:pPr>
            <a:r>
              <a:rPr lang="en-US" sz="2200">
                <a:latin typeface="Times New Roman"/>
                <a:ea typeface="Times New Roman"/>
                <a:cs typeface="Times New Roman"/>
                <a:sym typeface="Times New Roman"/>
              </a:rPr>
              <a:t>Cloud Identity and Access Management (IAM) lets administrators authorize who can take action on specific resources, giving you full control and visibility to manage Google Cloud resources centrally. </a:t>
            </a:r>
            <a:endParaRPr/>
          </a:p>
          <a:p>
            <a:pPr indent="-274320" lvl="0" marL="274320" rtl="0" algn="just">
              <a:lnSpc>
                <a:spcPct val="150000"/>
              </a:lnSpc>
              <a:spcBef>
                <a:spcPts val="580"/>
              </a:spcBef>
              <a:spcAft>
                <a:spcPts val="0"/>
              </a:spcAft>
              <a:buSzPts val="1870"/>
              <a:buChar char="⚫"/>
            </a:pPr>
            <a:r>
              <a:rPr lang="en-US" sz="2200">
                <a:latin typeface="Times New Roman"/>
                <a:ea typeface="Times New Roman"/>
                <a:cs typeface="Times New Roman"/>
                <a:sym typeface="Times New Roman"/>
              </a:rPr>
              <a:t>For enterprises with complex organizational structures, hundreds of workgroups, and many projects, Cloud IAM provides a unified view into security policy across your entire organization, with built-in auditing to ease compliance processes.</a:t>
            </a:r>
            <a:endParaRPr sz="22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Cloud Identity and Access Management</a:t>
            </a:r>
            <a:endParaRPr/>
          </a:p>
        </p:txBody>
      </p:sp>
      <p:pic>
        <p:nvPicPr>
          <p:cNvPr descr="Identity and Access Management - an overview | ScienceDirect Topics" id="394" name="Google Shape;394;p46"/>
          <p:cNvPicPr preferRelativeResize="0"/>
          <p:nvPr/>
        </p:nvPicPr>
        <p:blipFill rotWithShape="1">
          <a:blip r:embed="rId3">
            <a:alphaModFix/>
          </a:blip>
          <a:srcRect b="0" l="0" r="0" t="0"/>
          <a:stretch/>
        </p:blipFill>
        <p:spPr>
          <a:xfrm>
            <a:off x="1421678" y="1417638"/>
            <a:ext cx="6757843" cy="503499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Cloud Identity and Access Management</a:t>
            </a:r>
            <a:endParaRPr/>
          </a:p>
        </p:txBody>
      </p:sp>
      <p:sp>
        <p:nvSpPr>
          <p:cNvPr id="400" name="Google Shape;400;p4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870"/>
              <a:buNone/>
            </a:pPr>
            <a:r>
              <a:rPr lang="en-US" sz="2200">
                <a:latin typeface="Times New Roman"/>
                <a:ea typeface="Times New Roman"/>
                <a:cs typeface="Times New Roman"/>
                <a:sym typeface="Times New Roman"/>
              </a:rPr>
              <a:t>Features of Cloud IAM are:</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Single access control interface</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Fine-grained control</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Automated access control recommendations</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Context-aware access</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Flexible roles</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Built-in audit trail</a:t>
            </a:r>
            <a:endParaRPr/>
          </a:p>
          <a:p>
            <a:pPr indent="-155575" lvl="0" marL="274320" rtl="0" algn="l">
              <a:lnSpc>
                <a:spcPct val="150000"/>
              </a:lnSpc>
              <a:spcBef>
                <a:spcPts val="580"/>
              </a:spcBef>
              <a:spcAft>
                <a:spcPts val="0"/>
              </a:spcAft>
              <a:buSzPts val="1870"/>
              <a:buNone/>
            </a:pPr>
            <a:r>
              <a:t/>
            </a:r>
            <a:endParaRPr sz="22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Cloud Identity and Access Management</a:t>
            </a:r>
            <a:endParaRPr/>
          </a:p>
        </p:txBody>
      </p:sp>
      <p:sp>
        <p:nvSpPr>
          <p:cNvPr id="406" name="Google Shape;406;p4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870"/>
              <a:buNone/>
            </a:pPr>
            <a:r>
              <a:rPr lang="en-US" sz="2200">
                <a:latin typeface="Times New Roman"/>
                <a:ea typeface="Times New Roman"/>
                <a:cs typeface="Times New Roman"/>
                <a:sym typeface="Times New Roman"/>
              </a:rPr>
              <a:t>IAM from major Cloud Providers are:</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Amazon</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Google</a:t>
            </a:r>
            <a:endParaRPr/>
          </a:p>
          <a:p>
            <a:pPr indent="-274320" lvl="0" marL="274320" rtl="0" algn="l">
              <a:lnSpc>
                <a:spcPct val="150000"/>
              </a:lnSpc>
              <a:spcBef>
                <a:spcPts val="580"/>
              </a:spcBef>
              <a:spcAft>
                <a:spcPts val="0"/>
              </a:spcAft>
              <a:buSzPts val="1870"/>
              <a:buChar char="⚫"/>
            </a:pPr>
            <a:r>
              <a:rPr lang="en-US" sz="2200">
                <a:latin typeface="Times New Roman"/>
                <a:ea typeface="Times New Roman"/>
                <a:cs typeface="Times New Roman"/>
                <a:sym typeface="Times New Roman"/>
              </a:rPr>
              <a:t>IBM</a:t>
            </a:r>
            <a:endParaRPr/>
          </a:p>
          <a:p>
            <a:pPr indent="-274320" lvl="0" marL="274320" rtl="0" algn="l">
              <a:lnSpc>
                <a:spcPct val="150000"/>
              </a:lnSpc>
              <a:spcBef>
                <a:spcPts val="580"/>
              </a:spcBef>
              <a:spcAft>
                <a:spcPts val="0"/>
              </a:spcAft>
              <a:buSzPts val="1870"/>
              <a:buNone/>
            </a:pPr>
            <a:r>
              <a:t/>
            </a:r>
            <a:endParaRPr sz="22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CLOUD SECURITY AS A SERVICES</a:t>
            </a:r>
            <a:endParaRPr b="1">
              <a:latin typeface="Times New Roman"/>
              <a:ea typeface="Times New Roman"/>
              <a:cs typeface="Times New Roman"/>
              <a:sym typeface="Times New Roman"/>
            </a:endParaRPr>
          </a:p>
        </p:txBody>
      </p:sp>
      <p:sp>
        <p:nvSpPr>
          <p:cNvPr id="412" name="Google Shape;412;p4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7500" lnSpcReduction="20000"/>
          </a:bodyPr>
          <a:lstStyle/>
          <a:p>
            <a:pPr indent="-274347" lvl="0" marL="274320" rtl="0" algn="just">
              <a:lnSpc>
                <a:spcPct val="150000"/>
              </a:lnSpc>
              <a:spcBef>
                <a:spcPts val="0"/>
              </a:spcBef>
              <a:spcAft>
                <a:spcPts val="0"/>
              </a:spcAft>
              <a:buSzPct val="85000"/>
              <a:buChar char="⚫"/>
            </a:pPr>
            <a:r>
              <a:rPr lang="en-US" sz="3100">
                <a:latin typeface="Times New Roman"/>
                <a:ea typeface="Times New Roman"/>
                <a:cs typeface="Times New Roman"/>
                <a:sym typeface="Times New Roman"/>
              </a:rPr>
              <a:t>Security as a service (SECaaS or SaaS) </a:t>
            </a:r>
            <a:endParaRPr sz="3100">
              <a:latin typeface="Times New Roman"/>
              <a:ea typeface="Times New Roman"/>
              <a:cs typeface="Times New Roman"/>
              <a:sym typeface="Times New Roman"/>
            </a:endParaRPr>
          </a:p>
          <a:p>
            <a:pPr indent="-457200" lvl="0" marL="457200" rtl="0" algn="just">
              <a:lnSpc>
                <a:spcPct val="150000"/>
              </a:lnSpc>
              <a:spcBef>
                <a:spcPts val="0"/>
              </a:spcBef>
              <a:spcAft>
                <a:spcPts val="0"/>
              </a:spcAft>
              <a:buSzPct val="85000"/>
              <a:buFont typeface="Noto Sans Symbols"/>
              <a:buChar char="⮚"/>
            </a:pPr>
            <a:r>
              <a:rPr lang="en-US">
                <a:latin typeface="Calibri"/>
                <a:ea typeface="Calibri"/>
                <a:cs typeface="Calibri"/>
                <a:sym typeface="Calibri"/>
              </a:rPr>
              <a:t>is a business model in which a service provider integrates their security services into a corporate infrastructure on a subscription basis. This is called as SECaaS "software as a service“</a:t>
            </a:r>
            <a:endParaRPr/>
          </a:p>
          <a:p>
            <a:pPr indent="-457200" lvl="0" marL="457200" rtl="0" algn="just">
              <a:lnSpc>
                <a:spcPct val="150000"/>
              </a:lnSpc>
              <a:spcBef>
                <a:spcPts val="0"/>
              </a:spcBef>
              <a:spcAft>
                <a:spcPts val="0"/>
              </a:spcAft>
              <a:buSzPct val="85000"/>
              <a:buFont typeface="Noto Sans Symbols"/>
              <a:buChar char="⮚"/>
            </a:pPr>
            <a:r>
              <a:rPr lang="en-US">
                <a:latin typeface="Calibri"/>
                <a:ea typeface="Calibri"/>
                <a:cs typeface="Calibri"/>
                <a:sym typeface="Calibri"/>
              </a:rPr>
              <a:t>The companies don’t need on-premises hardware, avoiding substantial capital outlays. These security services typically embody </a:t>
            </a:r>
            <a:endParaRPr>
              <a:latin typeface="Calibri"/>
              <a:ea typeface="Calibri"/>
              <a:cs typeface="Calibri"/>
              <a:sym typeface="Calibri"/>
            </a:endParaRPr>
          </a:p>
          <a:p>
            <a:pPr indent="-457200" lvl="0" marL="457200" rtl="0" algn="just">
              <a:lnSpc>
                <a:spcPct val="150000"/>
              </a:lnSpc>
              <a:spcBef>
                <a:spcPts val="0"/>
              </a:spcBef>
              <a:spcAft>
                <a:spcPts val="0"/>
              </a:spcAft>
              <a:buSzPct val="85000"/>
              <a:buFont typeface="Noto Sans Symbols"/>
              <a:buChar char="⮚"/>
            </a:pPr>
            <a:r>
              <a:rPr lang="en-US">
                <a:latin typeface="Calibri"/>
                <a:ea typeface="Calibri"/>
                <a:cs typeface="Calibri"/>
                <a:sym typeface="Calibri"/>
              </a:rPr>
              <a:t>Authentication, A</a:t>
            </a:r>
            <a:r>
              <a:rPr lang="en-US" u="sng">
                <a:solidFill>
                  <a:schemeClr val="hlink"/>
                </a:solidFill>
                <a:latin typeface="Calibri"/>
                <a:ea typeface="Calibri"/>
                <a:cs typeface="Calibri"/>
                <a:sym typeface="Calibri"/>
                <a:hlinkClick r:id="rId3"/>
              </a:rPr>
              <a:t>antivirus</a:t>
            </a:r>
            <a:r>
              <a:rPr lang="en-US">
                <a:latin typeface="Calibri"/>
                <a:ea typeface="Calibri"/>
                <a:cs typeface="Calibri"/>
                <a:sym typeface="Calibri"/>
              </a:rPr>
              <a:t>, anti-malware/spyware, I</a:t>
            </a:r>
            <a:r>
              <a:rPr lang="en-US" u="sng">
                <a:solidFill>
                  <a:schemeClr val="hlink"/>
                </a:solidFill>
                <a:latin typeface="Calibri"/>
                <a:ea typeface="Calibri"/>
                <a:cs typeface="Calibri"/>
                <a:sym typeface="Calibri"/>
                <a:hlinkClick r:id="rId4"/>
              </a:rPr>
              <a:t>ntrusion detection</a:t>
            </a:r>
            <a:r>
              <a:rPr lang="en-US">
                <a:latin typeface="Calibri"/>
                <a:ea typeface="Calibri"/>
                <a:cs typeface="Calibri"/>
                <a:sym typeface="Calibri"/>
              </a:rPr>
              <a:t>, </a:t>
            </a:r>
            <a:r>
              <a:rPr lang="en-US" u="sng">
                <a:solidFill>
                  <a:schemeClr val="hlink"/>
                </a:solidFill>
                <a:latin typeface="Calibri"/>
                <a:ea typeface="Calibri"/>
                <a:cs typeface="Calibri"/>
                <a:sym typeface="Calibri"/>
                <a:hlinkClick r:id="rId5"/>
              </a:rPr>
              <a:t>penetration testing, </a:t>
            </a:r>
            <a:r>
              <a:rPr lang="en-US">
                <a:latin typeface="Calibri"/>
                <a:ea typeface="Calibri"/>
                <a:cs typeface="Calibri"/>
                <a:sym typeface="Calibri"/>
              </a:rPr>
              <a:t>and security event management, among others.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p:nvPr/>
        </p:nvSpPr>
        <p:spPr>
          <a:xfrm>
            <a:off x="609599" y="1177636"/>
            <a:ext cx="7758546"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111111"/>
                </a:solidFill>
                <a:latin typeface="Calibri"/>
                <a:ea typeface="Calibri"/>
                <a:cs typeface="Calibri"/>
                <a:sym typeface="Calibri"/>
              </a:rPr>
              <a:t>Rather than keeping files on a proprietary hard drive or local storage device, </a:t>
            </a:r>
            <a:r>
              <a:rPr b="0" i="0" lang="en-US" sz="2800" u="sng" cap="none" strike="noStrike">
                <a:solidFill>
                  <a:srgbClr val="2C40D0"/>
                </a:solidFill>
                <a:latin typeface="Calibri"/>
                <a:ea typeface="Calibri"/>
                <a:cs typeface="Calibri"/>
                <a:sym typeface="Calibri"/>
                <a:hlinkClick r:id="rId3">
                  <a:extLst>
                    <a:ext uri="{A12FA001-AC4F-418D-AE19-62706E023703}">
                      <ahyp:hlinkClr val="tx"/>
                    </a:ext>
                  </a:extLst>
                </a:hlinkClick>
              </a:rPr>
              <a:t>cloud-based storage</a:t>
            </a:r>
            <a:r>
              <a:rPr b="0" i="0" lang="en-US" sz="2800" u="none" cap="none" strike="noStrike">
                <a:solidFill>
                  <a:srgbClr val="111111"/>
                </a:solidFill>
                <a:latin typeface="Calibri"/>
                <a:ea typeface="Calibri"/>
                <a:cs typeface="Calibri"/>
                <a:sym typeface="Calibri"/>
              </a:rPr>
              <a:t> makes it possible to save them to a remote database. As long as an electronic device has access to the web, it has access to the data and the software programs to run it.</a:t>
            </a:r>
            <a:endParaRPr/>
          </a:p>
          <a:p>
            <a:pPr indent="0" lvl="0" marL="0" marR="0" rtl="0" algn="l">
              <a:lnSpc>
                <a:spcPct val="100000"/>
              </a:lnSpc>
              <a:spcBef>
                <a:spcPts val="0"/>
              </a:spcBef>
              <a:spcAft>
                <a:spcPts val="0"/>
              </a:spcAft>
              <a:buNone/>
            </a:pPr>
            <a:r>
              <a:rPr b="0" i="0" lang="en-US" sz="2800" u="none" cap="none" strike="noStrike">
                <a:solidFill>
                  <a:srgbClr val="111111"/>
                </a:solidFill>
                <a:latin typeface="Calibri"/>
                <a:ea typeface="Calibri"/>
                <a:cs typeface="Calibri"/>
                <a:sym typeface="Calibri"/>
              </a:rPr>
              <a:t>Cloud computing is a popular option for people and businesses for a number of reasons including cost savings, increased productivity, speed and efficiency, performance, and security.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0"/>
          <p:cNvSpPr txBox="1"/>
          <p:nvPr>
            <p:ph type="title"/>
          </p:nvPr>
        </p:nvSpPr>
        <p:spPr>
          <a:xfrm>
            <a:off x="387928" y="108383"/>
            <a:ext cx="8880764"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CLOUD SECURITY AS A SERVICE</a:t>
            </a:r>
            <a:endParaRPr/>
          </a:p>
        </p:txBody>
      </p:sp>
      <p:pic>
        <p:nvPicPr>
          <p:cNvPr id="418" name="Google Shape;418;p50"/>
          <p:cNvPicPr preferRelativeResize="0"/>
          <p:nvPr/>
        </p:nvPicPr>
        <p:blipFill rotWithShape="1">
          <a:blip r:embed="rId3">
            <a:alphaModFix/>
          </a:blip>
          <a:srcRect b="0" l="0" r="0" t="0"/>
          <a:stretch/>
        </p:blipFill>
        <p:spPr>
          <a:xfrm>
            <a:off x="651164" y="1417638"/>
            <a:ext cx="7800650" cy="510472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txBox="1"/>
          <p:nvPr>
            <p:ph type="title"/>
          </p:nvPr>
        </p:nvSpPr>
        <p:spPr>
          <a:xfrm>
            <a:off x="803563" y="845127"/>
            <a:ext cx="9795164"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50000"/>
              <a:buNone/>
            </a:pPr>
            <a:br>
              <a:rPr lang="en-US"/>
            </a:br>
            <a:br>
              <a:rPr lang="en-US"/>
            </a:br>
            <a:br>
              <a:rPr lang="en-US"/>
            </a:br>
            <a:br>
              <a:rPr lang="en-US"/>
            </a:br>
            <a:r>
              <a:rPr lang="en-US"/>
              <a:t>Some examples of SECaaS services </a:t>
            </a:r>
            <a:br>
              <a:rPr lang="en-US"/>
            </a:br>
            <a:r>
              <a:rPr lang="en-US"/>
              <a:t>include:</a:t>
            </a:r>
            <a:br>
              <a:rPr lang="en-US"/>
            </a:br>
            <a:endParaRPr/>
          </a:p>
        </p:txBody>
      </p:sp>
      <p:sp>
        <p:nvSpPr>
          <p:cNvPr id="424" name="Google Shape;424;p51"/>
          <p:cNvSpPr txBox="1"/>
          <p:nvPr>
            <p:ph idx="1" type="body"/>
          </p:nvPr>
        </p:nvSpPr>
        <p:spPr>
          <a:xfrm>
            <a:off x="803563" y="1572491"/>
            <a:ext cx="7772400" cy="4572000"/>
          </a:xfrm>
          <a:prstGeom prst="rect">
            <a:avLst/>
          </a:prstGeom>
          <a:noFill/>
          <a:ln>
            <a:noFill/>
          </a:ln>
        </p:spPr>
        <p:txBody>
          <a:bodyPr anchorCtr="0" anchor="t" bIns="45700" lIns="91425" spcFirstLastPara="1" rIns="91425" wrap="square" tIns="45700">
            <a:normAutofit fontScale="77500" lnSpcReduction="20000"/>
          </a:bodyPr>
          <a:lstStyle/>
          <a:p>
            <a:pPr indent="-325755" lvl="0" marL="457200" rtl="0" algn="l">
              <a:lnSpc>
                <a:spcPct val="100000"/>
              </a:lnSpc>
              <a:spcBef>
                <a:spcPts val="580"/>
              </a:spcBef>
              <a:spcAft>
                <a:spcPts val="0"/>
              </a:spcAft>
              <a:buSzPct val="75930"/>
              <a:buChar char="⚫"/>
            </a:pPr>
            <a:r>
              <a:rPr b="1" lang="en-US" u="sng">
                <a:solidFill>
                  <a:schemeClr val="dk1"/>
                </a:solidFill>
                <a:hlinkClick r:id="rId3">
                  <a:extLst>
                    <a:ext uri="{A12FA001-AC4F-418D-AE19-62706E023703}">
                      <ahyp:hlinkClr val="tx"/>
                    </a:ext>
                  </a:extLst>
                </a:hlinkClick>
              </a:rPr>
              <a:t>Data loss prevention (DLP)</a:t>
            </a:r>
            <a:endParaRPr>
              <a:solidFill>
                <a:schemeClr val="dk1"/>
              </a:solidFill>
            </a:endParaRPr>
          </a:p>
          <a:p>
            <a:pPr indent="-325755" lvl="0" marL="457200" rtl="0" algn="l">
              <a:lnSpc>
                <a:spcPct val="100000"/>
              </a:lnSpc>
              <a:spcBef>
                <a:spcPts val="580"/>
              </a:spcBef>
              <a:spcAft>
                <a:spcPts val="0"/>
              </a:spcAft>
              <a:buSzPct val="75930"/>
              <a:buChar char="⚫"/>
            </a:pPr>
            <a:r>
              <a:rPr lang="en-US">
                <a:solidFill>
                  <a:schemeClr val="dk1"/>
                </a:solidFill>
              </a:rPr>
              <a:t>Continuous monitoring</a:t>
            </a:r>
            <a:endParaRPr/>
          </a:p>
          <a:p>
            <a:pPr indent="-325755" lvl="0" marL="457200" rtl="0" algn="l">
              <a:lnSpc>
                <a:spcPct val="100000"/>
              </a:lnSpc>
              <a:spcBef>
                <a:spcPts val="580"/>
              </a:spcBef>
              <a:spcAft>
                <a:spcPts val="0"/>
              </a:spcAft>
              <a:buSzPct val="75930"/>
              <a:buChar char="⚫"/>
            </a:pPr>
            <a:r>
              <a:rPr lang="en-US">
                <a:solidFill>
                  <a:schemeClr val="dk1"/>
                </a:solidFill>
              </a:rPr>
              <a:t>Disaster recovery</a:t>
            </a:r>
            <a:endParaRPr/>
          </a:p>
          <a:p>
            <a:pPr indent="-325755" lvl="0" marL="457200" rtl="0" algn="l">
              <a:lnSpc>
                <a:spcPct val="100000"/>
              </a:lnSpc>
              <a:spcBef>
                <a:spcPts val="580"/>
              </a:spcBef>
              <a:spcAft>
                <a:spcPts val="0"/>
              </a:spcAft>
              <a:buSzPct val="75930"/>
              <a:buChar char="⚫"/>
            </a:pPr>
            <a:r>
              <a:rPr lang="en-US">
                <a:solidFill>
                  <a:schemeClr val="dk1"/>
                </a:solidFill>
              </a:rPr>
              <a:t>Business continuity</a:t>
            </a:r>
            <a:endParaRPr/>
          </a:p>
          <a:p>
            <a:pPr indent="-325755" lvl="0" marL="457200" rtl="0" algn="l">
              <a:lnSpc>
                <a:spcPct val="100000"/>
              </a:lnSpc>
              <a:spcBef>
                <a:spcPts val="580"/>
              </a:spcBef>
              <a:spcAft>
                <a:spcPts val="0"/>
              </a:spcAft>
              <a:buSzPct val="75930"/>
              <a:buChar char="⚫"/>
            </a:pPr>
            <a:r>
              <a:rPr lang="en-US">
                <a:solidFill>
                  <a:schemeClr val="dk1"/>
                </a:solidFill>
              </a:rPr>
              <a:t>Identity and access management (IAM)</a:t>
            </a:r>
            <a:endParaRPr/>
          </a:p>
          <a:p>
            <a:pPr indent="-325755" lvl="0" marL="457200" rtl="0" algn="l">
              <a:lnSpc>
                <a:spcPct val="100000"/>
              </a:lnSpc>
              <a:spcBef>
                <a:spcPts val="580"/>
              </a:spcBef>
              <a:spcAft>
                <a:spcPts val="0"/>
              </a:spcAft>
              <a:buSzPct val="75930"/>
              <a:buChar char="⚫"/>
            </a:pPr>
            <a:r>
              <a:rPr lang="en-US">
                <a:solidFill>
                  <a:schemeClr val="dk1"/>
                </a:solidFill>
              </a:rPr>
              <a:t>Encryption</a:t>
            </a:r>
            <a:endParaRPr/>
          </a:p>
          <a:p>
            <a:pPr indent="-325755" lvl="0" marL="457200" rtl="0" algn="l">
              <a:lnSpc>
                <a:spcPct val="100000"/>
              </a:lnSpc>
              <a:spcBef>
                <a:spcPts val="580"/>
              </a:spcBef>
              <a:spcAft>
                <a:spcPts val="0"/>
              </a:spcAft>
              <a:buSzPct val="75930"/>
              <a:buChar char="⚫"/>
            </a:pPr>
            <a:r>
              <a:rPr lang="en-US">
                <a:solidFill>
                  <a:schemeClr val="dk1"/>
                </a:solidFill>
              </a:rPr>
              <a:t>Email security</a:t>
            </a:r>
            <a:endParaRPr/>
          </a:p>
          <a:p>
            <a:pPr indent="-325755" lvl="0" marL="457200" rtl="0" algn="l">
              <a:lnSpc>
                <a:spcPct val="100000"/>
              </a:lnSpc>
              <a:spcBef>
                <a:spcPts val="580"/>
              </a:spcBef>
              <a:spcAft>
                <a:spcPts val="0"/>
              </a:spcAft>
              <a:buSzPct val="75930"/>
              <a:buChar char="⚫"/>
            </a:pPr>
            <a:r>
              <a:rPr lang="en-US">
                <a:solidFill>
                  <a:schemeClr val="dk1"/>
                </a:solidFill>
              </a:rPr>
              <a:t>Security assessment</a:t>
            </a:r>
            <a:endParaRPr/>
          </a:p>
          <a:p>
            <a:pPr indent="-325755" lvl="0" marL="457200" rtl="0" algn="l">
              <a:lnSpc>
                <a:spcPct val="100000"/>
              </a:lnSpc>
              <a:spcBef>
                <a:spcPts val="580"/>
              </a:spcBef>
              <a:spcAft>
                <a:spcPts val="0"/>
              </a:spcAft>
              <a:buSzPct val="75930"/>
              <a:buChar char="⚫"/>
            </a:pPr>
            <a:r>
              <a:rPr lang="en-US">
                <a:solidFill>
                  <a:schemeClr val="dk1"/>
                </a:solidFill>
              </a:rPr>
              <a:t>Network security</a:t>
            </a:r>
            <a:endParaRPr/>
          </a:p>
          <a:p>
            <a:pPr indent="-325755" lvl="0" marL="457200" rtl="0" algn="l">
              <a:lnSpc>
                <a:spcPct val="100000"/>
              </a:lnSpc>
              <a:spcBef>
                <a:spcPts val="580"/>
              </a:spcBef>
              <a:spcAft>
                <a:spcPts val="0"/>
              </a:spcAft>
              <a:buSzPct val="75930"/>
              <a:buChar char="⚫"/>
            </a:pPr>
            <a:r>
              <a:rPr lang="en-US">
                <a:solidFill>
                  <a:schemeClr val="dk1"/>
                </a:solidFill>
              </a:rPr>
              <a:t>Intrusion management</a:t>
            </a:r>
            <a:endParaRPr/>
          </a:p>
          <a:p>
            <a:pPr indent="-325755" lvl="0" marL="457200" rtl="0" algn="l">
              <a:lnSpc>
                <a:spcPct val="100000"/>
              </a:lnSpc>
              <a:spcBef>
                <a:spcPts val="580"/>
              </a:spcBef>
              <a:spcAft>
                <a:spcPts val="0"/>
              </a:spcAft>
              <a:buSzPct val="75930"/>
              <a:buChar char="⚫"/>
            </a:pPr>
            <a:r>
              <a:rPr lang="en-US">
                <a:solidFill>
                  <a:schemeClr val="dk1"/>
                </a:solidFill>
              </a:rPr>
              <a:t>Web security</a:t>
            </a:r>
            <a:endParaRPr/>
          </a:p>
          <a:p>
            <a:pPr indent="-325755" lvl="0" marL="457200" rtl="0" algn="l">
              <a:lnSpc>
                <a:spcPct val="100000"/>
              </a:lnSpc>
              <a:spcBef>
                <a:spcPts val="580"/>
              </a:spcBef>
              <a:spcAft>
                <a:spcPts val="0"/>
              </a:spcAft>
              <a:buSzPct val="75930"/>
              <a:buChar char="⚫"/>
            </a:pPr>
            <a:r>
              <a:rPr lang="en-US">
                <a:solidFill>
                  <a:schemeClr val="dk1"/>
                </a:solidFill>
              </a:rPr>
              <a:t>Vulnerability scanning</a:t>
            </a:r>
            <a:endParaRPr/>
          </a:p>
          <a:p>
            <a:pPr indent="-325755" lvl="0" marL="457200" rtl="0" algn="l">
              <a:lnSpc>
                <a:spcPct val="100000"/>
              </a:lnSpc>
              <a:spcBef>
                <a:spcPts val="580"/>
              </a:spcBef>
              <a:spcAft>
                <a:spcPts val="0"/>
              </a:spcAft>
              <a:buSzPct val="75930"/>
              <a:buChar char="⚫"/>
            </a:pPr>
            <a:r>
              <a:rPr lang="en-US">
                <a:solidFill>
                  <a:schemeClr val="dk1"/>
                </a:solidFill>
              </a:rPr>
              <a:t>Security information and event management (SIEM)</a:t>
            </a:r>
            <a:endParaRPr/>
          </a:p>
          <a:p>
            <a:pPr indent="-228600" lvl="0" marL="457200" rtl="0" algn="l">
              <a:lnSpc>
                <a:spcPct val="100000"/>
              </a:lnSpc>
              <a:spcBef>
                <a:spcPts val="580"/>
              </a:spcBef>
              <a:spcAft>
                <a:spcPts val="0"/>
              </a:spcAft>
              <a:buSzPct val="7593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2"/>
          <p:cNvSpPr txBox="1"/>
          <p:nvPr>
            <p:ph type="title"/>
          </p:nvPr>
        </p:nvSpPr>
        <p:spPr>
          <a:xfrm>
            <a:off x="914400" y="876300"/>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50000"/>
              <a:buNone/>
            </a:pPr>
            <a:r>
              <a:rPr b="1" lang="en-US"/>
              <a:t>How to Choose a Security as a Service Provider</a:t>
            </a:r>
            <a:br>
              <a:rPr b="1" lang="en-US"/>
            </a:br>
            <a:endParaRPr/>
          </a:p>
        </p:txBody>
      </p:sp>
      <p:sp>
        <p:nvSpPr>
          <p:cNvPr id="430" name="Google Shape;430;p5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62500" lnSpcReduction="20000"/>
          </a:bodyPr>
          <a:lstStyle/>
          <a:p>
            <a:pPr indent="0" lvl="0" marL="131445" rtl="0" algn="l">
              <a:lnSpc>
                <a:spcPct val="100000"/>
              </a:lnSpc>
              <a:spcBef>
                <a:spcPts val="580"/>
              </a:spcBef>
              <a:spcAft>
                <a:spcPts val="0"/>
              </a:spcAft>
              <a:buSzPct val="94153"/>
              <a:buNone/>
            </a:pPr>
            <a:r>
              <a:rPr lang="en-US"/>
              <a:t>Handing over the security of your most critical and sensitive business assets is a massive undertaking. </a:t>
            </a:r>
            <a:endParaRPr/>
          </a:p>
          <a:p>
            <a:pPr indent="0" lvl="0" marL="131445" rtl="0" algn="l">
              <a:lnSpc>
                <a:spcPct val="100000"/>
              </a:lnSpc>
              <a:spcBef>
                <a:spcPts val="580"/>
              </a:spcBef>
              <a:spcAft>
                <a:spcPts val="0"/>
              </a:spcAft>
              <a:buSzPct val="94153"/>
              <a:buNone/>
            </a:pPr>
            <a:r>
              <a:t/>
            </a:r>
            <a:endParaRPr/>
          </a:p>
          <a:p>
            <a:pPr indent="-325755" lvl="0" marL="457200" rtl="0" algn="l">
              <a:lnSpc>
                <a:spcPct val="100000"/>
              </a:lnSpc>
              <a:spcBef>
                <a:spcPts val="580"/>
              </a:spcBef>
              <a:spcAft>
                <a:spcPts val="0"/>
              </a:spcAft>
              <a:buSzPct val="94153"/>
              <a:buChar char="⚫"/>
            </a:pPr>
            <a:r>
              <a:rPr lang="en-US"/>
              <a:t>Availability - Your network must be available 24 hours a day and so should your SECaaS provider. Vet out the vendor’s SLA to make sure they can provide the uptime your business needs and to know how outages are handled.</a:t>
            </a:r>
            <a:endParaRPr/>
          </a:p>
          <a:p>
            <a:pPr indent="-325755" lvl="0" marL="457200" rtl="0" algn="l">
              <a:lnSpc>
                <a:spcPct val="100000"/>
              </a:lnSpc>
              <a:spcBef>
                <a:spcPts val="580"/>
              </a:spcBef>
              <a:spcAft>
                <a:spcPts val="0"/>
              </a:spcAft>
              <a:buSzPct val="94153"/>
              <a:buChar char="⚫"/>
            </a:pPr>
            <a:r>
              <a:rPr lang="en-US"/>
              <a:t>Fast Response Times - Fast response times are just as important as availability. Look for providers that offer guaranteed response times for incidents, queries and system updates.</a:t>
            </a:r>
            <a:endParaRPr/>
          </a:p>
          <a:p>
            <a:pPr indent="-325755" lvl="0" marL="457200" rtl="0" algn="l">
              <a:lnSpc>
                <a:spcPct val="100000"/>
              </a:lnSpc>
              <a:spcBef>
                <a:spcPts val="580"/>
              </a:spcBef>
              <a:spcAft>
                <a:spcPts val="0"/>
              </a:spcAft>
              <a:buSzPct val="94153"/>
              <a:buChar char="⚫"/>
            </a:pPr>
            <a:r>
              <a:rPr lang="en-US"/>
              <a:t>Disaster Recovery Planning - Your provider should work closely with you to understand the vulnerabilities of your infrastructure and the external threats that are most likely to cause the most damage. From vandalism to weather disasters, your provider should ensure your business can recover quickly from these disruptive events.</a:t>
            </a:r>
            <a:endParaRPr/>
          </a:p>
          <a:p>
            <a:pPr indent="-325755" lvl="0" marL="457200" rtl="0" algn="l">
              <a:lnSpc>
                <a:spcPct val="100000"/>
              </a:lnSpc>
              <a:spcBef>
                <a:spcPts val="580"/>
              </a:spcBef>
              <a:spcAft>
                <a:spcPts val="0"/>
              </a:spcAft>
              <a:buSzPct val="94153"/>
              <a:buChar char="⚫"/>
            </a:pPr>
            <a:r>
              <a:rPr lang="en-US"/>
              <a:t>Vendor Partnerships - A SECaaS provider is only ever as good as the vendors that have forged partnerships with. Look for providers that work with best in class security solution vendors and who also have the expertise to support these solutions.</a:t>
            </a:r>
            <a:endParaRPr/>
          </a:p>
          <a:p>
            <a:pPr indent="-228600" lvl="0" marL="457200" rtl="0" algn="l">
              <a:lnSpc>
                <a:spcPct val="100000"/>
              </a:lnSpc>
              <a:spcBef>
                <a:spcPts val="580"/>
              </a:spcBef>
              <a:spcAft>
                <a:spcPts val="0"/>
              </a:spcAft>
              <a:buSzPct val="94153"/>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3"/>
          <p:cNvSpPr txBox="1"/>
          <p:nvPr/>
        </p:nvSpPr>
        <p:spPr>
          <a:xfrm>
            <a:off x="3563888" y="2708920"/>
            <a:ext cx="237545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THANK YOU</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idx="4294967295" type="ftr"/>
          </p:nvPr>
        </p:nvSpPr>
        <p:spPr>
          <a:xfrm>
            <a:off x="5500256" y="6306034"/>
            <a:ext cx="3255818" cy="241733"/>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105"/>
              </a:spcBef>
              <a:spcAft>
                <a:spcPts val="0"/>
              </a:spcAft>
              <a:buSzPts val="1400"/>
              <a:buNone/>
            </a:pPr>
            <a:r>
              <a:rPr lang="en-US"/>
              <a:t>OWASP https://owasp.org/cloud</a:t>
            </a:r>
            <a:endParaRPr/>
          </a:p>
        </p:txBody>
      </p:sp>
      <p:sp>
        <p:nvSpPr>
          <p:cNvPr descr="Features of Cloud Computing - 10 Major Characteristics of Cloud Computing -  DataFlair" id="141" name="Google Shape;141;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2" name="Google Shape;142;p6"/>
          <p:cNvPicPr preferRelativeResize="0"/>
          <p:nvPr/>
        </p:nvPicPr>
        <p:blipFill rotWithShape="1">
          <a:blip r:embed="rId3">
            <a:alphaModFix/>
          </a:blip>
          <a:srcRect b="0" l="0" r="0" t="0"/>
          <a:stretch/>
        </p:blipFill>
        <p:spPr>
          <a:xfrm>
            <a:off x="155575" y="1012203"/>
            <a:ext cx="8861889" cy="50006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914400" y="704129"/>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50000"/>
              <a:buNone/>
            </a:pPr>
            <a:r>
              <a:rPr lang="en-US"/>
              <a:t>Types of Cloud Services</a:t>
            </a:r>
            <a:br>
              <a:rPr lang="en-US"/>
            </a:br>
            <a:endParaRPr/>
          </a:p>
        </p:txBody>
      </p:sp>
      <p:sp>
        <p:nvSpPr>
          <p:cNvPr id="148" name="Google Shape;148;p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131445" rtl="0" algn="l">
              <a:lnSpc>
                <a:spcPct val="100000"/>
              </a:lnSpc>
              <a:spcBef>
                <a:spcPts val="580"/>
              </a:spcBef>
              <a:spcAft>
                <a:spcPts val="0"/>
              </a:spcAft>
              <a:buSzPts val="1530"/>
              <a:buNone/>
            </a:pPr>
            <a:r>
              <a:rPr lang="en-US" sz="2000"/>
              <a:t>Regardless of the kind of service, cloud computing services provide users with a series of functions including:</a:t>
            </a:r>
            <a:endParaRPr/>
          </a:p>
          <a:p>
            <a:pPr indent="0" lvl="0" marL="131445" rtl="0" algn="l">
              <a:lnSpc>
                <a:spcPct val="100000"/>
              </a:lnSpc>
              <a:spcBef>
                <a:spcPts val="580"/>
              </a:spcBef>
              <a:spcAft>
                <a:spcPts val="0"/>
              </a:spcAft>
              <a:buSzPts val="1530"/>
              <a:buNone/>
            </a:pPr>
            <a:r>
              <a:t/>
            </a:r>
            <a:endParaRPr sz="2000"/>
          </a:p>
          <a:p>
            <a:pPr indent="-325755" lvl="0" marL="457200" rtl="0" algn="l">
              <a:lnSpc>
                <a:spcPct val="100000"/>
              </a:lnSpc>
              <a:spcBef>
                <a:spcPts val="580"/>
              </a:spcBef>
              <a:spcAft>
                <a:spcPts val="0"/>
              </a:spcAft>
              <a:buSzPts val="1530"/>
              <a:buChar char="⚫"/>
            </a:pPr>
            <a:r>
              <a:rPr lang="en-US"/>
              <a:t>Email</a:t>
            </a:r>
            <a:endParaRPr/>
          </a:p>
          <a:p>
            <a:pPr indent="-325755" lvl="0" marL="457200" rtl="0" algn="l">
              <a:lnSpc>
                <a:spcPct val="100000"/>
              </a:lnSpc>
              <a:spcBef>
                <a:spcPts val="580"/>
              </a:spcBef>
              <a:spcAft>
                <a:spcPts val="0"/>
              </a:spcAft>
              <a:buSzPts val="1530"/>
              <a:buChar char="⚫"/>
            </a:pPr>
            <a:r>
              <a:rPr lang="en-US"/>
              <a:t>Storage, backup, and data retrieval</a:t>
            </a:r>
            <a:endParaRPr/>
          </a:p>
          <a:p>
            <a:pPr indent="-325755" lvl="0" marL="457200" rtl="0" algn="l">
              <a:lnSpc>
                <a:spcPct val="100000"/>
              </a:lnSpc>
              <a:spcBef>
                <a:spcPts val="580"/>
              </a:spcBef>
              <a:spcAft>
                <a:spcPts val="0"/>
              </a:spcAft>
              <a:buSzPts val="1530"/>
              <a:buChar char="⚫"/>
            </a:pPr>
            <a:r>
              <a:rPr lang="en-US"/>
              <a:t>Creating and testing apps</a:t>
            </a:r>
            <a:endParaRPr/>
          </a:p>
          <a:p>
            <a:pPr indent="-325755" lvl="0" marL="457200" rtl="0" algn="l">
              <a:lnSpc>
                <a:spcPct val="100000"/>
              </a:lnSpc>
              <a:spcBef>
                <a:spcPts val="580"/>
              </a:spcBef>
              <a:spcAft>
                <a:spcPts val="0"/>
              </a:spcAft>
              <a:buSzPts val="1530"/>
              <a:buChar char="⚫"/>
            </a:pPr>
            <a:r>
              <a:rPr lang="en-US"/>
              <a:t>Analyzing data</a:t>
            </a:r>
            <a:endParaRPr/>
          </a:p>
          <a:p>
            <a:pPr indent="-325755" lvl="0" marL="457200" rtl="0" algn="l">
              <a:lnSpc>
                <a:spcPct val="100000"/>
              </a:lnSpc>
              <a:spcBef>
                <a:spcPts val="580"/>
              </a:spcBef>
              <a:spcAft>
                <a:spcPts val="0"/>
              </a:spcAft>
              <a:buSzPts val="1530"/>
              <a:buChar char="⚫"/>
            </a:pPr>
            <a:r>
              <a:rPr lang="en-US"/>
              <a:t>Audio and video streaming</a:t>
            </a:r>
            <a:endParaRPr/>
          </a:p>
          <a:p>
            <a:pPr indent="-325755" lvl="0" marL="457200" rtl="0" algn="l">
              <a:lnSpc>
                <a:spcPct val="100000"/>
              </a:lnSpc>
              <a:spcBef>
                <a:spcPts val="580"/>
              </a:spcBef>
              <a:spcAft>
                <a:spcPts val="0"/>
              </a:spcAft>
              <a:buSzPts val="1530"/>
              <a:buChar char="⚫"/>
            </a:pPr>
            <a:r>
              <a:rPr lang="en-US"/>
              <a:t>Delivering software on demand</a:t>
            </a:r>
            <a:endParaRPr/>
          </a:p>
          <a:p>
            <a:pPr indent="-228600" lvl="0" marL="457200" rtl="0" algn="l">
              <a:lnSpc>
                <a:spcPct val="100000"/>
              </a:lnSpc>
              <a:spcBef>
                <a:spcPts val="580"/>
              </a:spcBef>
              <a:spcAft>
                <a:spcPts val="0"/>
              </a:spcAft>
              <a:buSzPts val="153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914400" y="274638"/>
            <a:ext cx="7772400" cy="114300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95"/>
              </a:spcBef>
              <a:spcAft>
                <a:spcPts val="0"/>
              </a:spcAft>
              <a:buSzPts val="1800"/>
              <a:buNone/>
            </a:pPr>
            <a:r>
              <a:rPr lang="en-US" sz="2800"/>
              <a:t>What's Driving Cloud Computing?</a:t>
            </a:r>
            <a:endParaRPr sz="2800"/>
          </a:p>
        </p:txBody>
      </p:sp>
      <p:sp>
        <p:nvSpPr>
          <p:cNvPr id="154" name="Google Shape;154;p8"/>
          <p:cNvSpPr txBox="1"/>
          <p:nvPr>
            <p:ph idx="4294967295" type="ftr"/>
          </p:nvPr>
        </p:nvSpPr>
        <p:spPr>
          <a:xfrm>
            <a:off x="7301230" y="6303583"/>
            <a:ext cx="697865" cy="240665"/>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105"/>
              </a:spcBef>
              <a:spcAft>
                <a:spcPts val="0"/>
              </a:spcAft>
              <a:buSzPts val="1400"/>
              <a:buNone/>
            </a:pPr>
            <a:r>
              <a:rPr lang="en-US"/>
              <a:t>OWASP</a:t>
            </a:r>
            <a:endParaRPr/>
          </a:p>
        </p:txBody>
      </p:sp>
      <p:sp>
        <p:nvSpPr>
          <p:cNvPr id="155" name="Google Shape;155;p8"/>
          <p:cNvSpPr txBox="1"/>
          <p:nvPr/>
        </p:nvSpPr>
        <p:spPr>
          <a:xfrm>
            <a:off x="591359" y="1842961"/>
            <a:ext cx="5116830" cy="3338735"/>
          </a:xfrm>
          <a:prstGeom prst="rect">
            <a:avLst/>
          </a:prstGeom>
          <a:noFill/>
          <a:ln>
            <a:noFill/>
          </a:ln>
        </p:spPr>
        <p:txBody>
          <a:bodyPr anchorCtr="0" anchor="t" bIns="0" lIns="0" spcFirstLastPara="1" rIns="0" wrap="square" tIns="85725">
            <a:spAutoFit/>
          </a:bodyPr>
          <a:lstStyle/>
          <a:p>
            <a:pPr indent="-342900" lvl="0" marL="3556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ahoma"/>
                <a:ea typeface="Tahoma"/>
                <a:cs typeface="Tahoma"/>
                <a:sym typeface="Tahoma"/>
              </a:rPr>
              <a:t>Thought leaders</a:t>
            </a:r>
            <a:endParaRPr b="0" i="0" sz="2400" u="none" cap="none" strike="noStrike">
              <a:solidFill>
                <a:srgbClr val="000000"/>
              </a:solidFill>
              <a:latin typeface="Tahoma"/>
              <a:ea typeface="Tahoma"/>
              <a:cs typeface="Tahoma"/>
              <a:sym typeface="Tahoma"/>
            </a:endParaRPr>
          </a:p>
          <a:p>
            <a:pPr indent="0" lvl="0" marL="469265" marR="0" rtl="0" algn="l">
              <a:lnSpc>
                <a:spcPct val="100000"/>
              </a:lnSpc>
              <a:spcBef>
                <a:spcPts val="480"/>
              </a:spcBef>
              <a:spcAft>
                <a:spcPts val="0"/>
              </a:spcAft>
              <a:buNone/>
            </a:pPr>
            <a:r>
              <a:rPr b="0" i="0" lang="en-US" sz="2000" u="none" cap="none" strike="noStrike">
                <a:solidFill>
                  <a:srgbClr val="000000"/>
                </a:solidFill>
                <a:latin typeface="Tahoma"/>
                <a:ea typeface="Tahoma"/>
                <a:cs typeface="Tahoma"/>
                <a:sym typeface="Tahoma"/>
              </a:rPr>
              <a:t>  Amazon, Google, Microsoft and many</a:t>
            </a:r>
            <a:endParaRPr b="0" i="0" sz="2000" u="none" cap="none" strike="noStrike">
              <a:solidFill>
                <a:srgbClr val="000000"/>
              </a:solidFill>
              <a:latin typeface="Tahoma"/>
              <a:ea typeface="Tahoma"/>
              <a:cs typeface="Tahoma"/>
              <a:sym typeface="Tahoma"/>
            </a:endParaRPr>
          </a:p>
          <a:p>
            <a:pPr indent="-247650" lvl="0" marL="457200" marR="0" rtl="0" algn="l">
              <a:lnSpc>
                <a:spcPct val="100000"/>
              </a:lnSpc>
              <a:spcBef>
                <a:spcPts val="50"/>
              </a:spcBef>
              <a:spcAft>
                <a:spcPts val="0"/>
              </a:spcAft>
              <a:buClr>
                <a:srgbClr val="000000"/>
              </a:buClr>
              <a:buSzPts val="3300"/>
              <a:buFont typeface="Noto Sans Symbols"/>
              <a:buNone/>
            </a:pPr>
            <a:r>
              <a:t/>
            </a:r>
            <a:endParaRPr b="0" i="0" sz="3300" u="none" cap="none" strike="noStrike">
              <a:solidFill>
                <a:srgbClr val="000000"/>
              </a:solidFill>
              <a:latin typeface="Tahoma"/>
              <a:ea typeface="Tahoma"/>
              <a:cs typeface="Tahoma"/>
              <a:sym typeface="Tahoma"/>
            </a:endParaRPr>
          </a:p>
          <a:p>
            <a:pPr indent="-342900" lvl="0" marL="3556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ahoma"/>
                <a:ea typeface="Tahoma"/>
                <a:cs typeface="Tahoma"/>
                <a:sym typeface="Tahoma"/>
              </a:rPr>
              <a:t>The economy</a:t>
            </a:r>
            <a:endParaRPr b="0" i="0" sz="2400" u="none" cap="none" strike="noStrike">
              <a:solidFill>
                <a:srgbClr val="000000"/>
              </a:solidFill>
              <a:latin typeface="Tahoma"/>
              <a:ea typeface="Tahoma"/>
              <a:cs typeface="Tahoma"/>
              <a:sym typeface="Tahoma"/>
            </a:endParaRPr>
          </a:p>
          <a:p>
            <a:pPr indent="0" lvl="0" marL="469265" marR="0" rtl="0" algn="l">
              <a:lnSpc>
                <a:spcPct val="100000"/>
              </a:lnSpc>
              <a:spcBef>
                <a:spcPts val="484"/>
              </a:spcBef>
              <a:spcAft>
                <a:spcPts val="0"/>
              </a:spcAft>
              <a:buNone/>
            </a:pPr>
            <a:r>
              <a:rPr b="0" i="0" lang="en-US" sz="2000" u="none" cap="none" strike="noStrike">
                <a:solidFill>
                  <a:srgbClr val="000000"/>
                </a:solidFill>
                <a:latin typeface="Tahoma"/>
                <a:ea typeface="Tahoma"/>
                <a:cs typeface="Tahoma"/>
                <a:sym typeface="Tahoma"/>
              </a:rPr>
              <a:t>  Capex Vs Opex</a:t>
            </a:r>
            <a:endParaRPr b="0" i="0" sz="2000" u="none" cap="none" strike="noStrike">
              <a:solidFill>
                <a:srgbClr val="000000"/>
              </a:solidFill>
              <a:latin typeface="Tahoma"/>
              <a:ea typeface="Tahoma"/>
              <a:cs typeface="Tahoma"/>
              <a:sym typeface="Tahoma"/>
            </a:endParaRPr>
          </a:p>
          <a:p>
            <a:pPr indent="-247650" lvl="0" marL="457200" marR="0" rtl="0" algn="l">
              <a:lnSpc>
                <a:spcPct val="100000"/>
              </a:lnSpc>
              <a:spcBef>
                <a:spcPts val="45"/>
              </a:spcBef>
              <a:spcAft>
                <a:spcPts val="0"/>
              </a:spcAft>
              <a:buClr>
                <a:srgbClr val="000000"/>
              </a:buClr>
              <a:buSzPts val="3300"/>
              <a:buFont typeface="Noto Sans Symbols"/>
              <a:buNone/>
            </a:pPr>
            <a:r>
              <a:t/>
            </a:r>
            <a:endParaRPr b="0" i="0" sz="3300" u="none" cap="none" strike="noStrike">
              <a:solidFill>
                <a:srgbClr val="000000"/>
              </a:solidFill>
              <a:latin typeface="Tahoma"/>
              <a:ea typeface="Tahoma"/>
              <a:cs typeface="Tahoma"/>
              <a:sym typeface="Tahoma"/>
            </a:endParaRPr>
          </a:p>
          <a:p>
            <a:pPr indent="-342900" lvl="0" marL="3556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ahoma"/>
                <a:ea typeface="Tahoma"/>
                <a:cs typeface="Tahoma"/>
                <a:sym typeface="Tahoma"/>
              </a:rPr>
              <a:t>The Feds</a:t>
            </a:r>
            <a:endParaRPr b="0" i="0" sz="2400" u="none" cap="none" strike="noStrike">
              <a:solidFill>
                <a:srgbClr val="000000"/>
              </a:solidFill>
              <a:latin typeface="Tahoma"/>
              <a:ea typeface="Tahoma"/>
              <a:cs typeface="Tahoma"/>
              <a:sym typeface="Tahoma"/>
            </a:endParaRPr>
          </a:p>
          <a:p>
            <a:pPr indent="0" lvl="0" marL="469265" marR="0" rtl="0" algn="l">
              <a:lnSpc>
                <a:spcPct val="100000"/>
              </a:lnSpc>
              <a:spcBef>
                <a:spcPts val="484"/>
              </a:spcBef>
              <a:spcAft>
                <a:spcPts val="0"/>
              </a:spcAft>
              <a:buNone/>
            </a:pPr>
            <a:r>
              <a:rPr b="0" i="0" lang="en-US" sz="2000" u="none" cap="none" strike="noStrike">
                <a:solidFill>
                  <a:srgbClr val="000000"/>
                </a:solidFill>
                <a:latin typeface="Tahoma"/>
                <a:ea typeface="Tahoma"/>
                <a:cs typeface="Tahoma"/>
                <a:sym typeface="Tahoma"/>
              </a:rPr>
              <a:t> Govt, Enterprise, Innovators (startups)</a:t>
            </a:r>
            <a:endParaRPr b="0" i="0" sz="2000" u="none" cap="none" strike="noStrike">
              <a:solidFill>
                <a:srgbClr val="000000"/>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imes New Roman"/>
              <a:buNone/>
            </a:pPr>
            <a:r>
              <a:rPr b="1" lang="en-US" sz="3800">
                <a:latin typeface="Times New Roman"/>
                <a:ea typeface="Times New Roman"/>
                <a:cs typeface="Times New Roman"/>
                <a:sym typeface="Times New Roman"/>
              </a:rPr>
              <a:t>CLOUD </a:t>
            </a:r>
            <a:r>
              <a:rPr b="1" lang="en-US" sz="3800">
                <a:latin typeface="Times New Roman"/>
                <a:ea typeface="Times New Roman"/>
                <a:cs typeface="Times New Roman"/>
                <a:sym typeface="Times New Roman"/>
              </a:rPr>
              <a:t>COMPUTING</a:t>
            </a:r>
            <a:r>
              <a:rPr b="1" lang="en-US" sz="3800">
                <a:latin typeface="Times New Roman"/>
                <a:ea typeface="Times New Roman"/>
                <a:cs typeface="Times New Roman"/>
                <a:sym typeface="Times New Roman"/>
              </a:rPr>
              <a:t> MODELS</a:t>
            </a:r>
            <a:endParaRPr b="1" sz="3800">
              <a:latin typeface="Times New Roman"/>
              <a:ea typeface="Times New Roman"/>
              <a:cs typeface="Times New Roman"/>
              <a:sym typeface="Times New Roman"/>
            </a:endParaRPr>
          </a:p>
        </p:txBody>
      </p:sp>
      <p:pic>
        <p:nvPicPr>
          <p:cNvPr id="161" name="Google Shape;161;p9"/>
          <p:cNvPicPr preferRelativeResize="0"/>
          <p:nvPr>
            <p:ph idx="1" type="body"/>
          </p:nvPr>
        </p:nvPicPr>
        <p:blipFill rotWithShape="1">
          <a:blip r:embed="rId3">
            <a:alphaModFix/>
          </a:blip>
          <a:srcRect b="0" l="0" r="0" t="0"/>
          <a:stretch/>
        </p:blipFill>
        <p:spPr>
          <a:xfrm>
            <a:off x="914400" y="1698885"/>
            <a:ext cx="7772400" cy="40698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