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6858000" cx="9144000"/>
  <p:notesSz cx="6761150" cy="9942500"/>
  <p:embeddedFontLst>
    <p:embeddedFont>
      <p:font typeface="Libre Franklin"/>
      <p:regular r:id="rId70"/>
      <p:bold r:id="rId71"/>
      <p:italic r:id="rId72"/>
      <p:boldItalic r:id="rId73"/>
    </p:embeddedFont>
    <p:embeddedFont>
      <p:font typeface="Libre Baskerville"/>
      <p:regular r:id="rId74"/>
      <p:bold r:id="rId75"/>
      <p: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7" roundtripDataSignature="AMtx7mjuuY3KxQW9tOJgGSWCwBNFAb0X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5A9A82-90AC-4D96-9B64-1C3490981E54}">
  <a:tblStyle styleId="{E95A9A82-90AC-4D96-9B64-1C3490981E54}"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b="off" i="off"/>
      <a:tcStyle>
        <a:fill>
          <a:solidFill>
            <a:srgbClr val="EFCECA"/>
          </a:solidFill>
        </a:fill>
      </a:tcStyle>
    </a:band1H>
    <a:band2H>
      <a:tcTxStyle b="off" i="off"/>
    </a:band2H>
    <a:band1V>
      <a:tcTxStyle b="off" i="off"/>
      <a:tcStyle>
        <a:fill>
          <a:solidFill>
            <a:srgbClr val="EFCECA"/>
          </a:solidFill>
        </a:fill>
      </a:tcStyle>
    </a:band1V>
    <a:band2V>
      <a:tcTxStyle b="off" i="off"/>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ibreFranklin-boldItalic.fntdata"/><Relationship Id="rId72" Type="http://schemas.openxmlformats.org/officeDocument/2006/relationships/font" Target="fonts/LibreFranklin-italic.fntdata"/><Relationship Id="rId31" Type="http://schemas.openxmlformats.org/officeDocument/2006/relationships/slide" Target="slides/slide25.xml"/><Relationship Id="rId75" Type="http://schemas.openxmlformats.org/officeDocument/2006/relationships/font" Target="fonts/LibreBaskerville-bold.fntdata"/><Relationship Id="rId30" Type="http://schemas.openxmlformats.org/officeDocument/2006/relationships/slide" Target="slides/slide24.xml"/><Relationship Id="rId74" Type="http://schemas.openxmlformats.org/officeDocument/2006/relationships/font" Target="fonts/LibreBaskerville-regular.fntdata"/><Relationship Id="rId33" Type="http://schemas.openxmlformats.org/officeDocument/2006/relationships/slide" Target="slides/slide27.xml"/><Relationship Id="rId77" Type="http://customschemas.google.com/relationships/presentationmetadata" Target="metadata"/><Relationship Id="rId32" Type="http://schemas.openxmlformats.org/officeDocument/2006/relationships/slide" Target="slides/slide26.xml"/><Relationship Id="rId76" Type="http://schemas.openxmlformats.org/officeDocument/2006/relationships/font" Target="fonts/LibreBaskerville-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LibreFranklin-bold.fntdata"/><Relationship Id="rId70" Type="http://schemas.openxmlformats.org/officeDocument/2006/relationships/font" Target="fonts/LibreFranklin-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2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6: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2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2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8: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2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1: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3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3: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3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4: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3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5: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3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6: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8: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9: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0: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4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1: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4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2: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3: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4: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5: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4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6: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p4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7: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p4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8: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4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9: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4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0: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p5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1: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p5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2: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9" name="Google Shape;409;p5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3: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4: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p54: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5: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55: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6: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3" name="Google Shape;433;p5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7: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5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8: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4" name="Google Shape;444;p5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9: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0" name="Google Shape;450;p5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0: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60: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1: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2" name="Google Shape;462;p61: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62: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8" name="Google Shape;468;p62: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63:notes"/>
          <p:cNvSpPr txBox="1"/>
          <p:nvPr>
            <p:ph idx="1" type="body"/>
          </p:nvPr>
        </p:nvSpPr>
        <p:spPr>
          <a:xfrm>
            <a:off x="676117" y="4722694"/>
            <a:ext cx="5408930" cy="447413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4" name="Google Shape;474;p63: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76117" y="4722694"/>
            <a:ext cx="5408930" cy="4474131"/>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896938" y="746125"/>
            <a:ext cx="4967287" cy="3727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Google Shape;14;p6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 name="Google Shape;15;p65"/>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 name="Google Shape;16;p65"/>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17" name="Google Shape;17;p6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65"/>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1" name="Google Shape;21;p65"/>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2" name="Google Shape;22;p65"/>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3" name="Google Shape;23;p65"/>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7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4"/>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8" name="Google Shape;88;p7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7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75"/>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5"/>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4" name="Google Shape;94;p7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7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7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6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6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6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68"/>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6" name="Google Shape;36;p68"/>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7" name="Google Shape;37;p68"/>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8"/>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2040"/>
              <a:buNone/>
              <a:defRPr sz="2400">
                <a:solidFill>
                  <a:srgbClr val="888888"/>
                </a:solidFill>
              </a:defRPr>
            </a:lvl1pPr>
            <a:lvl2pPr indent="-228600" lvl="1" marL="914400" algn="l">
              <a:lnSpc>
                <a:spcPct val="100000"/>
              </a:lnSpc>
              <a:spcBef>
                <a:spcPts val="370"/>
              </a:spcBef>
              <a:spcAft>
                <a:spcPts val="0"/>
              </a:spcAft>
              <a:buSzPts val="1530"/>
              <a:buNone/>
              <a:defRPr sz="1800">
                <a:solidFill>
                  <a:srgbClr val="888888"/>
                </a:solidFill>
              </a:defRPr>
            </a:lvl2pPr>
            <a:lvl3pPr indent="-228600" lvl="2" marL="1371600" algn="l">
              <a:lnSpc>
                <a:spcPct val="100000"/>
              </a:lnSpc>
              <a:spcBef>
                <a:spcPts val="370"/>
              </a:spcBef>
              <a:spcAft>
                <a:spcPts val="0"/>
              </a:spcAft>
              <a:buSzPts val="1360"/>
              <a:buNone/>
              <a:defRPr sz="1600">
                <a:solidFill>
                  <a:srgbClr val="888888"/>
                </a:solidFill>
              </a:defRPr>
            </a:lvl3pPr>
            <a:lvl4pPr indent="-228600" lvl="3" marL="1828800" algn="l">
              <a:lnSpc>
                <a:spcPct val="100000"/>
              </a:lnSpc>
              <a:spcBef>
                <a:spcPts val="370"/>
              </a:spcBef>
              <a:spcAft>
                <a:spcPts val="0"/>
              </a:spcAft>
              <a:buSzPts val="1120"/>
              <a:buNone/>
              <a:defRPr sz="1400">
                <a:solidFill>
                  <a:srgbClr val="888888"/>
                </a:solidFill>
              </a:defRPr>
            </a:lvl4pPr>
            <a:lvl5pPr indent="-228600" lvl="4" marL="2286000" algn="l">
              <a:lnSpc>
                <a:spcPct val="100000"/>
              </a:lnSpc>
              <a:spcBef>
                <a:spcPts val="370"/>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39" name="Google Shape;39;p6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8"/>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8"/>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Google Shape;42;p68"/>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Google Shape;43;p68"/>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Google Shape;44;p68"/>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6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69"/>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1" name="Google Shape;51;p69"/>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7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0"/>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5" name="Google Shape;55;p70"/>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56" name="Google Shape;56;p7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70"/>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0" name="Google Shape;60;p70"/>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7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8" name="Google Shape;68;p72"/>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9" name="Google Shape;69;p72"/>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2"/>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sz="1800"/>
            </a:lvl1pPr>
            <a:lvl2pPr indent="-228600" lvl="1" marL="914400" algn="l">
              <a:lnSpc>
                <a:spcPct val="100000"/>
              </a:lnSpc>
              <a:spcBef>
                <a:spcPts val="370"/>
              </a:spcBef>
              <a:spcAft>
                <a:spcPts val="0"/>
              </a:spcAft>
              <a:buSzPts val="1020"/>
              <a:buNone/>
              <a:defRPr sz="1200"/>
            </a:lvl2pPr>
            <a:lvl3pPr indent="-228600" lvl="2" marL="1371600" algn="l">
              <a:lnSpc>
                <a:spcPct val="100000"/>
              </a:lnSpc>
              <a:spcBef>
                <a:spcPts val="370"/>
              </a:spcBef>
              <a:spcAft>
                <a:spcPts val="0"/>
              </a:spcAft>
              <a:buSzPts val="850"/>
              <a:buNone/>
              <a:defRPr sz="1000"/>
            </a:lvl3pPr>
            <a:lvl4pPr indent="-228600" lvl="3" marL="1828800" algn="l">
              <a:lnSpc>
                <a:spcPct val="100000"/>
              </a:lnSpc>
              <a:spcBef>
                <a:spcPts val="370"/>
              </a:spcBef>
              <a:spcAft>
                <a:spcPts val="0"/>
              </a:spcAft>
              <a:buSzPts val="720"/>
              <a:buNone/>
              <a:defRPr sz="900"/>
            </a:lvl4pPr>
            <a:lvl5pPr indent="-228600" lvl="4" marL="2286000" algn="l">
              <a:lnSpc>
                <a:spcPct val="100000"/>
              </a:lnSpc>
              <a:spcBef>
                <a:spcPts val="370"/>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1" name="Google Shape;71;p7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72"/>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73"/>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3"/>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360"/>
              <a:buFont typeface="Libre Baskerville"/>
              <a:buNone/>
              <a:defRPr sz="1600"/>
            </a:lvl1pPr>
            <a:lvl2pPr indent="-293369" lvl="1" marL="914400" algn="l">
              <a:lnSpc>
                <a:spcPct val="100000"/>
              </a:lnSpc>
              <a:spcBef>
                <a:spcPts val="370"/>
              </a:spcBef>
              <a:spcAft>
                <a:spcPts val="0"/>
              </a:spcAft>
              <a:buSzPts val="1020"/>
              <a:buChar char="⚫"/>
              <a:defRPr sz="1200"/>
            </a:lvl2pPr>
            <a:lvl3pPr indent="-282575" lvl="2" marL="1371600" algn="l">
              <a:lnSpc>
                <a:spcPct val="100000"/>
              </a:lnSpc>
              <a:spcBef>
                <a:spcPts val="370"/>
              </a:spcBef>
              <a:spcAft>
                <a:spcPts val="0"/>
              </a:spcAft>
              <a:buSzPts val="850"/>
              <a:buChar char="⚫"/>
              <a:defRPr sz="1000"/>
            </a:lvl3pPr>
            <a:lvl4pPr indent="-274319" lvl="3" marL="1828800" algn="l">
              <a:lnSpc>
                <a:spcPct val="100000"/>
              </a:lnSpc>
              <a:spcBef>
                <a:spcPts val="370"/>
              </a:spcBef>
              <a:spcAft>
                <a:spcPts val="0"/>
              </a:spcAft>
              <a:buSzPts val="720"/>
              <a:buChar char="⚫"/>
              <a:defRPr sz="900"/>
            </a:lvl4pPr>
            <a:lvl5pPr indent="-285750" lvl="4" marL="2286000" algn="l">
              <a:lnSpc>
                <a:spcPct val="100000"/>
              </a:lnSpc>
              <a:spcBef>
                <a:spcPts val="370"/>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8" name="Google Shape;78;p7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3"/>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3"/>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73"/>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2" name="Google Shape;82;p73"/>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3" name="Google Shape;83;p73"/>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4" name="Google Shape;84;p73"/>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64"/>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6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6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6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6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6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hyperlink" Target="https://blog.netwrix.com/2018/01/16/how-to-perform-it-risk-assessmen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en.wikipedia.org/wiki/Business_continuity_plann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en.wikipedia.org/wiki/Computer_securit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en.wikipedia.org/wiki/BS_2599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ctr">
              <a:lnSpc>
                <a:spcPct val="100000"/>
              </a:lnSpc>
              <a:spcBef>
                <a:spcPts val="0"/>
              </a:spcBef>
              <a:spcAft>
                <a:spcPts val="0"/>
              </a:spcAft>
              <a:buSzPct val="85000"/>
              <a:buNone/>
            </a:pPr>
            <a:r>
              <a:rPr lang="en-US"/>
              <a:t>-by</a:t>
            </a:r>
            <a:endParaRPr/>
          </a:p>
          <a:p>
            <a:pPr indent="0" lvl="0" marL="0" rtl="0" algn="ctr">
              <a:lnSpc>
                <a:spcPct val="100000"/>
              </a:lnSpc>
              <a:spcBef>
                <a:spcPts val="580"/>
              </a:spcBef>
              <a:spcAft>
                <a:spcPts val="0"/>
              </a:spcAft>
              <a:buSzPct val="85000"/>
              <a:buNone/>
            </a:pPr>
            <a:r>
              <a:rPr lang="en-US"/>
              <a:t>Dr. Shalu Chopra</a:t>
            </a:r>
            <a:endParaRPr/>
          </a:p>
          <a:p>
            <a:pPr indent="0" lvl="0" marL="0" rtl="0" algn="ctr">
              <a:lnSpc>
                <a:spcPct val="100000"/>
              </a:lnSpc>
              <a:spcBef>
                <a:spcPts val="580"/>
              </a:spcBef>
              <a:spcAft>
                <a:spcPts val="0"/>
              </a:spcAft>
              <a:buSzPct val="85000"/>
              <a:buNone/>
            </a:pPr>
            <a:r>
              <a:rPr lang="en-US"/>
              <a:t>Department of Information Technology</a:t>
            </a:r>
            <a:endParaRPr/>
          </a:p>
          <a:p>
            <a:pPr indent="0" lvl="0" marL="0" rtl="0" algn="ctr">
              <a:lnSpc>
                <a:spcPct val="100000"/>
              </a:lnSpc>
              <a:spcBef>
                <a:spcPts val="580"/>
              </a:spcBef>
              <a:spcAft>
                <a:spcPts val="0"/>
              </a:spcAft>
              <a:buSzPct val="85000"/>
              <a:buNone/>
            </a:pPr>
            <a:r>
              <a:rPr lang="en-US"/>
              <a:t>VESIT</a:t>
            </a:r>
            <a:endParaRPr/>
          </a:p>
        </p:txBody>
      </p:sp>
      <p:sp>
        <p:nvSpPr>
          <p:cNvPr id="102" name="Google Shape;102;p1"/>
          <p:cNvSpPr txBox="1"/>
          <p:nvPr>
            <p:ph type="ctrTitle"/>
          </p:nvPr>
        </p:nvSpPr>
        <p:spPr>
          <a:xfrm>
            <a:off x="457200" y="1505930"/>
            <a:ext cx="86868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2400"/>
              <a:buFont typeface="Times New Roman"/>
              <a:buNone/>
            </a:pPr>
            <a:r>
              <a:rPr b="1" lang="en-US" sz="2400">
                <a:latin typeface="Times New Roman"/>
                <a:ea typeface="Times New Roman"/>
                <a:cs typeface="Times New Roman"/>
                <a:sym typeface="Times New Roman"/>
              </a:rPr>
              <a:t>MODULE 6: Information</a:t>
            </a: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Security and</a:t>
            </a: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Risk</a:t>
            </a:r>
            <a:br>
              <a:rPr b="1"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Management</a:t>
            </a:r>
            <a:endParaRPr b="1"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Clr>
                <a:schemeClr val="dk2"/>
              </a:buClr>
              <a:buSzPts val="3800"/>
              <a:buFont typeface="Times New Roman"/>
              <a:buNone/>
            </a:pPr>
            <a:r>
              <a:rPr b="1" lang="en-US" sz="3800">
                <a:latin typeface="Times New Roman"/>
                <a:ea typeface="Times New Roman"/>
                <a:cs typeface="Times New Roman"/>
                <a:sym typeface="Times New Roman"/>
              </a:rPr>
              <a:t>TYPES OF SECURITY POLICIES</a:t>
            </a:r>
            <a:endParaRPr b="1" sz="3800">
              <a:latin typeface="Times New Roman"/>
              <a:ea typeface="Times New Roman"/>
              <a:cs typeface="Times New Roman"/>
              <a:sym typeface="Times New Roman"/>
            </a:endParaRPr>
          </a:p>
        </p:txBody>
      </p:sp>
      <p:sp>
        <p:nvSpPr>
          <p:cNvPr id="157" name="Google Shape;157;p10"/>
          <p:cNvSpPr txBox="1"/>
          <p:nvPr>
            <p:ph idx="1" type="body"/>
          </p:nvPr>
        </p:nvSpPr>
        <p:spPr>
          <a:xfrm>
            <a:off x="914400" y="1614055"/>
            <a:ext cx="7772400" cy="45720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just">
              <a:lnSpc>
                <a:spcPct val="170000"/>
              </a:lnSpc>
              <a:spcBef>
                <a:spcPts val="0"/>
              </a:spcBef>
              <a:spcAft>
                <a:spcPts val="0"/>
              </a:spcAft>
              <a:buSzPct val="85000"/>
              <a:buNone/>
            </a:pPr>
            <a:r>
              <a:rPr lang="en-US">
                <a:latin typeface="Calibri"/>
                <a:ea typeface="Calibri"/>
                <a:cs typeface="Calibri"/>
                <a:sym typeface="Calibri"/>
              </a:rPr>
              <a:t>Three most popular categories from admin :</a:t>
            </a:r>
            <a:endParaRPr>
              <a:latin typeface="Calibri"/>
              <a:ea typeface="Calibri"/>
              <a:cs typeface="Calibri"/>
              <a:sym typeface="Calibri"/>
            </a:endParaRPr>
          </a:p>
          <a:p>
            <a:pPr indent="-274320" lvl="0" marL="274320" rtl="0" algn="just">
              <a:lnSpc>
                <a:spcPct val="170000"/>
              </a:lnSpc>
              <a:spcBef>
                <a:spcPts val="580"/>
              </a:spcBef>
              <a:spcAft>
                <a:spcPts val="0"/>
              </a:spcAft>
              <a:buSzPct val="85000"/>
              <a:buChar char="⚫"/>
            </a:pPr>
            <a:r>
              <a:rPr b="1" lang="en-US">
                <a:latin typeface="Calibri"/>
                <a:ea typeface="Calibri"/>
                <a:cs typeface="Calibri"/>
                <a:sym typeface="Calibri"/>
              </a:rPr>
              <a:t>Advisory Policy:</a:t>
            </a:r>
            <a:r>
              <a:rPr lang="en-US">
                <a:latin typeface="Calibri"/>
                <a:ea typeface="Calibri"/>
                <a:cs typeface="Calibri"/>
                <a:sym typeface="Calibri"/>
              </a:rPr>
              <a:t> Advisory policy strongly advises employees on the behaviors and activities which should and should not take place within the organization. </a:t>
            </a:r>
            <a:endParaRPr>
              <a:latin typeface="Calibri"/>
              <a:ea typeface="Calibri"/>
              <a:cs typeface="Calibri"/>
              <a:sym typeface="Calibri"/>
            </a:endParaRPr>
          </a:p>
          <a:p>
            <a:pPr indent="-274320" lvl="0" marL="274320" rtl="0" algn="just">
              <a:lnSpc>
                <a:spcPct val="170000"/>
              </a:lnSpc>
              <a:spcBef>
                <a:spcPts val="580"/>
              </a:spcBef>
              <a:spcAft>
                <a:spcPts val="0"/>
              </a:spcAft>
              <a:buSzPct val="85000"/>
              <a:buChar char="⚫"/>
            </a:pPr>
            <a:r>
              <a:rPr b="1" lang="en-US">
                <a:latin typeface="Calibri"/>
                <a:ea typeface="Calibri"/>
                <a:cs typeface="Calibri"/>
                <a:sym typeface="Calibri"/>
              </a:rPr>
              <a:t>Regulatory Policy:</a:t>
            </a:r>
            <a:r>
              <a:rPr lang="en-US">
                <a:latin typeface="Calibri"/>
                <a:ea typeface="Calibri"/>
                <a:cs typeface="Calibri"/>
                <a:sym typeface="Calibri"/>
              </a:rPr>
              <a:t> Regulatory policy ensures that the organization is following standards set by specific industry regulations. These policies are security policies that an organization must implement due to compliance, regulation, or other legal requirements. </a:t>
            </a:r>
            <a:endParaRPr>
              <a:latin typeface="Calibri"/>
              <a:ea typeface="Calibri"/>
              <a:cs typeface="Calibri"/>
              <a:sym typeface="Calibri"/>
            </a:endParaRPr>
          </a:p>
          <a:p>
            <a:pPr indent="-274320" lvl="0" marL="274320" rtl="0" algn="just">
              <a:lnSpc>
                <a:spcPct val="170000"/>
              </a:lnSpc>
              <a:spcBef>
                <a:spcPts val="580"/>
              </a:spcBef>
              <a:spcAft>
                <a:spcPts val="0"/>
              </a:spcAft>
              <a:buSzPct val="85000"/>
              <a:buChar char="⚫"/>
            </a:pPr>
            <a:r>
              <a:rPr b="1" lang="en-US">
                <a:latin typeface="Calibri"/>
                <a:ea typeface="Calibri"/>
                <a:cs typeface="Calibri"/>
                <a:sym typeface="Calibri"/>
              </a:rPr>
              <a:t>Informative Policy:</a:t>
            </a:r>
            <a:r>
              <a:rPr lang="en-US">
                <a:latin typeface="Calibri"/>
                <a:ea typeface="Calibri"/>
                <a:cs typeface="Calibri"/>
                <a:sym typeface="Calibri"/>
              </a:rPr>
              <a:t> The purpose of which is to communicate information to a specific audience. Informative policies typically carry less importance than regulatory or advisory policies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1"/>
          <p:cNvPicPr preferRelativeResize="0"/>
          <p:nvPr/>
        </p:nvPicPr>
        <p:blipFill rotWithShape="1">
          <a:blip r:embed="rId3">
            <a:alphaModFix/>
          </a:blip>
          <a:srcRect b="0" l="0" r="0" t="0"/>
          <a:stretch/>
        </p:blipFill>
        <p:spPr>
          <a:xfrm>
            <a:off x="0" y="33338"/>
            <a:ext cx="10106025" cy="679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sz="3200"/>
              <a:t>Policies, Standards, Guidelines and Procedures</a:t>
            </a:r>
            <a:endParaRPr sz="3200"/>
          </a:p>
        </p:txBody>
      </p:sp>
      <p:pic>
        <p:nvPicPr>
          <p:cNvPr id="168" name="Google Shape;168;p12"/>
          <p:cNvPicPr preferRelativeResize="0"/>
          <p:nvPr/>
        </p:nvPicPr>
        <p:blipFill rotWithShape="1">
          <a:blip r:embed="rId3">
            <a:alphaModFix/>
          </a:blip>
          <a:srcRect b="0" l="0" r="0" t="0"/>
          <a:stretch/>
        </p:blipFill>
        <p:spPr>
          <a:xfrm>
            <a:off x="1446468" y="1953491"/>
            <a:ext cx="6873297" cy="37684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sz="3200"/>
              <a:t>Policies, Standards, Guidelines and Procedures</a:t>
            </a:r>
            <a:endParaRPr sz="3200"/>
          </a:p>
        </p:txBody>
      </p:sp>
      <p:pic>
        <p:nvPicPr>
          <p:cNvPr id="174" name="Google Shape;174;p13"/>
          <p:cNvPicPr preferRelativeResize="0"/>
          <p:nvPr/>
        </p:nvPicPr>
        <p:blipFill rotWithShape="1">
          <a:blip r:embed="rId3">
            <a:alphaModFix/>
          </a:blip>
          <a:srcRect b="0" l="0" r="0" t="0"/>
          <a:stretch/>
        </p:blipFill>
        <p:spPr>
          <a:xfrm>
            <a:off x="2087874" y="3765778"/>
            <a:ext cx="5130344" cy="2815321"/>
          </a:xfrm>
          <a:prstGeom prst="rect">
            <a:avLst/>
          </a:prstGeom>
          <a:noFill/>
          <a:ln>
            <a:noFill/>
          </a:ln>
        </p:spPr>
      </p:pic>
      <p:sp>
        <p:nvSpPr>
          <p:cNvPr id="175" name="Google Shape;175;p13"/>
          <p:cNvSpPr txBox="1"/>
          <p:nvPr/>
        </p:nvSpPr>
        <p:spPr>
          <a:xfrm>
            <a:off x="914400" y="1703675"/>
            <a:ext cx="78894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GUIDELINES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General statements, recommendations, or administrative instructions designed to achieve the policy’s objectives by providing a framework to implement procedures.</a:t>
            </a:r>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Can change frequently based on the environment and should be reviewed more frequently than standards and policies.</a:t>
            </a:r>
            <a:endParaRPr b="0" i="0" sz="20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Is not mandatory, but rather is a suggestion of a best practice.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sz="3200"/>
              <a:t>Policies, Standards, Guidelines and Procedures</a:t>
            </a:r>
            <a:endParaRPr sz="3200"/>
          </a:p>
        </p:txBody>
      </p:sp>
      <p:pic>
        <p:nvPicPr>
          <p:cNvPr id="181" name="Google Shape;181;p14"/>
          <p:cNvPicPr preferRelativeResize="0"/>
          <p:nvPr/>
        </p:nvPicPr>
        <p:blipFill rotWithShape="1">
          <a:blip r:embed="rId3">
            <a:alphaModFix/>
          </a:blip>
          <a:srcRect b="0" l="0" r="0" t="0"/>
          <a:stretch/>
        </p:blipFill>
        <p:spPr>
          <a:xfrm>
            <a:off x="1977652" y="4041404"/>
            <a:ext cx="5133277" cy="2816596"/>
          </a:xfrm>
          <a:prstGeom prst="rect">
            <a:avLst/>
          </a:prstGeom>
          <a:noFill/>
          <a:ln>
            <a:noFill/>
          </a:ln>
        </p:spPr>
      </p:pic>
      <p:sp>
        <p:nvSpPr>
          <p:cNvPr id="182" name="Google Shape;182;p14"/>
          <p:cNvSpPr txBox="1"/>
          <p:nvPr/>
        </p:nvSpPr>
        <p:spPr>
          <a:xfrm>
            <a:off x="914400" y="1703675"/>
            <a:ext cx="78894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PROCEDURES</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Procedures are the operational processes necessary to implement institutional policy and describe the process: who does what, when they do it, and under what criteria.</a:t>
            </a:r>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n-US" sz="1600" u="none" cap="none" strike="noStrike">
                <a:solidFill>
                  <a:srgbClr val="000000"/>
                </a:solidFill>
                <a:latin typeface="Arial"/>
                <a:ea typeface="Arial"/>
                <a:cs typeface="Arial"/>
                <a:sym typeface="Arial"/>
              </a:rPr>
              <a:t>Procedures may integrate:</a:t>
            </a:r>
            <a:endParaRPr b="0" i="0" sz="20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 series of steps taken to accomplish an end goal.</a:t>
            </a:r>
            <a:endParaRPr b="0" i="0" sz="20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Define “how” to protect resources.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Specify the structure to enforce the policy and provide a quick reference in times of crisis</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sz="3200"/>
              <a:t>Policies, Standards, Guidelines and Procedures</a:t>
            </a:r>
            <a:endParaRPr sz="3200"/>
          </a:p>
        </p:txBody>
      </p:sp>
      <p:pic>
        <p:nvPicPr>
          <p:cNvPr id="188" name="Google Shape;188;p15"/>
          <p:cNvPicPr preferRelativeResize="0"/>
          <p:nvPr/>
        </p:nvPicPr>
        <p:blipFill rotWithShape="1">
          <a:blip r:embed="rId3">
            <a:alphaModFix/>
          </a:blip>
          <a:srcRect b="0" l="0" r="0" t="0"/>
          <a:stretch/>
        </p:blipFill>
        <p:spPr>
          <a:xfrm>
            <a:off x="2087874" y="3765778"/>
            <a:ext cx="5130344" cy="2815321"/>
          </a:xfrm>
          <a:prstGeom prst="rect">
            <a:avLst/>
          </a:prstGeom>
          <a:noFill/>
          <a:ln>
            <a:noFill/>
          </a:ln>
        </p:spPr>
      </p:pic>
      <p:sp>
        <p:nvSpPr>
          <p:cNvPr id="189" name="Google Shape;189;p15"/>
          <p:cNvSpPr txBox="1"/>
          <p:nvPr/>
        </p:nvSpPr>
        <p:spPr>
          <a:xfrm>
            <a:off x="797502" y="1606693"/>
            <a:ext cx="78894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STANDARDS</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A mandatory action or rule designed to support and conform to a policy.</a:t>
            </a:r>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 standard should make a policy more meaningful and effective.</a:t>
            </a:r>
            <a:endParaRPr b="0" i="0" sz="20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Must include one or more accepted specifications, typically developed in accordance with published federal, state or industry regulations, requirements or standards.</a:t>
            </a:r>
            <a:endParaRPr/>
          </a:p>
          <a:p>
            <a:pPr indent="0" lvl="1"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sz="3200"/>
              <a:t>Policies, Standards, Guidelines and Procedures</a:t>
            </a:r>
            <a:endParaRPr sz="3200"/>
          </a:p>
        </p:txBody>
      </p:sp>
      <p:pic>
        <p:nvPicPr>
          <p:cNvPr id="195" name="Google Shape;195;p16"/>
          <p:cNvPicPr preferRelativeResize="0"/>
          <p:nvPr/>
        </p:nvPicPr>
        <p:blipFill rotWithShape="1">
          <a:blip r:embed="rId3">
            <a:alphaModFix/>
          </a:blip>
          <a:srcRect b="0" l="0" r="0" t="0"/>
          <a:stretch/>
        </p:blipFill>
        <p:spPr>
          <a:xfrm>
            <a:off x="4681704" y="4057408"/>
            <a:ext cx="4270349" cy="2343391"/>
          </a:xfrm>
          <a:prstGeom prst="rect">
            <a:avLst/>
          </a:prstGeom>
          <a:noFill/>
          <a:ln>
            <a:noFill/>
          </a:ln>
        </p:spPr>
      </p:pic>
      <p:sp>
        <p:nvSpPr>
          <p:cNvPr id="196" name="Google Shape;196;p16"/>
          <p:cNvSpPr txBox="1"/>
          <p:nvPr/>
        </p:nvSpPr>
        <p:spPr>
          <a:xfrm>
            <a:off x="855951" y="1551276"/>
            <a:ext cx="78894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POLICY</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A formal, high-level statement with broad application throughout the Organisation / Institute designed to promote operational efficiencies, enhance the Organisation's mission, or reduce institutional risk.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Policies state required actions, and may include linkages to standards or procedures.</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n-US" sz="1600" u="none" cap="none" strike="noStrike">
                <a:solidFill>
                  <a:srgbClr val="000000"/>
                </a:solidFill>
                <a:latin typeface="Arial"/>
                <a:ea typeface="Arial"/>
                <a:cs typeface="Arial"/>
                <a:sym typeface="Arial"/>
              </a:rPr>
              <a:t>Policy attributes include the following: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Require compliance (mandatory)</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Failure to comply results in disciplinary action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Focus on desired results, not on means of implementation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Further defined by standards, procedures and guidelines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p>
            <a:pPr indent="-368935" lvl="0" marL="457200" rtl="0" algn="ctr">
              <a:lnSpc>
                <a:spcPct val="100000"/>
              </a:lnSpc>
              <a:spcBef>
                <a:spcPts val="580"/>
              </a:spcBef>
              <a:spcAft>
                <a:spcPts val="0"/>
              </a:spcAft>
              <a:buSzPts val="2210"/>
              <a:buNone/>
            </a:pPr>
            <a:r>
              <a:t/>
            </a:r>
            <a:endParaRPr/>
          </a:p>
        </p:txBody>
      </p:sp>
      <p:sp>
        <p:nvSpPr>
          <p:cNvPr id="206" name="Google Shape;206;p18"/>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fontScale="90000"/>
          </a:bodyPr>
          <a:lstStyle/>
          <a:p>
            <a:pPr indent="0" lvl="0" marL="0" rtl="0" algn="ctr">
              <a:lnSpc>
                <a:spcPct val="100000"/>
              </a:lnSpc>
              <a:spcBef>
                <a:spcPts val="0"/>
              </a:spcBef>
              <a:spcAft>
                <a:spcPts val="0"/>
              </a:spcAft>
              <a:buClr>
                <a:srgbClr val="FFFFFF"/>
              </a:buClr>
              <a:buSzPct val="111111"/>
              <a:buFont typeface="Libre Franklin"/>
              <a:buNone/>
            </a:pPr>
            <a:br>
              <a:rPr lang="en-US"/>
            </a:br>
            <a:r>
              <a:rPr lang="en-US" sz="4400"/>
              <a:t>Risk Analysis</a:t>
            </a:r>
            <a:br>
              <a:rPr lang="en-US"/>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RISK ANALYSIS</a:t>
            </a:r>
            <a:endParaRPr b="1">
              <a:latin typeface="Times New Roman"/>
              <a:ea typeface="Times New Roman"/>
              <a:cs typeface="Times New Roman"/>
              <a:sym typeface="Times New Roman"/>
            </a:endParaRPr>
          </a:p>
        </p:txBody>
      </p:sp>
      <p:sp>
        <p:nvSpPr>
          <p:cNvPr id="212" name="Google Shape;212;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870"/>
              <a:buChar char="⚫"/>
            </a:pPr>
            <a:r>
              <a:rPr lang="en-US" sz="2200">
                <a:latin typeface="Calibri"/>
                <a:ea typeface="Calibri"/>
                <a:cs typeface="Calibri"/>
                <a:sym typeface="Calibri"/>
              </a:rPr>
              <a:t>Risk is made up of two parts: the probability of something going wrong, and the negative consequences if it does.</a:t>
            </a:r>
            <a:endParaRPr>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200">
                <a:latin typeface="Calibri"/>
                <a:ea typeface="Calibri"/>
                <a:cs typeface="Calibri"/>
                <a:sym typeface="Calibri"/>
              </a:rPr>
              <a:t>Risk Analysis is a process that helps you identify and manage potential problems that could undermine key business initiatives or projects.</a:t>
            </a:r>
            <a:endParaRPr>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200">
                <a:latin typeface="Calibri"/>
                <a:ea typeface="Calibri"/>
                <a:cs typeface="Calibri"/>
                <a:sym typeface="Calibri"/>
              </a:rPr>
              <a:t>To carry out a Risk Analysis, you must first identify the possible threats that you face, and then estimate the likelihood that these threats will materialize.</a:t>
            </a:r>
            <a:endParaRPr>
              <a:latin typeface="Calibri"/>
              <a:ea typeface="Calibri"/>
              <a:cs typeface="Calibri"/>
              <a:sym typeface="Calibri"/>
            </a:endParaRPr>
          </a:p>
          <a:p>
            <a:pPr indent="-155575" lvl="0" marL="274320" rtl="0" algn="just">
              <a:lnSpc>
                <a:spcPct val="150000"/>
              </a:lnSpc>
              <a:spcBef>
                <a:spcPts val="580"/>
              </a:spcBef>
              <a:spcAft>
                <a:spcPts val="0"/>
              </a:spcAft>
              <a:buSzPts val="1870"/>
              <a:buNone/>
            </a:pPr>
            <a:r>
              <a:t/>
            </a:r>
            <a:endParaRPr sz="2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US" sz="3600"/>
              <a:t>What are Security Policies?</a:t>
            </a:r>
            <a:endParaRPr b="1" sz="3600"/>
          </a:p>
        </p:txBody>
      </p:sp>
      <p:sp>
        <p:nvSpPr>
          <p:cNvPr id="108" name="Google Shape;108;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25755" lvl="0" marL="457200" rtl="0" algn="l">
              <a:lnSpc>
                <a:spcPct val="100000"/>
              </a:lnSpc>
              <a:spcBef>
                <a:spcPts val="580"/>
              </a:spcBef>
              <a:spcAft>
                <a:spcPts val="0"/>
              </a:spcAft>
              <a:buSzPts val="1530"/>
              <a:buChar char="⚫"/>
            </a:pPr>
            <a:r>
              <a:rPr lang="en-US" sz="2800">
                <a:latin typeface="Calibri"/>
                <a:ea typeface="Calibri"/>
                <a:cs typeface="Calibri"/>
                <a:sym typeface="Calibri"/>
              </a:rPr>
              <a:t>A security policy is a document that states in writing how a company plans to protect its physical and information technology (IT) assets. </a:t>
            </a:r>
            <a:endParaRPr sz="2800">
              <a:latin typeface="Calibri"/>
              <a:ea typeface="Calibri"/>
              <a:cs typeface="Calibri"/>
              <a:sym typeface="Calibri"/>
            </a:endParaRPr>
          </a:p>
          <a:p>
            <a:pPr indent="-325755" lvl="0" marL="457200" rtl="0" algn="l">
              <a:lnSpc>
                <a:spcPct val="100000"/>
              </a:lnSpc>
              <a:spcBef>
                <a:spcPts val="580"/>
              </a:spcBef>
              <a:spcAft>
                <a:spcPts val="0"/>
              </a:spcAft>
              <a:buSzPts val="1530"/>
              <a:buChar char="⚫"/>
            </a:pPr>
            <a:r>
              <a:rPr lang="en-US" sz="2800">
                <a:latin typeface="Calibri"/>
                <a:ea typeface="Calibri"/>
                <a:cs typeface="Calibri"/>
                <a:sym typeface="Calibri"/>
              </a:rPr>
              <a:t>Security policies are living documents that are continuously updated and modified as technologies, vulnerabilities and security requirements change.</a:t>
            </a:r>
            <a:endParaRPr sz="2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899592" y="188640"/>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DETAILED RISK ANALYSIS</a:t>
            </a:r>
            <a:endParaRPr b="1">
              <a:latin typeface="Times New Roman"/>
              <a:ea typeface="Times New Roman"/>
              <a:cs typeface="Times New Roman"/>
              <a:sym typeface="Times New Roman"/>
            </a:endParaRPr>
          </a:p>
        </p:txBody>
      </p:sp>
      <p:sp>
        <p:nvSpPr>
          <p:cNvPr id="218" name="Google Shape;218;p20"/>
          <p:cNvSpPr txBox="1"/>
          <p:nvPr>
            <p:ph idx="1" type="body"/>
          </p:nvPr>
        </p:nvSpPr>
        <p:spPr>
          <a:xfrm>
            <a:off x="899592" y="1268760"/>
            <a:ext cx="7772400" cy="4572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580"/>
              </a:spcBef>
              <a:spcAft>
                <a:spcPts val="0"/>
              </a:spcAft>
              <a:buSzPts val="1870"/>
              <a:buNone/>
            </a:pPr>
            <a:r>
              <a:rPr lang="en-US" sz="2000">
                <a:latin typeface="Calibri"/>
                <a:ea typeface="Calibri"/>
                <a:cs typeface="Calibri"/>
                <a:sym typeface="Calibri"/>
              </a:rPr>
              <a:t>The detailed process of risk analysis is as follows: </a:t>
            </a:r>
            <a:endParaRPr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Identity </a:t>
            </a:r>
            <a:r>
              <a:rPr b="1" lang="en-US" sz="2000">
                <a:latin typeface="Calibri"/>
                <a:ea typeface="Calibri"/>
                <a:cs typeface="Calibri"/>
                <a:sym typeface="Calibri"/>
              </a:rPr>
              <a:t>Assets</a:t>
            </a:r>
            <a:endParaRPr b="1"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Determine </a:t>
            </a:r>
            <a:r>
              <a:rPr b="1" lang="en-US" sz="2000">
                <a:latin typeface="Calibri"/>
                <a:ea typeface="Calibri"/>
                <a:cs typeface="Calibri"/>
                <a:sym typeface="Calibri"/>
              </a:rPr>
              <a:t>Vulnerabilities</a:t>
            </a:r>
            <a:endParaRPr b="1"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Analyse </a:t>
            </a:r>
            <a:r>
              <a:rPr b="1" lang="en-US" sz="2000">
                <a:latin typeface="Calibri"/>
                <a:ea typeface="Calibri"/>
                <a:cs typeface="Calibri"/>
                <a:sym typeface="Calibri"/>
              </a:rPr>
              <a:t>Risks</a:t>
            </a:r>
            <a:endParaRPr b="1"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Analyse </a:t>
            </a:r>
            <a:r>
              <a:rPr b="1" lang="en-US" sz="2000">
                <a:latin typeface="Calibri"/>
                <a:ea typeface="Calibri"/>
                <a:cs typeface="Calibri"/>
                <a:sym typeface="Calibri"/>
              </a:rPr>
              <a:t>Existing security controls</a:t>
            </a:r>
            <a:endParaRPr b="1"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Estimate likelihood of Exploitation-  Rare, Unlikely, Possible, Likely, Almost Certain</a:t>
            </a:r>
            <a:endParaRPr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Determine Impact of Risk- Insignificant, Minor, Moderate, Major, Catastrophic,  Doomsday.</a:t>
            </a:r>
            <a:endParaRPr sz="2000">
              <a:latin typeface="Calibri"/>
              <a:ea typeface="Calibri"/>
              <a:cs typeface="Calibri"/>
              <a:sym typeface="Calibri"/>
            </a:endParaRPr>
          </a:p>
          <a:p>
            <a:pPr indent="-155575" lvl="0" marL="274320" rtl="0" algn="just">
              <a:lnSpc>
                <a:spcPct val="150000"/>
              </a:lnSpc>
              <a:spcBef>
                <a:spcPts val="580"/>
              </a:spcBef>
              <a:spcAft>
                <a:spcPts val="0"/>
              </a:spcAft>
              <a:buSzPts val="1870"/>
              <a:buNone/>
            </a:pPr>
            <a:r>
              <a:t/>
            </a:r>
            <a:endParaRPr sz="2000">
              <a:latin typeface="Calibri"/>
              <a:ea typeface="Calibri"/>
              <a:cs typeface="Calibri"/>
              <a:sym typeface="Calibri"/>
            </a:endParaRPr>
          </a:p>
          <a:p>
            <a:pPr indent="-166370" lvl="0" marL="274320" rtl="0" algn="l">
              <a:lnSpc>
                <a:spcPct val="160000"/>
              </a:lnSpc>
              <a:spcBef>
                <a:spcPts val="580"/>
              </a:spcBef>
              <a:spcAft>
                <a:spcPts val="0"/>
              </a:spcAft>
              <a:buSzPts val="1700"/>
              <a:buNone/>
            </a:pPr>
            <a:r>
              <a:t/>
            </a:r>
            <a:endParaRPr b="1" sz="2400">
              <a:latin typeface="Calibri"/>
              <a:ea typeface="Calibri"/>
              <a:cs typeface="Calibri"/>
              <a:sym typeface="Calibri"/>
            </a:endParaRPr>
          </a:p>
          <a:p>
            <a:pPr indent="-274320" lvl="0" marL="274320" rtl="0" algn="l">
              <a:lnSpc>
                <a:spcPct val="160000"/>
              </a:lnSpc>
              <a:spcBef>
                <a:spcPts val="580"/>
              </a:spcBef>
              <a:spcAft>
                <a:spcPts val="0"/>
              </a:spcAft>
              <a:buSzPts val="1700"/>
              <a:buNone/>
            </a:pP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DETAILED RISK ANALYSIS</a:t>
            </a:r>
            <a:endParaRPr/>
          </a:p>
        </p:txBody>
      </p:sp>
      <p:sp>
        <p:nvSpPr>
          <p:cNvPr id="224" name="Google Shape;224;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580"/>
              </a:spcBef>
              <a:spcAft>
                <a:spcPts val="0"/>
              </a:spcAft>
              <a:buSzPts val="1870"/>
              <a:buChar char="⚫"/>
            </a:pPr>
            <a:r>
              <a:rPr lang="en-US" sz="2400">
                <a:latin typeface="Calibri"/>
                <a:ea typeface="Calibri"/>
                <a:cs typeface="Calibri"/>
                <a:sym typeface="Calibri"/>
              </a:rPr>
              <a:t>Determine Level of Risk: Extreme, High, Medium, Low.</a:t>
            </a:r>
            <a:endParaRPr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400">
                <a:latin typeface="Calibri"/>
                <a:ea typeface="Calibri"/>
                <a:cs typeface="Calibri"/>
                <a:sym typeface="Calibri"/>
              </a:rPr>
              <a:t>Compute </a:t>
            </a:r>
            <a:r>
              <a:rPr b="1" lang="en-US" sz="2400">
                <a:latin typeface="Calibri"/>
                <a:ea typeface="Calibri"/>
                <a:cs typeface="Calibri"/>
                <a:sym typeface="Calibri"/>
              </a:rPr>
              <a:t>Expected Annual Loss</a:t>
            </a:r>
            <a:endParaRPr b="1"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400">
                <a:latin typeface="Calibri"/>
                <a:ea typeface="Calibri"/>
                <a:cs typeface="Calibri"/>
                <a:sym typeface="Calibri"/>
              </a:rPr>
              <a:t>Document the </a:t>
            </a:r>
            <a:r>
              <a:rPr b="1" lang="en-US" sz="2400">
                <a:latin typeface="Calibri"/>
                <a:ea typeface="Calibri"/>
                <a:cs typeface="Calibri"/>
                <a:sym typeface="Calibri"/>
              </a:rPr>
              <a:t>Results</a:t>
            </a:r>
            <a:endParaRPr b="1"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400">
                <a:latin typeface="Calibri"/>
                <a:ea typeface="Calibri"/>
                <a:cs typeface="Calibri"/>
                <a:sym typeface="Calibri"/>
              </a:rPr>
              <a:t>Evaluate </a:t>
            </a:r>
            <a:r>
              <a:rPr b="1" lang="en-US" sz="2400">
                <a:latin typeface="Calibri"/>
                <a:ea typeface="Calibri"/>
                <a:cs typeface="Calibri"/>
                <a:sym typeface="Calibri"/>
              </a:rPr>
              <a:t>Risks</a:t>
            </a:r>
            <a:endParaRPr b="1"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400">
                <a:latin typeface="Calibri"/>
                <a:ea typeface="Calibri"/>
                <a:cs typeface="Calibri"/>
                <a:sym typeface="Calibri"/>
              </a:rPr>
              <a:t>Risk Treatment</a:t>
            </a:r>
            <a:endParaRPr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400">
                <a:latin typeface="Calibri"/>
                <a:ea typeface="Calibri"/>
                <a:cs typeface="Calibri"/>
                <a:sym typeface="Calibri"/>
              </a:rPr>
              <a:t>Survey applicable controls and their costs</a:t>
            </a:r>
            <a:endParaRPr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400">
                <a:latin typeface="Calibri"/>
                <a:ea typeface="Calibri"/>
                <a:cs typeface="Calibri"/>
                <a:sym typeface="Calibri"/>
              </a:rPr>
              <a:t>Project costs and savings</a:t>
            </a:r>
            <a:endParaRPr sz="24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t/>
            </a:r>
            <a:endParaRPr/>
          </a:p>
        </p:txBody>
      </p:sp>
      <p:pic>
        <p:nvPicPr>
          <p:cNvPr id="230" name="Google Shape;230;p22"/>
          <p:cNvPicPr preferRelativeResize="0"/>
          <p:nvPr/>
        </p:nvPicPr>
        <p:blipFill rotWithShape="1">
          <a:blip r:embed="rId3">
            <a:alphaModFix/>
          </a:blip>
          <a:srcRect b="0" l="0" r="0" t="0"/>
          <a:stretch/>
        </p:blipFill>
        <p:spPr>
          <a:xfrm>
            <a:off x="0" y="488372"/>
            <a:ext cx="9144000" cy="5881255"/>
          </a:xfrm>
          <a:prstGeom prst="rect">
            <a:avLst/>
          </a:prstGeom>
          <a:noFill/>
          <a:ln>
            <a:noFill/>
          </a:ln>
        </p:spPr>
      </p:pic>
      <p:sp>
        <p:nvSpPr>
          <p:cNvPr id="231" name="Google Shape;231;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80"/>
              </a:spcBef>
              <a:spcAft>
                <a:spcPts val="0"/>
              </a:spcAft>
              <a:buSzPts val="153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idx="1" type="body"/>
          </p:nvPr>
        </p:nvSpPr>
        <p:spPr>
          <a:xfrm>
            <a:off x="443346" y="1701655"/>
            <a:ext cx="4904509" cy="4572000"/>
          </a:xfrm>
          <a:prstGeom prst="rect">
            <a:avLst/>
          </a:prstGeom>
          <a:noFill/>
          <a:ln>
            <a:noFill/>
          </a:ln>
        </p:spPr>
        <p:txBody>
          <a:bodyPr anchorCtr="0" anchor="t" bIns="45700" lIns="91425" spcFirstLastPara="1" rIns="91425" wrap="square" tIns="45700">
            <a:normAutofit lnSpcReduction="10000"/>
          </a:bodyPr>
          <a:lstStyle/>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A vulnerability is </a:t>
            </a:r>
            <a:r>
              <a:rPr b="1" lang="en-US">
                <a:latin typeface="Calibri"/>
                <a:ea typeface="Calibri"/>
                <a:cs typeface="Calibri"/>
                <a:sym typeface="Calibri"/>
              </a:rPr>
              <a:t>a flaw or weakness</a:t>
            </a:r>
            <a:r>
              <a:rPr lang="en-US">
                <a:latin typeface="Calibri"/>
                <a:ea typeface="Calibri"/>
                <a:cs typeface="Calibri"/>
                <a:sym typeface="Calibri"/>
              </a:rPr>
              <a:t> in an asset’s design, implementation, or operation and management that could be exploited by a threat.</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A threat is a </a:t>
            </a:r>
            <a:r>
              <a:rPr b="1" lang="en-US">
                <a:latin typeface="Calibri"/>
                <a:ea typeface="Calibri"/>
                <a:cs typeface="Calibri"/>
                <a:sym typeface="Calibri"/>
              </a:rPr>
              <a:t>potential</a:t>
            </a:r>
            <a:r>
              <a:rPr lang="en-US">
                <a:latin typeface="Calibri"/>
                <a:ea typeface="Calibri"/>
                <a:cs typeface="Calibri"/>
                <a:sym typeface="Calibri"/>
              </a:rPr>
              <a:t> for a threat agent </a:t>
            </a:r>
            <a:r>
              <a:rPr b="1" lang="en-US">
                <a:latin typeface="Calibri"/>
                <a:ea typeface="Calibri"/>
                <a:cs typeface="Calibri"/>
                <a:sym typeface="Calibri"/>
              </a:rPr>
              <a:t>to exploit a vulnerability</a:t>
            </a:r>
            <a:r>
              <a:rPr lang="en-US">
                <a:latin typeface="Calibri"/>
                <a:ea typeface="Calibri"/>
                <a:cs typeface="Calibri"/>
                <a:sym typeface="Calibri"/>
              </a:rPr>
              <a:t>.</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A risk is the </a:t>
            </a:r>
            <a:r>
              <a:rPr b="1" lang="en-US">
                <a:latin typeface="Calibri"/>
                <a:ea typeface="Calibri"/>
                <a:cs typeface="Calibri"/>
                <a:sym typeface="Calibri"/>
              </a:rPr>
              <a:t>potential for loss</a:t>
            </a:r>
            <a:r>
              <a:rPr lang="en-US">
                <a:latin typeface="Calibri"/>
                <a:ea typeface="Calibri"/>
                <a:cs typeface="Calibri"/>
                <a:sym typeface="Calibri"/>
              </a:rPr>
              <a:t> when the threat happens.</a:t>
            </a:r>
            <a:endParaRPr/>
          </a:p>
          <a:p>
            <a:pPr indent="-228600" lvl="0" marL="457200" rtl="0" algn="l">
              <a:lnSpc>
                <a:spcPct val="100000"/>
              </a:lnSpc>
              <a:spcBef>
                <a:spcPts val="580"/>
              </a:spcBef>
              <a:spcAft>
                <a:spcPts val="0"/>
              </a:spcAft>
              <a:buSzPts val="1530"/>
              <a:buNone/>
            </a:pPr>
            <a:r>
              <a:t/>
            </a:r>
            <a:endParaRPr>
              <a:latin typeface="Calibri"/>
              <a:ea typeface="Calibri"/>
              <a:cs typeface="Calibri"/>
              <a:sym typeface="Calibri"/>
            </a:endParaRPr>
          </a:p>
        </p:txBody>
      </p:sp>
      <p:sp>
        <p:nvSpPr>
          <p:cNvPr id="237" name="Google Shape;237;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Threat,  risk and vulnerability</a:t>
            </a:r>
            <a:endParaRPr/>
          </a:p>
        </p:txBody>
      </p:sp>
      <p:pic>
        <p:nvPicPr>
          <p:cNvPr id="238" name="Google Shape;238;p23"/>
          <p:cNvPicPr preferRelativeResize="0"/>
          <p:nvPr/>
        </p:nvPicPr>
        <p:blipFill rotWithShape="1">
          <a:blip r:embed="rId3">
            <a:alphaModFix/>
          </a:blip>
          <a:srcRect b="0" l="0" r="0" t="0"/>
          <a:stretch/>
        </p:blipFill>
        <p:spPr>
          <a:xfrm>
            <a:off x="5631440" y="1724890"/>
            <a:ext cx="3224775" cy="24453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4"/>
          <p:cNvPicPr preferRelativeResize="0"/>
          <p:nvPr/>
        </p:nvPicPr>
        <p:blipFill rotWithShape="1">
          <a:blip r:embed="rId3">
            <a:alphaModFix/>
          </a:blip>
          <a:srcRect b="0" l="0" r="0" t="0"/>
          <a:stretch/>
        </p:blipFill>
        <p:spPr>
          <a:xfrm>
            <a:off x="914400" y="2092037"/>
            <a:ext cx="7123496" cy="3061854"/>
          </a:xfrm>
          <a:prstGeom prst="rect">
            <a:avLst/>
          </a:prstGeom>
          <a:noFill/>
          <a:ln>
            <a:noFill/>
          </a:ln>
        </p:spPr>
      </p:pic>
      <p:sp>
        <p:nvSpPr>
          <p:cNvPr id="244" name="Google Shape;244;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Threat,  risk and vulnerability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5"/>
          <p:cNvPicPr preferRelativeResize="0"/>
          <p:nvPr/>
        </p:nvPicPr>
        <p:blipFill rotWithShape="1">
          <a:blip r:embed="rId3">
            <a:alphaModFix/>
          </a:blip>
          <a:srcRect b="0" l="0" r="0" t="0"/>
          <a:stretch/>
        </p:blipFill>
        <p:spPr>
          <a:xfrm>
            <a:off x="624143" y="1233055"/>
            <a:ext cx="7480766" cy="41610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539552" y="0"/>
            <a:ext cx="7992888"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APPROACHES TO RISK ANALYSIS</a:t>
            </a:r>
            <a:endParaRPr b="1">
              <a:latin typeface="Times New Roman"/>
              <a:ea typeface="Times New Roman"/>
              <a:cs typeface="Times New Roman"/>
              <a:sym typeface="Times New Roman"/>
            </a:endParaRPr>
          </a:p>
        </p:txBody>
      </p:sp>
      <p:sp>
        <p:nvSpPr>
          <p:cNvPr id="255" name="Google Shape;255;p26"/>
          <p:cNvSpPr txBox="1"/>
          <p:nvPr>
            <p:ph idx="1" type="body"/>
          </p:nvPr>
        </p:nvSpPr>
        <p:spPr>
          <a:xfrm>
            <a:off x="539552" y="1376862"/>
            <a:ext cx="8227640"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60000"/>
              </a:lnSpc>
              <a:spcBef>
                <a:spcPts val="0"/>
              </a:spcBef>
              <a:spcAft>
                <a:spcPts val="0"/>
              </a:spcAft>
              <a:buSzPts val="1700"/>
              <a:buFont typeface="Noto Sans Symbols"/>
              <a:buChar char="⮚"/>
            </a:pPr>
            <a:r>
              <a:rPr b="1" lang="en-US" sz="2400">
                <a:latin typeface="Calibri"/>
                <a:ea typeface="Calibri"/>
                <a:cs typeface="Calibri"/>
                <a:sym typeface="Calibri"/>
              </a:rPr>
              <a:t>Baseline Approach </a:t>
            </a:r>
            <a:endParaRPr sz="28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1800">
                <a:latin typeface="Calibri"/>
                <a:ea typeface="Calibri"/>
                <a:cs typeface="Calibri"/>
                <a:sym typeface="Calibri"/>
              </a:rPr>
              <a:t>The baseline approach to risk assessment aims to implement a basic general level of security controls on systems using baseline documents, codes of practice, and industry best practice. </a:t>
            </a:r>
            <a:endParaRPr sz="18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1800">
                <a:latin typeface="Calibri"/>
                <a:ea typeface="Calibri"/>
                <a:cs typeface="Calibri"/>
                <a:sym typeface="Calibri"/>
              </a:rPr>
              <a:t>The advantages of this approach are that it does not require the expenditure of additional resources in conducting a more formal risk assessment and that the same measures can be replicated over a range of systems. </a:t>
            </a:r>
            <a:endParaRPr sz="18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1800">
                <a:latin typeface="Calibri"/>
                <a:ea typeface="Calibri"/>
                <a:cs typeface="Calibri"/>
                <a:sym typeface="Calibri"/>
              </a:rPr>
              <a:t>The major disadvantage is that no special consideration is given to variations in the organization’s risk exposure based on who they are and how their systems are used.</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APPROACHES TO RISK ANALYSIS</a:t>
            </a:r>
            <a:endParaRPr>
              <a:latin typeface="Times New Roman"/>
              <a:ea typeface="Times New Roman"/>
              <a:cs typeface="Times New Roman"/>
              <a:sym typeface="Times New Roman"/>
            </a:endParaRPr>
          </a:p>
        </p:txBody>
      </p:sp>
      <p:sp>
        <p:nvSpPr>
          <p:cNvPr id="261" name="Google Shape;261;p27"/>
          <p:cNvSpPr txBox="1"/>
          <p:nvPr>
            <p:ph idx="1" type="body"/>
          </p:nvPr>
        </p:nvSpPr>
        <p:spPr>
          <a:xfrm>
            <a:off x="775855" y="1572491"/>
            <a:ext cx="7772400" cy="4572000"/>
          </a:xfrm>
          <a:prstGeom prst="rect">
            <a:avLst/>
          </a:prstGeom>
          <a:noFill/>
          <a:ln>
            <a:noFill/>
          </a:ln>
        </p:spPr>
        <p:txBody>
          <a:bodyPr anchorCtr="0" anchor="t" bIns="45700" lIns="91425" spcFirstLastPara="1" rIns="91425" wrap="square" tIns="45700">
            <a:noAutofit/>
          </a:bodyPr>
          <a:lstStyle/>
          <a:p>
            <a:pPr indent="-285750" lvl="0" marL="285750" rtl="0" algn="just">
              <a:lnSpc>
                <a:spcPct val="150000"/>
              </a:lnSpc>
              <a:spcBef>
                <a:spcPts val="580"/>
              </a:spcBef>
              <a:spcAft>
                <a:spcPts val="0"/>
              </a:spcAft>
              <a:buSzPts val="1870"/>
              <a:buFont typeface="Noto Sans Symbols"/>
              <a:buChar char="⮚"/>
            </a:pPr>
            <a:r>
              <a:rPr b="1" lang="en-US" sz="2400">
                <a:latin typeface="Calibri"/>
                <a:ea typeface="Calibri"/>
                <a:cs typeface="Calibri"/>
                <a:sym typeface="Calibri"/>
              </a:rPr>
              <a:t>Informal Approach </a:t>
            </a:r>
            <a:endParaRPr b="1"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The informal approach involves conducting some form of informal, pragmatic risk analysis for the organization’s IT systems. </a:t>
            </a:r>
            <a:endParaRPr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This analysis does not involve the use of a formal, structured process, but rather exploits the knowledge and expertise of the individuals performing this analysis. </a:t>
            </a:r>
            <a:endParaRPr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The major disadvantage is because a formal process is not used, there is a chance that some risks may not be considered appropriately, potentially leaving the organization vulnerable. </a:t>
            </a: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533903" y="108384"/>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APPROACHES TO RISK ANALYSIS</a:t>
            </a:r>
            <a:endParaRPr>
              <a:latin typeface="Times New Roman"/>
              <a:ea typeface="Times New Roman"/>
              <a:cs typeface="Times New Roman"/>
              <a:sym typeface="Times New Roman"/>
            </a:endParaRPr>
          </a:p>
        </p:txBody>
      </p:sp>
      <p:sp>
        <p:nvSpPr>
          <p:cNvPr id="267" name="Google Shape;267;p28"/>
          <p:cNvSpPr txBox="1"/>
          <p:nvPr>
            <p:ph idx="1" type="body"/>
          </p:nvPr>
        </p:nvSpPr>
        <p:spPr>
          <a:xfrm>
            <a:off x="533903" y="1251384"/>
            <a:ext cx="8152897"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580"/>
              </a:spcBef>
              <a:spcAft>
                <a:spcPts val="0"/>
              </a:spcAft>
              <a:buSzPts val="1870"/>
              <a:buChar char="⚫"/>
            </a:pPr>
            <a:r>
              <a:rPr b="1" lang="en-US" sz="2400">
                <a:latin typeface="Calibri"/>
                <a:ea typeface="Calibri"/>
                <a:cs typeface="Calibri"/>
                <a:sym typeface="Calibri"/>
              </a:rPr>
              <a:t>Detailed Risk Approach</a:t>
            </a:r>
            <a:endParaRPr b="1"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The third and most comprehensive approach is to conduct a detailed risk assessment of the organization’s IT systems, using a formal structured process. </a:t>
            </a:r>
            <a:endParaRPr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This provides the greatest degree of assurance that all significant risks are identified and their implications considered. </a:t>
            </a:r>
            <a:endParaRPr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This process involves a number of stages, including identification of assets, identification of threats and vulnerabilities to those assets, determination of the likelihood of the risk occurring and the consequences to the organization if that occurs, and hence the risk the organization is exposed to. </a:t>
            </a:r>
            <a:endParaRPr sz="2000">
              <a:latin typeface="Calibri"/>
              <a:ea typeface="Calibri"/>
              <a:cs typeface="Calibri"/>
              <a:sym typeface="Calibri"/>
            </a:endParaRPr>
          </a:p>
          <a:p>
            <a:pPr indent="-166370" lvl="0" marL="274320" rtl="0" algn="just">
              <a:lnSpc>
                <a:spcPct val="150000"/>
              </a:lnSpc>
              <a:spcBef>
                <a:spcPts val="580"/>
              </a:spcBef>
              <a:spcAft>
                <a:spcPts val="0"/>
              </a:spcAft>
              <a:buSzPts val="1700"/>
              <a:buFont typeface="Noto Sans Symbols"/>
              <a:buNone/>
            </a:pPr>
            <a:r>
              <a:t/>
            </a:r>
            <a:endParaRPr sz="20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APPROACHES TO RISK ANALYSIS</a:t>
            </a:r>
            <a:endParaRPr>
              <a:latin typeface="Times New Roman"/>
              <a:ea typeface="Times New Roman"/>
              <a:cs typeface="Times New Roman"/>
              <a:sym typeface="Times New Roman"/>
            </a:endParaRPr>
          </a:p>
        </p:txBody>
      </p:sp>
      <p:sp>
        <p:nvSpPr>
          <p:cNvPr id="273" name="Google Shape;273;p2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580"/>
              </a:spcBef>
              <a:spcAft>
                <a:spcPts val="0"/>
              </a:spcAft>
              <a:buSzPts val="1870"/>
              <a:buFont typeface="Noto Sans Symbols"/>
              <a:buChar char="⮚"/>
            </a:pPr>
            <a:r>
              <a:rPr b="1" lang="en-US" sz="2400">
                <a:latin typeface="Calibri"/>
                <a:ea typeface="Calibri"/>
                <a:cs typeface="Calibri"/>
                <a:sym typeface="Calibri"/>
              </a:rPr>
              <a:t>Combined Approach</a:t>
            </a:r>
            <a:endParaRPr b="1" sz="24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The last approach combines elements of the baseline, informal, and detailed risk analysis approaches. </a:t>
            </a:r>
            <a:endParaRPr sz="2000">
              <a:latin typeface="Calibri"/>
              <a:ea typeface="Calibri"/>
              <a:cs typeface="Calibri"/>
              <a:sym typeface="Calibri"/>
            </a:endParaRPr>
          </a:p>
          <a:p>
            <a:pPr indent="-274320" lvl="0" marL="274320" rtl="0" algn="just">
              <a:lnSpc>
                <a:spcPct val="150000"/>
              </a:lnSpc>
              <a:spcBef>
                <a:spcPts val="580"/>
              </a:spcBef>
              <a:spcAft>
                <a:spcPts val="0"/>
              </a:spcAft>
              <a:buSzPts val="1870"/>
              <a:buChar char="⚫"/>
            </a:pPr>
            <a:r>
              <a:rPr lang="en-US" sz="2000">
                <a:latin typeface="Calibri"/>
                <a:ea typeface="Calibri"/>
                <a:cs typeface="Calibri"/>
                <a:sym typeface="Calibri"/>
              </a:rPr>
              <a:t>The aim is to provide reasonable levels of protection as quickly as possible, and then to examine and adjust the protection controls deployed on key systems over time</a:t>
            </a:r>
            <a:endParaRPr sz="2000">
              <a:latin typeface="Calibri"/>
              <a:ea typeface="Calibri"/>
              <a:cs typeface="Calibri"/>
              <a:sym typeface="Calibri"/>
            </a:endParaRPr>
          </a:p>
          <a:p>
            <a:pPr indent="-155575" lvl="0" marL="274320" rtl="0" algn="just">
              <a:lnSpc>
                <a:spcPct val="150000"/>
              </a:lnSpc>
              <a:spcBef>
                <a:spcPts val="580"/>
              </a:spcBef>
              <a:spcAft>
                <a:spcPts val="0"/>
              </a:spcAft>
              <a:buSzPts val="1870"/>
              <a:buNone/>
            </a:pPr>
            <a:r>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50000"/>
              <a:buNone/>
            </a:pPr>
            <a:br>
              <a:rPr b="1" lang="en-US"/>
            </a:br>
            <a:br>
              <a:rPr b="1" lang="en-US"/>
            </a:br>
            <a:br>
              <a:rPr b="1" lang="en-US"/>
            </a:br>
            <a:br>
              <a:rPr b="1" lang="en-US"/>
            </a:br>
            <a:br>
              <a:rPr b="1" lang="en-US"/>
            </a:br>
            <a:r>
              <a:rPr b="1" lang="en-US"/>
              <a:t>Why are security policies important?</a:t>
            </a:r>
            <a:endParaRPr/>
          </a:p>
        </p:txBody>
      </p:sp>
      <p:sp>
        <p:nvSpPr>
          <p:cNvPr id="114" name="Google Shape;114;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Security policies are important because they protect an organizations' assets, both physical and digital. They identify all company assets and all threats to those assets.</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Physical security policies are aimed at protecting a company's physical assets, such as buildings and equipment, including computers and other IT equipment. </a:t>
            </a:r>
            <a:endParaRPr>
              <a:latin typeface="Calibri"/>
              <a:ea typeface="Calibri"/>
              <a:cs typeface="Calibri"/>
              <a:sym typeface="Calibri"/>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Data security policies protect intellectual property from costly events, like  data breaches and data leaks.</a:t>
            </a:r>
            <a:endParaRPr/>
          </a:p>
          <a:p>
            <a:pPr indent="-228600" lvl="0" marL="457200" rtl="0" algn="l">
              <a:lnSpc>
                <a:spcPct val="100000"/>
              </a:lnSpc>
              <a:spcBef>
                <a:spcPts val="580"/>
              </a:spcBef>
              <a:spcAft>
                <a:spcPts val="0"/>
              </a:spcAft>
              <a:buSzPts val="153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0"/>
          <p:cNvPicPr preferRelativeResize="0"/>
          <p:nvPr/>
        </p:nvPicPr>
        <p:blipFill rotWithShape="1">
          <a:blip r:embed="rId3">
            <a:alphaModFix/>
          </a:blip>
          <a:srcRect b="0" l="0" r="0" t="0"/>
          <a:stretch/>
        </p:blipFill>
        <p:spPr>
          <a:xfrm>
            <a:off x="0" y="0"/>
            <a:ext cx="9144000" cy="6482668"/>
          </a:xfrm>
          <a:prstGeom prst="rect">
            <a:avLst/>
          </a:prstGeom>
          <a:noFill/>
          <a:ln>
            <a:noFill/>
          </a:ln>
        </p:spPr>
      </p:pic>
      <p:sp>
        <p:nvSpPr>
          <p:cNvPr id="279" name="Google Shape;279;p30"/>
          <p:cNvSpPr txBox="1"/>
          <p:nvPr/>
        </p:nvSpPr>
        <p:spPr>
          <a:xfrm>
            <a:off x="1468581" y="6248399"/>
            <a:ext cx="582242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4">
                  <a:extLst>
                    <a:ext uri="{A12FA001-AC4F-418D-AE19-62706E023703}">
                      <ahyp:hlinkClr val="tx"/>
                    </a:ext>
                  </a:extLst>
                </a:hlinkClick>
              </a:rPr>
              <a:t>https://blog.netwrix.com/2018/01/16/how-to-perform-it-risk-assessment/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p>
            <a:pPr indent="-368935" lvl="0" marL="457200" rtl="0" algn="ctr">
              <a:lnSpc>
                <a:spcPct val="100000"/>
              </a:lnSpc>
              <a:spcBef>
                <a:spcPts val="580"/>
              </a:spcBef>
              <a:spcAft>
                <a:spcPts val="0"/>
              </a:spcAft>
              <a:buSzPts val="2210"/>
              <a:buNone/>
            </a:pPr>
            <a:r>
              <a:t/>
            </a:r>
            <a:endParaRPr/>
          </a:p>
        </p:txBody>
      </p:sp>
      <p:sp>
        <p:nvSpPr>
          <p:cNvPr id="285" name="Google Shape;285;p31"/>
          <p:cNvSpPr txBox="1"/>
          <p:nvPr>
            <p:ph type="ctrTitle"/>
          </p:nvPr>
        </p:nvSpPr>
        <p:spPr>
          <a:xfrm>
            <a:off x="381000" y="1730375"/>
            <a:ext cx="8229600" cy="1470025"/>
          </a:xfrm>
          <a:prstGeom prst="rect">
            <a:avLst/>
          </a:prstGeom>
          <a:noFill/>
          <a:ln>
            <a:noFill/>
          </a:ln>
        </p:spPr>
        <p:txBody>
          <a:bodyPr anchorCtr="0" anchor="ctr" bIns="91425"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Libre Franklin"/>
              <a:buNone/>
            </a:pPr>
            <a:r>
              <a:rPr lang="en-US"/>
              <a:t>Business Continuity Plan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BUSINESS CONTINUITY PLAN</a:t>
            </a:r>
            <a:endParaRPr b="1">
              <a:latin typeface="Times New Roman"/>
              <a:ea typeface="Times New Roman"/>
              <a:cs typeface="Times New Roman"/>
              <a:sym typeface="Times New Roman"/>
            </a:endParaRPr>
          </a:p>
        </p:txBody>
      </p:sp>
      <p:sp>
        <p:nvSpPr>
          <p:cNvPr id="291" name="Google Shape;291;p32"/>
          <p:cNvSpPr txBox="1"/>
          <p:nvPr>
            <p:ph idx="1" type="body"/>
          </p:nvPr>
        </p:nvSpPr>
        <p:spPr>
          <a:xfrm>
            <a:off x="734291" y="1614055"/>
            <a:ext cx="8409709"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A business continuity plan refers to an organization’s system of procedures to restore critical business functions in the event of an unplanned disaster. </a:t>
            </a:r>
            <a:endParaRPr sz="2000">
              <a:latin typeface="Calibri"/>
              <a:ea typeface="Calibri"/>
              <a:cs typeface="Calibri"/>
              <a:sym typeface="Calibri"/>
            </a:endParaRPr>
          </a:p>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These disasters could include natural disasters, cyberattacks, service outages, or other potential threats. </a:t>
            </a:r>
            <a:endParaRPr sz="2000">
              <a:latin typeface="Calibri"/>
              <a:ea typeface="Calibri"/>
              <a:cs typeface="Calibri"/>
              <a:sym typeface="Calibri"/>
            </a:endParaRPr>
          </a:p>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Business continuity planning (BCP) enables organizations to resume business operations with minimal downtime.</a:t>
            </a:r>
            <a:endParaRPr/>
          </a:p>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Exm : hospital </a:t>
            </a:r>
            <a:endParaRPr/>
          </a:p>
          <a:p>
            <a:pPr indent="-274319" lvl="1" marL="731520" rtl="0" algn="just">
              <a:lnSpc>
                <a:spcPct val="150000"/>
              </a:lnSpc>
              <a:spcBef>
                <a:spcPts val="0"/>
              </a:spcBef>
              <a:spcAft>
                <a:spcPts val="0"/>
              </a:spcAft>
              <a:buSzPts val="1870"/>
              <a:buChar char="⚫"/>
            </a:pPr>
            <a:r>
              <a:rPr lang="en-US" sz="1800">
                <a:latin typeface="Calibri"/>
                <a:ea typeface="Calibri"/>
                <a:cs typeface="Calibri"/>
                <a:sym typeface="Calibri"/>
              </a:rPr>
              <a:t>A disaster hits and electricity not available 2 days and only one back up system </a:t>
            </a:r>
            <a:endParaRPr/>
          </a:p>
          <a:p>
            <a:pPr indent="-274319" lvl="1" marL="731520" rtl="0" algn="just">
              <a:lnSpc>
                <a:spcPct val="150000"/>
              </a:lnSpc>
              <a:spcBef>
                <a:spcPts val="0"/>
              </a:spcBef>
              <a:spcAft>
                <a:spcPts val="0"/>
              </a:spcAft>
              <a:buSzPts val="1870"/>
              <a:buChar char="⚫"/>
            </a:pPr>
            <a:r>
              <a:rPr lang="en-US" sz="1800">
                <a:latin typeface="Calibri"/>
                <a:ea typeface="Calibri"/>
                <a:cs typeface="Calibri"/>
                <a:sym typeface="Calibri"/>
              </a:rPr>
              <a:t>Which department and unit </a:t>
            </a:r>
            <a:endParaRPr sz="18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BUSINESS CONTINUITY PLAN</a:t>
            </a:r>
            <a:endParaRPr b="1">
              <a:latin typeface="Times New Roman"/>
              <a:ea typeface="Times New Roman"/>
              <a:cs typeface="Times New Roman"/>
              <a:sym typeface="Times New Roman"/>
            </a:endParaRPr>
          </a:p>
        </p:txBody>
      </p:sp>
      <p:sp>
        <p:nvSpPr>
          <p:cNvPr id="297" name="Google Shape;297;p33"/>
          <p:cNvSpPr txBox="1"/>
          <p:nvPr>
            <p:ph idx="1" type="body"/>
          </p:nvPr>
        </p:nvSpPr>
        <p:spPr>
          <a:xfrm>
            <a:off x="914400" y="1544782"/>
            <a:ext cx="7772400" cy="45720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580"/>
              </a:spcBef>
              <a:spcAft>
                <a:spcPts val="0"/>
              </a:spcAft>
              <a:buSzPts val="1530"/>
              <a:buChar char="⚫"/>
            </a:pPr>
            <a:r>
              <a:rPr lang="en-US" sz="2000">
                <a:latin typeface="Calibri"/>
                <a:ea typeface="Calibri"/>
                <a:cs typeface="Calibri"/>
                <a:sym typeface="Calibri"/>
              </a:rPr>
              <a:t>In emergency situations like pandemic outbreaks, power failures, riots, strikes, infrastructure issues, it is important that your business does not stop functioning. </a:t>
            </a:r>
            <a:endParaRPr/>
          </a:p>
          <a:p>
            <a:pPr indent="-325755" lvl="0" marL="457200" rtl="0" algn="l">
              <a:lnSpc>
                <a:spcPct val="100000"/>
              </a:lnSpc>
              <a:spcBef>
                <a:spcPts val="580"/>
              </a:spcBef>
              <a:spcAft>
                <a:spcPts val="0"/>
              </a:spcAft>
              <a:buSzPts val="1530"/>
              <a:buChar char="⚫"/>
            </a:pPr>
            <a:r>
              <a:rPr lang="en-US" sz="2000">
                <a:latin typeface="Calibri"/>
                <a:ea typeface="Calibri"/>
                <a:cs typeface="Calibri"/>
                <a:sym typeface="Calibri"/>
              </a:rPr>
              <a:t>Earlier most companies would document business continuity plans only if their clients asked for it and would focus mainly on IT recovery. </a:t>
            </a:r>
            <a:endParaRPr/>
          </a:p>
          <a:p>
            <a:pPr indent="-325755" lvl="0" marL="457200" rtl="0" algn="l">
              <a:lnSpc>
                <a:spcPct val="100000"/>
              </a:lnSpc>
              <a:spcBef>
                <a:spcPts val="580"/>
              </a:spcBef>
              <a:spcAft>
                <a:spcPts val="0"/>
              </a:spcAft>
              <a:buSzPts val="1530"/>
              <a:buChar char="⚫"/>
            </a:pPr>
            <a:r>
              <a:rPr lang="en-US" sz="2000">
                <a:latin typeface="Calibri"/>
                <a:ea typeface="Calibri"/>
                <a:cs typeface="Calibri"/>
                <a:sym typeface="Calibri"/>
              </a:rPr>
              <a:t>But scenarios have changed now. Corporations of all sized have now realized the importance of keeping their business functioning at all time and hence they are working towards a well defined business continuity management framework. </a:t>
            </a:r>
            <a:endParaRPr/>
          </a:p>
          <a:p>
            <a:pPr indent="-325755" lvl="0" marL="457200" rtl="0" algn="l">
              <a:lnSpc>
                <a:spcPct val="100000"/>
              </a:lnSpc>
              <a:spcBef>
                <a:spcPts val="580"/>
              </a:spcBef>
              <a:spcAft>
                <a:spcPts val="0"/>
              </a:spcAft>
              <a:buSzPts val="1530"/>
              <a:buChar char="⚫"/>
            </a:pPr>
            <a:r>
              <a:rPr lang="en-US" sz="2000">
                <a:latin typeface="Calibri"/>
                <a:ea typeface="Calibri"/>
                <a:cs typeface="Calibri"/>
                <a:sym typeface="Calibri"/>
              </a:rPr>
              <a:t>A Business Continuity Plan (BCP) is of prime importance to your business to ensure minimum disruption and smooth functioning of your operations</a:t>
            </a:r>
            <a:r>
              <a:rPr lang="en-US" sz="1800"/>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BUSINESS CONTINUITY PLAN</a:t>
            </a:r>
            <a:endParaRPr b="1">
              <a:latin typeface="Times New Roman"/>
              <a:ea typeface="Times New Roman"/>
              <a:cs typeface="Times New Roman"/>
              <a:sym typeface="Times New Roman"/>
            </a:endParaRPr>
          </a:p>
        </p:txBody>
      </p:sp>
      <p:sp>
        <p:nvSpPr>
          <p:cNvPr id="303" name="Google Shape;303;p34"/>
          <p:cNvSpPr txBox="1"/>
          <p:nvPr>
            <p:ph idx="1" type="body"/>
          </p:nvPr>
        </p:nvSpPr>
        <p:spPr>
          <a:xfrm>
            <a:off x="914400" y="1669473"/>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BCP consists of the critical information an organization needs to continue operating during an unplanned event.</a:t>
            </a:r>
            <a:endParaRPr sz="2000">
              <a:latin typeface="Calibri"/>
              <a:ea typeface="Calibri"/>
              <a:cs typeface="Calibri"/>
              <a:sym typeface="Calibri"/>
            </a:endParaRPr>
          </a:p>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It also states the essential functions of the business, identify which systems and processes must be sustained, and detail how to maintain them. </a:t>
            </a:r>
            <a:endParaRPr sz="2000">
              <a:latin typeface="Calibri"/>
              <a:ea typeface="Calibri"/>
              <a:cs typeface="Calibri"/>
              <a:sym typeface="Calibri"/>
            </a:endParaRPr>
          </a:p>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And ensures that personnel and assets are protected and are able to function quickly in the event of a disaster. </a:t>
            </a:r>
            <a:endParaRPr sz="2000">
              <a:latin typeface="Calibri"/>
              <a:ea typeface="Calibri"/>
              <a:cs typeface="Calibri"/>
              <a:sym typeface="Calibri"/>
            </a:endParaRPr>
          </a:p>
          <a:p>
            <a:pPr indent="-274320" lvl="0" marL="274320" rtl="0" algn="just">
              <a:lnSpc>
                <a:spcPct val="150000"/>
              </a:lnSpc>
              <a:spcBef>
                <a:spcPts val="0"/>
              </a:spcBef>
              <a:spcAft>
                <a:spcPts val="0"/>
              </a:spcAft>
              <a:buSzPts val="1870"/>
              <a:buChar char="⚫"/>
            </a:pPr>
            <a:r>
              <a:rPr lang="en-US" sz="2000">
                <a:latin typeface="Calibri"/>
                <a:ea typeface="Calibri"/>
                <a:cs typeface="Calibri"/>
                <a:sym typeface="Calibri"/>
              </a:rPr>
              <a:t>The BCP is generally conceived in advance and involves input from key stakeholders and personnel.</a:t>
            </a:r>
            <a:endParaRPr sz="2000">
              <a:latin typeface="Calibri"/>
              <a:ea typeface="Calibri"/>
              <a:cs typeface="Calibri"/>
              <a:sym typeface="Calibri"/>
            </a:endParaRPr>
          </a:p>
          <a:p>
            <a:pPr indent="-155575" lvl="0" marL="274320" rtl="0" algn="just">
              <a:lnSpc>
                <a:spcPct val="150000"/>
              </a:lnSpc>
              <a:spcBef>
                <a:spcPts val="580"/>
              </a:spcBef>
              <a:spcAft>
                <a:spcPts val="0"/>
              </a:spcAft>
              <a:buSzPts val="1870"/>
              <a:buNone/>
            </a:pPr>
            <a:r>
              <a:t/>
            </a:r>
            <a:endParaRPr sz="22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581890" y="-2453"/>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3200"/>
              <a:buFont typeface="Times New Roman"/>
              <a:buNone/>
            </a:pPr>
            <a:r>
              <a:rPr b="1" lang="en-US" sz="3200">
                <a:latin typeface="Times New Roman"/>
                <a:ea typeface="Times New Roman"/>
                <a:cs typeface="Times New Roman"/>
                <a:sym typeface="Times New Roman"/>
              </a:rPr>
              <a:t>BUSINESS CONTINUITY LIFECYCLE</a:t>
            </a:r>
            <a:endParaRPr sz="3200"/>
          </a:p>
        </p:txBody>
      </p:sp>
      <p:pic>
        <p:nvPicPr>
          <p:cNvPr id="309" name="Google Shape;309;p35"/>
          <p:cNvPicPr preferRelativeResize="0"/>
          <p:nvPr/>
        </p:nvPicPr>
        <p:blipFill rotWithShape="1">
          <a:blip r:embed="rId3">
            <a:alphaModFix/>
          </a:blip>
          <a:srcRect b="0" l="0" r="0" t="0"/>
          <a:stretch/>
        </p:blipFill>
        <p:spPr>
          <a:xfrm>
            <a:off x="1693717" y="1140547"/>
            <a:ext cx="5548745" cy="554874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How does one start with BCM?</a:t>
            </a:r>
            <a:endParaRPr/>
          </a:p>
        </p:txBody>
      </p:sp>
      <p:sp>
        <p:nvSpPr>
          <p:cNvPr id="315" name="Google Shape;315;p36"/>
          <p:cNvSpPr txBox="1"/>
          <p:nvPr>
            <p:ph idx="1" type="body"/>
          </p:nvPr>
        </p:nvSpPr>
        <p:spPr>
          <a:xfrm>
            <a:off x="914400" y="1641764"/>
            <a:ext cx="7772400" cy="4572000"/>
          </a:xfrm>
          <a:prstGeom prst="rect">
            <a:avLst/>
          </a:prstGeom>
          <a:noFill/>
          <a:ln>
            <a:noFill/>
          </a:ln>
        </p:spPr>
        <p:txBody>
          <a:bodyPr anchorCtr="0" anchor="t" bIns="45700" lIns="91425" spcFirstLastPara="1" rIns="91425" wrap="square" tIns="45700">
            <a:noAutofit/>
          </a:bodyPr>
          <a:lstStyle/>
          <a:p>
            <a:pPr indent="0" lvl="0" marL="131445" rtl="0" algn="l">
              <a:lnSpc>
                <a:spcPct val="100000"/>
              </a:lnSpc>
              <a:spcBef>
                <a:spcPts val="580"/>
              </a:spcBef>
              <a:spcAft>
                <a:spcPts val="0"/>
              </a:spcAft>
              <a:buSzPts val="1530"/>
              <a:buNone/>
            </a:pPr>
            <a:r>
              <a:rPr lang="en-US" sz="2400" u="sng">
                <a:solidFill>
                  <a:schemeClr val="hlink"/>
                </a:solidFill>
                <a:latin typeface="Calibri"/>
                <a:ea typeface="Calibri"/>
                <a:cs typeface="Calibri"/>
                <a:sym typeface="Calibri"/>
                <a:hlinkClick r:id="rId3"/>
              </a:rPr>
              <a:t>Business Impact Analysis</a:t>
            </a:r>
            <a:r>
              <a:rPr b="1" lang="en-US" sz="2400">
                <a:latin typeface="Calibri"/>
                <a:ea typeface="Calibri"/>
                <a:cs typeface="Calibri"/>
                <a:sym typeface="Calibri"/>
              </a:rPr>
              <a:t> (understanding the organization)</a:t>
            </a:r>
            <a:endParaRPr/>
          </a:p>
          <a:p>
            <a:pPr indent="0" lvl="0" marL="131445" rtl="0" algn="l">
              <a:lnSpc>
                <a:spcPct val="100000"/>
              </a:lnSpc>
              <a:spcBef>
                <a:spcPts val="580"/>
              </a:spcBef>
              <a:spcAft>
                <a:spcPts val="0"/>
              </a:spcAft>
              <a:buSzPts val="1530"/>
              <a:buNone/>
            </a:pPr>
            <a:r>
              <a:t/>
            </a:r>
            <a:endParaRPr b="1" sz="2400">
              <a:latin typeface="Calibri"/>
              <a:ea typeface="Calibri"/>
              <a:cs typeface="Calibri"/>
              <a:sym typeface="Calibri"/>
            </a:endParaRPr>
          </a:p>
          <a:p>
            <a:pPr indent="-325755" lvl="0" marL="457200" rtl="0" algn="l">
              <a:lnSpc>
                <a:spcPct val="100000"/>
              </a:lnSpc>
              <a:spcBef>
                <a:spcPts val="580"/>
              </a:spcBef>
              <a:spcAft>
                <a:spcPts val="0"/>
              </a:spcAft>
              <a:buSzPts val="1530"/>
              <a:buChar char="⚫"/>
            </a:pPr>
            <a:r>
              <a:rPr lang="en-US" sz="2400">
                <a:latin typeface="Calibri"/>
                <a:ea typeface="Calibri"/>
                <a:cs typeface="Calibri"/>
                <a:sym typeface="Calibri"/>
              </a:rPr>
              <a:t>The first step is to conduct a Business Impact analysis. This would help you to identity critical business systems and processes and how their outage (downtime) could affect your business. You cannot have plan in place for all the processes without considering financial investments needed to have those in place. CEO’s inputs and client BC requirements also serve as input for impact analysis.</a:t>
            </a:r>
            <a:endParaRPr/>
          </a:p>
          <a:p>
            <a:pPr indent="-228600" lvl="0" marL="457200" rtl="0" algn="l">
              <a:lnSpc>
                <a:spcPct val="100000"/>
              </a:lnSpc>
              <a:spcBef>
                <a:spcPts val="580"/>
              </a:spcBef>
              <a:spcAft>
                <a:spcPts val="0"/>
              </a:spcAft>
              <a:buSzPts val="1530"/>
              <a:buNone/>
            </a:pPr>
            <a:r>
              <a:t/>
            </a:r>
            <a:endParaRPr sz="24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How does one start with BCM?</a:t>
            </a:r>
            <a:endParaRPr/>
          </a:p>
        </p:txBody>
      </p:sp>
      <p:sp>
        <p:nvSpPr>
          <p:cNvPr id="321" name="Google Shape;321;p37"/>
          <p:cNvSpPr txBox="1"/>
          <p:nvPr>
            <p:ph idx="1" type="body"/>
          </p:nvPr>
        </p:nvSpPr>
        <p:spPr>
          <a:xfrm>
            <a:off x="817418" y="1641764"/>
            <a:ext cx="7772400" cy="4572000"/>
          </a:xfrm>
          <a:prstGeom prst="rect">
            <a:avLst/>
          </a:prstGeom>
          <a:noFill/>
          <a:ln>
            <a:noFill/>
          </a:ln>
        </p:spPr>
        <p:txBody>
          <a:bodyPr anchorCtr="0" anchor="t" bIns="45700" lIns="91425" spcFirstLastPara="1" rIns="91425" wrap="square" tIns="45700">
            <a:noAutofit/>
          </a:bodyPr>
          <a:lstStyle/>
          <a:p>
            <a:pPr indent="0" lvl="0" marL="131445" rtl="0" algn="l">
              <a:lnSpc>
                <a:spcPct val="100000"/>
              </a:lnSpc>
              <a:spcBef>
                <a:spcPts val="580"/>
              </a:spcBef>
              <a:spcAft>
                <a:spcPts val="0"/>
              </a:spcAft>
              <a:buSzPts val="1530"/>
              <a:buNone/>
            </a:pPr>
            <a:r>
              <a:rPr b="1" lang="en-US" sz="1800">
                <a:latin typeface="Calibri"/>
                <a:ea typeface="Calibri"/>
                <a:cs typeface="Calibri"/>
                <a:sym typeface="Calibri"/>
              </a:rPr>
              <a:t>Defining the plan (Determining BCM strategy)</a:t>
            </a:r>
            <a:endParaRPr/>
          </a:p>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The next step is to identify the situations that could lead to disruption of the identified critical processes.</a:t>
            </a:r>
            <a:endParaRPr/>
          </a:p>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The situations could be categorized as: Natural and environmental: – Earthquakes, floods, hurricanes etc.</a:t>
            </a:r>
            <a:endParaRPr sz="1800">
              <a:latin typeface="Calibri"/>
              <a:ea typeface="Calibri"/>
              <a:cs typeface="Calibri"/>
              <a:sym typeface="Calibri"/>
            </a:endParaRPr>
          </a:p>
          <a:p>
            <a:pPr indent="0" lvl="0" marL="131445" rtl="0" algn="l">
              <a:lnSpc>
                <a:spcPct val="100000"/>
              </a:lnSpc>
              <a:spcBef>
                <a:spcPts val="580"/>
              </a:spcBef>
              <a:spcAft>
                <a:spcPts val="0"/>
              </a:spcAft>
              <a:buSzPts val="1530"/>
              <a:buNone/>
            </a:pPr>
            <a:r>
              <a:rPr lang="en-US" sz="1800">
                <a:latin typeface="Calibri"/>
                <a:ea typeface="Calibri"/>
                <a:cs typeface="Calibri"/>
                <a:sym typeface="Calibri"/>
              </a:rPr>
              <a:t>	Human related: – Strikes, terrorist attacks, pandemic situation, 	thefts etc.</a:t>
            </a:r>
            <a:endParaRPr sz="1800">
              <a:latin typeface="Calibri"/>
              <a:ea typeface="Calibri"/>
              <a:cs typeface="Calibri"/>
              <a:sym typeface="Calibri"/>
            </a:endParaRPr>
          </a:p>
          <a:p>
            <a:pPr indent="0" lvl="0" marL="131445" rtl="0" algn="l">
              <a:lnSpc>
                <a:spcPct val="100000"/>
              </a:lnSpc>
              <a:spcBef>
                <a:spcPts val="580"/>
              </a:spcBef>
              <a:spcAft>
                <a:spcPts val="0"/>
              </a:spcAft>
              <a:buSzPts val="1530"/>
              <a:buNone/>
            </a:pPr>
            <a:r>
              <a:rPr lang="en-US" sz="1800">
                <a:latin typeface="Calibri"/>
                <a:ea typeface="Calibri"/>
                <a:cs typeface="Calibri"/>
                <a:sym typeface="Calibri"/>
              </a:rPr>
              <a:t>	IT related: – critical systems failure, virus attacks etc.</a:t>
            </a:r>
            <a:endParaRPr sz="1800">
              <a:latin typeface="Calibri"/>
              <a:ea typeface="Calibri"/>
              <a:cs typeface="Calibri"/>
              <a:sym typeface="Calibri"/>
            </a:endParaRPr>
          </a:p>
          <a:p>
            <a:pPr indent="0" lvl="0" marL="131445" rtl="0" algn="l">
              <a:lnSpc>
                <a:spcPct val="100000"/>
              </a:lnSpc>
              <a:spcBef>
                <a:spcPts val="580"/>
              </a:spcBef>
              <a:spcAft>
                <a:spcPts val="0"/>
              </a:spcAft>
              <a:buSzPts val="1530"/>
              <a:buNone/>
            </a:pPr>
            <a:r>
              <a:rPr lang="en-US" sz="1800">
                <a:latin typeface="Calibri"/>
                <a:ea typeface="Calibri"/>
                <a:cs typeface="Calibri"/>
                <a:sym typeface="Calibri"/>
              </a:rPr>
              <a:t>	Others: – Business Competition, power failure, Client BC contractual 	requirements</a:t>
            </a:r>
            <a:endParaRPr sz="1800">
              <a:latin typeface="Calibri"/>
              <a:ea typeface="Calibri"/>
              <a:cs typeface="Calibri"/>
              <a:sym typeface="Calibri"/>
            </a:endParaRPr>
          </a:p>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After the situations have been identified one needs to identify different threats, threat severity (how serious will be the impact on business if threat materializes) and their probability of occurrence (likelihood of threat materialization). Based on threat severity and occurrence levels critical risks are identified.</a:t>
            </a:r>
            <a:endParaRPr/>
          </a:p>
          <a:p>
            <a:pPr indent="-228600" lvl="0" marL="457200" rtl="0" algn="l">
              <a:lnSpc>
                <a:spcPct val="100000"/>
              </a:lnSpc>
              <a:spcBef>
                <a:spcPts val="580"/>
              </a:spcBef>
              <a:spcAft>
                <a:spcPts val="0"/>
              </a:spcAft>
              <a:buSzPts val="1530"/>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US" sz="3200"/>
              <a:t>Implementing the plan (Developing and implementing BCP response)</a:t>
            </a:r>
            <a:endParaRPr sz="3200"/>
          </a:p>
        </p:txBody>
      </p:sp>
      <p:sp>
        <p:nvSpPr>
          <p:cNvPr id="327" name="Google Shape;327;p38"/>
          <p:cNvSpPr txBox="1"/>
          <p:nvPr>
            <p:ph idx="1" type="body"/>
          </p:nvPr>
        </p:nvSpPr>
        <p:spPr>
          <a:xfrm>
            <a:off x="720436" y="1711036"/>
            <a:ext cx="8160327" cy="4572000"/>
          </a:xfrm>
          <a:prstGeom prst="rect">
            <a:avLst/>
          </a:prstGeom>
          <a:noFill/>
          <a:ln>
            <a:noFill/>
          </a:ln>
        </p:spPr>
        <p:txBody>
          <a:bodyPr anchorCtr="0" anchor="t" bIns="45700" lIns="91425" spcFirstLastPara="1" rIns="91425" wrap="square" tIns="45700">
            <a:noAutofit/>
          </a:bodyPr>
          <a:lstStyle/>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The identified risks and additional client specific BCP requirements serve as inputs to the creation of BCPs. </a:t>
            </a:r>
            <a:endParaRPr sz="1800">
              <a:latin typeface="Calibri"/>
              <a:ea typeface="Calibri"/>
              <a:cs typeface="Calibri"/>
              <a:sym typeface="Calibri"/>
            </a:endParaRPr>
          </a:p>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BCPs should focus on </a:t>
            </a:r>
            <a:r>
              <a:rPr lang="en-US" sz="1800" u="sng">
                <a:solidFill>
                  <a:schemeClr val="hlink"/>
                </a:solidFill>
                <a:latin typeface="Calibri"/>
                <a:ea typeface="Calibri"/>
                <a:cs typeface="Calibri"/>
                <a:sym typeface="Calibri"/>
                <a:hlinkClick r:id="rId3"/>
              </a:rPr>
              <a:t>mitigation</a:t>
            </a:r>
            <a:r>
              <a:rPr lang="en-US" sz="1800">
                <a:latin typeface="Calibri"/>
                <a:ea typeface="Calibri"/>
                <a:cs typeface="Calibri"/>
                <a:sym typeface="Calibri"/>
              </a:rPr>
              <a:t> plan for the identified risks. BCP should be comprehensive, detailing roles and responsibilities of all the response teams. Proper budget needs to be allocated. Once the plan is documented the plan should be implemented.</a:t>
            </a:r>
            <a:endParaRPr/>
          </a:p>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The different implementation as per BCP could include having redundant infrastructure, signing up Service Level Agreements (SLAs) with service providers, having backup power supply, sending backup tapes to offshore sites, and training people in cross skills, having proper medicines or masks for addressing pandemic situations.</a:t>
            </a:r>
            <a:endParaRPr/>
          </a:p>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BCP should also have proper plans in place to resume business as usual. Business resumption is a critical and very important aspect of business continuity framework.</a:t>
            </a:r>
            <a:endParaRPr sz="18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1800"/>
              <a:buNone/>
            </a:pPr>
            <a:r>
              <a:rPr b="1" lang="en-US" sz="2800"/>
              <a:t>Testing and improving plan (Exercising, maintaining and reviewing)</a:t>
            </a:r>
            <a:endParaRPr sz="2800"/>
          </a:p>
        </p:txBody>
      </p:sp>
      <p:sp>
        <p:nvSpPr>
          <p:cNvPr id="333" name="Google Shape;333;p39"/>
          <p:cNvSpPr txBox="1"/>
          <p:nvPr>
            <p:ph idx="1" type="body"/>
          </p:nvPr>
        </p:nvSpPr>
        <p:spPr>
          <a:xfrm>
            <a:off x="914399" y="1669472"/>
            <a:ext cx="8049491" cy="4572000"/>
          </a:xfrm>
          <a:prstGeom prst="rect">
            <a:avLst/>
          </a:prstGeom>
          <a:noFill/>
          <a:ln>
            <a:noFill/>
          </a:ln>
        </p:spPr>
        <p:txBody>
          <a:bodyPr anchorCtr="0" anchor="t" bIns="45700" lIns="91425" spcFirstLastPara="1" rIns="91425" wrap="square" tIns="45700">
            <a:normAutofit lnSpcReduction="10000"/>
          </a:bodyPr>
          <a:lstStyle/>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Once the plans are documented and implemented the plans should be regularly tested. The tests could be scheduled or as and when the need arises. One can simulate different tests like moving people to other locations, having primary infrastructure down, testing UPS and diesel generator capacity, evacuation drills, having senior management backups to take decisions, transport arrangements etc.</a:t>
            </a:r>
            <a:endParaRPr/>
          </a:p>
          <a:p>
            <a:pPr indent="0" lvl="0" marL="131445" rtl="0" algn="l">
              <a:lnSpc>
                <a:spcPct val="100000"/>
              </a:lnSpc>
              <a:spcBef>
                <a:spcPts val="580"/>
              </a:spcBef>
              <a:spcAft>
                <a:spcPts val="0"/>
              </a:spcAft>
              <a:buSzPts val="1530"/>
              <a:buNone/>
            </a:pPr>
            <a:r>
              <a:t/>
            </a:r>
            <a:endParaRPr sz="1800">
              <a:latin typeface="Calibri"/>
              <a:ea typeface="Calibri"/>
              <a:cs typeface="Calibri"/>
              <a:sym typeface="Calibri"/>
            </a:endParaRPr>
          </a:p>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The tests will help you identify areas which need improvement in the BCP. The gaps between the expected and actual results need to be compared. The test results needs to be published to senior management. The plan needs to be reviewed regularly to update latest threats and have mitigations for the critical ones which will result in continuous lifecycle. </a:t>
            </a:r>
            <a:endParaRPr sz="1800">
              <a:latin typeface="Calibri"/>
              <a:ea typeface="Calibri"/>
              <a:cs typeface="Calibri"/>
              <a:sym typeface="Calibri"/>
            </a:endParaRPr>
          </a:p>
          <a:p>
            <a:pPr indent="0" lvl="0" marL="131445" rtl="0" algn="l">
              <a:lnSpc>
                <a:spcPct val="100000"/>
              </a:lnSpc>
              <a:spcBef>
                <a:spcPts val="580"/>
              </a:spcBef>
              <a:spcAft>
                <a:spcPts val="0"/>
              </a:spcAft>
              <a:buSzPts val="1530"/>
              <a:buNone/>
            </a:pPr>
            <a:r>
              <a:t/>
            </a:r>
            <a:endParaRPr sz="1800">
              <a:latin typeface="Calibri"/>
              <a:ea typeface="Calibri"/>
              <a:cs typeface="Calibri"/>
              <a:sym typeface="Calibri"/>
            </a:endParaRPr>
          </a:p>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One can schedule internal audits or apply for </a:t>
            </a:r>
            <a:r>
              <a:rPr lang="en-US" sz="1800" u="sng">
                <a:solidFill>
                  <a:schemeClr val="hlink"/>
                </a:solidFill>
                <a:latin typeface="Calibri"/>
                <a:ea typeface="Calibri"/>
                <a:cs typeface="Calibri"/>
                <a:sym typeface="Calibri"/>
                <a:hlinkClick r:id="rId3"/>
              </a:rPr>
              <a:t>BS2</a:t>
            </a:r>
            <a:r>
              <a:rPr lang="en-US" sz="1800">
                <a:latin typeface="Calibri"/>
                <a:ea typeface="Calibri"/>
                <a:cs typeface="Calibri"/>
                <a:sym typeface="Calibri"/>
              </a:rPr>
              <a:t>2301 certification to ensure proper compliance to BCP requirements.</a:t>
            </a:r>
            <a:endParaRPr/>
          </a:p>
          <a:p>
            <a:pPr indent="-228600" lvl="0" marL="457200" rtl="0" algn="l">
              <a:lnSpc>
                <a:spcPct val="100000"/>
              </a:lnSpc>
              <a:spcBef>
                <a:spcPts val="580"/>
              </a:spcBef>
              <a:spcAft>
                <a:spcPts val="0"/>
              </a:spcAft>
              <a:buSzPts val="1530"/>
              <a:buNone/>
            </a:pPr>
            <a:r>
              <a:t/>
            </a:r>
            <a:endParaRPr sz="2800">
              <a:latin typeface="Calibri"/>
              <a:ea typeface="Calibri"/>
              <a:cs typeface="Calibri"/>
              <a:sym typeface="Calibri"/>
            </a:endParaRPr>
          </a:p>
          <a:p>
            <a:pPr indent="-228600" lvl="0" marL="457200" rtl="0" algn="l">
              <a:lnSpc>
                <a:spcPct val="100000"/>
              </a:lnSpc>
              <a:spcBef>
                <a:spcPts val="580"/>
              </a:spcBef>
              <a:spcAft>
                <a:spcPts val="0"/>
              </a:spcAft>
              <a:buSzPts val="153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US" sz="3600"/>
              <a:t>Characteristics of Policies</a:t>
            </a:r>
            <a:endParaRPr b="1" sz="3600"/>
          </a:p>
        </p:txBody>
      </p:sp>
      <p:sp>
        <p:nvSpPr>
          <p:cNvPr id="120" name="Google Shape;120;p4"/>
          <p:cNvSpPr txBox="1"/>
          <p:nvPr>
            <p:ph idx="1" type="body"/>
          </p:nvPr>
        </p:nvSpPr>
        <p:spPr>
          <a:xfrm>
            <a:off x="914400" y="1600200"/>
            <a:ext cx="7772400" cy="4572000"/>
          </a:xfrm>
          <a:prstGeom prst="rect">
            <a:avLst/>
          </a:prstGeom>
          <a:noFill/>
          <a:ln>
            <a:noFill/>
          </a:ln>
        </p:spPr>
        <p:txBody>
          <a:bodyPr anchorCtr="0" anchor="t" bIns="45700" lIns="91425" spcFirstLastPara="1" rIns="91425" wrap="square" tIns="45700">
            <a:normAutofit lnSpcReduction="10000"/>
          </a:bodyPr>
          <a:lstStyle/>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Driven by organization's Mission and objectives</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Clearly expressed and unambiguous</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Adhere to local and global laws and regulations</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Future looking </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Clearly define Role and responsibilities</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Version controlled and protected from unauthorized modification</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Periodically reviewed, audited and checked for compliance or non-compliance</a:t>
            </a:r>
            <a:endParaRPr/>
          </a:p>
          <a:p>
            <a:pPr indent="-325755" lvl="0" marL="457200" rtl="0" algn="l">
              <a:lnSpc>
                <a:spcPct val="100000"/>
              </a:lnSpc>
              <a:spcBef>
                <a:spcPts val="580"/>
              </a:spcBef>
              <a:spcAft>
                <a:spcPts val="0"/>
              </a:spcAft>
              <a:buSzPts val="1530"/>
              <a:buChar char="⚫"/>
            </a:pPr>
            <a:r>
              <a:rPr lang="en-US">
                <a:latin typeface="Calibri"/>
                <a:ea typeface="Calibri"/>
                <a:cs typeface="Calibri"/>
                <a:sym typeface="Calibri"/>
              </a:rPr>
              <a:t>Repeatedly communicated to all stakeholders</a:t>
            </a:r>
            <a:endParaRPr>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BUSINESS CONTINUITY LIFECYCLE</a:t>
            </a:r>
            <a:endParaRPr/>
          </a:p>
        </p:txBody>
      </p:sp>
      <p:pic>
        <p:nvPicPr>
          <p:cNvPr id="339" name="Google Shape;339;p40"/>
          <p:cNvPicPr preferRelativeResize="0"/>
          <p:nvPr>
            <p:ph idx="1" type="body"/>
          </p:nvPr>
        </p:nvPicPr>
        <p:blipFill rotWithShape="1">
          <a:blip r:embed="rId3">
            <a:alphaModFix/>
          </a:blip>
          <a:srcRect b="0" l="0" r="0" t="0"/>
          <a:stretch/>
        </p:blipFill>
        <p:spPr>
          <a:xfrm>
            <a:off x="2627783" y="2852936"/>
            <a:ext cx="3994689" cy="3492446"/>
          </a:xfrm>
          <a:prstGeom prst="rect">
            <a:avLst/>
          </a:prstGeom>
          <a:noFill/>
          <a:ln>
            <a:noFill/>
          </a:ln>
        </p:spPr>
      </p:pic>
      <p:sp>
        <p:nvSpPr>
          <p:cNvPr id="340" name="Google Shape;340;p40"/>
          <p:cNvSpPr txBox="1"/>
          <p:nvPr/>
        </p:nvSpPr>
        <p:spPr>
          <a:xfrm>
            <a:off x="899592" y="1628800"/>
            <a:ext cx="7560840" cy="92328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Libre Baskerville"/>
                <a:ea typeface="Libre Baskerville"/>
                <a:cs typeface="Libre Baskerville"/>
                <a:sym typeface="Libre Baskerville"/>
              </a:rPr>
              <a:t>After the harmful events analysis, adopt a PLAN-DO-CHECK-ACT CYCLE (PDCA) Cycle.</a:t>
            </a:r>
            <a:endParaRPr b="0" i="0" sz="18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899592" y="188640"/>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BUSINESS CONTINUITY LIFECYCLE</a:t>
            </a:r>
            <a:endParaRPr/>
          </a:p>
        </p:txBody>
      </p:sp>
      <p:sp>
        <p:nvSpPr>
          <p:cNvPr id="346" name="Google Shape;346;p41"/>
          <p:cNvSpPr txBox="1"/>
          <p:nvPr>
            <p:ph idx="1" type="body"/>
          </p:nvPr>
        </p:nvSpPr>
        <p:spPr>
          <a:xfrm>
            <a:off x="899591" y="1340767"/>
            <a:ext cx="7870335" cy="5073887"/>
          </a:xfrm>
          <a:prstGeom prst="rect">
            <a:avLst/>
          </a:prstGeom>
          <a:noFill/>
          <a:ln>
            <a:noFill/>
          </a:ln>
        </p:spPr>
        <p:txBody>
          <a:bodyPr anchorCtr="0" anchor="t" bIns="45700" lIns="91425" spcFirstLastPara="1" rIns="91425" wrap="square" tIns="45700">
            <a:noAutofit/>
          </a:bodyPr>
          <a:lstStyle/>
          <a:p>
            <a:pPr indent="-274320" lvl="0" marL="274320" rtl="0" algn="just">
              <a:lnSpc>
                <a:spcPct val="160000"/>
              </a:lnSpc>
              <a:spcBef>
                <a:spcPts val="0"/>
              </a:spcBef>
              <a:spcAft>
                <a:spcPts val="0"/>
              </a:spcAft>
              <a:buSzPts val="1700"/>
              <a:buFont typeface="Noto Sans Symbols"/>
              <a:buChar char="⮚"/>
            </a:pPr>
            <a:r>
              <a:rPr b="1" lang="en-US" sz="2000">
                <a:latin typeface="Calibri"/>
                <a:ea typeface="Calibri"/>
                <a:cs typeface="Calibri"/>
                <a:sym typeface="Calibri"/>
              </a:rPr>
              <a:t>Business Impact Analysis</a:t>
            </a:r>
            <a:endParaRPr>
              <a:latin typeface="Calibri"/>
              <a:ea typeface="Calibri"/>
              <a:cs typeface="Calibri"/>
              <a:sym typeface="Calibri"/>
            </a:endParaRPr>
          </a:p>
          <a:p>
            <a:pPr indent="-274320" lvl="0" marL="274320" rtl="0" algn="just">
              <a:lnSpc>
                <a:spcPct val="160000"/>
              </a:lnSpc>
              <a:spcBef>
                <a:spcPts val="580"/>
              </a:spcBef>
              <a:spcAft>
                <a:spcPts val="0"/>
              </a:spcAft>
              <a:buSzPts val="1700"/>
              <a:buNone/>
            </a:pPr>
            <a:r>
              <a:rPr lang="en-US" sz="1800">
                <a:latin typeface="Calibri"/>
                <a:ea typeface="Calibri"/>
                <a:cs typeface="Calibri"/>
                <a:sym typeface="Calibri"/>
              </a:rPr>
              <a:t>Two main terms, which are used : Recovery assumptions</a:t>
            </a:r>
            <a:endParaRPr sz="1800">
              <a:latin typeface="Calibri"/>
              <a:ea typeface="Calibri"/>
              <a:cs typeface="Calibri"/>
              <a:sym typeface="Calibri"/>
            </a:endParaRPr>
          </a:p>
          <a:p>
            <a:pPr indent="0" lvl="0" marL="131445" rtl="0" algn="l">
              <a:lnSpc>
                <a:spcPct val="100000"/>
              </a:lnSpc>
              <a:spcBef>
                <a:spcPts val="580"/>
              </a:spcBef>
              <a:spcAft>
                <a:spcPts val="0"/>
              </a:spcAft>
              <a:buSzPts val="1530"/>
              <a:buNone/>
            </a:pPr>
            <a:r>
              <a:rPr lang="en-US" sz="1800">
                <a:latin typeface="Calibri"/>
                <a:ea typeface="Calibri"/>
                <a:cs typeface="Calibri"/>
                <a:sym typeface="Calibri"/>
              </a:rPr>
              <a:t>RTO: Recovery Time Objective</a:t>
            </a:r>
            <a:endParaRPr/>
          </a:p>
          <a:p>
            <a:pPr indent="-325755" lvl="0" marL="457200" rtl="0" algn="l">
              <a:lnSpc>
                <a:spcPct val="100000"/>
              </a:lnSpc>
              <a:spcBef>
                <a:spcPts val="580"/>
              </a:spcBef>
              <a:spcAft>
                <a:spcPts val="0"/>
              </a:spcAft>
              <a:buSzPts val="1530"/>
              <a:buChar char="⚫"/>
            </a:pPr>
            <a:r>
              <a:rPr lang="en-US" sz="1600">
                <a:latin typeface="Calibri"/>
                <a:ea typeface="Calibri"/>
                <a:cs typeface="Calibri"/>
                <a:sym typeface="Calibri"/>
              </a:rPr>
              <a:t>A standard definition of RTO is the duration of time in which a business process must be restored after a disaster in order to avoid unacceptable consequences associated with a break in business continuity.</a:t>
            </a:r>
            <a:endParaRPr/>
          </a:p>
          <a:p>
            <a:pPr indent="0" lvl="0" marL="131445" rtl="0" algn="l">
              <a:lnSpc>
                <a:spcPct val="100000"/>
              </a:lnSpc>
              <a:spcBef>
                <a:spcPts val="580"/>
              </a:spcBef>
              <a:spcAft>
                <a:spcPts val="0"/>
              </a:spcAft>
              <a:buSzPts val="1530"/>
              <a:buNone/>
            </a:pPr>
            <a:r>
              <a:t/>
            </a:r>
            <a:endParaRPr sz="1800">
              <a:latin typeface="Calibri"/>
              <a:ea typeface="Calibri"/>
              <a:cs typeface="Calibri"/>
              <a:sym typeface="Calibri"/>
            </a:endParaRPr>
          </a:p>
          <a:p>
            <a:pPr indent="0" lvl="0" marL="131445" rtl="0" algn="l">
              <a:lnSpc>
                <a:spcPct val="100000"/>
              </a:lnSpc>
              <a:spcBef>
                <a:spcPts val="580"/>
              </a:spcBef>
              <a:spcAft>
                <a:spcPts val="0"/>
              </a:spcAft>
              <a:buSzPts val="1530"/>
              <a:buNone/>
            </a:pPr>
            <a:r>
              <a:rPr lang="en-US" sz="1800">
                <a:latin typeface="Calibri"/>
                <a:ea typeface="Calibri"/>
                <a:cs typeface="Calibri"/>
                <a:sym typeface="Calibri"/>
              </a:rPr>
              <a:t>RPO: Recovery Point Objective</a:t>
            </a:r>
            <a:endParaRPr/>
          </a:p>
          <a:p>
            <a:pPr indent="-325755" lvl="0" marL="457200" rtl="0" algn="l">
              <a:lnSpc>
                <a:spcPct val="100000"/>
              </a:lnSpc>
              <a:spcBef>
                <a:spcPts val="580"/>
              </a:spcBef>
              <a:spcAft>
                <a:spcPts val="0"/>
              </a:spcAft>
              <a:buSzPts val="1530"/>
              <a:buChar char="⚫"/>
            </a:pPr>
            <a:r>
              <a:rPr lang="en-US" sz="1600">
                <a:latin typeface="Calibri"/>
                <a:ea typeface="Calibri"/>
                <a:cs typeface="Calibri"/>
                <a:sym typeface="Calibri"/>
              </a:rPr>
              <a:t>RPO is often defined as the maximum targeted period in which data might be lost from a disaster.</a:t>
            </a:r>
            <a:endParaRPr/>
          </a:p>
          <a:p>
            <a:pPr indent="0" lvl="0" marL="131445" rtl="0" algn="l">
              <a:lnSpc>
                <a:spcPct val="100000"/>
              </a:lnSpc>
              <a:spcBef>
                <a:spcPts val="580"/>
              </a:spcBef>
              <a:spcAft>
                <a:spcPts val="0"/>
              </a:spcAft>
              <a:buSzPts val="1530"/>
              <a:buNone/>
            </a:pPr>
            <a:r>
              <a:t/>
            </a:r>
            <a:endParaRPr sz="1600">
              <a:latin typeface="Calibri"/>
              <a:ea typeface="Calibri"/>
              <a:cs typeface="Calibri"/>
              <a:sym typeface="Calibri"/>
            </a:endParaRPr>
          </a:p>
          <a:p>
            <a:pPr indent="-274320" lvl="0" marL="274320" rtl="0" algn="just">
              <a:lnSpc>
                <a:spcPct val="160000"/>
              </a:lnSpc>
              <a:spcBef>
                <a:spcPts val="580"/>
              </a:spcBef>
              <a:spcAft>
                <a:spcPts val="0"/>
              </a:spcAft>
              <a:buSzPts val="1700"/>
              <a:buNone/>
            </a:pPr>
            <a:r>
              <a:rPr lang="en-US" sz="1600">
                <a:latin typeface="Calibri"/>
                <a:ea typeface="Calibri"/>
                <a:cs typeface="Calibri"/>
                <a:sym typeface="Calibri"/>
              </a:rPr>
              <a:t>	</a:t>
            </a:r>
            <a:r>
              <a:rPr i="1" lang="en-US" sz="1600">
                <a:latin typeface="Calibri"/>
                <a:ea typeface="Calibri"/>
                <a:cs typeface="Calibri"/>
                <a:sym typeface="Calibri"/>
              </a:rPr>
              <a:t>Like RTO, this can vary by business as well as vary by the business system within a company. How much data can be ‘lost’? Again most people will say ‘Zero Data Loss’ and in many systems, this can be achieved, but at a certain cost. </a:t>
            </a:r>
            <a:endParaRPr i="1" sz="1600">
              <a:latin typeface="Calibri"/>
              <a:ea typeface="Calibri"/>
              <a:cs typeface="Calibri"/>
              <a:sym typeface="Calibri"/>
            </a:endParaRPr>
          </a:p>
          <a:p>
            <a:pPr indent="-166370" lvl="0" marL="274320" rtl="0" algn="just">
              <a:lnSpc>
                <a:spcPct val="160000"/>
              </a:lnSpc>
              <a:spcBef>
                <a:spcPts val="580"/>
              </a:spcBef>
              <a:spcAft>
                <a:spcPts val="0"/>
              </a:spcAft>
              <a:buSzPts val="1700"/>
              <a:buNone/>
            </a:pPr>
            <a:r>
              <a:t/>
            </a:r>
            <a:endParaRPr b="1" sz="1600">
              <a:latin typeface="Arial"/>
              <a:ea typeface="Arial"/>
              <a:cs typeface="Arial"/>
              <a:sym typeface="Arial"/>
            </a:endParaRPr>
          </a:p>
          <a:p>
            <a:pPr indent="-166370" lvl="0" marL="274320" rtl="0" algn="just">
              <a:lnSpc>
                <a:spcPct val="160000"/>
              </a:lnSpc>
              <a:spcBef>
                <a:spcPts val="580"/>
              </a:spcBef>
              <a:spcAft>
                <a:spcPts val="0"/>
              </a:spcAft>
              <a:buSzPts val="1700"/>
              <a:buFont typeface="Noto Sans Symbols"/>
              <a:buNone/>
            </a:pPr>
            <a:r>
              <a:t/>
            </a:r>
            <a:endParaRPr sz="20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sz="3200"/>
              <a:t>Difference between RTO and RPO</a:t>
            </a:r>
            <a:endParaRPr sz="3200"/>
          </a:p>
        </p:txBody>
      </p:sp>
      <p:pic>
        <p:nvPicPr>
          <p:cNvPr id="352" name="Google Shape;352;p42"/>
          <p:cNvPicPr preferRelativeResize="0"/>
          <p:nvPr/>
        </p:nvPicPr>
        <p:blipFill rotWithShape="1">
          <a:blip r:embed="rId3">
            <a:alphaModFix/>
          </a:blip>
          <a:srcRect b="0" l="0" r="0" t="0"/>
          <a:stretch/>
        </p:blipFill>
        <p:spPr>
          <a:xfrm>
            <a:off x="1190480" y="2258290"/>
            <a:ext cx="6773153" cy="252152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3"/>
          <p:cNvPicPr preferRelativeResize="0"/>
          <p:nvPr/>
        </p:nvPicPr>
        <p:blipFill rotWithShape="1">
          <a:blip r:embed="rId3">
            <a:alphaModFix/>
          </a:blip>
          <a:srcRect b="0" l="0" r="0" t="0"/>
          <a:stretch/>
        </p:blipFill>
        <p:spPr>
          <a:xfrm>
            <a:off x="1734198" y="2028824"/>
            <a:ext cx="5982784" cy="3900775"/>
          </a:xfrm>
          <a:prstGeom prst="rect">
            <a:avLst/>
          </a:prstGeom>
          <a:noFill/>
          <a:ln>
            <a:noFill/>
          </a:ln>
        </p:spPr>
      </p:pic>
      <p:sp>
        <p:nvSpPr>
          <p:cNvPr id="358" name="Google Shape;358;p4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sz="3200"/>
              <a:t>Difference between RTO and RPO</a:t>
            </a:r>
            <a:endParaRPr sz="3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p>
            <a:pPr indent="-368935" lvl="0" marL="457200" rtl="0" algn="ctr">
              <a:lnSpc>
                <a:spcPct val="100000"/>
              </a:lnSpc>
              <a:spcBef>
                <a:spcPts val="580"/>
              </a:spcBef>
              <a:spcAft>
                <a:spcPts val="0"/>
              </a:spcAft>
              <a:buSzPts val="2210"/>
              <a:buNone/>
            </a:pPr>
            <a:r>
              <a:t/>
            </a:r>
            <a:endParaRPr/>
          </a:p>
        </p:txBody>
      </p:sp>
      <p:sp>
        <p:nvSpPr>
          <p:cNvPr id="364" name="Google Shape;364;p44"/>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Libre Franklin"/>
              <a:buNone/>
            </a:pPr>
            <a:r>
              <a:rPr b="1" lang="en-US">
                <a:latin typeface="Times New Roman"/>
                <a:ea typeface="Times New Roman"/>
                <a:cs typeface="Times New Roman"/>
                <a:sym typeface="Times New Roman"/>
              </a:rPr>
              <a:t>INCIDENT MANAGEMENT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971600" y="188640"/>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INCIDENT MANAGEMENT</a:t>
            </a:r>
            <a:endParaRPr b="1">
              <a:latin typeface="Times New Roman"/>
              <a:ea typeface="Times New Roman"/>
              <a:cs typeface="Times New Roman"/>
              <a:sym typeface="Times New Roman"/>
            </a:endParaRPr>
          </a:p>
        </p:txBody>
      </p:sp>
      <p:sp>
        <p:nvSpPr>
          <p:cNvPr id="370" name="Google Shape;370;p45"/>
          <p:cNvSpPr txBox="1"/>
          <p:nvPr>
            <p:ph idx="1" type="body"/>
          </p:nvPr>
        </p:nvSpPr>
        <p:spPr>
          <a:xfrm>
            <a:off x="827584" y="1268760"/>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60000"/>
              </a:lnSpc>
              <a:spcBef>
                <a:spcPts val="0"/>
              </a:spcBef>
              <a:spcAft>
                <a:spcPts val="0"/>
              </a:spcAft>
              <a:buSzPts val="1785"/>
              <a:buChar char="⚫"/>
            </a:pPr>
            <a:r>
              <a:rPr lang="en-US" sz="2100">
                <a:latin typeface="Calibri"/>
                <a:ea typeface="Calibri"/>
                <a:cs typeface="Calibri"/>
                <a:sym typeface="Calibri"/>
              </a:rPr>
              <a:t>An Incident is defined as an event that causes disruption to or a reduction in the quality of a service which requires an emergency response. </a:t>
            </a:r>
            <a:endParaRPr>
              <a:latin typeface="Calibri"/>
              <a:ea typeface="Calibri"/>
              <a:cs typeface="Calibri"/>
              <a:sym typeface="Calibri"/>
            </a:endParaRPr>
          </a:p>
          <a:p>
            <a:pPr indent="-274320" lvl="0" marL="274320" rtl="0" algn="just">
              <a:lnSpc>
                <a:spcPct val="160000"/>
              </a:lnSpc>
              <a:spcBef>
                <a:spcPts val="580"/>
              </a:spcBef>
              <a:spcAft>
                <a:spcPts val="0"/>
              </a:spcAft>
              <a:buSzPts val="1785"/>
              <a:buChar char="⚫"/>
            </a:pPr>
            <a:r>
              <a:rPr lang="en-US" sz="2100">
                <a:latin typeface="Calibri"/>
                <a:ea typeface="Calibri"/>
                <a:cs typeface="Calibri"/>
                <a:sym typeface="Calibri"/>
              </a:rPr>
              <a:t>Incident management is the process used by DevOps and IT Operations teams to respond to an unplanned event or service interruption and restore the service to its operational state.</a:t>
            </a:r>
            <a:endParaRPr>
              <a:latin typeface="Calibri"/>
              <a:ea typeface="Calibri"/>
              <a:cs typeface="Calibri"/>
              <a:sym typeface="Calibri"/>
            </a:endParaRPr>
          </a:p>
          <a:p>
            <a:pPr indent="-274320" lvl="0" marL="274320" rtl="0" algn="just">
              <a:lnSpc>
                <a:spcPct val="160000"/>
              </a:lnSpc>
              <a:spcBef>
                <a:spcPts val="580"/>
              </a:spcBef>
              <a:spcAft>
                <a:spcPts val="0"/>
              </a:spcAft>
              <a:buSzPts val="1785"/>
              <a:buChar char="⚫"/>
            </a:pPr>
            <a:r>
              <a:rPr lang="en-US" sz="2100">
                <a:latin typeface="Calibri"/>
                <a:ea typeface="Calibri"/>
                <a:cs typeface="Calibri"/>
                <a:sym typeface="Calibri"/>
              </a:rPr>
              <a:t>An incident is resolved when the affected service resumes functioning in its intended state. </a:t>
            </a:r>
            <a:endParaRPr>
              <a:latin typeface="Calibri"/>
              <a:ea typeface="Calibri"/>
              <a:cs typeface="Calibri"/>
              <a:sym typeface="Calibri"/>
            </a:endParaRPr>
          </a:p>
          <a:p>
            <a:pPr indent="-274320" lvl="0" marL="274320" rtl="0" algn="just">
              <a:lnSpc>
                <a:spcPct val="160000"/>
              </a:lnSpc>
              <a:spcBef>
                <a:spcPts val="580"/>
              </a:spcBef>
              <a:spcAft>
                <a:spcPts val="0"/>
              </a:spcAft>
              <a:buSzPts val="1785"/>
              <a:buChar char="⚫"/>
            </a:pPr>
            <a:r>
              <a:rPr lang="en-US" sz="2100">
                <a:latin typeface="Calibri"/>
                <a:ea typeface="Calibri"/>
                <a:cs typeface="Calibri"/>
                <a:sym typeface="Calibri"/>
              </a:rPr>
              <a:t>This includes only those tasks required to mitigate impact and restore functionality.</a:t>
            </a:r>
            <a:endParaRPr sz="21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INCIDENT MANAGEMENT</a:t>
            </a:r>
            <a:endParaRPr/>
          </a:p>
        </p:txBody>
      </p:sp>
      <p:sp>
        <p:nvSpPr>
          <p:cNvPr id="376" name="Google Shape;376;p4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160000"/>
              </a:lnSpc>
              <a:spcBef>
                <a:spcPts val="0"/>
              </a:spcBef>
              <a:spcAft>
                <a:spcPts val="0"/>
              </a:spcAft>
              <a:buSzPts val="1700"/>
              <a:buNone/>
            </a:pPr>
            <a:r>
              <a:rPr b="1" lang="en-US" sz="2400" u="sng">
                <a:latin typeface="Calibri"/>
                <a:ea typeface="Calibri"/>
                <a:cs typeface="Calibri"/>
                <a:sym typeface="Calibri"/>
              </a:rPr>
              <a:t>Types of Incidents:</a:t>
            </a:r>
            <a:endParaRPr b="1" sz="2800">
              <a:latin typeface="Calibri"/>
              <a:ea typeface="Calibri"/>
              <a:cs typeface="Calibri"/>
              <a:sym typeface="Calibri"/>
            </a:endParaRPr>
          </a:p>
          <a:p>
            <a:pPr indent="-274320" lvl="0" marL="274320" rtl="0" algn="l">
              <a:lnSpc>
                <a:spcPct val="160000"/>
              </a:lnSpc>
              <a:spcBef>
                <a:spcPts val="580"/>
              </a:spcBef>
              <a:spcAft>
                <a:spcPts val="0"/>
              </a:spcAft>
              <a:buSzPts val="1700"/>
              <a:buNone/>
            </a:pPr>
            <a:r>
              <a:rPr lang="en-US" sz="2000">
                <a:latin typeface="Calibri"/>
                <a:ea typeface="Calibri"/>
                <a:cs typeface="Calibri"/>
                <a:sym typeface="Calibri"/>
              </a:rPr>
              <a:t>Based on Priorities, Incidents can be classified as:</a:t>
            </a:r>
            <a:endParaRPr>
              <a:latin typeface="Calibri"/>
              <a:ea typeface="Calibri"/>
              <a:cs typeface="Calibri"/>
              <a:sym typeface="Calibri"/>
            </a:endParaRPr>
          </a:p>
          <a:p>
            <a:pPr indent="-274320" lvl="0" marL="274320" rtl="0" algn="l">
              <a:lnSpc>
                <a:spcPct val="160000"/>
              </a:lnSpc>
              <a:spcBef>
                <a:spcPts val="580"/>
              </a:spcBef>
              <a:spcAft>
                <a:spcPts val="0"/>
              </a:spcAft>
              <a:buSzPts val="1700"/>
              <a:buChar char="⚫"/>
            </a:pPr>
            <a:r>
              <a:rPr lang="en-US" sz="2000">
                <a:latin typeface="Calibri"/>
                <a:ea typeface="Calibri"/>
                <a:cs typeface="Calibri"/>
                <a:sym typeface="Calibri"/>
              </a:rPr>
              <a:t>Low Priority Incidents</a:t>
            </a:r>
            <a:endParaRPr>
              <a:latin typeface="Calibri"/>
              <a:ea typeface="Calibri"/>
              <a:cs typeface="Calibri"/>
              <a:sym typeface="Calibri"/>
            </a:endParaRPr>
          </a:p>
          <a:p>
            <a:pPr indent="-274320" lvl="0" marL="274320" rtl="0" algn="l">
              <a:lnSpc>
                <a:spcPct val="160000"/>
              </a:lnSpc>
              <a:spcBef>
                <a:spcPts val="580"/>
              </a:spcBef>
              <a:spcAft>
                <a:spcPts val="0"/>
              </a:spcAft>
              <a:buSzPts val="1700"/>
              <a:buChar char="⚫"/>
            </a:pPr>
            <a:r>
              <a:rPr lang="en-US" sz="2000">
                <a:latin typeface="Calibri"/>
                <a:ea typeface="Calibri"/>
                <a:cs typeface="Calibri"/>
                <a:sym typeface="Calibri"/>
              </a:rPr>
              <a:t>Medium Priority Incidents</a:t>
            </a:r>
            <a:endParaRPr>
              <a:latin typeface="Calibri"/>
              <a:ea typeface="Calibri"/>
              <a:cs typeface="Calibri"/>
              <a:sym typeface="Calibri"/>
            </a:endParaRPr>
          </a:p>
          <a:p>
            <a:pPr indent="-274320" lvl="0" marL="274320" rtl="0" algn="l">
              <a:lnSpc>
                <a:spcPct val="160000"/>
              </a:lnSpc>
              <a:spcBef>
                <a:spcPts val="580"/>
              </a:spcBef>
              <a:spcAft>
                <a:spcPts val="0"/>
              </a:spcAft>
              <a:buSzPts val="1700"/>
              <a:buChar char="⚫"/>
            </a:pPr>
            <a:r>
              <a:rPr lang="en-US" sz="2000">
                <a:latin typeface="Calibri"/>
                <a:ea typeface="Calibri"/>
                <a:cs typeface="Calibri"/>
                <a:sym typeface="Calibri"/>
              </a:rPr>
              <a:t>High Priority Incidents</a:t>
            </a:r>
            <a:endParaRPr>
              <a:latin typeface="Calibri"/>
              <a:ea typeface="Calibri"/>
              <a:cs typeface="Calibri"/>
              <a:sym typeface="Calibri"/>
            </a:endParaRPr>
          </a:p>
          <a:p>
            <a:pPr indent="-274320" lvl="0" marL="274320" rtl="0" algn="l">
              <a:lnSpc>
                <a:spcPct val="160000"/>
              </a:lnSpc>
              <a:spcBef>
                <a:spcPts val="580"/>
              </a:spcBef>
              <a:spcAft>
                <a:spcPts val="0"/>
              </a:spcAft>
              <a:buSzPts val="1700"/>
              <a:buNone/>
            </a:pPr>
            <a:r>
              <a:rPr lang="en-US" sz="2000">
                <a:latin typeface="Calibri"/>
                <a:ea typeface="Calibri"/>
                <a:cs typeface="Calibri"/>
                <a:sym typeface="Calibri"/>
              </a:rPr>
              <a:t>Based on Assets, Incidents can be classified as:</a:t>
            </a:r>
            <a:endParaRPr>
              <a:latin typeface="Calibri"/>
              <a:ea typeface="Calibri"/>
              <a:cs typeface="Calibri"/>
              <a:sym typeface="Calibri"/>
            </a:endParaRPr>
          </a:p>
          <a:p>
            <a:pPr indent="-274320" lvl="0" marL="274320" rtl="0" algn="l">
              <a:lnSpc>
                <a:spcPct val="160000"/>
              </a:lnSpc>
              <a:spcBef>
                <a:spcPts val="580"/>
              </a:spcBef>
              <a:spcAft>
                <a:spcPts val="0"/>
              </a:spcAft>
              <a:buSzPts val="1700"/>
              <a:buChar char="⚫"/>
            </a:pPr>
            <a:r>
              <a:rPr lang="en-US" sz="2000">
                <a:latin typeface="Calibri"/>
                <a:ea typeface="Calibri"/>
                <a:cs typeface="Calibri"/>
                <a:sym typeface="Calibri"/>
              </a:rPr>
              <a:t>Software Incidents</a:t>
            </a:r>
            <a:endParaRPr>
              <a:latin typeface="Calibri"/>
              <a:ea typeface="Calibri"/>
              <a:cs typeface="Calibri"/>
              <a:sym typeface="Calibri"/>
            </a:endParaRPr>
          </a:p>
          <a:p>
            <a:pPr indent="-274320" lvl="0" marL="274320" rtl="0" algn="l">
              <a:lnSpc>
                <a:spcPct val="160000"/>
              </a:lnSpc>
              <a:spcBef>
                <a:spcPts val="580"/>
              </a:spcBef>
              <a:spcAft>
                <a:spcPts val="0"/>
              </a:spcAft>
              <a:buSzPts val="1700"/>
              <a:buChar char="⚫"/>
            </a:pPr>
            <a:r>
              <a:rPr lang="en-US" sz="2000">
                <a:latin typeface="Calibri"/>
                <a:ea typeface="Calibri"/>
                <a:cs typeface="Calibri"/>
                <a:sym typeface="Calibri"/>
              </a:rPr>
              <a:t>Hardware Incidents</a:t>
            </a:r>
            <a:endParaRPr>
              <a:latin typeface="Calibri"/>
              <a:ea typeface="Calibri"/>
              <a:cs typeface="Calibri"/>
              <a:sym typeface="Calibri"/>
            </a:endParaRPr>
          </a:p>
          <a:p>
            <a:pPr indent="-274320" lvl="0" marL="274320" rtl="0" algn="l">
              <a:lnSpc>
                <a:spcPct val="160000"/>
              </a:lnSpc>
              <a:spcBef>
                <a:spcPts val="580"/>
              </a:spcBef>
              <a:spcAft>
                <a:spcPts val="0"/>
              </a:spcAft>
              <a:buSzPts val="1700"/>
              <a:buChar char="⚫"/>
            </a:pPr>
            <a:r>
              <a:rPr lang="en-US" sz="2000">
                <a:latin typeface="Calibri"/>
                <a:ea typeface="Calibri"/>
                <a:cs typeface="Calibri"/>
                <a:sym typeface="Calibri"/>
              </a:rPr>
              <a:t>Security Incidents</a:t>
            </a:r>
            <a:endParaRPr>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INCIDENT MANAGEMENT</a:t>
            </a:r>
            <a:endParaRPr/>
          </a:p>
        </p:txBody>
      </p:sp>
      <p:sp>
        <p:nvSpPr>
          <p:cNvPr id="382" name="Google Shape;382;p4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0"/>
              </a:spcBef>
              <a:spcAft>
                <a:spcPts val="0"/>
              </a:spcAft>
              <a:buSzPts val="1700"/>
              <a:buNone/>
            </a:pPr>
            <a:r>
              <a:rPr lang="en-US" sz="2000">
                <a:latin typeface="Calibri"/>
                <a:ea typeface="Calibri"/>
                <a:cs typeface="Calibri"/>
                <a:sym typeface="Calibri"/>
              </a:rPr>
              <a:t>The Incident Management Process Workflow:</a:t>
            </a:r>
            <a:endParaRPr>
              <a:latin typeface="Calibri"/>
              <a:ea typeface="Calibri"/>
              <a:cs typeface="Calibri"/>
              <a:sym typeface="Calibri"/>
            </a:endParaRPr>
          </a:p>
          <a:p>
            <a:pPr indent="-274320" lvl="0" marL="274320" rtl="0" algn="just">
              <a:lnSpc>
                <a:spcPct val="150000"/>
              </a:lnSpc>
              <a:spcBef>
                <a:spcPts val="580"/>
              </a:spcBef>
              <a:spcAft>
                <a:spcPts val="0"/>
              </a:spcAft>
              <a:buSzPts val="1700"/>
              <a:buChar char="⚫"/>
            </a:pPr>
            <a:r>
              <a:rPr lang="en-US" sz="2000">
                <a:latin typeface="Calibri"/>
                <a:ea typeface="Calibri"/>
                <a:cs typeface="Calibri"/>
                <a:sym typeface="Calibri"/>
              </a:rPr>
              <a:t> </a:t>
            </a:r>
            <a:r>
              <a:rPr b="1" lang="en-US" sz="2000">
                <a:latin typeface="Calibri"/>
                <a:ea typeface="Calibri"/>
                <a:cs typeface="Calibri"/>
                <a:sym typeface="Calibri"/>
              </a:rPr>
              <a:t>Incident Identification &amp; Logging</a:t>
            </a:r>
            <a:r>
              <a:rPr lang="en-US" sz="2000">
                <a:latin typeface="Calibri"/>
                <a:ea typeface="Calibri"/>
                <a:cs typeface="Calibri"/>
                <a:sym typeface="Calibri"/>
              </a:rPr>
              <a:t>: Incidents are identified through user reports, solution analyses, or manual identification. Once identified, the incident is logged by the user.</a:t>
            </a:r>
            <a:endParaRPr>
              <a:latin typeface="Calibri"/>
              <a:ea typeface="Calibri"/>
              <a:cs typeface="Calibri"/>
              <a:sym typeface="Calibri"/>
            </a:endParaRPr>
          </a:p>
          <a:p>
            <a:pPr indent="-274320" lvl="0" marL="274320" rtl="0" algn="just">
              <a:lnSpc>
                <a:spcPct val="150000"/>
              </a:lnSpc>
              <a:spcBef>
                <a:spcPts val="580"/>
              </a:spcBef>
              <a:spcAft>
                <a:spcPts val="0"/>
              </a:spcAft>
              <a:buSzPts val="1700"/>
              <a:buChar char="⚫"/>
            </a:pPr>
            <a:r>
              <a:rPr b="1" lang="en-US" sz="2000">
                <a:latin typeface="Calibri"/>
                <a:ea typeface="Calibri"/>
                <a:cs typeface="Calibri"/>
                <a:sym typeface="Calibri"/>
              </a:rPr>
              <a:t>Incident Categorization: </a:t>
            </a:r>
            <a:r>
              <a:rPr lang="en-US" sz="2000">
                <a:latin typeface="Calibri"/>
                <a:ea typeface="Calibri"/>
                <a:cs typeface="Calibri"/>
                <a:sym typeface="Calibri"/>
              </a:rPr>
              <a:t>Categorization is important to determining how incidents should be handled and for prioritizing response resources.</a:t>
            </a:r>
            <a:endParaRPr>
              <a:latin typeface="Calibri"/>
              <a:ea typeface="Calibri"/>
              <a:cs typeface="Calibri"/>
              <a:sym typeface="Calibri"/>
            </a:endParaRPr>
          </a:p>
          <a:p>
            <a:pPr indent="-274320" lvl="0" marL="274320" rtl="0" algn="just">
              <a:lnSpc>
                <a:spcPct val="150000"/>
              </a:lnSpc>
              <a:spcBef>
                <a:spcPts val="580"/>
              </a:spcBef>
              <a:spcAft>
                <a:spcPts val="0"/>
              </a:spcAft>
              <a:buSzPts val="1700"/>
              <a:buChar char="⚫"/>
            </a:pPr>
            <a:r>
              <a:rPr b="1" lang="en-US" sz="2000">
                <a:latin typeface="Calibri"/>
                <a:ea typeface="Calibri"/>
                <a:cs typeface="Calibri"/>
                <a:sym typeface="Calibri"/>
              </a:rPr>
              <a:t>Incident prioritization: </a:t>
            </a:r>
            <a:r>
              <a:rPr lang="en-US" sz="2000">
                <a:latin typeface="Calibri"/>
                <a:ea typeface="Calibri"/>
                <a:cs typeface="Calibri"/>
                <a:sym typeface="Calibri"/>
              </a:rPr>
              <a:t>The priority of an incident can be determined as a function of its impact and urgency using a priority matrix. The urgency of an incident indicates the time within which the incident should be resolved</a:t>
            </a:r>
            <a:endParaRPr>
              <a:latin typeface="Calibri"/>
              <a:ea typeface="Calibri"/>
              <a:cs typeface="Calibri"/>
              <a:sym typeface="Calibri"/>
            </a:endParaRPr>
          </a:p>
          <a:p>
            <a:pPr indent="-166370" lvl="0" marL="274320" rtl="0" algn="just">
              <a:lnSpc>
                <a:spcPct val="150000"/>
              </a:lnSpc>
              <a:spcBef>
                <a:spcPts val="580"/>
              </a:spcBef>
              <a:spcAft>
                <a:spcPts val="0"/>
              </a:spcAft>
              <a:buSzPts val="1700"/>
              <a:buNone/>
            </a:pPr>
            <a:r>
              <a:t/>
            </a:r>
            <a:endParaRPr sz="20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INCIDENT MANAGEMENT</a:t>
            </a:r>
            <a:endParaRPr/>
          </a:p>
        </p:txBody>
      </p:sp>
      <p:sp>
        <p:nvSpPr>
          <p:cNvPr id="388" name="Google Shape;388;p48"/>
          <p:cNvSpPr txBox="1"/>
          <p:nvPr>
            <p:ph idx="1" type="body"/>
          </p:nvPr>
        </p:nvSpPr>
        <p:spPr>
          <a:xfrm>
            <a:off x="803562" y="1417638"/>
            <a:ext cx="8146473"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60000"/>
              </a:lnSpc>
              <a:spcBef>
                <a:spcPts val="0"/>
              </a:spcBef>
              <a:spcAft>
                <a:spcPts val="0"/>
              </a:spcAft>
              <a:buSzPts val="1615"/>
              <a:buChar char="⚫"/>
            </a:pPr>
            <a:r>
              <a:rPr b="1" lang="en-US" sz="1900">
                <a:latin typeface="Calibri"/>
                <a:ea typeface="Calibri"/>
                <a:cs typeface="Calibri"/>
                <a:sym typeface="Calibri"/>
              </a:rPr>
              <a:t>Incident Investigation and Diagnosis</a:t>
            </a:r>
            <a:r>
              <a:rPr lang="en-US" sz="1900">
                <a:latin typeface="Calibri"/>
                <a:ea typeface="Calibri"/>
                <a:cs typeface="Calibri"/>
                <a:sym typeface="Calibri"/>
              </a:rPr>
              <a:t>: Once incident tasks are assigned, staff can begin investigating the type, cause, and possible solutions for an incident. After an incident is diagnosed, you can determine the appropriate remediation steps. </a:t>
            </a:r>
            <a:endParaRPr>
              <a:latin typeface="Calibri"/>
              <a:ea typeface="Calibri"/>
              <a:cs typeface="Calibri"/>
              <a:sym typeface="Calibri"/>
            </a:endParaRPr>
          </a:p>
          <a:p>
            <a:pPr indent="-274320" lvl="0" marL="274320" rtl="0" algn="just">
              <a:lnSpc>
                <a:spcPct val="160000"/>
              </a:lnSpc>
              <a:spcBef>
                <a:spcPts val="580"/>
              </a:spcBef>
              <a:spcAft>
                <a:spcPts val="0"/>
              </a:spcAft>
              <a:buSzPts val="1615"/>
              <a:buChar char="⚫"/>
            </a:pPr>
            <a:r>
              <a:rPr b="1" lang="en-US" sz="1900">
                <a:latin typeface="Calibri"/>
                <a:ea typeface="Calibri"/>
                <a:cs typeface="Calibri"/>
                <a:sym typeface="Calibri"/>
              </a:rPr>
              <a:t>Incident Escalation :</a:t>
            </a:r>
            <a:r>
              <a:rPr lang="en-US" sz="1900">
                <a:latin typeface="Calibri"/>
                <a:ea typeface="Calibri"/>
                <a:cs typeface="Calibri"/>
                <a:sym typeface="Calibri"/>
              </a:rPr>
              <a:t>Escalation is based on the categorization assigned to an incident and who is responsible for response procedures. If incidents can be automatically managed, escalation can occur transparently.  </a:t>
            </a:r>
            <a:endParaRPr>
              <a:latin typeface="Calibri"/>
              <a:ea typeface="Calibri"/>
              <a:cs typeface="Calibri"/>
              <a:sym typeface="Calibri"/>
            </a:endParaRPr>
          </a:p>
          <a:p>
            <a:pPr indent="-274320" lvl="0" marL="274320" rtl="0" algn="just">
              <a:lnSpc>
                <a:spcPct val="160000"/>
              </a:lnSpc>
              <a:spcBef>
                <a:spcPts val="580"/>
              </a:spcBef>
              <a:spcAft>
                <a:spcPts val="0"/>
              </a:spcAft>
              <a:buSzPts val="1615"/>
              <a:buChar char="⚫"/>
            </a:pPr>
            <a:r>
              <a:rPr b="1" lang="en-US" sz="1900">
                <a:latin typeface="Calibri"/>
                <a:ea typeface="Calibri"/>
                <a:cs typeface="Calibri"/>
                <a:sym typeface="Calibri"/>
              </a:rPr>
              <a:t>Incident Resolution &amp; Closure</a:t>
            </a:r>
            <a:r>
              <a:rPr lang="en-US" sz="1900">
                <a:latin typeface="Calibri"/>
                <a:ea typeface="Calibri"/>
                <a:cs typeface="Calibri"/>
                <a:sym typeface="Calibri"/>
              </a:rPr>
              <a:t>: Resolution and recovery involve eliminating threats or root causes of issues and restoring systems to full functioning.  Closing incidents typically involves finalizing documentation and evaluating the steps taken during response.</a:t>
            </a:r>
            <a:endParaRPr sz="1900">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INCIDENT MANAGEMENT</a:t>
            </a:r>
            <a:endParaRPr/>
          </a:p>
        </p:txBody>
      </p:sp>
      <p:sp>
        <p:nvSpPr>
          <p:cNvPr id="394" name="Google Shape;394;p49"/>
          <p:cNvSpPr txBox="1"/>
          <p:nvPr>
            <p:ph idx="1" type="body"/>
          </p:nvPr>
        </p:nvSpPr>
        <p:spPr>
          <a:xfrm>
            <a:off x="914399" y="1447800"/>
            <a:ext cx="8104909"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0"/>
              </a:spcBef>
              <a:spcAft>
                <a:spcPts val="0"/>
              </a:spcAft>
              <a:buSzPts val="1700"/>
              <a:buNone/>
            </a:pPr>
            <a:r>
              <a:rPr lang="en-US" sz="2000">
                <a:latin typeface="Calibri"/>
                <a:ea typeface="Calibri"/>
                <a:cs typeface="Calibri"/>
                <a:sym typeface="Calibri"/>
              </a:rPr>
              <a:t>The roles &amp; responsibilities in Incident Management are:</a:t>
            </a:r>
            <a:endParaRPr>
              <a:latin typeface="Calibri"/>
              <a:ea typeface="Calibri"/>
              <a:cs typeface="Calibri"/>
              <a:sym typeface="Calibri"/>
            </a:endParaRPr>
          </a:p>
          <a:p>
            <a:pPr indent="-274320" lvl="0" marL="274320" rtl="0" algn="just">
              <a:lnSpc>
                <a:spcPct val="150000"/>
              </a:lnSpc>
              <a:spcBef>
                <a:spcPts val="580"/>
              </a:spcBef>
              <a:spcAft>
                <a:spcPts val="0"/>
              </a:spcAft>
              <a:buSzPts val="1700"/>
              <a:buChar char="⚫"/>
            </a:pPr>
            <a:r>
              <a:rPr b="1" lang="en-US" sz="2000">
                <a:latin typeface="Calibri"/>
                <a:ea typeface="Calibri"/>
                <a:cs typeface="Calibri"/>
                <a:sym typeface="Calibri"/>
              </a:rPr>
              <a:t>Level I support</a:t>
            </a:r>
            <a:r>
              <a:rPr lang="en-US" sz="2000">
                <a:latin typeface="Calibri"/>
                <a:ea typeface="Calibri"/>
                <a:cs typeface="Calibri"/>
                <a:sym typeface="Calibri"/>
              </a:rPr>
              <a:t> – Filters Help Desk calls and provides basic support and troubleshooting, such as password resets, printer configurations, break/fix instructions. It involves technical Staff.</a:t>
            </a:r>
            <a:endParaRPr>
              <a:latin typeface="Calibri"/>
              <a:ea typeface="Calibri"/>
              <a:cs typeface="Calibri"/>
              <a:sym typeface="Calibri"/>
            </a:endParaRPr>
          </a:p>
          <a:p>
            <a:pPr indent="-274320" lvl="0" marL="274320" rtl="0" algn="just">
              <a:lnSpc>
                <a:spcPct val="150000"/>
              </a:lnSpc>
              <a:spcBef>
                <a:spcPts val="580"/>
              </a:spcBef>
              <a:spcAft>
                <a:spcPts val="0"/>
              </a:spcAft>
              <a:buSzPts val="1700"/>
              <a:buChar char="⚫"/>
            </a:pPr>
            <a:r>
              <a:rPr b="1" lang="en-US" sz="2000">
                <a:latin typeface="Calibri"/>
                <a:ea typeface="Calibri"/>
                <a:cs typeface="Calibri"/>
                <a:sym typeface="Calibri"/>
              </a:rPr>
              <a:t>Level II Support</a:t>
            </a:r>
            <a:r>
              <a:rPr lang="en-US" sz="2000">
                <a:latin typeface="Calibri"/>
                <a:ea typeface="Calibri"/>
                <a:cs typeface="Calibri"/>
                <a:sym typeface="Calibri"/>
              </a:rPr>
              <a:t>- Level 2 generally handles break/fix, configuration issues, troubleshooting, software installations, hardware repair. It involves specialized trained staff.</a:t>
            </a:r>
            <a:endParaRPr>
              <a:latin typeface="Calibri"/>
              <a:ea typeface="Calibri"/>
              <a:cs typeface="Calibri"/>
              <a:sym typeface="Calibri"/>
            </a:endParaRPr>
          </a:p>
          <a:p>
            <a:pPr indent="-274320" lvl="0" marL="274320" rtl="0" algn="just">
              <a:lnSpc>
                <a:spcPct val="150000"/>
              </a:lnSpc>
              <a:spcBef>
                <a:spcPts val="580"/>
              </a:spcBef>
              <a:spcAft>
                <a:spcPts val="0"/>
              </a:spcAft>
              <a:buSzPts val="1700"/>
              <a:buChar char="⚫"/>
            </a:pPr>
            <a:r>
              <a:rPr b="1" lang="en-US" sz="2000">
                <a:latin typeface="Calibri"/>
                <a:ea typeface="Calibri"/>
                <a:cs typeface="Calibri"/>
                <a:sym typeface="Calibri"/>
              </a:rPr>
              <a:t>Level III Support- </a:t>
            </a:r>
            <a:r>
              <a:rPr lang="en-US" sz="2000">
                <a:latin typeface="Calibri"/>
                <a:ea typeface="Calibri"/>
                <a:cs typeface="Calibri"/>
                <a:sym typeface="Calibri"/>
              </a:rPr>
              <a:t>It involves major incidents. Besides always having the ability to deploy solutions to new problems, a Level 3 tech usually has the most expertise in a company and is the go-to person for solving difficult issues.</a:t>
            </a:r>
            <a:endParaRPr b="1" sz="2000">
              <a:latin typeface="Calibri"/>
              <a:ea typeface="Calibri"/>
              <a:cs typeface="Calibri"/>
              <a:sym typeface="Calibri"/>
            </a:endParaRPr>
          </a:p>
          <a:p>
            <a:pPr indent="-166370" lvl="0" marL="274320" rtl="0" algn="just">
              <a:lnSpc>
                <a:spcPct val="150000"/>
              </a:lnSpc>
              <a:spcBef>
                <a:spcPts val="580"/>
              </a:spcBef>
              <a:spcAft>
                <a:spcPts val="0"/>
              </a:spcAft>
              <a:buSzPts val="1700"/>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b="1" lang="en-US" sz="3600"/>
              <a:t>Types of security policies</a:t>
            </a:r>
            <a:endParaRPr sz="3600"/>
          </a:p>
        </p:txBody>
      </p:sp>
      <p:sp>
        <p:nvSpPr>
          <p:cNvPr id="126" name="Google Shape;126;p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131445" rtl="0" algn="l">
              <a:lnSpc>
                <a:spcPct val="100000"/>
              </a:lnSpc>
              <a:spcBef>
                <a:spcPts val="580"/>
              </a:spcBef>
              <a:spcAft>
                <a:spcPts val="0"/>
              </a:spcAft>
              <a:buSzPts val="1530"/>
              <a:buNone/>
            </a:pPr>
            <a:r>
              <a:rPr lang="en-US">
                <a:latin typeface="Calibri"/>
                <a:ea typeface="Calibri"/>
                <a:cs typeface="Calibri"/>
                <a:sym typeface="Calibri"/>
              </a:rPr>
              <a:t>Security policy types  are divided into three types based on the scope and purpose of the policy:</a:t>
            </a:r>
            <a:endParaRPr/>
          </a:p>
          <a:p>
            <a:pPr indent="-325755" lvl="0" marL="457200" rtl="0" algn="l">
              <a:lnSpc>
                <a:spcPct val="100000"/>
              </a:lnSpc>
              <a:spcBef>
                <a:spcPts val="580"/>
              </a:spcBef>
              <a:spcAft>
                <a:spcPts val="0"/>
              </a:spcAft>
              <a:buSzPts val="1530"/>
              <a:buChar char="⚫"/>
            </a:pPr>
            <a:r>
              <a:rPr b="1" lang="en-US">
                <a:latin typeface="Calibri"/>
                <a:ea typeface="Calibri"/>
                <a:cs typeface="Calibri"/>
                <a:sym typeface="Calibri"/>
              </a:rPr>
              <a:t>Organizational.</a:t>
            </a:r>
            <a:r>
              <a:rPr lang="en-US">
                <a:latin typeface="Calibri"/>
                <a:ea typeface="Calibri"/>
                <a:cs typeface="Calibri"/>
                <a:sym typeface="Calibri"/>
              </a:rPr>
              <a:t> These policies are a master blueprint of the entire organization's security program.</a:t>
            </a:r>
            <a:endParaRPr/>
          </a:p>
          <a:p>
            <a:pPr indent="-325755" lvl="0" marL="457200" rtl="0" algn="l">
              <a:lnSpc>
                <a:spcPct val="100000"/>
              </a:lnSpc>
              <a:spcBef>
                <a:spcPts val="580"/>
              </a:spcBef>
              <a:spcAft>
                <a:spcPts val="0"/>
              </a:spcAft>
              <a:buSzPts val="1530"/>
              <a:buChar char="⚫"/>
            </a:pPr>
            <a:r>
              <a:rPr b="1" lang="en-US">
                <a:latin typeface="Calibri"/>
                <a:ea typeface="Calibri"/>
                <a:cs typeface="Calibri"/>
                <a:sym typeface="Calibri"/>
              </a:rPr>
              <a:t>System-specific.</a:t>
            </a:r>
            <a:r>
              <a:rPr lang="en-US">
                <a:latin typeface="Calibri"/>
                <a:ea typeface="Calibri"/>
                <a:cs typeface="Calibri"/>
                <a:sym typeface="Calibri"/>
              </a:rPr>
              <a:t> A system-specific policy covers security procedures for an information system or network.</a:t>
            </a:r>
            <a:endParaRPr/>
          </a:p>
          <a:p>
            <a:pPr indent="-325755" lvl="0" marL="457200" rtl="0" algn="l">
              <a:lnSpc>
                <a:spcPct val="100000"/>
              </a:lnSpc>
              <a:spcBef>
                <a:spcPts val="580"/>
              </a:spcBef>
              <a:spcAft>
                <a:spcPts val="0"/>
              </a:spcAft>
              <a:buSzPts val="1530"/>
              <a:buChar char="⚫"/>
            </a:pPr>
            <a:r>
              <a:rPr b="1" lang="en-US">
                <a:latin typeface="Calibri"/>
                <a:ea typeface="Calibri"/>
                <a:cs typeface="Calibri"/>
                <a:sym typeface="Calibri"/>
              </a:rPr>
              <a:t>Issue-specific.</a:t>
            </a:r>
            <a:r>
              <a:rPr lang="en-US">
                <a:latin typeface="Calibri"/>
                <a:ea typeface="Calibri"/>
                <a:cs typeface="Calibri"/>
                <a:sym typeface="Calibri"/>
              </a:rPr>
              <a:t> These policies target certain aspects of the larger organizational policy. </a:t>
            </a:r>
            <a:endParaRPr>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INCIDENT MANAGEMENT</a:t>
            </a:r>
            <a:endParaRPr/>
          </a:p>
        </p:txBody>
      </p:sp>
      <p:sp>
        <p:nvSpPr>
          <p:cNvPr id="400" name="Google Shape;400;p50"/>
          <p:cNvSpPr txBox="1"/>
          <p:nvPr>
            <p:ph idx="1" type="body"/>
          </p:nvPr>
        </p:nvSpPr>
        <p:spPr>
          <a:xfrm>
            <a:off x="914399" y="1447800"/>
            <a:ext cx="8091055"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00000"/>
              </a:lnSpc>
              <a:spcBef>
                <a:spcPts val="0"/>
              </a:spcBef>
              <a:spcAft>
                <a:spcPts val="0"/>
              </a:spcAft>
              <a:buSzPts val="1360"/>
              <a:buChar char="⚫"/>
            </a:pPr>
            <a:r>
              <a:rPr b="1" lang="en-US" sz="2000">
                <a:latin typeface="Calibri"/>
                <a:ea typeface="Calibri"/>
                <a:cs typeface="Calibri"/>
                <a:sym typeface="Calibri"/>
              </a:rPr>
              <a:t>Incident Manager- </a:t>
            </a:r>
            <a:r>
              <a:rPr lang="en-US" sz="2000">
                <a:latin typeface="Calibri"/>
                <a:ea typeface="Calibri"/>
                <a:cs typeface="Calibri"/>
                <a:sym typeface="Calibri"/>
              </a:rPr>
              <a:t>He manages the process to restore normal service operation as quickly as possible to minimize the impact to business operations.</a:t>
            </a:r>
            <a:endParaRPr sz="3200">
              <a:latin typeface="Calibri"/>
              <a:ea typeface="Calibri"/>
              <a:cs typeface="Calibri"/>
              <a:sym typeface="Calibri"/>
            </a:endParaRPr>
          </a:p>
          <a:p>
            <a:pPr indent="-274320" lvl="0" marL="274320" rtl="0" algn="just">
              <a:lnSpc>
                <a:spcPct val="100000"/>
              </a:lnSpc>
              <a:spcBef>
                <a:spcPts val="580"/>
              </a:spcBef>
              <a:spcAft>
                <a:spcPts val="0"/>
              </a:spcAft>
              <a:buSzPts val="1360"/>
              <a:buNone/>
            </a:pPr>
            <a:r>
              <a:rPr b="1" lang="en-US" sz="2000">
                <a:latin typeface="Calibri"/>
                <a:ea typeface="Calibri"/>
                <a:cs typeface="Calibri"/>
                <a:sym typeface="Calibri"/>
              </a:rPr>
              <a:t>	Responsibilities:</a:t>
            </a:r>
            <a:endParaRPr sz="2000">
              <a:latin typeface="Calibri"/>
              <a:ea typeface="Calibri"/>
              <a:cs typeface="Calibri"/>
              <a:sym typeface="Calibri"/>
            </a:endParaRPr>
          </a:p>
          <a:p>
            <a:pPr indent="-274320" lvl="0" marL="274320" rtl="0" algn="just">
              <a:lnSpc>
                <a:spcPct val="100000"/>
              </a:lnSpc>
              <a:spcBef>
                <a:spcPts val="580"/>
              </a:spcBef>
              <a:spcAft>
                <a:spcPts val="0"/>
              </a:spcAft>
              <a:buSzPts val="1360"/>
              <a:buChar char="⚫"/>
            </a:pPr>
            <a:r>
              <a:rPr lang="en-US" sz="2000">
                <a:latin typeface="Calibri"/>
                <a:ea typeface="Calibri"/>
                <a:cs typeface="Calibri"/>
                <a:sym typeface="Calibri"/>
              </a:rPr>
              <a:t>Responsible for planning and coordinating all the activities required to perform, monitor, and report on the process</a:t>
            </a:r>
            <a:endParaRPr sz="3200">
              <a:latin typeface="Calibri"/>
              <a:ea typeface="Calibri"/>
              <a:cs typeface="Calibri"/>
              <a:sym typeface="Calibri"/>
            </a:endParaRPr>
          </a:p>
          <a:p>
            <a:pPr indent="-274320" lvl="0" marL="274320" rtl="0" algn="just">
              <a:lnSpc>
                <a:spcPct val="100000"/>
              </a:lnSpc>
              <a:spcBef>
                <a:spcPts val="580"/>
              </a:spcBef>
              <a:spcAft>
                <a:spcPts val="0"/>
              </a:spcAft>
              <a:buSzPts val="1360"/>
              <a:buChar char="⚫"/>
            </a:pPr>
            <a:r>
              <a:rPr lang="en-US" sz="2000">
                <a:latin typeface="Calibri"/>
                <a:ea typeface="Calibri"/>
                <a:cs typeface="Calibri"/>
                <a:sym typeface="Calibri"/>
              </a:rPr>
              <a:t>Responsible for communicating with the Incident Process Owner</a:t>
            </a:r>
            <a:endParaRPr sz="3200">
              <a:latin typeface="Calibri"/>
              <a:ea typeface="Calibri"/>
              <a:cs typeface="Calibri"/>
              <a:sym typeface="Calibri"/>
            </a:endParaRPr>
          </a:p>
          <a:p>
            <a:pPr indent="-274320" lvl="0" marL="274320" rtl="0" algn="just">
              <a:lnSpc>
                <a:spcPct val="100000"/>
              </a:lnSpc>
              <a:spcBef>
                <a:spcPts val="580"/>
              </a:spcBef>
              <a:spcAft>
                <a:spcPts val="0"/>
              </a:spcAft>
              <a:buSzPts val="1360"/>
              <a:buChar char="⚫"/>
            </a:pPr>
            <a:r>
              <a:rPr lang="en-US" sz="2000">
                <a:latin typeface="Calibri"/>
                <a:ea typeface="Calibri"/>
                <a:cs typeface="Calibri"/>
                <a:sym typeface="Calibri"/>
              </a:rPr>
              <a:t>Point of contact for all Major Incidents</a:t>
            </a:r>
            <a:endParaRPr sz="3200">
              <a:latin typeface="Calibri"/>
              <a:ea typeface="Calibri"/>
              <a:cs typeface="Calibri"/>
              <a:sym typeface="Calibri"/>
            </a:endParaRPr>
          </a:p>
          <a:p>
            <a:pPr indent="-274320" lvl="0" marL="274320" rtl="0" algn="just">
              <a:lnSpc>
                <a:spcPct val="100000"/>
              </a:lnSpc>
              <a:spcBef>
                <a:spcPts val="580"/>
              </a:spcBef>
              <a:spcAft>
                <a:spcPts val="0"/>
              </a:spcAft>
              <a:buSzPts val="1360"/>
              <a:buChar char="⚫"/>
            </a:pPr>
            <a:r>
              <a:rPr lang="en-US" sz="2000">
                <a:latin typeface="Calibri"/>
                <a:ea typeface="Calibri"/>
                <a:cs typeface="Calibri"/>
                <a:sym typeface="Calibri"/>
              </a:rPr>
              <a:t>Responsible for the effective implementation of the process "Incident Management" and carries out the respective reporting procedure.</a:t>
            </a:r>
            <a:endParaRPr sz="3200">
              <a:latin typeface="Calibri"/>
              <a:ea typeface="Calibri"/>
              <a:cs typeface="Calibri"/>
              <a:sym typeface="Calibri"/>
            </a:endParaRPr>
          </a:p>
          <a:p>
            <a:pPr indent="-274320" lvl="0" marL="274320" rtl="0" algn="just">
              <a:lnSpc>
                <a:spcPct val="100000"/>
              </a:lnSpc>
              <a:spcBef>
                <a:spcPts val="580"/>
              </a:spcBef>
              <a:spcAft>
                <a:spcPts val="0"/>
              </a:spcAft>
              <a:buSzPts val="1360"/>
              <a:buChar char="⚫"/>
            </a:pPr>
            <a:r>
              <a:rPr lang="en-US" sz="2000">
                <a:latin typeface="Calibri"/>
                <a:ea typeface="Calibri"/>
                <a:cs typeface="Calibri"/>
                <a:sym typeface="Calibri"/>
              </a:rPr>
              <a:t>Represent the first stage of escalation for Incidents</a:t>
            </a:r>
            <a:endParaRPr sz="3200">
              <a:latin typeface="Calibri"/>
              <a:ea typeface="Calibri"/>
              <a:cs typeface="Calibri"/>
              <a:sym typeface="Calibri"/>
            </a:endParaRPr>
          </a:p>
          <a:p>
            <a:pPr indent="-274320" lvl="0" marL="274320" rtl="0" algn="just">
              <a:lnSpc>
                <a:spcPct val="100000"/>
              </a:lnSpc>
              <a:spcBef>
                <a:spcPts val="580"/>
              </a:spcBef>
              <a:spcAft>
                <a:spcPts val="0"/>
              </a:spcAft>
              <a:buSzPts val="1360"/>
              <a:buChar char="⚫"/>
            </a:pPr>
            <a:r>
              <a:rPr lang="en-US" sz="2000">
                <a:latin typeface="Calibri"/>
                <a:ea typeface="Calibri"/>
                <a:cs typeface="Calibri"/>
                <a:sym typeface="Calibri"/>
              </a:rPr>
              <a:t>Monitor the workload per Tier 1 Analyst etc.</a:t>
            </a:r>
            <a:endParaRPr sz="3200">
              <a:latin typeface="Calibri"/>
              <a:ea typeface="Calibri"/>
              <a:cs typeface="Calibri"/>
              <a:sym typeface="Calibri"/>
            </a:endParaRPr>
          </a:p>
          <a:p>
            <a:pPr indent="-187960" lvl="0" marL="274320" rtl="0" algn="just">
              <a:lnSpc>
                <a:spcPct val="170000"/>
              </a:lnSpc>
              <a:spcBef>
                <a:spcPts val="580"/>
              </a:spcBef>
              <a:spcAft>
                <a:spcPts val="0"/>
              </a:spcAft>
              <a:buSzPts val="1360"/>
              <a:buNone/>
            </a:pPr>
            <a:r>
              <a:t/>
            </a:r>
            <a:endParaRPr b="1" sz="160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INCIDENT MANAGEMENT</a:t>
            </a:r>
            <a:endParaRPr/>
          </a:p>
        </p:txBody>
      </p:sp>
      <p:sp>
        <p:nvSpPr>
          <p:cNvPr id="406" name="Google Shape;406;p51"/>
          <p:cNvSpPr txBox="1"/>
          <p:nvPr>
            <p:ph idx="1" type="body"/>
          </p:nvPr>
        </p:nvSpPr>
        <p:spPr>
          <a:xfrm>
            <a:off x="1025237" y="1417638"/>
            <a:ext cx="7924800" cy="4883727"/>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just">
              <a:lnSpc>
                <a:spcPct val="170000"/>
              </a:lnSpc>
              <a:spcBef>
                <a:spcPts val="0"/>
              </a:spcBef>
              <a:spcAft>
                <a:spcPts val="0"/>
              </a:spcAft>
              <a:buSzPct val="85000"/>
              <a:buNone/>
            </a:pPr>
            <a:r>
              <a:rPr b="1" lang="en-US" sz="2200">
                <a:latin typeface="Calibri"/>
                <a:ea typeface="Calibri"/>
                <a:cs typeface="Calibri"/>
                <a:sym typeface="Calibri"/>
              </a:rPr>
              <a:t>INCIDENT MANAGEMENT TOOLS:</a:t>
            </a:r>
            <a:endParaRPr>
              <a:latin typeface="Calibri"/>
              <a:ea typeface="Calibri"/>
              <a:cs typeface="Calibri"/>
              <a:sym typeface="Calibri"/>
            </a:endParaRPr>
          </a:p>
          <a:p>
            <a:pPr indent="-274320" lvl="0" marL="274320" rtl="0" algn="just">
              <a:lnSpc>
                <a:spcPct val="170000"/>
              </a:lnSpc>
              <a:spcBef>
                <a:spcPts val="580"/>
              </a:spcBef>
              <a:spcAft>
                <a:spcPts val="0"/>
              </a:spcAft>
              <a:buSzPct val="85000"/>
              <a:buChar char="⚫"/>
            </a:pPr>
            <a:r>
              <a:rPr b="1" lang="en-US" sz="2200">
                <a:latin typeface="Calibri"/>
                <a:ea typeface="Calibri"/>
                <a:cs typeface="Calibri"/>
                <a:sym typeface="Calibri"/>
              </a:rPr>
              <a:t>Monitoring Tools-</a:t>
            </a:r>
            <a:r>
              <a:rPr lang="en-US" sz="2200">
                <a:latin typeface="Calibri"/>
                <a:ea typeface="Calibri"/>
                <a:cs typeface="Calibri"/>
                <a:sym typeface="Calibri"/>
              </a:rPr>
              <a:t> Monitoring tools give your team constant insight into the health of the infrastructure. Modern monitoring tools also proactively trigger alerts during unexpected activity.</a:t>
            </a:r>
            <a:endParaRPr sz="2200">
              <a:latin typeface="Calibri"/>
              <a:ea typeface="Calibri"/>
              <a:cs typeface="Calibri"/>
              <a:sym typeface="Calibri"/>
            </a:endParaRPr>
          </a:p>
          <a:p>
            <a:pPr indent="-274320" lvl="0" marL="274320" rtl="0" algn="just">
              <a:lnSpc>
                <a:spcPct val="170000"/>
              </a:lnSpc>
              <a:spcBef>
                <a:spcPts val="580"/>
              </a:spcBef>
              <a:spcAft>
                <a:spcPts val="0"/>
              </a:spcAft>
              <a:buSzPct val="85000"/>
              <a:buChar char="⚫"/>
            </a:pPr>
            <a:r>
              <a:rPr b="1" lang="en-US" sz="2200">
                <a:latin typeface="Calibri"/>
                <a:ea typeface="Calibri"/>
                <a:cs typeface="Calibri"/>
                <a:sym typeface="Calibri"/>
              </a:rPr>
              <a:t>Root Cause Analysis (RCA) Tools- </a:t>
            </a:r>
            <a:r>
              <a:rPr lang="en-US" sz="2400">
                <a:latin typeface="Calibri"/>
                <a:ea typeface="Calibri"/>
                <a:cs typeface="Calibri"/>
                <a:sym typeface="Calibri"/>
              </a:rPr>
              <a:t>Root cause analysis tools use a systematic process for finding and identifying the root cause of a problem or event. RCA tools starts with figuring out how, where, and why the issue appeared. Then it goes further: RCA strives to respond to that answer—in order to prevent it from happening again.</a:t>
            </a:r>
            <a:endParaRPr sz="2200">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INCIDENT MANAGEMENT</a:t>
            </a:r>
            <a:endParaRPr/>
          </a:p>
        </p:txBody>
      </p:sp>
      <p:sp>
        <p:nvSpPr>
          <p:cNvPr id="412" name="Google Shape;412;p5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700"/>
              <a:buChar char="⚫"/>
            </a:pPr>
            <a:r>
              <a:rPr b="1" lang="en-US" sz="2000">
                <a:latin typeface="Calibri"/>
                <a:ea typeface="Calibri"/>
                <a:cs typeface="Calibri"/>
                <a:sym typeface="Calibri"/>
              </a:rPr>
              <a:t>Incident Response Tools-</a:t>
            </a:r>
            <a:r>
              <a:rPr lang="en-US" sz="2000">
                <a:latin typeface="Calibri"/>
                <a:ea typeface="Calibri"/>
                <a:cs typeface="Calibri"/>
                <a:sym typeface="Calibri"/>
              </a:rPr>
              <a:t> The tools help to automatically and quickly monitor, identify, and resolve a wide range of security issues, thus streamlining the processes and eliminating the need to perform most repetitive tasks manually. Most of the modern tools can provide multiple capabilities, including automatically detecting and blocking threats and, at the same time, alerting the relevant security teams to investigate the issue further.</a:t>
            </a:r>
            <a:endParaRPr>
              <a:latin typeface="Calibri"/>
              <a:ea typeface="Calibri"/>
              <a:cs typeface="Calibri"/>
              <a:sym typeface="Calibri"/>
            </a:endParaRPr>
          </a:p>
          <a:p>
            <a:pPr indent="-274320" lvl="0" marL="274320" rtl="0" algn="just">
              <a:lnSpc>
                <a:spcPct val="150000"/>
              </a:lnSpc>
              <a:spcBef>
                <a:spcPts val="580"/>
              </a:spcBef>
              <a:spcAft>
                <a:spcPts val="0"/>
              </a:spcAft>
              <a:buSzPts val="1700"/>
              <a:buChar char="⚫"/>
            </a:pPr>
            <a:r>
              <a:rPr b="1" lang="en-US" sz="2000">
                <a:latin typeface="Calibri"/>
                <a:ea typeface="Calibri"/>
                <a:cs typeface="Calibri"/>
                <a:sym typeface="Calibri"/>
              </a:rPr>
              <a:t>Service Desk Tools- </a:t>
            </a:r>
            <a:r>
              <a:rPr lang="en-US" sz="2000">
                <a:latin typeface="Calibri"/>
                <a:ea typeface="Calibri"/>
                <a:cs typeface="Calibri"/>
                <a:sym typeface="Calibri"/>
              </a:rPr>
              <a:t> these tools simply create incident logs.</a:t>
            </a:r>
            <a:endParaRPr b="1" sz="2000">
              <a:latin typeface="Calibri"/>
              <a:ea typeface="Calibri"/>
              <a:cs typeface="Calibri"/>
              <a:sym typeface="Calibri"/>
            </a:endParaRPr>
          </a:p>
          <a:p>
            <a:pPr indent="-166370" lvl="0" marL="274320" rtl="0" algn="l">
              <a:lnSpc>
                <a:spcPct val="100000"/>
              </a:lnSpc>
              <a:spcBef>
                <a:spcPts val="580"/>
              </a:spcBef>
              <a:spcAft>
                <a:spcPts val="0"/>
              </a:spcAft>
              <a:buSzPts val="1700"/>
              <a:buNone/>
            </a:pPr>
            <a:r>
              <a:t/>
            </a:r>
            <a:endParaRPr sz="20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t/>
            </a:r>
            <a:endParaRPr/>
          </a:p>
        </p:txBody>
      </p:sp>
      <p:sp>
        <p:nvSpPr>
          <p:cNvPr id="418" name="Google Shape;418;p5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580"/>
              </a:spcBef>
              <a:spcAft>
                <a:spcPts val="0"/>
              </a:spcAft>
              <a:buSzPts val="1530"/>
              <a:buNone/>
            </a:pPr>
            <a:r>
              <a:t/>
            </a:r>
            <a:endParaRPr b="1">
              <a:latin typeface="Times New Roman"/>
              <a:ea typeface="Times New Roman"/>
              <a:cs typeface="Times New Roman"/>
              <a:sym typeface="Times New Roman"/>
            </a:endParaRPr>
          </a:p>
          <a:p>
            <a:pPr indent="-228600" lvl="0" marL="457200" rtl="0" algn="l">
              <a:lnSpc>
                <a:spcPct val="100000"/>
              </a:lnSpc>
              <a:spcBef>
                <a:spcPts val="580"/>
              </a:spcBef>
              <a:spcAft>
                <a:spcPts val="0"/>
              </a:spcAft>
              <a:buSzPts val="1530"/>
              <a:buNone/>
            </a:pPr>
            <a:r>
              <a:t/>
            </a:r>
            <a:endParaRPr b="1">
              <a:latin typeface="Times New Roman"/>
              <a:ea typeface="Times New Roman"/>
              <a:cs typeface="Times New Roman"/>
              <a:sym typeface="Times New Roman"/>
            </a:endParaRPr>
          </a:p>
          <a:p>
            <a:pPr indent="-228600" lvl="0" marL="457200" rtl="0" algn="l">
              <a:lnSpc>
                <a:spcPct val="100000"/>
              </a:lnSpc>
              <a:spcBef>
                <a:spcPts val="580"/>
              </a:spcBef>
              <a:spcAft>
                <a:spcPts val="0"/>
              </a:spcAft>
              <a:buSzPts val="1530"/>
              <a:buNone/>
            </a:pPr>
            <a:r>
              <a:t/>
            </a:r>
            <a:endParaRPr b="1">
              <a:latin typeface="Times New Roman"/>
              <a:ea typeface="Times New Roman"/>
              <a:cs typeface="Times New Roman"/>
              <a:sym typeface="Times New Roman"/>
            </a:endParaRPr>
          </a:p>
          <a:p>
            <a:pPr indent="-325755" lvl="0" marL="457200" rtl="0" algn="l">
              <a:lnSpc>
                <a:spcPct val="100000"/>
              </a:lnSpc>
              <a:spcBef>
                <a:spcPts val="580"/>
              </a:spcBef>
              <a:spcAft>
                <a:spcPts val="0"/>
              </a:spcAft>
              <a:buSzPts val="1530"/>
              <a:buChar char="⚫"/>
            </a:pPr>
            <a:r>
              <a:rPr b="1" lang="en-US" sz="3200">
                <a:latin typeface="Times New Roman"/>
                <a:ea typeface="Times New Roman"/>
                <a:cs typeface="Times New Roman"/>
                <a:sym typeface="Times New Roman"/>
              </a:rPr>
              <a:t>LEGAL SYSTEM &amp; CYBERCRIME</a:t>
            </a:r>
            <a:endParaRPr sz="32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LEGAL SYSTEM &amp; CYBERCRIME</a:t>
            </a:r>
            <a:endParaRPr b="1">
              <a:latin typeface="Times New Roman"/>
              <a:ea typeface="Times New Roman"/>
              <a:cs typeface="Times New Roman"/>
              <a:sym typeface="Times New Roman"/>
            </a:endParaRPr>
          </a:p>
        </p:txBody>
      </p:sp>
      <p:sp>
        <p:nvSpPr>
          <p:cNvPr id="424" name="Google Shape;424;p5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60000"/>
              </a:lnSpc>
              <a:spcBef>
                <a:spcPts val="0"/>
              </a:spcBef>
              <a:spcAft>
                <a:spcPts val="0"/>
              </a:spcAft>
              <a:buSzPts val="1870"/>
              <a:buChar char="⚫"/>
            </a:pPr>
            <a:r>
              <a:rPr lang="en-US" sz="2200">
                <a:latin typeface="Calibri"/>
                <a:ea typeface="Calibri"/>
                <a:cs typeface="Calibri"/>
                <a:sym typeface="Calibri"/>
              </a:rPr>
              <a:t>Cybercrime is the use of a computer as an instrument to further illegal ends, such as committing fraud, trafficking in child pornography and intellectual property, stealing identities, or violating privacy. </a:t>
            </a:r>
            <a:endParaRPr>
              <a:latin typeface="Calibri"/>
              <a:ea typeface="Calibri"/>
              <a:cs typeface="Calibri"/>
              <a:sym typeface="Calibri"/>
            </a:endParaRPr>
          </a:p>
          <a:p>
            <a:pPr indent="-274320" lvl="0" marL="274320" rtl="0" algn="just">
              <a:lnSpc>
                <a:spcPct val="160000"/>
              </a:lnSpc>
              <a:spcBef>
                <a:spcPts val="580"/>
              </a:spcBef>
              <a:spcAft>
                <a:spcPts val="0"/>
              </a:spcAft>
              <a:buSzPts val="1870"/>
              <a:buChar char="⚫"/>
            </a:pPr>
            <a:r>
              <a:rPr lang="en-US" sz="2200">
                <a:latin typeface="Calibri"/>
                <a:ea typeface="Calibri"/>
                <a:cs typeface="Calibri"/>
                <a:sym typeface="Calibri"/>
              </a:rPr>
              <a:t>Cybercrime, especially involving the Internet, represents an extension of existing criminal behaviour alongside some novel illegal activities.</a:t>
            </a:r>
            <a:endParaRPr>
              <a:latin typeface="Calibri"/>
              <a:ea typeface="Calibri"/>
              <a:cs typeface="Calibri"/>
              <a:sym typeface="Calibri"/>
            </a:endParaRPr>
          </a:p>
          <a:p>
            <a:pPr indent="-274320" lvl="0" marL="274320" rtl="0" algn="just">
              <a:lnSpc>
                <a:spcPct val="160000"/>
              </a:lnSpc>
              <a:spcBef>
                <a:spcPts val="580"/>
              </a:spcBef>
              <a:spcAft>
                <a:spcPts val="0"/>
              </a:spcAft>
              <a:buSzPts val="1870"/>
              <a:buChar char="⚫"/>
            </a:pPr>
            <a:r>
              <a:rPr lang="en-US" sz="2200">
                <a:latin typeface="Calibri"/>
                <a:ea typeface="Calibri"/>
                <a:cs typeface="Calibri"/>
                <a:sym typeface="Calibri"/>
              </a:rPr>
              <a:t>A primary effect of cybercrime is financial;  secondary effect is affecting Individual private information</a:t>
            </a:r>
            <a:endParaRPr>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LEGAL SYSTEM &amp; CYBERCRIME</a:t>
            </a:r>
            <a:endParaRPr/>
          </a:p>
        </p:txBody>
      </p:sp>
      <p:sp>
        <p:nvSpPr>
          <p:cNvPr id="430" name="Google Shape;430;p5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785"/>
              <a:buNone/>
            </a:pPr>
            <a:r>
              <a:rPr b="1" lang="en-US" sz="2100">
                <a:latin typeface="Calibri"/>
                <a:ea typeface="Calibri"/>
                <a:cs typeface="Calibri"/>
                <a:sym typeface="Calibri"/>
              </a:rPr>
              <a:t>TYPES OF CYBERCRIME: </a:t>
            </a:r>
            <a:r>
              <a:rPr lang="en-US" sz="2100">
                <a:latin typeface="Calibri"/>
                <a:ea typeface="Calibri"/>
                <a:cs typeface="Calibri"/>
                <a:sym typeface="Calibri"/>
              </a:rPr>
              <a:t>Depending on the ways in which computers are used for crimes, Cybercrimes are divided further as:</a:t>
            </a:r>
            <a:endParaRPr>
              <a:latin typeface="Calibri"/>
              <a:ea typeface="Calibri"/>
              <a:cs typeface="Calibri"/>
              <a:sym typeface="Calibri"/>
            </a:endParaRPr>
          </a:p>
          <a:p>
            <a:pPr indent="-274320" lvl="0" marL="274320" rtl="0" algn="l">
              <a:lnSpc>
                <a:spcPct val="150000"/>
              </a:lnSpc>
              <a:spcBef>
                <a:spcPts val="580"/>
              </a:spcBef>
              <a:spcAft>
                <a:spcPts val="0"/>
              </a:spcAft>
              <a:buSzPts val="1785"/>
              <a:buFont typeface="Noto Sans Symbols"/>
              <a:buChar char="⮚"/>
            </a:pPr>
            <a:r>
              <a:rPr b="1" lang="en-US" sz="2100">
                <a:latin typeface="Calibri"/>
                <a:ea typeface="Calibri"/>
                <a:cs typeface="Calibri"/>
                <a:sym typeface="Calibri"/>
              </a:rPr>
              <a:t>Cybercrimes wherein Computer is the target</a:t>
            </a:r>
            <a:endParaRPr>
              <a:latin typeface="Calibri"/>
              <a:ea typeface="Calibri"/>
              <a:cs typeface="Calibri"/>
              <a:sym typeface="Calibri"/>
            </a:endParaRPr>
          </a:p>
          <a:p>
            <a:pPr indent="-274320" lvl="0" marL="274320" rtl="0" algn="l">
              <a:lnSpc>
                <a:spcPct val="150000"/>
              </a:lnSpc>
              <a:spcBef>
                <a:spcPts val="580"/>
              </a:spcBef>
              <a:spcAft>
                <a:spcPts val="0"/>
              </a:spcAft>
              <a:buSzPts val="1785"/>
              <a:buFont typeface="Arial"/>
              <a:buChar char="•"/>
            </a:pPr>
            <a:r>
              <a:rPr lang="en-US" sz="2100">
                <a:latin typeface="Calibri"/>
                <a:ea typeface="Calibri"/>
                <a:cs typeface="Calibri"/>
                <a:sym typeface="Calibri"/>
              </a:rPr>
              <a:t>Virus Dissemination</a:t>
            </a:r>
            <a:endParaRPr>
              <a:latin typeface="Calibri"/>
              <a:ea typeface="Calibri"/>
              <a:cs typeface="Calibri"/>
              <a:sym typeface="Calibri"/>
            </a:endParaRPr>
          </a:p>
          <a:p>
            <a:pPr indent="-274320" lvl="0" marL="274320" rtl="0" algn="l">
              <a:lnSpc>
                <a:spcPct val="150000"/>
              </a:lnSpc>
              <a:spcBef>
                <a:spcPts val="580"/>
              </a:spcBef>
              <a:spcAft>
                <a:spcPts val="0"/>
              </a:spcAft>
              <a:buSzPts val="1785"/>
              <a:buFont typeface="Arial"/>
              <a:buChar char="•"/>
            </a:pPr>
            <a:r>
              <a:rPr lang="en-US" sz="2100">
                <a:latin typeface="Calibri"/>
                <a:ea typeface="Calibri"/>
                <a:cs typeface="Calibri"/>
                <a:sym typeface="Calibri"/>
              </a:rPr>
              <a:t>DDOS attack</a:t>
            </a:r>
            <a:endParaRPr>
              <a:latin typeface="Calibri"/>
              <a:ea typeface="Calibri"/>
              <a:cs typeface="Calibri"/>
              <a:sym typeface="Calibri"/>
            </a:endParaRPr>
          </a:p>
          <a:p>
            <a:pPr indent="-274320" lvl="0" marL="274320" rtl="0" algn="l">
              <a:lnSpc>
                <a:spcPct val="150000"/>
              </a:lnSpc>
              <a:spcBef>
                <a:spcPts val="580"/>
              </a:spcBef>
              <a:spcAft>
                <a:spcPts val="0"/>
              </a:spcAft>
              <a:buSzPts val="1785"/>
              <a:buFont typeface="Arial"/>
              <a:buChar char="•"/>
            </a:pPr>
            <a:r>
              <a:rPr lang="en-US" sz="2100">
                <a:latin typeface="Calibri"/>
                <a:ea typeface="Calibri"/>
                <a:cs typeface="Calibri"/>
                <a:sym typeface="Calibri"/>
              </a:rPr>
              <a:t>Potentially Unwanted Programs</a:t>
            </a:r>
            <a:endParaRPr>
              <a:latin typeface="Calibri"/>
              <a:ea typeface="Calibri"/>
              <a:cs typeface="Calibri"/>
              <a:sym typeface="Calibri"/>
            </a:endParaRPr>
          </a:p>
          <a:p>
            <a:pPr indent="-274320" lvl="0" marL="274320" rtl="0" algn="l">
              <a:lnSpc>
                <a:spcPct val="150000"/>
              </a:lnSpc>
              <a:spcBef>
                <a:spcPts val="580"/>
              </a:spcBef>
              <a:spcAft>
                <a:spcPts val="0"/>
              </a:spcAft>
              <a:buSzPts val="1785"/>
              <a:buFont typeface="Arial"/>
              <a:buChar char="•"/>
            </a:pPr>
            <a:r>
              <a:rPr lang="en-US" sz="2100">
                <a:latin typeface="Calibri"/>
                <a:ea typeface="Calibri"/>
                <a:cs typeface="Calibri"/>
                <a:sym typeface="Calibri"/>
              </a:rPr>
              <a:t>Ransomware Attack</a:t>
            </a:r>
            <a:endParaRPr>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56"/>
          <p:cNvPicPr preferRelativeResize="0"/>
          <p:nvPr/>
        </p:nvPicPr>
        <p:blipFill rotWithShape="1">
          <a:blip r:embed="rId3">
            <a:alphaModFix/>
          </a:blip>
          <a:srcRect b="0" l="0" r="0" t="0"/>
          <a:stretch/>
        </p:blipFill>
        <p:spPr>
          <a:xfrm>
            <a:off x="1841166" y="415637"/>
            <a:ext cx="5515597" cy="625937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LEGAL SYSTEM &amp; CYBERCRIME</a:t>
            </a:r>
            <a:endParaRPr/>
          </a:p>
        </p:txBody>
      </p:sp>
      <p:sp>
        <p:nvSpPr>
          <p:cNvPr id="441" name="Google Shape;441;p5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lnSpc>
                <a:spcPct val="150000"/>
              </a:lnSpc>
              <a:spcBef>
                <a:spcPts val="0"/>
              </a:spcBef>
              <a:spcAft>
                <a:spcPts val="0"/>
              </a:spcAft>
              <a:buSzPct val="85000"/>
              <a:buFont typeface="Noto Sans Symbols"/>
              <a:buChar char="⮚"/>
            </a:pPr>
            <a:r>
              <a:rPr b="1" lang="en-US" sz="2800">
                <a:latin typeface="Times New Roman"/>
                <a:ea typeface="Times New Roman"/>
                <a:cs typeface="Times New Roman"/>
                <a:sym typeface="Times New Roman"/>
              </a:rPr>
              <a:t>Cybercrimes where Computer is a tool</a:t>
            </a:r>
            <a:endParaRPr/>
          </a:p>
          <a:p>
            <a:pPr indent="-274320" lvl="0" marL="274320" rtl="0" algn="l">
              <a:lnSpc>
                <a:spcPct val="150000"/>
              </a:lnSpc>
              <a:spcBef>
                <a:spcPts val="580"/>
              </a:spcBef>
              <a:spcAft>
                <a:spcPts val="0"/>
              </a:spcAft>
              <a:buSzPct val="85000"/>
              <a:buFont typeface="Arial"/>
              <a:buChar char="•"/>
            </a:pPr>
            <a:r>
              <a:rPr lang="en-US" sz="2800">
                <a:latin typeface="Times New Roman"/>
                <a:ea typeface="Times New Roman"/>
                <a:cs typeface="Times New Roman"/>
                <a:sym typeface="Times New Roman"/>
              </a:rPr>
              <a:t>Botnet</a:t>
            </a:r>
            <a:endParaRPr sz="2800">
              <a:latin typeface="Times New Roman"/>
              <a:ea typeface="Times New Roman"/>
              <a:cs typeface="Times New Roman"/>
              <a:sym typeface="Times New Roman"/>
            </a:endParaRPr>
          </a:p>
          <a:p>
            <a:pPr indent="-274320" lvl="0" marL="274320" rtl="0" algn="l">
              <a:lnSpc>
                <a:spcPct val="150000"/>
              </a:lnSpc>
              <a:spcBef>
                <a:spcPts val="580"/>
              </a:spcBef>
              <a:spcAft>
                <a:spcPts val="0"/>
              </a:spcAft>
              <a:buSzPct val="85000"/>
              <a:buFont typeface="Arial"/>
              <a:buChar char="•"/>
            </a:pPr>
            <a:r>
              <a:rPr lang="en-US" sz="2800">
                <a:latin typeface="Times New Roman"/>
                <a:ea typeface="Times New Roman"/>
                <a:cs typeface="Times New Roman"/>
                <a:sym typeface="Times New Roman"/>
              </a:rPr>
              <a:t>Identity Theft</a:t>
            </a:r>
            <a:endParaRPr/>
          </a:p>
          <a:p>
            <a:pPr indent="-274320" lvl="0" marL="274320" rtl="0" algn="l">
              <a:lnSpc>
                <a:spcPct val="150000"/>
              </a:lnSpc>
              <a:spcBef>
                <a:spcPts val="580"/>
              </a:spcBef>
              <a:spcAft>
                <a:spcPts val="0"/>
              </a:spcAft>
              <a:buSzPct val="85000"/>
              <a:buFont typeface="Arial"/>
              <a:buChar char="•"/>
            </a:pPr>
            <a:r>
              <a:rPr lang="en-US" sz="2800">
                <a:latin typeface="Times New Roman"/>
                <a:ea typeface="Times New Roman"/>
                <a:cs typeface="Times New Roman"/>
                <a:sym typeface="Times New Roman"/>
              </a:rPr>
              <a:t>Cyberstalking</a:t>
            </a:r>
            <a:endParaRPr sz="2800">
              <a:latin typeface="Times New Roman"/>
              <a:ea typeface="Times New Roman"/>
              <a:cs typeface="Times New Roman"/>
              <a:sym typeface="Times New Roman"/>
            </a:endParaRPr>
          </a:p>
          <a:p>
            <a:pPr indent="-274320" lvl="0" marL="274320" rtl="0" algn="l">
              <a:lnSpc>
                <a:spcPct val="150000"/>
              </a:lnSpc>
              <a:spcBef>
                <a:spcPts val="580"/>
              </a:spcBef>
              <a:spcAft>
                <a:spcPts val="0"/>
              </a:spcAft>
              <a:buSzPct val="85000"/>
              <a:buFont typeface="Arial"/>
              <a:buChar char="•"/>
            </a:pPr>
            <a:r>
              <a:rPr lang="en-US" sz="2800">
                <a:latin typeface="Times New Roman"/>
                <a:ea typeface="Times New Roman"/>
                <a:cs typeface="Times New Roman"/>
                <a:sym typeface="Times New Roman"/>
              </a:rPr>
              <a:t>Social Engineering</a:t>
            </a:r>
            <a:endParaRPr/>
          </a:p>
          <a:p>
            <a:pPr indent="-274320" lvl="0" marL="274320" rtl="0" algn="l">
              <a:lnSpc>
                <a:spcPct val="150000"/>
              </a:lnSpc>
              <a:spcBef>
                <a:spcPts val="580"/>
              </a:spcBef>
              <a:spcAft>
                <a:spcPts val="0"/>
              </a:spcAft>
              <a:buSzPct val="85000"/>
              <a:buFont typeface="Arial"/>
              <a:buChar char="•"/>
            </a:pPr>
            <a:r>
              <a:rPr lang="en-US" sz="2800">
                <a:latin typeface="Times New Roman"/>
                <a:ea typeface="Times New Roman"/>
                <a:cs typeface="Times New Roman"/>
                <a:sym typeface="Times New Roman"/>
              </a:rPr>
              <a:t>Phishing</a:t>
            </a:r>
            <a:endParaRPr/>
          </a:p>
          <a:p>
            <a:pPr indent="-274320" lvl="0" marL="274320" rtl="0" algn="l">
              <a:lnSpc>
                <a:spcPct val="150000"/>
              </a:lnSpc>
              <a:spcBef>
                <a:spcPts val="580"/>
              </a:spcBef>
              <a:spcAft>
                <a:spcPts val="0"/>
              </a:spcAft>
              <a:buSzPct val="85000"/>
              <a:buFont typeface="Arial"/>
              <a:buChar char="•"/>
            </a:pPr>
            <a:r>
              <a:rPr lang="en-US" sz="2800">
                <a:latin typeface="Times New Roman"/>
                <a:ea typeface="Times New Roman"/>
                <a:cs typeface="Times New Roman"/>
                <a:sym typeface="Times New Roman"/>
              </a:rPr>
              <a:t>Illegal Content</a:t>
            </a:r>
            <a:endParaRPr/>
          </a:p>
          <a:p>
            <a:pPr indent="-274320" lvl="0" marL="274320" rtl="0" algn="l">
              <a:lnSpc>
                <a:spcPct val="150000"/>
              </a:lnSpc>
              <a:spcBef>
                <a:spcPts val="580"/>
              </a:spcBef>
              <a:spcAft>
                <a:spcPts val="0"/>
              </a:spcAft>
              <a:buSzPct val="85000"/>
              <a:buFont typeface="Arial"/>
              <a:buChar char="•"/>
            </a:pPr>
            <a:r>
              <a:rPr lang="en-US" sz="2800">
                <a:latin typeface="Times New Roman"/>
                <a:ea typeface="Times New Roman"/>
                <a:cs typeface="Times New Roman"/>
                <a:sym typeface="Times New Roman"/>
              </a:rPr>
              <a:t>Online Scams</a:t>
            </a:r>
            <a:endParaRPr/>
          </a:p>
          <a:p>
            <a:pPr indent="-274320" lvl="0" marL="274320" rtl="0" algn="l">
              <a:lnSpc>
                <a:spcPct val="150000"/>
              </a:lnSpc>
              <a:spcBef>
                <a:spcPts val="580"/>
              </a:spcBef>
              <a:spcAft>
                <a:spcPts val="0"/>
              </a:spcAft>
              <a:buSzPct val="85000"/>
              <a:buFont typeface="Arial"/>
              <a:buChar char="•"/>
            </a:pPr>
            <a:r>
              <a:rPr lang="en-US" sz="2800">
                <a:latin typeface="Times New Roman"/>
                <a:ea typeface="Times New Roman"/>
                <a:cs typeface="Times New Roman"/>
                <a:sym typeface="Times New Roman"/>
              </a:rPr>
              <a:t>Online Child Abuse</a:t>
            </a:r>
            <a:endParaRPr/>
          </a:p>
          <a:p>
            <a:pPr indent="-176085" lvl="0" marL="274320" rtl="0" algn="l">
              <a:lnSpc>
                <a:spcPct val="150000"/>
              </a:lnSpc>
              <a:spcBef>
                <a:spcPts val="580"/>
              </a:spcBef>
              <a:spcAft>
                <a:spcPts val="0"/>
              </a:spcAft>
              <a:buSzPct val="850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LEGAL ENFORCEMENT CHALLENGES</a:t>
            </a:r>
            <a:endParaRPr b="1">
              <a:latin typeface="Times New Roman"/>
              <a:ea typeface="Times New Roman"/>
              <a:cs typeface="Times New Roman"/>
              <a:sym typeface="Times New Roman"/>
            </a:endParaRPr>
          </a:p>
        </p:txBody>
      </p:sp>
      <p:sp>
        <p:nvSpPr>
          <p:cNvPr id="447" name="Google Shape;447;p5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700"/>
              <a:buNone/>
            </a:pPr>
            <a:r>
              <a:rPr lang="en-US" sz="2000">
                <a:latin typeface="Times New Roman"/>
                <a:ea typeface="Times New Roman"/>
                <a:cs typeface="Times New Roman"/>
                <a:sym typeface="Times New Roman"/>
              </a:rPr>
              <a:t>	The following challenges can be encountered in legal enforcements of Cyber crimes:</a:t>
            </a:r>
            <a:endParaRPr/>
          </a:p>
          <a:p>
            <a:pPr indent="-274320" lvl="0" marL="274320" rtl="0" algn="just">
              <a:lnSpc>
                <a:spcPct val="150000"/>
              </a:lnSpc>
              <a:spcBef>
                <a:spcPts val="580"/>
              </a:spcBef>
              <a:spcAft>
                <a:spcPts val="0"/>
              </a:spcAft>
              <a:buSzPts val="1700"/>
              <a:buChar char="⚫"/>
            </a:pPr>
            <a:r>
              <a:rPr lang="en-US" sz="2000">
                <a:latin typeface="Times New Roman"/>
                <a:ea typeface="Times New Roman"/>
                <a:cs typeface="Times New Roman"/>
                <a:sym typeface="Times New Roman"/>
              </a:rPr>
              <a:t>Jurisdiction</a:t>
            </a:r>
            <a:endParaRPr/>
          </a:p>
          <a:p>
            <a:pPr indent="-274320" lvl="0" marL="274320" rtl="0" algn="just">
              <a:lnSpc>
                <a:spcPct val="150000"/>
              </a:lnSpc>
              <a:spcBef>
                <a:spcPts val="580"/>
              </a:spcBef>
              <a:spcAft>
                <a:spcPts val="0"/>
              </a:spcAft>
              <a:buSzPts val="1700"/>
              <a:buChar char="⚫"/>
            </a:pPr>
            <a:r>
              <a:rPr lang="en-US" sz="2000">
                <a:latin typeface="Times New Roman"/>
                <a:ea typeface="Times New Roman"/>
                <a:cs typeface="Times New Roman"/>
                <a:sym typeface="Times New Roman"/>
              </a:rPr>
              <a:t>Poor Knowledge about Prosecution</a:t>
            </a:r>
            <a:endParaRPr/>
          </a:p>
          <a:p>
            <a:pPr indent="-274320" lvl="0" marL="274320" rtl="0" algn="just">
              <a:lnSpc>
                <a:spcPct val="150000"/>
              </a:lnSpc>
              <a:spcBef>
                <a:spcPts val="580"/>
              </a:spcBef>
              <a:spcAft>
                <a:spcPts val="0"/>
              </a:spcAft>
              <a:buSzPts val="1700"/>
              <a:buChar char="⚫"/>
            </a:pPr>
            <a:r>
              <a:rPr lang="en-US" sz="2000">
                <a:latin typeface="Times New Roman"/>
                <a:ea typeface="Times New Roman"/>
                <a:cs typeface="Times New Roman"/>
                <a:sym typeface="Times New Roman"/>
              </a:rPr>
              <a:t>Non reporting of Cybercrimes</a:t>
            </a:r>
            <a:endParaRPr/>
          </a:p>
          <a:p>
            <a:pPr indent="-274320" lvl="0" marL="274320" rtl="0" algn="just">
              <a:lnSpc>
                <a:spcPct val="150000"/>
              </a:lnSpc>
              <a:spcBef>
                <a:spcPts val="580"/>
              </a:spcBef>
              <a:spcAft>
                <a:spcPts val="0"/>
              </a:spcAft>
              <a:buSzPts val="1700"/>
              <a:buChar char="⚫"/>
            </a:pPr>
            <a:r>
              <a:rPr lang="en-US" sz="2000">
                <a:latin typeface="Times New Roman"/>
                <a:ea typeface="Times New Roman"/>
                <a:cs typeface="Times New Roman"/>
                <a:sym typeface="Times New Roman"/>
              </a:rPr>
              <a:t>Difficulty in Gathering Legal Digital Evidences</a:t>
            </a:r>
            <a:endParaRPr sz="2000">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ETHICAL ISSUES IN SECURITY MANAGEMENT</a:t>
            </a:r>
            <a:endParaRPr b="1">
              <a:latin typeface="Times New Roman"/>
              <a:ea typeface="Times New Roman"/>
              <a:cs typeface="Times New Roman"/>
              <a:sym typeface="Times New Roman"/>
            </a:endParaRPr>
          </a:p>
        </p:txBody>
      </p:sp>
      <p:graphicFrame>
        <p:nvGraphicFramePr>
          <p:cNvPr id="453" name="Google Shape;453;p59"/>
          <p:cNvGraphicFramePr/>
          <p:nvPr/>
        </p:nvGraphicFramePr>
        <p:xfrm>
          <a:off x="914400" y="1447800"/>
          <a:ext cx="3000000" cy="3000000"/>
        </p:xfrm>
        <a:graphic>
          <a:graphicData uri="http://schemas.openxmlformats.org/drawingml/2006/table">
            <a:tbl>
              <a:tblPr bandRow="1" firstRow="1">
                <a:noFill/>
                <a:tableStyleId>{E95A9A82-90AC-4D96-9B64-1C3490981E54}</a:tableStyleId>
              </a:tblPr>
              <a:tblGrid>
                <a:gridCol w="2577475"/>
                <a:gridCol w="4896550"/>
              </a:tblGrid>
              <a:tr h="607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AREA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ETHICAL ISSUES</a:t>
                      </a:r>
                      <a:endParaRPr sz="1800" u="none" cap="none" strike="noStrike"/>
                    </a:p>
                  </a:txBody>
                  <a:tcPr marT="45725" marB="45725" marR="91450" marL="91450"/>
                </a:tc>
              </a:tr>
              <a:tr h="607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Technology Intrusion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Privacy internal/external to firm</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Computer Surveillance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Employee Monitoring</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Hacking</a:t>
                      </a:r>
                      <a:endParaRPr sz="1400" u="none" cap="none" strike="noStrike"/>
                    </a:p>
                  </a:txBody>
                  <a:tcPr marT="45725" marB="45725" marR="91450" marL="91450"/>
                </a:tc>
              </a:tr>
              <a:tr h="607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Personnel Issues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Employee Interruption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Ergonomics &amp; Human Factors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Training to avoid Job obsolescence</a:t>
                      </a:r>
                      <a:endParaRPr sz="1800" u="none" cap="none" strike="noStrike"/>
                    </a:p>
                  </a:txBody>
                  <a:tcPr marT="45725" marB="45725" marR="91450" marL="91450"/>
                </a:tc>
              </a:tr>
              <a:tr h="607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Legal &amp; Social Responsibilities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Misuse, fraud, Abuse</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Accuracy and timeliness of data</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Monopoly of Data</a:t>
                      </a:r>
                      <a:endParaRPr sz="1800" u="none" cap="none" strike="noStrike"/>
                    </a:p>
                  </a:txBody>
                  <a:tcPr marT="45725" marB="45725" marR="91450" marL="91450"/>
                </a:tc>
              </a:tr>
              <a:tr h="607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Ownership Issues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Proprietary Rights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Conflicts of Interest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Software Copyrights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Personal benefits from company assets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Theft of Data, Software, Hardware</a:t>
                      </a:r>
                      <a:endParaRPr sz="1800" u="none" cap="none" strike="noStrike"/>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sz="3600"/>
              <a:t>Types of Policy</a:t>
            </a:r>
            <a:endParaRPr sz="3600"/>
          </a:p>
        </p:txBody>
      </p:sp>
      <p:sp>
        <p:nvSpPr>
          <p:cNvPr id="132" name="Google Shape;132;p6"/>
          <p:cNvSpPr/>
          <p:nvPr/>
        </p:nvSpPr>
        <p:spPr>
          <a:xfrm>
            <a:off x="4675910" y="1066798"/>
            <a:ext cx="4294907" cy="4516583"/>
          </a:xfrm>
          <a:prstGeom prst="triangle">
            <a:avLst>
              <a:gd fmla="val 50000" name="adj"/>
            </a:avLst>
          </a:prstGeom>
          <a:solidFill>
            <a:schemeClr val="accent1"/>
          </a:solidFill>
          <a:ln cap="flat" cmpd="sng" w="254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Organizational/ Program Policy</a:t>
            </a:r>
            <a:endParaRPr/>
          </a:p>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Issue-Specific/ Functional policy</a:t>
            </a:r>
            <a:endParaRPr/>
          </a:p>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System-Specific Policy</a:t>
            </a:r>
            <a:endParaRPr/>
          </a:p>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6"/>
          <p:cNvSpPr txBox="1"/>
          <p:nvPr/>
        </p:nvSpPr>
        <p:spPr>
          <a:xfrm>
            <a:off x="457199" y="1417638"/>
            <a:ext cx="4502727" cy="452431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These policies form a hierarchy where Program policy is at the top, highest-level  and strategically defined. This is also called organization policy</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Issue-specific policies deal with a specific issues like email privacy, employee authorization, leaving/terminating. They are called functional Policy also.</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System specific is the most granular form that provides information and direction for particular systems. They cover specific or individual computer systems like firewalls and web servers.</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ETHICAL ISSUES IN SECURITY MANAGEMENT</a:t>
            </a:r>
            <a:endParaRPr/>
          </a:p>
        </p:txBody>
      </p:sp>
      <p:sp>
        <p:nvSpPr>
          <p:cNvPr id="459" name="Google Shape;459;p6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l">
              <a:lnSpc>
                <a:spcPct val="170000"/>
              </a:lnSpc>
              <a:spcBef>
                <a:spcPts val="0"/>
              </a:spcBef>
              <a:spcAft>
                <a:spcPts val="0"/>
              </a:spcAft>
              <a:buSzPts val="1360"/>
              <a:buNone/>
            </a:pPr>
            <a:r>
              <a:rPr b="1" lang="en-US" sz="2000">
                <a:latin typeface="Times New Roman"/>
                <a:ea typeface="Times New Roman"/>
                <a:cs typeface="Times New Roman"/>
                <a:sym typeface="Times New Roman"/>
              </a:rPr>
              <a:t>The ACM Code of Ethics and Professional Conduct</a:t>
            </a:r>
            <a:endParaRPr/>
          </a:p>
          <a:p>
            <a:pPr indent="-274320" lvl="0" marL="274320" rtl="0" algn="l">
              <a:lnSpc>
                <a:spcPct val="100000"/>
              </a:lnSpc>
              <a:spcBef>
                <a:spcPts val="580"/>
              </a:spcBef>
              <a:spcAft>
                <a:spcPts val="0"/>
              </a:spcAft>
              <a:buSzPts val="1360"/>
              <a:buChar char="⚫"/>
            </a:pPr>
            <a:r>
              <a:rPr lang="en-US" sz="1800">
                <a:latin typeface="Times New Roman"/>
                <a:ea typeface="Times New Roman"/>
                <a:cs typeface="Times New Roman"/>
                <a:sym typeface="Times New Roman"/>
              </a:rPr>
              <a:t>Strive to achieve the highest quality, effectiveness, and dignity in both the process and products of professional work.</a:t>
            </a:r>
            <a:endParaRPr sz="2800"/>
          </a:p>
          <a:p>
            <a:pPr indent="-274320" lvl="0" marL="274320" rtl="0" algn="l">
              <a:lnSpc>
                <a:spcPct val="100000"/>
              </a:lnSpc>
              <a:spcBef>
                <a:spcPts val="580"/>
              </a:spcBef>
              <a:spcAft>
                <a:spcPts val="0"/>
              </a:spcAft>
              <a:buSzPts val="1360"/>
              <a:buChar char="⚫"/>
            </a:pPr>
            <a:r>
              <a:rPr lang="en-US" sz="1800">
                <a:latin typeface="Times New Roman"/>
                <a:ea typeface="Times New Roman"/>
                <a:cs typeface="Times New Roman"/>
                <a:sym typeface="Times New Roman"/>
              </a:rPr>
              <a:t>Acquire and maintain professional competence.</a:t>
            </a:r>
            <a:endParaRPr sz="2800"/>
          </a:p>
          <a:p>
            <a:pPr indent="-274320" lvl="0" marL="274320" rtl="0" algn="l">
              <a:lnSpc>
                <a:spcPct val="100000"/>
              </a:lnSpc>
              <a:spcBef>
                <a:spcPts val="580"/>
              </a:spcBef>
              <a:spcAft>
                <a:spcPts val="0"/>
              </a:spcAft>
              <a:buSzPts val="1360"/>
              <a:buChar char="⚫"/>
            </a:pPr>
            <a:r>
              <a:rPr lang="en-US" sz="1800">
                <a:latin typeface="Times New Roman"/>
                <a:ea typeface="Times New Roman"/>
                <a:cs typeface="Times New Roman"/>
                <a:sym typeface="Times New Roman"/>
              </a:rPr>
              <a:t>Know and respect existing laws pertaining to professional work.</a:t>
            </a:r>
            <a:endParaRPr sz="2800"/>
          </a:p>
          <a:p>
            <a:pPr indent="-274320" lvl="0" marL="274320" rtl="0" algn="l">
              <a:lnSpc>
                <a:spcPct val="100000"/>
              </a:lnSpc>
              <a:spcBef>
                <a:spcPts val="580"/>
              </a:spcBef>
              <a:spcAft>
                <a:spcPts val="0"/>
              </a:spcAft>
              <a:buSzPts val="1360"/>
              <a:buChar char="⚫"/>
            </a:pPr>
            <a:r>
              <a:rPr lang="en-US" sz="1800">
                <a:latin typeface="Times New Roman"/>
                <a:ea typeface="Times New Roman"/>
                <a:cs typeface="Times New Roman"/>
                <a:sym typeface="Times New Roman"/>
              </a:rPr>
              <a:t>Accept and provide appropriate professional review.</a:t>
            </a:r>
            <a:endParaRPr sz="2800"/>
          </a:p>
          <a:p>
            <a:pPr indent="-274320" lvl="0" marL="274320" rtl="0" algn="l">
              <a:lnSpc>
                <a:spcPct val="100000"/>
              </a:lnSpc>
              <a:spcBef>
                <a:spcPts val="580"/>
              </a:spcBef>
              <a:spcAft>
                <a:spcPts val="0"/>
              </a:spcAft>
              <a:buSzPts val="1360"/>
              <a:buChar char="⚫"/>
            </a:pPr>
            <a:r>
              <a:rPr lang="en-US" sz="1800">
                <a:latin typeface="Times New Roman"/>
                <a:ea typeface="Times New Roman"/>
                <a:cs typeface="Times New Roman"/>
                <a:sym typeface="Times New Roman"/>
              </a:rPr>
              <a:t>Give comprehensive and thorough evaluations of computer systems and their impacts, including analysis and possible risks.</a:t>
            </a:r>
            <a:endParaRPr sz="2800"/>
          </a:p>
          <a:p>
            <a:pPr indent="-274320" lvl="0" marL="274320" rtl="0" algn="l">
              <a:lnSpc>
                <a:spcPct val="100000"/>
              </a:lnSpc>
              <a:spcBef>
                <a:spcPts val="580"/>
              </a:spcBef>
              <a:spcAft>
                <a:spcPts val="0"/>
              </a:spcAft>
              <a:buSzPts val="1360"/>
              <a:buChar char="⚫"/>
            </a:pPr>
            <a:r>
              <a:rPr lang="en-US" sz="1800">
                <a:latin typeface="Times New Roman"/>
                <a:ea typeface="Times New Roman"/>
                <a:cs typeface="Times New Roman"/>
                <a:sym typeface="Times New Roman"/>
              </a:rPr>
              <a:t>Honor contracts, agreements, and assigned responsibilities.</a:t>
            </a:r>
            <a:endParaRPr sz="2800"/>
          </a:p>
          <a:p>
            <a:pPr indent="-274320" lvl="0" marL="274320" rtl="0" algn="l">
              <a:lnSpc>
                <a:spcPct val="100000"/>
              </a:lnSpc>
              <a:spcBef>
                <a:spcPts val="580"/>
              </a:spcBef>
              <a:spcAft>
                <a:spcPts val="0"/>
              </a:spcAft>
              <a:buSzPts val="1360"/>
              <a:buChar char="⚫"/>
            </a:pPr>
            <a:r>
              <a:rPr lang="en-US" sz="1800">
                <a:latin typeface="Times New Roman"/>
                <a:ea typeface="Times New Roman"/>
                <a:cs typeface="Times New Roman"/>
                <a:sym typeface="Times New Roman"/>
              </a:rPr>
              <a:t>Improve public understanding of computing and its consequences.</a:t>
            </a:r>
            <a:endParaRPr sz="2800"/>
          </a:p>
          <a:p>
            <a:pPr indent="-274320" lvl="0" marL="274320" rtl="0" algn="l">
              <a:lnSpc>
                <a:spcPct val="100000"/>
              </a:lnSpc>
              <a:spcBef>
                <a:spcPts val="580"/>
              </a:spcBef>
              <a:spcAft>
                <a:spcPts val="0"/>
              </a:spcAft>
              <a:buSzPts val="1360"/>
              <a:buChar char="⚫"/>
            </a:pPr>
            <a:r>
              <a:rPr lang="en-US" sz="1800">
                <a:latin typeface="Times New Roman"/>
                <a:ea typeface="Times New Roman"/>
                <a:cs typeface="Times New Roman"/>
                <a:sym typeface="Times New Roman"/>
              </a:rPr>
              <a:t>Access computing and communication resources only when authorized to do so.</a:t>
            </a:r>
            <a:endParaRPr sz="2800"/>
          </a:p>
          <a:p>
            <a:pPr indent="-274320" lvl="0" marL="274320" rtl="0" algn="l">
              <a:lnSpc>
                <a:spcPct val="100000"/>
              </a:lnSpc>
              <a:spcBef>
                <a:spcPts val="580"/>
              </a:spcBef>
              <a:spcAft>
                <a:spcPts val="0"/>
              </a:spcAft>
              <a:buSzPts val="1360"/>
              <a:buNone/>
            </a:pPr>
            <a:r>
              <a:t/>
            </a:r>
            <a:endParaRPr sz="1800">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ETHICAL ISSUES IN SECURITY MANAGEMENT</a:t>
            </a:r>
            <a:endParaRPr/>
          </a:p>
        </p:txBody>
      </p:sp>
      <p:sp>
        <p:nvSpPr>
          <p:cNvPr id="465" name="Google Shape;465;p6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70000"/>
              </a:lnSpc>
              <a:spcBef>
                <a:spcPts val="0"/>
              </a:spcBef>
              <a:spcAft>
                <a:spcPts val="0"/>
              </a:spcAft>
              <a:buSzPts val="1530"/>
              <a:buNone/>
            </a:pPr>
            <a:r>
              <a:rPr b="1" lang="en-US" sz="2000">
                <a:latin typeface="Times New Roman"/>
                <a:ea typeface="Times New Roman"/>
                <a:cs typeface="Times New Roman"/>
                <a:sym typeface="Times New Roman"/>
              </a:rPr>
              <a:t>The IEEE Code of Ethics and Professional Conduct:</a:t>
            </a:r>
            <a:endParaRPr sz="2800"/>
          </a:p>
          <a:p>
            <a:pPr indent="-274320" lvl="0" marL="274320" rtl="0" algn="just">
              <a:lnSpc>
                <a:spcPct val="100000"/>
              </a:lnSpc>
              <a:spcBef>
                <a:spcPts val="580"/>
              </a:spcBef>
              <a:spcAft>
                <a:spcPts val="0"/>
              </a:spcAft>
              <a:buSzPts val="1530"/>
              <a:buChar char="⚫"/>
            </a:pPr>
            <a:r>
              <a:rPr lang="en-US" sz="2000">
                <a:latin typeface="Times New Roman"/>
                <a:ea typeface="Times New Roman"/>
                <a:cs typeface="Times New Roman"/>
                <a:sym typeface="Times New Roman"/>
              </a:rPr>
              <a:t>To accept responsibility in making decisions consistent with the safety, health and welfare of the public, and to disclose promptly factors that might endanger the public or the environment;</a:t>
            </a:r>
            <a:endParaRPr sz="2800"/>
          </a:p>
          <a:p>
            <a:pPr indent="-274320" lvl="0" marL="274320" rtl="0" algn="just">
              <a:lnSpc>
                <a:spcPct val="100000"/>
              </a:lnSpc>
              <a:spcBef>
                <a:spcPts val="580"/>
              </a:spcBef>
              <a:spcAft>
                <a:spcPts val="0"/>
              </a:spcAft>
              <a:buSzPts val="1530"/>
              <a:buChar char="⚫"/>
            </a:pPr>
            <a:r>
              <a:rPr lang="en-US" sz="2000">
                <a:latin typeface="Times New Roman"/>
                <a:ea typeface="Times New Roman"/>
                <a:cs typeface="Times New Roman"/>
                <a:sym typeface="Times New Roman"/>
              </a:rPr>
              <a:t>To avoid real or perceived conflicts of interest whenever possible, and to disclose them to affected parties when they do exist;</a:t>
            </a:r>
            <a:endParaRPr sz="2800"/>
          </a:p>
          <a:p>
            <a:pPr indent="-274320" lvl="0" marL="274320" rtl="0" algn="just">
              <a:lnSpc>
                <a:spcPct val="100000"/>
              </a:lnSpc>
              <a:spcBef>
                <a:spcPts val="580"/>
              </a:spcBef>
              <a:spcAft>
                <a:spcPts val="0"/>
              </a:spcAft>
              <a:buSzPts val="1530"/>
              <a:buChar char="⚫"/>
            </a:pPr>
            <a:r>
              <a:rPr lang="en-US" sz="2000">
                <a:latin typeface="Times New Roman"/>
                <a:ea typeface="Times New Roman"/>
                <a:cs typeface="Times New Roman"/>
                <a:sym typeface="Times New Roman"/>
              </a:rPr>
              <a:t>To be honest and realistic in stating claims or estimates based on available data;</a:t>
            </a:r>
            <a:endParaRPr sz="2800"/>
          </a:p>
          <a:p>
            <a:pPr indent="-274320" lvl="0" marL="274320" rtl="0" algn="just">
              <a:lnSpc>
                <a:spcPct val="100000"/>
              </a:lnSpc>
              <a:spcBef>
                <a:spcPts val="580"/>
              </a:spcBef>
              <a:spcAft>
                <a:spcPts val="0"/>
              </a:spcAft>
              <a:buSzPts val="1530"/>
              <a:buChar char="⚫"/>
            </a:pPr>
            <a:r>
              <a:rPr lang="en-US" sz="2000">
                <a:latin typeface="Times New Roman"/>
                <a:ea typeface="Times New Roman"/>
                <a:cs typeface="Times New Roman"/>
                <a:sym typeface="Times New Roman"/>
              </a:rPr>
              <a:t>To reject bribery in all its forms;</a:t>
            </a:r>
            <a:endParaRPr sz="2800"/>
          </a:p>
          <a:p>
            <a:pPr indent="-274320" lvl="0" marL="274320" rtl="0" algn="just">
              <a:lnSpc>
                <a:spcPct val="100000"/>
              </a:lnSpc>
              <a:spcBef>
                <a:spcPts val="580"/>
              </a:spcBef>
              <a:spcAft>
                <a:spcPts val="0"/>
              </a:spcAft>
              <a:buSzPts val="1530"/>
              <a:buChar char="⚫"/>
            </a:pPr>
            <a:r>
              <a:rPr lang="en-US" sz="2000">
                <a:latin typeface="Times New Roman"/>
                <a:ea typeface="Times New Roman"/>
                <a:cs typeface="Times New Roman"/>
                <a:sym typeface="Times New Roman"/>
              </a:rPr>
              <a:t>To improve the understanding of technology, its appropriate application, and potential consequences;</a:t>
            </a:r>
            <a:endParaRPr sz="2800"/>
          </a:p>
          <a:p>
            <a:pPr indent="-274320" lvl="0" marL="274320" rtl="0" algn="just">
              <a:lnSpc>
                <a:spcPct val="170000"/>
              </a:lnSpc>
              <a:spcBef>
                <a:spcPts val="580"/>
              </a:spcBef>
              <a:spcAft>
                <a:spcPts val="0"/>
              </a:spcAft>
              <a:buSzPts val="1530"/>
              <a:buNone/>
            </a:pPr>
            <a:r>
              <a:t/>
            </a:r>
            <a:endParaRPr b="1" sz="1800">
              <a:latin typeface="Times New Roman"/>
              <a:ea typeface="Times New Roman"/>
              <a:cs typeface="Times New Roman"/>
              <a:sym typeface="Times New Roman"/>
            </a:endParaRPr>
          </a:p>
          <a:p>
            <a:pPr indent="-274320" lvl="0" marL="274320" rtl="0" algn="just">
              <a:lnSpc>
                <a:spcPct val="170000"/>
              </a:lnSpc>
              <a:spcBef>
                <a:spcPts val="580"/>
              </a:spcBef>
              <a:spcAft>
                <a:spcPts val="0"/>
              </a:spcAft>
              <a:buSzPts val="1530"/>
              <a:buNone/>
            </a:pPr>
            <a:r>
              <a:t/>
            </a:r>
            <a:endParaRPr sz="1800">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2"/>
          <p:cNvSpPr txBox="1"/>
          <p:nvPr>
            <p:ph type="title"/>
          </p:nvPr>
        </p:nvSpPr>
        <p:spPr>
          <a:xfrm>
            <a:off x="899592" y="188640"/>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2"/>
              </a:buClr>
              <a:buSzPct val="100000"/>
              <a:buFont typeface="Times New Roman"/>
              <a:buNone/>
            </a:pPr>
            <a:r>
              <a:rPr b="1" lang="en-US">
                <a:latin typeface="Times New Roman"/>
                <a:ea typeface="Times New Roman"/>
                <a:cs typeface="Times New Roman"/>
                <a:sym typeface="Times New Roman"/>
              </a:rPr>
              <a:t>ETHICAL ISSUES IN SECURITY MANAGEMENT</a:t>
            </a:r>
            <a:endParaRPr/>
          </a:p>
        </p:txBody>
      </p:sp>
      <p:sp>
        <p:nvSpPr>
          <p:cNvPr id="471" name="Google Shape;471;p62"/>
          <p:cNvSpPr txBox="1"/>
          <p:nvPr>
            <p:ph idx="1" type="body"/>
          </p:nvPr>
        </p:nvSpPr>
        <p:spPr>
          <a:xfrm>
            <a:off x="538420" y="1659422"/>
            <a:ext cx="8133572" cy="4572000"/>
          </a:xfrm>
          <a:prstGeom prst="rect">
            <a:avLst/>
          </a:prstGeom>
          <a:noFill/>
          <a:ln>
            <a:noFill/>
          </a:ln>
        </p:spPr>
        <p:txBody>
          <a:bodyPr anchorCtr="0" anchor="t" bIns="45700" lIns="91425" spcFirstLastPara="1" rIns="91425" wrap="square" tIns="45700">
            <a:noAutofit/>
          </a:bodyPr>
          <a:lstStyle/>
          <a:p>
            <a:pPr indent="-274320" lvl="0" marL="274320" rtl="0" algn="just">
              <a:lnSpc>
                <a:spcPct val="100000"/>
              </a:lnSpc>
              <a:spcBef>
                <a:spcPts val="0"/>
              </a:spcBef>
              <a:spcAft>
                <a:spcPts val="0"/>
              </a:spcAft>
              <a:buSzPts val="1530"/>
              <a:buChar char="⚫"/>
            </a:pPr>
            <a:r>
              <a:rPr lang="en-US" sz="2000">
                <a:latin typeface="Calibri"/>
                <a:ea typeface="Calibri"/>
                <a:cs typeface="Calibri"/>
                <a:sym typeface="Calibri"/>
              </a:rPr>
              <a:t>To maintain and improve our technical competence and to undertake technological tasks for others only if qualified by training or experience, or after full disclosure of pertinent limitations;</a:t>
            </a:r>
            <a:endParaRPr sz="2800">
              <a:latin typeface="Calibri"/>
              <a:ea typeface="Calibri"/>
              <a:cs typeface="Calibri"/>
              <a:sym typeface="Calibri"/>
            </a:endParaRPr>
          </a:p>
          <a:p>
            <a:pPr indent="-274320" lvl="0" marL="274320" rtl="0" algn="just">
              <a:lnSpc>
                <a:spcPct val="100000"/>
              </a:lnSpc>
              <a:spcBef>
                <a:spcPts val="580"/>
              </a:spcBef>
              <a:spcAft>
                <a:spcPts val="0"/>
              </a:spcAft>
              <a:buSzPts val="1530"/>
              <a:buChar char="⚫"/>
            </a:pPr>
            <a:r>
              <a:rPr lang="en-US" sz="2000">
                <a:latin typeface="Calibri"/>
                <a:ea typeface="Calibri"/>
                <a:cs typeface="Calibri"/>
                <a:sym typeface="Calibri"/>
              </a:rPr>
              <a:t>To seek, accept, and offer honest criticism of technical work, to acknowledge and correct errors, and to credit properly the contributions of others;</a:t>
            </a:r>
            <a:endParaRPr sz="2800">
              <a:latin typeface="Calibri"/>
              <a:ea typeface="Calibri"/>
              <a:cs typeface="Calibri"/>
              <a:sym typeface="Calibri"/>
            </a:endParaRPr>
          </a:p>
          <a:p>
            <a:pPr indent="-274320" lvl="0" marL="274320" rtl="0" algn="just">
              <a:lnSpc>
                <a:spcPct val="100000"/>
              </a:lnSpc>
              <a:spcBef>
                <a:spcPts val="580"/>
              </a:spcBef>
              <a:spcAft>
                <a:spcPts val="0"/>
              </a:spcAft>
              <a:buSzPts val="1530"/>
              <a:buChar char="⚫"/>
            </a:pPr>
            <a:r>
              <a:rPr lang="en-US" sz="2000">
                <a:latin typeface="Calibri"/>
                <a:ea typeface="Calibri"/>
                <a:cs typeface="Calibri"/>
                <a:sym typeface="Calibri"/>
              </a:rPr>
              <a:t>To treat fairly all persons regardless of such factors as race, religion, gender, disability, age, or national origin;</a:t>
            </a:r>
            <a:endParaRPr sz="2800">
              <a:latin typeface="Calibri"/>
              <a:ea typeface="Calibri"/>
              <a:cs typeface="Calibri"/>
              <a:sym typeface="Calibri"/>
            </a:endParaRPr>
          </a:p>
          <a:p>
            <a:pPr indent="-274320" lvl="0" marL="274320" rtl="0" algn="just">
              <a:lnSpc>
                <a:spcPct val="100000"/>
              </a:lnSpc>
              <a:spcBef>
                <a:spcPts val="580"/>
              </a:spcBef>
              <a:spcAft>
                <a:spcPts val="0"/>
              </a:spcAft>
              <a:buSzPts val="1530"/>
              <a:buChar char="⚫"/>
            </a:pPr>
            <a:r>
              <a:rPr lang="en-US" sz="2000">
                <a:latin typeface="Calibri"/>
                <a:ea typeface="Calibri"/>
                <a:cs typeface="Calibri"/>
                <a:sym typeface="Calibri"/>
              </a:rPr>
              <a:t>To avoid injuring others, their property, reputation, or employment by false or malicious action;</a:t>
            </a:r>
            <a:endParaRPr sz="2800">
              <a:latin typeface="Calibri"/>
              <a:ea typeface="Calibri"/>
              <a:cs typeface="Calibri"/>
              <a:sym typeface="Calibri"/>
            </a:endParaRPr>
          </a:p>
          <a:p>
            <a:pPr indent="-274320" lvl="0" marL="274320" rtl="0" algn="just">
              <a:lnSpc>
                <a:spcPct val="100000"/>
              </a:lnSpc>
              <a:spcBef>
                <a:spcPts val="580"/>
              </a:spcBef>
              <a:spcAft>
                <a:spcPts val="0"/>
              </a:spcAft>
              <a:buSzPts val="1530"/>
              <a:buChar char="⚫"/>
            </a:pPr>
            <a:r>
              <a:rPr lang="en-US" sz="2000">
                <a:latin typeface="Calibri"/>
                <a:ea typeface="Calibri"/>
                <a:cs typeface="Calibri"/>
                <a:sym typeface="Calibri"/>
              </a:rPr>
              <a:t>To assist colleagues and co-workers in their professional development and to support them in following this code of ethics.</a:t>
            </a:r>
            <a:endParaRPr sz="2800">
              <a:latin typeface="Calibri"/>
              <a:ea typeface="Calibri"/>
              <a:cs typeface="Calibri"/>
              <a:sym typeface="Calibri"/>
            </a:endParaRPr>
          </a:p>
          <a:p>
            <a:pPr indent="-177165" lvl="0" marL="274320" rtl="0" algn="just">
              <a:lnSpc>
                <a:spcPct val="170000"/>
              </a:lnSpc>
              <a:spcBef>
                <a:spcPts val="580"/>
              </a:spcBef>
              <a:spcAft>
                <a:spcPts val="0"/>
              </a:spcAft>
              <a:buSzPts val="1530"/>
              <a:buNone/>
            </a:pPr>
            <a:r>
              <a:t/>
            </a:r>
            <a:endParaRPr sz="1800">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3"/>
          <p:cNvSpPr txBox="1"/>
          <p:nvPr/>
        </p:nvSpPr>
        <p:spPr>
          <a:xfrm>
            <a:off x="3419872" y="2708920"/>
            <a:ext cx="289906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THANK YOU</a:t>
            </a:r>
            <a:endParaRPr b="0"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sz="3600"/>
              <a:t>Some examples of policies:</a:t>
            </a:r>
            <a:endParaRPr sz="3600"/>
          </a:p>
        </p:txBody>
      </p:sp>
      <p:sp>
        <p:nvSpPr>
          <p:cNvPr id="139" name="Google Shape;139;p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131445" rtl="0" algn="l">
              <a:lnSpc>
                <a:spcPct val="100000"/>
              </a:lnSpc>
              <a:spcBef>
                <a:spcPts val="580"/>
              </a:spcBef>
              <a:spcAft>
                <a:spcPts val="0"/>
              </a:spcAft>
              <a:buSzPts val="1530"/>
              <a:buNone/>
            </a:pPr>
            <a:r>
              <a:rPr b="1" lang="en-US" sz="2000">
                <a:latin typeface="Calibri"/>
                <a:ea typeface="Calibri"/>
                <a:cs typeface="Calibri"/>
                <a:sym typeface="Calibri"/>
              </a:rPr>
              <a:t>Virus and Spyware Protection policy</a:t>
            </a:r>
            <a:endParaRPr/>
          </a:p>
          <a:p>
            <a:pPr indent="-325755" lvl="0" marL="457200" rtl="0" algn="l">
              <a:lnSpc>
                <a:spcPct val="100000"/>
              </a:lnSpc>
              <a:spcBef>
                <a:spcPts val="580"/>
              </a:spcBef>
              <a:spcAft>
                <a:spcPts val="0"/>
              </a:spcAft>
              <a:buSzPts val="1530"/>
              <a:buChar char="⚫"/>
            </a:pPr>
            <a:r>
              <a:rPr lang="en-US" sz="1600">
                <a:latin typeface="Calibri"/>
                <a:ea typeface="Calibri"/>
                <a:cs typeface="Calibri"/>
                <a:sym typeface="Calibri"/>
              </a:rPr>
              <a:t>It helps to detect, removes, and repairs the side effects of viruses and security risks by using signatures.</a:t>
            </a:r>
            <a:endParaRPr/>
          </a:p>
          <a:p>
            <a:pPr indent="-325755" lvl="0" marL="457200" rtl="0" algn="l">
              <a:lnSpc>
                <a:spcPct val="100000"/>
              </a:lnSpc>
              <a:spcBef>
                <a:spcPts val="580"/>
              </a:spcBef>
              <a:spcAft>
                <a:spcPts val="0"/>
              </a:spcAft>
              <a:buSzPts val="1530"/>
              <a:buChar char="⚫"/>
            </a:pPr>
            <a:r>
              <a:rPr lang="en-US" sz="1600">
                <a:latin typeface="Calibri"/>
                <a:ea typeface="Calibri"/>
                <a:cs typeface="Calibri"/>
                <a:sym typeface="Calibri"/>
              </a:rPr>
              <a:t>It helps to detect the threats in the files which the users try to download by using reputation data from Download Insight.</a:t>
            </a:r>
            <a:endParaRPr/>
          </a:p>
          <a:p>
            <a:pPr indent="-325755" lvl="0" marL="457200" rtl="0" algn="l">
              <a:lnSpc>
                <a:spcPct val="100000"/>
              </a:lnSpc>
              <a:spcBef>
                <a:spcPts val="580"/>
              </a:spcBef>
              <a:spcAft>
                <a:spcPts val="0"/>
              </a:spcAft>
              <a:buSzPts val="1530"/>
              <a:buChar char="⚫"/>
            </a:pPr>
            <a:r>
              <a:rPr lang="en-US" sz="1600">
                <a:latin typeface="Calibri"/>
                <a:ea typeface="Calibri"/>
                <a:cs typeface="Calibri"/>
                <a:sym typeface="Calibri"/>
              </a:rPr>
              <a:t>It helps to detect the applications that exhibit suspicious behavior by using SONAR heuristics and reputation data.</a:t>
            </a:r>
            <a:endParaRPr/>
          </a:p>
          <a:p>
            <a:pPr indent="0" lvl="0" marL="131445" rtl="0" algn="l">
              <a:lnSpc>
                <a:spcPct val="100000"/>
              </a:lnSpc>
              <a:spcBef>
                <a:spcPts val="580"/>
              </a:spcBef>
              <a:spcAft>
                <a:spcPts val="0"/>
              </a:spcAft>
              <a:buSzPts val="1530"/>
              <a:buNone/>
            </a:pPr>
            <a:r>
              <a:t/>
            </a:r>
            <a:endParaRPr b="1" sz="2400">
              <a:latin typeface="Calibri"/>
              <a:ea typeface="Calibri"/>
              <a:cs typeface="Calibri"/>
              <a:sym typeface="Calibri"/>
            </a:endParaRPr>
          </a:p>
          <a:p>
            <a:pPr indent="0" lvl="0" marL="131445" rtl="0" algn="l">
              <a:lnSpc>
                <a:spcPct val="100000"/>
              </a:lnSpc>
              <a:spcBef>
                <a:spcPts val="580"/>
              </a:spcBef>
              <a:spcAft>
                <a:spcPts val="0"/>
              </a:spcAft>
              <a:buSzPts val="1530"/>
              <a:buNone/>
            </a:pPr>
            <a:r>
              <a:rPr b="1" lang="en-US" sz="2400">
                <a:latin typeface="Calibri"/>
                <a:ea typeface="Calibri"/>
                <a:cs typeface="Calibri"/>
                <a:sym typeface="Calibri"/>
              </a:rPr>
              <a:t>LiveUpdate policy</a:t>
            </a:r>
            <a:endParaRPr/>
          </a:p>
          <a:p>
            <a:pPr indent="-325755" lvl="0" marL="457200" rtl="0" algn="l">
              <a:lnSpc>
                <a:spcPct val="100000"/>
              </a:lnSpc>
              <a:spcBef>
                <a:spcPts val="580"/>
              </a:spcBef>
              <a:spcAft>
                <a:spcPts val="0"/>
              </a:spcAft>
              <a:buSzPts val="1530"/>
              <a:buChar char="⚫"/>
            </a:pPr>
            <a:r>
              <a:rPr lang="en-US" sz="1800">
                <a:latin typeface="Calibri"/>
                <a:ea typeface="Calibri"/>
                <a:cs typeface="Calibri"/>
                <a:sym typeface="Calibri"/>
              </a:rPr>
              <a:t>This policy can be categorized into two types one is </a:t>
            </a:r>
            <a:r>
              <a:rPr lang="en-US" sz="1800">
                <a:solidFill>
                  <a:srgbClr val="FF0000"/>
                </a:solidFill>
                <a:latin typeface="Calibri"/>
                <a:ea typeface="Calibri"/>
                <a:cs typeface="Calibri"/>
                <a:sym typeface="Calibri"/>
              </a:rPr>
              <a:t>LiveUpdate Content policy, and another is LiveUpdate Setting Policy</a:t>
            </a:r>
            <a:r>
              <a:rPr lang="en-US" sz="1800">
                <a:latin typeface="Calibri"/>
                <a:ea typeface="Calibri"/>
                <a:cs typeface="Calibri"/>
                <a:sym typeface="Calibri"/>
              </a:rPr>
              <a:t>. </a:t>
            </a:r>
            <a:endParaRPr sz="1800">
              <a:latin typeface="Calibri"/>
              <a:ea typeface="Calibri"/>
              <a:cs typeface="Calibri"/>
              <a:sym typeface="Calibri"/>
            </a:endParaRPr>
          </a:p>
          <a:p>
            <a:pPr indent="0" lvl="0" marL="131445" rtl="0" algn="l">
              <a:lnSpc>
                <a:spcPct val="100000"/>
              </a:lnSpc>
              <a:spcBef>
                <a:spcPts val="580"/>
              </a:spcBef>
              <a:spcAft>
                <a:spcPts val="0"/>
              </a:spcAft>
              <a:buSzPts val="1530"/>
              <a:buNone/>
            </a:pPr>
            <a:r>
              <a:rPr lang="en-US" sz="1800">
                <a:latin typeface="Calibri"/>
                <a:ea typeface="Calibri"/>
                <a:cs typeface="Calibri"/>
                <a:sym typeface="Calibri"/>
              </a:rPr>
              <a:t>The LiveUpdate policy contains the setting which determines when and how client computers download the content updates from LiveUpdate. 	We can define the computer that clients contact to check for updates and 	schedule when and how often clients computer check for updates.</a:t>
            </a:r>
            <a:endParaRPr/>
          </a:p>
          <a:p>
            <a:pPr indent="0" lvl="0" marL="131445" rtl="0" algn="l">
              <a:lnSpc>
                <a:spcPct val="100000"/>
              </a:lnSpc>
              <a:spcBef>
                <a:spcPts val="580"/>
              </a:spcBef>
              <a:spcAft>
                <a:spcPts val="0"/>
              </a:spcAft>
              <a:buSzPts val="1530"/>
              <a:buNone/>
            </a:pPr>
            <a:r>
              <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Some examples of policies:</a:t>
            </a:r>
            <a:endParaRPr/>
          </a:p>
        </p:txBody>
      </p:sp>
      <p:sp>
        <p:nvSpPr>
          <p:cNvPr id="145" name="Google Shape;145;p8"/>
          <p:cNvSpPr txBox="1"/>
          <p:nvPr>
            <p:ph idx="1" type="body"/>
          </p:nvPr>
        </p:nvSpPr>
        <p:spPr>
          <a:xfrm>
            <a:off x="914400" y="1669473"/>
            <a:ext cx="7772400" cy="4572000"/>
          </a:xfrm>
          <a:prstGeom prst="rect">
            <a:avLst/>
          </a:prstGeom>
          <a:noFill/>
          <a:ln>
            <a:noFill/>
          </a:ln>
        </p:spPr>
        <p:txBody>
          <a:bodyPr anchorCtr="0" anchor="t" bIns="45700" lIns="91425" spcFirstLastPara="1" rIns="91425" wrap="square" tIns="45700">
            <a:normAutofit fontScale="77500" lnSpcReduction="20000"/>
          </a:bodyPr>
          <a:lstStyle/>
          <a:p>
            <a:pPr indent="0" lvl="0" marL="131445" rtl="0" algn="l">
              <a:lnSpc>
                <a:spcPct val="100000"/>
              </a:lnSpc>
              <a:spcBef>
                <a:spcPts val="580"/>
              </a:spcBef>
              <a:spcAft>
                <a:spcPts val="0"/>
              </a:spcAft>
              <a:buSzPct val="75930"/>
              <a:buNone/>
            </a:pPr>
            <a:r>
              <a:rPr b="1" lang="en-US"/>
              <a:t> </a:t>
            </a:r>
            <a:r>
              <a:rPr b="1" lang="en-US" sz="3100">
                <a:latin typeface="Calibri"/>
                <a:ea typeface="Calibri"/>
                <a:cs typeface="Calibri"/>
                <a:sym typeface="Calibri"/>
              </a:rPr>
              <a:t>Firewall Policy</a:t>
            </a:r>
            <a:endParaRPr/>
          </a:p>
          <a:p>
            <a:pPr indent="0" lvl="0" marL="131445" rtl="0" algn="l">
              <a:lnSpc>
                <a:spcPct val="100000"/>
              </a:lnSpc>
              <a:spcBef>
                <a:spcPts val="580"/>
              </a:spcBef>
              <a:spcAft>
                <a:spcPts val="0"/>
              </a:spcAft>
              <a:buSzPct val="75930"/>
              <a:buNone/>
            </a:pPr>
            <a:r>
              <a:t/>
            </a:r>
            <a:endParaRPr>
              <a:latin typeface="Calibri"/>
              <a:ea typeface="Calibri"/>
              <a:cs typeface="Calibri"/>
              <a:sym typeface="Calibri"/>
            </a:endParaRPr>
          </a:p>
          <a:p>
            <a:pPr indent="-325755" lvl="0" marL="457200" rtl="0" algn="l">
              <a:lnSpc>
                <a:spcPct val="100000"/>
              </a:lnSpc>
              <a:spcBef>
                <a:spcPts val="580"/>
              </a:spcBef>
              <a:spcAft>
                <a:spcPts val="0"/>
              </a:spcAft>
              <a:buSzPct val="75930"/>
              <a:buChar char="⚫"/>
            </a:pPr>
            <a:r>
              <a:rPr lang="en-US">
                <a:latin typeface="Calibri"/>
                <a:ea typeface="Calibri"/>
                <a:cs typeface="Calibri"/>
                <a:sym typeface="Calibri"/>
              </a:rPr>
              <a:t>This policy blocks the unauthorized users from accessing the systems and networks that connect to the Internet.</a:t>
            </a:r>
            <a:endParaRPr/>
          </a:p>
          <a:p>
            <a:pPr indent="-325755" lvl="0" marL="457200" rtl="0" algn="l">
              <a:lnSpc>
                <a:spcPct val="100000"/>
              </a:lnSpc>
              <a:spcBef>
                <a:spcPts val="580"/>
              </a:spcBef>
              <a:spcAft>
                <a:spcPts val="0"/>
              </a:spcAft>
              <a:buSzPct val="75930"/>
              <a:buChar char="⚫"/>
            </a:pPr>
            <a:r>
              <a:rPr lang="en-US">
                <a:latin typeface="Calibri"/>
                <a:ea typeface="Calibri"/>
                <a:cs typeface="Calibri"/>
                <a:sym typeface="Calibri"/>
              </a:rPr>
              <a:t>It detects the attacks by cybercriminals.</a:t>
            </a:r>
            <a:endParaRPr/>
          </a:p>
          <a:p>
            <a:pPr indent="-325755" lvl="0" marL="457200" rtl="0" algn="l">
              <a:lnSpc>
                <a:spcPct val="100000"/>
              </a:lnSpc>
              <a:spcBef>
                <a:spcPts val="580"/>
              </a:spcBef>
              <a:spcAft>
                <a:spcPts val="0"/>
              </a:spcAft>
              <a:buSzPct val="75930"/>
              <a:buChar char="⚫"/>
            </a:pPr>
            <a:r>
              <a:rPr lang="en-US">
                <a:latin typeface="Calibri"/>
                <a:ea typeface="Calibri"/>
                <a:cs typeface="Calibri"/>
                <a:sym typeface="Calibri"/>
              </a:rPr>
              <a:t>It removes the unwanted sources of network traffic.</a:t>
            </a:r>
            <a:endParaRPr/>
          </a:p>
          <a:p>
            <a:pPr indent="0" lvl="0" marL="131445" rtl="0" algn="l">
              <a:lnSpc>
                <a:spcPct val="100000"/>
              </a:lnSpc>
              <a:spcBef>
                <a:spcPts val="580"/>
              </a:spcBef>
              <a:spcAft>
                <a:spcPts val="0"/>
              </a:spcAft>
              <a:buSzPct val="63683"/>
              <a:buNone/>
            </a:pPr>
            <a:r>
              <a:t/>
            </a:r>
            <a:endParaRPr b="1" sz="3100">
              <a:latin typeface="Calibri"/>
              <a:ea typeface="Calibri"/>
              <a:cs typeface="Calibri"/>
              <a:sym typeface="Calibri"/>
            </a:endParaRPr>
          </a:p>
          <a:p>
            <a:pPr indent="0" lvl="0" marL="131445" rtl="0" algn="l">
              <a:lnSpc>
                <a:spcPct val="100000"/>
              </a:lnSpc>
              <a:spcBef>
                <a:spcPts val="580"/>
              </a:spcBef>
              <a:spcAft>
                <a:spcPts val="0"/>
              </a:spcAft>
              <a:buSzPct val="63683"/>
              <a:buNone/>
            </a:pPr>
            <a:r>
              <a:rPr b="1" lang="en-US" sz="3100">
                <a:latin typeface="Calibri"/>
                <a:ea typeface="Calibri"/>
                <a:cs typeface="Calibri"/>
                <a:sym typeface="Calibri"/>
              </a:rPr>
              <a:t> Intrusion Prevention policy</a:t>
            </a:r>
            <a:endParaRPr/>
          </a:p>
          <a:p>
            <a:pPr indent="0" lvl="0" marL="131445" rtl="0" algn="l">
              <a:lnSpc>
                <a:spcPct val="100000"/>
              </a:lnSpc>
              <a:spcBef>
                <a:spcPts val="580"/>
              </a:spcBef>
              <a:spcAft>
                <a:spcPts val="0"/>
              </a:spcAft>
              <a:buSzPct val="63683"/>
              <a:buNone/>
            </a:pPr>
            <a:r>
              <a:t/>
            </a:r>
            <a:endParaRPr sz="3100">
              <a:latin typeface="Calibri"/>
              <a:ea typeface="Calibri"/>
              <a:cs typeface="Calibri"/>
              <a:sym typeface="Calibri"/>
            </a:endParaRPr>
          </a:p>
          <a:p>
            <a:pPr indent="-325755" lvl="0" marL="457200" rtl="0" algn="l">
              <a:lnSpc>
                <a:spcPct val="100000"/>
              </a:lnSpc>
              <a:spcBef>
                <a:spcPts val="580"/>
              </a:spcBef>
              <a:spcAft>
                <a:spcPts val="0"/>
              </a:spcAft>
              <a:buSzPct val="75930"/>
              <a:buChar char="⚫"/>
            </a:pPr>
            <a:r>
              <a:rPr lang="en-US">
                <a:latin typeface="Calibri"/>
                <a:ea typeface="Calibri"/>
                <a:cs typeface="Calibri"/>
                <a:sym typeface="Calibri"/>
              </a:rPr>
              <a:t>This policy automatically detects and blocks the network attacks and browser attacks. It also protects applications from vulnerabilities. It checks the contents of one or more data packages and detects malware which is coming through legal ways.</a:t>
            </a:r>
            <a:endParaRPr/>
          </a:p>
          <a:p>
            <a:pPr indent="-228600" lvl="0" marL="457200" rtl="0" algn="l">
              <a:lnSpc>
                <a:spcPct val="100000"/>
              </a:lnSpc>
              <a:spcBef>
                <a:spcPts val="580"/>
              </a:spcBef>
              <a:spcAft>
                <a:spcPts val="0"/>
              </a:spcAft>
              <a:buSzPct val="7593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Some examples of policies:</a:t>
            </a:r>
            <a:endParaRPr/>
          </a:p>
        </p:txBody>
      </p:sp>
      <p:sp>
        <p:nvSpPr>
          <p:cNvPr id="151" name="Google Shape;151;p9"/>
          <p:cNvSpPr txBox="1"/>
          <p:nvPr>
            <p:ph idx="1" type="body"/>
          </p:nvPr>
        </p:nvSpPr>
        <p:spPr>
          <a:xfrm>
            <a:off x="914400" y="1697182"/>
            <a:ext cx="7772400" cy="4572000"/>
          </a:xfrm>
          <a:prstGeom prst="rect">
            <a:avLst/>
          </a:prstGeom>
          <a:noFill/>
          <a:ln>
            <a:noFill/>
          </a:ln>
        </p:spPr>
        <p:txBody>
          <a:bodyPr anchorCtr="0" anchor="t" bIns="45700" lIns="91425" spcFirstLastPara="1" rIns="91425" wrap="square" tIns="45700">
            <a:normAutofit fontScale="70000" lnSpcReduction="20000"/>
          </a:bodyPr>
          <a:lstStyle/>
          <a:p>
            <a:pPr indent="0" lvl="0" marL="131445" rtl="0" algn="l">
              <a:lnSpc>
                <a:spcPct val="100000"/>
              </a:lnSpc>
              <a:spcBef>
                <a:spcPts val="580"/>
              </a:spcBef>
              <a:spcAft>
                <a:spcPts val="0"/>
              </a:spcAft>
              <a:buSzPct val="75369"/>
              <a:buNone/>
            </a:pPr>
            <a:r>
              <a:rPr b="1" lang="en-US" sz="2900">
                <a:latin typeface="Calibri"/>
                <a:ea typeface="Calibri"/>
                <a:cs typeface="Calibri"/>
                <a:sym typeface="Calibri"/>
              </a:rPr>
              <a:t>Application and Device Control</a:t>
            </a:r>
            <a:endParaRPr/>
          </a:p>
          <a:p>
            <a:pPr indent="0" lvl="0" marL="131445" rtl="0" algn="l">
              <a:lnSpc>
                <a:spcPct val="100000"/>
              </a:lnSpc>
              <a:spcBef>
                <a:spcPts val="580"/>
              </a:spcBef>
              <a:spcAft>
                <a:spcPts val="0"/>
              </a:spcAft>
              <a:buSzPct val="84065"/>
              <a:buNone/>
            </a:pPr>
            <a:r>
              <a:t/>
            </a:r>
            <a:endParaRPr>
              <a:latin typeface="Calibri"/>
              <a:ea typeface="Calibri"/>
              <a:cs typeface="Calibri"/>
              <a:sym typeface="Calibri"/>
            </a:endParaRPr>
          </a:p>
          <a:p>
            <a:pPr indent="-325755" lvl="0" marL="457200" rtl="0" algn="l">
              <a:lnSpc>
                <a:spcPct val="100000"/>
              </a:lnSpc>
              <a:spcBef>
                <a:spcPts val="580"/>
              </a:spcBef>
              <a:spcAft>
                <a:spcPts val="0"/>
              </a:spcAft>
              <a:buSzPct val="84065"/>
              <a:buChar char="⚫"/>
            </a:pPr>
            <a:r>
              <a:rPr lang="en-US">
                <a:latin typeface="Calibri"/>
                <a:ea typeface="Calibri"/>
                <a:cs typeface="Calibri"/>
                <a:sym typeface="Calibri"/>
              </a:rPr>
              <a:t>This policy protects a system's resources from applications and manages the peripheral devices that can attach to a system. The device control policy applies to both Windows and Mac computers whereas application control policy can be applied only to Windows clients.</a:t>
            </a:r>
            <a:endParaRPr/>
          </a:p>
          <a:p>
            <a:pPr indent="0" lvl="0" marL="131445" rtl="0" algn="l">
              <a:lnSpc>
                <a:spcPct val="100000"/>
              </a:lnSpc>
              <a:spcBef>
                <a:spcPts val="580"/>
              </a:spcBef>
              <a:spcAft>
                <a:spcPts val="0"/>
              </a:spcAft>
              <a:buSzPct val="84065"/>
              <a:buNone/>
            </a:pPr>
            <a:r>
              <a:t/>
            </a:r>
            <a:endParaRPr b="1">
              <a:latin typeface="Calibri"/>
              <a:ea typeface="Calibri"/>
              <a:cs typeface="Calibri"/>
              <a:sym typeface="Calibri"/>
            </a:endParaRPr>
          </a:p>
          <a:p>
            <a:pPr indent="0" lvl="0" marL="131445" rtl="0" algn="l">
              <a:lnSpc>
                <a:spcPct val="100000"/>
              </a:lnSpc>
              <a:spcBef>
                <a:spcPts val="580"/>
              </a:spcBef>
              <a:spcAft>
                <a:spcPts val="0"/>
              </a:spcAft>
              <a:buSzPct val="75369"/>
              <a:buNone/>
            </a:pPr>
            <a:r>
              <a:rPr b="1" lang="en-US" sz="2900">
                <a:latin typeface="Calibri"/>
                <a:ea typeface="Calibri"/>
                <a:cs typeface="Calibri"/>
                <a:sym typeface="Calibri"/>
              </a:rPr>
              <a:t>Host Integrity policy</a:t>
            </a:r>
            <a:endParaRPr/>
          </a:p>
          <a:p>
            <a:pPr indent="0" lvl="0" marL="131445" rtl="0" algn="l">
              <a:lnSpc>
                <a:spcPct val="100000"/>
              </a:lnSpc>
              <a:spcBef>
                <a:spcPts val="580"/>
              </a:spcBef>
              <a:spcAft>
                <a:spcPts val="0"/>
              </a:spcAft>
              <a:buSzPct val="84065"/>
              <a:buNone/>
            </a:pPr>
            <a:r>
              <a:t/>
            </a:r>
            <a:endParaRPr>
              <a:latin typeface="Calibri"/>
              <a:ea typeface="Calibri"/>
              <a:cs typeface="Calibri"/>
              <a:sym typeface="Calibri"/>
            </a:endParaRPr>
          </a:p>
          <a:p>
            <a:pPr indent="-325755" lvl="0" marL="457200" rtl="0" algn="l">
              <a:lnSpc>
                <a:spcPct val="100000"/>
              </a:lnSpc>
              <a:spcBef>
                <a:spcPts val="580"/>
              </a:spcBef>
              <a:spcAft>
                <a:spcPts val="0"/>
              </a:spcAft>
              <a:buSzPct val="84065"/>
              <a:buChar char="⚫"/>
            </a:pPr>
            <a:r>
              <a:rPr lang="en-US">
                <a:latin typeface="Calibri"/>
                <a:ea typeface="Calibri"/>
                <a:cs typeface="Calibri"/>
                <a:sym typeface="Calibri"/>
              </a:rPr>
              <a:t>This policy provides the ability to define, enforce, and restore the security of client computers to keep enterprise networks and data secure. We use this policy to ensure that the client's computers who access our network are protected and compliant with companies? </a:t>
            </a:r>
            <a:endParaRPr>
              <a:latin typeface="Calibri"/>
              <a:ea typeface="Calibri"/>
              <a:cs typeface="Calibri"/>
              <a:sym typeface="Calibri"/>
            </a:endParaRPr>
          </a:p>
          <a:p>
            <a:pPr indent="-325755" lvl="0" marL="457200" rtl="0" algn="l">
              <a:lnSpc>
                <a:spcPct val="100000"/>
              </a:lnSpc>
              <a:spcBef>
                <a:spcPts val="580"/>
              </a:spcBef>
              <a:spcAft>
                <a:spcPts val="0"/>
              </a:spcAft>
              <a:buSzPct val="84065"/>
              <a:buChar char="⚫"/>
            </a:pPr>
            <a:r>
              <a:rPr lang="en-US">
                <a:latin typeface="Calibri"/>
                <a:ea typeface="Calibri"/>
                <a:cs typeface="Calibri"/>
                <a:sym typeface="Calibri"/>
              </a:rPr>
              <a:t>For eg. this policy requires that the client system must have installed antivirus.</a:t>
            </a:r>
            <a:endParaRPr/>
          </a:p>
          <a:p>
            <a:pPr indent="-228600" lvl="0" marL="457200" rtl="0" algn="l">
              <a:lnSpc>
                <a:spcPct val="100000"/>
              </a:lnSpc>
              <a:spcBef>
                <a:spcPts val="580"/>
              </a:spcBef>
              <a:spcAft>
                <a:spcPts val="0"/>
              </a:spcAft>
              <a:buSzPct val="84065"/>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