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6858000" cx="9144000"/>
  <p:notesSz cx="6858000" cy="9144000"/>
  <p:embeddedFontLst>
    <p:embeddedFont>
      <p:font typeface="Garamond"/>
      <p:regular r:id="rId48"/>
      <p:bold r:id="rId49"/>
      <p:italic r:id="rId50"/>
      <p:boldItalic r:id="rId51"/>
    </p:embeddedFont>
    <p:embeddedFont>
      <p:font typeface="Arial Black"/>
      <p:regular r:id="rId52"/>
    </p:embeddedFont>
    <p:embeddedFont>
      <p:font typeface="Century Gothic"/>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56">
          <p15:clr>
            <a:srgbClr val="000000"/>
          </p15:clr>
        </p15:guide>
      </p15:sldGuideLst>
    </p:ext>
    <p:ext uri="GoogleSlidesCustomDataVersion2">
      <go:slidesCustomData xmlns:go="http://customooxmlschemas.google.com/" r:id="rId57" roundtripDataSignature="AMtx7miM6JUl0QAWiZbSH9elSDzm43dW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5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Garamond-regular.fntdata"/><Relationship Id="rId47" Type="http://schemas.openxmlformats.org/officeDocument/2006/relationships/slide" Target="slides/slide42.xml"/><Relationship Id="rId49" Type="http://schemas.openxmlformats.org/officeDocument/2006/relationships/font" Target="fonts/Garamon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Garamond-boldItalic.fntdata"/><Relationship Id="rId50" Type="http://schemas.openxmlformats.org/officeDocument/2006/relationships/font" Target="fonts/Garamond-italic.fntdata"/><Relationship Id="rId53" Type="http://schemas.openxmlformats.org/officeDocument/2006/relationships/font" Target="fonts/CenturyGothic-regular.fntdata"/><Relationship Id="rId52" Type="http://schemas.openxmlformats.org/officeDocument/2006/relationships/font" Target="fonts/ArialBlack-regular.fntdata"/><Relationship Id="rId11" Type="http://schemas.openxmlformats.org/officeDocument/2006/relationships/slide" Target="slides/slide6.xml"/><Relationship Id="rId55" Type="http://schemas.openxmlformats.org/officeDocument/2006/relationships/font" Target="fonts/CenturyGothic-italic.fntdata"/><Relationship Id="rId10" Type="http://schemas.openxmlformats.org/officeDocument/2006/relationships/slide" Target="slides/slide5.xml"/><Relationship Id="rId54" Type="http://schemas.openxmlformats.org/officeDocument/2006/relationships/font" Target="fonts/CenturyGothic-bold.fntdata"/><Relationship Id="rId13" Type="http://schemas.openxmlformats.org/officeDocument/2006/relationships/slide" Target="slides/slide8.xml"/><Relationship Id="rId57" Type="http://customschemas.google.com/relationships/presentationmetadata" Target="metadata"/><Relationship Id="rId12" Type="http://schemas.openxmlformats.org/officeDocument/2006/relationships/slide" Target="slides/slide7.xml"/><Relationship Id="rId56" Type="http://schemas.openxmlformats.org/officeDocument/2006/relationships/font" Target="fonts/CenturyGothic-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u="sng"/>
              <a:t>Thomas Friedman --&gt; Three eras of globalization:</a:t>
            </a:r>
            <a:endParaRPr b="1" u="sng"/>
          </a:p>
          <a:p>
            <a:pPr indent="0" lvl="0" marL="0" rtl="0" algn="l">
              <a:lnSpc>
                <a:spcPct val="100000"/>
              </a:lnSpc>
              <a:spcBef>
                <a:spcPts val="0"/>
              </a:spcBef>
              <a:spcAft>
                <a:spcPts val="0"/>
              </a:spcAft>
              <a:buSzPts val="1400"/>
              <a:buNone/>
            </a:pPr>
            <a:r>
              <a:rPr b="1" lang="en-US"/>
              <a:t>Globalization 1.0:</a:t>
            </a:r>
            <a:endParaRPr b="1"/>
          </a:p>
          <a:p>
            <a:pPr indent="0" lvl="0" marL="0" rtl="0" algn="l">
              <a:lnSpc>
                <a:spcPct val="100000"/>
              </a:lnSpc>
              <a:spcBef>
                <a:spcPts val="0"/>
              </a:spcBef>
              <a:spcAft>
                <a:spcPts val="0"/>
              </a:spcAft>
              <a:buSzPts val="1400"/>
              <a:buNone/>
            </a:pPr>
            <a:r>
              <a:rPr lang="en-US"/>
              <a:t>Timeframe: present</a:t>
            </a:r>
            <a:endParaRPr/>
          </a:p>
          <a:p>
            <a:pPr indent="0" lvl="0" marL="0" rtl="0" algn="l">
              <a:lnSpc>
                <a:spcPct val="100000"/>
              </a:lnSpc>
              <a:spcBef>
                <a:spcPts val="0"/>
              </a:spcBef>
              <a:spcAft>
                <a:spcPts val="0"/>
              </a:spcAft>
              <a:buSzPts val="1400"/>
              <a:buNone/>
            </a:pPr>
            <a:r>
              <a:rPr lang="en-US"/>
              <a:t>Distinct Focus: Countries</a:t>
            </a:r>
            <a:endParaRPr/>
          </a:p>
          <a:p>
            <a:pPr indent="0" lvl="0" marL="0" rtl="0" algn="l">
              <a:lnSpc>
                <a:spcPct val="100000"/>
              </a:lnSpc>
              <a:spcBef>
                <a:spcPts val="0"/>
              </a:spcBef>
              <a:spcAft>
                <a:spcPts val="0"/>
              </a:spcAft>
              <a:buSzPts val="1400"/>
              <a:buNone/>
            </a:pPr>
            <a:r>
              <a:rPr lang="en-US"/>
              <a:t>Driver:  Brute Force, Braun</a:t>
            </a:r>
            <a:endParaRPr/>
          </a:p>
          <a:p>
            <a:pPr indent="0" lvl="0" marL="0" rtl="0" algn="l">
              <a:lnSpc>
                <a:spcPct val="100000"/>
              </a:lnSpc>
              <a:spcBef>
                <a:spcPts val="0"/>
              </a:spcBef>
              <a:spcAft>
                <a:spcPts val="0"/>
              </a:spcAft>
              <a:buSzPts val="1400"/>
              <a:buNone/>
            </a:pPr>
            <a:r>
              <a:rPr b="1" lang="en-US"/>
              <a:t>Globalization 2.0:</a:t>
            </a:r>
            <a:endParaRPr b="1"/>
          </a:p>
          <a:p>
            <a:pPr indent="0" lvl="0" marL="0" rtl="0" algn="l">
              <a:lnSpc>
                <a:spcPct val="100000"/>
              </a:lnSpc>
              <a:spcBef>
                <a:spcPts val="0"/>
              </a:spcBef>
              <a:spcAft>
                <a:spcPts val="0"/>
              </a:spcAft>
              <a:buSzPts val="1400"/>
              <a:buNone/>
            </a:pPr>
            <a:r>
              <a:rPr lang="en-US"/>
              <a:t>Timeframe: 1800 to 2000</a:t>
            </a:r>
            <a:endParaRPr/>
          </a:p>
          <a:p>
            <a:pPr indent="0" lvl="0" marL="0" rtl="0" algn="l">
              <a:lnSpc>
                <a:spcPct val="100000"/>
              </a:lnSpc>
              <a:spcBef>
                <a:spcPts val="0"/>
              </a:spcBef>
              <a:spcAft>
                <a:spcPts val="0"/>
              </a:spcAft>
              <a:buSzPts val="1400"/>
              <a:buNone/>
            </a:pPr>
            <a:r>
              <a:rPr lang="en-US"/>
              <a:t>Distinct Focus: International Companies</a:t>
            </a:r>
            <a:endParaRPr/>
          </a:p>
          <a:p>
            <a:pPr indent="0" lvl="0" marL="0" rtl="0" algn="l">
              <a:lnSpc>
                <a:spcPct val="100000"/>
              </a:lnSpc>
              <a:spcBef>
                <a:spcPts val="0"/>
              </a:spcBef>
              <a:spcAft>
                <a:spcPts val="0"/>
              </a:spcAft>
              <a:buSzPts val="1400"/>
              <a:buNone/>
            </a:pPr>
            <a:r>
              <a:rPr lang="en-US"/>
              <a:t>Driver:</a:t>
            </a:r>
            <a:endParaRPr/>
          </a:p>
          <a:p>
            <a:pPr indent="0" lvl="0" marL="0" rtl="0" algn="l">
              <a:lnSpc>
                <a:spcPct val="100000"/>
              </a:lnSpc>
              <a:spcBef>
                <a:spcPts val="0"/>
              </a:spcBef>
              <a:spcAft>
                <a:spcPts val="0"/>
              </a:spcAft>
              <a:buSzPts val="1400"/>
              <a:buNone/>
            </a:pPr>
            <a:r>
              <a:rPr lang="en-US"/>
              <a:t>-- first half of this period --&gt; Falling Transportation Costs (Steam Engine/Railroads)</a:t>
            </a:r>
            <a:endParaRPr/>
          </a:p>
          <a:p>
            <a:pPr indent="0" lvl="0" marL="0" rtl="0" algn="l">
              <a:lnSpc>
                <a:spcPct val="100000"/>
              </a:lnSpc>
              <a:spcBef>
                <a:spcPts val="0"/>
              </a:spcBef>
              <a:spcAft>
                <a:spcPts val="0"/>
              </a:spcAft>
              <a:buSzPts val="1400"/>
              <a:buNone/>
            </a:pPr>
            <a:r>
              <a:rPr lang="en-US"/>
              <a:t>-- second half of this period --&gt; Falling Telecommunication Costs (Telegraph, Telephone, Computer, Satellite, Fiber Optics, Internet)</a:t>
            </a:r>
            <a:endParaRPr/>
          </a:p>
          <a:p>
            <a:pPr indent="0" lvl="0" marL="0" rtl="0" algn="l">
              <a:lnSpc>
                <a:spcPct val="100000"/>
              </a:lnSpc>
              <a:spcBef>
                <a:spcPts val="0"/>
              </a:spcBef>
              <a:spcAft>
                <a:spcPts val="0"/>
              </a:spcAft>
              <a:buSzPts val="1400"/>
              <a:buNone/>
            </a:pPr>
            <a:r>
              <a:rPr b="1" lang="en-US"/>
              <a:t>Globalization 3.0:</a:t>
            </a:r>
            <a:endParaRPr b="1"/>
          </a:p>
          <a:p>
            <a:pPr indent="0" lvl="0" marL="0" rtl="0" algn="l">
              <a:lnSpc>
                <a:spcPct val="100000"/>
              </a:lnSpc>
              <a:spcBef>
                <a:spcPts val="0"/>
              </a:spcBef>
              <a:spcAft>
                <a:spcPts val="0"/>
              </a:spcAft>
              <a:buSzPts val="1400"/>
              <a:buNone/>
            </a:pPr>
            <a:r>
              <a:rPr lang="en-US"/>
              <a:t>Timeframe: 2000 to Present</a:t>
            </a:r>
            <a:endParaRPr/>
          </a:p>
          <a:p>
            <a:pPr indent="0" lvl="0" marL="0" rtl="0" algn="l">
              <a:lnSpc>
                <a:spcPct val="100000"/>
              </a:lnSpc>
              <a:spcBef>
                <a:spcPts val="0"/>
              </a:spcBef>
              <a:spcAft>
                <a:spcPts val="0"/>
              </a:spcAft>
              <a:buSzPts val="1400"/>
              <a:buNone/>
            </a:pPr>
            <a:r>
              <a:rPr lang="en-US"/>
              <a:t>Distinct Focus: Groups and Individuals</a:t>
            </a:r>
            <a:endParaRPr/>
          </a:p>
          <a:p>
            <a:pPr indent="0" lvl="0" marL="0" rtl="0" algn="l">
              <a:lnSpc>
                <a:spcPct val="100000"/>
              </a:lnSpc>
              <a:spcBef>
                <a:spcPts val="0"/>
              </a:spcBef>
              <a:spcAft>
                <a:spcPts val="0"/>
              </a:spcAft>
              <a:buSzPts val="1400"/>
              <a:buNone/>
            </a:pPr>
            <a:r>
              <a:rPr lang="en-US"/>
              <a:t>Driver:  Convergence of 10 forces (or Flatteners)</a:t>
            </a:r>
            <a:endParaRPr/>
          </a:p>
        </p:txBody>
      </p:sp>
      <p:sp>
        <p:nvSpPr>
          <p:cNvPr id="183" name="Google Shape;183;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u="sng"/>
              <a:t>Thomas Friedman --&gt; Three eras of globalization:</a:t>
            </a:r>
            <a:endParaRPr b="1" u="sng"/>
          </a:p>
          <a:p>
            <a:pPr indent="0" lvl="0" marL="0" rtl="0" algn="l">
              <a:lnSpc>
                <a:spcPct val="100000"/>
              </a:lnSpc>
              <a:spcBef>
                <a:spcPts val="0"/>
              </a:spcBef>
              <a:spcAft>
                <a:spcPts val="0"/>
              </a:spcAft>
              <a:buSzPts val="1400"/>
              <a:buNone/>
            </a:pPr>
            <a:r>
              <a:rPr b="1" lang="en-US"/>
              <a:t>Globalization 1.0:</a:t>
            </a:r>
            <a:endParaRPr b="1"/>
          </a:p>
          <a:p>
            <a:pPr indent="0" lvl="0" marL="0" rtl="0" algn="l">
              <a:lnSpc>
                <a:spcPct val="100000"/>
              </a:lnSpc>
              <a:spcBef>
                <a:spcPts val="0"/>
              </a:spcBef>
              <a:spcAft>
                <a:spcPts val="0"/>
              </a:spcAft>
              <a:buSzPts val="1400"/>
              <a:buNone/>
            </a:pPr>
            <a:r>
              <a:rPr lang="en-US"/>
              <a:t>Timeframe: present</a:t>
            </a:r>
            <a:endParaRPr/>
          </a:p>
          <a:p>
            <a:pPr indent="0" lvl="0" marL="0" rtl="0" algn="l">
              <a:lnSpc>
                <a:spcPct val="100000"/>
              </a:lnSpc>
              <a:spcBef>
                <a:spcPts val="0"/>
              </a:spcBef>
              <a:spcAft>
                <a:spcPts val="0"/>
              </a:spcAft>
              <a:buSzPts val="1400"/>
              <a:buNone/>
            </a:pPr>
            <a:r>
              <a:rPr lang="en-US"/>
              <a:t>Distinct Focus: Countries</a:t>
            </a:r>
            <a:endParaRPr/>
          </a:p>
          <a:p>
            <a:pPr indent="0" lvl="0" marL="0" rtl="0" algn="l">
              <a:lnSpc>
                <a:spcPct val="100000"/>
              </a:lnSpc>
              <a:spcBef>
                <a:spcPts val="0"/>
              </a:spcBef>
              <a:spcAft>
                <a:spcPts val="0"/>
              </a:spcAft>
              <a:buSzPts val="1400"/>
              <a:buNone/>
            </a:pPr>
            <a:r>
              <a:rPr lang="en-US"/>
              <a:t>Driver:  Brute Force, Braun</a:t>
            </a:r>
            <a:endParaRPr/>
          </a:p>
          <a:p>
            <a:pPr indent="0" lvl="0" marL="0" rtl="0" algn="l">
              <a:lnSpc>
                <a:spcPct val="100000"/>
              </a:lnSpc>
              <a:spcBef>
                <a:spcPts val="0"/>
              </a:spcBef>
              <a:spcAft>
                <a:spcPts val="0"/>
              </a:spcAft>
              <a:buSzPts val="1400"/>
              <a:buNone/>
            </a:pPr>
            <a:r>
              <a:rPr b="1" lang="en-US"/>
              <a:t>Globalization 2.0:</a:t>
            </a:r>
            <a:endParaRPr b="1"/>
          </a:p>
          <a:p>
            <a:pPr indent="0" lvl="0" marL="0" rtl="0" algn="l">
              <a:lnSpc>
                <a:spcPct val="100000"/>
              </a:lnSpc>
              <a:spcBef>
                <a:spcPts val="0"/>
              </a:spcBef>
              <a:spcAft>
                <a:spcPts val="0"/>
              </a:spcAft>
              <a:buSzPts val="1400"/>
              <a:buNone/>
            </a:pPr>
            <a:r>
              <a:rPr lang="en-US"/>
              <a:t>Timeframe: 1800 to 2000</a:t>
            </a:r>
            <a:endParaRPr/>
          </a:p>
          <a:p>
            <a:pPr indent="0" lvl="0" marL="0" rtl="0" algn="l">
              <a:lnSpc>
                <a:spcPct val="100000"/>
              </a:lnSpc>
              <a:spcBef>
                <a:spcPts val="0"/>
              </a:spcBef>
              <a:spcAft>
                <a:spcPts val="0"/>
              </a:spcAft>
              <a:buSzPts val="1400"/>
              <a:buNone/>
            </a:pPr>
            <a:r>
              <a:rPr lang="en-US"/>
              <a:t>Distinct Focus: International Companies</a:t>
            </a:r>
            <a:endParaRPr/>
          </a:p>
          <a:p>
            <a:pPr indent="0" lvl="0" marL="0" rtl="0" algn="l">
              <a:lnSpc>
                <a:spcPct val="100000"/>
              </a:lnSpc>
              <a:spcBef>
                <a:spcPts val="0"/>
              </a:spcBef>
              <a:spcAft>
                <a:spcPts val="0"/>
              </a:spcAft>
              <a:buSzPts val="1400"/>
              <a:buNone/>
            </a:pPr>
            <a:r>
              <a:rPr lang="en-US"/>
              <a:t>Driver:</a:t>
            </a:r>
            <a:endParaRPr/>
          </a:p>
          <a:p>
            <a:pPr indent="0" lvl="0" marL="0" rtl="0" algn="l">
              <a:lnSpc>
                <a:spcPct val="100000"/>
              </a:lnSpc>
              <a:spcBef>
                <a:spcPts val="0"/>
              </a:spcBef>
              <a:spcAft>
                <a:spcPts val="0"/>
              </a:spcAft>
              <a:buSzPts val="1400"/>
              <a:buNone/>
            </a:pPr>
            <a:r>
              <a:rPr lang="en-US"/>
              <a:t>-- first half of this period --&gt; Falling Transportation Costs (Steam Engine/Railroads)</a:t>
            </a:r>
            <a:endParaRPr/>
          </a:p>
          <a:p>
            <a:pPr indent="0" lvl="0" marL="0" rtl="0" algn="l">
              <a:lnSpc>
                <a:spcPct val="100000"/>
              </a:lnSpc>
              <a:spcBef>
                <a:spcPts val="0"/>
              </a:spcBef>
              <a:spcAft>
                <a:spcPts val="0"/>
              </a:spcAft>
              <a:buSzPts val="1400"/>
              <a:buNone/>
            </a:pPr>
            <a:r>
              <a:rPr lang="en-US"/>
              <a:t>-- second half of this period --&gt; Falling Telecommunication Costs (Telegraph, Telephone, Computer, Satellite, Fiber Optics, Internet)</a:t>
            </a:r>
            <a:endParaRPr/>
          </a:p>
          <a:p>
            <a:pPr indent="0" lvl="0" marL="0" rtl="0" algn="l">
              <a:lnSpc>
                <a:spcPct val="100000"/>
              </a:lnSpc>
              <a:spcBef>
                <a:spcPts val="0"/>
              </a:spcBef>
              <a:spcAft>
                <a:spcPts val="0"/>
              </a:spcAft>
              <a:buSzPts val="1400"/>
              <a:buNone/>
            </a:pPr>
            <a:r>
              <a:rPr b="1" lang="en-US"/>
              <a:t>Globalization 3.0:</a:t>
            </a:r>
            <a:endParaRPr b="1"/>
          </a:p>
          <a:p>
            <a:pPr indent="0" lvl="0" marL="0" rtl="0" algn="l">
              <a:lnSpc>
                <a:spcPct val="100000"/>
              </a:lnSpc>
              <a:spcBef>
                <a:spcPts val="0"/>
              </a:spcBef>
              <a:spcAft>
                <a:spcPts val="0"/>
              </a:spcAft>
              <a:buSzPts val="1400"/>
              <a:buNone/>
            </a:pPr>
            <a:r>
              <a:rPr lang="en-US"/>
              <a:t>Timeframe: 2000 to Present</a:t>
            </a:r>
            <a:endParaRPr/>
          </a:p>
          <a:p>
            <a:pPr indent="0" lvl="0" marL="0" rtl="0" algn="l">
              <a:lnSpc>
                <a:spcPct val="100000"/>
              </a:lnSpc>
              <a:spcBef>
                <a:spcPts val="0"/>
              </a:spcBef>
              <a:spcAft>
                <a:spcPts val="0"/>
              </a:spcAft>
              <a:buSzPts val="1400"/>
              <a:buNone/>
            </a:pPr>
            <a:r>
              <a:rPr lang="en-US"/>
              <a:t>Distinct Focus: Groups and Individuals</a:t>
            </a:r>
            <a:endParaRPr/>
          </a:p>
          <a:p>
            <a:pPr indent="0" lvl="0" marL="0" rtl="0" algn="l">
              <a:lnSpc>
                <a:spcPct val="100000"/>
              </a:lnSpc>
              <a:spcBef>
                <a:spcPts val="0"/>
              </a:spcBef>
              <a:spcAft>
                <a:spcPts val="0"/>
              </a:spcAft>
              <a:buSzPts val="1400"/>
              <a:buNone/>
            </a:pPr>
            <a:r>
              <a:rPr lang="en-US"/>
              <a:t>Driver:  Convergence of 10 forces (or Flatteners)</a:t>
            </a:r>
            <a:endParaRPr/>
          </a:p>
        </p:txBody>
      </p:sp>
      <p:sp>
        <p:nvSpPr>
          <p:cNvPr id="196" name="Google Shape;196;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rPr b="1" lang="en-US"/>
              <a:t>Fall of the Berlin Wall on November 9, 1989: </a:t>
            </a:r>
            <a:endParaRPr b="1"/>
          </a:p>
          <a:p>
            <a:pPr indent="-228600" lvl="0" marL="228600" rtl="0" algn="l">
              <a:lnSpc>
                <a:spcPct val="100000"/>
              </a:lnSpc>
              <a:spcBef>
                <a:spcPts val="0"/>
              </a:spcBef>
              <a:spcAft>
                <a:spcPts val="0"/>
              </a:spcAft>
              <a:buClr>
                <a:schemeClr val="dk1"/>
              </a:buClr>
              <a:buSzPts val="1200"/>
              <a:buFont typeface="Arial"/>
              <a:buChar char="•"/>
            </a:pPr>
            <a:r>
              <a:rPr lang="en-US"/>
              <a:t>Shifted the world toward free-market economies and away from centrally planned economies.</a:t>
            </a:r>
            <a:endParaRPr/>
          </a:p>
          <a:p>
            <a:pPr indent="-228600" lvl="0" marL="228600" rtl="0" algn="l">
              <a:lnSpc>
                <a:spcPct val="100000"/>
              </a:lnSpc>
              <a:spcBef>
                <a:spcPts val="0"/>
              </a:spcBef>
              <a:spcAft>
                <a:spcPts val="0"/>
              </a:spcAft>
              <a:buClr>
                <a:schemeClr val="dk1"/>
              </a:buClr>
              <a:buSzPts val="1200"/>
              <a:buFont typeface="Arial"/>
              <a:buChar char="•"/>
            </a:pPr>
            <a:r>
              <a:rPr lang="en-US"/>
              <a:t>Led to the emergence of the European Union and early thinking about the world as a single, global market.</a:t>
            </a:r>
            <a:endParaRPr/>
          </a:p>
          <a:p>
            <a:pPr indent="0" lvl="0" marL="0" rtl="0" algn="l">
              <a:lnSpc>
                <a:spcPct val="100000"/>
              </a:lnSpc>
              <a:spcBef>
                <a:spcPts val="0"/>
              </a:spcBef>
              <a:spcAft>
                <a:spcPts val="0"/>
              </a:spcAft>
              <a:buClr>
                <a:schemeClr val="dk1"/>
              </a:buClr>
              <a:buSzPts val="1200"/>
              <a:buFont typeface="Arial"/>
              <a:buNone/>
            </a:pPr>
            <a:r>
              <a:rPr b="1" lang="en-US"/>
              <a:t>Netscape goes public on August 9, 1995:</a:t>
            </a:r>
            <a:endParaRPr b="1"/>
          </a:p>
          <a:p>
            <a:pPr indent="-228600" lvl="0" marL="228600" rtl="0" algn="l">
              <a:lnSpc>
                <a:spcPct val="100000"/>
              </a:lnSpc>
              <a:spcBef>
                <a:spcPts val="0"/>
              </a:spcBef>
              <a:spcAft>
                <a:spcPts val="0"/>
              </a:spcAft>
              <a:buClr>
                <a:schemeClr val="dk1"/>
              </a:buClr>
              <a:buSzPts val="1200"/>
              <a:buFont typeface="Arial"/>
              <a:buChar char="•"/>
            </a:pPr>
            <a:r>
              <a:rPr lang="en-US"/>
              <a:t>Popularized the Internet and the World Wide Web.</a:t>
            </a:r>
            <a:endParaRPr/>
          </a:p>
          <a:p>
            <a:pPr indent="0" lvl="0" marL="0" rtl="0" algn="l">
              <a:lnSpc>
                <a:spcPct val="100000"/>
              </a:lnSpc>
              <a:spcBef>
                <a:spcPts val="0"/>
              </a:spcBef>
              <a:spcAft>
                <a:spcPts val="0"/>
              </a:spcAft>
              <a:buClr>
                <a:schemeClr val="dk1"/>
              </a:buClr>
              <a:buSzPts val="1200"/>
              <a:buFont typeface="Arial"/>
              <a:buNone/>
            </a:pPr>
            <a:r>
              <a:rPr b="1" lang="en-US"/>
              <a:t>Development of workflow software:</a:t>
            </a:r>
            <a:endParaRPr b="1"/>
          </a:p>
          <a:p>
            <a:pPr indent="-228600" lvl="0" marL="228600" rtl="0" algn="l">
              <a:lnSpc>
                <a:spcPct val="100000"/>
              </a:lnSpc>
              <a:spcBef>
                <a:spcPts val="0"/>
              </a:spcBef>
              <a:spcAft>
                <a:spcPts val="0"/>
              </a:spcAft>
              <a:buClr>
                <a:schemeClr val="dk1"/>
              </a:buClr>
              <a:buSzPts val="1200"/>
              <a:buFont typeface="Arial"/>
              <a:buChar char="•"/>
            </a:pPr>
            <a:r>
              <a:rPr lang="en-US"/>
              <a:t>Enabled computer applications to work with one another without human intervention.</a:t>
            </a:r>
            <a:endParaRPr/>
          </a:p>
          <a:p>
            <a:pPr indent="-228600" lvl="0" marL="228600" rtl="0" algn="l">
              <a:lnSpc>
                <a:spcPct val="100000"/>
              </a:lnSpc>
              <a:spcBef>
                <a:spcPts val="0"/>
              </a:spcBef>
              <a:spcAft>
                <a:spcPts val="0"/>
              </a:spcAft>
              <a:buClr>
                <a:schemeClr val="dk1"/>
              </a:buClr>
              <a:buSzPts val="1200"/>
              <a:buFont typeface="Arial"/>
              <a:buChar char="•"/>
            </a:pPr>
            <a:r>
              <a:rPr lang="en-US"/>
              <a:t>Enabled faster, closer collaboration and coordination among employees, regardless of their location.</a:t>
            </a:r>
            <a:endParaRPr/>
          </a:p>
          <a:p>
            <a:pPr indent="0" lvl="0" marL="0" rtl="0" algn="l">
              <a:lnSpc>
                <a:spcPct val="100000"/>
              </a:lnSpc>
              <a:spcBef>
                <a:spcPts val="0"/>
              </a:spcBef>
              <a:spcAft>
                <a:spcPts val="0"/>
              </a:spcAft>
              <a:buClr>
                <a:schemeClr val="dk1"/>
              </a:buClr>
              <a:buSzPts val="1200"/>
              <a:buFont typeface="Arial"/>
              <a:buNone/>
            </a:pPr>
            <a:r>
              <a:rPr b="1" lang="en-US"/>
              <a:t>Uploading:</a:t>
            </a:r>
            <a:endParaRPr b="1"/>
          </a:p>
          <a:p>
            <a:pPr indent="-228600" lvl="0" marL="228600" rtl="0" algn="l">
              <a:lnSpc>
                <a:spcPct val="100000"/>
              </a:lnSpc>
              <a:spcBef>
                <a:spcPts val="0"/>
              </a:spcBef>
              <a:spcAft>
                <a:spcPts val="0"/>
              </a:spcAft>
              <a:buClr>
                <a:schemeClr val="dk1"/>
              </a:buClr>
              <a:buSzPts val="1200"/>
              <a:buFont typeface="Arial"/>
              <a:buChar char="•"/>
            </a:pPr>
            <a:r>
              <a:rPr lang="en-US"/>
              <a:t>Empowered all Internet users to create content and put it on the Web.</a:t>
            </a:r>
            <a:endParaRPr/>
          </a:p>
          <a:p>
            <a:pPr indent="-228600" lvl="0" marL="228600" rtl="0" algn="l">
              <a:lnSpc>
                <a:spcPct val="100000"/>
              </a:lnSpc>
              <a:spcBef>
                <a:spcPts val="0"/>
              </a:spcBef>
              <a:spcAft>
                <a:spcPts val="0"/>
              </a:spcAft>
              <a:buClr>
                <a:schemeClr val="dk1"/>
              </a:buClr>
              <a:buSzPts val="1200"/>
              <a:buFont typeface="Arial"/>
              <a:buChar char="•"/>
            </a:pPr>
            <a:r>
              <a:rPr lang="en-US"/>
              <a:t>Led the transition from a passive approach to content to an active, participatory, collaborative approach.</a:t>
            </a:r>
            <a:endParaRPr/>
          </a:p>
          <a:p>
            <a:pPr indent="0" lvl="0" marL="0" rtl="0" algn="l">
              <a:lnSpc>
                <a:spcPct val="100000"/>
              </a:lnSpc>
              <a:spcBef>
                <a:spcPts val="0"/>
              </a:spcBef>
              <a:spcAft>
                <a:spcPts val="0"/>
              </a:spcAft>
              <a:buClr>
                <a:schemeClr val="dk1"/>
              </a:buClr>
              <a:buSzPts val="1200"/>
              <a:buFont typeface="Arial"/>
              <a:buNone/>
            </a:pPr>
            <a:r>
              <a:rPr b="1" lang="en-US"/>
              <a:t>Outsourcing:</a:t>
            </a:r>
            <a:endParaRPr b="1"/>
          </a:p>
          <a:p>
            <a:pPr indent="-228600" lvl="0" marL="228600" rtl="0" algn="l">
              <a:lnSpc>
                <a:spcPct val="100000"/>
              </a:lnSpc>
              <a:spcBef>
                <a:spcPts val="0"/>
              </a:spcBef>
              <a:spcAft>
                <a:spcPts val="0"/>
              </a:spcAft>
              <a:buClr>
                <a:schemeClr val="dk1"/>
              </a:buClr>
              <a:buSzPts val="1200"/>
              <a:buFont typeface="Arial"/>
              <a:buChar char="•"/>
            </a:pPr>
            <a:r>
              <a:rPr lang="en-US"/>
              <a:t>Contracting with an outside company to perform a specific function that your company was doing itself and then integrating their work back into your operation; for example, moving customer call centers to India.</a:t>
            </a:r>
            <a:endParaRPr/>
          </a:p>
          <a:p>
            <a:pPr indent="0" lvl="0" marL="0" rtl="0" algn="l">
              <a:lnSpc>
                <a:spcPct val="100000"/>
              </a:lnSpc>
              <a:spcBef>
                <a:spcPts val="0"/>
              </a:spcBef>
              <a:spcAft>
                <a:spcPts val="0"/>
              </a:spcAft>
              <a:buClr>
                <a:schemeClr val="dk1"/>
              </a:buClr>
              <a:buSzPts val="1200"/>
              <a:buFont typeface="Arial"/>
              <a:buNone/>
            </a:pPr>
            <a:r>
              <a:rPr b="1" lang="en-US"/>
              <a:t>Offshoring:</a:t>
            </a:r>
            <a:endParaRPr b="1"/>
          </a:p>
          <a:p>
            <a:pPr indent="-228600" lvl="0" marL="228600" rtl="0" algn="l">
              <a:lnSpc>
                <a:spcPct val="100000"/>
              </a:lnSpc>
              <a:spcBef>
                <a:spcPts val="0"/>
              </a:spcBef>
              <a:spcAft>
                <a:spcPts val="0"/>
              </a:spcAft>
              <a:buClr>
                <a:schemeClr val="dk1"/>
              </a:buClr>
              <a:buSzPts val="1200"/>
              <a:buFont typeface="Arial"/>
              <a:buChar char="•"/>
            </a:pPr>
            <a:r>
              <a:rPr lang="en-US"/>
              <a:t>Relocating an entire operation, or certain tasks, to another country; for example, moving an entire manufacturing operation to China.</a:t>
            </a:r>
            <a:endParaRPr/>
          </a:p>
          <a:p>
            <a:pPr indent="0" lvl="0" marL="0" rtl="0" algn="l">
              <a:lnSpc>
                <a:spcPct val="100000"/>
              </a:lnSpc>
              <a:spcBef>
                <a:spcPts val="0"/>
              </a:spcBef>
              <a:spcAft>
                <a:spcPts val="0"/>
              </a:spcAft>
              <a:buClr>
                <a:schemeClr val="dk1"/>
              </a:buClr>
              <a:buSzPts val="1200"/>
              <a:buFont typeface="Arial"/>
              <a:buNone/>
            </a:pPr>
            <a:r>
              <a:rPr b="1" lang="en-US"/>
              <a:t>Supply chaining:</a:t>
            </a:r>
            <a:endParaRPr b="1"/>
          </a:p>
          <a:p>
            <a:pPr indent="-228600" lvl="0" marL="228600" rtl="0" algn="l">
              <a:lnSpc>
                <a:spcPct val="100000"/>
              </a:lnSpc>
              <a:spcBef>
                <a:spcPts val="0"/>
              </a:spcBef>
              <a:spcAft>
                <a:spcPts val="0"/>
              </a:spcAft>
              <a:buClr>
                <a:schemeClr val="dk1"/>
              </a:buClr>
              <a:buSzPts val="1200"/>
              <a:buFont typeface="Arial"/>
              <a:buChar char="•"/>
            </a:pPr>
            <a:r>
              <a:rPr lang="en-US"/>
              <a:t>Technological revolution led to the creation of networks composed of companies, their suppliers, and their customers, all of which could collaborate and share information for increased efficiency.</a:t>
            </a:r>
            <a:endParaRPr/>
          </a:p>
          <a:p>
            <a:pPr indent="0" lvl="0" marL="0" rtl="0" algn="l">
              <a:lnSpc>
                <a:spcPct val="100000"/>
              </a:lnSpc>
              <a:spcBef>
                <a:spcPts val="0"/>
              </a:spcBef>
              <a:spcAft>
                <a:spcPts val="0"/>
              </a:spcAft>
              <a:buClr>
                <a:schemeClr val="dk1"/>
              </a:buClr>
              <a:buSzPts val="1200"/>
              <a:buFont typeface="Arial"/>
              <a:buNone/>
            </a:pPr>
            <a:r>
              <a:rPr b="1" lang="en-US"/>
              <a:t>Insourcing:</a:t>
            </a:r>
            <a:endParaRPr b="1"/>
          </a:p>
          <a:p>
            <a:pPr indent="-228600" lvl="0" marL="228600" rtl="0" algn="l">
              <a:lnSpc>
                <a:spcPct val="100000"/>
              </a:lnSpc>
              <a:spcBef>
                <a:spcPts val="0"/>
              </a:spcBef>
              <a:spcAft>
                <a:spcPts val="0"/>
              </a:spcAft>
              <a:buClr>
                <a:schemeClr val="dk1"/>
              </a:buClr>
              <a:buSzPts val="1200"/>
              <a:buFont typeface="Arial"/>
              <a:buChar char="•"/>
            </a:pPr>
            <a:r>
              <a:rPr lang="en-US"/>
              <a:t>Delegating operations or jobs within a business to another company that specializes in those operations; for example, Dell hires FedEx to “take over” Dell’s logistics process.</a:t>
            </a:r>
            <a:endParaRPr/>
          </a:p>
          <a:p>
            <a:pPr indent="0" lvl="0" marL="0" rtl="0" algn="l">
              <a:lnSpc>
                <a:spcPct val="100000"/>
              </a:lnSpc>
              <a:spcBef>
                <a:spcPts val="0"/>
              </a:spcBef>
              <a:spcAft>
                <a:spcPts val="0"/>
              </a:spcAft>
              <a:buClr>
                <a:schemeClr val="dk1"/>
              </a:buClr>
              <a:buSzPts val="1200"/>
              <a:buFont typeface="Arial"/>
              <a:buNone/>
            </a:pPr>
            <a:r>
              <a:rPr b="1" lang="en-US"/>
              <a:t>Informing:</a:t>
            </a:r>
            <a:endParaRPr b="1"/>
          </a:p>
          <a:p>
            <a:pPr indent="-228600" lvl="0" marL="228600" rtl="0" algn="l">
              <a:lnSpc>
                <a:spcPct val="100000"/>
              </a:lnSpc>
              <a:spcBef>
                <a:spcPts val="0"/>
              </a:spcBef>
              <a:spcAft>
                <a:spcPts val="0"/>
              </a:spcAft>
              <a:buClr>
                <a:schemeClr val="dk1"/>
              </a:buClr>
              <a:buSzPts val="1200"/>
              <a:buFont typeface="Arial"/>
              <a:buChar char="•"/>
            </a:pPr>
            <a:r>
              <a:rPr lang="en-US"/>
              <a:t>The ability to search for information, best illustrated by search engines.</a:t>
            </a:r>
            <a:endParaRPr/>
          </a:p>
          <a:p>
            <a:pPr indent="0" lvl="0" marL="0" rtl="0" algn="l">
              <a:lnSpc>
                <a:spcPct val="100000"/>
              </a:lnSpc>
              <a:spcBef>
                <a:spcPts val="0"/>
              </a:spcBef>
              <a:spcAft>
                <a:spcPts val="0"/>
              </a:spcAft>
              <a:buClr>
                <a:schemeClr val="dk1"/>
              </a:buClr>
              <a:buSzPts val="1200"/>
              <a:buFont typeface="Arial"/>
              <a:buNone/>
            </a:pPr>
            <a:r>
              <a:rPr b="1" lang="en-US"/>
              <a:t>The Steroids (computing, instant messaging and fi le sharing, wireless technologies, Voice over Internet Protocol, videoconferencing, and computer graphics):</a:t>
            </a:r>
            <a:endParaRPr b="1"/>
          </a:p>
          <a:p>
            <a:pPr indent="-228600" lvl="0" marL="228600" rtl="0" algn="l">
              <a:lnSpc>
                <a:spcPct val="100000"/>
              </a:lnSpc>
              <a:spcBef>
                <a:spcPts val="0"/>
              </a:spcBef>
              <a:spcAft>
                <a:spcPts val="0"/>
              </a:spcAft>
              <a:buClr>
                <a:schemeClr val="dk1"/>
              </a:buClr>
              <a:buSzPts val="1200"/>
              <a:buFont typeface="Arial"/>
              <a:buChar char="•"/>
            </a:pPr>
            <a:r>
              <a:rPr lang="en-US"/>
              <a:t>Technologies that amplify the other flatteners.</a:t>
            </a:r>
            <a:endParaRPr/>
          </a:p>
          <a:p>
            <a:pPr indent="-228600" lvl="0" marL="228600" rtl="0" algn="l">
              <a:lnSpc>
                <a:spcPct val="100000"/>
              </a:lnSpc>
              <a:spcBef>
                <a:spcPts val="0"/>
              </a:spcBef>
              <a:spcAft>
                <a:spcPts val="0"/>
              </a:spcAft>
              <a:buClr>
                <a:schemeClr val="dk1"/>
              </a:buClr>
              <a:buSzPts val="1200"/>
              <a:buFont typeface="Arial"/>
              <a:buChar char="•"/>
            </a:pPr>
            <a:r>
              <a:rPr lang="en-US"/>
              <a:t>Enable all forms of computing and collaboration to be digital, mobile, and personal.</a:t>
            </a:r>
            <a:endParaRPr/>
          </a:p>
        </p:txBody>
      </p:sp>
      <p:sp>
        <p:nvSpPr>
          <p:cNvPr id="203" name="Google Shape;203;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rPr b="1" lang="en-US"/>
              <a:t>Fall of the Berlin Wall on November 9, 1989: </a:t>
            </a:r>
            <a:endParaRPr b="1"/>
          </a:p>
          <a:p>
            <a:pPr indent="-228600" lvl="0" marL="228600" rtl="0" algn="l">
              <a:lnSpc>
                <a:spcPct val="100000"/>
              </a:lnSpc>
              <a:spcBef>
                <a:spcPts val="0"/>
              </a:spcBef>
              <a:spcAft>
                <a:spcPts val="0"/>
              </a:spcAft>
              <a:buClr>
                <a:schemeClr val="dk1"/>
              </a:buClr>
              <a:buSzPts val="1200"/>
              <a:buFont typeface="Arial"/>
              <a:buChar char="•"/>
            </a:pPr>
            <a:r>
              <a:rPr lang="en-US"/>
              <a:t>Shifted the world toward free-market economies and away from centrally planned economies.</a:t>
            </a:r>
            <a:endParaRPr/>
          </a:p>
          <a:p>
            <a:pPr indent="-228600" lvl="0" marL="228600" rtl="0" algn="l">
              <a:lnSpc>
                <a:spcPct val="100000"/>
              </a:lnSpc>
              <a:spcBef>
                <a:spcPts val="0"/>
              </a:spcBef>
              <a:spcAft>
                <a:spcPts val="0"/>
              </a:spcAft>
              <a:buClr>
                <a:schemeClr val="dk1"/>
              </a:buClr>
              <a:buSzPts val="1200"/>
              <a:buFont typeface="Arial"/>
              <a:buChar char="•"/>
            </a:pPr>
            <a:r>
              <a:rPr lang="en-US"/>
              <a:t>Led to the emergence of the European Union and early thinking about the world as a single, global market.</a:t>
            </a:r>
            <a:endParaRPr/>
          </a:p>
          <a:p>
            <a:pPr indent="0" lvl="0" marL="0" rtl="0" algn="l">
              <a:lnSpc>
                <a:spcPct val="100000"/>
              </a:lnSpc>
              <a:spcBef>
                <a:spcPts val="0"/>
              </a:spcBef>
              <a:spcAft>
                <a:spcPts val="0"/>
              </a:spcAft>
              <a:buClr>
                <a:schemeClr val="dk1"/>
              </a:buClr>
              <a:buSzPts val="1200"/>
              <a:buFont typeface="Arial"/>
              <a:buNone/>
            </a:pPr>
            <a:r>
              <a:rPr b="1" lang="en-US"/>
              <a:t>Netscape goes public on August 9, 1995:</a:t>
            </a:r>
            <a:endParaRPr b="1"/>
          </a:p>
          <a:p>
            <a:pPr indent="-228600" lvl="0" marL="228600" rtl="0" algn="l">
              <a:lnSpc>
                <a:spcPct val="100000"/>
              </a:lnSpc>
              <a:spcBef>
                <a:spcPts val="0"/>
              </a:spcBef>
              <a:spcAft>
                <a:spcPts val="0"/>
              </a:spcAft>
              <a:buClr>
                <a:schemeClr val="dk1"/>
              </a:buClr>
              <a:buSzPts val="1200"/>
              <a:buFont typeface="Arial"/>
              <a:buChar char="•"/>
            </a:pPr>
            <a:r>
              <a:rPr lang="en-US"/>
              <a:t>Popularized the Internet and the World Wide Web.</a:t>
            </a:r>
            <a:endParaRPr/>
          </a:p>
          <a:p>
            <a:pPr indent="0" lvl="0" marL="0" rtl="0" algn="l">
              <a:lnSpc>
                <a:spcPct val="100000"/>
              </a:lnSpc>
              <a:spcBef>
                <a:spcPts val="0"/>
              </a:spcBef>
              <a:spcAft>
                <a:spcPts val="0"/>
              </a:spcAft>
              <a:buClr>
                <a:schemeClr val="dk1"/>
              </a:buClr>
              <a:buSzPts val="1200"/>
              <a:buFont typeface="Arial"/>
              <a:buNone/>
            </a:pPr>
            <a:r>
              <a:rPr b="1" lang="en-US"/>
              <a:t>Development of workflow software:</a:t>
            </a:r>
            <a:endParaRPr b="1"/>
          </a:p>
          <a:p>
            <a:pPr indent="-228600" lvl="0" marL="228600" rtl="0" algn="l">
              <a:lnSpc>
                <a:spcPct val="100000"/>
              </a:lnSpc>
              <a:spcBef>
                <a:spcPts val="0"/>
              </a:spcBef>
              <a:spcAft>
                <a:spcPts val="0"/>
              </a:spcAft>
              <a:buClr>
                <a:schemeClr val="dk1"/>
              </a:buClr>
              <a:buSzPts val="1200"/>
              <a:buFont typeface="Arial"/>
              <a:buChar char="•"/>
            </a:pPr>
            <a:r>
              <a:rPr lang="en-US"/>
              <a:t>Enabled computer applications to work with one another without human intervention.</a:t>
            </a:r>
            <a:endParaRPr/>
          </a:p>
          <a:p>
            <a:pPr indent="-228600" lvl="0" marL="228600" rtl="0" algn="l">
              <a:lnSpc>
                <a:spcPct val="100000"/>
              </a:lnSpc>
              <a:spcBef>
                <a:spcPts val="0"/>
              </a:spcBef>
              <a:spcAft>
                <a:spcPts val="0"/>
              </a:spcAft>
              <a:buClr>
                <a:schemeClr val="dk1"/>
              </a:buClr>
              <a:buSzPts val="1200"/>
              <a:buFont typeface="Arial"/>
              <a:buChar char="•"/>
            </a:pPr>
            <a:r>
              <a:rPr lang="en-US"/>
              <a:t>Enabled faster, closer collaboration and coordination among employees, regardless of their location.</a:t>
            </a:r>
            <a:endParaRPr/>
          </a:p>
          <a:p>
            <a:pPr indent="0" lvl="0" marL="0" rtl="0" algn="l">
              <a:lnSpc>
                <a:spcPct val="100000"/>
              </a:lnSpc>
              <a:spcBef>
                <a:spcPts val="0"/>
              </a:spcBef>
              <a:spcAft>
                <a:spcPts val="0"/>
              </a:spcAft>
              <a:buClr>
                <a:schemeClr val="dk1"/>
              </a:buClr>
              <a:buSzPts val="1200"/>
              <a:buFont typeface="Arial"/>
              <a:buNone/>
            </a:pPr>
            <a:r>
              <a:rPr b="1" lang="en-US"/>
              <a:t>Uploading:</a:t>
            </a:r>
            <a:endParaRPr b="1"/>
          </a:p>
          <a:p>
            <a:pPr indent="-228600" lvl="0" marL="228600" rtl="0" algn="l">
              <a:lnSpc>
                <a:spcPct val="100000"/>
              </a:lnSpc>
              <a:spcBef>
                <a:spcPts val="0"/>
              </a:spcBef>
              <a:spcAft>
                <a:spcPts val="0"/>
              </a:spcAft>
              <a:buClr>
                <a:schemeClr val="dk1"/>
              </a:buClr>
              <a:buSzPts val="1200"/>
              <a:buFont typeface="Arial"/>
              <a:buChar char="•"/>
            </a:pPr>
            <a:r>
              <a:rPr lang="en-US"/>
              <a:t>Empowered all Internet users to create content and put it on the Web.</a:t>
            </a:r>
            <a:endParaRPr/>
          </a:p>
          <a:p>
            <a:pPr indent="-228600" lvl="0" marL="228600" rtl="0" algn="l">
              <a:lnSpc>
                <a:spcPct val="100000"/>
              </a:lnSpc>
              <a:spcBef>
                <a:spcPts val="0"/>
              </a:spcBef>
              <a:spcAft>
                <a:spcPts val="0"/>
              </a:spcAft>
              <a:buClr>
                <a:schemeClr val="dk1"/>
              </a:buClr>
              <a:buSzPts val="1200"/>
              <a:buFont typeface="Arial"/>
              <a:buChar char="•"/>
            </a:pPr>
            <a:r>
              <a:rPr lang="en-US"/>
              <a:t>Led the transition from a passive approach to content to an active, participatory, collaborative approach.</a:t>
            </a:r>
            <a:endParaRPr/>
          </a:p>
          <a:p>
            <a:pPr indent="0" lvl="0" marL="0" rtl="0" algn="l">
              <a:lnSpc>
                <a:spcPct val="100000"/>
              </a:lnSpc>
              <a:spcBef>
                <a:spcPts val="0"/>
              </a:spcBef>
              <a:spcAft>
                <a:spcPts val="0"/>
              </a:spcAft>
              <a:buClr>
                <a:schemeClr val="dk1"/>
              </a:buClr>
              <a:buSzPts val="1200"/>
              <a:buFont typeface="Arial"/>
              <a:buNone/>
            </a:pPr>
            <a:r>
              <a:rPr b="1" lang="en-US"/>
              <a:t>Outsourcing:</a:t>
            </a:r>
            <a:endParaRPr b="1"/>
          </a:p>
          <a:p>
            <a:pPr indent="-228600" lvl="0" marL="228600" rtl="0" algn="l">
              <a:lnSpc>
                <a:spcPct val="100000"/>
              </a:lnSpc>
              <a:spcBef>
                <a:spcPts val="0"/>
              </a:spcBef>
              <a:spcAft>
                <a:spcPts val="0"/>
              </a:spcAft>
              <a:buClr>
                <a:schemeClr val="dk1"/>
              </a:buClr>
              <a:buSzPts val="1200"/>
              <a:buFont typeface="Arial"/>
              <a:buChar char="•"/>
            </a:pPr>
            <a:r>
              <a:rPr lang="en-US"/>
              <a:t>Contracting with an outside company to perform a specifi c function that your company was doing itself and then integrating their work back into your operation; for example, moving customer call centers to India.</a:t>
            </a:r>
            <a:endParaRPr/>
          </a:p>
          <a:p>
            <a:pPr indent="0" lvl="0" marL="0" rtl="0" algn="l">
              <a:lnSpc>
                <a:spcPct val="100000"/>
              </a:lnSpc>
              <a:spcBef>
                <a:spcPts val="0"/>
              </a:spcBef>
              <a:spcAft>
                <a:spcPts val="0"/>
              </a:spcAft>
              <a:buClr>
                <a:schemeClr val="dk1"/>
              </a:buClr>
              <a:buSzPts val="1200"/>
              <a:buFont typeface="Arial"/>
              <a:buNone/>
            </a:pPr>
            <a:r>
              <a:rPr b="1" lang="en-US"/>
              <a:t>Offshoring:</a:t>
            </a:r>
            <a:endParaRPr b="1"/>
          </a:p>
          <a:p>
            <a:pPr indent="-228600" lvl="0" marL="228600" rtl="0" algn="l">
              <a:lnSpc>
                <a:spcPct val="100000"/>
              </a:lnSpc>
              <a:spcBef>
                <a:spcPts val="0"/>
              </a:spcBef>
              <a:spcAft>
                <a:spcPts val="0"/>
              </a:spcAft>
              <a:buClr>
                <a:schemeClr val="dk1"/>
              </a:buClr>
              <a:buSzPts val="1200"/>
              <a:buFont typeface="Arial"/>
              <a:buChar char="•"/>
            </a:pPr>
            <a:r>
              <a:rPr lang="en-US"/>
              <a:t>Relocating an entire operation, or certain tasks, to another country; for example, moving an entire manufacturing operation to China.</a:t>
            </a:r>
            <a:endParaRPr/>
          </a:p>
          <a:p>
            <a:pPr indent="0" lvl="0" marL="0" rtl="0" algn="l">
              <a:lnSpc>
                <a:spcPct val="100000"/>
              </a:lnSpc>
              <a:spcBef>
                <a:spcPts val="0"/>
              </a:spcBef>
              <a:spcAft>
                <a:spcPts val="0"/>
              </a:spcAft>
              <a:buClr>
                <a:schemeClr val="dk1"/>
              </a:buClr>
              <a:buSzPts val="1200"/>
              <a:buFont typeface="Arial"/>
              <a:buNone/>
            </a:pPr>
            <a:r>
              <a:rPr b="1" lang="en-US"/>
              <a:t>Supply chaining:</a:t>
            </a:r>
            <a:endParaRPr b="1"/>
          </a:p>
          <a:p>
            <a:pPr indent="-228600" lvl="0" marL="228600" rtl="0" algn="l">
              <a:lnSpc>
                <a:spcPct val="100000"/>
              </a:lnSpc>
              <a:spcBef>
                <a:spcPts val="0"/>
              </a:spcBef>
              <a:spcAft>
                <a:spcPts val="0"/>
              </a:spcAft>
              <a:buClr>
                <a:schemeClr val="dk1"/>
              </a:buClr>
              <a:buSzPts val="1200"/>
              <a:buFont typeface="Arial"/>
              <a:buChar char="•"/>
            </a:pPr>
            <a:r>
              <a:rPr lang="en-US"/>
              <a:t>Technological revolution led to the creation of networks composed of companies, their suppliers, and their customers, all of which could collaborate and share information for increased efficiency.</a:t>
            </a:r>
            <a:endParaRPr/>
          </a:p>
          <a:p>
            <a:pPr indent="0" lvl="0" marL="0" rtl="0" algn="l">
              <a:lnSpc>
                <a:spcPct val="100000"/>
              </a:lnSpc>
              <a:spcBef>
                <a:spcPts val="0"/>
              </a:spcBef>
              <a:spcAft>
                <a:spcPts val="0"/>
              </a:spcAft>
              <a:buClr>
                <a:schemeClr val="dk1"/>
              </a:buClr>
              <a:buSzPts val="1200"/>
              <a:buFont typeface="Arial"/>
              <a:buNone/>
            </a:pPr>
            <a:r>
              <a:rPr b="1" lang="en-US"/>
              <a:t>Insourcing:</a:t>
            </a:r>
            <a:endParaRPr b="1"/>
          </a:p>
          <a:p>
            <a:pPr indent="-228600" lvl="0" marL="228600" rtl="0" algn="l">
              <a:lnSpc>
                <a:spcPct val="100000"/>
              </a:lnSpc>
              <a:spcBef>
                <a:spcPts val="0"/>
              </a:spcBef>
              <a:spcAft>
                <a:spcPts val="0"/>
              </a:spcAft>
              <a:buClr>
                <a:schemeClr val="dk1"/>
              </a:buClr>
              <a:buSzPts val="1200"/>
              <a:buFont typeface="Arial"/>
              <a:buChar char="•"/>
            </a:pPr>
            <a:r>
              <a:rPr lang="en-US"/>
              <a:t>Delegating operations or jobs within a business to another company that specializes in those operations; for example, Dell hires FedEx to “take over” Dell’s logistics process.</a:t>
            </a:r>
            <a:endParaRPr/>
          </a:p>
          <a:p>
            <a:pPr indent="0" lvl="0" marL="0" rtl="0" algn="l">
              <a:lnSpc>
                <a:spcPct val="100000"/>
              </a:lnSpc>
              <a:spcBef>
                <a:spcPts val="0"/>
              </a:spcBef>
              <a:spcAft>
                <a:spcPts val="0"/>
              </a:spcAft>
              <a:buClr>
                <a:schemeClr val="dk1"/>
              </a:buClr>
              <a:buSzPts val="1200"/>
              <a:buFont typeface="Arial"/>
              <a:buNone/>
            </a:pPr>
            <a:r>
              <a:rPr b="1" lang="en-US"/>
              <a:t>Informing:</a:t>
            </a:r>
            <a:endParaRPr b="1"/>
          </a:p>
          <a:p>
            <a:pPr indent="-228600" lvl="0" marL="228600" rtl="0" algn="l">
              <a:lnSpc>
                <a:spcPct val="100000"/>
              </a:lnSpc>
              <a:spcBef>
                <a:spcPts val="0"/>
              </a:spcBef>
              <a:spcAft>
                <a:spcPts val="0"/>
              </a:spcAft>
              <a:buClr>
                <a:schemeClr val="dk1"/>
              </a:buClr>
              <a:buSzPts val="1200"/>
              <a:buFont typeface="Arial"/>
              <a:buChar char="•"/>
            </a:pPr>
            <a:r>
              <a:rPr lang="en-US"/>
              <a:t>The ability to search for information, best illustrated by search engines.</a:t>
            </a:r>
            <a:endParaRPr/>
          </a:p>
          <a:p>
            <a:pPr indent="0" lvl="0" marL="0" rtl="0" algn="l">
              <a:lnSpc>
                <a:spcPct val="100000"/>
              </a:lnSpc>
              <a:spcBef>
                <a:spcPts val="0"/>
              </a:spcBef>
              <a:spcAft>
                <a:spcPts val="0"/>
              </a:spcAft>
              <a:buClr>
                <a:schemeClr val="dk1"/>
              </a:buClr>
              <a:buSzPts val="1200"/>
              <a:buFont typeface="Arial"/>
              <a:buNone/>
            </a:pPr>
            <a:r>
              <a:rPr b="1" lang="en-US"/>
              <a:t>The Steroids (computing, instant messaging and fi le sharing, wireless technologies, Voice over Internet Protocol, videoconferencing, and computer graphics):</a:t>
            </a:r>
            <a:endParaRPr b="1"/>
          </a:p>
          <a:p>
            <a:pPr indent="-228600" lvl="0" marL="228600" rtl="0" algn="l">
              <a:lnSpc>
                <a:spcPct val="100000"/>
              </a:lnSpc>
              <a:spcBef>
                <a:spcPts val="0"/>
              </a:spcBef>
              <a:spcAft>
                <a:spcPts val="0"/>
              </a:spcAft>
              <a:buClr>
                <a:schemeClr val="dk1"/>
              </a:buClr>
              <a:buSzPts val="1200"/>
              <a:buFont typeface="Arial"/>
              <a:buChar char="•"/>
            </a:pPr>
            <a:r>
              <a:rPr lang="en-US"/>
              <a:t>Technologies that amplify the other flatteners.</a:t>
            </a:r>
            <a:endParaRPr/>
          </a:p>
          <a:p>
            <a:pPr indent="-228600" lvl="0" marL="228600" rtl="0" algn="l">
              <a:lnSpc>
                <a:spcPct val="100000"/>
              </a:lnSpc>
              <a:spcBef>
                <a:spcPts val="0"/>
              </a:spcBef>
              <a:spcAft>
                <a:spcPts val="0"/>
              </a:spcAft>
              <a:buClr>
                <a:schemeClr val="dk1"/>
              </a:buClr>
              <a:buSzPts val="1200"/>
              <a:buFont typeface="Arial"/>
              <a:buChar char="•"/>
            </a:pPr>
            <a:r>
              <a:rPr lang="en-US"/>
              <a:t>Enable all forms of computing and collaboration to be digital, mobile, and personal.</a:t>
            </a:r>
            <a:endParaRPr/>
          </a:p>
        </p:txBody>
      </p:sp>
      <p:sp>
        <p:nvSpPr>
          <p:cNvPr id="210" name="Google Shape;210;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rPr b="1" lang="en-US"/>
              <a:t>Fall of the Berlin Wall on November 9, 1989: </a:t>
            </a:r>
            <a:endParaRPr b="1"/>
          </a:p>
          <a:p>
            <a:pPr indent="-228600" lvl="0" marL="228600" rtl="0" algn="l">
              <a:lnSpc>
                <a:spcPct val="100000"/>
              </a:lnSpc>
              <a:spcBef>
                <a:spcPts val="0"/>
              </a:spcBef>
              <a:spcAft>
                <a:spcPts val="0"/>
              </a:spcAft>
              <a:buClr>
                <a:schemeClr val="dk1"/>
              </a:buClr>
              <a:buSzPts val="1200"/>
              <a:buFont typeface="Arial"/>
              <a:buChar char="•"/>
            </a:pPr>
            <a:r>
              <a:rPr lang="en-US"/>
              <a:t>Shifted the world toward free-market economies and away from centrally planned economies.</a:t>
            </a:r>
            <a:endParaRPr/>
          </a:p>
          <a:p>
            <a:pPr indent="-228600" lvl="0" marL="228600" rtl="0" algn="l">
              <a:lnSpc>
                <a:spcPct val="100000"/>
              </a:lnSpc>
              <a:spcBef>
                <a:spcPts val="0"/>
              </a:spcBef>
              <a:spcAft>
                <a:spcPts val="0"/>
              </a:spcAft>
              <a:buClr>
                <a:schemeClr val="dk1"/>
              </a:buClr>
              <a:buSzPts val="1200"/>
              <a:buFont typeface="Arial"/>
              <a:buChar char="•"/>
            </a:pPr>
            <a:r>
              <a:rPr lang="en-US"/>
              <a:t>Led to the emergence of the European Union and early thinking about the world as a single, global market.</a:t>
            </a:r>
            <a:endParaRPr/>
          </a:p>
          <a:p>
            <a:pPr indent="0" lvl="0" marL="0" rtl="0" algn="l">
              <a:lnSpc>
                <a:spcPct val="100000"/>
              </a:lnSpc>
              <a:spcBef>
                <a:spcPts val="0"/>
              </a:spcBef>
              <a:spcAft>
                <a:spcPts val="0"/>
              </a:spcAft>
              <a:buClr>
                <a:schemeClr val="dk1"/>
              </a:buClr>
              <a:buSzPts val="1200"/>
              <a:buFont typeface="Arial"/>
              <a:buNone/>
            </a:pPr>
            <a:r>
              <a:rPr b="1" lang="en-US"/>
              <a:t>Netscape goes public on August 9, 1995:</a:t>
            </a:r>
            <a:endParaRPr b="1"/>
          </a:p>
          <a:p>
            <a:pPr indent="-228600" lvl="0" marL="228600" rtl="0" algn="l">
              <a:lnSpc>
                <a:spcPct val="100000"/>
              </a:lnSpc>
              <a:spcBef>
                <a:spcPts val="0"/>
              </a:spcBef>
              <a:spcAft>
                <a:spcPts val="0"/>
              </a:spcAft>
              <a:buClr>
                <a:schemeClr val="dk1"/>
              </a:buClr>
              <a:buSzPts val="1200"/>
              <a:buFont typeface="Arial"/>
              <a:buChar char="•"/>
            </a:pPr>
            <a:r>
              <a:rPr lang="en-US"/>
              <a:t>Popularized the Internet and the World Wide Web.</a:t>
            </a:r>
            <a:endParaRPr/>
          </a:p>
          <a:p>
            <a:pPr indent="0" lvl="0" marL="0" rtl="0" algn="l">
              <a:lnSpc>
                <a:spcPct val="100000"/>
              </a:lnSpc>
              <a:spcBef>
                <a:spcPts val="0"/>
              </a:spcBef>
              <a:spcAft>
                <a:spcPts val="0"/>
              </a:spcAft>
              <a:buClr>
                <a:schemeClr val="dk1"/>
              </a:buClr>
              <a:buSzPts val="1200"/>
              <a:buFont typeface="Arial"/>
              <a:buNone/>
            </a:pPr>
            <a:r>
              <a:rPr b="1" lang="en-US"/>
              <a:t>Development of workflow software:</a:t>
            </a:r>
            <a:endParaRPr b="1"/>
          </a:p>
          <a:p>
            <a:pPr indent="-228600" lvl="0" marL="228600" rtl="0" algn="l">
              <a:lnSpc>
                <a:spcPct val="100000"/>
              </a:lnSpc>
              <a:spcBef>
                <a:spcPts val="0"/>
              </a:spcBef>
              <a:spcAft>
                <a:spcPts val="0"/>
              </a:spcAft>
              <a:buClr>
                <a:schemeClr val="dk1"/>
              </a:buClr>
              <a:buSzPts val="1200"/>
              <a:buFont typeface="Arial"/>
              <a:buChar char="•"/>
            </a:pPr>
            <a:r>
              <a:rPr lang="en-US"/>
              <a:t>Enabled computer applications to work with one another without human intervention.</a:t>
            </a:r>
            <a:endParaRPr/>
          </a:p>
          <a:p>
            <a:pPr indent="-228600" lvl="0" marL="228600" rtl="0" algn="l">
              <a:lnSpc>
                <a:spcPct val="100000"/>
              </a:lnSpc>
              <a:spcBef>
                <a:spcPts val="0"/>
              </a:spcBef>
              <a:spcAft>
                <a:spcPts val="0"/>
              </a:spcAft>
              <a:buClr>
                <a:schemeClr val="dk1"/>
              </a:buClr>
              <a:buSzPts val="1200"/>
              <a:buFont typeface="Arial"/>
              <a:buChar char="•"/>
            </a:pPr>
            <a:r>
              <a:rPr lang="en-US"/>
              <a:t>Enabled faster, closer collaboration and coordination among employees, regardless of their location.</a:t>
            </a:r>
            <a:endParaRPr/>
          </a:p>
          <a:p>
            <a:pPr indent="0" lvl="0" marL="0" rtl="0" algn="l">
              <a:lnSpc>
                <a:spcPct val="100000"/>
              </a:lnSpc>
              <a:spcBef>
                <a:spcPts val="0"/>
              </a:spcBef>
              <a:spcAft>
                <a:spcPts val="0"/>
              </a:spcAft>
              <a:buClr>
                <a:schemeClr val="dk1"/>
              </a:buClr>
              <a:buSzPts val="1200"/>
              <a:buFont typeface="Arial"/>
              <a:buNone/>
            </a:pPr>
            <a:r>
              <a:rPr b="1" lang="en-US"/>
              <a:t>Uploading:</a:t>
            </a:r>
            <a:endParaRPr b="1"/>
          </a:p>
          <a:p>
            <a:pPr indent="-228600" lvl="0" marL="228600" rtl="0" algn="l">
              <a:lnSpc>
                <a:spcPct val="100000"/>
              </a:lnSpc>
              <a:spcBef>
                <a:spcPts val="0"/>
              </a:spcBef>
              <a:spcAft>
                <a:spcPts val="0"/>
              </a:spcAft>
              <a:buClr>
                <a:schemeClr val="dk1"/>
              </a:buClr>
              <a:buSzPts val="1200"/>
              <a:buFont typeface="Arial"/>
              <a:buChar char="•"/>
            </a:pPr>
            <a:r>
              <a:rPr lang="en-US"/>
              <a:t>Empowered all Internet users to create content and put it on the Web.</a:t>
            </a:r>
            <a:endParaRPr/>
          </a:p>
          <a:p>
            <a:pPr indent="-228600" lvl="0" marL="228600" rtl="0" algn="l">
              <a:lnSpc>
                <a:spcPct val="100000"/>
              </a:lnSpc>
              <a:spcBef>
                <a:spcPts val="0"/>
              </a:spcBef>
              <a:spcAft>
                <a:spcPts val="0"/>
              </a:spcAft>
              <a:buClr>
                <a:schemeClr val="dk1"/>
              </a:buClr>
              <a:buSzPts val="1200"/>
              <a:buFont typeface="Arial"/>
              <a:buChar char="•"/>
            </a:pPr>
            <a:r>
              <a:rPr lang="en-US"/>
              <a:t>Led the transition from a passive approach to content to an active, participatory, collaborative approach.</a:t>
            </a:r>
            <a:endParaRPr/>
          </a:p>
          <a:p>
            <a:pPr indent="0" lvl="0" marL="0" rtl="0" algn="l">
              <a:lnSpc>
                <a:spcPct val="100000"/>
              </a:lnSpc>
              <a:spcBef>
                <a:spcPts val="0"/>
              </a:spcBef>
              <a:spcAft>
                <a:spcPts val="0"/>
              </a:spcAft>
              <a:buClr>
                <a:schemeClr val="dk1"/>
              </a:buClr>
              <a:buSzPts val="1200"/>
              <a:buFont typeface="Arial"/>
              <a:buNone/>
            </a:pPr>
            <a:r>
              <a:rPr b="1" lang="en-US"/>
              <a:t>Outsourcing:</a:t>
            </a:r>
            <a:endParaRPr b="1"/>
          </a:p>
          <a:p>
            <a:pPr indent="-228600" lvl="0" marL="228600" rtl="0" algn="l">
              <a:lnSpc>
                <a:spcPct val="100000"/>
              </a:lnSpc>
              <a:spcBef>
                <a:spcPts val="0"/>
              </a:spcBef>
              <a:spcAft>
                <a:spcPts val="0"/>
              </a:spcAft>
              <a:buClr>
                <a:schemeClr val="dk1"/>
              </a:buClr>
              <a:buSzPts val="1200"/>
              <a:buFont typeface="Arial"/>
              <a:buChar char="•"/>
            </a:pPr>
            <a:r>
              <a:rPr lang="en-US"/>
              <a:t>Contracting with an outside company to perform a specifi c function that your company was doing itself and then integrating their work back into your operation; for example, moving customer call centers to India.</a:t>
            </a:r>
            <a:endParaRPr/>
          </a:p>
          <a:p>
            <a:pPr indent="0" lvl="0" marL="0" rtl="0" algn="l">
              <a:lnSpc>
                <a:spcPct val="100000"/>
              </a:lnSpc>
              <a:spcBef>
                <a:spcPts val="0"/>
              </a:spcBef>
              <a:spcAft>
                <a:spcPts val="0"/>
              </a:spcAft>
              <a:buClr>
                <a:schemeClr val="dk1"/>
              </a:buClr>
              <a:buSzPts val="1200"/>
              <a:buFont typeface="Arial"/>
              <a:buNone/>
            </a:pPr>
            <a:r>
              <a:rPr b="1" lang="en-US"/>
              <a:t>Offshoring:</a:t>
            </a:r>
            <a:endParaRPr b="1"/>
          </a:p>
          <a:p>
            <a:pPr indent="-228600" lvl="0" marL="228600" rtl="0" algn="l">
              <a:lnSpc>
                <a:spcPct val="100000"/>
              </a:lnSpc>
              <a:spcBef>
                <a:spcPts val="0"/>
              </a:spcBef>
              <a:spcAft>
                <a:spcPts val="0"/>
              </a:spcAft>
              <a:buClr>
                <a:schemeClr val="dk1"/>
              </a:buClr>
              <a:buSzPts val="1200"/>
              <a:buFont typeface="Arial"/>
              <a:buChar char="•"/>
            </a:pPr>
            <a:r>
              <a:rPr lang="en-US"/>
              <a:t>Relocating an entire operation, or certain tasks, to another country; for example, moving an entire manufacturing operation to China.</a:t>
            </a:r>
            <a:endParaRPr/>
          </a:p>
          <a:p>
            <a:pPr indent="0" lvl="0" marL="0" rtl="0" algn="l">
              <a:lnSpc>
                <a:spcPct val="100000"/>
              </a:lnSpc>
              <a:spcBef>
                <a:spcPts val="0"/>
              </a:spcBef>
              <a:spcAft>
                <a:spcPts val="0"/>
              </a:spcAft>
              <a:buClr>
                <a:schemeClr val="dk1"/>
              </a:buClr>
              <a:buSzPts val="1200"/>
              <a:buFont typeface="Arial"/>
              <a:buNone/>
            </a:pPr>
            <a:r>
              <a:rPr b="1" lang="en-US"/>
              <a:t>Supply chaining:</a:t>
            </a:r>
            <a:endParaRPr b="1"/>
          </a:p>
          <a:p>
            <a:pPr indent="-228600" lvl="0" marL="228600" rtl="0" algn="l">
              <a:lnSpc>
                <a:spcPct val="100000"/>
              </a:lnSpc>
              <a:spcBef>
                <a:spcPts val="0"/>
              </a:spcBef>
              <a:spcAft>
                <a:spcPts val="0"/>
              </a:spcAft>
              <a:buClr>
                <a:schemeClr val="dk1"/>
              </a:buClr>
              <a:buSzPts val="1200"/>
              <a:buFont typeface="Arial"/>
              <a:buChar char="•"/>
            </a:pPr>
            <a:r>
              <a:rPr lang="en-US"/>
              <a:t>Technological revolution led to the creation of networks composed of companies, their suppliers, and their customers, all of which could collaborate and share information for increased efficiency.</a:t>
            </a:r>
            <a:endParaRPr/>
          </a:p>
          <a:p>
            <a:pPr indent="0" lvl="0" marL="0" rtl="0" algn="l">
              <a:lnSpc>
                <a:spcPct val="100000"/>
              </a:lnSpc>
              <a:spcBef>
                <a:spcPts val="0"/>
              </a:spcBef>
              <a:spcAft>
                <a:spcPts val="0"/>
              </a:spcAft>
              <a:buClr>
                <a:schemeClr val="dk1"/>
              </a:buClr>
              <a:buSzPts val="1200"/>
              <a:buFont typeface="Arial"/>
              <a:buNone/>
            </a:pPr>
            <a:r>
              <a:rPr b="1" lang="en-US"/>
              <a:t>Insourcing:</a:t>
            </a:r>
            <a:endParaRPr b="1"/>
          </a:p>
          <a:p>
            <a:pPr indent="-228600" lvl="0" marL="228600" rtl="0" algn="l">
              <a:lnSpc>
                <a:spcPct val="100000"/>
              </a:lnSpc>
              <a:spcBef>
                <a:spcPts val="0"/>
              </a:spcBef>
              <a:spcAft>
                <a:spcPts val="0"/>
              </a:spcAft>
              <a:buClr>
                <a:schemeClr val="dk1"/>
              </a:buClr>
              <a:buSzPts val="1200"/>
              <a:buFont typeface="Arial"/>
              <a:buChar char="•"/>
            </a:pPr>
            <a:r>
              <a:rPr lang="en-US"/>
              <a:t>Delegating operations or jobs within a business to another company that specializes in those operations; for example, Dell hires FedEx to “take over” Dell’s logistics process.</a:t>
            </a:r>
            <a:endParaRPr/>
          </a:p>
          <a:p>
            <a:pPr indent="0" lvl="0" marL="0" rtl="0" algn="l">
              <a:lnSpc>
                <a:spcPct val="100000"/>
              </a:lnSpc>
              <a:spcBef>
                <a:spcPts val="0"/>
              </a:spcBef>
              <a:spcAft>
                <a:spcPts val="0"/>
              </a:spcAft>
              <a:buClr>
                <a:schemeClr val="dk1"/>
              </a:buClr>
              <a:buSzPts val="1200"/>
              <a:buFont typeface="Arial"/>
              <a:buNone/>
            </a:pPr>
            <a:r>
              <a:rPr b="1" lang="en-US"/>
              <a:t>Informing:</a:t>
            </a:r>
            <a:endParaRPr b="1"/>
          </a:p>
          <a:p>
            <a:pPr indent="-228600" lvl="0" marL="228600" rtl="0" algn="l">
              <a:lnSpc>
                <a:spcPct val="100000"/>
              </a:lnSpc>
              <a:spcBef>
                <a:spcPts val="0"/>
              </a:spcBef>
              <a:spcAft>
                <a:spcPts val="0"/>
              </a:spcAft>
              <a:buClr>
                <a:schemeClr val="dk1"/>
              </a:buClr>
              <a:buSzPts val="1200"/>
              <a:buFont typeface="Arial"/>
              <a:buChar char="•"/>
            </a:pPr>
            <a:r>
              <a:rPr lang="en-US"/>
              <a:t>The ability to search for information, best illustrated by search engines.</a:t>
            </a:r>
            <a:endParaRPr/>
          </a:p>
          <a:p>
            <a:pPr indent="0" lvl="0" marL="0" rtl="0" algn="l">
              <a:lnSpc>
                <a:spcPct val="100000"/>
              </a:lnSpc>
              <a:spcBef>
                <a:spcPts val="0"/>
              </a:spcBef>
              <a:spcAft>
                <a:spcPts val="0"/>
              </a:spcAft>
              <a:buClr>
                <a:schemeClr val="dk1"/>
              </a:buClr>
              <a:buSzPts val="1200"/>
              <a:buFont typeface="Arial"/>
              <a:buNone/>
            </a:pPr>
            <a:r>
              <a:rPr b="1" lang="en-US"/>
              <a:t>The Steroids (computing, instant messaging and fi le sharing, wireless technologies, Voice over Internet Protocol, videoconferencing, and computer graphics):</a:t>
            </a:r>
            <a:endParaRPr b="1"/>
          </a:p>
          <a:p>
            <a:pPr indent="-228600" lvl="0" marL="228600" rtl="0" algn="l">
              <a:lnSpc>
                <a:spcPct val="100000"/>
              </a:lnSpc>
              <a:spcBef>
                <a:spcPts val="0"/>
              </a:spcBef>
              <a:spcAft>
                <a:spcPts val="0"/>
              </a:spcAft>
              <a:buClr>
                <a:schemeClr val="dk1"/>
              </a:buClr>
              <a:buSzPts val="1200"/>
              <a:buFont typeface="Arial"/>
              <a:buChar char="•"/>
            </a:pPr>
            <a:r>
              <a:rPr lang="en-US"/>
              <a:t>Technologies that amplify the other flatteners.</a:t>
            </a:r>
            <a:endParaRPr/>
          </a:p>
          <a:p>
            <a:pPr indent="-228600" lvl="0" marL="228600" rtl="0" algn="l">
              <a:lnSpc>
                <a:spcPct val="100000"/>
              </a:lnSpc>
              <a:spcBef>
                <a:spcPts val="0"/>
              </a:spcBef>
              <a:spcAft>
                <a:spcPts val="0"/>
              </a:spcAft>
              <a:buClr>
                <a:schemeClr val="dk1"/>
              </a:buClr>
              <a:buSzPts val="1200"/>
              <a:buFont typeface="Arial"/>
              <a:buChar char="•"/>
            </a:pPr>
            <a:r>
              <a:rPr lang="en-US"/>
              <a:t>Enable all forms of computing and collaboration to be digital, mobile, and personal.</a:t>
            </a:r>
            <a:endParaRPr/>
          </a:p>
        </p:txBody>
      </p:sp>
      <p:sp>
        <p:nvSpPr>
          <p:cNvPr id="217" name="Google Shape;217;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rPr b="1" lang="en-US"/>
              <a:t>Fall of the Berlin Wall on November 9, 1989: </a:t>
            </a:r>
            <a:endParaRPr b="1"/>
          </a:p>
          <a:p>
            <a:pPr indent="-228600" lvl="0" marL="228600" rtl="0" algn="l">
              <a:lnSpc>
                <a:spcPct val="100000"/>
              </a:lnSpc>
              <a:spcBef>
                <a:spcPts val="0"/>
              </a:spcBef>
              <a:spcAft>
                <a:spcPts val="0"/>
              </a:spcAft>
              <a:buClr>
                <a:schemeClr val="dk1"/>
              </a:buClr>
              <a:buSzPts val="1200"/>
              <a:buFont typeface="Arial"/>
              <a:buChar char="•"/>
            </a:pPr>
            <a:r>
              <a:rPr lang="en-US"/>
              <a:t>Shifted the world toward free-market economies and away from centrally planned economies.</a:t>
            </a:r>
            <a:endParaRPr/>
          </a:p>
          <a:p>
            <a:pPr indent="-228600" lvl="0" marL="228600" rtl="0" algn="l">
              <a:lnSpc>
                <a:spcPct val="100000"/>
              </a:lnSpc>
              <a:spcBef>
                <a:spcPts val="0"/>
              </a:spcBef>
              <a:spcAft>
                <a:spcPts val="0"/>
              </a:spcAft>
              <a:buClr>
                <a:schemeClr val="dk1"/>
              </a:buClr>
              <a:buSzPts val="1200"/>
              <a:buFont typeface="Arial"/>
              <a:buChar char="•"/>
            </a:pPr>
            <a:r>
              <a:rPr lang="en-US"/>
              <a:t>Led to the emergence of the European Union and early thinking about the world as a single, global market.</a:t>
            </a:r>
            <a:endParaRPr/>
          </a:p>
          <a:p>
            <a:pPr indent="0" lvl="0" marL="0" rtl="0" algn="l">
              <a:lnSpc>
                <a:spcPct val="100000"/>
              </a:lnSpc>
              <a:spcBef>
                <a:spcPts val="0"/>
              </a:spcBef>
              <a:spcAft>
                <a:spcPts val="0"/>
              </a:spcAft>
              <a:buClr>
                <a:schemeClr val="dk1"/>
              </a:buClr>
              <a:buSzPts val="1200"/>
              <a:buFont typeface="Arial"/>
              <a:buNone/>
            </a:pPr>
            <a:r>
              <a:rPr b="1" lang="en-US"/>
              <a:t>Netscape goes public on August 9, 1995:</a:t>
            </a:r>
            <a:endParaRPr b="1"/>
          </a:p>
          <a:p>
            <a:pPr indent="-228600" lvl="0" marL="228600" rtl="0" algn="l">
              <a:lnSpc>
                <a:spcPct val="100000"/>
              </a:lnSpc>
              <a:spcBef>
                <a:spcPts val="0"/>
              </a:spcBef>
              <a:spcAft>
                <a:spcPts val="0"/>
              </a:spcAft>
              <a:buClr>
                <a:schemeClr val="dk1"/>
              </a:buClr>
              <a:buSzPts val="1200"/>
              <a:buFont typeface="Arial"/>
              <a:buChar char="•"/>
            </a:pPr>
            <a:r>
              <a:rPr lang="en-US"/>
              <a:t>Popularized the Internet and the World Wide Web.</a:t>
            </a:r>
            <a:endParaRPr/>
          </a:p>
          <a:p>
            <a:pPr indent="0" lvl="0" marL="0" rtl="0" algn="l">
              <a:lnSpc>
                <a:spcPct val="100000"/>
              </a:lnSpc>
              <a:spcBef>
                <a:spcPts val="0"/>
              </a:spcBef>
              <a:spcAft>
                <a:spcPts val="0"/>
              </a:spcAft>
              <a:buClr>
                <a:schemeClr val="dk1"/>
              </a:buClr>
              <a:buSzPts val="1200"/>
              <a:buFont typeface="Arial"/>
              <a:buNone/>
            </a:pPr>
            <a:r>
              <a:rPr b="1" lang="en-US"/>
              <a:t>Development of workflow software:</a:t>
            </a:r>
            <a:endParaRPr b="1"/>
          </a:p>
          <a:p>
            <a:pPr indent="-228600" lvl="0" marL="228600" rtl="0" algn="l">
              <a:lnSpc>
                <a:spcPct val="100000"/>
              </a:lnSpc>
              <a:spcBef>
                <a:spcPts val="0"/>
              </a:spcBef>
              <a:spcAft>
                <a:spcPts val="0"/>
              </a:spcAft>
              <a:buClr>
                <a:schemeClr val="dk1"/>
              </a:buClr>
              <a:buSzPts val="1200"/>
              <a:buFont typeface="Arial"/>
              <a:buChar char="•"/>
            </a:pPr>
            <a:r>
              <a:rPr lang="en-US"/>
              <a:t>Enabled computer applications to work with one another without human intervention.</a:t>
            </a:r>
            <a:endParaRPr/>
          </a:p>
          <a:p>
            <a:pPr indent="-228600" lvl="0" marL="228600" rtl="0" algn="l">
              <a:lnSpc>
                <a:spcPct val="100000"/>
              </a:lnSpc>
              <a:spcBef>
                <a:spcPts val="0"/>
              </a:spcBef>
              <a:spcAft>
                <a:spcPts val="0"/>
              </a:spcAft>
              <a:buClr>
                <a:schemeClr val="dk1"/>
              </a:buClr>
              <a:buSzPts val="1200"/>
              <a:buFont typeface="Arial"/>
              <a:buChar char="•"/>
            </a:pPr>
            <a:r>
              <a:rPr lang="en-US"/>
              <a:t>Enabled faster, closer collaboration and coordination among employees, regardless of their location.</a:t>
            </a:r>
            <a:endParaRPr/>
          </a:p>
          <a:p>
            <a:pPr indent="0" lvl="0" marL="0" rtl="0" algn="l">
              <a:lnSpc>
                <a:spcPct val="100000"/>
              </a:lnSpc>
              <a:spcBef>
                <a:spcPts val="0"/>
              </a:spcBef>
              <a:spcAft>
                <a:spcPts val="0"/>
              </a:spcAft>
              <a:buClr>
                <a:schemeClr val="dk1"/>
              </a:buClr>
              <a:buSzPts val="1200"/>
              <a:buFont typeface="Arial"/>
              <a:buNone/>
            </a:pPr>
            <a:r>
              <a:rPr b="1" lang="en-US"/>
              <a:t>Uploading:</a:t>
            </a:r>
            <a:endParaRPr b="1"/>
          </a:p>
          <a:p>
            <a:pPr indent="-228600" lvl="0" marL="228600" rtl="0" algn="l">
              <a:lnSpc>
                <a:spcPct val="100000"/>
              </a:lnSpc>
              <a:spcBef>
                <a:spcPts val="0"/>
              </a:spcBef>
              <a:spcAft>
                <a:spcPts val="0"/>
              </a:spcAft>
              <a:buClr>
                <a:schemeClr val="dk1"/>
              </a:buClr>
              <a:buSzPts val="1200"/>
              <a:buFont typeface="Arial"/>
              <a:buChar char="•"/>
            </a:pPr>
            <a:r>
              <a:rPr lang="en-US"/>
              <a:t>Empowered all Internet users to create content and put it on the Web.</a:t>
            </a:r>
            <a:endParaRPr/>
          </a:p>
          <a:p>
            <a:pPr indent="-228600" lvl="0" marL="228600" rtl="0" algn="l">
              <a:lnSpc>
                <a:spcPct val="100000"/>
              </a:lnSpc>
              <a:spcBef>
                <a:spcPts val="0"/>
              </a:spcBef>
              <a:spcAft>
                <a:spcPts val="0"/>
              </a:spcAft>
              <a:buClr>
                <a:schemeClr val="dk1"/>
              </a:buClr>
              <a:buSzPts val="1200"/>
              <a:buFont typeface="Arial"/>
              <a:buChar char="•"/>
            </a:pPr>
            <a:r>
              <a:rPr lang="en-US"/>
              <a:t>Led the transition from a passive approach to content to an active, participatory, collaborative approach.</a:t>
            </a:r>
            <a:endParaRPr/>
          </a:p>
          <a:p>
            <a:pPr indent="0" lvl="0" marL="0" rtl="0" algn="l">
              <a:lnSpc>
                <a:spcPct val="100000"/>
              </a:lnSpc>
              <a:spcBef>
                <a:spcPts val="0"/>
              </a:spcBef>
              <a:spcAft>
                <a:spcPts val="0"/>
              </a:spcAft>
              <a:buClr>
                <a:schemeClr val="dk1"/>
              </a:buClr>
              <a:buSzPts val="1200"/>
              <a:buFont typeface="Arial"/>
              <a:buNone/>
            </a:pPr>
            <a:r>
              <a:rPr b="1" lang="en-US"/>
              <a:t>Outsourcing:</a:t>
            </a:r>
            <a:endParaRPr b="1"/>
          </a:p>
          <a:p>
            <a:pPr indent="-228600" lvl="0" marL="228600" rtl="0" algn="l">
              <a:lnSpc>
                <a:spcPct val="100000"/>
              </a:lnSpc>
              <a:spcBef>
                <a:spcPts val="0"/>
              </a:spcBef>
              <a:spcAft>
                <a:spcPts val="0"/>
              </a:spcAft>
              <a:buClr>
                <a:schemeClr val="dk1"/>
              </a:buClr>
              <a:buSzPts val="1200"/>
              <a:buFont typeface="Arial"/>
              <a:buChar char="•"/>
            </a:pPr>
            <a:r>
              <a:rPr lang="en-US"/>
              <a:t>Contracting with an outside company to perform a specifi c function that your company was doing itself and then integrating their work back into your operation; for example, moving customer call centers to India.</a:t>
            </a:r>
            <a:endParaRPr/>
          </a:p>
          <a:p>
            <a:pPr indent="0" lvl="0" marL="0" rtl="0" algn="l">
              <a:lnSpc>
                <a:spcPct val="100000"/>
              </a:lnSpc>
              <a:spcBef>
                <a:spcPts val="0"/>
              </a:spcBef>
              <a:spcAft>
                <a:spcPts val="0"/>
              </a:spcAft>
              <a:buClr>
                <a:schemeClr val="dk1"/>
              </a:buClr>
              <a:buSzPts val="1200"/>
              <a:buFont typeface="Arial"/>
              <a:buNone/>
            </a:pPr>
            <a:r>
              <a:rPr b="1" lang="en-US"/>
              <a:t>Offshoring:</a:t>
            </a:r>
            <a:endParaRPr b="1"/>
          </a:p>
          <a:p>
            <a:pPr indent="-228600" lvl="0" marL="228600" rtl="0" algn="l">
              <a:lnSpc>
                <a:spcPct val="100000"/>
              </a:lnSpc>
              <a:spcBef>
                <a:spcPts val="0"/>
              </a:spcBef>
              <a:spcAft>
                <a:spcPts val="0"/>
              </a:spcAft>
              <a:buClr>
                <a:schemeClr val="dk1"/>
              </a:buClr>
              <a:buSzPts val="1200"/>
              <a:buFont typeface="Arial"/>
              <a:buChar char="•"/>
            </a:pPr>
            <a:r>
              <a:rPr lang="en-US"/>
              <a:t>Relocating an entire operation, or certain tasks, to another country; for example, moving an entire manufacturing operation to China.</a:t>
            </a:r>
            <a:endParaRPr/>
          </a:p>
          <a:p>
            <a:pPr indent="0" lvl="0" marL="0" rtl="0" algn="l">
              <a:lnSpc>
                <a:spcPct val="100000"/>
              </a:lnSpc>
              <a:spcBef>
                <a:spcPts val="0"/>
              </a:spcBef>
              <a:spcAft>
                <a:spcPts val="0"/>
              </a:spcAft>
              <a:buClr>
                <a:schemeClr val="dk1"/>
              </a:buClr>
              <a:buSzPts val="1200"/>
              <a:buFont typeface="Arial"/>
              <a:buNone/>
            </a:pPr>
            <a:r>
              <a:rPr b="1" lang="en-US"/>
              <a:t>Supply chaining:</a:t>
            </a:r>
            <a:endParaRPr b="1"/>
          </a:p>
          <a:p>
            <a:pPr indent="-228600" lvl="0" marL="228600" rtl="0" algn="l">
              <a:lnSpc>
                <a:spcPct val="100000"/>
              </a:lnSpc>
              <a:spcBef>
                <a:spcPts val="0"/>
              </a:spcBef>
              <a:spcAft>
                <a:spcPts val="0"/>
              </a:spcAft>
              <a:buClr>
                <a:schemeClr val="dk1"/>
              </a:buClr>
              <a:buSzPts val="1200"/>
              <a:buFont typeface="Arial"/>
              <a:buChar char="•"/>
            </a:pPr>
            <a:r>
              <a:rPr lang="en-US"/>
              <a:t>Technological revolution led to the creation of networks composed of companies, their suppliers, and their customers, all of which could collaborate and share information for increased efficiency.</a:t>
            </a:r>
            <a:endParaRPr/>
          </a:p>
          <a:p>
            <a:pPr indent="0" lvl="0" marL="0" rtl="0" algn="l">
              <a:lnSpc>
                <a:spcPct val="100000"/>
              </a:lnSpc>
              <a:spcBef>
                <a:spcPts val="0"/>
              </a:spcBef>
              <a:spcAft>
                <a:spcPts val="0"/>
              </a:spcAft>
              <a:buClr>
                <a:schemeClr val="dk1"/>
              </a:buClr>
              <a:buSzPts val="1200"/>
              <a:buFont typeface="Arial"/>
              <a:buNone/>
            </a:pPr>
            <a:r>
              <a:rPr b="1" lang="en-US"/>
              <a:t>Insourcing:</a:t>
            </a:r>
            <a:endParaRPr b="1"/>
          </a:p>
          <a:p>
            <a:pPr indent="-228600" lvl="0" marL="228600" rtl="0" algn="l">
              <a:lnSpc>
                <a:spcPct val="100000"/>
              </a:lnSpc>
              <a:spcBef>
                <a:spcPts val="0"/>
              </a:spcBef>
              <a:spcAft>
                <a:spcPts val="0"/>
              </a:spcAft>
              <a:buClr>
                <a:schemeClr val="dk1"/>
              </a:buClr>
              <a:buSzPts val="1200"/>
              <a:buFont typeface="Arial"/>
              <a:buChar char="•"/>
            </a:pPr>
            <a:r>
              <a:rPr lang="en-US"/>
              <a:t>Delegating operations or jobs within a business to another company that specializes in those operations; for example, Dell hires FedEx to “take over” Dell’s logistics process.</a:t>
            </a:r>
            <a:endParaRPr/>
          </a:p>
          <a:p>
            <a:pPr indent="0" lvl="0" marL="0" rtl="0" algn="l">
              <a:lnSpc>
                <a:spcPct val="100000"/>
              </a:lnSpc>
              <a:spcBef>
                <a:spcPts val="0"/>
              </a:spcBef>
              <a:spcAft>
                <a:spcPts val="0"/>
              </a:spcAft>
              <a:buClr>
                <a:schemeClr val="dk1"/>
              </a:buClr>
              <a:buSzPts val="1200"/>
              <a:buFont typeface="Arial"/>
              <a:buNone/>
            </a:pPr>
            <a:r>
              <a:rPr b="1" lang="en-US"/>
              <a:t>Informing:</a:t>
            </a:r>
            <a:endParaRPr b="1"/>
          </a:p>
          <a:p>
            <a:pPr indent="-228600" lvl="0" marL="228600" rtl="0" algn="l">
              <a:lnSpc>
                <a:spcPct val="100000"/>
              </a:lnSpc>
              <a:spcBef>
                <a:spcPts val="0"/>
              </a:spcBef>
              <a:spcAft>
                <a:spcPts val="0"/>
              </a:spcAft>
              <a:buClr>
                <a:schemeClr val="dk1"/>
              </a:buClr>
              <a:buSzPts val="1200"/>
              <a:buFont typeface="Arial"/>
              <a:buChar char="•"/>
            </a:pPr>
            <a:r>
              <a:rPr lang="en-US"/>
              <a:t>The ability to search for information, best illustrated by search engines.</a:t>
            </a:r>
            <a:endParaRPr/>
          </a:p>
          <a:p>
            <a:pPr indent="0" lvl="0" marL="0" rtl="0" algn="l">
              <a:lnSpc>
                <a:spcPct val="100000"/>
              </a:lnSpc>
              <a:spcBef>
                <a:spcPts val="0"/>
              </a:spcBef>
              <a:spcAft>
                <a:spcPts val="0"/>
              </a:spcAft>
              <a:buClr>
                <a:schemeClr val="dk1"/>
              </a:buClr>
              <a:buSzPts val="1200"/>
              <a:buFont typeface="Arial"/>
              <a:buNone/>
            </a:pPr>
            <a:r>
              <a:rPr b="1" lang="en-US"/>
              <a:t>The Steroids (computing, instant messaging and fi le sharing, wireless technologies, Voice over Internet Protocol, videoconferencing, and computer graphics):</a:t>
            </a:r>
            <a:endParaRPr b="1"/>
          </a:p>
          <a:p>
            <a:pPr indent="-228600" lvl="0" marL="228600" rtl="0" algn="l">
              <a:lnSpc>
                <a:spcPct val="100000"/>
              </a:lnSpc>
              <a:spcBef>
                <a:spcPts val="0"/>
              </a:spcBef>
              <a:spcAft>
                <a:spcPts val="0"/>
              </a:spcAft>
              <a:buClr>
                <a:schemeClr val="dk1"/>
              </a:buClr>
              <a:buSzPts val="1200"/>
              <a:buFont typeface="Arial"/>
              <a:buChar char="•"/>
            </a:pPr>
            <a:r>
              <a:rPr lang="en-US"/>
              <a:t>Technologies that amplify the other flatteners.</a:t>
            </a:r>
            <a:endParaRPr/>
          </a:p>
          <a:p>
            <a:pPr indent="-228600" lvl="0" marL="228600" rtl="0" algn="l">
              <a:lnSpc>
                <a:spcPct val="100000"/>
              </a:lnSpc>
              <a:spcBef>
                <a:spcPts val="0"/>
              </a:spcBef>
              <a:spcAft>
                <a:spcPts val="0"/>
              </a:spcAft>
              <a:buClr>
                <a:schemeClr val="dk1"/>
              </a:buClr>
              <a:buSzPts val="1200"/>
              <a:buFont typeface="Arial"/>
              <a:buChar char="•"/>
            </a:pPr>
            <a:r>
              <a:rPr lang="en-US"/>
              <a:t>Enable all forms of computing and collaboration to be digital, mobile, and personal.</a:t>
            </a:r>
            <a:endParaRPr/>
          </a:p>
        </p:txBody>
      </p:sp>
      <p:sp>
        <p:nvSpPr>
          <p:cNvPr id="224" name="Google Shape;224;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Technological Innovation and Obsolescence: </a:t>
            </a:r>
            <a:r>
              <a:rPr lang="en-US"/>
              <a:t>Few and improved technologies rapidly create or support substitutes for products, alternative service options, and superb quality. As a result, today’s state-of-the-art products may be obsolete tomorrow.</a:t>
            </a:r>
            <a:endParaRPr/>
          </a:p>
          <a:p>
            <a:pPr indent="0" lvl="0" marL="0" rtl="0" algn="l">
              <a:lnSpc>
                <a:spcPct val="100000"/>
              </a:lnSpc>
              <a:spcBef>
                <a:spcPts val="0"/>
              </a:spcBef>
              <a:spcAft>
                <a:spcPts val="0"/>
              </a:spcAft>
              <a:buSzPts val="1400"/>
              <a:buNone/>
            </a:pPr>
            <a:r>
              <a:rPr b="1" lang="en-US"/>
              <a:t>Information Overload: </a:t>
            </a:r>
            <a:r>
              <a:rPr lang="en-US"/>
              <a:t>Internet and other telecommunications networks are bringing a flood of information to managers. To make decisions effectively and efficiently, managers must be able to access, navigate, and utilize these vast stores of data, information, and knowledge.</a:t>
            </a:r>
            <a:endParaRPr/>
          </a:p>
        </p:txBody>
      </p:sp>
      <p:sp>
        <p:nvSpPr>
          <p:cNvPr id="231" name="Google Shape;231;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Social Responsibility: </a:t>
            </a:r>
            <a:r>
              <a:rPr lang="en-US"/>
              <a:t>Social issues that affect businesses and individuals range from the state of the physical environment, to company and individual philanthropy, to education. Some corporations and individuals are willing to spend time and/or money to address various social problems. These efforts are known as organizational social responsibility or individual social responsibility.</a:t>
            </a:r>
            <a:endParaRPr/>
          </a:p>
          <a:p>
            <a:pPr indent="0" lvl="0" marL="0" rtl="0" algn="l">
              <a:lnSpc>
                <a:spcPct val="100000"/>
              </a:lnSpc>
              <a:spcBef>
                <a:spcPts val="0"/>
              </a:spcBef>
              <a:spcAft>
                <a:spcPts val="0"/>
              </a:spcAft>
              <a:buSzPts val="1400"/>
              <a:buNone/>
            </a:pPr>
            <a:r>
              <a:rPr b="1" lang="en-US"/>
              <a:t>Compliance with Government Regulations: </a:t>
            </a:r>
            <a:r>
              <a:rPr lang="en-US"/>
              <a:t>government regulations regarding health, safety, environmental protection, and equal opportunity. Businesses tend to view government regulations as expensive constraints on their activities. In general, government deregulation intensifies competition. In the wake of 9/11 and numerous corporate scandals, the U.S. government passed many new laws, including the Sarbanes–Oxley Act, the USA PATRIOT Act, the Gramm–Leach–Bliley Act, and the Health Insurance Portability and Accountability Act (HIPAA).</a:t>
            </a:r>
            <a:endParaRPr/>
          </a:p>
          <a:p>
            <a:pPr indent="0" lvl="0" marL="0" rtl="0" algn="l">
              <a:lnSpc>
                <a:spcPct val="100000"/>
              </a:lnSpc>
              <a:spcBef>
                <a:spcPts val="0"/>
              </a:spcBef>
              <a:spcAft>
                <a:spcPts val="0"/>
              </a:spcAft>
              <a:buSzPts val="1400"/>
              <a:buNone/>
            </a:pPr>
            <a:r>
              <a:rPr b="1" lang="en-US"/>
              <a:t>Protection Against Terrorist Attacks: </a:t>
            </a:r>
            <a:r>
              <a:rPr lang="en-US"/>
              <a:t>Since September 11, 2001, organizations have been under increased pressure to protect themselves against terrorist attacks. In addition, employees who are in the military reserves have been called up for active duty, creating personnel problems. Information technology can help protect businesses by providing security systems and possibly identifying patterns of behavior associated with terrorist activities, including cyberattacks.</a:t>
            </a:r>
            <a:endParaRPr/>
          </a:p>
          <a:p>
            <a:pPr indent="0" lvl="0" marL="0" rtl="0" algn="l">
              <a:lnSpc>
                <a:spcPct val="100000"/>
              </a:lnSpc>
              <a:spcBef>
                <a:spcPts val="0"/>
              </a:spcBef>
              <a:spcAft>
                <a:spcPts val="0"/>
              </a:spcAft>
              <a:buSzPts val="1400"/>
              <a:buNone/>
            </a:pPr>
            <a:r>
              <a:rPr b="1" lang="en-US"/>
              <a:t>Ethical Issues: </a:t>
            </a:r>
            <a:r>
              <a:rPr lang="en-US"/>
              <a:t>Ethics relates to general standards of right and wrong. Information ethics relates specifically to standards of right and wrong in information processing practices. Ethical issues are very important because, if handled poorly, they can damage an organization’s image and destroy its employees’ morale.</a:t>
            </a:r>
            <a:endParaRPr/>
          </a:p>
        </p:txBody>
      </p:sp>
      <p:sp>
        <p:nvSpPr>
          <p:cNvPr id="251" name="Google Shape;251;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Social Responsibility: </a:t>
            </a:r>
            <a:r>
              <a:rPr lang="en-US"/>
              <a:t>Social issues that affect businesses and individuals range from the state of the physical environment, to company and individual philanthropy, to education. Some corporations and individuals are willing to spend time and/or money to address various social problems. These efforts are known as organizational social responsibility or individual social responsibility.</a:t>
            </a:r>
            <a:endParaRPr/>
          </a:p>
          <a:p>
            <a:pPr indent="0" lvl="0" marL="0" rtl="0" algn="l">
              <a:lnSpc>
                <a:spcPct val="100000"/>
              </a:lnSpc>
              <a:spcBef>
                <a:spcPts val="0"/>
              </a:spcBef>
              <a:spcAft>
                <a:spcPts val="0"/>
              </a:spcAft>
              <a:buSzPts val="1400"/>
              <a:buNone/>
            </a:pPr>
            <a:r>
              <a:rPr b="1" lang="en-US"/>
              <a:t>Compliance with Government Regulations: </a:t>
            </a:r>
            <a:r>
              <a:rPr lang="en-US"/>
              <a:t>government regulations regarding health, safety, environmental protection, and equal opportunity. Businesses tend to view government regulations as expensive constraints on their activities. In general, government deregulation intensifies competition. In the wake of 9/11 and numerous corporate scandals, the U.S. government passed many new laws, including the Sarbanes–Oxley Act, the USA PATRIOT Act, the Gramm–Leach–Bliley Act, and the Health Insurance Portability and Accountability Act (HIPAA).</a:t>
            </a:r>
            <a:endParaRPr/>
          </a:p>
          <a:p>
            <a:pPr indent="0" lvl="0" marL="0" rtl="0" algn="l">
              <a:lnSpc>
                <a:spcPct val="100000"/>
              </a:lnSpc>
              <a:spcBef>
                <a:spcPts val="0"/>
              </a:spcBef>
              <a:spcAft>
                <a:spcPts val="0"/>
              </a:spcAft>
              <a:buSzPts val="1400"/>
              <a:buNone/>
            </a:pPr>
            <a:r>
              <a:rPr b="1" lang="en-US"/>
              <a:t>Protection Against Terrorist Attacks: </a:t>
            </a:r>
            <a:r>
              <a:rPr lang="en-US"/>
              <a:t>Since September 11, 2001, organizations have been under increased pressure to protect themselves against terrorist attacks. In addition, employees who are in the military reserves have been called up for active duty, creating personnel problems. Information technology can help protect businesses by providing security systems and possibly identifying patterns of behavior associated with terrorist activities, including cyberattacks.</a:t>
            </a:r>
            <a:endParaRPr/>
          </a:p>
          <a:p>
            <a:pPr indent="0" lvl="0" marL="0" rtl="0" algn="l">
              <a:lnSpc>
                <a:spcPct val="100000"/>
              </a:lnSpc>
              <a:spcBef>
                <a:spcPts val="0"/>
              </a:spcBef>
              <a:spcAft>
                <a:spcPts val="0"/>
              </a:spcAft>
              <a:buSzPts val="1400"/>
              <a:buNone/>
            </a:pPr>
            <a:r>
              <a:rPr b="1" lang="en-US"/>
              <a:t>Ethical Issues: </a:t>
            </a:r>
            <a:r>
              <a:rPr lang="en-US"/>
              <a:t>Ethics relates to general standards of right and wrong. Information ethics relates specifically to standards of right and wrong in information processing practices. Ethical issues are very important because, if handled poorly, they can damage an organization’s image and destroy its employees’ morale.</a:t>
            </a:r>
            <a:endParaRPr/>
          </a:p>
        </p:txBody>
      </p:sp>
      <p:sp>
        <p:nvSpPr>
          <p:cNvPr id="258" name="Google Shape;258;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IT is instrumental in organizational efforts to “go green” in three areas:</a:t>
            </a:r>
            <a:endParaRPr b="1"/>
          </a:p>
          <a:p>
            <a:pPr indent="-228600" lvl="0" marL="228600" rtl="0" algn="l">
              <a:lnSpc>
                <a:spcPct val="100000"/>
              </a:lnSpc>
              <a:spcBef>
                <a:spcPts val="0"/>
              </a:spcBef>
              <a:spcAft>
                <a:spcPts val="0"/>
              </a:spcAft>
              <a:buClr>
                <a:schemeClr val="dk1"/>
              </a:buClr>
              <a:buSzPts val="1200"/>
              <a:buFont typeface="Calibri"/>
              <a:buAutoNum type="arabicPeriod"/>
            </a:pPr>
            <a:r>
              <a:rPr lang="en-US"/>
              <a:t>Facilities design and management</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Carbon management</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International and U.S. environmental laws</a:t>
            </a:r>
            <a:endParaRPr/>
          </a:p>
          <a:p>
            <a:pPr indent="0" lvl="0" marL="0" rtl="0" algn="l">
              <a:lnSpc>
                <a:spcPct val="100000"/>
              </a:lnSpc>
              <a:spcBef>
                <a:spcPts val="0"/>
              </a:spcBef>
              <a:spcAft>
                <a:spcPts val="0"/>
              </a:spcAft>
              <a:buClr>
                <a:schemeClr val="dk1"/>
              </a:buClr>
              <a:buSzPts val="1200"/>
              <a:buFont typeface="Calibri"/>
              <a:buNone/>
            </a:pPr>
            <a:r>
              <a:t/>
            </a:r>
            <a:endParaRPr/>
          </a:p>
          <a:p>
            <a:pPr indent="0" lvl="0" marL="0" rtl="0" algn="l">
              <a:lnSpc>
                <a:spcPct val="100000"/>
              </a:lnSpc>
              <a:spcBef>
                <a:spcPts val="0"/>
              </a:spcBef>
              <a:spcAft>
                <a:spcPts val="0"/>
              </a:spcAft>
              <a:buSzPts val="1400"/>
              <a:buNone/>
            </a:pPr>
            <a:r>
              <a:rPr b="1" lang="en-US"/>
              <a:t>Digital Divide: </a:t>
            </a:r>
            <a:r>
              <a:rPr lang="en-US"/>
              <a:t>refers to the wide gap between those individuals who have access to information and communications technology and those who do not.</a:t>
            </a:r>
            <a:endParaRPr/>
          </a:p>
        </p:txBody>
      </p:sp>
      <p:sp>
        <p:nvSpPr>
          <p:cNvPr id="265" name="Google Shape;265;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Strategic Systems: </a:t>
            </a:r>
            <a:r>
              <a:rPr lang="en-US"/>
              <a:t>provide organizations with advantages that enable them to increase their market share and/or profits, to better negotiate with suppliers, and to prevent competitors from entering their markets.</a:t>
            </a:r>
            <a:endParaRPr/>
          </a:p>
          <a:p>
            <a:pPr indent="0" lvl="0" marL="0" rtl="0" algn="l">
              <a:lnSpc>
                <a:spcPct val="100000"/>
              </a:lnSpc>
              <a:spcBef>
                <a:spcPts val="0"/>
              </a:spcBef>
              <a:spcAft>
                <a:spcPts val="0"/>
              </a:spcAft>
              <a:buSzPts val="1400"/>
              <a:buNone/>
            </a:pPr>
            <a:r>
              <a:rPr b="1" lang="en-US"/>
              <a:t>Customer Focus: </a:t>
            </a:r>
            <a:r>
              <a:rPr lang="en-US"/>
              <a:t>Organizational attempts to provide superb customer service can make the difference between attracting and retaining customers versus losing them to competitors. Numerous IT tools and business processes have been designed to keep customers happy.</a:t>
            </a:r>
            <a:endParaRPr/>
          </a:p>
          <a:p>
            <a:pPr indent="0" lvl="0" marL="0" rtl="0" algn="l">
              <a:lnSpc>
                <a:spcPct val="100000"/>
              </a:lnSpc>
              <a:spcBef>
                <a:spcPts val="0"/>
              </a:spcBef>
              <a:spcAft>
                <a:spcPts val="0"/>
              </a:spcAft>
              <a:buSzPts val="1400"/>
              <a:buNone/>
            </a:pPr>
            <a:r>
              <a:rPr b="1" lang="en-US"/>
              <a:t>Make-to-Order: </a:t>
            </a:r>
            <a:r>
              <a:rPr lang="en-US"/>
              <a:t>a strategy of producing customized (made to individual specifications) products and services.</a:t>
            </a:r>
            <a:endParaRPr/>
          </a:p>
          <a:p>
            <a:pPr indent="0" lvl="0" marL="0" rtl="0" algn="l">
              <a:lnSpc>
                <a:spcPct val="100000"/>
              </a:lnSpc>
              <a:spcBef>
                <a:spcPts val="0"/>
              </a:spcBef>
              <a:spcAft>
                <a:spcPts val="0"/>
              </a:spcAft>
              <a:buSzPts val="1400"/>
              <a:buNone/>
            </a:pPr>
            <a:r>
              <a:rPr b="1" lang="en-US"/>
              <a:t>Mass Customization: </a:t>
            </a:r>
            <a:r>
              <a:rPr lang="en-US"/>
              <a:t>a company produces a large quantity of items, but it customizes them to match the needs and preferences of individual customers. Mass customization is essentially an attempt to perform make-to-order on a large scale (Example: Bodymetrics &lt;www.bodymetrics.com&gt;).</a:t>
            </a:r>
            <a:endParaRPr/>
          </a:p>
          <a:p>
            <a:pPr indent="0" lvl="0" marL="0" rtl="0" algn="l">
              <a:lnSpc>
                <a:spcPct val="100000"/>
              </a:lnSpc>
              <a:spcBef>
                <a:spcPts val="0"/>
              </a:spcBef>
              <a:spcAft>
                <a:spcPts val="0"/>
              </a:spcAft>
              <a:buSzPts val="1400"/>
              <a:buNone/>
            </a:pPr>
            <a:r>
              <a:rPr b="1" lang="en-US"/>
              <a:t>E-Business and E-Commerce: </a:t>
            </a:r>
            <a:r>
              <a:rPr lang="en-US"/>
              <a:t>Conducting business electronically is an essential strategy for companies that are competing in today’s business environment.</a:t>
            </a:r>
            <a:endParaRPr/>
          </a:p>
          <a:p>
            <a:pPr indent="0" lvl="0" marL="0" rtl="0" algn="l">
              <a:lnSpc>
                <a:spcPct val="100000"/>
              </a:lnSpc>
              <a:spcBef>
                <a:spcPts val="0"/>
              </a:spcBef>
              <a:spcAft>
                <a:spcPts val="0"/>
              </a:spcAft>
              <a:buSzPts val="1400"/>
              <a:buNone/>
            </a:pPr>
            <a:r>
              <a:rPr b="1" lang="en-US"/>
              <a:t>Electronic commerce (EC or e-commerce): </a:t>
            </a:r>
            <a:r>
              <a:rPr lang="en-US"/>
              <a:t>describes the process of buying, selling, transferring, or exchanging products, services, or information via computer networks, including the Internet.</a:t>
            </a:r>
            <a:endParaRPr/>
          </a:p>
          <a:p>
            <a:pPr indent="0" lvl="0" marL="0" rtl="0" algn="l">
              <a:lnSpc>
                <a:spcPct val="100000"/>
              </a:lnSpc>
              <a:spcBef>
                <a:spcPts val="0"/>
              </a:spcBef>
              <a:spcAft>
                <a:spcPts val="0"/>
              </a:spcAft>
              <a:buSzPts val="1400"/>
              <a:buNone/>
            </a:pPr>
            <a:r>
              <a:rPr b="1" lang="en-US"/>
              <a:t>E-business: </a:t>
            </a:r>
            <a:r>
              <a:rPr lang="en-US"/>
              <a:t>a somewhat broader concept than EC that includes servicing customers, collaborating with business partners, and performing electronic transactions within an organization.</a:t>
            </a:r>
            <a:endParaRPr/>
          </a:p>
        </p:txBody>
      </p:sp>
      <p:sp>
        <p:nvSpPr>
          <p:cNvPr id="272" name="Google Shape;272;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Strategic Systems: </a:t>
            </a:r>
            <a:r>
              <a:rPr lang="en-US"/>
              <a:t>provide organizations with advantages that enable them to increase their market share and/or profits, to better negotiate with suppliers, and to prevent competitors from entering their markets.</a:t>
            </a:r>
            <a:endParaRPr/>
          </a:p>
          <a:p>
            <a:pPr indent="0" lvl="0" marL="0" rtl="0" algn="l">
              <a:lnSpc>
                <a:spcPct val="100000"/>
              </a:lnSpc>
              <a:spcBef>
                <a:spcPts val="0"/>
              </a:spcBef>
              <a:spcAft>
                <a:spcPts val="0"/>
              </a:spcAft>
              <a:buSzPts val="1400"/>
              <a:buNone/>
            </a:pPr>
            <a:r>
              <a:rPr b="1" lang="en-US"/>
              <a:t>Customer Focus: </a:t>
            </a:r>
            <a:r>
              <a:rPr lang="en-US"/>
              <a:t>Organizational attempts to provide superb customer service can make the difference between attracting and retaining customers versus losing them to competitors. Numerous IT tools and business processes have been designed to keep customers happy.</a:t>
            </a:r>
            <a:endParaRPr/>
          </a:p>
          <a:p>
            <a:pPr indent="0" lvl="0" marL="0" rtl="0" algn="l">
              <a:lnSpc>
                <a:spcPct val="100000"/>
              </a:lnSpc>
              <a:spcBef>
                <a:spcPts val="0"/>
              </a:spcBef>
              <a:spcAft>
                <a:spcPts val="0"/>
              </a:spcAft>
              <a:buSzPts val="1400"/>
              <a:buNone/>
            </a:pPr>
            <a:r>
              <a:rPr b="1" lang="en-US"/>
              <a:t>Make-to-Order: </a:t>
            </a:r>
            <a:r>
              <a:rPr lang="en-US"/>
              <a:t>a strategy of producing customized (made to individual specifications) products and services.</a:t>
            </a:r>
            <a:endParaRPr/>
          </a:p>
          <a:p>
            <a:pPr indent="0" lvl="0" marL="0" rtl="0" algn="l">
              <a:lnSpc>
                <a:spcPct val="100000"/>
              </a:lnSpc>
              <a:spcBef>
                <a:spcPts val="0"/>
              </a:spcBef>
              <a:spcAft>
                <a:spcPts val="0"/>
              </a:spcAft>
              <a:buSzPts val="1400"/>
              <a:buNone/>
            </a:pPr>
            <a:r>
              <a:rPr b="1" lang="en-US"/>
              <a:t>Mass Customization: </a:t>
            </a:r>
            <a:r>
              <a:rPr lang="en-US"/>
              <a:t>a company produces a large quantity of items, but it customizes them to match the needs and preferences of individual customers. Mass customization is essentially an attempt to perform make-to-order on a large scale (Example: Bodymetrics &lt;www.bodymetrics.com&gt;).</a:t>
            </a:r>
            <a:endParaRPr/>
          </a:p>
          <a:p>
            <a:pPr indent="0" lvl="0" marL="0" rtl="0" algn="l">
              <a:lnSpc>
                <a:spcPct val="100000"/>
              </a:lnSpc>
              <a:spcBef>
                <a:spcPts val="0"/>
              </a:spcBef>
              <a:spcAft>
                <a:spcPts val="0"/>
              </a:spcAft>
              <a:buSzPts val="1400"/>
              <a:buNone/>
            </a:pPr>
            <a:r>
              <a:rPr b="1" lang="en-US"/>
              <a:t>E-Business and E-Commerce: </a:t>
            </a:r>
            <a:r>
              <a:rPr lang="en-US"/>
              <a:t>Conducting business electronically is an essential strategy for companies that are competing in today’s business environment.</a:t>
            </a:r>
            <a:endParaRPr/>
          </a:p>
          <a:p>
            <a:pPr indent="0" lvl="0" marL="0" rtl="0" algn="l">
              <a:lnSpc>
                <a:spcPct val="100000"/>
              </a:lnSpc>
              <a:spcBef>
                <a:spcPts val="0"/>
              </a:spcBef>
              <a:spcAft>
                <a:spcPts val="0"/>
              </a:spcAft>
              <a:buSzPts val="1400"/>
              <a:buNone/>
            </a:pPr>
            <a:r>
              <a:rPr b="1" lang="en-US"/>
              <a:t>Electronic commerce (EC or e-commerce): </a:t>
            </a:r>
            <a:r>
              <a:rPr lang="en-US"/>
              <a:t>describes the process of buying, selling, transferring, or exchanging products, services, or information via computer networks, including the Internet.</a:t>
            </a:r>
            <a:endParaRPr/>
          </a:p>
          <a:p>
            <a:pPr indent="0" lvl="0" marL="0" rtl="0" algn="l">
              <a:lnSpc>
                <a:spcPct val="100000"/>
              </a:lnSpc>
              <a:spcBef>
                <a:spcPts val="0"/>
              </a:spcBef>
              <a:spcAft>
                <a:spcPts val="0"/>
              </a:spcAft>
              <a:buSzPts val="1400"/>
              <a:buNone/>
            </a:pPr>
            <a:r>
              <a:rPr b="1" lang="en-US"/>
              <a:t>E-business: </a:t>
            </a:r>
            <a:r>
              <a:rPr lang="en-US"/>
              <a:t>a somewhat broader concept than EC that includes servicing customers, collaborating with business partners, and performing electronic transactions within an organization.</a:t>
            </a:r>
            <a:endParaRPr/>
          </a:p>
        </p:txBody>
      </p:sp>
      <p:sp>
        <p:nvSpPr>
          <p:cNvPr id="279" name="Google Shape;279;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Threat of Entry of New Competitors: </a:t>
            </a:r>
            <a:r>
              <a:rPr lang="en-US"/>
              <a:t>The threat that new competitors will enter your market is high when entry is easy and low when there are significant barriers to entry.</a:t>
            </a:r>
            <a:endParaRPr/>
          </a:p>
          <a:p>
            <a:pPr indent="0" lvl="0" marL="0" rtl="0" algn="l">
              <a:lnSpc>
                <a:spcPct val="100000"/>
              </a:lnSpc>
              <a:spcBef>
                <a:spcPts val="0"/>
              </a:spcBef>
              <a:spcAft>
                <a:spcPts val="0"/>
              </a:spcAft>
              <a:buSzPts val="1400"/>
              <a:buNone/>
            </a:pPr>
            <a:r>
              <a:rPr b="1" lang="en-US"/>
              <a:t>Bargaining Power of Suppliers:</a:t>
            </a:r>
            <a:r>
              <a:rPr lang="en-US"/>
              <a:t> Supplier power is high when buyers have few choices from whom to buy and low when buyers have many choices.</a:t>
            </a:r>
            <a:endParaRPr/>
          </a:p>
          <a:p>
            <a:pPr indent="0" lvl="0" marL="0" rtl="0" algn="l">
              <a:lnSpc>
                <a:spcPct val="100000"/>
              </a:lnSpc>
              <a:spcBef>
                <a:spcPts val="0"/>
              </a:spcBef>
              <a:spcAft>
                <a:spcPts val="0"/>
              </a:spcAft>
              <a:buSzPts val="1400"/>
              <a:buNone/>
            </a:pPr>
            <a:r>
              <a:rPr b="1" lang="en-US"/>
              <a:t>Bargaining Power of Customers (Buyers): </a:t>
            </a:r>
            <a:r>
              <a:rPr lang="en-US"/>
              <a:t>Buyer power is high when buyers have many choices from whom to buy and low when buyers have few choices.</a:t>
            </a:r>
            <a:endParaRPr/>
          </a:p>
          <a:p>
            <a:pPr indent="0" lvl="0" marL="0" rtl="0" algn="l">
              <a:lnSpc>
                <a:spcPct val="100000"/>
              </a:lnSpc>
              <a:spcBef>
                <a:spcPts val="0"/>
              </a:spcBef>
              <a:spcAft>
                <a:spcPts val="0"/>
              </a:spcAft>
              <a:buSzPts val="1400"/>
              <a:buNone/>
            </a:pPr>
            <a:r>
              <a:rPr b="1" lang="en-US"/>
              <a:t>Threat of Substitute Products or Services: </a:t>
            </a:r>
            <a:r>
              <a:rPr lang="en-US"/>
              <a:t>If there are many alternatives to an organization’s products or services, then the threat of substitutes is high. If there are few alternatives, then the threat is low.</a:t>
            </a:r>
            <a:endParaRPr/>
          </a:p>
          <a:p>
            <a:pPr indent="0" lvl="0" marL="0" rtl="0" algn="l">
              <a:lnSpc>
                <a:spcPct val="100000"/>
              </a:lnSpc>
              <a:spcBef>
                <a:spcPts val="0"/>
              </a:spcBef>
              <a:spcAft>
                <a:spcPts val="0"/>
              </a:spcAft>
              <a:buSzPts val="1400"/>
              <a:buNone/>
            </a:pPr>
            <a:r>
              <a:rPr b="1" lang="en-US"/>
              <a:t>Rivalry Among Existing Firms: </a:t>
            </a:r>
            <a:r>
              <a:rPr lang="en-US"/>
              <a:t>The threat from rivalry is high when there is intense competition among many firms in an industry. The threat is low when the competition is among fewer firms and is not as intense.</a:t>
            </a:r>
            <a:endParaRPr/>
          </a:p>
          <a:p>
            <a:pPr indent="0" lvl="0" marL="0" rtl="0" algn="l">
              <a:lnSpc>
                <a:spcPct val="100000"/>
              </a:lnSpc>
              <a:spcBef>
                <a:spcPts val="0"/>
              </a:spcBef>
              <a:spcAft>
                <a:spcPts val="0"/>
              </a:spcAft>
              <a:buSzPts val="1400"/>
              <a:buNone/>
            </a:pPr>
            <a:r>
              <a:rPr lang="en-US"/>
              <a:t>---------------------</a:t>
            </a:r>
            <a:endParaRPr/>
          </a:p>
          <a:p>
            <a:pPr indent="0" lvl="0" marL="0" rtl="0" algn="l">
              <a:lnSpc>
                <a:spcPct val="100000"/>
              </a:lnSpc>
              <a:spcBef>
                <a:spcPts val="0"/>
              </a:spcBef>
              <a:spcAft>
                <a:spcPts val="0"/>
              </a:spcAft>
              <a:buSzPts val="1400"/>
              <a:buNone/>
            </a:pPr>
            <a:r>
              <a:rPr b="1" lang="en-US"/>
              <a:t>Barrier to Entry: </a:t>
            </a:r>
            <a:r>
              <a:rPr lang="en-US"/>
              <a:t>a product or service feature that customers have learned to expect from organizations in a certain industry. A competing organization must offer this feature in order to survive in the marketplace (e.g., legal requirements such as admission to the bar to practice law).</a:t>
            </a:r>
            <a:endParaRPr/>
          </a:p>
          <a:p>
            <a:pPr indent="0" lvl="0" marL="0" rtl="0" algn="l">
              <a:lnSpc>
                <a:spcPct val="100000"/>
              </a:lnSpc>
              <a:spcBef>
                <a:spcPts val="0"/>
              </a:spcBef>
              <a:spcAft>
                <a:spcPts val="0"/>
              </a:spcAft>
              <a:buSzPts val="1400"/>
              <a:buNone/>
            </a:pPr>
            <a:r>
              <a:rPr b="1" lang="en-US"/>
              <a:t>Switching Costs: </a:t>
            </a:r>
            <a:r>
              <a:rPr lang="en-US"/>
              <a:t>the costs, in money and time, imposed by a decision to buy elsewhere (e.g., contracts with smartphone providers).</a:t>
            </a:r>
            <a:endParaRPr/>
          </a:p>
        </p:txBody>
      </p:sp>
      <p:sp>
        <p:nvSpPr>
          <p:cNvPr id="299" name="Google Shape;299;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Value Chain: </a:t>
            </a:r>
            <a:r>
              <a:rPr lang="en-US"/>
              <a:t>a sequence of activities through which the organization’s inputs, whatever they are, are transformed into more valuable outputs, whatever they are.</a:t>
            </a:r>
            <a:endParaRPr/>
          </a:p>
          <a:p>
            <a:pPr indent="0" lvl="0" marL="0" rtl="0" algn="l">
              <a:lnSpc>
                <a:spcPct val="100000"/>
              </a:lnSpc>
              <a:spcBef>
                <a:spcPts val="0"/>
              </a:spcBef>
              <a:spcAft>
                <a:spcPts val="0"/>
              </a:spcAft>
              <a:buSzPts val="1400"/>
              <a:buNone/>
            </a:pPr>
            <a:r>
              <a:rPr b="1" lang="en-US"/>
              <a:t>Value System: </a:t>
            </a:r>
            <a:r>
              <a:rPr lang="en-US"/>
              <a:t>includes the suppliers that provide the inputs necessary to the firm along with their value chains. After the firm creates products, these products pass through the value chains of distributors (which also have their own value chains), all the way to the customers. All parts of these chains are included in the value system.</a:t>
            </a:r>
            <a:endParaRPr/>
          </a:p>
          <a:p>
            <a:pPr indent="0" lvl="0" marL="0" rtl="0" algn="l">
              <a:lnSpc>
                <a:spcPct val="100000"/>
              </a:lnSpc>
              <a:spcBef>
                <a:spcPts val="0"/>
              </a:spcBef>
              <a:spcAft>
                <a:spcPts val="0"/>
              </a:spcAft>
              <a:buSzPts val="1400"/>
              <a:buNone/>
            </a:pPr>
            <a:r>
              <a:rPr lang="en-US"/>
              <a:t>-------------------</a:t>
            </a:r>
            <a:endParaRPr/>
          </a:p>
          <a:p>
            <a:pPr indent="0" lvl="0" marL="0" rtl="0" algn="l">
              <a:lnSpc>
                <a:spcPct val="100000"/>
              </a:lnSpc>
              <a:spcBef>
                <a:spcPts val="0"/>
              </a:spcBef>
              <a:spcAft>
                <a:spcPts val="0"/>
              </a:spcAft>
              <a:buSzPts val="1400"/>
              <a:buNone/>
            </a:pPr>
            <a:r>
              <a:rPr b="1" lang="en-US"/>
              <a:t>Two Categories of Organization Activities in the Value Chain:</a:t>
            </a:r>
            <a:endParaRPr b="1"/>
          </a:p>
          <a:p>
            <a:pPr indent="0" lvl="0" marL="0" rtl="0" algn="l">
              <a:lnSpc>
                <a:spcPct val="100000"/>
              </a:lnSpc>
              <a:spcBef>
                <a:spcPts val="0"/>
              </a:spcBef>
              <a:spcAft>
                <a:spcPts val="0"/>
              </a:spcAft>
              <a:buSzPts val="1400"/>
              <a:buNone/>
            </a:pPr>
            <a:r>
              <a:rPr b="1" i="1" lang="en-US"/>
              <a:t>Primary Activities: </a:t>
            </a:r>
            <a:r>
              <a:rPr lang="en-US"/>
              <a:t>relate to the production and distribution of the firm’s products and services. These activities create value for which customers are willing to pay.</a:t>
            </a:r>
            <a:endParaRPr/>
          </a:p>
          <a:p>
            <a:pPr indent="0" lvl="0" marL="0" rtl="0" algn="l">
              <a:lnSpc>
                <a:spcPct val="100000"/>
              </a:lnSpc>
              <a:spcBef>
                <a:spcPts val="0"/>
              </a:spcBef>
              <a:spcAft>
                <a:spcPts val="0"/>
              </a:spcAft>
              <a:buSzPts val="1400"/>
              <a:buNone/>
            </a:pPr>
            <a:r>
              <a:rPr b="1" i="1" lang="en-US"/>
              <a:t>Support activities: </a:t>
            </a:r>
            <a:r>
              <a:rPr lang="en-US"/>
              <a:t>contribute to the firm’s competitive advantage by supporting the primary activities, but do not add value directly to the firm’s products or services.</a:t>
            </a:r>
            <a:endParaRPr/>
          </a:p>
          <a:p>
            <a:pPr indent="0" lvl="0" marL="0" rtl="0" algn="l">
              <a:lnSpc>
                <a:spcPct val="100000"/>
              </a:lnSpc>
              <a:spcBef>
                <a:spcPts val="0"/>
              </a:spcBef>
              <a:spcAft>
                <a:spcPts val="0"/>
              </a:spcAft>
              <a:buSzPts val="1400"/>
              <a:buNone/>
            </a:pPr>
            <a:r>
              <a:t/>
            </a:r>
            <a:endParaRPr/>
          </a:p>
        </p:txBody>
      </p:sp>
      <p:sp>
        <p:nvSpPr>
          <p:cNvPr id="313" name="Google Shape;313;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Competitive Advantage: </a:t>
            </a:r>
            <a:r>
              <a:rPr lang="en-US"/>
              <a:t>any assets that provide an organization with an edge against its competitors in some measure such as cost, quality, or speed. It also helps an organization to control a market and to accrue larger-than-average profits.</a:t>
            </a:r>
            <a:endParaRPr/>
          </a:p>
          <a:p>
            <a:pPr indent="0" lvl="0" marL="0" rtl="0" algn="l">
              <a:lnSpc>
                <a:spcPct val="100000"/>
              </a:lnSpc>
              <a:spcBef>
                <a:spcPts val="0"/>
              </a:spcBef>
              <a:spcAft>
                <a:spcPts val="0"/>
              </a:spcAft>
              <a:buSzPts val="1400"/>
              <a:buNone/>
            </a:pPr>
            <a:r>
              <a:rPr b="1" i="0" lang="en-US" sz="1200" u="none" strike="noStrike">
                <a:solidFill>
                  <a:schemeClr val="dk1"/>
                </a:solidFill>
                <a:latin typeface="Calibri"/>
                <a:ea typeface="Calibri"/>
                <a:cs typeface="Calibri"/>
                <a:sym typeface="Calibri"/>
              </a:rPr>
              <a:t>Business Environment: </a:t>
            </a:r>
            <a:r>
              <a:rPr b="0" i="0" lang="en-US" sz="1200" u="none" strike="noStrike">
                <a:solidFill>
                  <a:schemeClr val="dk1"/>
                </a:solidFill>
                <a:latin typeface="Calibri"/>
                <a:ea typeface="Calibri"/>
                <a:cs typeface="Calibri"/>
                <a:sym typeface="Calibri"/>
              </a:rPr>
              <a:t>the combination of social, legal, economic, physical, and political factors in which businesses conduct their operations. Significant changes in any of these factors are likely to create </a:t>
            </a:r>
            <a:r>
              <a:rPr b="1" i="0" lang="en-US" sz="1200" u="none" strike="noStrike">
                <a:solidFill>
                  <a:schemeClr val="dk1"/>
                </a:solidFill>
                <a:latin typeface="Calibri"/>
                <a:ea typeface="Calibri"/>
                <a:cs typeface="Calibri"/>
                <a:sym typeface="Calibri"/>
              </a:rPr>
              <a:t>Business Pressures </a:t>
            </a:r>
            <a:r>
              <a:rPr b="0" i="0" lang="en-US" sz="1200" u="none" strike="noStrike">
                <a:solidFill>
                  <a:schemeClr val="dk1"/>
                </a:solidFill>
                <a:latin typeface="Calibri"/>
                <a:ea typeface="Calibri"/>
                <a:cs typeface="Calibri"/>
                <a:sym typeface="Calibri"/>
              </a:rPr>
              <a:t>on organizations.</a:t>
            </a:r>
            <a:endParaRPr/>
          </a:p>
          <a:p>
            <a:pPr indent="0" lvl="0" marL="0" rtl="0" algn="l">
              <a:lnSpc>
                <a:spcPct val="100000"/>
              </a:lnSpc>
              <a:spcBef>
                <a:spcPts val="0"/>
              </a:spcBef>
              <a:spcAft>
                <a:spcPts val="0"/>
              </a:spcAft>
              <a:buSzPts val="1400"/>
              <a:buNone/>
            </a:pPr>
            <a:r>
              <a:rPr b="1" lang="en-US"/>
              <a:t>Organizations Responses: </a:t>
            </a:r>
            <a:r>
              <a:rPr lang="en-US"/>
              <a:t>Organizations respond to the various pressures by implementing Information Technology (IT) such as strategic systems, customer focus, make-to-order and mass customization, and e-business.</a:t>
            </a:r>
            <a:endParaRPr/>
          </a:p>
        </p:txBody>
      </p:sp>
      <p:sp>
        <p:nvSpPr>
          <p:cNvPr id="135" name="Google Shape;135;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Value Chain: </a:t>
            </a:r>
            <a:r>
              <a:rPr lang="en-US"/>
              <a:t>a sequence of activities through which the organization’s inputs, whatever they are, are transformed into more valuable outputs, whatever they are.</a:t>
            </a:r>
            <a:endParaRPr/>
          </a:p>
          <a:p>
            <a:pPr indent="0" lvl="0" marL="0" rtl="0" algn="l">
              <a:lnSpc>
                <a:spcPct val="100000"/>
              </a:lnSpc>
              <a:spcBef>
                <a:spcPts val="0"/>
              </a:spcBef>
              <a:spcAft>
                <a:spcPts val="0"/>
              </a:spcAft>
              <a:buSzPts val="1400"/>
              <a:buNone/>
            </a:pPr>
            <a:r>
              <a:rPr b="1" lang="en-US"/>
              <a:t>Value System: </a:t>
            </a:r>
            <a:r>
              <a:rPr lang="en-US"/>
              <a:t>includes the suppliers that provide the inputs necessary to the firm along with their value chains. After the firm creates products, these products pass through the value chains of distributors (which also have their own value chains), all the way to the customers. All parts of these chains are included in the value system.</a:t>
            </a:r>
            <a:endParaRPr/>
          </a:p>
          <a:p>
            <a:pPr indent="0" lvl="0" marL="0" rtl="0" algn="l">
              <a:lnSpc>
                <a:spcPct val="100000"/>
              </a:lnSpc>
              <a:spcBef>
                <a:spcPts val="0"/>
              </a:spcBef>
              <a:spcAft>
                <a:spcPts val="0"/>
              </a:spcAft>
              <a:buSzPts val="1400"/>
              <a:buNone/>
            </a:pPr>
            <a:r>
              <a:rPr lang="en-US"/>
              <a:t>-------------------</a:t>
            </a:r>
            <a:endParaRPr/>
          </a:p>
          <a:p>
            <a:pPr indent="0" lvl="0" marL="0" rtl="0" algn="l">
              <a:lnSpc>
                <a:spcPct val="100000"/>
              </a:lnSpc>
              <a:spcBef>
                <a:spcPts val="0"/>
              </a:spcBef>
              <a:spcAft>
                <a:spcPts val="0"/>
              </a:spcAft>
              <a:buSzPts val="1400"/>
              <a:buNone/>
            </a:pPr>
            <a:r>
              <a:rPr b="1" lang="en-US"/>
              <a:t>Two Categories of Organization Activities in the Value Chain:</a:t>
            </a:r>
            <a:endParaRPr b="1"/>
          </a:p>
          <a:p>
            <a:pPr indent="0" lvl="0" marL="0" rtl="0" algn="l">
              <a:lnSpc>
                <a:spcPct val="100000"/>
              </a:lnSpc>
              <a:spcBef>
                <a:spcPts val="0"/>
              </a:spcBef>
              <a:spcAft>
                <a:spcPts val="0"/>
              </a:spcAft>
              <a:buSzPts val="1400"/>
              <a:buNone/>
            </a:pPr>
            <a:r>
              <a:rPr b="1" i="1" lang="en-US"/>
              <a:t>Primary Activities: </a:t>
            </a:r>
            <a:r>
              <a:rPr lang="en-US"/>
              <a:t>relate to the production and distribution of the firm’s products and services. These activities create value for which customers are willing to pay.</a:t>
            </a:r>
            <a:endParaRPr/>
          </a:p>
          <a:p>
            <a:pPr indent="0" lvl="0" marL="0" rtl="0" algn="l">
              <a:lnSpc>
                <a:spcPct val="100000"/>
              </a:lnSpc>
              <a:spcBef>
                <a:spcPts val="0"/>
              </a:spcBef>
              <a:spcAft>
                <a:spcPts val="0"/>
              </a:spcAft>
              <a:buSzPts val="1400"/>
              <a:buNone/>
            </a:pPr>
            <a:r>
              <a:rPr b="1" i="1" lang="en-US"/>
              <a:t>Support activities: </a:t>
            </a:r>
            <a:r>
              <a:rPr lang="en-US"/>
              <a:t>contribute to the firm’s competitive advantage by supporting the primary activities, but do not add value directly to the firm’s products or services.</a:t>
            </a:r>
            <a:endParaRPr/>
          </a:p>
          <a:p>
            <a:pPr indent="0" lvl="0" marL="0" rtl="0" algn="l">
              <a:lnSpc>
                <a:spcPct val="100000"/>
              </a:lnSpc>
              <a:spcBef>
                <a:spcPts val="0"/>
              </a:spcBef>
              <a:spcAft>
                <a:spcPts val="0"/>
              </a:spcAft>
              <a:buSzPts val="1400"/>
              <a:buNone/>
            </a:pPr>
            <a:r>
              <a:t/>
            </a:r>
            <a:endParaRPr/>
          </a:p>
        </p:txBody>
      </p:sp>
      <p:sp>
        <p:nvSpPr>
          <p:cNvPr id="320" name="Google Shape;320;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Value Chain: </a:t>
            </a:r>
            <a:r>
              <a:rPr lang="en-US"/>
              <a:t>a sequence of activities through which the organization’s inputs, whatever they are, are transformed into more valuable outputs, whatever they are.</a:t>
            </a:r>
            <a:endParaRPr/>
          </a:p>
          <a:p>
            <a:pPr indent="0" lvl="0" marL="0" rtl="0" algn="l">
              <a:lnSpc>
                <a:spcPct val="100000"/>
              </a:lnSpc>
              <a:spcBef>
                <a:spcPts val="0"/>
              </a:spcBef>
              <a:spcAft>
                <a:spcPts val="0"/>
              </a:spcAft>
              <a:buSzPts val="1400"/>
              <a:buNone/>
            </a:pPr>
            <a:r>
              <a:rPr b="1" lang="en-US"/>
              <a:t>Value System: </a:t>
            </a:r>
            <a:r>
              <a:rPr lang="en-US"/>
              <a:t>includes the suppliers that provide the inputs necessary to the firm along with their value chains. After the firm creates products, these products pass through the value chains of distributors (which also have their own value chains), all the way to the customers. All parts of these chains are included in the value system.</a:t>
            </a:r>
            <a:endParaRPr/>
          </a:p>
          <a:p>
            <a:pPr indent="0" lvl="0" marL="0" rtl="0" algn="l">
              <a:lnSpc>
                <a:spcPct val="100000"/>
              </a:lnSpc>
              <a:spcBef>
                <a:spcPts val="0"/>
              </a:spcBef>
              <a:spcAft>
                <a:spcPts val="0"/>
              </a:spcAft>
              <a:buSzPts val="1400"/>
              <a:buNone/>
            </a:pPr>
            <a:r>
              <a:rPr lang="en-US"/>
              <a:t>-------------------</a:t>
            </a:r>
            <a:endParaRPr/>
          </a:p>
          <a:p>
            <a:pPr indent="0" lvl="0" marL="0" rtl="0" algn="l">
              <a:lnSpc>
                <a:spcPct val="100000"/>
              </a:lnSpc>
              <a:spcBef>
                <a:spcPts val="0"/>
              </a:spcBef>
              <a:spcAft>
                <a:spcPts val="0"/>
              </a:spcAft>
              <a:buSzPts val="1400"/>
              <a:buNone/>
            </a:pPr>
            <a:r>
              <a:rPr b="1" lang="en-US"/>
              <a:t>Two Categories of Organization Activities in the Value Chain:</a:t>
            </a:r>
            <a:endParaRPr b="1"/>
          </a:p>
          <a:p>
            <a:pPr indent="0" lvl="0" marL="0" rtl="0" algn="l">
              <a:lnSpc>
                <a:spcPct val="100000"/>
              </a:lnSpc>
              <a:spcBef>
                <a:spcPts val="0"/>
              </a:spcBef>
              <a:spcAft>
                <a:spcPts val="0"/>
              </a:spcAft>
              <a:buSzPts val="1400"/>
              <a:buNone/>
            </a:pPr>
            <a:r>
              <a:rPr b="1" i="1" lang="en-US"/>
              <a:t>Primary Activities: </a:t>
            </a:r>
            <a:r>
              <a:rPr lang="en-US"/>
              <a:t>relate to the production and distribution of the firm’s products and services. These activities create value for which customers are willing to pay.</a:t>
            </a:r>
            <a:endParaRPr/>
          </a:p>
          <a:p>
            <a:pPr indent="0" lvl="0" marL="0" rtl="0" algn="l">
              <a:lnSpc>
                <a:spcPct val="100000"/>
              </a:lnSpc>
              <a:spcBef>
                <a:spcPts val="0"/>
              </a:spcBef>
              <a:spcAft>
                <a:spcPts val="0"/>
              </a:spcAft>
              <a:buSzPts val="1400"/>
              <a:buNone/>
            </a:pPr>
            <a:r>
              <a:rPr b="1" i="1" lang="en-US"/>
              <a:t>Support activities: </a:t>
            </a:r>
            <a:r>
              <a:rPr lang="en-US"/>
              <a:t>contribute to the firm’s competitive advantage by supporting the primary activities, but do not add value directly to the firm’s products or services.</a:t>
            </a:r>
            <a:endParaRPr/>
          </a:p>
          <a:p>
            <a:pPr indent="0" lvl="0" marL="0" rtl="0" algn="l">
              <a:lnSpc>
                <a:spcPct val="100000"/>
              </a:lnSpc>
              <a:spcBef>
                <a:spcPts val="0"/>
              </a:spcBef>
              <a:spcAft>
                <a:spcPts val="0"/>
              </a:spcAft>
              <a:buSzPts val="1400"/>
              <a:buNone/>
            </a:pPr>
            <a:r>
              <a:t/>
            </a:r>
            <a:endParaRPr/>
          </a:p>
        </p:txBody>
      </p:sp>
      <p:sp>
        <p:nvSpPr>
          <p:cNvPr id="327" name="Google Shape;327;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Five Sequenced Primary Activities of Typical Manufacturing Companies:</a:t>
            </a:r>
            <a:endParaRPr b="1"/>
          </a:p>
          <a:p>
            <a:pPr indent="-228600" lvl="0" marL="228600" rtl="0" algn="l">
              <a:lnSpc>
                <a:spcPct val="100000"/>
              </a:lnSpc>
              <a:spcBef>
                <a:spcPts val="0"/>
              </a:spcBef>
              <a:spcAft>
                <a:spcPts val="0"/>
              </a:spcAft>
              <a:buClr>
                <a:schemeClr val="dk1"/>
              </a:buClr>
              <a:buSzPts val="1200"/>
              <a:buFont typeface="Calibri"/>
              <a:buAutoNum type="arabicPeriod"/>
            </a:pPr>
            <a:r>
              <a:rPr lang="en-US"/>
              <a:t>Inbound logistics (inputs)</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Operations (manufacturing and testing)</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Outbound logistics (storage and distribution)</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Marketing and sales</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Services</a:t>
            </a:r>
            <a:endParaRPr/>
          </a:p>
        </p:txBody>
      </p:sp>
      <p:sp>
        <p:nvSpPr>
          <p:cNvPr id="334" name="Google Shape;334;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Value Chain Support Activities Typically Include:</a:t>
            </a:r>
            <a:endParaRPr b="1"/>
          </a:p>
          <a:p>
            <a:pPr indent="-171450" lvl="0" marL="171450" rtl="0" algn="l">
              <a:lnSpc>
                <a:spcPct val="100000"/>
              </a:lnSpc>
              <a:spcBef>
                <a:spcPts val="0"/>
              </a:spcBef>
              <a:spcAft>
                <a:spcPts val="0"/>
              </a:spcAft>
              <a:buClr>
                <a:schemeClr val="dk1"/>
              </a:buClr>
              <a:buSzPts val="1200"/>
              <a:buFont typeface="Arial"/>
              <a:buChar char="•"/>
            </a:pPr>
            <a:r>
              <a:rPr lang="en-US"/>
              <a:t>The firm’s infrastructure (accounting, finance, management)</a:t>
            </a:r>
            <a:endParaRPr/>
          </a:p>
          <a:p>
            <a:pPr indent="-171450" lvl="0" marL="171450" rtl="0" algn="l">
              <a:lnSpc>
                <a:spcPct val="100000"/>
              </a:lnSpc>
              <a:spcBef>
                <a:spcPts val="0"/>
              </a:spcBef>
              <a:spcAft>
                <a:spcPts val="0"/>
              </a:spcAft>
              <a:buClr>
                <a:schemeClr val="dk1"/>
              </a:buClr>
              <a:buSzPts val="1200"/>
              <a:buFont typeface="Arial"/>
              <a:buChar char="•"/>
            </a:pPr>
            <a:r>
              <a:rPr lang="en-US"/>
              <a:t>Human resources management</a:t>
            </a:r>
            <a:endParaRPr/>
          </a:p>
          <a:p>
            <a:pPr indent="-171450" lvl="0" marL="171450" rtl="0" algn="l">
              <a:lnSpc>
                <a:spcPct val="100000"/>
              </a:lnSpc>
              <a:spcBef>
                <a:spcPts val="0"/>
              </a:spcBef>
              <a:spcAft>
                <a:spcPts val="0"/>
              </a:spcAft>
              <a:buClr>
                <a:schemeClr val="dk1"/>
              </a:buClr>
              <a:buSzPts val="1200"/>
              <a:buFont typeface="Arial"/>
              <a:buChar char="•"/>
            </a:pPr>
            <a:r>
              <a:rPr lang="en-US"/>
              <a:t>Product and technology development (R&amp;D)</a:t>
            </a:r>
            <a:endParaRPr/>
          </a:p>
          <a:p>
            <a:pPr indent="-171450" lvl="0" marL="171450" rtl="0" algn="l">
              <a:lnSpc>
                <a:spcPct val="100000"/>
              </a:lnSpc>
              <a:spcBef>
                <a:spcPts val="0"/>
              </a:spcBef>
              <a:spcAft>
                <a:spcPts val="0"/>
              </a:spcAft>
              <a:buClr>
                <a:schemeClr val="dk1"/>
              </a:buClr>
              <a:buSzPts val="1200"/>
              <a:buFont typeface="Arial"/>
              <a:buChar char="•"/>
            </a:pPr>
            <a:r>
              <a:rPr lang="en-US"/>
              <a:t>Procurement</a:t>
            </a:r>
            <a:endParaRPr/>
          </a:p>
        </p:txBody>
      </p:sp>
      <p:sp>
        <p:nvSpPr>
          <p:cNvPr id="341" name="Google Shape;341;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7" name="Google Shape;34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u="sng"/>
              <a:t>Competitive Advantage Strategies:</a:t>
            </a:r>
            <a:endParaRPr b="1" u="sng"/>
          </a:p>
          <a:p>
            <a:pPr indent="-228600" lvl="0" marL="228600" rtl="0" algn="l">
              <a:lnSpc>
                <a:spcPct val="100000"/>
              </a:lnSpc>
              <a:spcBef>
                <a:spcPts val="0"/>
              </a:spcBef>
              <a:spcAft>
                <a:spcPts val="0"/>
              </a:spcAft>
              <a:buClr>
                <a:schemeClr val="dk1"/>
              </a:buClr>
              <a:buSzPts val="1200"/>
              <a:buFont typeface="Calibri"/>
              <a:buAutoNum type="arabicPeriod"/>
            </a:pPr>
            <a:r>
              <a:rPr b="1" lang="en-US"/>
              <a:t>Cost leadership strategy: </a:t>
            </a:r>
            <a:r>
              <a:rPr lang="en-US"/>
              <a:t>Produce products and/or services at the lowest cost in the industry (e.g., Walmart’s automatic inventory replenishment system).</a:t>
            </a:r>
            <a:endParaRPr/>
          </a:p>
          <a:p>
            <a:pPr indent="-228600" lvl="0" marL="228600" rtl="0" algn="l">
              <a:lnSpc>
                <a:spcPct val="100000"/>
              </a:lnSpc>
              <a:spcBef>
                <a:spcPts val="0"/>
              </a:spcBef>
              <a:spcAft>
                <a:spcPts val="0"/>
              </a:spcAft>
              <a:buClr>
                <a:schemeClr val="dk1"/>
              </a:buClr>
              <a:buSzPts val="1200"/>
              <a:buFont typeface="Calibri"/>
              <a:buAutoNum type="arabicPeriod"/>
            </a:pPr>
            <a:r>
              <a:rPr b="1" lang="en-US"/>
              <a:t>Differentiation Strategy: </a:t>
            </a:r>
            <a:r>
              <a:rPr lang="en-US"/>
              <a:t>Offering different products, services, or product features than your competitors (e.g., Southwest Airlines has differentiated itself as a low-cost, short-haul, express airline).</a:t>
            </a:r>
            <a:endParaRPr/>
          </a:p>
          <a:p>
            <a:pPr indent="-228600" lvl="0" marL="228600" rtl="0" algn="l">
              <a:lnSpc>
                <a:spcPct val="100000"/>
              </a:lnSpc>
              <a:spcBef>
                <a:spcPts val="0"/>
              </a:spcBef>
              <a:spcAft>
                <a:spcPts val="0"/>
              </a:spcAft>
              <a:buClr>
                <a:schemeClr val="dk1"/>
              </a:buClr>
              <a:buSzPts val="1200"/>
              <a:buFont typeface="Calibri"/>
              <a:buAutoNum type="arabicPeriod"/>
            </a:pPr>
            <a:r>
              <a:rPr b="1" lang="en-US"/>
              <a:t>Innovation Strategy: </a:t>
            </a:r>
            <a:r>
              <a:rPr lang="en-US"/>
              <a:t>Introduce new products and services, add new features to existing products and services, or develop new ways to produce them (Classic Example: the first introduction of automated teller machines (ATMs) by Citibank).</a:t>
            </a:r>
            <a:endParaRPr/>
          </a:p>
          <a:p>
            <a:pPr indent="-228600" lvl="0" marL="228600" rtl="0" algn="l">
              <a:lnSpc>
                <a:spcPct val="100000"/>
              </a:lnSpc>
              <a:spcBef>
                <a:spcPts val="0"/>
              </a:spcBef>
              <a:spcAft>
                <a:spcPts val="0"/>
              </a:spcAft>
              <a:buClr>
                <a:schemeClr val="dk1"/>
              </a:buClr>
              <a:buSzPts val="1200"/>
              <a:buFont typeface="Calibri"/>
              <a:buAutoNum type="arabicPeriod"/>
            </a:pPr>
            <a:r>
              <a:rPr b="1" lang="en-US"/>
              <a:t>Operational Effectiveness Strategy: </a:t>
            </a:r>
            <a:r>
              <a:rPr lang="en-US"/>
              <a:t>Improve the manner in which a firm executes its internal business processes so that it performs these activities more effectively than its rivals. Such improvements increase quality, productivity, and employee and customer satisfaction while decreasing time to market.</a:t>
            </a:r>
            <a:endParaRPr/>
          </a:p>
          <a:p>
            <a:pPr indent="-228600" lvl="0" marL="228600" rtl="0" algn="l">
              <a:lnSpc>
                <a:spcPct val="100000"/>
              </a:lnSpc>
              <a:spcBef>
                <a:spcPts val="0"/>
              </a:spcBef>
              <a:spcAft>
                <a:spcPts val="0"/>
              </a:spcAft>
              <a:buClr>
                <a:schemeClr val="dk1"/>
              </a:buClr>
              <a:buSzPts val="1200"/>
              <a:buFont typeface="Calibri"/>
              <a:buAutoNum type="arabicPeriod"/>
            </a:pPr>
            <a:r>
              <a:rPr b="1" lang="en-US"/>
              <a:t>Customer Orientation Strategy: </a:t>
            </a:r>
            <a:r>
              <a:rPr lang="en-US"/>
              <a:t>Concentrate on making customers happy. Web-based systems are particularly effective in this area because they can create a personalized, one-to-one relationship with each customer.</a:t>
            </a:r>
            <a:endParaRPr/>
          </a:p>
          <a:p>
            <a:pPr indent="0" lvl="0" marL="0" rtl="0" algn="l">
              <a:lnSpc>
                <a:spcPct val="100000"/>
              </a:lnSpc>
              <a:spcBef>
                <a:spcPts val="0"/>
              </a:spcBef>
              <a:spcAft>
                <a:spcPts val="0"/>
              </a:spcAft>
              <a:buSzPts val="1400"/>
              <a:buNone/>
            </a:pPr>
            <a:r>
              <a:t/>
            </a:r>
            <a:endParaRPr/>
          </a:p>
        </p:txBody>
      </p:sp>
      <p:sp>
        <p:nvSpPr>
          <p:cNvPr id="354" name="Google Shape;354;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0" name="Google Shape;36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6" name="Google Shape;366;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u="sng"/>
              <a:t>Competitive Advantage Strategies:</a:t>
            </a:r>
            <a:endParaRPr b="1" u="sng"/>
          </a:p>
          <a:p>
            <a:pPr indent="-228600" lvl="0" marL="228600" rtl="0" algn="l">
              <a:lnSpc>
                <a:spcPct val="100000"/>
              </a:lnSpc>
              <a:spcBef>
                <a:spcPts val="0"/>
              </a:spcBef>
              <a:spcAft>
                <a:spcPts val="0"/>
              </a:spcAft>
              <a:buClr>
                <a:schemeClr val="dk1"/>
              </a:buClr>
              <a:buSzPts val="1200"/>
              <a:buFont typeface="Calibri"/>
              <a:buAutoNum type="arabicPeriod"/>
            </a:pPr>
            <a:r>
              <a:rPr b="1" lang="en-US"/>
              <a:t>Cost leadership strategy: </a:t>
            </a:r>
            <a:r>
              <a:rPr lang="en-US"/>
              <a:t>Produce products and/or services at the lowest cost in the industry (e.g., Walmart’s automatic inventory replenishment system).</a:t>
            </a:r>
            <a:endParaRPr/>
          </a:p>
          <a:p>
            <a:pPr indent="-228600" lvl="0" marL="228600" rtl="0" algn="l">
              <a:lnSpc>
                <a:spcPct val="100000"/>
              </a:lnSpc>
              <a:spcBef>
                <a:spcPts val="0"/>
              </a:spcBef>
              <a:spcAft>
                <a:spcPts val="0"/>
              </a:spcAft>
              <a:buClr>
                <a:schemeClr val="dk1"/>
              </a:buClr>
              <a:buSzPts val="1200"/>
              <a:buFont typeface="Calibri"/>
              <a:buAutoNum type="arabicPeriod"/>
            </a:pPr>
            <a:r>
              <a:rPr b="1" lang="en-US"/>
              <a:t>Differentiation Strategy: </a:t>
            </a:r>
            <a:r>
              <a:rPr lang="en-US"/>
              <a:t>Offering different products, services, or product features than your competitors (e.g., Southwest Airlines has differentiated itself as a low-cost, short-haul, express airline).</a:t>
            </a:r>
            <a:endParaRPr/>
          </a:p>
          <a:p>
            <a:pPr indent="-228600" lvl="0" marL="228600" rtl="0" algn="l">
              <a:lnSpc>
                <a:spcPct val="100000"/>
              </a:lnSpc>
              <a:spcBef>
                <a:spcPts val="0"/>
              </a:spcBef>
              <a:spcAft>
                <a:spcPts val="0"/>
              </a:spcAft>
              <a:buClr>
                <a:schemeClr val="dk1"/>
              </a:buClr>
              <a:buSzPts val="1200"/>
              <a:buFont typeface="Calibri"/>
              <a:buAutoNum type="arabicPeriod"/>
            </a:pPr>
            <a:r>
              <a:rPr b="1" lang="en-US"/>
              <a:t>Innovation Strategy: </a:t>
            </a:r>
            <a:r>
              <a:rPr lang="en-US"/>
              <a:t>Introduce new products and services, add new features to existing products and services, or develop new ways to produce them (Classic Example: the first introduction of automated teller machines (ATMs) by Citibank).</a:t>
            </a:r>
            <a:endParaRPr/>
          </a:p>
          <a:p>
            <a:pPr indent="-228600" lvl="0" marL="228600" rtl="0" algn="l">
              <a:lnSpc>
                <a:spcPct val="100000"/>
              </a:lnSpc>
              <a:spcBef>
                <a:spcPts val="0"/>
              </a:spcBef>
              <a:spcAft>
                <a:spcPts val="0"/>
              </a:spcAft>
              <a:buClr>
                <a:schemeClr val="dk1"/>
              </a:buClr>
              <a:buSzPts val="1200"/>
              <a:buFont typeface="Calibri"/>
              <a:buAutoNum type="arabicPeriod"/>
            </a:pPr>
            <a:r>
              <a:rPr b="1" lang="en-US"/>
              <a:t>Operational Effectiveness Strategy: </a:t>
            </a:r>
            <a:r>
              <a:rPr lang="en-US"/>
              <a:t>Improve the manner in which a firm executes its internal business processes so that it performs these activities more effectively than its rivals. Such improvements increase quality, productivity, and employee and customer satisfaction while decreasing time to market.</a:t>
            </a:r>
            <a:endParaRPr/>
          </a:p>
          <a:p>
            <a:pPr indent="-228600" lvl="0" marL="228600" rtl="0" algn="l">
              <a:lnSpc>
                <a:spcPct val="100000"/>
              </a:lnSpc>
              <a:spcBef>
                <a:spcPts val="0"/>
              </a:spcBef>
              <a:spcAft>
                <a:spcPts val="0"/>
              </a:spcAft>
              <a:buClr>
                <a:schemeClr val="dk1"/>
              </a:buClr>
              <a:buSzPts val="1200"/>
              <a:buFont typeface="Calibri"/>
              <a:buAutoNum type="arabicPeriod"/>
            </a:pPr>
            <a:r>
              <a:rPr b="1" lang="en-US"/>
              <a:t>Customer Orientation Strategy: </a:t>
            </a:r>
            <a:r>
              <a:rPr lang="en-US"/>
              <a:t>Concentrate on making customers happy. Web-based systems are particularly effective in this area because they can create a personalized, one-to-one relationship with each customer.</a:t>
            </a:r>
            <a:endParaRPr/>
          </a:p>
          <a:p>
            <a:pPr indent="0" lvl="0" marL="0" rtl="0" algn="l">
              <a:lnSpc>
                <a:spcPct val="100000"/>
              </a:lnSpc>
              <a:spcBef>
                <a:spcPts val="0"/>
              </a:spcBef>
              <a:spcAft>
                <a:spcPts val="0"/>
              </a:spcAft>
              <a:buSzPts val="1400"/>
              <a:buNone/>
            </a:pPr>
            <a:r>
              <a:t/>
            </a:r>
            <a:endParaRPr/>
          </a:p>
        </p:txBody>
      </p:sp>
      <p:sp>
        <p:nvSpPr>
          <p:cNvPr id="367" name="Google Shape;367;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3" name="Google Shape;373;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u="sng"/>
              <a:t>Competitive Advantage Strategies:</a:t>
            </a:r>
            <a:endParaRPr b="1" u="sng"/>
          </a:p>
          <a:p>
            <a:pPr indent="-228600" lvl="0" marL="228600" rtl="0" algn="l">
              <a:lnSpc>
                <a:spcPct val="100000"/>
              </a:lnSpc>
              <a:spcBef>
                <a:spcPts val="0"/>
              </a:spcBef>
              <a:spcAft>
                <a:spcPts val="0"/>
              </a:spcAft>
              <a:buClr>
                <a:schemeClr val="dk1"/>
              </a:buClr>
              <a:buSzPts val="1200"/>
              <a:buFont typeface="Calibri"/>
              <a:buAutoNum type="arabicPeriod"/>
            </a:pPr>
            <a:r>
              <a:rPr b="1" lang="en-US"/>
              <a:t>Cost leadership strategy: </a:t>
            </a:r>
            <a:r>
              <a:rPr lang="en-US"/>
              <a:t>Produce products and/or services at the lowest cost in the industry (e.g., Walmart’s automatic inventory replenishment system).</a:t>
            </a:r>
            <a:endParaRPr/>
          </a:p>
          <a:p>
            <a:pPr indent="-228600" lvl="0" marL="228600" rtl="0" algn="l">
              <a:lnSpc>
                <a:spcPct val="100000"/>
              </a:lnSpc>
              <a:spcBef>
                <a:spcPts val="0"/>
              </a:spcBef>
              <a:spcAft>
                <a:spcPts val="0"/>
              </a:spcAft>
              <a:buClr>
                <a:schemeClr val="dk1"/>
              </a:buClr>
              <a:buSzPts val="1200"/>
              <a:buFont typeface="Calibri"/>
              <a:buAutoNum type="arabicPeriod"/>
            </a:pPr>
            <a:r>
              <a:rPr b="1" lang="en-US"/>
              <a:t>Differentiation Strategy: </a:t>
            </a:r>
            <a:r>
              <a:rPr lang="en-US"/>
              <a:t>Offering different products, services, or product features than your competitors (e.g., Southwest Airlines has differentiated itself as a low-cost, short-haul, express airline).</a:t>
            </a:r>
            <a:endParaRPr/>
          </a:p>
          <a:p>
            <a:pPr indent="-228600" lvl="0" marL="228600" rtl="0" algn="l">
              <a:lnSpc>
                <a:spcPct val="100000"/>
              </a:lnSpc>
              <a:spcBef>
                <a:spcPts val="0"/>
              </a:spcBef>
              <a:spcAft>
                <a:spcPts val="0"/>
              </a:spcAft>
              <a:buClr>
                <a:schemeClr val="dk1"/>
              </a:buClr>
              <a:buSzPts val="1200"/>
              <a:buFont typeface="Calibri"/>
              <a:buAutoNum type="arabicPeriod"/>
            </a:pPr>
            <a:r>
              <a:rPr b="1" lang="en-US"/>
              <a:t>Innovation Strategy: </a:t>
            </a:r>
            <a:r>
              <a:rPr lang="en-US"/>
              <a:t>Introduce new products and services, add new features to existing products and services, or develop new ways to produce them (Classic Example: the first introduction of automated teller machines (ATMs) by Citibank).</a:t>
            </a:r>
            <a:endParaRPr/>
          </a:p>
          <a:p>
            <a:pPr indent="-228600" lvl="0" marL="228600" rtl="0" algn="l">
              <a:lnSpc>
                <a:spcPct val="100000"/>
              </a:lnSpc>
              <a:spcBef>
                <a:spcPts val="0"/>
              </a:spcBef>
              <a:spcAft>
                <a:spcPts val="0"/>
              </a:spcAft>
              <a:buClr>
                <a:schemeClr val="dk1"/>
              </a:buClr>
              <a:buSzPts val="1200"/>
              <a:buFont typeface="Calibri"/>
              <a:buAutoNum type="arabicPeriod"/>
            </a:pPr>
            <a:r>
              <a:rPr b="1" lang="en-US"/>
              <a:t>Operational Effectiveness Strategy: </a:t>
            </a:r>
            <a:r>
              <a:rPr lang="en-US"/>
              <a:t>Improve the manner in which a firm executes its internal business processes so that it performs these activities more effectively than its rivals. Such improvements increase quality, productivity, and employee and customer satisfaction while decreasing time to market.</a:t>
            </a:r>
            <a:endParaRPr/>
          </a:p>
          <a:p>
            <a:pPr indent="-228600" lvl="0" marL="228600" rtl="0" algn="l">
              <a:lnSpc>
                <a:spcPct val="100000"/>
              </a:lnSpc>
              <a:spcBef>
                <a:spcPts val="0"/>
              </a:spcBef>
              <a:spcAft>
                <a:spcPts val="0"/>
              </a:spcAft>
              <a:buClr>
                <a:schemeClr val="dk1"/>
              </a:buClr>
              <a:buSzPts val="1200"/>
              <a:buFont typeface="Calibri"/>
              <a:buAutoNum type="arabicPeriod"/>
            </a:pPr>
            <a:r>
              <a:rPr b="1" lang="en-US"/>
              <a:t>Customer Orientation Strategy: </a:t>
            </a:r>
            <a:r>
              <a:rPr lang="en-US"/>
              <a:t>Concentrate on making customers happy. Web-based systems are particularly effective in this area because they can create a personalized, one-to-one relationship with each customer.</a:t>
            </a:r>
            <a:endParaRPr/>
          </a:p>
          <a:p>
            <a:pPr indent="0" lvl="0" marL="0" rtl="0" algn="l">
              <a:lnSpc>
                <a:spcPct val="100000"/>
              </a:lnSpc>
              <a:spcBef>
                <a:spcPts val="0"/>
              </a:spcBef>
              <a:spcAft>
                <a:spcPts val="0"/>
              </a:spcAft>
              <a:buSzPts val="1400"/>
              <a:buNone/>
            </a:pPr>
            <a:r>
              <a:t/>
            </a:r>
            <a:endParaRPr/>
          </a:p>
        </p:txBody>
      </p:sp>
      <p:sp>
        <p:nvSpPr>
          <p:cNvPr id="374" name="Google Shape;374;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Business–Information Technology Alignment: </a:t>
            </a:r>
            <a:r>
              <a:rPr lang="en-US"/>
              <a:t>IT function directly supports the business objectives of the organization through the tight integration of the IT function with the organization’s strategy, mission, and goals.</a:t>
            </a:r>
            <a:endParaRPr/>
          </a:p>
          <a:p>
            <a:pPr indent="0" lvl="0" marL="0" rtl="0" algn="l">
              <a:lnSpc>
                <a:spcPct val="100000"/>
              </a:lnSpc>
              <a:spcBef>
                <a:spcPts val="0"/>
              </a:spcBef>
              <a:spcAft>
                <a:spcPts val="0"/>
              </a:spcAft>
              <a:buSzPts val="1400"/>
              <a:buNone/>
            </a:pPr>
            <a:r>
              <a:t/>
            </a:r>
            <a:endParaRPr/>
          </a:p>
        </p:txBody>
      </p:sp>
      <p:sp>
        <p:nvSpPr>
          <p:cNvPr id="381" name="Google Shape;381;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Six Characteristics of Excellent Business-IT Alignment:</a:t>
            </a:r>
            <a:endParaRPr b="1"/>
          </a:p>
          <a:p>
            <a:pPr indent="-228600" lvl="0" marL="228600" rtl="0" algn="l">
              <a:lnSpc>
                <a:spcPct val="100000"/>
              </a:lnSpc>
              <a:spcBef>
                <a:spcPts val="0"/>
              </a:spcBef>
              <a:spcAft>
                <a:spcPts val="0"/>
              </a:spcAft>
              <a:buClr>
                <a:schemeClr val="dk1"/>
              </a:buClr>
              <a:buSzPts val="1200"/>
              <a:buFont typeface="Calibri"/>
              <a:buAutoNum type="arabicPeriod"/>
            </a:pPr>
            <a:r>
              <a:rPr lang="en-US"/>
              <a:t>Organizations view IT as an engine of innovation that continually transforms the business, often creating new revenue streams.</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Organizations view their internal and external customers and their customer service function as supremely important.</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Organizations rotate business and IT professionals across departments and job functions.</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Organizations provide overarching goals that are completely clear to each IT and business employee.</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Organizations ensure that IT employees understand how the company makes (or loses) money.</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Organizations create a vibrant and inclusive company culture.</a:t>
            </a:r>
            <a:endParaRPr/>
          </a:p>
          <a:p>
            <a:pPr indent="0" lvl="0" marL="0" rtl="0" algn="l">
              <a:lnSpc>
                <a:spcPct val="100000"/>
              </a:lnSpc>
              <a:spcBef>
                <a:spcPts val="0"/>
              </a:spcBef>
              <a:spcAft>
                <a:spcPts val="0"/>
              </a:spcAft>
              <a:buSzPts val="1400"/>
              <a:buNone/>
            </a:pPr>
            <a:r>
              <a:t/>
            </a:r>
            <a:endParaRPr/>
          </a:p>
        </p:txBody>
      </p:sp>
      <p:sp>
        <p:nvSpPr>
          <p:cNvPr id="388" name="Google Shape;388;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Six Characteristics of Excellent Business-IT Alignment:</a:t>
            </a:r>
            <a:endParaRPr b="1"/>
          </a:p>
          <a:p>
            <a:pPr indent="-228600" lvl="0" marL="228600" rtl="0" algn="l">
              <a:lnSpc>
                <a:spcPct val="100000"/>
              </a:lnSpc>
              <a:spcBef>
                <a:spcPts val="0"/>
              </a:spcBef>
              <a:spcAft>
                <a:spcPts val="0"/>
              </a:spcAft>
              <a:buClr>
                <a:schemeClr val="dk1"/>
              </a:buClr>
              <a:buSzPts val="1200"/>
              <a:buFont typeface="Calibri"/>
              <a:buAutoNum type="arabicPeriod"/>
            </a:pPr>
            <a:r>
              <a:rPr lang="en-US"/>
              <a:t>Organizations view IT as an engine of innovation that continually transforms the business, often creating new revenue streams.</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Organizations view their internal and external customers and their customer service function as supremely important.</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Organizations rotate business and IT professionals across departments and job functions.</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Organizations provide overarching goals that are completely clear to each IT and business employee.</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Organizations ensure that IT employees understand how the company makes (or loses) money.</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Organizations create a vibrant and inclusive company culture.</a:t>
            </a:r>
            <a:endParaRPr/>
          </a:p>
          <a:p>
            <a:pPr indent="0" lvl="0" marL="0" rtl="0" algn="l">
              <a:lnSpc>
                <a:spcPct val="100000"/>
              </a:lnSpc>
              <a:spcBef>
                <a:spcPts val="0"/>
              </a:spcBef>
              <a:spcAft>
                <a:spcPts val="0"/>
              </a:spcAft>
              <a:buSzPts val="1400"/>
              <a:buNone/>
            </a:pPr>
            <a:r>
              <a:t/>
            </a:r>
            <a:endParaRPr/>
          </a:p>
        </p:txBody>
      </p:sp>
      <p:sp>
        <p:nvSpPr>
          <p:cNvPr id="395" name="Google Shape;395;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Six Characteristics of Excellent Business-IT Alignment:</a:t>
            </a:r>
            <a:endParaRPr b="1"/>
          </a:p>
          <a:p>
            <a:pPr indent="-228600" lvl="0" marL="228600" rtl="0" algn="l">
              <a:lnSpc>
                <a:spcPct val="100000"/>
              </a:lnSpc>
              <a:spcBef>
                <a:spcPts val="0"/>
              </a:spcBef>
              <a:spcAft>
                <a:spcPts val="0"/>
              </a:spcAft>
              <a:buClr>
                <a:schemeClr val="dk1"/>
              </a:buClr>
              <a:buSzPts val="1200"/>
              <a:buFont typeface="Calibri"/>
              <a:buAutoNum type="arabicPeriod"/>
            </a:pPr>
            <a:r>
              <a:rPr lang="en-US"/>
              <a:t>Organizations view IT as an engine of innovation that continually transforms the business, often creating new revenue streams.</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Organizations view their internal and external customers and their customer service function as supremely important.</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Organizations rotate business and IT professionals across departments and job functions.</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Organizations provide overarching goals that are completely clear to each IT and business employee.</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Organizations ensure that IT employees understand how the company makes (or loses) money.</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Organizations create a vibrant and inclusive company culture.</a:t>
            </a:r>
            <a:endParaRPr/>
          </a:p>
          <a:p>
            <a:pPr indent="0" lvl="0" marL="0" rtl="0" algn="l">
              <a:lnSpc>
                <a:spcPct val="100000"/>
              </a:lnSpc>
              <a:spcBef>
                <a:spcPts val="0"/>
              </a:spcBef>
              <a:spcAft>
                <a:spcPts val="0"/>
              </a:spcAft>
              <a:buSzPts val="1400"/>
              <a:buNone/>
            </a:pPr>
            <a:r>
              <a:t/>
            </a:r>
            <a:endParaRPr/>
          </a:p>
        </p:txBody>
      </p:sp>
      <p:sp>
        <p:nvSpPr>
          <p:cNvPr id="402" name="Google Shape;402;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Market Pressures: </a:t>
            </a:r>
            <a:r>
              <a:rPr lang="en-US"/>
              <a:t>business pressures generated by the global economy, intense competition, the changing nature of the workforce, and powerful customers.</a:t>
            </a:r>
            <a:endParaRPr/>
          </a:p>
          <a:p>
            <a:pPr indent="0" lvl="0" marL="0" rtl="0" algn="l">
              <a:lnSpc>
                <a:spcPct val="100000"/>
              </a:lnSpc>
              <a:spcBef>
                <a:spcPts val="0"/>
              </a:spcBef>
              <a:spcAft>
                <a:spcPts val="0"/>
              </a:spcAft>
              <a:buSzPts val="1400"/>
              <a:buNone/>
            </a:pPr>
            <a:r>
              <a:rPr b="1" lang="en-US"/>
              <a:t>Technology Pressures: </a:t>
            </a:r>
            <a:r>
              <a:rPr lang="en-US"/>
              <a:t>business pressures caused by technological innovation and information overload.</a:t>
            </a:r>
            <a:endParaRPr/>
          </a:p>
          <a:p>
            <a:pPr indent="0" lvl="0" marL="0" rtl="0" algn="l">
              <a:lnSpc>
                <a:spcPct val="100000"/>
              </a:lnSpc>
              <a:spcBef>
                <a:spcPts val="0"/>
              </a:spcBef>
              <a:spcAft>
                <a:spcPts val="0"/>
              </a:spcAft>
              <a:buSzPts val="1400"/>
              <a:buNone/>
            </a:pPr>
            <a:r>
              <a:rPr b="1" lang="en-US"/>
              <a:t>Societal/Political/Legal Pressures: </a:t>
            </a:r>
            <a:r>
              <a:rPr lang="en-US"/>
              <a:t>business pressures related to social responsibility, government regulation/deregulation, spending for social programs, spending to protect against terrorism, and ethics.</a:t>
            </a:r>
            <a:endParaRPr/>
          </a:p>
          <a:p>
            <a:pPr indent="0" lvl="0" marL="0" rtl="0" algn="l">
              <a:lnSpc>
                <a:spcPct val="100000"/>
              </a:lnSpc>
              <a:spcBef>
                <a:spcPts val="0"/>
              </a:spcBef>
              <a:spcAft>
                <a:spcPts val="0"/>
              </a:spcAft>
              <a:buSzPts val="1400"/>
              <a:buNone/>
            </a:pPr>
            <a:r>
              <a:t/>
            </a:r>
            <a:endParaRPr/>
          </a:p>
        </p:txBody>
      </p:sp>
      <p:sp>
        <p:nvSpPr>
          <p:cNvPr id="155" name="Google Shape;155;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Market Pressures: </a:t>
            </a:r>
            <a:r>
              <a:rPr lang="en-US"/>
              <a:t>business pressures generated by the global economy, intense competition, the changing nature of the workforce, and powerful customers.</a:t>
            </a:r>
            <a:endParaRPr/>
          </a:p>
          <a:p>
            <a:pPr indent="0" lvl="0" marL="0" rtl="0" algn="l">
              <a:lnSpc>
                <a:spcPct val="100000"/>
              </a:lnSpc>
              <a:spcBef>
                <a:spcPts val="0"/>
              </a:spcBef>
              <a:spcAft>
                <a:spcPts val="0"/>
              </a:spcAft>
              <a:buSzPts val="1400"/>
              <a:buNone/>
            </a:pPr>
            <a:r>
              <a:rPr b="1" lang="en-US"/>
              <a:t>Technology Pressures: </a:t>
            </a:r>
            <a:r>
              <a:rPr lang="en-US"/>
              <a:t>business pressures caused by technological innovation and information overload.</a:t>
            </a:r>
            <a:endParaRPr/>
          </a:p>
          <a:p>
            <a:pPr indent="0" lvl="0" marL="0" rtl="0" algn="l">
              <a:lnSpc>
                <a:spcPct val="100000"/>
              </a:lnSpc>
              <a:spcBef>
                <a:spcPts val="0"/>
              </a:spcBef>
              <a:spcAft>
                <a:spcPts val="0"/>
              </a:spcAft>
              <a:buSzPts val="1400"/>
              <a:buNone/>
            </a:pPr>
            <a:r>
              <a:rPr b="1" lang="en-US"/>
              <a:t>Societal/Political/Legal Pressures: </a:t>
            </a:r>
            <a:r>
              <a:rPr lang="en-US"/>
              <a:t>business pressures related to social responsibility, government regulation/deregulation, spending for social programs, spending to protect against terrorism, and ethics.</a:t>
            </a:r>
            <a:endParaRPr/>
          </a:p>
          <a:p>
            <a:pPr indent="0" lvl="0" marL="0" rtl="0" algn="l">
              <a:lnSpc>
                <a:spcPct val="100000"/>
              </a:lnSpc>
              <a:spcBef>
                <a:spcPts val="0"/>
              </a:spcBef>
              <a:spcAft>
                <a:spcPts val="0"/>
              </a:spcAft>
              <a:buSzPts val="1400"/>
              <a:buNone/>
            </a:pPr>
            <a:r>
              <a:t/>
            </a:r>
            <a:endParaRPr/>
          </a:p>
        </p:txBody>
      </p:sp>
      <p:sp>
        <p:nvSpPr>
          <p:cNvPr id="162" name="Google Shape;162;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Globalization: </a:t>
            </a:r>
            <a:r>
              <a:rPr lang="en-US"/>
              <a:t>the integration and interdependence of economic, social, cultural, and ecological facets of life, made possible by rapid advances in information technology.</a:t>
            </a:r>
            <a:endParaRPr/>
          </a:p>
          <a:p>
            <a:pPr indent="0" lvl="0" marL="0" rtl="0" algn="l">
              <a:lnSpc>
                <a:spcPct val="100000"/>
              </a:lnSpc>
              <a:spcBef>
                <a:spcPts val="0"/>
              </a:spcBef>
              <a:spcAft>
                <a:spcPts val="0"/>
              </a:spcAft>
              <a:buSzPts val="1400"/>
              <a:buNone/>
            </a:pPr>
            <a:r>
              <a:rPr b="1" lang="en-US"/>
              <a:t>Changing Nature of the Workforce: </a:t>
            </a:r>
            <a:r>
              <a:rPr lang="en-US"/>
              <a:t>The workforce, particularly in developed countries, is becoming more diversified. Increasing numbers of women, single parents, minorities, and persons with disabilities are now employed in all types of positions.</a:t>
            </a:r>
            <a:endParaRPr/>
          </a:p>
          <a:p>
            <a:pPr indent="0" lvl="0" marL="0" rtl="0" algn="l">
              <a:lnSpc>
                <a:spcPct val="100000"/>
              </a:lnSpc>
              <a:spcBef>
                <a:spcPts val="0"/>
              </a:spcBef>
              <a:spcAft>
                <a:spcPts val="0"/>
              </a:spcAft>
              <a:buSzPts val="1400"/>
              <a:buNone/>
            </a:pPr>
            <a:r>
              <a:rPr b="1" lang="en-US"/>
              <a:t>Powerful Customers: </a:t>
            </a:r>
            <a:r>
              <a:rPr lang="en-US"/>
              <a:t>consumer sophistication and expectations increase as customers become more knowledgeable about the products and services they acquire. Customers can use the Internet to find detailed information about products and services, to compare prices, and to purchase items at electronic auctions.</a:t>
            </a:r>
            <a:endParaRPr/>
          </a:p>
        </p:txBody>
      </p:sp>
      <p:sp>
        <p:nvSpPr>
          <p:cNvPr id="169" name="Google Shape;169;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u="sng"/>
              <a:t>Thomas Friedman --&gt; Three eras of globalization:</a:t>
            </a:r>
            <a:endParaRPr b="1" u="sng"/>
          </a:p>
          <a:p>
            <a:pPr indent="0" lvl="0" marL="0" rtl="0" algn="l">
              <a:lnSpc>
                <a:spcPct val="100000"/>
              </a:lnSpc>
              <a:spcBef>
                <a:spcPts val="0"/>
              </a:spcBef>
              <a:spcAft>
                <a:spcPts val="0"/>
              </a:spcAft>
              <a:buSzPts val="1400"/>
              <a:buNone/>
            </a:pPr>
            <a:r>
              <a:rPr b="1" lang="en-US"/>
              <a:t>Globalization 1.0:</a:t>
            </a:r>
            <a:endParaRPr b="1"/>
          </a:p>
          <a:p>
            <a:pPr indent="0" lvl="0" marL="0" rtl="0" algn="l">
              <a:lnSpc>
                <a:spcPct val="100000"/>
              </a:lnSpc>
              <a:spcBef>
                <a:spcPts val="0"/>
              </a:spcBef>
              <a:spcAft>
                <a:spcPts val="0"/>
              </a:spcAft>
              <a:buSzPts val="1400"/>
              <a:buNone/>
            </a:pPr>
            <a:r>
              <a:rPr lang="en-US"/>
              <a:t>Timeframe: present</a:t>
            </a:r>
            <a:endParaRPr/>
          </a:p>
          <a:p>
            <a:pPr indent="0" lvl="0" marL="0" rtl="0" algn="l">
              <a:lnSpc>
                <a:spcPct val="100000"/>
              </a:lnSpc>
              <a:spcBef>
                <a:spcPts val="0"/>
              </a:spcBef>
              <a:spcAft>
                <a:spcPts val="0"/>
              </a:spcAft>
              <a:buSzPts val="1400"/>
              <a:buNone/>
            </a:pPr>
            <a:r>
              <a:rPr lang="en-US"/>
              <a:t>Distinct Focus: Countries</a:t>
            </a:r>
            <a:endParaRPr/>
          </a:p>
          <a:p>
            <a:pPr indent="0" lvl="0" marL="0" rtl="0" algn="l">
              <a:lnSpc>
                <a:spcPct val="100000"/>
              </a:lnSpc>
              <a:spcBef>
                <a:spcPts val="0"/>
              </a:spcBef>
              <a:spcAft>
                <a:spcPts val="0"/>
              </a:spcAft>
              <a:buSzPts val="1400"/>
              <a:buNone/>
            </a:pPr>
            <a:r>
              <a:rPr lang="en-US"/>
              <a:t>Driver:  Brute Force, Braun</a:t>
            </a:r>
            <a:endParaRPr/>
          </a:p>
          <a:p>
            <a:pPr indent="0" lvl="0" marL="0" rtl="0" algn="l">
              <a:lnSpc>
                <a:spcPct val="100000"/>
              </a:lnSpc>
              <a:spcBef>
                <a:spcPts val="0"/>
              </a:spcBef>
              <a:spcAft>
                <a:spcPts val="0"/>
              </a:spcAft>
              <a:buSzPts val="1400"/>
              <a:buNone/>
            </a:pPr>
            <a:r>
              <a:rPr b="1" lang="en-US"/>
              <a:t>Globalization 2.0:</a:t>
            </a:r>
            <a:endParaRPr b="1"/>
          </a:p>
          <a:p>
            <a:pPr indent="0" lvl="0" marL="0" rtl="0" algn="l">
              <a:lnSpc>
                <a:spcPct val="100000"/>
              </a:lnSpc>
              <a:spcBef>
                <a:spcPts val="0"/>
              </a:spcBef>
              <a:spcAft>
                <a:spcPts val="0"/>
              </a:spcAft>
              <a:buSzPts val="1400"/>
              <a:buNone/>
            </a:pPr>
            <a:r>
              <a:rPr lang="en-US"/>
              <a:t>Timeframe: 1800 to 2000</a:t>
            </a:r>
            <a:endParaRPr/>
          </a:p>
          <a:p>
            <a:pPr indent="0" lvl="0" marL="0" rtl="0" algn="l">
              <a:lnSpc>
                <a:spcPct val="100000"/>
              </a:lnSpc>
              <a:spcBef>
                <a:spcPts val="0"/>
              </a:spcBef>
              <a:spcAft>
                <a:spcPts val="0"/>
              </a:spcAft>
              <a:buSzPts val="1400"/>
              <a:buNone/>
            </a:pPr>
            <a:r>
              <a:rPr lang="en-US"/>
              <a:t>Distinct Focus: International Companies</a:t>
            </a:r>
            <a:endParaRPr/>
          </a:p>
          <a:p>
            <a:pPr indent="0" lvl="0" marL="0" rtl="0" algn="l">
              <a:lnSpc>
                <a:spcPct val="100000"/>
              </a:lnSpc>
              <a:spcBef>
                <a:spcPts val="0"/>
              </a:spcBef>
              <a:spcAft>
                <a:spcPts val="0"/>
              </a:spcAft>
              <a:buSzPts val="1400"/>
              <a:buNone/>
            </a:pPr>
            <a:r>
              <a:rPr lang="en-US"/>
              <a:t>Driver:</a:t>
            </a:r>
            <a:endParaRPr/>
          </a:p>
          <a:p>
            <a:pPr indent="0" lvl="0" marL="0" rtl="0" algn="l">
              <a:lnSpc>
                <a:spcPct val="100000"/>
              </a:lnSpc>
              <a:spcBef>
                <a:spcPts val="0"/>
              </a:spcBef>
              <a:spcAft>
                <a:spcPts val="0"/>
              </a:spcAft>
              <a:buSzPts val="1400"/>
              <a:buNone/>
            </a:pPr>
            <a:r>
              <a:rPr lang="en-US"/>
              <a:t>-- first half of this period --&gt; Falling Transportation Costs (Steam Engine/Railroads)</a:t>
            </a:r>
            <a:endParaRPr/>
          </a:p>
          <a:p>
            <a:pPr indent="0" lvl="0" marL="0" rtl="0" algn="l">
              <a:lnSpc>
                <a:spcPct val="100000"/>
              </a:lnSpc>
              <a:spcBef>
                <a:spcPts val="0"/>
              </a:spcBef>
              <a:spcAft>
                <a:spcPts val="0"/>
              </a:spcAft>
              <a:buSzPts val="1400"/>
              <a:buNone/>
            </a:pPr>
            <a:r>
              <a:rPr lang="en-US"/>
              <a:t>-- second half of this period --&gt; Falling Telecommunication Costs (Telegraph, Telephone, Computer, Satellite, Fiber Optics, Internet)</a:t>
            </a:r>
            <a:endParaRPr/>
          </a:p>
          <a:p>
            <a:pPr indent="0" lvl="0" marL="0" rtl="0" algn="l">
              <a:lnSpc>
                <a:spcPct val="100000"/>
              </a:lnSpc>
              <a:spcBef>
                <a:spcPts val="0"/>
              </a:spcBef>
              <a:spcAft>
                <a:spcPts val="0"/>
              </a:spcAft>
              <a:buSzPts val="1400"/>
              <a:buNone/>
            </a:pPr>
            <a:r>
              <a:rPr b="1" lang="en-US"/>
              <a:t>Globalization 3.0:</a:t>
            </a:r>
            <a:endParaRPr b="1"/>
          </a:p>
          <a:p>
            <a:pPr indent="0" lvl="0" marL="0" rtl="0" algn="l">
              <a:lnSpc>
                <a:spcPct val="100000"/>
              </a:lnSpc>
              <a:spcBef>
                <a:spcPts val="0"/>
              </a:spcBef>
              <a:spcAft>
                <a:spcPts val="0"/>
              </a:spcAft>
              <a:buSzPts val="1400"/>
              <a:buNone/>
            </a:pPr>
            <a:r>
              <a:rPr lang="en-US"/>
              <a:t>Timeframe: 2000 to Present</a:t>
            </a:r>
            <a:endParaRPr/>
          </a:p>
          <a:p>
            <a:pPr indent="0" lvl="0" marL="0" rtl="0" algn="l">
              <a:lnSpc>
                <a:spcPct val="100000"/>
              </a:lnSpc>
              <a:spcBef>
                <a:spcPts val="0"/>
              </a:spcBef>
              <a:spcAft>
                <a:spcPts val="0"/>
              </a:spcAft>
              <a:buSzPts val="1400"/>
              <a:buNone/>
            </a:pPr>
            <a:r>
              <a:rPr lang="en-US"/>
              <a:t>Distinct Focus: Groups and Individuals</a:t>
            </a:r>
            <a:endParaRPr/>
          </a:p>
          <a:p>
            <a:pPr indent="0" lvl="0" marL="0" rtl="0" algn="l">
              <a:lnSpc>
                <a:spcPct val="100000"/>
              </a:lnSpc>
              <a:spcBef>
                <a:spcPts val="0"/>
              </a:spcBef>
              <a:spcAft>
                <a:spcPts val="0"/>
              </a:spcAft>
              <a:buSzPts val="1400"/>
              <a:buNone/>
            </a:pPr>
            <a:r>
              <a:rPr lang="en-US"/>
              <a:t>Driver:  Convergence of 10 forces (or Flatteners)</a:t>
            </a:r>
            <a:endParaRPr/>
          </a:p>
        </p:txBody>
      </p:sp>
      <p:sp>
        <p:nvSpPr>
          <p:cNvPr id="176" name="Google Shape;176;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2f72677cbcf_0_4"/>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g2f72677cbcf_0_4"/>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g2f72677cbcf_0_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2f72677cbcf_0_39"/>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g2f72677cbcf_0_39"/>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g2f72677cbcf_0_3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2f72677cbcf_0_4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p:cSld name="Chapter Title">
    <p:spTree>
      <p:nvGrpSpPr>
        <p:cNvPr id="54" name="Shape 54"/>
        <p:cNvGrpSpPr/>
        <p:nvPr/>
      </p:nvGrpSpPr>
      <p:grpSpPr>
        <a:xfrm>
          <a:off x="0" y="0"/>
          <a:ext cx="0" cy="0"/>
          <a:chOff x="0" y="0"/>
          <a:chExt cx="0" cy="0"/>
        </a:xfrm>
      </p:grpSpPr>
      <p:pic>
        <p:nvPicPr>
          <p:cNvPr id="55" name="Google Shape;55;g2f72677cbcf_0_45"/>
          <p:cNvPicPr preferRelativeResize="0"/>
          <p:nvPr/>
        </p:nvPicPr>
        <p:blipFill rotWithShape="1">
          <a:blip r:embed="rId2">
            <a:alphaModFix/>
          </a:blip>
          <a:srcRect b="0" l="808" r="1792" t="1642"/>
          <a:stretch/>
        </p:blipFill>
        <p:spPr>
          <a:xfrm>
            <a:off x="-1" y="0"/>
            <a:ext cx="9144002" cy="4571999"/>
          </a:xfrm>
          <a:prstGeom prst="rect">
            <a:avLst/>
          </a:prstGeom>
          <a:noFill/>
          <a:ln>
            <a:noFill/>
          </a:ln>
        </p:spPr>
      </p:pic>
      <p:sp>
        <p:nvSpPr>
          <p:cNvPr id="56" name="Google Shape;56;g2f72677cbcf_0_45"/>
          <p:cNvSpPr/>
          <p:nvPr/>
        </p:nvSpPr>
        <p:spPr>
          <a:xfrm>
            <a:off x="-4762" y="1478378"/>
            <a:ext cx="9160671" cy="5393263"/>
          </a:xfrm>
          <a:custGeom>
            <a:rect b="b" l="l" r="r" t="t"/>
            <a:pathLst>
              <a:path extrusionOk="0" h="5406780" w="9229895">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a:gsLst>
              <a:gs pos="0">
                <a:srgbClr val="D8D8D8"/>
              </a:gs>
              <a:gs pos="29000">
                <a:srgbClr val="F3F3F3"/>
              </a:gs>
              <a:gs pos="82000">
                <a:schemeClr val="lt1"/>
              </a:gs>
              <a:gs pos="100000">
                <a:schemeClr val="lt1"/>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57" name="Google Shape;57;g2f72677cbcf_0_4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58" name="Google Shape;58;g2f72677cbcf_0_45"/>
          <p:cNvSpPr txBox="1"/>
          <p:nvPr>
            <p:ph idx="1" type="body"/>
          </p:nvPr>
        </p:nvSpPr>
        <p:spPr>
          <a:xfrm>
            <a:off x="2590799" y="1752600"/>
            <a:ext cx="2057400" cy="1752600"/>
          </a:xfrm>
          <a:prstGeom prst="rect">
            <a:avLst/>
          </a:prstGeom>
          <a:noFill/>
          <a:ln>
            <a:noFill/>
          </a:ln>
        </p:spPr>
        <p:txBody>
          <a:bodyPr anchorCtr="0" anchor="ctr" bIns="45700" lIns="91425" spcFirstLastPara="1" rIns="91425" wrap="square" tIns="45700">
            <a:noAutofit/>
          </a:bodyPr>
          <a:lstStyle>
            <a:lvl1pPr indent="-228600" lvl="0" marL="457200" rtl="0" algn="ctr">
              <a:lnSpc>
                <a:spcPct val="100000"/>
              </a:lnSpc>
              <a:spcBef>
                <a:spcPts val="2300"/>
              </a:spcBef>
              <a:spcAft>
                <a:spcPts val="0"/>
              </a:spcAft>
              <a:buClr>
                <a:srgbClr val="A0B94F"/>
              </a:buClr>
              <a:buSzPts val="11500"/>
              <a:buFont typeface="Arial"/>
              <a:buNone/>
              <a:defRPr b="0" i="0" sz="11500">
                <a:solidFill>
                  <a:srgbClr val="A0B94F"/>
                </a:solidFill>
                <a:latin typeface="Arial"/>
                <a:ea typeface="Arial"/>
                <a:cs typeface="Arial"/>
                <a:sym typeface="Arial"/>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59" name="Google Shape;59;g2f72677cbcf_0_45"/>
          <p:cNvSpPr txBox="1"/>
          <p:nvPr/>
        </p:nvSpPr>
        <p:spPr>
          <a:xfrm>
            <a:off x="685800" y="2133600"/>
            <a:ext cx="2362200" cy="1066800"/>
          </a:xfrm>
          <a:prstGeom prst="rect">
            <a:avLst/>
          </a:prstGeom>
          <a:noFill/>
          <a:ln>
            <a:noFill/>
          </a:ln>
        </p:spPr>
        <p:txBody>
          <a:bodyPr anchorCtr="0" anchor="t" bIns="45700" lIns="91425" spcFirstLastPara="1" rIns="91425" wrap="square" tIns="45700">
            <a:normAutofit/>
          </a:bodyPr>
          <a:lstStyle/>
          <a:p>
            <a:pPr indent="0" lvl="0" marL="0" marR="0" rtl="0" algn="l">
              <a:lnSpc>
                <a:spcPct val="188888"/>
              </a:lnSpc>
              <a:spcBef>
                <a:spcPts val="0"/>
              </a:spcBef>
              <a:spcAft>
                <a:spcPts val="0"/>
              </a:spcAft>
              <a:buClr>
                <a:srgbClr val="7F7F7F"/>
              </a:buClr>
              <a:buSzPts val="3600"/>
              <a:buFont typeface="Arial"/>
              <a:buNone/>
            </a:pPr>
            <a:r>
              <a:rPr b="0" i="0" lang="en-US" sz="3600" u="none" cap="none" strike="noStrike">
                <a:solidFill>
                  <a:srgbClr val="7F7F7F"/>
                </a:solidFill>
                <a:latin typeface="Verdana"/>
                <a:ea typeface="Verdana"/>
                <a:cs typeface="Verdana"/>
                <a:sym typeface="Verdana"/>
              </a:rPr>
              <a:t>CHAPTER</a:t>
            </a:r>
            <a:endParaRPr b="0" i="0" sz="3600" u="none" cap="none" strike="noStrike">
              <a:solidFill>
                <a:srgbClr val="7F7F7F"/>
              </a:solidFill>
              <a:latin typeface="Verdana"/>
              <a:ea typeface="Verdana"/>
              <a:cs typeface="Verdana"/>
              <a:sym typeface="Verdana"/>
            </a:endParaRPr>
          </a:p>
        </p:txBody>
      </p:sp>
      <p:cxnSp>
        <p:nvCxnSpPr>
          <p:cNvPr id="60" name="Google Shape;60;g2f72677cbcf_0_45"/>
          <p:cNvCxnSpPr/>
          <p:nvPr/>
        </p:nvCxnSpPr>
        <p:spPr>
          <a:xfrm rot="10800000">
            <a:off x="3048000" y="3352800"/>
            <a:ext cx="1143000" cy="0"/>
          </a:xfrm>
          <a:prstGeom prst="straightConnector1">
            <a:avLst/>
          </a:prstGeom>
          <a:noFill/>
          <a:ln cap="flat" cmpd="sng" w="38100">
            <a:solidFill>
              <a:srgbClr val="BFBFBF"/>
            </a:solidFill>
            <a:prstDash val="solid"/>
            <a:round/>
            <a:headEnd len="sm" w="sm" type="none"/>
            <a:tailEnd len="sm" w="sm" type="none"/>
          </a:ln>
        </p:spPr>
      </p:cxnSp>
      <p:sp>
        <p:nvSpPr>
          <p:cNvPr id="61" name="Google Shape;61;g2f72677cbcf_0_45"/>
          <p:cNvSpPr txBox="1"/>
          <p:nvPr>
            <p:ph idx="2" type="subTitle"/>
          </p:nvPr>
        </p:nvSpPr>
        <p:spPr>
          <a:xfrm>
            <a:off x="609600" y="3810000"/>
            <a:ext cx="8382000" cy="28956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600"/>
              </a:spcBef>
              <a:spcAft>
                <a:spcPts val="0"/>
              </a:spcAft>
              <a:buClr>
                <a:srgbClr val="D74B13"/>
              </a:buClr>
              <a:buSzPts val="7200"/>
              <a:buNone/>
              <a:defRPr sz="7200">
                <a:solidFill>
                  <a:srgbClr val="D74B13"/>
                </a:solidFill>
                <a:latin typeface="Verdana"/>
                <a:ea typeface="Verdana"/>
                <a:cs typeface="Verdana"/>
                <a:sym typeface="Verdana"/>
              </a:defRPr>
            </a:lvl1pPr>
            <a:lvl2pPr lvl="1" rtl="0" algn="ctr">
              <a:lnSpc>
                <a:spcPct val="100000"/>
              </a:lnSpc>
              <a:spcBef>
                <a:spcPts val="60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_Outline" type="obj">
  <p:cSld name="OBJECT">
    <p:spTree>
      <p:nvGrpSpPr>
        <p:cNvPr id="62" name="Shape 62"/>
        <p:cNvGrpSpPr/>
        <p:nvPr/>
      </p:nvGrpSpPr>
      <p:grpSpPr>
        <a:xfrm>
          <a:off x="0" y="0"/>
          <a:ext cx="0" cy="0"/>
          <a:chOff x="0" y="0"/>
          <a:chExt cx="0" cy="0"/>
        </a:xfrm>
      </p:grpSpPr>
      <p:sp>
        <p:nvSpPr>
          <p:cNvPr id="63" name="Google Shape;63;g2f72677cbcf_0_53"/>
          <p:cNvSpPr/>
          <p:nvPr/>
        </p:nvSpPr>
        <p:spPr>
          <a:xfrm>
            <a:off x="6781800" y="6362700"/>
            <a:ext cx="2362200" cy="342900"/>
          </a:xfrm>
          <a:prstGeom prst="rect">
            <a:avLst/>
          </a:prstGeom>
          <a:solidFill>
            <a:srgbClr val="00C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64" name="Google Shape;64;g2f72677cbcf_0_53"/>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rgbClr val="00CCFF"/>
              </a:buClr>
              <a:buSzPts val="4400"/>
              <a:buFont typeface="Verdana"/>
              <a:buNone/>
              <a:defRPr b="0" sz="4400">
                <a:solidFill>
                  <a:srgbClr val="00CCFF"/>
                </a:solidFill>
                <a:latin typeface="Verdana"/>
                <a:ea typeface="Verdana"/>
                <a:cs typeface="Verdana"/>
                <a:sym typeface="Verdan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g2f72677cbcf_0_53"/>
          <p:cNvSpPr txBox="1"/>
          <p:nvPr>
            <p:ph idx="1" type="body"/>
          </p:nvPr>
        </p:nvSpPr>
        <p:spPr>
          <a:xfrm>
            <a:off x="457200" y="1371600"/>
            <a:ext cx="8229600" cy="47547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rgbClr val="00B0F0"/>
              </a:buClr>
              <a:buSzPts val="3200"/>
              <a:buFont typeface="Georgia"/>
              <a:buAutoNum type="arabicPeriod"/>
              <a:defRPr>
                <a:latin typeface="Verdana"/>
                <a:ea typeface="Verdana"/>
                <a:cs typeface="Verdana"/>
                <a:sym typeface="Verdana"/>
              </a:defRPr>
            </a:lvl1pPr>
            <a:lvl2pPr indent="-406400" lvl="1" marL="914400" rtl="0" algn="l">
              <a:lnSpc>
                <a:spcPct val="100000"/>
              </a:lnSpc>
              <a:spcBef>
                <a:spcPts val="560"/>
              </a:spcBef>
              <a:spcAft>
                <a:spcPts val="0"/>
              </a:spcAft>
              <a:buClr>
                <a:schemeClr val="dk1"/>
              </a:buClr>
              <a:buSzPts val="2800"/>
              <a:buChar char="–"/>
              <a:defRPr>
                <a:latin typeface="Times New Roman"/>
                <a:ea typeface="Times New Roman"/>
                <a:cs typeface="Times New Roman"/>
                <a:sym typeface="Times New Roman"/>
              </a:defRPr>
            </a:lvl2pPr>
            <a:lvl3pPr indent="-381000" lvl="2" marL="1371600" rtl="0" algn="l">
              <a:lnSpc>
                <a:spcPct val="100000"/>
              </a:lnSpc>
              <a:spcBef>
                <a:spcPts val="480"/>
              </a:spcBef>
              <a:spcAft>
                <a:spcPts val="0"/>
              </a:spcAft>
              <a:buClr>
                <a:schemeClr val="dk1"/>
              </a:buClr>
              <a:buSzPts val="2400"/>
              <a:buChar char="•"/>
              <a:defRPr>
                <a:latin typeface="Times New Roman"/>
                <a:ea typeface="Times New Roman"/>
                <a:cs typeface="Times New Roman"/>
                <a:sym typeface="Times New Roman"/>
              </a:defRPr>
            </a:lvl3pPr>
            <a:lvl4pPr indent="-355600" lvl="3" marL="1828800" rtl="0" algn="l">
              <a:lnSpc>
                <a:spcPct val="100000"/>
              </a:lnSpc>
              <a:spcBef>
                <a:spcPts val="400"/>
              </a:spcBef>
              <a:spcAft>
                <a:spcPts val="0"/>
              </a:spcAft>
              <a:buClr>
                <a:schemeClr val="dk1"/>
              </a:buClr>
              <a:buSzPts val="2000"/>
              <a:buChar char="–"/>
              <a:defRPr>
                <a:latin typeface="Times New Roman"/>
                <a:ea typeface="Times New Roman"/>
                <a:cs typeface="Times New Roman"/>
                <a:sym typeface="Times New Roman"/>
              </a:defRPr>
            </a:lvl4pPr>
            <a:lvl5pPr indent="-355600" lvl="4" marL="2286000" rtl="0" algn="l">
              <a:lnSpc>
                <a:spcPct val="100000"/>
              </a:lnSpc>
              <a:spcBef>
                <a:spcPts val="400"/>
              </a:spcBef>
              <a:spcAft>
                <a:spcPts val="0"/>
              </a:spcAft>
              <a:buClr>
                <a:schemeClr val="dk1"/>
              </a:buClr>
              <a:buSzPts val="2000"/>
              <a:buChar char="»"/>
              <a:defRPr>
                <a:latin typeface="Times New Roman"/>
                <a:ea typeface="Times New Roman"/>
                <a:cs typeface="Times New Roman"/>
                <a:sym typeface="Times New Roman"/>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66" name="Google Shape;66;g2f72677cbcf_0_5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67" name="Google Shape;67;g2f72677cbcf_0_53"/>
          <p:cNvCxnSpPr/>
          <p:nvPr/>
        </p:nvCxnSpPr>
        <p:spPr>
          <a:xfrm>
            <a:off x="609600" y="6324600"/>
            <a:ext cx="8534400" cy="0"/>
          </a:xfrm>
          <a:prstGeom prst="straightConnector1">
            <a:avLst/>
          </a:prstGeom>
          <a:noFill/>
          <a:ln cap="flat" cmpd="sng" w="25400">
            <a:solidFill>
              <a:srgbClr val="C2D59B"/>
            </a:solidFill>
            <a:prstDash val="solid"/>
            <a:round/>
            <a:headEnd len="sm" w="sm" type="none"/>
            <a:tailEnd len="sm" w="sm" type="none"/>
          </a:ln>
        </p:spPr>
      </p:cxnSp>
      <p:cxnSp>
        <p:nvCxnSpPr>
          <p:cNvPr id="68" name="Google Shape;68;g2f72677cbcf_0_53"/>
          <p:cNvCxnSpPr/>
          <p:nvPr/>
        </p:nvCxnSpPr>
        <p:spPr>
          <a:xfrm>
            <a:off x="0" y="304800"/>
            <a:ext cx="8534400" cy="0"/>
          </a:xfrm>
          <a:prstGeom prst="straightConnector1">
            <a:avLst/>
          </a:prstGeom>
          <a:noFill/>
          <a:ln cap="flat" cmpd="sng" w="25400">
            <a:solidFill>
              <a:srgbClr val="C2D59B"/>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Level2">
  <p:cSld name="Topic Level2">
    <p:spTree>
      <p:nvGrpSpPr>
        <p:cNvPr id="69" name="Shape 69"/>
        <p:cNvGrpSpPr/>
        <p:nvPr/>
      </p:nvGrpSpPr>
      <p:grpSpPr>
        <a:xfrm>
          <a:off x="0" y="0"/>
          <a:ext cx="0" cy="0"/>
          <a:chOff x="0" y="0"/>
          <a:chExt cx="0" cy="0"/>
        </a:xfrm>
      </p:grpSpPr>
      <p:sp>
        <p:nvSpPr>
          <p:cNvPr id="70" name="Google Shape;70;g2f72677cbcf_0_60"/>
          <p:cNvSpPr/>
          <p:nvPr/>
        </p:nvSpPr>
        <p:spPr>
          <a:xfrm>
            <a:off x="0" y="1905000"/>
            <a:ext cx="9144000" cy="4419600"/>
          </a:xfrm>
          <a:prstGeom prst="rect">
            <a:avLst/>
          </a:prstGeom>
          <a:solidFill>
            <a:srgbClr val="FFFFCC">
              <a:alpha val="3843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cxnSp>
        <p:nvCxnSpPr>
          <p:cNvPr id="71" name="Google Shape;71;g2f72677cbcf_0_60"/>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72" name="Google Shape;72;g2f72677cbcf_0_60"/>
          <p:cNvSpPr/>
          <p:nvPr/>
        </p:nvSpPr>
        <p:spPr>
          <a:xfrm>
            <a:off x="6781800" y="6362700"/>
            <a:ext cx="2362200" cy="3429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73" name="Google Shape;73;g2f72677cbcf_0_60"/>
          <p:cNvSpPr txBox="1"/>
          <p:nvPr>
            <p:ph idx="1" type="subTitle"/>
          </p:nvPr>
        </p:nvSpPr>
        <p:spPr>
          <a:xfrm>
            <a:off x="2057400" y="304800"/>
            <a:ext cx="6553200" cy="16764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600"/>
              </a:spcBef>
              <a:spcAft>
                <a:spcPts val="0"/>
              </a:spcAft>
              <a:buClr>
                <a:srgbClr val="FF9900"/>
              </a:buClr>
              <a:buSzPts val="4400"/>
              <a:buNone/>
              <a:defRPr sz="4400">
                <a:solidFill>
                  <a:srgbClr val="FF9900"/>
                </a:solidFill>
                <a:latin typeface="Verdana"/>
                <a:ea typeface="Verdana"/>
                <a:cs typeface="Verdana"/>
                <a:sym typeface="Verdana"/>
              </a:defRPr>
            </a:lvl1pPr>
            <a:lvl2pPr lvl="1" rtl="0" algn="ctr">
              <a:lnSpc>
                <a:spcPct val="100000"/>
              </a:lnSpc>
              <a:spcBef>
                <a:spcPts val="60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74" name="Google Shape;74;g2f72677cbcf_0_6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g2f72677cbcf_0_60"/>
          <p:cNvSpPr txBox="1"/>
          <p:nvPr>
            <p:ph idx="2" type="body"/>
          </p:nvPr>
        </p:nvSpPr>
        <p:spPr>
          <a:xfrm>
            <a:off x="76200" y="0"/>
            <a:ext cx="1981200" cy="1524000"/>
          </a:xfrm>
          <a:prstGeom prst="rect">
            <a:avLst/>
          </a:prstGeom>
          <a:noFill/>
          <a:ln>
            <a:noFill/>
          </a:ln>
        </p:spPr>
        <p:txBody>
          <a:bodyPr anchorCtr="0" anchor="t" bIns="45700" lIns="91425" spcFirstLastPara="1" rIns="91425" wrap="square" tIns="45700">
            <a:noAutofit/>
          </a:bodyPr>
          <a:lstStyle>
            <a:lvl1pPr indent="-228600" lvl="0" marL="457200" rtl="0" algn="ctr">
              <a:lnSpc>
                <a:spcPct val="100000"/>
              </a:lnSpc>
              <a:spcBef>
                <a:spcPts val="1440"/>
              </a:spcBef>
              <a:spcAft>
                <a:spcPts val="0"/>
              </a:spcAft>
              <a:buClr>
                <a:srgbClr val="7F7F7F"/>
              </a:buClr>
              <a:buSzPts val="7200"/>
              <a:buNone/>
              <a:defRPr sz="7200">
                <a:solidFill>
                  <a:srgbClr val="7F7F7F"/>
                </a:solidFill>
                <a:latin typeface="Century Gothic"/>
                <a:ea typeface="Century Gothic"/>
                <a:cs typeface="Century Gothic"/>
                <a:sym typeface="Century Gothic"/>
              </a:defRPr>
            </a:lvl1pPr>
            <a:lvl2pPr indent="-228600" lvl="1" marL="914400" rtl="0" algn="l">
              <a:lnSpc>
                <a:spcPct val="100000"/>
              </a:lnSpc>
              <a:spcBef>
                <a:spcPts val="1440"/>
              </a:spcBef>
              <a:spcAft>
                <a:spcPts val="0"/>
              </a:spcAft>
              <a:buClr>
                <a:schemeClr val="dk1"/>
              </a:buClr>
              <a:buSzPts val="7200"/>
              <a:buNone/>
              <a:defRPr sz="7200">
                <a:latin typeface="Century Gothic"/>
                <a:ea typeface="Century Gothic"/>
                <a:cs typeface="Century Gothic"/>
                <a:sym typeface="Century Gothic"/>
              </a:defRPr>
            </a:lvl2pPr>
            <a:lvl3pPr indent="-228600" lvl="2" marL="1371600" rtl="0" algn="l">
              <a:lnSpc>
                <a:spcPct val="100000"/>
              </a:lnSpc>
              <a:spcBef>
                <a:spcPts val="1440"/>
              </a:spcBef>
              <a:spcAft>
                <a:spcPts val="0"/>
              </a:spcAft>
              <a:buClr>
                <a:schemeClr val="dk1"/>
              </a:buClr>
              <a:buSzPts val="7200"/>
              <a:buNone/>
              <a:defRPr sz="7200">
                <a:latin typeface="Century Gothic"/>
                <a:ea typeface="Century Gothic"/>
                <a:cs typeface="Century Gothic"/>
                <a:sym typeface="Century Gothic"/>
              </a:defRPr>
            </a:lvl3pPr>
            <a:lvl4pPr indent="-228600" lvl="3" marL="1828800" rtl="0" algn="l">
              <a:lnSpc>
                <a:spcPct val="100000"/>
              </a:lnSpc>
              <a:spcBef>
                <a:spcPts val="1440"/>
              </a:spcBef>
              <a:spcAft>
                <a:spcPts val="0"/>
              </a:spcAft>
              <a:buClr>
                <a:schemeClr val="dk1"/>
              </a:buClr>
              <a:buSzPts val="7200"/>
              <a:buNone/>
              <a:defRPr sz="7200">
                <a:latin typeface="Century Gothic"/>
                <a:ea typeface="Century Gothic"/>
                <a:cs typeface="Century Gothic"/>
                <a:sym typeface="Century Gothic"/>
              </a:defRPr>
            </a:lvl4pPr>
            <a:lvl5pPr indent="-228600" lvl="4" marL="2286000" rtl="0" algn="l">
              <a:lnSpc>
                <a:spcPct val="100000"/>
              </a:lnSpc>
              <a:spcBef>
                <a:spcPts val="1440"/>
              </a:spcBef>
              <a:spcAft>
                <a:spcPts val="0"/>
              </a:spcAft>
              <a:buClr>
                <a:schemeClr val="dk1"/>
              </a:buClr>
              <a:buSzPts val="7200"/>
              <a:buNone/>
              <a:defRPr sz="7200">
                <a:latin typeface="Century Gothic"/>
                <a:ea typeface="Century Gothic"/>
                <a:cs typeface="Century Gothic"/>
                <a:sym typeface="Century Gothic"/>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76" name="Google Shape;76;g2f72677cbcf_0_60"/>
          <p:cNvSpPr txBox="1"/>
          <p:nvPr>
            <p:ph idx="3" type="body"/>
          </p:nvPr>
        </p:nvSpPr>
        <p:spPr>
          <a:xfrm>
            <a:off x="1066800" y="2438400"/>
            <a:ext cx="7543800" cy="3810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rgbClr val="6600CC"/>
              </a:buClr>
              <a:buSzPts val="3200"/>
              <a:buChar char="•"/>
              <a:defRPr>
                <a:solidFill>
                  <a:srgbClr val="6600CC"/>
                </a:solidFill>
                <a:latin typeface="Verdana"/>
                <a:ea typeface="Verdana"/>
                <a:cs typeface="Verdana"/>
                <a:sym typeface="Verdana"/>
              </a:defRPr>
            </a:lvl1pPr>
            <a:lvl2pPr indent="-406400" lvl="1" marL="914400" rtl="0" algn="l">
              <a:lnSpc>
                <a:spcPct val="100000"/>
              </a:lnSpc>
              <a:spcBef>
                <a:spcPts val="560"/>
              </a:spcBef>
              <a:spcAft>
                <a:spcPts val="0"/>
              </a:spcAft>
              <a:buClr>
                <a:schemeClr val="dk1"/>
              </a:buClr>
              <a:buSzPts val="2800"/>
              <a:buChar char="–"/>
              <a:defRPr>
                <a:solidFill>
                  <a:schemeClr val="dk1"/>
                </a:solidFill>
                <a:latin typeface="Verdana"/>
                <a:ea typeface="Verdana"/>
                <a:cs typeface="Verdana"/>
                <a:sym typeface="Verdana"/>
              </a:defRPr>
            </a:lvl2pPr>
            <a:lvl3pPr indent="-381000" lvl="2" marL="1371600" rtl="0" algn="l">
              <a:lnSpc>
                <a:spcPct val="100000"/>
              </a:lnSpc>
              <a:spcBef>
                <a:spcPts val="480"/>
              </a:spcBef>
              <a:spcAft>
                <a:spcPts val="0"/>
              </a:spcAft>
              <a:buClr>
                <a:schemeClr val="dk1"/>
              </a:buClr>
              <a:buSzPts val="2400"/>
              <a:buChar char="•"/>
              <a:defRPr>
                <a:solidFill>
                  <a:schemeClr val="dk1"/>
                </a:solidFill>
                <a:latin typeface="Verdana"/>
                <a:ea typeface="Verdana"/>
                <a:cs typeface="Verdana"/>
                <a:sym typeface="Verdana"/>
              </a:defRPr>
            </a:lvl3pPr>
            <a:lvl4pPr indent="-355600" lvl="3" marL="1828800" rtl="0" algn="l">
              <a:lnSpc>
                <a:spcPct val="100000"/>
              </a:lnSpc>
              <a:spcBef>
                <a:spcPts val="400"/>
              </a:spcBef>
              <a:spcAft>
                <a:spcPts val="0"/>
              </a:spcAft>
              <a:buClr>
                <a:schemeClr val="dk1"/>
              </a:buClr>
              <a:buSzPts val="2000"/>
              <a:buChar char="–"/>
              <a:defRPr>
                <a:solidFill>
                  <a:schemeClr val="dk1"/>
                </a:solidFill>
                <a:latin typeface="Verdana"/>
                <a:ea typeface="Verdana"/>
                <a:cs typeface="Verdana"/>
                <a:sym typeface="Verdana"/>
              </a:defRPr>
            </a:lvl4pPr>
            <a:lvl5pPr indent="-355600" lvl="4" marL="2286000" rtl="0" algn="l">
              <a:lnSpc>
                <a:spcPct val="100000"/>
              </a:lnSpc>
              <a:spcBef>
                <a:spcPts val="400"/>
              </a:spcBef>
              <a:spcAft>
                <a:spcPts val="0"/>
              </a:spcAft>
              <a:buClr>
                <a:schemeClr val="dk1"/>
              </a:buClr>
              <a:buSzPts val="2000"/>
              <a:buChar char="»"/>
              <a:defRPr>
                <a:solidFill>
                  <a:schemeClr val="dk1"/>
                </a:solidFill>
                <a:latin typeface="Verdana"/>
                <a:ea typeface="Verdana"/>
                <a:cs typeface="Verdana"/>
                <a:sym typeface="Verdana"/>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cxnSp>
        <p:nvCxnSpPr>
          <p:cNvPr id="77" name="Google Shape;77;g2f72677cbcf_0_60"/>
          <p:cNvCxnSpPr/>
          <p:nvPr/>
        </p:nvCxnSpPr>
        <p:spPr>
          <a:xfrm>
            <a:off x="0" y="19050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lide_Level3">
  <p:cSld name="ImageSlide_Level3">
    <p:spTree>
      <p:nvGrpSpPr>
        <p:cNvPr id="78" name="Shape 78"/>
        <p:cNvGrpSpPr/>
        <p:nvPr/>
      </p:nvGrpSpPr>
      <p:grpSpPr>
        <a:xfrm>
          <a:off x="0" y="0"/>
          <a:ext cx="0" cy="0"/>
          <a:chOff x="0" y="0"/>
          <a:chExt cx="0" cy="0"/>
        </a:xfrm>
      </p:grpSpPr>
      <p:sp>
        <p:nvSpPr>
          <p:cNvPr id="79" name="Google Shape;79;g2f72677cbcf_0_69"/>
          <p:cNvSpPr txBox="1"/>
          <p:nvPr>
            <p:ph idx="1" type="subTitle"/>
          </p:nvPr>
        </p:nvSpPr>
        <p:spPr>
          <a:xfrm>
            <a:off x="457200" y="76200"/>
            <a:ext cx="8153400" cy="14478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600"/>
              </a:spcBef>
              <a:spcAft>
                <a:spcPts val="0"/>
              </a:spcAft>
              <a:buClr>
                <a:srgbClr val="6600CC"/>
              </a:buClr>
              <a:buSzPts val="4400"/>
              <a:buNone/>
              <a:defRPr sz="4400">
                <a:solidFill>
                  <a:srgbClr val="6600CC"/>
                </a:solidFill>
                <a:latin typeface="Verdana"/>
                <a:ea typeface="Verdana"/>
                <a:cs typeface="Verdana"/>
                <a:sym typeface="Verdana"/>
              </a:defRPr>
            </a:lvl1pPr>
            <a:lvl2pPr lvl="1" rtl="0" algn="ctr">
              <a:lnSpc>
                <a:spcPct val="100000"/>
              </a:lnSpc>
              <a:spcBef>
                <a:spcPts val="60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80" name="Google Shape;80;g2f72677cbcf_0_6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81" name="Google Shape;81;g2f72677cbcf_0_69"/>
          <p:cNvSpPr txBox="1"/>
          <p:nvPr>
            <p:ph idx="2" type="body"/>
          </p:nvPr>
        </p:nvSpPr>
        <p:spPr>
          <a:xfrm>
            <a:off x="457200" y="1828800"/>
            <a:ext cx="8153400" cy="48006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a:solidFill>
                  <a:schemeClr val="dk1"/>
                </a:solidFill>
                <a:latin typeface="Verdana"/>
                <a:ea typeface="Verdana"/>
                <a:cs typeface="Verdana"/>
                <a:sym typeface="Verdana"/>
              </a:defRPr>
            </a:lvl1pPr>
            <a:lvl2pPr indent="-406400" lvl="1" marL="914400" rtl="0" algn="l">
              <a:lnSpc>
                <a:spcPct val="100000"/>
              </a:lnSpc>
              <a:spcBef>
                <a:spcPts val="560"/>
              </a:spcBef>
              <a:spcAft>
                <a:spcPts val="0"/>
              </a:spcAft>
              <a:buClr>
                <a:schemeClr val="dk1"/>
              </a:buClr>
              <a:buSzPts val="2800"/>
              <a:buChar char="–"/>
              <a:defRPr>
                <a:solidFill>
                  <a:schemeClr val="dk1"/>
                </a:solidFill>
                <a:latin typeface="Verdana"/>
                <a:ea typeface="Verdana"/>
                <a:cs typeface="Verdana"/>
                <a:sym typeface="Verdana"/>
              </a:defRPr>
            </a:lvl2pPr>
            <a:lvl3pPr indent="-381000" lvl="2" marL="1371600" rtl="0" algn="l">
              <a:lnSpc>
                <a:spcPct val="100000"/>
              </a:lnSpc>
              <a:spcBef>
                <a:spcPts val="480"/>
              </a:spcBef>
              <a:spcAft>
                <a:spcPts val="0"/>
              </a:spcAft>
              <a:buClr>
                <a:schemeClr val="dk1"/>
              </a:buClr>
              <a:buSzPts val="2400"/>
              <a:buChar char="•"/>
              <a:defRPr>
                <a:solidFill>
                  <a:schemeClr val="dk1"/>
                </a:solidFill>
                <a:latin typeface="Verdana"/>
                <a:ea typeface="Verdana"/>
                <a:cs typeface="Verdana"/>
                <a:sym typeface="Verdana"/>
              </a:defRPr>
            </a:lvl3pPr>
            <a:lvl4pPr indent="-355600" lvl="3" marL="1828800" rtl="0" algn="l">
              <a:lnSpc>
                <a:spcPct val="100000"/>
              </a:lnSpc>
              <a:spcBef>
                <a:spcPts val="400"/>
              </a:spcBef>
              <a:spcAft>
                <a:spcPts val="0"/>
              </a:spcAft>
              <a:buClr>
                <a:schemeClr val="dk1"/>
              </a:buClr>
              <a:buSzPts val="2000"/>
              <a:buChar char="–"/>
              <a:defRPr>
                <a:solidFill>
                  <a:schemeClr val="dk1"/>
                </a:solidFill>
                <a:latin typeface="Verdana"/>
                <a:ea typeface="Verdana"/>
                <a:cs typeface="Verdana"/>
                <a:sym typeface="Verdana"/>
              </a:defRPr>
            </a:lvl4pPr>
            <a:lvl5pPr indent="-355600" lvl="4" marL="2286000" rtl="0" algn="l">
              <a:lnSpc>
                <a:spcPct val="100000"/>
              </a:lnSpc>
              <a:spcBef>
                <a:spcPts val="400"/>
              </a:spcBef>
              <a:spcAft>
                <a:spcPts val="0"/>
              </a:spcAft>
              <a:buClr>
                <a:schemeClr val="dk1"/>
              </a:buClr>
              <a:buSzPts val="2000"/>
              <a:buChar char="»"/>
              <a:defRPr>
                <a:solidFill>
                  <a:schemeClr val="dk1"/>
                </a:solidFill>
                <a:latin typeface="Verdana"/>
                <a:ea typeface="Verdana"/>
                <a:cs typeface="Verdana"/>
                <a:sym typeface="Verdana"/>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cxnSp>
        <p:nvCxnSpPr>
          <p:cNvPr id="82" name="Google Shape;82;g2f72677cbcf_0_69"/>
          <p:cNvCxnSpPr/>
          <p:nvPr/>
        </p:nvCxnSpPr>
        <p:spPr>
          <a:xfrm>
            <a:off x="0" y="16764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Level3">
  <p:cSld name="Topic Level3">
    <p:spTree>
      <p:nvGrpSpPr>
        <p:cNvPr id="83" name="Shape 83"/>
        <p:cNvGrpSpPr/>
        <p:nvPr/>
      </p:nvGrpSpPr>
      <p:grpSpPr>
        <a:xfrm>
          <a:off x="0" y="0"/>
          <a:ext cx="0" cy="0"/>
          <a:chOff x="0" y="0"/>
          <a:chExt cx="0" cy="0"/>
        </a:xfrm>
      </p:grpSpPr>
      <p:sp>
        <p:nvSpPr>
          <p:cNvPr id="84" name="Google Shape;84;g2f72677cbcf_0_74"/>
          <p:cNvSpPr/>
          <p:nvPr/>
        </p:nvSpPr>
        <p:spPr>
          <a:xfrm>
            <a:off x="0" y="1905000"/>
            <a:ext cx="9144000" cy="4419600"/>
          </a:xfrm>
          <a:prstGeom prst="rect">
            <a:avLst/>
          </a:prstGeom>
          <a:solidFill>
            <a:srgbClr val="FFFFCC">
              <a:alpha val="3843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cxnSp>
        <p:nvCxnSpPr>
          <p:cNvPr id="85" name="Google Shape;85;g2f72677cbcf_0_74"/>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86" name="Google Shape;86;g2f72677cbcf_0_74"/>
          <p:cNvSpPr/>
          <p:nvPr/>
        </p:nvSpPr>
        <p:spPr>
          <a:xfrm>
            <a:off x="6781800" y="6362700"/>
            <a:ext cx="2362200" cy="342900"/>
          </a:xfrm>
          <a:prstGeom prst="rect">
            <a:avLst/>
          </a:prstGeom>
          <a:solidFill>
            <a:srgbClr val="6600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87" name="Google Shape;87;g2f72677cbcf_0_74"/>
          <p:cNvSpPr txBox="1"/>
          <p:nvPr>
            <p:ph idx="1" type="subTitle"/>
          </p:nvPr>
        </p:nvSpPr>
        <p:spPr>
          <a:xfrm>
            <a:off x="457200" y="76200"/>
            <a:ext cx="8153400" cy="1676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600"/>
              </a:spcBef>
              <a:spcAft>
                <a:spcPts val="0"/>
              </a:spcAft>
              <a:buClr>
                <a:srgbClr val="6600CC"/>
              </a:buClr>
              <a:buSzPts val="4400"/>
              <a:buNone/>
              <a:defRPr sz="4400">
                <a:solidFill>
                  <a:srgbClr val="6600CC"/>
                </a:solidFill>
                <a:latin typeface="Verdana"/>
                <a:ea typeface="Verdana"/>
                <a:cs typeface="Verdana"/>
                <a:sym typeface="Verdana"/>
              </a:defRPr>
            </a:lvl1pPr>
            <a:lvl2pPr lvl="1" rtl="0" algn="ctr">
              <a:lnSpc>
                <a:spcPct val="100000"/>
              </a:lnSpc>
              <a:spcBef>
                <a:spcPts val="60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88" name="Google Shape;88;g2f72677cbcf_0_7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g2f72677cbcf_0_74"/>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a:solidFill>
                  <a:schemeClr val="dk1"/>
                </a:solidFill>
                <a:latin typeface="Verdana"/>
                <a:ea typeface="Verdana"/>
                <a:cs typeface="Verdana"/>
                <a:sym typeface="Verdana"/>
              </a:defRPr>
            </a:lvl1pPr>
            <a:lvl2pPr indent="-406400" lvl="1" marL="914400" rtl="0" algn="l">
              <a:lnSpc>
                <a:spcPct val="100000"/>
              </a:lnSpc>
              <a:spcBef>
                <a:spcPts val="560"/>
              </a:spcBef>
              <a:spcAft>
                <a:spcPts val="0"/>
              </a:spcAft>
              <a:buClr>
                <a:schemeClr val="dk1"/>
              </a:buClr>
              <a:buSzPts val="2800"/>
              <a:buChar char="–"/>
              <a:defRPr>
                <a:solidFill>
                  <a:schemeClr val="dk1"/>
                </a:solidFill>
                <a:latin typeface="Verdana"/>
                <a:ea typeface="Verdana"/>
                <a:cs typeface="Verdana"/>
                <a:sym typeface="Verdana"/>
              </a:defRPr>
            </a:lvl2pPr>
            <a:lvl3pPr indent="-381000" lvl="2" marL="1371600" rtl="0" algn="l">
              <a:lnSpc>
                <a:spcPct val="100000"/>
              </a:lnSpc>
              <a:spcBef>
                <a:spcPts val="480"/>
              </a:spcBef>
              <a:spcAft>
                <a:spcPts val="0"/>
              </a:spcAft>
              <a:buClr>
                <a:schemeClr val="dk1"/>
              </a:buClr>
              <a:buSzPts val="2400"/>
              <a:buChar char="•"/>
              <a:defRPr>
                <a:solidFill>
                  <a:schemeClr val="dk1"/>
                </a:solidFill>
                <a:latin typeface="Verdana"/>
                <a:ea typeface="Verdana"/>
                <a:cs typeface="Verdana"/>
                <a:sym typeface="Verdana"/>
              </a:defRPr>
            </a:lvl3pPr>
            <a:lvl4pPr indent="-355600" lvl="3" marL="1828800" rtl="0" algn="l">
              <a:lnSpc>
                <a:spcPct val="100000"/>
              </a:lnSpc>
              <a:spcBef>
                <a:spcPts val="400"/>
              </a:spcBef>
              <a:spcAft>
                <a:spcPts val="0"/>
              </a:spcAft>
              <a:buClr>
                <a:schemeClr val="dk1"/>
              </a:buClr>
              <a:buSzPts val="2000"/>
              <a:buChar char="–"/>
              <a:defRPr>
                <a:solidFill>
                  <a:schemeClr val="dk1"/>
                </a:solidFill>
                <a:latin typeface="Verdana"/>
                <a:ea typeface="Verdana"/>
                <a:cs typeface="Verdana"/>
                <a:sym typeface="Verdana"/>
              </a:defRPr>
            </a:lvl4pPr>
            <a:lvl5pPr indent="-355600" lvl="4" marL="2286000" rtl="0" algn="l">
              <a:lnSpc>
                <a:spcPct val="100000"/>
              </a:lnSpc>
              <a:spcBef>
                <a:spcPts val="400"/>
              </a:spcBef>
              <a:spcAft>
                <a:spcPts val="0"/>
              </a:spcAft>
              <a:buClr>
                <a:schemeClr val="dk1"/>
              </a:buClr>
              <a:buSzPts val="2000"/>
              <a:buChar char="»"/>
              <a:defRPr>
                <a:solidFill>
                  <a:schemeClr val="dk1"/>
                </a:solidFill>
                <a:latin typeface="Verdana"/>
                <a:ea typeface="Verdana"/>
                <a:cs typeface="Verdana"/>
                <a:sym typeface="Verdana"/>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cxnSp>
        <p:nvCxnSpPr>
          <p:cNvPr id="90" name="Google Shape;90;g2f72677cbcf_0_74"/>
          <p:cNvCxnSpPr/>
          <p:nvPr/>
        </p:nvCxnSpPr>
        <p:spPr>
          <a:xfrm>
            <a:off x="0" y="19050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Level4">
  <p:cSld name="Topic Level4">
    <p:spTree>
      <p:nvGrpSpPr>
        <p:cNvPr id="91" name="Shape 91"/>
        <p:cNvGrpSpPr/>
        <p:nvPr/>
      </p:nvGrpSpPr>
      <p:grpSpPr>
        <a:xfrm>
          <a:off x="0" y="0"/>
          <a:ext cx="0" cy="0"/>
          <a:chOff x="0" y="0"/>
          <a:chExt cx="0" cy="0"/>
        </a:xfrm>
      </p:grpSpPr>
      <p:sp>
        <p:nvSpPr>
          <p:cNvPr id="92" name="Google Shape;92;g2f72677cbcf_0_82"/>
          <p:cNvSpPr/>
          <p:nvPr/>
        </p:nvSpPr>
        <p:spPr>
          <a:xfrm>
            <a:off x="0" y="1905000"/>
            <a:ext cx="9144000" cy="4419600"/>
          </a:xfrm>
          <a:prstGeom prst="rect">
            <a:avLst/>
          </a:prstGeom>
          <a:solidFill>
            <a:srgbClr val="FFFFCC">
              <a:alpha val="3843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cxnSp>
        <p:nvCxnSpPr>
          <p:cNvPr id="93" name="Google Shape;93;g2f72677cbcf_0_82"/>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94" name="Google Shape;94;g2f72677cbcf_0_82"/>
          <p:cNvSpPr/>
          <p:nvPr/>
        </p:nvSpPr>
        <p:spPr>
          <a:xfrm>
            <a:off x="6781800" y="6362700"/>
            <a:ext cx="2362200" cy="342900"/>
          </a:xfrm>
          <a:prstGeom prst="rect">
            <a:avLst/>
          </a:prstGeom>
          <a:solidFill>
            <a:srgbClr val="990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95" name="Google Shape;95;g2f72677cbcf_0_82"/>
          <p:cNvSpPr txBox="1"/>
          <p:nvPr>
            <p:ph idx="1" type="subTitle"/>
          </p:nvPr>
        </p:nvSpPr>
        <p:spPr>
          <a:xfrm>
            <a:off x="457200" y="76200"/>
            <a:ext cx="8153400" cy="1676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600"/>
              </a:spcBef>
              <a:spcAft>
                <a:spcPts val="0"/>
              </a:spcAft>
              <a:buClr>
                <a:srgbClr val="9900FF"/>
              </a:buClr>
              <a:buSzPts val="4400"/>
              <a:buNone/>
              <a:defRPr sz="4400">
                <a:solidFill>
                  <a:srgbClr val="9900FF"/>
                </a:solidFill>
                <a:latin typeface="Verdana"/>
                <a:ea typeface="Verdana"/>
                <a:cs typeface="Verdana"/>
                <a:sym typeface="Verdana"/>
              </a:defRPr>
            </a:lvl1pPr>
            <a:lvl2pPr lvl="1" rtl="0" algn="ctr">
              <a:lnSpc>
                <a:spcPct val="100000"/>
              </a:lnSpc>
              <a:spcBef>
                <a:spcPts val="60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96" name="Google Shape;96;g2f72677cbcf_0_8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97" name="Google Shape;97;g2f72677cbcf_0_82"/>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rgbClr val="595959"/>
              </a:buClr>
              <a:buSzPts val="3200"/>
              <a:buChar char="•"/>
              <a:defRPr>
                <a:solidFill>
                  <a:srgbClr val="595959"/>
                </a:solidFill>
                <a:latin typeface="Verdana"/>
                <a:ea typeface="Verdana"/>
                <a:cs typeface="Verdana"/>
                <a:sym typeface="Verdana"/>
              </a:defRPr>
            </a:lvl1pPr>
            <a:lvl2pPr indent="-406400" lvl="1" marL="914400" rtl="0" algn="l">
              <a:lnSpc>
                <a:spcPct val="100000"/>
              </a:lnSpc>
              <a:spcBef>
                <a:spcPts val="560"/>
              </a:spcBef>
              <a:spcAft>
                <a:spcPts val="0"/>
              </a:spcAft>
              <a:buClr>
                <a:srgbClr val="595959"/>
              </a:buClr>
              <a:buSzPts val="2800"/>
              <a:buChar char="–"/>
              <a:defRPr>
                <a:solidFill>
                  <a:srgbClr val="595959"/>
                </a:solidFill>
                <a:latin typeface="Verdana"/>
                <a:ea typeface="Verdana"/>
                <a:cs typeface="Verdana"/>
                <a:sym typeface="Verdana"/>
              </a:defRPr>
            </a:lvl2pPr>
            <a:lvl3pPr indent="-381000" lvl="2" marL="1371600" rtl="0" algn="l">
              <a:lnSpc>
                <a:spcPct val="100000"/>
              </a:lnSpc>
              <a:spcBef>
                <a:spcPts val="480"/>
              </a:spcBef>
              <a:spcAft>
                <a:spcPts val="0"/>
              </a:spcAft>
              <a:buClr>
                <a:srgbClr val="595959"/>
              </a:buClr>
              <a:buSzPts val="2400"/>
              <a:buChar char="•"/>
              <a:defRPr>
                <a:solidFill>
                  <a:srgbClr val="595959"/>
                </a:solidFill>
                <a:latin typeface="Verdana"/>
                <a:ea typeface="Verdana"/>
                <a:cs typeface="Verdana"/>
                <a:sym typeface="Verdana"/>
              </a:defRPr>
            </a:lvl3pPr>
            <a:lvl4pPr indent="-355600" lvl="3" marL="1828800" rtl="0" algn="l">
              <a:lnSpc>
                <a:spcPct val="100000"/>
              </a:lnSpc>
              <a:spcBef>
                <a:spcPts val="400"/>
              </a:spcBef>
              <a:spcAft>
                <a:spcPts val="0"/>
              </a:spcAft>
              <a:buClr>
                <a:srgbClr val="595959"/>
              </a:buClr>
              <a:buSzPts val="2000"/>
              <a:buChar char="–"/>
              <a:defRPr>
                <a:solidFill>
                  <a:srgbClr val="595959"/>
                </a:solidFill>
                <a:latin typeface="Verdana"/>
                <a:ea typeface="Verdana"/>
                <a:cs typeface="Verdana"/>
                <a:sym typeface="Verdana"/>
              </a:defRPr>
            </a:lvl4pPr>
            <a:lvl5pPr indent="-355600" lvl="4" marL="2286000" rtl="0" algn="l">
              <a:lnSpc>
                <a:spcPct val="100000"/>
              </a:lnSpc>
              <a:spcBef>
                <a:spcPts val="400"/>
              </a:spcBef>
              <a:spcAft>
                <a:spcPts val="0"/>
              </a:spcAft>
              <a:buClr>
                <a:srgbClr val="595959"/>
              </a:buClr>
              <a:buSzPts val="2000"/>
              <a:buChar char="»"/>
              <a:defRPr>
                <a:solidFill>
                  <a:srgbClr val="595959"/>
                </a:solidFill>
                <a:latin typeface="Verdana"/>
                <a:ea typeface="Verdana"/>
                <a:cs typeface="Verdana"/>
                <a:sym typeface="Verdana"/>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cxnSp>
        <p:nvCxnSpPr>
          <p:cNvPr id="98" name="Google Shape;98;g2f72677cbcf_0_82"/>
          <p:cNvCxnSpPr/>
          <p:nvPr/>
        </p:nvCxnSpPr>
        <p:spPr>
          <a:xfrm>
            <a:off x="0" y="19050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Level5">
  <p:cSld name="Topic Level5">
    <p:spTree>
      <p:nvGrpSpPr>
        <p:cNvPr id="99" name="Shape 99"/>
        <p:cNvGrpSpPr/>
        <p:nvPr/>
      </p:nvGrpSpPr>
      <p:grpSpPr>
        <a:xfrm>
          <a:off x="0" y="0"/>
          <a:ext cx="0" cy="0"/>
          <a:chOff x="0" y="0"/>
          <a:chExt cx="0" cy="0"/>
        </a:xfrm>
      </p:grpSpPr>
      <p:sp>
        <p:nvSpPr>
          <p:cNvPr id="100" name="Google Shape;100;g2f72677cbcf_0_90"/>
          <p:cNvSpPr/>
          <p:nvPr/>
        </p:nvSpPr>
        <p:spPr>
          <a:xfrm>
            <a:off x="0" y="1905000"/>
            <a:ext cx="9144000" cy="4419600"/>
          </a:xfrm>
          <a:prstGeom prst="rect">
            <a:avLst/>
          </a:prstGeom>
          <a:solidFill>
            <a:srgbClr val="FFFFCC">
              <a:alpha val="3843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cxnSp>
        <p:nvCxnSpPr>
          <p:cNvPr id="101" name="Google Shape;101;g2f72677cbcf_0_90"/>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102" name="Google Shape;102;g2f72677cbcf_0_90"/>
          <p:cNvSpPr/>
          <p:nvPr/>
        </p:nvSpPr>
        <p:spPr>
          <a:xfrm>
            <a:off x="6781800" y="6362700"/>
            <a:ext cx="2362200" cy="3429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103" name="Google Shape;103;g2f72677cbcf_0_90"/>
          <p:cNvSpPr txBox="1"/>
          <p:nvPr>
            <p:ph idx="1" type="subTitle"/>
          </p:nvPr>
        </p:nvSpPr>
        <p:spPr>
          <a:xfrm>
            <a:off x="457200" y="76200"/>
            <a:ext cx="8153400" cy="1676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600"/>
              </a:spcBef>
              <a:spcAft>
                <a:spcPts val="0"/>
              </a:spcAft>
              <a:buClr>
                <a:schemeClr val="dk1"/>
              </a:buClr>
              <a:buSzPts val="4400"/>
              <a:buNone/>
              <a:defRPr sz="4400">
                <a:solidFill>
                  <a:schemeClr val="dk1"/>
                </a:solidFill>
                <a:latin typeface="Verdana"/>
                <a:ea typeface="Verdana"/>
                <a:cs typeface="Verdana"/>
                <a:sym typeface="Verdana"/>
              </a:defRPr>
            </a:lvl1pPr>
            <a:lvl2pPr lvl="1" rtl="0" algn="ctr">
              <a:lnSpc>
                <a:spcPct val="100000"/>
              </a:lnSpc>
              <a:spcBef>
                <a:spcPts val="60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04" name="Google Shape;104;g2f72677cbcf_0_9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05" name="Google Shape;105;g2f72677cbcf_0_90"/>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rgbClr val="595959"/>
              </a:buClr>
              <a:buSzPts val="3200"/>
              <a:buChar char="•"/>
              <a:defRPr>
                <a:solidFill>
                  <a:srgbClr val="595959"/>
                </a:solidFill>
                <a:latin typeface="Verdana"/>
                <a:ea typeface="Verdana"/>
                <a:cs typeface="Verdana"/>
                <a:sym typeface="Verdana"/>
              </a:defRPr>
            </a:lvl1pPr>
            <a:lvl2pPr indent="-406400" lvl="1" marL="914400" rtl="0" algn="l">
              <a:lnSpc>
                <a:spcPct val="100000"/>
              </a:lnSpc>
              <a:spcBef>
                <a:spcPts val="560"/>
              </a:spcBef>
              <a:spcAft>
                <a:spcPts val="0"/>
              </a:spcAft>
              <a:buClr>
                <a:srgbClr val="595959"/>
              </a:buClr>
              <a:buSzPts val="2800"/>
              <a:buChar char="–"/>
              <a:defRPr>
                <a:solidFill>
                  <a:srgbClr val="595959"/>
                </a:solidFill>
                <a:latin typeface="Verdana"/>
                <a:ea typeface="Verdana"/>
                <a:cs typeface="Verdana"/>
                <a:sym typeface="Verdana"/>
              </a:defRPr>
            </a:lvl2pPr>
            <a:lvl3pPr indent="-381000" lvl="2" marL="1371600" rtl="0" algn="l">
              <a:lnSpc>
                <a:spcPct val="100000"/>
              </a:lnSpc>
              <a:spcBef>
                <a:spcPts val="480"/>
              </a:spcBef>
              <a:spcAft>
                <a:spcPts val="0"/>
              </a:spcAft>
              <a:buClr>
                <a:srgbClr val="595959"/>
              </a:buClr>
              <a:buSzPts val="2400"/>
              <a:buChar char="•"/>
              <a:defRPr>
                <a:solidFill>
                  <a:srgbClr val="595959"/>
                </a:solidFill>
                <a:latin typeface="Verdana"/>
                <a:ea typeface="Verdana"/>
                <a:cs typeface="Verdana"/>
                <a:sym typeface="Verdana"/>
              </a:defRPr>
            </a:lvl3pPr>
            <a:lvl4pPr indent="-355600" lvl="3" marL="1828800" rtl="0" algn="l">
              <a:lnSpc>
                <a:spcPct val="100000"/>
              </a:lnSpc>
              <a:spcBef>
                <a:spcPts val="400"/>
              </a:spcBef>
              <a:spcAft>
                <a:spcPts val="0"/>
              </a:spcAft>
              <a:buClr>
                <a:srgbClr val="595959"/>
              </a:buClr>
              <a:buSzPts val="2000"/>
              <a:buChar char="–"/>
              <a:defRPr>
                <a:solidFill>
                  <a:srgbClr val="595959"/>
                </a:solidFill>
                <a:latin typeface="Verdana"/>
                <a:ea typeface="Verdana"/>
                <a:cs typeface="Verdana"/>
                <a:sym typeface="Verdana"/>
              </a:defRPr>
            </a:lvl4pPr>
            <a:lvl5pPr indent="-355600" lvl="4" marL="2286000" rtl="0" algn="l">
              <a:lnSpc>
                <a:spcPct val="100000"/>
              </a:lnSpc>
              <a:spcBef>
                <a:spcPts val="400"/>
              </a:spcBef>
              <a:spcAft>
                <a:spcPts val="0"/>
              </a:spcAft>
              <a:buClr>
                <a:srgbClr val="595959"/>
              </a:buClr>
              <a:buSzPts val="2000"/>
              <a:buChar char="»"/>
              <a:defRPr>
                <a:solidFill>
                  <a:srgbClr val="595959"/>
                </a:solidFill>
                <a:latin typeface="Verdana"/>
                <a:ea typeface="Verdana"/>
                <a:cs typeface="Verdana"/>
                <a:sym typeface="Verdana"/>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cxnSp>
        <p:nvCxnSpPr>
          <p:cNvPr id="106" name="Google Shape;106;g2f72677cbcf_0_90"/>
          <p:cNvCxnSpPr/>
          <p:nvPr/>
        </p:nvCxnSpPr>
        <p:spPr>
          <a:xfrm>
            <a:off x="0" y="19050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ts_about_bus">
  <p:cSld name="Its_about_bus">
    <p:spTree>
      <p:nvGrpSpPr>
        <p:cNvPr id="107" name="Shape 107"/>
        <p:cNvGrpSpPr/>
        <p:nvPr/>
      </p:nvGrpSpPr>
      <p:grpSpPr>
        <a:xfrm>
          <a:off x="0" y="0"/>
          <a:ext cx="0" cy="0"/>
          <a:chOff x="0" y="0"/>
          <a:chExt cx="0" cy="0"/>
        </a:xfrm>
      </p:grpSpPr>
      <p:sp>
        <p:nvSpPr>
          <p:cNvPr id="108" name="Google Shape;108;g2f72677cbcf_0_98"/>
          <p:cNvSpPr/>
          <p:nvPr/>
        </p:nvSpPr>
        <p:spPr>
          <a:xfrm>
            <a:off x="0" y="1397296"/>
            <a:ext cx="9144000" cy="4927200"/>
          </a:xfrm>
          <a:prstGeom prst="rect">
            <a:avLst/>
          </a:prstGeom>
          <a:solidFill>
            <a:srgbClr val="FFFFCC">
              <a:alpha val="3843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cxnSp>
        <p:nvCxnSpPr>
          <p:cNvPr id="109" name="Google Shape;109;g2f72677cbcf_0_98"/>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110" name="Google Shape;110;g2f72677cbcf_0_98"/>
          <p:cNvSpPr/>
          <p:nvPr/>
        </p:nvSpPr>
        <p:spPr>
          <a:xfrm>
            <a:off x="6781800" y="6362700"/>
            <a:ext cx="2362200" cy="342900"/>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111" name="Google Shape;111;g2f72677cbcf_0_9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g2f72677cbcf_0_98"/>
          <p:cNvSpPr txBox="1"/>
          <p:nvPr>
            <p:ph idx="1" type="body"/>
          </p:nvPr>
        </p:nvSpPr>
        <p:spPr>
          <a:xfrm>
            <a:off x="1295400" y="635296"/>
            <a:ext cx="7772400" cy="99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880"/>
              </a:spcBef>
              <a:spcAft>
                <a:spcPts val="0"/>
              </a:spcAft>
              <a:buClr>
                <a:srgbClr val="6600CC"/>
              </a:buClr>
              <a:buSzPts val="4400"/>
              <a:buNone/>
              <a:defRPr b="0" i="0" sz="4400">
                <a:solidFill>
                  <a:srgbClr val="6600CC"/>
                </a:solidFill>
                <a:latin typeface="Verdana"/>
                <a:ea typeface="Verdana"/>
                <a:cs typeface="Verdana"/>
                <a:sym typeface="Verdana"/>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cxnSp>
        <p:nvCxnSpPr>
          <p:cNvPr id="113" name="Google Shape;113;g2f72677cbcf_0_98"/>
          <p:cNvCxnSpPr/>
          <p:nvPr/>
        </p:nvCxnSpPr>
        <p:spPr>
          <a:xfrm>
            <a:off x="0" y="1397296"/>
            <a:ext cx="8534400" cy="0"/>
          </a:xfrm>
          <a:prstGeom prst="straightConnector1">
            <a:avLst/>
          </a:prstGeom>
          <a:noFill/>
          <a:ln cap="flat" cmpd="sng" w="25400">
            <a:solidFill>
              <a:srgbClr val="A5A5A5"/>
            </a:solidFill>
            <a:prstDash val="solid"/>
            <a:round/>
            <a:headEnd len="sm" w="sm" type="none"/>
            <a:tailEnd len="sm" w="sm" type="none"/>
          </a:ln>
        </p:spPr>
      </p:cxnSp>
      <p:grpSp>
        <p:nvGrpSpPr>
          <p:cNvPr id="114" name="Google Shape;114;g2f72677cbcf_0_98"/>
          <p:cNvGrpSpPr/>
          <p:nvPr/>
        </p:nvGrpSpPr>
        <p:grpSpPr>
          <a:xfrm>
            <a:off x="609600" y="228600"/>
            <a:ext cx="923260" cy="1473496"/>
            <a:chOff x="495300" y="888704"/>
            <a:chExt cx="923260" cy="1473496"/>
          </a:xfrm>
        </p:grpSpPr>
        <p:sp>
          <p:nvSpPr>
            <p:cNvPr id="115" name="Google Shape;115;g2f72677cbcf_0_98"/>
            <p:cNvSpPr/>
            <p:nvPr/>
          </p:nvSpPr>
          <p:spPr>
            <a:xfrm>
              <a:off x="838200" y="1008888"/>
              <a:ext cx="246900" cy="1353300"/>
            </a:xfrm>
            <a:prstGeom prst="rect">
              <a:avLst/>
            </a:prstGeom>
            <a:solidFill>
              <a:srgbClr val="000099"/>
            </a:solidFill>
            <a:ln>
              <a:noFill/>
            </a:ln>
            <a:effectLst>
              <a:outerShdw blurRad="76200" sx="109000" rotWithShape="0" algn="ctr" dir="4620000" dist="88900" sy="109000">
                <a:srgbClr val="A5A5A5">
                  <a:alpha val="1843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116" name="Google Shape;116;g2f72677cbcf_0_98"/>
            <p:cNvSpPr/>
            <p:nvPr/>
          </p:nvSpPr>
          <p:spPr>
            <a:xfrm>
              <a:off x="495300" y="1219200"/>
              <a:ext cx="246900" cy="1143000"/>
            </a:xfrm>
            <a:prstGeom prst="rect">
              <a:avLst/>
            </a:prstGeom>
            <a:solidFill>
              <a:srgbClr val="9900FF"/>
            </a:solidFill>
            <a:ln>
              <a:noFill/>
            </a:ln>
            <a:effectLst>
              <a:outerShdw blurRad="76200" sx="109000" rotWithShape="0" algn="ctr" dir="4620000" dist="88900" sy="109000">
                <a:srgbClr val="A5A5A5">
                  <a:alpha val="1843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117" name="Google Shape;117;g2f72677cbcf_0_98"/>
            <p:cNvSpPr/>
            <p:nvPr/>
          </p:nvSpPr>
          <p:spPr>
            <a:xfrm rot="5400000">
              <a:off x="847060" y="545804"/>
              <a:ext cx="228600" cy="914400"/>
            </a:xfrm>
            <a:prstGeom prst="rect">
              <a:avLst/>
            </a:prstGeom>
            <a:solidFill>
              <a:srgbClr val="000099"/>
            </a:solidFill>
            <a:ln>
              <a:noFill/>
            </a:ln>
            <a:effectLst>
              <a:outerShdw blurRad="76200" sx="109000" rotWithShape="0" algn="ctr" dir="4620000" dist="88900" sy="109000">
                <a:srgbClr val="A5A5A5">
                  <a:alpha val="1843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grpSp>
      <p:sp>
        <p:nvSpPr>
          <p:cNvPr id="118" name="Google Shape;118;g2f72677cbcf_0_98"/>
          <p:cNvSpPr txBox="1"/>
          <p:nvPr>
            <p:ph idx="2" type="body"/>
          </p:nvPr>
        </p:nvSpPr>
        <p:spPr>
          <a:xfrm>
            <a:off x="609600" y="1828800"/>
            <a:ext cx="8001000" cy="44196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b="1" sz="3200">
                <a:solidFill>
                  <a:schemeClr val="dk1"/>
                </a:solidFill>
                <a:latin typeface="Verdana"/>
                <a:ea typeface="Verdana"/>
                <a:cs typeface="Verdana"/>
                <a:sym typeface="Verdana"/>
              </a:defRPr>
            </a:lvl1pPr>
            <a:lvl2pPr indent="-381000" lvl="1" marL="914400" rtl="0" algn="l">
              <a:lnSpc>
                <a:spcPct val="100000"/>
              </a:lnSpc>
              <a:spcBef>
                <a:spcPts val="480"/>
              </a:spcBef>
              <a:spcAft>
                <a:spcPts val="0"/>
              </a:spcAft>
              <a:buClr>
                <a:srgbClr val="0000CC"/>
              </a:buClr>
              <a:buSzPts val="2400"/>
              <a:buFont typeface="Georgia"/>
              <a:buAutoNum type="arabicPeriod"/>
              <a:defRPr sz="2400">
                <a:solidFill>
                  <a:schemeClr val="dk1"/>
                </a:solidFill>
                <a:latin typeface="Verdana"/>
                <a:ea typeface="Verdana"/>
                <a:cs typeface="Verdana"/>
                <a:sym typeface="Verdana"/>
              </a:defRPr>
            </a:lvl2pPr>
            <a:lvl3pPr indent="-355600" lvl="2" marL="1371600" rtl="0" algn="l">
              <a:lnSpc>
                <a:spcPct val="100000"/>
              </a:lnSpc>
              <a:spcBef>
                <a:spcPts val="400"/>
              </a:spcBef>
              <a:spcAft>
                <a:spcPts val="0"/>
              </a:spcAft>
              <a:buClr>
                <a:schemeClr val="dk1"/>
              </a:buClr>
              <a:buSzPts val="2000"/>
              <a:buChar char="•"/>
              <a:defRPr sz="2000">
                <a:solidFill>
                  <a:schemeClr val="dk1"/>
                </a:solidFill>
                <a:latin typeface="Verdana"/>
                <a:ea typeface="Verdana"/>
                <a:cs typeface="Verdana"/>
                <a:sym typeface="Verdana"/>
              </a:defRPr>
            </a:lvl3pPr>
            <a:lvl4pPr indent="-342900" lvl="3" marL="1828800" rtl="0" algn="l">
              <a:lnSpc>
                <a:spcPct val="100000"/>
              </a:lnSpc>
              <a:spcBef>
                <a:spcPts val="360"/>
              </a:spcBef>
              <a:spcAft>
                <a:spcPts val="0"/>
              </a:spcAft>
              <a:buClr>
                <a:schemeClr val="dk1"/>
              </a:buClr>
              <a:buSzPts val="1800"/>
              <a:buChar char="–"/>
              <a:defRPr sz="1800">
                <a:solidFill>
                  <a:schemeClr val="dk1"/>
                </a:solidFill>
                <a:latin typeface="Verdana"/>
                <a:ea typeface="Verdana"/>
                <a:cs typeface="Verdana"/>
                <a:sym typeface="Verdana"/>
              </a:defRPr>
            </a:lvl4pPr>
            <a:lvl5pPr indent="-342900" lvl="4" marL="2286000" rtl="0" algn="l">
              <a:lnSpc>
                <a:spcPct val="100000"/>
              </a:lnSpc>
              <a:spcBef>
                <a:spcPts val="360"/>
              </a:spcBef>
              <a:spcAft>
                <a:spcPts val="0"/>
              </a:spcAft>
              <a:buClr>
                <a:schemeClr val="dk1"/>
              </a:buClr>
              <a:buSzPts val="1800"/>
              <a:buChar char="»"/>
              <a:defRPr sz="1800">
                <a:solidFill>
                  <a:schemeClr val="dk1"/>
                </a:solidFill>
                <a:latin typeface="Verdana"/>
                <a:ea typeface="Verdana"/>
                <a:cs typeface="Verdana"/>
                <a:sym typeface="Verdana"/>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2f72677cbcf_0_8"/>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g2f72677cbcf_0_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2f72677cbcf_0_11"/>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2f72677cbcf_0_11"/>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g2f72677cbcf_0_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2f72677cbcf_0_1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g2f72677cbcf_0_1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g2f72677cbcf_0_1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g2f72677cbcf_0_1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2f72677cbcf_0_2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g2f72677cbcf_0_2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2f72677cbcf_0_23"/>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g2f72677cbcf_0_23"/>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g2f72677cbcf_0_2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2f72677cbcf_0_27"/>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g2f72677cbcf_0_2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2f72677cbcf_0_30"/>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2f72677cbcf_0_30"/>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g2f72677cbcf_0_30"/>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g2f72677cbcf_0_30"/>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g2f72677cbcf_0_3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2f72677cbcf_0_36"/>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g2f72677cbcf_0_3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2f72677cbcf_0_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g2f72677cbcf_0_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2" name="Google Shape;12;g2f72677cbcf_0_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
          <p:cNvSpPr txBox="1"/>
          <p:nvPr>
            <p:ph idx="1" type="body"/>
          </p:nvPr>
        </p:nvSpPr>
        <p:spPr>
          <a:xfrm>
            <a:off x="2590799" y="1752600"/>
            <a:ext cx="2057401" cy="1752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A0B94F"/>
              </a:buClr>
              <a:buSzPts val="11500"/>
              <a:buFont typeface="Arial"/>
              <a:buNone/>
            </a:pPr>
            <a:r>
              <a:rPr lang="en-US"/>
              <a:t>1</a:t>
            </a:r>
            <a:endParaRPr/>
          </a:p>
        </p:txBody>
      </p:sp>
      <p:sp>
        <p:nvSpPr>
          <p:cNvPr id="124" name="Google Shape;124;p1"/>
          <p:cNvSpPr txBox="1"/>
          <p:nvPr>
            <p:ph idx="2" type="subTitle"/>
          </p:nvPr>
        </p:nvSpPr>
        <p:spPr>
          <a:xfrm>
            <a:off x="609600" y="3810000"/>
            <a:ext cx="6972935" cy="1986915"/>
          </a:xfrm>
          <a:prstGeom prst="rect">
            <a:avLst/>
          </a:prstGeom>
          <a:noFill/>
          <a:ln>
            <a:noFill/>
          </a:ln>
        </p:spPr>
        <p:txBody>
          <a:bodyPr anchorCtr="0" anchor="t" bIns="45700" lIns="91425" spcFirstLastPara="1" rIns="91425" wrap="square" tIns="45700">
            <a:normAutofit fontScale="70000"/>
          </a:bodyPr>
          <a:lstStyle/>
          <a:p>
            <a:pPr indent="0" lvl="0" marL="0" rtl="0" algn="l">
              <a:lnSpc>
                <a:spcPct val="200000"/>
              </a:lnSpc>
              <a:spcBef>
                <a:spcPts val="0"/>
              </a:spcBef>
              <a:spcAft>
                <a:spcPts val="0"/>
              </a:spcAft>
              <a:buClr>
                <a:srgbClr val="D74B13"/>
              </a:buClr>
              <a:buSzPct val="100000"/>
              <a:buNone/>
            </a:pPr>
            <a:r>
              <a:rPr b="1" lang="en-US" sz="3600"/>
              <a:t>Organizational Strategy, Competitive Advantage, &amp; Information Systems</a:t>
            </a:r>
            <a:endParaRPr b="1" sz="3600"/>
          </a:p>
        </p:txBody>
      </p:sp>
      <p:sp>
        <p:nvSpPr>
          <p:cNvPr id="125" name="Google Shape;125;p1"/>
          <p:cNvSpPr txBox="1"/>
          <p:nvPr/>
        </p:nvSpPr>
        <p:spPr>
          <a:xfrm>
            <a:off x="2590800" y="5943600"/>
            <a:ext cx="4164965"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Black"/>
                <a:ea typeface="Arial Black"/>
                <a:cs typeface="Arial Black"/>
                <a:sym typeface="Arial Black"/>
              </a:rPr>
              <a:t>Dr. Asawari Dudwadkar </a:t>
            </a:r>
            <a:endParaRPr b="0" i="0" sz="2400" u="none" cap="none" strike="noStrike">
              <a:solidFill>
                <a:schemeClr val="dk1"/>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Black"/>
                <a:ea typeface="Arial Black"/>
                <a:cs typeface="Arial Black"/>
                <a:sym typeface="Arial Black"/>
              </a:rPr>
              <a:t>Asst. Prof. ETRX Dept.</a:t>
            </a:r>
            <a:r>
              <a:rPr b="0" i="0" lang="en-US" sz="1800" u="none" cap="none" strike="noStrike">
                <a:solidFill>
                  <a:schemeClr val="dk1"/>
                </a:solidFill>
                <a:latin typeface="Garamond"/>
                <a:ea typeface="Garamond"/>
                <a:cs typeface="Garamond"/>
                <a:sym typeface="Garamond"/>
              </a:rPr>
              <a:t> </a:t>
            </a:r>
            <a:endParaRPr b="0" i="0" sz="1800" u="none" cap="none" strike="noStrike">
              <a:solidFill>
                <a:schemeClr val="dk1"/>
              </a:solidFill>
              <a:latin typeface="Garamond"/>
              <a:ea typeface="Garamond"/>
              <a:cs typeface="Garamond"/>
              <a:sym typeface="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0"/>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None/>
            </a:pPr>
            <a:r>
              <a:rPr lang="en-US"/>
              <a:t>Globalization</a:t>
            </a:r>
            <a:endParaRPr/>
          </a:p>
        </p:txBody>
      </p:sp>
      <p:sp>
        <p:nvSpPr>
          <p:cNvPr id="186" name="Google Shape;186;p10"/>
          <p:cNvSpPr txBox="1"/>
          <p:nvPr>
            <p:ph idx="2" type="body"/>
          </p:nvPr>
        </p:nvSpPr>
        <p:spPr>
          <a:xfrm>
            <a:off x="190499" y="2057400"/>
            <a:ext cx="8686800" cy="39624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595959"/>
              </a:buClr>
              <a:buSzPts val="2400"/>
              <a:buChar char="•"/>
            </a:pPr>
            <a:r>
              <a:rPr b="1" lang="en-US" sz="2400"/>
              <a:t>Globalization 1.0 (1492 to 1800)</a:t>
            </a:r>
            <a:endParaRPr b="1" sz="2400"/>
          </a:p>
          <a:p>
            <a:pPr indent="-190500" lvl="0" marL="342900" rtl="0" algn="l">
              <a:lnSpc>
                <a:spcPct val="100000"/>
              </a:lnSpc>
              <a:spcBef>
                <a:spcPts val="480"/>
              </a:spcBef>
              <a:spcAft>
                <a:spcPts val="0"/>
              </a:spcAft>
              <a:buClr>
                <a:srgbClr val="595959"/>
              </a:buClr>
              <a:buSzPts val="2400"/>
              <a:buNone/>
            </a:pPr>
            <a:r>
              <a:t/>
            </a:r>
            <a:endParaRPr b="1" sz="2400"/>
          </a:p>
          <a:p>
            <a:pPr indent="-342900" lvl="0" marL="342900" rtl="0" algn="l">
              <a:lnSpc>
                <a:spcPct val="100000"/>
              </a:lnSpc>
              <a:spcBef>
                <a:spcPts val="480"/>
              </a:spcBef>
              <a:spcAft>
                <a:spcPts val="0"/>
              </a:spcAft>
              <a:buClr>
                <a:srgbClr val="595959"/>
              </a:buClr>
              <a:buSzPts val="2400"/>
              <a:buChar char="•"/>
            </a:pPr>
            <a:r>
              <a:rPr lang="en-US" sz="2400"/>
              <a:t>The focus of globalization was on how much muscle, horsepower, wind power or steam power a country can deploy. </a:t>
            </a:r>
            <a:endParaRPr sz="2400"/>
          </a:p>
          <a:p>
            <a:pPr indent="-190500" lvl="0" marL="342900" rtl="0" algn="l">
              <a:lnSpc>
                <a:spcPct val="100000"/>
              </a:lnSpc>
              <a:spcBef>
                <a:spcPts val="480"/>
              </a:spcBef>
              <a:spcAft>
                <a:spcPts val="0"/>
              </a:spcAft>
              <a:buClr>
                <a:srgbClr val="595959"/>
              </a:buClr>
              <a:buSzPts val="2400"/>
              <a:buNone/>
            </a:pPr>
            <a:r>
              <a:t/>
            </a:r>
            <a:endParaRPr sz="2400"/>
          </a:p>
          <a:p>
            <a:pPr indent="-342900" lvl="0" marL="342900" rtl="0" algn="l">
              <a:lnSpc>
                <a:spcPct val="100000"/>
              </a:lnSpc>
              <a:spcBef>
                <a:spcPts val="480"/>
              </a:spcBef>
              <a:spcAft>
                <a:spcPts val="0"/>
              </a:spcAft>
              <a:buClr>
                <a:srgbClr val="595959"/>
              </a:buClr>
              <a:buSzPts val="2400"/>
              <a:buChar char="•"/>
            </a:pPr>
            <a:r>
              <a:rPr lang="en-US" sz="2400"/>
              <a:t>Focus was at country level.</a:t>
            </a:r>
            <a:endParaRPr sz="2400"/>
          </a:p>
          <a:p>
            <a:pPr indent="0" lvl="0" marL="0" rtl="0" algn="l">
              <a:lnSpc>
                <a:spcPct val="100000"/>
              </a:lnSpc>
              <a:spcBef>
                <a:spcPts val="480"/>
              </a:spcBef>
              <a:spcAft>
                <a:spcPts val="0"/>
              </a:spcAft>
              <a:buClr>
                <a:srgbClr val="595959"/>
              </a:buClr>
              <a:buSzPts val="2400"/>
              <a:buNone/>
            </a:pPr>
            <a:r>
              <a:t/>
            </a:r>
            <a:endParaRPr sz="2400"/>
          </a:p>
          <a:p>
            <a:pPr indent="-190500" lvl="0" marL="342900" rtl="0" algn="l">
              <a:lnSpc>
                <a:spcPct val="100000"/>
              </a:lnSpc>
              <a:spcBef>
                <a:spcPts val="480"/>
              </a:spcBef>
              <a:spcAft>
                <a:spcPts val="0"/>
              </a:spcAft>
              <a:buClr>
                <a:srgbClr val="595959"/>
              </a:buClr>
              <a:buSzPts val="2400"/>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1"/>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None/>
            </a:pPr>
            <a:r>
              <a:rPr lang="en-US"/>
              <a:t>Globalization</a:t>
            </a:r>
            <a:endParaRPr/>
          </a:p>
          <a:p>
            <a:pPr indent="0" lvl="0" marL="0" rtl="0" algn="l">
              <a:lnSpc>
                <a:spcPct val="100000"/>
              </a:lnSpc>
              <a:spcBef>
                <a:spcPts val="1200"/>
              </a:spcBef>
              <a:spcAft>
                <a:spcPts val="0"/>
              </a:spcAft>
              <a:buClr>
                <a:schemeClr val="dk1"/>
              </a:buClr>
              <a:buSzPts val="4400"/>
              <a:buNone/>
            </a:pPr>
            <a:r>
              <a:t/>
            </a:r>
            <a:endParaRPr/>
          </a:p>
        </p:txBody>
      </p:sp>
      <p:sp>
        <p:nvSpPr>
          <p:cNvPr id="192" name="Google Shape;192;p11"/>
          <p:cNvSpPr txBox="1"/>
          <p:nvPr>
            <p:ph idx="2" type="body"/>
          </p:nvPr>
        </p:nvSpPr>
        <p:spPr>
          <a:xfrm>
            <a:off x="609600" y="1991360"/>
            <a:ext cx="8001000" cy="425704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rgbClr val="595959"/>
              </a:buClr>
              <a:buSzPts val="2400"/>
              <a:buChar char="•"/>
            </a:pPr>
            <a:r>
              <a:rPr b="1" lang="en-US" sz="2400"/>
              <a:t>Globalization 2.0 (1800 to 2000)</a:t>
            </a:r>
            <a:endParaRPr b="1" sz="2400"/>
          </a:p>
          <a:p>
            <a:pPr indent="-342900" lvl="0" marL="342900" rtl="0" algn="l">
              <a:lnSpc>
                <a:spcPct val="100000"/>
              </a:lnSpc>
              <a:spcBef>
                <a:spcPts val="480"/>
              </a:spcBef>
              <a:spcAft>
                <a:spcPts val="0"/>
              </a:spcAft>
              <a:buClr>
                <a:srgbClr val="595959"/>
              </a:buClr>
              <a:buSzPts val="2400"/>
              <a:buChar char="•"/>
            </a:pPr>
            <a:r>
              <a:rPr lang="en-US" sz="2400"/>
              <a:t>Distinct Focus: Multinational Companies</a:t>
            </a:r>
            <a:endParaRPr sz="2400"/>
          </a:p>
          <a:p>
            <a:pPr indent="-190500" lvl="0" marL="342900" rtl="0" algn="l">
              <a:lnSpc>
                <a:spcPct val="100000"/>
              </a:lnSpc>
              <a:spcBef>
                <a:spcPts val="480"/>
              </a:spcBef>
              <a:spcAft>
                <a:spcPts val="0"/>
              </a:spcAft>
              <a:buClr>
                <a:srgbClr val="595959"/>
              </a:buClr>
              <a:buSzPts val="2400"/>
              <a:buNone/>
            </a:pPr>
            <a:r>
              <a:t/>
            </a:r>
            <a:endParaRPr sz="2400"/>
          </a:p>
          <a:p>
            <a:pPr indent="-342900" lvl="0" marL="342900" rtl="0" algn="l">
              <a:lnSpc>
                <a:spcPct val="100000"/>
              </a:lnSpc>
              <a:spcBef>
                <a:spcPts val="480"/>
              </a:spcBef>
              <a:spcAft>
                <a:spcPts val="0"/>
              </a:spcAft>
              <a:buClr>
                <a:srgbClr val="595959"/>
              </a:buClr>
              <a:buSzPts val="2400"/>
              <a:buChar char="•"/>
            </a:pPr>
            <a:r>
              <a:rPr lang="en-US" sz="2400"/>
              <a:t>First half of this period --&gt; Falling Transportation Costs (Steam Engine/Railroads)</a:t>
            </a:r>
            <a:endParaRPr sz="2400"/>
          </a:p>
          <a:p>
            <a:pPr indent="-190500" lvl="0" marL="342900" rtl="0" algn="l">
              <a:lnSpc>
                <a:spcPct val="100000"/>
              </a:lnSpc>
              <a:spcBef>
                <a:spcPts val="480"/>
              </a:spcBef>
              <a:spcAft>
                <a:spcPts val="0"/>
              </a:spcAft>
              <a:buClr>
                <a:srgbClr val="595959"/>
              </a:buClr>
              <a:buSzPts val="2400"/>
              <a:buNone/>
            </a:pPr>
            <a:r>
              <a:t/>
            </a:r>
            <a:endParaRPr sz="2400"/>
          </a:p>
          <a:p>
            <a:pPr indent="-342900" lvl="0" marL="342900" rtl="0" algn="l">
              <a:lnSpc>
                <a:spcPct val="100000"/>
              </a:lnSpc>
              <a:spcBef>
                <a:spcPts val="480"/>
              </a:spcBef>
              <a:spcAft>
                <a:spcPts val="0"/>
              </a:spcAft>
              <a:buClr>
                <a:srgbClr val="595959"/>
              </a:buClr>
              <a:buSzPts val="2400"/>
              <a:buChar char="•"/>
            </a:pPr>
            <a:r>
              <a:rPr lang="en-US" sz="2400"/>
              <a:t>Second half of this period --&gt; Falling Telecommunication Costs (Telegraph, Telephone, Computer, Satellite, Fiber Optics, Internet)</a:t>
            </a:r>
            <a:endParaRPr sz="2400"/>
          </a:p>
          <a:p>
            <a:pPr indent="-190500" lvl="0" marL="342900" rtl="0" algn="l">
              <a:lnSpc>
                <a:spcPct val="100000"/>
              </a:lnSpc>
              <a:spcBef>
                <a:spcPts val="480"/>
              </a:spcBef>
              <a:spcAft>
                <a:spcPts val="0"/>
              </a:spcAft>
              <a:buClr>
                <a:srgbClr val="595959"/>
              </a:buClr>
              <a:buSzPts val="2400"/>
              <a:buNone/>
            </a:pPr>
            <a:r>
              <a:t/>
            </a:r>
            <a:endParaRPr sz="2400"/>
          </a:p>
          <a:p>
            <a:pPr indent="-190500" lvl="0" marL="342900" rtl="0" algn="l">
              <a:lnSpc>
                <a:spcPct val="100000"/>
              </a:lnSpc>
              <a:spcBef>
                <a:spcPts val="480"/>
              </a:spcBef>
              <a:spcAft>
                <a:spcPts val="0"/>
              </a:spcAft>
              <a:buClr>
                <a:srgbClr val="595959"/>
              </a:buClr>
              <a:buSzPts val="2400"/>
              <a:buNone/>
            </a:pPr>
            <a:r>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2"/>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None/>
            </a:pPr>
            <a:r>
              <a:rPr lang="en-US"/>
              <a:t>Globalization</a:t>
            </a:r>
            <a:endParaRPr/>
          </a:p>
        </p:txBody>
      </p:sp>
      <p:sp>
        <p:nvSpPr>
          <p:cNvPr id="199" name="Google Shape;199;p12"/>
          <p:cNvSpPr txBox="1"/>
          <p:nvPr>
            <p:ph idx="2" type="body"/>
          </p:nvPr>
        </p:nvSpPr>
        <p:spPr>
          <a:xfrm>
            <a:off x="190499" y="2057400"/>
            <a:ext cx="8686800" cy="39624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595959"/>
              </a:buClr>
              <a:buSzPts val="2400"/>
              <a:buChar char="•"/>
            </a:pPr>
            <a:r>
              <a:rPr b="1" lang="en-US" sz="2400"/>
              <a:t>Globalization 3.0 (2000 to present)</a:t>
            </a:r>
            <a:endParaRPr b="1" sz="2400"/>
          </a:p>
          <a:p>
            <a:pPr indent="-190500" lvl="0" marL="342900" rtl="0" algn="l">
              <a:lnSpc>
                <a:spcPct val="100000"/>
              </a:lnSpc>
              <a:spcBef>
                <a:spcPts val="480"/>
              </a:spcBef>
              <a:spcAft>
                <a:spcPts val="0"/>
              </a:spcAft>
              <a:buClr>
                <a:srgbClr val="595959"/>
              </a:buClr>
              <a:buSzPts val="2400"/>
              <a:buNone/>
            </a:pPr>
            <a:r>
              <a:t/>
            </a:r>
            <a:endParaRPr b="1" sz="2400"/>
          </a:p>
          <a:p>
            <a:pPr indent="-342900" lvl="0" marL="342900" rtl="0" algn="l">
              <a:lnSpc>
                <a:spcPct val="100000"/>
              </a:lnSpc>
              <a:spcBef>
                <a:spcPts val="480"/>
              </a:spcBef>
              <a:spcAft>
                <a:spcPts val="0"/>
              </a:spcAft>
              <a:buClr>
                <a:srgbClr val="595959"/>
              </a:buClr>
              <a:buSzPts val="2400"/>
              <a:buChar char="•"/>
            </a:pPr>
            <a:r>
              <a:rPr lang="en-US" sz="2400"/>
              <a:t>Distinct Focus: Groups and Individuals</a:t>
            </a:r>
            <a:endParaRPr sz="2400"/>
          </a:p>
          <a:p>
            <a:pPr indent="-190500" lvl="0" marL="342900" rtl="0" algn="l">
              <a:lnSpc>
                <a:spcPct val="100000"/>
              </a:lnSpc>
              <a:spcBef>
                <a:spcPts val="480"/>
              </a:spcBef>
              <a:spcAft>
                <a:spcPts val="0"/>
              </a:spcAft>
              <a:buClr>
                <a:srgbClr val="595959"/>
              </a:buClr>
              <a:buSzPts val="2400"/>
              <a:buNone/>
            </a:pPr>
            <a:r>
              <a:t/>
            </a:r>
            <a:endParaRPr sz="2400"/>
          </a:p>
          <a:p>
            <a:pPr indent="-342900" lvl="0" marL="342900" rtl="0" algn="l">
              <a:lnSpc>
                <a:spcPct val="100000"/>
              </a:lnSpc>
              <a:spcBef>
                <a:spcPts val="480"/>
              </a:spcBef>
              <a:spcAft>
                <a:spcPts val="0"/>
              </a:spcAft>
              <a:buClr>
                <a:srgbClr val="595959"/>
              </a:buClr>
              <a:buSzPts val="2400"/>
              <a:buChar char="•"/>
            </a:pPr>
            <a:r>
              <a:rPr lang="en-US" sz="2400"/>
              <a:t>Driver:  Convergence of 10 forces (or Flatteners)</a:t>
            </a:r>
            <a:endParaRPr sz="2400"/>
          </a:p>
          <a:p>
            <a:pPr indent="0" lvl="0" marL="0" rtl="0" algn="l">
              <a:lnSpc>
                <a:spcPct val="100000"/>
              </a:lnSpc>
              <a:spcBef>
                <a:spcPts val="480"/>
              </a:spcBef>
              <a:spcAft>
                <a:spcPts val="0"/>
              </a:spcAft>
              <a:buClr>
                <a:srgbClr val="595959"/>
              </a:buClr>
              <a:buSzPts val="2400"/>
              <a:buNone/>
            </a:pPr>
            <a:r>
              <a:t/>
            </a:r>
            <a:endParaRPr sz="2400"/>
          </a:p>
          <a:p>
            <a:pPr indent="-190500" lvl="0" marL="342900" rtl="0" algn="l">
              <a:lnSpc>
                <a:spcPct val="100000"/>
              </a:lnSpc>
              <a:spcBef>
                <a:spcPts val="480"/>
              </a:spcBef>
              <a:spcAft>
                <a:spcPts val="0"/>
              </a:spcAft>
              <a:buClr>
                <a:srgbClr val="595959"/>
              </a:buClr>
              <a:buSzPts val="2400"/>
              <a:buNone/>
            </a:pPr>
            <a:r>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3"/>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None/>
            </a:pPr>
            <a:r>
              <a:rPr lang="en-US"/>
              <a:t>Thomas Freidman: Ten Flatteners</a:t>
            </a:r>
            <a:endParaRPr/>
          </a:p>
        </p:txBody>
      </p:sp>
      <p:sp>
        <p:nvSpPr>
          <p:cNvPr id="206" name="Google Shape;206;p13"/>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Autofit/>
          </a:bodyPr>
          <a:lstStyle/>
          <a:p>
            <a:pPr indent="-514350" lvl="0" marL="514350" rtl="0" algn="l">
              <a:lnSpc>
                <a:spcPct val="100000"/>
              </a:lnSpc>
              <a:spcBef>
                <a:spcPts val="0"/>
              </a:spcBef>
              <a:spcAft>
                <a:spcPts val="0"/>
              </a:spcAft>
              <a:buClr>
                <a:srgbClr val="595959"/>
              </a:buClr>
              <a:buSzPts val="2000"/>
              <a:buFont typeface="Georgia"/>
              <a:buAutoNum type="arabicPeriod"/>
            </a:pPr>
            <a:r>
              <a:rPr lang="en-US" sz="2000"/>
              <a:t>Fall of the Berlin Wall on November 9, 1989 </a:t>
            </a:r>
            <a:endParaRPr sz="2000"/>
          </a:p>
          <a:p>
            <a:pPr indent="-514350" lvl="0" marL="514350" rtl="0" algn="l">
              <a:lnSpc>
                <a:spcPct val="100000"/>
              </a:lnSpc>
              <a:spcBef>
                <a:spcPts val="400"/>
              </a:spcBef>
              <a:spcAft>
                <a:spcPts val="0"/>
              </a:spcAft>
              <a:buClr>
                <a:srgbClr val="595959"/>
              </a:buClr>
              <a:buSzPts val="2000"/>
              <a:buFont typeface="Georgia"/>
              <a:buAutoNum type="arabicPeriod"/>
            </a:pPr>
            <a:r>
              <a:rPr lang="en-US" sz="2000"/>
              <a:t>Netscape goes public on August 9, 1995</a:t>
            </a:r>
            <a:endParaRPr sz="2000"/>
          </a:p>
          <a:p>
            <a:pPr indent="-514350" lvl="0" marL="514350" rtl="0" algn="l">
              <a:lnSpc>
                <a:spcPct val="100000"/>
              </a:lnSpc>
              <a:spcBef>
                <a:spcPts val="400"/>
              </a:spcBef>
              <a:spcAft>
                <a:spcPts val="0"/>
              </a:spcAft>
              <a:buClr>
                <a:srgbClr val="595959"/>
              </a:buClr>
              <a:buSzPts val="2000"/>
              <a:buFont typeface="Georgia"/>
              <a:buAutoNum type="arabicPeriod"/>
            </a:pPr>
            <a:r>
              <a:rPr lang="en-US" sz="2000"/>
              <a:t>Development of workflow software</a:t>
            </a:r>
            <a:endParaRPr sz="2000"/>
          </a:p>
          <a:p>
            <a:pPr indent="-514350" lvl="0" marL="514350" rtl="0" algn="l">
              <a:lnSpc>
                <a:spcPct val="100000"/>
              </a:lnSpc>
              <a:spcBef>
                <a:spcPts val="400"/>
              </a:spcBef>
              <a:spcAft>
                <a:spcPts val="0"/>
              </a:spcAft>
              <a:buClr>
                <a:srgbClr val="595959"/>
              </a:buClr>
              <a:buSzPts val="2000"/>
              <a:buFont typeface="Georgia"/>
              <a:buAutoNum type="arabicPeriod"/>
            </a:pPr>
            <a:r>
              <a:rPr lang="en-US" sz="2000"/>
              <a:t>Uploading</a:t>
            </a:r>
            <a:endParaRPr sz="2000"/>
          </a:p>
          <a:p>
            <a:pPr indent="-514350" lvl="0" marL="514350" rtl="0" algn="l">
              <a:lnSpc>
                <a:spcPct val="100000"/>
              </a:lnSpc>
              <a:spcBef>
                <a:spcPts val="400"/>
              </a:spcBef>
              <a:spcAft>
                <a:spcPts val="0"/>
              </a:spcAft>
              <a:buClr>
                <a:srgbClr val="595959"/>
              </a:buClr>
              <a:buSzPts val="2000"/>
              <a:buFont typeface="Georgia"/>
              <a:buAutoNum type="arabicPeriod"/>
            </a:pPr>
            <a:r>
              <a:rPr lang="en-US" sz="2000"/>
              <a:t>Outsourcing</a:t>
            </a:r>
            <a:endParaRPr sz="2000"/>
          </a:p>
          <a:p>
            <a:pPr indent="-514350" lvl="0" marL="514350" rtl="0" algn="l">
              <a:lnSpc>
                <a:spcPct val="100000"/>
              </a:lnSpc>
              <a:spcBef>
                <a:spcPts val="400"/>
              </a:spcBef>
              <a:spcAft>
                <a:spcPts val="0"/>
              </a:spcAft>
              <a:buClr>
                <a:srgbClr val="595959"/>
              </a:buClr>
              <a:buSzPts val="2000"/>
              <a:buFont typeface="Georgia"/>
              <a:buAutoNum type="arabicPeriod"/>
            </a:pPr>
            <a:r>
              <a:rPr lang="en-US" sz="2000"/>
              <a:t>Offshoring</a:t>
            </a:r>
            <a:endParaRPr sz="2000"/>
          </a:p>
          <a:p>
            <a:pPr indent="-514350" lvl="0" marL="514350" rtl="0" algn="l">
              <a:lnSpc>
                <a:spcPct val="100000"/>
              </a:lnSpc>
              <a:spcBef>
                <a:spcPts val="400"/>
              </a:spcBef>
              <a:spcAft>
                <a:spcPts val="0"/>
              </a:spcAft>
              <a:buClr>
                <a:srgbClr val="595959"/>
              </a:buClr>
              <a:buSzPts val="2000"/>
              <a:buFont typeface="Georgia"/>
              <a:buAutoNum type="arabicPeriod"/>
            </a:pPr>
            <a:r>
              <a:rPr lang="en-US" sz="2000"/>
              <a:t>Supply chaining</a:t>
            </a:r>
            <a:endParaRPr sz="2000"/>
          </a:p>
          <a:p>
            <a:pPr indent="-514350" lvl="0" marL="514350" rtl="0" algn="l">
              <a:lnSpc>
                <a:spcPct val="100000"/>
              </a:lnSpc>
              <a:spcBef>
                <a:spcPts val="400"/>
              </a:spcBef>
              <a:spcAft>
                <a:spcPts val="0"/>
              </a:spcAft>
              <a:buClr>
                <a:srgbClr val="595959"/>
              </a:buClr>
              <a:buSzPts val="2000"/>
              <a:buFont typeface="Georgia"/>
              <a:buAutoNum type="arabicPeriod"/>
            </a:pPr>
            <a:r>
              <a:rPr lang="en-US" sz="2000"/>
              <a:t>Insourcing</a:t>
            </a:r>
            <a:endParaRPr sz="2000"/>
          </a:p>
          <a:p>
            <a:pPr indent="-514350" lvl="0" marL="514350" rtl="0" algn="l">
              <a:lnSpc>
                <a:spcPct val="100000"/>
              </a:lnSpc>
              <a:spcBef>
                <a:spcPts val="400"/>
              </a:spcBef>
              <a:spcAft>
                <a:spcPts val="0"/>
              </a:spcAft>
              <a:buClr>
                <a:srgbClr val="595959"/>
              </a:buClr>
              <a:buSzPts val="2000"/>
              <a:buFont typeface="Georgia"/>
              <a:buAutoNum type="arabicPeriod"/>
            </a:pPr>
            <a:r>
              <a:rPr lang="en-US" sz="2000"/>
              <a:t>Informing</a:t>
            </a:r>
            <a:endParaRPr sz="2000"/>
          </a:p>
          <a:p>
            <a:pPr indent="-514350" lvl="0" marL="514350" rtl="0" algn="l">
              <a:lnSpc>
                <a:spcPct val="100000"/>
              </a:lnSpc>
              <a:spcBef>
                <a:spcPts val="400"/>
              </a:spcBef>
              <a:spcAft>
                <a:spcPts val="0"/>
              </a:spcAft>
              <a:buClr>
                <a:srgbClr val="595959"/>
              </a:buClr>
              <a:buSzPts val="2000"/>
              <a:buFont typeface="Georgia"/>
              <a:buAutoNum type="arabicPeriod"/>
            </a:pPr>
            <a:r>
              <a:rPr lang="en-US" sz="2000"/>
              <a:t>The Steroids</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4"/>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None/>
            </a:pPr>
            <a:r>
              <a:rPr lang="en-US"/>
              <a:t>Thomas Freidman: Ten Flatteners</a:t>
            </a:r>
            <a:endParaRPr/>
          </a:p>
        </p:txBody>
      </p:sp>
      <p:sp>
        <p:nvSpPr>
          <p:cNvPr id="213" name="Google Shape;213;p14"/>
          <p:cNvSpPr txBox="1"/>
          <p:nvPr>
            <p:ph idx="2" type="body"/>
          </p:nvPr>
        </p:nvSpPr>
        <p:spPr>
          <a:xfrm>
            <a:off x="228600" y="2057400"/>
            <a:ext cx="8001000" cy="3962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595959"/>
              </a:buClr>
              <a:buSzPts val="2000"/>
              <a:buNone/>
            </a:pPr>
            <a:r>
              <a:rPr b="1" lang="en-US" sz="2000"/>
              <a:t>Fall of the Berlin Wall on November 9, 1989: </a:t>
            </a:r>
            <a:endParaRPr b="1" sz="2000"/>
          </a:p>
          <a:p>
            <a:pPr indent="-228600" lvl="0" marL="228600" rtl="0" algn="l">
              <a:lnSpc>
                <a:spcPct val="100000"/>
              </a:lnSpc>
              <a:spcBef>
                <a:spcPts val="400"/>
              </a:spcBef>
              <a:spcAft>
                <a:spcPts val="0"/>
              </a:spcAft>
              <a:buClr>
                <a:srgbClr val="595959"/>
              </a:buClr>
              <a:buSzPts val="2000"/>
              <a:buChar char="•"/>
            </a:pPr>
            <a:r>
              <a:rPr lang="en-US" sz="2000"/>
              <a:t>Shifted the world toward free-market economies and away from centrally planned economies.</a:t>
            </a:r>
            <a:endParaRPr sz="2000"/>
          </a:p>
          <a:p>
            <a:pPr indent="-228600" lvl="0" marL="228600" rtl="0" algn="l">
              <a:lnSpc>
                <a:spcPct val="100000"/>
              </a:lnSpc>
              <a:spcBef>
                <a:spcPts val="400"/>
              </a:spcBef>
              <a:spcAft>
                <a:spcPts val="0"/>
              </a:spcAft>
              <a:buClr>
                <a:srgbClr val="595959"/>
              </a:buClr>
              <a:buSzPts val="2000"/>
              <a:buChar char="•"/>
            </a:pPr>
            <a:r>
              <a:rPr lang="en-US" sz="2000"/>
              <a:t>The world as a single, global market.</a:t>
            </a:r>
            <a:endParaRPr sz="2000"/>
          </a:p>
          <a:p>
            <a:pPr indent="0" lvl="0" marL="0" rtl="0" algn="l">
              <a:lnSpc>
                <a:spcPct val="100000"/>
              </a:lnSpc>
              <a:spcBef>
                <a:spcPts val="400"/>
              </a:spcBef>
              <a:spcAft>
                <a:spcPts val="0"/>
              </a:spcAft>
              <a:buClr>
                <a:srgbClr val="595959"/>
              </a:buClr>
              <a:buSzPts val="2000"/>
              <a:buNone/>
            </a:pPr>
            <a:r>
              <a:rPr b="1" lang="en-US" sz="2000"/>
              <a:t>Netscape goes public on August 9, 1995:</a:t>
            </a:r>
            <a:endParaRPr b="1" sz="2000"/>
          </a:p>
          <a:p>
            <a:pPr indent="-228600" lvl="0" marL="228600" rtl="0" algn="l">
              <a:lnSpc>
                <a:spcPct val="100000"/>
              </a:lnSpc>
              <a:spcBef>
                <a:spcPts val="400"/>
              </a:spcBef>
              <a:spcAft>
                <a:spcPts val="0"/>
              </a:spcAft>
              <a:buClr>
                <a:srgbClr val="595959"/>
              </a:buClr>
              <a:buSzPts val="2000"/>
              <a:buChar char="•"/>
            </a:pPr>
            <a:r>
              <a:rPr lang="en-US" sz="2000"/>
              <a:t>Popularized the Internet and the World Wide Web.</a:t>
            </a:r>
            <a:endParaRPr sz="2000"/>
          </a:p>
          <a:p>
            <a:pPr indent="0" lvl="0" marL="0" rtl="0" algn="l">
              <a:lnSpc>
                <a:spcPct val="100000"/>
              </a:lnSpc>
              <a:spcBef>
                <a:spcPts val="400"/>
              </a:spcBef>
              <a:spcAft>
                <a:spcPts val="0"/>
              </a:spcAft>
              <a:buClr>
                <a:srgbClr val="595959"/>
              </a:buClr>
              <a:buSzPts val="2000"/>
              <a:buNone/>
            </a:pPr>
            <a:r>
              <a:rPr b="1" lang="en-US" sz="2000"/>
              <a:t>Development of workflow software:</a:t>
            </a:r>
            <a:endParaRPr b="1" sz="2000"/>
          </a:p>
          <a:p>
            <a:pPr indent="-228600" lvl="0" marL="228600" rtl="0" algn="l">
              <a:lnSpc>
                <a:spcPct val="100000"/>
              </a:lnSpc>
              <a:spcBef>
                <a:spcPts val="400"/>
              </a:spcBef>
              <a:spcAft>
                <a:spcPts val="0"/>
              </a:spcAft>
              <a:buClr>
                <a:srgbClr val="595959"/>
              </a:buClr>
              <a:buSzPts val="2000"/>
              <a:buChar char="•"/>
            </a:pPr>
            <a:r>
              <a:rPr lang="en-US" sz="2000"/>
              <a:t>Enabled computer applications to work with one another without human intervention.</a:t>
            </a:r>
            <a:endParaRPr sz="2000"/>
          </a:p>
          <a:p>
            <a:pPr indent="-228600" lvl="0" marL="228600" rtl="0" algn="l">
              <a:lnSpc>
                <a:spcPct val="100000"/>
              </a:lnSpc>
              <a:spcBef>
                <a:spcPts val="400"/>
              </a:spcBef>
              <a:spcAft>
                <a:spcPts val="0"/>
              </a:spcAft>
              <a:buClr>
                <a:srgbClr val="595959"/>
              </a:buClr>
              <a:buSzPts val="2000"/>
              <a:buChar char="•"/>
            </a:pPr>
            <a:r>
              <a:rPr lang="en-US" sz="2000"/>
              <a:t>Enabled faster, closer collaboration and coordination among employees, regardless of their location.</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5"/>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None/>
            </a:pPr>
            <a:r>
              <a:rPr lang="en-US"/>
              <a:t>Thomas Freidman: Ten Flatteners</a:t>
            </a:r>
            <a:endParaRPr/>
          </a:p>
        </p:txBody>
      </p:sp>
      <p:sp>
        <p:nvSpPr>
          <p:cNvPr id="220" name="Google Shape;220;p15"/>
          <p:cNvSpPr txBox="1"/>
          <p:nvPr>
            <p:ph idx="2" type="body"/>
          </p:nvPr>
        </p:nvSpPr>
        <p:spPr>
          <a:xfrm>
            <a:off x="381000" y="1981200"/>
            <a:ext cx="8458200" cy="3962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595959"/>
              </a:buClr>
              <a:buSzPts val="1800"/>
              <a:buNone/>
            </a:pPr>
            <a:r>
              <a:rPr b="1" lang="en-US" sz="1800"/>
              <a:t>Uploading:</a:t>
            </a:r>
            <a:endParaRPr b="1" sz="1800"/>
          </a:p>
          <a:p>
            <a:pPr indent="-228600" lvl="0" marL="228600" rtl="0" algn="l">
              <a:lnSpc>
                <a:spcPct val="100000"/>
              </a:lnSpc>
              <a:spcBef>
                <a:spcPts val="360"/>
              </a:spcBef>
              <a:spcAft>
                <a:spcPts val="0"/>
              </a:spcAft>
              <a:buClr>
                <a:srgbClr val="595959"/>
              </a:buClr>
              <a:buSzPts val="1800"/>
              <a:buChar char="•"/>
            </a:pPr>
            <a:r>
              <a:rPr lang="en-US" sz="1800"/>
              <a:t>Empowered all Internet users to create content and put it on the Web.</a:t>
            </a:r>
            <a:endParaRPr sz="1800"/>
          </a:p>
          <a:p>
            <a:pPr indent="-228600" lvl="0" marL="228600" rtl="0" algn="l">
              <a:lnSpc>
                <a:spcPct val="100000"/>
              </a:lnSpc>
              <a:spcBef>
                <a:spcPts val="360"/>
              </a:spcBef>
              <a:spcAft>
                <a:spcPts val="0"/>
              </a:spcAft>
              <a:buClr>
                <a:srgbClr val="595959"/>
              </a:buClr>
              <a:buSzPts val="1800"/>
              <a:buChar char="•"/>
            </a:pPr>
            <a:r>
              <a:rPr lang="en-US" sz="1800"/>
              <a:t>Led the transition from a passive approach to content to an active, participatory, collaborative approach.</a:t>
            </a:r>
            <a:endParaRPr sz="1800"/>
          </a:p>
          <a:p>
            <a:pPr indent="0" lvl="0" marL="0" rtl="0" algn="l">
              <a:lnSpc>
                <a:spcPct val="100000"/>
              </a:lnSpc>
              <a:spcBef>
                <a:spcPts val="360"/>
              </a:spcBef>
              <a:spcAft>
                <a:spcPts val="0"/>
              </a:spcAft>
              <a:buClr>
                <a:srgbClr val="595959"/>
              </a:buClr>
              <a:buSzPts val="1800"/>
              <a:buNone/>
            </a:pPr>
            <a:r>
              <a:rPr b="1" lang="en-US" sz="1800"/>
              <a:t>Outsourcing:</a:t>
            </a:r>
            <a:endParaRPr b="1" sz="1800"/>
          </a:p>
          <a:p>
            <a:pPr indent="-228600" lvl="0" marL="228600" rtl="0" algn="l">
              <a:lnSpc>
                <a:spcPct val="100000"/>
              </a:lnSpc>
              <a:spcBef>
                <a:spcPts val="360"/>
              </a:spcBef>
              <a:spcAft>
                <a:spcPts val="0"/>
              </a:spcAft>
              <a:buClr>
                <a:srgbClr val="595959"/>
              </a:buClr>
              <a:buSzPts val="1800"/>
              <a:buChar char="•"/>
            </a:pPr>
            <a:r>
              <a:rPr lang="en-US" sz="1800"/>
              <a:t>Contracting with an outside company to perform a specific function that your company was doing itself and then integrating their work back into your operation; for example, moving customer call centers to India.</a:t>
            </a:r>
            <a:endParaRPr sz="1800"/>
          </a:p>
          <a:p>
            <a:pPr indent="0" lvl="0" marL="0" rtl="0" algn="l">
              <a:lnSpc>
                <a:spcPct val="100000"/>
              </a:lnSpc>
              <a:spcBef>
                <a:spcPts val="360"/>
              </a:spcBef>
              <a:spcAft>
                <a:spcPts val="0"/>
              </a:spcAft>
              <a:buClr>
                <a:srgbClr val="595959"/>
              </a:buClr>
              <a:buSzPts val="1800"/>
              <a:buNone/>
            </a:pPr>
            <a:r>
              <a:rPr b="1" lang="en-US" sz="1800"/>
              <a:t>Offshoring:</a:t>
            </a:r>
            <a:endParaRPr b="1" sz="1800"/>
          </a:p>
          <a:p>
            <a:pPr indent="-228600" lvl="0" marL="228600" rtl="0" algn="l">
              <a:lnSpc>
                <a:spcPct val="100000"/>
              </a:lnSpc>
              <a:spcBef>
                <a:spcPts val="360"/>
              </a:spcBef>
              <a:spcAft>
                <a:spcPts val="0"/>
              </a:spcAft>
              <a:buClr>
                <a:srgbClr val="595959"/>
              </a:buClr>
              <a:buSzPts val="1800"/>
              <a:buChar char="•"/>
            </a:pPr>
            <a:r>
              <a:rPr lang="en-US" sz="1800"/>
              <a:t>Relocating an entire operation, or certain tasks, to another country; for example, moving an entire manufacturing operation to China.</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6"/>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None/>
            </a:pPr>
            <a:r>
              <a:rPr lang="en-US"/>
              <a:t>Thomas Freidman: Ten Flatteners</a:t>
            </a:r>
            <a:endParaRPr/>
          </a:p>
        </p:txBody>
      </p:sp>
      <p:sp>
        <p:nvSpPr>
          <p:cNvPr id="227" name="Google Shape;227;p16"/>
          <p:cNvSpPr txBox="1"/>
          <p:nvPr>
            <p:ph idx="2" type="body"/>
          </p:nvPr>
        </p:nvSpPr>
        <p:spPr>
          <a:xfrm>
            <a:off x="304800" y="1905000"/>
            <a:ext cx="8610600" cy="4495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595959"/>
              </a:buClr>
              <a:buSzPts val="1600"/>
              <a:buNone/>
            </a:pPr>
            <a:r>
              <a:rPr b="1" lang="en-US" sz="1600"/>
              <a:t>Supply chaining:</a:t>
            </a:r>
            <a:endParaRPr b="1" sz="1600"/>
          </a:p>
          <a:p>
            <a:pPr indent="-228600" lvl="0" marL="228600" rtl="0" algn="l">
              <a:lnSpc>
                <a:spcPct val="100000"/>
              </a:lnSpc>
              <a:spcBef>
                <a:spcPts val="320"/>
              </a:spcBef>
              <a:spcAft>
                <a:spcPts val="0"/>
              </a:spcAft>
              <a:buClr>
                <a:srgbClr val="595959"/>
              </a:buClr>
              <a:buSzPts val="1600"/>
              <a:buChar char="•"/>
            </a:pPr>
            <a:r>
              <a:rPr lang="en-US" sz="1600"/>
              <a:t>Technological revolution led to the creation of networks composed of companies, their suppliers, and their customers, all of which could collaborate and share information for increased efficiency.</a:t>
            </a:r>
            <a:endParaRPr sz="1600"/>
          </a:p>
          <a:p>
            <a:pPr indent="0" lvl="0" marL="0" rtl="0" algn="l">
              <a:lnSpc>
                <a:spcPct val="100000"/>
              </a:lnSpc>
              <a:spcBef>
                <a:spcPts val="320"/>
              </a:spcBef>
              <a:spcAft>
                <a:spcPts val="0"/>
              </a:spcAft>
              <a:buClr>
                <a:srgbClr val="595959"/>
              </a:buClr>
              <a:buSzPts val="1600"/>
              <a:buNone/>
            </a:pPr>
            <a:r>
              <a:rPr b="1" lang="en-US" sz="1600"/>
              <a:t>Insourcing:</a:t>
            </a:r>
            <a:endParaRPr b="1" sz="1600"/>
          </a:p>
          <a:p>
            <a:pPr indent="-228600" lvl="0" marL="228600" rtl="0" algn="l">
              <a:lnSpc>
                <a:spcPct val="100000"/>
              </a:lnSpc>
              <a:spcBef>
                <a:spcPts val="320"/>
              </a:spcBef>
              <a:spcAft>
                <a:spcPts val="0"/>
              </a:spcAft>
              <a:buClr>
                <a:srgbClr val="595959"/>
              </a:buClr>
              <a:buSzPts val="1600"/>
              <a:buChar char="•"/>
            </a:pPr>
            <a:r>
              <a:rPr lang="en-US" sz="1600"/>
              <a:t>Delegating operations or jobs within a business to another company that specializes in those operations; for example, Dell hires FedEx to “take over” Dell’s logistics process.</a:t>
            </a:r>
            <a:endParaRPr sz="1600"/>
          </a:p>
          <a:p>
            <a:pPr indent="0" lvl="0" marL="0" rtl="0" algn="l">
              <a:lnSpc>
                <a:spcPct val="100000"/>
              </a:lnSpc>
              <a:spcBef>
                <a:spcPts val="320"/>
              </a:spcBef>
              <a:spcAft>
                <a:spcPts val="0"/>
              </a:spcAft>
              <a:buClr>
                <a:srgbClr val="595959"/>
              </a:buClr>
              <a:buSzPts val="1600"/>
              <a:buNone/>
            </a:pPr>
            <a:r>
              <a:rPr b="1" lang="en-US" sz="1600"/>
              <a:t>Informing:</a:t>
            </a:r>
            <a:endParaRPr b="1" sz="1600"/>
          </a:p>
          <a:p>
            <a:pPr indent="-228600" lvl="0" marL="228600" rtl="0" algn="l">
              <a:lnSpc>
                <a:spcPct val="100000"/>
              </a:lnSpc>
              <a:spcBef>
                <a:spcPts val="320"/>
              </a:spcBef>
              <a:spcAft>
                <a:spcPts val="0"/>
              </a:spcAft>
              <a:buClr>
                <a:srgbClr val="595959"/>
              </a:buClr>
              <a:buSzPts val="1600"/>
              <a:buChar char="•"/>
            </a:pPr>
            <a:r>
              <a:rPr lang="en-US" sz="1600"/>
              <a:t>The ability to search for information, best illustrated by search engines.</a:t>
            </a:r>
            <a:endParaRPr sz="1600"/>
          </a:p>
          <a:p>
            <a:pPr indent="0" lvl="0" marL="0" rtl="0" algn="l">
              <a:lnSpc>
                <a:spcPct val="100000"/>
              </a:lnSpc>
              <a:spcBef>
                <a:spcPts val="320"/>
              </a:spcBef>
              <a:spcAft>
                <a:spcPts val="0"/>
              </a:spcAft>
              <a:buClr>
                <a:srgbClr val="595959"/>
              </a:buClr>
              <a:buSzPts val="1600"/>
              <a:buNone/>
            </a:pPr>
            <a:r>
              <a:rPr b="1" lang="en-US" sz="1600"/>
              <a:t>The Steroids (computing, instant messaging and file sharing, wireless technologies, Voice over Internet Protocol, videoconferencing, and computer graphics):</a:t>
            </a:r>
            <a:endParaRPr b="1" sz="1600"/>
          </a:p>
          <a:p>
            <a:pPr indent="-228600" lvl="0" marL="228600" rtl="0" algn="l">
              <a:lnSpc>
                <a:spcPct val="100000"/>
              </a:lnSpc>
              <a:spcBef>
                <a:spcPts val="320"/>
              </a:spcBef>
              <a:spcAft>
                <a:spcPts val="0"/>
              </a:spcAft>
              <a:buClr>
                <a:srgbClr val="595959"/>
              </a:buClr>
              <a:buSzPts val="1600"/>
              <a:buChar char="•"/>
            </a:pPr>
            <a:r>
              <a:rPr lang="en-US" sz="1600"/>
              <a:t>Technologies that amplify the other flatteners.</a:t>
            </a:r>
            <a:endParaRPr sz="1600"/>
          </a:p>
          <a:p>
            <a:pPr indent="-228600" lvl="0" marL="228600" rtl="0" algn="l">
              <a:lnSpc>
                <a:spcPct val="100000"/>
              </a:lnSpc>
              <a:spcBef>
                <a:spcPts val="320"/>
              </a:spcBef>
              <a:spcAft>
                <a:spcPts val="0"/>
              </a:spcAft>
              <a:buClr>
                <a:srgbClr val="595959"/>
              </a:buClr>
              <a:buSzPts val="1600"/>
              <a:buChar char="•"/>
            </a:pPr>
            <a:r>
              <a:rPr lang="en-US" sz="1600"/>
              <a:t>Enable all forms of computing and collaboration to be digital, mobile, and personal.</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8"/>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9900FF"/>
              </a:buClr>
              <a:buSzPts val="4400"/>
              <a:buNone/>
            </a:pPr>
            <a:r>
              <a:rPr lang="en-US"/>
              <a:t>Technology Pressures</a:t>
            </a:r>
            <a:endParaRPr/>
          </a:p>
        </p:txBody>
      </p:sp>
      <p:sp>
        <p:nvSpPr>
          <p:cNvPr id="234" name="Google Shape;234;p18"/>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595959"/>
              </a:buClr>
              <a:buSzPts val="3200"/>
              <a:buChar char="•"/>
            </a:pPr>
            <a:r>
              <a:rPr lang="en-US"/>
              <a:t>Technological Innovation and Obsolescence</a:t>
            </a:r>
            <a:endParaRPr/>
          </a:p>
          <a:p>
            <a:pPr indent="-342900" lvl="0" marL="342900" rtl="0" algn="l">
              <a:lnSpc>
                <a:spcPct val="100000"/>
              </a:lnSpc>
              <a:spcBef>
                <a:spcPts val="640"/>
              </a:spcBef>
              <a:spcAft>
                <a:spcPts val="0"/>
              </a:spcAft>
              <a:buClr>
                <a:srgbClr val="595959"/>
              </a:buClr>
              <a:buSzPts val="3200"/>
              <a:buChar char="•"/>
            </a:pPr>
            <a:r>
              <a:rPr lang="en-US"/>
              <a:t>Information Overload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9"/>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9900FF"/>
              </a:buClr>
              <a:buSzPts val="4400"/>
              <a:buNone/>
            </a:pPr>
            <a:r>
              <a:rPr lang="en-US"/>
              <a:t>Technology Pressures</a:t>
            </a:r>
            <a:endParaRPr/>
          </a:p>
        </p:txBody>
      </p:sp>
      <p:sp>
        <p:nvSpPr>
          <p:cNvPr id="241" name="Google Shape;241;p19"/>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403860" lvl="0" marL="342900" rtl="0" algn="l">
              <a:lnSpc>
                <a:spcPct val="100000"/>
              </a:lnSpc>
              <a:spcBef>
                <a:spcPts val="0"/>
              </a:spcBef>
              <a:spcAft>
                <a:spcPts val="0"/>
              </a:spcAft>
              <a:buClr>
                <a:schemeClr val="dk1"/>
              </a:buClr>
              <a:buSzPts val="3200"/>
              <a:buChar char="•"/>
            </a:pPr>
            <a:r>
              <a:rPr b="1" lang="en-US">
                <a:solidFill>
                  <a:schemeClr val="dk1"/>
                </a:solidFill>
              </a:rPr>
              <a:t>Technological Innovation and Obsolescence: </a:t>
            </a:r>
            <a:r>
              <a:rPr lang="en-US">
                <a:solidFill>
                  <a:schemeClr val="dk1"/>
                </a:solidFill>
              </a:rPr>
              <a:t>Few and improved technologies rapidly create or support substitutes for products, alternative service options, and superb quality. As a result, today’s state-of-the-art products may be obsolete tomorrow.</a:t>
            </a:r>
            <a:endParaRPr>
              <a:solidFill>
                <a:schemeClr val="dk1"/>
              </a:solidFill>
            </a:endParaRPr>
          </a:p>
          <a:p>
            <a:pPr indent="-200660" lvl="0" marL="342900" rtl="0" algn="l">
              <a:lnSpc>
                <a:spcPct val="100000"/>
              </a:lnSpc>
              <a:spcBef>
                <a:spcPts val="448"/>
              </a:spcBef>
              <a:spcAft>
                <a:spcPts val="0"/>
              </a:spcAft>
              <a:buClr>
                <a:srgbClr val="595959"/>
              </a:buClr>
              <a:buSzPts val="3200"/>
              <a:buNone/>
            </a:pPr>
            <a:r>
              <a:t/>
            </a:r>
            <a:endParaRPr>
              <a:solidFill>
                <a:schemeClr val="dk1"/>
              </a:solidFill>
            </a:endParaRPr>
          </a:p>
          <a:p>
            <a:pPr indent="-403860" lvl="0" marL="342900" rtl="0" algn="l">
              <a:lnSpc>
                <a:spcPct val="100000"/>
              </a:lnSpc>
              <a:spcBef>
                <a:spcPts val="448"/>
              </a:spcBef>
              <a:spcAft>
                <a:spcPts val="0"/>
              </a:spcAft>
              <a:buClr>
                <a:schemeClr val="dk1"/>
              </a:buClr>
              <a:buSzPts val="3200"/>
              <a:buChar char="•"/>
            </a:pPr>
            <a:r>
              <a:rPr b="1" lang="en-US">
                <a:solidFill>
                  <a:schemeClr val="dk1"/>
                </a:solidFill>
              </a:rPr>
              <a:t>Information Overload: </a:t>
            </a:r>
            <a:r>
              <a:rPr lang="en-US">
                <a:solidFill>
                  <a:schemeClr val="dk1"/>
                </a:solidFill>
              </a:rPr>
              <a:t>Internet and other telecommunications networks are bringing a flood of information to managers. To make decisions effectively and efficiently, managers must be able to access, navigate, and utilize these vast stores of data, information, and knowledge.</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1"/>
          <p:cNvSpPr txBox="1"/>
          <p:nvPr>
            <p:ph idx="2" type="body"/>
          </p:nvPr>
        </p:nvSpPr>
        <p:spPr>
          <a:xfrm>
            <a:off x="609600" y="1828800"/>
            <a:ext cx="8001000" cy="4419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“Bring Your Own Device” Can Cause Problems</a:t>
            </a:r>
            <a:endParaRPr/>
          </a:p>
          <a:p>
            <a:pPr indent="-514350" lvl="1" marL="971550" rtl="0" algn="l">
              <a:lnSpc>
                <a:spcPct val="100000"/>
              </a:lnSpc>
              <a:spcBef>
                <a:spcPts val="480"/>
              </a:spcBef>
              <a:spcAft>
                <a:spcPts val="0"/>
              </a:spcAft>
              <a:buSzPts val="2400"/>
              <a:buAutoNum type="arabicPeriod"/>
            </a:pPr>
            <a:r>
              <a:rPr lang="en-US"/>
              <a:t>What are the advantages of allowing employees to use any mobile device to connect to the corporate network? The disadvantages?</a:t>
            </a:r>
            <a:endParaRPr/>
          </a:p>
          <a:p>
            <a:pPr indent="-514350" lvl="1" marL="971550" rtl="0" algn="l">
              <a:lnSpc>
                <a:spcPct val="100000"/>
              </a:lnSpc>
              <a:spcBef>
                <a:spcPts val="480"/>
              </a:spcBef>
              <a:spcAft>
                <a:spcPts val="0"/>
              </a:spcAft>
              <a:buSzPts val="2400"/>
              <a:buAutoNum type="arabicPeriod"/>
            </a:pPr>
            <a:r>
              <a:rPr lang="en-US"/>
              <a:t>Why is it necessary to be able to erase corporate data when a mobile device is lost or stolen?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CCFF"/>
              </a:buClr>
              <a:buSzPts val="4400"/>
              <a:buFont typeface="Verdana"/>
              <a:buNone/>
            </a:pPr>
            <a:r>
              <a:t/>
            </a:r>
            <a:endParaRPr/>
          </a:p>
        </p:txBody>
      </p:sp>
      <p:sp>
        <p:nvSpPr>
          <p:cNvPr id="131" name="Google Shape;131;p2"/>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a:bodyPr>
          <a:lstStyle/>
          <a:p>
            <a:pPr indent="-514350" lvl="0" marL="514350" rtl="0" algn="l">
              <a:lnSpc>
                <a:spcPct val="100000"/>
              </a:lnSpc>
              <a:spcBef>
                <a:spcPts val="0"/>
              </a:spcBef>
              <a:spcAft>
                <a:spcPts val="0"/>
              </a:spcAft>
              <a:buClr>
                <a:srgbClr val="00B0F0"/>
              </a:buClr>
              <a:buSzPts val="3200"/>
              <a:buFont typeface="Georgia"/>
              <a:buAutoNum type="arabicPeriod"/>
            </a:pPr>
            <a:r>
              <a:rPr lang="en-US"/>
              <a:t>Business Pressures, Organizational Responses, and Information Technology Support</a:t>
            </a:r>
            <a:endParaRPr/>
          </a:p>
          <a:p>
            <a:pPr indent="-311150" lvl="0" marL="514350" rtl="0" algn="l">
              <a:lnSpc>
                <a:spcPct val="100000"/>
              </a:lnSpc>
              <a:spcBef>
                <a:spcPts val="640"/>
              </a:spcBef>
              <a:spcAft>
                <a:spcPts val="0"/>
              </a:spcAft>
              <a:buClr>
                <a:srgbClr val="00B0F0"/>
              </a:buClr>
              <a:buSzPts val="3200"/>
              <a:buFont typeface="Georgia"/>
              <a:buNone/>
            </a:pPr>
            <a:r>
              <a:t/>
            </a:r>
            <a:endParaRPr/>
          </a:p>
          <a:p>
            <a:pPr indent="-514350" lvl="0" marL="514350" rtl="0" algn="l">
              <a:lnSpc>
                <a:spcPct val="100000"/>
              </a:lnSpc>
              <a:spcBef>
                <a:spcPts val="640"/>
              </a:spcBef>
              <a:spcAft>
                <a:spcPts val="0"/>
              </a:spcAft>
              <a:buClr>
                <a:srgbClr val="00B0F0"/>
              </a:buClr>
              <a:buSzPts val="3200"/>
              <a:buFont typeface="Georgia"/>
              <a:buAutoNum type="arabicPeriod"/>
            </a:pPr>
            <a:r>
              <a:rPr lang="en-US"/>
              <a:t>Competitive Advantage and Strategic Information Systems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2"/>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solidFill>
                  <a:srgbClr val="6600CC"/>
                </a:solidFill>
              </a:rPr>
              <a:t>Societal/Political/Legal Pressures</a:t>
            </a:r>
            <a:endParaRPr>
              <a:solidFill>
                <a:srgbClr val="6600CC"/>
              </a:solidFill>
            </a:endParaRPr>
          </a:p>
        </p:txBody>
      </p:sp>
      <p:sp>
        <p:nvSpPr>
          <p:cNvPr id="254" name="Google Shape;254;p22"/>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Char char="•"/>
            </a:pPr>
            <a:r>
              <a:rPr lang="en-US" sz="2800">
                <a:solidFill>
                  <a:schemeClr val="dk1"/>
                </a:solidFill>
              </a:rPr>
              <a:t>Social Responsibility</a:t>
            </a:r>
            <a:endParaRPr sz="2800">
              <a:solidFill>
                <a:schemeClr val="dk1"/>
              </a:solidFill>
            </a:endParaRPr>
          </a:p>
          <a:p>
            <a:pPr indent="-342900" lvl="0" marL="342900" rtl="0" algn="l">
              <a:lnSpc>
                <a:spcPct val="100000"/>
              </a:lnSpc>
              <a:spcBef>
                <a:spcPts val="560"/>
              </a:spcBef>
              <a:spcAft>
                <a:spcPts val="0"/>
              </a:spcAft>
              <a:buClr>
                <a:schemeClr val="dk1"/>
              </a:buClr>
              <a:buSzPts val="2800"/>
              <a:buChar char="•"/>
            </a:pPr>
            <a:r>
              <a:rPr lang="en-US" sz="2800">
                <a:solidFill>
                  <a:schemeClr val="dk1"/>
                </a:solidFill>
              </a:rPr>
              <a:t>Compliance with Government Regulations</a:t>
            </a:r>
            <a:endParaRPr sz="2800">
              <a:solidFill>
                <a:schemeClr val="dk1"/>
              </a:solidFill>
            </a:endParaRPr>
          </a:p>
          <a:p>
            <a:pPr indent="-342900" lvl="0" marL="342900" rtl="0" algn="l">
              <a:lnSpc>
                <a:spcPct val="100000"/>
              </a:lnSpc>
              <a:spcBef>
                <a:spcPts val="560"/>
              </a:spcBef>
              <a:spcAft>
                <a:spcPts val="0"/>
              </a:spcAft>
              <a:buClr>
                <a:schemeClr val="dk1"/>
              </a:buClr>
              <a:buSzPts val="2800"/>
              <a:buChar char="•"/>
            </a:pPr>
            <a:r>
              <a:rPr lang="en-US" sz="2800">
                <a:solidFill>
                  <a:schemeClr val="dk1"/>
                </a:solidFill>
              </a:rPr>
              <a:t>Protection Against Terrorist Attacks</a:t>
            </a:r>
            <a:endParaRPr sz="2800">
              <a:solidFill>
                <a:schemeClr val="dk1"/>
              </a:solidFill>
            </a:endParaRPr>
          </a:p>
          <a:p>
            <a:pPr indent="-342900" lvl="0" marL="342900" rtl="0" algn="l">
              <a:lnSpc>
                <a:spcPct val="100000"/>
              </a:lnSpc>
              <a:spcBef>
                <a:spcPts val="560"/>
              </a:spcBef>
              <a:spcAft>
                <a:spcPts val="0"/>
              </a:spcAft>
              <a:buClr>
                <a:schemeClr val="dk1"/>
              </a:buClr>
              <a:buSzPts val="2800"/>
              <a:buChar char="•"/>
            </a:pPr>
            <a:r>
              <a:rPr lang="en-US" sz="2800">
                <a:solidFill>
                  <a:schemeClr val="dk1"/>
                </a:solidFill>
              </a:rPr>
              <a:t>Ethical Issues</a:t>
            </a:r>
            <a:endParaRPr sz="28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3"/>
          <p:cNvSpPr txBox="1"/>
          <p:nvPr>
            <p:ph idx="1" type="subTitle"/>
          </p:nvPr>
        </p:nvSpPr>
        <p:spPr>
          <a:xfrm>
            <a:off x="457200" y="76200"/>
            <a:ext cx="8153400" cy="583565"/>
          </a:xfrm>
          <a:prstGeom prst="rect">
            <a:avLst/>
          </a:prstGeom>
          <a:noFill/>
          <a:ln>
            <a:noFill/>
          </a:ln>
        </p:spPr>
        <p:txBody>
          <a:bodyPr anchorCtr="0" anchor="b" bIns="45700" lIns="91425" spcFirstLastPara="1" rIns="91425" wrap="square" tIns="45700">
            <a:normAutofit fontScale="90000" lnSpcReduction="10000"/>
          </a:bodyPr>
          <a:lstStyle/>
          <a:p>
            <a:pPr indent="0" lvl="0" marL="0" rtl="0" algn="l">
              <a:lnSpc>
                <a:spcPct val="100000"/>
              </a:lnSpc>
              <a:spcBef>
                <a:spcPts val="0"/>
              </a:spcBef>
              <a:spcAft>
                <a:spcPts val="0"/>
              </a:spcAft>
              <a:buClr>
                <a:srgbClr val="9900FF"/>
              </a:buClr>
              <a:buSzPct val="100000"/>
              <a:buNone/>
            </a:pPr>
            <a:r>
              <a:rPr lang="en-US" sz="3600"/>
              <a:t>Societal/Political/Legal Pressures</a:t>
            </a:r>
            <a:endParaRPr sz="3600"/>
          </a:p>
        </p:txBody>
      </p:sp>
      <p:sp>
        <p:nvSpPr>
          <p:cNvPr id="261" name="Google Shape;261;p23"/>
          <p:cNvSpPr txBox="1"/>
          <p:nvPr>
            <p:ph idx="2" type="body"/>
          </p:nvPr>
        </p:nvSpPr>
        <p:spPr>
          <a:xfrm>
            <a:off x="190500" y="914400"/>
            <a:ext cx="8763000" cy="5528310"/>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lnSpc>
                <a:spcPct val="100000"/>
              </a:lnSpc>
              <a:spcBef>
                <a:spcPts val="0"/>
              </a:spcBef>
              <a:spcAft>
                <a:spcPts val="0"/>
              </a:spcAft>
              <a:buClr>
                <a:srgbClr val="595959"/>
              </a:buClr>
              <a:buSzPct val="100000"/>
              <a:buChar char="•"/>
            </a:pPr>
            <a:r>
              <a:rPr b="1" lang="en-US" sz="2800"/>
              <a:t>Social Responsibility: </a:t>
            </a:r>
            <a:r>
              <a:rPr lang="en-US" sz="2800"/>
              <a:t>Social issues that affect businesses and individuals range from the state of the physical environment, to company and individual philanthropy, to education. Some corporations and individuals are willing to spend time and/or money to address various social problems. These efforts are known as organizational social responsibility or individual social responsibility.</a:t>
            </a:r>
            <a:endParaRPr sz="2800"/>
          </a:p>
          <a:p>
            <a:pPr indent="-245109" lvl="0" marL="342900" rtl="0" algn="l">
              <a:lnSpc>
                <a:spcPct val="100000"/>
              </a:lnSpc>
              <a:spcBef>
                <a:spcPts val="308"/>
              </a:spcBef>
              <a:spcAft>
                <a:spcPts val="0"/>
              </a:spcAft>
              <a:buClr>
                <a:srgbClr val="595959"/>
              </a:buClr>
              <a:buSzPct val="100000"/>
              <a:buNone/>
            </a:pPr>
            <a:r>
              <a:t/>
            </a:r>
            <a:endParaRPr sz="2800"/>
          </a:p>
          <a:p>
            <a:pPr indent="-342900" lvl="0" marL="342900" rtl="0" algn="l">
              <a:lnSpc>
                <a:spcPct val="100000"/>
              </a:lnSpc>
              <a:spcBef>
                <a:spcPts val="308"/>
              </a:spcBef>
              <a:spcAft>
                <a:spcPts val="0"/>
              </a:spcAft>
              <a:buClr>
                <a:srgbClr val="595959"/>
              </a:buClr>
              <a:buSzPct val="100000"/>
              <a:buChar char="•"/>
            </a:pPr>
            <a:r>
              <a:rPr b="1" lang="en-US" sz="2800"/>
              <a:t>Compliance with Government Regulations: </a:t>
            </a:r>
            <a:r>
              <a:rPr lang="en-US" sz="2800"/>
              <a:t>government regulations regarding health, safety, environmental protection, and equal opportunity. Businesses tend to view government regulations as expensive constraints on their activities. </a:t>
            </a:r>
            <a:endParaRPr sz="2800"/>
          </a:p>
          <a:p>
            <a:pPr indent="-245109" lvl="0" marL="342900" rtl="0" algn="l">
              <a:lnSpc>
                <a:spcPct val="100000"/>
              </a:lnSpc>
              <a:spcBef>
                <a:spcPts val="308"/>
              </a:spcBef>
              <a:spcAft>
                <a:spcPts val="0"/>
              </a:spcAft>
              <a:buClr>
                <a:srgbClr val="595959"/>
              </a:buClr>
              <a:buSzPct val="100000"/>
              <a:buNone/>
            </a:pPr>
            <a:r>
              <a:t/>
            </a:r>
            <a:endParaRPr sz="2800"/>
          </a:p>
          <a:p>
            <a:pPr indent="-342900" lvl="0" marL="342900" rtl="0" algn="l">
              <a:lnSpc>
                <a:spcPct val="100000"/>
              </a:lnSpc>
              <a:spcBef>
                <a:spcPts val="308"/>
              </a:spcBef>
              <a:spcAft>
                <a:spcPts val="0"/>
              </a:spcAft>
              <a:buClr>
                <a:srgbClr val="595959"/>
              </a:buClr>
              <a:buSzPct val="100000"/>
              <a:buChar char="•"/>
            </a:pPr>
            <a:r>
              <a:rPr b="1" lang="en-US" sz="2800"/>
              <a:t>Protection Against Terrorist Attacks: </a:t>
            </a:r>
            <a:r>
              <a:rPr lang="en-US" sz="2800"/>
              <a:t>organizations have been under increased pressure to protect themselves against terrorist attacks. In addition, employees who are in the military reserves have been called up for active duty, creating personnel problems. Information technology can help protect businesses by providing security systems and possibly identifying patterns of behavior associated with terrorist activities, including cyberattacks.</a:t>
            </a:r>
            <a:endParaRPr sz="2800"/>
          </a:p>
          <a:p>
            <a:pPr indent="-245109" lvl="0" marL="342900" rtl="0" algn="l">
              <a:lnSpc>
                <a:spcPct val="100000"/>
              </a:lnSpc>
              <a:spcBef>
                <a:spcPts val="308"/>
              </a:spcBef>
              <a:spcAft>
                <a:spcPts val="0"/>
              </a:spcAft>
              <a:buClr>
                <a:srgbClr val="595959"/>
              </a:buClr>
              <a:buSzPct val="100000"/>
              <a:buNone/>
            </a:pPr>
            <a:r>
              <a:t/>
            </a:r>
            <a:endParaRPr sz="2800"/>
          </a:p>
          <a:p>
            <a:pPr indent="-245109" lvl="0" marL="342900" rtl="0" algn="l">
              <a:lnSpc>
                <a:spcPct val="100000"/>
              </a:lnSpc>
              <a:spcBef>
                <a:spcPts val="308"/>
              </a:spcBef>
              <a:spcAft>
                <a:spcPts val="0"/>
              </a:spcAft>
              <a:buClr>
                <a:srgbClr val="595959"/>
              </a:buClr>
              <a:buSzPct val="100000"/>
              <a:buNone/>
            </a:pPr>
            <a:r>
              <a:t/>
            </a:r>
            <a:endParaRPr sz="2800"/>
          </a:p>
          <a:p>
            <a:pPr indent="-342900" lvl="0" marL="342900" rtl="0" algn="l">
              <a:lnSpc>
                <a:spcPct val="100000"/>
              </a:lnSpc>
              <a:spcBef>
                <a:spcPts val="308"/>
              </a:spcBef>
              <a:spcAft>
                <a:spcPts val="0"/>
              </a:spcAft>
              <a:buClr>
                <a:srgbClr val="595959"/>
              </a:buClr>
              <a:buSzPct val="100000"/>
              <a:buChar char="•"/>
            </a:pPr>
            <a:r>
              <a:rPr b="1" lang="en-US" sz="2800"/>
              <a:t>Ethical Issues: </a:t>
            </a:r>
            <a:r>
              <a:rPr lang="en-US" sz="2800"/>
              <a:t>Ethics relates to general standards of right and wrong. Information ethics relates specifically to standards of right and wrong in information processing practices. Ethical issues are very important because, if handled poorly, they can damage an organization’s image and destroy its employees’ morale.</a:t>
            </a:r>
            <a:endParaRPr sz="2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6" name="Shape 266"/>
        <p:cNvGrpSpPr/>
        <p:nvPr/>
      </p:nvGrpSpPr>
      <p:grpSpPr>
        <a:xfrm>
          <a:off x="0" y="0"/>
          <a:ext cx="0" cy="0"/>
          <a:chOff x="0" y="0"/>
          <a:chExt cx="0" cy="0"/>
        </a:xfrm>
      </p:grpSpPr>
      <p:sp>
        <p:nvSpPr>
          <p:cNvPr id="267" name="Google Shape;267;p24"/>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None/>
            </a:pPr>
            <a:r>
              <a:rPr lang="en-US"/>
              <a:t>Social Responsibility</a:t>
            </a:r>
            <a:endParaRPr/>
          </a:p>
        </p:txBody>
      </p:sp>
      <p:sp>
        <p:nvSpPr>
          <p:cNvPr id="268" name="Google Shape;268;p24"/>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595959"/>
              </a:buClr>
              <a:buSzPts val="3200"/>
              <a:buChar char="•"/>
            </a:pPr>
            <a:r>
              <a:rPr lang="en-US"/>
              <a:t>IT Assists “Go Green” Efforts in Three Areas:</a:t>
            </a:r>
            <a:endParaRPr/>
          </a:p>
          <a:p>
            <a:pPr indent="-514350" lvl="1" marL="971550" rtl="0" algn="l">
              <a:lnSpc>
                <a:spcPct val="100000"/>
              </a:lnSpc>
              <a:spcBef>
                <a:spcPts val="560"/>
              </a:spcBef>
              <a:spcAft>
                <a:spcPts val="0"/>
              </a:spcAft>
              <a:buClr>
                <a:srgbClr val="595959"/>
              </a:buClr>
              <a:buSzPts val="2800"/>
              <a:buFont typeface="Georgia"/>
              <a:buAutoNum type="arabicPeriod"/>
            </a:pPr>
            <a:r>
              <a:rPr lang="en-US"/>
              <a:t>Facilities design and management</a:t>
            </a:r>
            <a:endParaRPr/>
          </a:p>
          <a:p>
            <a:pPr indent="-514350" lvl="1" marL="971550" rtl="0" algn="l">
              <a:lnSpc>
                <a:spcPct val="100000"/>
              </a:lnSpc>
              <a:spcBef>
                <a:spcPts val="560"/>
              </a:spcBef>
              <a:spcAft>
                <a:spcPts val="0"/>
              </a:spcAft>
              <a:buClr>
                <a:srgbClr val="595959"/>
              </a:buClr>
              <a:buSzPts val="2800"/>
              <a:buFont typeface="Georgia"/>
              <a:buAutoNum type="arabicPeriod"/>
            </a:pPr>
            <a:r>
              <a:rPr lang="en-US"/>
              <a:t>Carbon management</a:t>
            </a:r>
            <a:endParaRPr/>
          </a:p>
          <a:p>
            <a:pPr indent="-514350" lvl="1" marL="971550" rtl="0" algn="l">
              <a:lnSpc>
                <a:spcPct val="100000"/>
              </a:lnSpc>
              <a:spcBef>
                <a:spcPts val="560"/>
              </a:spcBef>
              <a:spcAft>
                <a:spcPts val="0"/>
              </a:spcAft>
              <a:buClr>
                <a:srgbClr val="595959"/>
              </a:buClr>
              <a:buSzPts val="2800"/>
              <a:buFont typeface="Georgia"/>
              <a:buAutoNum type="arabicPeriod"/>
            </a:pPr>
            <a:r>
              <a:rPr lang="en-US"/>
              <a:t>International and U.S. environmental laws</a:t>
            </a:r>
            <a:endParaRPr/>
          </a:p>
          <a:p>
            <a:pPr indent="-342900" lvl="0" marL="342900" rtl="0" algn="l">
              <a:lnSpc>
                <a:spcPct val="100000"/>
              </a:lnSpc>
              <a:spcBef>
                <a:spcPts val="640"/>
              </a:spcBef>
              <a:spcAft>
                <a:spcPts val="0"/>
              </a:spcAft>
              <a:buClr>
                <a:srgbClr val="595959"/>
              </a:buClr>
              <a:buSzPts val="3200"/>
              <a:buChar char="•"/>
            </a:pPr>
            <a:r>
              <a:rPr lang="en-US"/>
              <a:t>Digital Divide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5"/>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Organizational Responses</a:t>
            </a:r>
            <a:endParaRPr/>
          </a:p>
        </p:txBody>
      </p:sp>
      <p:sp>
        <p:nvSpPr>
          <p:cNvPr id="275" name="Google Shape;275;p25"/>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Strategic Systems</a:t>
            </a:r>
            <a:endParaRPr/>
          </a:p>
          <a:p>
            <a:pPr indent="-342900" lvl="0" marL="342900" rtl="0" algn="l">
              <a:lnSpc>
                <a:spcPct val="100000"/>
              </a:lnSpc>
              <a:spcBef>
                <a:spcPts val="640"/>
              </a:spcBef>
              <a:spcAft>
                <a:spcPts val="0"/>
              </a:spcAft>
              <a:buClr>
                <a:schemeClr val="dk1"/>
              </a:buClr>
              <a:buSzPts val="3200"/>
              <a:buChar char="•"/>
            </a:pPr>
            <a:r>
              <a:rPr lang="en-US"/>
              <a:t>Customer Focus</a:t>
            </a:r>
            <a:endParaRPr/>
          </a:p>
          <a:p>
            <a:pPr indent="-342900" lvl="0" marL="342900" rtl="0" algn="l">
              <a:lnSpc>
                <a:spcPct val="100000"/>
              </a:lnSpc>
              <a:spcBef>
                <a:spcPts val="640"/>
              </a:spcBef>
              <a:spcAft>
                <a:spcPts val="0"/>
              </a:spcAft>
              <a:buClr>
                <a:schemeClr val="dk1"/>
              </a:buClr>
              <a:buSzPts val="3200"/>
              <a:buChar char="•"/>
            </a:pPr>
            <a:r>
              <a:rPr lang="en-US"/>
              <a:t>Make-to-Order and Mass Customization</a:t>
            </a:r>
            <a:endParaRPr/>
          </a:p>
          <a:p>
            <a:pPr indent="-342900" lvl="0" marL="342900" rtl="0" algn="l">
              <a:lnSpc>
                <a:spcPct val="100000"/>
              </a:lnSpc>
              <a:spcBef>
                <a:spcPts val="640"/>
              </a:spcBef>
              <a:spcAft>
                <a:spcPts val="0"/>
              </a:spcAft>
              <a:buClr>
                <a:schemeClr val="dk1"/>
              </a:buClr>
              <a:buSzPts val="3200"/>
              <a:buChar char="•"/>
            </a:pPr>
            <a:r>
              <a:rPr lang="en-US"/>
              <a:t>E-Business and E-Commerce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6"/>
          <p:cNvSpPr txBox="1"/>
          <p:nvPr>
            <p:ph idx="1" type="subTitle"/>
          </p:nvPr>
        </p:nvSpPr>
        <p:spPr>
          <a:xfrm>
            <a:off x="457200" y="76200"/>
            <a:ext cx="8153400" cy="859155"/>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Organizational Responses</a:t>
            </a:r>
            <a:endParaRPr/>
          </a:p>
        </p:txBody>
      </p:sp>
      <p:sp>
        <p:nvSpPr>
          <p:cNvPr id="282" name="Google Shape;282;p26"/>
          <p:cNvSpPr txBox="1"/>
          <p:nvPr>
            <p:ph idx="2" type="body"/>
          </p:nvPr>
        </p:nvSpPr>
        <p:spPr>
          <a:xfrm>
            <a:off x="152400" y="1207135"/>
            <a:ext cx="8763000" cy="5041265"/>
          </a:xfrm>
          <a:prstGeom prst="rect">
            <a:avLst/>
          </a:prstGeom>
          <a:noFill/>
          <a:ln>
            <a:noFill/>
          </a:ln>
        </p:spPr>
        <p:txBody>
          <a:bodyPr anchorCtr="0" anchor="t" bIns="45700" lIns="91425" spcFirstLastPara="1" rIns="91425" wrap="square" tIns="45700">
            <a:normAutofit fontScale="70000" lnSpcReduction="10000"/>
          </a:bodyPr>
          <a:lstStyle/>
          <a:p>
            <a:pPr indent="-388620" lvl="0" marL="342900" rtl="0" algn="l">
              <a:lnSpc>
                <a:spcPct val="100000"/>
              </a:lnSpc>
              <a:spcBef>
                <a:spcPts val="0"/>
              </a:spcBef>
              <a:spcAft>
                <a:spcPts val="0"/>
              </a:spcAft>
              <a:buClr>
                <a:schemeClr val="dk1"/>
              </a:buClr>
              <a:buSzPct val="177777"/>
              <a:buChar char="•"/>
            </a:pPr>
            <a:r>
              <a:rPr b="1" lang="en-US"/>
              <a:t>Strategic Systems: </a:t>
            </a:r>
            <a:r>
              <a:rPr lang="en-US"/>
              <a:t>provide organizations with advantages that enable them to increase their market share and/or profits, to better negotiate with suppliers, and to prevent competitors from entering their markets.</a:t>
            </a:r>
            <a:endParaRPr/>
          </a:p>
          <a:p>
            <a:pPr indent="-246380" lvl="0" marL="342900" rtl="0" algn="l">
              <a:lnSpc>
                <a:spcPct val="100000"/>
              </a:lnSpc>
              <a:spcBef>
                <a:spcPts val="304"/>
              </a:spcBef>
              <a:spcAft>
                <a:spcPts val="0"/>
              </a:spcAft>
              <a:buClr>
                <a:schemeClr val="dk1"/>
              </a:buClr>
              <a:buSzPct val="177777"/>
              <a:buNone/>
            </a:pPr>
            <a:r>
              <a:t/>
            </a:r>
            <a:endParaRPr/>
          </a:p>
          <a:p>
            <a:pPr indent="-388620" lvl="0" marL="342900" rtl="0" algn="l">
              <a:lnSpc>
                <a:spcPct val="100000"/>
              </a:lnSpc>
              <a:spcBef>
                <a:spcPts val="304"/>
              </a:spcBef>
              <a:spcAft>
                <a:spcPts val="0"/>
              </a:spcAft>
              <a:buClr>
                <a:schemeClr val="dk1"/>
              </a:buClr>
              <a:buSzPct val="177777"/>
              <a:buChar char="•"/>
            </a:pPr>
            <a:r>
              <a:rPr b="1" lang="en-US"/>
              <a:t>Customer Focus: </a:t>
            </a:r>
            <a:r>
              <a:rPr lang="en-US"/>
              <a:t>Organizational attempts to provide superb customer service can make the difference between attracting and retaining customers versus losing them to competitors. Numerous IT tools and business processes have been designed to keep customers happy.</a:t>
            </a:r>
            <a:endParaRPr/>
          </a:p>
          <a:p>
            <a:pPr indent="-388620" lvl="0" marL="342900" rtl="0" algn="l">
              <a:lnSpc>
                <a:spcPct val="100000"/>
              </a:lnSpc>
              <a:spcBef>
                <a:spcPts val="304"/>
              </a:spcBef>
              <a:spcAft>
                <a:spcPts val="0"/>
              </a:spcAft>
              <a:buClr>
                <a:schemeClr val="dk1"/>
              </a:buClr>
              <a:buSzPct val="177777"/>
              <a:buChar char="•"/>
            </a:pPr>
            <a:r>
              <a:rPr b="1" lang="en-US"/>
              <a:t>Make-to-Order: </a:t>
            </a:r>
            <a:r>
              <a:rPr lang="en-US"/>
              <a:t>a strategy of producing customized (made to individual specifications) products and services.</a:t>
            </a:r>
            <a:endParaRPr/>
          </a:p>
          <a:p>
            <a:pPr indent="-246380" lvl="0" marL="342900" rtl="0" algn="l">
              <a:lnSpc>
                <a:spcPct val="100000"/>
              </a:lnSpc>
              <a:spcBef>
                <a:spcPts val="304"/>
              </a:spcBef>
              <a:spcAft>
                <a:spcPts val="0"/>
              </a:spcAft>
              <a:buClr>
                <a:schemeClr val="dk1"/>
              </a:buClr>
              <a:buSzPct val="177777"/>
              <a:buNone/>
            </a:pPr>
            <a:r>
              <a:t/>
            </a:r>
            <a:endParaRPr/>
          </a:p>
          <a:p>
            <a:pPr indent="-388620" lvl="0" marL="342900" rtl="0" algn="l">
              <a:lnSpc>
                <a:spcPct val="100000"/>
              </a:lnSpc>
              <a:spcBef>
                <a:spcPts val="304"/>
              </a:spcBef>
              <a:spcAft>
                <a:spcPts val="0"/>
              </a:spcAft>
              <a:buClr>
                <a:schemeClr val="dk1"/>
              </a:buClr>
              <a:buSzPct val="177777"/>
              <a:buChar char="•"/>
            </a:pPr>
            <a:r>
              <a:rPr b="1" lang="en-US"/>
              <a:t>Mass Customization: </a:t>
            </a:r>
            <a:r>
              <a:rPr lang="en-US"/>
              <a:t>a company produces a large quantity of items, but it customizes them to match the needs and preferences of individual customers. Mass customization is essentially an attempt to perform make-to-order on a large scale</a:t>
            </a:r>
            <a:endParaRPr/>
          </a:p>
          <a:p>
            <a:pPr indent="-246380" lvl="0" marL="342900" rtl="0" algn="l">
              <a:lnSpc>
                <a:spcPct val="100000"/>
              </a:lnSpc>
              <a:spcBef>
                <a:spcPts val="304"/>
              </a:spcBef>
              <a:spcAft>
                <a:spcPts val="0"/>
              </a:spcAft>
              <a:buClr>
                <a:schemeClr val="dk1"/>
              </a:buClr>
              <a:buSzPct val="177777"/>
              <a:buNone/>
            </a:pPr>
            <a:r>
              <a:t/>
            </a:r>
            <a:endParaRPr/>
          </a:p>
          <a:p>
            <a:pPr indent="-388620" lvl="0" marL="342900" rtl="0" algn="l">
              <a:lnSpc>
                <a:spcPct val="100000"/>
              </a:lnSpc>
              <a:spcBef>
                <a:spcPts val="304"/>
              </a:spcBef>
              <a:spcAft>
                <a:spcPts val="0"/>
              </a:spcAft>
              <a:buClr>
                <a:schemeClr val="dk1"/>
              </a:buClr>
              <a:buSzPct val="177777"/>
              <a:buChar char="•"/>
            </a:pPr>
            <a:r>
              <a:rPr b="1" lang="en-US"/>
              <a:t>E-Business and E-Commerce: </a:t>
            </a:r>
            <a:r>
              <a:rPr lang="en-US"/>
              <a:t>Conducting business electronically is an essential strategy for companies that are competing in today’s business environment.</a:t>
            </a:r>
            <a:endParaRPr/>
          </a:p>
          <a:p>
            <a:pPr indent="-388620" lvl="0" marL="342900" rtl="0" algn="l">
              <a:lnSpc>
                <a:spcPct val="100000"/>
              </a:lnSpc>
              <a:spcBef>
                <a:spcPts val="304"/>
              </a:spcBef>
              <a:spcAft>
                <a:spcPts val="0"/>
              </a:spcAft>
              <a:buClr>
                <a:schemeClr val="dk1"/>
              </a:buClr>
              <a:buSzPct val="177777"/>
              <a:buChar char="•"/>
            </a:pPr>
            <a:r>
              <a:rPr b="1" lang="en-US"/>
              <a:t>Electronic commerce (EC or e-commerce): </a:t>
            </a:r>
            <a:r>
              <a:rPr lang="en-US"/>
              <a:t>describes the process of buying, selling, transferring, or exchanging products, services, or information via computer networks, including the Internet.</a:t>
            </a:r>
            <a:endParaRPr/>
          </a:p>
          <a:p>
            <a:pPr indent="-388620" lvl="0" marL="342900" rtl="0" algn="l">
              <a:lnSpc>
                <a:spcPct val="100000"/>
              </a:lnSpc>
              <a:spcBef>
                <a:spcPts val="304"/>
              </a:spcBef>
              <a:spcAft>
                <a:spcPts val="0"/>
              </a:spcAft>
              <a:buClr>
                <a:schemeClr val="dk1"/>
              </a:buClr>
              <a:buSzPct val="177777"/>
              <a:buChar char="•"/>
            </a:pPr>
            <a:r>
              <a:rPr b="1" lang="en-US"/>
              <a:t>E-business: </a:t>
            </a:r>
            <a:r>
              <a:rPr lang="en-US"/>
              <a:t>a somewhat broader concept than EC that includes servicing customers, collaborating with business partners, and performing electronic transactions within an organization.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7"/>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fontScale="92500"/>
          </a:bodyPr>
          <a:lstStyle/>
          <a:p>
            <a:pPr indent="0" lvl="0" marL="0" rtl="0" algn="l">
              <a:lnSpc>
                <a:spcPct val="100000"/>
              </a:lnSpc>
              <a:spcBef>
                <a:spcPts val="0"/>
              </a:spcBef>
              <a:spcAft>
                <a:spcPts val="0"/>
              </a:spcAft>
              <a:buClr>
                <a:srgbClr val="FF9900"/>
              </a:buClr>
              <a:buSzPct val="100000"/>
              <a:buNone/>
            </a:pPr>
            <a:r>
              <a:rPr lang="en-US"/>
              <a:t>Competitive Advantage and Strategic IS’s</a:t>
            </a:r>
            <a:endParaRPr/>
          </a:p>
        </p:txBody>
      </p:sp>
      <p:sp>
        <p:nvSpPr>
          <p:cNvPr id="288" name="Google Shape;288;p27"/>
          <p:cNvSpPr txBox="1"/>
          <p:nvPr>
            <p:ph idx="2" type="body"/>
          </p:nvPr>
        </p:nvSpPr>
        <p:spPr>
          <a:xfrm>
            <a:off x="76200" y="0"/>
            <a:ext cx="1981200" cy="1524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7F7F7F"/>
              </a:buClr>
              <a:buSzPts val="7200"/>
              <a:buNone/>
            </a:pPr>
            <a:r>
              <a:rPr lang="en-US"/>
              <a:t>2.2</a:t>
            </a:r>
            <a:endParaRPr/>
          </a:p>
        </p:txBody>
      </p:sp>
      <p:sp>
        <p:nvSpPr>
          <p:cNvPr id="289" name="Google Shape;289;p27"/>
          <p:cNvSpPr txBox="1"/>
          <p:nvPr>
            <p:ph idx="3" type="body"/>
          </p:nvPr>
        </p:nvSpPr>
        <p:spPr>
          <a:xfrm>
            <a:off x="1066800" y="2438400"/>
            <a:ext cx="7543800" cy="38100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6600CC"/>
              </a:buClr>
              <a:buSzPts val="3200"/>
              <a:buChar char="•"/>
            </a:pPr>
            <a:r>
              <a:rPr lang="en-US"/>
              <a:t>Porter’s Competitive Forces Model</a:t>
            </a:r>
            <a:endParaRPr/>
          </a:p>
          <a:p>
            <a:pPr indent="-342900" lvl="0" marL="342900" rtl="0" algn="l">
              <a:lnSpc>
                <a:spcPct val="100000"/>
              </a:lnSpc>
              <a:spcBef>
                <a:spcPts val="640"/>
              </a:spcBef>
              <a:spcAft>
                <a:spcPts val="0"/>
              </a:spcAft>
              <a:buClr>
                <a:srgbClr val="6600CC"/>
              </a:buClr>
              <a:buSzPts val="3200"/>
              <a:buChar char="•"/>
            </a:pPr>
            <a:r>
              <a:rPr lang="en-US"/>
              <a:t>Porter’s Value Chain Model</a:t>
            </a:r>
            <a:endParaRPr/>
          </a:p>
          <a:p>
            <a:pPr indent="-342900" lvl="0" marL="342900" rtl="0" algn="l">
              <a:lnSpc>
                <a:spcPct val="100000"/>
              </a:lnSpc>
              <a:spcBef>
                <a:spcPts val="640"/>
              </a:spcBef>
              <a:spcAft>
                <a:spcPts val="0"/>
              </a:spcAft>
              <a:buClr>
                <a:srgbClr val="6600CC"/>
              </a:buClr>
              <a:buSzPts val="3200"/>
              <a:buChar char="•"/>
            </a:pPr>
            <a:r>
              <a:rPr lang="en-US"/>
              <a:t>Strategies for Competitive Advantage</a:t>
            </a:r>
            <a:endParaRPr/>
          </a:p>
          <a:p>
            <a:pPr indent="-342900" lvl="0" marL="342900" rtl="0" algn="l">
              <a:lnSpc>
                <a:spcPct val="100000"/>
              </a:lnSpc>
              <a:spcBef>
                <a:spcPts val="640"/>
              </a:spcBef>
              <a:spcAft>
                <a:spcPts val="0"/>
              </a:spcAft>
              <a:buClr>
                <a:srgbClr val="6600CC"/>
              </a:buClr>
              <a:buSzPts val="3200"/>
              <a:buChar char="•"/>
            </a:pPr>
            <a:r>
              <a:rPr lang="en-US"/>
              <a:t>Business – Information Technology Alignment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8"/>
          <p:cNvSpPr txBox="1"/>
          <p:nvPr>
            <p:ph idx="1" type="subTitle"/>
          </p:nvPr>
        </p:nvSpPr>
        <p:spPr>
          <a:xfrm>
            <a:off x="533400" y="-838200"/>
            <a:ext cx="8153399" cy="1447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3600"/>
              <a:buNone/>
            </a:pPr>
            <a:r>
              <a:rPr lang="en-US" sz="3600"/>
              <a:t>Porter’s Competitive Forces Model</a:t>
            </a:r>
            <a:endParaRPr sz="3600"/>
          </a:p>
        </p:txBody>
      </p:sp>
      <p:pic>
        <p:nvPicPr>
          <p:cNvPr id="295" name="Google Shape;295;p28"/>
          <p:cNvPicPr preferRelativeResize="0"/>
          <p:nvPr>
            <p:ph idx="2" type="body"/>
          </p:nvPr>
        </p:nvPicPr>
        <p:blipFill rotWithShape="1">
          <a:blip r:embed="rId3">
            <a:alphaModFix/>
          </a:blip>
          <a:srcRect b="0" l="0" r="0" t="0"/>
          <a:stretch/>
        </p:blipFill>
        <p:spPr>
          <a:xfrm>
            <a:off x="76200" y="914400"/>
            <a:ext cx="9048584" cy="5486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9"/>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Porter’s Five Forces Model</a:t>
            </a:r>
            <a:endParaRPr/>
          </a:p>
        </p:txBody>
      </p:sp>
      <p:sp>
        <p:nvSpPr>
          <p:cNvPr id="302" name="Google Shape;302;p29"/>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529590" lvl="0" marL="514350" rtl="0" algn="l">
              <a:lnSpc>
                <a:spcPct val="100000"/>
              </a:lnSpc>
              <a:spcBef>
                <a:spcPts val="0"/>
              </a:spcBef>
              <a:spcAft>
                <a:spcPts val="0"/>
              </a:spcAft>
              <a:buClr>
                <a:schemeClr val="dk1"/>
              </a:buClr>
              <a:buSzPts val="3200"/>
              <a:buFont typeface="Georgia"/>
              <a:buAutoNum type="arabicPeriod"/>
            </a:pPr>
            <a:r>
              <a:rPr lang="en-US"/>
              <a:t>The threat of new competitors</a:t>
            </a:r>
            <a:endParaRPr/>
          </a:p>
          <a:p>
            <a:pPr indent="-529590" lvl="0" marL="514350" rtl="0" algn="l">
              <a:lnSpc>
                <a:spcPct val="100000"/>
              </a:lnSpc>
              <a:spcBef>
                <a:spcPts val="592"/>
              </a:spcBef>
              <a:spcAft>
                <a:spcPts val="0"/>
              </a:spcAft>
              <a:buClr>
                <a:schemeClr val="dk1"/>
              </a:buClr>
              <a:buSzPts val="3200"/>
              <a:buFont typeface="Georgia"/>
              <a:buAutoNum type="arabicPeriod"/>
            </a:pPr>
            <a:r>
              <a:rPr lang="en-US"/>
              <a:t>The bargaining power of suppliers</a:t>
            </a:r>
            <a:endParaRPr/>
          </a:p>
          <a:p>
            <a:pPr indent="-529590" lvl="0" marL="514350" rtl="0" algn="l">
              <a:lnSpc>
                <a:spcPct val="100000"/>
              </a:lnSpc>
              <a:spcBef>
                <a:spcPts val="592"/>
              </a:spcBef>
              <a:spcAft>
                <a:spcPts val="0"/>
              </a:spcAft>
              <a:buClr>
                <a:schemeClr val="dk1"/>
              </a:buClr>
              <a:buSzPts val="3200"/>
              <a:buFont typeface="Georgia"/>
              <a:buAutoNum type="arabicPeriod"/>
            </a:pPr>
            <a:r>
              <a:rPr lang="en-US"/>
              <a:t>The bargaining power of customers (buyers)</a:t>
            </a:r>
            <a:endParaRPr/>
          </a:p>
          <a:p>
            <a:pPr indent="-529590" lvl="0" marL="514350" rtl="0" algn="l">
              <a:lnSpc>
                <a:spcPct val="100000"/>
              </a:lnSpc>
              <a:spcBef>
                <a:spcPts val="592"/>
              </a:spcBef>
              <a:spcAft>
                <a:spcPts val="0"/>
              </a:spcAft>
              <a:buClr>
                <a:schemeClr val="dk1"/>
              </a:buClr>
              <a:buSzPts val="3200"/>
              <a:buFont typeface="Georgia"/>
              <a:buAutoNum type="arabicPeriod"/>
            </a:pPr>
            <a:r>
              <a:rPr lang="en-US"/>
              <a:t>The threat of substitute products or services</a:t>
            </a:r>
            <a:endParaRPr/>
          </a:p>
          <a:p>
            <a:pPr indent="-529590" lvl="0" marL="514350" rtl="0" algn="l">
              <a:lnSpc>
                <a:spcPct val="100000"/>
              </a:lnSpc>
              <a:spcBef>
                <a:spcPts val="592"/>
              </a:spcBef>
              <a:spcAft>
                <a:spcPts val="0"/>
              </a:spcAft>
              <a:buClr>
                <a:schemeClr val="dk1"/>
              </a:buClr>
              <a:buSzPts val="3200"/>
              <a:buFont typeface="Georgia"/>
              <a:buAutoNum type="arabicPeriod"/>
            </a:pPr>
            <a:r>
              <a:rPr lang="en-US"/>
              <a:t>The rivalry among existing firms in the industry</a:t>
            </a:r>
            <a:endParaRPr/>
          </a:p>
          <a:p>
            <a:pPr indent="-154940" lvl="0" marL="342900" rtl="0" algn="l">
              <a:lnSpc>
                <a:spcPct val="100000"/>
              </a:lnSpc>
              <a:spcBef>
                <a:spcPts val="592"/>
              </a:spcBef>
              <a:spcAft>
                <a:spcPts val="0"/>
              </a:spcAft>
              <a:buClr>
                <a:schemeClr val="dk1"/>
              </a:buClr>
              <a:buSzPts val="32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0"/>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Porter’s Five Forces Model</a:t>
            </a:r>
            <a:endParaRPr/>
          </a:p>
          <a:p>
            <a:pPr indent="0" lvl="0" marL="0" rtl="0" algn="l">
              <a:lnSpc>
                <a:spcPct val="100000"/>
              </a:lnSpc>
              <a:spcBef>
                <a:spcPts val="1200"/>
              </a:spcBef>
              <a:spcAft>
                <a:spcPts val="0"/>
              </a:spcAft>
              <a:buClr>
                <a:srgbClr val="6600CC"/>
              </a:buClr>
              <a:buSzPts val="4400"/>
              <a:buNone/>
            </a:pPr>
            <a:r>
              <a:t/>
            </a:r>
            <a:endParaRPr/>
          </a:p>
        </p:txBody>
      </p:sp>
      <p:sp>
        <p:nvSpPr>
          <p:cNvPr id="309" name="Google Shape;309;p30"/>
          <p:cNvSpPr txBox="1"/>
          <p:nvPr>
            <p:ph idx="2" type="body"/>
          </p:nvPr>
        </p:nvSpPr>
        <p:spPr>
          <a:xfrm>
            <a:off x="190500" y="1065530"/>
            <a:ext cx="8686800" cy="5807075"/>
          </a:xfrm>
          <a:prstGeom prst="rect">
            <a:avLst/>
          </a:prstGeom>
          <a:noFill/>
          <a:ln>
            <a:noFill/>
          </a:ln>
        </p:spPr>
        <p:txBody>
          <a:bodyPr anchorCtr="0" anchor="t" bIns="45700" lIns="91425" spcFirstLastPara="1" rIns="91425" wrap="square" tIns="45700">
            <a:normAutofit lnSpcReduction="20000"/>
          </a:bodyPr>
          <a:lstStyle/>
          <a:p>
            <a:pPr indent="-424180" lvl="0" marL="342900" rtl="0" algn="l">
              <a:lnSpc>
                <a:spcPct val="100000"/>
              </a:lnSpc>
              <a:spcBef>
                <a:spcPts val="0"/>
              </a:spcBef>
              <a:spcAft>
                <a:spcPts val="0"/>
              </a:spcAft>
              <a:buClr>
                <a:schemeClr val="dk1"/>
              </a:buClr>
              <a:buSzPts val="3200"/>
              <a:buChar char="•"/>
            </a:pPr>
            <a:r>
              <a:rPr b="1" lang="en-US"/>
              <a:t>Threat of Entry of New Competitors: </a:t>
            </a:r>
            <a:r>
              <a:rPr lang="en-US"/>
              <a:t>The threat that new competitors will enter your market is high when entry is easy and low when there are significant barriers to entry.</a:t>
            </a:r>
            <a:endParaRPr/>
          </a:p>
          <a:p>
            <a:pPr indent="-220980" lvl="0" marL="342900" rtl="0" algn="l">
              <a:lnSpc>
                <a:spcPct val="100000"/>
              </a:lnSpc>
              <a:spcBef>
                <a:spcPts val="384"/>
              </a:spcBef>
              <a:spcAft>
                <a:spcPts val="0"/>
              </a:spcAft>
              <a:buClr>
                <a:schemeClr val="dk1"/>
              </a:buClr>
              <a:buSzPts val="3200"/>
              <a:buNone/>
            </a:pPr>
            <a:r>
              <a:t/>
            </a:r>
            <a:endParaRPr/>
          </a:p>
          <a:p>
            <a:pPr indent="-424180" lvl="0" marL="342900" rtl="0" algn="l">
              <a:lnSpc>
                <a:spcPct val="100000"/>
              </a:lnSpc>
              <a:spcBef>
                <a:spcPts val="384"/>
              </a:spcBef>
              <a:spcAft>
                <a:spcPts val="0"/>
              </a:spcAft>
              <a:buClr>
                <a:schemeClr val="dk1"/>
              </a:buClr>
              <a:buSzPts val="3200"/>
              <a:buChar char="•"/>
            </a:pPr>
            <a:r>
              <a:rPr b="1" lang="en-US"/>
              <a:t>Bargaining Power of Suppliers:</a:t>
            </a:r>
            <a:r>
              <a:rPr lang="en-US"/>
              <a:t> Supplier power is high when buyers have few choices from whom to buy and low when buyers have many choices.</a:t>
            </a:r>
            <a:endParaRPr/>
          </a:p>
          <a:p>
            <a:pPr indent="-220980" lvl="0" marL="342900" rtl="0" algn="l">
              <a:lnSpc>
                <a:spcPct val="100000"/>
              </a:lnSpc>
              <a:spcBef>
                <a:spcPts val="384"/>
              </a:spcBef>
              <a:spcAft>
                <a:spcPts val="0"/>
              </a:spcAft>
              <a:buClr>
                <a:schemeClr val="dk1"/>
              </a:buClr>
              <a:buSzPts val="3200"/>
              <a:buNone/>
            </a:pPr>
            <a:r>
              <a:t/>
            </a:r>
            <a:endParaRPr/>
          </a:p>
          <a:p>
            <a:pPr indent="-424180" lvl="0" marL="342900" rtl="0" algn="l">
              <a:lnSpc>
                <a:spcPct val="100000"/>
              </a:lnSpc>
              <a:spcBef>
                <a:spcPts val="384"/>
              </a:spcBef>
              <a:spcAft>
                <a:spcPts val="0"/>
              </a:spcAft>
              <a:buClr>
                <a:schemeClr val="dk1"/>
              </a:buClr>
              <a:buSzPts val="3200"/>
              <a:buChar char="•"/>
            </a:pPr>
            <a:r>
              <a:rPr b="1" lang="en-US"/>
              <a:t>Bargaining Power of Customers (Buyers): </a:t>
            </a:r>
            <a:r>
              <a:rPr lang="en-US"/>
              <a:t>Buyer power is high when buyers have many choices from whom to buy and low when buyers have few choices.</a:t>
            </a:r>
            <a:endParaRPr/>
          </a:p>
          <a:p>
            <a:pPr indent="-424180" lvl="0" marL="342900" rtl="0" algn="l">
              <a:lnSpc>
                <a:spcPct val="100000"/>
              </a:lnSpc>
              <a:spcBef>
                <a:spcPts val="384"/>
              </a:spcBef>
              <a:spcAft>
                <a:spcPts val="0"/>
              </a:spcAft>
              <a:buClr>
                <a:schemeClr val="dk1"/>
              </a:buClr>
              <a:buSzPts val="3200"/>
              <a:buChar char="•"/>
            </a:pPr>
            <a:r>
              <a:rPr b="1" lang="en-US"/>
              <a:t>Threat of Substitute Products or Services: </a:t>
            </a:r>
            <a:r>
              <a:rPr lang="en-US"/>
              <a:t>If there are many alternatives to an organization’s products or services, then the threat of substitutes is high. If there are few alternatives, then the threat is low.</a:t>
            </a:r>
            <a:endParaRPr/>
          </a:p>
          <a:p>
            <a:pPr indent="-424180" lvl="0" marL="342900" rtl="0" algn="l">
              <a:lnSpc>
                <a:spcPct val="100000"/>
              </a:lnSpc>
              <a:spcBef>
                <a:spcPts val="384"/>
              </a:spcBef>
              <a:spcAft>
                <a:spcPts val="0"/>
              </a:spcAft>
              <a:buClr>
                <a:schemeClr val="dk1"/>
              </a:buClr>
              <a:buSzPts val="3200"/>
              <a:buChar char="•"/>
            </a:pPr>
            <a:r>
              <a:rPr b="1" lang="en-US"/>
              <a:t>Rivalry Among Existing Firms: </a:t>
            </a:r>
            <a:r>
              <a:rPr lang="en-US"/>
              <a:t>The threat from rivalry is high when there is intense competition among many firms in an industry. The threat is low when the competition is among fewer firms and is not as intense.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1"/>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Porter’s Value Chain Model</a:t>
            </a:r>
            <a:endParaRPr/>
          </a:p>
        </p:txBody>
      </p:sp>
      <p:sp>
        <p:nvSpPr>
          <p:cNvPr id="316" name="Google Shape;316;p31"/>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373380" lvl="0" marL="342900" rtl="0" algn="l">
              <a:lnSpc>
                <a:spcPct val="100000"/>
              </a:lnSpc>
              <a:spcBef>
                <a:spcPts val="0"/>
              </a:spcBef>
              <a:spcAft>
                <a:spcPts val="0"/>
              </a:spcAft>
              <a:buClr>
                <a:schemeClr val="dk1"/>
              </a:buClr>
              <a:buSzPts val="3200"/>
              <a:buChar char="•"/>
            </a:pPr>
            <a:r>
              <a:rPr b="1" lang="en-US"/>
              <a:t>Value Chain:</a:t>
            </a:r>
            <a:endParaRPr b="1"/>
          </a:p>
          <a:p>
            <a:pPr indent="-373380" lvl="0" marL="342900" rtl="0" algn="l">
              <a:lnSpc>
                <a:spcPct val="100000"/>
              </a:lnSpc>
              <a:spcBef>
                <a:spcPts val="544"/>
              </a:spcBef>
              <a:spcAft>
                <a:spcPts val="0"/>
              </a:spcAft>
              <a:buClr>
                <a:schemeClr val="dk1"/>
              </a:buClr>
              <a:buSzPts val="3200"/>
              <a:buChar char="•"/>
            </a:pPr>
            <a:r>
              <a:rPr lang="en-US"/>
              <a:t>A  sequence of activities through which the organization’s inputs, whatever they are, are transformed into more valuable outputs, whatever they are.</a:t>
            </a:r>
            <a:endParaRPr/>
          </a:p>
          <a:p>
            <a:pPr indent="-170180" lvl="0" marL="342900" rtl="0" algn="l">
              <a:lnSpc>
                <a:spcPct val="100000"/>
              </a:lnSpc>
              <a:spcBef>
                <a:spcPts val="544"/>
              </a:spcBef>
              <a:spcAft>
                <a:spcPts val="0"/>
              </a:spcAft>
              <a:buClr>
                <a:schemeClr val="dk1"/>
              </a:buClr>
              <a:buSzPts val="3200"/>
              <a:buNone/>
            </a:pPr>
            <a:r>
              <a:t/>
            </a:r>
            <a:endParaRPr/>
          </a:p>
          <a:p>
            <a:pPr indent="-373380" lvl="0" marL="342900" rtl="0" algn="l">
              <a:lnSpc>
                <a:spcPct val="100000"/>
              </a:lnSpc>
              <a:spcBef>
                <a:spcPts val="544"/>
              </a:spcBef>
              <a:spcAft>
                <a:spcPts val="0"/>
              </a:spcAft>
              <a:buClr>
                <a:schemeClr val="dk1"/>
              </a:buClr>
              <a:buSzPts val="3200"/>
              <a:buChar char="•"/>
            </a:pPr>
            <a:r>
              <a:rPr lang="en-US"/>
              <a:t>Two Categories of Organization Activities in the Value Chain</a:t>
            </a:r>
            <a:endParaRPr/>
          </a:p>
          <a:p>
            <a:pPr indent="-312419" lvl="1" marL="742950" rtl="0" algn="l">
              <a:lnSpc>
                <a:spcPct val="100000"/>
              </a:lnSpc>
              <a:spcBef>
                <a:spcPts val="476"/>
              </a:spcBef>
              <a:spcAft>
                <a:spcPts val="0"/>
              </a:spcAft>
              <a:buClr>
                <a:schemeClr val="dk1"/>
              </a:buClr>
              <a:buSzPts val="2800"/>
              <a:buChar char="–"/>
            </a:pPr>
            <a:r>
              <a:rPr lang="en-US"/>
              <a:t>Primary Activities</a:t>
            </a:r>
            <a:endParaRPr/>
          </a:p>
          <a:p>
            <a:pPr indent="-312419" lvl="1" marL="742950" rtl="0" algn="l">
              <a:lnSpc>
                <a:spcPct val="100000"/>
              </a:lnSpc>
              <a:spcBef>
                <a:spcPts val="476"/>
              </a:spcBef>
              <a:spcAft>
                <a:spcPts val="0"/>
              </a:spcAft>
              <a:buClr>
                <a:schemeClr val="dk1"/>
              </a:buClr>
              <a:buSzPts val="2800"/>
              <a:buChar char="–"/>
            </a:pPr>
            <a:r>
              <a:rPr lang="en-US"/>
              <a:t>Support Activities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100000"/>
              </a:lnSpc>
              <a:spcBef>
                <a:spcPts val="0"/>
              </a:spcBef>
              <a:spcAft>
                <a:spcPts val="0"/>
              </a:spcAft>
              <a:buClr>
                <a:srgbClr val="FF9900"/>
              </a:buClr>
              <a:buSzPct val="100000"/>
              <a:buNone/>
            </a:pPr>
            <a:r>
              <a:rPr lang="en-US"/>
              <a:t>Business Pressures, Organizational Responses, and IT Support</a:t>
            </a:r>
            <a:endParaRPr/>
          </a:p>
        </p:txBody>
      </p:sp>
      <p:sp>
        <p:nvSpPr>
          <p:cNvPr id="138" name="Google Shape;138;p3"/>
          <p:cNvSpPr txBox="1"/>
          <p:nvPr>
            <p:ph idx="2" type="body"/>
          </p:nvPr>
        </p:nvSpPr>
        <p:spPr>
          <a:xfrm>
            <a:off x="76200" y="0"/>
            <a:ext cx="1981200" cy="1524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7F7F7F"/>
              </a:buClr>
              <a:buSzPts val="7200"/>
              <a:buNone/>
            </a:pPr>
            <a:r>
              <a:rPr lang="en-US"/>
              <a:t>2.1</a:t>
            </a:r>
            <a:endParaRPr/>
          </a:p>
        </p:txBody>
      </p:sp>
      <p:sp>
        <p:nvSpPr>
          <p:cNvPr id="139" name="Google Shape;139;p3"/>
          <p:cNvSpPr txBox="1"/>
          <p:nvPr>
            <p:ph idx="3" type="body"/>
          </p:nvPr>
        </p:nvSpPr>
        <p:spPr>
          <a:xfrm>
            <a:off x="1066800" y="2438400"/>
            <a:ext cx="7543800" cy="38100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6600CC"/>
              </a:buClr>
              <a:buSzPts val="3200"/>
              <a:buChar char="•"/>
            </a:pPr>
            <a:r>
              <a:rPr lang="en-US"/>
              <a:t>Competitive Advantage</a:t>
            </a:r>
            <a:endParaRPr/>
          </a:p>
          <a:p>
            <a:pPr indent="-342900" lvl="0" marL="342900" rtl="0" algn="l">
              <a:lnSpc>
                <a:spcPct val="100000"/>
              </a:lnSpc>
              <a:spcBef>
                <a:spcPts val="640"/>
              </a:spcBef>
              <a:spcAft>
                <a:spcPts val="0"/>
              </a:spcAft>
              <a:buClr>
                <a:srgbClr val="6600CC"/>
              </a:buClr>
              <a:buSzPts val="3200"/>
              <a:buChar char="•"/>
            </a:pPr>
            <a:r>
              <a:rPr lang="en-US"/>
              <a:t>Business Environment</a:t>
            </a:r>
            <a:endParaRPr/>
          </a:p>
          <a:p>
            <a:pPr indent="-342900" lvl="0" marL="342900" rtl="0" algn="l">
              <a:lnSpc>
                <a:spcPct val="100000"/>
              </a:lnSpc>
              <a:spcBef>
                <a:spcPts val="640"/>
              </a:spcBef>
              <a:spcAft>
                <a:spcPts val="0"/>
              </a:spcAft>
              <a:buClr>
                <a:srgbClr val="6600CC"/>
              </a:buClr>
              <a:buSzPts val="3200"/>
              <a:buChar char="•"/>
            </a:pPr>
            <a:r>
              <a:rPr lang="en-US"/>
              <a:t>Business Pressures</a:t>
            </a:r>
            <a:endParaRPr/>
          </a:p>
          <a:p>
            <a:pPr indent="-342900" lvl="0" marL="342900" rtl="0" algn="l">
              <a:lnSpc>
                <a:spcPct val="100000"/>
              </a:lnSpc>
              <a:spcBef>
                <a:spcPts val="640"/>
              </a:spcBef>
              <a:spcAft>
                <a:spcPts val="0"/>
              </a:spcAft>
              <a:buClr>
                <a:srgbClr val="6600CC"/>
              </a:buClr>
              <a:buSzPts val="3200"/>
              <a:buChar char="•"/>
            </a:pPr>
            <a:r>
              <a:rPr lang="en-US"/>
              <a:t>Organizational Responses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2"/>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Porter’s Value Chain Model</a:t>
            </a:r>
            <a:endParaRPr/>
          </a:p>
        </p:txBody>
      </p:sp>
      <p:sp>
        <p:nvSpPr>
          <p:cNvPr id="323" name="Google Shape;323;p32"/>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388620" lvl="0" marL="342900" rtl="0" algn="l">
              <a:lnSpc>
                <a:spcPct val="100000"/>
              </a:lnSpc>
              <a:spcBef>
                <a:spcPts val="0"/>
              </a:spcBef>
              <a:spcAft>
                <a:spcPts val="0"/>
              </a:spcAft>
              <a:buClr>
                <a:schemeClr val="dk1"/>
              </a:buClr>
              <a:buSzPts val="3200"/>
              <a:buChar char="•"/>
            </a:pPr>
            <a:r>
              <a:rPr b="1" lang="en-US"/>
              <a:t>Two Categories of Organization Activities in the Value Chain:</a:t>
            </a:r>
            <a:endParaRPr b="1"/>
          </a:p>
          <a:p>
            <a:pPr indent="-388620" lvl="0" marL="342900" rtl="0" algn="l">
              <a:lnSpc>
                <a:spcPct val="100000"/>
              </a:lnSpc>
              <a:spcBef>
                <a:spcPts val="496"/>
              </a:spcBef>
              <a:spcAft>
                <a:spcPts val="0"/>
              </a:spcAft>
              <a:buClr>
                <a:schemeClr val="dk1"/>
              </a:buClr>
              <a:buSzPts val="3200"/>
              <a:buChar char="•"/>
            </a:pPr>
            <a:r>
              <a:rPr b="1" i="1" lang="en-US"/>
              <a:t>Primary Activities: </a:t>
            </a:r>
            <a:r>
              <a:rPr lang="en-US"/>
              <a:t>relate to the production and distribution of the firm’s products and services. These activities create value for which customers are willing to pay.</a:t>
            </a:r>
            <a:endParaRPr/>
          </a:p>
          <a:p>
            <a:pPr indent="-185420" lvl="0" marL="342900" rtl="0" algn="l">
              <a:lnSpc>
                <a:spcPct val="100000"/>
              </a:lnSpc>
              <a:spcBef>
                <a:spcPts val="496"/>
              </a:spcBef>
              <a:spcAft>
                <a:spcPts val="0"/>
              </a:spcAft>
              <a:buClr>
                <a:schemeClr val="dk1"/>
              </a:buClr>
              <a:buSzPts val="3200"/>
              <a:buNone/>
            </a:pPr>
            <a:r>
              <a:t/>
            </a:r>
            <a:endParaRPr/>
          </a:p>
          <a:p>
            <a:pPr indent="-388620" lvl="0" marL="342900" rtl="0" algn="l">
              <a:lnSpc>
                <a:spcPct val="100000"/>
              </a:lnSpc>
              <a:spcBef>
                <a:spcPts val="496"/>
              </a:spcBef>
              <a:spcAft>
                <a:spcPts val="0"/>
              </a:spcAft>
              <a:buClr>
                <a:schemeClr val="dk1"/>
              </a:buClr>
              <a:buSzPts val="3200"/>
              <a:buChar char="•"/>
            </a:pPr>
            <a:r>
              <a:rPr b="1" i="1" lang="en-US"/>
              <a:t>Support activities: </a:t>
            </a:r>
            <a:r>
              <a:rPr lang="en-US"/>
              <a:t>contribute to the firm’s competitive advantage by supporting the primary activities, but do not add value directly to the firm’s products or services.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3"/>
          <p:cNvSpPr txBox="1"/>
          <p:nvPr>
            <p:ph idx="1" type="subTitle"/>
          </p:nvPr>
        </p:nvSpPr>
        <p:spPr>
          <a:xfrm>
            <a:off x="457200" y="76200"/>
            <a:ext cx="8153400" cy="1073785"/>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Porter’s Value Chain Model</a:t>
            </a:r>
            <a:endParaRPr/>
          </a:p>
        </p:txBody>
      </p:sp>
      <p:sp>
        <p:nvSpPr>
          <p:cNvPr id="330" name="Google Shape;330;p33"/>
          <p:cNvSpPr txBox="1"/>
          <p:nvPr>
            <p:ph idx="2" type="body"/>
          </p:nvPr>
        </p:nvSpPr>
        <p:spPr>
          <a:xfrm>
            <a:off x="457126" y="1447800"/>
            <a:ext cx="8001000" cy="3962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Char char="•"/>
            </a:pPr>
            <a:r>
              <a:rPr b="1" lang="en-US" sz="2800"/>
              <a:t>Value System: </a:t>
            </a:r>
            <a:endParaRPr b="1" sz="2800"/>
          </a:p>
          <a:p>
            <a:pPr indent="-342900" lvl="0" marL="342900" rtl="0" algn="l">
              <a:lnSpc>
                <a:spcPct val="100000"/>
              </a:lnSpc>
              <a:spcBef>
                <a:spcPts val="560"/>
              </a:spcBef>
              <a:spcAft>
                <a:spcPts val="0"/>
              </a:spcAft>
              <a:buClr>
                <a:schemeClr val="dk1"/>
              </a:buClr>
              <a:buSzPts val="2800"/>
              <a:buChar char="•"/>
            </a:pPr>
            <a:r>
              <a:rPr lang="en-US" sz="2800"/>
              <a:t>Includes  the suppliers that provide the inputs necessary to the firm along with their value chains. After the firm creates products, these products pass through the value chains of distributors (which also have their own value chains), all the way to the customers.</a:t>
            </a:r>
            <a:endParaRPr sz="2800"/>
          </a:p>
          <a:p>
            <a:pPr indent="-342900" lvl="0" marL="342900" rtl="0" algn="l">
              <a:lnSpc>
                <a:spcPct val="100000"/>
              </a:lnSpc>
              <a:spcBef>
                <a:spcPts val="560"/>
              </a:spcBef>
              <a:spcAft>
                <a:spcPts val="0"/>
              </a:spcAft>
              <a:buClr>
                <a:schemeClr val="dk1"/>
              </a:buClr>
              <a:buSzPts val="2800"/>
              <a:buChar char="•"/>
            </a:pPr>
            <a:r>
              <a:rPr lang="en-US" sz="2800"/>
              <a:t> All parts of these chains are included in the value system.</a:t>
            </a:r>
            <a:endParaRPr sz="2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4"/>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9900FF"/>
              </a:buClr>
              <a:buSzPts val="4400"/>
              <a:buNone/>
            </a:pPr>
            <a:r>
              <a:rPr lang="en-US"/>
              <a:t>Primary Activities</a:t>
            </a:r>
            <a:endParaRPr/>
          </a:p>
        </p:txBody>
      </p:sp>
      <p:sp>
        <p:nvSpPr>
          <p:cNvPr id="337" name="Google Shape;337;p34"/>
          <p:cNvSpPr txBox="1"/>
          <p:nvPr>
            <p:ph idx="2" type="body"/>
          </p:nvPr>
        </p:nvSpPr>
        <p:spPr>
          <a:xfrm>
            <a:off x="228600" y="2286000"/>
            <a:ext cx="8915400" cy="39624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595959"/>
              </a:buClr>
              <a:buSzPts val="2800"/>
              <a:buChar char="•"/>
            </a:pPr>
            <a:r>
              <a:rPr lang="en-US" sz="2800"/>
              <a:t>Inbound logistics(inputs)</a:t>
            </a:r>
            <a:endParaRPr sz="2800"/>
          </a:p>
          <a:p>
            <a:pPr indent="-342900" lvl="0" marL="342900" rtl="0" algn="l">
              <a:lnSpc>
                <a:spcPct val="100000"/>
              </a:lnSpc>
              <a:spcBef>
                <a:spcPts val="560"/>
              </a:spcBef>
              <a:spcAft>
                <a:spcPts val="0"/>
              </a:spcAft>
              <a:buClr>
                <a:srgbClr val="595959"/>
              </a:buClr>
              <a:buSzPts val="2800"/>
              <a:buChar char="•"/>
            </a:pPr>
            <a:r>
              <a:rPr lang="en-US" sz="2800"/>
              <a:t>Operations(manufacturing and testing)</a:t>
            </a:r>
            <a:endParaRPr sz="2800"/>
          </a:p>
          <a:p>
            <a:pPr indent="-342900" lvl="0" marL="342900" rtl="0" algn="l">
              <a:lnSpc>
                <a:spcPct val="100000"/>
              </a:lnSpc>
              <a:spcBef>
                <a:spcPts val="560"/>
              </a:spcBef>
              <a:spcAft>
                <a:spcPts val="0"/>
              </a:spcAft>
              <a:buClr>
                <a:srgbClr val="595959"/>
              </a:buClr>
              <a:buSzPts val="2800"/>
              <a:buChar char="•"/>
            </a:pPr>
            <a:r>
              <a:rPr lang="en-US" sz="2800"/>
              <a:t>Outbound logistics (storage and distribution)</a:t>
            </a:r>
            <a:endParaRPr sz="2800"/>
          </a:p>
          <a:p>
            <a:pPr indent="-342900" lvl="0" marL="342900" rtl="0" algn="l">
              <a:lnSpc>
                <a:spcPct val="100000"/>
              </a:lnSpc>
              <a:spcBef>
                <a:spcPts val="560"/>
              </a:spcBef>
              <a:spcAft>
                <a:spcPts val="0"/>
              </a:spcAft>
              <a:buClr>
                <a:srgbClr val="595959"/>
              </a:buClr>
              <a:buSzPts val="2800"/>
              <a:buChar char="•"/>
            </a:pPr>
            <a:r>
              <a:rPr lang="en-US" sz="2800"/>
              <a:t>Marketing and sales</a:t>
            </a:r>
            <a:endParaRPr sz="2800"/>
          </a:p>
          <a:p>
            <a:pPr indent="-342900" lvl="0" marL="342900" rtl="0" algn="l">
              <a:lnSpc>
                <a:spcPct val="100000"/>
              </a:lnSpc>
              <a:spcBef>
                <a:spcPts val="560"/>
              </a:spcBef>
              <a:spcAft>
                <a:spcPts val="0"/>
              </a:spcAft>
              <a:buClr>
                <a:srgbClr val="595959"/>
              </a:buClr>
              <a:buSzPts val="2800"/>
              <a:buChar char="•"/>
            </a:pPr>
            <a:r>
              <a:rPr lang="en-US" sz="2800"/>
              <a:t>Services</a:t>
            </a:r>
            <a:endParaRPr sz="2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5"/>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9900FF"/>
              </a:buClr>
              <a:buSzPts val="4400"/>
              <a:buNone/>
            </a:pPr>
            <a:r>
              <a:rPr lang="en-US"/>
              <a:t>Support Activities</a:t>
            </a:r>
            <a:endParaRPr/>
          </a:p>
        </p:txBody>
      </p:sp>
      <p:sp>
        <p:nvSpPr>
          <p:cNvPr id="344" name="Google Shape;344;p35"/>
          <p:cNvSpPr txBox="1"/>
          <p:nvPr>
            <p:ph idx="2" type="body"/>
          </p:nvPr>
        </p:nvSpPr>
        <p:spPr>
          <a:xfrm>
            <a:off x="228600" y="2286000"/>
            <a:ext cx="8686800" cy="3962400"/>
          </a:xfrm>
          <a:prstGeom prst="rect">
            <a:avLst/>
          </a:prstGeom>
          <a:noFill/>
          <a:ln>
            <a:noFill/>
          </a:ln>
        </p:spPr>
        <p:txBody>
          <a:bodyPr anchorCtr="0" anchor="t" bIns="45700" lIns="91425" spcFirstLastPara="1" rIns="91425" wrap="square" tIns="45700">
            <a:normAutofit/>
          </a:bodyPr>
          <a:lstStyle/>
          <a:p>
            <a:pPr indent="-171450" lvl="0" marL="171450" rtl="0" algn="l">
              <a:lnSpc>
                <a:spcPct val="100000"/>
              </a:lnSpc>
              <a:spcBef>
                <a:spcPts val="0"/>
              </a:spcBef>
              <a:spcAft>
                <a:spcPts val="0"/>
              </a:spcAft>
              <a:buClr>
                <a:srgbClr val="595959"/>
              </a:buClr>
              <a:buSzPts val="2800"/>
              <a:buChar char="•"/>
            </a:pPr>
            <a:r>
              <a:rPr lang="en-US" sz="2800"/>
              <a:t>The firm’s infrastructure (accounting, finance, management)</a:t>
            </a:r>
            <a:endParaRPr sz="2800"/>
          </a:p>
          <a:p>
            <a:pPr indent="-171450" lvl="0" marL="171450" rtl="0" algn="l">
              <a:lnSpc>
                <a:spcPct val="100000"/>
              </a:lnSpc>
              <a:spcBef>
                <a:spcPts val="560"/>
              </a:spcBef>
              <a:spcAft>
                <a:spcPts val="0"/>
              </a:spcAft>
              <a:buClr>
                <a:srgbClr val="595959"/>
              </a:buClr>
              <a:buSzPts val="2800"/>
              <a:buChar char="•"/>
            </a:pPr>
            <a:r>
              <a:rPr lang="en-US" sz="2800"/>
              <a:t>Human resources management</a:t>
            </a:r>
            <a:endParaRPr sz="2800"/>
          </a:p>
          <a:p>
            <a:pPr indent="-171450" lvl="0" marL="171450" rtl="0" algn="l">
              <a:lnSpc>
                <a:spcPct val="100000"/>
              </a:lnSpc>
              <a:spcBef>
                <a:spcPts val="560"/>
              </a:spcBef>
              <a:spcAft>
                <a:spcPts val="0"/>
              </a:spcAft>
              <a:buClr>
                <a:srgbClr val="595959"/>
              </a:buClr>
              <a:buSzPts val="2800"/>
              <a:buChar char="•"/>
            </a:pPr>
            <a:r>
              <a:rPr lang="en-US" sz="2800"/>
              <a:t>Product and technology development (R&amp;D)</a:t>
            </a:r>
            <a:endParaRPr sz="2800"/>
          </a:p>
          <a:p>
            <a:pPr indent="-171450" lvl="0" marL="171450" rtl="0" algn="l">
              <a:lnSpc>
                <a:spcPct val="100000"/>
              </a:lnSpc>
              <a:spcBef>
                <a:spcPts val="560"/>
              </a:spcBef>
              <a:spcAft>
                <a:spcPts val="0"/>
              </a:spcAft>
              <a:buClr>
                <a:srgbClr val="595959"/>
              </a:buClr>
              <a:buSzPts val="2800"/>
              <a:buChar char="•"/>
            </a:pPr>
            <a:r>
              <a:rPr lang="en-US" sz="2800"/>
              <a:t>Procurement</a:t>
            </a:r>
            <a:endParaRPr sz="2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6"/>
          <p:cNvSpPr txBox="1"/>
          <p:nvPr>
            <p:ph idx="1" type="subTitle"/>
          </p:nvPr>
        </p:nvSpPr>
        <p:spPr>
          <a:xfrm>
            <a:off x="457200" y="76200"/>
            <a:ext cx="8153399" cy="914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9900FF"/>
              </a:buClr>
              <a:buSzPts val="4400"/>
              <a:buNone/>
            </a:pPr>
            <a:r>
              <a:rPr lang="en-US"/>
              <a:t>Porter’s Value Chain Model</a:t>
            </a:r>
            <a:endParaRPr/>
          </a:p>
        </p:txBody>
      </p:sp>
      <p:pic>
        <p:nvPicPr>
          <p:cNvPr id="350" name="Google Shape;350;p36"/>
          <p:cNvPicPr preferRelativeResize="0"/>
          <p:nvPr>
            <p:ph idx="2" type="body"/>
          </p:nvPr>
        </p:nvPicPr>
        <p:blipFill rotWithShape="1">
          <a:blip r:embed="rId3">
            <a:alphaModFix/>
          </a:blip>
          <a:srcRect b="0" l="0" r="0" t="0"/>
          <a:stretch/>
        </p:blipFill>
        <p:spPr>
          <a:xfrm>
            <a:off x="183148" y="1219200"/>
            <a:ext cx="8579851" cy="56388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7"/>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Strategies for Competitive Advantage</a:t>
            </a:r>
            <a:endParaRPr/>
          </a:p>
        </p:txBody>
      </p:sp>
      <p:sp>
        <p:nvSpPr>
          <p:cNvPr id="357" name="Google Shape;357;p37"/>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514350" lvl="0" marL="514350" rtl="0" algn="l">
              <a:lnSpc>
                <a:spcPct val="100000"/>
              </a:lnSpc>
              <a:spcBef>
                <a:spcPts val="0"/>
              </a:spcBef>
              <a:spcAft>
                <a:spcPts val="0"/>
              </a:spcAft>
              <a:buClr>
                <a:schemeClr val="dk1"/>
              </a:buClr>
              <a:buSzPts val="3200"/>
              <a:buFont typeface="Georgia"/>
              <a:buAutoNum type="arabicPeriod"/>
            </a:pPr>
            <a:r>
              <a:rPr lang="en-US"/>
              <a:t>Cost leadership strategy</a:t>
            </a:r>
            <a:endParaRPr/>
          </a:p>
          <a:p>
            <a:pPr indent="-514350" lvl="0" marL="514350" rtl="0" algn="l">
              <a:lnSpc>
                <a:spcPct val="100000"/>
              </a:lnSpc>
              <a:spcBef>
                <a:spcPts val="640"/>
              </a:spcBef>
              <a:spcAft>
                <a:spcPts val="0"/>
              </a:spcAft>
              <a:buClr>
                <a:schemeClr val="dk1"/>
              </a:buClr>
              <a:buSzPts val="3200"/>
              <a:buFont typeface="Georgia"/>
              <a:buAutoNum type="arabicPeriod"/>
            </a:pPr>
            <a:r>
              <a:rPr lang="en-US"/>
              <a:t>Differentiation strategy</a:t>
            </a:r>
            <a:endParaRPr/>
          </a:p>
          <a:p>
            <a:pPr indent="-514350" lvl="0" marL="514350" rtl="0" algn="l">
              <a:lnSpc>
                <a:spcPct val="100000"/>
              </a:lnSpc>
              <a:spcBef>
                <a:spcPts val="640"/>
              </a:spcBef>
              <a:spcAft>
                <a:spcPts val="0"/>
              </a:spcAft>
              <a:buClr>
                <a:schemeClr val="dk1"/>
              </a:buClr>
              <a:buSzPts val="3200"/>
              <a:buFont typeface="Georgia"/>
              <a:buAutoNum type="arabicPeriod"/>
            </a:pPr>
            <a:r>
              <a:rPr lang="en-US"/>
              <a:t>Innovation strategy</a:t>
            </a:r>
            <a:endParaRPr/>
          </a:p>
          <a:p>
            <a:pPr indent="-514350" lvl="0" marL="514350" rtl="0" algn="l">
              <a:lnSpc>
                <a:spcPct val="100000"/>
              </a:lnSpc>
              <a:spcBef>
                <a:spcPts val="640"/>
              </a:spcBef>
              <a:spcAft>
                <a:spcPts val="0"/>
              </a:spcAft>
              <a:buClr>
                <a:schemeClr val="dk1"/>
              </a:buClr>
              <a:buSzPts val="3200"/>
              <a:buFont typeface="Georgia"/>
              <a:buAutoNum type="arabicPeriod"/>
            </a:pPr>
            <a:r>
              <a:rPr lang="en-US"/>
              <a:t>Organizational effectiveness strategy</a:t>
            </a:r>
            <a:endParaRPr/>
          </a:p>
          <a:p>
            <a:pPr indent="-514350" lvl="0" marL="514350" rtl="0" algn="l">
              <a:lnSpc>
                <a:spcPct val="100000"/>
              </a:lnSpc>
              <a:spcBef>
                <a:spcPts val="640"/>
              </a:spcBef>
              <a:spcAft>
                <a:spcPts val="0"/>
              </a:spcAft>
              <a:buClr>
                <a:schemeClr val="dk1"/>
              </a:buClr>
              <a:buSzPts val="3200"/>
              <a:buFont typeface="Georgia"/>
              <a:buAutoNum type="arabicPeriod"/>
            </a:pPr>
            <a:r>
              <a:rPr lang="en-US"/>
              <a:t>Customer orientation strategy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8"/>
          <p:cNvSpPr txBox="1"/>
          <p:nvPr>
            <p:ph idx="1" type="subTitle"/>
          </p:nvPr>
        </p:nvSpPr>
        <p:spPr>
          <a:xfrm>
            <a:off x="457200" y="76200"/>
            <a:ext cx="8153399" cy="1447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Figure 2.4: Strategies for Competitive Advantage</a:t>
            </a:r>
            <a:endParaRPr/>
          </a:p>
        </p:txBody>
      </p:sp>
      <p:pic>
        <p:nvPicPr>
          <p:cNvPr id="363" name="Google Shape;363;p38"/>
          <p:cNvPicPr preferRelativeResize="0"/>
          <p:nvPr>
            <p:ph idx="2" type="body"/>
          </p:nvPr>
        </p:nvPicPr>
        <p:blipFill rotWithShape="1">
          <a:blip r:embed="rId3">
            <a:alphaModFix/>
          </a:blip>
          <a:srcRect b="0" l="0" r="0" t="0"/>
          <a:stretch/>
        </p:blipFill>
        <p:spPr>
          <a:xfrm>
            <a:off x="1280500" y="1828800"/>
            <a:ext cx="6506800" cy="48006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9"/>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Strategies for Competitive Advantage</a:t>
            </a:r>
            <a:endParaRPr/>
          </a:p>
        </p:txBody>
      </p:sp>
      <p:sp>
        <p:nvSpPr>
          <p:cNvPr id="370" name="Google Shape;370;p39"/>
          <p:cNvSpPr txBox="1"/>
          <p:nvPr>
            <p:ph idx="2" type="body"/>
          </p:nvPr>
        </p:nvSpPr>
        <p:spPr>
          <a:xfrm>
            <a:off x="19492" y="1981200"/>
            <a:ext cx="9124507" cy="4648200"/>
          </a:xfrm>
          <a:prstGeom prst="rect">
            <a:avLst/>
          </a:prstGeom>
          <a:noFill/>
          <a:ln>
            <a:noFill/>
          </a:ln>
        </p:spPr>
        <p:txBody>
          <a:bodyPr anchorCtr="0" anchor="t" bIns="45700" lIns="91425" spcFirstLastPara="1" rIns="91425" wrap="square" tIns="45700">
            <a:normAutofit/>
          </a:bodyPr>
          <a:lstStyle/>
          <a:p>
            <a:pPr indent="-279400" lvl="0" marL="228600" rtl="0" algn="l">
              <a:lnSpc>
                <a:spcPct val="100000"/>
              </a:lnSpc>
              <a:spcBef>
                <a:spcPts val="0"/>
              </a:spcBef>
              <a:spcAft>
                <a:spcPts val="0"/>
              </a:spcAft>
              <a:buClr>
                <a:schemeClr val="dk1"/>
              </a:buClr>
              <a:buSzPts val="3200"/>
              <a:buFont typeface="Georgia"/>
              <a:buAutoNum type="arabicPeriod"/>
            </a:pPr>
            <a:r>
              <a:rPr b="1" lang="en-US"/>
              <a:t>Cost leadership strategy: </a:t>
            </a:r>
            <a:r>
              <a:rPr lang="en-US"/>
              <a:t>Produce products and/or services at the lowest cost in the industry (e.g., Walmart’s automatic inventory replenishment system).</a:t>
            </a:r>
            <a:endParaRPr/>
          </a:p>
          <a:p>
            <a:pPr indent="-76200" lvl="0" marL="228600" rtl="0" algn="l">
              <a:lnSpc>
                <a:spcPct val="100000"/>
              </a:lnSpc>
              <a:spcBef>
                <a:spcPts val="480"/>
              </a:spcBef>
              <a:spcAft>
                <a:spcPts val="0"/>
              </a:spcAft>
              <a:buClr>
                <a:schemeClr val="dk1"/>
              </a:buClr>
              <a:buSzPts val="3200"/>
              <a:buFont typeface="Georgia"/>
              <a:buNone/>
            </a:pPr>
            <a:r>
              <a:t/>
            </a:r>
            <a:endParaRPr/>
          </a:p>
          <a:p>
            <a:pPr indent="-279400" lvl="0" marL="228600" rtl="0" algn="l">
              <a:lnSpc>
                <a:spcPct val="100000"/>
              </a:lnSpc>
              <a:spcBef>
                <a:spcPts val="480"/>
              </a:spcBef>
              <a:spcAft>
                <a:spcPts val="0"/>
              </a:spcAft>
              <a:buClr>
                <a:schemeClr val="dk1"/>
              </a:buClr>
              <a:buSzPts val="3200"/>
              <a:buFont typeface="Georgia"/>
              <a:buAutoNum type="arabicPeriod"/>
            </a:pPr>
            <a:r>
              <a:rPr b="1" lang="en-US"/>
              <a:t>Differentiation Strategy: </a:t>
            </a:r>
            <a:r>
              <a:rPr lang="en-US"/>
              <a:t>Offering different products, services, or product features than your competitors (e.g., Southwest Airlines has differentiated itself as a low-cost, short-haul, express airline).</a:t>
            </a:r>
            <a:endParaRPr/>
          </a:p>
          <a:p>
            <a:pPr indent="-76200" lvl="0" marL="228600" rtl="0" algn="l">
              <a:lnSpc>
                <a:spcPct val="100000"/>
              </a:lnSpc>
              <a:spcBef>
                <a:spcPts val="480"/>
              </a:spcBef>
              <a:spcAft>
                <a:spcPts val="0"/>
              </a:spcAft>
              <a:buClr>
                <a:schemeClr val="dk1"/>
              </a:buClr>
              <a:buSzPts val="3200"/>
              <a:buFont typeface="Georgia"/>
              <a:buNone/>
            </a:pPr>
            <a:r>
              <a:t/>
            </a:r>
            <a:endParaRPr/>
          </a:p>
          <a:p>
            <a:pPr indent="-279400" lvl="0" marL="228600" rtl="0" algn="l">
              <a:lnSpc>
                <a:spcPct val="100000"/>
              </a:lnSpc>
              <a:spcBef>
                <a:spcPts val="480"/>
              </a:spcBef>
              <a:spcAft>
                <a:spcPts val="0"/>
              </a:spcAft>
              <a:buClr>
                <a:schemeClr val="dk1"/>
              </a:buClr>
              <a:buSzPts val="3200"/>
              <a:buFont typeface="Georgia"/>
              <a:buAutoNum type="arabicPeriod"/>
            </a:pPr>
            <a:r>
              <a:rPr b="1" lang="en-US"/>
              <a:t>Innovation Strategy: </a:t>
            </a:r>
            <a:r>
              <a:rPr lang="en-US"/>
              <a:t>Introduce new products and services, add new features to existing products and services, or develop new ways to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0"/>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Strategies for Competitive Advantage</a:t>
            </a:r>
            <a:endParaRPr/>
          </a:p>
        </p:txBody>
      </p:sp>
      <p:sp>
        <p:nvSpPr>
          <p:cNvPr id="377" name="Google Shape;377;p40"/>
          <p:cNvSpPr txBox="1"/>
          <p:nvPr>
            <p:ph idx="2" type="body"/>
          </p:nvPr>
        </p:nvSpPr>
        <p:spPr>
          <a:xfrm>
            <a:off x="19492" y="1981200"/>
            <a:ext cx="9124507" cy="4648200"/>
          </a:xfrm>
          <a:prstGeom prst="rect">
            <a:avLst/>
          </a:prstGeom>
          <a:noFill/>
          <a:ln>
            <a:noFill/>
          </a:ln>
        </p:spPr>
        <p:txBody>
          <a:bodyPr anchorCtr="0" anchor="t" bIns="45700" lIns="91425" spcFirstLastPara="1" rIns="91425" wrap="square" tIns="45700">
            <a:normAutofit/>
          </a:bodyPr>
          <a:lstStyle/>
          <a:p>
            <a:pPr indent="-565150" lvl="0" marL="514350" rtl="0" algn="l">
              <a:lnSpc>
                <a:spcPct val="100000"/>
              </a:lnSpc>
              <a:spcBef>
                <a:spcPts val="0"/>
              </a:spcBef>
              <a:spcAft>
                <a:spcPts val="0"/>
              </a:spcAft>
              <a:buClr>
                <a:schemeClr val="dk1"/>
              </a:buClr>
              <a:buSzPts val="3200"/>
              <a:buFont typeface="Georgia"/>
              <a:buAutoNum type="arabicPeriod" startAt="4"/>
            </a:pPr>
            <a:r>
              <a:rPr b="1" lang="en-US"/>
              <a:t>Operational Effectiveness Strategy: </a:t>
            </a:r>
            <a:r>
              <a:rPr lang="en-US"/>
              <a:t>Improve the manner in which a firm executes its internal business processes so that it performs these activities more effectively than its rivals. Such improvements increase quality, productivity, and employee and customer satisfaction while decreasing time to market.</a:t>
            </a:r>
            <a:endParaRPr/>
          </a:p>
          <a:p>
            <a:pPr indent="-361950" lvl="0" marL="514350" rtl="0" algn="l">
              <a:lnSpc>
                <a:spcPct val="100000"/>
              </a:lnSpc>
              <a:spcBef>
                <a:spcPts val="480"/>
              </a:spcBef>
              <a:spcAft>
                <a:spcPts val="0"/>
              </a:spcAft>
              <a:buClr>
                <a:schemeClr val="dk1"/>
              </a:buClr>
              <a:buSzPts val="3200"/>
              <a:buFont typeface="Georgia"/>
              <a:buNone/>
            </a:pPr>
            <a:r>
              <a:t/>
            </a:r>
            <a:endParaRPr/>
          </a:p>
          <a:p>
            <a:pPr indent="-565150" lvl="0" marL="514350" rtl="0" algn="l">
              <a:lnSpc>
                <a:spcPct val="100000"/>
              </a:lnSpc>
              <a:spcBef>
                <a:spcPts val="480"/>
              </a:spcBef>
              <a:spcAft>
                <a:spcPts val="0"/>
              </a:spcAft>
              <a:buClr>
                <a:schemeClr val="dk1"/>
              </a:buClr>
              <a:buSzPts val="3200"/>
              <a:buFont typeface="Georgia"/>
              <a:buAutoNum type="arabicPeriod" startAt="4"/>
            </a:pPr>
            <a:r>
              <a:rPr b="1" lang="en-US"/>
              <a:t>Customer Orientation Strategy: </a:t>
            </a:r>
            <a:r>
              <a:rPr lang="en-US"/>
              <a:t>Concentrate on making customers happy. Web-based systems are particularly effective in this area because they can create a personalized, one-to-one relationship with each customer.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1"/>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Business-Information Technology Alignment</a:t>
            </a:r>
            <a:endParaRPr/>
          </a:p>
        </p:txBody>
      </p:sp>
      <p:sp>
        <p:nvSpPr>
          <p:cNvPr id="384" name="Google Shape;384;p41"/>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Business–Information Technology Alignment</a:t>
            </a:r>
            <a:endParaRPr/>
          </a:p>
          <a:p>
            <a:pPr indent="-342900" lvl="0" marL="342900" rtl="0" algn="l">
              <a:lnSpc>
                <a:spcPct val="100000"/>
              </a:lnSpc>
              <a:spcBef>
                <a:spcPts val="640"/>
              </a:spcBef>
              <a:spcAft>
                <a:spcPts val="0"/>
              </a:spcAft>
              <a:buClr>
                <a:schemeClr val="dk1"/>
              </a:buClr>
              <a:buSzPts val="3200"/>
              <a:buChar char="•"/>
            </a:pPr>
            <a:r>
              <a:rPr lang="en-US"/>
              <a:t>Six Characteristics of Excellent Business-IT Alignment:</a:t>
            </a:r>
            <a:endParaRPr/>
          </a:p>
          <a:p>
            <a:pPr indent="-139700" lvl="0" marL="342900" rtl="0" algn="l">
              <a:lnSpc>
                <a:spcPct val="100000"/>
              </a:lnSpc>
              <a:spcBef>
                <a:spcPts val="640"/>
              </a:spcBef>
              <a:spcAft>
                <a:spcPts val="0"/>
              </a:spcAft>
              <a:buClr>
                <a:schemeClr val="dk1"/>
              </a:buClr>
              <a:buSzPts val="32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4"/>
          <p:cNvSpPr txBox="1"/>
          <p:nvPr>
            <p:ph idx="1" type="subTitle"/>
          </p:nvPr>
        </p:nvSpPr>
        <p:spPr>
          <a:xfrm>
            <a:off x="228600" y="304800"/>
            <a:ext cx="8762999" cy="1676400"/>
          </a:xfrm>
          <a:prstGeom prst="rect">
            <a:avLst/>
          </a:prstGeom>
          <a:noFill/>
          <a:ln>
            <a:noFill/>
          </a:ln>
        </p:spPr>
        <p:txBody>
          <a:bodyPr anchorCtr="0" anchor="t" bIns="45700" lIns="91425" spcFirstLastPara="1" rIns="91425" wrap="square" tIns="45700">
            <a:normAutofit fontScale="90000" lnSpcReduction="20000"/>
          </a:bodyPr>
          <a:lstStyle/>
          <a:p>
            <a:pPr indent="0" lvl="0" marL="0" rtl="0" algn="l">
              <a:lnSpc>
                <a:spcPct val="100000"/>
              </a:lnSpc>
              <a:spcBef>
                <a:spcPts val="0"/>
              </a:spcBef>
              <a:spcAft>
                <a:spcPts val="0"/>
              </a:spcAft>
              <a:buClr>
                <a:srgbClr val="FF9900"/>
              </a:buClr>
              <a:buSzPct val="100000"/>
              <a:buNone/>
            </a:pPr>
            <a:r>
              <a:rPr lang="en-US" sz="3890"/>
              <a:t>Business Pressures, Organizational Responses, and IT Support</a:t>
            </a:r>
            <a:endParaRPr sz="3890"/>
          </a:p>
          <a:p>
            <a:pPr indent="0" lvl="0" marL="0" rtl="0" algn="l">
              <a:lnSpc>
                <a:spcPct val="100000"/>
              </a:lnSpc>
              <a:spcBef>
                <a:spcPts val="1200"/>
              </a:spcBef>
              <a:spcAft>
                <a:spcPts val="0"/>
              </a:spcAft>
              <a:buClr>
                <a:srgbClr val="FF9900"/>
              </a:buClr>
              <a:buSzPct val="100000"/>
              <a:buNone/>
            </a:pPr>
            <a:r>
              <a:t/>
            </a:r>
            <a:endParaRPr sz="3890"/>
          </a:p>
        </p:txBody>
      </p:sp>
      <p:sp>
        <p:nvSpPr>
          <p:cNvPr id="145" name="Google Shape;145;p4"/>
          <p:cNvSpPr txBox="1"/>
          <p:nvPr>
            <p:ph idx="3" type="body"/>
          </p:nvPr>
        </p:nvSpPr>
        <p:spPr>
          <a:xfrm>
            <a:off x="33866" y="2133600"/>
            <a:ext cx="8957733" cy="4343400"/>
          </a:xfrm>
          <a:prstGeom prst="rect">
            <a:avLst/>
          </a:prstGeom>
          <a:noFill/>
          <a:ln>
            <a:noFill/>
          </a:ln>
        </p:spPr>
        <p:txBody>
          <a:bodyPr anchorCtr="0" anchor="t" bIns="45700" lIns="91425" spcFirstLastPara="1" rIns="91425" wrap="square" tIns="45700">
            <a:normAutofit lnSpcReduction="20000"/>
          </a:bodyPr>
          <a:lstStyle/>
          <a:p>
            <a:pPr indent="-424180" lvl="0" marL="342900" rtl="0" algn="l">
              <a:lnSpc>
                <a:spcPct val="100000"/>
              </a:lnSpc>
              <a:spcBef>
                <a:spcPts val="0"/>
              </a:spcBef>
              <a:spcAft>
                <a:spcPts val="0"/>
              </a:spcAft>
              <a:buClr>
                <a:srgbClr val="6600CC"/>
              </a:buClr>
              <a:buSzPts val="3200"/>
              <a:buChar char="•"/>
            </a:pPr>
            <a:r>
              <a:rPr b="1" lang="en-US"/>
              <a:t>Competitive Advantage: </a:t>
            </a:r>
            <a:r>
              <a:rPr lang="en-US"/>
              <a:t>any assets that provide an organization with an edge against its competitors in some measure such as cost, quality, or speed. It also helps an organization to control a market and to accrue larger-than-average profits.</a:t>
            </a:r>
            <a:endParaRPr/>
          </a:p>
          <a:p>
            <a:pPr indent="-220980" lvl="0" marL="342900" rtl="0" algn="l">
              <a:lnSpc>
                <a:spcPct val="100000"/>
              </a:lnSpc>
              <a:spcBef>
                <a:spcPts val="384"/>
              </a:spcBef>
              <a:spcAft>
                <a:spcPts val="0"/>
              </a:spcAft>
              <a:buClr>
                <a:srgbClr val="6600CC"/>
              </a:buClr>
              <a:buSzPts val="3200"/>
              <a:buNone/>
            </a:pPr>
            <a:r>
              <a:t/>
            </a:r>
            <a:endParaRPr/>
          </a:p>
          <a:p>
            <a:pPr indent="-424180" lvl="0" marL="342900" rtl="0" algn="l">
              <a:lnSpc>
                <a:spcPct val="100000"/>
              </a:lnSpc>
              <a:spcBef>
                <a:spcPts val="384"/>
              </a:spcBef>
              <a:spcAft>
                <a:spcPts val="0"/>
              </a:spcAft>
              <a:buClr>
                <a:schemeClr val="dk1"/>
              </a:buClr>
              <a:buSzPts val="3200"/>
              <a:buChar char="•"/>
            </a:pPr>
            <a:r>
              <a:rPr b="1" lang="en-US">
                <a:solidFill>
                  <a:schemeClr val="dk1"/>
                </a:solidFill>
              </a:rPr>
              <a:t>Business Environment: </a:t>
            </a:r>
            <a:r>
              <a:rPr lang="en-US">
                <a:solidFill>
                  <a:schemeClr val="dk1"/>
                </a:solidFill>
              </a:rPr>
              <a:t>the combination of social, legal, economic, physical, and political factors in which businesses conduct their operations. Significant changes in any of these factors are likely to create </a:t>
            </a:r>
            <a:r>
              <a:rPr b="1" lang="en-US">
                <a:solidFill>
                  <a:schemeClr val="dk1"/>
                </a:solidFill>
              </a:rPr>
              <a:t>Business Pressures </a:t>
            </a:r>
            <a:r>
              <a:rPr lang="en-US">
                <a:solidFill>
                  <a:schemeClr val="dk1"/>
                </a:solidFill>
              </a:rPr>
              <a:t>on organizations.</a:t>
            </a:r>
            <a:endParaRPr>
              <a:solidFill>
                <a:schemeClr val="dk1"/>
              </a:solidFill>
            </a:endParaRPr>
          </a:p>
          <a:p>
            <a:pPr indent="-220980" lvl="0" marL="342900" rtl="0" algn="l">
              <a:lnSpc>
                <a:spcPct val="100000"/>
              </a:lnSpc>
              <a:spcBef>
                <a:spcPts val="384"/>
              </a:spcBef>
              <a:spcAft>
                <a:spcPts val="0"/>
              </a:spcAft>
              <a:buClr>
                <a:srgbClr val="6600CC"/>
              </a:buClr>
              <a:buSzPts val="3200"/>
              <a:buNone/>
            </a:pPr>
            <a:r>
              <a:t/>
            </a:r>
            <a:endParaRPr/>
          </a:p>
          <a:p>
            <a:pPr indent="-424180" lvl="0" marL="342900" rtl="0" algn="l">
              <a:lnSpc>
                <a:spcPct val="100000"/>
              </a:lnSpc>
              <a:spcBef>
                <a:spcPts val="384"/>
              </a:spcBef>
              <a:spcAft>
                <a:spcPts val="0"/>
              </a:spcAft>
              <a:buClr>
                <a:srgbClr val="6600CC"/>
              </a:buClr>
              <a:buSzPts val="3200"/>
              <a:buChar char="•"/>
            </a:pPr>
            <a:r>
              <a:rPr b="1" lang="en-US"/>
              <a:t>Organizations Responses: </a:t>
            </a:r>
            <a:r>
              <a:rPr lang="en-US"/>
              <a:t>Organizations respond to the various pressures by implementing Information Technology (IT) such as strategic systems, customer focus, make-to-order and mass customization, and e-business.</a:t>
            </a:r>
            <a:endParaRPr/>
          </a:p>
          <a:p>
            <a:pPr indent="-220980" lvl="0" marL="342900" rtl="0" algn="l">
              <a:lnSpc>
                <a:spcPct val="100000"/>
              </a:lnSpc>
              <a:spcBef>
                <a:spcPts val="384"/>
              </a:spcBef>
              <a:spcAft>
                <a:spcPts val="0"/>
              </a:spcAft>
              <a:buClr>
                <a:srgbClr val="6600CC"/>
              </a:buClr>
              <a:buSzPts val="32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2"/>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fontScale="92500" lnSpcReduction="20000"/>
          </a:bodyPr>
          <a:lstStyle/>
          <a:p>
            <a:pPr indent="0" lvl="0" marL="0" rtl="0" algn="l">
              <a:lnSpc>
                <a:spcPct val="100000"/>
              </a:lnSpc>
              <a:spcBef>
                <a:spcPts val="0"/>
              </a:spcBef>
              <a:spcAft>
                <a:spcPts val="0"/>
              </a:spcAft>
              <a:buClr>
                <a:srgbClr val="9900FF"/>
              </a:buClr>
              <a:buSzPct val="100000"/>
              <a:buNone/>
            </a:pPr>
            <a:r>
              <a:rPr lang="en-US"/>
              <a:t>Six Characteristics of Excellent Business-IT Alignment</a:t>
            </a:r>
            <a:endParaRPr/>
          </a:p>
        </p:txBody>
      </p:sp>
      <p:sp>
        <p:nvSpPr>
          <p:cNvPr id="391" name="Google Shape;391;p42"/>
          <p:cNvSpPr txBox="1"/>
          <p:nvPr>
            <p:ph idx="2" type="body"/>
          </p:nvPr>
        </p:nvSpPr>
        <p:spPr>
          <a:xfrm>
            <a:off x="609600" y="2057400"/>
            <a:ext cx="8001000" cy="4191000"/>
          </a:xfrm>
          <a:prstGeom prst="rect">
            <a:avLst/>
          </a:prstGeom>
          <a:noFill/>
          <a:ln>
            <a:noFill/>
          </a:ln>
        </p:spPr>
        <p:txBody>
          <a:bodyPr anchorCtr="0" anchor="t" bIns="45700" lIns="91425" spcFirstLastPara="1" rIns="91425" wrap="square" tIns="45700">
            <a:normAutofit/>
          </a:bodyPr>
          <a:lstStyle/>
          <a:p>
            <a:pPr indent="-534670" lvl="0" marL="514350" rtl="0" algn="l">
              <a:lnSpc>
                <a:spcPct val="100000"/>
              </a:lnSpc>
              <a:spcBef>
                <a:spcPts val="0"/>
              </a:spcBef>
              <a:spcAft>
                <a:spcPts val="0"/>
              </a:spcAft>
              <a:buClr>
                <a:srgbClr val="595959"/>
              </a:buClr>
              <a:buSzPts val="3200"/>
              <a:buFont typeface="Georgia"/>
              <a:buAutoNum type="arabicPeriod"/>
            </a:pPr>
            <a:r>
              <a:rPr lang="en-US"/>
              <a:t>Organizations view IT as an engine of innovation that continually transforms the business, often creating new revenue streams.</a:t>
            </a:r>
            <a:endParaRPr/>
          </a:p>
          <a:p>
            <a:pPr indent="-331470" lvl="0" marL="514350" rtl="0" algn="l">
              <a:lnSpc>
                <a:spcPct val="100000"/>
              </a:lnSpc>
              <a:spcBef>
                <a:spcPts val="576"/>
              </a:spcBef>
              <a:spcAft>
                <a:spcPts val="0"/>
              </a:spcAft>
              <a:buClr>
                <a:srgbClr val="595959"/>
              </a:buClr>
              <a:buSzPts val="3200"/>
              <a:buFont typeface="Georgia"/>
              <a:buNone/>
            </a:pPr>
            <a:r>
              <a:t/>
            </a:r>
            <a:endParaRPr/>
          </a:p>
          <a:p>
            <a:pPr indent="-331470" lvl="0" marL="514350" rtl="0" algn="l">
              <a:lnSpc>
                <a:spcPct val="100000"/>
              </a:lnSpc>
              <a:spcBef>
                <a:spcPts val="576"/>
              </a:spcBef>
              <a:spcAft>
                <a:spcPts val="0"/>
              </a:spcAft>
              <a:buClr>
                <a:srgbClr val="595959"/>
              </a:buClr>
              <a:buSzPts val="3200"/>
              <a:buFont typeface="Georgia"/>
              <a:buNone/>
            </a:pPr>
            <a:r>
              <a:t/>
            </a:r>
            <a:endParaRPr/>
          </a:p>
          <a:p>
            <a:pPr indent="-534670" lvl="0" marL="514350" rtl="0" algn="l">
              <a:lnSpc>
                <a:spcPct val="100000"/>
              </a:lnSpc>
              <a:spcBef>
                <a:spcPts val="576"/>
              </a:spcBef>
              <a:spcAft>
                <a:spcPts val="0"/>
              </a:spcAft>
              <a:buClr>
                <a:srgbClr val="595959"/>
              </a:buClr>
              <a:buSzPts val="3200"/>
              <a:buFont typeface="Georgia"/>
              <a:buAutoNum type="arabicPeriod"/>
            </a:pPr>
            <a:r>
              <a:rPr lang="en-US"/>
              <a:t>Organizations view their internal &amp; external customers &amp; their customer service function as supremely important.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3"/>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fontScale="92500" lnSpcReduction="20000"/>
          </a:bodyPr>
          <a:lstStyle/>
          <a:p>
            <a:pPr indent="0" lvl="0" marL="0" rtl="0" algn="l">
              <a:lnSpc>
                <a:spcPct val="100000"/>
              </a:lnSpc>
              <a:spcBef>
                <a:spcPts val="0"/>
              </a:spcBef>
              <a:spcAft>
                <a:spcPts val="0"/>
              </a:spcAft>
              <a:buClr>
                <a:srgbClr val="9900FF"/>
              </a:buClr>
              <a:buSzPct val="100000"/>
              <a:buNone/>
            </a:pPr>
            <a:r>
              <a:rPr lang="en-US"/>
              <a:t>Six Characteristics of Excellent Business-IT Alignment (continued)</a:t>
            </a:r>
            <a:endParaRPr/>
          </a:p>
        </p:txBody>
      </p:sp>
      <p:sp>
        <p:nvSpPr>
          <p:cNvPr id="398" name="Google Shape;398;p43"/>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514350" lvl="0" marL="514350" rtl="0" algn="l">
              <a:lnSpc>
                <a:spcPct val="100000"/>
              </a:lnSpc>
              <a:spcBef>
                <a:spcPts val="0"/>
              </a:spcBef>
              <a:spcAft>
                <a:spcPts val="0"/>
              </a:spcAft>
              <a:buClr>
                <a:srgbClr val="595959"/>
              </a:buClr>
              <a:buSzPts val="2800"/>
              <a:buFont typeface="Georgia"/>
              <a:buAutoNum type="arabicPeriod" startAt="3"/>
            </a:pPr>
            <a:r>
              <a:rPr lang="en-US" sz="2800"/>
              <a:t>Organizations rotate business &amp; IT professionals across departments and job functions.</a:t>
            </a:r>
            <a:endParaRPr sz="2800"/>
          </a:p>
          <a:p>
            <a:pPr indent="-514350" lvl="0" marL="514350" rtl="0" algn="l">
              <a:lnSpc>
                <a:spcPct val="100000"/>
              </a:lnSpc>
              <a:spcBef>
                <a:spcPts val="560"/>
              </a:spcBef>
              <a:spcAft>
                <a:spcPts val="0"/>
              </a:spcAft>
              <a:buClr>
                <a:srgbClr val="595959"/>
              </a:buClr>
              <a:buSzPts val="2800"/>
              <a:buFont typeface="Georgia"/>
              <a:buAutoNum type="arabicPeriod" startAt="3"/>
            </a:pPr>
            <a:r>
              <a:rPr lang="en-US" sz="2800"/>
              <a:t>Organizations provide overarching goals that are completely clear to each IT and business employee.</a:t>
            </a:r>
            <a:endParaRPr sz="28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4"/>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fontScale="92500" lnSpcReduction="20000"/>
          </a:bodyPr>
          <a:lstStyle/>
          <a:p>
            <a:pPr indent="0" lvl="0" marL="0" rtl="0" algn="l">
              <a:lnSpc>
                <a:spcPct val="100000"/>
              </a:lnSpc>
              <a:spcBef>
                <a:spcPts val="0"/>
              </a:spcBef>
              <a:spcAft>
                <a:spcPts val="0"/>
              </a:spcAft>
              <a:buClr>
                <a:srgbClr val="9900FF"/>
              </a:buClr>
              <a:buSzPct val="100000"/>
              <a:buNone/>
            </a:pPr>
            <a:r>
              <a:rPr lang="en-US"/>
              <a:t>Six Characteristics of Excellent Business-IT Alignment (continued)</a:t>
            </a:r>
            <a:endParaRPr/>
          </a:p>
        </p:txBody>
      </p:sp>
      <p:sp>
        <p:nvSpPr>
          <p:cNvPr id="405" name="Google Shape;405;p44"/>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514350" lvl="0" marL="514350" rtl="0" algn="l">
              <a:lnSpc>
                <a:spcPct val="100000"/>
              </a:lnSpc>
              <a:spcBef>
                <a:spcPts val="0"/>
              </a:spcBef>
              <a:spcAft>
                <a:spcPts val="0"/>
              </a:spcAft>
              <a:buClr>
                <a:srgbClr val="595959"/>
              </a:buClr>
              <a:buSzPts val="3200"/>
              <a:buFont typeface="Georgia"/>
              <a:buAutoNum type="arabicPeriod" startAt="5"/>
            </a:pPr>
            <a:r>
              <a:rPr lang="en-US"/>
              <a:t>Organizations ensure that IT employees understand how the company makes (or loses) money.</a:t>
            </a:r>
            <a:endParaRPr/>
          </a:p>
          <a:p>
            <a:pPr indent="-514350" lvl="0" marL="514350" rtl="0" algn="l">
              <a:lnSpc>
                <a:spcPct val="100000"/>
              </a:lnSpc>
              <a:spcBef>
                <a:spcPts val="640"/>
              </a:spcBef>
              <a:spcAft>
                <a:spcPts val="0"/>
              </a:spcAft>
              <a:buClr>
                <a:srgbClr val="595959"/>
              </a:buClr>
              <a:buSzPts val="3200"/>
              <a:buFont typeface="Georgia"/>
              <a:buAutoNum type="arabicPeriod" startAt="5"/>
            </a:pPr>
            <a:r>
              <a:rPr lang="en-US"/>
              <a:t>Organizations create a vibrant and inclusive company culture.</a:t>
            </a:r>
            <a:endParaRPr/>
          </a:p>
          <a:p>
            <a:pPr indent="-139700" lvl="0" marL="342900" rtl="0" algn="l">
              <a:lnSpc>
                <a:spcPct val="100000"/>
              </a:lnSpc>
              <a:spcBef>
                <a:spcPts val="640"/>
              </a:spcBef>
              <a:spcAft>
                <a:spcPts val="0"/>
              </a:spcAft>
              <a:buClr>
                <a:srgbClr val="595959"/>
              </a:buClr>
              <a:buSzPts val="32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5"/>
          <p:cNvSpPr txBox="1"/>
          <p:nvPr>
            <p:ph idx="1" type="subTitle"/>
          </p:nvPr>
        </p:nvSpPr>
        <p:spPr>
          <a:xfrm>
            <a:off x="457200" y="76200"/>
            <a:ext cx="8153400" cy="955675"/>
          </a:xfrm>
          <a:prstGeom prst="rect">
            <a:avLst/>
          </a:prstGeom>
          <a:noFill/>
          <a:ln>
            <a:noFill/>
          </a:ln>
        </p:spPr>
        <p:txBody>
          <a:bodyPr anchorCtr="0" anchor="b" bIns="45700" lIns="91425" spcFirstLastPara="1" rIns="91425" wrap="square" tIns="45700">
            <a:normAutofit fontScale="60000"/>
          </a:bodyPr>
          <a:lstStyle/>
          <a:p>
            <a:pPr indent="0" lvl="0" marL="0" rtl="0" algn="l">
              <a:lnSpc>
                <a:spcPct val="100000"/>
              </a:lnSpc>
              <a:spcBef>
                <a:spcPts val="0"/>
              </a:spcBef>
              <a:spcAft>
                <a:spcPts val="0"/>
              </a:spcAft>
              <a:buClr>
                <a:srgbClr val="6600CC"/>
              </a:buClr>
              <a:buSzPct val="136575"/>
              <a:buNone/>
            </a:pPr>
            <a:r>
              <a:rPr lang="en-US"/>
              <a:t>F</a:t>
            </a:r>
            <a:r>
              <a:rPr lang="en-US" sz="3765"/>
              <a:t>igure 2.1: Business Pressures, Organizational Performance &amp; Responses, and IT Support</a:t>
            </a:r>
            <a:endParaRPr sz="3765"/>
          </a:p>
        </p:txBody>
      </p:sp>
      <p:pic>
        <p:nvPicPr>
          <p:cNvPr descr="C:\Documents and Settings\74216\Desktop\C02\rainer_5e_fig_02_02.tif" id="151" name="Google Shape;151;p5"/>
          <p:cNvPicPr preferRelativeResize="0"/>
          <p:nvPr>
            <p:ph idx="2" type="body"/>
          </p:nvPr>
        </p:nvPicPr>
        <p:blipFill rotWithShape="1">
          <a:blip r:embed="rId3">
            <a:alphaModFix/>
          </a:blip>
          <a:srcRect b="0" l="0" r="0" t="0"/>
          <a:stretch/>
        </p:blipFill>
        <p:spPr>
          <a:xfrm>
            <a:off x="379730" y="1100455"/>
            <a:ext cx="8368665" cy="56813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6"/>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Business Pressures</a:t>
            </a:r>
            <a:endParaRPr/>
          </a:p>
        </p:txBody>
      </p:sp>
      <p:sp>
        <p:nvSpPr>
          <p:cNvPr id="158" name="Google Shape;158;p6"/>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Market Pressures</a:t>
            </a:r>
            <a:endParaRPr/>
          </a:p>
          <a:p>
            <a:pPr indent="-342900" lvl="0" marL="342900" rtl="0" algn="l">
              <a:lnSpc>
                <a:spcPct val="100000"/>
              </a:lnSpc>
              <a:spcBef>
                <a:spcPts val="640"/>
              </a:spcBef>
              <a:spcAft>
                <a:spcPts val="0"/>
              </a:spcAft>
              <a:buClr>
                <a:schemeClr val="dk1"/>
              </a:buClr>
              <a:buSzPts val="3200"/>
              <a:buChar char="•"/>
            </a:pPr>
            <a:r>
              <a:rPr lang="en-US"/>
              <a:t>Technology Pressures</a:t>
            </a:r>
            <a:endParaRPr/>
          </a:p>
          <a:p>
            <a:pPr indent="-342900" lvl="0" marL="342900" rtl="0" algn="l">
              <a:lnSpc>
                <a:spcPct val="100000"/>
              </a:lnSpc>
              <a:spcBef>
                <a:spcPts val="640"/>
              </a:spcBef>
              <a:spcAft>
                <a:spcPts val="0"/>
              </a:spcAft>
              <a:buClr>
                <a:schemeClr val="dk1"/>
              </a:buClr>
              <a:buSzPts val="3200"/>
              <a:buChar char="•"/>
            </a:pPr>
            <a:r>
              <a:rPr lang="en-US"/>
              <a:t>Societal/Political/Legal Pressures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7"/>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6600CC"/>
              </a:buClr>
              <a:buSzPts val="4400"/>
              <a:buNone/>
            </a:pPr>
            <a:r>
              <a:rPr lang="en-US"/>
              <a:t>Business Pressures</a:t>
            </a:r>
            <a:endParaRPr/>
          </a:p>
        </p:txBody>
      </p:sp>
      <p:sp>
        <p:nvSpPr>
          <p:cNvPr id="165" name="Google Shape;165;p7"/>
          <p:cNvSpPr txBox="1"/>
          <p:nvPr>
            <p:ph idx="2" type="body"/>
          </p:nvPr>
        </p:nvSpPr>
        <p:spPr>
          <a:xfrm>
            <a:off x="457200" y="2133600"/>
            <a:ext cx="8534400" cy="4343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None/>
            </a:pPr>
            <a:r>
              <a:rPr b="1" lang="en-US"/>
              <a:t>Market Pressures: </a:t>
            </a:r>
            <a:r>
              <a:rPr lang="en-US"/>
              <a:t>business pressures generated by</a:t>
            </a:r>
            <a:endParaRPr/>
          </a:p>
          <a:p>
            <a:pPr indent="-342900" lvl="0" marL="342900" rtl="0" algn="l">
              <a:lnSpc>
                <a:spcPct val="100000"/>
              </a:lnSpc>
              <a:spcBef>
                <a:spcPts val="640"/>
              </a:spcBef>
              <a:spcAft>
                <a:spcPts val="0"/>
              </a:spcAft>
              <a:buClr>
                <a:srgbClr val="FF0000"/>
              </a:buClr>
              <a:buSzPts val="3200"/>
              <a:buChar char="•"/>
            </a:pPr>
            <a:r>
              <a:rPr lang="en-US">
                <a:solidFill>
                  <a:srgbClr val="FF0000"/>
                </a:solidFill>
              </a:rPr>
              <a:t>The global economy</a:t>
            </a:r>
            <a:endParaRPr>
              <a:solidFill>
                <a:srgbClr val="FF0000"/>
              </a:solidFill>
            </a:endParaRPr>
          </a:p>
          <a:p>
            <a:pPr indent="-342900" lvl="0" marL="342900" rtl="0" algn="l">
              <a:lnSpc>
                <a:spcPct val="100000"/>
              </a:lnSpc>
              <a:spcBef>
                <a:spcPts val="640"/>
              </a:spcBef>
              <a:spcAft>
                <a:spcPts val="0"/>
              </a:spcAft>
              <a:buClr>
                <a:srgbClr val="FF0000"/>
              </a:buClr>
              <a:buSzPts val="3200"/>
              <a:buChar char="•"/>
            </a:pPr>
            <a:r>
              <a:rPr lang="en-US">
                <a:solidFill>
                  <a:srgbClr val="FF0000"/>
                </a:solidFill>
              </a:rPr>
              <a:t>Intense  competition</a:t>
            </a:r>
            <a:endParaRPr>
              <a:solidFill>
                <a:srgbClr val="FF0000"/>
              </a:solidFill>
            </a:endParaRPr>
          </a:p>
          <a:p>
            <a:pPr indent="-342900" lvl="0" marL="342900" rtl="0" algn="l">
              <a:lnSpc>
                <a:spcPct val="100000"/>
              </a:lnSpc>
              <a:spcBef>
                <a:spcPts val="640"/>
              </a:spcBef>
              <a:spcAft>
                <a:spcPts val="0"/>
              </a:spcAft>
              <a:buClr>
                <a:srgbClr val="FF0000"/>
              </a:buClr>
              <a:buSzPts val="3200"/>
              <a:buChar char="•"/>
            </a:pPr>
            <a:r>
              <a:rPr lang="en-US">
                <a:solidFill>
                  <a:srgbClr val="FF0000"/>
                </a:solidFill>
              </a:rPr>
              <a:t>Changing nature of the workforce</a:t>
            </a:r>
            <a:endParaRPr>
              <a:solidFill>
                <a:srgbClr val="FF0000"/>
              </a:solidFill>
            </a:endParaRPr>
          </a:p>
          <a:p>
            <a:pPr indent="-342900" lvl="0" marL="342900" rtl="0" algn="l">
              <a:lnSpc>
                <a:spcPct val="100000"/>
              </a:lnSpc>
              <a:spcBef>
                <a:spcPts val="640"/>
              </a:spcBef>
              <a:spcAft>
                <a:spcPts val="0"/>
              </a:spcAft>
              <a:buClr>
                <a:srgbClr val="FF0000"/>
              </a:buClr>
              <a:buSzPts val="3200"/>
              <a:buChar char="•"/>
            </a:pPr>
            <a:r>
              <a:rPr lang="en-US">
                <a:solidFill>
                  <a:srgbClr val="FF0000"/>
                </a:solidFill>
              </a:rPr>
              <a:t>Powerful customers</a:t>
            </a:r>
            <a:r>
              <a:rPr lang="en-US"/>
              <a:t>.</a:t>
            </a:r>
            <a:endParaRPr/>
          </a:p>
          <a:p>
            <a:pPr indent="-139700" lvl="0" marL="342900" rtl="0" algn="l">
              <a:lnSpc>
                <a:spcPct val="100000"/>
              </a:lnSpc>
              <a:spcBef>
                <a:spcPts val="640"/>
              </a:spcBef>
              <a:spcAft>
                <a:spcPts val="0"/>
              </a:spcAft>
              <a:buClr>
                <a:schemeClr val="dk1"/>
              </a:buClr>
              <a:buSzPts val="32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txBox="1"/>
          <p:nvPr>
            <p:ph idx="1" type="subTitle"/>
          </p:nvPr>
        </p:nvSpPr>
        <p:spPr>
          <a:xfrm>
            <a:off x="457200" y="76200"/>
            <a:ext cx="8153400" cy="831215"/>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9900FF"/>
              </a:buClr>
              <a:buSzPts val="4400"/>
              <a:buNone/>
            </a:pPr>
            <a:r>
              <a:rPr lang="en-US"/>
              <a:t>Market Pressures</a:t>
            </a:r>
            <a:endParaRPr/>
          </a:p>
        </p:txBody>
      </p:sp>
      <p:sp>
        <p:nvSpPr>
          <p:cNvPr id="172" name="Google Shape;172;p8"/>
          <p:cNvSpPr txBox="1"/>
          <p:nvPr>
            <p:ph idx="2" type="body"/>
          </p:nvPr>
        </p:nvSpPr>
        <p:spPr>
          <a:xfrm>
            <a:off x="457200" y="909955"/>
            <a:ext cx="8458200" cy="5338445"/>
          </a:xfrm>
          <a:prstGeom prst="rect">
            <a:avLst/>
          </a:prstGeom>
          <a:noFill/>
          <a:ln>
            <a:noFill/>
          </a:ln>
        </p:spPr>
        <p:txBody>
          <a:bodyPr anchorCtr="0" anchor="t" bIns="45700" lIns="91425" spcFirstLastPara="1" rIns="91425" wrap="square" tIns="45700">
            <a:normAutofit/>
          </a:bodyPr>
          <a:lstStyle/>
          <a:p>
            <a:pPr indent="-419100" lvl="0" marL="342900" rtl="0" algn="l">
              <a:lnSpc>
                <a:spcPct val="100000"/>
              </a:lnSpc>
              <a:spcBef>
                <a:spcPts val="0"/>
              </a:spcBef>
              <a:spcAft>
                <a:spcPts val="0"/>
              </a:spcAft>
              <a:buClr>
                <a:srgbClr val="595959"/>
              </a:buClr>
              <a:buSzPts val="3200"/>
              <a:buChar char="•"/>
            </a:pPr>
            <a:r>
              <a:rPr b="1" lang="en-US"/>
              <a:t>Globalization: </a:t>
            </a:r>
            <a:r>
              <a:rPr lang="en-US"/>
              <a:t>the integration and interdependence of economic, social, cultural, and ecological facets of life, made possible by rapid advances in information technology.</a:t>
            </a:r>
            <a:endParaRPr/>
          </a:p>
          <a:p>
            <a:pPr indent="-215900" lvl="0" marL="342900" rtl="0" algn="l">
              <a:lnSpc>
                <a:spcPct val="100000"/>
              </a:lnSpc>
              <a:spcBef>
                <a:spcPts val="400"/>
              </a:spcBef>
              <a:spcAft>
                <a:spcPts val="0"/>
              </a:spcAft>
              <a:buClr>
                <a:srgbClr val="595959"/>
              </a:buClr>
              <a:buSzPts val="3200"/>
              <a:buNone/>
            </a:pPr>
            <a:r>
              <a:t/>
            </a:r>
            <a:endParaRPr/>
          </a:p>
          <a:p>
            <a:pPr indent="-419100" lvl="0" marL="342900" rtl="0" algn="l">
              <a:lnSpc>
                <a:spcPct val="100000"/>
              </a:lnSpc>
              <a:spcBef>
                <a:spcPts val="400"/>
              </a:spcBef>
              <a:spcAft>
                <a:spcPts val="0"/>
              </a:spcAft>
              <a:buClr>
                <a:srgbClr val="595959"/>
              </a:buClr>
              <a:buSzPts val="3200"/>
              <a:buChar char="•"/>
            </a:pPr>
            <a:r>
              <a:rPr b="1" lang="en-US"/>
              <a:t>Changing Nature of the Workforce: </a:t>
            </a:r>
            <a:r>
              <a:rPr lang="en-US"/>
              <a:t>The workforce, particularly in developed countries, is becoming more diversified. Increasing numbers of women, single parents, minorities, and persons with disabilities are now employed in all types of positions.</a:t>
            </a:r>
            <a:endParaRPr/>
          </a:p>
          <a:p>
            <a:pPr indent="-215900" lvl="0" marL="342900" rtl="0" algn="l">
              <a:lnSpc>
                <a:spcPct val="100000"/>
              </a:lnSpc>
              <a:spcBef>
                <a:spcPts val="400"/>
              </a:spcBef>
              <a:spcAft>
                <a:spcPts val="0"/>
              </a:spcAft>
              <a:buClr>
                <a:srgbClr val="595959"/>
              </a:buClr>
              <a:buSzPts val="3200"/>
              <a:buNone/>
            </a:pPr>
            <a:r>
              <a:t/>
            </a:r>
            <a:endParaRPr/>
          </a:p>
          <a:p>
            <a:pPr indent="-419100" lvl="0" marL="342900" rtl="0" algn="l">
              <a:lnSpc>
                <a:spcPct val="100000"/>
              </a:lnSpc>
              <a:spcBef>
                <a:spcPts val="400"/>
              </a:spcBef>
              <a:spcAft>
                <a:spcPts val="0"/>
              </a:spcAft>
              <a:buClr>
                <a:srgbClr val="595959"/>
              </a:buClr>
              <a:buSzPts val="3200"/>
              <a:buChar char="•"/>
            </a:pPr>
            <a:r>
              <a:rPr b="1" lang="en-US"/>
              <a:t>Powerful Customers: </a:t>
            </a:r>
            <a:r>
              <a:rPr lang="en-US"/>
              <a:t>consumer sophistication and expectations increase as customers become more knowledgeable about the products and services they acquire. Customers can use the Internet to find detailed information about products and services, to compare prices, and to purchase items at electronic auctions.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9"/>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None/>
            </a:pPr>
            <a:r>
              <a:rPr lang="en-US"/>
              <a:t>Globalization</a:t>
            </a:r>
            <a:endParaRPr/>
          </a:p>
        </p:txBody>
      </p:sp>
      <p:sp>
        <p:nvSpPr>
          <p:cNvPr id="179" name="Google Shape;179;p9"/>
          <p:cNvSpPr txBox="1"/>
          <p:nvPr>
            <p:ph idx="2" type="body"/>
          </p:nvPr>
        </p:nvSpPr>
        <p:spPr>
          <a:xfrm>
            <a:off x="190499" y="2057400"/>
            <a:ext cx="8686800" cy="39624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595959"/>
              </a:buClr>
              <a:buSzPts val="2400"/>
              <a:buChar char="•"/>
            </a:pPr>
            <a:r>
              <a:rPr lang="en-US" sz="2400"/>
              <a:t>Thomas Friedman – book “The World is Flat”, explained three eras of globalization.</a:t>
            </a:r>
            <a:endParaRPr sz="2400"/>
          </a:p>
          <a:p>
            <a:pPr indent="-285750" lvl="1" marL="742950" rtl="0" algn="l">
              <a:lnSpc>
                <a:spcPct val="100000"/>
              </a:lnSpc>
              <a:spcBef>
                <a:spcPts val="400"/>
              </a:spcBef>
              <a:spcAft>
                <a:spcPts val="0"/>
              </a:spcAft>
              <a:buClr>
                <a:srgbClr val="595959"/>
              </a:buClr>
              <a:buSzPts val="2000"/>
              <a:buChar char="–"/>
            </a:pPr>
            <a:r>
              <a:rPr lang="en-US" sz="2000"/>
              <a:t>Globalization 1.0 (1492 to 1800)</a:t>
            </a:r>
            <a:endParaRPr sz="2000"/>
          </a:p>
          <a:p>
            <a:pPr indent="-285750" lvl="1" marL="742950" rtl="0" algn="l">
              <a:lnSpc>
                <a:spcPct val="100000"/>
              </a:lnSpc>
              <a:spcBef>
                <a:spcPts val="400"/>
              </a:spcBef>
              <a:spcAft>
                <a:spcPts val="0"/>
              </a:spcAft>
              <a:buClr>
                <a:srgbClr val="595959"/>
              </a:buClr>
              <a:buSzPts val="2000"/>
              <a:buChar char="–"/>
            </a:pPr>
            <a:r>
              <a:rPr lang="en-US" sz="2000"/>
              <a:t>Globalization 2.0 (1800 to 2000)</a:t>
            </a:r>
            <a:endParaRPr sz="2000"/>
          </a:p>
          <a:p>
            <a:pPr indent="-285750" lvl="1" marL="742950" rtl="0" algn="l">
              <a:lnSpc>
                <a:spcPct val="100000"/>
              </a:lnSpc>
              <a:spcBef>
                <a:spcPts val="400"/>
              </a:spcBef>
              <a:spcAft>
                <a:spcPts val="0"/>
              </a:spcAft>
              <a:buClr>
                <a:srgbClr val="595959"/>
              </a:buClr>
              <a:buSzPts val="2000"/>
              <a:buChar char="–"/>
            </a:pPr>
            <a:r>
              <a:rPr lang="en-US" sz="2000"/>
              <a:t>Globalization 3.0 (2000 to present)</a:t>
            </a:r>
            <a:endParaRPr sz="2000"/>
          </a:p>
          <a:p>
            <a:pPr indent="-342900" lvl="0" marL="342900" rtl="0" algn="l">
              <a:lnSpc>
                <a:spcPct val="100000"/>
              </a:lnSpc>
              <a:spcBef>
                <a:spcPts val="480"/>
              </a:spcBef>
              <a:spcAft>
                <a:spcPts val="0"/>
              </a:spcAft>
              <a:buClr>
                <a:srgbClr val="595959"/>
              </a:buClr>
              <a:buSzPts val="2400"/>
              <a:buChar char="•"/>
            </a:pPr>
            <a:r>
              <a:rPr lang="en-US" sz="2400"/>
              <a:t>Ten Flatteners</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2013-08-07T23:49:00Z</dcterms:created>
  <dc:creator>John Kenneth Corley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9DEEB4789C1242C8A6A794375B2F2625</vt:lpwstr>
  </property>
  <property fmtid="{D5CDD505-2E9C-101B-9397-08002B2CF9AE}" pid="3" name="KSOProductBuildVer">
    <vt:lpwstr>1033-11.2.0.11191</vt:lpwstr>
  </property>
</Properties>
</file>