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Arial Black"/>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9" roundtripDataSignature="AMtx7mgTLyro1AwkJY47v1JwiHiNMPoS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Arial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Evolution of the IS Function….</a:t>
            </a:r>
            <a:endParaRPr b="1" u="sng"/>
          </a:p>
          <a:p>
            <a:pPr indent="0" lvl="0" marL="0" rtl="0" algn="l">
              <a:lnSpc>
                <a:spcPct val="100000"/>
              </a:lnSpc>
              <a:spcBef>
                <a:spcPts val="0"/>
              </a:spcBef>
              <a:spcAft>
                <a:spcPts val="0"/>
              </a:spcAft>
              <a:buSzPts val="1400"/>
              <a:buNone/>
            </a:pPr>
            <a:r>
              <a:rPr b="1" lang="en-US"/>
              <a:t>Traditional Functions of the MIS Department:</a:t>
            </a:r>
            <a:endParaRPr b="1"/>
          </a:p>
          <a:p>
            <a:pPr indent="0" lvl="0" marL="0" rtl="0" algn="l">
              <a:lnSpc>
                <a:spcPct val="100000"/>
              </a:lnSpc>
              <a:spcBef>
                <a:spcPts val="0"/>
              </a:spcBef>
              <a:spcAft>
                <a:spcPts val="0"/>
              </a:spcAft>
              <a:buSzPts val="1400"/>
              <a:buNone/>
            </a:pPr>
            <a:r>
              <a:rPr lang="en-US"/>
              <a:t>• Managing systems development and systems project management</a:t>
            </a:r>
            <a:endParaRPr/>
          </a:p>
          <a:p>
            <a:pPr indent="0" lvl="0" marL="0" rtl="0" algn="l">
              <a:lnSpc>
                <a:spcPct val="100000"/>
              </a:lnSpc>
              <a:spcBef>
                <a:spcPts val="0"/>
              </a:spcBef>
              <a:spcAft>
                <a:spcPts val="0"/>
              </a:spcAft>
              <a:buSzPts val="1400"/>
              <a:buNone/>
            </a:pPr>
            <a:r>
              <a:rPr lang="en-US"/>
              <a:t>• Managing computer operations, including the computer center</a:t>
            </a:r>
            <a:endParaRPr/>
          </a:p>
          <a:p>
            <a:pPr indent="0" lvl="0" marL="0" rtl="0" algn="l">
              <a:lnSpc>
                <a:spcPct val="100000"/>
              </a:lnSpc>
              <a:spcBef>
                <a:spcPts val="0"/>
              </a:spcBef>
              <a:spcAft>
                <a:spcPts val="0"/>
              </a:spcAft>
              <a:buSzPts val="1400"/>
              <a:buNone/>
            </a:pPr>
            <a:r>
              <a:rPr lang="en-US"/>
              <a:t>• Staffing, training, and developing IS skills</a:t>
            </a:r>
            <a:endParaRPr/>
          </a:p>
          <a:p>
            <a:pPr indent="0" lvl="0" marL="0" rtl="0" algn="l">
              <a:lnSpc>
                <a:spcPct val="100000"/>
              </a:lnSpc>
              <a:spcBef>
                <a:spcPts val="0"/>
              </a:spcBef>
              <a:spcAft>
                <a:spcPts val="0"/>
              </a:spcAft>
              <a:buSzPts val="1400"/>
              <a:buNone/>
            </a:pPr>
            <a:r>
              <a:rPr lang="en-US"/>
              <a:t>• Providing technical services</a:t>
            </a:r>
            <a:endParaRPr/>
          </a:p>
          <a:p>
            <a:pPr indent="0" lvl="0" marL="0" rtl="0" algn="l">
              <a:lnSpc>
                <a:spcPct val="100000"/>
              </a:lnSpc>
              <a:spcBef>
                <a:spcPts val="0"/>
              </a:spcBef>
              <a:spcAft>
                <a:spcPts val="0"/>
              </a:spcAft>
              <a:buSzPts val="1400"/>
              <a:buNone/>
            </a:pPr>
            <a:r>
              <a:rPr lang="en-US"/>
              <a:t>• Infrastructure planning, development, and control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New (Consultative) Functions of the MIS Department</a:t>
            </a:r>
            <a:endParaRPr b="1"/>
          </a:p>
          <a:p>
            <a:pPr indent="0" lvl="0" marL="0" rtl="0" algn="l">
              <a:lnSpc>
                <a:spcPct val="100000"/>
              </a:lnSpc>
              <a:spcBef>
                <a:spcPts val="0"/>
              </a:spcBef>
              <a:spcAft>
                <a:spcPts val="0"/>
              </a:spcAft>
              <a:buSzPts val="1400"/>
              <a:buNone/>
            </a:pPr>
            <a:r>
              <a:rPr lang="en-US"/>
              <a:t>• Initiating and designing specific strategic information systems</a:t>
            </a:r>
            <a:endParaRPr/>
          </a:p>
          <a:p>
            <a:pPr indent="0" lvl="0" marL="0" rtl="0" algn="l">
              <a:lnSpc>
                <a:spcPct val="100000"/>
              </a:lnSpc>
              <a:spcBef>
                <a:spcPts val="0"/>
              </a:spcBef>
              <a:spcAft>
                <a:spcPts val="0"/>
              </a:spcAft>
              <a:buSzPts val="1400"/>
              <a:buNone/>
            </a:pPr>
            <a:r>
              <a:rPr lang="en-US"/>
              <a:t>• Incorporating the Internet and electronic commerce into the business</a:t>
            </a:r>
            <a:endParaRPr/>
          </a:p>
          <a:p>
            <a:pPr indent="0" lvl="0" marL="0" rtl="0" algn="l">
              <a:lnSpc>
                <a:spcPct val="100000"/>
              </a:lnSpc>
              <a:spcBef>
                <a:spcPts val="0"/>
              </a:spcBef>
              <a:spcAft>
                <a:spcPts val="0"/>
              </a:spcAft>
              <a:buSzPts val="1400"/>
              <a:buNone/>
            </a:pPr>
            <a:r>
              <a:rPr lang="en-US"/>
              <a:t>• Managing system integration including the Internet, intranets, and extranets</a:t>
            </a:r>
            <a:endParaRPr/>
          </a:p>
          <a:p>
            <a:pPr indent="0" lvl="0" marL="0" rtl="0" algn="l">
              <a:lnSpc>
                <a:spcPct val="100000"/>
              </a:lnSpc>
              <a:spcBef>
                <a:spcPts val="0"/>
              </a:spcBef>
              <a:spcAft>
                <a:spcPts val="0"/>
              </a:spcAft>
              <a:buSzPts val="1400"/>
              <a:buNone/>
            </a:pPr>
            <a:r>
              <a:rPr lang="en-US"/>
              <a:t>• Educating the non-MIS managers about IT</a:t>
            </a:r>
            <a:endParaRPr/>
          </a:p>
          <a:p>
            <a:pPr indent="0" lvl="0" marL="0" rtl="0" algn="l">
              <a:lnSpc>
                <a:spcPct val="100000"/>
              </a:lnSpc>
              <a:spcBef>
                <a:spcPts val="0"/>
              </a:spcBef>
              <a:spcAft>
                <a:spcPts val="0"/>
              </a:spcAft>
              <a:buSzPts val="1400"/>
              <a:buNone/>
            </a:pPr>
            <a:r>
              <a:rPr lang="en-US"/>
              <a:t>• Educating the MIS staff about the business</a:t>
            </a:r>
            <a:endParaRPr/>
          </a:p>
          <a:p>
            <a:pPr indent="0" lvl="0" marL="0" rtl="0" algn="l">
              <a:lnSpc>
                <a:spcPct val="100000"/>
              </a:lnSpc>
              <a:spcBef>
                <a:spcPts val="0"/>
              </a:spcBef>
              <a:spcAft>
                <a:spcPts val="0"/>
              </a:spcAft>
              <a:buSzPts val="1400"/>
              <a:buNone/>
            </a:pPr>
            <a:r>
              <a:rPr lang="en-US"/>
              <a:t>• Partnering with business-unit executives</a:t>
            </a:r>
            <a:endParaRPr/>
          </a:p>
          <a:p>
            <a:pPr indent="0" lvl="0" marL="0" rtl="0" algn="l">
              <a:lnSpc>
                <a:spcPct val="100000"/>
              </a:lnSpc>
              <a:spcBef>
                <a:spcPts val="0"/>
              </a:spcBef>
              <a:spcAft>
                <a:spcPts val="0"/>
              </a:spcAft>
              <a:buSzPts val="1400"/>
              <a:buNone/>
            </a:pPr>
            <a:r>
              <a:rPr lang="en-US"/>
              <a:t>• Managing outsourcing</a:t>
            </a:r>
            <a:endParaRPr/>
          </a:p>
          <a:p>
            <a:pPr indent="0" lvl="0" marL="0" rtl="0" algn="l">
              <a:lnSpc>
                <a:spcPct val="100000"/>
              </a:lnSpc>
              <a:spcBef>
                <a:spcPts val="0"/>
              </a:spcBef>
              <a:spcAft>
                <a:spcPts val="0"/>
              </a:spcAft>
              <a:buSzPts val="1400"/>
              <a:buNone/>
            </a:pPr>
            <a:r>
              <a:rPr lang="en-US"/>
              <a:t>• Proactively using business and technical knowledge to seed innovative ideas about IT</a:t>
            </a:r>
            <a:endParaRPr/>
          </a:p>
          <a:p>
            <a:pPr indent="0" lvl="0" marL="0" rtl="0" algn="l">
              <a:lnSpc>
                <a:spcPct val="100000"/>
              </a:lnSpc>
              <a:spcBef>
                <a:spcPts val="0"/>
              </a:spcBef>
              <a:spcAft>
                <a:spcPts val="0"/>
              </a:spcAft>
              <a:buSzPts val="1400"/>
              <a:buNone/>
            </a:pPr>
            <a:r>
              <a:rPr lang="en-US"/>
              <a:t>• Creating business alliances with business partners</a:t>
            </a:r>
            <a:endParaRPr/>
          </a:p>
        </p:txBody>
      </p:sp>
      <p:sp>
        <p:nvSpPr>
          <p:cNvPr id="158" name="Google Shape;15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Computer-Based Information Systems (CBIS): </a:t>
            </a:r>
            <a:r>
              <a:rPr lang="en-US"/>
              <a:t>an information system that uses computer technology to perform some or all of the its intended tasks.</a:t>
            </a:r>
            <a:endParaRPr/>
          </a:p>
        </p:txBody>
      </p:sp>
      <p:sp>
        <p:nvSpPr>
          <p:cNvPr id="201" name="Google Shape;20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80" name="Google Shape;8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Data Items: </a:t>
            </a:r>
            <a:r>
              <a:rPr b="0" lang="en-US"/>
              <a:t>an elementary description of things, events, activities, and transactions that are recorded, classified, and stored but are not organized to convey any specific meaning.</a:t>
            </a:r>
            <a:endParaRPr b="0"/>
          </a:p>
          <a:p>
            <a:pPr indent="0" lvl="0" marL="0" marR="0" rtl="0" algn="l">
              <a:lnSpc>
                <a:spcPct val="100000"/>
              </a:lnSpc>
              <a:spcBef>
                <a:spcPts val="0"/>
              </a:spcBef>
              <a:spcAft>
                <a:spcPts val="0"/>
              </a:spcAft>
              <a:buClr>
                <a:schemeClr val="dk1"/>
              </a:buClr>
              <a:buSzPts val="1200"/>
              <a:buFont typeface="Calibri"/>
              <a:buNone/>
            </a:pPr>
            <a:r>
              <a:rPr b="1" lang="en-US"/>
              <a:t>Information: </a:t>
            </a:r>
            <a:r>
              <a:rPr b="0" lang="en-US"/>
              <a:t>refers to data that have been organized so that they have meaning and value to the recipient.</a:t>
            </a:r>
            <a:endParaRPr b="0"/>
          </a:p>
          <a:p>
            <a:pPr indent="0" lvl="0" marL="0" marR="0" rtl="0" algn="l">
              <a:lnSpc>
                <a:spcPct val="100000"/>
              </a:lnSpc>
              <a:spcBef>
                <a:spcPts val="0"/>
              </a:spcBef>
              <a:spcAft>
                <a:spcPts val="0"/>
              </a:spcAft>
              <a:buClr>
                <a:schemeClr val="dk1"/>
              </a:buClr>
              <a:buSzPts val="1200"/>
              <a:buFont typeface="Calibri"/>
              <a:buNone/>
            </a:pPr>
            <a:r>
              <a:rPr b="1" lang="en-US"/>
              <a:t>Knowledge: </a:t>
            </a:r>
            <a:r>
              <a:rPr b="0" lang="en-US"/>
              <a:t>consists of data and/or information that have been organized and processed to convey understanding, experience, accumulated learning, and expertise as they apply to a current business problem.</a:t>
            </a:r>
            <a:endParaRPr b="0"/>
          </a:p>
          <a:p>
            <a:pPr indent="0" lvl="0" marL="0" rtl="0" algn="l">
              <a:lnSpc>
                <a:spcPct val="100000"/>
              </a:lnSpc>
              <a:spcBef>
                <a:spcPts val="0"/>
              </a:spcBef>
              <a:spcAft>
                <a:spcPts val="0"/>
              </a:spcAft>
              <a:buSzPts val="1400"/>
              <a:buNone/>
            </a:pPr>
            <a:r>
              <a:t/>
            </a:r>
            <a:endParaRPr/>
          </a:p>
        </p:txBody>
      </p:sp>
      <p:sp>
        <p:nvSpPr>
          <p:cNvPr id="250" name="Google Shape;25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Hardware: </a:t>
            </a:r>
            <a:r>
              <a:rPr lang="en-US"/>
              <a:t>consists of devices such as the processor, monitor, keyboard, and printer.</a:t>
            </a:r>
            <a:endParaRPr/>
          </a:p>
          <a:p>
            <a:pPr indent="0" lvl="0" marL="0" rtl="0" algn="l">
              <a:lnSpc>
                <a:spcPct val="100000"/>
              </a:lnSpc>
              <a:spcBef>
                <a:spcPts val="0"/>
              </a:spcBef>
              <a:spcAft>
                <a:spcPts val="0"/>
              </a:spcAft>
              <a:buSzPts val="1400"/>
              <a:buNone/>
            </a:pPr>
            <a:r>
              <a:rPr b="1" lang="en-US"/>
              <a:t>Software: </a:t>
            </a:r>
            <a:r>
              <a:rPr lang="en-US"/>
              <a:t>a program or collection of programs that enable the hardware to process data.</a:t>
            </a:r>
            <a:endParaRPr/>
          </a:p>
          <a:p>
            <a:pPr indent="0" lvl="0" marL="0" rtl="0" algn="l">
              <a:lnSpc>
                <a:spcPct val="100000"/>
              </a:lnSpc>
              <a:spcBef>
                <a:spcPts val="0"/>
              </a:spcBef>
              <a:spcAft>
                <a:spcPts val="0"/>
              </a:spcAft>
              <a:buSzPts val="1400"/>
              <a:buNone/>
            </a:pPr>
            <a:r>
              <a:rPr b="1" lang="en-US"/>
              <a:t>Database: </a:t>
            </a:r>
            <a:r>
              <a:rPr lang="en-US"/>
              <a:t>a collection of related fi les or tables containing data.</a:t>
            </a:r>
            <a:endParaRPr/>
          </a:p>
          <a:p>
            <a:pPr indent="0" lvl="0" marL="0" rtl="0" algn="l">
              <a:lnSpc>
                <a:spcPct val="100000"/>
              </a:lnSpc>
              <a:spcBef>
                <a:spcPts val="0"/>
              </a:spcBef>
              <a:spcAft>
                <a:spcPts val="0"/>
              </a:spcAft>
              <a:buSzPts val="1400"/>
              <a:buNone/>
            </a:pPr>
            <a:r>
              <a:rPr b="1" lang="en-US"/>
              <a:t>Network: </a:t>
            </a:r>
            <a:r>
              <a:rPr lang="en-US"/>
              <a:t>a connecting system (wireline or wireless) that permits different computers to share resources.</a:t>
            </a:r>
            <a:endParaRPr/>
          </a:p>
          <a:p>
            <a:pPr indent="0" lvl="0" marL="0" rtl="0" algn="l">
              <a:lnSpc>
                <a:spcPct val="100000"/>
              </a:lnSpc>
              <a:spcBef>
                <a:spcPts val="0"/>
              </a:spcBef>
              <a:spcAft>
                <a:spcPts val="0"/>
              </a:spcAft>
              <a:buSzPts val="1400"/>
              <a:buNone/>
            </a:pPr>
            <a:r>
              <a:rPr b="1" lang="en-US"/>
              <a:t>Procedures: </a:t>
            </a:r>
            <a:r>
              <a:rPr lang="en-US"/>
              <a:t>are the instructions for combining the above components to process information and generate the desired output.</a:t>
            </a:r>
            <a:endParaRPr/>
          </a:p>
          <a:p>
            <a:pPr indent="0" lvl="0" marL="0" rtl="0" algn="l">
              <a:lnSpc>
                <a:spcPct val="100000"/>
              </a:lnSpc>
              <a:spcBef>
                <a:spcPts val="0"/>
              </a:spcBef>
              <a:spcAft>
                <a:spcPts val="0"/>
              </a:spcAft>
              <a:buSzPts val="1400"/>
              <a:buNone/>
            </a:pPr>
            <a:r>
              <a:rPr b="1" lang="en-US"/>
              <a:t>People: </a:t>
            </a:r>
            <a:r>
              <a:rPr lang="en-US"/>
              <a:t>individuals who use the hardware and software, interface with it, or utilize its output.</a:t>
            </a:r>
            <a:endParaRPr/>
          </a:p>
        </p:txBody>
      </p:sp>
      <p:sp>
        <p:nvSpPr>
          <p:cNvPr id="259" name="Google Shape;25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IT Components: </a:t>
            </a:r>
            <a:r>
              <a:rPr b="0" lang="en-US"/>
              <a:t>Hardware, Software, a database, a network, procedures, and people.</a:t>
            </a:r>
            <a:endParaRPr b="0"/>
          </a:p>
          <a:p>
            <a:pPr indent="0" lvl="0" marL="0" marR="0" rtl="0" algn="l">
              <a:lnSpc>
                <a:spcPct val="100000"/>
              </a:lnSpc>
              <a:spcBef>
                <a:spcPts val="0"/>
              </a:spcBef>
              <a:spcAft>
                <a:spcPts val="0"/>
              </a:spcAft>
              <a:buClr>
                <a:schemeClr val="dk1"/>
              </a:buClr>
              <a:buSzPts val="1200"/>
              <a:buFont typeface="Calibri"/>
              <a:buNone/>
            </a:pPr>
            <a:r>
              <a:rPr b="1" lang="en-US"/>
              <a:t>IT Services: </a:t>
            </a:r>
            <a:r>
              <a:rPr b="0" lang="en-US"/>
              <a:t>IT Personnel use IT Components to develop IS’s, oversee security &amp; risk, and manage data.</a:t>
            </a:r>
            <a:endParaRPr b="0"/>
          </a:p>
          <a:p>
            <a:pPr indent="0" lvl="0" marL="0" marR="0" rtl="0" algn="l">
              <a:lnSpc>
                <a:spcPct val="100000"/>
              </a:lnSpc>
              <a:spcBef>
                <a:spcPts val="0"/>
              </a:spcBef>
              <a:spcAft>
                <a:spcPts val="0"/>
              </a:spcAft>
              <a:buClr>
                <a:schemeClr val="dk1"/>
              </a:buClr>
              <a:buSzPts val="1200"/>
              <a:buFont typeface="Calibri"/>
              <a:buNone/>
            </a:pPr>
            <a:r>
              <a:rPr b="1" lang="en-US"/>
              <a:t>IT Infrastructure: </a:t>
            </a:r>
            <a:r>
              <a:rPr b="0" lang="en-US"/>
              <a:t>The IT components and IT services.</a:t>
            </a:r>
            <a:endParaRPr b="0"/>
          </a:p>
          <a:p>
            <a:pPr indent="0" lvl="0" marL="0" marR="0" rtl="0" algn="l">
              <a:lnSpc>
                <a:spcPct val="100000"/>
              </a:lnSpc>
              <a:spcBef>
                <a:spcPts val="0"/>
              </a:spcBef>
              <a:spcAft>
                <a:spcPts val="0"/>
              </a:spcAft>
              <a:buClr>
                <a:schemeClr val="dk1"/>
              </a:buClr>
              <a:buSzPts val="1200"/>
              <a:buFont typeface="Calibri"/>
              <a:buNone/>
            </a:pPr>
            <a:r>
              <a:rPr b="1" lang="en-US"/>
              <a:t>Application: </a:t>
            </a:r>
            <a:r>
              <a:rPr b="0" lang="en-US"/>
              <a:t>A program designed to support a specific task or business process.</a:t>
            </a:r>
            <a:endParaRPr b="0"/>
          </a:p>
          <a:p>
            <a:pPr indent="0" lvl="0" marL="0" marR="0" rtl="0" algn="l">
              <a:lnSpc>
                <a:spcPct val="100000"/>
              </a:lnSpc>
              <a:spcBef>
                <a:spcPts val="0"/>
              </a:spcBef>
              <a:spcAft>
                <a:spcPts val="0"/>
              </a:spcAft>
              <a:buClr>
                <a:schemeClr val="dk1"/>
              </a:buClr>
              <a:buSzPts val="1200"/>
              <a:buFont typeface="Calibri"/>
              <a:buNone/>
            </a:pPr>
            <a:r>
              <a:rPr b="1" lang="en-US"/>
              <a:t>Functional Area Information Systems (FAIS) : </a:t>
            </a:r>
            <a:r>
              <a:rPr b="0" lang="en-US"/>
              <a:t>a collection of application programs in a single department or functional area.</a:t>
            </a:r>
            <a:endParaRPr b="0"/>
          </a:p>
          <a:p>
            <a:pPr indent="0" lvl="0" marL="0" rtl="0" algn="l">
              <a:lnSpc>
                <a:spcPct val="100000"/>
              </a:lnSpc>
              <a:spcBef>
                <a:spcPts val="0"/>
              </a:spcBef>
              <a:spcAft>
                <a:spcPts val="0"/>
              </a:spcAft>
              <a:buSzPts val="1400"/>
              <a:buNone/>
            </a:pPr>
            <a:r>
              <a:t/>
            </a:r>
            <a:endParaRPr/>
          </a:p>
        </p:txBody>
      </p:sp>
      <p:sp>
        <p:nvSpPr>
          <p:cNvPr id="276" name="Google Shape;27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Functional Area Information Systems (FAIS) : </a:t>
            </a:r>
            <a:r>
              <a:rPr lang="en-US"/>
              <a:t>a collection of application programs in a single department or functional area.</a:t>
            </a:r>
            <a:endParaRPr/>
          </a:p>
          <a:p>
            <a:pPr indent="0" lvl="0" marL="0" rtl="0" algn="l">
              <a:lnSpc>
                <a:spcPct val="100000"/>
              </a:lnSpc>
              <a:spcBef>
                <a:spcPts val="0"/>
              </a:spcBef>
              <a:spcAft>
                <a:spcPts val="0"/>
              </a:spcAft>
              <a:buSzPts val="1400"/>
              <a:buNone/>
            </a:pPr>
            <a:r>
              <a:rPr b="1" lang="en-US"/>
              <a:t>Enterprise Resource Planning (ERP): </a:t>
            </a:r>
            <a:r>
              <a:rPr lang="en-US"/>
              <a:t>systems are designed to correct a lack of communication among the functional area IS.</a:t>
            </a:r>
            <a:endParaRPr/>
          </a:p>
          <a:p>
            <a:pPr indent="0" lvl="0" marL="0" rtl="0" algn="l">
              <a:lnSpc>
                <a:spcPct val="100000"/>
              </a:lnSpc>
              <a:spcBef>
                <a:spcPts val="0"/>
              </a:spcBef>
              <a:spcAft>
                <a:spcPts val="0"/>
              </a:spcAft>
              <a:buSzPts val="1400"/>
              <a:buNone/>
            </a:pPr>
            <a:r>
              <a:rPr b="1" lang="en-US"/>
              <a:t>Transaction Processing System (TPS): </a:t>
            </a:r>
            <a:r>
              <a:rPr lang="en-US"/>
              <a:t>systems that support the monitoring, collection, storage, and processing of data from the organization’s basic business transactions, each of which generates data.</a:t>
            </a:r>
            <a:endParaRPr/>
          </a:p>
          <a:p>
            <a:pPr indent="0" lvl="0" marL="0" rtl="0" algn="l">
              <a:lnSpc>
                <a:spcPct val="100000"/>
              </a:lnSpc>
              <a:spcBef>
                <a:spcPts val="0"/>
              </a:spcBef>
              <a:spcAft>
                <a:spcPts val="0"/>
              </a:spcAft>
              <a:buSzPts val="1400"/>
              <a:buNone/>
            </a:pPr>
            <a:r>
              <a:rPr b="1" lang="en-US"/>
              <a:t>Interorganizational Information systems (IOSs): </a:t>
            </a:r>
            <a:r>
              <a:rPr lang="en-US"/>
              <a:t>Information systems that connect two or more organizations.</a:t>
            </a:r>
            <a:endParaRPr/>
          </a:p>
          <a:p>
            <a:pPr indent="0" lvl="0" marL="0" rtl="0" algn="l">
              <a:lnSpc>
                <a:spcPct val="100000"/>
              </a:lnSpc>
              <a:spcBef>
                <a:spcPts val="0"/>
              </a:spcBef>
              <a:spcAft>
                <a:spcPts val="0"/>
              </a:spcAft>
              <a:buSzPts val="1400"/>
              <a:buNone/>
            </a:pPr>
            <a:r>
              <a:rPr b="1" lang="en-US"/>
              <a:t>Electronic Commerce (e-commerce) Systems: </a:t>
            </a:r>
            <a:r>
              <a:rPr lang="en-US"/>
              <a:t>an interorganizational information system that enable organizations to conduct transactions, called business-to-business (B2B) electronic commerce, and customers to conduct transactions with businesses, called business-to-consumer (B2C) electronic commerce.</a:t>
            </a:r>
            <a:endParaRPr/>
          </a:p>
        </p:txBody>
      </p:sp>
      <p:sp>
        <p:nvSpPr>
          <p:cNvPr id="309" name="Google Shape;30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31" name="Google Shape;33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9" name="Google Shape;3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7" name="Google Shape;3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54" name="Google Shape;3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2" name="Google Shape;36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70" name="Google Shape;37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Knowledge Workers: </a:t>
            </a:r>
            <a:r>
              <a:rPr lang="en-US"/>
              <a:t>professional employees that are experts in a particular subject area (e.g., financial and marketing analysts, engineers, lawyers, and accountants.).</a:t>
            </a:r>
            <a:endParaRPr/>
          </a:p>
          <a:p>
            <a:pPr indent="0" lvl="0" marL="0" rtl="0" algn="l">
              <a:lnSpc>
                <a:spcPct val="100000"/>
              </a:lnSpc>
              <a:spcBef>
                <a:spcPts val="0"/>
              </a:spcBef>
              <a:spcAft>
                <a:spcPts val="0"/>
              </a:spcAft>
              <a:buSzPts val="1400"/>
              <a:buNone/>
            </a:pPr>
            <a:r>
              <a:rPr b="1" lang="en-US"/>
              <a:t>Office Automation Systems (OASs): </a:t>
            </a:r>
            <a:r>
              <a:rPr lang="en-US"/>
              <a:t>typically support the clerical staff, lower and middle managers, and knowledge workers (e.g., word processing and desktop publishing software).</a:t>
            </a:r>
            <a:endParaRPr/>
          </a:p>
          <a:p>
            <a:pPr indent="0" lvl="0" marL="0" rtl="0" algn="l">
              <a:lnSpc>
                <a:spcPct val="100000"/>
              </a:lnSpc>
              <a:spcBef>
                <a:spcPts val="0"/>
              </a:spcBef>
              <a:spcAft>
                <a:spcPts val="0"/>
              </a:spcAft>
              <a:buSzPts val="1400"/>
              <a:buNone/>
            </a:pPr>
            <a:r>
              <a:rPr b="1" lang="en-US"/>
              <a:t>Business Intelligence (BI) Systems: </a:t>
            </a:r>
            <a:r>
              <a:rPr lang="en-US"/>
              <a:t>systems that provide computer-based support for complex, nonroutine decisions, primarily for middle managers and knowledge workers.</a:t>
            </a:r>
            <a:endParaRPr/>
          </a:p>
          <a:p>
            <a:pPr indent="0" lvl="0" marL="0" rtl="0" algn="l">
              <a:lnSpc>
                <a:spcPct val="100000"/>
              </a:lnSpc>
              <a:spcBef>
                <a:spcPts val="0"/>
              </a:spcBef>
              <a:spcAft>
                <a:spcPts val="0"/>
              </a:spcAft>
              <a:buSzPts val="1400"/>
              <a:buNone/>
            </a:pPr>
            <a:r>
              <a:rPr b="1" lang="en-US"/>
              <a:t>Expert Systems (ES): </a:t>
            </a:r>
            <a:r>
              <a:rPr lang="en-US"/>
              <a:t>systems that attempt to duplicate the work of human experts by applying reasoning capabilities, knowledge, and expertise within a specific domain.</a:t>
            </a:r>
            <a:endParaRPr/>
          </a:p>
          <a:p>
            <a:pPr indent="0" lvl="0" marL="0" rtl="0" algn="l">
              <a:lnSpc>
                <a:spcPct val="100000"/>
              </a:lnSpc>
              <a:spcBef>
                <a:spcPts val="0"/>
              </a:spcBef>
              <a:spcAft>
                <a:spcPts val="0"/>
              </a:spcAft>
              <a:buSzPts val="1400"/>
              <a:buNone/>
            </a:pPr>
            <a:r>
              <a:rPr b="1" lang="en-US"/>
              <a:t>Dashboards: </a:t>
            </a:r>
            <a:r>
              <a:rPr lang="en-US"/>
              <a:t>a special form of IS that support all managers of the organization by providing rapid access to timely information and direct access to structured information in the form of reports.</a:t>
            </a:r>
            <a:endParaRPr/>
          </a:p>
        </p:txBody>
      </p:sp>
      <p:sp>
        <p:nvSpPr>
          <p:cNvPr id="387" name="Google Shape;38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95" name="Google Shape;39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02" name="Google Shape;4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10" name="Google Shape;41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Information Technology (IT): </a:t>
            </a:r>
            <a:r>
              <a:rPr b="0" lang="en-US"/>
              <a:t>any computer-based tool that people use to work with information and to support the information and information-processing needs of an organization.</a:t>
            </a:r>
            <a:endParaRPr b="0"/>
          </a:p>
          <a:p>
            <a:pPr indent="0" lvl="0" marL="0" rtl="0" algn="l">
              <a:lnSpc>
                <a:spcPct val="100000"/>
              </a:lnSpc>
              <a:spcBef>
                <a:spcPts val="0"/>
              </a:spcBef>
              <a:spcAft>
                <a:spcPts val="0"/>
              </a:spcAft>
              <a:buSzPts val="1400"/>
              <a:buNone/>
            </a:pPr>
            <a:r>
              <a:rPr b="1" lang="en-US"/>
              <a:t>Information System (IS): </a:t>
            </a:r>
            <a:r>
              <a:rPr b="0" lang="en-US"/>
              <a:t>collects, processes, stores, analyzes, and disseminates information for a specific purpose.</a:t>
            </a:r>
            <a:endParaRPr b="0"/>
          </a:p>
          <a:p>
            <a:pPr indent="0" lvl="0" marL="0" rtl="0" algn="l">
              <a:lnSpc>
                <a:spcPct val="100000"/>
              </a:lnSpc>
              <a:spcBef>
                <a:spcPts val="0"/>
              </a:spcBef>
              <a:spcAft>
                <a:spcPts val="0"/>
              </a:spcAft>
              <a:buSzPts val="1400"/>
              <a:buNone/>
            </a:pPr>
            <a:r>
              <a:rPr b="1" lang="en-US"/>
              <a:t>Informed User: </a:t>
            </a:r>
            <a:r>
              <a:rPr lang="en-US"/>
              <a:t>A person knowledgeable about information systems and information technology</a:t>
            </a:r>
            <a:endParaRPr/>
          </a:p>
        </p:txBody>
      </p:sp>
      <p:sp>
        <p:nvSpPr>
          <p:cNvPr id="106" name="Google Shape;10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CIO: The executive who is in charge of the IS function</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f72527ff88_0_213"/>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f72527ff88_0_213"/>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f72527ff88_0_2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f72527ff88_0_248"/>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f72527ff88_0_248"/>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f72527ff88_0_24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f72527ff88_0_25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g2f72527ff88_0_254"/>
          <p:cNvSpPr txBox="1"/>
          <p:nvPr>
            <p:ph type="title"/>
          </p:nvPr>
        </p:nvSpPr>
        <p:spPr>
          <a:xfrm>
            <a:off x="457200" y="190500"/>
            <a:ext cx="8229600" cy="582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2f72527ff88_0_25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f72527ff88_0_25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2f72527ff88_0_25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2f72527ff88_0_259"/>
          <p:cNvSpPr txBox="1"/>
          <p:nvPr>
            <p:ph type="title"/>
          </p:nvPr>
        </p:nvSpPr>
        <p:spPr>
          <a:xfrm>
            <a:off x="457200" y="190500"/>
            <a:ext cx="8229600" cy="582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f72527ff88_0_259"/>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g2f72527ff88_0_259"/>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2f72527ff88_0_259"/>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f72527ff88_0_259"/>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g2f72527ff88_0_259"/>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6" name="Google Shape;66;g2f72527ff88_0_259"/>
          <p:cNvCxnSpPr/>
          <p:nvPr/>
        </p:nvCxnSpPr>
        <p:spPr>
          <a:xfrm>
            <a:off x="609600" y="6324600"/>
            <a:ext cx="8534400" cy="0"/>
          </a:xfrm>
          <a:prstGeom prst="straightConnector1">
            <a:avLst/>
          </a:prstGeom>
          <a:noFill/>
          <a:ln cap="flat" cmpd="sng" w="25400">
            <a:solidFill>
              <a:schemeClr val="accent3"/>
            </a:solidFill>
            <a:prstDash val="solid"/>
            <a:miter lim="800000"/>
            <a:headEnd len="sm" w="sm" type="none"/>
            <a:tailEnd len="sm" w="sm" type="none"/>
          </a:ln>
        </p:spPr>
      </p:cxnSp>
      <p:cxnSp>
        <p:nvCxnSpPr>
          <p:cNvPr id="67" name="Google Shape;67;g2f72527ff88_0_259"/>
          <p:cNvCxnSpPr/>
          <p:nvPr/>
        </p:nvCxnSpPr>
        <p:spPr>
          <a:xfrm>
            <a:off x="0" y="304800"/>
            <a:ext cx="8534400" cy="0"/>
          </a:xfrm>
          <a:prstGeom prst="straightConnector1">
            <a:avLst/>
          </a:prstGeom>
          <a:noFill/>
          <a:ln cap="flat" cmpd="sng" w="25400">
            <a:solidFill>
              <a:schemeClr val="accent3"/>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f72527ff88_0_217"/>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f72527ff88_0_2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f72527ff88_0_2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f72527ff88_0_22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f72527ff88_0_2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f72527ff88_0_22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f72527ff88_0_224"/>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f72527ff88_0_224"/>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f72527ff88_0_2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f72527ff88_0_22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f72527ff88_0_2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f72527ff88_0_232"/>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f72527ff88_0_232"/>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f72527ff88_0_2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f72527ff88_0_236"/>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f72527ff88_0_2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f72527ff88_0_23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f72527ff88_0_23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f72527ff88_0_23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f72527ff88_0_23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f72527ff88_0_2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f72527ff88_0_245"/>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f72527ff88_0_2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f72527ff88_0_20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f72527ff88_0_20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f72527ff88_0_20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idx="4294967295" type="subTitle"/>
          </p:nvPr>
        </p:nvSpPr>
        <p:spPr>
          <a:xfrm>
            <a:off x="345440" y="457200"/>
            <a:ext cx="8728075" cy="134239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100000"/>
              </a:lnSpc>
              <a:spcBef>
                <a:spcPts val="0"/>
              </a:spcBef>
              <a:spcAft>
                <a:spcPts val="0"/>
              </a:spcAft>
              <a:buClr>
                <a:schemeClr val="dk1"/>
              </a:buClr>
              <a:buSzPct val="100000"/>
              <a:buFont typeface="Times New Roman"/>
              <a:buNone/>
            </a:pPr>
            <a:r>
              <a:rPr b="1" i="0" lang="en-US" sz="14400" u="none" cap="none" strike="noStrike">
                <a:solidFill>
                  <a:schemeClr val="dk1"/>
                </a:solidFill>
                <a:latin typeface="Times New Roman"/>
                <a:ea typeface="Times New Roman"/>
                <a:cs typeface="Times New Roman"/>
                <a:sym typeface="Times New Roman"/>
              </a:rPr>
              <a:t>MANAGEMENT INFORMATION SYSTEM</a:t>
            </a:r>
            <a:endParaRPr b="0" i="0" sz="1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ct val="100000"/>
              <a:buFont typeface="Arial"/>
              <a:buNone/>
            </a:pPr>
            <a:r>
              <a:t/>
            </a:r>
            <a:endParaRPr b="1" i="0" sz="1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ct val="100000"/>
              <a:buFont typeface="Times New Roman"/>
              <a:buNone/>
            </a:pPr>
            <a:r>
              <a:rPr b="1" i="0" lang="en-US" sz="11200" u="none" cap="none" strike="noStrike">
                <a:solidFill>
                  <a:schemeClr val="dk1"/>
                </a:solidFill>
                <a:latin typeface="Times New Roman"/>
                <a:ea typeface="Times New Roman"/>
                <a:cs typeface="Times New Roman"/>
                <a:sym typeface="Times New Roman"/>
              </a:rPr>
              <a:t>MIS ( SEM 7 ) Institute Level Elective - 2022-23 </a:t>
            </a:r>
            <a:endParaRPr b="1" i="0" sz="1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ct val="100000"/>
              <a:buFont typeface="Arial"/>
              <a:buNone/>
            </a:pPr>
            <a:r>
              <a:rPr b="0" i="0" lang="en-US" sz="11200" u="none" cap="none" strike="noStrike">
                <a:solidFill>
                  <a:schemeClr val="dk1"/>
                </a:solidFill>
                <a:latin typeface="Arial"/>
                <a:ea typeface="Arial"/>
                <a:cs typeface="Arial"/>
                <a:sym typeface="Arial"/>
              </a:rPr>
              <a:t>D16A &amp; D19 B class </a:t>
            </a:r>
            <a:endParaRPr b="0" i="0" sz="11200" u="none" cap="none" strike="noStrik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ct val="100000"/>
              <a:buFont typeface="Arial"/>
              <a:buNone/>
            </a:pPr>
            <a:r>
              <a:t/>
            </a:r>
            <a:endParaRPr b="0" i="0" sz="11200" u="none" cap="none" strike="noStrik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ct val="100000"/>
              <a:buFont typeface="Arial Black"/>
              <a:buNone/>
            </a:pPr>
            <a:r>
              <a:rPr b="1" i="0" lang="en-US" sz="11200" u="none" cap="none" strike="noStrike">
                <a:solidFill>
                  <a:schemeClr val="dk1"/>
                </a:solidFill>
                <a:latin typeface="Arial Black"/>
                <a:ea typeface="Arial Black"/>
                <a:cs typeface="Arial Black"/>
                <a:sym typeface="Arial Black"/>
              </a:rPr>
              <a:t>Subject Teacher - Dr. Asawari Dudwadkar </a:t>
            </a:r>
            <a:endParaRPr b="1" i="0" sz="112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560"/>
              </a:spcBef>
              <a:spcAft>
                <a:spcPts val="0"/>
              </a:spcAft>
              <a:buClr>
                <a:schemeClr val="dk1"/>
              </a:buClr>
              <a:buSzPct val="100000"/>
              <a:buFont typeface="Arial"/>
              <a:buNone/>
            </a:pPr>
            <a:r>
              <a:t/>
            </a:r>
            <a:endParaRPr b="0" i="0" sz="11200" u="none" cap="none" strike="noStrik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ct val="100000"/>
              <a:buFont typeface="Arial"/>
              <a:buNone/>
            </a:pPr>
            <a:r>
              <a:t/>
            </a:r>
            <a:endParaRPr b="0" i="0" sz="11200" u="none" cap="none" strike="noStrike">
              <a:solidFill>
                <a:schemeClr val="dk1"/>
              </a:solidFill>
              <a:latin typeface="Arial"/>
              <a:ea typeface="Arial"/>
              <a:cs typeface="Arial"/>
              <a:sym typeface="Arial"/>
            </a:endParaRPr>
          </a:p>
        </p:txBody>
      </p:sp>
      <p:sp>
        <p:nvSpPr>
          <p:cNvPr id="74" name="Google Shape;7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5" name="Google Shape;75;p1"/>
          <p:cNvSpPr/>
          <p:nvPr/>
        </p:nvSpPr>
        <p:spPr>
          <a:xfrm>
            <a:off x="290008" y="4724261"/>
            <a:ext cx="88392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REFERENCES: </a:t>
            </a:r>
            <a:endParaRPr b="1"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Kelly Rainer, Brad Prince, Management Information Systems, Wiley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K.C. Laudon and J.P. Laudon, Management Information Systems: Managing the Digital Firm, 10th Ed., Prentice Hall, 2007.</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 Boddy, A. Boonstra, Managing Information Systems: Strategy and Organization, Prentice Hall, 2008 </a:t>
            </a:r>
            <a:endParaRPr b="0" i="0" sz="1800" u="none" cap="none" strike="noStrike">
              <a:solidFill>
                <a:schemeClr val="dk1"/>
              </a:solidFill>
              <a:latin typeface="Arial"/>
              <a:ea typeface="Arial"/>
              <a:cs typeface="Arial"/>
              <a:sym typeface="Arial"/>
            </a:endParaRPr>
          </a:p>
        </p:txBody>
      </p:sp>
      <p:sp>
        <p:nvSpPr>
          <p:cNvPr id="76" name="Google Shape;76;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81897"/>
            <a:ext cx="8229600" cy="7921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6600CC"/>
                </a:solidFill>
              </a:rPr>
              <a:t>IT Offers Career Opportunities</a:t>
            </a:r>
            <a:endParaRPr sz="3200">
              <a:solidFill>
                <a:srgbClr val="6600CC"/>
              </a:solidFill>
            </a:endParaRPr>
          </a:p>
        </p:txBody>
      </p:sp>
      <p:pic>
        <p:nvPicPr>
          <p:cNvPr id="152" name="Google Shape;152;p10"/>
          <p:cNvPicPr preferRelativeResize="0"/>
          <p:nvPr>
            <p:ph idx="1" type="body"/>
          </p:nvPr>
        </p:nvPicPr>
        <p:blipFill rotWithShape="1">
          <a:blip r:embed="rId3">
            <a:alphaModFix/>
          </a:blip>
          <a:srcRect b="0" l="0" r="0" t="0"/>
          <a:stretch/>
        </p:blipFill>
        <p:spPr>
          <a:xfrm>
            <a:off x="152400" y="838200"/>
            <a:ext cx="8980805" cy="5883275"/>
          </a:xfrm>
          <a:prstGeom prst="rect">
            <a:avLst/>
          </a:prstGeom>
          <a:noFill/>
          <a:ln>
            <a:noFill/>
          </a:ln>
        </p:spPr>
      </p:pic>
      <p:sp>
        <p:nvSpPr>
          <p:cNvPr id="153" name="Google Shape;153;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54" name="Google Shape;154;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4294967295" type="sub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Managing Information Resources</a:t>
            </a:r>
            <a:endParaRPr b="0" i="0" sz="3200" u="none" cap="none" strike="noStrike">
              <a:solidFill>
                <a:schemeClr val="dk1"/>
              </a:solidFill>
              <a:latin typeface="Times New Roman"/>
              <a:ea typeface="Times New Roman"/>
              <a:cs typeface="Times New Roman"/>
              <a:sym typeface="Times New Roman"/>
            </a:endParaRPr>
          </a:p>
        </p:txBody>
      </p:sp>
      <p:sp>
        <p:nvSpPr>
          <p:cNvPr id="161" name="Google Shape;161;p11"/>
          <p:cNvSpPr txBox="1"/>
          <p:nvPr>
            <p:ph idx="4294967295" type="body"/>
          </p:nvPr>
        </p:nvSpPr>
        <p:spPr>
          <a:xfrm>
            <a:off x="609600" y="2286000"/>
            <a:ext cx="8229600" cy="39624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Managing information systems (IS) is difficult and complex</a:t>
            </a:r>
            <a:endParaRPr sz="3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Contributing Factors:</a:t>
            </a:r>
            <a:endParaRPr sz="3200">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Strategic value of IS’s</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Acquiring, operating, and maintaining IS’s is very expensive</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Evolution of the IS Function</a:t>
            </a:r>
            <a:endParaRPr b="0" i="0" sz="2800" u="none" cap="none" strike="noStrik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p:txBody>
      </p:sp>
      <p:sp>
        <p:nvSpPr>
          <p:cNvPr id="162" name="Google Shape;162;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63" name="Google Shape;163;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4572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6600CC"/>
                </a:solidFill>
                <a:latin typeface="Times New Roman"/>
                <a:ea typeface="Times New Roman"/>
                <a:cs typeface="Times New Roman"/>
                <a:sym typeface="Times New Roman"/>
              </a:rPr>
              <a:t>Managing Information Resources</a:t>
            </a:r>
            <a:endParaRPr>
              <a:solidFill>
                <a:srgbClr val="6600CC"/>
              </a:solidFill>
              <a:latin typeface="Times New Roman"/>
              <a:ea typeface="Times New Roman"/>
              <a:cs typeface="Times New Roman"/>
              <a:sym typeface="Times New Roman"/>
            </a:endParaRPr>
          </a:p>
        </p:txBody>
      </p:sp>
      <p:sp>
        <p:nvSpPr>
          <p:cNvPr id="170" name="Google Shape;170;p12"/>
          <p:cNvSpPr txBox="1"/>
          <p:nvPr>
            <p:ph idx="1" type="body"/>
          </p:nvPr>
        </p:nvSpPr>
        <p:spPr>
          <a:xfrm>
            <a:off x="381000" y="1371600"/>
            <a:ext cx="8382000" cy="5334000"/>
          </a:xfrm>
          <a:prstGeom prst="rect">
            <a:avLst/>
          </a:prstGeom>
          <a:noFill/>
          <a:ln>
            <a:noFill/>
          </a:ln>
        </p:spPr>
        <p:txBody>
          <a:bodyPr anchorCtr="0" anchor="t" bIns="45700" lIns="91425" spcFirstLastPara="1" rIns="91425" wrap="square" tIns="45700">
            <a:noAutofit/>
          </a:bodyPr>
          <a:lstStyle/>
          <a:p>
            <a:pPr indent="-285750" lvl="1" marL="742950" rtl="0" algn="just">
              <a:lnSpc>
                <a:spcPct val="100000"/>
              </a:lnSpc>
              <a:spcBef>
                <a:spcPts val="0"/>
              </a:spcBef>
              <a:spcAft>
                <a:spcPts val="0"/>
              </a:spcAft>
              <a:buClr>
                <a:schemeClr val="dk1"/>
              </a:buClr>
              <a:buSzPts val="2800"/>
              <a:buFont typeface="Arial"/>
              <a:buChar char="–"/>
            </a:pPr>
            <a:r>
              <a:rPr b="1" lang="en-US"/>
              <a:t>Strategic value of IS’s</a:t>
            </a:r>
            <a:endParaRPr b="1"/>
          </a:p>
          <a:p>
            <a:pPr indent="-342900" lvl="0" marL="342900" rtl="0" algn="just">
              <a:lnSpc>
                <a:spcPct val="100000"/>
              </a:lnSpc>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 First, information systems have enormous strategic value to organizations. Firms rely on them so heavily that, in some cases, when these systems are not working (even for a short time), the firm cannot function. (This situation is called “being</a:t>
            </a:r>
            <a:endParaRPr sz="2800">
              <a:latin typeface="Times New Roman"/>
              <a:ea typeface="Times New Roman"/>
              <a:cs typeface="Times New Roman"/>
              <a:sym typeface="Times New Roman"/>
            </a:endParaRPr>
          </a:p>
          <a:p>
            <a:pPr indent="-342900" lvl="0" marL="342900" rtl="0" algn="just">
              <a:lnSpc>
                <a:spcPct val="100000"/>
              </a:lnSpc>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hostage to information systems.”) </a:t>
            </a:r>
            <a:endParaRPr sz="2800">
              <a:latin typeface="Times New Roman"/>
              <a:ea typeface="Times New Roman"/>
              <a:cs typeface="Times New Roman"/>
              <a:sym typeface="Times New Roman"/>
            </a:endParaRPr>
          </a:p>
        </p:txBody>
      </p:sp>
      <p:sp>
        <p:nvSpPr>
          <p:cNvPr id="171" name="Google Shape;171;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72" name="Google Shape;17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6600CC"/>
                </a:solidFill>
                <a:latin typeface="Times New Roman"/>
                <a:ea typeface="Times New Roman"/>
                <a:cs typeface="Times New Roman"/>
                <a:sym typeface="Times New Roman"/>
              </a:rPr>
              <a:t>Managing Information Resources</a:t>
            </a:r>
            <a:endParaRPr>
              <a:solidFill>
                <a:srgbClr val="6600CC"/>
              </a:solidFill>
              <a:latin typeface="Times New Roman"/>
              <a:ea typeface="Times New Roman"/>
              <a:cs typeface="Times New Roman"/>
              <a:sym typeface="Times New Roman"/>
            </a:endParaRPr>
          </a:p>
        </p:txBody>
      </p:sp>
      <p:sp>
        <p:nvSpPr>
          <p:cNvPr id="179" name="Google Shape;179;p13"/>
          <p:cNvSpPr txBox="1"/>
          <p:nvPr>
            <p:ph idx="1" type="body"/>
          </p:nvPr>
        </p:nvSpPr>
        <p:spPr>
          <a:xfrm>
            <a:off x="381000" y="1371600"/>
            <a:ext cx="8382000" cy="5334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Second, Acquiring, operating, and maintaining IS’s is very expensive </a:t>
            </a:r>
            <a:endParaRPr b="1" sz="2400">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Third  factor contributing to the difficulty in managing information systems is the </a:t>
            </a:r>
            <a:r>
              <a:rPr b="1" lang="en-US" sz="2400">
                <a:latin typeface="Times New Roman"/>
                <a:ea typeface="Times New Roman"/>
                <a:cs typeface="Times New Roman"/>
                <a:sym typeface="Times New Roman"/>
              </a:rPr>
              <a:t>evolution of the management information systems (MIS) function within the organization. </a:t>
            </a:r>
            <a:endParaRPr b="1" sz="2400">
              <a:latin typeface="Times New Roman"/>
              <a:ea typeface="Times New Roman"/>
              <a:cs typeface="Times New Roman"/>
              <a:sym typeface="Times New Roman"/>
            </a:endParaRPr>
          </a:p>
          <a:p>
            <a:pPr indent="-171450" lvl="0" marL="285750" rtl="0" algn="l">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When businesses first began to use computers in the early 1950s, the MIS department “owned” the only computing resource in the organization, the mainframe. At that time, end users did not interact directly with the mainframe.</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modern organization  MIS department now act as a consultants to end users, viewing them as customers</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MIS department is to use IT to solve end-user problems</a:t>
            </a:r>
            <a:endParaRPr sz="2000">
              <a:latin typeface="Times New Roman"/>
              <a:ea typeface="Times New Roman"/>
              <a:cs typeface="Times New Roman"/>
              <a:sym typeface="Times New Roman"/>
            </a:endParaRPr>
          </a:p>
        </p:txBody>
      </p:sp>
      <p:sp>
        <p:nvSpPr>
          <p:cNvPr id="180" name="Google Shape;180;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81" name="Google Shape;181;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CC"/>
                </a:solidFill>
                <a:latin typeface="Times New Roman"/>
                <a:ea typeface="Times New Roman"/>
                <a:cs typeface="Times New Roman"/>
                <a:sym typeface="Times New Roman"/>
              </a:rPr>
              <a:t>Evolution of the IS Function….</a:t>
            </a:r>
            <a:br>
              <a:rPr lang="en-US">
                <a:solidFill>
                  <a:srgbClr val="6600CC"/>
                </a:solidFill>
                <a:latin typeface="Times New Roman"/>
                <a:ea typeface="Times New Roman"/>
                <a:cs typeface="Times New Roman"/>
                <a:sym typeface="Times New Roman"/>
              </a:rPr>
            </a:br>
            <a:endParaRPr>
              <a:solidFill>
                <a:srgbClr val="6600CC"/>
              </a:solidFill>
              <a:latin typeface="Times New Roman"/>
              <a:ea typeface="Times New Roman"/>
              <a:cs typeface="Times New Roman"/>
              <a:sym typeface="Times New Roman"/>
            </a:endParaRPr>
          </a:p>
        </p:txBody>
      </p:sp>
      <p:sp>
        <p:nvSpPr>
          <p:cNvPr id="187" name="Google Shape;187;p14"/>
          <p:cNvSpPr txBox="1"/>
          <p:nvPr>
            <p:ph idx="1" type="body"/>
          </p:nvPr>
        </p:nvSpPr>
        <p:spPr>
          <a:xfrm>
            <a:off x="457200" y="1219200"/>
            <a:ext cx="8458200" cy="4754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Traditional Functions of the MIS Department:</a:t>
            </a:r>
            <a:endParaRPr b="1">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 Managing systems development and systems project management</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 Managing computer operations, including the computer center</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 Staffing, training, and developing IS skills</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 Providing technical services</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 Infrastructure planning, development, and control</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188" name="Google Shape;188;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89" name="Google Shape;189;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CC"/>
                </a:solidFill>
                <a:latin typeface="Times New Roman"/>
                <a:ea typeface="Times New Roman"/>
                <a:cs typeface="Times New Roman"/>
                <a:sym typeface="Times New Roman"/>
              </a:rPr>
              <a:t>Evolution of the IS Function….</a:t>
            </a:r>
            <a:br>
              <a:rPr lang="en-US">
                <a:solidFill>
                  <a:srgbClr val="6600CC"/>
                </a:solidFill>
                <a:latin typeface="Times New Roman"/>
                <a:ea typeface="Times New Roman"/>
                <a:cs typeface="Times New Roman"/>
                <a:sym typeface="Times New Roman"/>
              </a:rPr>
            </a:br>
            <a:endParaRPr>
              <a:solidFill>
                <a:srgbClr val="6600CC"/>
              </a:solidFill>
              <a:latin typeface="Times New Roman"/>
              <a:ea typeface="Times New Roman"/>
              <a:cs typeface="Times New Roman"/>
              <a:sym typeface="Times New Roman"/>
            </a:endParaRPr>
          </a:p>
        </p:txBody>
      </p:sp>
      <p:sp>
        <p:nvSpPr>
          <p:cNvPr id="195" name="Google Shape;195;p15"/>
          <p:cNvSpPr txBox="1"/>
          <p:nvPr>
            <p:ph idx="1" type="body"/>
          </p:nvPr>
        </p:nvSpPr>
        <p:spPr>
          <a:xfrm>
            <a:off x="457200" y="1219200"/>
            <a:ext cx="8382000" cy="5502275"/>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77777"/>
              <a:buFont typeface="Times New Roman"/>
              <a:buNone/>
            </a:pPr>
            <a:r>
              <a:rPr b="1" lang="en-US">
                <a:latin typeface="Times New Roman"/>
                <a:ea typeface="Times New Roman"/>
                <a:cs typeface="Times New Roman"/>
                <a:sym typeface="Times New Roman"/>
              </a:rPr>
              <a:t>New (Consultative) Functions of the MIS Department.</a:t>
            </a:r>
            <a:endParaRPr b="1">
              <a:latin typeface="Times New Roman"/>
              <a:ea typeface="Times New Roman"/>
              <a:cs typeface="Times New Roman"/>
              <a:sym typeface="Times New Roman"/>
            </a:endParaRPr>
          </a:p>
          <a:p>
            <a:pPr indent="0" lvl="0" marL="0" rtl="0" algn="l">
              <a:lnSpc>
                <a:spcPct val="100000"/>
              </a:lnSpc>
              <a:spcBef>
                <a:spcPts val="448"/>
              </a:spcBef>
              <a:spcAft>
                <a:spcPts val="0"/>
              </a:spcAft>
              <a:buClr>
                <a:schemeClr val="dk1"/>
              </a:buClr>
              <a:buSzPct val="177777"/>
              <a:buFont typeface="Arial"/>
              <a:buNone/>
            </a:pPr>
            <a:r>
              <a:t/>
            </a:r>
            <a:endParaRPr b="1">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Initiating and designing specific strategic information systems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Incorporating the Internet and electronic commerce into the business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Managing system integration including the Internet, intranets, and extranets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Educating the non-MIS managers about IT</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Educating the MIS staff about the business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Partnering with business-unit executives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Managing outsourcing</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Proactively using business and technical knowledge to seed innovative ideas about IT</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Creating business alliances with business partners</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  </a:t>
            </a:r>
            <a:endParaRPr sz="3400">
              <a:latin typeface="Times New Roman"/>
              <a:ea typeface="Times New Roman"/>
              <a:cs typeface="Times New Roman"/>
              <a:sym typeface="Times New Roman"/>
            </a:endParaRPr>
          </a:p>
          <a:p>
            <a:pPr indent="0" lvl="0" marL="0" rtl="0" algn="l">
              <a:lnSpc>
                <a:spcPct val="100000"/>
              </a:lnSpc>
              <a:spcBef>
                <a:spcPts val="476"/>
              </a:spcBef>
              <a:spcAft>
                <a:spcPts val="0"/>
              </a:spcAft>
              <a:buClr>
                <a:schemeClr val="dk1"/>
              </a:buClr>
              <a:buSzPct val="100000"/>
              <a:buFont typeface="Arial"/>
              <a:buNone/>
            </a:pPr>
            <a:r>
              <a:t/>
            </a:r>
            <a:endParaRPr sz="3400">
              <a:latin typeface="Times New Roman"/>
              <a:ea typeface="Times New Roman"/>
              <a:cs typeface="Times New Roman"/>
              <a:sym typeface="Times New Roman"/>
            </a:endParaRPr>
          </a:p>
          <a:p>
            <a:pPr indent="0" lvl="0" marL="0" rtl="0" algn="l">
              <a:lnSpc>
                <a:spcPct val="100000"/>
              </a:lnSpc>
              <a:spcBef>
                <a:spcPts val="448"/>
              </a:spcBef>
              <a:spcAft>
                <a:spcPts val="0"/>
              </a:spcAft>
              <a:buClr>
                <a:schemeClr val="dk1"/>
              </a:buClr>
              <a:buSzPct val="177777"/>
              <a:buFont typeface="Arial"/>
              <a:buNone/>
            </a:pPr>
            <a:r>
              <a:t/>
            </a:r>
            <a:endParaRPr>
              <a:latin typeface="Times New Roman"/>
              <a:ea typeface="Times New Roman"/>
              <a:cs typeface="Times New Roman"/>
              <a:sym typeface="Times New Roman"/>
            </a:endParaRPr>
          </a:p>
          <a:p>
            <a:pPr indent="0" lvl="0" marL="0" rtl="0" algn="l">
              <a:lnSpc>
                <a:spcPct val="100000"/>
              </a:lnSpc>
              <a:spcBef>
                <a:spcPts val="448"/>
              </a:spcBef>
              <a:spcAft>
                <a:spcPts val="0"/>
              </a:spcAft>
              <a:buClr>
                <a:schemeClr val="dk1"/>
              </a:buClr>
              <a:buSzPct val="177777"/>
              <a:buFont typeface="Arial"/>
              <a:buNone/>
            </a:pPr>
            <a:r>
              <a:t/>
            </a:r>
            <a:endParaRPr>
              <a:latin typeface="Times New Roman"/>
              <a:ea typeface="Times New Roman"/>
              <a:cs typeface="Times New Roman"/>
              <a:sym typeface="Times New Roman"/>
            </a:endParaRPr>
          </a:p>
          <a:p>
            <a:pPr indent="0" lvl="0" marL="0" rtl="0" algn="l">
              <a:lnSpc>
                <a:spcPct val="100000"/>
              </a:lnSpc>
              <a:spcBef>
                <a:spcPts val="448"/>
              </a:spcBef>
              <a:spcAft>
                <a:spcPts val="0"/>
              </a:spcAft>
              <a:buClr>
                <a:schemeClr val="dk1"/>
              </a:buClr>
              <a:buSzPct val="177777"/>
              <a:buFont typeface="Arial"/>
              <a:buNone/>
            </a:pPr>
            <a:r>
              <a:t/>
            </a:r>
            <a:endParaRPr>
              <a:latin typeface="Times New Roman"/>
              <a:ea typeface="Times New Roman"/>
              <a:cs typeface="Times New Roman"/>
              <a:sym typeface="Times New Roman"/>
            </a:endParaRPr>
          </a:p>
          <a:p>
            <a:pPr indent="0" lvl="0" marL="0" rtl="0" algn="l">
              <a:lnSpc>
                <a:spcPct val="100000"/>
              </a:lnSpc>
              <a:spcBef>
                <a:spcPts val="448"/>
              </a:spcBef>
              <a:spcAft>
                <a:spcPts val="0"/>
              </a:spcAft>
              <a:buClr>
                <a:schemeClr val="dk1"/>
              </a:buClr>
              <a:buSzPct val="177777"/>
              <a:buFont typeface="Arial"/>
              <a:buNone/>
            </a:pPr>
            <a:r>
              <a:t/>
            </a:r>
            <a:endParaRPr>
              <a:latin typeface="Times New Roman"/>
              <a:ea typeface="Times New Roman"/>
              <a:cs typeface="Times New Roman"/>
              <a:sym typeface="Times New Roman"/>
            </a:endParaRPr>
          </a:p>
        </p:txBody>
      </p:sp>
      <p:sp>
        <p:nvSpPr>
          <p:cNvPr id="196" name="Google Shape;196;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97" name="Google Shape;197;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idx="4294967295" type="subTitle"/>
          </p:nvPr>
        </p:nvSpPr>
        <p:spPr>
          <a:xfrm>
            <a:off x="533400" y="1295400"/>
            <a:ext cx="8153400" cy="93599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70C0"/>
              </a:buClr>
              <a:buSzPts val="3200"/>
              <a:buFont typeface="Times New Roman"/>
              <a:buNone/>
            </a:pPr>
            <a:r>
              <a:rPr b="1" i="0" lang="en-US" sz="3200" u="none" cap="none" strike="noStrike">
                <a:solidFill>
                  <a:srgbClr val="0070C0"/>
                </a:solidFill>
                <a:latin typeface="Times New Roman"/>
                <a:ea typeface="Times New Roman"/>
                <a:cs typeface="Times New Roman"/>
                <a:sym typeface="Times New Roman"/>
              </a:rPr>
              <a:t>Overview of Computer-Based IS’s</a:t>
            </a:r>
            <a:endParaRPr b="1" i="0" sz="3200" u="none" cap="none" strike="noStrike">
              <a:solidFill>
                <a:srgbClr val="0070C0"/>
              </a:solidFill>
              <a:latin typeface="Times New Roman"/>
              <a:ea typeface="Times New Roman"/>
              <a:cs typeface="Times New Roman"/>
              <a:sym typeface="Times New Roman"/>
            </a:endParaRPr>
          </a:p>
        </p:txBody>
      </p:sp>
      <p:sp>
        <p:nvSpPr>
          <p:cNvPr id="204" name="Google Shape;204;p16"/>
          <p:cNvSpPr txBox="1"/>
          <p:nvPr>
            <p:ph idx="4294967295" type="body"/>
          </p:nvPr>
        </p:nvSpPr>
        <p:spPr>
          <a:xfrm>
            <a:off x="457200" y="2263775"/>
            <a:ext cx="9006663" cy="381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Data – Information – Knowledge</a:t>
            </a:r>
            <a:endParaRPr sz="3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Computer-Based Information System (CBIS)</a:t>
            </a:r>
            <a:endParaRPr sz="3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Types of Computer-Based Information Systems (CBIS)</a:t>
            </a:r>
            <a:endParaRPr sz="3200">
              <a:solidFill>
                <a:schemeClr val="dk1"/>
              </a:solidFill>
              <a:latin typeface="Times New Roman"/>
              <a:ea typeface="Times New Roman"/>
              <a:cs typeface="Times New Roman"/>
              <a:sym typeface="Times New Roman"/>
            </a:endParaRPr>
          </a:p>
        </p:txBody>
      </p:sp>
      <p:sp>
        <p:nvSpPr>
          <p:cNvPr id="205" name="Google Shape;205;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06" name="Google Shape;206;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470646" y="30480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556"/>
              <a:buNone/>
            </a:pPr>
            <a:r>
              <a:rPr b="1" lang="en-US">
                <a:solidFill>
                  <a:srgbClr val="6600CC"/>
                </a:solidFill>
                <a:latin typeface="Times New Roman"/>
                <a:ea typeface="Times New Roman"/>
                <a:cs typeface="Times New Roman"/>
                <a:sym typeface="Times New Roman"/>
              </a:rPr>
              <a:t>Overview of Computer-Based</a:t>
            </a:r>
            <a:br>
              <a:rPr b="1" lang="en-US">
                <a:solidFill>
                  <a:srgbClr val="6600CC"/>
                </a:solidFill>
                <a:latin typeface="Times New Roman"/>
                <a:ea typeface="Times New Roman"/>
                <a:cs typeface="Times New Roman"/>
                <a:sym typeface="Times New Roman"/>
              </a:rPr>
            </a:br>
            <a:r>
              <a:rPr b="1" lang="en-US">
                <a:solidFill>
                  <a:srgbClr val="6600CC"/>
                </a:solidFill>
                <a:latin typeface="Times New Roman"/>
                <a:ea typeface="Times New Roman"/>
                <a:cs typeface="Times New Roman"/>
                <a:sym typeface="Times New Roman"/>
              </a:rPr>
              <a:t>Information Systems</a:t>
            </a:r>
            <a:endParaRPr>
              <a:solidFill>
                <a:srgbClr val="6600CC"/>
              </a:solidFill>
              <a:latin typeface="Times New Roman"/>
              <a:ea typeface="Times New Roman"/>
              <a:cs typeface="Times New Roman"/>
              <a:sym typeface="Times New Roman"/>
            </a:endParaRPr>
          </a:p>
        </p:txBody>
      </p:sp>
      <p:sp>
        <p:nvSpPr>
          <p:cNvPr id="212" name="Google Shape;212;p17"/>
          <p:cNvSpPr txBox="1"/>
          <p:nvPr>
            <p:ph idx="1" type="body"/>
          </p:nvPr>
        </p:nvSpPr>
        <p:spPr>
          <a:xfrm>
            <a:off x="470646" y="1905000"/>
            <a:ext cx="8543365" cy="4754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Information systems has been defined as getting the right information to the right people, at the right time, in the right amount, and in the right format. </a:t>
            </a:r>
            <a:endParaRPr>
              <a:latin typeface="Times New Roman"/>
              <a:ea typeface="Times New Roman"/>
              <a:cs typeface="Times New Roman"/>
              <a:sym typeface="Times New Roman"/>
            </a:endParaRPr>
          </a:p>
        </p:txBody>
      </p:sp>
      <p:sp>
        <p:nvSpPr>
          <p:cNvPr id="213" name="Google Shape;213;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14" name="Google Shape;214;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457200" y="6096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CC"/>
                </a:solidFill>
                <a:latin typeface="Times New Roman"/>
                <a:ea typeface="Times New Roman"/>
                <a:cs typeface="Times New Roman"/>
                <a:sym typeface="Times New Roman"/>
              </a:rPr>
              <a:t>Data</a:t>
            </a:r>
            <a:endParaRPr>
              <a:solidFill>
                <a:srgbClr val="6600CC"/>
              </a:solidFill>
              <a:latin typeface="Times New Roman"/>
              <a:ea typeface="Times New Roman"/>
              <a:cs typeface="Times New Roman"/>
              <a:sym typeface="Times New Roman"/>
            </a:endParaRPr>
          </a:p>
        </p:txBody>
      </p:sp>
      <p:sp>
        <p:nvSpPr>
          <p:cNvPr id="220" name="Google Shape;220;p18"/>
          <p:cNvSpPr txBox="1"/>
          <p:nvPr>
            <p:ph idx="1" type="body"/>
          </p:nvPr>
        </p:nvSpPr>
        <p:spPr>
          <a:xfrm>
            <a:off x="457200" y="1371600"/>
            <a:ext cx="8382000" cy="4754563"/>
          </a:xfrm>
          <a:prstGeom prst="rect">
            <a:avLst/>
          </a:prstGeom>
          <a:noFill/>
          <a:ln>
            <a:noFill/>
          </a:ln>
        </p:spPr>
        <p:txBody>
          <a:bodyPr anchorCtr="0" anchor="t" bIns="45700" lIns="91425" spcFirstLastPara="1" rIns="91425" wrap="square" tIns="45700">
            <a:normAutofit/>
          </a:bodyPr>
          <a:lstStyle/>
          <a:p>
            <a:pPr indent="-358140" lvl="0" marL="342900" rtl="0" algn="l">
              <a:lnSpc>
                <a:spcPct val="100000"/>
              </a:lnSpc>
              <a:spcBef>
                <a:spcPts val="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Data items refer to an elementary description of things, events, activities, and transactions</a:t>
            </a:r>
            <a:endParaRPr b="1">
              <a:latin typeface="Times New Roman"/>
              <a:ea typeface="Times New Roman"/>
              <a:cs typeface="Times New Roman"/>
              <a:sym typeface="Times New Roman"/>
            </a:endParaRPr>
          </a:p>
          <a:p>
            <a:pPr indent="-358140" lvl="0" marL="342900" rtl="0" algn="l">
              <a:lnSpc>
                <a:spcPct val="100000"/>
              </a:lnSpc>
              <a:spcBef>
                <a:spcPts val="592"/>
              </a:spcBef>
              <a:spcAft>
                <a:spcPts val="0"/>
              </a:spcAft>
              <a:buClr>
                <a:schemeClr val="dk1"/>
              </a:buClr>
              <a:buSzPts val="3200"/>
              <a:buFont typeface="Times New Roman"/>
              <a:buChar char="•"/>
            </a:pPr>
            <a:r>
              <a:rPr lang="en-US">
                <a:latin typeface="Times New Roman"/>
                <a:ea typeface="Times New Roman"/>
                <a:cs typeface="Times New Roman"/>
                <a:sym typeface="Times New Roman"/>
              </a:rPr>
              <a:t>that are recorded, classified, and stored but are not organized to convey any specific meaning.</a:t>
            </a:r>
            <a:endParaRPr>
              <a:latin typeface="Times New Roman"/>
              <a:ea typeface="Times New Roman"/>
              <a:cs typeface="Times New Roman"/>
              <a:sym typeface="Times New Roman"/>
            </a:endParaRPr>
          </a:p>
          <a:p>
            <a:pPr indent="-358140" lvl="0" marL="342900" rtl="0" algn="l">
              <a:lnSpc>
                <a:spcPct val="100000"/>
              </a:lnSpc>
              <a:spcBef>
                <a:spcPts val="592"/>
              </a:spcBef>
              <a:spcAft>
                <a:spcPts val="0"/>
              </a:spcAft>
              <a:buClr>
                <a:schemeClr val="dk1"/>
              </a:buClr>
              <a:buSzPts val="3200"/>
              <a:buFont typeface="Times New Roman"/>
              <a:buChar char="•"/>
            </a:pPr>
            <a:r>
              <a:rPr lang="en-US">
                <a:latin typeface="Times New Roman"/>
                <a:ea typeface="Times New Roman"/>
                <a:cs typeface="Times New Roman"/>
                <a:sym typeface="Times New Roman"/>
              </a:rPr>
              <a:t>Data items can be numbers, letters, figures, sounds, and images. </a:t>
            </a:r>
            <a:endParaRPr>
              <a:latin typeface="Times New Roman"/>
              <a:ea typeface="Times New Roman"/>
              <a:cs typeface="Times New Roman"/>
              <a:sym typeface="Times New Roman"/>
            </a:endParaRPr>
          </a:p>
          <a:p>
            <a:pPr indent="-358140" lvl="0" marL="342900" rtl="0" algn="l">
              <a:lnSpc>
                <a:spcPct val="100000"/>
              </a:lnSpc>
              <a:spcBef>
                <a:spcPts val="592"/>
              </a:spcBef>
              <a:spcAft>
                <a:spcPts val="0"/>
              </a:spcAft>
              <a:buClr>
                <a:schemeClr val="dk1"/>
              </a:buClr>
              <a:buSzPts val="3200"/>
              <a:buFont typeface="Times New Roman"/>
              <a:buChar char="•"/>
            </a:pPr>
            <a:r>
              <a:rPr lang="en-US">
                <a:latin typeface="Times New Roman"/>
                <a:ea typeface="Times New Roman"/>
                <a:cs typeface="Times New Roman"/>
                <a:sym typeface="Times New Roman"/>
              </a:rPr>
              <a:t>Examples of data items are collections of numbers (e.g., 3.11, 2.96, 3.95, 1.99, 2.08) and characters (e.g., B, A, C, A, B, D, F, C).</a:t>
            </a:r>
            <a:endParaRPr>
              <a:latin typeface="Times New Roman"/>
              <a:ea typeface="Times New Roman"/>
              <a:cs typeface="Times New Roman"/>
              <a:sym typeface="Times New Roman"/>
            </a:endParaRPr>
          </a:p>
        </p:txBody>
      </p:sp>
      <p:sp>
        <p:nvSpPr>
          <p:cNvPr id="221" name="Google Shape;221;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22" name="Google Shape;222;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457200" y="6096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CC"/>
                </a:solidFill>
                <a:latin typeface="Times New Roman"/>
                <a:ea typeface="Times New Roman"/>
                <a:cs typeface="Times New Roman"/>
                <a:sym typeface="Times New Roman"/>
              </a:rPr>
              <a:t>Information</a:t>
            </a:r>
            <a:endParaRPr>
              <a:solidFill>
                <a:srgbClr val="6600CC"/>
              </a:solidFill>
              <a:latin typeface="Times New Roman"/>
              <a:ea typeface="Times New Roman"/>
              <a:cs typeface="Times New Roman"/>
              <a:sym typeface="Times New Roman"/>
            </a:endParaRPr>
          </a:p>
        </p:txBody>
      </p:sp>
      <p:sp>
        <p:nvSpPr>
          <p:cNvPr id="228" name="Google Shape;228;p19"/>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Information refers to data that have been organized so that they have meaning and value to the recipient</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For example, a grade point average (GPA) by itself is data, but a student’s name coupled with his or her GPA is information. </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recipient interprets the meaning and draws conclusions and implications from the information..</a:t>
            </a:r>
            <a:endParaRPr>
              <a:latin typeface="Times New Roman"/>
              <a:ea typeface="Times New Roman"/>
              <a:cs typeface="Times New Roman"/>
              <a:sym typeface="Times New Roman"/>
            </a:endParaRPr>
          </a:p>
        </p:txBody>
      </p:sp>
      <p:sp>
        <p:nvSpPr>
          <p:cNvPr id="229" name="Google Shape;229;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30" name="Google Shape;230;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457200" y="5334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Module 1</a:t>
            </a:r>
            <a:endParaRPr>
              <a:latin typeface="Times New Roman"/>
              <a:ea typeface="Times New Roman"/>
              <a:cs typeface="Times New Roman"/>
              <a:sym typeface="Times New Roman"/>
            </a:endParaRPr>
          </a:p>
        </p:txBody>
      </p:sp>
      <p:sp>
        <p:nvSpPr>
          <p:cNvPr id="83" name="Google Shape;83;p2"/>
          <p:cNvSpPr txBox="1"/>
          <p:nvPr>
            <p:ph idx="1" type="body"/>
          </p:nvPr>
        </p:nvSpPr>
        <p:spPr>
          <a:xfrm>
            <a:off x="76200" y="1531517"/>
            <a:ext cx="9067800" cy="47545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Introduction To Information Systems (IS)</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 Computer Based Information Systems (Chapter 1)</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 Impact of IT on organizations (Chapter 1)</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 Importance of IS to Society (Chapter 1)</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84" name="Google Shape;84;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5" name="Google Shape;85;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457200" y="4572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CC"/>
                </a:solidFill>
                <a:latin typeface="Times New Roman"/>
                <a:ea typeface="Times New Roman"/>
                <a:cs typeface="Times New Roman"/>
                <a:sym typeface="Times New Roman"/>
              </a:rPr>
              <a:t>Knowledge</a:t>
            </a:r>
            <a:endParaRPr>
              <a:solidFill>
                <a:srgbClr val="6600CC"/>
              </a:solidFill>
              <a:latin typeface="Times New Roman"/>
              <a:ea typeface="Times New Roman"/>
              <a:cs typeface="Times New Roman"/>
              <a:sym typeface="Times New Roman"/>
            </a:endParaRPr>
          </a:p>
        </p:txBody>
      </p:sp>
      <p:sp>
        <p:nvSpPr>
          <p:cNvPr id="236" name="Google Shape;236;p20"/>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lnSpcReduction="10000"/>
          </a:bodyPr>
          <a:lstStyle/>
          <a:p>
            <a:pPr indent="-408940" lvl="0" marL="342900" rtl="0" algn="l">
              <a:lnSpc>
                <a:spcPct val="100000"/>
              </a:lnSpc>
              <a:spcBef>
                <a:spcPts val="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Knowledge consists of data and/or information that have been organized and processed to convey understanding, experience, accumulated learning, and expertise as they apply to a current business problem.</a:t>
            </a:r>
            <a:endParaRPr b="1">
              <a:latin typeface="Times New Roman"/>
              <a:ea typeface="Times New Roman"/>
              <a:cs typeface="Times New Roman"/>
              <a:sym typeface="Times New Roman"/>
            </a:endParaRPr>
          </a:p>
          <a:p>
            <a:pPr indent="-205740" lvl="0" marL="342900" rtl="0" algn="l">
              <a:lnSpc>
                <a:spcPct val="100000"/>
              </a:lnSpc>
              <a:spcBef>
                <a:spcPts val="432"/>
              </a:spcBef>
              <a:spcAft>
                <a:spcPts val="0"/>
              </a:spcAft>
              <a:buClr>
                <a:schemeClr val="dk1"/>
              </a:buClr>
              <a:buSzPts val="3200"/>
              <a:buFont typeface="Arial"/>
              <a:buNone/>
            </a:pPr>
            <a:r>
              <a:t/>
            </a:r>
            <a:endParaRPr b="1">
              <a:latin typeface="Times New Roman"/>
              <a:ea typeface="Times New Roman"/>
              <a:cs typeface="Times New Roman"/>
              <a:sym typeface="Times New Roman"/>
            </a:endParaRPr>
          </a:p>
          <a:p>
            <a:pPr indent="-408940" lvl="0" marL="342900" rtl="0" algn="l">
              <a:lnSpc>
                <a:spcPct val="100000"/>
              </a:lnSpc>
              <a:spcBef>
                <a:spcPts val="432"/>
              </a:spcBef>
              <a:spcAft>
                <a:spcPts val="0"/>
              </a:spcAft>
              <a:buClr>
                <a:schemeClr val="dk1"/>
              </a:buClr>
              <a:buSzPts val="3200"/>
              <a:buFont typeface="Times New Roman"/>
              <a:buChar char="•"/>
            </a:pPr>
            <a:r>
              <a:rPr lang="en-US">
                <a:latin typeface="Times New Roman"/>
                <a:ea typeface="Times New Roman"/>
                <a:cs typeface="Times New Roman"/>
                <a:sym typeface="Times New Roman"/>
              </a:rPr>
              <a:t> For example, suppose that a company recruiting at your school has found over time that students with grade point averages over 3.0 have experienced the greatest success in its management program. </a:t>
            </a:r>
            <a:endParaRPr>
              <a:latin typeface="Times New Roman"/>
              <a:ea typeface="Times New Roman"/>
              <a:cs typeface="Times New Roman"/>
              <a:sym typeface="Times New Roman"/>
            </a:endParaRPr>
          </a:p>
          <a:p>
            <a:pPr indent="-205740" lvl="0" marL="342900" rtl="0" algn="l">
              <a:lnSpc>
                <a:spcPct val="100000"/>
              </a:lnSpc>
              <a:spcBef>
                <a:spcPts val="432"/>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408940" lvl="0" marL="342900" rtl="0" algn="l">
              <a:lnSpc>
                <a:spcPct val="100000"/>
              </a:lnSpc>
              <a:spcBef>
                <a:spcPts val="432"/>
              </a:spcBef>
              <a:spcAft>
                <a:spcPts val="0"/>
              </a:spcAft>
              <a:buClr>
                <a:schemeClr val="dk1"/>
              </a:buClr>
              <a:buSzPts val="3200"/>
              <a:buFont typeface="Times New Roman"/>
              <a:buChar char="•"/>
            </a:pPr>
            <a:r>
              <a:rPr lang="en-US">
                <a:latin typeface="Times New Roman"/>
                <a:ea typeface="Times New Roman"/>
                <a:cs typeface="Times New Roman"/>
                <a:sym typeface="Times New Roman"/>
              </a:rPr>
              <a:t>Based on this accumulated knowledge, that company may decide to interview only those students with GPAs over 3.0. </a:t>
            </a:r>
            <a:endParaRPr>
              <a:latin typeface="Times New Roman"/>
              <a:ea typeface="Times New Roman"/>
              <a:cs typeface="Times New Roman"/>
              <a:sym typeface="Times New Roman"/>
            </a:endParaRPr>
          </a:p>
          <a:p>
            <a:pPr indent="-205740" lvl="0" marL="342900" rtl="0" algn="l">
              <a:lnSpc>
                <a:spcPct val="100000"/>
              </a:lnSpc>
              <a:spcBef>
                <a:spcPts val="432"/>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408940" lvl="0" marL="342900" rtl="0" algn="l">
              <a:lnSpc>
                <a:spcPct val="100000"/>
              </a:lnSpc>
              <a:spcBef>
                <a:spcPts val="432"/>
              </a:spcBef>
              <a:spcAft>
                <a:spcPts val="0"/>
              </a:spcAft>
              <a:buClr>
                <a:schemeClr val="dk1"/>
              </a:buClr>
              <a:buSzPts val="3200"/>
              <a:buFont typeface="Times New Roman"/>
              <a:buChar char="•"/>
            </a:pPr>
            <a:r>
              <a:rPr lang="en-US">
                <a:latin typeface="Times New Roman"/>
                <a:ea typeface="Times New Roman"/>
                <a:cs typeface="Times New Roman"/>
                <a:sym typeface="Times New Roman"/>
              </a:rPr>
              <a:t>This example presents an example of knowledge because the company utilizes information—GPAs—to address a business problem—hiring successful employees. As</a:t>
            </a:r>
            <a:endParaRPr>
              <a:latin typeface="Times New Roman"/>
              <a:ea typeface="Times New Roman"/>
              <a:cs typeface="Times New Roman"/>
              <a:sym typeface="Times New Roman"/>
            </a:endParaRPr>
          </a:p>
        </p:txBody>
      </p:sp>
      <p:sp>
        <p:nvSpPr>
          <p:cNvPr id="237" name="Google Shape;237;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38" name="Google Shape;238;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idx="4294967295" type="subTitle"/>
          </p:nvPr>
        </p:nvSpPr>
        <p:spPr>
          <a:xfrm>
            <a:off x="404495" y="6858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Data – Information – Knowledge</a:t>
            </a:r>
            <a:endParaRPr b="0" i="0" sz="3200" u="none" cap="none" strike="noStrike">
              <a:solidFill>
                <a:schemeClr val="dk1"/>
              </a:solidFill>
              <a:latin typeface="Arial"/>
              <a:ea typeface="Arial"/>
              <a:cs typeface="Arial"/>
              <a:sym typeface="Arial"/>
            </a:endParaRPr>
          </a:p>
        </p:txBody>
      </p:sp>
      <p:pic>
        <p:nvPicPr>
          <p:cNvPr id="244" name="Google Shape;244;p21"/>
          <p:cNvPicPr preferRelativeResize="0"/>
          <p:nvPr>
            <p:ph idx="4294967295" type="body"/>
          </p:nvPr>
        </p:nvPicPr>
        <p:blipFill rotWithShape="1">
          <a:blip r:embed="rId3">
            <a:alphaModFix/>
          </a:blip>
          <a:srcRect b="0" l="0" r="0" t="0"/>
          <a:stretch/>
        </p:blipFill>
        <p:spPr>
          <a:xfrm>
            <a:off x="1981088" y="1524000"/>
            <a:ext cx="5076414" cy="4724400"/>
          </a:xfrm>
          <a:prstGeom prst="rect">
            <a:avLst/>
          </a:prstGeom>
          <a:noFill/>
          <a:ln>
            <a:noFill/>
          </a:ln>
        </p:spPr>
      </p:pic>
      <p:sp>
        <p:nvSpPr>
          <p:cNvPr id="245" name="Google Shape;245;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46" name="Google Shape;246;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22"/>
          <p:cNvSpPr txBox="1"/>
          <p:nvPr>
            <p:ph idx="4294967295" type="subTitle"/>
          </p:nvPr>
        </p:nvSpPr>
        <p:spPr>
          <a:xfrm>
            <a:off x="533400" y="4572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A computer-based information system (CBIS)</a:t>
            </a:r>
            <a:endParaRPr b="0" i="0" sz="3200" u="none" cap="none" strike="noStrike">
              <a:solidFill>
                <a:schemeClr val="dk1"/>
              </a:solidFill>
              <a:latin typeface="Times New Roman"/>
              <a:ea typeface="Times New Roman"/>
              <a:cs typeface="Times New Roman"/>
              <a:sym typeface="Times New Roman"/>
            </a:endParaRPr>
          </a:p>
        </p:txBody>
      </p:sp>
      <p:pic>
        <p:nvPicPr>
          <p:cNvPr id="253" name="Google Shape;253;p22"/>
          <p:cNvPicPr preferRelativeResize="0"/>
          <p:nvPr>
            <p:ph idx="4294967295" type="body"/>
          </p:nvPr>
        </p:nvPicPr>
        <p:blipFill rotWithShape="1">
          <a:blip r:embed="rId3">
            <a:alphaModFix/>
          </a:blip>
          <a:srcRect b="0" l="0" r="0" t="0"/>
          <a:stretch/>
        </p:blipFill>
        <p:spPr>
          <a:xfrm>
            <a:off x="666115" y="1158875"/>
            <a:ext cx="8085455" cy="5546725"/>
          </a:xfrm>
          <a:prstGeom prst="rect">
            <a:avLst/>
          </a:prstGeom>
          <a:noFill/>
          <a:ln>
            <a:noFill/>
          </a:ln>
        </p:spPr>
      </p:pic>
      <p:sp>
        <p:nvSpPr>
          <p:cNvPr id="254" name="Google Shape;254;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55" name="Google Shape;25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idx="4294967295" type="subTitle"/>
          </p:nvPr>
        </p:nvSpPr>
        <p:spPr>
          <a:xfrm>
            <a:off x="533400" y="533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Components of a CBIS - </a:t>
            </a:r>
            <a:r>
              <a:rPr b="0" i="0" lang="en-US" sz="3200" u="none" cap="none" strike="noStrike">
                <a:solidFill>
                  <a:schemeClr val="dk1"/>
                </a:solidFill>
                <a:latin typeface="Times New Roman"/>
                <a:ea typeface="Times New Roman"/>
                <a:cs typeface="Times New Roman"/>
                <a:sym typeface="Times New Roman"/>
              </a:rPr>
              <a:t>computer-based information system</a:t>
            </a:r>
            <a:endParaRPr b="0" i="0" sz="3200" u="none" cap="none" strike="noStrike">
              <a:solidFill>
                <a:schemeClr val="dk1"/>
              </a:solidFill>
              <a:latin typeface="Arial"/>
              <a:ea typeface="Arial"/>
              <a:cs typeface="Arial"/>
              <a:sym typeface="Arial"/>
            </a:endParaRPr>
          </a:p>
        </p:txBody>
      </p:sp>
      <p:sp>
        <p:nvSpPr>
          <p:cNvPr id="262" name="Google Shape;262;p23"/>
          <p:cNvSpPr txBox="1"/>
          <p:nvPr>
            <p:ph idx="4294967295" type="body"/>
          </p:nvPr>
        </p:nvSpPr>
        <p:spPr>
          <a:xfrm>
            <a:off x="381000" y="18288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Hardware</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Software</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Database</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Network</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Procedures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People</a:t>
            </a:r>
            <a:endParaRPr sz="3200">
              <a:solidFill>
                <a:schemeClr val="dk1"/>
              </a:solidFill>
              <a:latin typeface="Arial"/>
              <a:ea typeface="Arial"/>
              <a:cs typeface="Arial"/>
              <a:sym typeface="Arial"/>
            </a:endParaRPr>
          </a:p>
        </p:txBody>
      </p:sp>
      <p:sp>
        <p:nvSpPr>
          <p:cNvPr id="263" name="Google Shape;263;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64" name="Google Shape;26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67733" y="122238"/>
            <a:ext cx="9762565" cy="8683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b="1" lang="en-US" sz="2800">
                <a:solidFill>
                  <a:srgbClr val="6600CC"/>
                </a:solidFill>
              </a:rPr>
              <a:t>A computer-based information system(CBIS)</a:t>
            </a:r>
            <a:endParaRPr sz="2800">
              <a:solidFill>
                <a:srgbClr val="6600CC"/>
              </a:solidFill>
            </a:endParaRPr>
          </a:p>
        </p:txBody>
      </p:sp>
      <p:sp>
        <p:nvSpPr>
          <p:cNvPr id="270" name="Google Shape;270;p24"/>
          <p:cNvSpPr txBox="1"/>
          <p:nvPr>
            <p:ph idx="1" type="body"/>
          </p:nvPr>
        </p:nvSpPr>
        <p:spPr>
          <a:xfrm>
            <a:off x="228600" y="990600"/>
            <a:ext cx="8763000" cy="54102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lnSpc>
                <a:spcPct val="100000"/>
              </a:lnSpc>
              <a:spcBef>
                <a:spcPts val="0"/>
              </a:spcBef>
              <a:spcAft>
                <a:spcPts val="0"/>
              </a:spcAft>
              <a:buClr>
                <a:schemeClr val="dk1"/>
              </a:buClr>
              <a:buSzPct val="100000"/>
              <a:buFont typeface="Arial"/>
              <a:buChar char="•"/>
            </a:pPr>
            <a:r>
              <a:rPr lang="en-US" sz="3800"/>
              <a:t>A computer-based information system (CBIS) is an information system that uses computer technology to perform some or all of its intended tasks. </a:t>
            </a:r>
            <a:endParaRPr sz="3800"/>
          </a:p>
          <a:p>
            <a:pPr indent="-228282" lvl="0" marL="342900" rtl="0" algn="l">
              <a:lnSpc>
                <a:spcPct val="100000"/>
              </a:lnSpc>
              <a:spcBef>
                <a:spcPts val="361"/>
              </a:spcBef>
              <a:spcAft>
                <a:spcPts val="0"/>
              </a:spcAft>
              <a:buClr>
                <a:schemeClr val="dk1"/>
              </a:buClr>
              <a:buSzPct val="100000"/>
              <a:buFont typeface="Arial"/>
              <a:buNone/>
            </a:pPr>
            <a:r>
              <a:t/>
            </a:r>
            <a:endParaRPr sz="3800"/>
          </a:p>
          <a:p>
            <a:pPr indent="0" lvl="0" marL="0" rtl="0" algn="l">
              <a:lnSpc>
                <a:spcPct val="100000"/>
              </a:lnSpc>
              <a:spcBef>
                <a:spcPts val="361"/>
              </a:spcBef>
              <a:spcAft>
                <a:spcPts val="0"/>
              </a:spcAft>
              <a:buClr>
                <a:schemeClr val="accent1"/>
              </a:buClr>
              <a:buSzPct val="100000"/>
              <a:buFont typeface="Arial"/>
              <a:buNone/>
            </a:pPr>
            <a:r>
              <a:rPr b="1" lang="en-US" sz="3800">
                <a:solidFill>
                  <a:schemeClr val="accent1"/>
                </a:solidFill>
              </a:rPr>
              <a:t>Four components interact to form a CBIS.</a:t>
            </a:r>
            <a:endParaRPr b="1" sz="3800">
              <a:solidFill>
                <a:schemeClr val="accent1"/>
              </a:solidFill>
            </a:endParaRPr>
          </a:p>
          <a:p>
            <a:pPr indent="0" lvl="0" marL="0" rtl="0" algn="l">
              <a:lnSpc>
                <a:spcPct val="100000"/>
              </a:lnSpc>
              <a:spcBef>
                <a:spcPts val="361"/>
              </a:spcBef>
              <a:spcAft>
                <a:spcPts val="0"/>
              </a:spcAft>
              <a:buClr>
                <a:schemeClr val="dk1"/>
              </a:buClr>
              <a:buSzPct val="100000"/>
              <a:buFont typeface="Arial"/>
              <a:buNone/>
            </a:pPr>
            <a:r>
              <a:rPr lang="en-US" sz="3800"/>
              <a:t> </a:t>
            </a:r>
            <a:r>
              <a:rPr b="1" lang="en-US" sz="3800"/>
              <a:t>Hardware</a:t>
            </a:r>
            <a:r>
              <a:rPr lang="en-US" sz="3800"/>
              <a:t> consists of devices such as the processor, monitor, keyboard, and printer.</a:t>
            </a:r>
            <a:endParaRPr sz="3800"/>
          </a:p>
          <a:p>
            <a:pPr indent="-342900" lvl="0" marL="342900" rtl="0" algn="l">
              <a:lnSpc>
                <a:spcPct val="100000"/>
              </a:lnSpc>
              <a:spcBef>
                <a:spcPts val="361"/>
              </a:spcBef>
              <a:spcAft>
                <a:spcPts val="0"/>
              </a:spcAft>
              <a:buClr>
                <a:schemeClr val="dk1"/>
              </a:buClr>
              <a:buSzPct val="100000"/>
              <a:buFont typeface="Arial"/>
              <a:buNone/>
            </a:pPr>
            <a:r>
              <a:rPr lang="en-US" sz="3800"/>
              <a:t>     Together, these devices accept, process, and display data and information.</a:t>
            </a:r>
            <a:endParaRPr sz="3800"/>
          </a:p>
          <a:p>
            <a:pPr indent="-342900" lvl="0" marL="342900" rtl="0" algn="l">
              <a:lnSpc>
                <a:spcPct val="100000"/>
              </a:lnSpc>
              <a:spcBef>
                <a:spcPts val="361"/>
              </a:spcBef>
              <a:spcAft>
                <a:spcPts val="0"/>
              </a:spcAft>
              <a:buClr>
                <a:schemeClr val="dk1"/>
              </a:buClr>
              <a:buSzPct val="100000"/>
              <a:buFont typeface="Arial"/>
              <a:buNone/>
            </a:pPr>
            <a:r>
              <a:t/>
            </a:r>
            <a:endParaRPr sz="3800"/>
          </a:p>
          <a:p>
            <a:pPr indent="-342900" lvl="0" marL="342900" rtl="0" algn="l">
              <a:lnSpc>
                <a:spcPct val="100000"/>
              </a:lnSpc>
              <a:spcBef>
                <a:spcPts val="361"/>
              </a:spcBef>
              <a:spcAft>
                <a:spcPts val="0"/>
              </a:spcAft>
              <a:buClr>
                <a:schemeClr val="dk1"/>
              </a:buClr>
              <a:buSzPct val="100000"/>
              <a:buFont typeface="Noto Sans Symbols"/>
              <a:buChar char="✔"/>
            </a:pPr>
            <a:r>
              <a:rPr b="1" lang="en-US" sz="3800"/>
              <a:t>Software</a:t>
            </a:r>
            <a:r>
              <a:rPr lang="en-US" sz="3800"/>
              <a:t> is a program or collection of programs that enable the hardware to process data.</a:t>
            </a:r>
            <a:endParaRPr sz="3800"/>
          </a:p>
          <a:p>
            <a:pPr indent="-342900" lvl="0" marL="342900" rtl="0" algn="l">
              <a:lnSpc>
                <a:spcPct val="100000"/>
              </a:lnSpc>
              <a:spcBef>
                <a:spcPts val="361"/>
              </a:spcBef>
              <a:spcAft>
                <a:spcPts val="0"/>
              </a:spcAft>
              <a:buClr>
                <a:schemeClr val="dk1"/>
              </a:buClr>
              <a:buSzPct val="100000"/>
              <a:buFont typeface="Noto Sans Symbols"/>
              <a:buChar char="✔"/>
            </a:pPr>
            <a:r>
              <a:rPr lang="en-US" sz="3800"/>
              <a:t> A </a:t>
            </a:r>
            <a:r>
              <a:rPr b="1" lang="en-US" sz="3800"/>
              <a:t>database</a:t>
            </a:r>
            <a:r>
              <a:rPr lang="en-US" sz="3800"/>
              <a:t> is a collection of related files or tables containing data.</a:t>
            </a:r>
            <a:endParaRPr sz="3800"/>
          </a:p>
          <a:p>
            <a:pPr indent="-228282" lvl="0" marL="342900" rtl="0" algn="l">
              <a:lnSpc>
                <a:spcPct val="100000"/>
              </a:lnSpc>
              <a:spcBef>
                <a:spcPts val="361"/>
              </a:spcBef>
              <a:spcAft>
                <a:spcPts val="0"/>
              </a:spcAft>
              <a:buClr>
                <a:schemeClr val="dk1"/>
              </a:buClr>
              <a:buSzPct val="100000"/>
              <a:buFont typeface="Noto Sans Symbols"/>
              <a:buNone/>
            </a:pPr>
            <a:r>
              <a:t/>
            </a:r>
            <a:endParaRPr sz="3800"/>
          </a:p>
          <a:p>
            <a:pPr indent="-342900" lvl="0" marL="342900" rtl="0" algn="l">
              <a:lnSpc>
                <a:spcPct val="100000"/>
              </a:lnSpc>
              <a:spcBef>
                <a:spcPts val="361"/>
              </a:spcBef>
              <a:spcAft>
                <a:spcPts val="0"/>
              </a:spcAft>
              <a:buClr>
                <a:schemeClr val="dk1"/>
              </a:buClr>
              <a:buSzPct val="100000"/>
              <a:buFont typeface="Noto Sans Symbols"/>
              <a:buChar char="✔"/>
            </a:pPr>
            <a:r>
              <a:rPr lang="en-US" sz="3800"/>
              <a:t>A </a:t>
            </a:r>
            <a:r>
              <a:rPr b="1" lang="en-US" sz="3800"/>
              <a:t>network i</a:t>
            </a:r>
            <a:r>
              <a:rPr lang="en-US" sz="3800"/>
              <a:t>s a connecting system (wireline or wireless) that permits different computers to share resources.</a:t>
            </a:r>
            <a:endParaRPr sz="3800"/>
          </a:p>
          <a:p>
            <a:pPr indent="-228282" lvl="0" marL="342900" rtl="0" algn="l">
              <a:lnSpc>
                <a:spcPct val="100000"/>
              </a:lnSpc>
              <a:spcBef>
                <a:spcPts val="361"/>
              </a:spcBef>
              <a:spcAft>
                <a:spcPts val="0"/>
              </a:spcAft>
              <a:buClr>
                <a:schemeClr val="dk1"/>
              </a:buClr>
              <a:buSzPct val="100000"/>
              <a:buFont typeface="Noto Sans Symbols"/>
              <a:buNone/>
            </a:pPr>
            <a:r>
              <a:t/>
            </a:r>
            <a:endParaRPr sz="3800"/>
          </a:p>
          <a:p>
            <a:pPr indent="-342900" lvl="0" marL="342900" rtl="0" algn="l">
              <a:lnSpc>
                <a:spcPct val="100000"/>
              </a:lnSpc>
              <a:spcBef>
                <a:spcPts val="361"/>
              </a:spcBef>
              <a:spcAft>
                <a:spcPts val="0"/>
              </a:spcAft>
              <a:buClr>
                <a:schemeClr val="dk1"/>
              </a:buClr>
              <a:buSzPct val="100000"/>
              <a:buFont typeface="Arial"/>
              <a:buChar char="•"/>
            </a:pPr>
            <a:r>
              <a:rPr b="1" lang="en-US" sz="3800"/>
              <a:t>Procedures are the instructions for combining the above components to process information </a:t>
            </a:r>
            <a:r>
              <a:rPr lang="en-US" sz="3800"/>
              <a:t>and generate the desired output.</a:t>
            </a:r>
            <a:endParaRPr sz="3800"/>
          </a:p>
          <a:p>
            <a:pPr indent="-342900" lvl="0" marL="342900" rtl="0" algn="l">
              <a:lnSpc>
                <a:spcPct val="100000"/>
              </a:lnSpc>
              <a:spcBef>
                <a:spcPts val="361"/>
              </a:spcBef>
              <a:spcAft>
                <a:spcPts val="0"/>
              </a:spcAft>
              <a:buClr>
                <a:schemeClr val="dk1"/>
              </a:buClr>
              <a:buSzPct val="100000"/>
              <a:buFont typeface="Arial"/>
              <a:buChar char="•"/>
            </a:pPr>
            <a:r>
              <a:rPr b="1" i="1" lang="en-US" sz="3800"/>
              <a:t>People</a:t>
            </a:r>
            <a:r>
              <a:rPr i="1" lang="en-US" sz="3800"/>
              <a:t> are those individuals who use the hardware and software, interface with it, or utilize </a:t>
            </a:r>
            <a:r>
              <a:rPr lang="en-US" sz="3800"/>
              <a:t>its output.</a:t>
            </a:r>
            <a:endParaRPr sz="3800"/>
          </a:p>
          <a:p>
            <a:pPr indent="-246380" lvl="0" marL="342900" rtl="0" algn="l">
              <a:lnSpc>
                <a:spcPct val="100000"/>
              </a:lnSpc>
              <a:spcBef>
                <a:spcPts val="304"/>
              </a:spcBef>
              <a:spcAft>
                <a:spcPts val="0"/>
              </a:spcAft>
              <a:buClr>
                <a:schemeClr val="dk1"/>
              </a:buClr>
              <a:buSzPct val="177777"/>
              <a:buFont typeface="Noto Sans Symbols"/>
              <a:buNone/>
            </a:pPr>
            <a:r>
              <a:t/>
            </a:r>
            <a:endParaRPr/>
          </a:p>
        </p:txBody>
      </p:sp>
      <p:sp>
        <p:nvSpPr>
          <p:cNvPr id="271" name="Google Shape;271;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72" name="Google Shape;27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idx="4294967295" type="subTitle"/>
          </p:nvPr>
        </p:nvSpPr>
        <p:spPr>
          <a:xfrm>
            <a:off x="502025" y="0"/>
            <a:ext cx="8153399" cy="1447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4000"/>
              <a:buFont typeface="Arial"/>
              <a:buChar char="•"/>
            </a:pPr>
            <a:r>
              <a:rPr b="0" i="0" lang="en-US" sz="4000" u="none" cap="none" strike="noStrike">
                <a:solidFill>
                  <a:schemeClr val="dk1"/>
                </a:solidFill>
                <a:latin typeface="Arial"/>
                <a:ea typeface="Arial"/>
                <a:cs typeface="Arial"/>
                <a:sym typeface="Arial"/>
              </a:rPr>
              <a:t>Information technology inside your organization</a:t>
            </a:r>
            <a:endParaRPr b="0" i="0" sz="4000" u="none" cap="none" strike="noStrike">
              <a:solidFill>
                <a:schemeClr val="dk1"/>
              </a:solidFill>
              <a:latin typeface="Arial"/>
              <a:ea typeface="Arial"/>
              <a:cs typeface="Arial"/>
              <a:sym typeface="Arial"/>
            </a:endParaRPr>
          </a:p>
        </p:txBody>
      </p:sp>
      <p:pic>
        <p:nvPicPr>
          <p:cNvPr id="279" name="Google Shape;279;p25"/>
          <p:cNvPicPr preferRelativeResize="0"/>
          <p:nvPr>
            <p:ph idx="4294967295" type="body"/>
          </p:nvPr>
        </p:nvPicPr>
        <p:blipFill rotWithShape="1">
          <a:blip r:embed="rId3">
            <a:alphaModFix/>
          </a:blip>
          <a:srcRect b="0" l="0" r="0" t="0"/>
          <a:stretch/>
        </p:blipFill>
        <p:spPr>
          <a:xfrm>
            <a:off x="1207389" y="1447800"/>
            <a:ext cx="7203000" cy="5362500"/>
          </a:xfrm>
          <a:prstGeom prst="rect">
            <a:avLst/>
          </a:prstGeom>
          <a:noFill/>
          <a:ln>
            <a:noFill/>
          </a:ln>
        </p:spPr>
      </p:pic>
      <p:sp>
        <p:nvSpPr>
          <p:cNvPr id="280" name="Google Shape;280;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81" name="Google Shape;281;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FF"/>
                </a:solidFill>
              </a:rPr>
              <a:t>IT Infrastructure</a:t>
            </a:r>
            <a:endParaRPr>
              <a:solidFill>
                <a:srgbClr val="6600FF"/>
              </a:solidFill>
            </a:endParaRPr>
          </a:p>
        </p:txBody>
      </p:sp>
      <p:sp>
        <p:nvSpPr>
          <p:cNvPr id="287" name="Google Shape;287;p26"/>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408940" lvl="0" marL="342900" rtl="0" algn="l">
              <a:lnSpc>
                <a:spcPct val="100000"/>
              </a:lnSpc>
              <a:spcBef>
                <a:spcPts val="0"/>
              </a:spcBef>
              <a:spcAft>
                <a:spcPts val="0"/>
              </a:spcAft>
              <a:buClr>
                <a:schemeClr val="dk1"/>
              </a:buClr>
              <a:buSzPts val="3200"/>
              <a:buFont typeface="Arial"/>
              <a:buChar char="•"/>
            </a:pPr>
            <a:r>
              <a:rPr b="1" lang="en-US"/>
              <a:t>IT components </a:t>
            </a:r>
            <a:r>
              <a:rPr lang="en-US"/>
              <a:t>of hardware, software, networks (wireline and wireless), and databases form the </a:t>
            </a:r>
            <a:r>
              <a:rPr b="1" lang="en-US"/>
              <a:t>information technology platform. </a:t>
            </a:r>
            <a:endParaRPr b="1"/>
          </a:p>
          <a:p>
            <a:pPr indent="-408940" lvl="0" marL="342900" rtl="0" algn="l">
              <a:lnSpc>
                <a:spcPct val="100000"/>
              </a:lnSpc>
              <a:spcBef>
                <a:spcPts val="432"/>
              </a:spcBef>
              <a:spcAft>
                <a:spcPts val="0"/>
              </a:spcAft>
              <a:buClr>
                <a:schemeClr val="dk1"/>
              </a:buClr>
              <a:buSzPts val="3200"/>
              <a:buFont typeface="Arial"/>
              <a:buChar char="•"/>
            </a:pPr>
            <a:r>
              <a:rPr b="1" lang="en-US"/>
              <a:t>IT personnel </a:t>
            </a:r>
            <a:r>
              <a:rPr lang="en-US"/>
              <a:t>use these components to develop information systems, oversee security and risk, and manage data. </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These activities cumulatively are called </a:t>
            </a:r>
            <a:r>
              <a:rPr b="1" lang="en-US"/>
              <a:t>information technology services.  </a:t>
            </a:r>
            <a:endParaRPr b="1"/>
          </a:p>
          <a:p>
            <a:pPr indent="-205740" lvl="0" marL="342900" rtl="0" algn="l">
              <a:lnSpc>
                <a:spcPct val="100000"/>
              </a:lnSpc>
              <a:spcBef>
                <a:spcPts val="432"/>
              </a:spcBef>
              <a:spcAft>
                <a:spcPts val="0"/>
              </a:spcAft>
              <a:buClr>
                <a:schemeClr val="dk1"/>
              </a:buClr>
              <a:buSzPts val="3200"/>
              <a:buFont typeface="Arial"/>
              <a:buNone/>
            </a:pPr>
            <a:r>
              <a:t/>
            </a:r>
            <a:endParaRPr b="1"/>
          </a:p>
          <a:p>
            <a:pPr indent="-408940" lvl="0" marL="342900" rtl="0" algn="l">
              <a:lnSpc>
                <a:spcPct val="100000"/>
              </a:lnSpc>
              <a:spcBef>
                <a:spcPts val="432"/>
              </a:spcBef>
              <a:spcAft>
                <a:spcPts val="0"/>
              </a:spcAft>
              <a:buClr>
                <a:schemeClr val="dk1"/>
              </a:buClr>
              <a:buSzPts val="3200"/>
              <a:buFont typeface="Arial"/>
              <a:buChar char="•"/>
            </a:pPr>
            <a:r>
              <a:rPr b="1" lang="en-US"/>
              <a:t>The IT components plus IT services comprise the </a:t>
            </a:r>
            <a:r>
              <a:rPr lang="en-US"/>
              <a:t>organization’s </a:t>
            </a:r>
            <a:r>
              <a:rPr b="1" lang="en-US"/>
              <a:t>information technology infrastructure. </a:t>
            </a:r>
            <a:endParaRPr b="1"/>
          </a:p>
          <a:p>
            <a:pPr indent="-205740" lvl="0" marL="342900" rtl="0" algn="l">
              <a:lnSpc>
                <a:spcPct val="100000"/>
              </a:lnSpc>
              <a:spcBef>
                <a:spcPts val="432"/>
              </a:spcBef>
              <a:spcAft>
                <a:spcPts val="0"/>
              </a:spcAft>
              <a:buClr>
                <a:schemeClr val="dk1"/>
              </a:buClr>
              <a:buSzPts val="3200"/>
              <a:buFont typeface="Arial"/>
              <a:buNone/>
            </a:pPr>
            <a:r>
              <a:t/>
            </a:r>
            <a:endParaRPr b="1"/>
          </a:p>
          <a:p>
            <a:pPr indent="-408940" lvl="0" marL="342900" rtl="0" algn="l">
              <a:lnSpc>
                <a:spcPct val="100000"/>
              </a:lnSpc>
              <a:spcBef>
                <a:spcPts val="432"/>
              </a:spcBef>
              <a:spcAft>
                <a:spcPts val="0"/>
              </a:spcAft>
              <a:buClr>
                <a:schemeClr val="dk1"/>
              </a:buClr>
              <a:buSzPts val="3200"/>
              <a:buFont typeface="Arial"/>
              <a:buChar char="•"/>
            </a:pPr>
            <a:r>
              <a:rPr b="1" lang="en-US"/>
              <a:t>At the top of the pyramid are the various </a:t>
            </a:r>
            <a:r>
              <a:rPr lang="en-US"/>
              <a:t>organizational information systems.</a:t>
            </a:r>
            <a:endParaRPr/>
          </a:p>
        </p:txBody>
      </p:sp>
      <p:sp>
        <p:nvSpPr>
          <p:cNvPr id="288" name="Google Shape;288;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89" name="Google Shape;289;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57200" y="474345"/>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6600FF"/>
                </a:solidFill>
              </a:rPr>
              <a:t>Major Capabilities of IS</a:t>
            </a:r>
            <a:endParaRPr>
              <a:solidFill>
                <a:srgbClr val="6600FF"/>
              </a:solidFill>
            </a:endParaRPr>
          </a:p>
        </p:txBody>
      </p:sp>
      <p:sp>
        <p:nvSpPr>
          <p:cNvPr id="295" name="Google Shape;295;p27"/>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lnSpcReduction="20000"/>
          </a:bodyPr>
          <a:lstStyle/>
          <a:p>
            <a:pPr indent="-408940" lvl="0" marL="342900" rtl="0" algn="l">
              <a:lnSpc>
                <a:spcPct val="100000"/>
              </a:lnSpc>
              <a:spcBef>
                <a:spcPts val="0"/>
              </a:spcBef>
              <a:spcAft>
                <a:spcPts val="0"/>
              </a:spcAft>
              <a:buClr>
                <a:schemeClr val="dk1"/>
              </a:buClr>
              <a:buSzPts val="3200"/>
              <a:buFont typeface="Arial"/>
              <a:buChar char="•"/>
            </a:pPr>
            <a:r>
              <a:rPr lang="en-US"/>
              <a:t>Perform high-speed, high-volume numerical computations.</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Provide fast, accurate communication and collaboration within and among organizations.</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Store huge amounts of information in an easy-to-access, yet small space.</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Allow quick and inexpensive access to vast amounts of information, worldwide.</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Interpret vast amounts of data quickly and efficiently.</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Automate both semiautomatic business processes and manual tasks.</a:t>
            </a:r>
            <a:endParaRPr/>
          </a:p>
        </p:txBody>
      </p:sp>
      <p:sp>
        <p:nvSpPr>
          <p:cNvPr id="296" name="Google Shape;296;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97" name="Google Shape;297;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idx="4294967295" type="subTitle"/>
          </p:nvPr>
        </p:nvSpPr>
        <p:spPr>
          <a:xfrm>
            <a:off x="225375" y="1046400"/>
            <a:ext cx="8229600" cy="3000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Types of Computer Based Information Systems (CBIS)</a:t>
            </a:r>
            <a:endParaRPr b="0" i="0" sz="3200" u="none" cap="none" strike="noStrike">
              <a:solidFill>
                <a:schemeClr val="dk1"/>
              </a:solidFill>
              <a:latin typeface="Arial"/>
              <a:ea typeface="Arial"/>
              <a:cs typeface="Arial"/>
              <a:sym typeface="Arial"/>
            </a:endParaRPr>
          </a:p>
        </p:txBody>
      </p:sp>
      <p:sp>
        <p:nvSpPr>
          <p:cNvPr id="303" name="Google Shape;303;p28"/>
          <p:cNvSpPr txBox="1"/>
          <p:nvPr>
            <p:ph idx="4294967295" type="body"/>
          </p:nvPr>
        </p:nvSpPr>
        <p:spPr>
          <a:xfrm>
            <a:off x="457200" y="32723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Breadth of Support for Information Systems (IS)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Support for Organizational Employees</a:t>
            </a:r>
            <a:endParaRPr sz="3200">
              <a:solidFill>
                <a:schemeClr val="dk1"/>
              </a:solidFill>
              <a:latin typeface="Arial"/>
              <a:ea typeface="Arial"/>
              <a:cs typeface="Arial"/>
              <a:sym typeface="Arial"/>
            </a:endParaRPr>
          </a:p>
        </p:txBody>
      </p:sp>
      <p:sp>
        <p:nvSpPr>
          <p:cNvPr id="304" name="Google Shape;30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05" name="Google Shape;305;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idx="4294967295" type="subTitle"/>
          </p:nvPr>
        </p:nvSpPr>
        <p:spPr>
          <a:xfrm>
            <a:off x="459775" y="561925"/>
            <a:ext cx="7869600" cy="3000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Breadth of Support for Information Systems (IS)</a:t>
            </a:r>
            <a:endParaRPr b="0" i="0" sz="3200" u="none" cap="none" strike="noStrike">
              <a:solidFill>
                <a:schemeClr val="dk1"/>
              </a:solidFill>
              <a:latin typeface="Arial"/>
              <a:ea typeface="Arial"/>
              <a:cs typeface="Arial"/>
              <a:sym typeface="Arial"/>
            </a:endParaRPr>
          </a:p>
        </p:txBody>
      </p:sp>
      <p:sp>
        <p:nvSpPr>
          <p:cNvPr id="312" name="Google Shape;312;p29"/>
          <p:cNvSpPr txBox="1"/>
          <p:nvPr>
            <p:ph idx="4294967295" type="body"/>
          </p:nvPr>
        </p:nvSpPr>
        <p:spPr>
          <a:xfrm>
            <a:off x="622375" y="1826250"/>
            <a:ext cx="8382000" cy="396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Functional Area Information Systems (FAIS)</a:t>
            </a:r>
            <a:endParaRPr sz="2400">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Enterprise Resource Planning Systems (ERP)</a:t>
            </a:r>
            <a:endParaRPr sz="2400">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Transaction Processing Systems (TPS)</a:t>
            </a:r>
            <a:endParaRPr sz="2400">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Interorganizational Information Systems (IOS)</a:t>
            </a:r>
            <a:endParaRPr sz="2400">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E-Commerce Systems</a:t>
            </a:r>
            <a:endParaRPr sz="2400">
              <a:solidFill>
                <a:schemeClr val="dk1"/>
              </a:solidFill>
              <a:latin typeface="Arial"/>
              <a:ea typeface="Arial"/>
              <a:cs typeface="Arial"/>
              <a:sym typeface="Arial"/>
            </a:endParaRPr>
          </a:p>
        </p:txBody>
      </p:sp>
      <p:sp>
        <p:nvSpPr>
          <p:cNvPr id="313" name="Google Shape;313;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14" name="Google Shape;314;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Information technology (IT)</a:t>
            </a:r>
            <a:endParaRPr>
              <a:latin typeface="Times New Roman"/>
              <a:ea typeface="Times New Roman"/>
              <a:cs typeface="Times New Roman"/>
              <a:sym typeface="Times New Roman"/>
            </a:endParaRPr>
          </a:p>
        </p:txBody>
      </p:sp>
      <p:sp>
        <p:nvSpPr>
          <p:cNvPr id="92" name="Google Shape;92;p3"/>
          <p:cNvSpPr txBox="1"/>
          <p:nvPr>
            <p:ph idx="1" type="body"/>
          </p:nvPr>
        </p:nvSpPr>
        <p:spPr>
          <a:xfrm>
            <a:off x="457200" y="957580"/>
            <a:ext cx="8458200" cy="5213985"/>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595"/>
              <a:buFont typeface="Times New Roman"/>
              <a:buChar char="•"/>
            </a:pPr>
            <a:r>
              <a:rPr lang="en-US" sz="2595">
                <a:latin typeface="Times New Roman"/>
                <a:ea typeface="Times New Roman"/>
                <a:cs typeface="Times New Roman"/>
                <a:sym typeface="Times New Roman"/>
              </a:rPr>
              <a:t>IT has far reaching effect on individuals, organizations and our planet.</a:t>
            </a:r>
            <a:endParaRPr sz="2595">
              <a:latin typeface="Times New Roman"/>
              <a:ea typeface="Times New Roman"/>
              <a:cs typeface="Times New Roman"/>
              <a:sym typeface="Times New Roman"/>
            </a:endParaRPr>
          </a:p>
          <a:p>
            <a:pPr indent="-178117" lvl="0" marL="342900" rtl="0" algn="l">
              <a:lnSpc>
                <a:spcPct val="100000"/>
              </a:lnSpc>
              <a:spcBef>
                <a:spcPts val="519"/>
              </a:spcBef>
              <a:spcAft>
                <a:spcPts val="0"/>
              </a:spcAft>
              <a:buClr>
                <a:schemeClr val="dk1"/>
              </a:buClr>
              <a:buSzPts val="2595"/>
              <a:buFont typeface="Arial"/>
              <a:buNone/>
            </a:pPr>
            <a:r>
              <a:t/>
            </a:r>
            <a:endParaRPr sz="2595">
              <a:latin typeface="Times New Roman"/>
              <a:ea typeface="Times New Roman"/>
              <a:cs typeface="Times New Roman"/>
              <a:sym typeface="Times New Roman"/>
            </a:endParaRPr>
          </a:p>
          <a:p>
            <a:pPr indent="-342900" lvl="0" marL="342900" rtl="0" algn="l">
              <a:lnSpc>
                <a:spcPct val="100000"/>
              </a:lnSpc>
              <a:spcBef>
                <a:spcPts val="519"/>
              </a:spcBef>
              <a:spcAft>
                <a:spcPts val="0"/>
              </a:spcAft>
              <a:buClr>
                <a:schemeClr val="dk1"/>
              </a:buClr>
              <a:buSzPts val="2595"/>
              <a:buFont typeface="Times New Roman"/>
              <a:buChar char="•"/>
            </a:pPr>
            <a:r>
              <a:rPr lang="en-US" sz="2595">
                <a:latin typeface="Times New Roman"/>
                <a:ea typeface="Times New Roman"/>
                <a:cs typeface="Times New Roman"/>
                <a:sym typeface="Times New Roman"/>
              </a:rPr>
              <a:t>IT has created a significant impact on individuals, societies, global economy and physical environment.</a:t>
            </a:r>
            <a:endParaRPr sz="2595">
              <a:latin typeface="Times New Roman"/>
              <a:ea typeface="Times New Roman"/>
              <a:cs typeface="Times New Roman"/>
              <a:sym typeface="Times New Roman"/>
            </a:endParaRPr>
          </a:p>
          <a:p>
            <a:pPr indent="-178117" lvl="0" marL="342900" rtl="0" algn="l">
              <a:lnSpc>
                <a:spcPct val="100000"/>
              </a:lnSpc>
              <a:spcBef>
                <a:spcPts val="519"/>
              </a:spcBef>
              <a:spcAft>
                <a:spcPts val="0"/>
              </a:spcAft>
              <a:buClr>
                <a:schemeClr val="dk1"/>
              </a:buClr>
              <a:buSzPts val="2595"/>
              <a:buFont typeface="Arial"/>
              <a:buNone/>
            </a:pPr>
            <a:r>
              <a:t/>
            </a:r>
            <a:endParaRPr sz="2595">
              <a:latin typeface="Times New Roman"/>
              <a:ea typeface="Times New Roman"/>
              <a:cs typeface="Times New Roman"/>
              <a:sym typeface="Times New Roman"/>
            </a:endParaRPr>
          </a:p>
          <a:p>
            <a:pPr indent="-342900" lvl="0" marL="342900" rtl="0" algn="l">
              <a:lnSpc>
                <a:spcPct val="100000"/>
              </a:lnSpc>
              <a:spcBef>
                <a:spcPts val="519"/>
              </a:spcBef>
              <a:spcAft>
                <a:spcPts val="0"/>
              </a:spcAft>
              <a:buClr>
                <a:schemeClr val="dk1"/>
              </a:buClr>
              <a:buSzPts val="2595"/>
              <a:buFont typeface="Times New Roman"/>
              <a:buChar char="•"/>
            </a:pPr>
            <a:r>
              <a:rPr lang="en-US" sz="2595">
                <a:latin typeface="Times New Roman"/>
                <a:ea typeface="Times New Roman"/>
                <a:cs typeface="Times New Roman"/>
                <a:sym typeface="Times New Roman"/>
              </a:rPr>
              <a:t>IT is making world smaller and enabling people to communicate, collaborate and compete </a:t>
            </a:r>
            <a:endParaRPr sz="2595">
              <a:latin typeface="Times New Roman"/>
              <a:ea typeface="Times New Roman"/>
              <a:cs typeface="Times New Roman"/>
              <a:sym typeface="Times New Roman"/>
            </a:endParaRPr>
          </a:p>
          <a:p>
            <a:pPr indent="-178117" lvl="0" marL="342900" rtl="0" algn="l">
              <a:lnSpc>
                <a:spcPct val="100000"/>
              </a:lnSpc>
              <a:spcBef>
                <a:spcPts val="519"/>
              </a:spcBef>
              <a:spcAft>
                <a:spcPts val="0"/>
              </a:spcAft>
              <a:buClr>
                <a:schemeClr val="dk1"/>
              </a:buClr>
              <a:buSzPts val="2595"/>
              <a:buFont typeface="Arial"/>
              <a:buNone/>
            </a:pPr>
            <a:r>
              <a:t/>
            </a:r>
            <a:endParaRPr sz="2595">
              <a:latin typeface="Times New Roman"/>
              <a:ea typeface="Times New Roman"/>
              <a:cs typeface="Times New Roman"/>
              <a:sym typeface="Times New Roman"/>
            </a:endParaRPr>
          </a:p>
          <a:p>
            <a:pPr indent="-342900" lvl="0" marL="342900" rtl="0" algn="l">
              <a:lnSpc>
                <a:spcPct val="100000"/>
              </a:lnSpc>
              <a:spcBef>
                <a:spcPts val="519"/>
              </a:spcBef>
              <a:spcAft>
                <a:spcPts val="0"/>
              </a:spcAft>
              <a:buClr>
                <a:schemeClr val="dk1"/>
              </a:buClr>
              <a:buSzPts val="2595"/>
              <a:buFont typeface="Times New Roman"/>
              <a:buChar char="•"/>
            </a:pPr>
            <a:r>
              <a:rPr lang="en-US" sz="2595">
                <a:latin typeface="Times New Roman"/>
                <a:ea typeface="Times New Roman"/>
                <a:cs typeface="Times New Roman"/>
                <a:sym typeface="Times New Roman"/>
              </a:rPr>
              <a:t>Environment is global, massively interconnected, intensely competitive,24/7/365, real time , rapidly changing and information intensive….so oraganization must use IT effectively</a:t>
            </a:r>
            <a:endParaRPr sz="2595">
              <a:latin typeface="Times New Roman"/>
              <a:ea typeface="Times New Roman"/>
              <a:cs typeface="Times New Roman"/>
              <a:sym typeface="Times New Roman"/>
            </a:endParaRPr>
          </a:p>
        </p:txBody>
      </p:sp>
      <p:sp>
        <p:nvSpPr>
          <p:cNvPr id="93" name="Google Shape;93;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94" name="Google Shape;94;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457200" y="190500"/>
            <a:ext cx="8229600" cy="560133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400"/>
              <a:t>Functional Area Information Systems (FAIS) : </a:t>
            </a:r>
            <a:r>
              <a:rPr lang="en-US" sz="2400"/>
              <a:t>a collection of application programs in a single department or functional area.</a:t>
            </a:r>
            <a:br>
              <a:rPr lang="en-US" sz="2400"/>
            </a:br>
            <a:br>
              <a:rPr lang="en-US" sz="2400"/>
            </a:br>
            <a:r>
              <a:rPr b="1" lang="en-US" sz="2400"/>
              <a:t>Enterprise Resource Planning (ERP): </a:t>
            </a:r>
            <a:r>
              <a:rPr lang="en-US" sz="2400"/>
              <a:t>systems are designed to correct a lack of communication among the functional area IS.</a:t>
            </a:r>
            <a:br>
              <a:rPr lang="en-US" sz="2400"/>
            </a:br>
            <a:br>
              <a:rPr lang="en-US" sz="2400"/>
            </a:br>
            <a:r>
              <a:rPr b="1" lang="en-US" sz="2400"/>
              <a:t>Transaction Processing System (TPS): </a:t>
            </a:r>
            <a:r>
              <a:rPr lang="en-US" sz="2400"/>
              <a:t>systems that support the monitoring, collection, storage, and processing of data from the organization’s basic business transactions, each of which generates data.</a:t>
            </a:r>
            <a:br>
              <a:rPr lang="en-US" sz="2400"/>
            </a:br>
            <a:endParaRPr sz="2400"/>
          </a:p>
        </p:txBody>
      </p:sp>
      <p:sp>
        <p:nvSpPr>
          <p:cNvPr id="320" name="Google Shape;320;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
        <p:nvSpPr>
          <p:cNvPr id="321" name="Google Shape;321;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457200" y="190500"/>
            <a:ext cx="8229600" cy="58775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400"/>
              <a:t>Interorganizational Information systems (IOSs): </a:t>
            </a:r>
            <a:r>
              <a:rPr lang="en-US" sz="2400"/>
              <a:t>Information systems that connect two or more organizations.</a:t>
            </a:r>
            <a:br>
              <a:rPr lang="en-US" sz="2400"/>
            </a:br>
            <a:br>
              <a:rPr lang="en-US" sz="2400"/>
            </a:br>
            <a:r>
              <a:rPr b="1" lang="en-US" sz="2400"/>
              <a:t>Electronic Commerce (e-commerce) Systems: </a:t>
            </a:r>
            <a:r>
              <a:rPr lang="en-US" sz="2400"/>
              <a:t>an interorganizational information system that enable organizations to conduct transactions, called business-to-business (B2B) electronic commerce, and customers to conduct transactions with businesses, called business-to-consumer (B2C) electronic</a:t>
            </a:r>
            <a:br>
              <a:rPr lang="en-US" sz="2400"/>
            </a:br>
            <a:endParaRPr sz="2400"/>
          </a:p>
        </p:txBody>
      </p:sp>
      <p:sp>
        <p:nvSpPr>
          <p:cNvPr id="327" name="Google Shape;327;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
        <p:nvSpPr>
          <p:cNvPr id="328" name="Google Shape;328;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59"/>
              <a:buFont typeface="Calibri"/>
              <a:buNone/>
            </a:pPr>
            <a:r>
              <a:rPr b="1" lang="en-US" sz="3959"/>
              <a:t>Types of Computer-Based Information Systems</a:t>
            </a:r>
            <a:endParaRPr sz="3959"/>
          </a:p>
        </p:txBody>
      </p:sp>
      <p:pic>
        <p:nvPicPr>
          <p:cNvPr id="334" name="Google Shape;334;p32"/>
          <p:cNvPicPr preferRelativeResize="0"/>
          <p:nvPr/>
        </p:nvPicPr>
        <p:blipFill rotWithShape="1">
          <a:blip r:embed="rId3">
            <a:alphaModFix/>
          </a:blip>
          <a:srcRect b="0" l="0" r="0" t="0"/>
          <a:stretch/>
        </p:blipFill>
        <p:spPr>
          <a:xfrm>
            <a:off x="0" y="871182"/>
            <a:ext cx="9144000" cy="5986818"/>
          </a:xfrm>
          <a:prstGeom prst="rect">
            <a:avLst/>
          </a:prstGeom>
          <a:noFill/>
          <a:ln>
            <a:noFill/>
          </a:ln>
        </p:spPr>
      </p:pic>
      <p:sp>
        <p:nvSpPr>
          <p:cNvPr id="335" name="Google Shape;335;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36" name="Google Shape;336;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224155" y="632460"/>
            <a:ext cx="8005445" cy="79438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solidFill>
                  <a:srgbClr val="6600FF"/>
                </a:solidFill>
              </a:rPr>
              <a:t>Functional area information systems (FAISs)</a:t>
            </a:r>
            <a:br>
              <a:rPr lang="en-US" sz="3200">
                <a:solidFill>
                  <a:srgbClr val="6600FF"/>
                </a:solidFill>
              </a:rPr>
            </a:br>
            <a:endParaRPr sz="3200">
              <a:solidFill>
                <a:srgbClr val="6600FF"/>
              </a:solidFill>
            </a:endParaRPr>
          </a:p>
        </p:txBody>
      </p:sp>
      <p:sp>
        <p:nvSpPr>
          <p:cNvPr id="342" name="Google Shape;342;p33"/>
          <p:cNvSpPr txBox="1"/>
          <p:nvPr>
            <p:ph idx="1" type="body"/>
          </p:nvPr>
        </p:nvSpPr>
        <p:spPr>
          <a:xfrm>
            <a:off x="35766" y="1417638"/>
            <a:ext cx="8803433" cy="4876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495"/>
              </a:spcBef>
              <a:spcAft>
                <a:spcPts val="0"/>
              </a:spcAft>
              <a:buClr>
                <a:schemeClr val="dk1"/>
              </a:buClr>
              <a:buSzPts val="2480"/>
              <a:buFont typeface="Arial"/>
              <a:buChar char="•"/>
            </a:pPr>
            <a:r>
              <a:rPr lang="en-US" sz="2400"/>
              <a:t>supporting pillars for the information systems located at the top, namely, business intelligence systems and dashboards</a:t>
            </a:r>
            <a:endParaRPr sz="2400"/>
          </a:p>
          <a:p>
            <a:pPr indent="-342900" lvl="0" marL="342900" rtl="0" algn="just">
              <a:lnSpc>
                <a:spcPct val="100000"/>
              </a:lnSpc>
              <a:spcBef>
                <a:spcPts val="495"/>
              </a:spcBef>
              <a:spcAft>
                <a:spcPts val="0"/>
              </a:spcAft>
              <a:buClr>
                <a:schemeClr val="dk1"/>
              </a:buClr>
              <a:buSzPts val="2480"/>
              <a:buFont typeface="Arial"/>
              <a:buChar char="•"/>
            </a:pPr>
            <a:r>
              <a:rPr lang="en-US" sz="2400"/>
              <a:t>each FAIS supports a particular functional area within the organization. Examples are accounting IS, finance IS, production/operations  management (POM) IS, marketing IS, and human resources IS.</a:t>
            </a:r>
            <a:endParaRPr sz="2400"/>
          </a:p>
          <a:p>
            <a:pPr indent="-342900" lvl="0" marL="342900" rtl="0" algn="just">
              <a:lnSpc>
                <a:spcPct val="100000"/>
              </a:lnSpc>
              <a:spcBef>
                <a:spcPts val="495"/>
              </a:spcBef>
              <a:spcAft>
                <a:spcPts val="0"/>
              </a:spcAft>
              <a:buClr>
                <a:schemeClr val="dk1"/>
              </a:buClr>
              <a:buSzPts val="2480"/>
              <a:buFont typeface="Arial"/>
              <a:buChar char="•"/>
            </a:pPr>
            <a:r>
              <a:rPr lang="en-US" sz="2400"/>
              <a:t>Functional area information systems summarize data and prepare reports, primarily for middle managers, but sometimes for lower-level managers as well. </a:t>
            </a:r>
            <a:endParaRPr sz="2400"/>
          </a:p>
          <a:p>
            <a:pPr indent="-342900" lvl="0" marL="342900" rtl="0" algn="just">
              <a:lnSpc>
                <a:spcPct val="100000"/>
              </a:lnSpc>
              <a:spcBef>
                <a:spcPts val="495"/>
              </a:spcBef>
              <a:spcAft>
                <a:spcPts val="0"/>
              </a:spcAft>
              <a:buClr>
                <a:schemeClr val="dk1"/>
              </a:buClr>
              <a:buSzPts val="2480"/>
              <a:buFont typeface="Arial"/>
              <a:buChar char="•"/>
            </a:pPr>
            <a:r>
              <a:rPr lang="en-US" sz="2400"/>
              <a:t>Because these reports typically concern a specific functional area, report generators (RPGs) are an important type of functional area IS</a:t>
            </a:r>
            <a:endParaRPr sz="2400"/>
          </a:p>
        </p:txBody>
      </p:sp>
      <p:sp>
        <p:nvSpPr>
          <p:cNvPr id="343" name="Google Shape;343;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44" name="Google Shape;344;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 type="body"/>
          </p:nvPr>
        </p:nvSpPr>
        <p:spPr>
          <a:xfrm>
            <a:off x="304800" y="466725"/>
            <a:ext cx="8381365" cy="639127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1800"/>
              <a:buFont typeface="Arial"/>
              <a:buChar char="•"/>
            </a:pPr>
            <a:r>
              <a:rPr lang="en-US" sz="1600"/>
              <a:t>In finance and accounting, managers use IT systems to forecast revenues and business activity, to determine the best sources and uses of funds, and to perform audits to ensure that the organization is fundamentally sound and that all financial reports and documents are accurate.</a:t>
            </a:r>
            <a:endParaRPr sz="1600"/>
          </a:p>
          <a:p>
            <a:pPr indent="-342900" lvl="0" marL="342900" rtl="0" algn="just">
              <a:lnSpc>
                <a:spcPct val="100000"/>
              </a:lnSpc>
              <a:spcBef>
                <a:spcPts val="360"/>
              </a:spcBef>
              <a:spcAft>
                <a:spcPts val="0"/>
              </a:spcAft>
              <a:buClr>
                <a:schemeClr val="dk1"/>
              </a:buClr>
              <a:buSzPts val="1800"/>
              <a:buFont typeface="Arial"/>
              <a:buChar char="•"/>
            </a:pPr>
            <a:r>
              <a:rPr lang="en-US" sz="1600"/>
              <a:t>In sales and marketing, managers use information technology to perform the following functions:</a:t>
            </a:r>
            <a:endParaRPr sz="1600"/>
          </a:p>
          <a:p>
            <a:pPr indent="-342900" lvl="0" marL="342900" rtl="0" algn="just">
              <a:lnSpc>
                <a:spcPct val="100000"/>
              </a:lnSpc>
              <a:spcBef>
                <a:spcPts val="360"/>
              </a:spcBef>
              <a:spcAft>
                <a:spcPts val="0"/>
              </a:spcAft>
              <a:buClr>
                <a:schemeClr val="dk1"/>
              </a:buClr>
              <a:buSzPts val="1800"/>
              <a:buFont typeface="Noto Sans Symbols"/>
              <a:buChar char="✔"/>
            </a:pPr>
            <a:r>
              <a:rPr lang="en-US" sz="1600"/>
              <a:t> </a:t>
            </a:r>
            <a:r>
              <a:rPr i="1" lang="en-US" sz="1600"/>
              <a:t>Product analysis: developing new goods and services</a:t>
            </a:r>
            <a:endParaRPr sz="1600"/>
          </a:p>
          <a:p>
            <a:pPr indent="-342900" lvl="0" marL="342900" rtl="0" algn="just">
              <a:lnSpc>
                <a:spcPct val="100000"/>
              </a:lnSpc>
              <a:spcBef>
                <a:spcPts val="360"/>
              </a:spcBef>
              <a:spcAft>
                <a:spcPts val="0"/>
              </a:spcAft>
              <a:buClr>
                <a:schemeClr val="dk1"/>
              </a:buClr>
              <a:buSzPts val="1800"/>
              <a:buFont typeface="Noto Sans Symbols"/>
              <a:buChar char="✔"/>
            </a:pPr>
            <a:r>
              <a:rPr lang="en-US" sz="1600"/>
              <a:t> </a:t>
            </a:r>
            <a:r>
              <a:rPr i="1" lang="en-US" sz="1600"/>
              <a:t>Site analysis: determining the best location for production and distribution facilities</a:t>
            </a:r>
            <a:endParaRPr sz="1600"/>
          </a:p>
          <a:p>
            <a:pPr indent="-342900" lvl="0" marL="342900" rtl="0" algn="just">
              <a:lnSpc>
                <a:spcPct val="100000"/>
              </a:lnSpc>
              <a:spcBef>
                <a:spcPts val="360"/>
              </a:spcBef>
              <a:spcAft>
                <a:spcPts val="0"/>
              </a:spcAft>
              <a:buClr>
                <a:schemeClr val="dk1"/>
              </a:buClr>
              <a:buSzPts val="1800"/>
              <a:buFont typeface="Noto Sans Symbols"/>
              <a:buChar char="✔"/>
            </a:pPr>
            <a:r>
              <a:rPr lang="en-US" sz="1600"/>
              <a:t> </a:t>
            </a:r>
            <a:r>
              <a:rPr i="1" lang="en-US" sz="1600"/>
              <a:t>Promotion analysis: identifying the best advertising channels</a:t>
            </a:r>
            <a:endParaRPr sz="1600"/>
          </a:p>
          <a:p>
            <a:pPr indent="-342900" lvl="0" marL="342900" rtl="0" algn="just">
              <a:lnSpc>
                <a:spcPct val="100000"/>
              </a:lnSpc>
              <a:spcBef>
                <a:spcPts val="360"/>
              </a:spcBef>
              <a:spcAft>
                <a:spcPts val="0"/>
              </a:spcAft>
              <a:buClr>
                <a:schemeClr val="dk1"/>
              </a:buClr>
              <a:buSzPts val="1800"/>
              <a:buFont typeface="Noto Sans Symbols"/>
              <a:buChar char="✔"/>
            </a:pPr>
            <a:r>
              <a:rPr lang="en-US" sz="1600"/>
              <a:t> </a:t>
            </a:r>
            <a:r>
              <a:rPr i="1" lang="en-US" sz="1600"/>
              <a:t>Price analysis: setting product prices to obtain the highest total revenues</a:t>
            </a:r>
            <a:endParaRPr sz="1600"/>
          </a:p>
          <a:p>
            <a:pPr indent="-342900" lvl="0" marL="342900" rtl="0" algn="just">
              <a:lnSpc>
                <a:spcPct val="100000"/>
              </a:lnSpc>
              <a:spcBef>
                <a:spcPts val="360"/>
              </a:spcBef>
              <a:spcAft>
                <a:spcPts val="0"/>
              </a:spcAft>
              <a:buClr>
                <a:schemeClr val="dk1"/>
              </a:buClr>
              <a:buSzPts val="1800"/>
              <a:buFont typeface="Arial"/>
              <a:buChar char="•"/>
            </a:pPr>
            <a:r>
              <a:rPr lang="en-US" sz="1600"/>
              <a:t>Marketing managers also use IT to manage their relationships with their customers.</a:t>
            </a:r>
            <a:endParaRPr sz="1600"/>
          </a:p>
          <a:p>
            <a:pPr indent="-342900" lvl="0" marL="342900" rtl="0" algn="just">
              <a:lnSpc>
                <a:spcPct val="100000"/>
              </a:lnSpc>
              <a:spcBef>
                <a:spcPts val="360"/>
              </a:spcBef>
              <a:spcAft>
                <a:spcPts val="0"/>
              </a:spcAft>
              <a:buClr>
                <a:schemeClr val="dk1"/>
              </a:buClr>
              <a:buSzPts val="1800"/>
              <a:buFont typeface="Arial"/>
              <a:buChar char="•"/>
            </a:pPr>
            <a:r>
              <a:rPr lang="en-US" sz="1600"/>
              <a:t> In </a:t>
            </a:r>
            <a:r>
              <a:rPr i="1" lang="en-US" sz="1600"/>
              <a:t>manufacturing, </a:t>
            </a:r>
            <a:r>
              <a:rPr lang="en-US" sz="1600"/>
              <a:t>managers use IT to process customer orders, develop production schedules, control inventory levels, and monitor product quality. They also use IT to design and manufacture products. These processes are called </a:t>
            </a:r>
            <a:r>
              <a:rPr i="1" lang="en-US" sz="1600"/>
              <a:t>computer-assisted design (CAD) and computer-assisted manufacturing (CAM).</a:t>
            </a:r>
            <a:endParaRPr sz="1600"/>
          </a:p>
          <a:p>
            <a:pPr indent="-342900" lvl="0" marL="342900" rtl="0" algn="just">
              <a:lnSpc>
                <a:spcPct val="100000"/>
              </a:lnSpc>
              <a:spcBef>
                <a:spcPts val="360"/>
              </a:spcBef>
              <a:spcAft>
                <a:spcPts val="0"/>
              </a:spcAft>
              <a:buClr>
                <a:schemeClr val="dk1"/>
              </a:buClr>
              <a:buSzPts val="1800"/>
              <a:buFont typeface="Arial"/>
              <a:buChar char="•"/>
            </a:pPr>
            <a:r>
              <a:rPr lang="en-US" sz="1600"/>
              <a:t>Managers in </a:t>
            </a:r>
            <a:r>
              <a:rPr i="1" lang="en-US" sz="1600"/>
              <a:t>human resources use IT to manage the recruiting process, analyze and screen </a:t>
            </a:r>
            <a:r>
              <a:rPr lang="en-US" sz="1600"/>
              <a:t>job applicants, and hire new employees. They also employ IT to help employees manage their careers, to administer performance tests to employees, and to monitor employee productivity. Finally, they rely on IT to manage compensation and benefits packages.</a:t>
            </a:r>
            <a:endParaRPr sz="1600"/>
          </a:p>
        </p:txBody>
      </p:sp>
      <p:sp>
        <p:nvSpPr>
          <p:cNvPr id="350" name="Google Shape;350;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51" name="Google Shape;35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3048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600"/>
              </a:spcBef>
              <a:spcAft>
                <a:spcPts val="600"/>
              </a:spcAft>
              <a:buSzPts val="1400"/>
              <a:buNone/>
            </a:pPr>
            <a:r>
              <a:rPr b="1" lang="en-US" sz="3200">
                <a:solidFill>
                  <a:srgbClr val="0070C0"/>
                </a:solidFill>
              </a:rPr>
              <a:t>Enterprise resource planning (ERP) systems </a:t>
            </a:r>
            <a:endParaRPr sz="3200"/>
          </a:p>
        </p:txBody>
      </p:sp>
      <p:sp>
        <p:nvSpPr>
          <p:cNvPr id="357" name="Google Shape;357;p35"/>
          <p:cNvSpPr txBox="1"/>
          <p:nvPr>
            <p:ph idx="1" type="body"/>
          </p:nvPr>
        </p:nvSpPr>
        <p:spPr>
          <a:xfrm>
            <a:off x="160953" y="1676400"/>
            <a:ext cx="8822094" cy="452596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720"/>
              <a:buFont typeface="Arial"/>
              <a:buNone/>
            </a:pPr>
            <a:r>
              <a:rPr b="1" lang="en-US" sz="2400">
                <a:solidFill>
                  <a:srgbClr val="0070C0"/>
                </a:solidFill>
              </a:rPr>
              <a:t>Enterprise resource planning (ERP) systems are</a:t>
            </a:r>
            <a:endParaRPr sz="2400">
              <a:solidFill>
                <a:srgbClr val="0070C0"/>
              </a:solidFill>
            </a:endParaRPr>
          </a:p>
          <a:p>
            <a:pPr indent="0" lvl="0" marL="0" rtl="0" algn="just">
              <a:lnSpc>
                <a:spcPct val="90000"/>
              </a:lnSpc>
              <a:spcBef>
                <a:spcPts val="545"/>
              </a:spcBef>
              <a:spcAft>
                <a:spcPts val="0"/>
              </a:spcAft>
              <a:buClr>
                <a:schemeClr val="dk1"/>
              </a:buClr>
              <a:buSzPts val="2720"/>
              <a:buFont typeface="Arial"/>
              <a:buNone/>
            </a:pPr>
            <a:r>
              <a:rPr lang="en-US" sz="2400"/>
              <a:t>designed to correct a lack of communication among the functional area Iss. </a:t>
            </a:r>
            <a:endParaRPr sz="2400"/>
          </a:p>
          <a:p>
            <a:pPr indent="-342900" lvl="0" marL="342900" rtl="0" algn="just">
              <a:lnSpc>
                <a:spcPct val="90000"/>
              </a:lnSpc>
              <a:spcBef>
                <a:spcPts val="545"/>
              </a:spcBef>
              <a:spcAft>
                <a:spcPts val="0"/>
              </a:spcAft>
              <a:buClr>
                <a:schemeClr val="dk1"/>
              </a:buClr>
              <a:buSzPts val="2720"/>
              <a:buFont typeface="Arial"/>
              <a:buChar char="•"/>
            </a:pPr>
            <a:r>
              <a:rPr lang="en-US" sz="2400"/>
              <a:t>ERP systems were an important innovation because the various functional area ISs were often developed as standalone systems and did not communicate effectively (if at all) with one another. </a:t>
            </a:r>
            <a:endParaRPr sz="2400"/>
          </a:p>
          <a:p>
            <a:pPr indent="-342900" lvl="0" marL="342900" rtl="0" algn="just">
              <a:lnSpc>
                <a:spcPct val="90000"/>
              </a:lnSpc>
              <a:spcBef>
                <a:spcPts val="545"/>
              </a:spcBef>
              <a:spcAft>
                <a:spcPts val="0"/>
              </a:spcAft>
              <a:buClr>
                <a:schemeClr val="dk1"/>
              </a:buClr>
              <a:buSzPts val="2720"/>
              <a:buFont typeface="Arial"/>
              <a:buChar char="•"/>
            </a:pPr>
            <a:r>
              <a:rPr lang="en-US" sz="2400"/>
              <a:t>ERP systems resolve this problem by tightly integrating the functional area ISs via a common database.</a:t>
            </a:r>
            <a:endParaRPr sz="2400"/>
          </a:p>
          <a:p>
            <a:pPr indent="-342900" lvl="0" marL="342900" rtl="0" algn="just">
              <a:lnSpc>
                <a:spcPct val="90000"/>
              </a:lnSpc>
              <a:spcBef>
                <a:spcPts val="545"/>
              </a:spcBef>
              <a:spcAft>
                <a:spcPts val="0"/>
              </a:spcAft>
              <a:buClr>
                <a:schemeClr val="dk1"/>
              </a:buClr>
              <a:buSzPts val="2720"/>
              <a:buFont typeface="Arial"/>
              <a:buChar char="•"/>
            </a:pPr>
            <a:r>
              <a:rPr lang="en-US" sz="2400"/>
              <a:t> In doing so, they enhance communications among the functional areas of an organization. </a:t>
            </a:r>
            <a:endParaRPr sz="2400"/>
          </a:p>
        </p:txBody>
      </p:sp>
      <p:sp>
        <p:nvSpPr>
          <p:cNvPr id="358" name="Google Shape;358;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59" name="Google Shape;35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600"/>
              </a:spcBef>
              <a:spcAft>
                <a:spcPts val="600"/>
              </a:spcAft>
              <a:buSzPts val="1400"/>
              <a:buNone/>
            </a:pPr>
            <a:r>
              <a:rPr b="1" lang="en-US"/>
              <a:t>Transaction processing system (TPS)</a:t>
            </a:r>
            <a:endParaRPr/>
          </a:p>
        </p:txBody>
      </p:sp>
      <p:sp>
        <p:nvSpPr>
          <p:cNvPr id="365" name="Google Shape;365;p36"/>
          <p:cNvSpPr txBox="1"/>
          <p:nvPr>
            <p:ph idx="1" type="body"/>
          </p:nvPr>
        </p:nvSpPr>
        <p:spPr>
          <a:xfrm>
            <a:off x="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240"/>
              <a:buFont typeface="Arial"/>
              <a:buChar char="•"/>
            </a:pPr>
            <a:r>
              <a:rPr b="1" lang="en-US" sz="2240"/>
              <a:t>A transaction processing system (TPS) supports the monitoring, collection, storage, and </a:t>
            </a:r>
            <a:r>
              <a:rPr lang="en-US" sz="2240"/>
              <a:t>processing of data from the organization’s basic business transactions, each of which generates data. </a:t>
            </a:r>
            <a:endParaRPr sz="2240"/>
          </a:p>
          <a:p>
            <a:pPr indent="-200660" lvl="0" marL="342900" rtl="0" algn="just">
              <a:lnSpc>
                <a:spcPct val="80000"/>
              </a:lnSpc>
              <a:spcBef>
                <a:spcPts val="0"/>
              </a:spcBef>
              <a:spcAft>
                <a:spcPts val="0"/>
              </a:spcAft>
              <a:buClr>
                <a:schemeClr val="dk1"/>
              </a:buClr>
              <a:buSzPts val="2240"/>
              <a:buFont typeface="Arial"/>
              <a:buNone/>
            </a:pPr>
            <a:r>
              <a:t/>
            </a:r>
            <a:endParaRPr sz="2240"/>
          </a:p>
          <a:p>
            <a:pPr indent="-342900" lvl="0" marL="342900" rtl="0" algn="just">
              <a:lnSpc>
                <a:spcPct val="80000"/>
              </a:lnSpc>
              <a:spcBef>
                <a:spcPts val="0"/>
              </a:spcBef>
              <a:spcAft>
                <a:spcPts val="0"/>
              </a:spcAft>
              <a:buClr>
                <a:schemeClr val="dk1"/>
              </a:buClr>
              <a:buSzPts val="2240"/>
              <a:buFont typeface="Arial"/>
              <a:buChar char="•"/>
            </a:pPr>
            <a:r>
              <a:rPr lang="en-US" sz="2240"/>
              <a:t>When you are checking out at Walmart, for example, a transaction occurs each time the cashier swipes an item across the bar code reader. </a:t>
            </a:r>
            <a:endParaRPr sz="2240"/>
          </a:p>
          <a:p>
            <a:pPr indent="-200660" lvl="0" marL="342900" rtl="0" algn="just">
              <a:lnSpc>
                <a:spcPct val="80000"/>
              </a:lnSpc>
              <a:spcBef>
                <a:spcPts val="0"/>
              </a:spcBef>
              <a:spcAft>
                <a:spcPts val="0"/>
              </a:spcAft>
              <a:buClr>
                <a:schemeClr val="dk1"/>
              </a:buClr>
              <a:buSzPts val="2240"/>
              <a:buFont typeface="Arial"/>
              <a:buNone/>
            </a:pPr>
            <a:r>
              <a:t/>
            </a:r>
            <a:endParaRPr sz="2240"/>
          </a:p>
          <a:p>
            <a:pPr indent="-342900" lvl="0" marL="342900" rtl="0" algn="just">
              <a:lnSpc>
                <a:spcPct val="80000"/>
              </a:lnSpc>
              <a:spcBef>
                <a:spcPts val="450"/>
              </a:spcBef>
              <a:spcAft>
                <a:spcPts val="0"/>
              </a:spcAft>
              <a:buClr>
                <a:schemeClr val="dk1"/>
              </a:buClr>
              <a:buSzPts val="2240"/>
              <a:buFont typeface="Arial"/>
              <a:buChar char="•"/>
            </a:pPr>
            <a:r>
              <a:rPr lang="en-US" sz="2240"/>
              <a:t>Significantly, within an organization, different functions or departments can define a transaction differently. In accounting, for example, a transaction is anything that changes a firm’s chart of accounts. </a:t>
            </a:r>
            <a:endParaRPr sz="2240"/>
          </a:p>
          <a:p>
            <a:pPr indent="-200660" lvl="0" marL="342900" rtl="0" algn="just">
              <a:lnSpc>
                <a:spcPct val="80000"/>
              </a:lnSpc>
              <a:spcBef>
                <a:spcPts val="450"/>
              </a:spcBef>
              <a:spcAft>
                <a:spcPts val="0"/>
              </a:spcAft>
              <a:buClr>
                <a:schemeClr val="dk1"/>
              </a:buClr>
              <a:buSzPts val="2240"/>
              <a:buFont typeface="Arial"/>
              <a:buNone/>
            </a:pPr>
            <a:r>
              <a:t/>
            </a:r>
            <a:endParaRPr sz="2240"/>
          </a:p>
          <a:p>
            <a:pPr indent="-342900" lvl="0" marL="342900" rtl="0" algn="just">
              <a:lnSpc>
                <a:spcPct val="80000"/>
              </a:lnSpc>
              <a:spcBef>
                <a:spcPts val="450"/>
              </a:spcBef>
              <a:spcAft>
                <a:spcPts val="0"/>
              </a:spcAft>
              <a:buClr>
                <a:schemeClr val="dk1"/>
              </a:buClr>
              <a:buSzPts val="2240"/>
              <a:buFont typeface="Arial"/>
              <a:buChar char="•"/>
            </a:pPr>
            <a:r>
              <a:rPr lang="en-US" sz="2240"/>
              <a:t>The information system definition of a transaction is broader: A transaction is anything that changes the firm’s database</a:t>
            </a:r>
            <a:endParaRPr sz="2240"/>
          </a:p>
        </p:txBody>
      </p:sp>
      <p:sp>
        <p:nvSpPr>
          <p:cNvPr id="366" name="Google Shape;366;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67" name="Google Shape;36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600"/>
              </a:spcBef>
              <a:spcAft>
                <a:spcPts val="600"/>
              </a:spcAft>
              <a:buSzPts val="1400"/>
              <a:buNone/>
            </a:pPr>
            <a:r>
              <a:rPr b="1" lang="en-US" sz="3200"/>
              <a:t>Electronic commerce (e-commerce</a:t>
            </a:r>
            <a:r>
              <a:rPr b="1" lang="en-US" sz="4100"/>
              <a:t>)</a:t>
            </a:r>
            <a:br>
              <a:rPr lang="en-US" sz="4100">
                <a:solidFill>
                  <a:srgbClr val="6600CC"/>
                </a:solidFill>
              </a:rPr>
            </a:br>
            <a:endParaRPr/>
          </a:p>
        </p:txBody>
      </p:sp>
      <p:sp>
        <p:nvSpPr>
          <p:cNvPr id="373" name="Google Shape;373;p37"/>
          <p:cNvSpPr txBox="1"/>
          <p:nvPr>
            <p:ph idx="1" type="body"/>
          </p:nvPr>
        </p:nvSpPr>
        <p:spPr>
          <a:xfrm>
            <a:off x="228600" y="1383771"/>
            <a:ext cx="86868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960"/>
              <a:buFont typeface="Arial"/>
              <a:buChar char="•"/>
            </a:pPr>
            <a:r>
              <a:rPr b="1" lang="en-US" sz="2800"/>
              <a:t>Electronic commerce (e-commerce) systems are another type of inter organizational information </a:t>
            </a:r>
            <a:r>
              <a:rPr lang="en-US" sz="2800"/>
              <a:t>system. </a:t>
            </a:r>
            <a:endParaRPr sz="2800"/>
          </a:p>
          <a:p>
            <a:pPr indent="-154940" lvl="0" marL="342900" rtl="0" algn="just">
              <a:lnSpc>
                <a:spcPct val="100000"/>
              </a:lnSpc>
              <a:spcBef>
                <a:spcPts val="0"/>
              </a:spcBef>
              <a:spcAft>
                <a:spcPts val="0"/>
              </a:spcAft>
              <a:buClr>
                <a:schemeClr val="dk1"/>
              </a:buClr>
              <a:buSzPts val="2960"/>
              <a:buFont typeface="Arial"/>
              <a:buNone/>
            </a:pPr>
            <a:r>
              <a:t/>
            </a:r>
            <a:endParaRPr sz="2800"/>
          </a:p>
          <a:p>
            <a:pPr indent="-342900" lvl="0" marL="342900" rtl="0" algn="just">
              <a:lnSpc>
                <a:spcPct val="100000"/>
              </a:lnSpc>
              <a:spcBef>
                <a:spcPts val="590"/>
              </a:spcBef>
              <a:spcAft>
                <a:spcPts val="0"/>
              </a:spcAft>
              <a:buClr>
                <a:schemeClr val="dk1"/>
              </a:buClr>
              <a:buSzPts val="2960"/>
              <a:buFont typeface="Arial"/>
              <a:buChar char="•"/>
            </a:pPr>
            <a:r>
              <a:rPr lang="en-US" sz="2800"/>
              <a:t>These systems enable organizations to conduct transactions, called business-to business (B2B) electronic commerce, and customers to conduct transactions with business, called business-to-consumer (B2C) electronic commerce. E-commerce systems typically are Internet-based. </a:t>
            </a:r>
            <a:endParaRPr sz="2800"/>
          </a:p>
        </p:txBody>
      </p:sp>
      <p:sp>
        <p:nvSpPr>
          <p:cNvPr id="374" name="Google Shape;374;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75" name="Google Shape;375;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idx="4294967295" type="subTitle"/>
          </p:nvPr>
        </p:nvSpPr>
        <p:spPr>
          <a:xfrm>
            <a:off x="533400" y="3810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 IS that function among multiple organizations</a:t>
            </a:r>
            <a:endParaRPr b="0" i="0" sz="3200" u="none" cap="none" strike="noStrike">
              <a:solidFill>
                <a:schemeClr val="dk1"/>
              </a:solidFill>
              <a:latin typeface="Arial"/>
              <a:ea typeface="Arial"/>
              <a:cs typeface="Arial"/>
              <a:sym typeface="Arial"/>
            </a:endParaRPr>
          </a:p>
        </p:txBody>
      </p:sp>
      <p:pic>
        <p:nvPicPr>
          <p:cNvPr id="381" name="Google Shape;381;p38"/>
          <p:cNvPicPr preferRelativeResize="0"/>
          <p:nvPr>
            <p:ph idx="4294967295" type="body"/>
          </p:nvPr>
        </p:nvPicPr>
        <p:blipFill rotWithShape="1">
          <a:blip r:embed="rId3">
            <a:alphaModFix/>
          </a:blip>
          <a:srcRect b="0" l="0" r="0" t="0"/>
          <a:stretch/>
        </p:blipFill>
        <p:spPr>
          <a:xfrm>
            <a:off x="758830" y="1524000"/>
            <a:ext cx="7550140" cy="4724400"/>
          </a:xfrm>
          <a:prstGeom prst="rect">
            <a:avLst/>
          </a:prstGeom>
          <a:noFill/>
          <a:ln>
            <a:noFill/>
          </a:ln>
        </p:spPr>
      </p:pic>
      <p:sp>
        <p:nvSpPr>
          <p:cNvPr id="382" name="Google Shape;382;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83" name="Google Shape;38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idx="4294967295" type="subTitle"/>
          </p:nvPr>
        </p:nvSpPr>
        <p:spPr>
          <a:xfrm>
            <a:off x="381000" y="5334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ctr">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Support for </a:t>
            </a:r>
            <a:endParaRPr b="0" i="0" sz="3200" u="none" cap="none" strike="noStrike">
              <a:solidFill>
                <a:schemeClr val="dk1"/>
              </a:solidFill>
              <a:latin typeface="Arial"/>
              <a:ea typeface="Arial"/>
              <a:cs typeface="Arial"/>
              <a:sym typeface="Arial"/>
            </a:endParaRPr>
          </a:p>
          <a:p>
            <a:pPr indent="-342900" lvl="0" marL="342900" marR="0" rtl="0" algn="ctr">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Organizational Employees</a:t>
            </a:r>
            <a:endParaRPr b="0" i="0" sz="3200" u="none" cap="none" strike="noStrike">
              <a:solidFill>
                <a:schemeClr val="dk1"/>
              </a:solidFill>
              <a:latin typeface="Arial"/>
              <a:ea typeface="Arial"/>
              <a:cs typeface="Arial"/>
              <a:sym typeface="Arial"/>
            </a:endParaRPr>
          </a:p>
        </p:txBody>
      </p:sp>
      <p:sp>
        <p:nvSpPr>
          <p:cNvPr id="390" name="Google Shape;390;p39"/>
          <p:cNvSpPr txBox="1"/>
          <p:nvPr>
            <p:ph idx="4294967295" type="body"/>
          </p:nvPr>
        </p:nvSpPr>
        <p:spPr>
          <a:xfrm>
            <a:off x="685800" y="23622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Knowledge Workers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Office Automation Systems (OASs)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Business Intelligence (BI) Systems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Expert Systems (ES)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Dashboards</a:t>
            </a:r>
            <a:endParaRPr sz="3200">
              <a:solidFill>
                <a:schemeClr val="dk1"/>
              </a:solidFill>
              <a:latin typeface="Arial"/>
              <a:ea typeface="Arial"/>
              <a:cs typeface="Arial"/>
              <a:sym typeface="Arial"/>
            </a:endParaRPr>
          </a:p>
        </p:txBody>
      </p:sp>
      <p:sp>
        <p:nvSpPr>
          <p:cNvPr id="391" name="Google Shape;391;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92" name="Google Shape;392;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28600" y="533400"/>
            <a:ext cx="9749118"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556"/>
              <a:buNone/>
            </a:pPr>
            <a:r>
              <a:rPr lang="en-US">
                <a:latin typeface="Times New Roman"/>
                <a:ea typeface="Times New Roman"/>
                <a:cs typeface="Times New Roman"/>
                <a:sym typeface="Times New Roman"/>
              </a:rPr>
              <a:t>1 - Introduction To Information Systems (IS)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0" name="Google Shape;100;p4"/>
          <p:cNvSpPr txBox="1"/>
          <p:nvPr>
            <p:ph idx="1" type="body"/>
          </p:nvPr>
        </p:nvSpPr>
        <p:spPr>
          <a:xfrm>
            <a:off x="457200" y="1447800"/>
            <a:ext cx="8382000" cy="480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Information technology (IT) refers to any computer-based tool that people use to work with information and to support the information and information processing needs of an organization.</a:t>
            </a:r>
            <a:endParaRPr sz="2800">
              <a:latin typeface="Times New Roman"/>
              <a:ea typeface="Times New Roman"/>
              <a:cs typeface="Times New Roman"/>
              <a:sym typeface="Times New Roman"/>
            </a:endParaRPr>
          </a:p>
          <a:p>
            <a:pPr indent="-342900" lvl="0" marL="342900" rtl="0" algn="just">
              <a:lnSpc>
                <a:spcPct val="15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Information System(IS) collects, process, stores, analyzes and disseminates information for the specific purposes</a:t>
            </a:r>
            <a:endParaRPr sz="2800">
              <a:latin typeface="Times New Roman"/>
              <a:ea typeface="Times New Roman"/>
              <a:cs typeface="Times New Roman"/>
              <a:sym typeface="Times New Roman"/>
            </a:endParaRPr>
          </a:p>
        </p:txBody>
      </p:sp>
      <p:sp>
        <p:nvSpPr>
          <p:cNvPr id="101" name="Google Shape;101;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02" name="Google Shape;102;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idx="1" type="body"/>
          </p:nvPr>
        </p:nvSpPr>
        <p:spPr>
          <a:xfrm>
            <a:off x="190500" y="419198"/>
            <a:ext cx="8763000" cy="582602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80"/>
              <a:buFont typeface="Arial"/>
              <a:buChar char="•"/>
            </a:pPr>
            <a:r>
              <a:rPr b="1" lang="en-US" sz="2480"/>
              <a:t>Knowledge workers are professional employees such as financial and marketing analysts, </a:t>
            </a:r>
            <a:r>
              <a:rPr lang="en-US" sz="2480"/>
              <a:t>engineers, lawyers, and accountants. </a:t>
            </a:r>
            <a:endParaRPr sz="2480"/>
          </a:p>
          <a:p>
            <a:pPr indent="-185420" lvl="0" marL="342900" rtl="0" algn="just">
              <a:lnSpc>
                <a:spcPct val="100000"/>
              </a:lnSpc>
              <a:spcBef>
                <a:spcPts val="0"/>
              </a:spcBef>
              <a:spcAft>
                <a:spcPts val="0"/>
              </a:spcAft>
              <a:buClr>
                <a:schemeClr val="dk1"/>
              </a:buClr>
              <a:buSzPts val="2480"/>
              <a:buFont typeface="Arial"/>
              <a:buNone/>
            </a:pPr>
            <a:r>
              <a:t/>
            </a:r>
            <a:endParaRPr sz="2480"/>
          </a:p>
          <a:p>
            <a:pPr indent="-342900" lvl="0" marL="342900" rtl="0" algn="just">
              <a:lnSpc>
                <a:spcPct val="100000"/>
              </a:lnSpc>
              <a:spcBef>
                <a:spcPts val="495"/>
              </a:spcBef>
              <a:spcAft>
                <a:spcPts val="0"/>
              </a:spcAft>
              <a:buClr>
                <a:schemeClr val="dk1"/>
              </a:buClr>
              <a:buSzPts val="2480"/>
              <a:buFont typeface="Arial"/>
              <a:buChar char="•"/>
            </a:pPr>
            <a:r>
              <a:rPr lang="en-US" sz="2480"/>
              <a:t>All knowledge workers are experts in a particular subject area. They create information and knowledge, which they integrate into the business. </a:t>
            </a:r>
            <a:endParaRPr sz="2480"/>
          </a:p>
          <a:p>
            <a:pPr indent="-185420" lvl="0" marL="342900" rtl="0" algn="just">
              <a:lnSpc>
                <a:spcPct val="100000"/>
              </a:lnSpc>
              <a:spcBef>
                <a:spcPts val="495"/>
              </a:spcBef>
              <a:spcAft>
                <a:spcPts val="0"/>
              </a:spcAft>
              <a:buClr>
                <a:schemeClr val="dk1"/>
              </a:buClr>
              <a:buSzPts val="2480"/>
              <a:buFont typeface="Arial"/>
              <a:buNone/>
            </a:pPr>
            <a:r>
              <a:t/>
            </a:r>
            <a:endParaRPr sz="2480"/>
          </a:p>
          <a:p>
            <a:pPr indent="-342900" lvl="0" marL="342900" rtl="0" algn="just">
              <a:lnSpc>
                <a:spcPct val="100000"/>
              </a:lnSpc>
              <a:spcBef>
                <a:spcPts val="495"/>
              </a:spcBef>
              <a:spcAft>
                <a:spcPts val="0"/>
              </a:spcAft>
              <a:buClr>
                <a:schemeClr val="dk1"/>
              </a:buClr>
              <a:buSzPts val="2480"/>
              <a:buFont typeface="Arial"/>
              <a:buChar char="•"/>
            </a:pPr>
            <a:r>
              <a:rPr lang="en-US" sz="2480"/>
              <a:t>Knowledge workers, in turn, act as advisors to middle managers and executives. </a:t>
            </a:r>
            <a:endParaRPr sz="2480"/>
          </a:p>
          <a:p>
            <a:pPr indent="-185420" lvl="0" marL="342900" rtl="0" algn="just">
              <a:lnSpc>
                <a:spcPct val="100000"/>
              </a:lnSpc>
              <a:spcBef>
                <a:spcPts val="495"/>
              </a:spcBef>
              <a:spcAft>
                <a:spcPts val="0"/>
              </a:spcAft>
              <a:buClr>
                <a:schemeClr val="dk1"/>
              </a:buClr>
              <a:buSzPts val="2480"/>
              <a:buFont typeface="Arial"/>
              <a:buNone/>
            </a:pPr>
            <a:r>
              <a:t/>
            </a:r>
            <a:endParaRPr sz="2480"/>
          </a:p>
          <a:p>
            <a:pPr indent="-342900" lvl="0" marL="342900" rtl="0" algn="just">
              <a:lnSpc>
                <a:spcPct val="100000"/>
              </a:lnSpc>
              <a:spcBef>
                <a:spcPts val="495"/>
              </a:spcBef>
              <a:spcAft>
                <a:spcPts val="0"/>
              </a:spcAft>
              <a:buClr>
                <a:schemeClr val="dk1"/>
              </a:buClr>
              <a:buSzPts val="2480"/>
              <a:buFont typeface="Arial"/>
              <a:buChar char="•"/>
            </a:pPr>
            <a:r>
              <a:rPr lang="en-US" sz="2480"/>
              <a:t>Finally, </a:t>
            </a:r>
            <a:r>
              <a:rPr i="1" lang="en-US" sz="2480"/>
              <a:t>executives </a:t>
            </a:r>
            <a:r>
              <a:rPr lang="en-US" sz="2480"/>
              <a:t>make decisions that deal with situations that can significantly change the manner in which business is done. Examples of executive decisions are introducing a new product line, acquiring other businesses, and relocating operations to a foreign country</a:t>
            </a:r>
            <a:endParaRPr sz="2480"/>
          </a:p>
        </p:txBody>
      </p:sp>
      <p:sp>
        <p:nvSpPr>
          <p:cNvPr id="398" name="Google Shape;398;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399" name="Google Shape;39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Office automation systems (OASs</a:t>
            </a:r>
            <a:endParaRPr/>
          </a:p>
        </p:txBody>
      </p:sp>
      <p:sp>
        <p:nvSpPr>
          <p:cNvPr id="405" name="Google Shape;405;p41"/>
          <p:cNvSpPr txBox="1"/>
          <p:nvPr>
            <p:ph idx="1" type="body"/>
          </p:nvPr>
        </p:nvSpPr>
        <p:spPr>
          <a:xfrm>
            <a:off x="15862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Font typeface="Arial"/>
              <a:buChar char="•"/>
            </a:pPr>
            <a:r>
              <a:rPr b="1" lang="en-US" sz="2800"/>
              <a:t>Office automation systems (OASs) typically support the clerical staff, lower and middle </a:t>
            </a:r>
            <a:r>
              <a:rPr lang="en-US" sz="2800"/>
              <a:t>managers, and knowledge workers. </a:t>
            </a:r>
            <a:endParaRPr sz="2800"/>
          </a:p>
          <a:p>
            <a:pPr indent="-139700" lvl="0" marL="342900" rtl="0" algn="just">
              <a:lnSpc>
                <a:spcPct val="90000"/>
              </a:lnSpc>
              <a:spcBef>
                <a:spcPts val="0"/>
              </a:spcBef>
              <a:spcAft>
                <a:spcPts val="0"/>
              </a:spcAft>
              <a:buClr>
                <a:schemeClr val="dk1"/>
              </a:buClr>
              <a:buSzPts val="3200"/>
              <a:buFont typeface="Arial"/>
              <a:buNone/>
            </a:pPr>
            <a:r>
              <a:t/>
            </a:r>
            <a:endParaRPr sz="2800"/>
          </a:p>
          <a:p>
            <a:pPr indent="-342900" lvl="0" marL="342900" rtl="0" algn="just">
              <a:lnSpc>
                <a:spcPct val="90000"/>
              </a:lnSpc>
              <a:spcBef>
                <a:spcPts val="0"/>
              </a:spcBef>
              <a:spcAft>
                <a:spcPts val="0"/>
              </a:spcAft>
              <a:buClr>
                <a:schemeClr val="dk1"/>
              </a:buClr>
              <a:buSzPts val="3200"/>
              <a:buFont typeface="Arial"/>
              <a:buChar char="•"/>
            </a:pPr>
            <a:r>
              <a:rPr lang="en-US" sz="2800"/>
              <a:t>These employees use OASs to develop documents (word processing and desktop publishing software), schedule resources (electronic calendars), and communicate (e-mail, voice mail, videoconferencing, and groupware).</a:t>
            </a:r>
            <a:endParaRPr sz="2800"/>
          </a:p>
        </p:txBody>
      </p:sp>
      <p:sp>
        <p:nvSpPr>
          <p:cNvPr id="406" name="Google Shape;406;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07" name="Google Shape;407;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457200" y="4270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Business intelligence (BI) </a:t>
            </a:r>
            <a:endParaRPr/>
          </a:p>
        </p:txBody>
      </p:sp>
      <p:sp>
        <p:nvSpPr>
          <p:cNvPr id="413" name="Google Shape;413;p42"/>
          <p:cNvSpPr txBox="1"/>
          <p:nvPr>
            <p:ph idx="1" type="body"/>
          </p:nvPr>
        </p:nvSpPr>
        <p:spPr>
          <a:xfrm>
            <a:off x="152400" y="1676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Font typeface="Arial"/>
              <a:buChar char="•"/>
            </a:pPr>
            <a:r>
              <a:rPr b="1" lang="en-US" sz="2800"/>
              <a:t>Business intelligence (BI) systems provide computer-based support for complex, non routine </a:t>
            </a:r>
            <a:r>
              <a:rPr lang="en-US" sz="2800"/>
              <a:t>decisions, primarily for middle managers and knowledge workers. (They also support lower-level managers, but to a lesser extent.) </a:t>
            </a:r>
            <a:endParaRPr sz="2800"/>
          </a:p>
          <a:p>
            <a:pPr indent="-139700" lvl="0" marL="342900" rtl="0" algn="just">
              <a:lnSpc>
                <a:spcPct val="90000"/>
              </a:lnSpc>
              <a:spcBef>
                <a:spcPts val="0"/>
              </a:spcBef>
              <a:spcAft>
                <a:spcPts val="0"/>
              </a:spcAft>
              <a:buClr>
                <a:schemeClr val="dk1"/>
              </a:buClr>
              <a:buSzPts val="3200"/>
              <a:buFont typeface="Arial"/>
              <a:buNone/>
            </a:pPr>
            <a:r>
              <a:t/>
            </a:r>
            <a:endParaRPr sz="2800"/>
          </a:p>
          <a:p>
            <a:pPr indent="-139700" lvl="0" marL="342900" rtl="0" algn="just">
              <a:lnSpc>
                <a:spcPct val="90000"/>
              </a:lnSpc>
              <a:spcBef>
                <a:spcPts val="0"/>
              </a:spcBef>
              <a:spcAft>
                <a:spcPts val="0"/>
              </a:spcAft>
              <a:buClr>
                <a:schemeClr val="dk1"/>
              </a:buClr>
              <a:buSzPts val="3200"/>
              <a:buFont typeface="Arial"/>
              <a:buNone/>
            </a:pPr>
            <a:r>
              <a:t/>
            </a:r>
            <a:endParaRPr sz="2800"/>
          </a:p>
          <a:p>
            <a:pPr indent="-342900" lvl="0" marL="342900" rtl="0" algn="just">
              <a:lnSpc>
                <a:spcPct val="90000"/>
              </a:lnSpc>
              <a:spcBef>
                <a:spcPts val="640"/>
              </a:spcBef>
              <a:spcAft>
                <a:spcPts val="0"/>
              </a:spcAft>
              <a:buClr>
                <a:schemeClr val="dk1"/>
              </a:buClr>
              <a:buSzPts val="3200"/>
              <a:buFont typeface="Arial"/>
              <a:buChar char="•"/>
            </a:pPr>
            <a:r>
              <a:rPr lang="en-US" sz="2800"/>
              <a:t>These systems are typically used with a data warehouse, and they enable users to perform their own data analysis</a:t>
            </a:r>
            <a:endParaRPr sz="2800"/>
          </a:p>
        </p:txBody>
      </p:sp>
      <p:sp>
        <p:nvSpPr>
          <p:cNvPr id="414" name="Google Shape;414;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15" name="Google Shape;415;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408940" lvl="0" marL="342900" rtl="0" algn="l">
              <a:lnSpc>
                <a:spcPct val="100000"/>
              </a:lnSpc>
              <a:spcBef>
                <a:spcPts val="0"/>
              </a:spcBef>
              <a:spcAft>
                <a:spcPts val="0"/>
              </a:spcAft>
              <a:buClr>
                <a:schemeClr val="dk1"/>
              </a:buClr>
              <a:buSzPts val="3200"/>
              <a:buFont typeface="Arial"/>
              <a:buChar char="•"/>
            </a:pPr>
            <a:r>
              <a:rPr b="1" lang="en-US"/>
              <a:t>Expert systems (ESs) attempt to duplicate the work of human experts by applying reasoning </a:t>
            </a:r>
            <a:r>
              <a:rPr lang="en-US"/>
              <a:t>capabilities, knowledge, and expertise within a specific domain. </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They have become valuable in many application areas, primarily but not exclusively areas involving decision making. </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For example, navigation systems use rules to select routes, but we do not typically think of these systems as expert systems. </a:t>
            </a:r>
            <a:endParaRPr/>
          </a:p>
          <a:p>
            <a:pPr indent="-205740" lvl="0" marL="342900" rtl="0" algn="l">
              <a:lnSpc>
                <a:spcPct val="100000"/>
              </a:lnSpc>
              <a:spcBef>
                <a:spcPts val="432"/>
              </a:spcBef>
              <a:spcAft>
                <a:spcPts val="0"/>
              </a:spcAft>
              <a:buClr>
                <a:schemeClr val="dk1"/>
              </a:buClr>
              <a:buSzPts val="3200"/>
              <a:buFont typeface="Arial"/>
              <a:buNone/>
            </a:pPr>
            <a:r>
              <a:t/>
            </a:r>
            <a:endParaRPr/>
          </a:p>
          <a:p>
            <a:pPr indent="-408940" lvl="0" marL="342900" rtl="0" algn="l">
              <a:lnSpc>
                <a:spcPct val="100000"/>
              </a:lnSpc>
              <a:spcBef>
                <a:spcPts val="432"/>
              </a:spcBef>
              <a:spcAft>
                <a:spcPts val="0"/>
              </a:spcAft>
              <a:buClr>
                <a:schemeClr val="dk1"/>
              </a:buClr>
              <a:buSzPts val="3200"/>
              <a:buFont typeface="Arial"/>
              <a:buChar char="•"/>
            </a:pPr>
            <a:r>
              <a:rPr lang="en-US"/>
              <a:t>Significantly, expert systems can operate as standalone systems or be embedded in other applications</a:t>
            </a:r>
            <a:endParaRPr/>
          </a:p>
        </p:txBody>
      </p:sp>
      <p:sp>
        <p:nvSpPr>
          <p:cNvPr id="421" name="Google Shape;421;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22" name="Google Shape;42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44"/>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358140" lvl="0" marL="342900" rtl="0" algn="l">
              <a:lnSpc>
                <a:spcPct val="100000"/>
              </a:lnSpc>
              <a:spcBef>
                <a:spcPts val="0"/>
              </a:spcBef>
              <a:spcAft>
                <a:spcPts val="0"/>
              </a:spcAft>
              <a:buClr>
                <a:schemeClr val="dk1"/>
              </a:buClr>
              <a:buSzPts val="3200"/>
              <a:buFont typeface="Arial"/>
              <a:buChar char="•"/>
            </a:pPr>
            <a:r>
              <a:rPr b="1" lang="en-US"/>
              <a:t>Dashboards (also called digital dashboards) are a special form of IS that support all managers </a:t>
            </a:r>
            <a:r>
              <a:rPr lang="en-US"/>
              <a:t>of the organization. </a:t>
            </a:r>
            <a:endParaRPr/>
          </a:p>
          <a:p>
            <a:pPr indent="-154940" lvl="0" marL="342900" rtl="0" algn="l">
              <a:lnSpc>
                <a:spcPct val="100000"/>
              </a:lnSpc>
              <a:spcBef>
                <a:spcPts val="592"/>
              </a:spcBef>
              <a:spcAft>
                <a:spcPts val="0"/>
              </a:spcAft>
              <a:buClr>
                <a:schemeClr val="dk1"/>
              </a:buClr>
              <a:buSzPts val="3200"/>
              <a:buFont typeface="Arial"/>
              <a:buNone/>
            </a:pPr>
            <a:r>
              <a:t/>
            </a:r>
            <a:endParaRPr/>
          </a:p>
          <a:p>
            <a:pPr indent="-358140" lvl="0" marL="342900" rtl="0" algn="l">
              <a:lnSpc>
                <a:spcPct val="100000"/>
              </a:lnSpc>
              <a:spcBef>
                <a:spcPts val="592"/>
              </a:spcBef>
              <a:spcAft>
                <a:spcPts val="0"/>
              </a:spcAft>
              <a:buClr>
                <a:schemeClr val="dk1"/>
              </a:buClr>
              <a:buSzPts val="3200"/>
              <a:buFont typeface="Arial"/>
              <a:buChar char="•"/>
            </a:pPr>
            <a:r>
              <a:rPr lang="en-US"/>
              <a:t>They provide rapid access to timely information and direct access to structured information in the form of reports. </a:t>
            </a:r>
            <a:endParaRPr/>
          </a:p>
          <a:p>
            <a:pPr indent="-154940" lvl="0" marL="342900" rtl="0" algn="l">
              <a:lnSpc>
                <a:spcPct val="100000"/>
              </a:lnSpc>
              <a:spcBef>
                <a:spcPts val="592"/>
              </a:spcBef>
              <a:spcAft>
                <a:spcPts val="0"/>
              </a:spcAft>
              <a:buClr>
                <a:schemeClr val="dk1"/>
              </a:buClr>
              <a:buSzPts val="3200"/>
              <a:buFont typeface="Arial"/>
              <a:buNone/>
            </a:pPr>
            <a:r>
              <a:t/>
            </a:r>
            <a:endParaRPr/>
          </a:p>
          <a:p>
            <a:pPr indent="-358140" lvl="0" marL="342900" rtl="0" algn="l">
              <a:lnSpc>
                <a:spcPct val="100000"/>
              </a:lnSpc>
              <a:spcBef>
                <a:spcPts val="592"/>
              </a:spcBef>
              <a:spcAft>
                <a:spcPts val="0"/>
              </a:spcAft>
              <a:buClr>
                <a:schemeClr val="dk1"/>
              </a:buClr>
              <a:buSzPts val="3200"/>
              <a:buFont typeface="Arial"/>
              <a:buChar char="•"/>
            </a:pPr>
            <a:r>
              <a:rPr lang="en-US"/>
              <a:t>Dashboards that are tailored to the information needs of executives are called </a:t>
            </a:r>
            <a:r>
              <a:rPr i="1" lang="en-US"/>
              <a:t>executive dashboards.</a:t>
            </a:r>
            <a:endParaRPr/>
          </a:p>
        </p:txBody>
      </p:sp>
      <p:sp>
        <p:nvSpPr>
          <p:cNvPr id="429" name="Google Shape;429;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30" name="Google Shape;430;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idx="4294967295" type="subTitle"/>
          </p:nvPr>
        </p:nvSpPr>
        <p:spPr>
          <a:xfrm>
            <a:off x="0" y="304800"/>
            <a:ext cx="8610599" cy="16764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70C0"/>
              </a:buClr>
              <a:buSzPts val="3600"/>
              <a:buFont typeface="Arial"/>
              <a:buNone/>
            </a:pPr>
            <a:r>
              <a:rPr b="0" i="0" lang="en-US" sz="3600" u="none" cap="none" strike="noStrike">
                <a:solidFill>
                  <a:srgbClr val="0070C0"/>
                </a:solidFill>
                <a:latin typeface="Arial"/>
                <a:ea typeface="Arial"/>
                <a:cs typeface="Arial"/>
                <a:sym typeface="Arial"/>
              </a:rPr>
              <a:t>3 - How Does </a:t>
            </a:r>
            <a:endParaRPr b="0" i="0" sz="3600" u="none" cap="none" strike="noStrike">
              <a:solidFill>
                <a:srgbClr val="0070C0"/>
              </a:solidFill>
              <a:latin typeface="Arial"/>
              <a:ea typeface="Arial"/>
              <a:cs typeface="Arial"/>
              <a:sym typeface="Arial"/>
            </a:endParaRPr>
          </a:p>
          <a:p>
            <a:pPr indent="0" lvl="0" marL="0" marR="0" rtl="0" algn="ctr">
              <a:lnSpc>
                <a:spcPct val="100000"/>
              </a:lnSpc>
              <a:spcBef>
                <a:spcPts val="720"/>
              </a:spcBef>
              <a:spcAft>
                <a:spcPts val="0"/>
              </a:spcAft>
              <a:buClr>
                <a:srgbClr val="0070C0"/>
              </a:buClr>
              <a:buSzPts val="3600"/>
              <a:buFont typeface="Arial"/>
              <a:buNone/>
            </a:pPr>
            <a:r>
              <a:rPr b="0" i="0" lang="en-US" sz="3600" u="none" cap="none" strike="noStrike">
                <a:solidFill>
                  <a:srgbClr val="0070C0"/>
                </a:solidFill>
                <a:latin typeface="Arial"/>
                <a:ea typeface="Arial"/>
                <a:cs typeface="Arial"/>
                <a:sym typeface="Arial"/>
              </a:rPr>
              <a:t>IT Impact Organizations?</a:t>
            </a:r>
            <a:endParaRPr b="0" i="0" sz="3600" u="none" cap="none" strike="noStrike">
              <a:solidFill>
                <a:srgbClr val="0070C0"/>
              </a:solidFill>
              <a:latin typeface="Arial"/>
              <a:ea typeface="Arial"/>
              <a:cs typeface="Arial"/>
              <a:sym typeface="Arial"/>
            </a:endParaRPr>
          </a:p>
        </p:txBody>
      </p:sp>
      <p:sp>
        <p:nvSpPr>
          <p:cNvPr id="436" name="Google Shape;436;p45"/>
          <p:cNvSpPr txBox="1"/>
          <p:nvPr>
            <p:ph idx="4294967295" type="body"/>
          </p:nvPr>
        </p:nvSpPr>
        <p:spPr>
          <a:xfrm>
            <a:off x="609600" y="20574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IT Reduces the Number of Middle Managers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IT Change’s the Manager’s Job</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Will IT Eliminate Jobs?</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IT Impacts Employees at Work</a:t>
            </a:r>
            <a:endParaRPr sz="3200">
              <a:solidFill>
                <a:schemeClr val="dk1"/>
              </a:solidFill>
              <a:latin typeface="Arial"/>
              <a:ea typeface="Arial"/>
              <a:cs typeface="Arial"/>
              <a:sym typeface="Arial"/>
            </a:endParaRPr>
          </a:p>
        </p:txBody>
      </p:sp>
      <p:sp>
        <p:nvSpPr>
          <p:cNvPr id="437" name="Google Shape;437;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38" name="Google Shape;438;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556"/>
              <a:buNone/>
            </a:pPr>
            <a:r>
              <a:rPr b="1" lang="en-US"/>
              <a:t>How Does IT Impact Organizations?</a:t>
            </a:r>
            <a:endParaRPr/>
          </a:p>
        </p:txBody>
      </p:sp>
      <p:sp>
        <p:nvSpPr>
          <p:cNvPr id="444" name="Google Shape;444;p46"/>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388620" lvl="0" marL="342900" rtl="0" algn="l">
              <a:lnSpc>
                <a:spcPct val="100000"/>
              </a:lnSpc>
              <a:spcBef>
                <a:spcPts val="0"/>
              </a:spcBef>
              <a:spcAft>
                <a:spcPts val="0"/>
              </a:spcAft>
              <a:buClr>
                <a:schemeClr val="dk1"/>
              </a:buClr>
              <a:buSzPts val="3200"/>
              <a:buFont typeface="Arial"/>
              <a:buChar char="•"/>
            </a:pPr>
            <a:r>
              <a:rPr b="1" lang="en-US"/>
              <a:t>IT Reduces the Number of Middle Managers</a:t>
            </a:r>
            <a:endParaRPr b="1"/>
          </a:p>
          <a:p>
            <a:pPr indent="-388620" lvl="0" marL="342900" rtl="0" algn="l">
              <a:lnSpc>
                <a:spcPct val="100000"/>
              </a:lnSpc>
              <a:spcBef>
                <a:spcPts val="496"/>
              </a:spcBef>
              <a:spcAft>
                <a:spcPts val="0"/>
              </a:spcAft>
              <a:buClr>
                <a:schemeClr val="dk1"/>
              </a:buClr>
              <a:buSzPts val="3200"/>
              <a:buFont typeface="Arial"/>
              <a:buChar char="•"/>
            </a:pPr>
            <a:r>
              <a:rPr lang="en-US"/>
              <a:t>IT makes managers more productive, and it increases the number of employees who can report to a single manager. </a:t>
            </a:r>
            <a:endParaRPr/>
          </a:p>
          <a:p>
            <a:pPr indent="-388620" lvl="0" marL="342900" rtl="0" algn="l">
              <a:lnSpc>
                <a:spcPct val="100000"/>
              </a:lnSpc>
              <a:spcBef>
                <a:spcPts val="496"/>
              </a:spcBef>
              <a:spcAft>
                <a:spcPts val="0"/>
              </a:spcAft>
              <a:buClr>
                <a:schemeClr val="dk1"/>
              </a:buClr>
              <a:buSzPts val="3200"/>
              <a:buFont typeface="Arial"/>
              <a:buChar char="•"/>
            </a:pPr>
            <a:r>
              <a:rPr lang="en-US"/>
              <a:t>Thus, IT ultimately decreases the number of managers and experts. </a:t>
            </a:r>
            <a:endParaRPr/>
          </a:p>
          <a:p>
            <a:pPr indent="-388620" lvl="0" marL="342900" rtl="0" algn="l">
              <a:lnSpc>
                <a:spcPct val="100000"/>
              </a:lnSpc>
              <a:spcBef>
                <a:spcPts val="496"/>
              </a:spcBef>
              <a:spcAft>
                <a:spcPts val="0"/>
              </a:spcAft>
              <a:buClr>
                <a:schemeClr val="dk1"/>
              </a:buClr>
              <a:buSzPts val="3200"/>
              <a:buFont typeface="Arial"/>
              <a:buChar char="•"/>
            </a:pPr>
            <a:r>
              <a:rPr lang="en-US"/>
              <a:t>It is reasonable to assume, therefore, that in coming years organizations will have fewer managerial levels and fewer staff and line managers. </a:t>
            </a:r>
            <a:endParaRPr/>
          </a:p>
          <a:p>
            <a:pPr indent="-388620" lvl="0" marL="342900" rtl="0" algn="l">
              <a:lnSpc>
                <a:spcPct val="100000"/>
              </a:lnSpc>
              <a:spcBef>
                <a:spcPts val="496"/>
              </a:spcBef>
              <a:spcAft>
                <a:spcPts val="0"/>
              </a:spcAft>
              <a:buClr>
                <a:schemeClr val="dk1"/>
              </a:buClr>
              <a:buSzPts val="3200"/>
              <a:buFont typeface="Arial"/>
              <a:buChar char="•"/>
            </a:pPr>
            <a:r>
              <a:rPr lang="en-US"/>
              <a:t>If this trend materializes, promotional opportunities will decrease, making promotions much more competitive</a:t>
            </a:r>
            <a:endParaRPr b="1"/>
          </a:p>
        </p:txBody>
      </p:sp>
      <p:sp>
        <p:nvSpPr>
          <p:cNvPr id="445" name="Google Shape;445;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46" name="Google Shape;446;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Changes the Manager’s Job</a:t>
            </a:r>
            <a:endParaRPr/>
          </a:p>
        </p:txBody>
      </p:sp>
      <p:sp>
        <p:nvSpPr>
          <p:cNvPr id="452" name="Google Shape;452;p47"/>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403860" lvl="0" marL="342900" rtl="0" algn="l">
              <a:lnSpc>
                <a:spcPct val="100000"/>
              </a:lnSpc>
              <a:spcBef>
                <a:spcPts val="0"/>
              </a:spcBef>
              <a:spcAft>
                <a:spcPts val="0"/>
              </a:spcAft>
              <a:buClr>
                <a:schemeClr val="dk1"/>
              </a:buClr>
              <a:buSzPts val="3200"/>
              <a:buFont typeface="Arial"/>
              <a:buChar char="•"/>
            </a:pPr>
            <a:r>
              <a:rPr lang="en-US"/>
              <a:t>A major consequence of IT has been to change the manner in which managers make their decisions.</a:t>
            </a:r>
            <a:endParaRPr/>
          </a:p>
          <a:p>
            <a:pPr indent="-403860" lvl="0" marL="342900" rtl="0" algn="l">
              <a:lnSpc>
                <a:spcPct val="100000"/>
              </a:lnSpc>
              <a:spcBef>
                <a:spcPts val="448"/>
              </a:spcBef>
              <a:spcAft>
                <a:spcPts val="0"/>
              </a:spcAft>
              <a:buClr>
                <a:schemeClr val="dk1"/>
              </a:buClr>
              <a:buSzPts val="3200"/>
              <a:buFont typeface="Arial"/>
              <a:buChar char="•"/>
            </a:pPr>
            <a:r>
              <a:rPr lang="en-US"/>
              <a:t> In this way, IT ultimately has changed managers’ jobs.</a:t>
            </a:r>
            <a:endParaRPr/>
          </a:p>
          <a:p>
            <a:pPr indent="-200660" lvl="0" marL="342900" rtl="0" algn="l">
              <a:lnSpc>
                <a:spcPct val="100000"/>
              </a:lnSpc>
              <a:spcBef>
                <a:spcPts val="448"/>
              </a:spcBef>
              <a:spcAft>
                <a:spcPts val="0"/>
              </a:spcAft>
              <a:buClr>
                <a:schemeClr val="dk1"/>
              </a:buClr>
              <a:buSzPts val="3200"/>
              <a:buFont typeface="Arial"/>
              <a:buNone/>
            </a:pPr>
            <a:r>
              <a:t/>
            </a:r>
            <a:endParaRPr/>
          </a:p>
          <a:p>
            <a:pPr indent="-403860" lvl="0" marL="342900" rtl="0" algn="l">
              <a:lnSpc>
                <a:spcPct val="100000"/>
              </a:lnSpc>
              <a:spcBef>
                <a:spcPts val="448"/>
              </a:spcBef>
              <a:spcAft>
                <a:spcPts val="0"/>
              </a:spcAft>
              <a:buClr>
                <a:schemeClr val="dk1"/>
              </a:buClr>
              <a:buSzPts val="3200"/>
              <a:buFont typeface="Arial"/>
              <a:buChar char="•"/>
            </a:pPr>
            <a:r>
              <a:rPr lang="en-US"/>
              <a:t>IT often provides managers with near-real-time information, meaning that managers have less time to make decisions, making their jobs even more stressful.</a:t>
            </a:r>
            <a:endParaRPr/>
          </a:p>
          <a:p>
            <a:pPr indent="-200660" lvl="0" marL="342900" rtl="0" algn="l">
              <a:lnSpc>
                <a:spcPct val="100000"/>
              </a:lnSpc>
              <a:spcBef>
                <a:spcPts val="448"/>
              </a:spcBef>
              <a:spcAft>
                <a:spcPts val="0"/>
              </a:spcAft>
              <a:buClr>
                <a:schemeClr val="dk1"/>
              </a:buClr>
              <a:buSzPts val="3200"/>
              <a:buFont typeface="Arial"/>
              <a:buNone/>
            </a:pPr>
            <a:r>
              <a:t/>
            </a:r>
            <a:endParaRPr/>
          </a:p>
          <a:p>
            <a:pPr indent="-403860" lvl="0" marL="342900" rtl="0" algn="l">
              <a:lnSpc>
                <a:spcPct val="100000"/>
              </a:lnSpc>
              <a:spcBef>
                <a:spcPts val="448"/>
              </a:spcBef>
              <a:spcAft>
                <a:spcPts val="0"/>
              </a:spcAft>
              <a:buClr>
                <a:schemeClr val="dk1"/>
              </a:buClr>
              <a:buSzPts val="3200"/>
              <a:buFont typeface="Arial"/>
              <a:buChar char="•"/>
            </a:pPr>
            <a:r>
              <a:rPr lang="en-US"/>
              <a:t> Fortunately, IT also provides many tools—for example, business analytics applications such as dashboards, search engines, and intranets—to help managers handle the volumes of information they must deal with on an ongoing basis.</a:t>
            </a:r>
            <a:endParaRPr/>
          </a:p>
        </p:txBody>
      </p:sp>
      <p:sp>
        <p:nvSpPr>
          <p:cNvPr id="453" name="Google Shape;453;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54" name="Google Shape;454;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idx="4294967295" type="sub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IT Impacts </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Employees at Work</a:t>
            </a:r>
            <a:endParaRPr b="0" i="0" sz="3200" u="none" cap="none" strike="noStrike">
              <a:solidFill>
                <a:schemeClr val="dk1"/>
              </a:solidFill>
              <a:latin typeface="Arial"/>
              <a:ea typeface="Arial"/>
              <a:cs typeface="Arial"/>
              <a:sym typeface="Arial"/>
            </a:endParaRPr>
          </a:p>
        </p:txBody>
      </p:sp>
      <p:sp>
        <p:nvSpPr>
          <p:cNvPr id="460" name="Google Shape;460;p48"/>
          <p:cNvSpPr txBox="1"/>
          <p:nvPr>
            <p:ph idx="4294967295" type="body"/>
          </p:nvPr>
        </p:nvSpPr>
        <p:spPr>
          <a:xfrm>
            <a:off x="457200" y="2743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IT Impacts Employees’ Health and Safety</a:t>
            </a:r>
            <a:endParaRPr sz="3200">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IT Provides Opportunities for People with Disabilities</a:t>
            </a:r>
            <a:endParaRPr sz="3200">
              <a:solidFill>
                <a:schemeClr val="dk1"/>
              </a:solidFill>
              <a:latin typeface="Arial"/>
              <a:ea typeface="Arial"/>
              <a:cs typeface="Arial"/>
              <a:sym typeface="Arial"/>
            </a:endParaRPr>
          </a:p>
        </p:txBody>
      </p:sp>
      <p:sp>
        <p:nvSpPr>
          <p:cNvPr id="461" name="Google Shape;46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62" name="Google Shape;462;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b="1" lang="en-US" sz="2400"/>
              <a:t>IT Impacts Employees’ Health and Safety.</a:t>
            </a:r>
            <a:endParaRPr sz="2400"/>
          </a:p>
        </p:txBody>
      </p:sp>
      <p:sp>
        <p:nvSpPr>
          <p:cNvPr id="468" name="Google Shape;468;p49"/>
          <p:cNvSpPr txBox="1"/>
          <p:nvPr>
            <p:ph idx="1" type="body"/>
          </p:nvPr>
        </p:nvSpPr>
        <p:spPr>
          <a:xfrm>
            <a:off x="457200" y="1219200"/>
            <a:ext cx="8458200" cy="5105400"/>
          </a:xfrm>
          <a:prstGeom prst="rect">
            <a:avLst/>
          </a:prstGeom>
          <a:noFill/>
          <a:ln>
            <a:noFill/>
          </a:ln>
        </p:spPr>
        <p:txBody>
          <a:bodyPr anchorCtr="0" anchor="t" bIns="45700" lIns="91425" spcFirstLastPara="1" rIns="91425" wrap="square" tIns="45700">
            <a:normAutofit fontScale="32500" lnSpcReduction="10000"/>
          </a:bodyPr>
          <a:lstStyle/>
          <a:p>
            <a:pPr indent="-342900" lvl="0" marL="342900" rtl="0" algn="l">
              <a:lnSpc>
                <a:spcPct val="100000"/>
              </a:lnSpc>
              <a:spcBef>
                <a:spcPts val="0"/>
              </a:spcBef>
              <a:spcAft>
                <a:spcPts val="0"/>
              </a:spcAft>
              <a:buClr>
                <a:schemeClr val="dk1"/>
              </a:buClr>
              <a:buSzPct val="100000"/>
              <a:buFont typeface="Arial"/>
              <a:buChar char="•"/>
            </a:pPr>
            <a:r>
              <a:rPr lang="en-US" sz="5000"/>
              <a:t>Although computers and information systems are generally regarded as agents of “progress,” they can adversely affect individuals’ health and safety. IT: job stress and long-term use of the keyboard.</a:t>
            </a:r>
            <a:endParaRPr sz="5000"/>
          </a:p>
          <a:p>
            <a:pPr indent="-239712" lvl="0" marL="342900" rtl="0" algn="l">
              <a:lnSpc>
                <a:spcPct val="100000"/>
              </a:lnSpc>
              <a:spcBef>
                <a:spcPts val="325"/>
              </a:spcBef>
              <a:spcAft>
                <a:spcPts val="0"/>
              </a:spcAft>
              <a:buClr>
                <a:schemeClr val="dk1"/>
              </a:buClr>
              <a:buSzPct val="100000"/>
              <a:buFont typeface="Arial"/>
              <a:buNone/>
            </a:pPr>
            <a:r>
              <a:t/>
            </a:r>
            <a:endParaRPr sz="5000"/>
          </a:p>
          <a:p>
            <a:pPr indent="-342900" lvl="0" marL="342900" rtl="0" algn="l">
              <a:lnSpc>
                <a:spcPct val="100000"/>
              </a:lnSpc>
              <a:spcBef>
                <a:spcPts val="325"/>
              </a:spcBef>
              <a:spcAft>
                <a:spcPts val="0"/>
              </a:spcAft>
              <a:buClr>
                <a:schemeClr val="dk1"/>
              </a:buClr>
              <a:buSzPct val="100000"/>
              <a:buFont typeface="Arial"/>
              <a:buChar char="•"/>
            </a:pPr>
            <a:r>
              <a:rPr lang="en-US" sz="5000"/>
              <a:t>An increase in an employee’s workload and/or responsibilities can trigger </a:t>
            </a:r>
            <a:r>
              <a:rPr i="1" lang="en-US" sz="5000"/>
              <a:t>job stress.</a:t>
            </a:r>
            <a:endParaRPr i="1" sz="5000"/>
          </a:p>
          <a:p>
            <a:pPr indent="-342900" lvl="0" marL="342900" rtl="0" algn="l">
              <a:lnSpc>
                <a:spcPct val="100000"/>
              </a:lnSpc>
              <a:spcBef>
                <a:spcPts val="325"/>
              </a:spcBef>
              <a:spcAft>
                <a:spcPts val="0"/>
              </a:spcAft>
              <a:buClr>
                <a:schemeClr val="dk1"/>
              </a:buClr>
              <a:buSzPct val="100000"/>
              <a:buFont typeface="Arial"/>
              <a:buChar char="•"/>
            </a:pPr>
            <a:r>
              <a:rPr lang="en-US" sz="5000"/>
              <a:t>Although computerization has benefited organizations by increasing productivity, it also has created an ever-expanding workload for some employees. </a:t>
            </a:r>
            <a:endParaRPr sz="5000"/>
          </a:p>
          <a:p>
            <a:pPr indent="-342900" lvl="0" marL="342900" rtl="0" algn="l">
              <a:lnSpc>
                <a:spcPct val="100000"/>
              </a:lnSpc>
              <a:spcBef>
                <a:spcPts val="325"/>
              </a:spcBef>
              <a:spcAft>
                <a:spcPts val="0"/>
              </a:spcAft>
              <a:buClr>
                <a:schemeClr val="dk1"/>
              </a:buClr>
              <a:buSzPct val="100000"/>
              <a:buFont typeface="Arial"/>
              <a:buChar char="•"/>
            </a:pPr>
            <a:r>
              <a:rPr lang="en-US" sz="5000"/>
              <a:t>Some workers feel overwhelmed and have become increasingly anxious about their job performance.</a:t>
            </a:r>
            <a:endParaRPr sz="5000"/>
          </a:p>
          <a:p>
            <a:pPr indent="-239712" lvl="0" marL="342900" rtl="0" algn="l">
              <a:lnSpc>
                <a:spcPct val="100000"/>
              </a:lnSpc>
              <a:spcBef>
                <a:spcPts val="325"/>
              </a:spcBef>
              <a:spcAft>
                <a:spcPts val="0"/>
              </a:spcAft>
              <a:buClr>
                <a:schemeClr val="dk1"/>
              </a:buClr>
              <a:buSzPct val="100000"/>
              <a:buFont typeface="Arial"/>
              <a:buNone/>
            </a:pPr>
            <a:r>
              <a:t/>
            </a:r>
            <a:endParaRPr sz="5000"/>
          </a:p>
          <a:p>
            <a:pPr indent="-342900" lvl="0" marL="342900" rtl="0" algn="l">
              <a:lnSpc>
                <a:spcPct val="100000"/>
              </a:lnSpc>
              <a:spcBef>
                <a:spcPts val="325"/>
              </a:spcBef>
              <a:spcAft>
                <a:spcPts val="0"/>
              </a:spcAft>
              <a:buClr>
                <a:schemeClr val="dk1"/>
              </a:buClr>
              <a:buSzPct val="100000"/>
              <a:buFont typeface="Arial"/>
              <a:buChar char="•"/>
            </a:pPr>
            <a:r>
              <a:rPr lang="en-US" sz="5000"/>
              <a:t> These feelings of stress and anxiety can actually diminish rather than improve workers’ productivity while jeopardizing their physical and mental health. Management can help alleviate these problems by providing training, redistributing the workload among workers, and hiring more workers.</a:t>
            </a:r>
            <a:endParaRPr sz="5000"/>
          </a:p>
          <a:p>
            <a:pPr indent="-239712" lvl="0" marL="342900" rtl="0" algn="l">
              <a:lnSpc>
                <a:spcPct val="100000"/>
              </a:lnSpc>
              <a:spcBef>
                <a:spcPts val="325"/>
              </a:spcBef>
              <a:spcAft>
                <a:spcPts val="0"/>
              </a:spcAft>
              <a:buClr>
                <a:schemeClr val="dk1"/>
              </a:buClr>
              <a:buSzPct val="100000"/>
              <a:buFont typeface="Arial"/>
              <a:buNone/>
            </a:pPr>
            <a:r>
              <a:t/>
            </a:r>
            <a:endParaRPr sz="5000"/>
          </a:p>
          <a:p>
            <a:pPr indent="-342900" lvl="0" marL="342900" rtl="0" algn="l">
              <a:lnSpc>
                <a:spcPct val="100000"/>
              </a:lnSpc>
              <a:spcBef>
                <a:spcPts val="325"/>
              </a:spcBef>
              <a:spcAft>
                <a:spcPts val="0"/>
              </a:spcAft>
              <a:buClr>
                <a:schemeClr val="dk1"/>
              </a:buClr>
              <a:buSzPct val="100000"/>
              <a:buFont typeface="Arial"/>
              <a:buChar char="•"/>
            </a:pPr>
            <a:r>
              <a:rPr lang="en-US" sz="5000"/>
              <a:t>On a more specific level, the long-term use of keyboards can lead to </a:t>
            </a:r>
            <a:r>
              <a:rPr i="1" lang="en-US" sz="5000"/>
              <a:t>repetitive strain injuries </a:t>
            </a:r>
            <a:r>
              <a:rPr lang="en-US" sz="5000"/>
              <a:t>such as backaches and muscle tension in the wrists and fingers. </a:t>
            </a:r>
            <a:endParaRPr sz="5000"/>
          </a:p>
          <a:p>
            <a:pPr indent="-239712" lvl="0" marL="342900" rtl="0" algn="l">
              <a:lnSpc>
                <a:spcPct val="100000"/>
              </a:lnSpc>
              <a:spcBef>
                <a:spcPts val="325"/>
              </a:spcBef>
              <a:spcAft>
                <a:spcPts val="0"/>
              </a:spcAft>
              <a:buClr>
                <a:schemeClr val="dk1"/>
              </a:buClr>
              <a:buSzPct val="100000"/>
              <a:buFont typeface="Arial"/>
              <a:buNone/>
            </a:pPr>
            <a:r>
              <a:t/>
            </a:r>
            <a:endParaRPr sz="5000"/>
          </a:p>
          <a:p>
            <a:pPr indent="-342900" lvl="0" marL="342900" rtl="0" algn="l">
              <a:lnSpc>
                <a:spcPct val="100000"/>
              </a:lnSpc>
              <a:spcBef>
                <a:spcPts val="325"/>
              </a:spcBef>
              <a:spcAft>
                <a:spcPts val="0"/>
              </a:spcAft>
              <a:buClr>
                <a:schemeClr val="dk1"/>
              </a:buClr>
              <a:buSzPct val="100000"/>
              <a:buFont typeface="Arial"/>
              <a:buChar char="•"/>
            </a:pPr>
            <a:r>
              <a:rPr i="1" lang="en-US" sz="5000"/>
              <a:t>Carpal tunnel syndrome is a </a:t>
            </a:r>
            <a:r>
              <a:rPr lang="en-US" sz="5000"/>
              <a:t>particularly painful form of repetitive strain injury that affects the wrists and hands.</a:t>
            </a:r>
            <a:endParaRPr sz="5000"/>
          </a:p>
          <a:p>
            <a:pPr indent="-276860" lvl="0" marL="342900" rtl="0" algn="l">
              <a:lnSpc>
                <a:spcPct val="100000"/>
              </a:lnSpc>
              <a:spcBef>
                <a:spcPts val="208"/>
              </a:spcBef>
              <a:spcAft>
                <a:spcPts val="0"/>
              </a:spcAft>
              <a:buClr>
                <a:schemeClr val="dk1"/>
              </a:buClr>
              <a:buSzPct val="177777"/>
              <a:buFont typeface="Arial"/>
              <a:buNone/>
            </a:pPr>
            <a:r>
              <a:t/>
            </a:r>
            <a:endParaRPr/>
          </a:p>
        </p:txBody>
      </p:sp>
      <p:sp>
        <p:nvSpPr>
          <p:cNvPr id="469" name="Google Shape;469;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70" name="Google Shape;470;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idx="4294967295" type="subTitle"/>
          </p:nvPr>
        </p:nvSpPr>
        <p:spPr>
          <a:xfrm>
            <a:off x="457200" y="304800"/>
            <a:ext cx="86868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Why Should I Study Information Systems ?</a:t>
            </a:r>
            <a:endParaRPr b="0" i="0" sz="3200" u="none" cap="none" strike="noStrike">
              <a:solidFill>
                <a:schemeClr val="dk1"/>
              </a:solidFill>
              <a:latin typeface="Times New Roman"/>
              <a:ea typeface="Times New Roman"/>
              <a:cs typeface="Times New Roman"/>
              <a:sym typeface="Times New Roman"/>
            </a:endParaRPr>
          </a:p>
        </p:txBody>
      </p:sp>
      <p:sp>
        <p:nvSpPr>
          <p:cNvPr id="109" name="Google Shape;109;p5"/>
          <p:cNvSpPr txBox="1"/>
          <p:nvPr>
            <p:ph idx="4294967295" type="body"/>
          </p:nvPr>
        </p:nvSpPr>
        <p:spPr>
          <a:xfrm>
            <a:off x="381000" y="1295400"/>
            <a:ext cx="7543800" cy="381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The Informed </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User – You!</a:t>
            </a:r>
            <a:endParaRPr sz="3200">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IT Offers Career </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Opportunities</a:t>
            </a:r>
            <a:endParaRPr sz="3200">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Managing </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Information Resources</a:t>
            </a:r>
            <a:endParaRPr sz="3200">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p:txBody>
      </p:sp>
      <p:pic>
        <p:nvPicPr>
          <p:cNvPr id="110" name="Google Shape;110;p5"/>
          <p:cNvPicPr preferRelativeResize="0"/>
          <p:nvPr/>
        </p:nvPicPr>
        <p:blipFill rotWithShape="1">
          <a:blip r:embed="rId3">
            <a:alphaModFix/>
          </a:blip>
          <a:srcRect b="0" l="0" r="0" t="0"/>
          <a:stretch/>
        </p:blipFill>
        <p:spPr>
          <a:xfrm>
            <a:off x="5257800" y="2057400"/>
            <a:ext cx="3239600" cy="2819400"/>
          </a:xfrm>
          <a:prstGeom prst="rect">
            <a:avLst/>
          </a:prstGeom>
          <a:noFill/>
          <a:ln>
            <a:noFill/>
          </a:ln>
        </p:spPr>
      </p:pic>
      <p:sp>
        <p:nvSpPr>
          <p:cNvPr id="111" name="Google Shape;111;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12" name="Google Shape;112;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0"/>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43209"/>
              <a:buNone/>
            </a:pPr>
            <a:r>
              <a:rPr b="1" lang="en-US" sz="3600"/>
              <a:t>IT Provides Opportunities for People with Disabilities</a:t>
            </a:r>
            <a:r>
              <a:rPr b="1" lang="en-US"/>
              <a:t>.</a:t>
            </a:r>
            <a:endParaRPr/>
          </a:p>
        </p:txBody>
      </p:sp>
      <p:sp>
        <p:nvSpPr>
          <p:cNvPr id="476" name="Google Shape;476;p50"/>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lnSpcReduction="10000"/>
          </a:bodyPr>
          <a:lstStyle/>
          <a:p>
            <a:pPr indent="-419100" lvl="0" marL="342900" rtl="0" algn="l">
              <a:lnSpc>
                <a:spcPct val="100000"/>
              </a:lnSpc>
              <a:spcBef>
                <a:spcPts val="0"/>
              </a:spcBef>
              <a:spcAft>
                <a:spcPts val="0"/>
              </a:spcAft>
              <a:buClr>
                <a:schemeClr val="dk1"/>
              </a:buClr>
              <a:buSzPts val="3200"/>
              <a:buFont typeface="Arial"/>
              <a:buChar char="•"/>
            </a:pPr>
            <a:r>
              <a:rPr lang="en-US"/>
              <a:t>Computers can create new employment opportunities for people with disabilities by integrating speech-recognition and vision-recognition capabilities. </a:t>
            </a:r>
            <a:endParaRPr/>
          </a:p>
          <a:p>
            <a:pPr indent="-215900" lvl="0" marL="342900" rtl="0" algn="l">
              <a:lnSpc>
                <a:spcPct val="100000"/>
              </a:lnSpc>
              <a:spcBef>
                <a:spcPts val="400"/>
              </a:spcBef>
              <a:spcAft>
                <a:spcPts val="0"/>
              </a:spcAft>
              <a:buClr>
                <a:schemeClr val="dk1"/>
              </a:buClr>
              <a:buSzPts val="3200"/>
              <a:buFont typeface="Arial"/>
              <a:buNone/>
            </a:pPr>
            <a:r>
              <a:t/>
            </a:r>
            <a:endParaRPr/>
          </a:p>
          <a:p>
            <a:pPr indent="-419100" lvl="0" marL="342900" rtl="0" algn="l">
              <a:lnSpc>
                <a:spcPct val="100000"/>
              </a:lnSpc>
              <a:spcBef>
                <a:spcPts val="400"/>
              </a:spcBef>
              <a:spcAft>
                <a:spcPts val="0"/>
              </a:spcAft>
              <a:buClr>
                <a:schemeClr val="dk1"/>
              </a:buClr>
              <a:buSzPts val="3200"/>
              <a:buFont typeface="Arial"/>
              <a:buChar char="•"/>
            </a:pPr>
            <a:r>
              <a:rPr lang="en-US"/>
              <a:t>For example, individuals who cannot type can use a voice-operated keyboard, and individuals who cannot travel can work at home.</a:t>
            </a:r>
            <a:endParaRPr/>
          </a:p>
          <a:p>
            <a:pPr indent="-215900" lvl="0" marL="342900" rtl="0" algn="l">
              <a:lnSpc>
                <a:spcPct val="100000"/>
              </a:lnSpc>
              <a:spcBef>
                <a:spcPts val="400"/>
              </a:spcBef>
              <a:spcAft>
                <a:spcPts val="0"/>
              </a:spcAft>
              <a:buClr>
                <a:schemeClr val="dk1"/>
              </a:buClr>
              <a:buSzPts val="3200"/>
              <a:buFont typeface="Arial"/>
              <a:buNone/>
            </a:pPr>
            <a:r>
              <a:t/>
            </a:r>
            <a:endParaRPr/>
          </a:p>
          <a:p>
            <a:pPr indent="-419100" lvl="0" marL="342900" rtl="0" algn="l">
              <a:lnSpc>
                <a:spcPct val="100000"/>
              </a:lnSpc>
              <a:spcBef>
                <a:spcPts val="400"/>
              </a:spcBef>
              <a:spcAft>
                <a:spcPts val="0"/>
              </a:spcAft>
              <a:buClr>
                <a:schemeClr val="dk1"/>
              </a:buClr>
              <a:buSzPts val="3200"/>
              <a:buFont typeface="Arial"/>
              <a:buChar char="•"/>
            </a:pPr>
            <a:r>
              <a:rPr lang="en-US"/>
              <a:t>Going further, adaptive equipment for computers enables people with disabilities to perform tasks they normally would not be able to do. </a:t>
            </a:r>
            <a:endParaRPr/>
          </a:p>
          <a:p>
            <a:pPr indent="-215900" lvl="0" marL="342900" rtl="0" algn="l">
              <a:lnSpc>
                <a:spcPct val="100000"/>
              </a:lnSpc>
              <a:spcBef>
                <a:spcPts val="400"/>
              </a:spcBef>
              <a:spcAft>
                <a:spcPts val="0"/>
              </a:spcAft>
              <a:buClr>
                <a:schemeClr val="dk1"/>
              </a:buClr>
              <a:buSzPts val="3200"/>
              <a:buFont typeface="Arial"/>
              <a:buNone/>
            </a:pPr>
            <a:r>
              <a:t/>
            </a:r>
            <a:endParaRPr/>
          </a:p>
          <a:p>
            <a:pPr indent="-419100" lvl="0" marL="342900" rtl="0" algn="l">
              <a:lnSpc>
                <a:spcPct val="100000"/>
              </a:lnSpc>
              <a:spcBef>
                <a:spcPts val="400"/>
              </a:spcBef>
              <a:spcAft>
                <a:spcPts val="0"/>
              </a:spcAft>
              <a:buClr>
                <a:schemeClr val="dk1"/>
              </a:buClr>
              <a:buSzPts val="3200"/>
              <a:buFont typeface="Arial"/>
              <a:buChar char="•"/>
            </a:pPr>
            <a:r>
              <a:rPr lang="en-US"/>
              <a:t>For example, the Web and graphical user interfaces (GUIs; e.g., Windows) can be difficult for people with impaired vision to use. To address this problem, manufacturers have added audible screen tips and voice interfaces, which essentially restore the functionality of computers to the way it was before GUIs become standard.</a:t>
            </a:r>
            <a:endParaRPr/>
          </a:p>
        </p:txBody>
      </p:sp>
      <p:sp>
        <p:nvSpPr>
          <p:cNvPr id="477" name="Google Shape;477;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78" name="Google Shape;478;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1"/>
          <p:cNvSpPr txBox="1"/>
          <p:nvPr>
            <p:ph idx="4294967295" type="subTitle"/>
          </p:nvPr>
        </p:nvSpPr>
        <p:spPr>
          <a:xfrm>
            <a:off x="304800" y="447675"/>
            <a:ext cx="8229600" cy="585533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70C0"/>
              </a:buClr>
              <a:buSzPts val="3200"/>
              <a:buFont typeface="Arial"/>
              <a:buNone/>
            </a:pPr>
            <a:r>
              <a:rPr b="0" i="0" lang="en-US" sz="3200" u="none" cap="none" strike="noStrike">
                <a:solidFill>
                  <a:srgbClr val="0070C0"/>
                </a:solidFill>
                <a:latin typeface="Arial"/>
                <a:ea typeface="Arial"/>
                <a:cs typeface="Arial"/>
                <a:sym typeface="Arial"/>
              </a:rPr>
              <a:t>4- Importance of IS to Society</a:t>
            </a:r>
            <a:endParaRPr b="0" i="0" sz="3200" u="none" cap="none" strike="noStrike">
              <a:solidFill>
                <a:srgbClr val="0070C0"/>
              </a:solidFill>
              <a:latin typeface="Arial"/>
              <a:ea typeface="Arial"/>
              <a:cs typeface="Arial"/>
              <a:sym typeface="Arial"/>
            </a:endParaRPr>
          </a:p>
        </p:txBody>
      </p:sp>
      <p:sp>
        <p:nvSpPr>
          <p:cNvPr id="484" name="Google Shape;484;p51"/>
          <p:cNvSpPr txBox="1"/>
          <p:nvPr>
            <p:ph idx="4294967295" type="body"/>
          </p:nvPr>
        </p:nvSpPr>
        <p:spPr>
          <a:xfrm>
            <a:off x="533400" y="1107440"/>
            <a:ext cx="8276590" cy="4917440"/>
          </a:xfrm>
          <a:prstGeom prst="rect">
            <a:avLst/>
          </a:prstGeom>
          <a:noFill/>
          <a:ln>
            <a:noFill/>
          </a:ln>
        </p:spPr>
        <p:txBody>
          <a:bodyPr anchorCtr="0" anchor="t" bIns="45700" lIns="91425" spcFirstLastPara="1" rIns="91425" wrap="square" tIns="45700">
            <a:normAutofit fontScale="55000" lnSpcReduction="20000"/>
          </a:bodyPr>
          <a:lstStyle/>
          <a:p>
            <a:pPr indent="-355600" lvl="0" marL="342900" marR="0" rtl="0" algn="l">
              <a:lnSpc>
                <a:spcPct val="100000"/>
              </a:lnSpc>
              <a:spcBef>
                <a:spcPts val="0"/>
              </a:spcBef>
              <a:spcAft>
                <a:spcPts val="0"/>
              </a:spcAft>
              <a:buClr>
                <a:schemeClr val="dk1"/>
              </a:buClr>
              <a:buSzPct val="100000"/>
              <a:buFont typeface="Arial"/>
              <a:buChar char="•"/>
            </a:pPr>
            <a:r>
              <a:rPr lang="en-US" sz="4000">
                <a:solidFill>
                  <a:schemeClr val="dk1"/>
                </a:solidFill>
                <a:latin typeface="Arial"/>
                <a:ea typeface="Arial"/>
                <a:cs typeface="Arial"/>
                <a:sym typeface="Arial"/>
              </a:rPr>
              <a:t>IT Affects Our Quality of Life - expanded from traditional 9 to 5 pm job to any time any where in 24 hrs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can place Employe on </a:t>
            </a:r>
            <a:r>
              <a:rPr lang="en-US" sz="4000">
                <a:solidFill>
                  <a:schemeClr val="dk1"/>
                </a:solidFill>
              </a:rPr>
              <a:t>constant</a:t>
            </a:r>
            <a:r>
              <a:rPr lang="en-US" sz="4000">
                <a:solidFill>
                  <a:schemeClr val="dk1"/>
                </a:solidFill>
                <a:latin typeface="Arial"/>
                <a:ea typeface="Arial"/>
                <a:cs typeface="Arial"/>
                <a:sym typeface="Arial"/>
              </a:rPr>
              <a:t> call - vacation mode with laptop &amp; mobile , Email check on regular basis says survey. </a:t>
            </a:r>
            <a:endParaRPr sz="4000">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ct val="100000"/>
              <a:buFont typeface="Arial"/>
              <a:buNone/>
            </a:pPr>
            <a:r>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The Robot Revolution is Here Now- perform practical tasks - nuse bots , quasi autonomous bots in hospitals , factories</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Home - ibot ( www.irobot.com ) produced Rumba to clean &amp; sweep , scooba to wash floor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Dirty Dog for Garage cleaning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Verro - swim pool cleaning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Looj - Loo &amp; Gutter cleaning </a:t>
            </a:r>
            <a:endParaRPr sz="4000">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ct val="100000"/>
              <a:buFont typeface="Arial"/>
              <a:buNone/>
            </a:pPr>
            <a:r>
              <a:t/>
            </a:r>
            <a:endParaRPr sz="4000">
              <a:solidFill>
                <a:schemeClr val="dk1"/>
              </a:solidFill>
              <a:latin typeface="Arial"/>
              <a:ea typeface="Arial"/>
              <a:cs typeface="Arial"/>
              <a:sym typeface="Arial"/>
            </a:endParaRPr>
          </a:p>
          <a:p>
            <a:pPr indent="-355600" lvl="0" marL="342900" marR="0" rtl="0" algn="l">
              <a:lnSpc>
                <a:spcPct val="100000"/>
              </a:lnSpc>
              <a:spcBef>
                <a:spcPts val="400"/>
              </a:spcBef>
              <a:spcAft>
                <a:spcPts val="0"/>
              </a:spcAft>
              <a:buClr>
                <a:schemeClr val="dk1"/>
              </a:buClr>
              <a:buSzPct val="100000"/>
              <a:buFont typeface="Arial"/>
              <a:buChar char="•"/>
            </a:pPr>
            <a:r>
              <a:rPr lang="en-US" sz="4000">
                <a:solidFill>
                  <a:schemeClr val="dk1"/>
                </a:solidFill>
                <a:latin typeface="Arial"/>
                <a:ea typeface="Arial"/>
                <a:cs typeface="Arial"/>
                <a:sym typeface="Arial"/>
              </a:rPr>
              <a:t>Other Robots - Telepresence robots , Autonomous cars , Drones  </a:t>
            </a:r>
            <a:endParaRPr sz="4000">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ct val="100000"/>
              <a:buFont typeface="Arial"/>
              <a:buNone/>
            </a:pPr>
            <a:r>
              <a:t/>
            </a:r>
            <a:endParaRPr sz="4000">
              <a:solidFill>
                <a:schemeClr val="dk1"/>
              </a:solidFill>
              <a:latin typeface="Arial"/>
              <a:ea typeface="Arial"/>
              <a:cs typeface="Arial"/>
              <a:sym typeface="Arial"/>
            </a:endParaRPr>
          </a:p>
        </p:txBody>
      </p:sp>
      <p:sp>
        <p:nvSpPr>
          <p:cNvPr id="485" name="Google Shape;485;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486" name="Google Shape;48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457200" y="190500"/>
            <a:ext cx="8229600" cy="592518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Improvement in health Care</a:t>
            </a:r>
            <a:br>
              <a:rPr lang="en-US"/>
            </a:br>
            <a:br>
              <a:rPr lang="en-US"/>
            </a:br>
            <a:r>
              <a:rPr lang="en-US" sz="2800"/>
              <a:t>Fast Diagnosis </a:t>
            </a:r>
            <a:br>
              <a:rPr lang="en-US" sz="2800"/>
            </a:br>
            <a:r>
              <a:rPr lang="en-US" sz="2800"/>
              <a:t>Monitor critically ill Patients </a:t>
            </a:r>
            <a:br>
              <a:rPr lang="en-US" sz="2800"/>
            </a:br>
            <a:r>
              <a:rPr lang="en-US" sz="2800"/>
              <a:t>Virtual Reality for complex surgery </a:t>
            </a:r>
            <a:br>
              <a:rPr lang="en-US" sz="2800"/>
            </a:br>
            <a:r>
              <a:rPr lang="en-US" sz="2800"/>
              <a:t>Robos for surgery </a:t>
            </a:r>
            <a:br>
              <a:rPr lang="en-US" sz="2800"/>
            </a:br>
            <a:br>
              <a:rPr lang="en-US" sz="2800"/>
            </a:br>
            <a:r>
              <a:rPr lang="en-US" sz="2800"/>
              <a:t>Zamee - activity tracker to loose weight </a:t>
            </a:r>
            <a:br>
              <a:rPr lang="en-US" sz="2800"/>
            </a:br>
            <a:r>
              <a:rPr lang="en-US" sz="2800"/>
              <a:t>Zamzee rewars movement of child in points , gamification concept.  </a:t>
            </a:r>
            <a:br>
              <a:rPr lang="en-US" sz="2800"/>
            </a:br>
            <a:endParaRPr sz="2800"/>
          </a:p>
        </p:txBody>
      </p:sp>
      <p:sp>
        <p:nvSpPr>
          <p:cNvPr id="492" name="Google Shape;49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
        <p:nvSpPr>
          <p:cNvPr id="493" name="Google Shape;49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idx="4294967295" type="subTitle"/>
          </p:nvPr>
        </p:nvSpPr>
        <p:spPr>
          <a:xfrm>
            <a:off x="609600" y="533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Reasons Why You Should Be An Informed User…</a:t>
            </a:r>
            <a:endParaRPr b="0" i="0" sz="3200" u="none" cap="none" strike="noStrike">
              <a:solidFill>
                <a:schemeClr val="dk1"/>
              </a:solidFill>
              <a:latin typeface="Times New Roman"/>
              <a:ea typeface="Times New Roman"/>
              <a:cs typeface="Times New Roman"/>
              <a:sym typeface="Times New Roman"/>
            </a:endParaRPr>
          </a:p>
        </p:txBody>
      </p:sp>
      <p:sp>
        <p:nvSpPr>
          <p:cNvPr id="118" name="Google Shape;118;p6"/>
          <p:cNvSpPr txBox="1"/>
          <p:nvPr>
            <p:ph idx="4294967295" type="body"/>
          </p:nvPr>
        </p:nvSpPr>
        <p:spPr>
          <a:xfrm>
            <a:off x="609600" y="1676400"/>
            <a:ext cx="8229600" cy="4953000"/>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marR="0" rtl="0" algn="l">
              <a:lnSpc>
                <a:spcPct val="100000"/>
              </a:lnSpc>
              <a:spcBef>
                <a:spcPts val="0"/>
              </a:spcBef>
              <a:spcAft>
                <a:spcPts val="0"/>
              </a:spcAft>
              <a:buClr>
                <a:schemeClr val="dk1"/>
              </a:buClr>
              <a:buSzPct val="100000"/>
              <a:buFont typeface="Arial"/>
              <a:buAutoNum type="arabicPeriod"/>
            </a:pPr>
            <a:r>
              <a:rPr lang="en-US" sz="3200">
                <a:solidFill>
                  <a:schemeClr val="dk1"/>
                </a:solidFill>
                <a:latin typeface="Times New Roman"/>
                <a:ea typeface="Times New Roman"/>
                <a:cs typeface="Times New Roman"/>
                <a:sym typeface="Times New Roman"/>
              </a:rPr>
              <a:t>You will benefit more from your organization’s IT applications because you will understand what is “behind” those applications.</a:t>
            </a:r>
            <a:endParaRPr sz="3200">
              <a:solidFill>
                <a:schemeClr val="dk1"/>
              </a:solidFill>
              <a:latin typeface="Times New Roman"/>
              <a:ea typeface="Times New Roman"/>
              <a:cs typeface="Times New Roman"/>
              <a:sym typeface="Times New Roman"/>
            </a:endParaRPr>
          </a:p>
          <a:p>
            <a:pPr indent="-326390" lvl="0" marL="514350" marR="0" rtl="0" algn="l">
              <a:lnSpc>
                <a:spcPct val="100000"/>
              </a:lnSpc>
              <a:spcBef>
                <a:spcPts val="592"/>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a:p>
            <a:pPr indent="-514350" lvl="0" marL="514350" marR="0" rtl="0" algn="l">
              <a:lnSpc>
                <a:spcPct val="100000"/>
              </a:lnSpc>
              <a:spcBef>
                <a:spcPts val="592"/>
              </a:spcBef>
              <a:spcAft>
                <a:spcPts val="0"/>
              </a:spcAft>
              <a:buClr>
                <a:schemeClr val="dk1"/>
              </a:buClr>
              <a:buSzPct val="100000"/>
              <a:buFont typeface="Arial"/>
              <a:buAutoNum type="arabicPeriod"/>
            </a:pPr>
            <a:r>
              <a:rPr lang="en-US" sz="3200">
                <a:solidFill>
                  <a:schemeClr val="dk1"/>
                </a:solidFill>
                <a:latin typeface="Times New Roman"/>
                <a:ea typeface="Times New Roman"/>
                <a:cs typeface="Times New Roman"/>
                <a:sym typeface="Times New Roman"/>
              </a:rPr>
              <a:t>Your input can enhance your organization’s IT applications.</a:t>
            </a:r>
            <a:endParaRPr sz="3200">
              <a:solidFill>
                <a:schemeClr val="dk1"/>
              </a:solidFill>
              <a:latin typeface="Times New Roman"/>
              <a:ea typeface="Times New Roman"/>
              <a:cs typeface="Times New Roman"/>
              <a:sym typeface="Times New Roman"/>
            </a:endParaRPr>
          </a:p>
          <a:p>
            <a:pPr indent="-326390" lvl="0" marL="514350" marR="0" rtl="0" algn="l">
              <a:lnSpc>
                <a:spcPct val="100000"/>
              </a:lnSpc>
              <a:spcBef>
                <a:spcPts val="592"/>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a:p>
            <a:pPr indent="-514350" lvl="0" marL="514350" marR="0" rtl="0" algn="l">
              <a:lnSpc>
                <a:spcPct val="100000"/>
              </a:lnSpc>
              <a:spcBef>
                <a:spcPts val="592"/>
              </a:spcBef>
              <a:spcAft>
                <a:spcPts val="0"/>
              </a:spcAft>
              <a:buClr>
                <a:schemeClr val="dk1"/>
              </a:buClr>
              <a:buSzPct val="100000"/>
              <a:buFont typeface="Arial"/>
              <a:buAutoNum type="arabicPeriod"/>
            </a:pPr>
            <a:r>
              <a:rPr lang="en-US" sz="3200">
                <a:solidFill>
                  <a:schemeClr val="dk1"/>
                </a:solidFill>
                <a:latin typeface="Times New Roman"/>
                <a:ea typeface="Times New Roman"/>
                <a:cs typeface="Times New Roman"/>
                <a:sym typeface="Times New Roman"/>
              </a:rPr>
              <a:t>As you enter the workforce you can assist in selecting the IT applications your organization will use.</a:t>
            </a:r>
            <a:endParaRPr sz="3200">
              <a:solidFill>
                <a:schemeClr val="dk1"/>
              </a:solidFill>
              <a:latin typeface="Times New Roman"/>
              <a:ea typeface="Times New Roman"/>
              <a:cs typeface="Times New Roman"/>
              <a:sym typeface="Times New Roman"/>
            </a:endParaRPr>
          </a:p>
        </p:txBody>
      </p:sp>
      <p:sp>
        <p:nvSpPr>
          <p:cNvPr id="119" name="Google Shape;119;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20" name="Google Shape;120;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idx="4294967295" type="subTitle"/>
          </p:nvPr>
        </p:nvSpPr>
        <p:spPr>
          <a:xfrm>
            <a:off x="533400" y="685800"/>
            <a:ext cx="82296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Reasons Why You Should Be An Informed User (con’t)…</a:t>
            </a:r>
            <a:endParaRPr b="0" i="0" sz="3200" u="none" cap="none" strike="noStrike">
              <a:solidFill>
                <a:schemeClr val="dk1"/>
              </a:solidFill>
              <a:latin typeface="Times New Roman"/>
              <a:ea typeface="Times New Roman"/>
              <a:cs typeface="Times New Roman"/>
              <a:sym typeface="Times New Roman"/>
            </a:endParaRPr>
          </a:p>
        </p:txBody>
      </p:sp>
      <p:sp>
        <p:nvSpPr>
          <p:cNvPr id="126" name="Google Shape;126;p7"/>
          <p:cNvSpPr txBox="1"/>
          <p:nvPr>
            <p:ph idx="4294967295" type="body"/>
          </p:nvPr>
        </p:nvSpPr>
        <p:spPr>
          <a:xfrm>
            <a:off x="304799" y="2100169"/>
            <a:ext cx="8305800" cy="3962400"/>
          </a:xfrm>
          <a:prstGeom prst="rect">
            <a:avLst/>
          </a:prstGeom>
          <a:noFill/>
          <a:ln>
            <a:noFill/>
          </a:ln>
        </p:spPr>
        <p:txBody>
          <a:bodyPr anchorCtr="0" anchor="t" bIns="45700" lIns="91425" spcFirstLastPara="1" rIns="91425" wrap="square" tIns="45700">
            <a:normAutofit fontScale="90000" lnSpcReduction="20000"/>
          </a:bodyPr>
          <a:lstStyle/>
          <a:p>
            <a:pPr indent="-514350" lvl="0" marL="514350" marR="0" rtl="0" algn="l">
              <a:lnSpc>
                <a:spcPct val="100000"/>
              </a:lnSpc>
              <a:spcBef>
                <a:spcPts val="0"/>
              </a:spcBef>
              <a:spcAft>
                <a:spcPts val="0"/>
              </a:spcAft>
              <a:buClr>
                <a:schemeClr val="dk1"/>
              </a:buClr>
              <a:buSzPct val="100000"/>
              <a:buFont typeface="Arial"/>
              <a:buAutoNum type="arabicPeriod" startAt="4"/>
            </a:pPr>
            <a:r>
              <a:rPr lang="en-US" sz="3200">
                <a:solidFill>
                  <a:schemeClr val="dk1"/>
                </a:solidFill>
                <a:latin typeface="Times New Roman"/>
                <a:ea typeface="Times New Roman"/>
                <a:cs typeface="Times New Roman"/>
                <a:sym typeface="Times New Roman"/>
              </a:rPr>
              <a:t>You will aware of both new information technologies and rapid developments in existing technologies.</a:t>
            </a:r>
            <a:endParaRPr sz="3200">
              <a:solidFill>
                <a:schemeClr val="dk1"/>
              </a:solidFill>
              <a:latin typeface="Times New Roman"/>
              <a:ea typeface="Times New Roman"/>
              <a:cs typeface="Times New Roman"/>
              <a:sym typeface="Times New Roman"/>
            </a:endParaRPr>
          </a:p>
          <a:p>
            <a:pPr indent="-331470" lvl="0" marL="514350" marR="0" rtl="0" algn="l">
              <a:lnSpc>
                <a:spcPct val="100000"/>
              </a:lnSpc>
              <a:spcBef>
                <a:spcPts val="576"/>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a:p>
            <a:pPr indent="-514350" lvl="0" marL="514350" marR="0" rtl="0" algn="l">
              <a:lnSpc>
                <a:spcPct val="100000"/>
              </a:lnSpc>
              <a:spcBef>
                <a:spcPts val="576"/>
              </a:spcBef>
              <a:spcAft>
                <a:spcPts val="0"/>
              </a:spcAft>
              <a:buClr>
                <a:schemeClr val="dk1"/>
              </a:buClr>
              <a:buSzPct val="100000"/>
              <a:buFont typeface="Arial"/>
              <a:buAutoNum type="arabicPeriod" startAt="4"/>
            </a:pPr>
            <a:r>
              <a:rPr lang="en-US" sz="3200">
                <a:solidFill>
                  <a:schemeClr val="dk1"/>
                </a:solidFill>
                <a:latin typeface="Times New Roman"/>
                <a:ea typeface="Times New Roman"/>
                <a:cs typeface="Times New Roman"/>
                <a:sym typeface="Times New Roman"/>
              </a:rPr>
              <a:t>You will understand how using IT can improve your organization’s performance.</a:t>
            </a:r>
            <a:endParaRPr sz="3200">
              <a:solidFill>
                <a:schemeClr val="dk1"/>
              </a:solidFill>
              <a:latin typeface="Times New Roman"/>
              <a:ea typeface="Times New Roman"/>
              <a:cs typeface="Times New Roman"/>
              <a:sym typeface="Times New Roman"/>
            </a:endParaRPr>
          </a:p>
          <a:p>
            <a:pPr indent="-331470" lvl="0" marL="514350" marR="0" rtl="0" algn="l">
              <a:lnSpc>
                <a:spcPct val="100000"/>
              </a:lnSpc>
              <a:spcBef>
                <a:spcPts val="576"/>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a:p>
            <a:pPr indent="-514350" lvl="0" marL="514350" marR="0" rtl="0" algn="l">
              <a:lnSpc>
                <a:spcPct val="100000"/>
              </a:lnSpc>
              <a:spcBef>
                <a:spcPts val="576"/>
              </a:spcBef>
              <a:spcAft>
                <a:spcPts val="0"/>
              </a:spcAft>
              <a:buClr>
                <a:schemeClr val="dk1"/>
              </a:buClr>
              <a:buSzPct val="100000"/>
              <a:buFont typeface="Arial"/>
              <a:buAutoNum type="arabicPeriod" startAt="4"/>
            </a:pPr>
            <a:r>
              <a:rPr lang="en-US" sz="3200">
                <a:solidFill>
                  <a:schemeClr val="dk1"/>
                </a:solidFill>
                <a:latin typeface="Times New Roman"/>
                <a:ea typeface="Times New Roman"/>
                <a:cs typeface="Times New Roman"/>
                <a:sym typeface="Times New Roman"/>
              </a:rPr>
              <a:t>If you are entrepreneurial minded, you can use IT to start your own business.</a:t>
            </a:r>
            <a:endParaRPr sz="3200">
              <a:solidFill>
                <a:schemeClr val="dk1"/>
              </a:solidFill>
              <a:latin typeface="Times New Roman"/>
              <a:ea typeface="Times New Roman"/>
              <a:cs typeface="Times New Roman"/>
              <a:sym typeface="Times New Roman"/>
            </a:endParaRPr>
          </a:p>
        </p:txBody>
      </p:sp>
      <p:sp>
        <p:nvSpPr>
          <p:cNvPr id="127" name="Google Shape;127;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28" name="Google Shape;128;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609600" y="457200"/>
            <a:ext cx="8534400" cy="53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5555"/>
              <a:buNone/>
            </a:pPr>
            <a:br>
              <a:rPr lang="en-US">
                <a:solidFill>
                  <a:srgbClr val="6600CC"/>
                </a:solidFill>
              </a:rPr>
            </a:br>
            <a:br>
              <a:rPr lang="en-US">
                <a:solidFill>
                  <a:srgbClr val="6600CC"/>
                </a:solidFill>
              </a:rPr>
            </a:br>
            <a:r>
              <a:rPr lang="en-US">
                <a:solidFill>
                  <a:srgbClr val="6600CC"/>
                </a:solidFill>
              </a:rPr>
              <a:t>Why should I study IS?</a:t>
            </a:r>
            <a:br>
              <a:rPr lang="en-US">
                <a:solidFill>
                  <a:srgbClr val="6600CC"/>
                </a:solidFill>
              </a:rPr>
            </a:br>
            <a:br>
              <a:rPr lang="en-US">
                <a:solidFill>
                  <a:srgbClr val="6600CC"/>
                </a:solidFill>
              </a:rPr>
            </a:br>
            <a:r>
              <a:rPr lang="en-US" sz="2200">
                <a:solidFill>
                  <a:srgbClr val="6600CC"/>
                </a:solidFill>
              </a:rPr>
              <a:t>IT skills open many doors because IT is so widely used. </a:t>
            </a:r>
            <a:endParaRPr>
              <a:solidFill>
                <a:srgbClr val="6600CC"/>
              </a:solidFill>
            </a:endParaRPr>
          </a:p>
        </p:txBody>
      </p:sp>
      <p:pic>
        <p:nvPicPr>
          <p:cNvPr id="134" name="Google Shape;134;p8"/>
          <p:cNvPicPr preferRelativeResize="0"/>
          <p:nvPr>
            <p:ph idx="1" type="body"/>
          </p:nvPr>
        </p:nvPicPr>
        <p:blipFill rotWithShape="1">
          <a:blip r:embed="rId3">
            <a:alphaModFix/>
          </a:blip>
          <a:srcRect b="0" l="0" r="0" t="0"/>
          <a:stretch/>
        </p:blipFill>
        <p:spPr>
          <a:xfrm>
            <a:off x="1804035" y="2019300"/>
            <a:ext cx="6165215" cy="4107180"/>
          </a:xfrm>
          <a:prstGeom prst="rect">
            <a:avLst/>
          </a:prstGeom>
          <a:noFill/>
          <a:ln>
            <a:noFill/>
          </a:ln>
        </p:spPr>
      </p:pic>
      <p:sp>
        <p:nvSpPr>
          <p:cNvPr id="135" name="Google Shape;135;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36" name="Google Shape;13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Dr. Asawari D ( 12th July 2022 )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idx="4294967295" type="subTitle"/>
          </p:nvPr>
        </p:nvSpPr>
        <p:spPr>
          <a:xfrm>
            <a:off x="368650" y="381004"/>
            <a:ext cx="81534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IT Offers Career Opportunities</a:t>
            </a:r>
            <a:endParaRPr b="0" i="0" sz="3200" u="none" cap="none" strike="noStrike">
              <a:solidFill>
                <a:schemeClr val="dk1"/>
              </a:solidFill>
              <a:latin typeface="Times New Roman"/>
              <a:ea typeface="Times New Roman"/>
              <a:cs typeface="Times New Roman"/>
              <a:sym typeface="Times New Roman"/>
            </a:endParaRPr>
          </a:p>
        </p:txBody>
      </p:sp>
      <p:sp>
        <p:nvSpPr>
          <p:cNvPr id="143" name="Google Shape;143;p9"/>
          <p:cNvSpPr txBox="1"/>
          <p:nvPr>
            <p:ph idx="4294967295" type="body"/>
          </p:nvPr>
        </p:nvSpPr>
        <p:spPr>
          <a:xfrm>
            <a:off x="368650" y="1116175"/>
            <a:ext cx="3000000" cy="3055500"/>
          </a:xfrm>
          <a:prstGeom prst="rect">
            <a:avLst/>
          </a:prstGeom>
          <a:noFill/>
          <a:ln>
            <a:noFill/>
          </a:ln>
        </p:spPr>
        <p:txBody>
          <a:bodyPr anchorCtr="0" anchor="t" bIns="45700" lIns="91425" spcFirstLastPara="1" rIns="91425" wrap="square" tIns="45700">
            <a:normAutofit fontScale="62500" lnSpcReduction="20000"/>
          </a:bodyPr>
          <a:lstStyle/>
          <a:p>
            <a:pPr indent="-266700" lvl="0" marL="342900" marR="0" rtl="0" algn="l">
              <a:lnSpc>
                <a:spcPct val="100000"/>
              </a:lnSpc>
              <a:spcBef>
                <a:spcPts val="0"/>
              </a:spcBef>
              <a:spcAft>
                <a:spcPts val="0"/>
              </a:spcAft>
              <a:buClr>
                <a:schemeClr val="dk1"/>
              </a:buClr>
              <a:buSzPct val="100000"/>
              <a:buFont typeface="Times New Roman"/>
              <a:buChar char="•"/>
            </a:pPr>
            <a:r>
              <a:rPr lang="en-US" sz="3200">
                <a:solidFill>
                  <a:schemeClr val="dk1"/>
                </a:solidFill>
                <a:latin typeface="Times New Roman"/>
                <a:ea typeface="Times New Roman"/>
                <a:cs typeface="Times New Roman"/>
                <a:sym typeface="Times New Roman"/>
              </a:rPr>
              <a:t>Chief Information Officer (CIO)</a:t>
            </a:r>
            <a:endParaRPr sz="3200">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a:p>
            <a:pPr indent="-266700" lvl="0" marL="342900" marR="0" rtl="0" algn="l">
              <a:lnSpc>
                <a:spcPct val="100000"/>
              </a:lnSpc>
              <a:spcBef>
                <a:spcPts val="640"/>
              </a:spcBef>
              <a:spcAft>
                <a:spcPts val="0"/>
              </a:spcAft>
              <a:buClr>
                <a:schemeClr val="dk1"/>
              </a:buClr>
              <a:buSzPct val="100000"/>
              <a:buFont typeface="Times New Roman"/>
              <a:buChar char="•"/>
            </a:pPr>
            <a:r>
              <a:rPr lang="en-US" sz="3200">
                <a:solidFill>
                  <a:schemeClr val="dk1"/>
                </a:solidFill>
                <a:latin typeface="Times New Roman"/>
                <a:ea typeface="Times New Roman"/>
                <a:cs typeface="Times New Roman"/>
                <a:sym typeface="Times New Roman"/>
              </a:rPr>
              <a:t>Substantial Demand for IT Staff</a:t>
            </a:r>
            <a:endParaRPr sz="3200">
              <a:solidFill>
                <a:schemeClr val="dk1"/>
              </a:solidFill>
              <a:latin typeface="Times New Roman"/>
              <a:ea typeface="Times New Roman"/>
              <a:cs typeface="Times New Roman"/>
              <a:sym typeface="Times New Roman"/>
            </a:endParaRPr>
          </a:p>
          <a:p>
            <a:pPr indent="-219075"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Programmers</a:t>
            </a:r>
            <a:endParaRPr b="0" i="0" sz="2800" u="none" cap="none" strike="noStrike">
              <a:solidFill>
                <a:schemeClr val="dk1"/>
              </a:solidFill>
              <a:latin typeface="Times New Roman"/>
              <a:ea typeface="Times New Roman"/>
              <a:cs typeface="Times New Roman"/>
              <a:sym typeface="Times New Roman"/>
            </a:endParaRPr>
          </a:p>
          <a:p>
            <a:pPr indent="-219075"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Business Analysts</a:t>
            </a:r>
            <a:endParaRPr b="0" i="0" sz="2800" u="none" cap="none" strike="noStrike">
              <a:solidFill>
                <a:schemeClr val="dk1"/>
              </a:solidFill>
              <a:latin typeface="Times New Roman"/>
              <a:ea typeface="Times New Roman"/>
              <a:cs typeface="Times New Roman"/>
              <a:sym typeface="Times New Roman"/>
            </a:endParaRPr>
          </a:p>
          <a:p>
            <a:pPr indent="-219075"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System Analysts</a:t>
            </a:r>
            <a:endParaRPr b="0" i="0" sz="2800" u="none" cap="none" strike="noStrike">
              <a:solidFill>
                <a:schemeClr val="dk1"/>
              </a:solidFill>
              <a:latin typeface="Times New Roman"/>
              <a:ea typeface="Times New Roman"/>
              <a:cs typeface="Times New Roman"/>
              <a:sym typeface="Times New Roman"/>
            </a:endParaRPr>
          </a:p>
          <a:p>
            <a:pPr indent="-219075"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Designers</a:t>
            </a:r>
            <a:endParaRPr b="0" i="0" sz="2800" u="none" cap="none" strike="noStrik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ct val="100000"/>
              <a:buFont typeface="Arial"/>
              <a:buNone/>
            </a:pPr>
            <a:r>
              <a:t/>
            </a:r>
            <a:endParaRPr sz="3200">
              <a:solidFill>
                <a:schemeClr val="dk1"/>
              </a:solidFill>
              <a:latin typeface="Times New Roman"/>
              <a:ea typeface="Times New Roman"/>
              <a:cs typeface="Times New Roman"/>
              <a:sym typeface="Times New Roman"/>
            </a:endParaRPr>
          </a:p>
        </p:txBody>
      </p:sp>
      <p:pic>
        <p:nvPicPr>
          <p:cNvPr id="144" name="Google Shape;144;p9"/>
          <p:cNvPicPr preferRelativeResize="0"/>
          <p:nvPr/>
        </p:nvPicPr>
        <p:blipFill rotWithShape="1">
          <a:blip r:embed="rId3">
            <a:alphaModFix/>
          </a:blip>
          <a:srcRect b="0" l="0" r="0" t="0"/>
          <a:stretch/>
        </p:blipFill>
        <p:spPr>
          <a:xfrm>
            <a:off x="6629660" y="381000"/>
            <a:ext cx="1714500" cy="1199445"/>
          </a:xfrm>
          <a:prstGeom prst="rect">
            <a:avLst/>
          </a:prstGeom>
          <a:noFill/>
          <a:ln>
            <a:noFill/>
          </a:ln>
        </p:spPr>
      </p:pic>
      <p:sp>
        <p:nvSpPr>
          <p:cNvPr id="145" name="Google Shape;145;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 Asawari D ( 12th July 2022 )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2F45ACD4DF784EBCA2BC06E5EB2EC526</vt:lpwstr>
  </property>
  <property fmtid="{D5CDD505-2E9C-101B-9397-08002B2CF9AE}" pid="3" name="KSOProductBuildVer">
    <vt:lpwstr>1033-11.2.0.11191</vt:lpwstr>
  </property>
</Properties>
</file>