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embeddedFontLst>
    <p:embeddedFont>
      <p:font typeface="Garamond"/>
      <p:regular r:id="rId31"/>
      <p:bold r:id="rId32"/>
      <p:italic r:id="rId33"/>
      <p:boldItalic r:id="rId34"/>
    </p:embeddedFont>
    <p:embeddedFont>
      <p:font typeface="Century Gothic"/>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904">
          <p15:clr>
            <a:srgbClr val="000000"/>
          </p15:clr>
        </p15:guide>
      </p15:sldGuideLst>
    </p:ext>
    <p:ext uri="GoogleSlidesCustomDataVersion2">
      <go:slidesCustomData xmlns:go="http://customooxmlschemas.google.com/" r:id="rId39" roundtripDataSignature="AMtx7mjYF4wAqEXAxb+llBtcs+NwPt/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90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Garamond-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Garamond-italic.fntdata"/><Relationship Id="rId10" Type="http://schemas.openxmlformats.org/officeDocument/2006/relationships/slide" Target="slides/slide5.xml"/><Relationship Id="rId32" Type="http://schemas.openxmlformats.org/officeDocument/2006/relationships/font" Target="fonts/Garamond-bold.fntdata"/><Relationship Id="rId13" Type="http://schemas.openxmlformats.org/officeDocument/2006/relationships/slide" Target="slides/slide8.xml"/><Relationship Id="rId35" Type="http://schemas.openxmlformats.org/officeDocument/2006/relationships/font" Target="fonts/CenturyGothic-regular.fntdata"/><Relationship Id="rId12" Type="http://schemas.openxmlformats.org/officeDocument/2006/relationships/slide" Target="slides/slide7.xml"/><Relationship Id="rId34" Type="http://schemas.openxmlformats.org/officeDocument/2006/relationships/font" Target="fonts/Garamond-boldItalic.fntdata"/><Relationship Id="rId15" Type="http://schemas.openxmlformats.org/officeDocument/2006/relationships/slide" Target="slides/slide10.xml"/><Relationship Id="rId37" Type="http://schemas.openxmlformats.org/officeDocument/2006/relationships/font" Target="fonts/CenturyGothic-italic.fntdata"/><Relationship Id="rId14" Type="http://schemas.openxmlformats.org/officeDocument/2006/relationships/slide" Target="slides/slide9.xml"/><Relationship Id="rId36" Type="http://schemas.openxmlformats.org/officeDocument/2006/relationships/font" Target="fonts/CenturyGothic-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CenturyGothic-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1200" u="none" strike="noStrike">
                <a:solidFill>
                  <a:schemeClr val="dk1"/>
                </a:solidFill>
                <a:latin typeface="Calibri"/>
                <a:ea typeface="Calibri"/>
                <a:cs typeface="Calibri"/>
                <a:sym typeface="Calibri"/>
              </a:rPr>
              <a:t>Problem Structure: </a:t>
            </a:r>
            <a:r>
              <a:rPr b="0" i="0" lang="en-US" sz="1200" u="none" strike="noStrike">
                <a:solidFill>
                  <a:schemeClr val="dk1"/>
                </a:solidFill>
                <a:latin typeface="Calibri"/>
                <a:ea typeface="Calibri"/>
                <a:cs typeface="Calibri"/>
                <a:sym typeface="Calibri"/>
              </a:rPr>
              <a:t>where decision-making processes fall along a continuum ranging from highly structured to highly unstructured.</a:t>
            </a:r>
            <a:endParaRPr b="0" i="0" sz="12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1" i="0" lang="en-US" sz="1200" u="none" strike="noStrike">
                <a:solidFill>
                  <a:schemeClr val="dk1"/>
                </a:solidFill>
                <a:latin typeface="Calibri"/>
                <a:ea typeface="Calibri"/>
                <a:cs typeface="Calibri"/>
                <a:sym typeface="Calibri"/>
              </a:rPr>
              <a:t>Nature of Decisions: </a:t>
            </a:r>
            <a:endParaRPr b="0" i="0" sz="12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US" sz="1200" u="none" strike="noStrike">
                <a:solidFill>
                  <a:schemeClr val="dk1"/>
                </a:solidFill>
                <a:latin typeface="Calibri"/>
                <a:ea typeface="Calibri"/>
                <a:cs typeface="Calibri"/>
                <a:sym typeface="Calibri"/>
              </a:rPr>
              <a:t>All managerial decisions fall into one of three broad categories:</a:t>
            </a:r>
            <a:endParaRPr b="0" i="0" sz="12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1" i="0" lang="en-US" sz="1200" u="none" strike="noStrike">
                <a:solidFill>
                  <a:schemeClr val="dk1"/>
                </a:solidFill>
                <a:latin typeface="Calibri"/>
                <a:ea typeface="Calibri"/>
                <a:cs typeface="Calibri"/>
                <a:sym typeface="Calibri"/>
              </a:rPr>
              <a:t>Operational Control: </a:t>
            </a:r>
            <a:r>
              <a:rPr b="0" i="0" lang="en-US" sz="1200" u="none" strike="noStrike">
                <a:solidFill>
                  <a:schemeClr val="dk1"/>
                </a:solidFill>
                <a:latin typeface="Calibri"/>
                <a:ea typeface="Calibri"/>
                <a:cs typeface="Calibri"/>
                <a:sym typeface="Calibri"/>
              </a:rPr>
              <a:t>executing specific tasks efficiently and effectively.</a:t>
            </a:r>
            <a:endParaRPr b="0" i="0" sz="12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1" i="0" lang="en-US" sz="1200" u="none" strike="noStrike">
                <a:solidFill>
                  <a:schemeClr val="dk1"/>
                </a:solidFill>
                <a:latin typeface="Calibri"/>
                <a:ea typeface="Calibri"/>
                <a:cs typeface="Calibri"/>
                <a:sym typeface="Calibri"/>
              </a:rPr>
              <a:t>Management Control: </a:t>
            </a:r>
            <a:r>
              <a:rPr b="0" i="0" lang="en-US" sz="1200" u="none" strike="noStrike">
                <a:solidFill>
                  <a:schemeClr val="dk1"/>
                </a:solidFill>
                <a:latin typeface="Calibri"/>
                <a:ea typeface="Calibri"/>
                <a:cs typeface="Calibri"/>
                <a:sym typeface="Calibri"/>
              </a:rPr>
              <a:t>acquiring and using resources efficiently in accomplishing organizational goals.</a:t>
            </a:r>
            <a:endParaRPr b="0" i="0" sz="12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1" i="0" lang="en-US" sz="1200" u="none" strike="noStrike">
                <a:solidFill>
                  <a:schemeClr val="dk1"/>
                </a:solidFill>
                <a:latin typeface="Calibri"/>
                <a:ea typeface="Calibri"/>
                <a:cs typeface="Calibri"/>
                <a:sym typeface="Calibri"/>
              </a:rPr>
              <a:t>Strategic Planning: </a:t>
            </a:r>
            <a:r>
              <a:rPr b="0" i="0" lang="en-US" sz="1200" u="none" strike="noStrike">
                <a:solidFill>
                  <a:schemeClr val="dk1"/>
                </a:solidFill>
                <a:latin typeface="Calibri"/>
                <a:ea typeface="Calibri"/>
                <a:cs typeface="Calibri"/>
                <a:sym typeface="Calibri"/>
              </a:rPr>
              <a:t>the long-range goals and policies for growth and resource allocation.</a:t>
            </a:r>
            <a:endParaRPr b="0" i="0" sz="1200" u="none" strike="noStrike">
              <a:solidFill>
                <a:schemeClr val="dk1"/>
              </a:solidFill>
              <a:latin typeface="Calibri"/>
              <a:ea typeface="Calibri"/>
              <a:cs typeface="Calibri"/>
              <a:sym typeface="Calibri"/>
            </a:endParaRPr>
          </a:p>
        </p:txBody>
      </p:sp>
      <p:sp>
        <p:nvSpPr>
          <p:cNvPr id="203" name="Google Shape;203;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i="0" lang="en-US" sz="1200" u="none" strike="noStrike">
                <a:solidFill>
                  <a:schemeClr val="dk1"/>
                </a:solidFill>
                <a:latin typeface="Calibri"/>
                <a:ea typeface="Calibri"/>
                <a:cs typeface="Calibri"/>
                <a:sym typeface="Calibri"/>
              </a:rPr>
              <a:t>Business Intelligence (BI): </a:t>
            </a:r>
            <a:r>
              <a:rPr b="0" i="0" lang="en-US" sz="1200" u="none" strike="noStrike">
                <a:solidFill>
                  <a:schemeClr val="dk1"/>
                </a:solidFill>
                <a:latin typeface="Calibri"/>
                <a:ea typeface="Calibri"/>
                <a:cs typeface="Calibri"/>
                <a:sym typeface="Calibri"/>
              </a:rPr>
              <a:t>is a broad category of applications, technologies, and processes for gathering, storing, accessing, and analyzing data to help business users make better decisions. BI applications enable decision makers to quickly ascertain the status of a business enterprise by examining key information.</a:t>
            </a:r>
            <a:endParaRPr/>
          </a:p>
        </p:txBody>
      </p:sp>
      <p:sp>
        <p:nvSpPr>
          <p:cNvPr id="223" name="Google Shape;223;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1200" u="none" strike="noStrike">
                <a:solidFill>
                  <a:schemeClr val="dk1"/>
                </a:solidFill>
                <a:latin typeface="Calibri"/>
                <a:ea typeface="Calibri"/>
                <a:cs typeface="Calibri"/>
                <a:sym typeface="Calibri"/>
              </a:rPr>
              <a:t>Online Analytical Processing </a:t>
            </a:r>
            <a:r>
              <a:rPr b="0" i="0" lang="en-US" sz="1200" u="none" strike="noStrike">
                <a:solidFill>
                  <a:schemeClr val="dk1"/>
                </a:solidFill>
                <a:latin typeface="Calibri"/>
                <a:ea typeface="Calibri"/>
                <a:cs typeface="Calibri"/>
                <a:sym typeface="Calibri"/>
              </a:rPr>
              <a:t>(OLAP - also referred to as </a:t>
            </a:r>
            <a:r>
              <a:rPr b="1" i="0" lang="en-US" sz="1200" u="none" strike="noStrike">
                <a:solidFill>
                  <a:schemeClr val="dk1"/>
                </a:solidFill>
                <a:latin typeface="Calibri"/>
                <a:ea typeface="Calibri"/>
                <a:cs typeface="Calibri"/>
                <a:sym typeface="Calibri"/>
              </a:rPr>
              <a:t>multidimensional analysis) </a:t>
            </a:r>
            <a:r>
              <a:rPr b="0" i="0" lang="en-US" sz="1200" u="none" strike="noStrike">
                <a:solidFill>
                  <a:schemeClr val="dk1"/>
                </a:solidFill>
                <a:latin typeface="Calibri"/>
                <a:ea typeface="Calibri"/>
                <a:cs typeface="Calibri"/>
                <a:sym typeface="Calibri"/>
              </a:rPr>
              <a:t>capabilities. OLAP involves “slicing and dicing” data stored in a dimensional format, drilling down in the data to greater detail, and aggregating the data.</a:t>
            </a:r>
            <a:endParaRPr/>
          </a:p>
        </p:txBody>
      </p:sp>
      <p:sp>
        <p:nvSpPr>
          <p:cNvPr id="249" name="Google Shape;249;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Data Mining: </a:t>
            </a:r>
            <a:r>
              <a:rPr lang="en-US"/>
              <a:t>the process of searching for valuable business information in a large database, data warehouse, or data mart. </a:t>
            </a:r>
            <a:endParaRPr/>
          </a:p>
          <a:p>
            <a:pPr indent="0" lvl="0" marL="0" rtl="0" algn="l">
              <a:lnSpc>
                <a:spcPct val="100000"/>
              </a:lnSpc>
              <a:spcBef>
                <a:spcPts val="0"/>
              </a:spcBef>
              <a:spcAft>
                <a:spcPts val="0"/>
              </a:spcAft>
              <a:buSzPts val="1400"/>
              <a:buNone/>
            </a:pPr>
            <a:r>
              <a:rPr b="1" lang="en-US"/>
              <a:t>Data Mining Can Perform Two Basic Operations:</a:t>
            </a:r>
            <a:endParaRPr b="1"/>
          </a:p>
          <a:p>
            <a:pPr indent="0" lvl="0" marL="0" rtl="0" algn="l">
              <a:lnSpc>
                <a:spcPct val="100000"/>
              </a:lnSpc>
              <a:spcBef>
                <a:spcPts val="0"/>
              </a:spcBef>
              <a:spcAft>
                <a:spcPts val="0"/>
              </a:spcAft>
              <a:buSzPts val="1400"/>
              <a:buNone/>
            </a:pPr>
            <a:r>
              <a:rPr lang="en-US"/>
              <a:t>(1) predicting trends and behaviors</a:t>
            </a:r>
            <a:endParaRPr/>
          </a:p>
          <a:p>
            <a:pPr indent="0" lvl="0" marL="0" rtl="0" algn="l">
              <a:lnSpc>
                <a:spcPct val="100000"/>
              </a:lnSpc>
              <a:spcBef>
                <a:spcPts val="0"/>
              </a:spcBef>
              <a:spcAft>
                <a:spcPts val="0"/>
              </a:spcAft>
              <a:buSzPts val="1400"/>
              <a:buNone/>
            </a:pPr>
            <a:r>
              <a:rPr lang="en-US"/>
              <a:t>(2) identifying previously unknown patterns.</a:t>
            </a:r>
            <a:endParaRPr/>
          </a:p>
        </p:txBody>
      </p:sp>
      <p:sp>
        <p:nvSpPr>
          <p:cNvPr id="256" name="Google Shape;256;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Decision support systems (DSSs): </a:t>
            </a:r>
            <a:r>
              <a:rPr lang="en-US"/>
              <a:t>combine models and data to analyze semistructured problems and some unstructured problems that involve extensive user involvement. Models are simplified representations, or abstractions, of reality.</a:t>
            </a:r>
            <a:endParaRPr/>
          </a:p>
          <a:p>
            <a:pPr indent="0" lvl="0" marL="0" rtl="0" algn="l">
              <a:lnSpc>
                <a:spcPct val="100000"/>
              </a:lnSpc>
              <a:spcBef>
                <a:spcPts val="0"/>
              </a:spcBef>
              <a:spcAft>
                <a:spcPts val="0"/>
              </a:spcAft>
              <a:buSzPts val="1400"/>
              <a:buNone/>
            </a:pPr>
            <a:r>
              <a:rPr b="1" lang="en-US"/>
              <a:t>Sensitivity Analysis: </a:t>
            </a:r>
            <a:r>
              <a:rPr lang="en-US"/>
              <a:t>Sensitivity analysis is the study of the impact that changes in one or more parts of a decision-making model have on other parts.</a:t>
            </a:r>
            <a:endParaRPr/>
          </a:p>
          <a:p>
            <a:pPr indent="0" lvl="0" marL="0" rtl="0" algn="l">
              <a:lnSpc>
                <a:spcPct val="100000"/>
              </a:lnSpc>
              <a:spcBef>
                <a:spcPts val="0"/>
              </a:spcBef>
              <a:spcAft>
                <a:spcPts val="0"/>
              </a:spcAft>
              <a:buSzPts val="1400"/>
              <a:buNone/>
            </a:pPr>
            <a:r>
              <a:rPr b="1" lang="en-US"/>
              <a:t>What–If Analysis: </a:t>
            </a:r>
            <a:r>
              <a:rPr lang="en-US"/>
              <a:t>A model builder must make predictions and assumptions regarding the input data, many of which are based on the assessment of uncertain futures. The results depend on the accuracy of these assumptions, which can be highly subjective.</a:t>
            </a:r>
            <a:endParaRPr/>
          </a:p>
          <a:p>
            <a:pPr indent="0" lvl="0" marL="0" rtl="0" algn="l">
              <a:lnSpc>
                <a:spcPct val="100000"/>
              </a:lnSpc>
              <a:spcBef>
                <a:spcPts val="0"/>
              </a:spcBef>
              <a:spcAft>
                <a:spcPts val="0"/>
              </a:spcAft>
              <a:buSzPts val="1400"/>
              <a:buNone/>
            </a:pPr>
            <a:r>
              <a:rPr b="1" lang="en-US"/>
              <a:t>Goal-Seeking Analysis: </a:t>
            </a:r>
            <a:r>
              <a:rPr lang="en-US"/>
              <a:t>represents a “backward” solution approach. It attempts to calculate the value of the inputs necessary to achieve a desired level of output.</a:t>
            </a:r>
            <a:endParaRPr/>
          </a:p>
        </p:txBody>
      </p:sp>
      <p:sp>
        <p:nvSpPr>
          <p:cNvPr id="269" name="Google Shape;269;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1200" u="none" strike="noStrike">
                <a:solidFill>
                  <a:schemeClr val="dk1"/>
                </a:solidFill>
                <a:latin typeface="Calibri"/>
                <a:ea typeface="Calibri"/>
                <a:cs typeface="Calibri"/>
                <a:sym typeface="Calibri"/>
              </a:rPr>
              <a:t>Dashboard: </a:t>
            </a:r>
            <a:r>
              <a:rPr b="0" i="0" lang="en-US" sz="1200" u="none" strike="noStrike">
                <a:solidFill>
                  <a:schemeClr val="dk1"/>
                </a:solidFill>
                <a:latin typeface="Calibri"/>
                <a:ea typeface="Calibri"/>
                <a:cs typeface="Calibri"/>
                <a:sym typeface="Calibri"/>
              </a:rPr>
              <a:t>provides easy access to timely information and direct access to management reports. They evolved from executive information systems, which were information systems designed specifically for the information needs of top executives</a:t>
            </a:r>
            <a:endParaRPr b="0" i="0" sz="12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1" lang="en-US"/>
              <a:t>Data Visualization: </a:t>
            </a:r>
            <a:r>
              <a:rPr lang="en-US"/>
              <a:t>data presented to users in visual formats such as text, graphics, and tables following data processing. Data Visualization makes IT applications more attractive and understandable to users.</a:t>
            </a:r>
            <a:endParaRPr/>
          </a:p>
          <a:p>
            <a:pPr indent="0" lvl="0" marL="0" rtl="0" algn="l">
              <a:lnSpc>
                <a:spcPct val="100000"/>
              </a:lnSpc>
              <a:spcBef>
                <a:spcPts val="0"/>
              </a:spcBef>
              <a:spcAft>
                <a:spcPts val="0"/>
              </a:spcAft>
              <a:buSzPts val="1400"/>
              <a:buNone/>
            </a:pPr>
            <a:r>
              <a:rPr b="1" lang="en-US"/>
              <a:t>Real-Time Business Intelligence: </a:t>
            </a:r>
            <a:r>
              <a:rPr lang="en-US"/>
              <a:t>includes the use of real time data for analysis as it is created rather than using historical data for analysis.</a:t>
            </a:r>
            <a:endParaRPr/>
          </a:p>
        </p:txBody>
      </p:sp>
      <p:sp>
        <p:nvSpPr>
          <p:cNvPr id="276" name="Google Shape;276;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1200" u="none" strike="noStrike">
                <a:solidFill>
                  <a:schemeClr val="dk1"/>
                </a:solidFill>
                <a:latin typeface="Calibri"/>
                <a:ea typeface="Calibri"/>
                <a:cs typeface="Calibri"/>
                <a:sym typeface="Calibri"/>
              </a:rPr>
              <a:t>Geographic Information System (GIS): </a:t>
            </a:r>
            <a:r>
              <a:rPr b="0" i="0" lang="en-US" sz="1200" u="none" strike="noStrike">
                <a:solidFill>
                  <a:schemeClr val="dk1"/>
                </a:solidFill>
                <a:latin typeface="Calibri"/>
                <a:ea typeface="Calibri"/>
                <a:cs typeface="Calibri"/>
                <a:sym typeface="Calibri"/>
              </a:rPr>
              <a:t>a computer-based system for capturing, integrating, manipulating, and displaying data using digitized maps. Its most distinguishing characteristic is that every record or digital object has an identified geographical location.</a:t>
            </a:r>
            <a:endParaRPr b="0" i="0" sz="12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1" i="0" lang="en-US" sz="1200" u="none" strike="noStrike">
                <a:solidFill>
                  <a:schemeClr val="dk1"/>
                </a:solidFill>
                <a:latin typeface="Calibri"/>
                <a:ea typeface="Calibri"/>
                <a:cs typeface="Calibri"/>
                <a:sym typeface="Calibri"/>
              </a:rPr>
              <a:t>Reality Mining: </a:t>
            </a:r>
            <a:r>
              <a:rPr b="0" i="0" lang="en-US" sz="1200" u="none" strike="noStrike">
                <a:solidFill>
                  <a:schemeClr val="dk1"/>
                </a:solidFill>
                <a:latin typeface="Calibri"/>
                <a:ea typeface="Calibri"/>
                <a:cs typeface="Calibri"/>
                <a:sym typeface="Calibri"/>
              </a:rPr>
              <a:t>Graphical Information Systems (GIS) and Geographic Positioning Systems (GPS) together to produce an interesting new type of technology which allows analysts to extract information from the usage patterns of mobile phones and other wireless devices.</a:t>
            </a:r>
            <a:endParaRPr/>
          </a:p>
        </p:txBody>
      </p:sp>
      <p:sp>
        <p:nvSpPr>
          <p:cNvPr id="295" name="Google Shape;295;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1200" u="none" strike="noStrike">
                <a:solidFill>
                  <a:schemeClr val="dk1"/>
                </a:solidFill>
                <a:latin typeface="Calibri"/>
                <a:ea typeface="Calibri"/>
                <a:cs typeface="Calibri"/>
                <a:sym typeface="Calibri"/>
              </a:rPr>
              <a:t>Management: </a:t>
            </a:r>
            <a:r>
              <a:rPr b="0" i="0" lang="en-US" sz="1200" u="none" strike="noStrike">
                <a:solidFill>
                  <a:schemeClr val="dk1"/>
                </a:solidFill>
                <a:latin typeface="Calibri"/>
                <a:ea typeface="Calibri"/>
                <a:cs typeface="Calibri"/>
                <a:sym typeface="Calibri"/>
              </a:rPr>
              <a:t>a process by which an organization achieves its goals through the use of resources (people, money, materials, and information).</a:t>
            </a:r>
            <a:endParaRPr b="0" i="0" sz="12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b="0" i="0" sz="12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1" i="0" lang="en-US" sz="1200" u="none" strike="noStrike">
                <a:solidFill>
                  <a:schemeClr val="dk1"/>
                </a:solidFill>
                <a:latin typeface="Calibri"/>
                <a:ea typeface="Calibri"/>
                <a:cs typeface="Calibri"/>
                <a:sym typeface="Calibri"/>
              </a:rPr>
              <a:t>Three Basic Roles of Managers (Mintzberg, 1973):</a:t>
            </a:r>
            <a:endParaRPr b="1" i="0" sz="12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US" sz="1200" u="none" strike="noStrike">
                <a:solidFill>
                  <a:schemeClr val="dk1"/>
                </a:solidFill>
                <a:latin typeface="Calibri"/>
                <a:ea typeface="Calibri"/>
                <a:cs typeface="Calibri"/>
                <a:sym typeface="Calibri"/>
              </a:rPr>
              <a:t>1. </a:t>
            </a:r>
            <a:r>
              <a:rPr b="1" i="1" lang="en-US" sz="1200" u="none" strike="noStrike">
                <a:solidFill>
                  <a:schemeClr val="dk1"/>
                </a:solidFill>
                <a:latin typeface="Calibri"/>
                <a:ea typeface="Calibri"/>
                <a:cs typeface="Calibri"/>
                <a:sym typeface="Calibri"/>
              </a:rPr>
              <a:t>Interpersonal roles</a:t>
            </a:r>
            <a:r>
              <a:rPr b="1" i="0" lang="en-US" sz="1200" u="none" strike="noStrike">
                <a:solidFill>
                  <a:schemeClr val="dk1"/>
                </a:solidFill>
                <a:latin typeface="Calibri"/>
                <a:ea typeface="Calibri"/>
                <a:cs typeface="Calibri"/>
                <a:sym typeface="Calibri"/>
              </a:rPr>
              <a:t>: </a:t>
            </a:r>
            <a:r>
              <a:rPr b="0" i="0" lang="en-US" sz="1200" u="none" strike="noStrike">
                <a:solidFill>
                  <a:schemeClr val="dk1"/>
                </a:solidFill>
                <a:latin typeface="Calibri"/>
                <a:ea typeface="Calibri"/>
                <a:cs typeface="Calibri"/>
                <a:sym typeface="Calibri"/>
              </a:rPr>
              <a:t>fi gurehead, leader, liaison</a:t>
            </a:r>
            <a:endParaRPr b="0" i="0" sz="12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US" sz="1200" u="none" strike="noStrike">
                <a:solidFill>
                  <a:schemeClr val="dk1"/>
                </a:solidFill>
                <a:latin typeface="Calibri"/>
                <a:ea typeface="Calibri"/>
                <a:cs typeface="Calibri"/>
                <a:sym typeface="Calibri"/>
              </a:rPr>
              <a:t>2. </a:t>
            </a:r>
            <a:r>
              <a:rPr b="1" i="1" lang="en-US" sz="1200" u="none" strike="noStrike">
                <a:solidFill>
                  <a:schemeClr val="dk1"/>
                </a:solidFill>
                <a:latin typeface="Calibri"/>
                <a:ea typeface="Calibri"/>
                <a:cs typeface="Calibri"/>
                <a:sym typeface="Calibri"/>
              </a:rPr>
              <a:t>Informational roles</a:t>
            </a:r>
            <a:r>
              <a:rPr b="1" i="0" lang="en-US" sz="1200" u="none" strike="noStrike">
                <a:solidFill>
                  <a:schemeClr val="dk1"/>
                </a:solidFill>
                <a:latin typeface="Calibri"/>
                <a:ea typeface="Calibri"/>
                <a:cs typeface="Calibri"/>
                <a:sym typeface="Calibri"/>
              </a:rPr>
              <a:t>: </a:t>
            </a:r>
            <a:r>
              <a:rPr b="0" i="0" lang="en-US" sz="1200" u="none" strike="noStrike">
                <a:solidFill>
                  <a:schemeClr val="dk1"/>
                </a:solidFill>
                <a:latin typeface="Calibri"/>
                <a:ea typeface="Calibri"/>
                <a:cs typeface="Calibri"/>
                <a:sym typeface="Calibri"/>
              </a:rPr>
              <a:t>monitor, disseminator, spokesperson, analyzer</a:t>
            </a:r>
            <a:endParaRPr b="0" i="0" sz="12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US" sz="1200" u="none" strike="noStrike">
                <a:solidFill>
                  <a:schemeClr val="dk1"/>
                </a:solidFill>
                <a:latin typeface="Calibri"/>
                <a:ea typeface="Calibri"/>
                <a:cs typeface="Calibri"/>
                <a:sym typeface="Calibri"/>
              </a:rPr>
              <a:t>3. </a:t>
            </a:r>
            <a:r>
              <a:rPr b="1" i="1" lang="en-US" sz="1200" u="none" strike="noStrike">
                <a:solidFill>
                  <a:schemeClr val="dk1"/>
                </a:solidFill>
                <a:latin typeface="Calibri"/>
                <a:ea typeface="Calibri"/>
                <a:cs typeface="Calibri"/>
                <a:sym typeface="Calibri"/>
              </a:rPr>
              <a:t>Decisional roles</a:t>
            </a:r>
            <a:r>
              <a:rPr b="1" i="0" lang="en-US" sz="1200" u="none" strike="noStrike">
                <a:solidFill>
                  <a:schemeClr val="dk1"/>
                </a:solidFill>
                <a:latin typeface="Calibri"/>
                <a:ea typeface="Calibri"/>
                <a:cs typeface="Calibri"/>
                <a:sym typeface="Calibri"/>
              </a:rPr>
              <a:t>: </a:t>
            </a:r>
            <a:r>
              <a:rPr b="0" i="0" lang="en-US" sz="1200" u="none" strike="noStrike">
                <a:solidFill>
                  <a:schemeClr val="dk1"/>
                </a:solidFill>
                <a:latin typeface="Calibri"/>
                <a:ea typeface="Calibri"/>
                <a:cs typeface="Calibri"/>
                <a:sym typeface="Calibri"/>
              </a:rPr>
              <a:t>entrepreneur, disturbance handler, resource allocator, negotiator</a:t>
            </a:r>
            <a:endParaRPr/>
          </a:p>
        </p:txBody>
      </p:sp>
      <p:sp>
        <p:nvSpPr>
          <p:cNvPr id="155" name="Google Shape;155;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1200" u="none" strike="noStrike">
                <a:solidFill>
                  <a:schemeClr val="dk1"/>
                </a:solidFill>
                <a:latin typeface="Calibri"/>
                <a:ea typeface="Calibri"/>
                <a:cs typeface="Calibri"/>
                <a:sym typeface="Calibri"/>
              </a:rPr>
              <a:t>Decision: </a:t>
            </a:r>
            <a:r>
              <a:rPr b="0" i="0" lang="en-US" sz="1200" u="none" strike="noStrike">
                <a:solidFill>
                  <a:schemeClr val="dk1"/>
                </a:solidFill>
                <a:latin typeface="Calibri"/>
                <a:ea typeface="Calibri"/>
                <a:cs typeface="Calibri"/>
                <a:sym typeface="Calibri"/>
              </a:rPr>
              <a:t>a choice among two or more alternatives that individuals and groups make. Decisions are diverse and are made continuously.</a:t>
            </a:r>
            <a:endParaRPr b="0" i="0" sz="12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1" i="0" lang="en-US" sz="1200" u="none" strike="noStrike">
                <a:solidFill>
                  <a:schemeClr val="dk1"/>
                </a:solidFill>
                <a:latin typeface="Calibri"/>
                <a:ea typeface="Calibri"/>
                <a:cs typeface="Calibri"/>
                <a:sym typeface="Calibri"/>
              </a:rPr>
              <a:t>Phases of the Decision Making Process:</a:t>
            </a:r>
            <a:endParaRPr b="1" i="0" sz="12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1" lang="en-US"/>
              <a:t>Intelligence Phase: </a:t>
            </a:r>
            <a:r>
              <a:rPr lang="en-US"/>
              <a:t>managers examine a situation and then identify and defi ne the problem or opportunity.</a:t>
            </a:r>
            <a:endParaRPr/>
          </a:p>
          <a:p>
            <a:pPr indent="0" lvl="0" marL="0" rtl="0" algn="l">
              <a:lnSpc>
                <a:spcPct val="100000"/>
              </a:lnSpc>
              <a:spcBef>
                <a:spcPts val="0"/>
              </a:spcBef>
              <a:spcAft>
                <a:spcPts val="0"/>
              </a:spcAft>
              <a:buSzPts val="1400"/>
              <a:buNone/>
            </a:pPr>
            <a:r>
              <a:rPr b="1" lang="en-US"/>
              <a:t>Design Phase: </a:t>
            </a:r>
            <a:r>
              <a:rPr lang="en-US"/>
              <a:t>decision makers construct a model for addressing the situation. They perform this task by making assumptions that simplify reality and by expressing the relationships among all of the relevant variables. Managers then validate the model by using test data. Finally, decision makers set criteria for evaluating all of the potential solutions that are proposed.</a:t>
            </a:r>
            <a:endParaRPr/>
          </a:p>
          <a:p>
            <a:pPr indent="0" lvl="0" marL="0" rtl="0" algn="l">
              <a:lnSpc>
                <a:spcPct val="100000"/>
              </a:lnSpc>
              <a:spcBef>
                <a:spcPts val="0"/>
              </a:spcBef>
              <a:spcAft>
                <a:spcPts val="0"/>
              </a:spcAft>
              <a:buSzPts val="1400"/>
              <a:buNone/>
            </a:pPr>
            <a:r>
              <a:rPr b="1" lang="en-US"/>
              <a:t>Choice Phase: </a:t>
            </a:r>
            <a:r>
              <a:rPr lang="en-US"/>
              <a:t>involves selecting a solution or course of action that seems best suited to resolve the problem. Th is solution (the decision) is then implemented.</a:t>
            </a:r>
            <a:endParaRPr/>
          </a:p>
          <a:p>
            <a:pPr indent="0" lvl="0" marL="0" rtl="0" algn="l">
              <a:lnSpc>
                <a:spcPct val="100000"/>
              </a:lnSpc>
              <a:spcBef>
                <a:spcPts val="0"/>
              </a:spcBef>
              <a:spcAft>
                <a:spcPts val="0"/>
              </a:spcAft>
              <a:buSzPts val="1400"/>
              <a:buNone/>
            </a:pPr>
            <a:r>
              <a:rPr b="1" lang="en-US"/>
              <a:t>Implementation Phase: </a:t>
            </a:r>
            <a:r>
              <a:rPr lang="en-US"/>
              <a:t>is successful if the proposed solution solves the problem or seizes the opportunity. If the solution fails, then the process returns to the previous phases. Computer-based decision support assists managers in the decision-making process.</a:t>
            </a:r>
            <a:endParaRPr/>
          </a:p>
        </p:txBody>
      </p:sp>
      <p:sp>
        <p:nvSpPr>
          <p:cNvPr id="176" name="Google Shape;176;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1200" u="none" strike="noStrike">
                <a:solidFill>
                  <a:schemeClr val="dk1"/>
                </a:solidFill>
                <a:latin typeface="Calibri"/>
                <a:ea typeface="Calibri"/>
                <a:cs typeface="Calibri"/>
                <a:sym typeface="Calibri"/>
              </a:rPr>
              <a:t>Decision: </a:t>
            </a:r>
            <a:r>
              <a:rPr b="0" i="0" lang="en-US" sz="1200" u="none" strike="noStrike">
                <a:solidFill>
                  <a:schemeClr val="dk1"/>
                </a:solidFill>
                <a:latin typeface="Calibri"/>
                <a:ea typeface="Calibri"/>
                <a:cs typeface="Calibri"/>
                <a:sym typeface="Calibri"/>
              </a:rPr>
              <a:t>a choice among two or more alternatives that individuals and groups make. Decisions are diverse and are made continuously.</a:t>
            </a:r>
            <a:endParaRPr b="0" i="0" sz="12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1" i="0" lang="en-US" sz="1200" u="none" strike="noStrike">
                <a:solidFill>
                  <a:schemeClr val="dk1"/>
                </a:solidFill>
                <a:latin typeface="Calibri"/>
                <a:ea typeface="Calibri"/>
                <a:cs typeface="Calibri"/>
                <a:sym typeface="Calibri"/>
              </a:rPr>
              <a:t>Phases of the Decision Making Process:</a:t>
            </a:r>
            <a:endParaRPr b="1" i="0" sz="12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1" lang="en-US"/>
              <a:t>Intelligence Phase: </a:t>
            </a:r>
            <a:r>
              <a:rPr lang="en-US"/>
              <a:t>managers examine a situation and then identify and defi ne the problem or opportunity.</a:t>
            </a:r>
            <a:endParaRPr/>
          </a:p>
          <a:p>
            <a:pPr indent="0" lvl="0" marL="0" rtl="0" algn="l">
              <a:lnSpc>
                <a:spcPct val="100000"/>
              </a:lnSpc>
              <a:spcBef>
                <a:spcPts val="0"/>
              </a:spcBef>
              <a:spcAft>
                <a:spcPts val="0"/>
              </a:spcAft>
              <a:buSzPts val="1400"/>
              <a:buNone/>
            </a:pPr>
            <a:r>
              <a:rPr b="1" lang="en-US"/>
              <a:t>Design Phase: </a:t>
            </a:r>
            <a:r>
              <a:rPr lang="en-US"/>
              <a:t>decision makers construct a model for addressing the situation. They perform this task by making assumptions that simplify reality and by expressing the relationships among all of the relevant variables. Managers then validate the model by using test data. Finally, decision makers set criteria for evaluating all of the potential solutions that are proposed.</a:t>
            </a:r>
            <a:endParaRPr/>
          </a:p>
          <a:p>
            <a:pPr indent="0" lvl="0" marL="0" rtl="0" algn="l">
              <a:lnSpc>
                <a:spcPct val="100000"/>
              </a:lnSpc>
              <a:spcBef>
                <a:spcPts val="0"/>
              </a:spcBef>
              <a:spcAft>
                <a:spcPts val="0"/>
              </a:spcAft>
              <a:buSzPts val="1400"/>
              <a:buNone/>
            </a:pPr>
            <a:r>
              <a:rPr b="1" lang="en-US"/>
              <a:t>Choice Phase: </a:t>
            </a:r>
            <a:r>
              <a:rPr lang="en-US"/>
              <a:t>involves selecting a solution or course of action that seems best suited to resolve the problem. Th is solution (the decision) is then implemented.</a:t>
            </a:r>
            <a:endParaRPr/>
          </a:p>
          <a:p>
            <a:pPr indent="0" lvl="0" marL="0" rtl="0" algn="l">
              <a:lnSpc>
                <a:spcPct val="100000"/>
              </a:lnSpc>
              <a:spcBef>
                <a:spcPts val="0"/>
              </a:spcBef>
              <a:spcAft>
                <a:spcPts val="0"/>
              </a:spcAft>
              <a:buSzPts val="1400"/>
              <a:buNone/>
            </a:pPr>
            <a:r>
              <a:rPr b="1" lang="en-US"/>
              <a:t>Implementation Phase: </a:t>
            </a:r>
            <a:r>
              <a:rPr lang="en-US"/>
              <a:t>is successful if the proposed solution solves the problem or seizes the opportunity. If the solution fails, then the process returns to the previous phases. Computer-based decision support assists managers in the decision-making process.</a:t>
            </a:r>
            <a:endParaRPr/>
          </a:p>
        </p:txBody>
      </p:sp>
      <p:sp>
        <p:nvSpPr>
          <p:cNvPr id="183" name="Google Shape;183;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1200" u="none" strike="noStrike">
                <a:solidFill>
                  <a:schemeClr val="dk1"/>
                </a:solidFill>
                <a:latin typeface="Calibri"/>
                <a:ea typeface="Calibri"/>
                <a:cs typeface="Calibri"/>
                <a:sym typeface="Calibri"/>
              </a:rPr>
              <a:t>Business Intelligence (BI): </a:t>
            </a:r>
            <a:r>
              <a:rPr b="0" i="0" lang="en-US" sz="1200" u="none" strike="noStrike">
                <a:solidFill>
                  <a:schemeClr val="dk1"/>
                </a:solidFill>
                <a:latin typeface="Calibri"/>
                <a:ea typeface="Calibri"/>
                <a:cs typeface="Calibri"/>
                <a:sym typeface="Calibri"/>
              </a:rPr>
              <a:t>is a broad category of applications, technologies, and processes for gathering, storing, accessing, and analyzing data to help business users make better decisions. BI applications enable decision makers to quickly ascertain the status of a business enterprise by examining key information.</a:t>
            </a:r>
            <a:endParaRPr/>
          </a:p>
        </p:txBody>
      </p:sp>
      <p:sp>
        <p:nvSpPr>
          <p:cNvPr id="196" name="Google Shape;196;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p:cSld name="Chapter Title">
    <p:spTree>
      <p:nvGrpSpPr>
        <p:cNvPr id="15" name="Shape 15"/>
        <p:cNvGrpSpPr/>
        <p:nvPr/>
      </p:nvGrpSpPr>
      <p:grpSpPr>
        <a:xfrm>
          <a:off x="0" y="0"/>
          <a:ext cx="0" cy="0"/>
          <a:chOff x="0" y="0"/>
          <a:chExt cx="0" cy="0"/>
        </a:xfrm>
      </p:grpSpPr>
      <p:pic>
        <p:nvPicPr>
          <p:cNvPr id="16" name="Google Shape;16;p27"/>
          <p:cNvPicPr preferRelativeResize="0"/>
          <p:nvPr/>
        </p:nvPicPr>
        <p:blipFill rotWithShape="1">
          <a:blip r:embed="rId2">
            <a:alphaModFix/>
          </a:blip>
          <a:srcRect b="0" l="813" r="1785" t="1641"/>
          <a:stretch/>
        </p:blipFill>
        <p:spPr>
          <a:xfrm>
            <a:off x="-1" y="0"/>
            <a:ext cx="9144001" cy="4571999"/>
          </a:xfrm>
          <a:prstGeom prst="rect">
            <a:avLst/>
          </a:prstGeom>
          <a:noFill/>
          <a:ln>
            <a:noFill/>
          </a:ln>
        </p:spPr>
      </p:pic>
      <p:sp>
        <p:nvSpPr>
          <p:cNvPr id="17" name="Google Shape;17;p27"/>
          <p:cNvSpPr/>
          <p:nvPr/>
        </p:nvSpPr>
        <p:spPr>
          <a:xfrm>
            <a:off x="-4762" y="1478378"/>
            <a:ext cx="9154254" cy="5387145"/>
          </a:xfrm>
          <a:custGeom>
            <a:rect b="b" l="l" r="r" t="t"/>
            <a:pathLst>
              <a:path extrusionOk="0" h="5406780" w="9229895">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a:gsLst>
              <a:gs pos="0">
                <a:srgbClr val="D8D8D8"/>
              </a:gs>
              <a:gs pos="29000">
                <a:srgbClr val="F3F3F3"/>
              </a:gs>
              <a:gs pos="82000">
                <a:schemeClr val="lt1"/>
              </a:gs>
              <a:gs pos="100000">
                <a:schemeClr val="lt1"/>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18" name="Google Shape;18;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9" name="Google Shape;19;p27"/>
          <p:cNvSpPr txBox="1"/>
          <p:nvPr>
            <p:ph idx="1" type="body"/>
          </p:nvPr>
        </p:nvSpPr>
        <p:spPr>
          <a:xfrm>
            <a:off x="2590799" y="1752600"/>
            <a:ext cx="2057401" cy="1752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2300"/>
              </a:spcBef>
              <a:spcAft>
                <a:spcPts val="0"/>
              </a:spcAft>
              <a:buClr>
                <a:srgbClr val="A0B94F"/>
              </a:buClr>
              <a:buSzPts val="11500"/>
              <a:buFont typeface="Arial"/>
              <a:buNone/>
              <a:defRPr b="0" i="0" sz="11500">
                <a:solidFill>
                  <a:srgbClr val="A0B94F"/>
                </a:solidFill>
                <a:latin typeface="Arial"/>
                <a:ea typeface="Arial"/>
                <a:cs typeface="Arial"/>
                <a:sym typeface="Aria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27"/>
          <p:cNvSpPr txBox="1"/>
          <p:nvPr/>
        </p:nvSpPr>
        <p:spPr>
          <a:xfrm>
            <a:off x="685800" y="2133600"/>
            <a:ext cx="2362200" cy="1066800"/>
          </a:xfrm>
          <a:prstGeom prst="rect">
            <a:avLst/>
          </a:prstGeom>
          <a:noFill/>
          <a:ln>
            <a:noFill/>
          </a:ln>
        </p:spPr>
        <p:txBody>
          <a:bodyPr anchorCtr="0" anchor="t" bIns="45700" lIns="91425" spcFirstLastPara="1" rIns="91425" wrap="square" tIns="45700">
            <a:normAutofit/>
          </a:bodyPr>
          <a:lstStyle/>
          <a:p>
            <a:pPr indent="0" lvl="0" marL="0" marR="0" rtl="0" algn="l">
              <a:lnSpc>
                <a:spcPct val="188888"/>
              </a:lnSpc>
              <a:spcBef>
                <a:spcPts val="0"/>
              </a:spcBef>
              <a:spcAft>
                <a:spcPts val="0"/>
              </a:spcAft>
              <a:buClr>
                <a:srgbClr val="7F7F7F"/>
              </a:buClr>
              <a:buSzPts val="3600"/>
              <a:buFont typeface="Arial"/>
              <a:buNone/>
            </a:pPr>
            <a:r>
              <a:rPr b="0" i="0" lang="en-US" sz="3600" u="none" cap="none" strike="noStrike">
                <a:solidFill>
                  <a:srgbClr val="7F7F7F"/>
                </a:solidFill>
                <a:latin typeface="Verdana"/>
                <a:ea typeface="Verdana"/>
                <a:cs typeface="Verdana"/>
                <a:sym typeface="Verdana"/>
              </a:rPr>
              <a:t>CHAPTER</a:t>
            </a:r>
            <a:endParaRPr b="0" i="0" sz="3600" u="none" cap="none" strike="noStrike">
              <a:solidFill>
                <a:srgbClr val="7F7F7F"/>
              </a:solidFill>
              <a:latin typeface="Verdana"/>
              <a:ea typeface="Verdana"/>
              <a:cs typeface="Verdana"/>
              <a:sym typeface="Verdana"/>
            </a:endParaRPr>
          </a:p>
        </p:txBody>
      </p:sp>
      <p:cxnSp>
        <p:nvCxnSpPr>
          <p:cNvPr id="21" name="Google Shape;21;p27"/>
          <p:cNvCxnSpPr/>
          <p:nvPr/>
        </p:nvCxnSpPr>
        <p:spPr>
          <a:xfrm rot="10800000">
            <a:off x="3048000" y="3352800"/>
            <a:ext cx="1143000" cy="0"/>
          </a:xfrm>
          <a:prstGeom prst="straightConnector1">
            <a:avLst/>
          </a:prstGeom>
          <a:noFill/>
          <a:ln cap="flat" cmpd="sng" w="38100">
            <a:solidFill>
              <a:srgbClr val="BFBFBF"/>
            </a:solidFill>
            <a:prstDash val="solid"/>
            <a:round/>
            <a:headEnd len="sm" w="sm" type="none"/>
            <a:tailEnd len="sm" w="sm" type="none"/>
          </a:ln>
        </p:spPr>
      </p:cxnSp>
      <p:sp>
        <p:nvSpPr>
          <p:cNvPr id="22" name="Google Shape;22;p27"/>
          <p:cNvSpPr txBox="1"/>
          <p:nvPr>
            <p:ph idx="2" type="subTitle"/>
          </p:nvPr>
        </p:nvSpPr>
        <p:spPr>
          <a:xfrm>
            <a:off x="609600" y="3810000"/>
            <a:ext cx="8382000" cy="2895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600"/>
              </a:spcBef>
              <a:spcAft>
                <a:spcPts val="0"/>
              </a:spcAft>
              <a:buClr>
                <a:srgbClr val="D74B13"/>
              </a:buClr>
              <a:buSzPts val="7200"/>
              <a:buNone/>
              <a:defRPr sz="7200">
                <a:solidFill>
                  <a:srgbClr val="D74B13"/>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Level4">
  <p:cSld name="Topic Level4">
    <p:spTree>
      <p:nvGrpSpPr>
        <p:cNvPr id="88" name="Shape 88"/>
        <p:cNvGrpSpPr/>
        <p:nvPr/>
      </p:nvGrpSpPr>
      <p:grpSpPr>
        <a:xfrm>
          <a:off x="0" y="0"/>
          <a:ext cx="0" cy="0"/>
          <a:chOff x="0" y="0"/>
          <a:chExt cx="0" cy="0"/>
        </a:xfrm>
      </p:grpSpPr>
      <p:sp>
        <p:nvSpPr>
          <p:cNvPr id="89" name="Google Shape;89;p36"/>
          <p:cNvSpPr/>
          <p:nvPr/>
        </p:nvSpPr>
        <p:spPr>
          <a:xfrm>
            <a:off x="0" y="1905000"/>
            <a:ext cx="9144000" cy="4419600"/>
          </a:xfrm>
          <a:prstGeom prst="rect">
            <a:avLst/>
          </a:prstGeom>
          <a:solidFill>
            <a:srgbClr val="FFFFCC">
              <a:alpha val="3843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cxnSp>
        <p:nvCxnSpPr>
          <p:cNvPr id="90" name="Google Shape;90;p36"/>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91" name="Google Shape;91;p36"/>
          <p:cNvSpPr/>
          <p:nvPr/>
        </p:nvSpPr>
        <p:spPr>
          <a:xfrm>
            <a:off x="6781800" y="6362700"/>
            <a:ext cx="2362200" cy="342900"/>
          </a:xfrm>
          <a:prstGeom prst="rect">
            <a:avLst/>
          </a:prstGeom>
          <a:solidFill>
            <a:srgbClr val="990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92" name="Google Shape;92;p36"/>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600"/>
              </a:spcBef>
              <a:spcAft>
                <a:spcPts val="0"/>
              </a:spcAft>
              <a:buClr>
                <a:srgbClr val="9900FF"/>
              </a:buClr>
              <a:buSzPts val="4400"/>
              <a:buNone/>
              <a:defRPr sz="4400">
                <a:solidFill>
                  <a:srgbClr val="9900FF"/>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93" name="Google Shape;93;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94" name="Google Shape;94;p36"/>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rgbClr val="595959"/>
              </a:buClr>
              <a:buSzPts val="3200"/>
              <a:buChar char="•"/>
              <a:defRPr>
                <a:solidFill>
                  <a:srgbClr val="595959"/>
                </a:solidFill>
                <a:latin typeface="Verdana"/>
                <a:ea typeface="Verdana"/>
                <a:cs typeface="Verdana"/>
                <a:sym typeface="Verdana"/>
              </a:defRPr>
            </a:lvl1pPr>
            <a:lvl2pPr indent="-406400" lvl="1" marL="914400" algn="l">
              <a:lnSpc>
                <a:spcPct val="100000"/>
              </a:lnSpc>
              <a:spcBef>
                <a:spcPts val="560"/>
              </a:spcBef>
              <a:spcAft>
                <a:spcPts val="0"/>
              </a:spcAft>
              <a:buClr>
                <a:srgbClr val="595959"/>
              </a:buClr>
              <a:buSzPts val="2800"/>
              <a:buChar char="–"/>
              <a:defRPr>
                <a:solidFill>
                  <a:srgbClr val="595959"/>
                </a:solidFill>
                <a:latin typeface="Verdana"/>
                <a:ea typeface="Verdana"/>
                <a:cs typeface="Verdana"/>
                <a:sym typeface="Verdana"/>
              </a:defRPr>
            </a:lvl2pPr>
            <a:lvl3pPr indent="-381000" lvl="2" marL="1371600" algn="l">
              <a:lnSpc>
                <a:spcPct val="100000"/>
              </a:lnSpc>
              <a:spcBef>
                <a:spcPts val="480"/>
              </a:spcBef>
              <a:spcAft>
                <a:spcPts val="0"/>
              </a:spcAft>
              <a:buClr>
                <a:srgbClr val="595959"/>
              </a:buClr>
              <a:buSzPts val="2400"/>
              <a:buChar char="•"/>
              <a:defRPr>
                <a:solidFill>
                  <a:srgbClr val="595959"/>
                </a:solidFill>
                <a:latin typeface="Verdana"/>
                <a:ea typeface="Verdana"/>
                <a:cs typeface="Verdana"/>
                <a:sym typeface="Verdana"/>
              </a:defRPr>
            </a:lvl3pPr>
            <a:lvl4pPr indent="-355600" lvl="3" marL="1828800" algn="l">
              <a:lnSpc>
                <a:spcPct val="100000"/>
              </a:lnSpc>
              <a:spcBef>
                <a:spcPts val="400"/>
              </a:spcBef>
              <a:spcAft>
                <a:spcPts val="0"/>
              </a:spcAft>
              <a:buClr>
                <a:srgbClr val="595959"/>
              </a:buClr>
              <a:buSzPts val="2000"/>
              <a:buChar char="–"/>
              <a:defRPr>
                <a:solidFill>
                  <a:srgbClr val="595959"/>
                </a:solidFill>
                <a:latin typeface="Verdana"/>
                <a:ea typeface="Verdana"/>
                <a:cs typeface="Verdana"/>
                <a:sym typeface="Verdana"/>
              </a:defRPr>
            </a:lvl4pPr>
            <a:lvl5pPr indent="-355600" lvl="4" marL="2286000" algn="l">
              <a:lnSpc>
                <a:spcPct val="100000"/>
              </a:lnSpc>
              <a:spcBef>
                <a:spcPts val="400"/>
              </a:spcBef>
              <a:spcAft>
                <a:spcPts val="0"/>
              </a:spcAft>
              <a:buClr>
                <a:srgbClr val="595959"/>
              </a:buClr>
              <a:buSzPts val="2000"/>
              <a:buChar char="»"/>
              <a:defRPr>
                <a:solidFill>
                  <a:srgbClr val="595959"/>
                </a:solidFill>
                <a:latin typeface="Verdana"/>
                <a:ea typeface="Verdana"/>
                <a:cs typeface="Verdana"/>
                <a:sym typeface="Verdana"/>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95" name="Google Shape;95;p36"/>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Level5">
  <p:cSld name="Topic Level5">
    <p:spTree>
      <p:nvGrpSpPr>
        <p:cNvPr id="96" name="Shape 96"/>
        <p:cNvGrpSpPr/>
        <p:nvPr/>
      </p:nvGrpSpPr>
      <p:grpSpPr>
        <a:xfrm>
          <a:off x="0" y="0"/>
          <a:ext cx="0" cy="0"/>
          <a:chOff x="0" y="0"/>
          <a:chExt cx="0" cy="0"/>
        </a:xfrm>
      </p:grpSpPr>
      <p:sp>
        <p:nvSpPr>
          <p:cNvPr id="97" name="Google Shape;97;p37"/>
          <p:cNvSpPr/>
          <p:nvPr/>
        </p:nvSpPr>
        <p:spPr>
          <a:xfrm>
            <a:off x="0" y="1905000"/>
            <a:ext cx="9144000" cy="4419600"/>
          </a:xfrm>
          <a:prstGeom prst="rect">
            <a:avLst/>
          </a:prstGeom>
          <a:solidFill>
            <a:srgbClr val="FFFFCC">
              <a:alpha val="3843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cxnSp>
        <p:nvCxnSpPr>
          <p:cNvPr id="98" name="Google Shape;98;p37"/>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99" name="Google Shape;99;p37"/>
          <p:cNvSpPr/>
          <p:nvPr/>
        </p:nvSpPr>
        <p:spPr>
          <a:xfrm>
            <a:off x="6781800" y="6362700"/>
            <a:ext cx="2362200" cy="3429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100" name="Google Shape;100;p37"/>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600"/>
              </a:spcBef>
              <a:spcAft>
                <a:spcPts val="0"/>
              </a:spcAft>
              <a:buClr>
                <a:schemeClr val="dk1"/>
              </a:buClr>
              <a:buSzPts val="4400"/>
              <a:buNone/>
              <a:defRPr sz="4400">
                <a:solidFill>
                  <a:schemeClr val="dk1"/>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01" name="Google Shape;101;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02" name="Google Shape;102;p37"/>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rgbClr val="595959"/>
              </a:buClr>
              <a:buSzPts val="3200"/>
              <a:buChar char="•"/>
              <a:defRPr>
                <a:solidFill>
                  <a:srgbClr val="595959"/>
                </a:solidFill>
                <a:latin typeface="Verdana"/>
                <a:ea typeface="Verdana"/>
                <a:cs typeface="Verdana"/>
                <a:sym typeface="Verdana"/>
              </a:defRPr>
            </a:lvl1pPr>
            <a:lvl2pPr indent="-406400" lvl="1" marL="914400" algn="l">
              <a:lnSpc>
                <a:spcPct val="100000"/>
              </a:lnSpc>
              <a:spcBef>
                <a:spcPts val="560"/>
              </a:spcBef>
              <a:spcAft>
                <a:spcPts val="0"/>
              </a:spcAft>
              <a:buClr>
                <a:srgbClr val="595959"/>
              </a:buClr>
              <a:buSzPts val="2800"/>
              <a:buChar char="–"/>
              <a:defRPr>
                <a:solidFill>
                  <a:srgbClr val="595959"/>
                </a:solidFill>
                <a:latin typeface="Verdana"/>
                <a:ea typeface="Verdana"/>
                <a:cs typeface="Verdana"/>
                <a:sym typeface="Verdana"/>
              </a:defRPr>
            </a:lvl2pPr>
            <a:lvl3pPr indent="-381000" lvl="2" marL="1371600" algn="l">
              <a:lnSpc>
                <a:spcPct val="100000"/>
              </a:lnSpc>
              <a:spcBef>
                <a:spcPts val="480"/>
              </a:spcBef>
              <a:spcAft>
                <a:spcPts val="0"/>
              </a:spcAft>
              <a:buClr>
                <a:srgbClr val="595959"/>
              </a:buClr>
              <a:buSzPts val="2400"/>
              <a:buChar char="•"/>
              <a:defRPr>
                <a:solidFill>
                  <a:srgbClr val="595959"/>
                </a:solidFill>
                <a:latin typeface="Verdana"/>
                <a:ea typeface="Verdana"/>
                <a:cs typeface="Verdana"/>
                <a:sym typeface="Verdana"/>
              </a:defRPr>
            </a:lvl3pPr>
            <a:lvl4pPr indent="-355600" lvl="3" marL="1828800" algn="l">
              <a:lnSpc>
                <a:spcPct val="100000"/>
              </a:lnSpc>
              <a:spcBef>
                <a:spcPts val="400"/>
              </a:spcBef>
              <a:spcAft>
                <a:spcPts val="0"/>
              </a:spcAft>
              <a:buClr>
                <a:srgbClr val="595959"/>
              </a:buClr>
              <a:buSzPts val="2000"/>
              <a:buChar char="–"/>
              <a:defRPr>
                <a:solidFill>
                  <a:srgbClr val="595959"/>
                </a:solidFill>
                <a:latin typeface="Verdana"/>
                <a:ea typeface="Verdana"/>
                <a:cs typeface="Verdana"/>
                <a:sym typeface="Verdana"/>
              </a:defRPr>
            </a:lvl4pPr>
            <a:lvl5pPr indent="-355600" lvl="4" marL="2286000" algn="l">
              <a:lnSpc>
                <a:spcPct val="100000"/>
              </a:lnSpc>
              <a:spcBef>
                <a:spcPts val="400"/>
              </a:spcBef>
              <a:spcAft>
                <a:spcPts val="0"/>
              </a:spcAft>
              <a:buClr>
                <a:srgbClr val="595959"/>
              </a:buClr>
              <a:buSzPts val="2000"/>
              <a:buChar char="»"/>
              <a:defRPr>
                <a:solidFill>
                  <a:srgbClr val="595959"/>
                </a:solidFill>
                <a:latin typeface="Verdana"/>
                <a:ea typeface="Verdana"/>
                <a:cs typeface="Verdana"/>
                <a:sym typeface="Verdana"/>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103" name="Google Shape;103;p37"/>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lug It In Title">
  <p:cSld name="1_Plug It In Title">
    <p:spTree>
      <p:nvGrpSpPr>
        <p:cNvPr id="104" name="Shape 104"/>
        <p:cNvGrpSpPr/>
        <p:nvPr/>
      </p:nvGrpSpPr>
      <p:grpSpPr>
        <a:xfrm>
          <a:off x="0" y="0"/>
          <a:ext cx="0" cy="0"/>
          <a:chOff x="0" y="0"/>
          <a:chExt cx="0" cy="0"/>
        </a:xfrm>
      </p:grpSpPr>
      <p:pic>
        <p:nvPicPr>
          <p:cNvPr id="105" name="Google Shape;105;p38"/>
          <p:cNvPicPr preferRelativeResize="0"/>
          <p:nvPr/>
        </p:nvPicPr>
        <p:blipFill rotWithShape="1">
          <a:blip r:embed="rId2">
            <a:alphaModFix/>
          </a:blip>
          <a:srcRect b="0" l="813" r="1785" t="1641"/>
          <a:stretch/>
        </p:blipFill>
        <p:spPr>
          <a:xfrm>
            <a:off x="-1" y="0"/>
            <a:ext cx="9144001" cy="4571999"/>
          </a:xfrm>
          <a:prstGeom prst="rect">
            <a:avLst/>
          </a:prstGeom>
          <a:noFill/>
          <a:ln>
            <a:noFill/>
          </a:ln>
        </p:spPr>
      </p:pic>
      <p:sp>
        <p:nvSpPr>
          <p:cNvPr id="106" name="Google Shape;106;p38"/>
          <p:cNvSpPr/>
          <p:nvPr/>
        </p:nvSpPr>
        <p:spPr>
          <a:xfrm>
            <a:off x="-4762" y="1478378"/>
            <a:ext cx="9154254" cy="5387145"/>
          </a:xfrm>
          <a:custGeom>
            <a:rect b="b" l="l" r="r" t="t"/>
            <a:pathLst>
              <a:path extrusionOk="0" h="5406780" w="9229895">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a:gsLst>
              <a:gs pos="0">
                <a:srgbClr val="D8D8D8"/>
              </a:gs>
              <a:gs pos="29000">
                <a:srgbClr val="F3F3F3"/>
              </a:gs>
              <a:gs pos="82000">
                <a:schemeClr val="lt1"/>
              </a:gs>
              <a:gs pos="100000">
                <a:schemeClr val="lt1"/>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107" name="Google Shape;107;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38"/>
          <p:cNvSpPr txBox="1"/>
          <p:nvPr>
            <p:ph idx="1" type="body"/>
          </p:nvPr>
        </p:nvSpPr>
        <p:spPr>
          <a:xfrm>
            <a:off x="2743199" y="1828800"/>
            <a:ext cx="2057401" cy="1752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2300"/>
              </a:spcBef>
              <a:spcAft>
                <a:spcPts val="0"/>
              </a:spcAft>
              <a:buClr>
                <a:srgbClr val="A0B94F"/>
              </a:buClr>
              <a:buSzPts val="11500"/>
              <a:buFont typeface="Arial"/>
              <a:buNone/>
              <a:defRPr b="0" i="0" sz="11500">
                <a:solidFill>
                  <a:srgbClr val="A0B94F"/>
                </a:solidFill>
                <a:latin typeface="Arial"/>
                <a:ea typeface="Arial"/>
                <a:cs typeface="Arial"/>
                <a:sym typeface="Aria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9" name="Google Shape;109;p38"/>
          <p:cNvSpPr txBox="1"/>
          <p:nvPr/>
        </p:nvSpPr>
        <p:spPr>
          <a:xfrm>
            <a:off x="457200" y="2209800"/>
            <a:ext cx="2971800" cy="1066800"/>
          </a:xfrm>
          <a:prstGeom prst="rect">
            <a:avLst/>
          </a:prstGeom>
          <a:noFill/>
          <a:ln>
            <a:noFill/>
          </a:ln>
        </p:spPr>
        <p:txBody>
          <a:bodyPr anchorCtr="0" anchor="t" bIns="45700" lIns="91425" spcFirstLastPara="1" rIns="91425" wrap="square" tIns="45700">
            <a:normAutofit/>
          </a:bodyPr>
          <a:lstStyle/>
          <a:p>
            <a:pPr indent="0" lvl="0" marL="0" marR="0" rtl="0" algn="l">
              <a:lnSpc>
                <a:spcPct val="188888"/>
              </a:lnSpc>
              <a:spcBef>
                <a:spcPts val="0"/>
              </a:spcBef>
              <a:spcAft>
                <a:spcPts val="0"/>
              </a:spcAft>
              <a:buClr>
                <a:srgbClr val="7F7F7F"/>
              </a:buClr>
              <a:buSzPts val="3600"/>
              <a:buFont typeface="Arial"/>
              <a:buNone/>
            </a:pPr>
            <a:r>
              <a:rPr b="0" i="0" lang="en-US" sz="3600" u="none" cap="none" strike="noStrike">
                <a:solidFill>
                  <a:srgbClr val="7F7F7F"/>
                </a:solidFill>
                <a:latin typeface="Verdana"/>
                <a:ea typeface="Verdana"/>
                <a:cs typeface="Verdana"/>
                <a:sym typeface="Verdana"/>
              </a:rPr>
              <a:t>PLUG IT IN</a:t>
            </a:r>
            <a:endParaRPr b="0" i="0" sz="3600" u="none" cap="none" strike="noStrike">
              <a:solidFill>
                <a:srgbClr val="7F7F7F"/>
              </a:solidFill>
              <a:latin typeface="Verdana"/>
              <a:ea typeface="Verdana"/>
              <a:cs typeface="Verdana"/>
              <a:sym typeface="Verdana"/>
            </a:endParaRPr>
          </a:p>
        </p:txBody>
      </p:sp>
      <p:cxnSp>
        <p:nvCxnSpPr>
          <p:cNvPr id="110" name="Google Shape;110;p38"/>
          <p:cNvCxnSpPr/>
          <p:nvPr/>
        </p:nvCxnSpPr>
        <p:spPr>
          <a:xfrm rot="10800000">
            <a:off x="3200400" y="3429000"/>
            <a:ext cx="1143000" cy="0"/>
          </a:xfrm>
          <a:prstGeom prst="straightConnector1">
            <a:avLst/>
          </a:prstGeom>
          <a:noFill/>
          <a:ln cap="flat" cmpd="sng" w="38100">
            <a:solidFill>
              <a:srgbClr val="BFBFBF"/>
            </a:solidFill>
            <a:prstDash val="solid"/>
            <a:round/>
            <a:headEnd len="sm" w="sm" type="none"/>
            <a:tailEnd len="sm" w="sm" type="none"/>
          </a:ln>
        </p:spPr>
      </p:cxnSp>
      <p:sp>
        <p:nvSpPr>
          <p:cNvPr id="111" name="Google Shape;111;p38"/>
          <p:cNvSpPr txBox="1"/>
          <p:nvPr>
            <p:ph idx="2" type="subTitle"/>
          </p:nvPr>
        </p:nvSpPr>
        <p:spPr>
          <a:xfrm>
            <a:off x="609600" y="3886200"/>
            <a:ext cx="8382000" cy="2819400"/>
          </a:xfrm>
          <a:prstGeom prst="rect">
            <a:avLst/>
          </a:prstGeom>
          <a:noFill/>
          <a:ln>
            <a:noFill/>
          </a:ln>
        </p:spPr>
        <p:txBody>
          <a:bodyPr anchorCtr="0" anchor="t" bIns="45700" lIns="91425" spcFirstLastPara="1" rIns="91425" wrap="square" tIns="45700">
            <a:normAutofit/>
          </a:bodyPr>
          <a:lstStyle>
            <a:lvl1pPr lvl="0" algn="l">
              <a:lnSpc>
                <a:spcPct val="83333"/>
              </a:lnSpc>
              <a:spcBef>
                <a:spcPts val="600"/>
              </a:spcBef>
              <a:spcAft>
                <a:spcPts val="0"/>
              </a:spcAft>
              <a:buClr>
                <a:srgbClr val="D74B13"/>
              </a:buClr>
              <a:buSzPts val="7200"/>
              <a:buNone/>
              <a:defRPr sz="7200">
                <a:solidFill>
                  <a:srgbClr val="D74B13"/>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_Topic Level2">
  <p:cSld name="PI_Topic Level2">
    <p:spTree>
      <p:nvGrpSpPr>
        <p:cNvPr id="112" name="Shape 112"/>
        <p:cNvGrpSpPr/>
        <p:nvPr/>
      </p:nvGrpSpPr>
      <p:grpSpPr>
        <a:xfrm>
          <a:off x="0" y="0"/>
          <a:ext cx="0" cy="0"/>
          <a:chOff x="0" y="0"/>
          <a:chExt cx="0" cy="0"/>
        </a:xfrm>
      </p:grpSpPr>
      <p:sp>
        <p:nvSpPr>
          <p:cNvPr id="113" name="Google Shape;113;p39"/>
          <p:cNvSpPr/>
          <p:nvPr/>
        </p:nvSpPr>
        <p:spPr>
          <a:xfrm>
            <a:off x="0" y="1905000"/>
            <a:ext cx="9144000" cy="4419600"/>
          </a:xfrm>
          <a:prstGeom prst="rect">
            <a:avLst/>
          </a:prstGeom>
          <a:solidFill>
            <a:srgbClr val="FFFFCC">
              <a:alpha val="3843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cxnSp>
        <p:nvCxnSpPr>
          <p:cNvPr id="114" name="Google Shape;114;p39"/>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115" name="Google Shape;115;p39"/>
          <p:cNvSpPr/>
          <p:nvPr/>
        </p:nvSpPr>
        <p:spPr>
          <a:xfrm>
            <a:off x="6781800" y="6362700"/>
            <a:ext cx="2362200" cy="3429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116" name="Google Shape;116;p39"/>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600"/>
              </a:spcBef>
              <a:spcAft>
                <a:spcPts val="0"/>
              </a:spcAft>
              <a:buClr>
                <a:srgbClr val="FF9900"/>
              </a:buClr>
              <a:buSzPts val="4400"/>
              <a:buNone/>
              <a:defRPr sz="4400">
                <a:solidFill>
                  <a:srgbClr val="FF9900"/>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17" name="Google Shape;117;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39"/>
          <p:cNvSpPr txBox="1"/>
          <p:nvPr>
            <p:ph idx="2" type="body"/>
          </p:nvPr>
        </p:nvSpPr>
        <p:spPr>
          <a:xfrm>
            <a:off x="76200" y="152400"/>
            <a:ext cx="1981200" cy="1524000"/>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200"/>
              </a:spcBef>
              <a:spcAft>
                <a:spcPts val="0"/>
              </a:spcAft>
              <a:buClr>
                <a:srgbClr val="7F7F7F"/>
              </a:buClr>
              <a:buSzPts val="6000"/>
              <a:buNone/>
              <a:defRPr sz="6000">
                <a:solidFill>
                  <a:srgbClr val="7F7F7F"/>
                </a:solidFill>
                <a:latin typeface="Century Gothic"/>
                <a:ea typeface="Century Gothic"/>
                <a:cs typeface="Century Gothic"/>
                <a:sym typeface="Century Gothic"/>
              </a:defRPr>
            </a:lvl1pPr>
            <a:lvl2pPr indent="-228600" lvl="1" marL="914400" algn="l">
              <a:lnSpc>
                <a:spcPct val="100000"/>
              </a:lnSpc>
              <a:spcBef>
                <a:spcPts val="1440"/>
              </a:spcBef>
              <a:spcAft>
                <a:spcPts val="0"/>
              </a:spcAft>
              <a:buClr>
                <a:schemeClr val="dk1"/>
              </a:buClr>
              <a:buSzPts val="7200"/>
              <a:buNone/>
              <a:defRPr sz="7200">
                <a:latin typeface="Century Gothic"/>
                <a:ea typeface="Century Gothic"/>
                <a:cs typeface="Century Gothic"/>
                <a:sym typeface="Century Gothic"/>
              </a:defRPr>
            </a:lvl2pPr>
            <a:lvl3pPr indent="-228600" lvl="2" marL="1371600" algn="l">
              <a:lnSpc>
                <a:spcPct val="100000"/>
              </a:lnSpc>
              <a:spcBef>
                <a:spcPts val="1440"/>
              </a:spcBef>
              <a:spcAft>
                <a:spcPts val="0"/>
              </a:spcAft>
              <a:buClr>
                <a:schemeClr val="dk1"/>
              </a:buClr>
              <a:buSzPts val="7200"/>
              <a:buNone/>
              <a:defRPr sz="7200">
                <a:latin typeface="Century Gothic"/>
                <a:ea typeface="Century Gothic"/>
                <a:cs typeface="Century Gothic"/>
                <a:sym typeface="Century Gothic"/>
              </a:defRPr>
            </a:lvl3pPr>
            <a:lvl4pPr indent="-228600" lvl="3" marL="1828800" algn="l">
              <a:lnSpc>
                <a:spcPct val="100000"/>
              </a:lnSpc>
              <a:spcBef>
                <a:spcPts val="1440"/>
              </a:spcBef>
              <a:spcAft>
                <a:spcPts val="0"/>
              </a:spcAft>
              <a:buClr>
                <a:schemeClr val="dk1"/>
              </a:buClr>
              <a:buSzPts val="7200"/>
              <a:buNone/>
              <a:defRPr sz="7200">
                <a:latin typeface="Century Gothic"/>
                <a:ea typeface="Century Gothic"/>
                <a:cs typeface="Century Gothic"/>
                <a:sym typeface="Century Gothic"/>
              </a:defRPr>
            </a:lvl4pPr>
            <a:lvl5pPr indent="-228600" lvl="4" marL="2286000" algn="l">
              <a:lnSpc>
                <a:spcPct val="100000"/>
              </a:lnSpc>
              <a:spcBef>
                <a:spcPts val="1440"/>
              </a:spcBef>
              <a:spcAft>
                <a:spcPts val="0"/>
              </a:spcAft>
              <a:buClr>
                <a:schemeClr val="dk1"/>
              </a:buClr>
              <a:buSzPts val="7200"/>
              <a:buNone/>
              <a:defRPr sz="7200">
                <a:latin typeface="Century Gothic"/>
                <a:ea typeface="Century Gothic"/>
                <a:cs typeface="Century Gothic"/>
                <a:sym typeface="Century Gothic"/>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9" name="Google Shape;119;p39"/>
          <p:cNvSpPr txBox="1"/>
          <p:nvPr>
            <p:ph idx="3" type="body"/>
          </p:nvPr>
        </p:nvSpPr>
        <p:spPr>
          <a:xfrm>
            <a:off x="609600" y="2133600"/>
            <a:ext cx="8001000" cy="41148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rgbClr val="6600CC"/>
              </a:buClr>
              <a:buSzPts val="3200"/>
              <a:buChar char="•"/>
              <a:defRPr>
                <a:solidFill>
                  <a:srgbClr val="6600CC"/>
                </a:solidFill>
                <a:latin typeface="Verdana"/>
                <a:ea typeface="Verdana"/>
                <a:cs typeface="Verdana"/>
                <a:sym typeface="Verdana"/>
              </a:defRPr>
            </a:lvl1pPr>
            <a:lvl2pPr indent="-406400" lvl="1" marL="914400" algn="l">
              <a:lnSpc>
                <a:spcPct val="100000"/>
              </a:lnSpc>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lnSpc>
                <a:spcPct val="100000"/>
              </a:lnSpc>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120" name="Google Shape;120;p39"/>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 Example / Opening Case">
  <p:cSld name="PI Example / Opening Case">
    <p:spTree>
      <p:nvGrpSpPr>
        <p:cNvPr id="121" name="Shape 121"/>
        <p:cNvGrpSpPr/>
        <p:nvPr/>
      </p:nvGrpSpPr>
      <p:grpSpPr>
        <a:xfrm>
          <a:off x="0" y="0"/>
          <a:ext cx="0" cy="0"/>
          <a:chOff x="0" y="0"/>
          <a:chExt cx="0" cy="0"/>
        </a:xfrm>
      </p:grpSpPr>
      <p:cxnSp>
        <p:nvCxnSpPr>
          <p:cNvPr id="122" name="Google Shape;122;p40"/>
          <p:cNvCxnSpPr/>
          <p:nvPr/>
        </p:nvCxnSpPr>
        <p:spPr>
          <a:xfrm>
            <a:off x="0" y="6477000"/>
            <a:ext cx="8686800" cy="0"/>
          </a:xfrm>
          <a:prstGeom prst="straightConnector1">
            <a:avLst/>
          </a:prstGeom>
          <a:noFill/>
          <a:ln cap="flat" cmpd="sng" w="25400">
            <a:solidFill>
              <a:srgbClr val="A5A5A5"/>
            </a:solidFill>
            <a:prstDash val="solid"/>
            <a:round/>
            <a:headEnd len="sm" w="sm" type="none"/>
            <a:tailEnd len="sm" w="sm" type="none"/>
          </a:ln>
        </p:spPr>
      </p:cxnSp>
      <p:sp>
        <p:nvSpPr>
          <p:cNvPr id="123" name="Google Shape;123;p40"/>
          <p:cNvSpPr/>
          <p:nvPr/>
        </p:nvSpPr>
        <p:spPr>
          <a:xfrm>
            <a:off x="8382000" y="5715000"/>
            <a:ext cx="304800" cy="762000"/>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cxnSp>
        <p:nvCxnSpPr>
          <p:cNvPr id="124" name="Google Shape;124;p40"/>
          <p:cNvCxnSpPr/>
          <p:nvPr/>
        </p:nvCxnSpPr>
        <p:spPr>
          <a:xfrm>
            <a:off x="609600" y="1219200"/>
            <a:ext cx="8534400" cy="0"/>
          </a:xfrm>
          <a:prstGeom prst="straightConnector1">
            <a:avLst/>
          </a:prstGeom>
          <a:noFill/>
          <a:ln cap="flat" cmpd="sng" w="25400">
            <a:solidFill>
              <a:srgbClr val="A5A5A5"/>
            </a:solidFill>
            <a:prstDash val="solid"/>
            <a:round/>
            <a:headEnd len="sm" w="sm" type="none"/>
            <a:tailEnd len="sm" w="sm" type="none"/>
          </a:ln>
        </p:spPr>
      </p:cxnSp>
      <p:sp>
        <p:nvSpPr>
          <p:cNvPr id="125" name="Google Shape;125;p40"/>
          <p:cNvSpPr txBox="1"/>
          <p:nvPr>
            <p:ph idx="12" type="sldNum"/>
          </p:nvPr>
        </p:nvSpPr>
        <p:spPr>
          <a:xfrm>
            <a:off x="6553200" y="611989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26" name="Google Shape;126;p40"/>
          <p:cNvSpPr txBox="1"/>
          <p:nvPr>
            <p:ph idx="1" type="body"/>
          </p:nvPr>
        </p:nvSpPr>
        <p:spPr>
          <a:xfrm>
            <a:off x="457200" y="1371600"/>
            <a:ext cx="8229600" cy="4876800"/>
          </a:xfrm>
          <a:prstGeom prst="rect">
            <a:avLst/>
          </a:prstGeom>
          <a:noFill/>
          <a:ln>
            <a:noFill/>
          </a:ln>
        </p:spPr>
        <p:txBody>
          <a:bodyPr anchorCtr="0" anchor="t" bIns="45700" lIns="91425" spcFirstLastPara="1" rIns="91425" wrap="square" tIns="45700">
            <a:normAutofit/>
          </a:bodyPr>
          <a:lstStyle>
            <a:lvl1pPr indent="-457200" lvl="0" marL="457200" algn="l">
              <a:lnSpc>
                <a:spcPct val="100000"/>
              </a:lnSpc>
              <a:spcBef>
                <a:spcPts val="720"/>
              </a:spcBef>
              <a:spcAft>
                <a:spcPts val="0"/>
              </a:spcAft>
              <a:buClr>
                <a:srgbClr val="9900FF"/>
              </a:buClr>
              <a:buSzPts val="3600"/>
              <a:buChar char="•"/>
              <a:defRPr b="0" sz="3600">
                <a:solidFill>
                  <a:srgbClr val="9900FF"/>
                </a:solidFill>
                <a:latin typeface="Verdana"/>
                <a:ea typeface="Verdana"/>
                <a:cs typeface="Verdana"/>
                <a:sym typeface="Verdana"/>
              </a:defRPr>
            </a:lvl1pPr>
            <a:lvl2pPr indent="-431800" lvl="1" marL="914400" algn="l">
              <a:lnSpc>
                <a:spcPct val="100000"/>
              </a:lnSpc>
              <a:spcBef>
                <a:spcPts val="640"/>
              </a:spcBef>
              <a:spcAft>
                <a:spcPts val="0"/>
              </a:spcAft>
              <a:buClr>
                <a:srgbClr val="FF9900"/>
              </a:buClr>
              <a:buSzPts val="3200"/>
              <a:buFont typeface="Georgia"/>
              <a:buAutoNum type="arabicPeriod"/>
              <a:defRPr sz="3200">
                <a:solidFill>
                  <a:schemeClr val="dk1"/>
                </a:solidFill>
                <a:latin typeface="Verdana"/>
                <a:ea typeface="Verdana"/>
                <a:cs typeface="Verdana"/>
                <a:sym typeface="Verdana"/>
              </a:defRPr>
            </a:lvl2pPr>
            <a:lvl3pPr indent="-406400" lvl="2" marL="1371600" algn="l">
              <a:lnSpc>
                <a:spcPct val="100000"/>
              </a:lnSpc>
              <a:spcBef>
                <a:spcPts val="560"/>
              </a:spcBef>
              <a:spcAft>
                <a:spcPts val="0"/>
              </a:spcAft>
              <a:buClr>
                <a:schemeClr val="dk1"/>
              </a:buClr>
              <a:buSzPts val="2800"/>
              <a:buChar char="•"/>
              <a:defRPr sz="2800">
                <a:solidFill>
                  <a:schemeClr val="dk1"/>
                </a:solidFill>
                <a:latin typeface="Verdana"/>
                <a:ea typeface="Verdana"/>
                <a:cs typeface="Verdana"/>
                <a:sym typeface="Verdana"/>
              </a:defRPr>
            </a:lvl3pPr>
            <a:lvl4pPr indent="-381000" lvl="3" marL="1828800" algn="l">
              <a:lnSpc>
                <a:spcPct val="100000"/>
              </a:lnSpc>
              <a:spcBef>
                <a:spcPts val="480"/>
              </a:spcBef>
              <a:spcAft>
                <a:spcPts val="0"/>
              </a:spcAft>
              <a:buClr>
                <a:schemeClr val="dk1"/>
              </a:buClr>
              <a:buSzPts val="2400"/>
              <a:buChar char="–"/>
              <a:defRPr sz="2400">
                <a:solidFill>
                  <a:schemeClr val="dk1"/>
                </a:solidFill>
                <a:latin typeface="Verdana"/>
                <a:ea typeface="Verdana"/>
                <a:cs typeface="Verdana"/>
                <a:sym typeface="Verdana"/>
              </a:defRPr>
            </a:lvl4pPr>
            <a:lvl5pPr indent="-381000" lvl="4" marL="2286000" algn="l">
              <a:lnSpc>
                <a:spcPct val="100000"/>
              </a:lnSpc>
              <a:spcBef>
                <a:spcPts val="480"/>
              </a:spcBef>
              <a:spcAft>
                <a:spcPts val="0"/>
              </a:spcAft>
              <a:buClr>
                <a:schemeClr val="dk1"/>
              </a:buClr>
              <a:buSzPts val="2400"/>
              <a:buChar char="»"/>
              <a:defRPr sz="2400">
                <a:solidFill>
                  <a:schemeClr val="dk1"/>
                </a:solidFill>
                <a:latin typeface="Verdana"/>
                <a:ea typeface="Verdana"/>
                <a:cs typeface="Verdana"/>
                <a:sym typeface="Verdana"/>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7" name="Google Shape;127;p40"/>
          <p:cNvSpPr txBox="1"/>
          <p:nvPr>
            <p:ph type="title"/>
          </p:nvPr>
        </p:nvSpPr>
        <p:spPr>
          <a:xfrm>
            <a:off x="457200" y="228600"/>
            <a:ext cx="50292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9900"/>
              </a:buClr>
              <a:buSzPts val="4400"/>
              <a:buFont typeface="Verdana"/>
              <a:buNone/>
              <a:defRPr b="1" sz="4400">
                <a:solidFill>
                  <a:srgbClr val="FF9900"/>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_IT's_Personal">
  <p:cSld name="PI_IT's_Personal">
    <p:spTree>
      <p:nvGrpSpPr>
        <p:cNvPr id="128" name="Shape 128"/>
        <p:cNvGrpSpPr/>
        <p:nvPr/>
      </p:nvGrpSpPr>
      <p:grpSpPr>
        <a:xfrm>
          <a:off x="0" y="0"/>
          <a:ext cx="0" cy="0"/>
          <a:chOff x="0" y="0"/>
          <a:chExt cx="0" cy="0"/>
        </a:xfrm>
      </p:grpSpPr>
      <p:sp>
        <p:nvSpPr>
          <p:cNvPr id="129" name="Google Shape;129;p41"/>
          <p:cNvSpPr/>
          <p:nvPr/>
        </p:nvSpPr>
        <p:spPr>
          <a:xfrm>
            <a:off x="0" y="2057400"/>
            <a:ext cx="9144000" cy="4267200"/>
          </a:xfrm>
          <a:prstGeom prst="rect">
            <a:avLst/>
          </a:prstGeom>
          <a:solidFill>
            <a:srgbClr val="FFFFCC">
              <a:alpha val="3843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cxnSp>
        <p:nvCxnSpPr>
          <p:cNvPr id="130" name="Google Shape;130;p41"/>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131" name="Google Shape;131;p41"/>
          <p:cNvSpPr/>
          <p:nvPr/>
        </p:nvSpPr>
        <p:spPr>
          <a:xfrm>
            <a:off x="6781800" y="6362700"/>
            <a:ext cx="2362200" cy="342900"/>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132" name="Google Shape;132;p41"/>
          <p:cNvSpPr txBox="1"/>
          <p:nvPr>
            <p:ph idx="1" type="subTitle"/>
          </p:nvPr>
        </p:nvSpPr>
        <p:spPr>
          <a:xfrm>
            <a:off x="457200" y="3200400"/>
            <a:ext cx="7772400" cy="27432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600"/>
              </a:spcBef>
              <a:spcAft>
                <a:spcPts val="0"/>
              </a:spcAft>
              <a:buClr>
                <a:srgbClr val="6600CC"/>
              </a:buClr>
              <a:buSzPts val="5400"/>
              <a:buNone/>
              <a:defRPr sz="5400">
                <a:solidFill>
                  <a:srgbClr val="6600CC"/>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33" name="Google Shape;133;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34" name="Google Shape;134;p41"/>
          <p:cNvSpPr txBox="1"/>
          <p:nvPr>
            <p:ph idx="2" type="body"/>
          </p:nvPr>
        </p:nvSpPr>
        <p:spPr>
          <a:xfrm>
            <a:off x="1295400" y="1219200"/>
            <a:ext cx="7391400" cy="990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80"/>
              </a:spcBef>
              <a:spcAft>
                <a:spcPts val="0"/>
              </a:spcAft>
              <a:buClr>
                <a:srgbClr val="6600CC"/>
              </a:buClr>
              <a:buSzPts val="5400"/>
              <a:buNone/>
              <a:defRPr b="0" i="0" sz="5400">
                <a:solidFill>
                  <a:srgbClr val="6600CC"/>
                </a:solidFill>
                <a:latin typeface="Verdana"/>
                <a:ea typeface="Verdana"/>
                <a:cs typeface="Verdana"/>
                <a:sym typeface="Verdana"/>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135" name="Google Shape;135;p41"/>
          <p:cNvCxnSpPr/>
          <p:nvPr/>
        </p:nvCxnSpPr>
        <p:spPr>
          <a:xfrm>
            <a:off x="0" y="2057400"/>
            <a:ext cx="8534400" cy="0"/>
          </a:xfrm>
          <a:prstGeom prst="straightConnector1">
            <a:avLst/>
          </a:prstGeom>
          <a:noFill/>
          <a:ln cap="flat" cmpd="sng" w="25400">
            <a:solidFill>
              <a:srgbClr val="A5A5A5"/>
            </a:solidFill>
            <a:prstDash val="solid"/>
            <a:round/>
            <a:headEnd len="sm" w="sm" type="none"/>
            <a:tailEnd len="sm" w="sm" type="none"/>
          </a:ln>
        </p:spPr>
      </p:cxnSp>
      <p:grpSp>
        <p:nvGrpSpPr>
          <p:cNvPr id="136" name="Google Shape;136;p41"/>
          <p:cNvGrpSpPr/>
          <p:nvPr/>
        </p:nvGrpSpPr>
        <p:grpSpPr>
          <a:xfrm>
            <a:off x="609600" y="888704"/>
            <a:ext cx="923260" cy="1473496"/>
            <a:chOff x="495300" y="888704"/>
            <a:chExt cx="923260" cy="1473496"/>
          </a:xfrm>
        </p:grpSpPr>
        <p:sp>
          <p:nvSpPr>
            <p:cNvPr id="137" name="Google Shape;137;p41"/>
            <p:cNvSpPr/>
            <p:nvPr/>
          </p:nvSpPr>
          <p:spPr>
            <a:xfrm>
              <a:off x="838200" y="1008888"/>
              <a:ext cx="246888" cy="1353312"/>
            </a:xfrm>
            <a:prstGeom prst="rect">
              <a:avLst/>
            </a:prstGeom>
            <a:solidFill>
              <a:srgbClr val="000099"/>
            </a:solidFill>
            <a:ln>
              <a:noFill/>
            </a:ln>
            <a:effectLst>
              <a:outerShdw blurRad="76200" sx="109000" rotWithShape="0" algn="ctr" dir="4620000" dist="88900" sy="109000">
                <a:srgbClr val="A5A5A5">
                  <a:alpha val="1843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138" name="Google Shape;138;p41"/>
            <p:cNvSpPr/>
            <p:nvPr/>
          </p:nvSpPr>
          <p:spPr>
            <a:xfrm>
              <a:off x="495300" y="1219200"/>
              <a:ext cx="246888" cy="1143000"/>
            </a:xfrm>
            <a:prstGeom prst="rect">
              <a:avLst/>
            </a:prstGeom>
            <a:solidFill>
              <a:srgbClr val="9900FF"/>
            </a:solidFill>
            <a:ln>
              <a:noFill/>
            </a:ln>
            <a:effectLst>
              <a:outerShdw blurRad="76200" sx="109000" rotWithShape="0" algn="ctr" dir="4620000" dist="88900" sy="109000">
                <a:srgbClr val="A5A5A5">
                  <a:alpha val="1843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139" name="Google Shape;139;p41"/>
            <p:cNvSpPr/>
            <p:nvPr/>
          </p:nvSpPr>
          <p:spPr>
            <a:xfrm rot="5400000">
              <a:off x="847060" y="545804"/>
              <a:ext cx="228600" cy="914400"/>
            </a:xfrm>
            <a:prstGeom prst="rect">
              <a:avLst/>
            </a:prstGeom>
            <a:solidFill>
              <a:srgbClr val="000099"/>
            </a:solidFill>
            <a:ln>
              <a:noFill/>
            </a:ln>
            <a:effectLst>
              <a:outerShdw blurRad="76200" sx="109000" rotWithShape="0" algn="ctr" dir="4620000" dist="88900" sy="109000">
                <a:srgbClr val="A5A5A5">
                  <a:alpha val="1843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_Outline" type="obj">
  <p:cSld name="OBJECT">
    <p:spTree>
      <p:nvGrpSpPr>
        <p:cNvPr id="23" name="Shape 23"/>
        <p:cNvGrpSpPr/>
        <p:nvPr/>
      </p:nvGrpSpPr>
      <p:grpSpPr>
        <a:xfrm>
          <a:off x="0" y="0"/>
          <a:ext cx="0" cy="0"/>
          <a:chOff x="0" y="0"/>
          <a:chExt cx="0" cy="0"/>
        </a:xfrm>
      </p:grpSpPr>
      <p:sp>
        <p:nvSpPr>
          <p:cNvPr id="24" name="Google Shape;24;p28"/>
          <p:cNvSpPr/>
          <p:nvPr/>
        </p:nvSpPr>
        <p:spPr>
          <a:xfrm>
            <a:off x="6781800" y="6362700"/>
            <a:ext cx="2362200" cy="342900"/>
          </a:xfrm>
          <a:prstGeom prst="rect">
            <a:avLst/>
          </a:prstGeom>
          <a:solidFill>
            <a:srgbClr val="00C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25" name="Google Shape;25;p28"/>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00CCFF"/>
              </a:buClr>
              <a:buSzPts val="4400"/>
              <a:buFont typeface="Verdana"/>
              <a:buNone/>
              <a:defRPr b="0" sz="4400">
                <a:solidFill>
                  <a:srgbClr val="00CCFF"/>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8"/>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rgbClr val="00B0F0"/>
              </a:buClr>
              <a:buSzPts val="3200"/>
              <a:buFont typeface="Georgia"/>
              <a:buAutoNum type="arabicPeriod"/>
              <a:defRPr>
                <a:latin typeface="Verdana"/>
                <a:ea typeface="Verdana"/>
                <a:cs typeface="Verdana"/>
                <a:sym typeface="Verdana"/>
              </a:defRPr>
            </a:lvl1pPr>
            <a:lvl2pPr indent="-406400" lvl="1" marL="914400" algn="l">
              <a:lnSpc>
                <a:spcPct val="100000"/>
              </a:lnSpc>
              <a:spcBef>
                <a:spcPts val="560"/>
              </a:spcBef>
              <a:spcAft>
                <a:spcPts val="0"/>
              </a:spcAft>
              <a:buClr>
                <a:schemeClr val="dk1"/>
              </a:buClr>
              <a:buSzPts val="2800"/>
              <a:buChar char="–"/>
              <a:defRPr>
                <a:latin typeface="Times New Roman"/>
                <a:ea typeface="Times New Roman"/>
                <a:cs typeface="Times New Roman"/>
                <a:sym typeface="Times New Roman"/>
              </a:defRPr>
            </a:lvl2pPr>
            <a:lvl3pPr indent="-381000" lvl="2" marL="1371600" algn="l">
              <a:lnSpc>
                <a:spcPct val="100000"/>
              </a:lnSpc>
              <a:spcBef>
                <a:spcPts val="480"/>
              </a:spcBef>
              <a:spcAft>
                <a:spcPts val="0"/>
              </a:spcAft>
              <a:buClr>
                <a:schemeClr val="dk1"/>
              </a:buClr>
              <a:buSzPts val="2400"/>
              <a:buChar char="•"/>
              <a:defRPr>
                <a:latin typeface="Times New Roman"/>
                <a:ea typeface="Times New Roman"/>
                <a:cs typeface="Times New Roman"/>
                <a:sym typeface="Times New Roman"/>
              </a:defRPr>
            </a:lvl3pPr>
            <a:lvl4pPr indent="-355600" lvl="3" marL="1828800" algn="l">
              <a:lnSpc>
                <a:spcPct val="100000"/>
              </a:lnSpc>
              <a:spcBef>
                <a:spcPts val="400"/>
              </a:spcBef>
              <a:spcAft>
                <a:spcPts val="0"/>
              </a:spcAft>
              <a:buClr>
                <a:schemeClr val="dk1"/>
              </a:buClr>
              <a:buSzPts val="2000"/>
              <a:buChar char="–"/>
              <a:defRPr>
                <a:latin typeface="Times New Roman"/>
                <a:ea typeface="Times New Roman"/>
                <a:cs typeface="Times New Roman"/>
                <a:sym typeface="Times New Roman"/>
              </a:defRPr>
            </a:lvl4pPr>
            <a:lvl5pPr indent="-355600" lvl="4" marL="2286000" algn="l">
              <a:lnSpc>
                <a:spcPct val="100000"/>
              </a:lnSpc>
              <a:spcBef>
                <a:spcPts val="400"/>
              </a:spcBef>
              <a:spcAft>
                <a:spcPts val="0"/>
              </a:spcAft>
              <a:buClr>
                <a:schemeClr val="dk1"/>
              </a:buClr>
              <a:buSzPts val="2000"/>
              <a:buChar char="»"/>
              <a:defRPr>
                <a:latin typeface="Times New Roman"/>
                <a:ea typeface="Times New Roman"/>
                <a:cs typeface="Times New Roman"/>
                <a:sym typeface="Times New Roman"/>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7" name="Google Shape;27;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28" name="Google Shape;28;p28"/>
          <p:cNvCxnSpPr/>
          <p:nvPr/>
        </p:nvCxnSpPr>
        <p:spPr>
          <a:xfrm>
            <a:off x="609600" y="6324600"/>
            <a:ext cx="8534400" cy="0"/>
          </a:xfrm>
          <a:prstGeom prst="straightConnector1">
            <a:avLst/>
          </a:prstGeom>
          <a:noFill/>
          <a:ln cap="flat" cmpd="sng" w="25400">
            <a:solidFill>
              <a:srgbClr val="C2D59B"/>
            </a:solidFill>
            <a:prstDash val="solid"/>
            <a:round/>
            <a:headEnd len="sm" w="sm" type="none"/>
            <a:tailEnd len="sm" w="sm" type="none"/>
          </a:ln>
        </p:spPr>
      </p:cxnSp>
      <p:cxnSp>
        <p:nvCxnSpPr>
          <p:cNvPr id="29" name="Google Shape;29;p28"/>
          <p:cNvCxnSpPr/>
          <p:nvPr/>
        </p:nvCxnSpPr>
        <p:spPr>
          <a:xfrm>
            <a:off x="0" y="304800"/>
            <a:ext cx="8534400" cy="0"/>
          </a:xfrm>
          <a:prstGeom prst="straightConnector1">
            <a:avLst/>
          </a:prstGeom>
          <a:noFill/>
          <a:ln cap="flat" cmpd="sng" w="25400">
            <a:solidFill>
              <a:srgbClr val="C2D59B"/>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Level3">
  <p:cSld name="Topic Level3">
    <p:spTree>
      <p:nvGrpSpPr>
        <p:cNvPr id="30" name="Shape 30"/>
        <p:cNvGrpSpPr/>
        <p:nvPr/>
      </p:nvGrpSpPr>
      <p:grpSpPr>
        <a:xfrm>
          <a:off x="0" y="0"/>
          <a:ext cx="0" cy="0"/>
          <a:chOff x="0" y="0"/>
          <a:chExt cx="0" cy="0"/>
        </a:xfrm>
      </p:grpSpPr>
      <p:sp>
        <p:nvSpPr>
          <p:cNvPr id="31" name="Google Shape;31;p29"/>
          <p:cNvSpPr/>
          <p:nvPr/>
        </p:nvSpPr>
        <p:spPr>
          <a:xfrm>
            <a:off x="0" y="1905000"/>
            <a:ext cx="9144000" cy="4419600"/>
          </a:xfrm>
          <a:prstGeom prst="rect">
            <a:avLst/>
          </a:prstGeom>
          <a:solidFill>
            <a:srgbClr val="FFFFCC">
              <a:alpha val="3843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cxnSp>
        <p:nvCxnSpPr>
          <p:cNvPr id="32" name="Google Shape;32;p29"/>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33" name="Google Shape;33;p29"/>
          <p:cNvSpPr/>
          <p:nvPr/>
        </p:nvSpPr>
        <p:spPr>
          <a:xfrm>
            <a:off x="6781800" y="6362700"/>
            <a:ext cx="2362200" cy="342900"/>
          </a:xfrm>
          <a:prstGeom prst="rect">
            <a:avLst/>
          </a:prstGeom>
          <a:solidFill>
            <a:srgbClr val="6600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34" name="Google Shape;34;p29"/>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600"/>
              </a:spcBef>
              <a:spcAft>
                <a:spcPts val="0"/>
              </a:spcAft>
              <a:buClr>
                <a:srgbClr val="6600CC"/>
              </a:buClr>
              <a:buSzPts val="4400"/>
              <a:buNone/>
              <a:defRPr sz="4400">
                <a:solidFill>
                  <a:srgbClr val="6600CC"/>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35" name="Google Shape;35;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29"/>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a:solidFill>
                  <a:schemeClr val="dk1"/>
                </a:solidFill>
                <a:latin typeface="Verdana"/>
                <a:ea typeface="Verdana"/>
                <a:cs typeface="Verdana"/>
                <a:sym typeface="Verdana"/>
              </a:defRPr>
            </a:lvl1pPr>
            <a:lvl2pPr indent="-406400" lvl="1" marL="914400" algn="l">
              <a:lnSpc>
                <a:spcPct val="100000"/>
              </a:lnSpc>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lnSpc>
                <a:spcPct val="100000"/>
              </a:lnSpc>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37" name="Google Shape;37;p29"/>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lide_Level3">
  <p:cSld name="ImageSlide_Level3">
    <p:spTree>
      <p:nvGrpSpPr>
        <p:cNvPr id="38" name="Shape 38"/>
        <p:cNvGrpSpPr/>
        <p:nvPr/>
      </p:nvGrpSpPr>
      <p:grpSpPr>
        <a:xfrm>
          <a:off x="0" y="0"/>
          <a:ext cx="0" cy="0"/>
          <a:chOff x="0" y="0"/>
          <a:chExt cx="0" cy="0"/>
        </a:xfrm>
      </p:grpSpPr>
      <p:sp>
        <p:nvSpPr>
          <p:cNvPr id="39" name="Google Shape;39;p30"/>
          <p:cNvSpPr txBox="1"/>
          <p:nvPr>
            <p:ph idx="1" type="subTitle"/>
          </p:nvPr>
        </p:nvSpPr>
        <p:spPr>
          <a:xfrm>
            <a:off x="457200" y="76200"/>
            <a:ext cx="8153399" cy="1447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600"/>
              </a:spcBef>
              <a:spcAft>
                <a:spcPts val="0"/>
              </a:spcAft>
              <a:buClr>
                <a:srgbClr val="6600CC"/>
              </a:buClr>
              <a:buSzPts val="4400"/>
              <a:buNone/>
              <a:defRPr sz="4400">
                <a:solidFill>
                  <a:srgbClr val="6600CC"/>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40" name="Google Shape;4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30"/>
          <p:cNvSpPr txBox="1"/>
          <p:nvPr>
            <p:ph idx="2" type="body"/>
          </p:nvPr>
        </p:nvSpPr>
        <p:spPr>
          <a:xfrm>
            <a:off x="457200" y="1828800"/>
            <a:ext cx="8153400" cy="48006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a:solidFill>
                  <a:schemeClr val="dk1"/>
                </a:solidFill>
                <a:latin typeface="Verdana"/>
                <a:ea typeface="Verdana"/>
                <a:cs typeface="Verdana"/>
                <a:sym typeface="Verdana"/>
              </a:defRPr>
            </a:lvl1pPr>
            <a:lvl2pPr indent="-406400" lvl="1" marL="914400" algn="l">
              <a:lnSpc>
                <a:spcPct val="100000"/>
              </a:lnSpc>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lnSpc>
                <a:spcPct val="100000"/>
              </a:lnSpc>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42" name="Google Shape;42;p30"/>
          <p:cNvCxnSpPr/>
          <p:nvPr/>
        </p:nvCxnSpPr>
        <p:spPr>
          <a:xfrm>
            <a:off x="0" y="16764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Level2">
  <p:cSld name="Topic Level2">
    <p:spTree>
      <p:nvGrpSpPr>
        <p:cNvPr id="43" name="Shape 43"/>
        <p:cNvGrpSpPr/>
        <p:nvPr/>
      </p:nvGrpSpPr>
      <p:grpSpPr>
        <a:xfrm>
          <a:off x="0" y="0"/>
          <a:ext cx="0" cy="0"/>
          <a:chOff x="0" y="0"/>
          <a:chExt cx="0" cy="0"/>
        </a:xfrm>
      </p:grpSpPr>
      <p:sp>
        <p:nvSpPr>
          <p:cNvPr id="44" name="Google Shape;44;p31"/>
          <p:cNvSpPr/>
          <p:nvPr/>
        </p:nvSpPr>
        <p:spPr>
          <a:xfrm>
            <a:off x="0" y="1905000"/>
            <a:ext cx="9144000" cy="4419600"/>
          </a:xfrm>
          <a:prstGeom prst="rect">
            <a:avLst/>
          </a:prstGeom>
          <a:solidFill>
            <a:srgbClr val="FFFFCC">
              <a:alpha val="3843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cxnSp>
        <p:nvCxnSpPr>
          <p:cNvPr id="45" name="Google Shape;45;p31"/>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46" name="Google Shape;46;p31"/>
          <p:cNvSpPr/>
          <p:nvPr/>
        </p:nvSpPr>
        <p:spPr>
          <a:xfrm>
            <a:off x="6781800" y="6362700"/>
            <a:ext cx="2362200" cy="3429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47" name="Google Shape;47;p31"/>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600"/>
              </a:spcBef>
              <a:spcAft>
                <a:spcPts val="0"/>
              </a:spcAft>
              <a:buClr>
                <a:srgbClr val="FF9900"/>
              </a:buClr>
              <a:buSzPts val="4400"/>
              <a:buNone/>
              <a:defRPr sz="4400">
                <a:solidFill>
                  <a:srgbClr val="FF9900"/>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48" name="Google Shape;48;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31"/>
          <p:cNvSpPr txBox="1"/>
          <p:nvPr>
            <p:ph idx="2" type="body"/>
          </p:nvPr>
        </p:nvSpPr>
        <p:spPr>
          <a:xfrm>
            <a:off x="76200" y="0"/>
            <a:ext cx="1981200" cy="1524000"/>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440"/>
              </a:spcBef>
              <a:spcAft>
                <a:spcPts val="0"/>
              </a:spcAft>
              <a:buClr>
                <a:srgbClr val="7F7F7F"/>
              </a:buClr>
              <a:buSzPts val="7200"/>
              <a:buNone/>
              <a:defRPr sz="7200">
                <a:solidFill>
                  <a:srgbClr val="7F7F7F"/>
                </a:solidFill>
                <a:latin typeface="Century Gothic"/>
                <a:ea typeface="Century Gothic"/>
                <a:cs typeface="Century Gothic"/>
                <a:sym typeface="Century Gothic"/>
              </a:defRPr>
            </a:lvl1pPr>
            <a:lvl2pPr indent="-228600" lvl="1" marL="914400" algn="l">
              <a:lnSpc>
                <a:spcPct val="100000"/>
              </a:lnSpc>
              <a:spcBef>
                <a:spcPts val="1440"/>
              </a:spcBef>
              <a:spcAft>
                <a:spcPts val="0"/>
              </a:spcAft>
              <a:buClr>
                <a:schemeClr val="dk1"/>
              </a:buClr>
              <a:buSzPts val="7200"/>
              <a:buNone/>
              <a:defRPr sz="7200">
                <a:latin typeface="Century Gothic"/>
                <a:ea typeface="Century Gothic"/>
                <a:cs typeface="Century Gothic"/>
                <a:sym typeface="Century Gothic"/>
              </a:defRPr>
            </a:lvl2pPr>
            <a:lvl3pPr indent="-228600" lvl="2" marL="1371600" algn="l">
              <a:lnSpc>
                <a:spcPct val="100000"/>
              </a:lnSpc>
              <a:spcBef>
                <a:spcPts val="1440"/>
              </a:spcBef>
              <a:spcAft>
                <a:spcPts val="0"/>
              </a:spcAft>
              <a:buClr>
                <a:schemeClr val="dk1"/>
              </a:buClr>
              <a:buSzPts val="7200"/>
              <a:buNone/>
              <a:defRPr sz="7200">
                <a:latin typeface="Century Gothic"/>
                <a:ea typeface="Century Gothic"/>
                <a:cs typeface="Century Gothic"/>
                <a:sym typeface="Century Gothic"/>
              </a:defRPr>
            </a:lvl3pPr>
            <a:lvl4pPr indent="-228600" lvl="3" marL="1828800" algn="l">
              <a:lnSpc>
                <a:spcPct val="100000"/>
              </a:lnSpc>
              <a:spcBef>
                <a:spcPts val="1440"/>
              </a:spcBef>
              <a:spcAft>
                <a:spcPts val="0"/>
              </a:spcAft>
              <a:buClr>
                <a:schemeClr val="dk1"/>
              </a:buClr>
              <a:buSzPts val="7200"/>
              <a:buNone/>
              <a:defRPr sz="7200">
                <a:latin typeface="Century Gothic"/>
                <a:ea typeface="Century Gothic"/>
                <a:cs typeface="Century Gothic"/>
                <a:sym typeface="Century Gothic"/>
              </a:defRPr>
            </a:lvl4pPr>
            <a:lvl5pPr indent="-228600" lvl="4" marL="2286000" algn="l">
              <a:lnSpc>
                <a:spcPct val="100000"/>
              </a:lnSpc>
              <a:spcBef>
                <a:spcPts val="1440"/>
              </a:spcBef>
              <a:spcAft>
                <a:spcPts val="0"/>
              </a:spcAft>
              <a:buClr>
                <a:schemeClr val="dk1"/>
              </a:buClr>
              <a:buSzPts val="7200"/>
              <a:buNone/>
              <a:defRPr sz="7200">
                <a:latin typeface="Century Gothic"/>
                <a:ea typeface="Century Gothic"/>
                <a:cs typeface="Century Gothic"/>
                <a:sym typeface="Century Gothic"/>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0" name="Google Shape;50;p31"/>
          <p:cNvSpPr txBox="1"/>
          <p:nvPr>
            <p:ph idx="3" type="body"/>
          </p:nvPr>
        </p:nvSpPr>
        <p:spPr>
          <a:xfrm>
            <a:off x="1066800" y="2438400"/>
            <a:ext cx="7543800" cy="38100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rgbClr val="6600CC"/>
              </a:buClr>
              <a:buSzPts val="3200"/>
              <a:buChar char="•"/>
              <a:defRPr>
                <a:solidFill>
                  <a:srgbClr val="6600CC"/>
                </a:solidFill>
                <a:latin typeface="Verdana"/>
                <a:ea typeface="Verdana"/>
                <a:cs typeface="Verdana"/>
                <a:sym typeface="Verdana"/>
              </a:defRPr>
            </a:lvl1pPr>
            <a:lvl2pPr indent="-406400" lvl="1" marL="914400" algn="l">
              <a:lnSpc>
                <a:spcPct val="100000"/>
              </a:lnSpc>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lnSpc>
                <a:spcPct val="100000"/>
              </a:lnSpc>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51" name="Google Shape;51;p31"/>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ts_about_bus">
  <p:cSld name="Its_about_bus">
    <p:spTree>
      <p:nvGrpSpPr>
        <p:cNvPr id="52" name="Shape 52"/>
        <p:cNvGrpSpPr/>
        <p:nvPr/>
      </p:nvGrpSpPr>
      <p:grpSpPr>
        <a:xfrm>
          <a:off x="0" y="0"/>
          <a:ext cx="0" cy="0"/>
          <a:chOff x="0" y="0"/>
          <a:chExt cx="0" cy="0"/>
        </a:xfrm>
      </p:grpSpPr>
      <p:sp>
        <p:nvSpPr>
          <p:cNvPr id="53" name="Google Shape;53;p32"/>
          <p:cNvSpPr/>
          <p:nvPr/>
        </p:nvSpPr>
        <p:spPr>
          <a:xfrm>
            <a:off x="0" y="1397296"/>
            <a:ext cx="9144000" cy="4927304"/>
          </a:xfrm>
          <a:prstGeom prst="rect">
            <a:avLst/>
          </a:prstGeom>
          <a:solidFill>
            <a:srgbClr val="FFFFCC">
              <a:alpha val="3843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cxnSp>
        <p:nvCxnSpPr>
          <p:cNvPr id="54" name="Google Shape;54;p32"/>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55" name="Google Shape;55;p32"/>
          <p:cNvSpPr/>
          <p:nvPr/>
        </p:nvSpPr>
        <p:spPr>
          <a:xfrm>
            <a:off x="6781800" y="6362700"/>
            <a:ext cx="2362200" cy="342900"/>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56" name="Google Shape;56;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32"/>
          <p:cNvSpPr txBox="1"/>
          <p:nvPr>
            <p:ph idx="1" type="body"/>
          </p:nvPr>
        </p:nvSpPr>
        <p:spPr>
          <a:xfrm>
            <a:off x="1295400" y="635296"/>
            <a:ext cx="7772400" cy="990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880"/>
              </a:spcBef>
              <a:spcAft>
                <a:spcPts val="0"/>
              </a:spcAft>
              <a:buClr>
                <a:srgbClr val="6600CC"/>
              </a:buClr>
              <a:buSzPts val="4400"/>
              <a:buNone/>
              <a:defRPr b="0" i="0" sz="4400">
                <a:solidFill>
                  <a:srgbClr val="6600CC"/>
                </a:solidFill>
                <a:latin typeface="Verdana"/>
                <a:ea typeface="Verdana"/>
                <a:cs typeface="Verdana"/>
                <a:sym typeface="Verdana"/>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58" name="Google Shape;58;p32"/>
          <p:cNvCxnSpPr/>
          <p:nvPr/>
        </p:nvCxnSpPr>
        <p:spPr>
          <a:xfrm>
            <a:off x="0" y="1397296"/>
            <a:ext cx="8534400" cy="0"/>
          </a:xfrm>
          <a:prstGeom prst="straightConnector1">
            <a:avLst/>
          </a:prstGeom>
          <a:noFill/>
          <a:ln cap="flat" cmpd="sng" w="25400">
            <a:solidFill>
              <a:srgbClr val="A5A5A5"/>
            </a:solidFill>
            <a:prstDash val="solid"/>
            <a:round/>
            <a:headEnd len="sm" w="sm" type="none"/>
            <a:tailEnd len="sm" w="sm" type="none"/>
          </a:ln>
        </p:spPr>
      </p:cxnSp>
      <p:grpSp>
        <p:nvGrpSpPr>
          <p:cNvPr id="59" name="Google Shape;59;p32"/>
          <p:cNvGrpSpPr/>
          <p:nvPr/>
        </p:nvGrpSpPr>
        <p:grpSpPr>
          <a:xfrm>
            <a:off x="609600" y="228600"/>
            <a:ext cx="923260" cy="1473496"/>
            <a:chOff x="495300" y="888704"/>
            <a:chExt cx="923260" cy="1473496"/>
          </a:xfrm>
        </p:grpSpPr>
        <p:sp>
          <p:nvSpPr>
            <p:cNvPr id="60" name="Google Shape;60;p32"/>
            <p:cNvSpPr/>
            <p:nvPr/>
          </p:nvSpPr>
          <p:spPr>
            <a:xfrm>
              <a:off x="838200" y="1008888"/>
              <a:ext cx="246888" cy="1353312"/>
            </a:xfrm>
            <a:prstGeom prst="rect">
              <a:avLst/>
            </a:prstGeom>
            <a:solidFill>
              <a:srgbClr val="000099"/>
            </a:solidFill>
            <a:ln>
              <a:noFill/>
            </a:ln>
            <a:effectLst>
              <a:outerShdw blurRad="76200" sx="109000" rotWithShape="0" algn="ctr" dir="4620000" dist="88900" sy="109000">
                <a:srgbClr val="A5A5A5">
                  <a:alpha val="1843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61" name="Google Shape;61;p32"/>
            <p:cNvSpPr/>
            <p:nvPr/>
          </p:nvSpPr>
          <p:spPr>
            <a:xfrm>
              <a:off x="495300" y="1219200"/>
              <a:ext cx="246888" cy="1143000"/>
            </a:xfrm>
            <a:prstGeom prst="rect">
              <a:avLst/>
            </a:prstGeom>
            <a:solidFill>
              <a:srgbClr val="9900FF"/>
            </a:solidFill>
            <a:ln>
              <a:noFill/>
            </a:ln>
            <a:effectLst>
              <a:outerShdw blurRad="76200" sx="109000" rotWithShape="0" algn="ctr" dir="4620000" dist="88900" sy="109000">
                <a:srgbClr val="A5A5A5">
                  <a:alpha val="1843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62" name="Google Shape;62;p32"/>
            <p:cNvSpPr/>
            <p:nvPr/>
          </p:nvSpPr>
          <p:spPr>
            <a:xfrm rot="5400000">
              <a:off x="847060" y="545804"/>
              <a:ext cx="228600" cy="914400"/>
            </a:xfrm>
            <a:prstGeom prst="rect">
              <a:avLst/>
            </a:prstGeom>
            <a:solidFill>
              <a:srgbClr val="000099"/>
            </a:solidFill>
            <a:ln>
              <a:noFill/>
            </a:ln>
            <a:effectLst>
              <a:outerShdw blurRad="76200" sx="109000" rotWithShape="0" algn="ctr" dir="4620000" dist="88900" sy="109000">
                <a:srgbClr val="A5A5A5">
                  <a:alpha val="1843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grpSp>
      <p:sp>
        <p:nvSpPr>
          <p:cNvPr id="63" name="Google Shape;63;p32"/>
          <p:cNvSpPr txBox="1"/>
          <p:nvPr>
            <p:ph idx="2" type="body"/>
          </p:nvPr>
        </p:nvSpPr>
        <p:spPr>
          <a:xfrm>
            <a:off x="609600" y="1828800"/>
            <a:ext cx="8001000" cy="44196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b="1" sz="3200">
                <a:solidFill>
                  <a:schemeClr val="dk1"/>
                </a:solidFill>
                <a:latin typeface="Verdana"/>
                <a:ea typeface="Verdana"/>
                <a:cs typeface="Verdana"/>
                <a:sym typeface="Verdana"/>
              </a:defRPr>
            </a:lvl1pPr>
            <a:lvl2pPr indent="-381000" lvl="1" marL="914400" algn="l">
              <a:lnSpc>
                <a:spcPct val="100000"/>
              </a:lnSpc>
              <a:spcBef>
                <a:spcPts val="480"/>
              </a:spcBef>
              <a:spcAft>
                <a:spcPts val="0"/>
              </a:spcAft>
              <a:buClr>
                <a:srgbClr val="0000CC"/>
              </a:buClr>
              <a:buSzPts val="2400"/>
              <a:buFont typeface="Georgia"/>
              <a:buAutoNum type="arabicPeriod"/>
              <a:defRPr sz="2400">
                <a:solidFill>
                  <a:schemeClr val="dk1"/>
                </a:solidFill>
                <a:latin typeface="Verdana"/>
                <a:ea typeface="Verdana"/>
                <a:cs typeface="Verdana"/>
                <a:sym typeface="Verdana"/>
              </a:defRPr>
            </a:lvl2pPr>
            <a:lvl3pPr indent="-355600" lvl="2" marL="1371600" algn="l">
              <a:lnSpc>
                <a:spcPct val="100000"/>
              </a:lnSpc>
              <a:spcBef>
                <a:spcPts val="400"/>
              </a:spcBef>
              <a:spcAft>
                <a:spcPts val="0"/>
              </a:spcAft>
              <a:buClr>
                <a:schemeClr val="dk1"/>
              </a:buClr>
              <a:buSzPts val="2000"/>
              <a:buChar char="•"/>
              <a:defRPr sz="2000">
                <a:solidFill>
                  <a:schemeClr val="dk1"/>
                </a:solidFill>
                <a:latin typeface="Verdana"/>
                <a:ea typeface="Verdana"/>
                <a:cs typeface="Verdana"/>
                <a:sym typeface="Verdana"/>
              </a:defRPr>
            </a:lvl3pPr>
            <a:lvl4pPr indent="-342900" lvl="3" marL="1828800" algn="l">
              <a:lnSpc>
                <a:spcPct val="100000"/>
              </a:lnSpc>
              <a:spcBef>
                <a:spcPts val="360"/>
              </a:spcBef>
              <a:spcAft>
                <a:spcPts val="0"/>
              </a:spcAft>
              <a:buClr>
                <a:schemeClr val="dk1"/>
              </a:buClr>
              <a:buSzPts val="1800"/>
              <a:buChar char="–"/>
              <a:defRPr sz="1800">
                <a:solidFill>
                  <a:schemeClr val="dk1"/>
                </a:solidFill>
                <a:latin typeface="Verdana"/>
                <a:ea typeface="Verdana"/>
                <a:cs typeface="Verdana"/>
                <a:sym typeface="Verdana"/>
              </a:defRPr>
            </a:lvl4pPr>
            <a:lvl5pPr indent="-342900" lvl="4" marL="2286000" algn="l">
              <a:lnSpc>
                <a:spcPct val="100000"/>
              </a:lnSpc>
              <a:spcBef>
                <a:spcPts val="360"/>
              </a:spcBef>
              <a:spcAft>
                <a:spcPts val="0"/>
              </a:spcAft>
              <a:buClr>
                <a:schemeClr val="dk1"/>
              </a:buClr>
              <a:buSzPts val="1800"/>
              <a:buChar char="»"/>
              <a:defRPr sz="1800">
                <a:solidFill>
                  <a:schemeClr val="dk1"/>
                </a:solidFill>
                <a:latin typeface="Verdana"/>
                <a:ea typeface="Verdana"/>
                <a:cs typeface="Verdana"/>
                <a:sym typeface="Verdana"/>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_Learning_Obj">
  <p:cSld name="Ch_Learning_Obj">
    <p:spTree>
      <p:nvGrpSpPr>
        <p:cNvPr id="64" name="Shape 64"/>
        <p:cNvGrpSpPr/>
        <p:nvPr/>
      </p:nvGrpSpPr>
      <p:grpSpPr>
        <a:xfrm>
          <a:off x="0" y="0"/>
          <a:ext cx="0" cy="0"/>
          <a:chOff x="0" y="0"/>
          <a:chExt cx="0" cy="0"/>
        </a:xfrm>
      </p:grpSpPr>
      <p:sp>
        <p:nvSpPr>
          <p:cNvPr id="65" name="Google Shape;65;p33"/>
          <p:cNvSpPr/>
          <p:nvPr/>
        </p:nvSpPr>
        <p:spPr>
          <a:xfrm>
            <a:off x="6781800" y="6362700"/>
            <a:ext cx="2362200" cy="3429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66" name="Google Shape;66;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rgbClr val="FF9900"/>
              </a:buClr>
              <a:buSzPts val="3200"/>
              <a:buFont typeface="Georgia"/>
              <a:buAutoNum type="arabicPeriod"/>
              <a:defRPr>
                <a:latin typeface="Times New Roman"/>
                <a:ea typeface="Times New Roman"/>
                <a:cs typeface="Times New Roman"/>
                <a:sym typeface="Times New Roman"/>
              </a:defRPr>
            </a:lvl1pPr>
            <a:lvl2pPr indent="-406400" lvl="1" marL="914400" algn="l">
              <a:lnSpc>
                <a:spcPct val="100000"/>
              </a:lnSpc>
              <a:spcBef>
                <a:spcPts val="560"/>
              </a:spcBef>
              <a:spcAft>
                <a:spcPts val="0"/>
              </a:spcAft>
              <a:buClr>
                <a:schemeClr val="dk1"/>
              </a:buClr>
              <a:buSzPts val="2800"/>
              <a:buChar char="–"/>
              <a:defRPr>
                <a:latin typeface="Times New Roman"/>
                <a:ea typeface="Times New Roman"/>
                <a:cs typeface="Times New Roman"/>
                <a:sym typeface="Times New Roman"/>
              </a:defRPr>
            </a:lvl2pPr>
            <a:lvl3pPr indent="-381000" lvl="2" marL="1371600" algn="l">
              <a:lnSpc>
                <a:spcPct val="100000"/>
              </a:lnSpc>
              <a:spcBef>
                <a:spcPts val="480"/>
              </a:spcBef>
              <a:spcAft>
                <a:spcPts val="0"/>
              </a:spcAft>
              <a:buClr>
                <a:schemeClr val="dk1"/>
              </a:buClr>
              <a:buSzPts val="2400"/>
              <a:buChar char="•"/>
              <a:defRPr>
                <a:latin typeface="Times New Roman"/>
                <a:ea typeface="Times New Roman"/>
                <a:cs typeface="Times New Roman"/>
                <a:sym typeface="Times New Roman"/>
              </a:defRPr>
            </a:lvl3pPr>
            <a:lvl4pPr indent="-355600" lvl="3" marL="1828800" algn="l">
              <a:lnSpc>
                <a:spcPct val="100000"/>
              </a:lnSpc>
              <a:spcBef>
                <a:spcPts val="400"/>
              </a:spcBef>
              <a:spcAft>
                <a:spcPts val="0"/>
              </a:spcAft>
              <a:buClr>
                <a:schemeClr val="dk1"/>
              </a:buClr>
              <a:buSzPts val="2000"/>
              <a:buChar char="–"/>
              <a:defRPr>
                <a:latin typeface="Times New Roman"/>
                <a:ea typeface="Times New Roman"/>
                <a:cs typeface="Times New Roman"/>
                <a:sym typeface="Times New Roman"/>
              </a:defRPr>
            </a:lvl4pPr>
            <a:lvl5pPr indent="-355600" lvl="4" marL="2286000" algn="l">
              <a:lnSpc>
                <a:spcPct val="100000"/>
              </a:lnSpc>
              <a:spcBef>
                <a:spcPts val="400"/>
              </a:spcBef>
              <a:spcAft>
                <a:spcPts val="0"/>
              </a:spcAft>
              <a:buClr>
                <a:schemeClr val="dk1"/>
              </a:buClr>
              <a:buSzPts val="2000"/>
              <a:buChar char="»"/>
              <a:defRPr>
                <a:latin typeface="Times New Roman"/>
                <a:ea typeface="Times New Roman"/>
                <a:cs typeface="Times New Roman"/>
                <a:sym typeface="Times New Roman"/>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7" name="Google Shape;67;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68" name="Google Shape;68;p33"/>
          <p:cNvCxnSpPr/>
          <p:nvPr/>
        </p:nvCxnSpPr>
        <p:spPr>
          <a:xfrm>
            <a:off x="609600" y="6324600"/>
            <a:ext cx="8534400" cy="0"/>
          </a:xfrm>
          <a:prstGeom prst="straightConnector1">
            <a:avLst/>
          </a:prstGeom>
          <a:noFill/>
          <a:ln cap="flat" cmpd="sng" w="25400">
            <a:solidFill>
              <a:srgbClr val="C2D59B"/>
            </a:solidFill>
            <a:prstDash val="solid"/>
            <a:round/>
            <a:headEnd len="sm" w="sm" type="none"/>
            <a:tailEnd len="sm" w="sm" type="none"/>
          </a:ln>
        </p:spPr>
      </p:cxnSp>
      <p:cxnSp>
        <p:nvCxnSpPr>
          <p:cNvPr id="69" name="Google Shape;69;p33"/>
          <p:cNvCxnSpPr/>
          <p:nvPr/>
        </p:nvCxnSpPr>
        <p:spPr>
          <a:xfrm>
            <a:off x="0" y="304800"/>
            <a:ext cx="8534400" cy="0"/>
          </a:xfrm>
          <a:prstGeom prst="straightConnector1">
            <a:avLst/>
          </a:prstGeom>
          <a:noFill/>
          <a:ln cap="flat" cmpd="sng" w="25400">
            <a:solidFill>
              <a:srgbClr val="C2D59B"/>
            </a:solidFill>
            <a:prstDash val="solid"/>
            <a:round/>
            <a:headEnd len="sm" w="sm" type="none"/>
            <a:tailEnd len="sm" w="sm" type="none"/>
          </a:ln>
        </p:spPr>
      </p:cxnSp>
      <p:sp>
        <p:nvSpPr>
          <p:cNvPr id="70" name="Google Shape;70;p33"/>
          <p:cNvSpPr txBox="1"/>
          <p:nvPr>
            <p:ph idx="2" type="subTitle"/>
          </p:nvPr>
        </p:nvSpPr>
        <p:spPr>
          <a:xfrm>
            <a:off x="457200" y="533400"/>
            <a:ext cx="8686800" cy="1066800"/>
          </a:xfrm>
          <a:prstGeom prst="rect">
            <a:avLst/>
          </a:prstGeom>
          <a:noFill/>
          <a:ln>
            <a:noFill/>
          </a:ln>
        </p:spPr>
        <p:txBody>
          <a:bodyPr anchorCtr="0" anchor="t" bIns="45700" lIns="91425" spcFirstLastPara="1" rIns="91425" wrap="square" tIns="45700">
            <a:normAutofit/>
          </a:bodyPr>
          <a:lstStyle>
            <a:lvl1pPr lvl="0" algn="l">
              <a:lnSpc>
                <a:spcPct val="154545"/>
              </a:lnSpc>
              <a:spcBef>
                <a:spcPts val="600"/>
              </a:spcBef>
              <a:spcAft>
                <a:spcPts val="0"/>
              </a:spcAft>
              <a:buClr>
                <a:srgbClr val="FF9900"/>
              </a:buClr>
              <a:buSzPts val="4400"/>
              <a:buNone/>
              <a:defRPr sz="4400">
                <a:solidFill>
                  <a:srgbClr val="FF9900"/>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71" name="Google Shape;71;p33"/>
          <p:cNvSpPr txBox="1"/>
          <p:nvPr/>
        </p:nvSpPr>
        <p:spPr>
          <a:xfrm>
            <a:off x="7263063" y="533400"/>
            <a:ext cx="1652337" cy="1066800"/>
          </a:xfrm>
          <a:prstGeom prst="rect">
            <a:avLst/>
          </a:prstGeom>
          <a:noFill/>
          <a:ln>
            <a:noFill/>
          </a:ln>
        </p:spPr>
        <p:txBody>
          <a:bodyPr anchorCtr="0" anchor="t" bIns="45700" lIns="91425" spcFirstLastPara="1" rIns="91425" wrap="square" tIns="45700">
            <a:normAutofit/>
          </a:bodyPr>
          <a:lstStyle/>
          <a:p>
            <a:pPr indent="0" lvl="0" marL="0" marR="0" rtl="0" algn="l">
              <a:lnSpc>
                <a:spcPct val="154545"/>
              </a:lnSpc>
              <a:spcBef>
                <a:spcPts val="0"/>
              </a:spcBef>
              <a:spcAft>
                <a:spcPts val="0"/>
              </a:spcAft>
              <a:buClr>
                <a:srgbClr val="538CD5"/>
              </a:buClr>
              <a:buSzPts val="4400"/>
              <a:buFont typeface="Arial"/>
              <a:buNone/>
            </a:pPr>
            <a:r>
              <a:rPr b="0" i="0" lang="en-US" sz="4400" u="none" cap="none" strike="noStrike">
                <a:solidFill>
                  <a:srgbClr val="538CD5"/>
                </a:solidFill>
                <a:latin typeface="Verdana"/>
                <a:ea typeface="Verdana"/>
                <a:cs typeface="Verdana"/>
                <a:sym typeface="Verdana"/>
              </a:rPr>
              <a:t>&gt;&gt;&gt;</a:t>
            </a:r>
            <a:endParaRPr b="0" i="0" sz="4400" u="none" cap="none" strike="noStrike">
              <a:solidFill>
                <a:srgbClr val="538CD5"/>
              </a:solidFill>
              <a:latin typeface="Verdana"/>
              <a:ea typeface="Verdana"/>
              <a:cs typeface="Verdana"/>
              <a:sym typeface="Verdan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Case">
  <p:cSld name="Opening Case">
    <p:spTree>
      <p:nvGrpSpPr>
        <p:cNvPr id="72" name="Shape 72"/>
        <p:cNvGrpSpPr/>
        <p:nvPr/>
      </p:nvGrpSpPr>
      <p:grpSpPr>
        <a:xfrm>
          <a:off x="0" y="0"/>
          <a:ext cx="0" cy="0"/>
          <a:chOff x="0" y="0"/>
          <a:chExt cx="0" cy="0"/>
        </a:xfrm>
      </p:grpSpPr>
      <p:cxnSp>
        <p:nvCxnSpPr>
          <p:cNvPr id="73" name="Google Shape;73;p34"/>
          <p:cNvCxnSpPr/>
          <p:nvPr/>
        </p:nvCxnSpPr>
        <p:spPr>
          <a:xfrm>
            <a:off x="0" y="6477000"/>
            <a:ext cx="8686800" cy="0"/>
          </a:xfrm>
          <a:prstGeom prst="straightConnector1">
            <a:avLst/>
          </a:prstGeom>
          <a:noFill/>
          <a:ln cap="flat" cmpd="sng" w="25400">
            <a:solidFill>
              <a:srgbClr val="A5A5A5"/>
            </a:solidFill>
            <a:prstDash val="solid"/>
            <a:round/>
            <a:headEnd len="sm" w="sm" type="none"/>
            <a:tailEnd len="sm" w="sm" type="none"/>
          </a:ln>
        </p:spPr>
      </p:cxnSp>
      <p:sp>
        <p:nvSpPr>
          <p:cNvPr id="74" name="Google Shape;74;p34"/>
          <p:cNvSpPr/>
          <p:nvPr/>
        </p:nvSpPr>
        <p:spPr>
          <a:xfrm>
            <a:off x="8382000" y="5715000"/>
            <a:ext cx="304800" cy="762000"/>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cxnSp>
        <p:nvCxnSpPr>
          <p:cNvPr id="75" name="Google Shape;75;p34"/>
          <p:cNvCxnSpPr/>
          <p:nvPr/>
        </p:nvCxnSpPr>
        <p:spPr>
          <a:xfrm>
            <a:off x="609600" y="1219200"/>
            <a:ext cx="8534400" cy="0"/>
          </a:xfrm>
          <a:prstGeom prst="straightConnector1">
            <a:avLst/>
          </a:prstGeom>
          <a:noFill/>
          <a:ln cap="flat" cmpd="sng" w="25400">
            <a:solidFill>
              <a:srgbClr val="A5A5A5"/>
            </a:solidFill>
            <a:prstDash val="solid"/>
            <a:round/>
            <a:headEnd len="sm" w="sm" type="none"/>
            <a:tailEnd len="sm" w="sm" type="none"/>
          </a:ln>
        </p:spPr>
      </p:cxnSp>
      <p:sp>
        <p:nvSpPr>
          <p:cNvPr id="76" name="Google Shape;76;p34"/>
          <p:cNvSpPr txBox="1"/>
          <p:nvPr>
            <p:ph idx="12" type="sldNum"/>
          </p:nvPr>
        </p:nvSpPr>
        <p:spPr>
          <a:xfrm>
            <a:off x="6553200" y="611989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34"/>
          <p:cNvSpPr txBox="1"/>
          <p:nvPr>
            <p:ph idx="1" type="body"/>
          </p:nvPr>
        </p:nvSpPr>
        <p:spPr>
          <a:xfrm>
            <a:off x="457200" y="1371600"/>
            <a:ext cx="82296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b="1" sz="3200">
                <a:latin typeface="Verdana"/>
                <a:ea typeface="Verdana"/>
                <a:cs typeface="Verdana"/>
                <a:sym typeface="Verdana"/>
              </a:defRPr>
            </a:lvl1pPr>
            <a:lvl2pPr indent="-381000" lvl="1" marL="914400" algn="l">
              <a:lnSpc>
                <a:spcPct val="100000"/>
              </a:lnSpc>
              <a:spcBef>
                <a:spcPts val="480"/>
              </a:spcBef>
              <a:spcAft>
                <a:spcPts val="0"/>
              </a:spcAft>
              <a:buClr>
                <a:srgbClr val="366092"/>
              </a:buClr>
              <a:buSzPts val="2400"/>
              <a:buFont typeface="Georgia"/>
              <a:buAutoNum type="arabicPeriod"/>
              <a:defRPr sz="2400">
                <a:solidFill>
                  <a:schemeClr val="dk1"/>
                </a:solidFill>
                <a:latin typeface="Verdana"/>
                <a:ea typeface="Verdana"/>
                <a:cs typeface="Verdana"/>
                <a:sym typeface="Verdana"/>
              </a:defRPr>
            </a:lvl2pPr>
            <a:lvl3pPr indent="-355600" lvl="2" marL="1371600" algn="l">
              <a:lnSpc>
                <a:spcPct val="100000"/>
              </a:lnSpc>
              <a:spcBef>
                <a:spcPts val="400"/>
              </a:spcBef>
              <a:spcAft>
                <a:spcPts val="0"/>
              </a:spcAft>
              <a:buClr>
                <a:schemeClr val="dk1"/>
              </a:buClr>
              <a:buSzPts val="2000"/>
              <a:buChar char="•"/>
              <a:defRPr sz="2000">
                <a:solidFill>
                  <a:schemeClr val="dk1"/>
                </a:solidFill>
                <a:latin typeface="Verdana"/>
                <a:ea typeface="Verdana"/>
                <a:cs typeface="Verdana"/>
                <a:sym typeface="Verdana"/>
              </a:defRPr>
            </a:lvl3pPr>
            <a:lvl4pPr indent="-342900" lvl="3" marL="1828800" algn="l">
              <a:lnSpc>
                <a:spcPct val="100000"/>
              </a:lnSpc>
              <a:spcBef>
                <a:spcPts val="360"/>
              </a:spcBef>
              <a:spcAft>
                <a:spcPts val="0"/>
              </a:spcAft>
              <a:buClr>
                <a:schemeClr val="dk1"/>
              </a:buClr>
              <a:buSzPts val="1800"/>
              <a:buChar char="–"/>
              <a:defRPr sz="1800">
                <a:solidFill>
                  <a:schemeClr val="dk1"/>
                </a:solidFill>
                <a:latin typeface="Verdana"/>
                <a:ea typeface="Verdana"/>
                <a:cs typeface="Verdana"/>
                <a:sym typeface="Verdana"/>
              </a:defRPr>
            </a:lvl4pPr>
            <a:lvl5pPr indent="-342900" lvl="4" marL="2286000" algn="l">
              <a:lnSpc>
                <a:spcPct val="100000"/>
              </a:lnSpc>
              <a:spcBef>
                <a:spcPts val="360"/>
              </a:spcBef>
              <a:spcAft>
                <a:spcPts val="0"/>
              </a:spcAft>
              <a:buClr>
                <a:schemeClr val="dk1"/>
              </a:buClr>
              <a:buSzPts val="1800"/>
              <a:buChar char="»"/>
              <a:defRPr sz="1800">
                <a:solidFill>
                  <a:schemeClr val="dk1"/>
                </a:solidFill>
                <a:latin typeface="Verdana"/>
                <a:ea typeface="Verdana"/>
                <a:cs typeface="Verdana"/>
                <a:sym typeface="Verdana"/>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8" name="Google Shape;78;p34"/>
          <p:cNvSpPr txBox="1"/>
          <p:nvPr>
            <p:ph type="title"/>
          </p:nvPr>
        </p:nvSpPr>
        <p:spPr>
          <a:xfrm>
            <a:off x="3276600" y="228600"/>
            <a:ext cx="22098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366092"/>
              </a:buClr>
              <a:buSzPts val="4400"/>
              <a:buFont typeface="Verdana"/>
              <a:buNone/>
              <a:defRPr b="1" sz="4400">
                <a:solidFill>
                  <a:srgbClr val="366092"/>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4"/>
          <p:cNvSpPr txBox="1"/>
          <p:nvPr/>
        </p:nvSpPr>
        <p:spPr>
          <a:xfrm>
            <a:off x="457200" y="228600"/>
            <a:ext cx="3276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66092"/>
              </a:buClr>
              <a:buSzPts val="4400"/>
              <a:buFont typeface="Verdana"/>
              <a:buNone/>
            </a:pPr>
            <a:r>
              <a:rPr b="0" i="0" lang="en-US" sz="4400" u="none" cap="none" strike="noStrike">
                <a:solidFill>
                  <a:srgbClr val="366092"/>
                </a:solidFill>
                <a:latin typeface="Verdana"/>
                <a:ea typeface="Verdana"/>
                <a:cs typeface="Verdana"/>
                <a:sym typeface="Verdana"/>
              </a:rPr>
              <a:t>OPENING</a:t>
            </a:r>
            <a:endParaRPr b="0" i="0" sz="4400" u="none" cap="none" strike="noStrike">
              <a:solidFill>
                <a:srgbClr val="366092"/>
              </a:solidFill>
              <a:latin typeface="Verdana"/>
              <a:ea typeface="Verdana"/>
              <a:cs typeface="Verdana"/>
              <a:sym typeface="Verdana"/>
            </a:endParaRPr>
          </a:p>
        </p:txBody>
      </p:sp>
      <p:sp>
        <p:nvSpPr>
          <p:cNvPr id="80" name="Google Shape;80;p34"/>
          <p:cNvSpPr txBox="1"/>
          <p:nvPr/>
        </p:nvSpPr>
        <p:spPr>
          <a:xfrm>
            <a:off x="5181600" y="228600"/>
            <a:ext cx="2438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CC"/>
              </a:buClr>
              <a:buSzPts val="4400"/>
              <a:buFont typeface="Verdana"/>
              <a:buNone/>
            </a:pPr>
            <a:r>
              <a:rPr b="1" i="0" lang="en-US" sz="4400" u="none" cap="none" strike="noStrike">
                <a:solidFill>
                  <a:srgbClr val="6600CC"/>
                </a:solidFill>
                <a:latin typeface="Verdana"/>
                <a:ea typeface="Verdana"/>
                <a:cs typeface="Verdana"/>
                <a:sym typeface="Verdana"/>
              </a:rPr>
              <a:t>&gt;</a:t>
            </a:r>
            <a:endParaRPr b="1" i="0" sz="4400" u="none" cap="none" strike="noStrike">
              <a:solidFill>
                <a:srgbClr val="6600CC"/>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zaxcv">
  <p:cSld name="Image Slidezaxcv">
    <p:spTree>
      <p:nvGrpSpPr>
        <p:cNvPr id="81" name="Shape 81"/>
        <p:cNvGrpSpPr/>
        <p:nvPr/>
      </p:nvGrpSpPr>
      <p:grpSpPr>
        <a:xfrm>
          <a:off x="0" y="0"/>
          <a:ext cx="0" cy="0"/>
          <a:chOff x="0" y="0"/>
          <a:chExt cx="0" cy="0"/>
        </a:xfrm>
      </p:grpSpPr>
      <p:cxnSp>
        <p:nvCxnSpPr>
          <p:cNvPr id="82" name="Google Shape;82;p35"/>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83" name="Google Shape;83;p35"/>
          <p:cNvSpPr/>
          <p:nvPr/>
        </p:nvSpPr>
        <p:spPr>
          <a:xfrm>
            <a:off x="6781800" y="6362700"/>
            <a:ext cx="2362200" cy="342900"/>
          </a:xfrm>
          <a:prstGeom prst="rect">
            <a:avLst/>
          </a:prstGeom>
          <a:solidFill>
            <a:srgbClr val="6600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84" name="Google Shape;84;p35"/>
          <p:cNvSpPr txBox="1"/>
          <p:nvPr>
            <p:ph idx="1" type="subTitle"/>
          </p:nvPr>
        </p:nvSpPr>
        <p:spPr>
          <a:xfrm>
            <a:off x="457200" y="76200"/>
            <a:ext cx="8153399" cy="1371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600"/>
              </a:spcBef>
              <a:spcAft>
                <a:spcPts val="0"/>
              </a:spcAft>
              <a:buClr>
                <a:srgbClr val="6600CC"/>
              </a:buClr>
              <a:buSzPts val="4400"/>
              <a:buNone/>
              <a:defRPr sz="4400">
                <a:solidFill>
                  <a:srgbClr val="6600CC"/>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85" name="Google Shape;85;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86" name="Google Shape;86;p35"/>
          <p:cNvSpPr txBox="1"/>
          <p:nvPr>
            <p:ph idx="2" type="body"/>
          </p:nvPr>
        </p:nvSpPr>
        <p:spPr>
          <a:xfrm>
            <a:off x="457200" y="1524000"/>
            <a:ext cx="8153400" cy="47244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a:solidFill>
                  <a:schemeClr val="dk1"/>
                </a:solidFill>
                <a:latin typeface="Verdana"/>
                <a:ea typeface="Verdana"/>
                <a:cs typeface="Verdana"/>
                <a:sym typeface="Verdana"/>
              </a:defRPr>
            </a:lvl1pPr>
            <a:lvl2pPr indent="-406400" lvl="1" marL="914400" algn="l">
              <a:lnSpc>
                <a:spcPct val="100000"/>
              </a:lnSpc>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lnSpc>
                <a:spcPct val="100000"/>
              </a:lnSpc>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87" name="Google Shape;87;p35"/>
          <p:cNvCxnSpPr/>
          <p:nvPr/>
        </p:nvCxnSpPr>
        <p:spPr>
          <a:xfrm>
            <a:off x="0" y="14478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1"/>
              </a:buClr>
              <a:buSzPts val="4400"/>
              <a:buFont typeface="Verdana"/>
              <a:buNone/>
              <a:defRPr b="0" i="0" sz="44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Verdana"/>
                <a:ea typeface="Verdana"/>
                <a:cs typeface="Verdana"/>
                <a:sym typeface="Verdan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Verdana"/>
                <a:ea typeface="Verdana"/>
                <a:cs typeface="Verdana"/>
                <a:sym typeface="Verdan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9pPr>
          </a:lstStyle>
          <a:p/>
        </p:txBody>
      </p:sp>
      <p:sp>
        <p:nvSpPr>
          <p:cNvPr id="12" name="Google Shape;12;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3" name="Google Shape;13;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4" name="Google Shape;14;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idx="2" type="subTitle"/>
          </p:nvPr>
        </p:nvSpPr>
        <p:spPr>
          <a:xfrm>
            <a:off x="381000" y="3429000"/>
            <a:ext cx="8382000" cy="2895600"/>
          </a:xfrm>
          <a:prstGeom prst="rect">
            <a:avLst/>
          </a:prstGeom>
          <a:noFill/>
          <a:ln>
            <a:noFill/>
          </a:ln>
        </p:spPr>
        <p:txBody>
          <a:bodyPr anchorCtr="0" anchor="t" bIns="45700" lIns="91425" spcFirstLastPara="1" rIns="91425" wrap="square" tIns="45700">
            <a:normAutofit fontScale="25000"/>
          </a:bodyPr>
          <a:lstStyle/>
          <a:p>
            <a:pPr indent="0" lvl="0" marL="0" rtl="0" algn="l">
              <a:lnSpc>
                <a:spcPct val="56250"/>
              </a:lnSpc>
              <a:spcBef>
                <a:spcPts val="0"/>
              </a:spcBef>
              <a:spcAft>
                <a:spcPts val="0"/>
              </a:spcAft>
              <a:buClr>
                <a:schemeClr val="dk1"/>
              </a:buClr>
              <a:buSzPct val="100000"/>
              <a:buNone/>
            </a:pPr>
            <a:r>
              <a:rPr b="1" lang="en-US" sz="12800">
                <a:solidFill>
                  <a:schemeClr val="dk1"/>
                </a:solidFill>
              </a:rPr>
              <a:t>Business Intelligence</a:t>
            </a:r>
            <a:endParaRPr b="1" sz="12800">
              <a:solidFill>
                <a:schemeClr val="dk1"/>
              </a:solidFill>
            </a:endParaRPr>
          </a:p>
          <a:p>
            <a:pPr indent="0" lvl="0" marL="0" rtl="0" algn="l">
              <a:lnSpc>
                <a:spcPct val="100000"/>
              </a:lnSpc>
              <a:spcBef>
                <a:spcPts val="1200"/>
              </a:spcBef>
              <a:spcAft>
                <a:spcPts val="0"/>
              </a:spcAft>
              <a:buClr>
                <a:schemeClr val="dk1"/>
              </a:buClr>
              <a:buSzPct val="100000"/>
              <a:buNone/>
            </a:pPr>
            <a:r>
              <a:rPr b="1" lang="en-US">
                <a:solidFill>
                  <a:schemeClr val="dk1"/>
                </a:solidFill>
              </a:rPr>
              <a:t>Dr. Asawari Dudwadkar (Asst. Prof. Dept. of Electronics)  </a:t>
            </a:r>
            <a:endParaRPr b="1">
              <a:solidFill>
                <a:schemeClr val="dk1"/>
              </a:solidFill>
            </a:endParaRPr>
          </a:p>
        </p:txBody>
      </p:sp>
      <p:sp>
        <p:nvSpPr>
          <p:cNvPr id="145" name="Google Shape;145;p1"/>
          <p:cNvSpPr txBox="1"/>
          <p:nvPr/>
        </p:nvSpPr>
        <p:spPr>
          <a:xfrm>
            <a:off x="3250565" y="2404745"/>
            <a:ext cx="1374140" cy="6451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Garamond"/>
                <a:ea typeface="Garamond"/>
                <a:cs typeface="Garamond"/>
                <a:sym typeface="Garamond"/>
              </a:rPr>
              <a:t>2</a:t>
            </a:r>
            <a:endParaRPr b="0" i="0" sz="3600" u="none" cap="none" strike="noStrike">
              <a:solidFill>
                <a:schemeClr val="dk1"/>
              </a:solidFill>
              <a:latin typeface="Garamond"/>
              <a:ea typeface="Garamond"/>
              <a:cs typeface="Garamond"/>
              <a:sym typeface="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0"/>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fontScale="92500" lnSpcReduction="20000"/>
          </a:bodyPr>
          <a:lstStyle/>
          <a:p>
            <a:pPr indent="0" lvl="0" marL="0" rtl="0" algn="l">
              <a:lnSpc>
                <a:spcPct val="100000"/>
              </a:lnSpc>
              <a:spcBef>
                <a:spcPts val="0"/>
              </a:spcBef>
              <a:spcAft>
                <a:spcPts val="0"/>
              </a:spcAft>
              <a:buClr>
                <a:srgbClr val="6600CC"/>
              </a:buClr>
              <a:buSzPct val="100000"/>
              <a:buNone/>
            </a:pPr>
            <a:r>
              <a:rPr lang="en-US"/>
              <a:t>A Framework for Computerized Decision Analysis</a:t>
            </a:r>
            <a:endParaRPr/>
          </a:p>
        </p:txBody>
      </p:sp>
      <p:sp>
        <p:nvSpPr>
          <p:cNvPr id="206" name="Google Shape;206;p10"/>
          <p:cNvSpPr txBox="1"/>
          <p:nvPr>
            <p:ph idx="2" type="body"/>
          </p:nvPr>
        </p:nvSpPr>
        <p:spPr>
          <a:xfrm>
            <a:off x="304800" y="2057400"/>
            <a:ext cx="8610600" cy="39624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00000"/>
              </a:lnSpc>
              <a:spcBef>
                <a:spcPts val="0"/>
              </a:spcBef>
              <a:spcAft>
                <a:spcPts val="0"/>
              </a:spcAft>
              <a:buClr>
                <a:schemeClr val="dk1"/>
              </a:buClr>
              <a:buSzPct val="100000"/>
              <a:buNone/>
            </a:pPr>
            <a:r>
              <a:rPr b="1" lang="en-US"/>
              <a:t>Problem Structure: </a:t>
            </a:r>
            <a:r>
              <a:rPr lang="en-US"/>
              <a:t>where decision-making processes fall along a range  from highly structured to highly unstructured.</a:t>
            </a:r>
            <a:endParaRPr/>
          </a:p>
          <a:p>
            <a:pPr indent="0" lvl="0" marL="0" rtl="0" algn="l">
              <a:lnSpc>
                <a:spcPct val="100000"/>
              </a:lnSpc>
              <a:spcBef>
                <a:spcPts val="496"/>
              </a:spcBef>
              <a:spcAft>
                <a:spcPts val="0"/>
              </a:spcAft>
              <a:buClr>
                <a:schemeClr val="dk1"/>
              </a:buClr>
              <a:buSzPct val="100000"/>
              <a:buNone/>
            </a:pPr>
            <a:r>
              <a:rPr b="1" lang="en-US"/>
              <a:t>Nature of Decisions: </a:t>
            </a:r>
            <a:endParaRPr/>
          </a:p>
          <a:p>
            <a:pPr indent="-342900" lvl="0" marL="342900" rtl="0" algn="l">
              <a:lnSpc>
                <a:spcPct val="100000"/>
              </a:lnSpc>
              <a:spcBef>
                <a:spcPts val="496"/>
              </a:spcBef>
              <a:spcAft>
                <a:spcPts val="0"/>
              </a:spcAft>
              <a:buClr>
                <a:schemeClr val="dk1"/>
              </a:buClr>
              <a:buSzPct val="100000"/>
              <a:buChar char="•"/>
            </a:pPr>
            <a:r>
              <a:rPr lang="en-US"/>
              <a:t>All managerial decisions fall into one of three broad categories:</a:t>
            </a:r>
            <a:endParaRPr/>
          </a:p>
          <a:p>
            <a:pPr indent="-285750" lvl="1" marL="742950" rtl="0" algn="l">
              <a:lnSpc>
                <a:spcPct val="100000"/>
              </a:lnSpc>
              <a:spcBef>
                <a:spcPts val="434"/>
              </a:spcBef>
              <a:spcAft>
                <a:spcPts val="0"/>
              </a:spcAft>
              <a:buClr>
                <a:schemeClr val="dk1"/>
              </a:buClr>
              <a:buSzPct val="100000"/>
              <a:buChar char="–"/>
            </a:pPr>
            <a:r>
              <a:rPr b="1" lang="en-US"/>
              <a:t>Operational Control: </a:t>
            </a:r>
            <a:r>
              <a:rPr lang="en-US"/>
              <a:t>executing specific tasks efficiently and effectively.</a:t>
            </a:r>
            <a:endParaRPr/>
          </a:p>
          <a:p>
            <a:pPr indent="-285750" lvl="1" marL="742950" rtl="0" algn="l">
              <a:lnSpc>
                <a:spcPct val="100000"/>
              </a:lnSpc>
              <a:spcBef>
                <a:spcPts val="434"/>
              </a:spcBef>
              <a:spcAft>
                <a:spcPts val="0"/>
              </a:spcAft>
              <a:buClr>
                <a:schemeClr val="dk1"/>
              </a:buClr>
              <a:buSzPct val="100000"/>
              <a:buChar char="–"/>
            </a:pPr>
            <a:r>
              <a:rPr b="1" lang="en-US"/>
              <a:t>Management Control: </a:t>
            </a:r>
            <a:r>
              <a:rPr lang="en-US"/>
              <a:t>acquiring and using resources efficiently in accomplishing organizational goals.</a:t>
            </a:r>
            <a:endParaRPr/>
          </a:p>
          <a:p>
            <a:pPr indent="-285750" lvl="1" marL="742950" rtl="0" algn="l">
              <a:lnSpc>
                <a:spcPct val="100000"/>
              </a:lnSpc>
              <a:spcBef>
                <a:spcPts val="434"/>
              </a:spcBef>
              <a:spcAft>
                <a:spcPts val="0"/>
              </a:spcAft>
              <a:buClr>
                <a:schemeClr val="dk1"/>
              </a:buClr>
              <a:buSzPct val="100000"/>
              <a:buChar char="–"/>
            </a:pPr>
            <a:r>
              <a:rPr b="1" lang="en-US"/>
              <a:t>Strategic Planning: </a:t>
            </a:r>
            <a:r>
              <a:rPr lang="en-US"/>
              <a:t>the long-range goals and policies for growth and resource allocation.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1"/>
          <p:cNvSpPr txBox="1"/>
          <p:nvPr>
            <p:ph idx="1" type="subTitle"/>
          </p:nvPr>
        </p:nvSpPr>
        <p:spPr>
          <a:xfrm>
            <a:off x="381000" y="-609600"/>
            <a:ext cx="9753600" cy="1447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Decision Support Framework</a:t>
            </a:r>
            <a:endParaRPr/>
          </a:p>
        </p:txBody>
      </p:sp>
      <p:pic>
        <p:nvPicPr>
          <p:cNvPr id="212" name="Google Shape;212;p11"/>
          <p:cNvPicPr preferRelativeResize="0"/>
          <p:nvPr>
            <p:ph idx="2" type="body"/>
          </p:nvPr>
        </p:nvPicPr>
        <p:blipFill rotWithShape="1">
          <a:blip r:embed="rId3">
            <a:alphaModFix/>
          </a:blip>
          <a:srcRect b="0" l="0" r="0" t="0"/>
          <a:stretch/>
        </p:blipFill>
        <p:spPr>
          <a:xfrm>
            <a:off x="347133" y="846666"/>
            <a:ext cx="8746369" cy="540173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txBox="1"/>
          <p:nvPr>
            <p:ph idx="1" type="subTitle"/>
          </p:nvPr>
        </p:nvSpPr>
        <p:spPr>
          <a:xfrm>
            <a:off x="457200" y="76200"/>
            <a:ext cx="8153399" cy="1447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t/>
            </a:r>
            <a:endParaRPr/>
          </a:p>
        </p:txBody>
      </p:sp>
      <p:sp>
        <p:nvSpPr>
          <p:cNvPr id="218" name="Google Shape;218;p12"/>
          <p:cNvSpPr txBox="1"/>
          <p:nvPr>
            <p:ph idx="2" type="body"/>
          </p:nvPr>
        </p:nvSpPr>
        <p:spPr>
          <a:xfrm>
            <a:off x="457200" y="1828800"/>
            <a:ext cx="8153400" cy="4800600"/>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p:txBody>
      </p:sp>
      <p:pic>
        <p:nvPicPr>
          <p:cNvPr id="219" name="Google Shape;219;p12"/>
          <p:cNvPicPr preferRelativeResize="0"/>
          <p:nvPr/>
        </p:nvPicPr>
        <p:blipFill rotWithShape="1">
          <a:blip r:embed="rId3">
            <a:alphaModFix/>
          </a:blip>
          <a:srcRect b="8498" l="8620" r="12070" t="9980"/>
          <a:stretch/>
        </p:blipFill>
        <p:spPr>
          <a:xfrm>
            <a:off x="0" y="84667"/>
            <a:ext cx="9136762" cy="608753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3"/>
          <p:cNvSpPr txBox="1"/>
          <p:nvPr>
            <p:ph idx="1" type="subTitle"/>
          </p:nvPr>
        </p:nvSpPr>
        <p:spPr>
          <a:xfrm>
            <a:off x="381000" y="304800"/>
            <a:ext cx="8915400" cy="16764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50000"/>
              </a:lnSpc>
              <a:spcBef>
                <a:spcPts val="0"/>
              </a:spcBef>
              <a:spcAft>
                <a:spcPts val="0"/>
              </a:spcAft>
              <a:buClr>
                <a:srgbClr val="FF9900"/>
              </a:buClr>
              <a:buSzPct val="100000"/>
              <a:buNone/>
            </a:pPr>
            <a:r>
              <a:rPr lang="en-US"/>
              <a:t>The Scope of Business Intelligence</a:t>
            </a:r>
            <a:endParaRPr/>
          </a:p>
        </p:txBody>
      </p:sp>
      <p:sp>
        <p:nvSpPr>
          <p:cNvPr id="226" name="Google Shape;226;p13"/>
          <p:cNvSpPr txBox="1"/>
          <p:nvPr>
            <p:ph idx="3" type="body"/>
          </p:nvPr>
        </p:nvSpPr>
        <p:spPr>
          <a:xfrm>
            <a:off x="381000" y="2133600"/>
            <a:ext cx="8229600" cy="381000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lnSpc>
                <a:spcPct val="150000"/>
              </a:lnSpc>
              <a:spcBef>
                <a:spcPts val="0"/>
              </a:spcBef>
              <a:spcAft>
                <a:spcPts val="0"/>
              </a:spcAft>
              <a:buClr>
                <a:srgbClr val="6600CC"/>
              </a:buClr>
              <a:buSzPct val="100000"/>
              <a:buChar char="•"/>
            </a:pPr>
            <a:r>
              <a:rPr lang="en-US"/>
              <a:t>The Development of One or a Few Related BI Applications</a:t>
            </a:r>
            <a:endParaRPr/>
          </a:p>
          <a:p>
            <a:pPr indent="-342900" lvl="0" marL="342900" rtl="0" algn="l">
              <a:lnSpc>
                <a:spcPct val="150000"/>
              </a:lnSpc>
              <a:spcBef>
                <a:spcPts val="544"/>
              </a:spcBef>
              <a:spcAft>
                <a:spcPts val="0"/>
              </a:spcAft>
              <a:buClr>
                <a:srgbClr val="6600CC"/>
              </a:buClr>
              <a:buSzPct val="100000"/>
              <a:buChar char="•"/>
            </a:pPr>
            <a:r>
              <a:rPr lang="en-US"/>
              <a:t>The Development of Infrastructure to Support Enterprisewide BI</a:t>
            </a:r>
            <a:endParaRPr/>
          </a:p>
          <a:p>
            <a:pPr indent="-342900" lvl="0" marL="342900" rtl="0" algn="l">
              <a:lnSpc>
                <a:spcPct val="150000"/>
              </a:lnSpc>
              <a:spcBef>
                <a:spcPts val="544"/>
              </a:spcBef>
              <a:spcAft>
                <a:spcPts val="0"/>
              </a:spcAft>
              <a:buClr>
                <a:srgbClr val="6600CC"/>
              </a:buClr>
              <a:buSzPct val="100000"/>
              <a:buChar char="•"/>
            </a:pPr>
            <a:r>
              <a:rPr lang="en-US"/>
              <a:t>Support for the Organizational Transformation</a:t>
            </a:r>
            <a:endParaRPr/>
          </a:p>
          <a:p>
            <a:pPr indent="-134619" lvl="1" marL="742950" rtl="0" algn="l">
              <a:lnSpc>
                <a:spcPct val="150000"/>
              </a:lnSpc>
              <a:spcBef>
                <a:spcPts val="476"/>
              </a:spcBef>
              <a:spcAft>
                <a:spcPts val="0"/>
              </a:spcAft>
              <a:buClr>
                <a:schemeClr val="dk1"/>
              </a:buClr>
              <a:buSzPct val="10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0" name="Shape 230"/>
        <p:cNvGrpSpPr/>
        <p:nvPr/>
      </p:nvGrpSpPr>
      <p:grpSpPr>
        <a:xfrm>
          <a:off x="0" y="0"/>
          <a:ext cx="0" cy="0"/>
          <a:chOff x="0" y="0"/>
          <a:chExt cx="0" cy="0"/>
        </a:xfrm>
      </p:grpSpPr>
      <p:sp>
        <p:nvSpPr>
          <p:cNvPr id="231" name="Google Shape;231;p14"/>
          <p:cNvSpPr txBox="1"/>
          <p:nvPr>
            <p:ph idx="1" type="body"/>
          </p:nvPr>
        </p:nvSpPr>
        <p:spPr>
          <a:xfrm>
            <a:off x="1295400" y="635296"/>
            <a:ext cx="7772400" cy="99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’S ABOUT BUSINESS 5.1</a:t>
            </a:r>
            <a:endParaRPr/>
          </a:p>
        </p:txBody>
      </p:sp>
      <p:sp>
        <p:nvSpPr>
          <p:cNvPr id="232" name="Google Shape;232;p14"/>
          <p:cNvSpPr txBox="1"/>
          <p:nvPr>
            <p:ph idx="2" type="body"/>
          </p:nvPr>
        </p:nvSpPr>
        <p:spPr>
          <a:xfrm>
            <a:off x="609600" y="1828800"/>
            <a:ext cx="8001000" cy="44196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00000"/>
              </a:lnSpc>
              <a:spcBef>
                <a:spcPts val="0"/>
              </a:spcBef>
              <a:spcAft>
                <a:spcPts val="0"/>
              </a:spcAft>
              <a:buClr>
                <a:schemeClr val="dk1"/>
              </a:buClr>
              <a:buSzPct val="100000"/>
              <a:buChar char="•"/>
            </a:pPr>
            <a:r>
              <a:rPr lang="en-US"/>
              <a:t>Predicting Airplane Arrivals More Accurately</a:t>
            </a:r>
            <a:endParaRPr/>
          </a:p>
          <a:p>
            <a:pPr indent="-514350" lvl="1" marL="971550" rtl="0" algn="l">
              <a:lnSpc>
                <a:spcPct val="100000"/>
              </a:lnSpc>
              <a:spcBef>
                <a:spcPts val="444"/>
              </a:spcBef>
              <a:spcAft>
                <a:spcPts val="0"/>
              </a:spcAft>
              <a:buSzPct val="100000"/>
              <a:buAutoNum type="arabicPeriod"/>
            </a:pPr>
            <a:r>
              <a:rPr lang="en-US"/>
              <a:t>Do you think that satellite-based navigation will meet resistance among air traffic controllers? Why or why not?</a:t>
            </a:r>
            <a:endParaRPr/>
          </a:p>
          <a:p>
            <a:pPr indent="-514350" lvl="1" marL="971550" rtl="0" algn="l">
              <a:lnSpc>
                <a:spcPct val="100000"/>
              </a:lnSpc>
              <a:spcBef>
                <a:spcPts val="444"/>
              </a:spcBef>
              <a:spcAft>
                <a:spcPts val="0"/>
              </a:spcAft>
              <a:buSzPct val="100000"/>
              <a:buAutoNum type="arabicPeriod"/>
            </a:pPr>
            <a:r>
              <a:rPr lang="en-US"/>
              <a:t>Do you think that pilots will object to having “smart assistants” help them make decisions? Why or why not?</a:t>
            </a:r>
            <a:endParaRPr/>
          </a:p>
          <a:p>
            <a:pPr indent="-514350" lvl="1" marL="971550" rtl="0" algn="l">
              <a:lnSpc>
                <a:spcPct val="100000"/>
              </a:lnSpc>
              <a:spcBef>
                <a:spcPts val="444"/>
              </a:spcBef>
              <a:spcAft>
                <a:spcPts val="0"/>
              </a:spcAft>
              <a:buSzPct val="100000"/>
              <a:buAutoNum type="arabicPeriod"/>
            </a:pPr>
            <a:r>
              <a:rPr lang="en-US"/>
              <a:t>Do you think the overall response of the airlines to satellite-based navigation and smart assistants for pilots will be positive or negative? Support your answer.</a:t>
            </a:r>
            <a:endParaRPr/>
          </a:p>
          <a:p>
            <a:pPr indent="-514350" lvl="1" marL="971550" rtl="0" algn="l">
              <a:lnSpc>
                <a:spcPct val="100000"/>
              </a:lnSpc>
              <a:spcBef>
                <a:spcPts val="444"/>
              </a:spcBef>
              <a:spcAft>
                <a:spcPts val="0"/>
              </a:spcAft>
              <a:buSzPct val="100000"/>
              <a:buAutoNum type="arabicPeriod"/>
            </a:pPr>
            <a:r>
              <a:rPr lang="en-US"/>
              <a:t>What is the relationship between analytics and smart assistants for pilots?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6" name="Shape 236"/>
        <p:cNvGrpSpPr/>
        <p:nvPr/>
      </p:nvGrpSpPr>
      <p:grpSpPr>
        <a:xfrm>
          <a:off x="0" y="0"/>
          <a:ext cx="0" cy="0"/>
          <a:chOff x="0" y="0"/>
          <a:chExt cx="0" cy="0"/>
        </a:xfrm>
      </p:grpSpPr>
      <p:sp>
        <p:nvSpPr>
          <p:cNvPr id="237" name="Google Shape;237;p15"/>
          <p:cNvSpPr txBox="1"/>
          <p:nvPr>
            <p:ph idx="1" type="body"/>
          </p:nvPr>
        </p:nvSpPr>
        <p:spPr>
          <a:xfrm>
            <a:off x="1295400" y="635296"/>
            <a:ext cx="7772400" cy="99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’S ABOUT BUSINESS 5.2</a:t>
            </a:r>
            <a:endParaRPr/>
          </a:p>
        </p:txBody>
      </p:sp>
      <p:sp>
        <p:nvSpPr>
          <p:cNvPr id="238" name="Google Shape;238;p15"/>
          <p:cNvSpPr txBox="1"/>
          <p:nvPr>
            <p:ph idx="2" type="body"/>
          </p:nvPr>
        </p:nvSpPr>
        <p:spPr>
          <a:xfrm>
            <a:off x="609600" y="1828800"/>
            <a:ext cx="8001000" cy="44196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3200"/>
              <a:buChar char="•"/>
            </a:pPr>
            <a:r>
              <a:rPr lang="en-US"/>
              <a:t>Cardlytics Analyzes</a:t>
            </a:r>
            <a:br>
              <a:rPr lang="en-US"/>
            </a:br>
            <a:r>
              <a:rPr lang="en-US"/>
              <a:t>Customer Buying </a:t>
            </a:r>
            <a:br>
              <a:rPr lang="en-US"/>
            </a:br>
            <a:r>
              <a:rPr lang="en-US"/>
              <a:t>Behaviors</a:t>
            </a:r>
            <a:endParaRPr/>
          </a:p>
          <a:p>
            <a:pPr indent="-514350" lvl="1" marL="971550" rtl="0" algn="l">
              <a:lnSpc>
                <a:spcPct val="100000"/>
              </a:lnSpc>
              <a:spcBef>
                <a:spcPts val="480"/>
              </a:spcBef>
              <a:spcAft>
                <a:spcPts val="0"/>
              </a:spcAft>
              <a:buSzPts val="2400"/>
              <a:buAutoNum type="arabicPeriod"/>
            </a:pPr>
            <a:r>
              <a:rPr lang="en-US"/>
              <a:t>Discuss the advantages and disadvantages of Cardlytics’s data analyses for the customer. Use specific examples in your answers.</a:t>
            </a:r>
            <a:endParaRPr/>
          </a:p>
          <a:p>
            <a:pPr indent="-514350" lvl="1" marL="971550" rtl="0" algn="l">
              <a:lnSpc>
                <a:spcPct val="100000"/>
              </a:lnSpc>
              <a:spcBef>
                <a:spcPts val="480"/>
              </a:spcBef>
              <a:spcAft>
                <a:spcPts val="0"/>
              </a:spcAft>
              <a:buSzPts val="2400"/>
              <a:buAutoNum type="arabicPeriod"/>
            </a:pPr>
            <a:r>
              <a:rPr lang="en-US"/>
              <a:t>Discuss the advantages and disadvantages of Cardlytics’s data analyses for the merchants. Use specific examples in your answers.</a:t>
            </a:r>
            <a:endParaRPr/>
          </a:p>
        </p:txBody>
      </p:sp>
      <p:pic>
        <p:nvPicPr>
          <p:cNvPr id="239" name="Google Shape;239;p15"/>
          <p:cNvPicPr preferRelativeResize="0"/>
          <p:nvPr/>
        </p:nvPicPr>
        <p:blipFill rotWithShape="1">
          <a:blip r:embed="rId3">
            <a:alphaModFix/>
          </a:blip>
          <a:srcRect b="0" l="0" r="0" t="0"/>
          <a:stretch/>
        </p:blipFill>
        <p:spPr>
          <a:xfrm>
            <a:off x="5943600" y="1447801"/>
            <a:ext cx="2524125" cy="178438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6"/>
          <p:cNvSpPr txBox="1"/>
          <p:nvPr>
            <p:ph idx="1" type="subTitle"/>
          </p:nvPr>
        </p:nvSpPr>
        <p:spPr>
          <a:xfrm>
            <a:off x="609600" y="304800"/>
            <a:ext cx="8000999" cy="1676400"/>
          </a:xfrm>
          <a:prstGeom prst="rect">
            <a:avLst/>
          </a:prstGeom>
          <a:noFill/>
          <a:ln>
            <a:noFill/>
          </a:ln>
        </p:spPr>
        <p:txBody>
          <a:bodyPr anchorCtr="0" anchor="t" bIns="45700" lIns="91425" spcFirstLastPara="1" rIns="91425" wrap="square" tIns="45700">
            <a:normAutofit fontScale="92500"/>
          </a:bodyPr>
          <a:lstStyle/>
          <a:p>
            <a:pPr indent="0" lvl="0" marL="0" rtl="0" algn="l">
              <a:lnSpc>
                <a:spcPct val="100000"/>
              </a:lnSpc>
              <a:spcBef>
                <a:spcPts val="0"/>
              </a:spcBef>
              <a:spcAft>
                <a:spcPts val="0"/>
              </a:spcAft>
              <a:buClr>
                <a:srgbClr val="FF9900"/>
              </a:buClr>
              <a:buSzPct val="100000"/>
              <a:buNone/>
            </a:pPr>
            <a:r>
              <a:rPr lang="en-US"/>
              <a:t>Business Intelligence Applications for Data Analysis</a:t>
            </a:r>
            <a:endParaRPr/>
          </a:p>
        </p:txBody>
      </p:sp>
      <p:sp>
        <p:nvSpPr>
          <p:cNvPr id="245" name="Google Shape;245;p16"/>
          <p:cNvSpPr txBox="1"/>
          <p:nvPr>
            <p:ph idx="3" type="body"/>
          </p:nvPr>
        </p:nvSpPr>
        <p:spPr>
          <a:xfrm>
            <a:off x="1066800" y="2438400"/>
            <a:ext cx="7543800" cy="3810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6600CC"/>
              </a:buClr>
              <a:buSzPts val="3200"/>
              <a:buChar char="•"/>
            </a:pPr>
            <a:r>
              <a:rPr lang="en-US"/>
              <a:t>Multidimensional Analysis or Online Analytical Processing</a:t>
            </a:r>
            <a:endParaRPr/>
          </a:p>
          <a:p>
            <a:pPr indent="-342900" lvl="0" marL="342900" rtl="0" algn="l">
              <a:lnSpc>
                <a:spcPct val="100000"/>
              </a:lnSpc>
              <a:spcBef>
                <a:spcPts val="640"/>
              </a:spcBef>
              <a:spcAft>
                <a:spcPts val="0"/>
              </a:spcAft>
              <a:buClr>
                <a:srgbClr val="6600CC"/>
              </a:buClr>
              <a:buSzPts val="3200"/>
              <a:buChar char="•"/>
            </a:pPr>
            <a:r>
              <a:rPr lang="en-US"/>
              <a:t>Data Mining</a:t>
            </a:r>
            <a:endParaRPr/>
          </a:p>
          <a:p>
            <a:pPr indent="-342900" lvl="0" marL="342900" rtl="0" algn="l">
              <a:lnSpc>
                <a:spcPct val="100000"/>
              </a:lnSpc>
              <a:spcBef>
                <a:spcPts val="640"/>
              </a:spcBef>
              <a:spcAft>
                <a:spcPts val="0"/>
              </a:spcAft>
              <a:buClr>
                <a:srgbClr val="6600CC"/>
              </a:buClr>
              <a:buSzPts val="3200"/>
              <a:buChar char="•"/>
            </a:pPr>
            <a:r>
              <a:rPr lang="en-US"/>
              <a:t>Decision Support Systems</a:t>
            </a:r>
            <a:endParaRPr/>
          </a:p>
          <a:p>
            <a:pPr indent="-139700" lvl="0" marL="342900" rtl="0" algn="l">
              <a:lnSpc>
                <a:spcPct val="100000"/>
              </a:lnSpc>
              <a:spcBef>
                <a:spcPts val="640"/>
              </a:spcBef>
              <a:spcAft>
                <a:spcPts val="0"/>
              </a:spcAft>
              <a:buClr>
                <a:srgbClr val="6600CC"/>
              </a:buClr>
              <a:buSzPts val="32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7"/>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fontScale="92500"/>
          </a:bodyPr>
          <a:lstStyle/>
          <a:p>
            <a:pPr indent="0" lvl="0" marL="0" rtl="0" algn="l">
              <a:lnSpc>
                <a:spcPct val="100000"/>
              </a:lnSpc>
              <a:spcBef>
                <a:spcPts val="0"/>
              </a:spcBef>
              <a:spcAft>
                <a:spcPts val="0"/>
              </a:spcAft>
              <a:buClr>
                <a:srgbClr val="6600CC"/>
              </a:buClr>
              <a:buSzPct val="100000"/>
              <a:buNone/>
            </a:pPr>
            <a:r>
              <a:rPr lang="en-US"/>
              <a:t>Multidimensional Analysis or Online Analytical Processing</a:t>
            </a:r>
            <a:endParaRPr/>
          </a:p>
        </p:txBody>
      </p:sp>
      <p:sp>
        <p:nvSpPr>
          <p:cNvPr id="252" name="Google Shape;252;p17"/>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lnSpc>
                <a:spcPct val="160000"/>
              </a:lnSpc>
              <a:spcBef>
                <a:spcPts val="0"/>
              </a:spcBef>
              <a:spcAft>
                <a:spcPts val="0"/>
              </a:spcAft>
              <a:buClr>
                <a:schemeClr val="dk1"/>
              </a:buClr>
              <a:buSzPct val="100000"/>
              <a:buChar char="•"/>
            </a:pPr>
            <a:r>
              <a:rPr b="1" lang="en-US"/>
              <a:t>Online Analytical Processing </a:t>
            </a:r>
            <a:r>
              <a:rPr lang="en-US"/>
              <a:t>(OLAP - also referred to as </a:t>
            </a:r>
            <a:r>
              <a:rPr b="1" lang="en-US"/>
              <a:t>multidimensional analysis) </a:t>
            </a:r>
            <a:r>
              <a:rPr lang="en-US"/>
              <a:t>capabilities. OLAP involves “slicing and dicing” data stored in a dimensional format, drilling down in the data to greater detail, and aggregating the data.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8"/>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Data Mining</a:t>
            </a:r>
            <a:endParaRPr/>
          </a:p>
        </p:txBody>
      </p:sp>
      <p:sp>
        <p:nvSpPr>
          <p:cNvPr id="259" name="Google Shape;259;p18"/>
          <p:cNvSpPr txBox="1"/>
          <p:nvPr>
            <p:ph idx="2" type="body"/>
          </p:nvPr>
        </p:nvSpPr>
        <p:spPr>
          <a:xfrm>
            <a:off x="533399" y="2057400"/>
            <a:ext cx="8001000" cy="39624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lnSpc>
                <a:spcPct val="170000"/>
              </a:lnSpc>
              <a:spcBef>
                <a:spcPts val="0"/>
              </a:spcBef>
              <a:spcAft>
                <a:spcPts val="0"/>
              </a:spcAft>
              <a:buClr>
                <a:schemeClr val="dk1"/>
              </a:buClr>
              <a:buSzPct val="100000"/>
              <a:buChar char="•"/>
            </a:pPr>
            <a:r>
              <a:rPr b="1" lang="en-US"/>
              <a:t>Data Mining: </a:t>
            </a:r>
            <a:r>
              <a:rPr lang="en-US"/>
              <a:t>the process of searching for valuable business information in a large database, data warehouse, or data mart. </a:t>
            </a:r>
            <a:endParaRPr/>
          </a:p>
          <a:p>
            <a:pPr indent="-342900" lvl="0" marL="342900" rtl="0" algn="l">
              <a:lnSpc>
                <a:spcPct val="170000"/>
              </a:lnSpc>
              <a:spcBef>
                <a:spcPts val="448"/>
              </a:spcBef>
              <a:spcAft>
                <a:spcPts val="0"/>
              </a:spcAft>
              <a:buClr>
                <a:schemeClr val="dk1"/>
              </a:buClr>
              <a:buSzPct val="100000"/>
              <a:buChar char="•"/>
            </a:pPr>
            <a:r>
              <a:rPr b="1" lang="en-US"/>
              <a:t>Data Mining Can Perform Two Basic Operations:</a:t>
            </a:r>
            <a:endParaRPr b="1"/>
          </a:p>
          <a:p>
            <a:pPr indent="-342900" lvl="0" marL="342900" rtl="0" algn="l">
              <a:lnSpc>
                <a:spcPct val="170000"/>
              </a:lnSpc>
              <a:spcBef>
                <a:spcPts val="448"/>
              </a:spcBef>
              <a:spcAft>
                <a:spcPts val="0"/>
              </a:spcAft>
              <a:buClr>
                <a:schemeClr val="dk1"/>
              </a:buClr>
              <a:buSzPct val="100000"/>
              <a:buChar char="•"/>
            </a:pPr>
            <a:r>
              <a:rPr lang="en-US"/>
              <a:t>(1) predicting trends and behaviors</a:t>
            </a:r>
            <a:endParaRPr/>
          </a:p>
          <a:p>
            <a:pPr indent="-342900" lvl="0" marL="342900" rtl="0" algn="l">
              <a:lnSpc>
                <a:spcPct val="170000"/>
              </a:lnSpc>
              <a:spcBef>
                <a:spcPts val="448"/>
              </a:spcBef>
              <a:spcAft>
                <a:spcPts val="0"/>
              </a:spcAft>
              <a:buClr>
                <a:schemeClr val="dk1"/>
              </a:buClr>
              <a:buSzPct val="100000"/>
              <a:buChar char="•"/>
            </a:pPr>
            <a:r>
              <a:rPr lang="en-US"/>
              <a:t>(2) identifying previously unknown patterns.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9"/>
          <p:cNvSpPr txBox="1"/>
          <p:nvPr>
            <p:ph idx="1" type="subTitle"/>
          </p:nvPr>
        </p:nvSpPr>
        <p:spPr>
          <a:xfrm>
            <a:off x="457200" y="6858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Decision Support Systems (DSS)</a:t>
            </a:r>
            <a:endParaRPr/>
          </a:p>
          <a:p>
            <a:pPr indent="0" lvl="0" marL="0" rtl="0" algn="l">
              <a:lnSpc>
                <a:spcPct val="100000"/>
              </a:lnSpc>
              <a:spcBef>
                <a:spcPts val="1200"/>
              </a:spcBef>
              <a:spcAft>
                <a:spcPts val="0"/>
              </a:spcAft>
              <a:buClr>
                <a:srgbClr val="6600CC"/>
              </a:buClr>
              <a:buSzPts val="4400"/>
              <a:buNone/>
            </a:pPr>
            <a:r>
              <a:t/>
            </a:r>
            <a:endParaRPr/>
          </a:p>
        </p:txBody>
      </p:sp>
      <p:sp>
        <p:nvSpPr>
          <p:cNvPr id="265" name="Google Shape;265;p19"/>
          <p:cNvSpPr txBox="1"/>
          <p:nvPr>
            <p:ph idx="2" type="body"/>
          </p:nvPr>
        </p:nvSpPr>
        <p:spPr>
          <a:xfrm>
            <a:off x="423333" y="2209800"/>
            <a:ext cx="8381999" cy="44958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lnSpc>
                <a:spcPct val="100000"/>
              </a:lnSpc>
              <a:spcBef>
                <a:spcPts val="0"/>
              </a:spcBef>
              <a:spcAft>
                <a:spcPts val="0"/>
              </a:spcAft>
              <a:buClr>
                <a:schemeClr val="dk1"/>
              </a:buClr>
              <a:buSzPct val="100000"/>
              <a:buChar char="•"/>
            </a:pPr>
            <a:r>
              <a:rPr lang="en-US"/>
              <a:t>Decision support systems (DSS) are interactive software-based systems that help managers in decision-making by accessing large volumes of information generated from various related information systems </a:t>
            </a:r>
            <a:endParaRPr/>
          </a:p>
          <a:p>
            <a:pPr indent="-342900" lvl="0" marL="342900" rtl="0" algn="l">
              <a:lnSpc>
                <a:spcPct val="100000"/>
              </a:lnSpc>
              <a:spcBef>
                <a:spcPts val="448"/>
              </a:spcBef>
              <a:spcAft>
                <a:spcPts val="0"/>
              </a:spcAft>
              <a:buClr>
                <a:schemeClr val="dk1"/>
              </a:buClr>
              <a:buSzPct val="100000"/>
              <a:buChar char="•"/>
            </a:pPr>
            <a:r>
              <a:rPr lang="en-US"/>
              <a:t>DSS uses the summary information, exceptions, patterns, and trends using the analytical models. </a:t>
            </a:r>
            <a:endParaRPr/>
          </a:p>
          <a:p>
            <a:pPr indent="-342900" lvl="0" marL="342900" rtl="0" algn="l">
              <a:lnSpc>
                <a:spcPct val="100000"/>
              </a:lnSpc>
              <a:spcBef>
                <a:spcPts val="448"/>
              </a:spcBef>
              <a:spcAft>
                <a:spcPts val="0"/>
              </a:spcAft>
              <a:buClr>
                <a:schemeClr val="dk1"/>
              </a:buClr>
              <a:buSzPct val="100000"/>
              <a:buChar char="•"/>
            </a:pPr>
            <a:r>
              <a:rPr lang="en-US"/>
              <a:t>A decision support system helps in decision-making but does not necessarily give a decision itself. </a:t>
            </a:r>
            <a:endParaRPr/>
          </a:p>
          <a:p>
            <a:pPr indent="-342900" lvl="0" marL="342900" rtl="0" algn="l">
              <a:lnSpc>
                <a:spcPct val="100000"/>
              </a:lnSpc>
              <a:spcBef>
                <a:spcPts val="448"/>
              </a:spcBef>
              <a:spcAft>
                <a:spcPts val="0"/>
              </a:spcAft>
              <a:buClr>
                <a:schemeClr val="dk1"/>
              </a:buClr>
              <a:buSzPct val="100000"/>
              <a:buChar char="•"/>
            </a:pPr>
            <a:r>
              <a:rPr lang="en-US"/>
              <a:t>The decision makers compile useful information from raw data, documents, personal knowledge, and/or business models to identify and solve problems and make decisions.</a:t>
            </a:r>
            <a:endParaRPr/>
          </a:p>
          <a:p>
            <a:pPr indent="-200660" lvl="0" marL="342900" rtl="0" algn="l">
              <a:lnSpc>
                <a:spcPct val="100000"/>
              </a:lnSpc>
              <a:spcBef>
                <a:spcPts val="448"/>
              </a:spcBef>
              <a:spcAft>
                <a:spcPts val="0"/>
              </a:spcAft>
              <a:buClr>
                <a:schemeClr val="dk1"/>
              </a:buClr>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t/>
            </a:r>
            <a:endParaRPr/>
          </a:p>
        </p:txBody>
      </p:sp>
      <p:sp>
        <p:nvSpPr>
          <p:cNvPr id="151" name="Google Shape;151;p2"/>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a:bodyPr>
          <a:lstStyle/>
          <a:p>
            <a:pPr indent="-514350" lvl="0" marL="514350" rtl="0" algn="l">
              <a:lnSpc>
                <a:spcPct val="100000"/>
              </a:lnSpc>
              <a:spcBef>
                <a:spcPts val="0"/>
              </a:spcBef>
              <a:spcAft>
                <a:spcPts val="0"/>
              </a:spcAft>
              <a:buClr>
                <a:srgbClr val="00B0F0"/>
              </a:buClr>
              <a:buSzPts val="3200"/>
              <a:buFont typeface="Georgia"/>
              <a:buAutoNum type="arabicPeriod"/>
            </a:pPr>
            <a:r>
              <a:rPr lang="en-US"/>
              <a:t>Managers and Decision Making</a:t>
            </a:r>
            <a:endParaRPr/>
          </a:p>
          <a:p>
            <a:pPr indent="-514350" lvl="0" marL="514350" rtl="0" algn="l">
              <a:lnSpc>
                <a:spcPct val="100000"/>
              </a:lnSpc>
              <a:spcBef>
                <a:spcPts val="640"/>
              </a:spcBef>
              <a:spcAft>
                <a:spcPts val="0"/>
              </a:spcAft>
              <a:buClr>
                <a:srgbClr val="00B0F0"/>
              </a:buClr>
              <a:buSzPts val="3200"/>
              <a:buFont typeface="Georgia"/>
              <a:buAutoNum type="arabicPeriod"/>
            </a:pPr>
            <a:r>
              <a:rPr lang="en-US"/>
              <a:t>What Is Business Intelligence?</a:t>
            </a:r>
            <a:endParaRPr/>
          </a:p>
          <a:p>
            <a:pPr indent="-514350" lvl="0" marL="514350" rtl="0" algn="l">
              <a:lnSpc>
                <a:spcPct val="100000"/>
              </a:lnSpc>
              <a:spcBef>
                <a:spcPts val="640"/>
              </a:spcBef>
              <a:spcAft>
                <a:spcPts val="0"/>
              </a:spcAft>
              <a:buClr>
                <a:srgbClr val="00B0F0"/>
              </a:buClr>
              <a:buSzPts val="3200"/>
              <a:buFont typeface="Georgia"/>
              <a:buAutoNum type="arabicPeriod"/>
            </a:pPr>
            <a:r>
              <a:rPr lang="en-US"/>
              <a:t>Business Intelligence Applications for Data Analysis</a:t>
            </a:r>
            <a:endParaRPr/>
          </a:p>
          <a:p>
            <a:pPr indent="-514350" lvl="0" marL="514350" rtl="0" algn="l">
              <a:lnSpc>
                <a:spcPct val="100000"/>
              </a:lnSpc>
              <a:spcBef>
                <a:spcPts val="640"/>
              </a:spcBef>
              <a:spcAft>
                <a:spcPts val="0"/>
              </a:spcAft>
              <a:buClr>
                <a:srgbClr val="00B0F0"/>
              </a:buClr>
              <a:buSzPts val="3200"/>
              <a:buFont typeface="Georgia"/>
              <a:buAutoNum type="arabicPeriod"/>
            </a:pPr>
            <a:r>
              <a:rPr lang="en-US"/>
              <a:t>Business Intelligence Applications for Presenting Results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0"/>
          <p:cNvSpPr txBox="1"/>
          <p:nvPr>
            <p:ph idx="1" type="subTitle"/>
          </p:nvPr>
        </p:nvSpPr>
        <p:spPr>
          <a:xfrm>
            <a:off x="457200" y="-5334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DSS Capabilities</a:t>
            </a:r>
            <a:endParaRPr/>
          </a:p>
        </p:txBody>
      </p:sp>
      <p:sp>
        <p:nvSpPr>
          <p:cNvPr id="272" name="Google Shape;272;p20"/>
          <p:cNvSpPr txBox="1"/>
          <p:nvPr>
            <p:ph idx="2" type="body"/>
          </p:nvPr>
        </p:nvSpPr>
        <p:spPr>
          <a:xfrm>
            <a:off x="152400" y="1981200"/>
            <a:ext cx="8763000" cy="4343400"/>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lnSpc>
                <a:spcPct val="170000"/>
              </a:lnSpc>
              <a:spcBef>
                <a:spcPts val="0"/>
              </a:spcBef>
              <a:spcAft>
                <a:spcPts val="0"/>
              </a:spcAft>
              <a:buClr>
                <a:schemeClr val="dk1"/>
              </a:buClr>
              <a:buSzPct val="100000"/>
              <a:buChar char="•"/>
            </a:pPr>
            <a:r>
              <a:rPr b="1" lang="en-US"/>
              <a:t>Sensitivity Analysis: </a:t>
            </a:r>
            <a:r>
              <a:rPr lang="en-US"/>
              <a:t>Sensitivity analysis is the study of the impact that changes in one or more parts of a decision-making model have on other parts.</a:t>
            </a:r>
            <a:endParaRPr/>
          </a:p>
          <a:p>
            <a:pPr indent="-342900" lvl="0" marL="342900" rtl="0" algn="l">
              <a:lnSpc>
                <a:spcPct val="170000"/>
              </a:lnSpc>
              <a:spcBef>
                <a:spcPts val="352"/>
              </a:spcBef>
              <a:spcAft>
                <a:spcPts val="0"/>
              </a:spcAft>
              <a:buClr>
                <a:schemeClr val="dk1"/>
              </a:buClr>
              <a:buSzPct val="100000"/>
              <a:buChar char="•"/>
            </a:pPr>
            <a:r>
              <a:rPr b="1" lang="en-US"/>
              <a:t>What–If Analysis: </a:t>
            </a:r>
            <a:r>
              <a:rPr lang="en-US"/>
              <a:t>This analysis attempts t predict impact of assumptions (input data) on the proposed solution. The results depend on the accuracy of these assumptions, which can be highly subjective.</a:t>
            </a:r>
            <a:endParaRPr/>
          </a:p>
          <a:p>
            <a:pPr indent="-342900" lvl="0" marL="342900" rtl="0" algn="l">
              <a:lnSpc>
                <a:spcPct val="170000"/>
              </a:lnSpc>
              <a:spcBef>
                <a:spcPts val="352"/>
              </a:spcBef>
              <a:spcAft>
                <a:spcPts val="0"/>
              </a:spcAft>
              <a:buClr>
                <a:schemeClr val="dk1"/>
              </a:buClr>
              <a:buSzPct val="100000"/>
              <a:buChar char="•"/>
            </a:pPr>
            <a:r>
              <a:rPr b="1" lang="en-US"/>
              <a:t>Goal-Seeking Analysis: </a:t>
            </a:r>
            <a:r>
              <a:rPr lang="en-US"/>
              <a:t>represents a “backward” solution approach. It attempts to calculate the value of the inputs necessary to achieve a desired level of output.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1"/>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Clr>
                <a:srgbClr val="FF9900"/>
              </a:buClr>
              <a:buSzPct val="100000"/>
              <a:buNone/>
            </a:pPr>
            <a:r>
              <a:rPr lang="en-US"/>
              <a:t>Business Intelligence Applications for Presenting Results</a:t>
            </a:r>
            <a:endParaRPr/>
          </a:p>
        </p:txBody>
      </p:sp>
      <p:sp>
        <p:nvSpPr>
          <p:cNvPr id="279" name="Google Shape;279;p21"/>
          <p:cNvSpPr txBox="1"/>
          <p:nvPr>
            <p:ph idx="3" type="body"/>
          </p:nvPr>
        </p:nvSpPr>
        <p:spPr>
          <a:xfrm>
            <a:off x="228600" y="1981200"/>
            <a:ext cx="8610600" cy="4419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Char char="•"/>
            </a:pPr>
            <a:r>
              <a:rPr b="1" lang="en-US" sz="2000">
                <a:solidFill>
                  <a:schemeClr val="dk1"/>
                </a:solidFill>
              </a:rPr>
              <a:t>Dashboard: </a:t>
            </a:r>
            <a:r>
              <a:rPr lang="en-US" sz="2000">
                <a:solidFill>
                  <a:schemeClr val="dk1"/>
                </a:solidFill>
              </a:rPr>
              <a:t>provides easy access to timely information and direct access to management reports. They evolved from executive information systems, which were information systems designed specifically for the information needs of top executives</a:t>
            </a:r>
            <a:endParaRPr sz="2000">
              <a:solidFill>
                <a:schemeClr val="dk1"/>
              </a:solidFill>
            </a:endParaRPr>
          </a:p>
          <a:p>
            <a:pPr indent="-342900" lvl="0" marL="342900" rtl="0" algn="l">
              <a:lnSpc>
                <a:spcPct val="100000"/>
              </a:lnSpc>
              <a:spcBef>
                <a:spcPts val="400"/>
              </a:spcBef>
              <a:spcAft>
                <a:spcPts val="0"/>
              </a:spcAft>
              <a:buClr>
                <a:srgbClr val="6600CC"/>
              </a:buClr>
              <a:buSzPts val="2000"/>
              <a:buChar char="•"/>
            </a:pPr>
            <a:r>
              <a:rPr b="1" lang="en-US" sz="2000"/>
              <a:t>Data Visualization: </a:t>
            </a:r>
            <a:r>
              <a:rPr lang="en-US" sz="2000"/>
              <a:t>data presented to users in visual formats such as text, graphics, and tables following data processing. Data Visualization makes IT applications more attractive and understandable to users.</a:t>
            </a:r>
            <a:endParaRPr sz="2000"/>
          </a:p>
          <a:p>
            <a:pPr indent="-342900" lvl="0" marL="342900" rtl="0" algn="l">
              <a:lnSpc>
                <a:spcPct val="100000"/>
              </a:lnSpc>
              <a:spcBef>
                <a:spcPts val="400"/>
              </a:spcBef>
              <a:spcAft>
                <a:spcPts val="0"/>
              </a:spcAft>
              <a:buClr>
                <a:srgbClr val="6600CC"/>
              </a:buClr>
              <a:buSzPts val="2000"/>
              <a:buChar char="•"/>
            </a:pPr>
            <a:r>
              <a:rPr b="1" lang="en-US" sz="2000"/>
              <a:t>Real-Time Business Intelligence: </a:t>
            </a:r>
            <a:r>
              <a:rPr lang="en-US" sz="2000"/>
              <a:t>includes the use of real time data for analysis as it is created rather than using historical data for analysis.</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2"/>
          <p:cNvSpPr txBox="1"/>
          <p:nvPr>
            <p:ph idx="1" type="subTitle"/>
          </p:nvPr>
        </p:nvSpPr>
        <p:spPr>
          <a:xfrm>
            <a:off x="304800" y="-609600"/>
            <a:ext cx="11049000" cy="1447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The Capabilities of Dashboards</a:t>
            </a:r>
            <a:endParaRPr/>
          </a:p>
        </p:txBody>
      </p:sp>
      <p:pic>
        <p:nvPicPr>
          <p:cNvPr id="285" name="Google Shape;285;p22"/>
          <p:cNvPicPr preferRelativeResize="0"/>
          <p:nvPr>
            <p:ph idx="2" type="body"/>
          </p:nvPr>
        </p:nvPicPr>
        <p:blipFill rotWithShape="1">
          <a:blip r:embed="rId3">
            <a:alphaModFix/>
          </a:blip>
          <a:srcRect b="0" l="0" r="0" t="0"/>
          <a:stretch/>
        </p:blipFill>
        <p:spPr>
          <a:xfrm>
            <a:off x="33866" y="838200"/>
            <a:ext cx="9110133" cy="5334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3"/>
          <p:cNvSpPr txBox="1"/>
          <p:nvPr>
            <p:ph idx="1" type="subTitle"/>
          </p:nvPr>
        </p:nvSpPr>
        <p:spPr>
          <a:xfrm>
            <a:off x="152400" y="-533400"/>
            <a:ext cx="10515600" cy="1447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000"/>
              <a:buNone/>
            </a:pPr>
            <a:r>
              <a:rPr lang="en-US" sz="4000"/>
              <a:t>Sample Performance Dashboard</a:t>
            </a:r>
            <a:endParaRPr sz="4000"/>
          </a:p>
        </p:txBody>
      </p:sp>
      <p:pic>
        <p:nvPicPr>
          <p:cNvPr id="291" name="Google Shape;291;p23"/>
          <p:cNvPicPr preferRelativeResize="0"/>
          <p:nvPr>
            <p:ph idx="2" type="body"/>
          </p:nvPr>
        </p:nvPicPr>
        <p:blipFill rotWithShape="1">
          <a:blip r:embed="rId3">
            <a:alphaModFix/>
          </a:blip>
          <a:srcRect b="0" l="0" r="0" t="0"/>
          <a:stretch/>
        </p:blipFill>
        <p:spPr>
          <a:xfrm>
            <a:off x="152400" y="914400"/>
            <a:ext cx="8909972" cy="5410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4"/>
          <p:cNvSpPr txBox="1"/>
          <p:nvPr>
            <p:ph idx="1" type="subTitle"/>
          </p:nvPr>
        </p:nvSpPr>
        <p:spPr>
          <a:xfrm>
            <a:off x="8467" y="-457200"/>
            <a:ext cx="10287000"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Data Visualization Technologies</a:t>
            </a:r>
            <a:endParaRPr/>
          </a:p>
        </p:txBody>
      </p:sp>
      <p:sp>
        <p:nvSpPr>
          <p:cNvPr id="298" name="Google Shape;298;p24"/>
          <p:cNvSpPr txBox="1"/>
          <p:nvPr>
            <p:ph idx="2" type="body"/>
          </p:nvPr>
        </p:nvSpPr>
        <p:spPr>
          <a:xfrm>
            <a:off x="304800" y="2057400"/>
            <a:ext cx="8686800" cy="42672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lnSpc>
                <a:spcPct val="100000"/>
              </a:lnSpc>
              <a:spcBef>
                <a:spcPts val="0"/>
              </a:spcBef>
              <a:spcAft>
                <a:spcPts val="0"/>
              </a:spcAft>
              <a:buClr>
                <a:schemeClr val="dk1"/>
              </a:buClr>
              <a:buSzPct val="100000"/>
              <a:buChar char="•"/>
            </a:pPr>
            <a:r>
              <a:rPr b="1" lang="en-US"/>
              <a:t>Geographic Information System (GIS): </a:t>
            </a:r>
            <a:r>
              <a:rPr lang="en-US"/>
              <a:t>a computer-based system for capturing, integrating, manipulating, and displaying data using digitized maps. Its most distinguishing characteristic is that every record or digital object has an identified geographical location.</a:t>
            </a:r>
            <a:endParaRPr/>
          </a:p>
          <a:p>
            <a:pPr indent="-342900" lvl="0" marL="342900" rtl="0" algn="l">
              <a:lnSpc>
                <a:spcPct val="100000"/>
              </a:lnSpc>
              <a:spcBef>
                <a:spcPts val="496"/>
              </a:spcBef>
              <a:spcAft>
                <a:spcPts val="0"/>
              </a:spcAft>
              <a:buClr>
                <a:schemeClr val="dk1"/>
              </a:buClr>
              <a:buSzPct val="100000"/>
              <a:buChar char="•"/>
            </a:pPr>
            <a:r>
              <a:rPr b="1" lang="en-US"/>
              <a:t>Reality Mining: </a:t>
            </a:r>
            <a:r>
              <a:rPr lang="en-US"/>
              <a:t>Graphical Information Systems (GIS) and Geographic Positioning Systems (GPS) together to produce an interesting new type of technology which allows analysts to extract information from the usage patterns of mobile phones and other wireless devices.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5"/>
          <p:cNvSpPr txBox="1"/>
          <p:nvPr>
            <p:ph idx="1" type="subTitle"/>
          </p:nvPr>
        </p:nvSpPr>
        <p:spPr>
          <a:xfrm>
            <a:off x="0" y="-723900"/>
            <a:ext cx="11734800" cy="1447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3600"/>
              <a:buNone/>
            </a:pPr>
            <a:r>
              <a:rPr lang="en-US" sz="3600"/>
              <a:t>Support Center Operations Dashboard</a:t>
            </a:r>
            <a:endParaRPr sz="3600"/>
          </a:p>
        </p:txBody>
      </p:sp>
      <p:pic>
        <p:nvPicPr>
          <p:cNvPr id="304" name="Google Shape;304;p25"/>
          <p:cNvPicPr preferRelativeResize="0"/>
          <p:nvPr>
            <p:ph idx="2" type="body"/>
          </p:nvPr>
        </p:nvPicPr>
        <p:blipFill rotWithShape="1">
          <a:blip r:embed="rId3">
            <a:alphaModFix/>
          </a:blip>
          <a:srcRect b="0" l="0" r="0" t="0"/>
          <a:stretch/>
        </p:blipFill>
        <p:spPr>
          <a:xfrm>
            <a:off x="228600" y="990600"/>
            <a:ext cx="8763000" cy="577278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The Manager’s Job and Decision Making</a:t>
            </a:r>
            <a:endParaRPr/>
          </a:p>
        </p:txBody>
      </p:sp>
      <p:sp>
        <p:nvSpPr>
          <p:cNvPr id="158" name="Google Shape;158;p3"/>
          <p:cNvSpPr txBox="1"/>
          <p:nvPr>
            <p:ph idx="2" type="body"/>
          </p:nvPr>
        </p:nvSpPr>
        <p:spPr>
          <a:xfrm>
            <a:off x="152400" y="2286000"/>
            <a:ext cx="8763000" cy="42672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lnSpc>
                <a:spcPct val="100000"/>
              </a:lnSpc>
              <a:spcBef>
                <a:spcPts val="0"/>
              </a:spcBef>
              <a:spcAft>
                <a:spcPts val="0"/>
              </a:spcAft>
              <a:buClr>
                <a:schemeClr val="dk1"/>
              </a:buClr>
              <a:buSzPct val="100000"/>
              <a:buChar char="•"/>
            </a:pPr>
            <a:r>
              <a:rPr b="1" lang="en-US"/>
              <a:t>Management: </a:t>
            </a:r>
            <a:r>
              <a:rPr lang="en-US"/>
              <a:t>a process by which an organization achieves its goals through the use of resources (people, money, materials, and information).</a:t>
            </a:r>
            <a:endParaRPr/>
          </a:p>
          <a:p>
            <a:pPr indent="-185420" lvl="0" marL="342900" rtl="0" algn="l">
              <a:lnSpc>
                <a:spcPct val="100000"/>
              </a:lnSpc>
              <a:spcBef>
                <a:spcPts val="496"/>
              </a:spcBef>
              <a:spcAft>
                <a:spcPts val="0"/>
              </a:spcAft>
              <a:buClr>
                <a:schemeClr val="dk1"/>
              </a:buClr>
              <a:buSzPct val="100000"/>
              <a:buNone/>
            </a:pPr>
            <a:r>
              <a:t/>
            </a:r>
            <a:endParaRPr/>
          </a:p>
          <a:p>
            <a:pPr indent="-342900" lvl="0" marL="342900" rtl="0" algn="l">
              <a:lnSpc>
                <a:spcPct val="100000"/>
              </a:lnSpc>
              <a:spcBef>
                <a:spcPts val="496"/>
              </a:spcBef>
              <a:spcAft>
                <a:spcPts val="0"/>
              </a:spcAft>
              <a:buClr>
                <a:schemeClr val="dk1"/>
              </a:buClr>
              <a:buSzPct val="100000"/>
              <a:buChar char="•"/>
            </a:pPr>
            <a:r>
              <a:rPr b="1" lang="en-US"/>
              <a:t>Three Basic Roles of Managers (Mintzberg, 1973):</a:t>
            </a:r>
            <a:endParaRPr b="1"/>
          </a:p>
          <a:p>
            <a:pPr indent="-514350" lvl="0" marL="514350" rtl="0" algn="l">
              <a:lnSpc>
                <a:spcPct val="100000"/>
              </a:lnSpc>
              <a:spcBef>
                <a:spcPts val="496"/>
              </a:spcBef>
              <a:spcAft>
                <a:spcPts val="0"/>
              </a:spcAft>
              <a:buClr>
                <a:schemeClr val="dk1"/>
              </a:buClr>
              <a:buSzPct val="100000"/>
              <a:buFont typeface="Georgia"/>
              <a:buAutoNum type="arabicPeriod"/>
            </a:pPr>
            <a:r>
              <a:rPr b="1" i="1" lang="en-US"/>
              <a:t>Interpersonal roles</a:t>
            </a:r>
            <a:r>
              <a:rPr b="1" lang="en-US"/>
              <a:t>: </a:t>
            </a:r>
            <a:r>
              <a:rPr lang="en-US"/>
              <a:t>figurehead, leader, liaison</a:t>
            </a:r>
            <a:endParaRPr/>
          </a:p>
          <a:p>
            <a:pPr indent="-514350" lvl="0" marL="514350" rtl="0" algn="l">
              <a:lnSpc>
                <a:spcPct val="100000"/>
              </a:lnSpc>
              <a:spcBef>
                <a:spcPts val="496"/>
              </a:spcBef>
              <a:spcAft>
                <a:spcPts val="0"/>
              </a:spcAft>
              <a:buClr>
                <a:schemeClr val="dk1"/>
              </a:buClr>
              <a:buSzPct val="100000"/>
              <a:buFont typeface="Georgia"/>
              <a:buAutoNum type="arabicPeriod"/>
            </a:pPr>
            <a:r>
              <a:rPr b="1" i="1" lang="en-US"/>
              <a:t>Informational roles</a:t>
            </a:r>
            <a:r>
              <a:rPr b="1" lang="en-US"/>
              <a:t>: </a:t>
            </a:r>
            <a:r>
              <a:rPr lang="en-US"/>
              <a:t>monitor, disseminator, spokesperson, analyzer</a:t>
            </a:r>
            <a:endParaRPr/>
          </a:p>
          <a:p>
            <a:pPr indent="-514350" lvl="0" marL="514350" rtl="0" algn="l">
              <a:lnSpc>
                <a:spcPct val="100000"/>
              </a:lnSpc>
              <a:spcBef>
                <a:spcPts val="496"/>
              </a:spcBef>
              <a:spcAft>
                <a:spcPts val="0"/>
              </a:spcAft>
              <a:buClr>
                <a:schemeClr val="dk1"/>
              </a:buClr>
              <a:buSzPct val="100000"/>
              <a:buFont typeface="Georgia"/>
              <a:buAutoNum type="arabicPeriod"/>
            </a:pPr>
            <a:r>
              <a:rPr b="1" i="1" lang="en-US"/>
              <a:t>Decisional roles</a:t>
            </a:r>
            <a:r>
              <a:rPr b="1" lang="en-US"/>
              <a:t>: </a:t>
            </a:r>
            <a:r>
              <a:rPr lang="en-US"/>
              <a:t>entrepreneur, disturbance handler, resource allocator, negotiator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t/>
            </a:r>
            <a:endParaRPr/>
          </a:p>
        </p:txBody>
      </p:sp>
      <p:sp>
        <p:nvSpPr>
          <p:cNvPr id="164" name="Google Shape;164;p4"/>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p:txBody>
      </p:sp>
      <p:pic>
        <p:nvPicPr>
          <p:cNvPr id="165" name="Google Shape;165;p4"/>
          <p:cNvPicPr preferRelativeResize="0"/>
          <p:nvPr/>
        </p:nvPicPr>
        <p:blipFill rotWithShape="1">
          <a:blip r:embed="rId3">
            <a:alphaModFix/>
          </a:blip>
          <a:srcRect b="0" l="0" r="0" t="0"/>
          <a:stretch/>
        </p:blipFill>
        <p:spPr>
          <a:xfrm>
            <a:off x="279400" y="685800"/>
            <a:ext cx="8839200" cy="49052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5"/>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t/>
            </a:r>
            <a:endParaRPr/>
          </a:p>
        </p:txBody>
      </p:sp>
      <p:sp>
        <p:nvSpPr>
          <p:cNvPr id="171" name="Google Shape;171;p5"/>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p:txBody>
      </p:sp>
      <p:pic>
        <p:nvPicPr>
          <p:cNvPr id="172" name="Google Shape;172;p5"/>
          <p:cNvPicPr preferRelativeResize="0"/>
          <p:nvPr/>
        </p:nvPicPr>
        <p:blipFill rotWithShape="1">
          <a:blip r:embed="rId3">
            <a:alphaModFix/>
          </a:blip>
          <a:srcRect b="0" l="0" r="0" t="0"/>
          <a:stretch/>
        </p:blipFill>
        <p:spPr>
          <a:xfrm>
            <a:off x="457200" y="311375"/>
            <a:ext cx="8839201" cy="5867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idx="1" type="subTitle"/>
          </p:nvPr>
        </p:nvSpPr>
        <p:spPr>
          <a:xfrm>
            <a:off x="457200" y="76200"/>
            <a:ext cx="8153399" cy="1447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 The Process and Phases in Decision Making</a:t>
            </a:r>
            <a:endParaRPr/>
          </a:p>
        </p:txBody>
      </p:sp>
      <p:pic>
        <p:nvPicPr>
          <p:cNvPr id="179" name="Google Shape;179;p6"/>
          <p:cNvPicPr preferRelativeResize="0"/>
          <p:nvPr>
            <p:ph idx="2" type="body"/>
          </p:nvPr>
        </p:nvPicPr>
        <p:blipFill rotWithShape="1">
          <a:blip r:embed="rId3">
            <a:alphaModFix/>
          </a:blip>
          <a:srcRect b="0" l="0" r="0" t="0"/>
          <a:stretch/>
        </p:blipFill>
        <p:spPr>
          <a:xfrm>
            <a:off x="1786637" y="1828800"/>
            <a:ext cx="5494525" cy="4800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7"/>
          <p:cNvSpPr txBox="1"/>
          <p:nvPr>
            <p:ph idx="1" type="subTitle"/>
          </p:nvPr>
        </p:nvSpPr>
        <p:spPr>
          <a:xfrm>
            <a:off x="457200" y="76200"/>
            <a:ext cx="8153399" cy="1447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The Process and Phases in Decision Making</a:t>
            </a:r>
            <a:endParaRPr/>
          </a:p>
        </p:txBody>
      </p:sp>
      <p:sp>
        <p:nvSpPr>
          <p:cNvPr id="186" name="Google Shape;186;p7"/>
          <p:cNvSpPr txBox="1"/>
          <p:nvPr>
            <p:ph idx="2" type="body"/>
          </p:nvPr>
        </p:nvSpPr>
        <p:spPr>
          <a:xfrm>
            <a:off x="457200" y="1828800"/>
            <a:ext cx="8153400" cy="4800600"/>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lnSpc>
                <a:spcPct val="100000"/>
              </a:lnSpc>
              <a:spcBef>
                <a:spcPts val="0"/>
              </a:spcBef>
              <a:spcAft>
                <a:spcPts val="0"/>
              </a:spcAft>
              <a:buClr>
                <a:schemeClr val="dk1"/>
              </a:buClr>
              <a:buSzPct val="100000"/>
              <a:buChar char="•"/>
            </a:pPr>
            <a:r>
              <a:rPr b="1" lang="en-US"/>
              <a:t>Decision: </a:t>
            </a:r>
            <a:r>
              <a:rPr lang="en-US"/>
              <a:t>a choice among two or more alternatives that individuals and groups make. Decisions are diverse and are made continuously.</a:t>
            </a:r>
            <a:endParaRPr/>
          </a:p>
          <a:p>
            <a:pPr indent="-342900" lvl="0" marL="342900" rtl="0" algn="l">
              <a:lnSpc>
                <a:spcPct val="100000"/>
              </a:lnSpc>
              <a:spcBef>
                <a:spcPts val="352"/>
              </a:spcBef>
              <a:spcAft>
                <a:spcPts val="0"/>
              </a:spcAft>
              <a:buClr>
                <a:schemeClr val="dk1"/>
              </a:buClr>
              <a:buSzPct val="100000"/>
              <a:buChar char="•"/>
            </a:pPr>
            <a:r>
              <a:rPr b="1" lang="en-US"/>
              <a:t>Phases of the Decision Making Process:</a:t>
            </a:r>
            <a:endParaRPr b="1"/>
          </a:p>
          <a:p>
            <a:pPr indent="-342900" lvl="0" marL="342900" rtl="0" algn="l">
              <a:lnSpc>
                <a:spcPct val="100000"/>
              </a:lnSpc>
              <a:spcBef>
                <a:spcPts val="352"/>
              </a:spcBef>
              <a:spcAft>
                <a:spcPts val="0"/>
              </a:spcAft>
              <a:buClr>
                <a:schemeClr val="dk1"/>
              </a:buClr>
              <a:buSzPct val="100000"/>
              <a:buChar char="•"/>
            </a:pPr>
            <a:r>
              <a:rPr b="1" lang="en-US"/>
              <a:t>Intelligence Phase: </a:t>
            </a:r>
            <a:r>
              <a:rPr lang="en-US"/>
              <a:t>managers examine a situation and then identify and </a:t>
            </a:r>
            <a:r>
              <a:rPr lang="en-US"/>
              <a:t>define</a:t>
            </a:r>
            <a:r>
              <a:rPr lang="en-US"/>
              <a:t> the problem or opportunity.</a:t>
            </a:r>
            <a:endParaRPr/>
          </a:p>
          <a:p>
            <a:pPr indent="-342900" lvl="0" marL="342900" rtl="0" algn="l">
              <a:lnSpc>
                <a:spcPct val="100000"/>
              </a:lnSpc>
              <a:spcBef>
                <a:spcPts val="352"/>
              </a:spcBef>
              <a:spcAft>
                <a:spcPts val="0"/>
              </a:spcAft>
              <a:buClr>
                <a:schemeClr val="dk1"/>
              </a:buClr>
              <a:buSzPct val="100000"/>
              <a:buChar char="•"/>
            </a:pPr>
            <a:r>
              <a:rPr b="1" lang="en-US"/>
              <a:t>Design Phase: </a:t>
            </a:r>
            <a:r>
              <a:rPr lang="en-US"/>
              <a:t>decision makers construct a model for addressing the situation. They perform this task by making assumptions that simplify reality and by expressing the relationships among all of the relevant variables. Managers then validate the model by using test data. Finally, decision makers set criteria for evaluating all of the potential solutions that are proposed.</a:t>
            </a:r>
            <a:endParaRPr/>
          </a:p>
          <a:p>
            <a:pPr indent="-342900" lvl="0" marL="342900" rtl="0" algn="l">
              <a:lnSpc>
                <a:spcPct val="100000"/>
              </a:lnSpc>
              <a:spcBef>
                <a:spcPts val="352"/>
              </a:spcBef>
              <a:spcAft>
                <a:spcPts val="0"/>
              </a:spcAft>
              <a:buClr>
                <a:schemeClr val="dk1"/>
              </a:buClr>
              <a:buSzPct val="100000"/>
              <a:buChar char="•"/>
            </a:pPr>
            <a:r>
              <a:rPr b="1" lang="en-US"/>
              <a:t>Choice Phase: </a:t>
            </a:r>
            <a:r>
              <a:rPr lang="en-US"/>
              <a:t>involves selecting a solution or course of action that seems best suited to resolve the problem. </a:t>
            </a:r>
            <a:r>
              <a:rPr lang="en-US"/>
              <a:t>This</a:t>
            </a:r>
            <a:r>
              <a:rPr lang="en-US"/>
              <a:t> solution (the decision) is then implemented.</a:t>
            </a:r>
            <a:endParaRPr/>
          </a:p>
          <a:p>
            <a:pPr indent="-342900" lvl="0" marL="342900" rtl="0" algn="l">
              <a:lnSpc>
                <a:spcPct val="100000"/>
              </a:lnSpc>
              <a:spcBef>
                <a:spcPts val="352"/>
              </a:spcBef>
              <a:spcAft>
                <a:spcPts val="0"/>
              </a:spcAft>
              <a:buClr>
                <a:schemeClr val="dk1"/>
              </a:buClr>
              <a:buSzPct val="100000"/>
              <a:buChar char="•"/>
            </a:pPr>
            <a:r>
              <a:rPr b="1" lang="en-US"/>
              <a:t>Implementation Phase: </a:t>
            </a:r>
            <a:r>
              <a:rPr lang="en-US"/>
              <a:t>is successful if the proposed solution solves the problem or seizes the opportunity. If the solution fails, then the process returns to the previous phases. Computer-based decision support assists managers in the decision-making process.</a:t>
            </a:r>
            <a:endParaRPr/>
          </a:p>
          <a:p>
            <a:pPr indent="-231140" lvl="0" marL="342900" rtl="0" algn="l">
              <a:lnSpc>
                <a:spcPct val="100000"/>
              </a:lnSpc>
              <a:spcBef>
                <a:spcPts val="352"/>
              </a:spcBef>
              <a:spcAft>
                <a:spcPts val="0"/>
              </a:spcAft>
              <a:buClr>
                <a:schemeClr val="dk1"/>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8"/>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Why Managers Need IT Support?</a:t>
            </a:r>
            <a:endParaRPr/>
          </a:p>
        </p:txBody>
      </p:sp>
      <p:sp>
        <p:nvSpPr>
          <p:cNvPr id="192" name="Google Shape;192;p8"/>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lang="en-US" sz="2800"/>
              <a:t>The number of alternatives is constantly increasing</a:t>
            </a:r>
            <a:endParaRPr sz="2800"/>
          </a:p>
          <a:p>
            <a:pPr indent="-342900" lvl="0" marL="342900" rtl="0" algn="l">
              <a:lnSpc>
                <a:spcPct val="100000"/>
              </a:lnSpc>
              <a:spcBef>
                <a:spcPts val="560"/>
              </a:spcBef>
              <a:spcAft>
                <a:spcPts val="0"/>
              </a:spcAft>
              <a:buClr>
                <a:schemeClr val="dk1"/>
              </a:buClr>
              <a:buSzPts val="2800"/>
              <a:buChar char="•"/>
            </a:pPr>
            <a:r>
              <a:rPr lang="en-US" sz="2800"/>
              <a:t>Most decisions are made under time constraints</a:t>
            </a:r>
            <a:endParaRPr sz="2800"/>
          </a:p>
          <a:p>
            <a:pPr indent="-342900" lvl="0" marL="342900" rtl="0" algn="l">
              <a:lnSpc>
                <a:spcPct val="100000"/>
              </a:lnSpc>
              <a:spcBef>
                <a:spcPts val="560"/>
              </a:spcBef>
              <a:spcAft>
                <a:spcPts val="0"/>
              </a:spcAft>
              <a:buClr>
                <a:schemeClr val="dk1"/>
              </a:buClr>
              <a:buSzPts val="2800"/>
              <a:buChar char="•"/>
            </a:pPr>
            <a:r>
              <a:rPr lang="en-US" sz="2800"/>
              <a:t>Uncertainty in the decision environment</a:t>
            </a:r>
            <a:endParaRPr sz="2800"/>
          </a:p>
          <a:p>
            <a:pPr indent="-342900" lvl="0" marL="342900" rtl="0" algn="l">
              <a:lnSpc>
                <a:spcPct val="100000"/>
              </a:lnSpc>
              <a:spcBef>
                <a:spcPts val="560"/>
              </a:spcBef>
              <a:spcAft>
                <a:spcPts val="0"/>
              </a:spcAft>
              <a:buClr>
                <a:schemeClr val="dk1"/>
              </a:buClr>
              <a:buSzPts val="2800"/>
              <a:buChar char="•"/>
            </a:pPr>
            <a:r>
              <a:rPr lang="en-US" sz="2800"/>
              <a:t>Group decision making required</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9"/>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What IT are Available to Support Managers</a:t>
            </a:r>
            <a:endParaRPr/>
          </a:p>
        </p:txBody>
      </p:sp>
      <p:sp>
        <p:nvSpPr>
          <p:cNvPr id="199" name="Google Shape;199;p9"/>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lnSpc>
                <a:spcPct val="170000"/>
              </a:lnSpc>
              <a:spcBef>
                <a:spcPts val="0"/>
              </a:spcBef>
              <a:spcAft>
                <a:spcPts val="0"/>
              </a:spcAft>
              <a:buClr>
                <a:schemeClr val="dk1"/>
              </a:buClr>
              <a:buSzPct val="100000"/>
              <a:buChar char="•"/>
            </a:pPr>
            <a:r>
              <a:rPr b="1" lang="en-US"/>
              <a:t>Business Intelligence (BI): </a:t>
            </a:r>
            <a:r>
              <a:rPr lang="en-US"/>
              <a:t>is a broad category of applications, technologies, and processes for gathering, storing, accessing, and analyzing data to help business users make better decisions. </a:t>
            </a:r>
            <a:endParaRPr/>
          </a:p>
          <a:p>
            <a:pPr indent="-342900" lvl="0" marL="342900" rtl="0" algn="l">
              <a:lnSpc>
                <a:spcPct val="170000"/>
              </a:lnSpc>
              <a:spcBef>
                <a:spcPts val="448"/>
              </a:spcBef>
              <a:spcAft>
                <a:spcPts val="0"/>
              </a:spcAft>
              <a:buClr>
                <a:schemeClr val="dk1"/>
              </a:buClr>
              <a:buSzPct val="100000"/>
              <a:buChar char="•"/>
            </a:pPr>
            <a:r>
              <a:rPr lang="en-US"/>
              <a:t>BI applications enable decision makers to quickly ascertain the status of a business enterprise by examining key information.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2013-08-07T23:49:00Z</dcterms:created>
  <dc:creator>John Kenneth Corley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CF7F60B851114B4EBEE28AD48B78D923</vt:lpwstr>
  </property>
  <property fmtid="{D5CDD505-2E9C-101B-9397-08002B2CF9AE}" pid="3" name="KSOProductBuildVer">
    <vt:lpwstr>1033-11.2.0.11191</vt:lpwstr>
  </property>
</Properties>
</file>