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9144000"/>
  <p:notesSz cx="6858000" cy="9144000"/>
  <p:embeddedFontLst>
    <p:embeddedFont>
      <p:font typeface="Garamond"/>
      <p:regular r:id="rId41"/>
      <p:bold r:id="rId42"/>
      <p:italic r:id="rId43"/>
      <p:boldItalic r:id="rId44"/>
    </p:embeddedFont>
    <p:embeddedFont>
      <p:font typeface="Century Gothic"/>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904">
          <p15:clr>
            <a:srgbClr val="000000"/>
          </p15:clr>
        </p15:guide>
      </p15:sldGuideLst>
    </p:ext>
    <p:ext uri="GoogleSlidesCustomDataVersion2">
      <go:slidesCustomData xmlns:go="http://customooxmlschemas.google.com/" r:id="rId49" roundtripDataSignature="AMtx7mikrEoB7NNrKb5INWKwAZNzSLqI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904"/>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Garamond-bold.fntdata"/><Relationship Id="rId41" Type="http://schemas.openxmlformats.org/officeDocument/2006/relationships/font" Target="fonts/Garamond-regular.fntdata"/><Relationship Id="rId44" Type="http://schemas.openxmlformats.org/officeDocument/2006/relationships/font" Target="fonts/Garamond-boldItalic.fntdata"/><Relationship Id="rId43" Type="http://schemas.openxmlformats.org/officeDocument/2006/relationships/font" Target="fonts/Garamond-italic.fntdata"/><Relationship Id="rId46" Type="http://schemas.openxmlformats.org/officeDocument/2006/relationships/font" Target="fonts/CenturyGothic-bold.fntdata"/><Relationship Id="rId45" Type="http://schemas.openxmlformats.org/officeDocument/2006/relationships/font" Target="fonts/CenturyGothic-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enturyGothic-boldItalic.fntdata"/><Relationship Id="rId47" Type="http://schemas.openxmlformats.org/officeDocument/2006/relationships/font" Target="fonts/CenturyGothic-italic.fntdata"/><Relationship Id="rId4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Recognize an ethical issue:</a:t>
            </a:r>
            <a:endParaRPr b="1"/>
          </a:p>
          <a:p>
            <a:pPr indent="0" lvl="0" marL="0" rtl="0" algn="l">
              <a:lnSpc>
                <a:spcPct val="100000"/>
              </a:lnSpc>
              <a:spcBef>
                <a:spcPts val="0"/>
              </a:spcBef>
              <a:spcAft>
                <a:spcPts val="0"/>
              </a:spcAft>
              <a:buSzPts val="1400"/>
              <a:buNone/>
            </a:pPr>
            <a:r>
              <a:rPr lang="en-US"/>
              <a:t>• Could this decision or situation damage someone or some group?</a:t>
            </a:r>
            <a:endParaRPr/>
          </a:p>
          <a:p>
            <a:pPr indent="0" lvl="0" marL="0" rtl="0" algn="l">
              <a:lnSpc>
                <a:spcPct val="100000"/>
              </a:lnSpc>
              <a:spcBef>
                <a:spcPts val="0"/>
              </a:spcBef>
              <a:spcAft>
                <a:spcPts val="0"/>
              </a:spcAft>
              <a:buSzPts val="1400"/>
              <a:buNone/>
            </a:pPr>
            <a:r>
              <a:rPr lang="en-US"/>
              <a:t>• Does this decision involve a choice between a good and a bad alternative?</a:t>
            </a:r>
            <a:endParaRPr/>
          </a:p>
          <a:p>
            <a:pPr indent="0" lvl="0" marL="0" rtl="0" algn="l">
              <a:lnSpc>
                <a:spcPct val="100000"/>
              </a:lnSpc>
              <a:spcBef>
                <a:spcPts val="0"/>
              </a:spcBef>
              <a:spcAft>
                <a:spcPts val="0"/>
              </a:spcAft>
              <a:buSzPts val="1400"/>
              <a:buNone/>
            </a:pPr>
            <a:r>
              <a:rPr lang="en-US"/>
              <a:t>• Does this issue involve more than simply legal considerations? If so, then in what way?</a:t>
            </a:r>
            <a:endParaRPr/>
          </a:p>
          <a:p>
            <a:pPr indent="0" lvl="0" marL="0" rtl="0" algn="l">
              <a:lnSpc>
                <a:spcPct val="100000"/>
              </a:lnSpc>
              <a:spcBef>
                <a:spcPts val="0"/>
              </a:spcBef>
              <a:spcAft>
                <a:spcPts val="0"/>
              </a:spcAft>
              <a:buSzPts val="1400"/>
              <a:buNone/>
            </a:pPr>
            <a:r>
              <a:rPr b="1" lang="en-US"/>
              <a:t>Get the facts:</a:t>
            </a:r>
            <a:endParaRPr b="1"/>
          </a:p>
          <a:p>
            <a:pPr indent="0" lvl="0" marL="0" rtl="0" algn="l">
              <a:lnSpc>
                <a:spcPct val="100000"/>
              </a:lnSpc>
              <a:spcBef>
                <a:spcPts val="0"/>
              </a:spcBef>
              <a:spcAft>
                <a:spcPts val="0"/>
              </a:spcAft>
              <a:buSzPts val="1400"/>
              <a:buNone/>
            </a:pPr>
            <a:r>
              <a:rPr lang="en-US"/>
              <a:t>• What are the relevant facts of the situation?</a:t>
            </a:r>
            <a:endParaRPr/>
          </a:p>
          <a:p>
            <a:pPr indent="0" lvl="0" marL="0" rtl="0" algn="l">
              <a:lnSpc>
                <a:spcPct val="100000"/>
              </a:lnSpc>
              <a:spcBef>
                <a:spcPts val="0"/>
              </a:spcBef>
              <a:spcAft>
                <a:spcPts val="0"/>
              </a:spcAft>
              <a:buSzPts val="1400"/>
              <a:buNone/>
            </a:pPr>
            <a:r>
              <a:rPr lang="en-US"/>
              <a:t>• Do I have suffi cient information to make a decision?</a:t>
            </a:r>
            <a:endParaRPr/>
          </a:p>
          <a:p>
            <a:pPr indent="0" lvl="0" marL="0" rtl="0" algn="l">
              <a:lnSpc>
                <a:spcPct val="100000"/>
              </a:lnSpc>
              <a:spcBef>
                <a:spcPts val="0"/>
              </a:spcBef>
              <a:spcAft>
                <a:spcPts val="0"/>
              </a:spcAft>
              <a:buSzPts val="1400"/>
              <a:buNone/>
            </a:pPr>
            <a:r>
              <a:rPr lang="en-US"/>
              <a:t>• Which individuals and/or groups have an important stake in the outcome?</a:t>
            </a:r>
            <a:endParaRPr/>
          </a:p>
          <a:p>
            <a:pPr indent="0" lvl="0" marL="0" rtl="0" algn="l">
              <a:lnSpc>
                <a:spcPct val="100000"/>
              </a:lnSpc>
              <a:spcBef>
                <a:spcPts val="0"/>
              </a:spcBef>
              <a:spcAft>
                <a:spcPts val="0"/>
              </a:spcAft>
              <a:buSzPts val="1400"/>
              <a:buNone/>
            </a:pPr>
            <a:r>
              <a:rPr lang="en-US"/>
              <a:t>• Have I consulted all relevant persons and groups?</a:t>
            </a:r>
            <a:endParaRPr/>
          </a:p>
          <a:p>
            <a:pPr indent="0" lvl="0" marL="0" rtl="0" algn="l">
              <a:lnSpc>
                <a:spcPct val="100000"/>
              </a:lnSpc>
              <a:spcBef>
                <a:spcPts val="0"/>
              </a:spcBef>
              <a:spcAft>
                <a:spcPts val="0"/>
              </a:spcAft>
              <a:buSzPts val="1400"/>
              <a:buNone/>
            </a:pPr>
            <a:r>
              <a:rPr b="1" lang="en-US"/>
              <a:t>Evaluate alternative actions:</a:t>
            </a:r>
            <a:endParaRPr b="1"/>
          </a:p>
          <a:p>
            <a:pPr indent="0" lvl="0" marL="0" rtl="0" algn="l">
              <a:lnSpc>
                <a:spcPct val="100000"/>
              </a:lnSpc>
              <a:spcBef>
                <a:spcPts val="0"/>
              </a:spcBef>
              <a:spcAft>
                <a:spcPts val="0"/>
              </a:spcAft>
              <a:buSzPts val="1400"/>
              <a:buNone/>
            </a:pPr>
            <a:r>
              <a:rPr lang="en-US"/>
              <a:t>• Which option will produce the most good and do the least harm? (the utilitarian approach)</a:t>
            </a:r>
            <a:endParaRPr/>
          </a:p>
          <a:p>
            <a:pPr indent="0" lvl="0" marL="0" rtl="0" algn="l">
              <a:lnSpc>
                <a:spcPct val="100000"/>
              </a:lnSpc>
              <a:spcBef>
                <a:spcPts val="0"/>
              </a:spcBef>
              <a:spcAft>
                <a:spcPts val="0"/>
              </a:spcAft>
              <a:buSzPts val="1400"/>
              <a:buNone/>
            </a:pPr>
            <a:r>
              <a:rPr lang="en-US"/>
              <a:t>• Which option best respects the rights of all stakeholders? (the rights approach)</a:t>
            </a:r>
            <a:endParaRPr/>
          </a:p>
          <a:p>
            <a:pPr indent="0" lvl="0" marL="0" rtl="0" algn="l">
              <a:lnSpc>
                <a:spcPct val="100000"/>
              </a:lnSpc>
              <a:spcBef>
                <a:spcPts val="0"/>
              </a:spcBef>
              <a:spcAft>
                <a:spcPts val="0"/>
              </a:spcAft>
              <a:buSzPts val="1400"/>
              <a:buNone/>
            </a:pPr>
            <a:r>
              <a:rPr lang="en-US"/>
              <a:t>• Which option treats people equally or proportionately? (the fairness approach)</a:t>
            </a:r>
            <a:endParaRPr/>
          </a:p>
          <a:p>
            <a:pPr indent="0" lvl="0" marL="0" rtl="0" algn="l">
              <a:lnSpc>
                <a:spcPct val="100000"/>
              </a:lnSpc>
              <a:spcBef>
                <a:spcPts val="0"/>
              </a:spcBef>
              <a:spcAft>
                <a:spcPts val="0"/>
              </a:spcAft>
              <a:buSzPts val="1400"/>
              <a:buNone/>
            </a:pPr>
            <a:r>
              <a:rPr lang="en-US"/>
              <a:t>• Which option best serves the community as a whole, and not just some members? (the common good approach)</a:t>
            </a:r>
            <a:endParaRPr/>
          </a:p>
          <a:p>
            <a:pPr indent="0" lvl="0" marL="0" rtl="0" algn="l">
              <a:lnSpc>
                <a:spcPct val="100000"/>
              </a:lnSpc>
              <a:spcBef>
                <a:spcPts val="0"/>
              </a:spcBef>
              <a:spcAft>
                <a:spcPts val="0"/>
              </a:spcAft>
              <a:buSzPts val="1400"/>
              <a:buNone/>
            </a:pPr>
            <a:r>
              <a:rPr b="1" lang="en-US"/>
              <a:t>Make a decision and test it:</a:t>
            </a:r>
            <a:endParaRPr b="1"/>
          </a:p>
          <a:p>
            <a:pPr indent="0" lvl="0" marL="0" rtl="0" algn="l">
              <a:lnSpc>
                <a:spcPct val="100000"/>
              </a:lnSpc>
              <a:spcBef>
                <a:spcPts val="0"/>
              </a:spcBef>
              <a:spcAft>
                <a:spcPts val="0"/>
              </a:spcAft>
              <a:buSzPts val="1400"/>
              <a:buNone/>
            </a:pPr>
            <a:r>
              <a:rPr lang="en-US"/>
              <a:t>• Considering all the approaches, which option best addresses the situation?</a:t>
            </a:r>
            <a:endParaRPr/>
          </a:p>
          <a:p>
            <a:pPr indent="0" lvl="0" marL="0" rtl="0" algn="l">
              <a:lnSpc>
                <a:spcPct val="100000"/>
              </a:lnSpc>
              <a:spcBef>
                <a:spcPts val="0"/>
              </a:spcBef>
              <a:spcAft>
                <a:spcPts val="0"/>
              </a:spcAft>
              <a:buSzPts val="1400"/>
              <a:buNone/>
            </a:pPr>
            <a:r>
              <a:rPr b="1" lang="en-US"/>
              <a:t>Act and reflect on the outcome of your decision:</a:t>
            </a:r>
            <a:endParaRPr b="1"/>
          </a:p>
          <a:p>
            <a:pPr indent="0" lvl="0" marL="0" rtl="0" algn="l">
              <a:lnSpc>
                <a:spcPct val="100000"/>
              </a:lnSpc>
              <a:spcBef>
                <a:spcPts val="0"/>
              </a:spcBef>
              <a:spcAft>
                <a:spcPts val="0"/>
              </a:spcAft>
              <a:buSzPts val="1400"/>
              <a:buNone/>
            </a:pPr>
            <a:r>
              <a:rPr lang="en-US"/>
              <a:t>• How can I implement my decision with the greatest care and attention to the concerns of all stakeholders?</a:t>
            </a:r>
            <a:endParaRPr/>
          </a:p>
          <a:p>
            <a:pPr indent="0" lvl="0" marL="0" rtl="0" algn="l">
              <a:lnSpc>
                <a:spcPct val="100000"/>
              </a:lnSpc>
              <a:spcBef>
                <a:spcPts val="0"/>
              </a:spcBef>
              <a:spcAft>
                <a:spcPts val="0"/>
              </a:spcAft>
              <a:buSzPts val="1400"/>
              <a:buNone/>
            </a:pPr>
            <a:r>
              <a:rPr lang="en-US"/>
              <a:t>• How did my decision turn out, and what did I learn from this specifi c situation?</a:t>
            </a:r>
            <a:endParaRPr/>
          </a:p>
        </p:txBody>
      </p:sp>
      <p:sp>
        <p:nvSpPr>
          <p:cNvPr id="212" name="Google Shape;212;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Fundamental Tenets of Ethics:</a:t>
            </a:r>
            <a:endParaRPr b="1"/>
          </a:p>
          <a:p>
            <a:pPr indent="0" lvl="0" marL="0" rtl="0" algn="l">
              <a:lnSpc>
                <a:spcPct val="100000"/>
              </a:lnSpc>
              <a:spcBef>
                <a:spcPts val="0"/>
              </a:spcBef>
              <a:spcAft>
                <a:spcPts val="0"/>
              </a:spcAft>
              <a:buSzPts val="1400"/>
              <a:buNone/>
            </a:pPr>
            <a:r>
              <a:rPr lang="en-US"/>
              <a:t>Responsibility: means that you accept the consequences of your decisions and actions.</a:t>
            </a:r>
            <a:endParaRPr/>
          </a:p>
          <a:p>
            <a:pPr indent="0" lvl="0" marL="0" rtl="0" algn="l">
              <a:lnSpc>
                <a:spcPct val="100000"/>
              </a:lnSpc>
              <a:spcBef>
                <a:spcPts val="0"/>
              </a:spcBef>
              <a:spcAft>
                <a:spcPts val="0"/>
              </a:spcAft>
              <a:buSzPts val="1400"/>
              <a:buNone/>
            </a:pPr>
            <a:r>
              <a:rPr lang="en-US"/>
              <a:t>Accountability: refers to determining who is responsible for actions that were taken.</a:t>
            </a:r>
            <a:endParaRPr/>
          </a:p>
          <a:p>
            <a:pPr indent="0" lvl="0" marL="0" rtl="0" algn="l">
              <a:lnSpc>
                <a:spcPct val="100000"/>
              </a:lnSpc>
              <a:spcBef>
                <a:spcPts val="0"/>
              </a:spcBef>
              <a:spcAft>
                <a:spcPts val="0"/>
              </a:spcAft>
              <a:buSzPts val="1400"/>
              <a:buNone/>
            </a:pPr>
            <a:r>
              <a:rPr lang="en-US"/>
              <a:t>Liability: a legal concept that gives individuals the right to recover the damages done to them by other individuals, organizations, or systems.</a:t>
            </a:r>
            <a:endParaRPr/>
          </a:p>
        </p:txBody>
      </p:sp>
      <p:sp>
        <p:nvSpPr>
          <p:cNvPr id="249" name="Google Shape;249;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Ethics and Information Technology:</a:t>
            </a:r>
            <a:endParaRPr b="1"/>
          </a:p>
          <a:p>
            <a:pPr indent="0" lvl="0" marL="0" rtl="0" algn="l">
              <a:lnSpc>
                <a:spcPct val="100000"/>
              </a:lnSpc>
              <a:spcBef>
                <a:spcPts val="0"/>
              </a:spcBef>
              <a:spcAft>
                <a:spcPts val="0"/>
              </a:spcAft>
              <a:buSzPts val="1400"/>
              <a:buNone/>
            </a:pPr>
            <a:r>
              <a:rPr b="1" lang="en-US"/>
              <a:t>Privacy Issues: </a:t>
            </a:r>
            <a:r>
              <a:rPr lang="en-US"/>
              <a:t>involve collecting, storing, and disseminating information about individuals.</a:t>
            </a:r>
            <a:endParaRPr/>
          </a:p>
          <a:p>
            <a:pPr indent="0" lvl="0" marL="0" rtl="0" algn="l">
              <a:lnSpc>
                <a:spcPct val="100000"/>
              </a:lnSpc>
              <a:spcBef>
                <a:spcPts val="0"/>
              </a:spcBef>
              <a:spcAft>
                <a:spcPts val="0"/>
              </a:spcAft>
              <a:buSzPts val="1400"/>
              <a:buNone/>
            </a:pPr>
            <a:r>
              <a:rPr b="1" lang="en-US"/>
              <a:t>Accuracy Issues: </a:t>
            </a:r>
            <a:r>
              <a:rPr lang="en-US"/>
              <a:t>involve the authenticity, fidelity, and correctness of information that is collected and processed.</a:t>
            </a:r>
            <a:endParaRPr/>
          </a:p>
          <a:p>
            <a:pPr indent="0" lvl="0" marL="0" rtl="0" algn="l">
              <a:lnSpc>
                <a:spcPct val="100000"/>
              </a:lnSpc>
              <a:spcBef>
                <a:spcPts val="0"/>
              </a:spcBef>
              <a:spcAft>
                <a:spcPts val="0"/>
              </a:spcAft>
              <a:buSzPts val="1400"/>
              <a:buNone/>
            </a:pPr>
            <a:r>
              <a:rPr b="1" lang="en-US"/>
              <a:t>Property Issues: </a:t>
            </a:r>
            <a:r>
              <a:rPr lang="en-US"/>
              <a:t>involve the ownership and value of information.</a:t>
            </a:r>
            <a:endParaRPr/>
          </a:p>
          <a:p>
            <a:pPr indent="0" lvl="0" marL="0" rtl="0" algn="l">
              <a:lnSpc>
                <a:spcPct val="100000"/>
              </a:lnSpc>
              <a:spcBef>
                <a:spcPts val="0"/>
              </a:spcBef>
              <a:spcAft>
                <a:spcPts val="0"/>
              </a:spcAft>
              <a:buSzPts val="1400"/>
              <a:buNone/>
            </a:pPr>
            <a:r>
              <a:rPr b="1" lang="en-US"/>
              <a:t>Accessibility Issues: </a:t>
            </a:r>
            <a:r>
              <a:rPr lang="en-US"/>
              <a:t>revolve around who should have access to information and whether they should pay a fee for this access.</a:t>
            </a:r>
            <a:endParaRPr/>
          </a:p>
        </p:txBody>
      </p:sp>
      <p:sp>
        <p:nvSpPr>
          <p:cNvPr id="263" name="Google Shape;263;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Privacy: </a:t>
            </a:r>
            <a:r>
              <a:rPr lang="en-US"/>
              <a:t>the right to be left alone and to be free of unreasonable personal intrusions.</a:t>
            </a:r>
            <a:endParaRPr/>
          </a:p>
          <a:p>
            <a:pPr indent="0" lvl="0" marL="0" rtl="0" algn="l">
              <a:lnSpc>
                <a:spcPct val="100000"/>
              </a:lnSpc>
              <a:spcBef>
                <a:spcPts val="0"/>
              </a:spcBef>
              <a:spcAft>
                <a:spcPts val="0"/>
              </a:spcAft>
              <a:buSzPts val="1400"/>
              <a:buNone/>
            </a:pPr>
            <a:r>
              <a:rPr b="1" lang="en-US"/>
              <a:t>Information</a:t>
            </a:r>
            <a:r>
              <a:rPr lang="en-US"/>
              <a:t> Privacy: the right to determine when, and to what extent, information about you can be gathered and/or communicated to others.</a:t>
            </a:r>
            <a:endParaRPr/>
          </a:p>
        </p:txBody>
      </p:sp>
      <p:sp>
        <p:nvSpPr>
          <p:cNvPr id="300" name="Google Shape;300;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Electronic Surveillance: </a:t>
            </a:r>
            <a:r>
              <a:rPr lang="en-US"/>
              <a:t>conducted by employers, the government, and other institutions. Surveillance cameras track you at airports, subways, banks, and other public venues. Inexpensive digital sensors are now  incorporated into laptop webcams, video-game motion sensors, smartphone cameras, utility meters, passports, employee ID cards high-resolution photographs taken from the air or from the street by Google or Microsoft , your license plates will be recorded and time-stamped as you drive down a city street, cross a toll bridge, or park at a shopping mall.</a:t>
            </a:r>
            <a:endParaRPr/>
          </a:p>
        </p:txBody>
      </p:sp>
      <p:sp>
        <p:nvSpPr>
          <p:cNvPr id="308" name="Google Shape;308;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4" name="Google Shape;31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7" name="Google Shape;32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Every day we see more and more </a:t>
            </a:r>
            <a:r>
              <a:rPr b="1" lang="en-US"/>
              <a:t>electronic bulletin boards, newsgroups, electronic discussions such as chat rooms, and social networking sites</a:t>
            </a:r>
            <a:r>
              <a:rPr lang="en-US"/>
              <a:t>. These sites appear on the Internet, within corporate intranets, and on blogs.</a:t>
            </a:r>
            <a:endParaRPr/>
          </a:p>
          <a:p>
            <a:pPr indent="0" lvl="0" marL="0" rtl="0" algn="l">
              <a:lnSpc>
                <a:spcPct val="100000"/>
              </a:lnSpc>
              <a:spcBef>
                <a:spcPts val="0"/>
              </a:spcBef>
              <a:spcAft>
                <a:spcPts val="0"/>
              </a:spcAft>
              <a:buSzPts val="1400"/>
              <a:buNone/>
            </a:pPr>
            <a:r>
              <a:rPr b="1" lang="en-US"/>
              <a:t>Blog (Web Log): </a:t>
            </a:r>
            <a:r>
              <a:rPr lang="en-US"/>
              <a:t>an informal, personal journal that is frequently updated and is intended for general public reading.</a:t>
            </a:r>
            <a:endParaRPr/>
          </a:p>
          <a:p>
            <a:pPr indent="0" lvl="0" marL="0" rtl="0" algn="l">
              <a:lnSpc>
                <a:spcPct val="100000"/>
              </a:lnSpc>
              <a:spcBef>
                <a:spcPts val="0"/>
              </a:spcBef>
              <a:spcAft>
                <a:spcPts val="0"/>
              </a:spcAft>
              <a:buSzPts val="1400"/>
              <a:buNone/>
            </a:pPr>
            <a:r>
              <a:rPr b="1" lang="en-US"/>
              <a:t>Conflict between free speech and privacy than the Internet</a:t>
            </a:r>
            <a:r>
              <a:rPr lang="en-US"/>
              <a:t>. Many Web sites contain anonymous, derogatory information on individuals, who typically have little recourse in the matter. The vast majority of the U.S. firms use the Internet in examining job applications, including searching on Google and on social networking sites (see closing case 1 in Chapter 8).</a:t>
            </a:r>
            <a:endParaRPr/>
          </a:p>
        </p:txBody>
      </p:sp>
      <p:sp>
        <p:nvSpPr>
          <p:cNvPr id="334" name="Google Shape;334;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0" name="Google Shape;34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Privacy Policies (or Privacy Codes): </a:t>
            </a:r>
            <a:r>
              <a:rPr lang="en-US"/>
              <a:t>an organization’s guidelines for protecting the privacy of its customers, clients, and employees.</a:t>
            </a:r>
            <a:endParaRPr/>
          </a:p>
          <a:p>
            <a:pPr indent="0" lvl="0" marL="0" rtl="0" algn="l">
              <a:lnSpc>
                <a:spcPct val="100000"/>
              </a:lnSpc>
              <a:spcBef>
                <a:spcPts val="0"/>
              </a:spcBef>
              <a:spcAft>
                <a:spcPts val="0"/>
              </a:spcAft>
              <a:buSzPts val="1400"/>
              <a:buNone/>
            </a:pPr>
            <a:r>
              <a:rPr b="1" lang="en-US"/>
              <a:t>Opt-Out Model of Informed Consent: </a:t>
            </a:r>
            <a:r>
              <a:rPr lang="en-US"/>
              <a:t>permits the company to collect personal information until the customer specifically requests that the data not be collected. </a:t>
            </a:r>
            <a:endParaRPr/>
          </a:p>
          <a:p>
            <a:pPr indent="0" lvl="0" marL="0" rtl="0" algn="l">
              <a:lnSpc>
                <a:spcPct val="100000"/>
              </a:lnSpc>
              <a:spcBef>
                <a:spcPts val="0"/>
              </a:spcBef>
              <a:spcAft>
                <a:spcPts val="0"/>
              </a:spcAft>
              <a:buSzPts val="1400"/>
              <a:buNone/>
            </a:pPr>
            <a:r>
              <a:rPr b="1" lang="en-US"/>
              <a:t>Opt-In Model of Informed Consent: </a:t>
            </a:r>
            <a:r>
              <a:rPr lang="en-US"/>
              <a:t>Privacy advocates prefer this model, which prohibits an organization from collecting any personal information unless the customer specifically authorizes it.</a:t>
            </a:r>
            <a:endParaRPr/>
          </a:p>
          <a:p>
            <a:pPr indent="0" lvl="0" marL="0" rtl="0" algn="l">
              <a:lnSpc>
                <a:spcPct val="100000"/>
              </a:lnSpc>
              <a:spcBef>
                <a:spcPts val="0"/>
              </a:spcBef>
              <a:spcAft>
                <a:spcPts val="0"/>
              </a:spcAft>
              <a:buSzPts val="1400"/>
              <a:buNone/>
            </a:pPr>
            <a:r>
              <a:rPr b="1" lang="en-US"/>
              <a:t>Platform for Privacy Preferences (P3P): </a:t>
            </a:r>
            <a:r>
              <a:rPr lang="en-US"/>
              <a:t>a protocol that automatically communicates privacy policies between an electronic commerce Web site and visitors to that site. P3P enables visitors to determine the types of personal data that can be extracted by the sites they visit.</a:t>
            </a:r>
            <a:endParaRPr/>
          </a:p>
        </p:txBody>
      </p:sp>
      <p:sp>
        <p:nvSpPr>
          <p:cNvPr id="347" name="Google Shape;347;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3" name="Google Shape;353;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Safe Harbor: </a:t>
            </a:r>
            <a:r>
              <a:rPr lang="en-US"/>
              <a:t>The U.S. Department of Commerce, in consultation with the European Union, developed a “safe harbor” framework to regulate the way that the U.S. companies export and handle the personal data (e.g., names and addresses) of European citizens.</a:t>
            </a:r>
            <a:endParaRPr/>
          </a:p>
          <a:p>
            <a:pPr indent="0" lvl="0" marL="0" rtl="0" algn="l">
              <a:lnSpc>
                <a:spcPct val="100000"/>
              </a:lnSpc>
              <a:spcBef>
                <a:spcPts val="0"/>
              </a:spcBef>
              <a:spcAft>
                <a:spcPts val="0"/>
              </a:spcAft>
              <a:buSzPts val="1400"/>
              <a:buNone/>
            </a:pPr>
            <a:r>
              <a:rPr b="1" lang="en-US"/>
              <a:t>The European Community Commission (ECC) (1998): </a:t>
            </a:r>
            <a:r>
              <a:rPr lang="en-US"/>
              <a:t>issued guidelines to all of its member countries regarding the rights of individuals to access information about themselves. The EU data protection laws are stricter than the U.S. laws and therefore could create problems for the U.S.-based multinational corporations, which could face lawsuits for privacy violations.</a:t>
            </a:r>
            <a:endParaRPr/>
          </a:p>
        </p:txBody>
      </p:sp>
      <p:sp>
        <p:nvSpPr>
          <p:cNvPr id="360" name="Google Shape;360;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Utilitarian Approach: </a:t>
            </a:r>
            <a:r>
              <a:rPr lang="en-US"/>
              <a:t>states that an ethical action is the one that provides the most good or does the least harm.</a:t>
            </a:r>
            <a:endParaRPr/>
          </a:p>
          <a:p>
            <a:pPr indent="0" lvl="0" marL="0" rtl="0" algn="l">
              <a:lnSpc>
                <a:spcPct val="100000"/>
              </a:lnSpc>
              <a:spcBef>
                <a:spcPts val="0"/>
              </a:spcBef>
              <a:spcAft>
                <a:spcPts val="0"/>
              </a:spcAft>
              <a:buSzPts val="1400"/>
              <a:buNone/>
            </a:pPr>
            <a:r>
              <a:rPr b="1" lang="en-US"/>
              <a:t>Rights Approach: </a:t>
            </a:r>
            <a:r>
              <a:rPr lang="en-US"/>
              <a:t>maintains that an ethical action is the one that best protects and respects the moral rights of the affected parties.</a:t>
            </a:r>
            <a:endParaRPr/>
          </a:p>
          <a:p>
            <a:pPr indent="0" lvl="0" marL="0" rtl="0" algn="l">
              <a:lnSpc>
                <a:spcPct val="100000"/>
              </a:lnSpc>
              <a:spcBef>
                <a:spcPts val="0"/>
              </a:spcBef>
              <a:spcAft>
                <a:spcPts val="0"/>
              </a:spcAft>
              <a:buSzPts val="1400"/>
              <a:buNone/>
            </a:pPr>
            <a:r>
              <a:rPr b="1" lang="en-US"/>
              <a:t>Fairness Approach: </a:t>
            </a:r>
            <a:r>
              <a:rPr lang="en-US"/>
              <a:t>posits that ethical actions treat all human beings equally, or, if unequally, then fairly, based on some defensible standard.</a:t>
            </a:r>
            <a:endParaRPr/>
          </a:p>
          <a:p>
            <a:pPr indent="0" lvl="0" marL="0" rtl="0" algn="l">
              <a:lnSpc>
                <a:spcPct val="100000"/>
              </a:lnSpc>
              <a:spcBef>
                <a:spcPts val="0"/>
              </a:spcBef>
              <a:spcAft>
                <a:spcPts val="0"/>
              </a:spcAft>
              <a:buSzPts val="1400"/>
              <a:buNone/>
            </a:pPr>
            <a:r>
              <a:rPr b="1" lang="en-US"/>
              <a:t>Common Good Approach: </a:t>
            </a:r>
            <a:r>
              <a:rPr lang="en-US"/>
              <a:t>highlights the interlocking relationships that underlie all societies. This approach argues that respect and compassion for all others is the basis for ethical actions.</a:t>
            </a:r>
            <a:endParaRPr/>
          </a:p>
        </p:txBody>
      </p:sp>
      <p:sp>
        <p:nvSpPr>
          <p:cNvPr id="181" name="Google Shape;181;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p:cSld name="Chapter Title">
    <p:spTree>
      <p:nvGrpSpPr>
        <p:cNvPr id="15" name="Shape 15"/>
        <p:cNvGrpSpPr/>
        <p:nvPr/>
      </p:nvGrpSpPr>
      <p:grpSpPr>
        <a:xfrm>
          <a:off x="0" y="0"/>
          <a:ext cx="0" cy="0"/>
          <a:chOff x="0" y="0"/>
          <a:chExt cx="0" cy="0"/>
        </a:xfrm>
      </p:grpSpPr>
      <p:pic>
        <p:nvPicPr>
          <p:cNvPr id="16" name="Google Shape;16;p37"/>
          <p:cNvPicPr preferRelativeResize="0"/>
          <p:nvPr/>
        </p:nvPicPr>
        <p:blipFill rotWithShape="1">
          <a:blip r:embed="rId2">
            <a:alphaModFix/>
          </a:blip>
          <a:srcRect b="0" l="813" r="1785" t="1641"/>
          <a:stretch/>
        </p:blipFill>
        <p:spPr>
          <a:xfrm>
            <a:off x="-1" y="0"/>
            <a:ext cx="9144001" cy="4571999"/>
          </a:xfrm>
          <a:prstGeom prst="rect">
            <a:avLst/>
          </a:prstGeom>
          <a:noFill/>
          <a:ln>
            <a:noFill/>
          </a:ln>
        </p:spPr>
      </p:pic>
      <p:sp>
        <p:nvSpPr>
          <p:cNvPr id="17" name="Google Shape;17;p37"/>
          <p:cNvSpPr/>
          <p:nvPr/>
        </p:nvSpPr>
        <p:spPr>
          <a:xfrm>
            <a:off x="-4762" y="1478378"/>
            <a:ext cx="9154254" cy="5387145"/>
          </a:xfrm>
          <a:custGeom>
            <a:rect b="b" l="l" r="r" t="t"/>
            <a:pathLst>
              <a:path extrusionOk="0" h="5406780" w="9229895">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a:gsLst>
              <a:gs pos="0">
                <a:srgbClr val="D8D8D8"/>
              </a:gs>
              <a:gs pos="29000">
                <a:srgbClr val="F3F3F3"/>
              </a:gs>
              <a:gs pos="82000">
                <a:schemeClr val="lt1"/>
              </a:gs>
              <a:gs pos="100000">
                <a:schemeClr val="lt1"/>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18" name="Google Shape;18;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9" name="Google Shape;19;p37"/>
          <p:cNvSpPr txBox="1"/>
          <p:nvPr>
            <p:ph idx="1" type="body"/>
          </p:nvPr>
        </p:nvSpPr>
        <p:spPr>
          <a:xfrm>
            <a:off x="2590799" y="1752600"/>
            <a:ext cx="2057401" cy="17526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2300"/>
              </a:spcBef>
              <a:spcAft>
                <a:spcPts val="0"/>
              </a:spcAft>
              <a:buClr>
                <a:srgbClr val="A0B94F"/>
              </a:buClr>
              <a:buSzPts val="11500"/>
              <a:buFont typeface="Arial"/>
              <a:buNone/>
              <a:defRPr b="0" i="0" sz="11500">
                <a:solidFill>
                  <a:srgbClr val="A0B94F"/>
                </a:solidFill>
                <a:latin typeface="Arial"/>
                <a:ea typeface="Arial"/>
                <a:cs typeface="Arial"/>
                <a:sym typeface="Aria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37"/>
          <p:cNvSpPr txBox="1"/>
          <p:nvPr/>
        </p:nvSpPr>
        <p:spPr>
          <a:xfrm>
            <a:off x="685800" y="2133600"/>
            <a:ext cx="2362200" cy="1066800"/>
          </a:xfrm>
          <a:prstGeom prst="rect">
            <a:avLst/>
          </a:prstGeom>
          <a:noFill/>
          <a:ln>
            <a:noFill/>
          </a:ln>
        </p:spPr>
        <p:txBody>
          <a:bodyPr anchorCtr="0" anchor="t" bIns="45700" lIns="91425" spcFirstLastPara="1" rIns="91425" wrap="square" tIns="45700">
            <a:normAutofit/>
          </a:bodyPr>
          <a:lstStyle/>
          <a:p>
            <a:pPr indent="0" lvl="0" marL="0" marR="0" rtl="0" algn="l">
              <a:lnSpc>
                <a:spcPct val="188888"/>
              </a:lnSpc>
              <a:spcBef>
                <a:spcPts val="0"/>
              </a:spcBef>
              <a:spcAft>
                <a:spcPts val="0"/>
              </a:spcAft>
              <a:buClr>
                <a:srgbClr val="7F7F7F"/>
              </a:buClr>
              <a:buSzPts val="3600"/>
              <a:buFont typeface="Arial"/>
              <a:buNone/>
            </a:pPr>
            <a:r>
              <a:rPr b="0" i="0" lang="en-US" sz="3600" u="none" cap="none" strike="noStrike">
                <a:solidFill>
                  <a:srgbClr val="7F7F7F"/>
                </a:solidFill>
                <a:latin typeface="Verdana"/>
                <a:ea typeface="Verdana"/>
                <a:cs typeface="Verdana"/>
                <a:sym typeface="Verdana"/>
              </a:rPr>
              <a:t>CHAPTER</a:t>
            </a:r>
            <a:endParaRPr b="0" i="0" sz="3600" u="none" cap="none" strike="noStrike">
              <a:solidFill>
                <a:srgbClr val="7F7F7F"/>
              </a:solidFill>
              <a:latin typeface="Verdana"/>
              <a:ea typeface="Verdana"/>
              <a:cs typeface="Verdana"/>
              <a:sym typeface="Verdana"/>
            </a:endParaRPr>
          </a:p>
        </p:txBody>
      </p:sp>
      <p:cxnSp>
        <p:nvCxnSpPr>
          <p:cNvPr id="21" name="Google Shape;21;p37"/>
          <p:cNvCxnSpPr/>
          <p:nvPr/>
        </p:nvCxnSpPr>
        <p:spPr>
          <a:xfrm rot="10800000">
            <a:off x="3048000" y="3352800"/>
            <a:ext cx="1143000" cy="0"/>
          </a:xfrm>
          <a:prstGeom prst="straightConnector1">
            <a:avLst/>
          </a:prstGeom>
          <a:noFill/>
          <a:ln cap="flat" cmpd="sng" w="38100">
            <a:solidFill>
              <a:srgbClr val="BFBFBF"/>
            </a:solidFill>
            <a:prstDash val="solid"/>
            <a:round/>
            <a:headEnd len="sm" w="sm" type="none"/>
            <a:tailEnd len="sm" w="sm" type="none"/>
          </a:ln>
        </p:spPr>
      </p:cxnSp>
      <p:sp>
        <p:nvSpPr>
          <p:cNvPr id="22" name="Google Shape;22;p37"/>
          <p:cNvSpPr txBox="1"/>
          <p:nvPr>
            <p:ph idx="2" type="subTitle"/>
          </p:nvPr>
        </p:nvSpPr>
        <p:spPr>
          <a:xfrm>
            <a:off x="609600" y="3810000"/>
            <a:ext cx="8382000" cy="28956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600"/>
              </a:spcBef>
              <a:spcAft>
                <a:spcPts val="0"/>
              </a:spcAft>
              <a:buClr>
                <a:srgbClr val="D74B13"/>
              </a:buClr>
              <a:buSzPts val="7200"/>
              <a:buNone/>
              <a:defRPr sz="7200">
                <a:solidFill>
                  <a:srgbClr val="D74B13"/>
                </a:solidFill>
                <a:latin typeface="Verdana"/>
                <a:ea typeface="Verdana"/>
                <a:cs typeface="Verdana"/>
                <a:sym typeface="Verdana"/>
              </a:defRPr>
            </a:lvl1pPr>
            <a:lvl2pPr lvl="1" algn="ctr">
              <a:lnSpc>
                <a:spcPct val="100000"/>
              </a:lnSpc>
              <a:spcBef>
                <a:spcPts val="60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zaxcv">
  <p:cSld name="Image Slidezaxcv">
    <p:spTree>
      <p:nvGrpSpPr>
        <p:cNvPr id="89" name="Shape 89"/>
        <p:cNvGrpSpPr/>
        <p:nvPr/>
      </p:nvGrpSpPr>
      <p:grpSpPr>
        <a:xfrm>
          <a:off x="0" y="0"/>
          <a:ext cx="0" cy="0"/>
          <a:chOff x="0" y="0"/>
          <a:chExt cx="0" cy="0"/>
        </a:xfrm>
      </p:grpSpPr>
      <p:cxnSp>
        <p:nvCxnSpPr>
          <p:cNvPr id="90" name="Google Shape;90;p46"/>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91" name="Google Shape;91;p46"/>
          <p:cNvSpPr/>
          <p:nvPr/>
        </p:nvSpPr>
        <p:spPr>
          <a:xfrm>
            <a:off x="6781800" y="6362700"/>
            <a:ext cx="2362200" cy="342900"/>
          </a:xfrm>
          <a:prstGeom prst="rect">
            <a:avLst/>
          </a:prstGeom>
          <a:solidFill>
            <a:srgbClr val="6600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92" name="Google Shape;92;p46"/>
          <p:cNvSpPr txBox="1"/>
          <p:nvPr>
            <p:ph idx="1" type="subTitle"/>
          </p:nvPr>
        </p:nvSpPr>
        <p:spPr>
          <a:xfrm>
            <a:off x="457200" y="76200"/>
            <a:ext cx="8153399" cy="1371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600"/>
              </a:spcBef>
              <a:spcAft>
                <a:spcPts val="0"/>
              </a:spcAft>
              <a:buClr>
                <a:srgbClr val="6600CC"/>
              </a:buClr>
              <a:buSzPts val="4400"/>
              <a:buNone/>
              <a:defRPr sz="4400">
                <a:solidFill>
                  <a:srgbClr val="6600CC"/>
                </a:solidFill>
                <a:latin typeface="Verdana"/>
                <a:ea typeface="Verdana"/>
                <a:cs typeface="Verdana"/>
                <a:sym typeface="Verdana"/>
              </a:defRPr>
            </a:lvl1pPr>
            <a:lvl2pPr lvl="1" algn="ctr">
              <a:lnSpc>
                <a:spcPct val="100000"/>
              </a:lnSpc>
              <a:spcBef>
                <a:spcPts val="60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93" name="Google Shape;93;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94" name="Google Shape;94;p46"/>
          <p:cNvSpPr txBox="1"/>
          <p:nvPr>
            <p:ph idx="2" type="body"/>
          </p:nvPr>
        </p:nvSpPr>
        <p:spPr>
          <a:xfrm>
            <a:off x="457200" y="1524000"/>
            <a:ext cx="8153400" cy="47244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a:solidFill>
                  <a:schemeClr val="dk1"/>
                </a:solidFill>
                <a:latin typeface="Verdana"/>
                <a:ea typeface="Verdana"/>
                <a:cs typeface="Verdana"/>
                <a:sym typeface="Verdana"/>
              </a:defRPr>
            </a:lvl1pPr>
            <a:lvl2pPr indent="-406400" lvl="1" marL="914400" algn="l">
              <a:lnSpc>
                <a:spcPct val="100000"/>
              </a:lnSpc>
              <a:spcBef>
                <a:spcPts val="560"/>
              </a:spcBef>
              <a:spcAft>
                <a:spcPts val="0"/>
              </a:spcAft>
              <a:buClr>
                <a:schemeClr val="dk1"/>
              </a:buClr>
              <a:buSzPts val="2800"/>
              <a:buChar char="–"/>
              <a:defRPr>
                <a:solidFill>
                  <a:schemeClr val="dk1"/>
                </a:solidFill>
                <a:latin typeface="Verdana"/>
                <a:ea typeface="Verdana"/>
                <a:cs typeface="Verdana"/>
                <a:sym typeface="Verdana"/>
              </a:defRPr>
            </a:lvl2pPr>
            <a:lvl3pPr indent="-381000" lvl="2" marL="1371600" algn="l">
              <a:lnSpc>
                <a:spcPct val="100000"/>
              </a:lnSpc>
              <a:spcBef>
                <a:spcPts val="480"/>
              </a:spcBef>
              <a:spcAft>
                <a:spcPts val="0"/>
              </a:spcAft>
              <a:buClr>
                <a:schemeClr val="dk1"/>
              </a:buClr>
              <a:buSzPts val="2400"/>
              <a:buChar char="•"/>
              <a:defRPr>
                <a:solidFill>
                  <a:schemeClr val="dk1"/>
                </a:solidFill>
                <a:latin typeface="Verdana"/>
                <a:ea typeface="Verdana"/>
                <a:cs typeface="Verdana"/>
                <a:sym typeface="Verdana"/>
              </a:defRPr>
            </a:lvl3pPr>
            <a:lvl4pPr indent="-355600" lvl="3" marL="1828800" algn="l">
              <a:lnSpc>
                <a:spcPct val="100000"/>
              </a:lnSpc>
              <a:spcBef>
                <a:spcPts val="400"/>
              </a:spcBef>
              <a:spcAft>
                <a:spcPts val="0"/>
              </a:spcAft>
              <a:buClr>
                <a:schemeClr val="dk1"/>
              </a:buClr>
              <a:buSzPts val="2000"/>
              <a:buChar char="–"/>
              <a:defRPr>
                <a:solidFill>
                  <a:schemeClr val="dk1"/>
                </a:solidFill>
                <a:latin typeface="Verdana"/>
                <a:ea typeface="Verdana"/>
                <a:cs typeface="Verdana"/>
                <a:sym typeface="Verdana"/>
              </a:defRPr>
            </a:lvl4pPr>
            <a:lvl5pPr indent="-355600" lvl="4" marL="2286000" algn="l">
              <a:lnSpc>
                <a:spcPct val="100000"/>
              </a:lnSpc>
              <a:spcBef>
                <a:spcPts val="400"/>
              </a:spcBef>
              <a:spcAft>
                <a:spcPts val="0"/>
              </a:spcAft>
              <a:buClr>
                <a:schemeClr val="dk1"/>
              </a:buClr>
              <a:buSzPts val="2000"/>
              <a:buChar char="»"/>
              <a:defRPr>
                <a:solidFill>
                  <a:schemeClr val="dk1"/>
                </a:solidFill>
                <a:latin typeface="Verdana"/>
                <a:ea typeface="Verdana"/>
                <a:cs typeface="Verdana"/>
                <a:sym typeface="Verdana"/>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95" name="Google Shape;95;p46"/>
          <p:cNvCxnSpPr/>
          <p:nvPr/>
        </p:nvCxnSpPr>
        <p:spPr>
          <a:xfrm>
            <a:off x="0" y="14478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Level5">
  <p:cSld name="Topic Level5">
    <p:spTree>
      <p:nvGrpSpPr>
        <p:cNvPr id="96" name="Shape 96"/>
        <p:cNvGrpSpPr/>
        <p:nvPr/>
      </p:nvGrpSpPr>
      <p:grpSpPr>
        <a:xfrm>
          <a:off x="0" y="0"/>
          <a:ext cx="0" cy="0"/>
          <a:chOff x="0" y="0"/>
          <a:chExt cx="0" cy="0"/>
        </a:xfrm>
      </p:grpSpPr>
      <p:sp>
        <p:nvSpPr>
          <p:cNvPr id="97" name="Google Shape;97;p47"/>
          <p:cNvSpPr/>
          <p:nvPr/>
        </p:nvSpPr>
        <p:spPr>
          <a:xfrm>
            <a:off x="0" y="1905000"/>
            <a:ext cx="9144000" cy="4419600"/>
          </a:xfrm>
          <a:prstGeom prst="rect">
            <a:avLst/>
          </a:prstGeom>
          <a:solidFill>
            <a:srgbClr val="FFFFCC">
              <a:alpha val="3843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cxnSp>
        <p:nvCxnSpPr>
          <p:cNvPr id="98" name="Google Shape;98;p47"/>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99" name="Google Shape;99;p47"/>
          <p:cNvSpPr/>
          <p:nvPr/>
        </p:nvSpPr>
        <p:spPr>
          <a:xfrm>
            <a:off x="6781800" y="6362700"/>
            <a:ext cx="2362200" cy="3429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100" name="Google Shape;100;p47"/>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600"/>
              </a:spcBef>
              <a:spcAft>
                <a:spcPts val="0"/>
              </a:spcAft>
              <a:buClr>
                <a:schemeClr val="dk1"/>
              </a:buClr>
              <a:buSzPts val="4400"/>
              <a:buNone/>
              <a:defRPr sz="4400">
                <a:solidFill>
                  <a:schemeClr val="dk1"/>
                </a:solidFill>
                <a:latin typeface="Verdana"/>
                <a:ea typeface="Verdana"/>
                <a:cs typeface="Verdana"/>
                <a:sym typeface="Verdana"/>
              </a:defRPr>
            </a:lvl1pPr>
            <a:lvl2pPr lvl="1" algn="ctr">
              <a:lnSpc>
                <a:spcPct val="100000"/>
              </a:lnSpc>
              <a:spcBef>
                <a:spcPts val="60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01" name="Google Shape;101;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02" name="Google Shape;102;p47"/>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rgbClr val="595959"/>
              </a:buClr>
              <a:buSzPts val="3200"/>
              <a:buChar char="•"/>
              <a:defRPr>
                <a:solidFill>
                  <a:srgbClr val="595959"/>
                </a:solidFill>
                <a:latin typeface="Verdana"/>
                <a:ea typeface="Verdana"/>
                <a:cs typeface="Verdana"/>
                <a:sym typeface="Verdana"/>
              </a:defRPr>
            </a:lvl1pPr>
            <a:lvl2pPr indent="-406400" lvl="1" marL="914400" algn="l">
              <a:lnSpc>
                <a:spcPct val="100000"/>
              </a:lnSpc>
              <a:spcBef>
                <a:spcPts val="560"/>
              </a:spcBef>
              <a:spcAft>
                <a:spcPts val="0"/>
              </a:spcAft>
              <a:buClr>
                <a:srgbClr val="595959"/>
              </a:buClr>
              <a:buSzPts val="2800"/>
              <a:buChar char="–"/>
              <a:defRPr>
                <a:solidFill>
                  <a:srgbClr val="595959"/>
                </a:solidFill>
                <a:latin typeface="Verdana"/>
                <a:ea typeface="Verdana"/>
                <a:cs typeface="Verdana"/>
                <a:sym typeface="Verdana"/>
              </a:defRPr>
            </a:lvl2pPr>
            <a:lvl3pPr indent="-381000" lvl="2" marL="1371600" algn="l">
              <a:lnSpc>
                <a:spcPct val="100000"/>
              </a:lnSpc>
              <a:spcBef>
                <a:spcPts val="480"/>
              </a:spcBef>
              <a:spcAft>
                <a:spcPts val="0"/>
              </a:spcAft>
              <a:buClr>
                <a:srgbClr val="595959"/>
              </a:buClr>
              <a:buSzPts val="2400"/>
              <a:buChar char="•"/>
              <a:defRPr>
                <a:solidFill>
                  <a:srgbClr val="595959"/>
                </a:solidFill>
                <a:latin typeface="Verdana"/>
                <a:ea typeface="Verdana"/>
                <a:cs typeface="Verdana"/>
                <a:sym typeface="Verdana"/>
              </a:defRPr>
            </a:lvl3pPr>
            <a:lvl4pPr indent="-355600" lvl="3" marL="1828800" algn="l">
              <a:lnSpc>
                <a:spcPct val="100000"/>
              </a:lnSpc>
              <a:spcBef>
                <a:spcPts val="400"/>
              </a:spcBef>
              <a:spcAft>
                <a:spcPts val="0"/>
              </a:spcAft>
              <a:buClr>
                <a:srgbClr val="595959"/>
              </a:buClr>
              <a:buSzPts val="2000"/>
              <a:buChar char="–"/>
              <a:defRPr>
                <a:solidFill>
                  <a:srgbClr val="595959"/>
                </a:solidFill>
                <a:latin typeface="Verdana"/>
                <a:ea typeface="Verdana"/>
                <a:cs typeface="Verdana"/>
                <a:sym typeface="Verdana"/>
              </a:defRPr>
            </a:lvl4pPr>
            <a:lvl5pPr indent="-355600" lvl="4" marL="2286000" algn="l">
              <a:lnSpc>
                <a:spcPct val="100000"/>
              </a:lnSpc>
              <a:spcBef>
                <a:spcPts val="400"/>
              </a:spcBef>
              <a:spcAft>
                <a:spcPts val="0"/>
              </a:spcAft>
              <a:buClr>
                <a:srgbClr val="595959"/>
              </a:buClr>
              <a:buSzPts val="2000"/>
              <a:buChar char="»"/>
              <a:defRPr>
                <a:solidFill>
                  <a:srgbClr val="595959"/>
                </a:solidFill>
                <a:latin typeface="Verdana"/>
                <a:ea typeface="Verdana"/>
                <a:cs typeface="Verdana"/>
                <a:sym typeface="Verdana"/>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103" name="Google Shape;103;p47"/>
          <p:cNvCxnSpPr/>
          <p:nvPr/>
        </p:nvCxnSpPr>
        <p:spPr>
          <a:xfrm>
            <a:off x="0" y="19050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lug It In Title">
  <p:cSld name="1_Plug It In Title">
    <p:spTree>
      <p:nvGrpSpPr>
        <p:cNvPr id="104" name="Shape 104"/>
        <p:cNvGrpSpPr/>
        <p:nvPr/>
      </p:nvGrpSpPr>
      <p:grpSpPr>
        <a:xfrm>
          <a:off x="0" y="0"/>
          <a:ext cx="0" cy="0"/>
          <a:chOff x="0" y="0"/>
          <a:chExt cx="0" cy="0"/>
        </a:xfrm>
      </p:grpSpPr>
      <p:pic>
        <p:nvPicPr>
          <p:cNvPr id="105" name="Google Shape;105;p48"/>
          <p:cNvPicPr preferRelativeResize="0"/>
          <p:nvPr/>
        </p:nvPicPr>
        <p:blipFill rotWithShape="1">
          <a:blip r:embed="rId2">
            <a:alphaModFix/>
          </a:blip>
          <a:srcRect b="0" l="813" r="1785" t="1641"/>
          <a:stretch/>
        </p:blipFill>
        <p:spPr>
          <a:xfrm>
            <a:off x="-1" y="0"/>
            <a:ext cx="9144001" cy="4571999"/>
          </a:xfrm>
          <a:prstGeom prst="rect">
            <a:avLst/>
          </a:prstGeom>
          <a:noFill/>
          <a:ln>
            <a:noFill/>
          </a:ln>
        </p:spPr>
      </p:pic>
      <p:sp>
        <p:nvSpPr>
          <p:cNvPr id="106" name="Google Shape;106;p48"/>
          <p:cNvSpPr/>
          <p:nvPr/>
        </p:nvSpPr>
        <p:spPr>
          <a:xfrm>
            <a:off x="-4762" y="1478378"/>
            <a:ext cx="9154254" cy="5387145"/>
          </a:xfrm>
          <a:custGeom>
            <a:rect b="b" l="l" r="r" t="t"/>
            <a:pathLst>
              <a:path extrusionOk="0" h="5406780" w="9229895">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a:gsLst>
              <a:gs pos="0">
                <a:srgbClr val="D8D8D8"/>
              </a:gs>
              <a:gs pos="29000">
                <a:srgbClr val="F3F3F3"/>
              </a:gs>
              <a:gs pos="82000">
                <a:schemeClr val="lt1"/>
              </a:gs>
              <a:gs pos="100000">
                <a:schemeClr val="lt1"/>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107" name="Google Shape;107;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08" name="Google Shape;108;p48"/>
          <p:cNvSpPr txBox="1"/>
          <p:nvPr>
            <p:ph idx="1" type="body"/>
          </p:nvPr>
        </p:nvSpPr>
        <p:spPr>
          <a:xfrm>
            <a:off x="2743199" y="1828800"/>
            <a:ext cx="2057401" cy="17526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2300"/>
              </a:spcBef>
              <a:spcAft>
                <a:spcPts val="0"/>
              </a:spcAft>
              <a:buClr>
                <a:srgbClr val="A0B94F"/>
              </a:buClr>
              <a:buSzPts val="11500"/>
              <a:buFont typeface="Arial"/>
              <a:buNone/>
              <a:defRPr b="0" i="0" sz="11500">
                <a:solidFill>
                  <a:srgbClr val="A0B94F"/>
                </a:solidFill>
                <a:latin typeface="Arial"/>
                <a:ea typeface="Arial"/>
                <a:cs typeface="Arial"/>
                <a:sym typeface="Aria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9" name="Google Shape;109;p48"/>
          <p:cNvSpPr txBox="1"/>
          <p:nvPr/>
        </p:nvSpPr>
        <p:spPr>
          <a:xfrm>
            <a:off x="457200" y="2209800"/>
            <a:ext cx="2971800" cy="1066800"/>
          </a:xfrm>
          <a:prstGeom prst="rect">
            <a:avLst/>
          </a:prstGeom>
          <a:noFill/>
          <a:ln>
            <a:noFill/>
          </a:ln>
        </p:spPr>
        <p:txBody>
          <a:bodyPr anchorCtr="0" anchor="t" bIns="45700" lIns="91425" spcFirstLastPara="1" rIns="91425" wrap="square" tIns="45700">
            <a:normAutofit/>
          </a:bodyPr>
          <a:lstStyle/>
          <a:p>
            <a:pPr indent="0" lvl="0" marL="0" marR="0" rtl="0" algn="l">
              <a:lnSpc>
                <a:spcPct val="188888"/>
              </a:lnSpc>
              <a:spcBef>
                <a:spcPts val="0"/>
              </a:spcBef>
              <a:spcAft>
                <a:spcPts val="0"/>
              </a:spcAft>
              <a:buClr>
                <a:srgbClr val="7F7F7F"/>
              </a:buClr>
              <a:buSzPts val="3600"/>
              <a:buFont typeface="Arial"/>
              <a:buNone/>
            </a:pPr>
            <a:r>
              <a:rPr b="0" i="0" lang="en-US" sz="3600" u="none" cap="none" strike="noStrike">
                <a:solidFill>
                  <a:srgbClr val="7F7F7F"/>
                </a:solidFill>
                <a:latin typeface="Verdana"/>
                <a:ea typeface="Verdana"/>
                <a:cs typeface="Verdana"/>
                <a:sym typeface="Verdana"/>
              </a:rPr>
              <a:t>PLUG IT IN</a:t>
            </a:r>
            <a:endParaRPr b="0" i="0" sz="3600" u="none" cap="none" strike="noStrike">
              <a:solidFill>
                <a:srgbClr val="7F7F7F"/>
              </a:solidFill>
              <a:latin typeface="Verdana"/>
              <a:ea typeface="Verdana"/>
              <a:cs typeface="Verdana"/>
              <a:sym typeface="Verdana"/>
            </a:endParaRPr>
          </a:p>
        </p:txBody>
      </p:sp>
      <p:cxnSp>
        <p:nvCxnSpPr>
          <p:cNvPr id="110" name="Google Shape;110;p48"/>
          <p:cNvCxnSpPr/>
          <p:nvPr/>
        </p:nvCxnSpPr>
        <p:spPr>
          <a:xfrm rot="10800000">
            <a:off x="3200400" y="3429000"/>
            <a:ext cx="1143000" cy="0"/>
          </a:xfrm>
          <a:prstGeom prst="straightConnector1">
            <a:avLst/>
          </a:prstGeom>
          <a:noFill/>
          <a:ln cap="flat" cmpd="sng" w="38100">
            <a:solidFill>
              <a:srgbClr val="BFBFBF"/>
            </a:solidFill>
            <a:prstDash val="solid"/>
            <a:round/>
            <a:headEnd len="sm" w="sm" type="none"/>
            <a:tailEnd len="sm" w="sm" type="none"/>
          </a:ln>
        </p:spPr>
      </p:cxnSp>
      <p:sp>
        <p:nvSpPr>
          <p:cNvPr id="111" name="Google Shape;111;p48"/>
          <p:cNvSpPr txBox="1"/>
          <p:nvPr>
            <p:ph idx="2" type="subTitle"/>
          </p:nvPr>
        </p:nvSpPr>
        <p:spPr>
          <a:xfrm>
            <a:off x="609600" y="3886200"/>
            <a:ext cx="8382000" cy="2819400"/>
          </a:xfrm>
          <a:prstGeom prst="rect">
            <a:avLst/>
          </a:prstGeom>
          <a:noFill/>
          <a:ln>
            <a:noFill/>
          </a:ln>
        </p:spPr>
        <p:txBody>
          <a:bodyPr anchorCtr="0" anchor="t" bIns="45700" lIns="91425" spcFirstLastPara="1" rIns="91425" wrap="square" tIns="45700">
            <a:normAutofit/>
          </a:bodyPr>
          <a:lstStyle>
            <a:lvl1pPr lvl="0" algn="l">
              <a:lnSpc>
                <a:spcPct val="83333"/>
              </a:lnSpc>
              <a:spcBef>
                <a:spcPts val="600"/>
              </a:spcBef>
              <a:spcAft>
                <a:spcPts val="0"/>
              </a:spcAft>
              <a:buClr>
                <a:srgbClr val="D74B13"/>
              </a:buClr>
              <a:buSzPts val="7200"/>
              <a:buNone/>
              <a:defRPr sz="7200">
                <a:solidFill>
                  <a:srgbClr val="D74B13"/>
                </a:solidFill>
                <a:latin typeface="Verdana"/>
                <a:ea typeface="Verdana"/>
                <a:cs typeface="Verdana"/>
                <a:sym typeface="Verdana"/>
              </a:defRPr>
            </a:lvl1pPr>
            <a:lvl2pPr lvl="1" algn="ctr">
              <a:lnSpc>
                <a:spcPct val="100000"/>
              </a:lnSpc>
              <a:spcBef>
                <a:spcPts val="60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_Topic Level2">
  <p:cSld name="PI_Topic Level2">
    <p:spTree>
      <p:nvGrpSpPr>
        <p:cNvPr id="112" name="Shape 112"/>
        <p:cNvGrpSpPr/>
        <p:nvPr/>
      </p:nvGrpSpPr>
      <p:grpSpPr>
        <a:xfrm>
          <a:off x="0" y="0"/>
          <a:ext cx="0" cy="0"/>
          <a:chOff x="0" y="0"/>
          <a:chExt cx="0" cy="0"/>
        </a:xfrm>
      </p:grpSpPr>
      <p:sp>
        <p:nvSpPr>
          <p:cNvPr id="113" name="Google Shape;113;p49"/>
          <p:cNvSpPr/>
          <p:nvPr/>
        </p:nvSpPr>
        <p:spPr>
          <a:xfrm>
            <a:off x="0" y="1905000"/>
            <a:ext cx="9144000" cy="4419600"/>
          </a:xfrm>
          <a:prstGeom prst="rect">
            <a:avLst/>
          </a:prstGeom>
          <a:solidFill>
            <a:srgbClr val="FFFFCC">
              <a:alpha val="3843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cxnSp>
        <p:nvCxnSpPr>
          <p:cNvPr id="114" name="Google Shape;114;p49"/>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115" name="Google Shape;115;p49"/>
          <p:cNvSpPr/>
          <p:nvPr/>
        </p:nvSpPr>
        <p:spPr>
          <a:xfrm>
            <a:off x="6781800" y="6362700"/>
            <a:ext cx="2362200" cy="3429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116" name="Google Shape;116;p49"/>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600"/>
              </a:spcBef>
              <a:spcAft>
                <a:spcPts val="0"/>
              </a:spcAft>
              <a:buClr>
                <a:srgbClr val="FF9900"/>
              </a:buClr>
              <a:buSzPts val="4400"/>
              <a:buNone/>
              <a:defRPr sz="4400">
                <a:solidFill>
                  <a:srgbClr val="FF9900"/>
                </a:solidFill>
                <a:latin typeface="Verdana"/>
                <a:ea typeface="Verdana"/>
                <a:cs typeface="Verdana"/>
                <a:sym typeface="Verdana"/>
              </a:defRPr>
            </a:lvl1pPr>
            <a:lvl2pPr lvl="1" algn="ctr">
              <a:lnSpc>
                <a:spcPct val="100000"/>
              </a:lnSpc>
              <a:spcBef>
                <a:spcPts val="60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17" name="Google Shape;117;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49"/>
          <p:cNvSpPr txBox="1"/>
          <p:nvPr>
            <p:ph idx="2" type="body"/>
          </p:nvPr>
        </p:nvSpPr>
        <p:spPr>
          <a:xfrm>
            <a:off x="76200" y="152400"/>
            <a:ext cx="1981200" cy="1524000"/>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200"/>
              </a:spcBef>
              <a:spcAft>
                <a:spcPts val="0"/>
              </a:spcAft>
              <a:buClr>
                <a:srgbClr val="7F7F7F"/>
              </a:buClr>
              <a:buSzPts val="6000"/>
              <a:buNone/>
              <a:defRPr sz="6000">
                <a:solidFill>
                  <a:srgbClr val="7F7F7F"/>
                </a:solidFill>
                <a:latin typeface="Century Gothic"/>
                <a:ea typeface="Century Gothic"/>
                <a:cs typeface="Century Gothic"/>
                <a:sym typeface="Century Gothic"/>
              </a:defRPr>
            </a:lvl1pPr>
            <a:lvl2pPr indent="-228600" lvl="1" marL="914400" algn="l">
              <a:lnSpc>
                <a:spcPct val="100000"/>
              </a:lnSpc>
              <a:spcBef>
                <a:spcPts val="1440"/>
              </a:spcBef>
              <a:spcAft>
                <a:spcPts val="0"/>
              </a:spcAft>
              <a:buClr>
                <a:schemeClr val="dk1"/>
              </a:buClr>
              <a:buSzPts val="7200"/>
              <a:buNone/>
              <a:defRPr sz="7200">
                <a:latin typeface="Century Gothic"/>
                <a:ea typeface="Century Gothic"/>
                <a:cs typeface="Century Gothic"/>
                <a:sym typeface="Century Gothic"/>
              </a:defRPr>
            </a:lvl2pPr>
            <a:lvl3pPr indent="-228600" lvl="2" marL="1371600" algn="l">
              <a:lnSpc>
                <a:spcPct val="100000"/>
              </a:lnSpc>
              <a:spcBef>
                <a:spcPts val="1440"/>
              </a:spcBef>
              <a:spcAft>
                <a:spcPts val="0"/>
              </a:spcAft>
              <a:buClr>
                <a:schemeClr val="dk1"/>
              </a:buClr>
              <a:buSzPts val="7200"/>
              <a:buNone/>
              <a:defRPr sz="7200">
                <a:latin typeface="Century Gothic"/>
                <a:ea typeface="Century Gothic"/>
                <a:cs typeface="Century Gothic"/>
                <a:sym typeface="Century Gothic"/>
              </a:defRPr>
            </a:lvl3pPr>
            <a:lvl4pPr indent="-228600" lvl="3" marL="1828800" algn="l">
              <a:lnSpc>
                <a:spcPct val="100000"/>
              </a:lnSpc>
              <a:spcBef>
                <a:spcPts val="1440"/>
              </a:spcBef>
              <a:spcAft>
                <a:spcPts val="0"/>
              </a:spcAft>
              <a:buClr>
                <a:schemeClr val="dk1"/>
              </a:buClr>
              <a:buSzPts val="7200"/>
              <a:buNone/>
              <a:defRPr sz="7200">
                <a:latin typeface="Century Gothic"/>
                <a:ea typeface="Century Gothic"/>
                <a:cs typeface="Century Gothic"/>
                <a:sym typeface="Century Gothic"/>
              </a:defRPr>
            </a:lvl4pPr>
            <a:lvl5pPr indent="-228600" lvl="4" marL="2286000" algn="l">
              <a:lnSpc>
                <a:spcPct val="100000"/>
              </a:lnSpc>
              <a:spcBef>
                <a:spcPts val="1440"/>
              </a:spcBef>
              <a:spcAft>
                <a:spcPts val="0"/>
              </a:spcAft>
              <a:buClr>
                <a:schemeClr val="dk1"/>
              </a:buClr>
              <a:buSzPts val="7200"/>
              <a:buNone/>
              <a:defRPr sz="7200">
                <a:latin typeface="Century Gothic"/>
                <a:ea typeface="Century Gothic"/>
                <a:cs typeface="Century Gothic"/>
                <a:sym typeface="Century Gothic"/>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9" name="Google Shape;119;p49"/>
          <p:cNvSpPr txBox="1"/>
          <p:nvPr>
            <p:ph idx="3" type="body"/>
          </p:nvPr>
        </p:nvSpPr>
        <p:spPr>
          <a:xfrm>
            <a:off x="609600" y="2133600"/>
            <a:ext cx="8001000" cy="41148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rgbClr val="6600CC"/>
              </a:buClr>
              <a:buSzPts val="3200"/>
              <a:buChar char="•"/>
              <a:defRPr>
                <a:solidFill>
                  <a:srgbClr val="6600CC"/>
                </a:solidFill>
                <a:latin typeface="Verdana"/>
                <a:ea typeface="Verdana"/>
                <a:cs typeface="Verdana"/>
                <a:sym typeface="Verdana"/>
              </a:defRPr>
            </a:lvl1pPr>
            <a:lvl2pPr indent="-406400" lvl="1" marL="914400" algn="l">
              <a:lnSpc>
                <a:spcPct val="100000"/>
              </a:lnSpc>
              <a:spcBef>
                <a:spcPts val="560"/>
              </a:spcBef>
              <a:spcAft>
                <a:spcPts val="0"/>
              </a:spcAft>
              <a:buClr>
                <a:schemeClr val="dk1"/>
              </a:buClr>
              <a:buSzPts val="2800"/>
              <a:buChar char="–"/>
              <a:defRPr>
                <a:solidFill>
                  <a:schemeClr val="dk1"/>
                </a:solidFill>
                <a:latin typeface="Verdana"/>
                <a:ea typeface="Verdana"/>
                <a:cs typeface="Verdana"/>
                <a:sym typeface="Verdana"/>
              </a:defRPr>
            </a:lvl2pPr>
            <a:lvl3pPr indent="-381000" lvl="2" marL="1371600" algn="l">
              <a:lnSpc>
                <a:spcPct val="100000"/>
              </a:lnSpc>
              <a:spcBef>
                <a:spcPts val="480"/>
              </a:spcBef>
              <a:spcAft>
                <a:spcPts val="0"/>
              </a:spcAft>
              <a:buClr>
                <a:schemeClr val="dk1"/>
              </a:buClr>
              <a:buSzPts val="2400"/>
              <a:buChar char="•"/>
              <a:defRPr>
                <a:solidFill>
                  <a:schemeClr val="dk1"/>
                </a:solidFill>
                <a:latin typeface="Verdana"/>
                <a:ea typeface="Verdana"/>
                <a:cs typeface="Verdana"/>
                <a:sym typeface="Verdana"/>
              </a:defRPr>
            </a:lvl3pPr>
            <a:lvl4pPr indent="-355600" lvl="3" marL="1828800" algn="l">
              <a:lnSpc>
                <a:spcPct val="100000"/>
              </a:lnSpc>
              <a:spcBef>
                <a:spcPts val="400"/>
              </a:spcBef>
              <a:spcAft>
                <a:spcPts val="0"/>
              </a:spcAft>
              <a:buClr>
                <a:schemeClr val="dk1"/>
              </a:buClr>
              <a:buSzPts val="2000"/>
              <a:buChar char="–"/>
              <a:defRPr>
                <a:solidFill>
                  <a:schemeClr val="dk1"/>
                </a:solidFill>
                <a:latin typeface="Verdana"/>
                <a:ea typeface="Verdana"/>
                <a:cs typeface="Verdana"/>
                <a:sym typeface="Verdana"/>
              </a:defRPr>
            </a:lvl4pPr>
            <a:lvl5pPr indent="-355600" lvl="4" marL="2286000" algn="l">
              <a:lnSpc>
                <a:spcPct val="100000"/>
              </a:lnSpc>
              <a:spcBef>
                <a:spcPts val="400"/>
              </a:spcBef>
              <a:spcAft>
                <a:spcPts val="0"/>
              </a:spcAft>
              <a:buClr>
                <a:schemeClr val="dk1"/>
              </a:buClr>
              <a:buSzPts val="2000"/>
              <a:buChar char="»"/>
              <a:defRPr>
                <a:solidFill>
                  <a:schemeClr val="dk1"/>
                </a:solidFill>
                <a:latin typeface="Verdana"/>
                <a:ea typeface="Verdana"/>
                <a:cs typeface="Verdana"/>
                <a:sym typeface="Verdana"/>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120" name="Google Shape;120;p49"/>
          <p:cNvCxnSpPr/>
          <p:nvPr/>
        </p:nvCxnSpPr>
        <p:spPr>
          <a:xfrm>
            <a:off x="0" y="19050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 Example / Opening Case">
  <p:cSld name="PI Example / Opening Case">
    <p:spTree>
      <p:nvGrpSpPr>
        <p:cNvPr id="121" name="Shape 121"/>
        <p:cNvGrpSpPr/>
        <p:nvPr/>
      </p:nvGrpSpPr>
      <p:grpSpPr>
        <a:xfrm>
          <a:off x="0" y="0"/>
          <a:ext cx="0" cy="0"/>
          <a:chOff x="0" y="0"/>
          <a:chExt cx="0" cy="0"/>
        </a:xfrm>
      </p:grpSpPr>
      <p:cxnSp>
        <p:nvCxnSpPr>
          <p:cNvPr id="122" name="Google Shape;122;p50"/>
          <p:cNvCxnSpPr/>
          <p:nvPr/>
        </p:nvCxnSpPr>
        <p:spPr>
          <a:xfrm>
            <a:off x="0" y="6477000"/>
            <a:ext cx="8686800" cy="0"/>
          </a:xfrm>
          <a:prstGeom prst="straightConnector1">
            <a:avLst/>
          </a:prstGeom>
          <a:noFill/>
          <a:ln cap="flat" cmpd="sng" w="25400">
            <a:solidFill>
              <a:srgbClr val="A5A5A5"/>
            </a:solidFill>
            <a:prstDash val="solid"/>
            <a:round/>
            <a:headEnd len="sm" w="sm" type="none"/>
            <a:tailEnd len="sm" w="sm" type="none"/>
          </a:ln>
        </p:spPr>
      </p:cxnSp>
      <p:sp>
        <p:nvSpPr>
          <p:cNvPr id="123" name="Google Shape;123;p50"/>
          <p:cNvSpPr/>
          <p:nvPr/>
        </p:nvSpPr>
        <p:spPr>
          <a:xfrm>
            <a:off x="8382000" y="5715000"/>
            <a:ext cx="304800" cy="762000"/>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cxnSp>
        <p:nvCxnSpPr>
          <p:cNvPr id="124" name="Google Shape;124;p50"/>
          <p:cNvCxnSpPr/>
          <p:nvPr/>
        </p:nvCxnSpPr>
        <p:spPr>
          <a:xfrm>
            <a:off x="609600" y="1219200"/>
            <a:ext cx="8534400" cy="0"/>
          </a:xfrm>
          <a:prstGeom prst="straightConnector1">
            <a:avLst/>
          </a:prstGeom>
          <a:noFill/>
          <a:ln cap="flat" cmpd="sng" w="25400">
            <a:solidFill>
              <a:srgbClr val="A5A5A5"/>
            </a:solidFill>
            <a:prstDash val="solid"/>
            <a:round/>
            <a:headEnd len="sm" w="sm" type="none"/>
            <a:tailEnd len="sm" w="sm" type="none"/>
          </a:ln>
        </p:spPr>
      </p:cxnSp>
      <p:sp>
        <p:nvSpPr>
          <p:cNvPr id="125" name="Google Shape;125;p50"/>
          <p:cNvSpPr txBox="1"/>
          <p:nvPr>
            <p:ph idx="12" type="sldNum"/>
          </p:nvPr>
        </p:nvSpPr>
        <p:spPr>
          <a:xfrm>
            <a:off x="6553200" y="611989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26" name="Google Shape;126;p50"/>
          <p:cNvSpPr txBox="1"/>
          <p:nvPr>
            <p:ph idx="1" type="body"/>
          </p:nvPr>
        </p:nvSpPr>
        <p:spPr>
          <a:xfrm>
            <a:off x="457200" y="1371600"/>
            <a:ext cx="8229600" cy="4876800"/>
          </a:xfrm>
          <a:prstGeom prst="rect">
            <a:avLst/>
          </a:prstGeom>
          <a:noFill/>
          <a:ln>
            <a:noFill/>
          </a:ln>
        </p:spPr>
        <p:txBody>
          <a:bodyPr anchorCtr="0" anchor="t" bIns="45700" lIns="91425" spcFirstLastPara="1" rIns="91425" wrap="square" tIns="45700">
            <a:normAutofit/>
          </a:bodyPr>
          <a:lstStyle>
            <a:lvl1pPr indent="-457200" lvl="0" marL="457200" algn="l">
              <a:lnSpc>
                <a:spcPct val="100000"/>
              </a:lnSpc>
              <a:spcBef>
                <a:spcPts val="720"/>
              </a:spcBef>
              <a:spcAft>
                <a:spcPts val="0"/>
              </a:spcAft>
              <a:buClr>
                <a:srgbClr val="9900FF"/>
              </a:buClr>
              <a:buSzPts val="3600"/>
              <a:buChar char="•"/>
              <a:defRPr b="0" sz="3600">
                <a:solidFill>
                  <a:srgbClr val="9900FF"/>
                </a:solidFill>
                <a:latin typeface="Verdana"/>
                <a:ea typeface="Verdana"/>
                <a:cs typeface="Verdana"/>
                <a:sym typeface="Verdana"/>
              </a:defRPr>
            </a:lvl1pPr>
            <a:lvl2pPr indent="-431800" lvl="1" marL="914400" algn="l">
              <a:lnSpc>
                <a:spcPct val="100000"/>
              </a:lnSpc>
              <a:spcBef>
                <a:spcPts val="640"/>
              </a:spcBef>
              <a:spcAft>
                <a:spcPts val="0"/>
              </a:spcAft>
              <a:buClr>
                <a:srgbClr val="FF9900"/>
              </a:buClr>
              <a:buSzPts val="3200"/>
              <a:buFont typeface="Georgia"/>
              <a:buAutoNum type="arabicPeriod"/>
              <a:defRPr sz="3200">
                <a:solidFill>
                  <a:schemeClr val="dk1"/>
                </a:solidFill>
                <a:latin typeface="Verdana"/>
                <a:ea typeface="Verdana"/>
                <a:cs typeface="Verdana"/>
                <a:sym typeface="Verdana"/>
              </a:defRPr>
            </a:lvl2pPr>
            <a:lvl3pPr indent="-406400" lvl="2" marL="1371600" algn="l">
              <a:lnSpc>
                <a:spcPct val="100000"/>
              </a:lnSpc>
              <a:spcBef>
                <a:spcPts val="560"/>
              </a:spcBef>
              <a:spcAft>
                <a:spcPts val="0"/>
              </a:spcAft>
              <a:buClr>
                <a:schemeClr val="dk1"/>
              </a:buClr>
              <a:buSzPts val="2800"/>
              <a:buChar char="•"/>
              <a:defRPr sz="2800">
                <a:solidFill>
                  <a:schemeClr val="dk1"/>
                </a:solidFill>
                <a:latin typeface="Verdana"/>
                <a:ea typeface="Verdana"/>
                <a:cs typeface="Verdana"/>
                <a:sym typeface="Verdana"/>
              </a:defRPr>
            </a:lvl3pPr>
            <a:lvl4pPr indent="-381000" lvl="3" marL="1828800" algn="l">
              <a:lnSpc>
                <a:spcPct val="100000"/>
              </a:lnSpc>
              <a:spcBef>
                <a:spcPts val="480"/>
              </a:spcBef>
              <a:spcAft>
                <a:spcPts val="0"/>
              </a:spcAft>
              <a:buClr>
                <a:schemeClr val="dk1"/>
              </a:buClr>
              <a:buSzPts val="2400"/>
              <a:buChar char="–"/>
              <a:defRPr sz="2400">
                <a:solidFill>
                  <a:schemeClr val="dk1"/>
                </a:solidFill>
                <a:latin typeface="Verdana"/>
                <a:ea typeface="Verdana"/>
                <a:cs typeface="Verdana"/>
                <a:sym typeface="Verdana"/>
              </a:defRPr>
            </a:lvl4pPr>
            <a:lvl5pPr indent="-381000" lvl="4" marL="2286000" algn="l">
              <a:lnSpc>
                <a:spcPct val="100000"/>
              </a:lnSpc>
              <a:spcBef>
                <a:spcPts val="480"/>
              </a:spcBef>
              <a:spcAft>
                <a:spcPts val="0"/>
              </a:spcAft>
              <a:buClr>
                <a:schemeClr val="dk1"/>
              </a:buClr>
              <a:buSzPts val="2400"/>
              <a:buChar char="»"/>
              <a:defRPr sz="2400">
                <a:solidFill>
                  <a:schemeClr val="dk1"/>
                </a:solidFill>
                <a:latin typeface="Verdana"/>
                <a:ea typeface="Verdana"/>
                <a:cs typeface="Verdana"/>
                <a:sym typeface="Verdana"/>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7" name="Google Shape;127;p50"/>
          <p:cNvSpPr txBox="1"/>
          <p:nvPr>
            <p:ph type="title"/>
          </p:nvPr>
        </p:nvSpPr>
        <p:spPr>
          <a:xfrm>
            <a:off x="457200" y="228600"/>
            <a:ext cx="50292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9900"/>
              </a:buClr>
              <a:buSzPts val="4400"/>
              <a:buFont typeface="Verdana"/>
              <a:buNone/>
              <a:defRPr b="1" sz="4400">
                <a:solidFill>
                  <a:srgbClr val="FF9900"/>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_IT's_Personal">
  <p:cSld name="PI_IT's_Personal">
    <p:spTree>
      <p:nvGrpSpPr>
        <p:cNvPr id="128" name="Shape 128"/>
        <p:cNvGrpSpPr/>
        <p:nvPr/>
      </p:nvGrpSpPr>
      <p:grpSpPr>
        <a:xfrm>
          <a:off x="0" y="0"/>
          <a:ext cx="0" cy="0"/>
          <a:chOff x="0" y="0"/>
          <a:chExt cx="0" cy="0"/>
        </a:xfrm>
      </p:grpSpPr>
      <p:sp>
        <p:nvSpPr>
          <p:cNvPr id="129" name="Google Shape;129;p51"/>
          <p:cNvSpPr/>
          <p:nvPr/>
        </p:nvSpPr>
        <p:spPr>
          <a:xfrm>
            <a:off x="0" y="2057400"/>
            <a:ext cx="9144000" cy="4267200"/>
          </a:xfrm>
          <a:prstGeom prst="rect">
            <a:avLst/>
          </a:prstGeom>
          <a:solidFill>
            <a:srgbClr val="FFFFCC">
              <a:alpha val="3843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cxnSp>
        <p:nvCxnSpPr>
          <p:cNvPr id="130" name="Google Shape;130;p51"/>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131" name="Google Shape;131;p51"/>
          <p:cNvSpPr/>
          <p:nvPr/>
        </p:nvSpPr>
        <p:spPr>
          <a:xfrm>
            <a:off x="6781800" y="6362700"/>
            <a:ext cx="2362200" cy="342900"/>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132" name="Google Shape;132;p51"/>
          <p:cNvSpPr txBox="1"/>
          <p:nvPr>
            <p:ph idx="1" type="subTitle"/>
          </p:nvPr>
        </p:nvSpPr>
        <p:spPr>
          <a:xfrm>
            <a:off x="457200" y="3200400"/>
            <a:ext cx="7772400" cy="27432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600"/>
              </a:spcBef>
              <a:spcAft>
                <a:spcPts val="0"/>
              </a:spcAft>
              <a:buClr>
                <a:srgbClr val="6600CC"/>
              </a:buClr>
              <a:buSzPts val="5400"/>
              <a:buNone/>
              <a:defRPr sz="5400">
                <a:solidFill>
                  <a:srgbClr val="6600CC"/>
                </a:solidFill>
                <a:latin typeface="Verdana"/>
                <a:ea typeface="Verdana"/>
                <a:cs typeface="Verdana"/>
                <a:sym typeface="Verdana"/>
              </a:defRPr>
            </a:lvl1pPr>
            <a:lvl2pPr lvl="1" algn="ctr">
              <a:lnSpc>
                <a:spcPct val="100000"/>
              </a:lnSpc>
              <a:spcBef>
                <a:spcPts val="60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33" name="Google Shape;133;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34" name="Google Shape;134;p51"/>
          <p:cNvSpPr txBox="1"/>
          <p:nvPr>
            <p:ph idx="2" type="body"/>
          </p:nvPr>
        </p:nvSpPr>
        <p:spPr>
          <a:xfrm>
            <a:off x="1295400" y="1219200"/>
            <a:ext cx="7391400" cy="990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80"/>
              </a:spcBef>
              <a:spcAft>
                <a:spcPts val="0"/>
              </a:spcAft>
              <a:buClr>
                <a:srgbClr val="6600CC"/>
              </a:buClr>
              <a:buSzPts val="5400"/>
              <a:buNone/>
              <a:defRPr b="0" i="0" sz="5400">
                <a:solidFill>
                  <a:srgbClr val="6600CC"/>
                </a:solidFill>
                <a:latin typeface="Verdana"/>
                <a:ea typeface="Verdana"/>
                <a:cs typeface="Verdana"/>
                <a:sym typeface="Verdana"/>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135" name="Google Shape;135;p51"/>
          <p:cNvCxnSpPr/>
          <p:nvPr/>
        </p:nvCxnSpPr>
        <p:spPr>
          <a:xfrm>
            <a:off x="0" y="2057400"/>
            <a:ext cx="8534400" cy="0"/>
          </a:xfrm>
          <a:prstGeom prst="straightConnector1">
            <a:avLst/>
          </a:prstGeom>
          <a:noFill/>
          <a:ln cap="flat" cmpd="sng" w="25400">
            <a:solidFill>
              <a:srgbClr val="A5A5A5"/>
            </a:solidFill>
            <a:prstDash val="solid"/>
            <a:round/>
            <a:headEnd len="sm" w="sm" type="none"/>
            <a:tailEnd len="sm" w="sm" type="none"/>
          </a:ln>
        </p:spPr>
      </p:cxnSp>
      <p:grpSp>
        <p:nvGrpSpPr>
          <p:cNvPr id="136" name="Google Shape;136;p51"/>
          <p:cNvGrpSpPr/>
          <p:nvPr/>
        </p:nvGrpSpPr>
        <p:grpSpPr>
          <a:xfrm>
            <a:off x="609600" y="888704"/>
            <a:ext cx="923260" cy="1473496"/>
            <a:chOff x="495300" y="888704"/>
            <a:chExt cx="923260" cy="1473496"/>
          </a:xfrm>
        </p:grpSpPr>
        <p:sp>
          <p:nvSpPr>
            <p:cNvPr id="137" name="Google Shape;137;p51"/>
            <p:cNvSpPr/>
            <p:nvPr/>
          </p:nvSpPr>
          <p:spPr>
            <a:xfrm>
              <a:off x="838200" y="1008888"/>
              <a:ext cx="246888" cy="1353312"/>
            </a:xfrm>
            <a:prstGeom prst="rect">
              <a:avLst/>
            </a:prstGeom>
            <a:solidFill>
              <a:srgbClr val="000099"/>
            </a:solidFill>
            <a:ln>
              <a:noFill/>
            </a:ln>
            <a:effectLst>
              <a:outerShdw blurRad="76200" sx="109000" rotWithShape="0" algn="ctr" dir="4620000" dist="88900" sy="109000">
                <a:srgbClr val="A5A5A5">
                  <a:alpha val="1843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138" name="Google Shape;138;p51"/>
            <p:cNvSpPr/>
            <p:nvPr/>
          </p:nvSpPr>
          <p:spPr>
            <a:xfrm>
              <a:off x="495300" y="1219200"/>
              <a:ext cx="246888" cy="1143000"/>
            </a:xfrm>
            <a:prstGeom prst="rect">
              <a:avLst/>
            </a:prstGeom>
            <a:solidFill>
              <a:srgbClr val="9900FF"/>
            </a:solidFill>
            <a:ln>
              <a:noFill/>
            </a:ln>
            <a:effectLst>
              <a:outerShdw blurRad="76200" sx="109000" rotWithShape="0" algn="ctr" dir="4620000" dist="88900" sy="109000">
                <a:srgbClr val="A5A5A5">
                  <a:alpha val="1843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139" name="Google Shape;139;p51"/>
            <p:cNvSpPr/>
            <p:nvPr/>
          </p:nvSpPr>
          <p:spPr>
            <a:xfrm rot="5400000">
              <a:off x="847060" y="545804"/>
              <a:ext cx="228600" cy="914400"/>
            </a:xfrm>
            <a:prstGeom prst="rect">
              <a:avLst/>
            </a:prstGeom>
            <a:solidFill>
              <a:srgbClr val="000099"/>
            </a:solidFill>
            <a:ln>
              <a:noFill/>
            </a:ln>
            <a:effectLst>
              <a:outerShdw blurRad="76200" sx="109000" rotWithShape="0" algn="ctr" dir="4620000" dist="88900" sy="109000">
                <a:srgbClr val="A5A5A5">
                  <a:alpha val="1843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_Outline" type="obj">
  <p:cSld name="OBJECT">
    <p:spTree>
      <p:nvGrpSpPr>
        <p:cNvPr id="23" name="Shape 23"/>
        <p:cNvGrpSpPr/>
        <p:nvPr/>
      </p:nvGrpSpPr>
      <p:grpSpPr>
        <a:xfrm>
          <a:off x="0" y="0"/>
          <a:ext cx="0" cy="0"/>
          <a:chOff x="0" y="0"/>
          <a:chExt cx="0" cy="0"/>
        </a:xfrm>
      </p:grpSpPr>
      <p:sp>
        <p:nvSpPr>
          <p:cNvPr id="24" name="Google Shape;24;p38"/>
          <p:cNvSpPr/>
          <p:nvPr/>
        </p:nvSpPr>
        <p:spPr>
          <a:xfrm>
            <a:off x="6781800" y="6362700"/>
            <a:ext cx="2362200" cy="342900"/>
          </a:xfrm>
          <a:prstGeom prst="rect">
            <a:avLst/>
          </a:prstGeom>
          <a:solidFill>
            <a:srgbClr val="00C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25" name="Google Shape;25;p38"/>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00CCFF"/>
              </a:buClr>
              <a:buSzPts val="4400"/>
              <a:buFont typeface="Verdana"/>
              <a:buNone/>
              <a:defRPr b="0" sz="4400">
                <a:solidFill>
                  <a:srgbClr val="00CCFF"/>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8"/>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rgbClr val="00B0F0"/>
              </a:buClr>
              <a:buSzPts val="3200"/>
              <a:buFont typeface="Georgia"/>
              <a:buAutoNum type="arabicPeriod"/>
              <a:defRPr>
                <a:latin typeface="Verdana"/>
                <a:ea typeface="Verdana"/>
                <a:cs typeface="Verdana"/>
                <a:sym typeface="Verdana"/>
              </a:defRPr>
            </a:lvl1pPr>
            <a:lvl2pPr indent="-406400" lvl="1" marL="914400" algn="l">
              <a:lnSpc>
                <a:spcPct val="100000"/>
              </a:lnSpc>
              <a:spcBef>
                <a:spcPts val="560"/>
              </a:spcBef>
              <a:spcAft>
                <a:spcPts val="0"/>
              </a:spcAft>
              <a:buClr>
                <a:schemeClr val="dk1"/>
              </a:buClr>
              <a:buSzPts val="2800"/>
              <a:buChar char="–"/>
              <a:defRPr>
                <a:latin typeface="Times New Roman"/>
                <a:ea typeface="Times New Roman"/>
                <a:cs typeface="Times New Roman"/>
                <a:sym typeface="Times New Roman"/>
              </a:defRPr>
            </a:lvl2pPr>
            <a:lvl3pPr indent="-381000" lvl="2" marL="1371600" algn="l">
              <a:lnSpc>
                <a:spcPct val="100000"/>
              </a:lnSpc>
              <a:spcBef>
                <a:spcPts val="480"/>
              </a:spcBef>
              <a:spcAft>
                <a:spcPts val="0"/>
              </a:spcAft>
              <a:buClr>
                <a:schemeClr val="dk1"/>
              </a:buClr>
              <a:buSzPts val="2400"/>
              <a:buChar char="•"/>
              <a:defRPr>
                <a:latin typeface="Times New Roman"/>
                <a:ea typeface="Times New Roman"/>
                <a:cs typeface="Times New Roman"/>
                <a:sym typeface="Times New Roman"/>
              </a:defRPr>
            </a:lvl3pPr>
            <a:lvl4pPr indent="-355600" lvl="3" marL="1828800" algn="l">
              <a:lnSpc>
                <a:spcPct val="100000"/>
              </a:lnSpc>
              <a:spcBef>
                <a:spcPts val="400"/>
              </a:spcBef>
              <a:spcAft>
                <a:spcPts val="0"/>
              </a:spcAft>
              <a:buClr>
                <a:schemeClr val="dk1"/>
              </a:buClr>
              <a:buSzPts val="2000"/>
              <a:buChar char="–"/>
              <a:defRPr>
                <a:latin typeface="Times New Roman"/>
                <a:ea typeface="Times New Roman"/>
                <a:cs typeface="Times New Roman"/>
                <a:sym typeface="Times New Roman"/>
              </a:defRPr>
            </a:lvl4pPr>
            <a:lvl5pPr indent="-355600" lvl="4" marL="2286000" algn="l">
              <a:lnSpc>
                <a:spcPct val="100000"/>
              </a:lnSpc>
              <a:spcBef>
                <a:spcPts val="400"/>
              </a:spcBef>
              <a:spcAft>
                <a:spcPts val="0"/>
              </a:spcAft>
              <a:buClr>
                <a:schemeClr val="dk1"/>
              </a:buClr>
              <a:buSzPts val="2000"/>
              <a:buChar char="»"/>
              <a:defRPr>
                <a:latin typeface="Times New Roman"/>
                <a:ea typeface="Times New Roman"/>
                <a:cs typeface="Times New Roman"/>
                <a:sym typeface="Times New Roman"/>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7" name="Google Shape;27;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28" name="Google Shape;28;p38"/>
          <p:cNvCxnSpPr/>
          <p:nvPr/>
        </p:nvCxnSpPr>
        <p:spPr>
          <a:xfrm>
            <a:off x="609600" y="6324600"/>
            <a:ext cx="8534400" cy="0"/>
          </a:xfrm>
          <a:prstGeom prst="straightConnector1">
            <a:avLst/>
          </a:prstGeom>
          <a:noFill/>
          <a:ln cap="flat" cmpd="sng" w="25400">
            <a:solidFill>
              <a:srgbClr val="C2D59B"/>
            </a:solidFill>
            <a:prstDash val="solid"/>
            <a:round/>
            <a:headEnd len="sm" w="sm" type="none"/>
            <a:tailEnd len="sm" w="sm" type="none"/>
          </a:ln>
        </p:spPr>
      </p:cxnSp>
      <p:cxnSp>
        <p:nvCxnSpPr>
          <p:cNvPr id="29" name="Google Shape;29;p38"/>
          <p:cNvCxnSpPr/>
          <p:nvPr/>
        </p:nvCxnSpPr>
        <p:spPr>
          <a:xfrm>
            <a:off x="0" y="304800"/>
            <a:ext cx="8534400" cy="0"/>
          </a:xfrm>
          <a:prstGeom prst="straightConnector1">
            <a:avLst/>
          </a:prstGeom>
          <a:noFill/>
          <a:ln cap="flat" cmpd="sng" w="25400">
            <a:solidFill>
              <a:srgbClr val="C2D59B"/>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_Learning_Obj">
  <p:cSld name="Ch_Learning_Obj">
    <p:spTree>
      <p:nvGrpSpPr>
        <p:cNvPr id="30" name="Shape 30"/>
        <p:cNvGrpSpPr/>
        <p:nvPr/>
      </p:nvGrpSpPr>
      <p:grpSpPr>
        <a:xfrm>
          <a:off x="0" y="0"/>
          <a:ext cx="0" cy="0"/>
          <a:chOff x="0" y="0"/>
          <a:chExt cx="0" cy="0"/>
        </a:xfrm>
      </p:grpSpPr>
      <p:sp>
        <p:nvSpPr>
          <p:cNvPr id="31" name="Google Shape;31;p39"/>
          <p:cNvSpPr/>
          <p:nvPr/>
        </p:nvSpPr>
        <p:spPr>
          <a:xfrm>
            <a:off x="6781800" y="6362700"/>
            <a:ext cx="2362200" cy="3429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32" name="Google Shape;32;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rgbClr val="FF9900"/>
              </a:buClr>
              <a:buSzPts val="3200"/>
              <a:buFont typeface="Georgia"/>
              <a:buAutoNum type="arabicPeriod"/>
              <a:defRPr>
                <a:latin typeface="Times New Roman"/>
                <a:ea typeface="Times New Roman"/>
                <a:cs typeface="Times New Roman"/>
                <a:sym typeface="Times New Roman"/>
              </a:defRPr>
            </a:lvl1pPr>
            <a:lvl2pPr indent="-406400" lvl="1" marL="914400" algn="l">
              <a:lnSpc>
                <a:spcPct val="100000"/>
              </a:lnSpc>
              <a:spcBef>
                <a:spcPts val="560"/>
              </a:spcBef>
              <a:spcAft>
                <a:spcPts val="0"/>
              </a:spcAft>
              <a:buClr>
                <a:schemeClr val="dk1"/>
              </a:buClr>
              <a:buSzPts val="2800"/>
              <a:buChar char="–"/>
              <a:defRPr>
                <a:latin typeface="Times New Roman"/>
                <a:ea typeface="Times New Roman"/>
                <a:cs typeface="Times New Roman"/>
                <a:sym typeface="Times New Roman"/>
              </a:defRPr>
            </a:lvl2pPr>
            <a:lvl3pPr indent="-381000" lvl="2" marL="1371600" algn="l">
              <a:lnSpc>
                <a:spcPct val="100000"/>
              </a:lnSpc>
              <a:spcBef>
                <a:spcPts val="480"/>
              </a:spcBef>
              <a:spcAft>
                <a:spcPts val="0"/>
              </a:spcAft>
              <a:buClr>
                <a:schemeClr val="dk1"/>
              </a:buClr>
              <a:buSzPts val="2400"/>
              <a:buChar char="•"/>
              <a:defRPr>
                <a:latin typeface="Times New Roman"/>
                <a:ea typeface="Times New Roman"/>
                <a:cs typeface="Times New Roman"/>
                <a:sym typeface="Times New Roman"/>
              </a:defRPr>
            </a:lvl3pPr>
            <a:lvl4pPr indent="-355600" lvl="3" marL="1828800" algn="l">
              <a:lnSpc>
                <a:spcPct val="100000"/>
              </a:lnSpc>
              <a:spcBef>
                <a:spcPts val="400"/>
              </a:spcBef>
              <a:spcAft>
                <a:spcPts val="0"/>
              </a:spcAft>
              <a:buClr>
                <a:schemeClr val="dk1"/>
              </a:buClr>
              <a:buSzPts val="2000"/>
              <a:buChar char="–"/>
              <a:defRPr>
                <a:latin typeface="Times New Roman"/>
                <a:ea typeface="Times New Roman"/>
                <a:cs typeface="Times New Roman"/>
                <a:sym typeface="Times New Roman"/>
              </a:defRPr>
            </a:lvl4pPr>
            <a:lvl5pPr indent="-355600" lvl="4" marL="2286000" algn="l">
              <a:lnSpc>
                <a:spcPct val="100000"/>
              </a:lnSpc>
              <a:spcBef>
                <a:spcPts val="400"/>
              </a:spcBef>
              <a:spcAft>
                <a:spcPts val="0"/>
              </a:spcAft>
              <a:buClr>
                <a:schemeClr val="dk1"/>
              </a:buClr>
              <a:buSzPts val="2000"/>
              <a:buChar char="»"/>
              <a:defRPr>
                <a:latin typeface="Times New Roman"/>
                <a:ea typeface="Times New Roman"/>
                <a:cs typeface="Times New Roman"/>
                <a:sym typeface="Times New Roman"/>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3" name="Google Shape;33;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34" name="Google Shape;34;p39"/>
          <p:cNvCxnSpPr/>
          <p:nvPr/>
        </p:nvCxnSpPr>
        <p:spPr>
          <a:xfrm>
            <a:off x="609600" y="6324600"/>
            <a:ext cx="8534400" cy="0"/>
          </a:xfrm>
          <a:prstGeom prst="straightConnector1">
            <a:avLst/>
          </a:prstGeom>
          <a:noFill/>
          <a:ln cap="flat" cmpd="sng" w="25400">
            <a:solidFill>
              <a:srgbClr val="C2D59B"/>
            </a:solidFill>
            <a:prstDash val="solid"/>
            <a:round/>
            <a:headEnd len="sm" w="sm" type="none"/>
            <a:tailEnd len="sm" w="sm" type="none"/>
          </a:ln>
        </p:spPr>
      </p:cxnSp>
      <p:cxnSp>
        <p:nvCxnSpPr>
          <p:cNvPr id="35" name="Google Shape;35;p39"/>
          <p:cNvCxnSpPr/>
          <p:nvPr/>
        </p:nvCxnSpPr>
        <p:spPr>
          <a:xfrm>
            <a:off x="0" y="304800"/>
            <a:ext cx="8534400" cy="0"/>
          </a:xfrm>
          <a:prstGeom prst="straightConnector1">
            <a:avLst/>
          </a:prstGeom>
          <a:noFill/>
          <a:ln cap="flat" cmpd="sng" w="25400">
            <a:solidFill>
              <a:srgbClr val="C2D59B"/>
            </a:solidFill>
            <a:prstDash val="solid"/>
            <a:round/>
            <a:headEnd len="sm" w="sm" type="none"/>
            <a:tailEnd len="sm" w="sm" type="none"/>
          </a:ln>
        </p:spPr>
      </p:cxnSp>
      <p:sp>
        <p:nvSpPr>
          <p:cNvPr id="36" name="Google Shape;36;p39"/>
          <p:cNvSpPr txBox="1"/>
          <p:nvPr>
            <p:ph idx="2" type="subTitle"/>
          </p:nvPr>
        </p:nvSpPr>
        <p:spPr>
          <a:xfrm>
            <a:off x="457200" y="533400"/>
            <a:ext cx="8686800" cy="1066800"/>
          </a:xfrm>
          <a:prstGeom prst="rect">
            <a:avLst/>
          </a:prstGeom>
          <a:noFill/>
          <a:ln>
            <a:noFill/>
          </a:ln>
        </p:spPr>
        <p:txBody>
          <a:bodyPr anchorCtr="0" anchor="t" bIns="45700" lIns="91425" spcFirstLastPara="1" rIns="91425" wrap="square" tIns="45700">
            <a:normAutofit/>
          </a:bodyPr>
          <a:lstStyle>
            <a:lvl1pPr lvl="0" algn="l">
              <a:lnSpc>
                <a:spcPct val="154545"/>
              </a:lnSpc>
              <a:spcBef>
                <a:spcPts val="600"/>
              </a:spcBef>
              <a:spcAft>
                <a:spcPts val="0"/>
              </a:spcAft>
              <a:buClr>
                <a:srgbClr val="FF9900"/>
              </a:buClr>
              <a:buSzPts val="4400"/>
              <a:buNone/>
              <a:defRPr sz="4400">
                <a:solidFill>
                  <a:srgbClr val="FF9900"/>
                </a:solidFill>
                <a:latin typeface="Verdana"/>
                <a:ea typeface="Verdana"/>
                <a:cs typeface="Verdana"/>
                <a:sym typeface="Verdana"/>
              </a:defRPr>
            </a:lvl1pPr>
            <a:lvl2pPr lvl="1" algn="ctr">
              <a:lnSpc>
                <a:spcPct val="100000"/>
              </a:lnSpc>
              <a:spcBef>
                <a:spcPts val="60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37" name="Google Shape;37;p39"/>
          <p:cNvSpPr txBox="1"/>
          <p:nvPr/>
        </p:nvSpPr>
        <p:spPr>
          <a:xfrm>
            <a:off x="7263063" y="533400"/>
            <a:ext cx="1652337" cy="1066800"/>
          </a:xfrm>
          <a:prstGeom prst="rect">
            <a:avLst/>
          </a:prstGeom>
          <a:noFill/>
          <a:ln>
            <a:noFill/>
          </a:ln>
        </p:spPr>
        <p:txBody>
          <a:bodyPr anchorCtr="0" anchor="t" bIns="45700" lIns="91425" spcFirstLastPara="1" rIns="91425" wrap="square" tIns="45700">
            <a:normAutofit/>
          </a:bodyPr>
          <a:lstStyle/>
          <a:p>
            <a:pPr indent="0" lvl="0" marL="0" marR="0" rtl="0" algn="l">
              <a:lnSpc>
                <a:spcPct val="154545"/>
              </a:lnSpc>
              <a:spcBef>
                <a:spcPts val="0"/>
              </a:spcBef>
              <a:spcAft>
                <a:spcPts val="0"/>
              </a:spcAft>
              <a:buClr>
                <a:srgbClr val="538CD5"/>
              </a:buClr>
              <a:buSzPts val="4400"/>
              <a:buFont typeface="Arial"/>
              <a:buNone/>
            </a:pPr>
            <a:r>
              <a:rPr b="0" i="0" lang="en-US" sz="4400" u="none" cap="none" strike="noStrike">
                <a:solidFill>
                  <a:srgbClr val="538CD5"/>
                </a:solidFill>
                <a:latin typeface="Verdana"/>
                <a:ea typeface="Verdana"/>
                <a:cs typeface="Verdana"/>
                <a:sym typeface="Verdana"/>
              </a:rPr>
              <a:t>&gt;&gt;&gt;</a:t>
            </a:r>
            <a:endParaRPr b="0" i="0" sz="4400" u="none" cap="none" strike="noStrike">
              <a:solidFill>
                <a:srgbClr val="538CD5"/>
              </a:solidFill>
              <a:latin typeface="Verdana"/>
              <a:ea typeface="Verdana"/>
              <a:cs typeface="Verdana"/>
              <a:sym typeface="Verdan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Case">
  <p:cSld name="Opening Case">
    <p:spTree>
      <p:nvGrpSpPr>
        <p:cNvPr id="38" name="Shape 38"/>
        <p:cNvGrpSpPr/>
        <p:nvPr/>
      </p:nvGrpSpPr>
      <p:grpSpPr>
        <a:xfrm>
          <a:off x="0" y="0"/>
          <a:ext cx="0" cy="0"/>
          <a:chOff x="0" y="0"/>
          <a:chExt cx="0" cy="0"/>
        </a:xfrm>
      </p:grpSpPr>
      <p:cxnSp>
        <p:nvCxnSpPr>
          <p:cNvPr id="39" name="Google Shape;39;p40"/>
          <p:cNvCxnSpPr/>
          <p:nvPr/>
        </p:nvCxnSpPr>
        <p:spPr>
          <a:xfrm>
            <a:off x="0" y="6477000"/>
            <a:ext cx="8686800" cy="0"/>
          </a:xfrm>
          <a:prstGeom prst="straightConnector1">
            <a:avLst/>
          </a:prstGeom>
          <a:noFill/>
          <a:ln cap="flat" cmpd="sng" w="25400">
            <a:solidFill>
              <a:srgbClr val="A5A5A5"/>
            </a:solidFill>
            <a:prstDash val="solid"/>
            <a:round/>
            <a:headEnd len="sm" w="sm" type="none"/>
            <a:tailEnd len="sm" w="sm" type="none"/>
          </a:ln>
        </p:spPr>
      </p:cxnSp>
      <p:sp>
        <p:nvSpPr>
          <p:cNvPr id="40" name="Google Shape;40;p40"/>
          <p:cNvSpPr/>
          <p:nvPr/>
        </p:nvSpPr>
        <p:spPr>
          <a:xfrm>
            <a:off x="8382000" y="5715000"/>
            <a:ext cx="304800" cy="762000"/>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cxnSp>
        <p:nvCxnSpPr>
          <p:cNvPr id="41" name="Google Shape;41;p40"/>
          <p:cNvCxnSpPr/>
          <p:nvPr/>
        </p:nvCxnSpPr>
        <p:spPr>
          <a:xfrm>
            <a:off x="609600" y="1219200"/>
            <a:ext cx="8534400" cy="0"/>
          </a:xfrm>
          <a:prstGeom prst="straightConnector1">
            <a:avLst/>
          </a:prstGeom>
          <a:noFill/>
          <a:ln cap="flat" cmpd="sng" w="25400">
            <a:solidFill>
              <a:srgbClr val="A5A5A5"/>
            </a:solidFill>
            <a:prstDash val="solid"/>
            <a:round/>
            <a:headEnd len="sm" w="sm" type="none"/>
            <a:tailEnd len="sm" w="sm" type="none"/>
          </a:ln>
        </p:spPr>
      </p:cxnSp>
      <p:sp>
        <p:nvSpPr>
          <p:cNvPr id="42" name="Google Shape;42;p40"/>
          <p:cNvSpPr txBox="1"/>
          <p:nvPr>
            <p:ph idx="12" type="sldNum"/>
          </p:nvPr>
        </p:nvSpPr>
        <p:spPr>
          <a:xfrm>
            <a:off x="6553200" y="611989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40"/>
          <p:cNvSpPr txBox="1"/>
          <p:nvPr>
            <p:ph idx="1" type="body"/>
          </p:nvPr>
        </p:nvSpPr>
        <p:spPr>
          <a:xfrm>
            <a:off x="457200" y="1371600"/>
            <a:ext cx="82296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b="1" sz="3200">
                <a:latin typeface="Verdana"/>
                <a:ea typeface="Verdana"/>
                <a:cs typeface="Verdana"/>
                <a:sym typeface="Verdana"/>
              </a:defRPr>
            </a:lvl1pPr>
            <a:lvl2pPr indent="-381000" lvl="1" marL="914400" algn="l">
              <a:lnSpc>
                <a:spcPct val="100000"/>
              </a:lnSpc>
              <a:spcBef>
                <a:spcPts val="480"/>
              </a:spcBef>
              <a:spcAft>
                <a:spcPts val="0"/>
              </a:spcAft>
              <a:buClr>
                <a:srgbClr val="366092"/>
              </a:buClr>
              <a:buSzPts val="2400"/>
              <a:buFont typeface="Georgia"/>
              <a:buAutoNum type="arabicPeriod"/>
              <a:defRPr sz="2400">
                <a:solidFill>
                  <a:schemeClr val="dk1"/>
                </a:solidFill>
                <a:latin typeface="Verdana"/>
                <a:ea typeface="Verdana"/>
                <a:cs typeface="Verdana"/>
                <a:sym typeface="Verdana"/>
              </a:defRPr>
            </a:lvl2pPr>
            <a:lvl3pPr indent="-355600" lvl="2" marL="1371600" algn="l">
              <a:lnSpc>
                <a:spcPct val="100000"/>
              </a:lnSpc>
              <a:spcBef>
                <a:spcPts val="400"/>
              </a:spcBef>
              <a:spcAft>
                <a:spcPts val="0"/>
              </a:spcAft>
              <a:buClr>
                <a:schemeClr val="dk1"/>
              </a:buClr>
              <a:buSzPts val="2000"/>
              <a:buChar char="•"/>
              <a:defRPr sz="2000">
                <a:solidFill>
                  <a:schemeClr val="dk1"/>
                </a:solidFill>
                <a:latin typeface="Verdana"/>
                <a:ea typeface="Verdana"/>
                <a:cs typeface="Verdana"/>
                <a:sym typeface="Verdana"/>
              </a:defRPr>
            </a:lvl3pPr>
            <a:lvl4pPr indent="-342900" lvl="3" marL="1828800" algn="l">
              <a:lnSpc>
                <a:spcPct val="100000"/>
              </a:lnSpc>
              <a:spcBef>
                <a:spcPts val="360"/>
              </a:spcBef>
              <a:spcAft>
                <a:spcPts val="0"/>
              </a:spcAft>
              <a:buClr>
                <a:schemeClr val="dk1"/>
              </a:buClr>
              <a:buSzPts val="1800"/>
              <a:buChar char="–"/>
              <a:defRPr sz="1800">
                <a:solidFill>
                  <a:schemeClr val="dk1"/>
                </a:solidFill>
                <a:latin typeface="Verdana"/>
                <a:ea typeface="Verdana"/>
                <a:cs typeface="Verdana"/>
                <a:sym typeface="Verdana"/>
              </a:defRPr>
            </a:lvl4pPr>
            <a:lvl5pPr indent="-342900" lvl="4" marL="2286000" algn="l">
              <a:lnSpc>
                <a:spcPct val="100000"/>
              </a:lnSpc>
              <a:spcBef>
                <a:spcPts val="360"/>
              </a:spcBef>
              <a:spcAft>
                <a:spcPts val="0"/>
              </a:spcAft>
              <a:buClr>
                <a:schemeClr val="dk1"/>
              </a:buClr>
              <a:buSzPts val="1800"/>
              <a:buChar char="»"/>
              <a:defRPr sz="1800">
                <a:solidFill>
                  <a:schemeClr val="dk1"/>
                </a:solidFill>
                <a:latin typeface="Verdana"/>
                <a:ea typeface="Verdana"/>
                <a:cs typeface="Verdana"/>
                <a:sym typeface="Verdana"/>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40"/>
          <p:cNvSpPr txBox="1"/>
          <p:nvPr>
            <p:ph type="title"/>
          </p:nvPr>
        </p:nvSpPr>
        <p:spPr>
          <a:xfrm>
            <a:off x="3276600" y="228600"/>
            <a:ext cx="22098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366092"/>
              </a:buClr>
              <a:buSzPts val="4400"/>
              <a:buFont typeface="Verdana"/>
              <a:buNone/>
              <a:defRPr b="1" sz="4400">
                <a:solidFill>
                  <a:srgbClr val="366092"/>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0"/>
          <p:cNvSpPr txBox="1"/>
          <p:nvPr/>
        </p:nvSpPr>
        <p:spPr>
          <a:xfrm>
            <a:off x="457200" y="228600"/>
            <a:ext cx="3276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66092"/>
              </a:buClr>
              <a:buSzPts val="4400"/>
              <a:buFont typeface="Verdana"/>
              <a:buNone/>
            </a:pPr>
            <a:r>
              <a:rPr b="0" i="0" lang="en-US" sz="4400" u="none" cap="none" strike="noStrike">
                <a:solidFill>
                  <a:srgbClr val="366092"/>
                </a:solidFill>
                <a:latin typeface="Verdana"/>
                <a:ea typeface="Verdana"/>
                <a:cs typeface="Verdana"/>
                <a:sym typeface="Verdana"/>
              </a:rPr>
              <a:t>OPENING</a:t>
            </a:r>
            <a:endParaRPr b="0" i="0" sz="4400" u="none" cap="none" strike="noStrike">
              <a:solidFill>
                <a:srgbClr val="366092"/>
              </a:solidFill>
              <a:latin typeface="Verdana"/>
              <a:ea typeface="Verdana"/>
              <a:cs typeface="Verdana"/>
              <a:sym typeface="Verdana"/>
            </a:endParaRPr>
          </a:p>
        </p:txBody>
      </p:sp>
      <p:sp>
        <p:nvSpPr>
          <p:cNvPr id="46" name="Google Shape;46;p40"/>
          <p:cNvSpPr txBox="1"/>
          <p:nvPr/>
        </p:nvSpPr>
        <p:spPr>
          <a:xfrm>
            <a:off x="5181600" y="228600"/>
            <a:ext cx="2438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CC"/>
              </a:buClr>
              <a:buSzPts val="4400"/>
              <a:buFont typeface="Verdana"/>
              <a:buNone/>
            </a:pPr>
            <a:r>
              <a:rPr b="1" i="0" lang="en-US" sz="4400" u="none" cap="none" strike="noStrike">
                <a:solidFill>
                  <a:srgbClr val="6600CC"/>
                </a:solidFill>
                <a:latin typeface="Verdana"/>
                <a:ea typeface="Verdana"/>
                <a:cs typeface="Verdana"/>
                <a:sym typeface="Verdana"/>
              </a:rPr>
              <a:t>&gt;</a:t>
            </a:r>
            <a:endParaRPr b="1" i="0" sz="4400" u="none" cap="none" strike="noStrike">
              <a:solidFill>
                <a:srgbClr val="6600CC"/>
              </a:solidFill>
              <a:latin typeface="Verdana"/>
              <a:ea typeface="Verdana"/>
              <a:cs typeface="Verdana"/>
              <a:sym typeface="Verdan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Level2">
  <p:cSld name="Topic Level2">
    <p:spTree>
      <p:nvGrpSpPr>
        <p:cNvPr id="47" name="Shape 47"/>
        <p:cNvGrpSpPr/>
        <p:nvPr/>
      </p:nvGrpSpPr>
      <p:grpSpPr>
        <a:xfrm>
          <a:off x="0" y="0"/>
          <a:ext cx="0" cy="0"/>
          <a:chOff x="0" y="0"/>
          <a:chExt cx="0" cy="0"/>
        </a:xfrm>
      </p:grpSpPr>
      <p:sp>
        <p:nvSpPr>
          <p:cNvPr id="48" name="Google Shape;48;p41"/>
          <p:cNvSpPr/>
          <p:nvPr/>
        </p:nvSpPr>
        <p:spPr>
          <a:xfrm>
            <a:off x="0" y="1905000"/>
            <a:ext cx="9144000" cy="4419600"/>
          </a:xfrm>
          <a:prstGeom prst="rect">
            <a:avLst/>
          </a:prstGeom>
          <a:solidFill>
            <a:srgbClr val="FFFFCC">
              <a:alpha val="3843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cxnSp>
        <p:nvCxnSpPr>
          <p:cNvPr id="49" name="Google Shape;49;p41"/>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50" name="Google Shape;50;p41"/>
          <p:cNvSpPr/>
          <p:nvPr/>
        </p:nvSpPr>
        <p:spPr>
          <a:xfrm>
            <a:off x="6781800" y="6362700"/>
            <a:ext cx="2362200" cy="3429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51" name="Google Shape;51;p41"/>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600"/>
              </a:spcBef>
              <a:spcAft>
                <a:spcPts val="0"/>
              </a:spcAft>
              <a:buClr>
                <a:srgbClr val="FF9900"/>
              </a:buClr>
              <a:buSzPts val="4400"/>
              <a:buNone/>
              <a:defRPr sz="4400">
                <a:solidFill>
                  <a:srgbClr val="FF9900"/>
                </a:solidFill>
                <a:latin typeface="Verdana"/>
                <a:ea typeface="Verdana"/>
                <a:cs typeface="Verdana"/>
                <a:sym typeface="Verdana"/>
              </a:defRPr>
            </a:lvl1pPr>
            <a:lvl2pPr lvl="1" algn="ctr">
              <a:lnSpc>
                <a:spcPct val="100000"/>
              </a:lnSpc>
              <a:spcBef>
                <a:spcPts val="60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52" name="Google Shape;52;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53" name="Google Shape;53;p41"/>
          <p:cNvSpPr txBox="1"/>
          <p:nvPr>
            <p:ph idx="2" type="body"/>
          </p:nvPr>
        </p:nvSpPr>
        <p:spPr>
          <a:xfrm>
            <a:off x="76200" y="0"/>
            <a:ext cx="1981200" cy="1524000"/>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440"/>
              </a:spcBef>
              <a:spcAft>
                <a:spcPts val="0"/>
              </a:spcAft>
              <a:buClr>
                <a:srgbClr val="7F7F7F"/>
              </a:buClr>
              <a:buSzPts val="7200"/>
              <a:buNone/>
              <a:defRPr sz="7200">
                <a:solidFill>
                  <a:srgbClr val="7F7F7F"/>
                </a:solidFill>
                <a:latin typeface="Century Gothic"/>
                <a:ea typeface="Century Gothic"/>
                <a:cs typeface="Century Gothic"/>
                <a:sym typeface="Century Gothic"/>
              </a:defRPr>
            </a:lvl1pPr>
            <a:lvl2pPr indent="-228600" lvl="1" marL="914400" algn="l">
              <a:lnSpc>
                <a:spcPct val="100000"/>
              </a:lnSpc>
              <a:spcBef>
                <a:spcPts val="1440"/>
              </a:spcBef>
              <a:spcAft>
                <a:spcPts val="0"/>
              </a:spcAft>
              <a:buClr>
                <a:schemeClr val="dk1"/>
              </a:buClr>
              <a:buSzPts val="7200"/>
              <a:buNone/>
              <a:defRPr sz="7200">
                <a:latin typeface="Century Gothic"/>
                <a:ea typeface="Century Gothic"/>
                <a:cs typeface="Century Gothic"/>
                <a:sym typeface="Century Gothic"/>
              </a:defRPr>
            </a:lvl2pPr>
            <a:lvl3pPr indent="-228600" lvl="2" marL="1371600" algn="l">
              <a:lnSpc>
                <a:spcPct val="100000"/>
              </a:lnSpc>
              <a:spcBef>
                <a:spcPts val="1440"/>
              </a:spcBef>
              <a:spcAft>
                <a:spcPts val="0"/>
              </a:spcAft>
              <a:buClr>
                <a:schemeClr val="dk1"/>
              </a:buClr>
              <a:buSzPts val="7200"/>
              <a:buNone/>
              <a:defRPr sz="7200">
                <a:latin typeface="Century Gothic"/>
                <a:ea typeface="Century Gothic"/>
                <a:cs typeface="Century Gothic"/>
                <a:sym typeface="Century Gothic"/>
              </a:defRPr>
            </a:lvl3pPr>
            <a:lvl4pPr indent="-228600" lvl="3" marL="1828800" algn="l">
              <a:lnSpc>
                <a:spcPct val="100000"/>
              </a:lnSpc>
              <a:spcBef>
                <a:spcPts val="1440"/>
              </a:spcBef>
              <a:spcAft>
                <a:spcPts val="0"/>
              </a:spcAft>
              <a:buClr>
                <a:schemeClr val="dk1"/>
              </a:buClr>
              <a:buSzPts val="7200"/>
              <a:buNone/>
              <a:defRPr sz="7200">
                <a:latin typeface="Century Gothic"/>
                <a:ea typeface="Century Gothic"/>
                <a:cs typeface="Century Gothic"/>
                <a:sym typeface="Century Gothic"/>
              </a:defRPr>
            </a:lvl4pPr>
            <a:lvl5pPr indent="-228600" lvl="4" marL="2286000" algn="l">
              <a:lnSpc>
                <a:spcPct val="100000"/>
              </a:lnSpc>
              <a:spcBef>
                <a:spcPts val="1440"/>
              </a:spcBef>
              <a:spcAft>
                <a:spcPts val="0"/>
              </a:spcAft>
              <a:buClr>
                <a:schemeClr val="dk1"/>
              </a:buClr>
              <a:buSzPts val="7200"/>
              <a:buNone/>
              <a:defRPr sz="7200">
                <a:latin typeface="Century Gothic"/>
                <a:ea typeface="Century Gothic"/>
                <a:cs typeface="Century Gothic"/>
                <a:sym typeface="Century Gothic"/>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4" name="Google Shape;54;p41"/>
          <p:cNvSpPr txBox="1"/>
          <p:nvPr>
            <p:ph idx="3" type="body"/>
          </p:nvPr>
        </p:nvSpPr>
        <p:spPr>
          <a:xfrm>
            <a:off x="1066800" y="2438400"/>
            <a:ext cx="7543800" cy="38100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rgbClr val="6600CC"/>
              </a:buClr>
              <a:buSzPts val="3200"/>
              <a:buChar char="•"/>
              <a:defRPr>
                <a:solidFill>
                  <a:srgbClr val="6600CC"/>
                </a:solidFill>
                <a:latin typeface="Verdana"/>
                <a:ea typeface="Verdana"/>
                <a:cs typeface="Verdana"/>
                <a:sym typeface="Verdana"/>
              </a:defRPr>
            </a:lvl1pPr>
            <a:lvl2pPr indent="-406400" lvl="1" marL="914400" algn="l">
              <a:lnSpc>
                <a:spcPct val="100000"/>
              </a:lnSpc>
              <a:spcBef>
                <a:spcPts val="560"/>
              </a:spcBef>
              <a:spcAft>
                <a:spcPts val="0"/>
              </a:spcAft>
              <a:buClr>
                <a:schemeClr val="dk1"/>
              </a:buClr>
              <a:buSzPts val="2800"/>
              <a:buChar char="–"/>
              <a:defRPr>
                <a:solidFill>
                  <a:schemeClr val="dk1"/>
                </a:solidFill>
                <a:latin typeface="Verdana"/>
                <a:ea typeface="Verdana"/>
                <a:cs typeface="Verdana"/>
                <a:sym typeface="Verdana"/>
              </a:defRPr>
            </a:lvl2pPr>
            <a:lvl3pPr indent="-381000" lvl="2" marL="1371600" algn="l">
              <a:lnSpc>
                <a:spcPct val="100000"/>
              </a:lnSpc>
              <a:spcBef>
                <a:spcPts val="480"/>
              </a:spcBef>
              <a:spcAft>
                <a:spcPts val="0"/>
              </a:spcAft>
              <a:buClr>
                <a:schemeClr val="dk1"/>
              </a:buClr>
              <a:buSzPts val="2400"/>
              <a:buChar char="•"/>
              <a:defRPr>
                <a:solidFill>
                  <a:schemeClr val="dk1"/>
                </a:solidFill>
                <a:latin typeface="Verdana"/>
                <a:ea typeface="Verdana"/>
                <a:cs typeface="Verdana"/>
                <a:sym typeface="Verdana"/>
              </a:defRPr>
            </a:lvl3pPr>
            <a:lvl4pPr indent="-355600" lvl="3" marL="1828800" algn="l">
              <a:lnSpc>
                <a:spcPct val="100000"/>
              </a:lnSpc>
              <a:spcBef>
                <a:spcPts val="400"/>
              </a:spcBef>
              <a:spcAft>
                <a:spcPts val="0"/>
              </a:spcAft>
              <a:buClr>
                <a:schemeClr val="dk1"/>
              </a:buClr>
              <a:buSzPts val="2000"/>
              <a:buChar char="–"/>
              <a:defRPr>
                <a:solidFill>
                  <a:schemeClr val="dk1"/>
                </a:solidFill>
                <a:latin typeface="Verdana"/>
                <a:ea typeface="Verdana"/>
                <a:cs typeface="Verdana"/>
                <a:sym typeface="Verdana"/>
              </a:defRPr>
            </a:lvl4pPr>
            <a:lvl5pPr indent="-355600" lvl="4" marL="2286000" algn="l">
              <a:lnSpc>
                <a:spcPct val="100000"/>
              </a:lnSpc>
              <a:spcBef>
                <a:spcPts val="400"/>
              </a:spcBef>
              <a:spcAft>
                <a:spcPts val="0"/>
              </a:spcAft>
              <a:buClr>
                <a:schemeClr val="dk1"/>
              </a:buClr>
              <a:buSzPts val="2000"/>
              <a:buChar char="»"/>
              <a:defRPr>
                <a:solidFill>
                  <a:schemeClr val="dk1"/>
                </a:solidFill>
                <a:latin typeface="Verdana"/>
                <a:ea typeface="Verdana"/>
                <a:cs typeface="Verdana"/>
                <a:sym typeface="Verdana"/>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55" name="Google Shape;55;p41"/>
          <p:cNvCxnSpPr/>
          <p:nvPr/>
        </p:nvCxnSpPr>
        <p:spPr>
          <a:xfrm>
            <a:off x="0" y="19050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Level3">
  <p:cSld name="Topic Level3">
    <p:spTree>
      <p:nvGrpSpPr>
        <p:cNvPr id="56" name="Shape 56"/>
        <p:cNvGrpSpPr/>
        <p:nvPr/>
      </p:nvGrpSpPr>
      <p:grpSpPr>
        <a:xfrm>
          <a:off x="0" y="0"/>
          <a:ext cx="0" cy="0"/>
          <a:chOff x="0" y="0"/>
          <a:chExt cx="0" cy="0"/>
        </a:xfrm>
      </p:grpSpPr>
      <p:sp>
        <p:nvSpPr>
          <p:cNvPr id="57" name="Google Shape;57;p42"/>
          <p:cNvSpPr/>
          <p:nvPr/>
        </p:nvSpPr>
        <p:spPr>
          <a:xfrm>
            <a:off x="0" y="1905000"/>
            <a:ext cx="9144000" cy="4419600"/>
          </a:xfrm>
          <a:prstGeom prst="rect">
            <a:avLst/>
          </a:prstGeom>
          <a:solidFill>
            <a:srgbClr val="FFFFCC">
              <a:alpha val="3843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cxnSp>
        <p:nvCxnSpPr>
          <p:cNvPr id="58" name="Google Shape;58;p42"/>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59" name="Google Shape;59;p42"/>
          <p:cNvSpPr/>
          <p:nvPr/>
        </p:nvSpPr>
        <p:spPr>
          <a:xfrm>
            <a:off x="6781800" y="6362700"/>
            <a:ext cx="2362200" cy="342900"/>
          </a:xfrm>
          <a:prstGeom prst="rect">
            <a:avLst/>
          </a:prstGeom>
          <a:solidFill>
            <a:srgbClr val="6600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60" name="Google Shape;60;p42"/>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600"/>
              </a:spcBef>
              <a:spcAft>
                <a:spcPts val="0"/>
              </a:spcAft>
              <a:buClr>
                <a:srgbClr val="6600CC"/>
              </a:buClr>
              <a:buSzPts val="4400"/>
              <a:buNone/>
              <a:defRPr sz="4400">
                <a:solidFill>
                  <a:srgbClr val="6600CC"/>
                </a:solidFill>
                <a:latin typeface="Verdana"/>
                <a:ea typeface="Verdana"/>
                <a:cs typeface="Verdana"/>
                <a:sym typeface="Verdana"/>
              </a:defRPr>
            </a:lvl1pPr>
            <a:lvl2pPr lvl="1" algn="ctr">
              <a:lnSpc>
                <a:spcPct val="100000"/>
              </a:lnSpc>
              <a:spcBef>
                <a:spcPts val="60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61" name="Google Shape;61;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42"/>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a:solidFill>
                  <a:schemeClr val="dk1"/>
                </a:solidFill>
                <a:latin typeface="Verdana"/>
                <a:ea typeface="Verdana"/>
                <a:cs typeface="Verdana"/>
                <a:sym typeface="Verdana"/>
              </a:defRPr>
            </a:lvl1pPr>
            <a:lvl2pPr indent="-406400" lvl="1" marL="914400" algn="l">
              <a:lnSpc>
                <a:spcPct val="100000"/>
              </a:lnSpc>
              <a:spcBef>
                <a:spcPts val="560"/>
              </a:spcBef>
              <a:spcAft>
                <a:spcPts val="0"/>
              </a:spcAft>
              <a:buClr>
                <a:schemeClr val="dk1"/>
              </a:buClr>
              <a:buSzPts val="2800"/>
              <a:buChar char="–"/>
              <a:defRPr>
                <a:solidFill>
                  <a:schemeClr val="dk1"/>
                </a:solidFill>
                <a:latin typeface="Verdana"/>
                <a:ea typeface="Verdana"/>
                <a:cs typeface="Verdana"/>
                <a:sym typeface="Verdana"/>
              </a:defRPr>
            </a:lvl2pPr>
            <a:lvl3pPr indent="-381000" lvl="2" marL="1371600" algn="l">
              <a:lnSpc>
                <a:spcPct val="100000"/>
              </a:lnSpc>
              <a:spcBef>
                <a:spcPts val="480"/>
              </a:spcBef>
              <a:spcAft>
                <a:spcPts val="0"/>
              </a:spcAft>
              <a:buClr>
                <a:schemeClr val="dk1"/>
              </a:buClr>
              <a:buSzPts val="2400"/>
              <a:buChar char="•"/>
              <a:defRPr>
                <a:solidFill>
                  <a:schemeClr val="dk1"/>
                </a:solidFill>
                <a:latin typeface="Verdana"/>
                <a:ea typeface="Verdana"/>
                <a:cs typeface="Verdana"/>
                <a:sym typeface="Verdana"/>
              </a:defRPr>
            </a:lvl3pPr>
            <a:lvl4pPr indent="-355600" lvl="3" marL="1828800" algn="l">
              <a:lnSpc>
                <a:spcPct val="100000"/>
              </a:lnSpc>
              <a:spcBef>
                <a:spcPts val="400"/>
              </a:spcBef>
              <a:spcAft>
                <a:spcPts val="0"/>
              </a:spcAft>
              <a:buClr>
                <a:schemeClr val="dk1"/>
              </a:buClr>
              <a:buSzPts val="2000"/>
              <a:buChar char="–"/>
              <a:defRPr>
                <a:solidFill>
                  <a:schemeClr val="dk1"/>
                </a:solidFill>
                <a:latin typeface="Verdana"/>
                <a:ea typeface="Verdana"/>
                <a:cs typeface="Verdana"/>
                <a:sym typeface="Verdana"/>
              </a:defRPr>
            </a:lvl4pPr>
            <a:lvl5pPr indent="-355600" lvl="4" marL="2286000" algn="l">
              <a:lnSpc>
                <a:spcPct val="100000"/>
              </a:lnSpc>
              <a:spcBef>
                <a:spcPts val="400"/>
              </a:spcBef>
              <a:spcAft>
                <a:spcPts val="0"/>
              </a:spcAft>
              <a:buClr>
                <a:schemeClr val="dk1"/>
              </a:buClr>
              <a:buSzPts val="2000"/>
              <a:buChar char="»"/>
              <a:defRPr>
                <a:solidFill>
                  <a:schemeClr val="dk1"/>
                </a:solidFill>
                <a:latin typeface="Verdana"/>
                <a:ea typeface="Verdana"/>
                <a:cs typeface="Verdana"/>
                <a:sym typeface="Verdana"/>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63" name="Google Shape;63;p42"/>
          <p:cNvCxnSpPr/>
          <p:nvPr/>
        </p:nvCxnSpPr>
        <p:spPr>
          <a:xfrm>
            <a:off x="0" y="19050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Level4">
  <p:cSld name="Topic Level4">
    <p:spTree>
      <p:nvGrpSpPr>
        <p:cNvPr id="64" name="Shape 64"/>
        <p:cNvGrpSpPr/>
        <p:nvPr/>
      </p:nvGrpSpPr>
      <p:grpSpPr>
        <a:xfrm>
          <a:off x="0" y="0"/>
          <a:ext cx="0" cy="0"/>
          <a:chOff x="0" y="0"/>
          <a:chExt cx="0" cy="0"/>
        </a:xfrm>
      </p:grpSpPr>
      <p:sp>
        <p:nvSpPr>
          <p:cNvPr id="65" name="Google Shape;65;p43"/>
          <p:cNvSpPr/>
          <p:nvPr/>
        </p:nvSpPr>
        <p:spPr>
          <a:xfrm>
            <a:off x="0" y="1905000"/>
            <a:ext cx="9144000" cy="4419600"/>
          </a:xfrm>
          <a:prstGeom prst="rect">
            <a:avLst/>
          </a:prstGeom>
          <a:solidFill>
            <a:srgbClr val="FFFFCC">
              <a:alpha val="3843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cxnSp>
        <p:nvCxnSpPr>
          <p:cNvPr id="66" name="Google Shape;66;p43"/>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67" name="Google Shape;67;p43"/>
          <p:cNvSpPr/>
          <p:nvPr/>
        </p:nvSpPr>
        <p:spPr>
          <a:xfrm>
            <a:off x="6781800" y="6362700"/>
            <a:ext cx="2362200" cy="342900"/>
          </a:xfrm>
          <a:prstGeom prst="rect">
            <a:avLst/>
          </a:prstGeom>
          <a:solidFill>
            <a:srgbClr val="990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68" name="Google Shape;68;p43"/>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600"/>
              </a:spcBef>
              <a:spcAft>
                <a:spcPts val="0"/>
              </a:spcAft>
              <a:buClr>
                <a:srgbClr val="9900FF"/>
              </a:buClr>
              <a:buSzPts val="4400"/>
              <a:buNone/>
              <a:defRPr sz="4400">
                <a:solidFill>
                  <a:srgbClr val="9900FF"/>
                </a:solidFill>
                <a:latin typeface="Verdana"/>
                <a:ea typeface="Verdana"/>
                <a:cs typeface="Verdana"/>
                <a:sym typeface="Verdana"/>
              </a:defRPr>
            </a:lvl1pPr>
            <a:lvl2pPr lvl="1" algn="ctr">
              <a:lnSpc>
                <a:spcPct val="100000"/>
              </a:lnSpc>
              <a:spcBef>
                <a:spcPts val="60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69" name="Google Shape;69;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70" name="Google Shape;70;p43"/>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rgbClr val="595959"/>
              </a:buClr>
              <a:buSzPts val="3200"/>
              <a:buChar char="•"/>
              <a:defRPr>
                <a:solidFill>
                  <a:srgbClr val="595959"/>
                </a:solidFill>
                <a:latin typeface="Verdana"/>
                <a:ea typeface="Verdana"/>
                <a:cs typeface="Verdana"/>
                <a:sym typeface="Verdana"/>
              </a:defRPr>
            </a:lvl1pPr>
            <a:lvl2pPr indent="-406400" lvl="1" marL="914400" algn="l">
              <a:lnSpc>
                <a:spcPct val="100000"/>
              </a:lnSpc>
              <a:spcBef>
                <a:spcPts val="560"/>
              </a:spcBef>
              <a:spcAft>
                <a:spcPts val="0"/>
              </a:spcAft>
              <a:buClr>
                <a:srgbClr val="595959"/>
              </a:buClr>
              <a:buSzPts val="2800"/>
              <a:buChar char="–"/>
              <a:defRPr>
                <a:solidFill>
                  <a:srgbClr val="595959"/>
                </a:solidFill>
                <a:latin typeface="Verdana"/>
                <a:ea typeface="Verdana"/>
                <a:cs typeface="Verdana"/>
                <a:sym typeface="Verdana"/>
              </a:defRPr>
            </a:lvl2pPr>
            <a:lvl3pPr indent="-381000" lvl="2" marL="1371600" algn="l">
              <a:lnSpc>
                <a:spcPct val="100000"/>
              </a:lnSpc>
              <a:spcBef>
                <a:spcPts val="480"/>
              </a:spcBef>
              <a:spcAft>
                <a:spcPts val="0"/>
              </a:spcAft>
              <a:buClr>
                <a:srgbClr val="595959"/>
              </a:buClr>
              <a:buSzPts val="2400"/>
              <a:buChar char="•"/>
              <a:defRPr>
                <a:solidFill>
                  <a:srgbClr val="595959"/>
                </a:solidFill>
                <a:latin typeface="Verdana"/>
                <a:ea typeface="Verdana"/>
                <a:cs typeface="Verdana"/>
                <a:sym typeface="Verdana"/>
              </a:defRPr>
            </a:lvl3pPr>
            <a:lvl4pPr indent="-355600" lvl="3" marL="1828800" algn="l">
              <a:lnSpc>
                <a:spcPct val="100000"/>
              </a:lnSpc>
              <a:spcBef>
                <a:spcPts val="400"/>
              </a:spcBef>
              <a:spcAft>
                <a:spcPts val="0"/>
              </a:spcAft>
              <a:buClr>
                <a:srgbClr val="595959"/>
              </a:buClr>
              <a:buSzPts val="2000"/>
              <a:buChar char="–"/>
              <a:defRPr>
                <a:solidFill>
                  <a:srgbClr val="595959"/>
                </a:solidFill>
                <a:latin typeface="Verdana"/>
                <a:ea typeface="Verdana"/>
                <a:cs typeface="Verdana"/>
                <a:sym typeface="Verdana"/>
              </a:defRPr>
            </a:lvl4pPr>
            <a:lvl5pPr indent="-355600" lvl="4" marL="2286000" algn="l">
              <a:lnSpc>
                <a:spcPct val="100000"/>
              </a:lnSpc>
              <a:spcBef>
                <a:spcPts val="400"/>
              </a:spcBef>
              <a:spcAft>
                <a:spcPts val="0"/>
              </a:spcAft>
              <a:buClr>
                <a:srgbClr val="595959"/>
              </a:buClr>
              <a:buSzPts val="2000"/>
              <a:buChar char="»"/>
              <a:defRPr>
                <a:solidFill>
                  <a:srgbClr val="595959"/>
                </a:solidFill>
                <a:latin typeface="Verdana"/>
                <a:ea typeface="Verdana"/>
                <a:cs typeface="Verdana"/>
                <a:sym typeface="Verdana"/>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71" name="Google Shape;71;p43"/>
          <p:cNvCxnSpPr/>
          <p:nvPr/>
        </p:nvCxnSpPr>
        <p:spPr>
          <a:xfrm>
            <a:off x="0" y="19050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ts_about_bus">
  <p:cSld name="Its_about_bus">
    <p:spTree>
      <p:nvGrpSpPr>
        <p:cNvPr id="72" name="Shape 72"/>
        <p:cNvGrpSpPr/>
        <p:nvPr/>
      </p:nvGrpSpPr>
      <p:grpSpPr>
        <a:xfrm>
          <a:off x="0" y="0"/>
          <a:ext cx="0" cy="0"/>
          <a:chOff x="0" y="0"/>
          <a:chExt cx="0" cy="0"/>
        </a:xfrm>
      </p:grpSpPr>
      <p:sp>
        <p:nvSpPr>
          <p:cNvPr id="73" name="Google Shape;73;p44"/>
          <p:cNvSpPr/>
          <p:nvPr/>
        </p:nvSpPr>
        <p:spPr>
          <a:xfrm>
            <a:off x="0" y="1397296"/>
            <a:ext cx="9144000" cy="4927304"/>
          </a:xfrm>
          <a:prstGeom prst="rect">
            <a:avLst/>
          </a:prstGeom>
          <a:solidFill>
            <a:srgbClr val="FFFFCC">
              <a:alpha val="3843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cxnSp>
        <p:nvCxnSpPr>
          <p:cNvPr id="74" name="Google Shape;74;p44"/>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75" name="Google Shape;75;p44"/>
          <p:cNvSpPr/>
          <p:nvPr/>
        </p:nvSpPr>
        <p:spPr>
          <a:xfrm>
            <a:off x="6781800" y="6362700"/>
            <a:ext cx="2362200" cy="342900"/>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76" name="Google Shape;76;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77" name="Google Shape;77;p44"/>
          <p:cNvSpPr txBox="1"/>
          <p:nvPr>
            <p:ph idx="1" type="body"/>
          </p:nvPr>
        </p:nvSpPr>
        <p:spPr>
          <a:xfrm>
            <a:off x="1295400" y="635296"/>
            <a:ext cx="7772400" cy="990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880"/>
              </a:spcBef>
              <a:spcAft>
                <a:spcPts val="0"/>
              </a:spcAft>
              <a:buClr>
                <a:srgbClr val="6600CC"/>
              </a:buClr>
              <a:buSzPts val="4400"/>
              <a:buNone/>
              <a:defRPr b="0" i="0" sz="4400">
                <a:solidFill>
                  <a:srgbClr val="6600CC"/>
                </a:solidFill>
                <a:latin typeface="Verdana"/>
                <a:ea typeface="Verdana"/>
                <a:cs typeface="Verdana"/>
                <a:sym typeface="Verdana"/>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78" name="Google Shape;78;p44"/>
          <p:cNvCxnSpPr/>
          <p:nvPr/>
        </p:nvCxnSpPr>
        <p:spPr>
          <a:xfrm>
            <a:off x="0" y="1397296"/>
            <a:ext cx="8534400" cy="0"/>
          </a:xfrm>
          <a:prstGeom prst="straightConnector1">
            <a:avLst/>
          </a:prstGeom>
          <a:noFill/>
          <a:ln cap="flat" cmpd="sng" w="25400">
            <a:solidFill>
              <a:srgbClr val="A5A5A5"/>
            </a:solidFill>
            <a:prstDash val="solid"/>
            <a:round/>
            <a:headEnd len="sm" w="sm" type="none"/>
            <a:tailEnd len="sm" w="sm" type="none"/>
          </a:ln>
        </p:spPr>
      </p:cxnSp>
      <p:grpSp>
        <p:nvGrpSpPr>
          <p:cNvPr id="79" name="Google Shape;79;p44"/>
          <p:cNvGrpSpPr/>
          <p:nvPr/>
        </p:nvGrpSpPr>
        <p:grpSpPr>
          <a:xfrm>
            <a:off x="609600" y="228600"/>
            <a:ext cx="923260" cy="1473496"/>
            <a:chOff x="495300" y="888704"/>
            <a:chExt cx="923260" cy="1473496"/>
          </a:xfrm>
        </p:grpSpPr>
        <p:sp>
          <p:nvSpPr>
            <p:cNvPr id="80" name="Google Shape;80;p44"/>
            <p:cNvSpPr/>
            <p:nvPr/>
          </p:nvSpPr>
          <p:spPr>
            <a:xfrm>
              <a:off x="838200" y="1008888"/>
              <a:ext cx="246888" cy="1353312"/>
            </a:xfrm>
            <a:prstGeom prst="rect">
              <a:avLst/>
            </a:prstGeom>
            <a:solidFill>
              <a:srgbClr val="000099"/>
            </a:solidFill>
            <a:ln>
              <a:noFill/>
            </a:ln>
            <a:effectLst>
              <a:outerShdw blurRad="76200" sx="109000" rotWithShape="0" algn="ctr" dir="4620000" dist="88900" sy="109000">
                <a:srgbClr val="A5A5A5">
                  <a:alpha val="1843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81" name="Google Shape;81;p44"/>
            <p:cNvSpPr/>
            <p:nvPr/>
          </p:nvSpPr>
          <p:spPr>
            <a:xfrm>
              <a:off x="495300" y="1219200"/>
              <a:ext cx="246888" cy="1143000"/>
            </a:xfrm>
            <a:prstGeom prst="rect">
              <a:avLst/>
            </a:prstGeom>
            <a:solidFill>
              <a:srgbClr val="9900FF"/>
            </a:solidFill>
            <a:ln>
              <a:noFill/>
            </a:ln>
            <a:effectLst>
              <a:outerShdw blurRad="76200" sx="109000" rotWithShape="0" algn="ctr" dir="4620000" dist="88900" sy="109000">
                <a:srgbClr val="A5A5A5">
                  <a:alpha val="1843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82" name="Google Shape;82;p44"/>
            <p:cNvSpPr/>
            <p:nvPr/>
          </p:nvSpPr>
          <p:spPr>
            <a:xfrm rot="5400000">
              <a:off x="847060" y="545804"/>
              <a:ext cx="228600" cy="914400"/>
            </a:xfrm>
            <a:prstGeom prst="rect">
              <a:avLst/>
            </a:prstGeom>
            <a:solidFill>
              <a:srgbClr val="000099"/>
            </a:solidFill>
            <a:ln>
              <a:noFill/>
            </a:ln>
            <a:effectLst>
              <a:outerShdw blurRad="76200" sx="109000" rotWithShape="0" algn="ctr" dir="4620000" dist="88900" sy="109000">
                <a:srgbClr val="A5A5A5">
                  <a:alpha val="1843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grpSp>
      <p:sp>
        <p:nvSpPr>
          <p:cNvPr id="83" name="Google Shape;83;p44"/>
          <p:cNvSpPr txBox="1"/>
          <p:nvPr>
            <p:ph idx="2" type="body"/>
          </p:nvPr>
        </p:nvSpPr>
        <p:spPr>
          <a:xfrm>
            <a:off x="609600" y="1828800"/>
            <a:ext cx="8001000" cy="44196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b="1" sz="3200">
                <a:solidFill>
                  <a:schemeClr val="dk1"/>
                </a:solidFill>
                <a:latin typeface="Verdana"/>
                <a:ea typeface="Verdana"/>
                <a:cs typeface="Verdana"/>
                <a:sym typeface="Verdana"/>
              </a:defRPr>
            </a:lvl1pPr>
            <a:lvl2pPr indent="-381000" lvl="1" marL="914400" algn="l">
              <a:lnSpc>
                <a:spcPct val="100000"/>
              </a:lnSpc>
              <a:spcBef>
                <a:spcPts val="480"/>
              </a:spcBef>
              <a:spcAft>
                <a:spcPts val="0"/>
              </a:spcAft>
              <a:buClr>
                <a:srgbClr val="0000CC"/>
              </a:buClr>
              <a:buSzPts val="2400"/>
              <a:buFont typeface="Georgia"/>
              <a:buAutoNum type="arabicPeriod"/>
              <a:defRPr sz="2400">
                <a:solidFill>
                  <a:schemeClr val="dk1"/>
                </a:solidFill>
                <a:latin typeface="Verdana"/>
                <a:ea typeface="Verdana"/>
                <a:cs typeface="Verdana"/>
                <a:sym typeface="Verdana"/>
              </a:defRPr>
            </a:lvl2pPr>
            <a:lvl3pPr indent="-355600" lvl="2" marL="1371600" algn="l">
              <a:lnSpc>
                <a:spcPct val="100000"/>
              </a:lnSpc>
              <a:spcBef>
                <a:spcPts val="400"/>
              </a:spcBef>
              <a:spcAft>
                <a:spcPts val="0"/>
              </a:spcAft>
              <a:buClr>
                <a:schemeClr val="dk1"/>
              </a:buClr>
              <a:buSzPts val="2000"/>
              <a:buChar char="•"/>
              <a:defRPr sz="2000">
                <a:solidFill>
                  <a:schemeClr val="dk1"/>
                </a:solidFill>
                <a:latin typeface="Verdana"/>
                <a:ea typeface="Verdana"/>
                <a:cs typeface="Verdana"/>
                <a:sym typeface="Verdana"/>
              </a:defRPr>
            </a:lvl3pPr>
            <a:lvl4pPr indent="-342900" lvl="3" marL="1828800" algn="l">
              <a:lnSpc>
                <a:spcPct val="100000"/>
              </a:lnSpc>
              <a:spcBef>
                <a:spcPts val="360"/>
              </a:spcBef>
              <a:spcAft>
                <a:spcPts val="0"/>
              </a:spcAft>
              <a:buClr>
                <a:schemeClr val="dk1"/>
              </a:buClr>
              <a:buSzPts val="1800"/>
              <a:buChar char="–"/>
              <a:defRPr sz="1800">
                <a:solidFill>
                  <a:schemeClr val="dk1"/>
                </a:solidFill>
                <a:latin typeface="Verdana"/>
                <a:ea typeface="Verdana"/>
                <a:cs typeface="Verdana"/>
                <a:sym typeface="Verdana"/>
              </a:defRPr>
            </a:lvl4pPr>
            <a:lvl5pPr indent="-342900" lvl="4" marL="2286000" algn="l">
              <a:lnSpc>
                <a:spcPct val="100000"/>
              </a:lnSpc>
              <a:spcBef>
                <a:spcPts val="360"/>
              </a:spcBef>
              <a:spcAft>
                <a:spcPts val="0"/>
              </a:spcAft>
              <a:buClr>
                <a:schemeClr val="dk1"/>
              </a:buClr>
              <a:buSzPts val="1800"/>
              <a:buChar char="»"/>
              <a:defRPr sz="1800">
                <a:solidFill>
                  <a:schemeClr val="dk1"/>
                </a:solidFill>
                <a:latin typeface="Verdana"/>
                <a:ea typeface="Verdana"/>
                <a:cs typeface="Verdana"/>
                <a:sym typeface="Verdana"/>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lide_Level3">
  <p:cSld name="ImageSlide_Level3">
    <p:spTree>
      <p:nvGrpSpPr>
        <p:cNvPr id="84" name="Shape 84"/>
        <p:cNvGrpSpPr/>
        <p:nvPr/>
      </p:nvGrpSpPr>
      <p:grpSpPr>
        <a:xfrm>
          <a:off x="0" y="0"/>
          <a:ext cx="0" cy="0"/>
          <a:chOff x="0" y="0"/>
          <a:chExt cx="0" cy="0"/>
        </a:xfrm>
      </p:grpSpPr>
      <p:sp>
        <p:nvSpPr>
          <p:cNvPr id="85" name="Google Shape;85;p45"/>
          <p:cNvSpPr txBox="1"/>
          <p:nvPr>
            <p:ph idx="1" type="subTitle"/>
          </p:nvPr>
        </p:nvSpPr>
        <p:spPr>
          <a:xfrm>
            <a:off x="457200" y="76200"/>
            <a:ext cx="8153399" cy="1447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600"/>
              </a:spcBef>
              <a:spcAft>
                <a:spcPts val="0"/>
              </a:spcAft>
              <a:buClr>
                <a:srgbClr val="6600CC"/>
              </a:buClr>
              <a:buSzPts val="4400"/>
              <a:buNone/>
              <a:defRPr sz="4400">
                <a:solidFill>
                  <a:srgbClr val="6600CC"/>
                </a:solidFill>
                <a:latin typeface="Verdana"/>
                <a:ea typeface="Verdana"/>
                <a:cs typeface="Verdana"/>
                <a:sym typeface="Verdana"/>
              </a:defRPr>
            </a:lvl1pPr>
            <a:lvl2pPr lvl="1" algn="ctr">
              <a:lnSpc>
                <a:spcPct val="100000"/>
              </a:lnSpc>
              <a:spcBef>
                <a:spcPts val="60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86" name="Google Shape;86;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87" name="Google Shape;87;p45"/>
          <p:cNvSpPr txBox="1"/>
          <p:nvPr>
            <p:ph idx="2" type="body"/>
          </p:nvPr>
        </p:nvSpPr>
        <p:spPr>
          <a:xfrm>
            <a:off x="457200" y="1828800"/>
            <a:ext cx="8153400" cy="48006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a:solidFill>
                  <a:schemeClr val="dk1"/>
                </a:solidFill>
                <a:latin typeface="Verdana"/>
                <a:ea typeface="Verdana"/>
                <a:cs typeface="Verdana"/>
                <a:sym typeface="Verdana"/>
              </a:defRPr>
            </a:lvl1pPr>
            <a:lvl2pPr indent="-406400" lvl="1" marL="914400" algn="l">
              <a:lnSpc>
                <a:spcPct val="100000"/>
              </a:lnSpc>
              <a:spcBef>
                <a:spcPts val="560"/>
              </a:spcBef>
              <a:spcAft>
                <a:spcPts val="0"/>
              </a:spcAft>
              <a:buClr>
                <a:schemeClr val="dk1"/>
              </a:buClr>
              <a:buSzPts val="2800"/>
              <a:buChar char="–"/>
              <a:defRPr>
                <a:solidFill>
                  <a:schemeClr val="dk1"/>
                </a:solidFill>
                <a:latin typeface="Verdana"/>
                <a:ea typeface="Verdana"/>
                <a:cs typeface="Verdana"/>
                <a:sym typeface="Verdana"/>
              </a:defRPr>
            </a:lvl2pPr>
            <a:lvl3pPr indent="-381000" lvl="2" marL="1371600" algn="l">
              <a:lnSpc>
                <a:spcPct val="100000"/>
              </a:lnSpc>
              <a:spcBef>
                <a:spcPts val="480"/>
              </a:spcBef>
              <a:spcAft>
                <a:spcPts val="0"/>
              </a:spcAft>
              <a:buClr>
                <a:schemeClr val="dk1"/>
              </a:buClr>
              <a:buSzPts val="2400"/>
              <a:buChar char="•"/>
              <a:defRPr>
                <a:solidFill>
                  <a:schemeClr val="dk1"/>
                </a:solidFill>
                <a:latin typeface="Verdana"/>
                <a:ea typeface="Verdana"/>
                <a:cs typeface="Verdana"/>
                <a:sym typeface="Verdana"/>
              </a:defRPr>
            </a:lvl3pPr>
            <a:lvl4pPr indent="-355600" lvl="3" marL="1828800" algn="l">
              <a:lnSpc>
                <a:spcPct val="100000"/>
              </a:lnSpc>
              <a:spcBef>
                <a:spcPts val="400"/>
              </a:spcBef>
              <a:spcAft>
                <a:spcPts val="0"/>
              </a:spcAft>
              <a:buClr>
                <a:schemeClr val="dk1"/>
              </a:buClr>
              <a:buSzPts val="2000"/>
              <a:buChar char="–"/>
              <a:defRPr>
                <a:solidFill>
                  <a:schemeClr val="dk1"/>
                </a:solidFill>
                <a:latin typeface="Verdana"/>
                <a:ea typeface="Verdana"/>
                <a:cs typeface="Verdana"/>
                <a:sym typeface="Verdana"/>
              </a:defRPr>
            </a:lvl4pPr>
            <a:lvl5pPr indent="-355600" lvl="4" marL="2286000" algn="l">
              <a:lnSpc>
                <a:spcPct val="100000"/>
              </a:lnSpc>
              <a:spcBef>
                <a:spcPts val="400"/>
              </a:spcBef>
              <a:spcAft>
                <a:spcPts val="0"/>
              </a:spcAft>
              <a:buClr>
                <a:schemeClr val="dk1"/>
              </a:buClr>
              <a:buSzPts val="2000"/>
              <a:buChar char="»"/>
              <a:defRPr>
                <a:solidFill>
                  <a:schemeClr val="dk1"/>
                </a:solidFill>
                <a:latin typeface="Verdana"/>
                <a:ea typeface="Verdana"/>
                <a:cs typeface="Verdana"/>
                <a:sym typeface="Verdana"/>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88" name="Google Shape;88;p45"/>
          <p:cNvCxnSpPr/>
          <p:nvPr/>
        </p:nvCxnSpPr>
        <p:spPr>
          <a:xfrm>
            <a:off x="0" y="16764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1"/>
              </a:buClr>
              <a:buSzPts val="4400"/>
              <a:buFont typeface="Verdana"/>
              <a:buNone/>
              <a:defRPr b="0" i="0" sz="44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Verdana"/>
                <a:ea typeface="Verdana"/>
                <a:cs typeface="Verdana"/>
                <a:sym typeface="Verdan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Verdana"/>
                <a:ea typeface="Verdana"/>
                <a:cs typeface="Verdana"/>
                <a:sym typeface="Verdan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aramond"/>
                <a:ea typeface="Garamond"/>
                <a:cs typeface="Garamond"/>
                <a:sym typeface="Garamond"/>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aramond"/>
                <a:ea typeface="Garamond"/>
                <a:cs typeface="Garamond"/>
                <a:sym typeface="Garamond"/>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aramond"/>
                <a:ea typeface="Garamond"/>
                <a:cs typeface="Garamond"/>
                <a:sym typeface="Garamond"/>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aramond"/>
                <a:ea typeface="Garamond"/>
                <a:cs typeface="Garamond"/>
                <a:sym typeface="Garamond"/>
              </a:defRPr>
            </a:lvl9pPr>
          </a:lstStyle>
          <a:p/>
        </p:txBody>
      </p:sp>
      <p:sp>
        <p:nvSpPr>
          <p:cNvPr id="12" name="Google Shape;12;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13" name="Google Shape;13;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14" name="Google Shape;14;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idx="1" type="body"/>
          </p:nvPr>
        </p:nvSpPr>
        <p:spPr>
          <a:xfrm>
            <a:off x="2590799" y="1752600"/>
            <a:ext cx="2057401" cy="1752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A0B94F"/>
              </a:buClr>
              <a:buSzPts val="11500"/>
              <a:buFont typeface="Arial"/>
              <a:buNone/>
            </a:pPr>
            <a:r>
              <a:rPr lang="en-US"/>
              <a:t>6</a:t>
            </a:r>
            <a:endParaRPr/>
          </a:p>
        </p:txBody>
      </p:sp>
      <p:sp>
        <p:nvSpPr>
          <p:cNvPr id="145" name="Google Shape;145;p1"/>
          <p:cNvSpPr txBox="1"/>
          <p:nvPr>
            <p:ph idx="2" type="subTitle"/>
          </p:nvPr>
        </p:nvSpPr>
        <p:spPr>
          <a:xfrm>
            <a:off x="381000" y="3505200"/>
            <a:ext cx="8382000" cy="3156585"/>
          </a:xfrm>
          <a:prstGeom prst="rect">
            <a:avLst/>
          </a:prstGeom>
          <a:noFill/>
          <a:ln>
            <a:noFill/>
          </a:ln>
        </p:spPr>
        <p:txBody>
          <a:bodyPr anchorCtr="0" anchor="t" bIns="45700" lIns="91425" spcFirstLastPara="1" rIns="91425" wrap="square" tIns="45700">
            <a:normAutofit fontScale="25000"/>
          </a:bodyPr>
          <a:lstStyle/>
          <a:p>
            <a:pPr indent="0" lvl="0" marL="0" rtl="0" algn="l">
              <a:lnSpc>
                <a:spcPct val="40909"/>
              </a:lnSpc>
              <a:spcBef>
                <a:spcPts val="0"/>
              </a:spcBef>
              <a:spcAft>
                <a:spcPts val="0"/>
              </a:spcAft>
              <a:buClr>
                <a:srgbClr val="012D86"/>
              </a:buClr>
              <a:buSzPct val="100000"/>
              <a:buNone/>
            </a:pPr>
            <a:r>
              <a:rPr lang="en-US" sz="17600">
                <a:solidFill>
                  <a:srgbClr val="012D86"/>
                </a:solidFill>
              </a:rPr>
              <a:t>Ethics and Privacy</a:t>
            </a:r>
            <a:endParaRPr sz="17600">
              <a:solidFill>
                <a:srgbClr val="012D86"/>
              </a:solidFill>
            </a:endParaRPr>
          </a:p>
          <a:p>
            <a:pPr indent="0" lvl="0" marL="0" rtl="0" algn="l">
              <a:lnSpc>
                <a:spcPct val="100000"/>
              </a:lnSpc>
              <a:spcBef>
                <a:spcPts val="1200"/>
              </a:spcBef>
              <a:spcAft>
                <a:spcPts val="0"/>
              </a:spcAft>
              <a:buClr>
                <a:schemeClr val="dk1"/>
              </a:buClr>
              <a:buSzPct val="100000"/>
              <a:buNone/>
            </a:pPr>
            <a:r>
              <a:rPr b="1" lang="en-US">
                <a:solidFill>
                  <a:schemeClr val="dk1"/>
                </a:solidFill>
              </a:rPr>
              <a:t>Dr. Asawari Dudwadkar </a:t>
            </a:r>
            <a:endParaRPr b="1">
              <a:solidFill>
                <a:schemeClr val="dk1"/>
              </a:solidFill>
            </a:endParaRPr>
          </a:p>
          <a:p>
            <a:pPr indent="0" lvl="0" marL="0" rtl="0" algn="l">
              <a:lnSpc>
                <a:spcPct val="100000"/>
              </a:lnSpc>
              <a:spcBef>
                <a:spcPts val="1200"/>
              </a:spcBef>
              <a:spcAft>
                <a:spcPts val="0"/>
              </a:spcAft>
              <a:buClr>
                <a:schemeClr val="dk1"/>
              </a:buClr>
              <a:buSzPct val="100000"/>
              <a:buNone/>
            </a:pPr>
            <a:r>
              <a:rPr b="1" lang="en-US">
                <a:solidFill>
                  <a:schemeClr val="dk1"/>
                </a:solidFill>
              </a:rPr>
              <a:t>Asst. Prof. ETRX Dept. </a:t>
            </a:r>
            <a:endParaRPr b="1">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0"/>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CCFF"/>
              </a:buClr>
              <a:buSzPts val="4400"/>
              <a:buFont typeface="Verdana"/>
              <a:buNone/>
            </a:pPr>
            <a:r>
              <a:rPr lang="en-US"/>
              <a:t>Ethical Frameworks</a:t>
            </a:r>
            <a:br>
              <a:rPr lang="en-US"/>
            </a:br>
            <a:endParaRPr/>
          </a:p>
        </p:txBody>
      </p:sp>
      <p:sp>
        <p:nvSpPr>
          <p:cNvPr id="202" name="Google Shape;202;p10"/>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fontScale="70000"/>
          </a:bodyPr>
          <a:lstStyle/>
          <a:p>
            <a:pPr indent="-514350" lvl="0" marL="514350" rtl="0" algn="l">
              <a:lnSpc>
                <a:spcPct val="100000"/>
              </a:lnSpc>
              <a:spcBef>
                <a:spcPts val="0"/>
              </a:spcBef>
              <a:spcAft>
                <a:spcPts val="0"/>
              </a:spcAft>
              <a:buClr>
                <a:srgbClr val="00B0F0"/>
              </a:buClr>
              <a:buSzPct val="100000"/>
              <a:buFont typeface="Georgia"/>
              <a:buAutoNum type="arabicPeriod"/>
            </a:pPr>
            <a:r>
              <a:rPr lang="en-US"/>
              <a:t>The fairness approach posits that ethical actions treat all human beings equally, or, if unequally, then fairly, based on some defensible standard.</a:t>
            </a:r>
            <a:endParaRPr/>
          </a:p>
          <a:p>
            <a:pPr indent="-514350" lvl="0" marL="514350" rtl="0" algn="l">
              <a:lnSpc>
                <a:spcPct val="100000"/>
              </a:lnSpc>
              <a:spcBef>
                <a:spcPts val="448"/>
              </a:spcBef>
              <a:spcAft>
                <a:spcPts val="0"/>
              </a:spcAft>
              <a:buClr>
                <a:srgbClr val="00B0F0"/>
              </a:buClr>
              <a:buSzPct val="100000"/>
              <a:buFont typeface="Georgia"/>
              <a:buAutoNum type="arabicPeriod"/>
            </a:pPr>
            <a:r>
              <a:rPr lang="en-US"/>
              <a:t>For example, most people might believe it is fair to pay people higher salaries if they work harder or if they contribute a greater amount to the firm.</a:t>
            </a:r>
            <a:endParaRPr/>
          </a:p>
          <a:p>
            <a:pPr indent="-514350" lvl="0" marL="514350" rtl="0" algn="l">
              <a:lnSpc>
                <a:spcPct val="100000"/>
              </a:lnSpc>
              <a:spcBef>
                <a:spcPts val="448"/>
              </a:spcBef>
              <a:spcAft>
                <a:spcPts val="0"/>
              </a:spcAft>
              <a:buClr>
                <a:srgbClr val="00B0F0"/>
              </a:buClr>
              <a:buSzPct val="100000"/>
              <a:buFont typeface="Georgia"/>
              <a:buAutoNum type="arabicPeriod"/>
            </a:pPr>
            <a:r>
              <a:rPr lang="en-US"/>
              <a:t>However, there is less certainty regarding CEO salaries that are hundreds or thousands of times larger than those of other employees. </a:t>
            </a:r>
            <a:endParaRPr/>
          </a:p>
          <a:p>
            <a:pPr indent="-514350" lvl="0" marL="514350" rtl="0" algn="l">
              <a:lnSpc>
                <a:spcPct val="100000"/>
              </a:lnSpc>
              <a:spcBef>
                <a:spcPts val="448"/>
              </a:spcBef>
              <a:spcAft>
                <a:spcPts val="0"/>
              </a:spcAft>
              <a:buClr>
                <a:srgbClr val="00B0F0"/>
              </a:buClr>
              <a:buSzPct val="100000"/>
              <a:buFont typeface="Georgia"/>
              <a:buAutoNum type="arabicPeriod"/>
            </a:pPr>
            <a:r>
              <a:rPr lang="en-US"/>
              <a:t>Many people question whether this huge disparity is based on a defensible standard or whether it is the result of an imbalance of power and hence is unfair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1"/>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CCFF"/>
              </a:buClr>
              <a:buSzPts val="4400"/>
              <a:buFont typeface="Verdana"/>
              <a:buNone/>
            </a:pPr>
            <a:r>
              <a:rPr lang="en-US"/>
              <a:t>Ethical Frameworks</a:t>
            </a:r>
            <a:br>
              <a:rPr lang="en-US"/>
            </a:br>
            <a:endParaRPr/>
          </a:p>
        </p:txBody>
      </p:sp>
      <p:sp>
        <p:nvSpPr>
          <p:cNvPr id="208" name="Google Shape;208;p11"/>
          <p:cNvSpPr txBox="1"/>
          <p:nvPr>
            <p:ph idx="1" type="body"/>
          </p:nvPr>
        </p:nvSpPr>
        <p:spPr>
          <a:xfrm>
            <a:off x="457200" y="974725"/>
            <a:ext cx="8229600" cy="5151755"/>
          </a:xfrm>
          <a:prstGeom prst="rect">
            <a:avLst/>
          </a:prstGeom>
          <a:noFill/>
          <a:ln>
            <a:noFill/>
          </a:ln>
        </p:spPr>
        <p:txBody>
          <a:bodyPr anchorCtr="0" anchor="t" bIns="45700" lIns="91425" spcFirstLastPara="1" rIns="91425" wrap="square" tIns="45700">
            <a:normAutofit fontScale="80000"/>
          </a:bodyPr>
          <a:lstStyle/>
          <a:p>
            <a:pPr indent="-514350" lvl="0" marL="514350" rtl="0" algn="l">
              <a:lnSpc>
                <a:spcPct val="100000"/>
              </a:lnSpc>
              <a:spcBef>
                <a:spcPts val="0"/>
              </a:spcBef>
              <a:spcAft>
                <a:spcPts val="0"/>
              </a:spcAft>
              <a:buClr>
                <a:srgbClr val="00B0F0"/>
              </a:buClr>
              <a:buSzPct val="100000"/>
              <a:buFont typeface="Georgia"/>
              <a:buAutoNum type="arabicPeriod"/>
            </a:pPr>
            <a:r>
              <a:rPr lang="en-US"/>
              <a:t>The common good approach highlights the interlocking relationships that underlie all societies. </a:t>
            </a:r>
            <a:endParaRPr/>
          </a:p>
          <a:p>
            <a:pPr indent="-514350" lvl="0" marL="514350" rtl="0" algn="l">
              <a:lnSpc>
                <a:spcPct val="100000"/>
              </a:lnSpc>
              <a:spcBef>
                <a:spcPts val="512"/>
              </a:spcBef>
              <a:spcAft>
                <a:spcPts val="0"/>
              </a:spcAft>
              <a:buClr>
                <a:srgbClr val="00B0F0"/>
              </a:buClr>
              <a:buSzPct val="100000"/>
              <a:buFont typeface="Georgia"/>
              <a:buAutoNum type="arabicPeriod"/>
            </a:pPr>
            <a:r>
              <a:rPr lang="en-US"/>
              <a:t>This approach argues that respect and compassion for all others is the basis for ethical actions.</a:t>
            </a:r>
            <a:endParaRPr/>
          </a:p>
          <a:p>
            <a:pPr indent="-514350" lvl="0" marL="514350" rtl="0" algn="l">
              <a:lnSpc>
                <a:spcPct val="100000"/>
              </a:lnSpc>
              <a:spcBef>
                <a:spcPts val="512"/>
              </a:spcBef>
              <a:spcAft>
                <a:spcPts val="0"/>
              </a:spcAft>
              <a:buClr>
                <a:srgbClr val="00B0F0"/>
              </a:buClr>
              <a:buSzPct val="100000"/>
              <a:buFont typeface="Georgia"/>
              <a:buAutoNum type="arabicPeriod"/>
            </a:pPr>
            <a:r>
              <a:rPr lang="en-US"/>
              <a:t> It emphasizes the common conditions that are important to the welfare of everyone.</a:t>
            </a:r>
            <a:endParaRPr/>
          </a:p>
          <a:p>
            <a:pPr indent="-514350" lvl="0" marL="514350" rtl="0" algn="l">
              <a:lnSpc>
                <a:spcPct val="100000"/>
              </a:lnSpc>
              <a:spcBef>
                <a:spcPts val="512"/>
              </a:spcBef>
              <a:spcAft>
                <a:spcPts val="0"/>
              </a:spcAft>
              <a:buClr>
                <a:srgbClr val="00B0F0"/>
              </a:buClr>
              <a:buSzPct val="100000"/>
              <a:buFont typeface="Georgia"/>
              <a:buAutoNum type="arabicPeriod"/>
            </a:pPr>
            <a:r>
              <a:rPr lang="en-US"/>
              <a:t> These conditions can include a system of laws, effective police and fire departments,healthcare, a public educational system, and even public recreation areas.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2"/>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9900FF"/>
              </a:buClr>
              <a:buSzPts val="4400"/>
              <a:buNone/>
            </a:pPr>
            <a:r>
              <a:rPr lang="en-US"/>
              <a:t>Five Steps of the General Ethical Framework</a:t>
            </a:r>
            <a:endParaRPr/>
          </a:p>
        </p:txBody>
      </p:sp>
      <p:sp>
        <p:nvSpPr>
          <p:cNvPr id="215" name="Google Shape;215;p12"/>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514350" lvl="0" marL="514350" rtl="0" algn="l">
              <a:lnSpc>
                <a:spcPct val="100000"/>
              </a:lnSpc>
              <a:spcBef>
                <a:spcPts val="0"/>
              </a:spcBef>
              <a:spcAft>
                <a:spcPts val="0"/>
              </a:spcAft>
              <a:buClr>
                <a:srgbClr val="595959"/>
              </a:buClr>
              <a:buSzPts val="3200"/>
              <a:buFont typeface="Georgia"/>
              <a:buAutoNum type="arabicPeriod"/>
            </a:pPr>
            <a:r>
              <a:rPr lang="en-US"/>
              <a:t>Recognize the Issue</a:t>
            </a:r>
            <a:endParaRPr/>
          </a:p>
          <a:p>
            <a:pPr indent="-514350" lvl="0" marL="514350" rtl="0" algn="l">
              <a:lnSpc>
                <a:spcPct val="100000"/>
              </a:lnSpc>
              <a:spcBef>
                <a:spcPts val="640"/>
              </a:spcBef>
              <a:spcAft>
                <a:spcPts val="0"/>
              </a:spcAft>
              <a:buClr>
                <a:srgbClr val="595959"/>
              </a:buClr>
              <a:buSzPts val="3200"/>
              <a:buFont typeface="Georgia"/>
              <a:buAutoNum type="arabicPeriod"/>
            </a:pPr>
            <a:r>
              <a:rPr lang="en-US"/>
              <a:t>Get the Facts</a:t>
            </a:r>
            <a:endParaRPr/>
          </a:p>
          <a:p>
            <a:pPr indent="-514350" lvl="0" marL="514350" rtl="0" algn="l">
              <a:lnSpc>
                <a:spcPct val="100000"/>
              </a:lnSpc>
              <a:spcBef>
                <a:spcPts val="640"/>
              </a:spcBef>
              <a:spcAft>
                <a:spcPts val="0"/>
              </a:spcAft>
              <a:buClr>
                <a:srgbClr val="595959"/>
              </a:buClr>
              <a:buSzPts val="3200"/>
              <a:buFont typeface="Georgia"/>
              <a:buAutoNum type="arabicPeriod"/>
            </a:pPr>
            <a:r>
              <a:rPr lang="en-US"/>
              <a:t>Evaluate Alternative Actions</a:t>
            </a:r>
            <a:endParaRPr/>
          </a:p>
          <a:p>
            <a:pPr indent="-514350" lvl="0" marL="514350" rtl="0" algn="l">
              <a:lnSpc>
                <a:spcPct val="100000"/>
              </a:lnSpc>
              <a:spcBef>
                <a:spcPts val="640"/>
              </a:spcBef>
              <a:spcAft>
                <a:spcPts val="0"/>
              </a:spcAft>
              <a:buClr>
                <a:srgbClr val="595959"/>
              </a:buClr>
              <a:buSzPts val="3200"/>
              <a:buFont typeface="Georgia"/>
              <a:buAutoNum type="arabicPeriod"/>
            </a:pPr>
            <a:r>
              <a:rPr lang="en-US"/>
              <a:t>Make a Decision and Test It</a:t>
            </a:r>
            <a:endParaRPr/>
          </a:p>
          <a:p>
            <a:pPr indent="-514350" lvl="0" marL="514350" rtl="0" algn="l">
              <a:lnSpc>
                <a:spcPct val="100000"/>
              </a:lnSpc>
              <a:spcBef>
                <a:spcPts val="640"/>
              </a:spcBef>
              <a:spcAft>
                <a:spcPts val="0"/>
              </a:spcAft>
              <a:buClr>
                <a:srgbClr val="595959"/>
              </a:buClr>
              <a:buSzPts val="3200"/>
              <a:buFont typeface="Georgia"/>
              <a:buAutoNum type="arabicPeriod"/>
            </a:pPr>
            <a:r>
              <a:rPr lang="en-US"/>
              <a:t>Act and Reflect on the Outcome of Your Decision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3"/>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CCFF"/>
              </a:buClr>
              <a:buSzPts val="4400"/>
              <a:buFont typeface="Verdana"/>
              <a:buNone/>
            </a:pPr>
            <a:r>
              <a:rPr lang="en-US"/>
              <a:t>Recognize the Issue</a:t>
            </a:r>
            <a:endParaRPr/>
          </a:p>
        </p:txBody>
      </p:sp>
      <p:sp>
        <p:nvSpPr>
          <p:cNvPr id="221" name="Google Shape;221;p13"/>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a:bodyPr>
          <a:lstStyle/>
          <a:p>
            <a:pPr indent="-514350" lvl="0" marL="514350" rtl="0" algn="l">
              <a:lnSpc>
                <a:spcPct val="100000"/>
              </a:lnSpc>
              <a:spcBef>
                <a:spcPts val="0"/>
              </a:spcBef>
              <a:spcAft>
                <a:spcPts val="0"/>
              </a:spcAft>
              <a:buClr>
                <a:srgbClr val="00B0F0"/>
              </a:buClr>
              <a:buSzPts val="3200"/>
              <a:buFont typeface="Georgia"/>
              <a:buAutoNum type="arabicPeriod"/>
            </a:pPr>
            <a:r>
              <a:rPr lang="en-US"/>
              <a:t>Could this decision or situation damage someone or some group?</a:t>
            </a:r>
            <a:endParaRPr/>
          </a:p>
          <a:p>
            <a:pPr indent="-514350" lvl="0" marL="514350" rtl="0" algn="l">
              <a:lnSpc>
                <a:spcPct val="100000"/>
              </a:lnSpc>
              <a:spcBef>
                <a:spcPts val="640"/>
              </a:spcBef>
              <a:spcAft>
                <a:spcPts val="0"/>
              </a:spcAft>
              <a:buClr>
                <a:srgbClr val="00B0F0"/>
              </a:buClr>
              <a:buSzPts val="3200"/>
              <a:buFont typeface="Georgia"/>
              <a:buAutoNum type="arabicPeriod"/>
            </a:pPr>
            <a:r>
              <a:rPr lang="en-US"/>
              <a:t>Does this decision involve a choice between a good and a bad alternative?</a:t>
            </a:r>
            <a:endParaRPr/>
          </a:p>
          <a:p>
            <a:pPr indent="-514350" lvl="0" marL="514350" rtl="0" algn="l">
              <a:lnSpc>
                <a:spcPct val="100000"/>
              </a:lnSpc>
              <a:spcBef>
                <a:spcPts val="640"/>
              </a:spcBef>
              <a:spcAft>
                <a:spcPts val="0"/>
              </a:spcAft>
              <a:buClr>
                <a:srgbClr val="00B0F0"/>
              </a:buClr>
              <a:buSzPts val="3200"/>
              <a:buFont typeface="Georgia"/>
              <a:buAutoNum type="arabicPeriod"/>
            </a:pPr>
            <a:r>
              <a:rPr lang="en-US"/>
              <a:t>Does this issue involve more than legal considerations? If so, in what way?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4"/>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CCFF"/>
              </a:buClr>
              <a:buSzPts val="4400"/>
              <a:buFont typeface="Verdana"/>
              <a:buNone/>
            </a:pPr>
            <a:r>
              <a:rPr lang="en-US"/>
              <a:t>Get the Facts</a:t>
            </a:r>
            <a:endParaRPr/>
          </a:p>
        </p:txBody>
      </p:sp>
      <p:sp>
        <p:nvSpPr>
          <p:cNvPr id="227" name="Google Shape;227;p14"/>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lnSpcReduction="10000"/>
          </a:bodyPr>
          <a:lstStyle/>
          <a:p>
            <a:pPr indent="-514350" lvl="0" marL="514350" rtl="0" algn="l">
              <a:lnSpc>
                <a:spcPct val="100000"/>
              </a:lnSpc>
              <a:spcBef>
                <a:spcPts val="0"/>
              </a:spcBef>
              <a:spcAft>
                <a:spcPts val="0"/>
              </a:spcAft>
              <a:buClr>
                <a:srgbClr val="00B0F0"/>
              </a:buClr>
              <a:buSzPts val="3200"/>
              <a:buFont typeface="Georgia"/>
              <a:buAutoNum type="arabicPeriod"/>
            </a:pPr>
            <a:r>
              <a:rPr lang="en-US"/>
              <a:t>What are the relevant facts of the situation?</a:t>
            </a:r>
            <a:endParaRPr/>
          </a:p>
          <a:p>
            <a:pPr indent="-514350" lvl="0" marL="514350" rtl="0" algn="l">
              <a:lnSpc>
                <a:spcPct val="100000"/>
              </a:lnSpc>
              <a:spcBef>
                <a:spcPts val="640"/>
              </a:spcBef>
              <a:spcAft>
                <a:spcPts val="0"/>
              </a:spcAft>
              <a:buClr>
                <a:srgbClr val="00B0F0"/>
              </a:buClr>
              <a:buSzPts val="3200"/>
              <a:buFont typeface="Georgia"/>
              <a:buAutoNum type="arabicPeriod"/>
            </a:pPr>
            <a:r>
              <a:rPr lang="en-US"/>
              <a:t>Do I have sufficient information to make a decision?</a:t>
            </a:r>
            <a:endParaRPr/>
          </a:p>
          <a:p>
            <a:pPr indent="-514350" lvl="0" marL="514350" rtl="0" algn="l">
              <a:lnSpc>
                <a:spcPct val="100000"/>
              </a:lnSpc>
              <a:spcBef>
                <a:spcPts val="640"/>
              </a:spcBef>
              <a:spcAft>
                <a:spcPts val="0"/>
              </a:spcAft>
              <a:buClr>
                <a:srgbClr val="00B0F0"/>
              </a:buClr>
              <a:buSzPts val="3200"/>
              <a:buFont typeface="Georgia"/>
              <a:buAutoNum type="arabicPeriod"/>
            </a:pPr>
            <a:r>
              <a:rPr lang="en-US"/>
              <a:t>Which individuals and/or groups have an important stake in the outcome?</a:t>
            </a:r>
            <a:endParaRPr/>
          </a:p>
          <a:p>
            <a:pPr indent="-514350" lvl="0" marL="514350" rtl="0" algn="l">
              <a:lnSpc>
                <a:spcPct val="100000"/>
              </a:lnSpc>
              <a:spcBef>
                <a:spcPts val="640"/>
              </a:spcBef>
              <a:spcAft>
                <a:spcPts val="0"/>
              </a:spcAft>
              <a:buClr>
                <a:srgbClr val="00B0F0"/>
              </a:buClr>
              <a:buSzPts val="3200"/>
              <a:buFont typeface="Georgia"/>
              <a:buAutoNum type="arabicPeriod"/>
            </a:pPr>
            <a:r>
              <a:rPr lang="en-US"/>
              <a:t>Have I consulted all relevant persons and groups?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5"/>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CCFF"/>
              </a:buClr>
              <a:buSzPts val="4400"/>
              <a:buFont typeface="Verdana"/>
              <a:buNone/>
            </a:pPr>
            <a:r>
              <a:rPr lang="en-US"/>
              <a:t>Evaluate alternative actions</a:t>
            </a:r>
            <a:endParaRPr/>
          </a:p>
        </p:txBody>
      </p:sp>
      <p:sp>
        <p:nvSpPr>
          <p:cNvPr id="233" name="Google Shape;233;p15"/>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fontScale="80000"/>
          </a:bodyPr>
          <a:lstStyle/>
          <a:p>
            <a:pPr indent="-514350" lvl="0" marL="514350" rtl="0" algn="l">
              <a:lnSpc>
                <a:spcPct val="100000"/>
              </a:lnSpc>
              <a:spcBef>
                <a:spcPts val="0"/>
              </a:spcBef>
              <a:spcAft>
                <a:spcPts val="0"/>
              </a:spcAft>
              <a:buClr>
                <a:srgbClr val="00B0F0"/>
              </a:buClr>
              <a:buSzPct val="100000"/>
              <a:buFont typeface="Georgia"/>
              <a:buAutoNum type="arabicPeriod"/>
            </a:pPr>
            <a:r>
              <a:rPr lang="en-US"/>
              <a:t>Which option will produce the most good and do the least harm? (the utilitarian approach)</a:t>
            </a:r>
            <a:endParaRPr/>
          </a:p>
          <a:p>
            <a:pPr indent="-514350" lvl="0" marL="514350" rtl="0" algn="l">
              <a:lnSpc>
                <a:spcPct val="100000"/>
              </a:lnSpc>
              <a:spcBef>
                <a:spcPts val="512"/>
              </a:spcBef>
              <a:spcAft>
                <a:spcPts val="0"/>
              </a:spcAft>
              <a:buClr>
                <a:srgbClr val="00B0F0"/>
              </a:buClr>
              <a:buSzPct val="100000"/>
              <a:buFont typeface="Georgia"/>
              <a:buAutoNum type="arabicPeriod"/>
            </a:pPr>
            <a:r>
              <a:rPr lang="en-US"/>
              <a:t>Which option best respects the rights of all stakeholders? (the rights approach)</a:t>
            </a:r>
            <a:endParaRPr/>
          </a:p>
          <a:p>
            <a:pPr indent="-514350" lvl="0" marL="514350" rtl="0" algn="l">
              <a:lnSpc>
                <a:spcPct val="100000"/>
              </a:lnSpc>
              <a:spcBef>
                <a:spcPts val="512"/>
              </a:spcBef>
              <a:spcAft>
                <a:spcPts val="0"/>
              </a:spcAft>
              <a:buClr>
                <a:srgbClr val="00B0F0"/>
              </a:buClr>
              <a:buSzPct val="100000"/>
              <a:buFont typeface="Georgia"/>
              <a:buAutoNum type="arabicPeriod"/>
            </a:pPr>
            <a:r>
              <a:rPr lang="en-US"/>
              <a:t>Which option treats people equally or proportionately? (the fairness approach)</a:t>
            </a:r>
            <a:endParaRPr/>
          </a:p>
          <a:p>
            <a:pPr indent="-514350" lvl="0" marL="514350" rtl="0" algn="l">
              <a:lnSpc>
                <a:spcPct val="100000"/>
              </a:lnSpc>
              <a:spcBef>
                <a:spcPts val="512"/>
              </a:spcBef>
              <a:spcAft>
                <a:spcPts val="0"/>
              </a:spcAft>
              <a:buClr>
                <a:srgbClr val="00B0F0"/>
              </a:buClr>
              <a:buSzPct val="100000"/>
              <a:buFont typeface="Georgia"/>
              <a:buAutoNum type="arabicPeriod"/>
            </a:pPr>
            <a:r>
              <a:rPr lang="en-US"/>
              <a:t>Which option best serves the community as a whole, and not just some members? (the</a:t>
            </a:r>
            <a:endParaRPr/>
          </a:p>
          <a:p>
            <a:pPr indent="0" lvl="0" marL="0" rtl="0" algn="l">
              <a:lnSpc>
                <a:spcPct val="100000"/>
              </a:lnSpc>
              <a:spcBef>
                <a:spcPts val="512"/>
              </a:spcBef>
              <a:spcAft>
                <a:spcPts val="0"/>
              </a:spcAft>
              <a:buSzPct val="100000"/>
              <a:buNone/>
            </a:pPr>
            <a:r>
              <a:rPr lang="en-US"/>
              <a:t>    common good approach)</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6"/>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CCFF"/>
              </a:buClr>
              <a:buSzPts val="4400"/>
              <a:buFont typeface="Verdana"/>
              <a:buNone/>
            </a:pPr>
            <a:r>
              <a:rPr lang="en-US"/>
              <a:t>Make a decision and test it</a:t>
            </a:r>
            <a:endParaRPr/>
          </a:p>
        </p:txBody>
      </p:sp>
      <p:sp>
        <p:nvSpPr>
          <p:cNvPr id="239" name="Google Shape;239;p16"/>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a:bodyPr>
          <a:lstStyle/>
          <a:p>
            <a:pPr indent="-514350" lvl="0" marL="514350" rtl="0" algn="l">
              <a:lnSpc>
                <a:spcPct val="100000"/>
              </a:lnSpc>
              <a:spcBef>
                <a:spcPts val="0"/>
              </a:spcBef>
              <a:spcAft>
                <a:spcPts val="0"/>
              </a:spcAft>
              <a:buClr>
                <a:srgbClr val="00B0F0"/>
              </a:buClr>
              <a:buSzPts val="3200"/>
              <a:buFont typeface="Georgia"/>
              <a:buAutoNum type="arabicPeriod"/>
            </a:pPr>
            <a:r>
              <a:rPr lang="en-US"/>
              <a:t>Considering all the approaches, which option best addresses the situation?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7"/>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CCFF"/>
              </a:buClr>
              <a:buSzPts val="4400"/>
              <a:buFont typeface="Verdana"/>
              <a:buNone/>
            </a:pPr>
            <a:r>
              <a:rPr lang="en-US"/>
              <a:t>Act and reflect on the outcome of your decision</a:t>
            </a:r>
            <a:endParaRPr/>
          </a:p>
        </p:txBody>
      </p:sp>
      <p:sp>
        <p:nvSpPr>
          <p:cNvPr id="245" name="Google Shape;245;p17"/>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a:bodyPr>
          <a:lstStyle/>
          <a:p>
            <a:pPr indent="-514350" lvl="0" marL="514350" rtl="0" algn="l">
              <a:lnSpc>
                <a:spcPct val="100000"/>
              </a:lnSpc>
              <a:spcBef>
                <a:spcPts val="0"/>
              </a:spcBef>
              <a:spcAft>
                <a:spcPts val="0"/>
              </a:spcAft>
              <a:buClr>
                <a:srgbClr val="00B0F0"/>
              </a:buClr>
              <a:buSzPts val="3200"/>
              <a:buFont typeface="Georgia"/>
              <a:buAutoNum type="arabicPeriod"/>
            </a:pPr>
            <a:r>
              <a:rPr lang="en-US"/>
              <a:t>How can I implement my decision with the greatest care and attention to the concerns of all stakeholders?</a:t>
            </a:r>
            <a:endParaRPr/>
          </a:p>
          <a:p>
            <a:pPr indent="-514350" lvl="0" marL="514350" rtl="0" algn="l">
              <a:lnSpc>
                <a:spcPct val="100000"/>
              </a:lnSpc>
              <a:spcBef>
                <a:spcPts val="640"/>
              </a:spcBef>
              <a:spcAft>
                <a:spcPts val="0"/>
              </a:spcAft>
              <a:buClr>
                <a:srgbClr val="00B0F0"/>
              </a:buClr>
              <a:buSzPts val="3200"/>
              <a:buFont typeface="Georgia"/>
              <a:buAutoNum type="arabicPeriod"/>
            </a:pPr>
            <a:r>
              <a:rPr lang="en-US"/>
              <a:t>How did my decision turn out, and what did I learn from this specific situation?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8"/>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Ethics in the Corporate Environment</a:t>
            </a:r>
            <a:endParaRPr/>
          </a:p>
        </p:txBody>
      </p:sp>
      <p:sp>
        <p:nvSpPr>
          <p:cNvPr id="252" name="Google Shape;252;p18"/>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fontScale="90000"/>
          </a:bodyPr>
          <a:lstStyle/>
          <a:p>
            <a:pPr indent="-342900" lvl="0" marL="342900" rtl="0" algn="l">
              <a:lnSpc>
                <a:spcPct val="100000"/>
              </a:lnSpc>
              <a:spcBef>
                <a:spcPts val="0"/>
              </a:spcBef>
              <a:spcAft>
                <a:spcPts val="0"/>
              </a:spcAft>
              <a:buClr>
                <a:schemeClr val="dk1"/>
              </a:buClr>
              <a:buSzPct val="100000"/>
              <a:buChar char="•"/>
            </a:pPr>
            <a:r>
              <a:rPr lang="en-US"/>
              <a:t>Fundamental Tenets of Ethics</a:t>
            </a:r>
            <a:endParaRPr/>
          </a:p>
          <a:p>
            <a:pPr indent="-285750" lvl="1" marL="742950" rtl="0" algn="l">
              <a:lnSpc>
                <a:spcPct val="100000"/>
              </a:lnSpc>
              <a:spcBef>
                <a:spcPts val="504"/>
              </a:spcBef>
              <a:spcAft>
                <a:spcPts val="0"/>
              </a:spcAft>
              <a:buClr>
                <a:schemeClr val="dk1"/>
              </a:buClr>
              <a:buSzPct val="100000"/>
              <a:buChar char="–"/>
            </a:pPr>
            <a:r>
              <a:rPr lang="en-US"/>
              <a:t>Responsibility:means that you accept the consequences of your decisions and actions</a:t>
            </a:r>
            <a:endParaRPr/>
          </a:p>
          <a:p>
            <a:pPr indent="-285750" lvl="1" marL="742950" rtl="0" algn="l">
              <a:lnSpc>
                <a:spcPct val="100000"/>
              </a:lnSpc>
              <a:spcBef>
                <a:spcPts val="504"/>
              </a:spcBef>
              <a:spcAft>
                <a:spcPts val="0"/>
              </a:spcAft>
              <a:buClr>
                <a:schemeClr val="dk1"/>
              </a:buClr>
              <a:buSzPct val="100000"/>
              <a:buChar char="–"/>
            </a:pPr>
            <a:r>
              <a:rPr lang="en-US"/>
              <a:t>Accountability:refers to determining who is responsible for actions that were taken.</a:t>
            </a:r>
            <a:endParaRPr/>
          </a:p>
          <a:p>
            <a:pPr indent="-285750" lvl="1" marL="742950" rtl="0" algn="l">
              <a:lnSpc>
                <a:spcPct val="100000"/>
              </a:lnSpc>
              <a:spcBef>
                <a:spcPts val="504"/>
              </a:spcBef>
              <a:spcAft>
                <a:spcPts val="0"/>
              </a:spcAft>
              <a:buClr>
                <a:schemeClr val="dk1"/>
              </a:buClr>
              <a:buSzPct val="100000"/>
              <a:buChar char="–"/>
            </a:pPr>
            <a:r>
              <a:rPr lang="en-US"/>
              <a:t>Liability:a legal concept that gives individuals the right to recover the damages done to them by other individuals, organizations, or systems.</a:t>
            </a:r>
            <a:endParaRPr/>
          </a:p>
          <a:p>
            <a:pPr indent="-125730" lvl="1" marL="742950" rtl="0" algn="l">
              <a:lnSpc>
                <a:spcPct val="100000"/>
              </a:lnSpc>
              <a:spcBef>
                <a:spcPts val="504"/>
              </a:spcBef>
              <a:spcAft>
                <a:spcPts val="0"/>
              </a:spcAft>
              <a:buClr>
                <a:schemeClr val="dk1"/>
              </a:buClr>
              <a:buSzPct val="1000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9"/>
          <p:cNvSpPr txBox="1"/>
          <p:nvPr>
            <p:ph idx="1" type="body"/>
          </p:nvPr>
        </p:nvSpPr>
        <p:spPr>
          <a:xfrm>
            <a:off x="1295400" y="635296"/>
            <a:ext cx="7772400" cy="990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’S ABOUT BUSINESS 6.1</a:t>
            </a:r>
            <a:endParaRPr/>
          </a:p>
        </p:txBody>
      </p:sp>
      <p:sp>
        <p:nvSpPr>
          <p:cNvPr id="258" name="Google Shape;258;p19"/>
          <p:cNvSpPr txBox="1"/>
          <p:nvPr>
            <p:ph idx="2" type="body"/>
          </p:nvPr>
        </p:nvSpPr>
        <p:spPr>
          <a:xfrm>
            <a:off x="609600" y="1828800"/>
            <a:ext cx="8001000" cy="4419600"/>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3200"/>
              <a:buChar char="•"/>
            </a:pPr>
            <a:r>
              <a:rPr lang="en-US"/>
              <a:t>Cheating Is Risky </a:t>
            </a:r>
            <a:br>
              <a:rPr lang="en-US"/>
            </a:br>
            <a:r>
              <a:rPr lang="en-US"/>
              <a:t>for Business </a:t>
            </a:r>
            <a:br>
              <a:rPr lang="en-US"/>
            </a:br>
            <a:r>
              <a:rPr lang="en-US"/>
              <a:t>Students</a:t>
            </a:r>
            <a:endParaRPr/>
          </a:p>
          <a:p>
            <a:pPr indent="-514350" lvl="1" marL="971550" rtl="0" algn="l">
              <a:lnSpc>
                <a:spcPct val="100000"/>
              </a:lnSpc>
              <a:spcBef>
                <a:spcPts val="480"/>
              </a:spcBef>
              <a:spcAft>
                <a:spcPts val="0"/>
              </a:spcAft>
              <a:buSzPts val="2400"/>
              <a:buAutoNum type="arabicPeriod"/>
            </a:pPr>
            <a:r>
              <a:rPr lang="en-US"/>
              <a:t>As the Turnitin database expands rapidly by incorporating a growing number of papers and essays, what will be the impact on subsequent papers submitted to it?</a:t>
            </a:r>
            <a:endParaRPr/>
          </a:p>
          <a:p>
            <a:pPr indent="-514350" lvl="1" marL="971550" rtl="0" algn="l">
              <a:lnSpc>
                <a:spcPct val="100000"/>
              </a:lnSpc>
              <a:spcBef>
                <a:spcPts val="480"/>
              </a:spcBef>
              <a:spcAft>
                <a:spcPts val="0"/>
              </a:spcAft>
              <a:buSzPts val="2400"/>
              <a:buAutoNum type="arabicPeriod"/>
            </a:pPr>
            <a:r>
              <a:rPr lang="en-US"/>
              <a:t>Discuss the ethical implications of writing a paper yourself that you know contains some plagiarized material and then using Turnitin’s service yourself.</a:t>
            </a:r>
            <a:endParaRPr/>
          </a:p>
        </p:txBody>
      </p:sp>
      <p:pic>
        <p:nvPicPr>
          <p:cNvPr id="259" name="Google Shape;259;p19"/>
          <p:cNvPicPr preferRelativeResize="0"/>
          <p:nvPr/>
        </p:nvPicPr>
        <p:blipFill rotWithShape="1">
          <a:blip r:embed="rId3">
            <a:alphaModFix/>
          </a:blip>
          <a:srcRect b="0" l="0" r="0" t="0"/>
          <a:stretch/>
        </p:blipFill>
        <p:spPr>
          <a:xfrm>
            <a:off x="5791200" y="1471504"/>
            <a:ext cx="2419350" cy="172889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CCFF"/>
              </a:buClr>
              <a:buSzPts val="4400"/>
              <a:buFont typeface="Verdana"/>
              <a:buNone/>
            </a:pPr>
            <a:r>
              <a:t/>
            </a:r>
            <a:endParaRPr/>
          </a:p>
        </p:txBody>
      </p:sp>
      <p:sp>
        <p:nvSpPr>
          <p:cNvPr id="151" name="Google Shape;151;p2"/>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a:bodyPr>
          <a:lstStyle/>
          <a:p>
            <a:pPr indent="-514350" lvl="0" marL="514350" rtl="0" algn="l">
              <a:lnSpc>
                <a:spcPct val="100000"/>
              </a:lnSpc>
              <a:spcBef>
                <a:spcPts val="0"/>
              </a:spcBef>
              <a:spcAft>
                <a:spcPts val="0"/>
              </a:spcAft>
              <a:buClr>
                <a:srgbClr val="00B0F0"/>
              </a:buClr>
              <a:buSzPts val="3200"/>
              <a:buFont typeface="Georgia"/>
              <a:buAutoNum type="arabicPeriod"/>
            </a:pPr>
            <a:r>
              <a:rPr lang="en-US"/>
              <a:t>Ethical Issues</a:t>
            </a:r>
            <a:endParaRPr/>
          </a:p>
          <a:p>
            <a:pPr indent="-514350" lvl="0" marL="514350" rtl="0" algn="l">
              <a:lnSpc>
                <a:spcPct val="100000"/>
              </a:lnSpc>
              <a:spcBef>
                <a:spcPts val="640"/>
              </a:spcBef>
              <a:spcAft>
                <a:spcPts val="0"/>
              </a:spcAft>
              <a:buClr>
                <a:srgbClr val="00B0F0"/>
              </a:buClr>
              <a:buSzPts val="3200"/>
              <a:buFont typeface="Georgia"/>
              <a:buAutoNum type="arabicPeriod"/>
            </a:pPr>
            <a:r>
              <a:rPr lang="en-US"/>
              <a:t>Privacy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0"/>
          <p:cNvSpPr txBox="1"/>
          <p:nvPr>
            <p:ph idx="1" type="subTitle"/>
          </p:nvPr>
        </p:nvSpPr>
        <p:spPr>
          <a:xfrm>
            <a:off x="457200" y="76200"/>
            <a:ext cx="8153400" cy="690245"/>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3200"/>
              <a:buNone/>
            </a:pPr>
            <a:r>
              <a:rPr lang="en-US" sz="3200"/>
              <a:t>Ethics and Information Technology</a:t>
            </a:r>
            <a:endParaRPr sz="3200"/>
          </a:p>
        </p:txBody>
      </p:sp>
      <p:sp>
        <p:nvSpPr>
          <p:cNvPr id="266" name="Google Shape;266;p20"/>
          <p:cNvSpPr txBox="1"/>
          <p:nvPr>
            <p:ph idx="2" type="body"/>
          </p:nvPr>
        </p:nvSpPr>
        <p:spPr>
          <a:xfrm>
            <a:off x="609600" y="998855"/>
            <a:ext cx="8001000" cy="524954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700"/>
              <a:buFont typeface="Noto Sans Symbols"/>
              <a:buChar char="❑"/>
            </a:pPr>
            <a:r>
              <a:rPr lang="en-US" sz="1700"/>
              <a:t>Consider the following decisions that you might have to make:</a:t>
            </a:r>
            <a:endParaRPr sz="1700"/>
          </a:p>
          <a:p>
            <a:pPr indent="-342900" lvl="0" marL="342900" rtl="0" algn="l">
              <a:lnSpc>
                <a:spcPct val="100000"/>
              </a:lnSpc>
              <a:spcBef>
                <a:spcPts val="340"/>
              </a:spcBef>
              <a:spcAft>
                <a:spcPts val="0"/>
              </a:spcAft>
              <a:buClr>
                <a:schemeClr val="dk1"/>
              </a:buClr>
              <a:buSzPts val="1700"/>
              <a:buFont typeface="Noto Sans Symbols"/>
              <a:buChar char="✔"/>
            </a:pPr>
            <a:r>
              <a:rPr lang="en-US" sz="1700"/>
              <a:t> Should organizations monitor employees’ Web </a:t>
            </a:r>
            <a:r>
              <a:rPr lang="en-US" sz="1700"/>
              <a:t>surfing</a:t>
            </a:r>
            <a:r>
              <a:rPr lang="en-US" sz="1700"/>
              <a:t> and e-mail?</a:t>
            </a:r>
            <a:endParaRPr sz="1700"/>
          </a:p>
          <a:p>
            <a:pPr indent="-342900" lvl="0" marL="342900" rtl="0" algn="l">
              <a:lnSpc>
                <a:spcPct val="100000"/>
              </a:lnSpc>
              <a:spcBef>
                <a:spcPts val="340"/>
              </a:spcBef>
              <a:spcAft>
                <a:spcPts val="0"/>
              </a:spcAft>
              <a:buClr>
                <a:schemeClr val="dk1"/>
              </a:buClr>
              <a:buSzPts val="1700"/>
              <a:buFont typeface="Noto Sans Symbols"/>
              <a:buChar char="✔"/>
            </a:pPr>
            <a:r>
              <a:rPr lang="en-US" sz="1700"/>
              <a:t> Should organizations sell customer information to other companies?</a:t>
            </a:r>
            <a:endParaRPr sz="1700"/>
          </a:p>
          <a:p>
            <a:pPr indent="-342900" lvl="0" marL="342900" rtl="0" algn="l">
              <a:lnSpc>
                <a:spcPct val="100000"/>
              </a:lnSpc>
              <a:spcBef>
                <a:spcPts val="340"/>
              </a:spcBef>
              <a:spcAft>
                <a:spcPts val="0"/>
              </a:spcAft>
              <a:buClr>
                <a:schemeClr val="dk1"/>
              </a:buClr>
              <a:buSzPts val="1700"/>
              <a:buFont typeface="Noto Sans Symbols"/>
              <a:buChar char="✔"/>
            </a:pPr>
            <a:r>
              <a:rPr lang="en-US" sz="1700"/>
              <a:t> Should organizations audit employ</a:t>
            </a:r>
            <a:endParaRPr sz="1700"/>
          </a:p>
          <a:p>
            <a:pPr indent="0" lvl="0" marL="0" rtl="0" algn="l">
              <a:lnSpc>
                <a:spcPct val="100000"/>
              </a:lnSpc>
              <a:spcBef>
                <a:spcPts val="340"/>
              </a:spcBef>
              <a:spcAft>
                <a:spcPts val="0"/>
              </a:spcAft>
              <a:buClr>
                <a:schemeClr val="dk1"/>
              </a:buClr>
              <a:buSzPts val="1700"/>
              <a:buNone/>
            </a:pPr>
            <a:r>
              <a:t/>
            </a:r>
            <a:endParaRPr sz="1700"/>
          </a:p>
          <a:p>
            <a:pPr indent="0" lvl="0" marL="0" rtl="0" algn="l">
              <a:lnSpc>
                <a:spcPct val="100000"/>
              </a:lnSpc>
              <a:spcBef>
                <a:spcPts val="340"/>
              </a:spcBef>
              <a:spcAft>
                <a:spcPts val="0"/>
              </a:spcAft>
              <a:buClr>
                <a:schemeClr val="dk1"/>
              </a:buClr>
              <a:buSzPts val="1700"/>
              <a:buNone/>
            </a:pPr>
            <a:r>
              <a:rPr lang="en-US" sz="1700"/>
              <a:t> These issues fall into four general categories: privacy, accuracy, property, and accessibility.</a:t>
            </a:r>
            <a:endParaRPr sz="1700"/>
          </a:p>
          <a:p>
            <a:pPr indent="0" lvl="0" marL="0" rtl="0" algn="l">
              <a:lnSpc>
                <a:spcPct val="100000"/>
              </a:lnSpc>
              <a:spcBef>
                <a:spcPts val="340"/>
              </a:spcBef>
              <a:spcAft>
                <a:spcPts val="0"/>
              </a:spcAft>
              <a:buClr>
                <a:schemeClr val="dk1"/>
              </a:buClr>
              <a:buSzPts val="1700"/>
              <a:buNone/>
            </a:pPr>
            <a:r>
              <a:t/>
            </a:r>
            <a:endParaRPr sz="1700"/>
          </a:p>
          <a:p>
            <a:pPr indent="-342900" lvl="0" marL="342900" rtl="0" algn="l">
              <a:lnSpc>
                <a:spcPct val="100000"/>
              </a:lnSpc>
              <a:spcBef>
                <a:spcPts val="340"/>
              </a:spcBef>
              <a:spcAft>
                <a:spcPts val="0"/>
              </a:spcAft>
              <a:buClr>
                <a:schemeClr val="dk1"/>
              </a:buClr>
              <a:buSzPts val="1700"/>
              <a:buChar char="•"/>
            </a:pPr>
            <a:r>
              <a:rPr lang="en-US" sz="1700"/>
              <a:t>Privacy Issues : involve collecting, storing, and disseminating information about individuals.</a:t>
            </a:r>
            <a:endParaRPr sz="1700"/>
          </a:p>
          <a:p>
            <a:pPr indent="-342900" lvl="0" marL="342900" rtl="0" algn="l">
              <a:lnSpc>
                <a:spcPct val="100000"/>
              </a:lnSpc>
              <a:spcBef>
                <a:spcPts val="340"/>
              </a:spcBef>
              <a:spcAft>
                <a:spcPts val="0"/>
              </a:spcAft>
              <a:buClr>
                <a:schemeClr val="dk1"/>
              </a:buClr>
              <a:buSzPts val="1700"/>
              <a:buChar char="•"/>
            </a:pPr>
            <a:r>
              <a:rPr lang="en-US" sz="1700"/>
              <a:t>Accuracy Issues:involve the authenticity, fidelity, and correctness of information that is collected and processed.</a:t>
            </a:r>
            <a:endParaRPr sz="1700"/>
          </a:p>
          <a:p>
            <a:pPr indent="-342900" lvl="0" marL="342900" rtl="0" algn="l">
              <a:lnSpc>
                <a:spcPct val="100000"/>
              </a:lnSpc>
              <a:spcBef>
                <a:spcPts val="340"/>
              </a:spcBef>
              <a:spcAft>
                <a:spcPts val="0"/>
              </a:spcAft>
              <a:buClr>
                <a:schemeClr val="dk1"/>
              </a:buClr>
              <a:buSzPts val="1700"/>
              <a:buChar char="•"/>
            </a:pPr>
            <a:r>
              <a:rPr lang="en-US" sz="1700"/>
              <a:t>Property Issues:involve the ownership and value of information.</a:t>
            </a:r>
            <a:endParaRPr sz="1700"/>
          </a:p>
          <a:p>
            <a:pPr indent="-342900" lvl="0" marL="342900" rtl="0" algn="l">
              <a:lnSpc>
                <a:spcPct val="100000"/>
              </a:lnSpc>
              <a:spcBef>
                <a:spcPts val="340"/>
              </a:spcBef>
              <a:spcAft>
                <a:spcPts val="0"/>
              </a:spcAft>
              <a:buClr>
                <a:schemeClr val="dk1"/>
              </a:buClr>
              <a:buSzPts val="1700"/>
              <a:buChar char="•"/>
            </a:pPr>
            <a:r>
              <a:rPr lang="en-US" sz="1700"/>
              <a:t>Accessibility Issues:revolve around who should have access to information and whether they should pay a fee for this access.</a:t>
            </a:r>
            <a:endParaRPr sz="1700"/>
          </a:p>
          <a:p>
            <a:pPr indent="-292100" lvl="0" marL="342900" rtl="0" algn="l">
              <a:lnSpc>
                <a:spcPct val="100000"/>
              </a:lnSpc>
              <a:spcBef>
                <a:spcPts val="160"/>
              </a:spcBef>
              <a:spcAft>
                <a:spcPts val="0"/>
              </a:spcAft>
              <a:buClr>
                <a:schemeClr val="dk1"/>
              </a:buClr>
              <a:buSzPts val="800"/>
              <a:buNone/>
            </a:pPr>
            <a:r>
              <a:t/>
            </a:r>
            <a:endParaRPr sz="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1"/>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CCFF"/>
              </a:buClr>
              <a:buSzPts val="4400"/>
              <a:buFont typeface="Verdana"/>
              <a:buNone/>
            </a:pPr>
            <a:r>
              <a:rPr lang="en-US"/>
              <a:t>Privacy Issues</a:t>
            </a:r>
            <a:endParaRPr/>
          </a:p>
        </p:txBody>
      </p:sp>
      <p:sp>
        <p:nvSpPr>
          <p:cNvPr id="272" name="Google Shape;272;p21"/>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fontScale="80000"/>
          </a:bodyPr>
          <a:lstStyle/>
          <a:p>
            <a:pPr indent="-514350" lvl="0" marL="514350" rtl="0" algn="l">
              <a:lnSpc>
                <a:spcPct val="100000"/>
              </a:lnSpc>
              <a:spcBef>
                <a:spcPts val="0"/>
              </a:spcBef>
              <a:spcAft>
                <a:spcPts val="0"/>
              </a:spcAft>
              <a:buClr>
                <a:srgbClr val="00B0F0"/>
              </a:buClr>
              <a:buSzPct val="100000"/>
              <a:buFont typeface="Georgia"/>
              <a:buAutoNum type="arabicPeriod"/>
            </a:pPr>
            <a:r>
              <a:rPr lang="en-US"/>
              <a:t>What information about oneself should an individual be required to reveal to others?</a:t>
            </a:r>
            <a:endParaRPr/>
          </a:p>
          <a:p>
            <a:pPr indent="-514350" lvl="0" marL="514350" rtl="0" algn="l">
              <a:lnSpc>
                <a:spcPct val="100000"/>
              </a:lnSpc>
              <a:spcBef>
                <a:spcPts val="512"/>
              </a:spcBef>
              <a:spcAft>
                <a:spcPts val="0"/>
              </a:spcAft>
              <a:buClr>
                <a:srgbClr val="00B0F0"/>
              </a:buClr>
              <a:buSzPct val="100000"/>
              <a:buFont typeface="Georgia"/>
              <a:buAutoNum type="arabicPeriod"/>
            </a:pPr>
            <a:r>
              <a:rPr lang="en-US"/>
              <a:t>What kind of surveillance can an employer use on its employees?</a:t>
            </a:r>
            <a:endParaRPr/>
          </a:p>
          <a:p>
            <a:pPr indent="-514350" lvl="0" marL="514350" rtl="0" algn="l">
              <a:lnSpc>
                <a:spcPct val="100000"/>
              </a:lnSpc>
              <a:spcBef>
                <a:spcPts val="512"/>
              </a:spcBef>
              <a:spcAft>
                <a:spcPts val="0"/>
              </a:spcAft>
              <a:buClr>
                <a:srgbClr val="00B0F0"/>
              </a:buClr>
              <a:buSzPct val="100000"/>
              <a:buFont typeface="Georgia"/>
              <a:buAutoNum type="arabicPeriod"/>
            </a:pPr>
            <a:r>
              <a:rPr lang="en-US"/>
              <a:t>What types of personal information can people keep to themselves and not be forced to reveal to others?</a:t>
            </a:r>
            <a:endParaRPr/>
          </a:p>
          <a:p>
            <a:pPr indent="-514350" lvl="0" marL="514350" rtl="0" algn="l">
              <a:lnSpc>
                <a:spcPct val="100000"/>
              </a:lnSpc>
              <a:spcBef>
                <a:spcPts val="512"/>
              </a:spcBef>
              <a:spcAft>
                <a:spcPts val="0"/>
              </a:spcAft>
              <a:buClr>
                <a:srgbClr val="00B0F0"/>
              </a:buClr>
              <a:buSzPct val="100000"/>
              <a:buFont typeface="Georgia"/>
              <a:buAutoNum type="arabicPeriod"/>
            </a:pPr>
            <a:r>
              <a:rPr lang="en-US"/>
              <a:t>What information about individuals should be kept in databases, and how secure is the information there?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2"/>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CCFF"/>
              </a:buClr>
              <a:buSzPts val="4400"/>
              <a:buFont typeface="Verdana"/>
              <a:buNone/>
            </a:pPr>
            <a:r>
              <a:rPr lang="en-US"/>
              <a:t>Accuracy Issues</a:t>
            </a:r>
            <a:endParaRPr/>
          </a:p>
        </p:txBody>
      </p:sp>
      <p:sp>
        <p:nvSpPr>
          <p:cNvPr id="278" name="Google Shape;278;p22"/>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fontScale="70000"/>
          </a:bodyPr>
          <a:lstStyle/>
          <a:p>
            <a:pPr indent="-514350" lvl="0" marL="514350" rtl="0" algn="l">
              <a:lnSpc>
                <a:spcPct val="100000"/>
              </a:lnSpc>
              <a:spcBef>
                <a:spcPts val="0"/>
              </a:spcBef>
              <a:spcAft>
                <a:spcPts val="0"/>
              </a:spcAft>
              <a:buClr>
                <a:srgbClr val="00B0F0"/>
              </a:buClr>
              <a:buSzPct val="100000"/>
              <a:buFont typeface="Georgia"/>
              <a:buAutoNum type="arabicPeriod"/>
            </a:pPr>
            <a:r>
              <a:rPr lang="en-US"/>
              <a:t>Who is responsible for the authenticity, fidelity, and accuracy of the information collected?</a:t>
            </a:r>
            <a:endParaRPr/>
          </a:p>
          <a:p>
            <a:pPr indent="-514350" lvl="0" marL="514350" rtl="0" algn="l">
              <a:lnSpc>
                <a:spcPct val="100000"/>
              </a:lnSpc>
              <a:spcBef>
                <a:spcPts val="448"/>
              </a:spcBef>
              <a:spcAft>
                <a:spcPts val="0"/>
              </a:spcAft>
              <a:buClr>
                <a:srgbClr val="00B0F0"/>
              </a:buClr>
              <a:buSzPct val="100000"/>
              <a:buFont typeface="Georgia"/>
              <a:buAutoNum type="arabicPeriod"/>
            </a:pPr>
            <a:r>
              <a:rPr lang="en-US"/>
              <a:t>How can we ensure that the information will be processed properly and presented accurately to users?</a:t>
            </a:r>
            <a:endParaRPr/>
          </a:p>
          <a:p>
            <a:pPr indent="-514350" lvl="0" marL="514350" rtl="0" algn="l">
              <a:lnSpc>
                <a:spcPct val="100000"/>
              </a:lnSpc>
              <a:spcBef>
                <a:spcPts val="448"/>
              </a:spcBef>
              <a:spcAft>
                <a:spcPts val="0"/>
              </a:spcAft>
              <a:buClr>
                <a:srgbClr val="00B0F0"/>
              </a:buClr>
              <a:buSzPct val="100000"/>
              <a:buFont typeface="Georgia"/>
              <a:buAutoNum type="arabicPeriod"/>
            </a:pPr>
            <a:r>
              <a:rPr lang="en-US"/>
              <a:t>How can we ensure that errors in databases, data transmissions, and data processing are accidental and not intentional?</a:t>
            </a:r>
            <a:endParaRPr/>
          </a:p>
          <a:p>
            <a:pPr indent="-514350" lvl="0" marL="514350" rtl="0" algn="l">
              <a:lnSpc>
                <a:spcPct val="100000"/>
              </a:lnSpc>
              <a:spcBef>
                <a:spcPts val="448"/>
              </a:spcBef>
              <a:spcAft>
                <a:spcPts val="0"/>
              </a:spcAft>
              <a:buClr>
                <a:srgbClr val="00B0F0"/>
              </a:buClr>
              <a:buSzPct val="100000"/>
              <a:buFont typeface="Georgia"/>
              <a:buAutoNum type="arabicPeriod"/>
            </a:pPr>
            <a:r>
              <a:rPr lang="en-US"/>
              <a:t>Who is to be held accountable for errors in information, and how should the injured parties be compensated?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3"/>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CCFF"/>
              </a:buClr>
              <a:buSzPts val="4400"/>
              <a:buFont typeface="Verdana"/>
              <a:buNone/>
            </a:pPr>
            <a:r>
              <a:rPr lang="en-US"/>
              <a:t>Property Issues</a:t>
            </a:r>
            <a:endParaRPr/>
          </a:p>
        </p:txBody>
      </p:sp>
      <p:sp>
        <p:nvSpPr>
          <p:cNvPr id="284" name="Google Shape;284;p23"/>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lnSpcReduction="20000"/>
          </a:bodyPr>
          <a:lstStyle/>
          <a:p>
            <a:pPr indent="-514350" lvl="0" marL="514350" rtl="0" algn="l">
              <a:lnSpc>
                <a:spcPct val="100000"/>
              </a:lnSpc>
              <a:spcBef>
                <a:spcPts val="0"/>
              </a:spcBef>
              <a:spcAft>
                <a:spcPts val="0"/>
              </a:spcAft>
              <a:buClr>
                <a:srgbClr val="00B0F0"/>
              </a:buClr>
              <a:buSzPts val="2400"/>
              <a:buFont typeface="Georgia"/>
              <a:buAutoNum type="arabicPeriod"/>
            </a:pPr>
            <a:r>
              <a:rPr lang="en-US" sz="2400"/>
              <a:t>Who owns the information?</a:t>
            </a:r>
            <a:endParaRPr sz="2400"/>
          </a:p>
          <a:p>
            <a:pPr indent="-514350" lvl="0" marL="514350" rtl="0" algn="l">
              <a:lnSpc>
                <a:spcPct val="100000"/>
              </a:lnSpc>
              <a:spcBef>
                <a:spcPts val="480"/>
              </a:spcBef>
              <a:spcAft>
                <a:spcPts val="0"/>
              </a:spcAft>
              <a:buClr>
                <a:srgbClr val="00B0F0"/>
              </a:buClr>
              <a:buSzPts val="2400"/>
              <a:buFont typeface="Georgia"/>
              <a:buAutoNum type="arabicPeriod"/>
            </a:pPr>
            <a:r>
              <a:rPr lang="en-US" sz="2400"/>
              <a:t>What are the just and fair prices for its exchange?</a:t>
            </a:r>
            <a:endParaRPr sz="2400"/>
          </a:p>
          <a:p>
            <a:pPr indent="-514350" lvl="0" marL="514350" rtl="0" algn="l">
              <a:lnSpc>
                <a:spcPct val="100000"/>
              </a:lnSpc>
              <a:spcBef>
                <a:spcPts val="480"/>
              </a:spcBef>
              <a:spcAft>
                <a:spcPts val="0"/>
              </a:spcAft>
              <a:buClr>
                <a:srgbClr val="00B0F0"/>
              </a:buClr>
              <a:buSzPts val="2400"/>
              <a:buFont typeface="Georgia"/>
              <a:buAutoNum type="arabicPeriod"/>
            </a:pPr>
            <a:r>
              <a:rPr lang="en-US" sz="2400"/>
              <a:t>How should we handle software piracy (copying copyrighted software)?</a:t>
            </a:r>
            <a:endParaRPr sz="2400"/>
          </a:p>
          <a:p>
            <a:pPr indent="-514350" lvl="0" marL="514350" rtl="0" algn="l">
              <a:lnSpc>
                <a:spcPct val="100000"/>
              </a:lnSpc>
              <a:spcBef>
                <a:spcPts val="480"/>
              </a:spcBef>
              <a:spcAft>
                <a:spcPts val="0"/>
              </a:spcAft>
              <a:buClr>
                <a:srgbClr val="00B0F0"/>
              </a:buClr>
              <a:buSzPts val="2400"/>
              <a:buFont typeface="Georgia"/>
              <a:buAutoNum type="arabicPeriod"/>
            </a:pPr>
            <a:r>
              <a:rPr lang="en-US" sz="2400"/>
              <a:t>Under what circumstances can one use proprietary databases?</a:t>
            </a:r>
            <a:endParaRPr sz="2400"/>
          </a:p>
          <a:p>
            <a:pPr indent="-514350" lvl="0" marL="514350" rtl="0" algn="l">
              <a:lnSpc>
                <a:spcPct val="100000"/>
              </a:lnSpc>
              <a:spcBef>
                <a:spcPts val="480"/>
              </a:spcBef>
              <a:spcAft>
                <a:spcPts val="0"/>
              </a:spcAft>
              <a:buClr>
                <a:srgbClr val="00B0F0"/>
              </a:buClr>
              <a:buSzPts val="2400"/>
              <a:buFont typeface="Georgia"/>
              <a:buAutoNum type="arabicPeriod"/>
            </a:pPr>
            <a:r>
              <a:rPr lang="en-US" sz="2400"/>
              <a:t>Can corporate computers be used for private purposes?</a:t>
            </a:r>
            <a:endParaRPr sz="2400"/>
          </a:p>
          <a:p>
            <a:pPr indent="-514350" lvl="0" marL="514350" rtl="0" algn="l">
              <a:lnSpc>
                <a:spcPct val="100000"/>
              </a:lnSpc>
              <a:spcBef>
                <a:spcPts val="480"/>
              </a:spcBef>
              <a:spcAft>
                <a:spcPts val="0"/>
              </a:spcAft>
              <a:buClr>
                <a:srgbClr val="00B0F0"/>
              </a:buClr>
              <a:buSzPts val="2400"/>
              <a:buFont typeface="Georgia"/>
              <a:buAutoNum type="arabicPeriod"/>
            </a:pPr>
            <a:r>
              <a:rPr lang="en-US" sz="2400"/>
              <a:t>How should experts who contribute their knowledge to create expert systems be</a:t>
            </a:r>
            <a:endParaRPr sz="2400"/>
          </a:p>
          <a:p>
            <a:pPr indent="-514350" lvl="0" marL="514350" rtl="0" algn="l">
              <a:lnSpc>
                <a:spcPct val="100000"/>
              </a:lnSpc>
              <a:spcBef>
                <a:spcPts val="480"/>
              </a:spcBef>
              <a:spcAft>
                <a:spcPts val="0"/>
              </a:spcAft>
              <a:buClr>
                <a:srgbClr val="00B0F0"/>
              </a:buClr>
              <a:buSzPts val="2400"/>
              <a:buFont typeface="Georgia"/>
              <a:buAutoNum type="arabicPeriod"/>
            </a:pPr>
            <a:r>
              <a:rPr lang="en-US" sz="2400"/>
              <a:t>compensated?</a:t>
            </a:r>
            <a:endParaRPr sz="2400"/>
          </a:p>
          <a:p>
            <a:pPr indent="-514350" lvl="0" marL="514350" rtl="0" algn="l">
              <a:lnSpc>
                <a:spcPct val="100000"/>
              </a:lnSpc>
              <a:spcBef>
                <a:spcPts val="480"/>
              </a:spcBef>
              <a:spcAft>
                <a:spcPts val="0"/>
              </a:spcAft>
              <a:buClr>
                <a:srgbClr val="00B0F0"/>
              </a:buClr>
              <a:buSzPts val="2400"/>
              <a:buFont typeface="Georgia"/>
              <a:buAutoNum type="arabicPeriod"/>
            </a:pPr>
            <a:r>
              <a:rPr lang="en-US" sz="2400"/>
              <a:t>How should access to information channels be allocated?</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4"/>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CCFF"/>
              </a:buClr>
              <a:buSzPts val="4400"/>
              <a:buFont typeface="Verdana"/>
              <a:buNone/>
            </a:pPr>
            <a:r>
              <a:rPr lang="en-US"/>
              <a:t>Accessibility Issues</a:t>
            </a:r>
            <a:endParaRPr/>
          </a:p>
        </p:txBody>
      </p:sp>
      <p:sp>
        <p:nvSpPr>
          <p:cNvPr id="290" name="Google Shape;290;p24"/>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fontScale="90000" lnSpcReduction="20000"/>
          </a:bodyPr>
          <a:lstStyle/>
          <a:p>
            <a:pPr indent="-514350" lvl="0" marL="514350" rtl="0" algn="l">
              <a:lnSpc>
                <a:spcPct val="100000"/>
              </a:lnSpc>
              <a:spcBef>
                <a:spcPts val="0"/>
              </a:spcBef>
              <a:spcAft>
                <a:spcPts val="0"/>
              </a:spcAft>
              <a:buClr>
                <a:srgbClr val="00B0F0"/>
              </a:buClr>
              <a:buSzPct val="100000"/>
              <a:buFont typeface="Georgia"/>
              <a:buAutoNum type="arabicPeriod"/>
            </a:pPr>
            <a:r>
              <a:rPr lang="en-US"/>
              <a:t>Who is allowed to access information?</a:t>
            </a:r>
            <a:endParaRPr/>
          </a:p>
          <a:p>
            <a:pPr indent="-514350" lvl="0" marL="514350" rtl="0" algn="l">
              <a:lnSpc>
                <a:spcPct val="100000"/>
              </a:lnSpc>
              <a:spcBef>
                <a:spcPts val="576"/>
              </a:spcBef>
              <a:spcAft>
                <a:spcPts val="0"/>
              </a:spcAft>
              <a:buClr>
                <a:srgbClr val="00B0F0"/>
              </a:buClr>
              <a:buSzPct val="100000"/>
              <a:buFont typeface="Georgia"/>
              <a:buAutoNum type="arabicPeriod"/>
            </a:pPr>
            <a:r>
              <a:rPr lang="en-US"/>
              <a:t>How much should companies charge for permitting access to information?</a:t>
            </a:r>
            <a:endParaRPr/>
          </a:p>
          <a:p>
            <a:pPr indent="-514350" lvl="0" marL="514350" rtl="0" algn="l">
              <a:lnSpc>
                <a:spcPct val="100000"/>
              </a:lnSpc>
              <a:spcBef>
                <a:spcPts val="576"/>
              </a:spcBef>
              <a:spcAft>
                <a:spcPts val="0"/>
              </a:spcAft>
              <a:buClr>
                <a:srgbClr val="00B0F0"/>
              </a:buClr>
              <a:buSzPct val="100000"/>
              <a:buFont typeface="Georgia"/>
              <a:buAutoNum type="arabicPeriod"/>
            </a:pPr>
            <a:r>
              <a:rPr lang="en-US"/>
              <a:t>How can access to computers be provided for employees with disabilities?</a:t>
            </a:r>
            <a:endParaRPr/>
          </a:p>
          <a:p>
            <a:pPr indent="-514350" lvl="0" marL="514350" rtl="0" algn="l">
              <a:lnSpc>
                <a:spcPct val="100000"/>
              </a:lnSpc>
              <a:spcBef>
                <a:spcPts val="576"/>
              </a:spcBef>
              <a:spcAft>
                <a:spcPts val="0"/>
              </a:spcAft>
              <a:buClr>
                <a:srgbClr val="00B0F0"/>
              </a:buClr>
              <a:buSzPct val="100000"/>
              <a:buFont typeface="Georgia"/>
              <a:buAutoNum type="arabicPeriod"/>
            </a:pPr>
            <a:r>
              <a:rPr lang="en-US"/>
              <a:t>Who will be provided with equipment needed for accessing information?</a:t>
            </a:r>
            <a:endParaRPr/>
          </a:p>
          <a:p>
            <a:pPr indent="-514350" lvl="0" marL="514350" rtl="0" algn="l">
              <a:lnSpc>
                <a:spcPct val="100000"/>
              </a:lnSpc>
              <a:spcBef>
                <a:spcPts val="576"/>
              </a:spcBef>
              <a:spcAft>
                <a:spcPts val="0"/>
              </a:spcAft>
              <a:buClr>
                <a:srgbClr val="00B0F0"/>
              </a:buClr>
              <a:buSzPct val="100000"/>
              <a:buFont typeface="Georgia"/>
              <a:buAutoNum type="arabicPeriod"/>
            </a:pPr>
            <a:r>
              <a:rPr lang="en-US"/>
              <a:t>What information does a person or an organization have a right to obtain, under what conditions, and with what safeguards?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5"/>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Privacy: Two Rules</a:t>
            </a:r>
            <a:endParaRPr/>
          </a:p>
        </p:txBody>
      </p:sp>
      <p:sp>
        <p:nvSpPr>
          <p:cNvPr id="296" name="Google Shape;296;p25"/>
          <p:cNvSpPr txBox="1"/>
          <p:nvPr>
            <p:ph idx="2" type="body"/>
          </p:nvPr>
        </p:nvSpPr>
        <p:spPr>
          <a:xfrm>
            <a:off x="609600" y="1917700"/>
            <a:ext cx="8001000" cy="4330700"/>
          </a:xfrm>
          <a:prstGeom prst="rect">
            <a:avLst/>
          </a:prstGeom>
          <a:noFill/>
          <a:ln>
            <a:noFill/>
          </a:ln>
        </p:spPr>
        <p:txBody>
          <a:bodyPr anchorCtr="0" anchor="t" bIns="45700" lIns="91425" spcFirstLastPara="1" rIns="91425" wrap="square" tIns="45700">
            <a:normAutofit lnSpcReduction="20000"/>
          </a:bodyPr>
          <a:lstStyle/>
          <a:p>
            <a:pPr indent="-342900" lvl="0" marL="342900" rtl="0" algn="l">
              <a:lnSpc>
                <a:spcPct val="100000"/>
              </a:lnSpc>
              <a:spcBef>
                <a:spcPts val="0"/>
              </a:spcBef>
              <a:spcAft>
                <a:spcPts val="0"/>
              </a:spcAft>
              <a:buClr>
                <a:schemeClr val="dk1"/>
              </a:buClr>
              <a:buSzPts val="2800"/>
              <a:buChar char="•"/>
            </a:pPr>
            <a:r>
              <a:rPr lang="en-US" sz="2800"/>
              <a:t>Information privacy is the right to determine when, and to what extent, information about you can be gathered and/or communicated to others. </a:t>
            </a:r>
            <a:endParaRPr sz="2800"/>
          </a:p>
          <a:p>
            <a:pPr indent="-342900" lvl="0" marL="342900" rtl="0" algn="l">
              <a:lnSpc>
                <a:spcPct val="100000"/>
              </a:lnSpc>
              <a:spcBef>
                <a:spcPts val="560"/>
              </a:spcBef>
              <a:spcAft>
                <a:spcPts val="0"/>
              </a:spcAft>
              <a:buClr>
                <a:schemeClr val="dk1"/>
              </a:buClr>
              <a:buSzPts val="2800"/>
              <a:buChar char="•"/>
            </a:pPr>
            <a:r>
              <a:rPr lang="en-US" sz="2800"/>
              <a:t>Privacy rights apply to individuals,groups, and institutions. </a:t>
            </a:r>
            <a:endParaRPr sz="2800"/>
          </a:p>
          <a:p>
            <a:pPr indent="-342900" lvl="0" marL="342900" rtl="0" algn="l">
              <a:lnSpc>
                <a:spcPct val="100000"/>
              </a:lnSpc>
              <a:spcBef>
                <a:spcPts val="560"/>
              </a:spcBef>
              <a:spcAft>
                <a:spcPts val="0"/>
              </a:spcAft>
              <a:buClr>
                <a:schemeClr val="dk1"/>
              </a:buClr>
              <a:buSzPts val="2800"/>
              <a:buChar char="•"/>
            </a:pPr>
            <a:r>
              <a:rPr lang="en-US" sz="2800"/>
              <a:t>Court decisions in many countries have generally followed two rules</a:t>
            </a:r>
            <a:endParaRPr sz="2800"/>
          </a:p>
          <a:p>
            <a:pPr indent="-285750" lvl="1" marL="742950" rtl="0" algn="l">
              <a:lnSpc>
                <a:spcPct val="100000"/>
              </a:lnSpc>
              <a:spcBef>
                <a:spcPts val="560"/>
              </a:spcBef>
              <a:spcAft>
                <a:spcPts val="0"/>
              </a:spcAft>
              <a:buClr>
                <a:schemeClr val="dk1"/>
              </a:buClr>
              <a:buSzPts val="2800"/>
              <a:buChar char="–"/>
            </a:pPr>
            <a:r>
              <a:rPr lang="en-US" sz="2800"/>
              <a:t>The right to privacy is not absolute</a:t>
            </a:r>
            <a:endParaRPr sz="2800"/>
          </a:p>
          <a:p>
            <a:pPr indent="-285750" lvl="1" marL="742950" rtl="0" algn="l">
              <a:lnSpc>
                <a:spcPct val="100000"/>
              </a:lnSpc>
              <a:spcBef>
                <a:spcPts val="560"/>
              </a:spcBef>
              <a:spcAft>
                <a:spcPts val="0"/>
              </a:spcAft>
              <a:buClr>
                <a:schemeClr val="dk1"/>
              </a:buClr>
              <a:buSzPts val="2800"/>
              <a:buChar char="–"/>
            </a:pPr>
            <a:r>
              <a:rPr lang="en-US" sz="2800"/>
              <a:t>The public’s right to know supersedes the individual’s right to privacy.</a:t>
            </a:r>
            <a:endParaRPr sz="2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6"/>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FF9900"/>
              </a:buClr>
              <a:buSzPts val="4400"/>
              <a:buNone/>
            </a:pPr>
            <a:r>
              <a:rPr lang="en-US"/>
              <a:t>Privacy</a:t>
            </a:r>
            <a:endParaRPr/>
          </a:p>
        </p:txBody>
      </p:sp>
      <p:sp>
        <p:nvSpPr>
          <p:cNvPr id="303" name="Google Shape;303;p26"/>
          <p:cNvSpPr txBox="1"/>
          <p:nvPr>
            <p:ph idx="2" type="body"/>
          </p:nvPr>
        </p:nvSpPr>
        <p:spPr>
          <a:xfrm>
            <a:off x="76200" y="0"/>
            <a:ext cx="1981200" cy="1524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7F7F7F"/>
              </a:buClr>
              <a:buSzPts val="7200"/>
              <a:buNone/>
            </a:pPr>
            <a:r>
              <a:rPr lang="en-US"/>
              <a:t>6.2</a:t>
            </a:r>
            <a:endParaRPr/>
          </a:p>
        </p:txBody>
      </p:sp>
      <p:sp>
        <p:nvSpPr>
          <p:cNvPr id="304" name="Google Shape;304;p26"/>
          <p:cNvSpPr txBox="1"/>
          <p:nvPr>
            <p:ph idx="3" type="body"/>
          </p:nvPr>
        </p:nvSpPr>
        <p:spPr>
          <a:xfrm>
            <a:off x="1066800" y="2438400"/>
            <a:ext cx="7543800" cy="3810000"/>
          </a:xfrm>
          <a:prstGeom prst="rect">
            <a:avLst/>
          </a:prstGeom>
          <a:noFill/>
          <a:ln>
            <a:noFill/>
          </a:ln>
        </p:spPr>
        <p:txBody>
          <a:bodyPr anchorCtr="0" anchor="t" bIns="45700" lIns="91425" spcFirstLastPara="1" rIns="91425" wrap="square" tIns="45700">
            <a:normAutofit fontScale="92500"/>
          </a:bodyPr>
          <a:lstStyle/>
          <a:p>
            <a:pPr indent="-342900" lvl="0" marL="342900" rtl="0" algn="l">
              <a:lnSpc>
                <a:spcPct val="100000"/>
              </a:lnSpc>
              <a:spcBef>
                <a:spcPts val="0"/>
              </a:spcBef>
              <a:spcAft>
                <a:spcPts val="0"/>
              </a:spcAft>
              <a:buClr>
                <a:srgbClr val="6600CC"/>
              </a:buClr>
              <a:buSzPct val="100000"/>
              <a:buChar char="•"/>
            </a:pPr>
            <a:r>
              <a:rPr lang="en-US"/>
              <a:t>Electronic Surveillance</a:t>
            </a:r>
            <a:endParaRPr/>
          </a:p>
          <a:p>
            <a:pPr indent="-342900" lvl="0" marL="342900" rtl="0" algn="l">
              <a:lnSpc>
                <a:spcPct val="100000"/>
              </a:lnSpc>
              <a:spcBef>
                <a:spcPts val="592"/>
              </a:spcBef>
              <a:spcAft>
                <a:spcPts val="0"/>
              </a:spcAft>
              <a:buClr>
                <a:srgbClr val="6600CC"/>
              </a:buClr>
              <a:buSzPct val="100000"/>
              <a:buChar char="•"/>
            </a:pPr>
            <a:r>
              <a:rPr lang="en-US"/>
              <a:t>Personal Information in Databases</a:t>
            </a:r>
            <a:endParaRPr/>
          </a:p>
          <a:p>
            <a:pPr indent="-342900" lvl="0" marL="342900" rtl="0" algn="l">
              <a:lnSpc>
                <a:spcPct val="100000"/>
              </a:lnSpc>
              <a:spcBef>
                <a:spcPts val="592"/>
              </a:spcBef>
              <a:spcAft>
                <a:spcPts val="0"/>
              </a:spcAft>
              <a:buClr>
                <a:srgbClr val="6600CC"/>
              </a:buClr>
              <a:buSzPct val="100000"/>
              <a:buChar char="•"/>
            </a:pPr>
            <a:r>
              <a:rPr lang="en-US"/>
              <a:t>Information on Internet Bulletin Boards, Newsgroups, and Social Networking Sites</a:t>
            </a:r>
            <a:endParaRPr/>
          </a:p>
          <a:p>
            <a:pPr indent="-342900" lvl="0" marL="342900" rtl="0" algn="l">
              <a:lnSpc>
                <a:spcPct val="100000"/>
              </a:lnSpc>
              <a:spcBef>
                <a:spcPts val="592"/>
              </a:spcBef>
              <a:spcAft>
                <a:spcPts val="0"/>
              </a:spcAft>
              <a:buClr>
                <a:srgbClr val="6600CC"/>
              </a:buClr>
              <a:buSzPct val="100000"/>
              <a:buChar char="•"/>
            </a:pPr>
            <a:r>
              <a:rPr lang="en-US"/>
              <a:t>Privacy Codes and Policies</a:t>
            </a:r>
            <a:endParaRPr/>
          </a:p>
          <a:p>
            <a:pPr indent="-342900" lvl="0" marL="342900" rtl="0" algn="l">
              <a:lnSpc>
                <a:spcPct val="100000"/>
              </a:lnSpc>
              <a:spcBef>
                <a:spcPts val="592"/>
              </a:spcBef>
              <a:spcAft>
                <a:spcPts val="0"/>
              </a:spcAft>
              <a:buClr>
                <a:srgbClr val="6600CC"/>
              </a:buClr>
              <a:buSzPct val="100000"/>
              <a:buChar char="•"/>
            </a:pPr>
            <a:r>
              <a:rPr lang="en-US"/>
              <a:t>International Aspects of Privacy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7"/>
          <p:cNvSpPr txBox="1"/>
          <p:nvPr>
            <p:ph idx="1" type="subTitle"/>
          </p:nvPr>
        </p:nvSpPr>
        <p:spPr>
          <a:xfrm>
            <a:off x="457200" y="76200"/>
            <a:ext cx="8153400" cy="539115"/>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2800"/>
              <a:buNone/>
            </a:pPr>
            <a:r>
              <a:rPr lang="en-US" sz="2800"/>
              <a:t>Electronic Surveillance</a:t>
            </a:r>
            <a:endParaRPr sz="2800"/>
          </a:p>
        </p:txBody>
      </p:sp>
      <p:sp>
        <p:nvSpPr>
          <p:cNvPr id="311" name="Google Shape;311;p27"/>
          <p:cNvSpPr txBox="1"/>
          <p:nvPr>
            <p:ph idx="2" type="body"/>
          </p:nvPr>
        </p:nvSpPr>
        <p:spPr>
          <a:xfrm>
            <a:off x="609600" y="615315"/>
            <a:ext cx="8001000" cy="563308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400"/>
              <a:buChar char="•"/>
            </a:pPr>
            <a:r>
              <a:rPr lang="en-US" sz="1400"/>
              <a:t>Electronic surveillance is rapidly increasing with the emergence of new technologies</a:t>
            </a:r>
            <a:endParaRPr sz="1400"/>
          </a:p>
          <a:p>
            <a:pPr indent="-342900" lvl="0" marL="342900" rtl="0" algn="l">
              <a:lnSpc>
                <a:spcPct val="100000"/>
              </a:lnSpc>
              <a:spcBef>
                <a:spcPts val="280"/>
              </a:spcBef>
              <a:spcAft>
                <a:spcPts val="0"/>
              </a:spcAft>
              <a:buClr>
                <a:schemeClr val="dk1"/>
              </a:buClr>
              <a:buSzPts val="1400"/>
              <a:buChar char="•"/>
            </a:pPr>
            <a:r>
              <a:rPr lang="en-US" sz="1400"/>
              <a:t>Emerging Technologies increase monitoring of human activity</a:t>
            </a:r>
            <a:endParaRPr sz="1400"/>
          </a:p>
          <a:p>
            <a:pPr indent="-342900" lvl="0" marL="342900" rtl="0" algn="l">
              <a:lnSpc>
                <a:spcPct val="100000"/>
              </a:lnSpc>
              <a:spcBef>
                <a:spcPts val="280"/>
              </a:spcBef>
              <a:spcAft>
                <a:spcPts val="0"/>
              </a:spcAft>
              <a:buClr>
                <a:schemeClr val="dk1"/>
              </a:buClr>
              <a:buSzPts val="1400"/>
              <a:buChar char="•"/>
            </a:pPr>
            <a:r>
              <a:rPr lang="en-US" sz="1400"/>
              <a:t>Surveillance cameras track you at airports, subways, banks, and other public venues. </a:t>
            </a:r>
            <a:endParaRPr sz="1400"/>
          </a:p>
          <a:p>
            <a:pPr indent="-342900" lvl="0" marL="342900" rtl="0" algn="l">
              <a:lnSpc>
                <a:spcPct val="100000"/>
              </a:lnSpc>
              <a:spcBef>
                <a:spcPts val="280"/>
              </a:spcBef>
              <a:spcAft>
                <a:spcPts val="0"/>
              </a:spcAft>
              <a:buClr>
                <a:schemeClr val="dk1"/>
              </a:buClr>
              <a:buSzPts val="1400"/>
              <a:buChar char="•"/>
            </a:pPr>
            <a:r>
              <a:rPr lang="en-US" sz="1400"/>
              <a:t>Inexpensive digital sensors are now  incorporated into laptop webcams, video-game motion sensors, smartphone cameras, utility meters, passports, employee ID cards </a:t>
            </a:r>
            <a:endParaRPr sz="1400"/>
          </a:p>
          <a:p>
            <a:pPr indent="-342900" lvl="0" marL="342900" rtl="0" algn="l">
              <a:lnSpc>
                <a:spcPct val="100000"/>
              </a:lnSpc>
              <a:spcBef>
                <a:spcPts val="280"/>
              </a:spcBef>
              <a:spcAft>
                <a:spcPts val="0"/>
              </a:spcAft>
              <a:buClr>
                <a:schemeClr val="dk1"/>
              </a:buClr>
              <a:buSzPts val="1400"/>
              <a:buChar char="•"/>
            </a:pPr>
            <a:r>
              <a:rPr lang="en-US" sz="1400"/>
              <a:t>high-resolution photographs taken from the air or from the street by Google or Microsoft </a:t>
            </a:r>
            <a:endParaRPr sz="1400"/>
          </a:p>
          <a:p>
            <a:pPr indent="-342900" lvl="0" marL="342900" rtl="0" algn="l">
              <a:lnSpc>
                <a:spcPct val="100000"/>
              </a:lnSpc>
              <a:spcBef>
                <a:spcPts val="280"/>
              </a:spcBef>
              <a:spcAft>
                <a:spcPts val="0"/>
              </a:spcAft>
              <a:buClr>
                <a:schemeClr val="dk1"/>
              </a:buClr>
              <a:buSzPts val="1400"/>
              <a:buChar char="•"/>
            </a:pPr>
            <a:r>
              <a:rPr lang="en-US" sz="1400"/>
              <a:t>your license plates will be recorded and time-stamped as you drive down a city street, cross a toll bridge, or park at a shopping mall.</a:t>
            </a:r>
            <a:endParaRPr sz="1400"/>
          </a:p>
          <a:p>
            <a:pPr indent="-342900" lvl="0" marL="342900" rtl="0" algn="l">
              <a:lnSpc>
                <a:spcPct val="100000"/>
              </a:lnSpc>
              <a:spcBef>
                <a:spcPts val="280"/>
              </a:spcBef>
              <a:spcAft>
                <a:spcPts val="0"/>
              </a:spcAft>
              <a:buClr>
                <a:schemeClr val="dk1"/>
              </a:buClr>
              <a:buSzPts val="1400"/>
              <a:buChar char="•"/>
            </a:pPr>
            <a:r>
              <a:rPr lang="en-US" sz="1400"/>
              <a:t>Google and Facebook are using facial-recognition software—Google Picasa and Facebook</a:t>
            </a:r>
            <a:endParaRPr sz="1400"/>
          </a:p>
          <a:p>
            <a:pPr indent="-342900" lvl="0" marL="342900" rtl="0" algn="l">
              <a:lnSpc>
                <a:spcPct val="100000"/>
              </a:lnSpc>
              <a:spcBef>
                <a:spcPts val="280"/>
              </a:spcBef>
              <a:spcAft>
                <a:spcPts val="0"/>
              </a:spcAft>
              <a:buClr>
                <a:schemeClr val="dk1"/>
              </a:buClr>
              <a:buSzPts val="1400"/>
              <a:buChar char="•"/>
            </a:pPr>
            <a:r>
              <a:rPr lang="en-US" sz="1400"/>
              <a:t>Photo Albums—in their popular online photo-editing and sharing services. Both companies encourage users to assign names to people in photos, a practice referred to as photo tagging</a:t>
            </a:r>
            <a:endParaRPr sz="1400"/>
          </a:p>
          <a:p>
            <a:pPr indent="-342900" lvl="0" marL="342900" rtl="0" algn="l">
              <a:lnSpc>
                <a:spcPct val="100000"/>
              </a:lnSpc>
              <a:spcBef>
                <a:spcPts val="280"/>
              </a:spcBef>
              <a:spcAft>
                <a:spcPts val="0"/>
              </a:spcAft>
              <a:buClr>
                <a:schemeClr val="dk1"/>
              </a:buClr>
              <a:buSzPts val="1400"/>
              <a:buChar char="•"/>
            </a:pPr>
            <a:r>
              <a:rPr lang="en-US" sz="1400"/>
              <a:t>The law supports the right of employers to read their employees’ e-mail and other electronic documents and to monitor their employees’ Internet use.</a:t>
            </a:r>
            <a:endParaRPr sz="1400"/>
          </a:p>
          <a:p>
            <a:pPr indent="-342900" lvl="0" marL="342900" rtl="0" algn="l">
              <a:lnSpc>
                <a:spcPct val="100000"/>
              </a:lnSpc>
              <a:spcBef>
                <a:spcPts val="280"/>
              </a:spcBef>
              <a:spcAft>
                <a:spcPts val="0"/>
              </a:spcAft>
              <a:buClr>
                <a:schemeClr val="dk1"/>
              </a:buClr>
              <a:buSzPts val="1400"/>
              <a:buChar char="•"/>
            </a:pPr>
            <a:r>
              <a:rPr lang="en-US" sz="1400"/>
              <a:t> organizations routinely monitor their employees’ Internet usage. In addition, two-thirds use software to block connections to inappropriate Web sites, a practice called URL </a:t>
            </a:r>
            <a:r>
              <a:rPr lang="en-US" sz="1400"/>
              <a:t>filtering</a:t>
            </a:r>
            <a:r>
              <a:rPr lang="en-US" sz="1400"/>
              <a:t>. Further, organizations are installing monitoring and </a:t>
            </a:r>
            <a:r>
              <a:rPr lang="en-US" sz="1400"/>
              <a:t>filtering</a:t>
            </a:r>
            <a:r>
              <a:rPr lang="en-US" sz="1400"/>
              <a:t> software to enhance security by blocking malicious software and to increase productivity by discouraging employees from wasting time</a:t>
            </a:r>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8"/>
          <p:cNvSpPr txBox="1"/>
          <p:nvPr>
            <p:ph idx="1" type="body"/>
          </p:nvPr>
        </p:nvSpPr>
        <p:spPr>
          <a:xfrm>
            <a:off x="1295400" y="635296"/>
            <a:ext cx="7772400" cy="990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’S ABOUT BUSINESS 6.2</a:t>
            </a:r>
            <a:endParaRPr/>
          </a:p>
        </p:txBody>
      </p:sp>
      <p:sp>
        <p:nvSpPr>
          <p:cNvPr id="317" name="Google Shape;317;p28"/>
          <p:cNvSpPr txBox="1"/>
          <p:nvPr>
            <p:ph idx="2" type="body"/>
          </p:nvPr>
        </p:nvSpPr>
        <p:spPr>
          <a:xfrm>
            <a:off x="609600" y="1828800"/>
            <a:ext cx="8001000" cy="44196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lnSpc>
                <a:spcPct val="100000"/>
              </a:lnSpc>
              <a:spcBef>
                <a:spcPts val="0"/>
              </a:spcBef>
              <a:spcAft>
                <a:spcPts val="0"/>
              </a:spcAft>
              <a:buClr>
                <a:schemeClr val="dk1"/>
              </a:buClr>
              <a:buSzPct val="100000"/>
              <a:buChar char="•"/>
            </a:pPr>
            <a:r>
              <a:rPr lang="en-US"/>
              <a:t>Those Mannequins </a:t>
            </a:r>
            <a:br>
              <a:rPr lang="en-US"/>
            </a:br>
            <a:r>
              <a:rPr lang="en-US"/>
              <a:t>Are Watching You</a:t>
            </a:r>
            <a:endParaRPr/>
          </a:p>
          <a:p>
            <a:pPr indent="-514350" lvl="1" marL="971550" rtl="0" algn="l">
              <a:lnSpc>
                <a:spcPct val="100000"/>
              </a:lnSpc>
              <a:spcBef>
                <a:spcPts val="408"/>
              </a:spcBef>
              <a:spcAft>
                <a:spcPts val="0"/>
              </a:spcAft>
              <a:buSzPct val="100000"/>
              <a:buAutoNum type="arabicPeriod"/>
            </a:pPr>
            <a:r>
              <a:rPr lang="en-US"/>
              <a:t>Is using EyeSee mannequins in </a:t>
            </a:r>
            <a:br>
              <a:rPr lang="en-US"/>
            </a:br>
            <a:r>
              <a:rPr lang="en-US"/>
              <a:t>stores an ethical practice? Why </a:t>
            </a:r>
            <a:br>
              <a:rPr lang="en-US"/>
            </a:br>
            <a:r>
              <a:rPr lang="en-US"/>
              <a:t>or why not? Support your answer.</a:t>
            </a:r>
            <a:endParaRPr/>
          </a:p>
          <a:p>
            <a:pPr indent="-514350" lvl="1" marL="971550" rtl="0" algn="l">
              <a:lnSpc>
                <a:spcPct val="100000"/>
              </a:lnSpc>
              <a:spcBef>
                <a:spcPts val="408"/>
              </a:spcBef>
              <a:spcAft>
                <a:spcPts val="0"/>
              </a:spcAft>
              <a:buSzPct val="100000"/>
              <a:buAutoNum type="arabicPeriod"/>
            </a:pPr>
            <a:r>
              <a:rPr lang="en-US"/>
              <a:t>If stores notify people that they </a:t>
            </a:r>
            <a:br>
              <a:rPr lang="en-US"/>
            </a:br>
            <a:r>
              <a:rPr lang="en-US"/>
              <a:t>may be filmed, do the stores have to indicate how they might be filmed (i.e., by mannequins)? What are the ethical implications of how stores make these notifications?</a:t>
            </a:r>
            <a:endParaRPr/>
          </a:p>
          <a:p>
            <a:pPr indent="-514350" lvl="1" marL="971550" rtl="0" algn="l">
              <a:lnSpc>
                <a:spcPct val="100000"/>
              </a:lnSpc>
              <a:spcBef>
                <a:spcPts val="408"/>
              </a:spcBef>
              <a:spcAft>
                <a:spcPts val="0"/>
              </a:spcAft>
              <a:buSzPct val="100000"/>
              <a:buAutoNum type="arabicPeriod"/>
            </a:pPr>
            <a:r>
              <a:rPr lang="en-US"/>
              <a:t>Would knowing that the mannequins may be watching you change your shopping behavior? Why or why not? Explain your answer.</a:t>
            </a:r>
            <a:endParaRPr/>
          </a:p>
          <a:p>
            <a:pPr indent="-514350" lvl="1" marL="971550" rtl="0" algn="l">
              <a:lnSpc>
                <a:spcPct val="100000"/>
              </a:lnSpc>
              <a:spcBef>
                <a:spcPts val="408"/>
              </a:spcBef>
              <a:spcAft>
                <a:spcPts val="0"/>
              </a:spcAft>
              <a:buSzPct val="100000"/>
              <a:buAutoNum type="arabicPeriod"/>
            </a:pPr>
            <a:r>
              <a:rPr lang="en-US"/>
              <a:t>What are the privacy implications of the EyeSee mannequins, given that stores already have security cameras placed in strategic locations?</a:t>
            </a:r>
            <a:endParaRPr/>
          </a:p>
        </p:txBody>
      </p:sp>
      <p:pic>
        <p:nvPicPr>
          <p:cNvPr id="318" name="Google Shape;318;p28"/>
          <p:cNvPicPr preferRelativeResize="0"/>
          <p:nvPr/>
        </p:nvPicPr>
        <p:blipFill rotWithShape="1">
          <a:blip r:embed="rId3">
            <a:alphaModFix/>
          </a:blip>
          <a:srcRect b="0" l="0" r="0" t="0"/>
          <a:stretch/>
        </p:blipFill>
        <p:spPr>
          <a:xfrm>
            <a:off x="6581774" y="1456072"/>
            <a:ext cx="2009775" cy="200501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9"/>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Personal Information in Databases</a:t>
            </a:r>
            <a:endParaRPr/>
          </a:p>
        </p:txBody>
      </p:sp>
      <p:sp>
        <p:nvSpPr>
          <p:cNvPr id="324" name="Google Shape;324;p29"/>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fontScale="70000" lnSpcReduction="20000"/>
          </a:bodyPr>
          <a:lstStyle/>
          <a:p>
            <a:pPr indent="-363219" lvl="0" marL="342900" rtl="0" algn="l">
              <a:lnSpc>
                <a:spcPct val="100000"/>
              </a:lnSpc>
              <a:spcBef>
                <a:spcPts val="0"/>
              </a:spcBef>
              <a:spcAft>
                <a:spcPts val="0"/>
              </a:spcAft>
              <a:buClr>
                <a:schemeClr val="dk1"/>
              </a:buClr>
              <a:buSzPct val="100000"/>
              <a:buChar char="•"/>
            </a:pPr>
            <a:r>
              <a:rPr lang="en-US"/>
              <a:t>Modern institutions store information about individuals in many databases. Perhaps the most visible locations of such records are credit-reporting agencies,banks and </a:t>
            </a:r>
            <a:r>
              <a:rPr lang="en-US"/>
              <a:t>financial</a:t>
            </a:r>
            <a:r>
              <a:rPr lang="en-US"/>
              <a:t> institutions; cable TV, telephone, and utilities companies; employers; mortgage companies; hospitals; schools and universities; retail establishments;government agencies Major Concerns:</a:t>
            </a:r>
            <a:endParaRPr/>
          </a:p>
          <a:p>
            <a:pPr indent="-303529" lvl="1" marL="742950" rtl="0" algn="l">
              <a:lnSpc>
                <a:spcPct val="100000"/>
              </a:lnSpc>
              <a:spcBef>
                <a:spcPts val="336"/>
              </a:spcBef>
              <a:spcAft>
                <a:spcPts val="0"/>
              </a:spcAft>
              <a:buClr>
                <a:schemeClr val="dk1"/>
              </a:buClr>
              <a:buSzPct val="100000"/>
              <a:buChar char="–"/>
            </a:pPr>
            <a:r>
              <a:rPr lang="en-US"/>
              <a:t>Do you know where the records are?</a:t>
            </a:r>
            <a:endParaRPr/>
          </a:p>
          <a:p>
            <a:pPr indent="-303529" lvl="1" marL="742950" rtl="0" algn="l">
              <a:lnSpc>
                <a:spcPct val="100000"/>
              </a:lnSpc>
              <a:spcBef>
                <a:spcPts val="336"/>
              </a:spcBef>
              <a:spcAft>
                <a:spcPts val="0"/>
              </a:spcAft>
              <a:buClr>
                <a:schemeClr val="dk1"/>
              </a:buClr>
              <a:buSzPct val="100000"/>
              <a:buChar char="–"/>
            </a:pPr>
            <a:r>
              <a:rPr lang="en-US"/>
              <a:t>Are the records accurate?</a:t>
            </a:r>
            <a:endParaRPr/>
          </a:p>
          <a:p>
            <a:pPr indent="-303529" lvl="1" marL="742950" rtl="0" algn="l">
              <a:lnSpc>
                <a:spcPct val="100000"/>
              </a:lnSpc>
              <a:spcBef>
                <a:spcPts val="336"/>
              </a:spcBef>
              <a:spcAft>
                <a:spcPts val="0"/>
              </a:spcAft>
              <a:buClr>
                <a:schemeClr val="dk1"/>
              </a:buClr>
              <a:buSzPct val="100000"/>
              <a:buChar char="–"/>
            </a:pPr>
            <a:r>
              <a:rPr lang="en-US"/>
              <a:t>Can you change inaccurate data?</a:t>
            </a:r>
            <a:endParaRPr/>
          </a:p>
          <a:p>
            <a:pPr indent="-303529" lvl="1" marL="742950" rtl="0" algn="l">
              <a:lnSpc>
                <a:spcPct val="100000"/>
              </a:lnSpc>
              <a:spcBef>
                <a:spcPts val="336"/>
              </a:spcBef>
              <a:spcAft>
                <a:spcPts val="0"/>
              </a:spcAft>
              <a:buClr>
                <a:schemeClr val="dk1"/>
              </a:buClr>
              <a:buSzPct val="100000"/>
              <a:buChar char="–"/>
            </a:pPr>
            <a:r>
              <a:rPr lang="en-US"/>
              <a:t>How long will it take to make a change?</a:t>
            </a:r>
            <a:endParaRPr/>
          </a:p>
          <a:p>
            <a:pPr indent="-303529" lvl="1" marL="742950" rtl="0" algn="l">
              <a:lnSpc>
                <a:spcPct val="100000"/>
              </a:lnSpc>
              <a:spcBef>
                <a:spcPts val="336"/>
              </a:spcBef>
              <a:spcAft>
                <a:spcPts val="0"/>
              </a:spcAft>
              <a:buClr>
                <a:schemeClr val="dk1"/>
              </a:buClr>
              <a:buSzPct val="100000"/>
              <a:buChar char="–"/>
            </a:pPr>
            <a:r>
              <a:rPr lang="en-US"/>
              <a:t>Under what circumstances will the personal data be released?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514350" lvl="0" marL="514350" rtl="0" algn="l">
              <a:lnSpc>
                <a:spcPct val="100000"/>
              </a:lnSpc>
              <a:spcBef>
                <a:spcPts val="0"/>
              </a:spcBef>
              <a:spcAft>
                <a:spcPts val="0"/>
              </a:spcAft>
              <a:buClr>
                <a:srgbClr val="FF9900"/>
              </a:buClr>
              <a:buSzPts val="3200"/>
              <a:buFont typeface="Georgia"/>
              <a:buAutoNum type="arabicPeriod"/>
            </a:pPr>
            <a:r>
              <a:rPr lang="en-US"/>
              <a:t>Define ethics, list and describe the three fundamental tenets of ethics, and describe the four categories of ethical issues related to information technology.</a:t>
            </a:r>
            <a:endParaRPr/>
          </a:p>
          <a:p>
            <a:pPr indent="-514350" lvl="0" marL="514350" rtl="0" algn="l">
              <a:lnSpc>
                <a:spcPct val="100000"/>
              </a:lnSpc>
              <a:spcBef>
                <a:spcPts val="640"/>
              </a:spcBef>
              <a:spcAft>
                <a:spcPts val="0"/>
              </a:spcAft>
              <a:buClr>
                <a:srgbClr val="FF9900"/>
              </a:buClr>
              <a:buSzPts val="3200"/>
              <a:buFont typeface="Georgia"/>
              <a:buAutoNum type="arabicPeriod"/>
            </a:pPr>
            <a:r>
              <a:rPr lang="en-US"/>
              <a:t>Identify three places that store personal data, and for each one, discuss at least one potential threat to the privacy of the data stored there.</a:t>
            </a:r>
            <a:endParaRPr/>
          </a:p>
        </p:txBody>
      </p:sp>
      <p:sp>
        <p:nvSpPr>
          <p:cNvPr id="157" name="Google Shape;157;p3"/>
          <p:cNvSpPr txBox="1"/>
          <p:nvPr>
            <p:ph idx="2" type="subTitle"/>
          </p:nvPr>
        </p:nvSpPr>
        <p:spPr>
          <a:xfrm>
            <a:off x="457200" y="533400"/>
            <a:ext cx="8686800" cy="1066800"/>
          </a:xfrm>
          <a:prstGeom prst="rect">
            <a:avLst/>
          </a:prstGeom>
          <a:noFill/>
          <a:ln>
            <a:noFill/>
          </a:ln>
        </p:spPr>
        <p:txBody>
          <a:bodyPr anchorCtr="0" anchor="t" bIns="45700" lIns="91425" spcFirstLastPara="1" rIns="91425" wrap="square" tIns="45700">
            <a:normAutofit/>
          </a:bodyPr>
          <a:lstStyle/>
          <a:p>
            <a:pPr indent="0" lvl="0" marL="0" rtl="0" algn="l">
              <a:lnSpc>
                <a:spcPct val="154545"/>
              </a:lnSpc>
              <a:spcBef>
                <a:spcPts val="0"/>
              </a:spcBef>
              <a:spcAft>
                <a:spcPts val="0"/>
              </a:spcAft>
              <a:buClr>
                <a:srgbClr val="FF9900"/>
              </a:buClr>
              <a:buSzPts val="44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0"/>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Personal Information in Databases (continued)</a:t>
            </a:r>
            <a:endParaRPr/>
          </a:p>
        </p:txBody>
      </p:sp>
      <p:sp>
        <p:nvSpPr>
          <p:cNvPr id="330" name="Google Shape;330;p30"/>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Major Concerns:</a:t>
            </a:r>
            <a:endParaRPr/>
          </a:p>
          <a:p>
            <a:pPr indent="-285750" lvl="1" marL="742950" rtl="0" algn="l">
              <a:lnSpc>
                <a:spcPct val="100000"/>
              </a:lnSpc>
              <a:spcBef>
                <a:spcPts val="560"/>
              </a:spcBef>
              <a:spcAft>
                <a:spcPts val="0"/>
              </a:spcAft>
              <a:buClr>
                <a:schemeClr val="dk1"/>
              </a:buClr>
              <a:buSzPts val="2800"/>
              <a:buChar char="–"/>
            </a:pPr>
            <a:r>
              <a:rPr lang="en-US"/>
              <a:t>How are the data used?</a:t>
            </a:r>
            <a:endParaRPr/>
          </a:p>
          <a:p>
            <a:pPr indent="-285750" lvl="1" marL="742950" rtl="0" algn="l">
              <a:lnSpc>
                <a:spcPct val="100000"/>
              </a:lnSpc>
              <a:spcBef>
                <a:spcPts val="560"/>
              </a:spcBef>
              <a:spcAft>
                <a:spcPts val="0"/>
              </a:spcAft>
              <a:buClr>
                <a:schemeClr val="dk1"/>
              </a:buClr>
              <a:buSzPts val="2800"/>
              <a:buChar char="–"/>
            </a:pPr>
            <a:r>
              <a:rPr lang="en-US"/>
              <a:t>To whom are the data given or sold?</a:t>
            </a:r>
            <a:endParaRPr/>
          </a:p>
          <a:p>
            <a:pPr indent="-285750" lvl="1" marL="742950" rtl="0" algn="l">
              <a:lnSpc>
                <a:spcPct val="100000"/>
              </a:lnSpc>
              <a:spcBef>
                <a:spcPts val="560"/>
              </a:spcBef>
              <a:spcAft>
                <a:spcPts val="0"/>
              </a:spcAft>
              <a:buClr>
                <a:schemeClr val="dk1"/>
              </a:buClr>
              <a:buSzPts val="2800"/>
              <a:buChar char="–"/>
            </a:pPr>
            <a:r>
              <a:rPr lang="en-US"/>
              <a:t>How secure are the data against access by unauthorized people?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1"/>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fontScale="92500" lnSpcReduction="20000"/>
          </a:bodyPr>
          <a:lstStyle/>
          <a:p>
            <a:pPr indent="0" lvl="0" marL="0" rtl="0" algn="l">
              <a:lnSpc>
                <a:spcPct val="100000"/>
              </a:lnSpc>
              <a:spcBef>
                <a:spcPts val="0"/>
              </a:spcBef>
              <a:spcAft>
                <a:spcPts val="0"/>
              </a:spcAft>
              <a:buClr>
                <a:srgbClr val="6600CC"/>
              </a:buClr>
              <a:buSzPct val="100000"/>
              <a:buNone/>
            </a:pPr>
            <a:r>
              <a:rPr lang="en-US"/>
              <a:t>Information on Internet Bulletin Boards, Newsgroups, and Social Networking Sites</a:t>
            </a:r>
            <a:endParaRPr/>
          </a:p>
        </p:txBody>
      </p:sp>
      <p:sp>
        <p:nvSpPr>
          <p:cNvPr id="337" name="Google Shape;337;p31"/>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fontScale="50000"/>
          </a:bodyPr>
          <a:lstStyle/>
          <a:p>
            <a:pPr indent="-342900" lvl="0" marL="342900" rtl="0" algn="l">
              <a:lnSpc>
                <a:spcPct val="100000"/>
              </a:lnSpc>
              <a:spcBef>
                <a:spcPts val="0"/>
              </a:spcBef>
              <a:spcAft>
                <a:spcPts val="0"/>
              </a:spcAft>
              <a:buClr>
                <a:schemeClr val="dk1"/>
              </a:buClr>
              <a:buSzPct val="100000"/>
              <a:buChar char="•"/>
            </a:pPr>
            <a:r>
              <a:rPr lang="en-US"/>
              <a:t>Every day we see more and more </a:t>
            </a:r>
            <a:r>
              <a:rPr b="1" lang="en-US"/>
              <a:t>electronic bulletin boards, newsgroups, electronic discussions such as chat rooms, and social networking sites</a:t>
            </a:r>
            <a:r>
              <a:rPr lang="en-US"/>
              <a:t>. These sites appear on the Internet, within corporate intranets, and on blogs.</a:t>
            </a:r>
            <a:endParaRPr/>
          </a:p>
          <a:p>
            <a:pPr indent="-342900" lvl="0" marL="342900" rtl="0" algn="l">
              <a:lnSpc>
                <a:spcPct val="100000"/>
              </a:lnSpc>
              <a:spcBef>
                <a:spcPts val="320"/>
              </a:spcBef>
              <a:spcAft>
                <a:spcPts val="0"/>
              </a:spcAft>
              <a:buClr>
                <a:schemeClr val="dk1"/>
              </a:buClr>
              <a:buSzPct val="100000"/>
              <a:buChar char="•"/>
            </a:pPr>
            <a:r>
              <a:rPr b="1" lang="en-US"/>
              <a:t>Blog (Web Log): </a:t>
            </a:r>
            <a:r>
              <a:rPr lang="en-US"/>
              <a:t>an informal, personal journal that is frequently updated and is intended for general public reading.</a:t>
            </a:r>
            <a:endParaRPr/>
          </a:p>
          <a:p>
            <a:pPr indent="-342900" lvl="0" marL="342900" rtl="0" algn="l">
              <a:lnSpc>
                <a:spcPct val="100000"/>
              </a:lnSpc>
              <a:spcBef>
                <a:spcPts val="320"/>
              </a:spcBef>
              <a:spcAft>
                <a:spcPts val="0"/>
              </a:spcAft>
              <a:buClr>
                <a:schemeClr val="dk1"/>
              </a:buClr>
              <a:buSzPct val="100000"/>
              <a:buChar char="•"/>
            </a:pPr>
            <a:r>
              <a:rPr b="1" lang="en-US"/>
              <a:t>Conflict between free speech and privacy than the Internet</a:t>
            </a:r>
            <a:r>
              <a:rPr lang="en-US"/>
              <a:t>. Many Web sites contain anonymous, derogatory information on individuals, who typically have little recourse in the matter.</a:t>
            </a:r>
            <a:endParaRPr/>
          </a:p>
          <a:p>
            <a:pPr indent="-342900" lvl="0" marL="342900" rtl="0" algn="l">
              <a:lnSpc>
                <a:spcPct val="100000"/>
              </a:lnSpc>
              <a:spcBef>
                <a:spcPts val="320"/>
              </a:spcBef>
              <a:spcAft>
                <a:spcPts val="0"/>
              </a:spcAft>
              <a:buClr>
                <a:schemeClr val="dk1"/>
              </a:buClr>
              <a:buSzPct val="100000"/>
              <a:buChar char="•"/>
            </a:pPr>
            <a:r>
              <a:rPr lang="en-US"/>
              <a:t>Weblog</a:t>
            </a:r>
            <a:endParaRPr/>
          </a:p>
          <a:p>
            <a:pPr indent="-342900" lvl="0" marL="342900" rtl="0" algn="l">
              <a:lnSpc>
                <a:spcPct val="100000"/>
              </a:lnSpc>
              <a:spcBef>
                <a:spcPts val="320"/>
              </a:spcBef>
              <a:spcAft>
                <a:spcPts val="0"/>
              </a:spcAft>
              <a:buClr>
                <a:schemeClr val="dk1"/>
              </a:buClr>
              <a:buSzPct val="100000"/>
              <a:buChar char="•"/>
            </a:pPr>
            <a:r>
              <a:rPr lang="en-US"/>
              <a:t>Free Speech versus Privacy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2"/>
          <p:cNvSpPr txBox="1"/>
          <p:nvPr>
            <p:ph idx="1" type="body"/>
          </p:nvPr>
        </p:nvSpPr>
        <p:spPr>
          <a:xfrm>
            <a:off x="1295400" y="635296"/>
            <a:ext cx="7772400" cy="990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’S ABOUT BUSINESS 6.3</a:t>
            </a:r>
            <a:endParaRPr/>
          </a:p>
        </p:txBody>
      </p:sp>
      <p:sp>
        <p:nvSpPr>
          <p:cNvPr id="343" name="Google Shape;343;p32"/>
          <p:cNvSpPr txBox="1"/>
          <p:nvPr>
            <p:ph idx="2" type="body"/>
          </p:nvPr>
        </p:nvSpPr>
        <p:spPr>
          <a:xfrm>
            <a:off x="609600" y="1828800"/>
            <a:ext cx="8001000" cy="44196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lnSpc>
                <a:spcPct val="100000"/>
              </a:lnSpc>
              <a:spcBef>
                <a:spcPts val="0"/>
              </a:spcBef>
              <a:spcAft>
                <a:spcPts val="0"/>
              </a:spcAft>
              <a:buClr>
                <a:schemeClr val="dk1"/>
              </a:buClr>
              <a:buSzPct val="100000"/>
              <a:buChar char="•"/>
            </a:pPr>
            <a:r>
              <a:rPr lang="en-US"/>
              <a:t>Google Glass: Big Brother Really Is Watching You</a:t>
            </a:r>
            <a:endParaRPr/>
          </a:p>
          <a:p>
            <a:pPr indent="-514350" lvl="1" marL="971550" rtl="0" algn="l">
              <a:lnSpc>
                <a:spcPct val="100000"/>
              </a:lnSpc>
              <a:spcBef>
                <a:spcPts val="408"/>
              </a:spcBef>
              <a:spcAft>
                <a:spcPts val="0"/>
              </a:spcAft>
              <a:buSzPct val="100000"/>
              <a:buAutoNum type="arabicPeriod"/>
            </a:pPr>
            <a:r>
              <a:rPr lang="en-US"/>
              <a:t>Apply the general framework for ethical decision making to Google Glass.</a:t>
            </a:r>
            <a:endParaRPr/>
          </a:p>
          <a:p>
            <a:pPr indent="-514350" lvl="1" marL="971550" rtl="0" algn="l">
              <a:lnSpc>
                <a:spcPct val="100000"/>
              </a:lnSpc>
              <a:spcBef>
                <a:spcPts val="408"/>
              </a:spcBef>
              <a:spcAft>
                <a:spcPts val="0"/>
              </a:spcAft>
              <a:buSzPct val="100000"/>
              <a:buAutoNum type="arabicPeriod"/>
            </a:pPr>
            <a:r>
              <a:rPr lang="en-US"/>
              <a:t>Do you feel that the functionality offered by Google Glass outweighs the potential loss of privacy that the technology could create? Why or why not? Support your answer.</a:t>
            </a:r>
            <a:endParaRPr/>
          </a:p>
          <a:p>
            <a:pPr indent="-514350" lvl="1" marL="971550" rtl="0" algn="l">
              <a:lnSpc>
                <a:spcPct val="100000"/>
              </a:lnSpc>
              <a:spcBef>
                <a:spcPts val="408"/>
              </a:spcBef>
              <a:spcAft>
                <a:spcPts val="0"/>
              </a:spcAft>
              <a:buSzPct val="100000"/>
              <a:buAutoNum type="arabicPeriod"/>
            </a:pPr>
            <a:r>
              <a:rPr lang="en-US"/>
              <a:t>Would you use Google Glasses? Why or why not? Support your answer.</a:t>
            </a:r>
            <a:endParaRPr/>
          </a:p>
          <a:p>
            <a:pPr indent="-514350" lvl="1" marL="971550" rtl="0" algn="l">
              <a:lnSpc>
                <a:spcPct val="100000"/>
              </a:lnSpc>
              <a:spcBef>
                <a:spcPts val="408"/>
              </a:spcBef>
              <a:spcAft>
                <a:spcPts val="0"/>
              </a:spcAft>
              <a:buSzPct val="100000"/>
              <a:buAutoNum type="arabicPeriod"/>
            </a:pPr>
            <a:r>
              <a:rPr lang="en-US"/>
              <a:t>If you were at a party or at a bar, would you be comfortable speaking to someone who was wearing Google Glasses? Would you be comfortable just being in the room with someone wearing Google Glasses? Why or why not? Support your answer.</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3"/>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Privacy Codes and Policies</a:t>
            </a:r>
            <a:endParaRPr/>
          </a:p>
        </p:txBody>
      </p:sp>
      <p:sp>
        <p:nvSpPr>
          <p:cNvPr id="350" name="Google Shape;350;p33"/>
          <p:cNvSpPr txBox="1"/>
          <p:nvPr>
            <p:ph idx="2" type="body"/>
          </p:nvPr>
        </p:nvSpPr>
        <p:spPr>
          <a:xfrm>
            <a:off x="609600" y="1752600"/>
            <a:ext cx="8001000" cy="4495800"/>
          </a:xfrm>
          <a:prstGeom prst="rect">
            <a:avLst/>
          </a:prstGeom>
          <a:noFill/>
          <a:ln>
            <a:noFill/>
          </a:ln>
        </p:spPr>
        <p:txBody>
          <a:bodyPr anchorCtr="0" anchor="t" bIns="45700" lIns="91425" spcFirstLastPara="1" rIns="91425" wrap="square" tIns="45700">
            <a:normAutofit fontScale="50000"/>
          </a:bodyPr>
          <a:lstStyle/>
          <a:p>
            <a:pPr indent="-342900" lvl="0" marL="342900" rtl="0" algn="l">
              <a:lnSpc>
                <a:spcPct val="100000"/>
              </a:lnSpc>
              <a:spcBef>
                <a:spcPts val="0"/>
              </a:spcBef>
              <a:spcAft>
                <a:spcPts val="0"/>
              </a:spcAft>
              <a:buClr>
                <a:schemeClr val="dk1"/>
              </a:buClr>
              <a:buSzPct val="100000"/>
              <a:buChar char="•"/>
            </a:pPr>
            <a:r>
              <a:rPr b="1" lang="en-US" sz="3600"/>
              <a:t>Privacy Policies (or Privacy Codes): </a:t>
            </a:r>
            <a:r>
              <a:rPr lang="en-US" sz="3600"/>
              <a:t>an organization’s guidelines for protecting the privacy of its customers, clients, and employees.</a:t>
            </a:r>
            <a:endParaRPr sz="3600"/>
          </a:p>
          <a:p>
            <a:pPr indent="-342900" lvl="0" marL="342900" rtl="0" algn="l">
              <a:lnSpc>
                <a:spcPct val="100000"/>
              </a:lnSpc>
              <a:spcBef>
                <a:spcPts val="360"/>
              </a:spcBef>
              <a:spcAft>
                <a:spcPts val="0"/>
              </a:spcAft>
              <a:buClr>
                <a:schemeClr val="dk1"/>
              </a:buClr>
              <a:buSzPct val="100000"/>
              <a:buChar char="•"/>
            </a:pPr>
            <a:r>
              <a:rPr b="1" lang="en-US" sz="3600"/>
              <a:t>Opt-Out Model of Informed Consent: </a:t>
            </a:r>
            <a:r>
              <a:rPr lang="en-US" sz="3600"/>
              <a:t>permits the company to collect personal information until the customer specifically requests that the data not be collected. </a:t>
            </a:r>
            <a:endParaRPr sz="3600"/>
          </a:p>
          <a:p>
            <a:pPr indent="-342900" lvl="0" marL="342900" rtl="0" algn="l">
              <a:lnSpc>
                <a:spcPct val="100000"/>
              </a:lnSpc>
              <a:spcBef>
                <a:spcPts val="360"/>
              </a:spcBef>
              <a:spcAft>
                <a:spcPts val="0"/>
              </a:spcAft>
              <a:buClr>
                <a:schemeClr val="dk1"/>
              </a:buClr>
              <a:buSzPct val="100000"/>
              <a:buChar char="•"/>
            </a:pPr>
            <a:r>
              <a:rPr b="1" lang="en-US" sz="3600"/>
              <a:t>Opt-In Model of Informed Consent: </a:t>
            </a:r>
            <a:r>
              <a:rPr lang="en-US" sz="3600"/>
              <a:t>Privacy advocates prefer this model, which prohibits an organization from collecting any personal information unless the customer specifically authorizes it.</a:t>
            </a:r>
            <a:endParaRPr sz="3600"/>
          </a:p>
          <a:p>
            <a:pPr indent="-342900" lvl="0" marL="342900" rtl="0" algn="l">
              <a:lnSpc>
                <a:spcPct val="100000"/>
              </a:lnSpc>
              <a:spcBef>
                <a:spcPts val="360"/>
              </a:spcBef>
              <a:spcAft>
                <a:spcPts val="0"/>
              </a:spcAft>
              <a:buClr>
                <a:schemeClr val="dk1"/>
              </a:buClr>
              <a:buSzPct val="100000"/>
              <a:buChar char="•"/>
            </a:pPr>
            <a:r>
              <a:rPr b="1" lang="en-US" sz="3600"/>
              <a:t>Platform for Privacy Preferences (P3P): </a:t>
            </a:r>
            <a:r>
              <a:rPr lang="en-US" sz="3600"/>
              <a:t>a protocol that automatically communicates privacy policies between an electronic commerce Web site and visitors to that site. P3P enables visitors to determine the types of personal data that can be extracted by the sites they visit.</a:t>
            </a:r>
            <a:endParaRPr sz="36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4"/>
          <p:cNvSpPr txBox="1"/>
          <p:nvPr>
            <p:ph idx="1" type="subTitle"/>
          </p:nvPr>
        </p:nvSpPr>
        <p:spPr>
          <a:xfrm>
            <a:off x="457200" y="76200"/>
            <a:ext cx="8153399" cy="1447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Table 6.2: Privacy Policy Guidelines: A Sampler</a:t>
            </a:r>
            <a:endParaRPr/>
          </a:p>
        </p:txBody>
      </p:sp>
      <p:pic>
        <p:nvPicPr>
          <p:cNvPr id="356" name="Google Shape;356;p34"/>
          <p:cNvPicPr preferRelativeResize="0"/>
          <p:nvPr>
            <p:ph idx="2" type="body"/>
          </p:nvPr>
        </p:nvPicPr>
        <p:blipFill rotWithShape="1">
          <a:blip r:embed="rId3">
            <a:alphaModFix/>
          </a:blip>
          <a:srcRect b="0" l="0" r="0" t="0"/>
          <a:stretch/>
        </p:blipFill>
        <p:spPr>
          <a:xfrm>
            <a:off x="1806286" y="1828800"/>
            <a:ext cx="5455227" cy="4800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5"/>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International Aspects of Privacy</a:t>
            </a:r>
            <a:endParaRPr/>
          </a:p>
        </p:txBody>
      </p:sp>
      <p:sp>
        <p:nvSpPr>
          <p:cNvPr id="363" name="Google Shape;363;p35"/>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Inconsistent Privacy and Security Laws</a:t>
            </a:r>
            <a:endParaRPr/>
          </a:p>
          <a:p>
            <a:pPr indent="-342900" lvl="0" marL="342900" rtl="0" algn="l">
              <a:lnSpc>
                <a:spcPct val="100000"/>
              </a:lnSpc>
              <a:spcBef>
                <a:spcPts val="640"/>
              </a:spcBef>
              <a:spcAft>
                <a:spcPts val="0"/>
              </a:spcAft>
              <a:buClr>
                <a:schemeClr val="dk1"/>
              </a:buClr>
              <a:buSzPts val="3200"/>
              <a:buChar char="•"/>
            </a:pPr>
            <a:r>
              <a:rPr lang="en-US"/>
              <a:t>Transborder data flow</a:t>
            </a:r>
            <a:endParaRPr/>
          </a:p>
          <a:p>
            <a:pPr indent="-342900" lvl="0" marL="342900" rtl="0" algn="l">
              <a:lnSpc>
                <a:spcPct val="100000"/>
              </a:lnSpc>
              <a:spcBef>
                <a:spcPts val="640"/>
              </a:spcBef>
              <a:spcAft>
                <a:spcPts val="0"/>
              </a:spcAft>
              <a:buClr>
                <a:schemeClr val="dk1"/>
              </a:buClr>
              <a:buSzPts val="3200"/>
              <a:buChar char="•"/>
            </a:pPr>
            <a:r>
              <a:rPr lang="en-US"/>
              <a:t>European Community Commission</a:t>
            </a:r>
            <a:endParaRPr/>
          </a:p>
          <a:p>
            <a:pPr indent="-342900" lvl="0" marL="342900" rtl="0" algn="l">
              <a:lnSpc>
                <a:spcPct val="100000"/>
              </a:lnSpc>
              <a:spcBef>
                <a:spcPts val="640"/>
              </a:spcBef>
              <a:spcAft>
                <a:spcPts val="0"/>
              </a:spcAft>
              <a:buClr>
                <a:schemeClr val="dk1"/>
              </a:buClr>
              <a:buSzPts val="3200"/>
              <a:buChar char="•"/>
            </a:pPr>
            <a:r>
              <a:rPr lang="en-US"/>
              <a:t>Safe Harbor framework for European citizen personal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
          <p:cNvSpPr txBox="1"/>
          <p:nvPr>
            <p:ph idx="1" type="body"/>
          </p:nvPr>
        </p:nvSpPr>
        <p:spPr>
          <a:xfrm>
            <a:off x="457200" y="1371600"/>
            <a:ext cx="8229600" cy="4876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Tapad Can Track</a:t>
            </a:r>
            <a:br>
              <a:rPr lang="en-US"/>
            </a:br>
            <a:r>
              <a:rPr lang="en-US"/>
              <a:t>You Across Devices</a:t>
            </a:r>
            <a:endParaRPr/>
          </a:p>
          <a:p>
            <a:pPr indent="-457200" lvl="1" marL="914400" rtl="0" algn="l">
              <a:lnSpc>
                <a:spcPct val="100000"/>
              </a:lnSpc>
              <a:spcBef>
                <a:spcPts val="480"/>
              </a:spcBef>
              <a:spcAft>
                <a:spcPts val="0"/>
              </a:spcAft>
              <a:buSzPts val="2400"/>
              <a:buAutoNum type="arabicPeriod"/>
            </a:pPr>
            <a:r>
              <a:rPr lang="en-US"/>
              <a:t>Is Tapad’s business model</a:t>
            </a:r>
            <a:br>
              <a:rPr lang="en-US"/>
            </a:br>
            <a:r>
              <a:rPr lang="en-US"/>
              <a:t>ethical? Why or why not?</a:t>
            </a:r>
            <a:endParaRPr/>
          </a:p>
          <a:p>
            <a:pPr indent="-457200" lvl="1" marL="914400" rtl="0" algn="l">
              <a:lnSpc>
                <a:spcPct val="100000"/>
              </a:lnSpc>
              <a:spcBef>
                <a:spcPts val="480"/>
              </a:spcBef>
              <a:spcAft>
                <a:spcPts val="0"/>
              </a:spcAft>
              <a:buSzPts val="2400"/>
              <a:buAutoNum type="arabicPeriod"/>
            </a:pPr>
            <a:r>
              <a:rPr lang="en-US"/>
              <a:t>What is the relationship </a:t>
            </a:r>
            <a:br>
              <a:rPr lang="en-US"/>
            </a:br>
            <a:r>
              <a:rPr lang="en-US"/>
              <a:t>between Tapad’s business </a:t>
            </a:r>
            <a:br>
              <a:rPr lang="en-US"/>
            </a:br>
            <a:r>
              <a:rPr lang="en-US"/>
              <a:t>model and your privacy? Provide specific examples to support your answer.</a:t>
            </a:r>
            <a:endParaRPr/>
          </a:p>
        </p:txBody>
      </p:sp>
      <p:pic>
        <p:nvPicPr>
          <p:cNvPr id="163" name="Google Shape;163;p4"/>
          <p:cNvPicPr preferRelativeResize="0"/>
          <p:nvPr/>
        </p:nvPicPr>
        <p:blipFill rotWithShape="1">
          <a:blip r:embed="rId3">
            <a:alphaModFix/>
          </a:blip>
          <a:srcRect b="0" l="0" r="0" t="0"/>
          <a:stretch/>
        </p:blipFill>
        <p:spPr>
          <a:xfrm>
            <a:off x="5715000" y="1295400"/>
            <a:ext cx="3018924" cy="242070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5"/>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FF9900"/>
              </a:buClr>
              <a:buSzPts val="4400"/>
              <a:buNone/>
            </a:pPr>
            <a:r>
              <a:rPr lang="en-US"/>
              <a:t>Ethical Issues</a:t>
            </a:r>
            <a:endParaRPr/>
          </a:p>
        </p:txBody>
      </p:sp>
      <p:sp>
        <p:nvSpPr>
          <p:cNvPr id="169" name="Google Shape;169;p5"/>
          <p:cNvSpPr txBox="1"/>
          <p:nvPr>
            <p:ph idx="2" type="body"/>
          </p:nvPr>
        </p:nvSpPr>
        <p:spPr>
          <a:xfrm>
            <a:off x="76200" y="0"/>
            <a:ext cx="1981200" cy="1524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7F7F7F"/>
              </a:buClr>
              <a:buSzPts val="7200"/>
              <a:buNone/>
            </a:pPr>
            <a:r>
              <a:rPr lang="en-US"/>
              <a:t>6.1</a:t>
            </a:r>
            <a:endParaRPr/>
          </a:p>
        </p:txBody>
      </p:sp>
      <p:sp>
        <p:nvSpPr>
          <p:cNvPr id="170" name="Google Shape;170;p5"/>
          <p:cNvSpPr txBox="1"/>
          <p:nvPr>
            <p:ph idx="3" type="body"/>
          </p:nvPr>
        </p:nvSpPr>
        <p:spPr>
          <a:xfrm>
            <a:off x="1066800" y="2438400"/>
            <a:ext cx="7543800" cy="38100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6600CC"/>
              </a:buClr>
              <a:buSzPts val="3200"/>
              <a:buChar char="•"/>
            </a:pPr>
            <a:r>
              <a:rPr lang="en-US"/>
              <a:t>Ethical Frameworks</a:t>
            </a:r>
            <a:endParaRPr/>
          </a:p>
          <a:p>
            <a:pPr indent="-342900" lvl="0" marL="342900" rtl="0" algn="l">
              <a:lnSpc>
                <a:spcPct val="100000"/>
              </a:lnSpc>
              <a:spcBef>
                <a:spcPts val="640"/>
              </a:spcBef>
              <a:spcAft>
                <a:spcPts val="0"/>
              </a:spcAft>
              <a:buClr>
                <a:srgbClr val="6600CC"/>
              </a:buClr>
              <a:buSzPts val="3200"/>
              <a:buChar char="•"/>
            </a:pPr>
            <a:r>
              <a:rPr lang="en-US"/>
              <a:t>Ethics in the Corporate Environment</a:t>
            </a:r>
            <a:endParaRPr/>
          </a:p>
          <a:p>
            <a:pPr indent="-342900" lvl="0" marL="342900" rtl="0" algn="l">
              <a:lnSpc>
                <a:spcPct val="100000"/>
              </a:lnSpc>
              <a:spcBef>
                <a:spcPts val="640"/>
              </a:spcBef>
              <a:spcAft>
                <a:spcPts val="0"/>
              </a:spcAft>
              <a:buClr>
                <a:srgbClr val="6600CC"/>
              </a:buClr>
              <a:buSzPts val="3200"/>
              <a:buChar char="•"/>
            </a:pPr>
            <a:r>
              <a:rPr lang="en-US"/>
              <a:t>Ethics and Information Technology</a:t>
            </a:r>
            <a:endParaRPr/>
          </a:p>
        </p:txBody>
      </p:sp>
      <p:pic>
        <p:nvPicPr>
          <p:cNvPr id="171" name="Google Shape;171;p5"/>
          <p:cNvPicPr preferRelativeResize="0"/>
          <p:nvPr/>
        </p:nvPicPr>
        <p:blipFill rotWithShape="1">
          <a:blip r:embed="rId3">
            <a:alphaModFix/>
          </a:blip>
          <a:srcRect b="0" l="0" r="0" t="0"/>
          <a:stretch/>
        </p:blipFill>
        <p:spPr>
          <a:xfrm>
            <a:off x="6477000" y="381000"/>
            <a:ext cx="2425267" cy="22907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6"/>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CCFF"/>
              </a:buClr>
              <a:buSzPts val="4400"/>
              <a:buFont typeface="Verdana"/>
              <a:buNone/>
            </a:pPr>
            <a:r>
              <a:rPr lang="en-US"/>
              <a:t>Ethics</a:t>
            </a:r>
            <a:endParaRPr/>
          </a:p>
        </p:txBody>
      </p:sp>
      <p:sp>
        <p:nvSpPr>
          <p:cNvPr id="177" name="Google Shape;177;p6"/>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a:bodyPr>
          <a:lstStyle/>
          <a:p>
            <a:pPr indent="-514350" lvl="0" marL="514350" rtl="0" algn="l">
              <a:lnSpc>
                <a:spcPct val="100000"/>
              </a:lnSpc>
              <a:spcBef>
                <a:spcPts val="0"/>
              </a:spcBef>
              <a:spcAft>
                <a:spcPts val="0"/>
              </a:spcAft>
              <a:buClr>
                <a:srgbClr val="00B0F0"/>
              </a:buClr>
              <a:buSzPts val="3200"/>
              <a:buFont typeface="Georgia"/>
              <a:buAutoNum type="arabicPeriod"/>
            </a:pPr>
            <a:r>
              <a:rPr lang="en-US"/>
              <a:t>Ethics refers to the principles of right and wrong that individuals use to make choices that guide their behavior. </a:t>
            </a:r>
            <a:endParaRPr/>
          </a:p>
          <a:p>
            <a:pPr indent="-514350" lvl="0" marL="514350" rtl="0" algn="l">
              <a:lnSpc>
                <a:spcPct val="100000"/>
              </a:lnSpc>
              <a:spcBef>
                <a:spcPts val="640"/>
              </a:spcBef>
              <a:spcAft>
                <a:spcPts val="0"/>
              </a:spcAft>
              <a:buClr>
                <a:srgbClr val="00B0F0"/>
              </a:buClr>
              <a:buSzPts val="3200"/>
              <a:buFont typeface="Georgia"/>
              <a:buAutoNum type="arabicPeriod"/>
            </a:pPr>
            <a:r>
              <a:rPr lang="en-US"/>
              <a:t>Deciding what is right or wrong is not always easy or clear cut. Fortunately, there are many frameworks that can help us make ethical decisions.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7"/>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Ethical Frameworks</a:t>
            </a:r>
            <a:endParaRPr/>
          </a:p>
        </p:txBody>
      </p:sp>
      <p:sp>
        <p:nvSpPr>
          <p:cNvPr id="184" name="Google Shape;184;p7"/>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Utilitarian Approach</a:t>
            </a:r>
            <a:endParaRPr/>
          </a:p>
          <a:p>
            <a:pPr indent="-342900" lvl="0" marL="342900" rtl="0" algn="l">
              <a:lnSpc>
                <a:spcPct val="100000"/>
              </a:lnSpc>
              <a:spcBef>
                <a:spcPts val="640"/>
              </a:spcBef>
              <a:spcAft>
                <a:spcPts val="0"/>
              </a:spcAft>
              <a:buClr>
                <a:schemeClr val="dk1"/>
              </a:buClr>
              <a:buSzPts val="3200"/>
              <a:buChar char="•"/>
            </a:pPr>
            <a:r>
              <a:rPr lang="en-US"/>
              <a:t>Rights Approach</a:t>
            </a:r>
            <a:endParaRPr/>
          </a:p>
          <a:p>
            <a:pPr indent="-342900" lvl="0" marL="342900" rtl="0" algn="l">
              <a:lnSpc>
                <a:spcPct val="100000"/>
              </a:lnSpc>
              <a:spcBef>
                <a:spcPts val="640"/>
              </a:spcBef>
              <a:spcAft>
                <a:spcPts val="0"/>
              </a:spcAft>
              <a:buClr>
                <a:schemeClr val="dk1"/>
              </a:buClr>
              <a:buSzPts val="3200"/>
              <a:buChar char="•"/>
            </a:pPr>
            <a:r>
              <a:rPr lang="en-US"/>
              <a:t>Fairness Approach</a:t>
            </a:r>
            <a:endParaRPr/>
          </a:p>
          <a:p>
            <a:pPr indent="-342900" lvl="0" marL="342900" rtl="0" algn="l">
              <a:lnSpc>
                <a:spcPct val="100000"/>
              </a:lnSpc>
              <a:spcBef>
                <a:spcPts val="640"/>
              </a:spcBef>
              <a:spcAft>
                <a:spcPts val="0"/>
              </a:spcAft>
              <a:buClr>
                <a:schemeClr val="dk1"/>
              </a:buClr>
              <a:buSzPts val="3200"/>
              <a:buChar char="•"/>
            </a:pPr>
            <a:r>
              <a:rPr lang="en-US"/>
              <a:t>Common Good Approach</a:t>
            </a:r>
            <a:endParaRPr/>
          </a:p>
          <a:p>
            <a:pPr indent="-342900" lvl="0" marL="342900" rtl="0" algn="l">
              <a:lnSpc>
                <a:spcPct val="100000"/>
              </a:lnSpc>
              <a:spcBef>
                <a:spcPts val="640"/>
              </a:spcBef>
              <a:spcAft>
                <a:spcPts val="0"/>
              </a:spcAft>
              <a:buClr>
                <a:schemeClr val="dk1"/>
              </a:buClr>
              <a:buSzPts val="3200"/>
              <a:buChar char="•"/>
            </a:pPr>
            <a:r>
              <a:rPr lang="en-US"/>
              <a:t>Five Steps of the General Ethical Framework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8"/>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CCFF"/>
              </a:buClr>
              <a:buSzPts val="4400"/>
              <a:buFont typeface="Verdana"/>
              <a:buNone/>
            </a:pPr>
            <a:r>
              <a:rPr lang="en-US"/>
              <a:t>Ethical Frameworks</a:t>
            </a:r>
            <a:endParaRPr/>
          </a:p>
        </p:txBody>
      </p:sp>
      <p:sp>
        <p:nvSpPr>
          <p:cNvPr id="190" name="Google Shape;190;p8"/>
          <p:cNvSpPr txBox="1"/>
          <p:nvPr>
            <p:ph idx="1" type="body"/>
          </p:nvPr>
        </p:nvSpPr>
        <p:spPr>
          <a:xfrm>
            <a:off x="457200" y="1371600"/>
            <a:ext cx="8522970" cy="4754880"/>
          </a:xfrm>
          <a:prstGeom prst="rect">
            <a:avLst/>
          </a:prstGeom>
          <a:noFill/>
          <a:ln>
            <a:noFill/>
          </a:ln>
        </p:spPr>
        <p:txBody>
          <a:bodyPr anchorCtr="0" anchor="t" bIns="45700" lIns="91425" spcFirstLastPara="1" rIns="91425" wrap="square" tIns="45700">
            <a:normAutofit lnSpcReduction="20000"/>
          </a:bodyPr>
          <a:lstStyle/>
          <a:p>
            <a:pPr indent="-514350" lvl="0" marL="514350" rtl="0" algn="l">
              <a:lnSpc>
                <a:spcPct val="100000"/>
              </a:lnSpc>
              <a:spcBef>
                <a:spcPts val="0"/>
              </a:spcBef>
              <a:spcAft>
                <a:spcPts val="0"/>
              </a:spcAft>
              <a:buClr>
                <a:srgbClr val="00B0F0"/>
              </a:buClr>
              <a:buSzPts val="3200"/>
              <a:buFont typeface="Georgia"/>
              <a:buAutoNum type="arabicPeriod"/>
            </a:pPr>
            <a:r>
              <a:rPr lang="en-US"/>
              <a:t>The utilitarian approach states that an ethical action is the one that provides the most good or does the least harm. </a:t>
            </a:r>
            <a:endParaRPr/>
          </a:p>
          <a:p>
            <a:pPr indent="-514350" lvl="0" marL="514350" rtl="0" algn="l">
              <a:lnSpc>
                <a:spcPct val="100000"/>
              </a:lnSpc>
              <a:spcBef>
                <a:spcPts val="640"/>
              </a:spcBef>
              <a:spcAft>
                <a:spcPts val="0"/>
              </a:spcAft>
              <a:buClr>
                <a:srgbClr val="00B0F0"/>
              </a:buClr>
              <a:buSzPts val="3200"/>
              <a:buFont typeface="Georgia"/>
              <a:buAutoNum type="arabicPeriod"/>
            </a:pPr>
            <a:r>
              <a:rPr lang="en-US"/>
              <a:t>The ethical corporate action would be the one that produces the greatest good and does the least harm for all affected parties—customers, employees, shareholders,</a:t>
            </a:r>
            <a:endParaRPr/>
          </a:p>
          <a:p>
            <a:pPr indent="0" lvl="0" marL="0" rtl="0" algn="l">
              <a:lnSpc>
                <a:spcPct val="100000"/>
              </a:lnSpc>
              <a:spcBef>
                <a:spcPts val="640"/>
              </a:spcBef>
              <a:spcAft>
                <a:spcPts val="0"/>
              </a:spcAft>
              <a:buSzPts val="3200"/>
              <a:buNone/>
            </a:pPr>
            <a:r>
              <a:rPr lang="en-US"/>
              <a:t>    the community, and the environment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9"/>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CCFF"/>
              </a:buClr>
              <a:buSzPts val="4400"/>
              <a:buFont typeface="Verdana"/>
              <a:buNone/>
            </a:pPr>
            <a:r>
              <a:rPr lang="en-US"/>
              <a:t>Ethical Frameworks</a:t>
            </a:r>
            <a:br>
              <a:rPr lang="en-US"/>
            </a:br>
            <a:endParaRPr/>
          </a:p>
        </p:txBody>
      </p:sp>
      <p:sp>
        <p:nvSpPr>
          <p:cNvPr id="196" name="Google Shape;196;p9"/>
          <p:cNvSpPr txBox="1"/>
          <p:nvPr>
            <p:ph idx="1" type="body"/>
          </p:nvPr>
        </p:nvSpPr>
        <p:spPr>
          <a:xfrm>
            <a:off x="457200" y="1583690"/>
            <a:ext cx="8229600" cy="454279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2400"/>
              <a:buAutoNum type="arabicPeriod"/>
            </a:pPr>
            <a:r>
              <a:rPr lang="en-US" sz="2400"/>
              <a:t>The rights approach maintains that an ethical action is the one that best protects and respects the moral rights of the affected parties.</a:t>
            </a:r>
            <a:endParaRPr sz="2400"/>
          </a:p>
          <a:p>
            <a:pPr indent="-342900" lvl="0" marL="342900" rtl="0" algn="l">
              <a:lnSpc>
                <a:spcPct val="100000"/>
              </a:lnSpc>
              <a:spcBef>
                <a:spcPts val="480"/>
              </a:spcBef>
              <a:spcAft>
                <a:spcPts val="0"/>
              </a:spcAft>
              <a:buSzPts val="2400"/>
              <a:buAutoNum type="arabicPeriod"/>
            </a:pPr>
            <a:r>
              <a:rPr lang="en-US" sz="2400"/>
              <a:t>Moral rights can include the rights to make one’s own choices about what kind of life to lead, to be told the truth, not to be injured, and to a degree of privacy</a:t>
            </a:r>
            <a:endParaRPr sz="2400"/>
          </a:p>
          <a:p>
            <a:pPr indent="-342900" lvl="0" marL="342900" rtl="0" algn="l">
              <a:lnSpc>
                <a:spcPct val="100000"/>
              </a:lnSpc>
              <a:spcBef>
                <a:spcPts val="480"/>
              </a:spcBef>
              <a:spcAft>
                <a:spcPts val="0"/>
              </a:spcAft>
              <a:buSzPts val="2400"/>
              <a:buAutoNum type="arabicPeriod"/>
            </a:pPr>
            <a:r>
              <a:rPr lang="en-US" sz="2400"/>
              <a:t> An ethical organizational action would be one that protects and respects the moral rights of customers, employees, shareholders, business partners, and even competitors.</a:t>
            </a:r>
            <a:endParaRPr sz="2400"/>
          </a:p>
          <a:p>
            <a:pPr indent="-190500" lvl="0" marL="342900" rtl="0" algn="l">
              <a:lnSpc>
                <a:spcPct val="100000"/>
              </a:lnSpc>
              <a:spcBef>
                <a:spcPts val="480"/>
              </a:spcBef>
              <a:spcAft>
                <a:spcPts val="0"/>
              </a:spcAft>
              <a:buSzPts val="2400"/>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2013-08-07T23:49:00Z</dcterms:created>
  <dc:creator>John Kenneth Corley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1033-11.2.0.11191</vt:lpwstr>
  </property>
  <property fmtid="{D5CDD505-2E9C-101B-9397-08002B2CF9AE}" pid="3" name="ICV">
    <vt:lpwstr>87FE90E573F744169C18C41D39F4D98E</vt:lpwstr>
  </property>
</Properties>
</file>