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embeddedFontLst>
    <p:embeddedFont>
      <p:font typeface="Garamond"/>
      <p:regular r:id="rId67"/>
      <p:bold r:id="rId68"/>
      <p:italic r:id="rId69"/>
      <p:boldItalic r:id="rId70"/>
    </p:embeddedFon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5" roundtripDataSignature="AMtx7miFutiug/N3AY/vPKYdzdOR1ZKX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CenturyGothic-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enturyGothic-regular.fntdata"/><Relationship Id="rId70" Type="http://schemas.openxmlformats.org/officeDocument/2006/relationships/font" Target="fonts/Garamond-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Garamond-bold.fntdata"/><Relationship Id="rId23" Type="http://schemas.openxmlformats.org/officeDocument/2006/relationships/slide" Target="slides/slide18.xml"/><Relationship Id="rId67" Type="http://schemas.openxmlformats.org/officeDocument/2006/relationships/font" Target="fonts/Garamond-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Garamon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2" name="Google Shape;1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Unintentional Threats: </a:t>
            </a:r>
            <a:r>
              <a:rPr b="0" i="0" lang="en-US" sz="1200" u="none" strike="noStrike">
                <a:solidFill>
                  <a:schemeClr val="dk1"/>
                </a:solidFill>
                <a:latin typeface="Calibri"/>
                <a:ea typeface="Calibri"/>
                <a:cs typeface="Calibri"/>
                <a:sym typeface="Calibri"/>
              </a:rPr>
              <a:t>acts performed without malicious intent that nevertheless represent a serious threat to information security.</a:t>
            </a:r>
            <a:endParaRPr b="0" i="0" sz="1200" u="none" strike="noStrike">
              <a:solidFill>
                <a:schemeClr val="dk1"/>
              </a:solidFill>
              <a:latin typeface="Calibri"/>
              <a:ea typeface="Calibri"/>
              <a:cs typeface="Calibri"/>
              <a:sym typeface="Calibri"/>
            </a:endParaRPr>
          </a:p>
        </p:txBody>
      </p:sp>
      <p:sp>
        <p:nvSpPr>
          <p:cNvPr id="198" name="Google Shape;19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1" name="Google Shape;21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7" name="Google Shape;2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3" name="Google Shape;2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Social Engineering: </a:t>
            </a:r>
            <a:r>
              <a:rPr lang="en-US"/>
              <a:t>an attack in which the perpetrator uses social skills to trick or manipulate legitimate employees into providing confidential company information such as passwords. The most common example of social engineering occurs when the attacker impersonates someone else on the telephone, such as a company manager or an information systems employee.</a:t>
            </a:r>
            <a:endParaRPr/>
          </a:p>
        </p:txBody>
      </p:sp>
      <p:sp>
        <p:nvSpPr>
          <p:cNvPr id="248" name="Google Shape;24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Calibri"/>
              <a:buAutoNum type="arabicPeriod"/>
            </a:pPr>
            <a:r>
              <a:rPr b="1" lang="en-US"/>
              <a:t>Espionage or Trespass: </a:t>
            </a:r>
            <a:r>
              <a:rPr lang="en-US"/>
              <a:t>occurs when an unauthorized individual attempts to gain illegal access to organizational information.</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Information Extortion: </a:t>
            </a:r>
            <a:r>
              <a:rPr lang="en-US"/>
              <a:t>occurs when an attacker either threatens to steal, or actually steals, information from a company. The perpetrator demands payment for not stealing the information, for returning stolen information, or for agreeing not to disclose the information.</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Sabotage and Vandalism: </a:t>
            </a:r>
            <a:r>
              <a:rPr lang="en-US"/>
              <a:t>deliberate acts that involve defacing an organization’s Web site, potentially damaging the organization’s image and causing its customers to lose faith.</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Theft of Equipment or Information: </a:t>
            </a:r>
            <a:r>
              <a:rPr lang="en-US"/>
              <a:t>Computing devices and storage devices are becoming smaller yet more powerful with vastly increased storage and as a result these devices are becoming easier to steal and easier for attackers to use to steal information.</a:t>
            </a:r>
            <a:endParaRPr/>
          </a:p>
          <a:p>
            <a:pPr indent="-228600" lvl="1" marL="685800" rtl="0" algn="l">
              <a:lnSpc>
                <a:spcPct val="100000"/>
              </a:lnSpc>
              <a:spcBef>
                <a:spcPts val="0"/>
              </a:spcBef>
              <a:spcAft>
                <a:spcPts val="0"/>
              </a:spcAft>
              <a:buClr>
                <a:schemeClr val="dk1"/>
              </a:buClr>
              <a:buSzPts val="1200"/>
              <a:buFont typeface="Arial"/>
              <a:buChar char="•"/>
            </a:pPr>
            <a:r>
              <a:rPr b="1" lang="en-US"/>
              <a:t>Dumpster Diving: </a:t>
            </a:r>
            <a:r>
              <a:rPr lang="en-US"/>
              <a:t>rummaging through commercial or residential trash to fi nd discarded information.</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Identity Theft: </a:t>
            </a:r>
            <a:r>
              <a:rPr lang="en-US"/>
              <a:t>is the deliberate assumption of another person’s identity, usually to gain access to his or her fi nancial information or to frame him or her for a crime.</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u="sng"/>
              <a:t>Compromises to Intellectual Property:</a:t>
            </a:r>
            <a:endParaRPr b="1" u="sng"/>
          </a:p>
          <a:p>
            <a:pPr indent="0" lvl="0" marL="0" rtl="0" algn="l">
              <a:lnSpc>
                <a:spcPct val="100000"/>
              </a:lnSpc>
              <a:spcBef>
                <a:spcPts val="0"/>
              </a:spcBef>
              <a:spcAft>
                <a:spcPts val="0"/>
              </a:spcAft>
              <a:buSzPts val="1400"/>
              <a:buNone/>
            </a:pPr>
            <a:r>
              <a:rPr b="1" lang="en-US"/>
              <a:t>Trade Secret: </a:t>
            </a:r>
            <a:r>
              <a:rPr lang="en-US"/>
              <a:t>an intellectual work, such as a business plan, that is a company secret and is not based on public information.</a:t>
            </a:r>
            <a:endParaRPr/>
          </a:p>
          <a:p>
            <a:pPr indent="0" lvl="0" marL="0" rtl="0" algn="l">
              <a:lnSpc>
                <a:spcPct val="100000"/>
              </a:lnSpc>
              <a:spcBef>
                <a:spcPts val="0"/>
              </a:spcBef>
              <a:spcAft>
                <a:spcPts val="0"/>
              </a:spcAft>
              <a:buSzPts val="1400"/>
              <a:buNone/>
            </a:pPr>
            <a:r>
              <a:rPr b="1" lang="en-US"/>
              <a:t>Patent: </a:t>
            </a:r>
            <a:r>
              <a:rPr lang="en-US"/>
              <a:t>an official document that grants the holder exclusive rights on an invention or a process for a specifi ed period of time.</a:t>
            </a:r>
            <a:endParaRPr/>
          </a:p>
          <a:p>
            <a:pPr indent="0" lvl="0" marL="0" rtl="0" algn="l">
              <a:lnSpc>
                <a:spcPct val="100000"/>
              </a:lnSpc>
              <a:spcBef>
                <a:spcPts val="0"/>
              </a:spcBef>
              <a:spcAft>
                <a:spcPts val="0"/>
              </a:spcAft>
              <a:buSzPts val="1400"/>
              <a:buNone/>
            </a:pPr>
            <a:r>
              <a:rPr b="1" lang="en-US"/>
              <a:t>Copyright: </a:t>
            </a:r>
            <a:r>
              <a:rPr lang="en-US"/>
              <a:t>a statutory grant that provides the creators or owners of intellectual property with ownership of the property, also for a designated period.</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200"/>
              <a:buFont typeface="Calibri"/>
              <a:buNone/>
            </a:pPr>
            <a:r>
              <a:rPr b="1" lang="en-US"/>
              <a:t>Intellectual Property: </a:t>
            </a:r>
            <a:r>
              <a:rPr lang="en-US"/>
              <a:t>the property created by individuals or corporations that is protected under trade secret, patent, and copyright laws.</a:t>
            </a:r>
            <a:endParaRPr/>
          </a:p>
        </p:txBody>
      </p:sp>
      <p:sp>
        <p:nvSpPr>
          <p:cNvPr id="255" name="Google Shape;25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b="1" lang="en-US"/>
              <a:t>7.  Software Attacks</a:t>
            </a:r>
            <a:endParaRPr b="1"/>
          </a:p>
          <a:p>
            <a:pPr indent="0" lvl="0" marL="0" rtl="0" algn="l">
              <a:lnSpc>
                <a:spcPct val="100000"/>
              </a:lnSpc>
              <a:spcBef>
                <a:spcPts val="0"/>
              </a:spcBef>
              <a:spcAft>
                <a:spcPts val="0"/>
              </a:spcAft>
              <a:buClr>
                <a:schemeClr val="dk1"/>
              </a:buClr>
              <a:buSzPts val="1200"/>
              <a:buFont typeface="Calibri"/>
              <a:buNone/>
            </a:pPr>
            <a:r>
              <a:rPr b="1" lang="en-US"/>
              <a:t>8.  Alien Software: </a:t>
            </a:r>
            <a:r>
              <a:rPr lang="en-US"/>
              <a:t>clandestine soft ware that is installed on your computer through duplicitous methods.</a:t>
            </a:r>
            <a:endParaRPr/>
          </a:p>
          <a:p>
            <a:pPr indent="0" lvl="0" marL="0" rtl="0" algn="l">
              <a:lnSpc>
                <a:spcPct val="100000"/>
              </a:lnSpc>
              <a:spcBef>
                <a:spcPts val="0"/>
              </a:spcBef>
              <a:spcAft>
                <a:spcPts val="0"/>
              </a:spcAft>
              <a:buSzPts val="1400"/>
              <a:buNone/>
            </a:pPr>
            <a:r>
              <a:rPr b="1" lang="en-US"/>
              <a:t>9.  SCADA: </a:t>
            </a:r>
            <a:r>
              <a:rPr lang="en-US"/>
              <a:t>refers to a large-scale, distributed measurement and control system. SCADA systems are used to monitor or to control chemical, physical, and transport processes such as those used in oil refineries, water and sewage treatment plants, electrical generators, and nuclear power plants.</a:t>
            </a:r>
            <a:endParaRPr/>
          </a:p>
          <a:p>
            <a:pPr indent="0" lvl="0" marL="0" rtl="0" algn="l">
              <a:lnSpc>
                <a:spcPct val="100000"/>
              </a:lnSpc>
              <a:spcBef>
                <a:spcPts val="0"/>
              </a:spcBef>
              <a:spcAft>
                <a:spcPts val="0"/>
              </a:spcAft>
              <a:buSzPts val="1400"/>
              <a:buNone/>
            </a:pPr>
            <a:r>
              <a:rPr b="1" lang="en-US"/>
              <a:t>10.  Cyberterrorism and Cyberwarfare: </a:t>
            </a:r>
            <a:r>
              <a:rPr lang="en-US"/>
              <a:t>refer to malicious acts in which attackers use a target’s computer systems, particularly via the Internet, to cause physical, real-world harm or severe disruption, often to carry out a political agenda.</a:t>
            </a:r>
            <a:endParaRPr/>
          </a:p>
        </p:txBody>
      </p:sp>
      <p:sp>
        <p:nvSpPr>
          <p:cNvPr id="263" name="Google Shape;26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Calibri"/>
              <a:buAutoNum type="arabicPeriod"/>
            </a:pPr>
            <a:r>
              <a:rPr b="1" lang="en-US" u="sng"/>
              <a:t>Compromises to Intellectual Property:</a:t>
            </a:r>
            <a:endParaRPr b="1" u="sng"/>
          </a:p>
          <a:p>
            <a:pPr indent="0" lvl="0" marL="0" rtl="0" algn="l">
              <a:lnSpc>
                <a:spcPct val="100000"/>
              </a:lnSpc>
              <a:spcBef>
                <a:spcPts val="0"/>
              </a:spcBef>
              <a:spcAft>
                <a:spcPts val="0"/>
              </a:spcAft>
              <a:buSzPts val="1400"/>
              <a:buNone/>
            </a:pPr>
            <a:r>
              <a:rPr b="1" lang="en-US"/>
              <a:t>Trade Secret: </a:t>
            </a:r>
            <a:r>
              <a:rPr lang="en-US"/>
              <a:t>an intellectual work, such as a business plan, that is a company secret and is not based on public information.</a:t>
            </a:r>
            <a:endParaRPr/>
          </a:p>
          <a:p>
            <a:pPr indent="0" lvl="0" marL="0" rtl="0" algn="l">
              <a:lnSpc>
                <a:spcPct val="100000"/>
              </a:lnSpc>
              <a:spcBef>
                <a:spcPts val="0"/>
              </a:spcBef>
              <a:spcAft>
                <a:spcPts val="0"/>
              </a:spcAft>
              <a:buSzPts val="1400"/>
              <a:buNone/>
            </a:pPr>
            <a:r>
              <a:rPr b="1" lang="en-US"/>
              <a:t>Patent: </a:t>
            </a:r>
            <a:r>
              <a:rPr lang="en-US"/>
              <a:t>an official document that grants the holder exclusive rights on an invention or a process for a specifi ed period of time.</a:t>
            </a:r>
            <a:endParaRPr/>
          </a:p>
          <a:p>
            <a:pPr indent="0" lvl="0" marL="0" rtl="0" algn="l">
              <a:lnSpc>
                <a:spcPct val="100000"/>
              </a:lnSpc>
              <a:spcBef>
                <a:spcPts val="0"/>
              </a:spcBef>
              <a:spcAft>
                <a:spcPts val="0"/>
              </a:spcAft>
              <a:buSzPts val="1400"/>
              <a:buNone/>
            </a:pPr>
            <a:r>
              <a:rPr b="1" lang="en-US"/>
              <a:t>Copyright: </a:t>
            </a:r>
            <a:r>
              <a:rPr lang="en-US"/>
              <a:t>a statutory grant that provides the creators or owners of intellectual property with ownership of the property, also for a designated period.</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200"/>
              <a:buFont typeface="Calibri"/>
              <a:buNone/>
            </a:pPr>
            <a:r>
              <a:rPr b="1" lang="en-US"/>
              <a:t>Intellectual Property: </a:t>
            </a:r>
            <a:r>
              <a:rPr lang="en-US"/>
              <a:t>the property created by individuals or corporations that is protected under trade secret, patent, and copyright laws.</a:t>
            </a:r>
            <a:endParaRPr/>
          </a:p>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7" name="Google Shape;2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9" name="Google Shape;28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5" name="Google Shape;29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1" name="Google Shape;3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7" name="Google Shape;3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3" name="Google Shape;31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9" name="Google Shape;31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(1) Remote Attacks Requiring User Action</a:t>
            </a:r>
            <a:endParaRPr b="1"/>
          </a:p>
          <a:p>
            <a:pPr indent="0" lvl="0" marL="0" rtl="0" algn="l">
              <a:lnSpc>
                <a:spcPct val="100000"/>
              </a:lnSpc>
              <a:spcBef>
                <a:spcPts val="0"/>
              </a:spcBef>
              <a:spcAft>
                <a:spcPts val="0"/>
              </a:spcAft>
              <a:buSzPts val="1400"/>
              <a:buNone/>
            </a:pPr>
            <a:r>
              <a:rPr b="1" lang="en-US"/>
              <a:t>Virus: </a:t>
            </a:r>
            <a:r>
              <a:rPr lang="en-US"/>
              <a:t>Segment of computer code that performs malicious actions by attaching to another computer program.</a:t>
            </a:r>
            <a:endParaRPr/>
          </a:p>
          <a:p>
            <a:pPr indent="0" lvl="0" marL="0" rtl="0" algn="l">
              <a:lnSpc>
                <a:spcPct val="100000"/>
              </a:lnSpc>
              <a:spcBef>
                <a:spcPts val="0"/>
              </a:spcBef>
              <a:spcAft>
                <a:spcPts val="0"/>
              </a:spcAft>
              <a:buSzPts val="1400"/>
              <a:buNone/>
            </a:pPr>
            <a:r>
              <a:rPr b="1" lang="en-US"/>
              <a:t>Worm: </a:t>
            </a:r>
            <a:r>
              <a:rPr lang="en-US"/>
              <a:t>Segment of computer code that performs malicious actions and will replicate, or spread, by itself (without requiring another computer program).</a:t>
            </a:r>
            <a:endParaRPr/>
          </a:p>
          <a:p>
            <a:pPr indent="0" lvl="0" marL="0" rtl="0" algn="l">
              <a:lnSpc>
                <a:spcPct val="100000"/>
              </a:lnSpc>
              <a:spcBef>
                <a:spcPts val="0"/>
              </a:spcBef>
              <a:spcAft>
                <a:spcPts val="0"/>
              </a:spcAft>
              <a:buSzPts val="1400"/>
              <a:buNone/>
            </a:pPr>
            <a:r>
              <a:rPr b="1" lang="en-US"/>
              <a:t>Phishing Attack: </a:t>
            </a:r>
            <a:r>
              <a:rPr lang="en-US"/>
              <a:t>Phishing attacks use deception to acquire sensitive personal information by masquerading as official-looking e-mails or instant messages.</a:t>
            </a:r>
            <a:endParaRPr/>
          </a:p>
          <a:p>
            <a:pPr indent="0" lvl="0" marL="0" rtl="0" algn="l">
              <a:lnSpc>
                <a:spcPct val="100000"/>
              </a:lnSpc>
              <a:spcBef>
                <a:spcPts val="0"/>
              </a:spcBef>
              <a:spcAft>
                <a:spcPts val="0"/>
              </a:spcAft>
              <a:buSzPts val="1400"/>
              <a:buNone/>
            </a:pPr>
            <a:r>
              <a:rPr b="1" lang="en-US"/>
              <a:t>Spear Phishing: </a:t>
            </a:r>
            <a:r>
              <a:rPr lang="en-US"/>
              <a:t>Phishing attacks target large groups of people. In spear phishing attacks, attack the perpetrators find out as much information about an individual as possible to improve their chances that phishing techniques will obtain sensitive, personal information</a:t>
            </a:r>
            <a:endParaRPr/>
          </a:p>
        </p:txBody>
      </p:sp>
      <p:sp>
        <p:nvSpPr>
          <p:cNvPr id="326" name="Google Shape;32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 Remote Attacks Needing No User Action</a:t>
            </a:r>
            <a:endParaRPr b="1"/>
          </a:p>
          <a:p>
            <a:pPr indent="0" lvl="0" marL="0" rtl="0" algn="l">
              <a:lnSpc>
                <a:spcPct val="100000"/>
              </a:lnSpc>
              <a:spcBef>
                <a:spcPts val="0"/>
              </a:spcBef>
              <a:spcAft>
                <a:spcPts val="0"/>
              </a:spcAft>
              <a:buSzPts val="1400"/>
              <a:buNone/>
            </a:pPr>
            <a:r>
              <a:rPr b="1" lang="en-US"/>
              <a:t>Denial-of-Service Attack: </a:t>
            </a:r>
            <a:r>
              <a:rPr lang="en-US"/>
              <a:t>An attacker sends so many information requests to a target computer system that the target cannot handle them successfully and typically crashes (ceases to function).</a:t>
            </a:r>
            <a:endParaRPr/>
          </a:p>
          <a:p>
            <a:pPr indent="0" lvl="0" marL="0" rtl="0" algn="l">
              <a:lnSpc>
                <a:spcPct val="100000"/>
              </a:lnSpc>
              <a:spcBef>
                <a:spcPts val="0"/>
              </a:spcBef>
              <a:spcAft>
                <a:spcPts val="0"/>
              </a:spcAft>
              <a:buSzPts val="1400"/>
              <a:buNone/>
            </a:pPr>
            <a:r>
              <a:rPr b="1" lang="en-US"/>
              <a:t>Distributed Denial-of-Service Attack: </a:t>
            </a:r>
            <a:r>
              <a:rPr lang="en-US"/>
              <a:t>An attacker first takes over many computers, typically by using malicious soft ware. These computers are called zombies or bots. The attacker uses these bots—which form a botnet—to deliver a coordinated stream of information requests to a target computer, causing it to crash.</a:t>
            </a:r>
            <a:endParaRPr/>
          </a:p>
        </p:txBody>
      </p:sp>
      <p:sp>
        <p:nvSpPr>
          <p:cNvPr id="333" name="Google Shape;33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(3) Attacks by a Programmer Developing a System</a:t>
            </a:r>
            <a:endParaRPr b="1"/>
          </a:p>
          <a:p>
            <a:pPr indent="0" lvl="0" marL="0" rtl="0" algn="l">
              <a:lnSpc>
                <a:spcPct val="100000"/>
              </a:lnSpc>
              <a:spcBef>
                <a:spcPts val="0"/>
              </a:spcBef>
              <a:spcAft>
                <a:spcPts val="0"/>
              </a:spcAft>
              <a:buSzPts val="1400"/>
              <a:buNone/>
            </a:pPr>
            <a:r>
              <a:rPr b="1" lang="en-US"/>
              <a:t>Trojan Horse: </a:t>
            </a:r>
            <a:r>
              <a:rPr lang="en-US"/>
              <a:t>Software programs that hide in other computer programs and reveal their designed behavior only when they are activated.</a:t>
            </a:r>
            <a:endParaRPr/>
          </a:p>
          <a:p>
            <a:pPr indent="0" lvl="0" marL="0" rtl="0" algn="l">
              <a:lnSpc>
                <a:spcPct val="100000"/>
              </a:lnSpc>
              <a:spcBef>
                <a:spcPts val="0"/>
              </a:spcBef>
              <a:spcAft>
                <a:spcPts val="0"/>
              </a:spcAft>
              <a:buSzPts val="1400"/>
              <a:buNone/>
            </a:pPr>
            <a:r>
              <a:rPr b="1" lang="en-US"/>
              <a:t>Back Door: </a:t>
            </a:r>
            <a:r>
              <a:rPr lang="en-US"/>
              <a:t>Typically a password, known only to the attacker, that allows him or her to access a computer system at will, without having to go through any security procedures (also called a trap door).</a:t>
            </a:r>
            <a:endParaRPr/>
          </a:p>
          <a:p>
            <a:pPr indent="0" lvl="0" marL="0" rtl="0" algn="l">
              <a:lnSpc>
                <a:spcPct val="100000"/>
              </a:lnSpc>
              <a:spcBef>
                <a:spcPts val="0"/>
              </a:spcBef>
              <a:spcAft>
                <a:spcPts val="0"/>
              </a:spcAft>
              <a:buSzPts val="1400"/>
              <a:buNone/>
            </a:pPr>
            <a:r>
              <a:rPr b="1" lang="en-US"/>
              <a:t>Logic bomb: </a:t>
            </a:r>
            <a:r>
              <a:rPr lang="en-US"/>
              <a:t>A segment of computer code that is embedded within an organization’s existing computer programs and is designed to activate and perform a destructive action at a certain time or date.</a:t>
            </a:r>
            <a:endParaRPr/>
          </a:p>
        </p:txBody>
      </p:sp>
      <p:sp>
        <p:nvSpPr>
          <p:cNvPr id="340" name="Google Shape;34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6" name="Google Shape;3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b="1" lang="en-US"/>
              <a:t>.  Alien Software: </a:t>
            </a:r>
            <a:r>
              <a:rPr lang="en-US"/>
              <a:t>clandestine soft ware that is installed on your computer through duplicitous methods.</a:t>
            </a:r>
            <a:endParaRPr/>
          </a:p>
          <a:p>
            <a:pPr indent="-171450" lvl="1" marL="628650" rtl="0" algn="l">
              <a:lnSpc>
                <a:spcPct val="100000"/>
              </a:lnSpc>
              <a:spcBef>
                <a:spcPts val="0"/>
              </a:spcBef>
              <a:spcAft>
                <a:spcPts val="0"/>
              </a:spcAft>
              <a:buClr>
                <a:schemeClr val="dk1"/>
              </a:buClr>
              <a:buSzPts val="1200"/>
              <a:buFont typeface="Arial"/>
              <a:buChar char="•"/>
            </a:pPr>
            <a:r>
              <a:rPr b="1" i="1" lang="en-US"/>
              <a:t>Adware: </a:t>
            </a:r>
            <a:r>
              <a:rPr lang="en-US"/>
              <a:t>software that causes pop-up advertisements to appear on your screen.</a:t>
            </a:r>
            <a:endParaRPr/>
          </a:p>
          <a:p>
            <a:pPr indent="-171450" lvl="1" marL="628650" rtl="0" algn="l">
              <a:lnSpc>
                <a:spcPct val="100000"/>
              </a:lnSpc>
              <a:spcBef>
                <a:spcPts val="0"/>
              </a:spcBef>
              <a:spcAft>
                <a:spcPts val="0"/>
              </a:spcAft>
              <a:buClr>
                <a:schemeClr val="dk1"/>
              </a:buClr>
              <a:buSzPts val="1200"/>
              <a:buFont typeface="Arial"/>
              <a:buChar char="•"/>
            </a:pPr>
            <a:r>
              <a:rPr b="1" i="1" lang="en-US"/>
              <a:t>Spyware: </a:t>
            </a:r>
            <a:r>
              <a:rPr lang="en-US"/>
              <a:t>soft ware that collects personal information about users without their consent. Two common types of spyware are keystroke loggers and screen scrapers.</a:t>
            </a:r>
            <a:endParaRPr/>
          </a:p>
          <a:p>
            <a:pPr indent="-171450" lvl="1" marL="628650" rtl="0" algn="l">
              <a:lnSpc>
                <a:spcPct val="100000"/>
              </a:lnSpc>
              <a:spcBef>
                <a:spcPts val="0"/>
              </a:spcBef>
              <a:spcAft>
                <a:spcPts val="0"/>
              </a:spcAft>
              <a:buClr>
                <a:schemeClr val="dk1"/>
              </a:buClr>
              <a:buSzPts val="1200"/>
              <a:buFont typeface="Arial"/>
              <a:buChar char="•"/>
            </a:pPr>
            <a:r>
              <a:rPr b="1" i="1" lang="en-US"/>
              <a:t>Spamware: </a:t>
            </a:r>
            <a:r>
              <a:rPr lang="en-US"/>
              <a:t>pestware that uses your computer as a launch pad for spammers.</a:t>
            </a:r>
            <a:endParaRPr/>
          </a:p>
          <a:p>
            <a:pPr indent="-171450" lvl="1" marL="628650" rtl="0" algn="l">
              <a:lnSpc>
                <a:spcPct val="100000"/>
              </a:lnSpc>
              <a:spcBef>
                <a:spcPts val="0"/>
              </a:spcBef>
              <a:spcAft>
                <a:spcPts val="0"/>
              </a:spcAft>
              <a:buClr>
                <a:schemeClr val="dk1"/>
              </a:buClr>
              <a:buSzPts val="1200"/>
              <a:buFont typeface="Arial"/>
              <a:buChar char="•"/>
            </a:pPr>
            <a:r>
              <a:rPr b="1" i="1" lang="en-US"/>
              <a:t>Spam: </a:t>
            </a:r>
            <a:r>
              <a:rPr lang="en-US"/>
              <a:t>unsolicited e-mail, usually advertising for products and services</a:t>
            </a:r>
            <a:endParaRPr/>
          </a:p>
          <a:p>
            <a:pPr indent="-171450" lvl="1" marL="628650" rtl="0" algn="l">
              <a:lnSpc>
                <a:spcPct val="100000"/>
              </a:lnSpc>
              <a:spcBef>
                <a:spcPts val="0"/>
              </a:spcBef>
              <a:spcAft>
                <a:spcPts val="0"/>
              </a:spcAft>
              <a:buClr>
                <a:schemeClr val="dk1"/>
              </a:buClr>
              <a:buSzPts val="1200"/>
              <a:buFont typeface="Arial"/>
              <a:buChar char="•"/>
            </a:pPr>
            <a:r>
              <a:rPr b="1" i="1" lang="en-US"/>
              <a:t>Cookies: </a:t>
            </a:r>
            <a:r>
              <a:rPr lang="en-US"/>
              <a:t>small amounts of information that Web sites store on your computer, temporarily or more or less permanently</a:t>
            </a:r>
            <a:endParaRPr b="1"/>
          </a:p>
        </p:txBody>
      </p:sp>
      <p:sp>
        <p:nvSpPr>
          <p:cNvPr id="353" name="Google Shape;35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9" name="Google Shape;3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65" name="Google Shape;3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1" name="Google Shape;37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3" name="Google Shape;38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Risk: </a:t>
            </a:r>
            <a:r>
              <a:rPr lang="en-US"/>
              <a:t>the probability that a threat will impact an information resource. </a:t>
            </a:r>
            <a:endParaRPr/>
          </a:p>
          <a:p>
            <a:pPr indent="0" lvl="0" marL="0" rtl="0" algn="l">
              <a:lnSpc>
                <a:spcPct val="100000"/>
              </a:lnSpc>
              <a:spcBef>
                <a:spcPts val="0"/>
              </a:spcBef>
              <a:spcAft>
                <a:spcPts val="0"/>
              </a:spcAft>
              <a:buSzPts val="1400"/>
              <a:buNone/>
            </a:pPr>
            <a:r>
              <a:rPr b="1" lang="en-US"/>
              <a:t>Risk Management: </a:t>
            </a:r>
            <a:r>
              <a:rPr lang="en-US"/>
              <a:t>identifies, controls, and minimizes the impact of threats. In other words, risk management seeks to reduce risk to acceptable levels. </a:t>
            </a:r>
            <a:endParaRPr/>
          </a:p>
          <a:p>
            <a:pPr indent="0" lvl="0" marL="0" rtl="0" algn="l">
              <a:lnSpc>
                <a:spcPct val="100000"/>
              </a:lnSpc>
              <a:spcBef>
                <a:spcPts val="0"/>
              </a:spcBef>
              <a:spcAft>
                <a:spcPts val="0"/>
              </a:spcAft>
              <a:buSzPts val="1400"/>
              <a:buNone/>
            </a:pPr>
            <a:r>
              <a:rPr b="1" lang="en-US"/>
              <a:t>Risk Analyses: </a:t>
            </a:r>
            <a:r>
              <a:rPr lang="en-US"/>
              <a:t>ensures IS security programs are cost effective. </a:t>
            </a:r>
            <a:endParaRPr/>
          </a:p>
          <a:p>
            <a:pPr indent="0" lvl="0" marL="0" rtl="0" algn="l">
              <a:lnSpc>
                <a:spcPct val="100000"/>
              </a:lnSpc>
              <a:spcBef>
                <a:spcPts val="0"/>
              </a:spcBef>
              <a:spcAft>
                <a:spcPts val="0"/>
              </a:spcAft>
              <a:buSzPts val="1400"/>
              <a:buNone/>
            </a:pPr>
            <a:r>
              <a:rPr b="1" lang="en-US"/>
              <a:t>Risk Mitigation: </a:t>
            </a:r>
            <a:r>
              <a:rPr lang="en-US"/>
              <a:t>the organization takes concrete actions against risks which has two functions: </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implementing controls to prevent identified threats from occurring</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developing a means of recovery if the threat becomes a reality</a:t>
            </a:r>
            <a:endParaRPr/>
          </a:p>
        </p:txBody>
      </p:sp>
      <p:sp>
        <p:nvSpPr>
          <p:cNvPr id="390" name="Google Shape;39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Risk Management: </a:t>
            </a:r>
            <a:r>
              <a:rPr lang="en-US"/>
              <a:t>identifies, controls, and minimizes the impact of threats. In other words, risk management seeks to reduce risk to acceptable levels.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Three Processes of Risk management:</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risk analysis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risk mitigation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controls evaluation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Risk Analyses: ensures IS security programs are cost effective.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Three Steps of Risk Analysis:</a:t>
            </a:r>
            <a:endParaRPr/>
          </a:p>
          <a:p>
            <a:pPr indent="0" lvl="0" marL="0" rtl="0" algn="l">
              <a:lnSpc>
                <a:spcPct val="100000"/>
              </a:lnSpc>
              <a:spcBef>
                <a:spcPts val="0"/>
              </a:spcBef>
              <a:spcAft>
                <a:spcPts val="0"/>
              </a:spcAft>
              <a:buSzPts val="1400"/>
              <a:buNone/>
            </a:pPr>
            <a:r>
              <a:rPr lang="en-US"/>
              <a:t>assessing the value of each asset being protected</a:t>
            </a:r>
            <a:endParaRPr/>
          </a:p>
          <a:p>
            <a:pPr indent="0" lvl="0" marL="0" rtl="0" algn="l">
              <a:lnSpc>
                <a:spcPct val="100000"/>
              </a:lnSpc>
              <a:spcBef>
                <a:spcPts val="0"/>
              </a:spcBef>
              <a:spcAft>
                <a:spcPts val="0"/>
              </a:spcAft>
              <a:buSzPts val="1400"/>
              <a:buNone/>
            </a:pPr>
            <a:r>
              <a:rPr lang="en-US"/>
              <a:t>estimating the probability that each asset will be compromised</a:t>
            </a:r>
            <a:endParaRPr/>
          </a:p>
          <a:p>
            <a:pPr indent="0" lvl="0" marL="0" rtl="0" algn="l">
              <a:lnSpc>
                <a:spcPct val="100000"/>
              </a:lnSpc>
              <a:spcBef>
                <a:spcPts val="0"/>
              </a:spcBef>
              <a:spcAft>
                <a:spcPts val="0"/>
              </a:spcAft>
              <a:buSzPts val="1400"/>
              <a:buNone/>
            </a:pPr>
            <a:r>
              <a:rPr lang="en-US"/>
              <a:t>comparing the probable costs of the asset’s being compromised with the costs of protecting that asset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risk mitigation, the organization takes concrete actions against risks. Risk mitigation</a:t>
            </a:r>
            <a:endParaRPr/>
          </a:p>
          <a:p>
            <a:pPr indent="0" lvl="0" marL="0" rtl="0" algn="l">
              <a:lnSpc>
                <a:spcPct val="100000"/>
              </a:lnSpc>
              <a:spcBef>
                <a:spcPts val="0"/>
              </a:spcBef>
              <a:spcAft>
                <a:spcPts val="0"/>
              </a:spcAft>
              <a:buSzPts val="1400"/>
              <a:buNone/>
            </a:pPr>
            <a:r>
              <a:rPr lang="en-US"/>
              <a:t>has two functions: (1) implementing controls to prevent identifi ed threats from occurring,</a:t>
            </a:r>
            <a:endParaRPr/>
          </a:p>
          <a:p>
            <a:pPr indent="0" lvl="0" marL="0" rtl="0" algn="l">
              <a:lnSpc>
                <a:spcPct val="100000"/>
              </a:lnSpc>
              <a:spcBef>
                <a:spcPts val="0"/>
              </a:spcBef>
              <a:spcAft>
                <a:spcPts val="0"/>
              </a:spcAft>
              <a:buSzPts val="1400"/>
              <a:buNone/>
            </a:pPr>
            <a:r>
              <a:rPr lang="en-US"/>
              <a:t>and (2) developing a means of recovery if the threat becomes a reality. Th ere are several</a:t>
            </a:r>
            <a:endParaRPr/>
          </a:p>
          <a:p>
            <a:pPr indent="0" lvl="0" marL="0" rtl="0" algn="l">
              <a:lnSpc>
                <a:spcPct val="100000"/>
              </a:lnSpc>
              <a:spcBef>
                <a:spcPts val="0"/>
              </a:spcBef>
              <a:spcAft>
                <a:spcPts val="0"/>
              </a:spcAft>
              <a:buSzPts val="1400"/>
              <a:buNone/>
            </a:pPr>
            <a:r>
              <a:rPr lang="en-US"/>
              <a:t>risk mitigation strategies that organizations can adopt. Th e three most common are risk</a:t>
            </a:r>
            <a:endParaRPr/>
          </a:p>
          <a:p>
            <a:pPr indent="0" lvl="0" marL="0" rtl="0" algn="l">
              <a:lnSpc>
                <a:spcPct val="100000"/>
              </a:lnSpc>
              <a:spcBef>
                <a:spcPts val="0"/>
              </a:spcBef>
              <a:spcAft>
                <a:spcPts val="0"/>
              </a:spcAft>
              <a:buSzPts val="1400"/>
              <a:buNone/>
            </a:pPr>
            <a:r>
              <a:rPr lang="en-US"/>
              <a:t>acceptance, risk limitation, and risk transference.</a:t>
            </a:r>
            <a:endParaRPr/>
          </a:p>
        </p:txBody>
      </p:sp>
      <p:sp>
        <p:nvSpPr>
          <p:cNvPr id="398" name="Google Shape;398;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Risk Analyses: </a:t>
            </a:r>
            <a:r>
              <a:rPr lang="en-US"/>
              <a:t>ensures IS security programs are cost effective.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Three Steps of Risk Analysis:</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assessing the value of each asset being protected</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estimating the probability that each asset will be compromised</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comparing the probable costs of the asset’s being compromised with the costs of protecting that asset</a:t>
            </a:r>
            <a:endParaRPr/>
          </a:p>
        </p:txBody>
      </p:sp>
      <p:sp>
        <p:nvSpPr>
          <p:cNvPr id="405" name="Google Shape;40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Risk Mitigation: </a:t>
            </a:r>
            <a:r>
              <a:rPr lang="en-US"/>
              <a:t>the organization takes concrete actions against risks which has two functions: </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implementing controls to prevent identified threats from occurring</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developing a means of recovery if the threat becomes a reality</a:t>
            </a:r>
            <a:endParaRPr/>
          </a:p>
          <a:p>
            <a:pPr indent="0" lvl="0" marL="0" rtl="0" algn="l">
              <a:lnSpc>
                <a:spcPct val="100000"/>
              </a:lnSpc>
              <a:spcBef>
                <a:spcPts val="0"/>
              </a:spcBef>
              <a:spcAft>
                <a:spcPts val="0"/>
              </a:spcAft>
              <a:buSzPts val="1400"/>
              <a:buNone/>
            </a:pPr>
            <a:r>
              <a:rPr b="1" lang="en-US"/>
              <a:t>----------------------</a:t>
            </a:r>
            <a:endParaRPr b="1"/>
          </a:p>
          <a:p>
            <a:pPr indent="0" lvl="0" marL="0" rtl="0" algn="l">
              <a:lnSpc>
                <a:spcPct val="100000"/>
              </a:lnSpc>
              <a:spcBef>
                <a:spcPts val="0"/>
              </a:spcBef>
              <a:spcAft>
                <a:spcPts val="0"/>
              </a:spcAft>
              <a:buSzPts val="1400"/>
              <a:buNone/>
            </a:pPr>
            <a:r>
              <a:rPr b="1" lang="en-US"/>
              <a:t>Risk acceptance: </a:t>
            </a:r>
            <a:r>
              <a:rPr lang="en-US"/>
              <a:t>Accept the potential risk, continue operating with no controls, and absorb any damages that occur.</a:t>
            </a:r>
            <a:endParaRPr/>
          </a:p>
          <a:p>
            <a:pPr indent="0" lvl="0" marL="0" rtl="0" algn="l">
              <a:lnSpc>
                <a:spcPct val="100000"/>
              </a:lnSpc>
              <a:spcBef>
                <a:spcPts val="0"/>
              </a:spcBef>
              <a:spcAft>
                <a:spcPts val="0"/>
              </a:spcAft>
              <a:buSzPts val="1400"/>
              <a:buNone/>
            </a:pPr>
            <a:r>
              <a:rPr b="1" lang="en-US"/>
              <a:t>Risk limitation: </a:t>
            </a:r>
            <a:r>
              <a:rPr lang="en-US"/>
              <a:t>Limit the risk by implementing controls that minimize the impact of the threat.</a:t>
            </a:r>
            <a:endParaRPr/>
          </a:p>
          <a:p>
            <a:pPr indent="0" lvl="0" marL="0" rtl="0" algn="l">
              <a:lnSpc>
                <a:spcPct val="100000"/>
              </a:lnSpc>
              <a:spcBef>
                <a:spcPts val="0"/>
              </a:spcBef>
              <a:spcAft>
                <a:spcPts val="0"/>
              </a:spcAft>
              <a:buSzPts val="1400"/>
              <a:buNone/>
            </a:pPr>
            <a:r>
              <a:rPr b="1" lang="en-US"/>
              <a:t>Risk transference: </a:t>
            </a:r>
            <a:r>
              <a:rPr lang="en-US"/>
              <a:t>Transfer the risk by using other means to compensate for the loss, such as by purchasing insurance.</a:t>
            </a:r>
            <a:endParaRPr/>
          </a:p>
        </p:txBody>
      </p:sp>
      <p:sp>
        <p:nvSpPr>
          <p:cNvPr id="412" name="Google Shape;412;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18" name="Google Shape;41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Physical Controls: </a:t>
            </a:r>
            <a:r>
              <a:rPr lang="en-US"/>
              <a:t>prevent unauthorized individuals from gaining access to a company’s facilities. Common physical controls include walls, doors, fencing, gates, locks, badges, guards, and alarm systems.</a:t>
            </a:r>
            <a:endParaRPr/>
          </a:p>
          <a:p>
            <a:pPr indent="0" lvl="0" marL="0" rtl="0" algn="l">
              <a:lnSpc>
                <a:spcPct val="100000"/>
              </a:lnSpc>
              <a:spcBef>
                <a:spcPts val="0"/>
              </a:spcBef>
              <a:spcAft>
                <a:spcPts val="0"/>
              </a:spcAft>
              <a:buSzPts val="1400"/>
              <a:buNone/>
            </a:pPr>
            <a:r>
              <a:rPr b="1" lang="en-US"/>
              <a:t>Access Controls: </a:t>
            </a:r>
            <a:r>
              <a:rPr lang="en-US"/>
              <a:t>restrict unauthorized individuals from using information resources and involve two major functions: authentication and authorization.</a:t>
            </a:r>
            <a:endParaRPr/>
          </a:p>
          <a:p>
            <a:pPr indent="0" lvl="0" marL="0" marR="0" rtl="0" algn="l">
              <a:lnSpc>
                <a:spcPct val="100000"/>
              </a:lnSpc>
              <a:spcBef>
                <a:spcPts val="0"/>
              </a:spcBef>
              <a:spcAft>
                <a:spcPts val="0"/>
              </a:spcAft>
              <a:buClr>
                <a:schemeClr val="dk1"/>
              </a:buClr>
              <a:buSzPts val="1200"/>
              <a:buFont typeface="Calibri"/>
              <a:buNone/>
            </a:pPr>
            <a:r>
              <a:rPr b="1" lang="en-US"/>
              <a:t>Communication Controls (also called network controls): </a:t>
            </a:r>
            <a:r>
              <a:rPr lang="en-US"/>
              <a:t>secure the movement of data across networks and consist of firewalls, anti-malware systems, whitelisting and blacklisting, encryption, virtual private networks (VPNs), secure socket layer (SSL), and employee monitoring systems.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25" name="Google Shape;42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2" name="Google Shape;43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Physical Controls: </a:t>
            </a:r>
            <a:r>
              <a:rPr lang="en-US"/>
              <a:t>prevent unauthorized individuals from gaining access to a company’s facilities. Common physical controls include walls, doors, fencing, gates, locks, badges, guards, and alarm systems.</a:t>
            </a:r>
            <a:endParaRPr/>
          </a:p>
          <a:p>
            <a:pPr indent="0" lvl="0" marL="0" rtl="0" algn="l">
              <a:lnSpc>
                <a:spcPct val="100000"/>
              </a:lnSpc>
              <a:spcBef>
                <a:spcPts val="0"/>
              </a:spcBef>
              <a:spcAft>
                <a:spcPts val="0"/>
              </a:spcAft>
              <a:buSzPts val="1400"/>
              <a:buNone/>
            </a:pPr>
            <a:r>
              <a:t/>
            </a:r>
            <a:endParaRPr/>
          </a:p>
        </p:txBody>
      </p:sp>
      <p:sp>
        <p:nvSpPr>
          <p:cNvPr id="439" name="Google Shape;439;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Access Controls: </a:t>
            </a:r>
            <a:r>
              <a:rPr lang="en-US"/>
              <a:t>restrict unauthorized individuals from using information resources and involve two major functions: authentication and authorization.</a:t>
            </a:r>
            <a:endParaRPr/>
          </a:p>
          <a:p>
            <a:pPr indent="0" lvl="0" marL="0" rtl="0" algn="l">
              <a:lnSpc>
                <a:spcPct val="100000"/>
              </a:lnSpc>
              <a:spcBef>
                <a:spcPts val="0"/>
              </a:spcBef>
              <a:spcAft>
                <a:spcPts val="0"/>
              </a:spcAft>
              <a:buSzPts val="1400"/>
              <a:buNone/>
            </a:pPr>
            <a:r>
              <a:rPr b="1" lang="en-US"/>
              <a:t>Authentication: </a:t>
            </a:r>
            <a:r>
              <a:rPr lang="en-US"/>
              <a:t>confirms the identity of the person requiring access.</a:t>
            </a:r>
            <a:endParaRPr/>
          </a:p>
          <a:p>
            <a:pPr indent="0" lvl="0" marL="0" rtl="0" algn="l">
              <a:lnSpc>
                <a:spcPct val="100000"/>
              </a:lnSpc>
              <a:spcBef>
                <a:spcPts val="0"/>
              </a:spcBef>
              <a:spcAft>
                <a:spcPts val="0"/>
              </a:spcAft>
              <a:buSzPts val="1400"/>
              <a:buNone/>
            </a:pPr>
            <a:r>
              <a:rPr b="1" lang="en-US"/>
              <a:t>Authorization: </a:t>
            </a:r>
            <a:r>
              <a:rPr lang="en-US"/>
              <a:t>determines which actions, rights, or privileges the person has, based on his or her verifi ed identity.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Authentication:</a:t>
            </a:r>
            <a:endParaRPr b="1"/>
          </a:p>
          <a:p>
            <a:pPr indent="-171450" lvl="0" marL="171450" rtl="0" algn="l">
              <a:lnSpc>
                <a:spcPct val="100000"/>
              </a:lnSpc>
              <a:spcBef>
                <a:spcPts val="0"/>
              </a:spcBef>
              <a:spcAft>
                <a:spcPts val="0"/>
              </a:spcAft>
              <a:buClr>
                <a:schemeClr val="dk1"/>
              </a:buClr>
              <a:buSzPts val="1200"/>
              <a:buFont typeface="Arial"/>
              <a:buChar char="•"/>
            </a:pPr>
            <a:r>
              <a:rPr b="1" lang="en-US"/>
              <a:t>Something the user is: </a:t>
            </a:r>
            <a:r>
              <a:rPr lang="en-US"/>
              <a:t>also known as biometrics, is an authentication method that examines a person’s innate physical characteristics (e.g., fingerprint scans, palm scans, retina scans, iris recognition, and facial recognition).</a:t>
            </a:r>
            <a:endParaRPr/>
          </a:p>
          <a:p>
            <a:pPr indent="-171450" lvl="0" marL="171450" rtl="0" algn="l">
              <a:lnSpc>
                <a:spcPct val="100000"/>
              </a:lnSpc>
              <a:spcBef>
                <a:spcPts val="0"/>
              </a:spcBef>
              <a:spcAft>
                <a:spcPts val="0"/>
              </a:spcAft>
              <a:buClr>
                <a:schemeClr val="dk1"/>
              </a:buClr>
              <a:buSzPts val="1200"/>
              <a:buFont typeface="Arial"/>
              <a:buChar char="•"/>
            </a:pPr>
            <a:r>
              <a:rPr b="1" lang="en-US"/>
              <a:t>Something the user has: </a:t>
            </a:r>
            <a:r>
              <a:rPr lang="en-US"/>
              <a:t>is an authentication mechanism that includes regular identifi cation (ID) cards, smart ID cards, and tokens.</a:t>
            </a:r>
            <a:endParaRPr/>
          </a:p>
          <a:p>
            <a:pPr indent="-171450" lvl="0" marL="171450" rtl="0" algn="l">
              <a:lnSpc>
                <a:spcPct val="100000"/>
              </a:lnSpc>
              <a:spcBef>
                <a:spcPts val="0"/>
              </a:spcBef>
              <a:spcAft>
                <a:spcPts val="0"/>
              </a:spcAft>
              <a:buClr>
                <a:schemeClr val="dk1"/>
              </a:buClr>
              <a:buSzPts val="1200"/>
              <a:buFont typeface="Arial"/>
              <a:buChar char="•"/>
            </a:pPr>
            <a:r>
              <a:rPr b="1" lang="en-US"/>
              <a:t>Something the user does: </a:t>
            </a:r>
            <a:r>
              <a:rPr lang="en-US"/>
              <a:t>is an authentication mechanism that includes voice and signature recognition. </a:t>
            </a:r>
            <a:endParaRPr/>
          </a:p>
          <a:p>
            <a:pPr indent="-171450" lvl="0" marL="171450" rtl="0" algn="l">
              <a:lnSpc>
                <a:spcPct val="100000"/>
              </a:lnSpc>
              <a:spcBef>
                <a:spcPts val="0"/>
              </a:spcBef>
              <a:spcAft>
                <a:spcPts val="0"/>
              </a:spcAft>
              <a:buClr>
                <a:schemeClr val="dk1"/>
              </a:buClr>
              <a:buSzPts val="1200"/>
              <a:buFont typeface="Arial"/>
              <a:buChar char="•"/>
            </a:pPr>
            <a:r>
              <a:rPr b="1" lang="en-US"/>
              <a:t>Something the user knows: </a:t>
            </a:r>
            <a:r>
              <a:rPr lang="en-US"/>
              <a:t>is an authentication mechanism that includes passwords and passphrases.</a:t>
            </a:r>
            <a:endParaRPr/>
          </a:p>
        </p:txBody>
      </p:sp>
      <p:sp>
        <p:nvSpPr>
          <p:cNvPr id="446" name="Google Shape;446;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Communication Controls (also called network controls): </a:t>
            </a:r>
            <a:r>
              <a:rPr lang="en-US"/>
              <a:t>secure the movement of data across networks and consist of firewalls, anti-malware systems, whitelisting and blacklisting, encryption, virtual private networks (VPNs), secure socket layer (SSL), and employee monitoring systems.</a:t>
            </a:r>
            <a:endParaRPr/>
          </a:p>
          <a:p>
            <a:pPr indent="0" lvl="0" marL="0" rtl="0" algn="l">
              <a:lnSpc>
                <a:spcPct val="100000"/>
              </a:lnSpc>
              <a:spcBef>
                <a:spcPts val="0"/>
              </a:spcBef>
              <a:spcAft>
                <a:spcPts val="0"/>
              </a:spcAft>
              <a:buSzPts val="1400"/>
              <a:buNone/>
            </a:pPr>
            <a:r>
              <a:rPr b="1" lang="en-US"/>
              <a:t>Firewall: </a:t>
            </a:r>
            <a:r>
              <a:rPr lang="en-US"/>
              <a:t>a system that prevents a specific type of information from moving between untrusted networks, such as the Internet, and private networks, such as your company’s network.</a:t>
            </a:r>
            <a:endParaRPr/>
          </a:p>
          <a:p>
            <a:pPr indent="0" lvl="0" marL="0" rtl="0" algn="l">
              <a:lnSpc>
                <a:spcPct val="100000"/>
              </a:lnSpc>
              <a:spcBef>
                <a:spcPts val="0"/>
              </a:spcBef>
              <a:spcAft>
                <a:spcPts val="0"/>
              </a:spcAft>
              <a:buSzPts val="1400"/>
              <a:buNone/>
            </a:pPr>
            <a:r>
              <a:rPr b="1" lang="en-US"/>
              <a:t>Anti-malware Systems (or antivirus software): </a:t>
            </a:r>
            <a:r>
              <a:rPr lang="en-US"/>
              <a:t>software packages that attempt to identify and eliminate viruses and worms, and other malicious software.</a:t>
            </a:r>
            <a:endParaRPr/>
          </a:p>
          <a:p>
            <a:pPr indent="0" lvl="0" marL="0" rtl="0" algn="l">
              <a:lnSpc>
                <a:spcPct val="100000"/>
              </a:lnSpc>
              <a:spcBef>
                <a:spcPts val="0"/>
              </a:spcBef>
              <a:spcAft>
                <a:spcPts val="0"/>
              </a:spcAft>
              <a:buSzPts val="1400"/>
              <a:buNone/>
            </a:pPr>
            <a:r>
              <a:rPr b="1" lang="en-US"/>
              <a:t>Whitelisting: </a:t>
            </a:r>
            <a:r>
              <a:rPr lang="en-US"/>
              <a:t>a process in which a company identifies the soft ware that it will allow to run on its computers and permits acceptable soft ware to run, and it either prevents any other soft ware from running or lets new soft ware run only in a quarantined environment until the company can verify its validity.</a:t>
            </a:r>
            <a:endParaRPr/>
          </a:p>
          <a:p>
            <a:pPr indent="0" lvl="0" marL="0" rtl="0" algn="l">
              <a:lnSpc>
                <a:spcPct val="100000"/>
              </a:lnSpc>
              <a:spcBef>
                <a:spcPts val="0"/>
              </a:spcBef>
              <a:spcAft>
                <a:spcPts val="0"/>
              </a:spcAft>
              <a:buSzPts val="1400"/>
              <a:buNone/>
            </a:pPr>
            <a:r>
              <a:rPr b="1" lang="en-US"/>
              <a:t>Blacklist: </a:t>
            </a:r>
            <a:r>
              <a:rPr lang="en-US"/>
              <a:t>includes certain types of software that are not allowed to run in the company environment.</a:t>
            </a:r>
            <a:endParaRPr/>
          </a:p>
          <a:p>
            <a:pPr indent="0" lvl="0" marL="0" rtl="0" algn="l">
              <a:lnSpc>
                <a:spcPct val="100000"/>
              </a:lnSpc>
              <a:spcBef>
                <a:spcPts val="0"/>
              </a:spcBef>
              <a:spcAft>
                <a:spcPts val="0"/>
              </a:spcAft>
              <a:buSzPts val="1400"/>
              <a:buNone/>
            </a:pPr>
            <a:r>
              <a:rPr b="1" lang="en-US"/>
              <a:t>Encryption: </a:t>
            </a:r>
            <a:r>
              <a:rPr lang="en-US"/>
              <a:t>the process of converting an original message into a form that cannot be read by anyone except the intended receiver.</a:t>
            </a:r>
            <a:endParaRPr/>
          </a:p>
          <a:p>
            <a:pPr indent="0" lvl="0" marL="0" rtl="0" algn="l">
              <a:lnSpc>
                <a:spcPct val="100000"/>
              </a:lnSpc>
              <a:spcBef>
                <a:spcPts val="0"/>
              </a:spcBef>
              <a:spcAft>
                <a:spcPts val="0"/>
              </a:spcAft>
              <a:buSzPts val="1400"/>
              <a:buNone/>
            </a:pPr>
            <a:r>
              <a:rPr b="1" lang="en-US"/>
              <a:t>Virtual Private Network: </a:t>
            </a:r>
            <a:r>
              <a:rPr lang="en-US"/>
              <a:t>a private network that uses a public network (usually the Internet) to connect users. VPNs essentially integrate the global connectivity of the Internet with the security of a private network and thereby extend the reach of the organization’s networks. VPNs are called virtual because they have no separate physical existence.</a:t>
            </a:r>
            <a:endParaRPr/>
          </a:p>
          <a:p>
            <a:pPr indent="0" lvl="0" marL="0" rtl="0" algn="l">
              <a:lnSpc>
                <a:spcPct val="100000"/>
              </a:lnSpc>
              <a:spcBef>
                <a:spcPts val="0"/>
              </a:spcBef>
              <a:spcAft>
                <a:spcPts val="0"/>
              </a:spcAft>
              <a:buSzPts val="1400"/>
              <a:buNone/>
            </a:pPr>
            <a:r>
              <a:t/>
            </a:r>
            <a:endParaRPr/>
          </a:p>
        </p:txBody>
      </p:sp>
      <p:sp>
        <p:nvSpPr>
          <p:cNvPr id="453" name="Google Shape;453;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Firewall: </a:t>
            </a:r>
            <a:r>
              <a:rPr lang="en-US"/>
              <a:t>a system that prevents a specific type of information from moving between untrusted networks, such as the Internet, and private networks, such as your company’s network.</a:t>
            </a:r>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Demilitarized Zone (DMZ): </a:t>
            </a:r>
            <a:r>
              <a:rPr b="0" i="0" lang="en-US" sz="1200" u="none" strike="noStrike">
                <a:solidFill>
                  <a:schemeClr val="dk1"/>
                </a:solidFill>
                <a:latin typeface="Calibri"/>
                <a:ea typeface="Calibri"/>
                <a:cs typeface="Calibri"/>
                <a:sym typeface="Calibri"/>
              </a:rPr>
              <a:t>located between the two firewalls. Messages from the Internet must first pass through the external firewall. If they conform to the defined security rules, they are then sent to company servers located in the DMZ.</a:t>
            </a:r>
            <a:endParaRPr b="0" i="0" sz="1200" u="none" strike="noStrike">
              <a:solidFill>
                <a:schemeClr val="dk1"/>
              </a:solidFill>
              <a:latin typeface="Calibri"/>
              <a:ea typeface="Calibri"/>
              <a:cs typeface="Calibri"/>
              <a:sym typeface="Calibri"/>
            </a:endParaRPr>
          </a:p>
        </p:txBody>
      </p:sp>
      <p:sp>
        <p:nvSpPr>
          <p:cNvPr id="460" name="Google Shape;460;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72" name="Google Shape;47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Encryption: </a:t>
            </a:r>
            <a:r>
              <a:rPr lang="en-US"/>
              <a:t>the process of converting an original message into a form that cannot be read by anyone except the intended receiver.</a:t>
            </a:r>
            <a:endParaRPr/>
          </a:p>
          <a:p>
            <a:pPr indent="0" lvl="0" marL="0" rtl="0" algn="l">
              <a:lnSpc>
                <a:spcPct val="100000"/>
              </a:lnSpc>
              <a:spcBef>
                <a:spcPts val="0"/>
              </a:spcBef>
              <a:spcAft>
                <a:spcPts val="0"/>
              </a:spcAft>
              <a:buSzPts val="1400"/>
              <a:buNone/>
            </a:pPr>
            <a:r>
              <a:rPr b="1" lang="en-US"/>
              <a:t>Virtual Private Network: </a:t>
            </a:r>
            <a:r>
              <a:rPr lang="en-US"/>
              <a:t>a private network that uses a public network (usually the Internet) to connect users. VPNs essentially integrate the global connectivity of the Internet with the security of a private network and thereby extend the reach of the organization’s networks. VPNs are called virtual because they have no separate physical existence.</a:t>
            </a:r>
            <a:endParaRPr/>
          </a:p>
        </p:txBody>
      </p:sp>
      <p:sp>
        <p:nvSpPr>
          <p:cNvPr id="479" name="Google Shape;47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85" name="Google Shape;48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1" name="Google Shape;49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7" name="Google Shape;49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03" name="Google Shape;50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Business Continuity: </a:t>
            </a:r>
            <a:r>
              <a:rPr lang="en-US"/>
              <a:t>the chain of events linking planning to protection and to recovery.</a:t>
            </a:r>
            <a:endParaRPr/>
          </a:p>
          <a:p>
            <a:pPr indent="0" lvl="0" marL="0" rtl="0" algn="l">
              <a:lnSpc>
                <a:spcPct val="100000"/>
              </a:lnSpc>
              <a:spcBef>
                <a:spcPts val="0"/>
              </a:spcBef>
              <a:spcAft>
                <a:spcPts val="0"/>
              </a:spcAft>
              <a:buSzPts val="1400"/>
              <a:buNone/>
            </a:pPr>
            <a:r>
              <a:rPr b="1" lang="en-US"/>
              <a:t>Business Continuity Plan: </a:t>
            </a:r>
            <a:r>
              <a:rPr lang="en-US"/>
              <a:t>purpose is to provide guidance to people who keep the business operating aft er a disaster occurs.</a:t>
            </a:r>
            <a:endParaRPr/>
          </a:p>
          <a:p>
            <a:pPr indent="0" lvl="0" marL="0" rtl="0" algn="l">
              <a:lnSpc>
                <a:spcPct val="100000"/>
              </a:lnSpc>
              <a:spcBef>
                <a:spcPts val="0"/>
              </a:spcBef>
              <a:spcAft>
                <a:spcPts val="0"/>
              </a:spcAft>
              <a:buSzPts val="1400"/>
              <a:buNone/>
            </a:pPr>
            <a:r>
              <a:t/>
            </a:r>
            <a:endParaRPr/>
          </a:p>
        </p:txBody>
      </p:sp>
      <p:sp>
        <p:nvSpPr>
          <p:cNvPr id="510" name="Google Shape;51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16" name="Google Shape;51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Security: </a:t>
            </a:r>
            <a:r>
              <a:rPr lang="en-US"/>
              <a:t>the degree of protection against criminal activity, danger, damage, and/or loss.</a:t>
            </a:r>
            <a:endParaRPr/>
          </a:p>
          <a:p>
            <a:pPr indent="0" lvl="0" marL="0" rtl="0" algn="l">
              <a:lnSpc>
                <a:spcPct val="100000"/>
              </a:lnSpc>
              <a:spcBef>
                <a:spcPts val="0"/>
              </a:spcBef>
              <a:spcAft>
                <a:spcPts val="0"/>
              </a:spcAft>
              <a:buSzPts val="1400"/>
              <a:buNone/>
            </a:pPr>
            <a:r>
              <a:rPr b="1" lang="en-US"/>
              <a:t>Information Security: </a:t>
            </a:r>
            <a:r>
              <a:rPr lang="en-US"/>
              <a:t>all of the processes and policies designed to protect an organization’s information and information systems (IS) from unauthorized access, use, disclosure, disruption, modification, or destruction.</a:t>
            </a:r>
            <a:endParaRPr/>
          </a:p>
          <a:p>
            <a:pPr indent="0" lvl="0" marL="0" rtl="0" algn="l">
              <a:lnSpc>
                <a:spcPct val="100000"/>
              </a:lnSpc>
              <a:spcBef>
                <a:spcPts val="0"/>
              </a:spcBef>
              <a:spcAft>
                <a:spcPts val="0"/>
              </a:spcAft>
              <a:buSzPts val="1400"/>
              <a:buNone/>
            </a:pPr>
            <a:r>
              <a:rPr b="1" lang="en-US"/>
              <a:t>Threat: </a:t>
            </a:r>
            <a:r>
              <a:rPr lang="en-US"/>
              <a:t>any danger to which a system may be exposed. </a:t>
            </a:r>
            <a:endParaRPr/>
          </a:p>
          <a:p>
            <a:pPr indent="0" lvl="0" marL="0" rtl="0" algn="l">
              <a:lnSpc>
                <a:spcPct val="100000"/>
              </a:lnSpc>
              <a:spcBef>
                <a:spcPts val="0"/>
              </a:spcBef>
              <a:spcAft>
                <a:spcPts val="0"/>
              </a:spcAft>
              <a:buSzPts val="1400"/>
              <a:buNone/>
            </a:pPr>
            <a:r>
              <a:rPr b="1" lang="en-US"/>
              <a:t>Exposure: </a:t>
            </a:r>
            <a:r>
              <a:rPr lang="en-US"/>
              <a:t>of an information resource is the harm, loss, or damage that can result if a threat compromises that resource.</a:t>
            </a:r>
            <a:endParaRPr/>
          </a:p>
          <a:p>
            <a:pPr indent="0" lvl="0" marL="0" rtl="0" algn="l">
              <a:lnSpc>
                <a:spcPct val="100000"/>
              </a:lnSpc>
              <a:spcBef>
                <a:spcPts val="0"/>
              </a:spcBef>
              <a:spcAft>
                <a:spcPts val="0"/>
              </a:spcAft>
              <a:buSzPts val="1400"/>
              <a:buNone/>
            </a:pPr>
            <a:r>
              <a:rPr b="1" lang="en-US"/>
              <a:t>Vulnerability: </a:t>
            </a:r>
            <a:r>
              <a:rPr lang="en-US"/>
              <a:t>the possibility that the system will be harmed by a threat.</a:t>
            </a:r>
            <a:endParaRPr/>
          </a:p>
          <a:p>
            <a:pPr indent="0" lvl="0" marL="0" rtl="0" algn="l">
              <a:lnSpc>
                <a:spcPct val="100000"/>
              </a:lnSpc>
              <a:spcBef>
                <a:spcPts val="0"/>
              </a:spcBef>
              <a:spcAft>
                <a:spcPts val="0"/>
              </a:spcAft>
              <a:buSzPts val="1400"/>
              <a:buNone/>
            </a:pPr>
            <a:r>
              <a:rPr b="1" lang="en-US"/>
              <a:t>Cybercrime: </a:t>
            </a:r>
            <a:r>
              <a:rPr lang="en-US"/>
              <a:t>refers to illegal activities conducted over computer networks, particularly the Internet. iDefense (http://labs.idefense.com), a company that specializes in providing security information to governments and Fortune 500 companies, maintains that groups of well-organized criminal organizations have taken control of a global billiondollar crime network.</a:t>
            </a:r>
            <a:endParaRPr/>
          </a:p>
        </p:txBody>
      </p:sp>
      <p:sp>
        <p:nvSpPr>
          <p:cNvPr id="172" name="Google Shape;17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Audit: </a:t>
            </a:r>
            <a:r>
              <a:rPr lang="en-US"/>
              <a:t>an examination of information systems, their inputs, outputs, and processing.</a:t>
            </a:r>
            <a:endParaRPr/>
          </a:p>
          <a:p>
            <a:pPr indent="0" lvl="0" marL="0" rtl="0" algn="l">
              <a:lnSpc>
                <a:spcPct val="100000"/>
              </a:lnSpc>
              <a:spcBef>
                <a:spcPts val="0"/>
              </a:spcBef>
              <a:spcAft>
                <a:spcPts val="0"/>
              </a:spcAft>
              <a:buSzPts val="1400"/>
              <a:buNone/>
            </a:pPr>
            <a:r>
              <a:rPr b="1" lang="en-US"/>
              <a:t>Two Types of Auditors and Audits:</a:t>
            </a:r>
            <a:endParaRPr b="1"/>
          </a:p>
          <a:p>
            <a:pPr indent="0" lvl="0" marL="0" rtl="0" algn="l">
              <a:lnSpc>
                <a:spcPct val="100000"/>
              </a:lnSpc>
              <a:spcBef>
                <a:spcPts val="0"/>
              </a:spcBef>
              <a:spcAft>
                <a:spcPts val="0"/>
              </a:spcAft>
              <a:buSzPts val="1400"/>
              <a:buNone/>
            </a:pPr>
            <a:r>
              <a:rPr lang="en-US"/>
              <a:t>Internal Audits</a:t>
            </a:r>
            <a:endParaRPr/>
          </a:p>
          <a:p>
            <a:pPr indent="0" lvl="0" marL="0" rtl="0" algn="l">
              <a:lnSpc>
                <a:spcPct val="100000"/>
              </a:lnSpc>
              <a:spcBef>
                <a:spcPts val="0"/>
              </a:spcBef>
              <a:spcAft>
                <a:spcPts val="0"/>
              </a:spcAft>
              <a:buSzPts val="1400"/>
              <a:buNone/>
            </a:pPr>
            <a:r>
              <a:rPr lang="en-US"/>
              <a:t>External Audits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u="sng"/>
              <a:t>IS auditing procedures fall into three categories:</a:t>
            </a:r>
            <a:endParaRPr b="1" u="sng"/>
          </a:p>
          <a:p>
            <a:pPr indent="0" lvl="0" marL="0" rtl="0" algn="l">
              <a:lnSpc>
                <a:spcPct val="100000"/>
              </a:lnSpc>
              <a:spcBef>
                <a:spcPts val="0"/>
              </a:spcBef>
              <a:spcAft>
                <a:spcPts val="0"/>
              </a:spcAft>
              <a:buSzPts val="1400"/>
              <a:buNone/>
            </a:pPr>
            <a:r>
              <a:rPr b="1" lang="en-US"/>
              <a:t>Auditing Around the Computer: </a:t>
            </a:r>
            <a:r>
              <a:rPr lang="en-US"/>
              <a:t>means verifying processing by checking for known outputs using specific inputs. This approach is most effective for systems with limited outputs.</a:t>
            </a:r>
            <a:endParaRPr/>
          </a:p>
          <a:p>
            <a:pPr indent="0" lvl="0" marL="0" rtl="0" algn="l">
              <a:lnSpc>
                <a:spcPct val="100000"/>
              </a:lnSpc>
              <a:spcBef>
                <a:spcPts val="0"/>
              </a:spcBef>
              <a:spcAft>
                <a:spcPts val="0"/>
              </a:spcAft>
              <a:buSzPts val="1400"/>
              <a:buNone/>
            </a:pPr>
            <a:r>
              <a:rPr b="1" lang="en-US"/>
              <a:t>Auditing Through the Computer: </a:t>
            </a:r>
            <a:r>
              <a:rPr lang="en-US"/>
              <a:t>auditors check inputs, outputs, and processing. They review program logic, and they test the data contained within the system.</a:t>
            </a:r>
            <a:endParaRPr/>
          </a:p>
          <a:p>
            <a:pPr indent="0" lvl="0" marL="0" rtl="0" algn="l">
              <a:lnSpc>
                <a:spcPct val="100000"/>
              </a:lnSpc>
              <a:spcBef>
                <a:spcPts val="0"/>
              </a:spcBef>
              <a:spcAft>
                <a:spcPts val="0"/>
              </a:spcAft>
              <a:buSzPts val="1400"/>
              <a:buNone/>
            </a:pPr>
            <a:r>
              <a:rPr b="1" lang="en-US"/>
              <a:t>Auditing With the Computer: </a:t>
            </a:r>
            <a:r>
              <a:rPr lang="en-US"/>
              <a:t>means using a combination of client data, auditor soft ware, and client and auditor hardware. This approach enables the auditor to perform tasks such as simulating payroll program logic using live data.</a:t>
            </a:r>
            <a:endParaRPr/>
          </a:p>
        </p:txBody>
      </p:sp>
      <p:sp>
        <p:nvSpPr>
          <p:cNvPr id="523" name="Google Shape;523;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IS auditing procedures fall into three categories:</a:t>
            </a:r>
            <a:endParaRPr b="1" u="sng"/>
          </a:p>
          <a:p>
            <a:pPr indent="0" lvl="0" marL="0" rtl="0" algn="l">
              <a:lnSpc>
                <a:spcPct val="100000"/>
              </a:lnSpc>
              <a:spcBef>
                <a:spcPts val="0"/>
              </a:spcBef>
              <a:spcAft>
                <a:spcPts val="0"/>
              </a:spcAft>
              <a:buSzPts val="1400"/>
              <a:buNone/>
            </a:pPr>
            <a:r>
              <a:rPr b="1" lang="en-US"/>
              <a:t>Auditing Around the Computer: </a:t>
            </a:r>
            <a:r>
              <a:rPr lang="en-US"/>
              <a:t>means verifying processing by checking for known outputs using specific inputs. This approach is most effective for systems with limited outputs.</a:t>
            </a:r>
            <a:endParaRPr/>
          </a:p>
          <a:p>
            <a:pPr indent="0" lvl="0" marL="0" rtl="0" algn="l">
              <a:lnSpc>
                <a:spcPct val="100000"/>
              </a:lnSpc>
              <a:spcBef>
                <a:spcPts val="0"/>
              </a:spcBef>
              <a:spcAft>
                <a:spcPts val="0"/>
              </a:spcAft>
              <a:buSzPts val="1400"/>
              <a:buNone/>
            </a:pPr>
            <a:r>
              <a:rPr b="1" lang="en-US"/>
              <a:t>Auditing Through the Computer: </a:t>
            </a:r>
            <a:r>
              <a:rPr lang="en-US"/>
              <a:t>auditors check inputs, outputs, and processing. They review program logic, and they test the data contained within the system.</a:t>
            </a:r>
            <a:endParaRPr/>
          </a:p>
          <a:p>
            <a:pPr indent="0" lvl="0" marL="0" rtl="0" algn="l">
              <a:lnSpc>
                <a:spcPct val="100000"/>
              </a:lnSpc>
              <a:spcBef>
                <a:spcPts val="0"/>
              </a:spcBef>
              <a:spcAft>
                <a:spcPts val="0"/>
              </a:spcAft>
              <a:buSzPts val="1400"/>
              <a:buNone/>
            </a:pPr>
            <a:r>
              <a:rPr b="1" lang="en-US"/>
              <a:t>Auditing With the Computer: </a:t>
            </a:r>
            <a:r>
              <a:rPr lang="en-US"/>
              <a:t>means using a combination of client data, auditor soft ware, and client and auditor hardware. This approach enables the auditor to perform tasks such as simulating payroll program logic using live data.</a:t>
            </a:r>
            <a:endParaRPr/>
          </a:p>
        </p:txBody>
      </p:sp>
      <p:sp>
        <p:nvSpPr>
          <p:cNvPr id="530" name="Google Shape;530;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63"/>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63"/>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 name="Google Shape;1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63"/>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63"/>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9000"/>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63"/>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63"/>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89" name="Shape 89"/>
        <p:cNvGrpSpPr/>
        <p:nvPr/>
      </p:nvGrpSpPr>
      <p:grpSpPr>
        <a:xfrm>
          <a:off x="0" y="0"/>
          <a:ext cx="0" cy="0"/>
          <a:chOff x="0" y="0"/>
          <a:chExt cx="0" cy="0"/>
        </a:xfrm>
      </p:grpSpPr>
      <p:cxnSp>
        <p:nvCxnSpPr>
          <p:cNvPr id="90" name="Google Shape;90;p7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1" name="Google Shape;91;p72"/>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92" name="Google Shape;92;p72"/>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72"/>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95" name="Google Shape;95;p72"/>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6" name="Shape 96"/>
        <p:cNvGrpSpPr/>
        <p:nvPr/>
      </p:nvGrpSpPr>
      <p:grpSpPr>
        <a:xfrm>
          <a:off x="0" y="0"/>
          <a:ext cx="0" cy="0"/>
          <a:chOff x="0" y="0"/>
          <a:chExt cx="0" cy="0"/>
        </a:xfrm>
      </p:grpSpPr>
      <p:sp>
        <p:nvSpPr>
          <p:cNvPr id="97" name="Google Shape;97;p73"/>
          <p:cNvSpPr/>
          <p:nvPr/>
        </p:nvSpPr>
        <p:spPr>
          <a:xfrm>
            <a:off x="0" y="1905000"/>
            <a:ext cx="9144000" cy="44196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98" name="Google Shape;98;p73"/>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9" name="Google Shape;99;p73"/>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0" name="Google Shape;100;p7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1" name="Google Shape;101;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7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03" name="Google Shape;103;p73"/>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74"/>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74"/>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7" name="Google Shape;10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74"/>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74"/>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9000"/>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74"/>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74"/>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75"/>
          <p:cNvSpPr/>
          <p:nvPr/>
        </p:nvSpPr>
        <p:spPr>
          <a:xfrm>
            <a:off x="0" y="1905000"/>
            <a:ext cx="9144000" cy="44196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7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75"/>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6" name="Google Shape;116;p75"/>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17" name="Google Shape;117;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75"/>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75"/>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20" name="Google Shape;120;p75"/>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76"/>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76"/>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76"/>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76"/>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76"/>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lnSpc>
                <a:spcPct val="100000"/>
              </a:lnSpc>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lnSpc>
                <a:spcPct val="100000"/>
              </a:lnSpc>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lnSpc>
                <a:spcPct val="100000"/>
              </a:lnSpc>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lnSpc>
                <a:spcPct val="100000"/>
              </a:lnSpc>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76"/>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77"/>
          <p:cNvSpPr/>
          <p:nvPr/>
        </p:nvSpPr>
        <p:spPr>
          <a:xfrm>
            <a:off x="0" y="2057400"/>
            <a:ext cx="9144000" cy="42672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7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77"/>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2" name="Google Shape;132;p77"/>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33" name="Google Shape;13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77"/>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35" name="Google Shape;135;p77"/>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77"/>
          <p:cNvGrpSpPr/>
          <p:nvPr/>
        </p:nvGrpSpPr>
        <p:grpSpPr>
          <a:xfrm>
            <a:off x="609600" y="888704"/>
            <a:ext cx="923260" cy="1473496"/>
            <a:chOff x="495300" y="888704"/>
            <a:chExt cx="923260" cy="1473496"/>
          </a:xfrm>
        </p:grpSpPr>
        <p:sp>
          <p:nvSpPr>
            <p:cNvPr id="137" name="Google Shape;137;p77"/>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8" name="Google Shape;138;p77"/>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9" name="Google Shape;139;p77"/>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64"/>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5" name="Google Shape;25;p6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64"/>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64"/>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30" name="Shape 30"/>
        <p:cNvGrpSpPr/>
        <p:nvPr/>
      </p:nvGrpSpPr>
      <p:grpSpPr>
        <a:xfrm>
          <a:off x="0" y="0"/>
          <a:ext cx="0" cy="0"/>
          <a:chOff x="0" y="0"/>
          <a:chExt cx="0" cy="0"/>
        </a:xfrm>
      </p:grpSpPr>
      <p:sp>
        <p:nvSpPr>
          <p:cNvPr id="31" name="Google Shape;31;p65"/>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32" name="Google Shape;32;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65"/>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35" name="Google Shape;35;p65"/>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36" name="Google Shape;36;p65"/>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5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7" name="Google Shape;37;p65"/>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5000"/>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38" name="Shape 38"/>
        <p:cNvGrpSpPr/>
        <p:nvPr/>
      </p:nvGrpSpPr>
      <p:grpSpPr>
        <a:xfrm>
          <a:off x="0" y="0"/>
          <a:ext cx="0" cy="0"/>
          <a:chOff x="0" y="0"/>
          <a:chExt cx="0" cy="0"/>
        </a:xfrm>
      </p:grpSpPr>
      <p:cxnSp>
        <p:nvCxnSpPr>
          <p:cNvPr id="39" name="Google Shape;39;p66"/>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40" name="Google Shape;40;p66"/>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66"/>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66"/>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6"/>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lnSpc>
                <a:spcPct val="100000"/>
              </a:lnSpc>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66"/>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6"/>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46" name="Google Shape;46;p66"/>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7" name="Shape 47"/>
        <p:cNvGrpSpPr/>
        <p:nvPr/>
      </p:nvGrpSpPr>
      <p:grpSpPr>
        <a:xfrm>
          <a:off x="0" y="0"/>
          <a:ext cx="0" cy="0"/>
          <a:chOff x="0" y="0"/>
          <a:chExt cx="0" cy="0"/>
        </a:xfrm>
      </p:grpSpPr>
      <p:sp>
        <p:nvSpPr>
          <p:cNvPr id="48" name="Google Shape;48;p67"/>
          <p:cNvSpPr/>
          <p:nvPr/>
        </p:nvSpPr>
        <p:spPr>
          <a:xfrm>
            <a:off x="0" y="1905000"/>
            <a:ext cx="9144000" cy="44196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6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67"/>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51" name="Google Shape;51;p6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2" name="Google Shape;5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7"/>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 name="Google Shape;54;p67"/>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5" name="Google Shape;55;p67"/>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56" name="Shape 56"/>
        <p:cNvGrpSpPr/>
        <p:nvPr/>
      </p:nvGrpSpPr>
      <p:grpSpPr>
        <a:xfrm>
          <a:off x="0" y="0"/>
          <a:ext cx="0" cy="0"/>
          <a:chOff x="0" y="0"/>
          <a:chExt cx="0" cy="0"/>
        </a:xfrm>
      </p:grpSpPr>
      <p:sp>
        <p:nvSpPr>
          <p:cNvPr id="57" name="Google Shape;57;p68"/>
          <p:cNvSpPr/>
          <p:nvPr/>
        </p:nvSpPr>
        <p:spPr>
          <a:xfrm>
            <a:off x="0" y="1905000"/>
            <a:ext cx="9144000" cy="44196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58" name="Google Shape;58;p68"/>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9" name="Google Shape;59;p68"/>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0" name="Google Shape;60;p6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1" name="Google Shape;6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6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63" name="Google Shape;63;p68"/>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64" name="Shape 64"/>
        <p:cNvGrpSpPr/>
        <p:nvPr/>
      </p:nvGrpSpPr>
      <p:grpSpPr>
        <a:xfrm>
          <a:off x="0" y="0"/>
          <a:ext cx="0" cy="0"/>
          <a:chOff x="0" y="0"/>
          <a:chExt cx="0" cy="0"/>
        </a:xfrm>
      </p:grpSpPr>
      <p:sp>
        <p:nvSpPr>
          <p:cNvPr id="65" name="Google Shape;65;p69"/>
          <p:cNvSpPr/>
          <p:nvPr/>
        </p:nvSpPr>
        <p:spPr>
          <a:xfrm>
            <a:off x="0" y="1397296"/>
            <a:ext cx="9144000" cy="4927304"/>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66" name="Google Shape;66;p6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67" name="Google Shape;67;p69"/>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8" name="Google Shape;68;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69"/>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70" name="Google Shape;70;p69"/>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71" name="Google Shape;71;p69"/>
          <p:cNvGrpSpPr/>
          <p:nvPr/>
        </p:nvGrpSpPr>
        <p:grpSpPr>
          <a:xfrm>
            <a:off x="609600" y="228600"/>
            <a:ext cx="923260" cy="1473496"/>
            <a:chOff x="495300" y="888704"/>
            <a:chExt cx="923260" cy="1473496"/>
          </a:xfrm>
        </p:grpSpPr>
        <p:sp>
          <p:nvSpPr>
            <p:cNvPr id="72" name="Google Shape;72;p69"/>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73" name="Google Shape;73;p69"/>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74" name="Google Shape;74;p69"/>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03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
        <p:nvSpPr>
          <p:cNvPr id="75" name="Google Shape;75;p69"/>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lnSpc>
                <a:spcPct val="100000"/>
              </a:lnSpc>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76" name="Shape 76"/>
        <p:cNvGrpSpPr/>
        <p:nvPr/>
      </p:nvGrpSpPr>
      <p:grpSpPr>
        <a:xfrm>
          <a:off x="0" y="0"/>
          <a:ext cx="0" cy="0"/>
          <a:chOff x="0" y="0"/>
          <a:chExt cx="0" cy="0"/>
        </a:xfrm>
      </p:grpSpPr>
      <p:sp>
        <p:nvSpPr>
          <p:cNvPr id="77" name="Google Shape;77;p70"/>
          <p:cNvSpPr/>
          <p:nvPr/>
        </p:nvSpPr>
        <p:spPr>
          <a:xfrm>
            <a:off x="0" y="1905000"/>
            <a:ext cx="9144000" cy="4419600"/>
          </a:xfrm>
          <a:prstGeom prst="rect">
            <a:avLst/>
          </a:prstGeom>
          <a:solidFill>
            <a:srgbClr val="FFFFCC">
              <a:alpha val="3803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78" name="Google Shape;78;p7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9" name="Google Shape;79;p70"/>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80" name="Google Shape;80;p7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1" name="Google Shape;81;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83" name="Google Shape;83;p70"/>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84" name="Shape 84"/>
        <p:cNvGrpSpPr/>
        <p:nvPr/>
      </p:nvGrpSpPr>
      <p:grpSpPr>
        <a:xfrm>
          <a:off x="0" y="0"/>
          <a:ext cx="0" cy="0"/>
          <a:chOff x="0" y="0"/>
          <a:chExt cx="0" cy="0"/>
        </a:xfrm>
      </p:grpSpPr>
      <p:sp>
        <p:nvSpPr>
          <p:cNvPr id="85" name="Google Shape;85;p71"/>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6" name="Google Shape;86;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71"/>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88" name="Google Shape;88;p71"/>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3" name="Google Shape;1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A0B94F"/>
              </a:buClr>
              <a:buSzPts val="11500"/>
              <a:buFont typeface="Arial"/>
              <a:buNone/>
            </a:pPr>
            <a:r>
              <a:rPr lang="en-US"/>
              <a:t>7</a:t>
            </a:r>
            <a:endParaRPr/>
          </a:p>
        </p:txBody>
      </p:sp>
      <p:sp>
        <p:nvSpPr>
          <p:cNvPr id="145" name="Google Shape;145;p1"/>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D74B13"/>
              </a:buClr>
              <a:buSzPts val="7200"/>
              <a:buNone/>
            </a:pPr>
            <a:r>
              <a:rPr lang="en-US"/>
              <a:t>Information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FF9900"/>
              </a:buClr>
              <a:buSzPct val="100000"/>
              <a:buNone/>
            </a:pPr>
            <a:r>
              <a:rPr lang="en-US"/>
              <a:t>Unintentional Threats to Information Systems</a:t>
            </a:r>
            <a:endParaRPr/>
          </a:p>
        </p:txBody>
      </p:sp>
      <p:sp>
        <p:nvSpPr>
          <p:cNvPr id="201" name="Google Shape;201;p10"/>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7.2</a:t>
            </a:r>
            <a:endParaRPr/>
          </a:p>
        </p:txBody>
      </p:sp>
      <p:sp>
        <p:nvSpPr>
          <p:cNvPr id="202" name="Google Shape;202;p10"/>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Human Errors</a:t>
            </a:r>
            <a:endParaRPr/>
          </a:p>
          <a:p>
            <a:pPr indent="-342900" lvl="0" marL="342900" rtl="0" algn="l">
              <a:lnSpc>
                <a:spcPct val="100000"/>
              </a:lnSpc>
              <a:spcBef>
                <a:spcPts val="640"/>
              </a:spcBef>
              <a:spcAft>
                <a:spcPts val="0"/>
              </a:spcAft>
              <a:buClr>
                <a:srgbClr val="6600CC"/>
              </a:buClr>
              <a:buSzPts val="3200"/>
              <a:buChar char="•"/>
            </a:pPr>
            <a:r>
              <a:rPr lang="en-US"/>
              <a:t>Social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Human Errors</a:t>
            </a:r>
            <a:endParaRPr/>
          </a:p>
        </p:txBody>
      </p:sp>
      <p:sp>
        <p:nvSpPr>
          <p:cNvPr id="208" name="Google Shape;208;p11"/>
          <p:cNvSpPr txBox="1"/>
          <p:nvPr>
            <p:ph idx="2" type="body"/>
          </p:nvPr>
        </p:nvSpPr>
        <p:spPr>
          <a:xfrm>
            <a:off x="609600" y="1960245"/>
            <a:ext cx="8001000" cy="428815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500"/>
              <a:buChar char="•"/>
            </a:pPr>
            <a:r>
              <a:rPr lang="en-US" sz="1500"/>
              <a:t>Higher employee levels = higher levels of security risk</a:t>
            </a:r>
            <a:endParaRPr sz="1500"/>
          </a:p>
          <a:p>
            <a:pPr indent="-342900" lvl="0" marL="342900" rtl="0" algn="l">
              <a:lnSpc>
                <a:spcPct val="100000"/>
              </a:lnSpc>
              <a:spcBef>
                <a:spcPts val="300"/>
              </a:spcBef>
              <a:spcAft>
                <a:spcPts val="0"/>
              </a:spcAft>
              <a:buClr>
                <a:schemeClr val="dk1"/>
              </a:buClr>
              <a:buSzPts val="1500"/>
              <a:buChar char="•"/>
            </a:pPr>
            <a:r>
              <a:rPr lang="en-US" sz="1500"/>
              <a:t>higher-level employees typically have greater access to corporate data, and they enjoy greater privileges on organizational information systems.</a:t>
            </a:r>
            <a:endParaRPr sz="1500"/>
          </a:p>
          <a:p>
            <a:pPr indent="-342900" lvl="0" marL="342900" rtl="0" algn="l">
              <a:lnSpc>
                <a:spcPct val="100000"/>
              </a:lnSpc>
              <a:spcBef>
                <a:spcPts val="300"/>
              </a:spcBef>
              <a:spcAft>
                <a:spcPts val="0"/>
              </a:spcAft>
              <a:buClr>
                <a:schemeClr val="dk1"/>
              </a:buClr>
              <a:buSzPts val="1500"/>
              <a:buChar char="•"/>
            </a:pPr>
            <a:r>
              <a:rPr lang="en-US" sz="1500"/>
              <a:t>Second, employees in two areas of the organization pose especially significant threats to information security: human resources and information systems. </a:t>
            </a:r>
            <a:endParaRPr sz="1500"/>
          </a:p>
          <a:p>
            <a:pPr indent="-342900" lvl="0" marL="342900" rtl="0" algn="l">
              <a:lnSpc>
                <a:spcPct val="100000"/>
              </a:lnSpc>
              <a:spcBef>
                <a:spcPts val="300"/>
              </a:spcBef>
              <a:spcAft>
                <a:spcPts val="0"/>
              </a:spcAft>
              <a:buClr>
                <a:schemeClr val="dk1"/>
              </a:buClr>
              <a:buSzPts val="1500"/>
              <a:buChar char="•"/>
            </a:pPr>
            <a:r>
              <a:rPr lang="en-US" sz="1500"/>
              <a:t>Human resources employees generally have access to sensitive personal information about all employees. </a:t>
            </a:r>
            <a:endParaRPr sz="1500"/>
          </a:p>
          <a:p>
            <a:pPr indent="-342900" lvl="0" marL="342900" rtl="0" algn="l">
              <a:lnSpc>
                <a:spcPct val="100000"/>
              </a:lnSpc>
              <a:spcBef>
                <a:spcPts val="300"/>
              </a:spcBef>
              <a:spcAft>
                <a:spcPts val="0"/>
              </a:spcAft>
              <a:buClr>
                <a:schemeClr val="dk1"/>
              </a:buClr>
              <a:buSzPts val="1500"/>
              <a:buChar char="•"/>
            </a:pPr>
            <a:r>
              <a:rPr lang="en-US" sz="1500"/>
              <a:t>IS employees not only have access to sensitive organizational data, but they often control the means to create, store, transmit, and modify that data</a:t>
            </a:r>
            <a:endParaRPr sz="1500"/>
          </a:p>
          <a:p>
            <a:pPr indent="-342900" lvl="0" marL="342900" rtl="0" algn="l">
              <a:lnSpc>
                <a:spcPct val="100000"/>
              </a:lnSpc>
              <a:spcBef>
                <a:spcPts val="300"/>
              </a:spcBef>
              <a:spcAft>
                <a:spcPts val="0"/>
              </a:spcAft>
              <a:buClr>
                <a:schemeClr val="dk1"/>
              </a:buClr>
              <a:buSzPts val="1500"/>
              <a:buChar char="•"/>
            </a:pPr>
            <a:r>
              <a:rPr lang="en-US" sz="1500"/>
              <a:t>Other employees include contract labor, consultants, and janitors and guards</a:t>
            </a:r>
            <a:endParaRPr sz="1500"/>
          </a:p>
          <a:p>
            <a:pPr indent="-342900" lvl="0" marL="342900" rtl="0" algn="l">
              <a:lnSpc>
                <a:spcPct val="100000"/>
              </a:lnSpc>
              <a:spcBef>
                <a:spcPts val="300"/>
              </a:spcBef>
              <a:spcAft>
                <a:spcPts val="0"/>
              </a:spcAft>
              <a:buClr>
                <a:schemeClr val="dk1"/>
              </a:buClr>
              <a:buSzPts val="1500"/>
              <a:buChar char="•"/>
            </a:pPr>
            <a:r>
              <a:rPr lang="en-US" sz="1500"/>
              <a:t>Human errors or mistakes by employees pose a large problem as the result of laziness,carelessness, or a lack of awareness concerning information security.</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t/>
            </a:r>
            <a:endParaRPr b="0" i="0" sz="4400">
              <a:solidFill>
                <a:srgbClr val="6600CC"/>
              </a:solidFill>
              <a:latin typeface="Verdana"/>
              <a:ea typeface="Verdana"/>
              <a:cs typeface="Verdana"/>
              <a:sym typeface="Verdana"/>
            </a:endParaRPr>
          </a:p>
        </p:txBody>
      </p:sp>
      <p:pic>
        <p:nvPicPr>
          <p:cNvPr descr="Capture" id="214" name="Google Shape;214;p12"/>
          <p:cNvPicPr preferRelativeResize="0"/>
          <p:nvPr>
            <p:ph idx="2" type="body"/>
          </p:nvPr>
        </p:nvPicPr>
        <p:blipFill rotWithShape="1">
          <a:blip r:embed="rId3">
            <a:alphaModFix/>
          </a:blip>
          <a:srcRect b="0" l="0" r="0" t="0"/>
          <a:stretch/>
        </p:blipFill>
        <p:spPr>
          <a:xfrm>
            <a:off x="224155" y="410210"/>
            <a:ext cx="8089265" cy="61506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Dangerous Employees</a:t>
            </a:r>
            <a:endParaRPr/>
          </a:p>
        </p:txBody>
      </p:sp>
      <p:sp>
        <p:nvSpPr>
          <p:cNvPr id="220" name="Google Shape;220;p1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3200"/>
              <a:buChar char="•"/>
            </a:pPr>
            <a:r>
              <a:rPr lang="en-US"/>
              <a:t>Two organizational areas pose the greatest risk</a:t>
            </a:r>
            <a:endParaRPr/>
          </a:p>
          <a:p>
            <a:pPr indent="-285750" lvl="1" marL="742950" rtl="0" algn="l">
              <a:lnSpc>
                <a:spcPct val="100000"/>
              </a:lnSpc>
              <a:spcBef>
                <a:spcPts val="560"/>
              </a:spcBef>
              <a:spcAft>
                <a:spcPts val="0"/>
              </a:spcAft>
              <a:buClr>
                <a:srgbClr val="595959"/>
              </a:buClr>
              <a:buSzPts val="2800"/>
              <a:buChar char="–"/>
            </a:pPr>
            <a:r>
              <a:rPr lang="en-US"/>
              <a:t>Human Resources</a:t>
            </a:r>
            <a:endParaRPr/>
          </a:p>
          <a:p>
            <a:pPr indent="-285750" lvl="1" marL="742950" rtl="0" algn="l">
              <a:lnSpc>
                <a:spcPct val="100000"/>
              </a:lnSpc>
              <a:spcBef>
                <a:spcPts val="560"/>
              </a:spcBef>
              <a:spcAft>
                <a:spcPts val="0"/>
              </a:spcAft>
              <a:buClr>
                <a:srgbClr val="595959"/>
              </a:buClr>
              <a:buSzPts val="2800"/>
              <a:buChar char="–"/>
            </a:pPr>
            <a:r>
              <a:rPr lang="en-US"/>
              <a:t>Information Systems</a:t>
            </a:r>
            <a:endParaRPr/>
          </a:p>
          <a:p>
            <a:pPr indent="-342900" lvl="0" marL="342900" rtl="0" algn="l">
              <a:lnSpc>
                <a:spcPct val="100000"/>
              </a:lnSpc>
              <a:spcBef>
                <a:spcPts val="640"/>
              </a:spcBef>
              <a:spcAft>
                <a:spcPts val="0"/>
              </a:spcAft>
              <a:buClr>
                <a:srgbClr val="595959"/>
              </a:buClr>
              <a:buSzPts val="3200"/>
              <a:buChar char="•"/>
            </a:pPr>
            <a:r>
              <a:rPr lang="en-US"/>
              <a:t>Janitors and Guards Frequently Overlooked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fontScale="85000" lnSpcReduction="20000"/>
          </a:bodyPr>
          <a:lstStyle/>
          <a:p>
            <a:pPr indent="0" lvl="0" marL="0" rtl="0" algn="l">
              <a:lnSpc>
                <a:spcPct val="100000"/>
              </a:lnSpc>
              <a:spcBef>
                <a:spcPts val="0"/>
              </a:spcBef>
              <a:spcAft>
                <a:spcPts val="0"/>
              </a:spcAft>
              <a:buClr>
                <a:srgbClr val="6600CC"/>
              </a:buClr>
              <a:buSzPct val="100000"/>
              <a:buNone/>
            </a:pPr>
            <a:r>
              <a:rPr lang="en-US"/>
              <a:t>Figure 7.1</a:t>
            </a:r>
            <a:br>
              <a:rPr lang="en-US"/>
            </a:br>
            <a:r>
              <a:rPr lang="en-US"/>
              <a:t>Security </a:t>
            </a:r>
            <a:br>
              <a:rPr lang="en-US"/>
            </a:br>
            <a:r>
              <a:rPr lang="en-US"/>
              <a:t>Threats:</a:t>
            </a:r>
            <a:endParaRPr/>
          </a:p>
        </p:txBody>
      </p:sp>
      <p:pic>
        <p:nvPicPr>
          <p:cNvPr id="226" name="Google Shape;226;p14"/>
          <p:cNvPicPr preferRelativeResize="0"/>
          <p:nvPr>
            <p:ph idx="2" type="body"/>
          </p:nvPr>
        </p:nvPicPr>
        <p:blipFill rotWithShape="1">
          <a:blip r:embed="rId3">
            <a:alphaModFix/>
          </a:blip>
          <a:srcRect b="0" l="0" r="0" t="0"/>
          <a:stretch/>
        </p:blipFill>
        <p:spPr>
          <a:xfrm>
            <a:off x="3200400" y="152400"/>
            <a:ext cx="5562600" cy="66277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Human Mistakes</a:t>
            </a:r>
            <a:endParaRPr/>
          </a:p>
        </p:txBody>
      </p:sp>
      <p:sp>
        <p:nvSpPr>
          <p:cNvPr id="232" name="Google Shape;232;p1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Carelessness with laptops</a:t>
            </a:r>
            <a:endParaRPr/>
          </a:p>
          <a:p>
            <a:pPr indent="-342900" lvl="0" marL="342900" rtl="0" algn="l">
              <a:lnSpc>
                <a:spcPct val="100000"/>
              </a:lnSpc>
              <a:spcBef>
                <a:spcPts val="640"/>
              </a:spcBef>
              <a:spcAft>
                <a:spcPts val="0"/>
              </a:spcAft>
              <a:buClr>
                <a:schemeClr val="dk1"/>
              </a:buClr>
              <a:buSzPts val="3200"/>
              <a:buChar char="•"/>
            </a:pPr>
            <a:r>
              <a:rPr lang="en-US"/>
              <a:t>Carelessness with computing devices</a:t>
            </a:r>
            <a:endParaRPr/>
          </a:p>
          <a:p>
            <a:pPr indent="-342900" lvl="0" marL="342900" rtl="0" algn="l">
              <a:lnSpc>
                <a:spcPct val="100000"/>
              </a:lnSpc>
              <a:spcBef>
                <a:spcPts val="640"/>
              </a:spcBef>
              <a:spcAft>
                <a:spcPts val="0"/>
              </a:spcAft>
              <a:buClr>
                <a:schemeClr val="dk1"/>
              </a:buClr>
              <a:buSzPts val="3200"/>
              <a:buChar char="•"/>
            </a:pPr>
            <a:r>
              <a:rPr lang="en-US"/>
              <a:t>Opening questionable e-mails</a:t>
            </a:r>
            <a:endParaRPr/>
          </a:p>
          <a:p>
            <a:pPr indent="-342900" lvl="0" marL="342900" rtl="0" algn="l">
              <a:lnSpc>
                <a:spcPct val="100000"/>
              </a:lnSpc>
              <a:spcBef>
                <a:spcPts val="640"/>
              </a:spcBef>
              <a:spcAft>
                <a:spcPts val="0"/>
              </a:spcAft>
              <a:buClr>
                <a:schemeClr val="dk1"/>
              </a:buClr>
              <a:buSzPts val="3200"/>
              <a:buChar char="•"/>
            </a:pPr>
            <a:r>
              <a:rPr lang="en-US"/>
              <a:t>Careless Internet surfing</a:t>
            </a:r>
            <a:endParaRPr/>
          </a:p>
          <a:p>
            <a:pPr indent="-342900" lvl="0" marL="342900" rtl="0" algn="l">
              <a:lnSpc>
                <a:spcPct val="100000"/>
              </a:lnSpc>
              <a:spcBef>
                <a:spcPts val="640"/>
              </a:spcBef>
              <a:spcAft>
                <a:spcPts val="0"/>
              </a:spcAft>
              <a:buClr>
                <a:schemeClr val="dk1"/>
              </a:buClr>
              <a:buSzPts val="3200"/>
              <a:buChar char="•"/>
            </a:pPr>
            <a:r>
              <a:rPr lang="en-US"/>
              <a:t>Poor password selection and use</a:t>
            </a:r>
            <a:endParaRPr/>
          </a:p>
          <a:p>
            <a:pPr indent="-342900" lvl="0" marL="342900" rtl="0" algn="l">
              <a:lnSpc>
                <a:spcPct val="100000"/>
              </a:lnSpc>
              <a:spcBef>
                <a:spcPts val="640"/>
              </a:spcBef>
              <a:spcAft>
                <a:spcPts val="0"/>
              </a:spcAft>
              <a:buClr>
                <a:schemeClr val="dk1"/>
              </a:buClr>
              <a:buSzPts val="3200"/>
              <a:buChar char="•"/>
            </a:pPr>
            <a:r>
              <a:rPr lang="en-US"/>
              <a:t>Carelessness with one’s office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Human Mistakes (continued)</a:t>
            </a:r>
            <a:endParaRPr/>
          </a:p>
        </p:txBody>
      </p:sp>
      <p:sp>
        <p:nvSpPr>
          <p:cNvPr id="238" name="Google Shape;238;p1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Carelessness using unmanaged devices</a:t>
            </a:r>
            <a:endParaRPr/>
          </a:p>
          <a:p>
            <a:pPr indent="-342900" lvl="0" marL="342900" rtl="0" algn="l">
              <a:lnSpc>
                <a:spcPct val="100000"/>
              </a:lnSpc>
              <a:spcBef>
                <a:spcPts val="640"/>
              </a:spcBef>
              <a:spcAft>
                <a:spcPts val="0"/>
              </a:spcAft>
              <a:buClr>
                <a:schemeClr val="dk1"/>
              </a:buClr>
              <a:buSzPts val="3200"/>
              <a:buChar char="•"/>
            </a:pPr>
            <a:r>
              <a:rPr lang="en-US"/>
              <a:t>Carelessness with discarded equipment</a:t>
            </a:r>
            <a:endParaRPr/>
          </a:p>
          <a:p>
            <a:pPr indent="-342900" lvl="0" marL="342900" rtl="0" algn="l">
              <a:lnSpc>
                <a:spcPct val="100000"/>
              </a:lnSpc>
              <a:spcBef>
                <a:spcPts val="640"/>
              </a:spcBef>
              <a:spcAft>
                <a:spcPts val="0"/>
              </a:spcAft>
              <a:buClr>
                <a:schemeClr val="dk1"/>
              </a:buClr>
              <a:buSzPts val="3200"/>
              <a:buChar char="•"/>
            </a:pPr>
            <a:r>
              <a:rPr lang="en-US"/>
              <a:t>Careless monitoring of environmental hazards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Table 7.1: Human Mistakes</a:t>
            </a:r>
            <a:endParaRPr/>
          </a:p>
        </p:txBody>
      </p:sp>
      <p:pic>
        <p:nvPicPr>
          <p:cNvPr id="244" name="Google Shape;244;p17"/>
          <p:cNvPicPr preferRelativeResize="0"/>
          <p:nvPr>
            <p:ph idx="2" type="body"/>
          </p:nvPr>
        </p:nvPicPr>
        <p:blipFill rotWithShape="1">
          <a:blip r:embed="rId3">
            <a:alphaModFix/>
          </a:blip>
          <a:srcRect b="0" l="0" r="0" t="0"/>
          <a:stretch/>
        </p:blipFill>
        <p:spPr>
          <a:xfrm>
            <a:off x="457200" y="1524635"/>
            <a:ext cx="8153400" cy="471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Social </a:t>
            </a:r>
            <a:br>
              <a:rPr lang="en-US"/>
            </a:br>
            <a:r>
              <a:rPr lang="en-US"/>
              <a:t>Engineering</a:t>
            </a:r>
            <a:endParaRPr/>
          </a:p>
        </p:txBody>
      </p:sp>
      <p:sp>
        <p:nvSpPr>
          <p:cNvPr id="251" name="Google Shape;251;p1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a:bodyPr>
          <a:lstStyle/>
          <a:p>
            <a:pPr indent="-342900" lvl="0" marL="342900" rtl="0" algn="l">
              <a:lnSpc>
                <a:spcPct val="100000"/>
              </a:lnSpc>
              <a:spcBef>
                <a:spcPts val="0"/>
              </a:spcBef>
              <a:spcAft>
                <a:spcPts val="0"/>
              </a:spcAft>
              <a:buClr>
                <a:schemeClr val="dk1"/>
              </a:buClr>
              <a:buSzPct val="100000"/>
              <a:buChar char="•"/>
            </a:pPr>
            <a:r>
              <a:rPr b="1" lang="en-US" sz="2800"/>
              <a:t>Social </a:t>
            </a:r>
            <a:br>
              <a:rPr b="1" lang="en-US" sz="2800"/>
            </a:br>
            <a:r>
              <a:rPr b="1" lang="en-US" sz="2800"/>
              <a:t>Engineering: </a:t>
            </a:r>
            <a:endParaRPr b="1" sz="2800"/>
          </a:p>
          <a:p>
            <a:pPr indent="-285750" lvl="1" marL="742950" rtl="0" algn="l">
              <a:lnSpc>
                <a:spcPct val="100000"/>
              </a:lnSpc>
              <a:spcBef>
                <a:spcPts val="390"/>
              </a:spcBef>
              <a:spcAft>
                <a:spcPts val="0"/>
              </a:spcAft>
              <a:buClr>
                <a:schemeClr val="dk1"/>
              </a:buClr>
              <a:buSzPct val="100000"/>
              <a:buChar char="–"/>
            </a:pPr>
            <a:r>
              <a:rPr lang="en-US" sz="2800"/>
              <a:t>an attack in which the perpetrator uses social skills to trick or manipulate legitimate employees into providing confidential company information such as passwords.</a:t>
            </a:r>
            <a:endParaRPr sz="2800"/>
          </a:p>
          <a:p>
            <a:pPr indent="-285750" lvl="1" marL="742950" rtl="0" algn="l">
              <a:lnSpc>
                <a:spcPct val="100000"/>
              </a:lnSpc>
              <a:spcBef>
                <a:spcPts val="390"/>
              </a:spcBef>
              <a:spcAft>
                <a:spcPts val="0"/>
              </a:spcAft>
              <a:buClr>
                <a:schemeClr val="dk1"/>
              </a:buClr>
              <a:buSzPct val="100000"/>
              <a:buFont typeface="Arial"/>
              <a:buChar char="•"/>
            </a:pPr>
            <a:r>
              <a:rPr lang="en-US" sz="2800"/>
              <a:t> The most common example of social engineering occurs when the attacker impersonates someone else on the telephone, such as a company manager or an information systems employee.</a:t>
            </a:r>
            <a:endParaRPr sz="2800"/>
          </a:p>
          <a:p>
            <a:pPr indent="-285750" lvl="1" marL="742950" rtl="0" algn="l">
              <a:lnSpc>
                <a:spcPct val="100000"/>
              </a:lnSpc>
              <a:spcBef>
                <a:spcPts val="390"/>
              </a:spcBef>
              <a:spcAft>
                <a:spcPts val="0"/>
              </a:spcAft>
              <a:buClr>
                <a:schemeClr val="dk1"/>
              </a:buClr>
              <a:buSzPct val="100000"/>
              <a:buFont typeface="Arial"/>
              <a:buChar char="•"/>
            </a:pPr>
            <a:r>
              <a:rPr lang="en-US" sz="2800"/>
              <a:t>Two other social engineering techniques are tailgating and shoulder surfing.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9900"/>
              </a:buClr>
              <a:buSzPts val="4400"/>
              <a:buNone/>
            </a:pPr>
            <a:r>
              <a:rPr lang="en-US"/>
              <a:t>Deliberate Threats to Information Systems</a:t>
            </a:r>
            <a:endParaRPr/>
          </a:p>
        </p:txBody>
      </p:sp>
      <p:sp>
        <p:nvSpPr>
          <p:cNvPr id="258" name="Google Shape;258;p19"/>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7.3</a:t>
            </a:r>
            <a:endParaRPr/>
          </a:p>
        </p:txBody>
      </p:sp>
      <p:sp>
        <p:nvSpPr>
          <p:cNvPr id="259" name="Google Shape;259;p19"/>
          <p:cNvSpPr txBox="1"/>
          <p:nvPr>
            <p:ph idx="3" type="body"/>
          </p:nvPr>
        </p:nvSpPr>
        <p:spPr>
          <a:xfrm>
            <a:off x="838200" y="2438400"/>
            <a:ext cx="7772400" cy="3810000"/>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100000"/>
              </a:lnSpc>
              <a:spcBef>
                <a:spcPts val="0"/>
              </a:spcBef>
              <a:spcAft>
                <a:spcPts val="0"/>
              </a:spcAft>
              <a:buClr>
                <a:srgbClr val="6600CC"/>
              </a:buClr>
              <a:buSzPts val="3200"/>
              <a:buFont typeface="Georgia"/>
              <a:buAutoNum type="arabicPeriod"/>
            </a:pPr>
            <a:r>
              <a:rPr lang="en-US"/>
              <a:t>Espionage or Trespass</a:t>
            </a:r>
            <a:endParaRPr/>
          </a:p>
          <a:p>
            <a:pPr indent="-514350" lvl="0" marL="514350" rtl="0" algn="l">
              <a:lnSpc>
                <a:spcPct val="100000"/>
              </a:lnSpc>
              <a:spcBef>
                <a:spcPts val="640"/>
              </a:spcBef>
              <a:spcAft>
                <a:spcPts val="0"/>
              </a:spcAft>
              <a:buClr>
                <a:srgbClr val="6600CC"/>
              </a:buClr>
              <a:buSzPts val="3200"/>
              <a:buFont typeface="Georgia"/>
              <a:buAutoNum type="arabicPeriod"/>
            </a:pPr>
            <a:r>
              <a:rPr lang="en-US"/>
              <a:t>Information Extortion</a:t>
            </a:r>
            <a:endParaRPr/>
          </a:p>
          <a:p>
            <a:pPr indent="-514350" lvl="0" marL="514350" rtl="0" algn="l">
              <a:lnSpc>
                <a:spcPct val="100000"/>
              </a:lnSpc>
              <a:spcBef>
                <a:spcPts val="640"/>
              </a:spcBef>
              <a:spcAft>
                <a:spcPts val="0"/>
              </a:spcAft>
              <a:buClr>
                <a:srgbClr val="6600CC"/>
              </a:buClr>
              <a:buSzPts val="3200"/>
              <a:buFont typeface="Georgia"/>
              <a:buAutoNum type="arabicPeriod"/>
            </a:pPr>
            <a:r>
              <a:rPr lang="en-US"/>
              <a:t>Sabotage or Vandalism</a:t>
            </a:r>
            <a:endParaRPr/>
          </a:p>
          <a:p>
            <a:pPr indent="-514350" lvl="0" marL="514350" rtl="0" algn="l">
              <a:lnSpc>
                <a:spcPct val="100000"/>
              </a:lnSpc>
              <a:spcBef>
                <a:spcPts val="640"/>
              </a:spcBef>
              <a:spcAft>
                <a:spcPts val="0"/>
              </a:spcAft>
              <a:buClr>
                <a:srgbClr val="6600CC"/>
              </a:buClr>
              <a:buSzPts val="3200"/>
              <a:buFont typeface="Georgia"/>
              <a:buAutoNum type="arabicPeriod"/>
            </a:pPr>
            <a:r>
              <a:rPr lang="en-US"/>
              <a:t>Theft of Equipment or Information</a:t>
            </a:r>
            <a:endParaRPr/>
          </a:p>
          <a:p>
            <a:pPr indent="-514350" lvl="0" marL="514350" rtl="0" algn="l">
              <a:lnSpc>
                <a:spcPct val="100000"/>
              </a:lnSpc>
              <a:spcBef>
                <a:spcPts val="640"/>
              </a:spcBef>
              <a:spcAft>
                <a:spcPts val="0"/>
              </a:spcAft>
              <a:buClr>
                <a:srgbClr val="6600CC"/>
              </a:buClr>
              <a:buSzPts val="3200"/>
              <a:buFont typeface="Georgia"/>
              <a:buAutoNum type="arabicPeriod"/>
            </a:pPr>
            <a:r>
              <a:rPr lang="en-US"/>
              <a:t>Identity Theft</a:t>
            </a:r>
            <a:endParaRPr/>
          </a:p>
          <a:p>
            <a:pPr indent="-514350" lvl="0" marL="514350" rtl="0" algn="l">
              <a:lnSpc>
                <a:spcPct val="100000"/>
              </a:lnSpc>
              <a:spcBef>
                <a:spcPts val="640"/>
              </a:spcBef>
              <a:spcAft>
                <a:spcPts val="0"/>
              </a:spcAft>
              <a:buClr>
                <a:srgbClr val="6600CC"/>
              </a:buClr>
              <a:buSzPts val="3200"/>
              <a:buFont typeface="Georgia"/>
              <a:buAutoNum type="arabicPeriod"/>
            </a:pPr>
            <a:r>
              <a:rPr lang="en-US"/>
              <a:t>Compromises to Intellectual Property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Introduction to Information Security</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Unintentional Threats to Information Systems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Deliberate Threats to Information Systems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What Organizations Are Doing to Protect Information Resources</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Information Security Controls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FF9900"/>
              </a:buClr>
              <a:buSzPct val="100000"/>
              <a:buNone/>
            </a:pPr>
            <a:r>
              <a:rPr lang="en-US"/>
              <a:t>Deliberate Threats to Information Systems (continued)</a:t>
            </a:r>
            <a:endParaRPr/>
          </a:p>
        </p:txBody>
      </p:sp>
      <p:sp>
        <p:nvSpPr>
          <p:cNvPr id="266" name="Google Shape;266;p20"/>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7.3</a:t>
            </a:r>
            <a:endParaRPr/>
          </a:p>
        </p:txBody>
      </p:sp>
      <p:sp>
        <p:nvSpPr>
          <p:cNvPr id="267" name="Google Shape;267;p20"/>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6600CC"/>
              </a:buClr>
              <a:buSzPts val="3200"/>
              <a:buFont typeface="Georgia"/>
              <a:buAutoNum type="arabicPeriod" startAt="7"/>
            </a:pPr>
            <a:r>
              <a:rPr lang="en-US"/>
              <a:t>Software Attacks</a:t>
            </a:r>
            <a:endParaRPr/>
          </a:p>
          <a:p>
            <a:pPr indent="-514350" lvl="0" marL="514350" rtl="0" algn="l">
              <a:lnSpc>
                <a:spcPct val="100000"/>
              </a:lnSpc>
              <a:spcBef>
                <a:spcPts val="640"/>
              </a:spcBef>
              <a:spcAft>
                <a:spcPts val="0"/>
              </a:spcAft>
              <a:buClr>
                <a:srgbClr val="6600CC"/>
              </a:buClr>
              <a:buSzPts val="3200"/>
              <a:buFont typeface="Georgia"/>
              <a:buAutoNum type="arabicPeriod" startAt="7"/>
            </a:pPr>
            <a:r>
              <a:rPr lang="en-US"/>
              <a:t>Alien Software</a:t>
            </a:r>
            <a:endParaRPr/>
          </a:p>
          <a:p>
            <a:pPr indent="-514350" lvl="0" marL="514350" rtl="0" algn="l">
              <a:lnSpc>
                <a:spcPct val="100000"/>
              </a:lnSpc>
              <a:spcBef>
                <a:spcPts val="640"/>
              </a:spcBef>
              <a:spcAft>
                <a:spcPts val="0"/>
              </a:spcAft>
              <a:buClr>
                <a:srgbClr val="6600CC"/>
              </a:buClr>
              <a:buSzPts val="3200"/>
              <a:buFont typeface="Georgia"/>
              <a:buAutoNum type="arabicPeriod" startAt="7"/>
            </a:pPr>
            <a:r>
              <a:rPr lang="en-US"/>
              <a:t>Supervisory Control and Data Acquisition Attacks</a:t>
            </a:r>
            <a:endParaRPr/>
          </a:p>
          <a:p>
            <a:pPr indent="-514350" lvl="0" marL="514350" rtl="0" algn="l">
              <a:lnSpc>
                <a:spcPct val="100000"/>
              </a:lnSpc>
              <a:spcBef>
                <a:spcPts val="640"/>
              </a:spcBef>
              <a:spcAft>
                <a:spcPts val="0"/>
              </a:spcAft>
              <a:buClr>
                <a:srgbClr val="6600CC"/>
              </a:buClr>
              <a:buSzPts val="3200"/>
              <a:buFont typeface="Georgia"/>
              <a:buAutoNum type="arabicPeriod" startAt="7"/>
            </a:pPr>
            <a:r>
              <a:rPr lang="en-US"/>
              <a:t> Cyberterrorism and Cyberwarfare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Compromises to Intellectual Property</a:t>
            </a:r>
            <a:endParaRPr/>
          </a:p>
        </p:txBody>
      </p:sp>
      <p:sp>
        <p:nvSpPr>
          <p:cNvPr id="274" name="Google Shape;274;p2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Intellectual Property</a:t>
            </a:r>
            <a:endParaRPr/>
          </a:p>
          <a:p>
            <a:pPr indent="-342900" lvl="0" marL="342900" rtl="0" algn="l">
              <a:lnSpc>
                <a:spcPct val="100000"/>
              </a:lnSpc>
              <a:spcBef>
                <a:spcPts val="640"/>
              </a:spcBef>
              <a:spcAft>
                <a:spcPts val="0"/>
              </a:spcAft>
              <a:buClr>
                <a:schemeClr val="dk1"/>
              </a:buClr>
              <a:buSzPts val="3200"/>
              <a:buChar char="•"/>
            </a:pPr>
            <a:r>
              <a:rPr lang="en-US"/>
              <a:t>Trade Secret</a:t>
            </a:r>
            <a:endParaRPr/>
          </a:p>
          <a:p>
            <a:pPr indent="-342900" lvl="0" marL="342900" rtl="0" algn="l">
              <a:lnSpc>
                <a:spcPct val="100000"/>
              </a:lnSpc>
              <a:spcBef>
                <a:spcPts val="640"/>
              </a:spcBef>
              <a:spcAft>
                <a:spcPts val="0"/>
              </a:spcAft>
              <a:buClr>
                <a:schemeClr val="dk1"/>
              </a:buClr>
              <a:buSzPts val="3200"/>
              <a:buChar char="•"/>
            </a:pPr>
            <a:r>
              <a:rPr lang="en-US"/>
              <a:t>Patent</a:t>
            </a:r>
            <a:endParaRPr/>
          </a:p>
          <a:p>
            <a:pPr indent="-342900" lvl="0" marL="342900" rtl="0" algn="l">
              <a:lnSpc>
                <a:spcPct val="100000"/>
              </a:lnSpc>
              <a:spcBef>
                <a:spcPts val="640"/>
              </a:spcBef>
              <a:spcAft>
                <a:spcPts val="0"/>
              </a:spcAft>
              <a:buClr>
                <a:schemeClr val="dk1"/>
              </a:buClr>
              <a:buSzPts val="3200"/>
              <a:buChar char="•"/>
            </a:pPr>
            <a:r>
              <a:rPr lang="en-US"/>
              <a:t>Copyright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br>
              <a:rPr lang="en-US"/>
            </a:br>
            <a:r>
              <a:rPr lang="en-US"/>
              <a:t>Deliberate Threats to Information Systems</a:t>
            </a:r>
            <a:br>
              <a:rPr lang="en-US"/>
            </a:br>
            <a:endParaRPr/>
          </a:p>
        </p:txBody>
      </p:sp>
      <p:sp>
        <p:nvSpPr>
          <p:cNvPr id="280" name="Google Shape;280;p2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0000" lnSpcReduction="1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Espionage or Trespass:</a:t>
            </a:r>
            <a:r>
              <a:rPr b="1" lang="en-US"/>
              <a:t> </a:t>
            </a:r>
            <a:r>
              <a:rPr lang="en-US"/>
              <a:t>occurs when an unauthorized individual attempts to gain illegal access to organizational information.</a:t>
            </a:r>
            <a:endParaRPr/>
          </a:p>
          <a:p>
            <a:pPr indent="-514350" lvl="0" marL="514350" rtl="0" algn="l">
              <a:lnSpc>
                <a:spcPct val="100000"/>
              </a:lnSpc>
              <a:spcBef>
                <a:spcPts val="575"/>
              </a:spcBef>
              <a:spcAft>
                <a:spcPts val="0"/>
              </a:spcAft>
              <a:buClr>
                <a:srgbClr val="00B0F0"/>
              </a:buClr>
              <a:buSzPct val="100000"/>
              <a:buFont typeface="Georgia"/>
              <a:buAutoNum type="arabicPeriod"/>
            </a:pPr>
            <a:r>
              <a:rPr lang="en-US"/>
              <a:t>Information Extortion: when an attacker either threatens to steal, or actually steals, information from a company. The perpetrator demands payment for not stealing the information,for returning stolen information, or for agreeing not to disclose the information.</a:t>
            </a:r>
            <a:endParaRPr/>
          </a:p>
          <a:p>
            <a:pPr indent="-331470" lvl="0" marL="514350" rtl="0" algn="l">
              <a:lnSpc>
                <a:spcPct val="100000"/>
              </a:lnSpc>
              <a:spcBef>
                <a:spcPts val="575"/>
              </a:spcBef>
              <a:spcAft>
                <a:spcPts val="0"/>
              </a:spcAft>
              <a:buClr>
                <a:srgbClr val="00B0F0"/>
              </a:buClr>
              <a:buSzPct val="100000"/>
              <a:buFont typeface="Georgia"/>
              <a:buNone/>
            </a:pPr>
            <a:r>
              <a:t/>
            </a:r>
            <a:endParaRPr/>
          </a:p>
          <a:p>
            <a:pPr indent="-331470" lvl="0" marL="514350" rtl="0" algn="l">
              <a:lnSpc>
                <a:spcPct val="100000"/>
              </a:lnSpc>
              <a:spcBef>
                <a:spcPts val="575"/>
              </a:spcBef>
              <a:spcAft>
                <a:spcPts val="0"/>
              </a:spcAft>
              <a:buSzPct val="100000"/>
              <a:buFont typeface="Noto Sans Symbol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Deliberate Threats to Information Systems</a:t>
            </a:r>
            <a:endParaRPr/>
          </a:p>
        </p:txBody>
      </p:sp>
      <p:sp>
        <p:nvSpPr>
          <p:cNvPr id="286" name="Google Shape;286;p2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lang="en-US"/>
              <a:t>3. Sabotage or Vandalism: </a:t>
            </a:r>
            <a:endParaRPr/>
          </a:p>
          <a:p>
            <a:pPr indent="-457200" lvl="0" marL="457200" rtl="0" algn="l">
              <a:lnSpc>
                <a:spcPct val="100000"/>
              </a:lnSpc>
              <a:spcBef>
                <a:spcPts val="640"/>
              </a:spcBef>
              <a:spcAft>
                <a:spcPts val="0"/>
              </a:spcAft>
              <a:buSzPts val="3200"/>
              <a:buFont typeface="Arial"/>
              <a:buChar char="•"/>
            </a:pPr>
            <a:r>
              <a:rPr lang="en-US"/>
              <a:t>involves defacing an organization’s Web site, possibly damaging the organization’s image and causing its customers to lose faith.</a:t>
            </a:r>
            <a:endParaRPr/>
          </a:p>
          <a:p>
            <a:pPr indent="-457200" lvl="0" marL="457200" rtl="0" algn="l">
              <a:lnSpc>
                <a:spcPct val="100000"/>
              </a:lnSpc>
              <a:spcBef>
                <a:spcPts val="640"/>
              </a:spcBef>
              <a:spcAft>
                <a:spcPts val="0"/>
              </a:spcAft>
              <a:buSzPts val="3200"/>
              <a:buFont typeface="Arial"/>
              <a:buChar char="•"/>
            </a:pPr>
            <a:r>
              <a:rPr lang="en-US"/>
              <a:t>One form of online vandalism is a hacktivist or cyberactivist operation.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Deliberate Threats to Information Systems</a:t>
            </a:r>
            <a:endParaRPr/>
          </a:p>
        </p:txBody>
      </p:sp>
      <p:sp>
        <p:nvSpPr>
          <p:cNvPr id="292" name="Google Shape;292;p2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100000"/>
              <a:buNone/>
            </a:pPr>
            <a:r>
              <a:rPr lang="en-US"/>
              <a:t>4.</a:t>
            </a:r>
            <a:r>
              <a:rPr b="1" lang="en-US"/>
              <a:t>Theft of Equipment or Information:</a:t>
            </a:r>
            <a:endParaRPr b="1"/>
          </a:p>
          <a:p>
            <a:pPr indent="-457200" lvl="0" marL="457200" rtl="0" algn="l">
              <a:lnSpc>
                <a:spcPct val="100000"/>
              </a:lnSpc>
              <a:spcBef>
                <a:spcPts val="320"/>
              </a:spcBef>
              <a:spcAft>
                <a:spcPts val="0"/>
              </a:spcAft>
              <a:buSzPct val="100000"/>
              <a:buFont typeface="Arial"/>
              <a:buChar char="•"/>
            </a:pPr>
            <a:r>
              <a:rPr lang="en-US"/>
              <a:t>Computing devices and storage devices are becoming smaller yet more powerful with vastly increased storage . </a:t>
            </a:r>
            <a:endParaRPr/>
          </a:p>
          <a:p>
            <a:pPr indent="-457200" lvl="0" marL="457200" rtl="0" algn="l">
              <a:lnSpc>
                <a:spcPct val="100000"/>
              </a:lnSpc>
              <a:spcBef>
                <a:spcPts val="320"/>
              </a:spcBef>
              <a:spcAft>
                <a:spcPts val="0"/>
              </a:spcAft>
              <a:buSzPct val="100000"/>
              <a:buFont typeface="Arial"/>
              <a:buChar char="•"/>
            </a:pPr>
            <a:r>
              <a:rPr lang="en-US"/>
              <a:t>As a result, these devices are becoming easier to steal and easier for attackers to use to steal information.</a:t>
            </a:r>
            <a:endParaRPr/>
          </a:p>
          <a:p>
            <a:pPr indent="-457200" lvl="0" marL="457200" rtl="0" algn="l">
              <a:lnSpc>
                <a:spcPct val="100000"/>
              </a:lnSpc>
              <a:spcBef>
                <a:spcPts val="320"/>
              </a:spcBef>
              <a:spcAft>
                <a:spcPts val="0"/>
              </a:spcAft>
              <a:buSzPct val="100000"/>
              <a:buFont typeface="Arial"/>
              <a:buChar char="•"/>
            </a:pPr>
            <a:r>
              <a:rPr lang="en-US"/>
              <a:t>Many laptops have been stolen due to such carelessness. The cost of a stolen laptop includes the loss of data, the loss of intellectual property, laptop replacement, legal and regulatory costs,investigation fees, and loss productivity.</a:t>
            </a:r>
            <a:endParaRPr/>
          </a:p>
          <a:p>
            <a:pPr indent="-457200" lvl="0" marL="457200" rtl="0" algn="l">
              <a:lnSpc>
                <a:spcPct val="100000"/>
              </a:lnSpc>
              <a:spcBef>
                <a:spcPts val="320"/>
              </a:spcBef>
              <a:spcAft>
                <a:spcPts val="0"/>
              </a:spcAft>
              <a:buSzPct val="100000"/>
              <a:buFont typeface="Arial"/>
              <a:buChar char="•"/>
            </a:pPr>
            <a:r>
              <a:rPr lang="en-US"/>
              <a:t>One form of theft, known as dumpster diving, involves the practice of rummaging through commercial or residential trash to find information that has been discarded. Paper fi les, letters,memos, photographs, IDs, passwords, credit cards, and other forms of information can be found in dumpsters. Unfortunately, many people never consider that the sensitive items they throw in the trash may be recovered. Such information, when recovered, can be used for fraudulent purposes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Deliberate Threats to Information Systems</a:t>
            </a:r>
            <a:br>
              <a:rPr lang="en-US"/>
            </a:br>
            <a:endParaRPr/>
          </a:p>
        </p:txBody>
      </p:sp>
      <p:sp>
        <p:nvSpPr>
          <p:cNvPr id="298" name="Google Shape;298;p25"/>
          <p:cNvSpPr txBox="1"/>
          <p:nvPr>
            <p:ph idx="1" type="body"/>
          </p:nvPr>
        </p:nvSpPr>
        <p:spPr>
          <a:xfrm>
            <a:off x="457200" y="1098301"/>
            <a:ext cx="8229600" cy="5028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100000"/>
              <a:buNone/>
            </a:pPr>
            <a:r>
              <a:rPr lang="en-US"/>
              <a:t>5.</a:t>
            </a:r>
            <a:r>
              <a:rPr b="1" lang="en-US"/>
              <a:t>Identity Theft</a:t>
            </a:r>
            <a:endParaRPr b="1"/>
          </a:p>
          <a:p>
            <a:pPr indent="-457200" lvl="0" marL="457200" rtl="0" algn="l">
              <a:lnSpc>
                <a:spcPct val="100000"/>
              </a:lnSpc>
              <a:spcBef>
                <a:spcPts val="385"/>
              </a:spcBef>
              <a:spcAft>
                <a:spcPts val="0"/>
              </a:spcAft>
              <a:buSzPct val="100000"/>
              <a:buFont typeface="Arial"/>
              <a:buChar char="•"/>
            </a:pPr>
            <a:r>
              <a:rPr lang="en-US"/>
              <a:t>Identity theft is the deliberate assumption of another person’s identity, usually to gain access to his or her financial information or to frame him or her for a crime.</a:t>
            </a:r>
            <a:endParaRPr/>
          </a:p>
          <a:p>
            <a:pPr indent="-457200" lvl="0" marL="457200" rtl="0" algn="l">
              <a:lnSpc>
                <a:spcPct val="100000"/>
              </a:lnSpc>
              <a:spcBef>
                <a:spcPts val="385"/>
              </a:spcBef>
              <a:spcAft>
                <a:spcPts val="0"/>
              </a:spcAft>
              <a:buSzPct val="100000"/>
              <a:buFont typeface="Arial"/>
              <a:buChar char="•"/>
            </a:pPr>
            <a:r>
              <a:rPr lang="en-US"/>
              <a:t> Techniques for illegally obtaining personal information include:</a:t>
            </a:r>
            <a:endParaRPr/>
          </a:p>
          <a:p>
            <a:pPr indent="0" lvl="0" marL="0" rtl="0" algn="l">
              <a:lnSpc>
                <a:spcPct val="100000"/>
              </a:lnSpc>
              <a:spcBef>
                <a:spcPts val="385"/>
              </a:spcBef>
              <a:spcAft>
                <a:spcPts val="0"/>
              </a:spcAft>
              <a:buSzPct val="100000"/>
              <a:buFont typeface="Arial"/>
              <a:buNone/>
            </a:pPr>
            <a:r>
              <a:rPr lang="en-US"/>
              <a:t>• stealing mail or dumpster diving;</a:t>
            </a:r>
            <a:endParaRPr/>
          </a:p>
          <a:p>
            <a:pPr indent="0" lvl="0" marL="0" rtl="0" algn="l">
              <a:lnSpc>
                <a:spcPct val="100000"/>
              </a:lnSpc>
              <a:spcBef>
                <a:spcPts val="385"/>
              </a:spcBef>
              <a:spcAft>
                <a:spcPts val="0"/>
              </a:spcAft>
              <a:buSzPct val="100000"/>
              <a:buFont typeface="Arial"/>
              <a:buNone/>
            </a:pPr>
            <a:r>
              <a:rPr lang="en-US"/>
              <a:t>• stealing personal information in computer databases;</a:t>
            </a:r>
            <a:endParaRPr/>
          </a:p>
          <a:p>
            <a:pPr indent="0" lvl="0" marL="0" rtl="0" algn="l">
              <a:lnSpc>
                <a:spcPct val="100000"/>
              </a:lnSpc>
              <a:spcBef>
                <a:spcPts val="385"/>
              </a:spcBef>
              <a:spcAft>
                <a:spcPts val="0"/>
              </a:spcAft>
              <a:buSzPct val="100000"/>
              <a:buFont typeface="Arial"/>
              <a:buNone/>
            </a:pPr>
            <a:r>
              <a:rPr lang="en-US"/>
              <a:t>• infiltrating organizations that store large amounts of personal information (e.g., data aggregators such as Acxiom) (www.acxiom.com);</a:t>
            </a:r>
            <a:endParaRPr/>
          </a:p>
          <a:p>
            <a:pPr indent="0" lvl="0" marL="0" rtl="0" algn="l">
              <a:lnSpc>
                <a:spcPct val="100000"/>
              </a:lnSpc>
              <a:spcBef>
                <a:spcPts val="385"/>
              </a:spcBef>
              <a:spcAft>
                <a:spcPts val="0"/>
              </a:spcAft>
              <a:buSzPct val="100000"/>
              <a:buFont typeface="Arial"/>
              <a:buNone/>
            </a:pPr>
            <a:r>
              <a:rPr lang="en-US"/>
              <a:t>• impersonating a trusted organization in an electronic communication (phishing)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Deliberate Threats to Information Systems</a:t>
            </a:r>
            <a:br>
              <a:rPr lang="en-US"/>
            </a:br>
            <a:endParaRPr/>
          </a:p>
        </p:txBody>
      </p:sp>
      <p:sp>
        <p:nvSpPr>
          <p:cNvPr id="304" name="Google Shape;304;p2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0000"/>
          </a:bodyPr>
          <a:lstStyle/>
          <a:p>
            <a:pPr indent="0" lvl="0" marL="0" rtl="0" algn="l">
              <a:lnSpc>
                <a:spcPct val="100000"/>
              </a:lnSpc>
              <a:spcBef>
                <a:spcPts val="0"/>
              </a:spcBef>
              <a:spcAft>
                <a:spcPts val="0"/>
              </a:spcAft>
              <a:buSzPct val="100000"/>
              <a:buNone/>
            </a:pPr>
            <a:r>
              <a:rPr lang="en-US"/>
              <a:t>6.</a:t>
            </a:r>
            <a:r>
              <a:rPr b="1" lang="en-US"/>
              <a:t> Compromises to Intellectual Property</a:t>
            </a:r>
            <a:endParaRPr b="1"/>
          </a:p>
          <a:p>
            <a:pPr indent="-285750" lvl="0" marL="285750" rtl="0" algn="l">
              <a:lnSpc>
                <a:spcPct val="100000"/>
              </a:lnSpc>
              <a:spcBef>
                <a:spcPts val="385"/>
              </a:spcBef>
              <a:spcAft>
                <a:spcPts val="0"/>
              </a:spcAft>
              <a:buSzPct val="100000"/>
              <a:buFont typeface="Arial"/>
              <a:buChar char="•"/>
            </a:pPr>
            <a:r>
              <a:rPr lang="en-US"/>
              <a:t>Protecting intellectual property is a vital issue for people who make their livelihood in knowledge fields. </a:t>
            </a:r>
            <a:endParaRPr/>
          </a:p>
          <a:p>
            <a:pPr indent="-285750" lvl="0" marL="285750" rtl="0" algn="l">
              <a:lnSpc>
                <a:spcPct val="100000"/>
              </a:lnSpc>
              <a:spcBef>
                <a:spcPts val="385"/>
              </a:spcBef>
              <a:spcAft>
                <a:spcPts val="0"/>
              </a:spcAft>
              <a:buSzPct val="100000"/>
              <a:buFont typeface="Arial"/>
              <a:buChar char="•"/>
            </a:pPr>
            <a:r>
              <a:rPr lang="en-US"/>
              <a:t>Intellectual property is the property created by individuals or corporations that is protected under trade secret, patent, and copyright laws.</a:t>
            </a:r>
            <a:endParaRPr/>
          </a:p>
          <a:p>
            <a:pPr indent="-285750" lvl="0" marL="285750" rtl="0" algn="l">
              <a:lnSpc>
                <a:spcPct val="100000"/>
              </a:lnSpc>
              <a:spcBef>
                <a:spcPts val="385"/>
              </a:spcBef>
              <a:spcAft>
                <a:spcPts val="0"/>
              </a:spcAft>
              <a:buSzPct val="100000"/>
              <a:buFont typeface="Arial"/>
              <a:buChar char="•"/>
            </a:pPr>
            <a:r>
              <a:rPr lang="en-US"/>
              <a:t>A trade secret is an intellectual work, such as a business plan, that is a company secret and is not based on public information. </a:t>
            </a:r>
            <a:endParaRPr/>
          </a:p>
          <a:p>
            <a:pPr indent="-285750" lvl="0" marL="285750" rtl="0" algn="l">
              <a:lnSpc>
                <a:spcPct val="100000"/>
              </a:lnSpc>
              <a:spcBef>
                <a:spcPts val="385"/>
              </a:spcBef>
              <a:spcAft>
                <a:spcPts val="0"/>
              </a:spcAft>
              <a:buSzPct val="100000"/>
              <a:buFont typeface="Arial"/>
              <a:buChar char="•"/>
            </a:pPr>
            <a:r>
              <a:rPr lang="en-US"/>
              <a:t>An example is the Coca-Cola formula. A patent is an official document that grants the holder exclusive rights on an invention or a process for a specifi ed period of time. </a:t>
            </a:r>
            <a:endParaRPr/>
          </a:p>
          <a:p>
            <a:pPr indent="-285750" lvl="0" marL="285750" rtl="0" algn="l">
              <a:lnSpc>
                <a:spcPct val="100000"/>
              </a:lnSpc>
              <a:spcBef>
                <a:spcPts val="385"/>
              </a:spcBef>
              <a:spcAft>
                <a:spcPts val="0"/>
              </a:spcAft>
              <a:buSzPct val="100000"/>
              <a:buFont typeface="Arial"/>
              <a:buChar char="•"/>
            </a:pPr>
            <a:r>
              <a:rPr lang="en-US"/>
              <a:t>Copyright is a statutory grant that provides the creators or owners of intellectual property with ownership of the property, also for a designated period.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Deliberate Threats to Information Systems</a:t>
            </a:r>
            <a:endParaRPr/>
          </a:p>
        </p:txBody>
      </p:sp>
      <p:sp>
        <p:nvSpPr>
          <p:cNvPr id="310" name="Google Shape;310;p2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3200"/>
              <a:buNone/>
            </a:pPr>
            <a:r>
              <a:rPr lang="en-US"/>
              <a:t>7.Software Attacks:</a:t>
            </a:r>
            <a:endParaRPr/>
          </a:p>
          <a:p>
            <a:pPr indent="-514350" lvl="0" marL="514350" rtl="0" algn="l">
              <a:lnSpc>
                <a:spcPct val="100000"/>
              </a:lnSpc>
              <a:spcBef>
                <a:spcPts val="640"/>
              </a:spcBef>
              <a:spcAft>
                <a:spcPts val="0"/>
              </a:spcAft>
              <a:buSzPts val="3200"/>
              <a:buFont typeface="Arial"/>
              <a:buChar char="•"/>
            </a:pPr>
            <a:r>
              <a:rPr lang="en-US"/>
              <a:t>attackers used malicious software to infect as many computers worldwide as possible, to the profit-driven,Web-based attacks of today.</a:t>
            </a:r>
            <a:endParaRPr/>
          </a:p>
          <a:p>
            <a:pPr indent="-457200" lvl="0" marL="457200" rtl="0" algn="l">
              <a:lnSpc>
                <a:spcPct val="100000"/>
              </a:lnSpc>
              <a:spcBef>
                <a:spcPts val="640"/>
              </a:spcBef>
              <a:spcAft>
                <a:spcPts val="0"/>
              </a:spcAft>
              <a:buSzPts val="3200"/>
              <a:buFont typeface="Arial"/>
              <a:buChar char="•"/>
            </a:pPr>
            <a:r>
              <a:rPr lang="en-US"/>
              <a:t> Modern cybercriminals use sophisticated, blended malware</a:t>
            </a:r>
            <a:endParaRPr/>
          </a:p>
          <a:p>
            <a:pPr indent="0" lvl="0" marL="0" rtl="0" algn="l">
              <a:lnSpc>
                <a:spcPct val="100000"/>
              </a:lnSpc>
              <a:spcBef>
                <a:spcPts val="640"/>
              </a:spcBef>
              <a:spcAft>
                <a:spcPts val="0"/>
              </a:spcAft>
              <a:buSzPts val="3200"/>
              <a:buNone/>
            </a:pPr>
            <a:r>
              <a:rPr lang="en-US"/>
              <a:t>attacks, typically via the Web, to make money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pic>
        <p:nvPicPr>
          <p:cNvPr id="316" name="Google Shape;316;p28"/>
          <p:cNvPicPr preferRelativeResize="0"/>
          <p:nvPr>
            <p:ph idx="1" type="body"/>
          </p:nvPr>
        </p:nvPicPr>
        <p:blipFill rotWithShape="1">
          <a:blip r:embed="rId3">
            <a:alphaModFix/>
          </a:blip>
          <a:srcRect b="0" l="0" r="0" t="0"/>
          <a:stretch/>
        </p:blipFill>
        <p:spPr>
          <a:xfrm>
            <a:off x="1088390" y="646430"/>
            <a:ext cx="7179945" cy="54679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pic>
        <p:nvPicPr>
          <p:cNvPr id="322" name="Google Shape;322;p29"/>
          <p:cNvPicPr preferRelativeResize="0"/>
          <p:nvPr>
            <p:ph idx="1" type="body"/>
          </p:nvPr>
        </p:nvPicPr>
        <p:blipFill rotWithShape="1">
          <a:blip r:embed="rId3">
            <a:alphaModFix/>
          </a:blip>
          <a:srcRect b="0" l="0" r="0" t="0"/>
          <a:stretch/>
        </p:blipFill>
        <p:spPr>
          <a:xfrm>
            <a:off x="1011555" y="623570"/>
            <a:ext cx="7474585" cy="575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FF9900"/>
              </a:buClr>
              <a:buSzPts val="3200"/>
              <a:buFont typeface="Georgia"/>
              <a:buAutoNum type="arabicPeriod"/>
            </a:pPr>
            <a:r>
              <a:rPr lang="en-US"/>
              <a:t>Identify the five factors that contribute to the increasing vulnerability of information resources, and provide a specific example of each one.</a:t>
            </a:r>
            <a:endParaRPr/>
          </a:p>
          <a:p>
            <a:pPr indent="-514350" lvl="0" marL="514350" rtl="0" algn="l">
              <a:lnSpc>
                <a:spcPct val="100000"/>
              </a:lnSpc>
              <a:spcBef>
                <a:spcPts val="640"/>
              </a:spcBef>
              <a:spcAft>
                <a:spcPts val="0"/>
              </a:spcAft>
              <a:buClr>
                <a:srgbClr val="FF9900"/>
              </a:buClr>
              <a:buSzPts val="3200"/>
              <a:buFont typeface="Georgia"/>
              <a:buAutoNum type="arabicPeriod"/>
            </a:pPr>
            <a:r>
              <a:rPr lang="en-US"/>
              <a:t>Compare and contrast human mistakes and social engineering, and provide a specific example of each one.</a:t>
            </a:r>
            <a:endParaRPr/>
          </a:p>
          <a:p>
            <a:pPr indent="-514350" lvl="0" marL="514350" rtl="0" algn="l">
              <a:lnSpc>
                <a:spcPct val="100000"/>
              </a:lnSpc>
              <a:spcBef>
                <a:spcPts val="640"/>
              </a:spcBef>
              <a:spcAft>
                <a:spcPts val="0"/>
              </a:spcAft>
              <a:buClr>
                <a:srgbClr val="FF9900"/>
              </a:buClr>
              <a:buSzPts val="3200"/>
              <a:buFont typeface="Georgia"/>
              <a:buAutoNum type="arabicPeriod"/>
            </a:pPr>
            <a:r>
              <a:rPr lang="en-US"/>
              <a:t>Discuss the 10 types of deliberate attacks.</a:t>
            </a:r>
            <a:endParaRPr/>
          </a:p>
        </p:txBody>
      </p:sp>
      <p:sp>
        <p:nvSpPr>
          <p:cNvPr id="157" name="Google Shape;157;p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5000"/>
              </a:lnSpc>
              <a:spcBef>
                <a:spcPts val="0"/>
              </a:spcBef>
              <a:spcAft>
                <a:spcPts val="0"/>
              </a:spcAft>
              <a:buClr>
                <a:srgbClr val="FF9900"/>
              </a:buClr>
              <a:buSzPts val="4400"/>
              <a:buNone/>
            </a:pPr>
            <a:r>
              <a:t/>
            </a:r>
            <a:endParaRPr sz="4400">
              <a:solidFill>
                <a:srgbClr val="FF9900"/>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Software Attacks: Three Categories</a:t>
            </a:r>
            <a:endParaRPr/>
          </a:p>
        </p:txBody>
      </p:sp>
      <p:sp>
        <p:nvSpPr>
          <p:cNvPr id="329" name="Google Shape;329;p3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Georgia"/>
              <a:buAutoNum type="arabicPeriod"/>
            </a:pPr>
            <a:r>
              <a:rPr lang="en-US"/>
              <a:t>Remote Attacks Requiring User Action</a:t>
            </a:r>
            <a:endParaRPr/>
          </a:p>
          <a:p>
            <a:pPr indent="-285750" lvl="1" marL="742950" rtl="0" algn="l">
              <a:lnSpc>
                <a:spcPct val="100000"/>
              </a:lnSpc>
              <a:spcBef>
                <a:spcPts val="560"/>
              </a:spcBef>
              <a:spcAft>
                <a:spcPts val="0"/>
              </a:spcAft>
              <a:buClr>
                <a:schemeClr val="dk1"/>
              </a:buClr>
              <a:buSzPts val="2800"/>
              <a:buChar char="–"/>
            </a:pPr>
            <a:r>
              <a:rPr lang="en-US"/>
              <a:t>Virus</a:t>
            </a:r>
            <a:endParaRPr/>
          </a:p>
          <a:p>
            <a:pPr indent="-285750" lvl="1" marL="742950" rtl="0" algn="l">
              <a:lnSpc>
                <a:spcPct val="100000"/>
              </a:lnSpc>
              <a:spcBef>
                <a:spcPts val="560"/>
              </a:spcBef>
              <a:spcAft>
                <a:spcPts val="0"/>
              </a:spcAft>
              <a:buClr>
                <a:schemeClr val="dk1"/>
              </a:buClr>
              <a:buSzPts val="2800"/>
              <a:buChar char="–"/>
            </a:pPr>
            <a:r>
              <a:rPr lang="en-US"/>
              <a:t>Worm</a:t>
            </a:r>
            <a:endParaRPr/>
          </a:p>
          <a:p>
            <a:pPr indent="-285750" lvl="1" marL="742950" rtl="0" algn="l">
              <a:lnSpc>
                <a:spcPct val="100000"/>
              </a:lnSpc>
              <a:spcBef>
                <a:spcPts val="560"/>
              </a:spcBef>
              <a:spcAft>
                <a:spcPts val="0"/>
              </a:spcAft>
              <a:buClr>
                <a:schemeClr val="dk1"/>
              </a:buClr>
              <a:buSzPts val="2800"/>
              <a:buChar char="–"/>
            </a:pPr>
            <a:r>
              <a:rPr lang="en-US"/>
              <a:t>Phishing Attack</a:t>
            </a:r>
            <a:endParaRPr/>
          </a:p>
          <a:p>
            <a:pPr indent="-285750" lvl="1" marL="742950" rtl="0" algn="l">
              <a:lnSpc>
                <a:spcPct val="100000"/>
              </a:lnSpc>
              <a:spcBef>
                <a:spcPts val="560"/>
              </a:spcBef>
              <a:spcAft>
                <a:spcPts val="0"/>
              </a:spcAft>
              <a:buClr>
                <a:schemeClr val="dk1"/>
              </a:buClr>
              <a:buSzPts val="2800"/>
              <a:buChar char="–"/>
            </a:pPr>
            <a:r>
              <a:rPr lang="en-US"/>
              <a:t>Spear Phishing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Software Attacks: Three Categories (continued)</a:t>
            </a:r>
            <a:endParaRPr/>
          </a:p>
        </p:txBody>
      </p:sp>
      <p:sp>
        <p:nvSpPr>
          <p:cNvPr id="336" name="Google Shape;336;p3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Georgia"/>
              <a:buAutoNum type="arabicPeriod" startAt="2"/>
            </a:pPr>
            <a:r>
              <a:rPr lang="en-US"/>
              <a:t>Remote Attacks Needing No User Action</a:t>
            </a:r>
            <a:endParaRPr/>
          </a:p>
          <a:p>
            <a:pPr indent="-285750" lvl="1" marL="742950" rtl="0" algn="l">
              <a:lnSpc>
                <a:spcPct val="100000"/>
              </a:lnSpc>
              <a:spcBef>
                <a:spcPts val="560"/>
              </a:spcBef>
              <a:spcAft>
                <a:spcPts val="0"/>
              </a:spcAft>
              <a:buClr>
                <a:schemeClr val="dk1"/>
              </a:buClr>
              <a:buSzPts val="2800"/>
              <a:buChar char="–"/>
            </a:pPr>
            <a:r>
              <a:rPr lang="en-US"/>
              <a:t>Denial-of-Service Attack</a:t>
            </a:r>
            <a:endParaRPr/>
          </a:p>
          <a:p>
            <a:pPr indent="-285750" lvl="1" marL="742950" rtl="0" algn="l">
              <a:lnSpc>
                <a:spcPct val="100000"/>
              </a:lnSpc>
              <a:spcBef>
                <a:spcPts val="560"/>
              </a:spcBef>
              <a:spcAft>
                <a:spcPts val="0"/>
              </a:spcAft>
              <a:buClr>
                <a:schemeClr val="dk1"/>
              </a:buClr>
              <a:buSzPts val="2800"/>
              <a:buChar char="–"/>
            </a:pPr>
            <a:r>
              <a:rPr lang="en-US"/>
              <a:t>Distributed Denial-of-Service Attack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Software Attacks: Three Categories (continued)</a:t>
            </a:r>
            <a:endParaRPr/>
          </a:p>
        </p:txBody>
      </p:sp>
      <p:sp>
        <p:nvSpPr>
          <p:cNvPr id="343" name="Google Shape;343;p3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Georgia"/>
              <a:buAutoNum type="arabicPeriod" startAt="3"/>
            </a:pPr>
            <a:r>
              <a:rPr lang="en-US"/>
              <a:t>Attacks by a Programmer Developing a System</a:t>
            </a:r>
            <a:endParaRPr/>
          </a:p>
          <a:p>
            <a:pPr indent="-514350" lvl="1" marL="914400" rtl="0" algn="l">
              <a:lnSpc>
                <a:spcPct val="100000"/>
              </a:lnSpc>
              <a:spcBef>
                <a:spcPts val="560"/>
              </a:spcBef>
              <a:spcAft>
                <a:spcPts val="0"/>
              </a:spcAft>
              <a:buClr>
                <a:schemeClr val="dk1"/>
              </a:buClr>
              <a:buSzPts val="2800"/>
              <a:buChar char="–"/>
            </a:pPr>
            <a:r>
              <a:rPr lang="en-US"/>
              <a:t>Trojan Horse</a:t>
            </a:r>
            <a:endParaRPr/>
          </a:p>
          <a:p>
            <a:pPr indent="-514350" lvl="1" marL="914400" rtl="0" algn="l">
              <a:lnSpc>
                <a:spcPct val="100000"/>
              </a:lnSpc>
              <a:spcBef>
                <a:spcPts val="560"/>
              </a:spcBef>
              <a:spcAft>
                <a:spcPts val="0"/>
              </a:spcAft>
              <a:buClr>
                <a:schemeClr val="dk1"/>
              </a:buClr>
              <a:buSzPts val="2800"/>
              <a:buChar char="–"/>
            </a:pPr>
            <a:r>
              <a:rPr lang="en-US"/>
              <a:t>Back Door</a:t>
            </a:r>
            <a:endParaRPr/>
          </a:p>
          <a:p>
            <a:pPr indent="-514350" lvl="1" marL="914400" rtl="0" algn="l">
              <a:lnSpc>
                <a:spcPct val="100000"/>
              </a:lnSpc>
              <a:spcBef>
                <a:spcPts val="560"/>
              </a:spcBef>
              <a:spcAft>
                <a:spcPts val="0"/>
              </a:spcAft>
              <a:buClr>
                <a:schemeClr val="dk1"/>
              </a:buClr>
              <a:buSzPts val="2800"/>
              <a:buChar char="–"/>
            </a:pPr>
            <a:r>
              <a:rPr lang="en-US"/>
              <a:t>Logic bomb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Alien Software</a:t>
            </a:r>
            <a:br>
              <a:rPr lang="en-US"/>
            </a:br>
            <a:endParaRPr/>
          </a:p>
        </p:txBody>
      </p:sp>
      <p:sp>
        <p:nvSpPr>
          <p:cNvPr id="349" name="Google Shape;349;p33"/>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 Alien software is clandestine software that is installed on your computer through duplicitous methods.</a:t>
            </a:r>
            <a:endParaRPr/>
          </a:p>
          <a:p>
            <a:pPr indent="-514350" lvl="0" marL="514350" rtl="0" algn="l">
              <a:lnSpc>
                <a:spcPct val="100000"/>
              </a:lnSpc>
              <a:spcBef>
                <a:spcPts val="575"/>
              </a:spcBef>
              <a:spcAft>
                <a:spcPts val="0"/>
              </a:spcAft>
              <a:buClr>
                <a:srgbClr val="00B0F0"/>
              </a:buClr>
              <a:buSzPct val="100000"/>
              <a:buFont typeface="Georgia"/>
              <a:buAutoNum type="arabicPeriod"/>
            </a:pPr>
            <a:r>
              <a:rPr lang="en-US"/>
              <a:t> It typically is not as malicious as viruses, worms, or Trojan horses, but it does use up valuable system resources.</a:t>
            </a:r>
            <a:endParaRPr/>
          </a:p>
          <a:p>
            <a:pPr indent="-514350" lvl="0" marL="514350" rtl="0" algn="l">
              <a:lnSpc>
                <a:spcPct val="100000"/>
              </a:lnSpc>
              <a:spcBef>
                <a:spcPts val="575"/>
              </a:spcBef>
              <a:spcAft>
                <a:spcPts val="0"/>
              </a:spcAft>
              <a:buClr>
                <a:srgbClr val="00B0F0"/>
              </a:buClr>
              <a:buSzPct val="100000"/>
              <a:buFont typeface="Georgia"/>
              <a:buAutoNum type="arabicPeriod"/>
            </a:pPr>
            <a:r>
              <a:rPr lang="en-US"/>
              <a:t> In addition, it can report on your Websurfing habits and other personal behavior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Alien Software</a:t>
            </a:r>
            <a:endParaRPr/>
          </a:p>
        </p:txBody>
      </p:sp>
      <p:sp>
        <p:nvSpPr>
          <p:cNvPr id="356" name="Google Shape;356;p3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50000"/>
          </a:bodyPr>
          <a:lstStyle/>
          <a:p>
            <a:pPr indent="-342900" lvl="0" marL="342900" rtl="0" algn="l">
              <a:lnSpc>
                <a:spcPct val="100000"/>
              </a:lnSpc>
              <a:spcBef>
                <a:spcPts val="0"/>
              </a:spcBef>
              <a:spcAft>
                <a:spcPts val="0"/>
              </a:spcAft>
              <a:buClr>
                <a:schemeClr val="dk1"/>
              </a:buClr>
              <a:buSzPct val="100000"/>
              <a:buChar char="•"/>
            </a:pPr>
            <a:r>
              <a:rPr lang="en-US"/>
              <a:t>Adware: software that causes pop-up advertisements to appear on your screen.</a:t>
            </a:r>
            <a:endParaRPr/>
          </a:p>
          <a:p>
            <a:pPr indent="-342900" lvl="0" marL="342900" rtl="0" algn="l">
              <a:lnSpc>
                <a:spcPct val="100000"/>
              </a:lnSpc>
              <a:spcBef>
                <a:spcPts val="320"/>
              </a:spcBef>
              <a:spcAft>
                <a:spcPts val="0"/>
              </a:spcAft>
              <a:buClr>
                <a:schemeClr val="dk1"/>
              </a:buClr>
              <a:buSzPct val="100000"/>
              <a:buChar char="•"/>
            </a:pPr>
            <a:r>
              <a:rPr lang="en-US"/>
              <a:t>Spyware :Spyware is software that collects personal information about users without their consent.</a:t>
            </a:r>
            <a:endParaRPr/>
          </a:p>
          <a:p>
            <a:pPr indent="-342900" lvl="0" marL="342900" rtl="0" algn="l">
              <a:lnSpc>
                <a:spcPct val="100000"/>
              </a:lnSpc>
              <a:spcBef>
                <a:spcPts val="320"/>
              </a:spcBef>
              <a:spcAft>
                <a:spcPts val="0"/>
              </a:spcAft>
              <a:buClr>
                <a:schemeClr val="dk1"/>
              </a:buClr>
              <a:buSzPct val="100000"/>
              <a:buChar char="•"/>
            </a:pPr>
            <a:r>
              <a:rPr lang="en-US"/>
              <a:t>Two common types of spyware are keystroke loggers and screen scrapers</a:t>
            </a:r>
            <a:endParaRPr/>
          </a:p>
          <a:p>
            <a:pPr indent="-342900" lvl="0" marL="342900" rtl="0" algn="l">
              <a:lnSpc>
                <a:spcPct val="100000"/>
              </a:lnSpc>
              <a:spcBef>
                <a:spcPts val="320"/>
              </a:spcBef>
              <a:spcAft>
                <a:spcPts val="0"/>
              </a:spcAft>
              <a:buClr>
                <a:schemeClr val="dk1"/>
              </a:buClr>
              <a:buSzPct val="100000"/>
              <a:buChar char="•"/>
            </a:pPr>
            <a:r>
              <a:rPr lang="en-US"/>
              <a:t>Keystroke loggers, also called keyloggers, record both your individual keystrokes and your Internet Web browsing history. The purposes range from criminal—for example, theft of passwords and sensitive personal information such as credit card numbers—to annoying—for example, recording your Internet search history for targeted advertising.</a:t>
            </a:r>
            <a:endParaRPr/>
          </a:p>
          <a:p>
            <a:pPr indent="-342900" lvl="0" marL="342900" rtl="0" algn="l">
              <a:lnSpc>
                <a:spcPct val="100000"/>
              </a:lnSpc>
              <a:spcBef>
                <a:spcPts val="320"/>
              </a:spcBef>
              <a:spcAft>
                <a:spcPts val="0"/>
              </a:spcAft>
              <a:buClr>
                <a:schemeClr val="dk1"/>
              </a:buClr>
              <a:buSzPct val="100000"/>
              <a:buChar char="•"/>
            </a:pPr>
            <a:r>
              <a:rPr lang="en-US"/>
              <a:t>screen scrapers, or screen grabbers records a continuous “movie” of a screen’s</a:t>
            </a:r>
            <a:endParaRPr/>
          </a:p>
          <a:p>
            <a:pPr indent="-342900" lvl="0" marL="342900" rtl="0" algn="l">
              <a:lnSpc>
                <a:spcPct val="100000"/>
              </a:lnSpc>
              <a:spcBef>
                <a:spcPts val="320"/>
              </a:spcBef>
              <a:spcAft>
                <a:spcPts val="0"/>
              </a:spcAft>
              <a:buClr>
                <a:schemeClr val="dk1"/>
              </a:buClr>
              <a:buSzPct val="100000"/>
              <a:buChar char="•"/>
            </a:pPr>
            <a:r>
              <a:rPr lang="en-US"/>
              <a:t>contents rather than simply recording keystrokes</a:t>
            </a:r>
            <a:endParaRPr/>
          </a:p>
          <a:p>
            <a:pPr indent="-241300" lvl="0" marL="342900" rtl="0" algn="l">
              <a:lnSpc>
                <a:spcPct val="100000"/>
              </a:lnSpc>
              <a:spcBef>
                <a:spcPts val="320"/>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362" name="Google Shape;362;p3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0000"/>
          </a:bodyPr>
          <a:lstStyle/>
          <a:p>
            <a:pPr indent="-514350" lvl="0" marL="514350" rtl="0" algn="l">
              <a:lnSpc>
                <a:spcPct val="100000"/>
              </a:lnSpc>
              <a:spcBef>
                <a:spcPts val="0"/>
              </a:spcBef>
              <a:spcAft>
                <a:spcPts val="0"/>
              </a:spcAft>
              <a:buSzPct val="100000"/>
              <a:buFont typeface="Arial"/>
              <a:buChar char="•"/>
            </a:pPr>
            <a:r>
              <a:rPr lang="en-US"/>
              <a:t>Spamware:Spamware is pestware that uses your computer as a launch pad for spammers. Spam is unsolicited e-mail, usually advertising for products and services. When your computer is infected with spamware, e-mails from spammers are sent to everyone in your e-mail address book, but they appear to come from you.</a:t>
            </a:r>
            <a:endParaRPr/>
          </a:p>
          <a:p>
            <a:pPr indent="-514350" lvl="0" marL="514350" rtl="0" algn="l">
              <a:lnSpc>
                <a:spcPct val="100000"/>
              </a:lnSpc>
              <a:spcBef>
                <a:spcPts val="385"/>
              </a:spcBef>
              <a:spcAft>
                <a:spcPts val="0"/>
              </a:spcAft>
              <a:buSzPct val="100000"/>
              <a:buFont typeface="Arial"/>
              <a:buChar char="•"/>
            </a:pPr>
            <a:r>
              <a:rPr lang="en-US"/>
              <a:t>Cookies :Cookies are small amounts of information that Web sites store on your computer, temporarily or more or less permanently. In many cases, cookies are useful and innocuous. For example,some cookies are passwords and user IDs that you do not want to retype every time you access the Web site that issued the cookie. Cookies are also necessary for online shopping because merchants use them for your shopping carts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368" name="Google Shape;368;p36"/>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0000"/>
          </a:bodyPr>
          <a:lstStyle/>
          <a:p>
            <a:pPr indent="-514350" lvl="0" marL="514350" rtl="0" algn="l">
              <a:lnSpc>
                <a:spcPct val="100000"/>
              </a:lnSpc>
              <a:spcBef>
                <a:spcPts val="0"/>
              </a:spcBef>
              <a:spcAft>
                <a:spcPts val="0"/>
              </a:spcAft>
              <a:buSzPct val="100000"/>
              <a:buFont typeface="Arial"/>
              <a:buChar char="•"/>
            </a:pPr>
            <a:r>
              <a:rPr lang="en-US"/>
              <a:t>Tracking cookies, however, can be used to track your path through a Web site, the time you spend there, what links you click on, and other details that the company wants to record, usually for marketing purposes. </a:t>
            </a:r>
            <a:endParaRPr/>
          </a:p>
          <a:p>
            <a:pPr indent="-514350" lvl="0" marL="514350" rtl="0" algn="l">
              <a:lnSpc>
                <a:spcPct val="100000"/>
              </a:lnSpc>
              <a:spcBef>
                <a:spcPts val="510"/>
              </a:spcBef>
              <a:spcAft>
                <a:spcPts val="0"/>
              </a:spcAft>
              <a:buSzPct val="100000"/>
              <a:buFont typeface="Arial"/>
              <a:buChar char="•"/>
            </a:pPr>
            <a:r>
              <a:rPr lang="en-US"/>
              <a:t>Tracking cookies can also combine this information with your name, purchases, credit card information, and other personal data to develop an intrusive profile of your spending habits.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374" name="Google Shape;374;p37"/>
          <p:cNvSpPr txBox="1"/>
          <p:nvPr>
            <p:ph idx="1" type="body"/>
          </p:nvPr>
        </p:nvSpPr>
        <p:spPr>
          <a:xfrm>
            <a:off x="457200" y="883075"/>
            <a:ext cx="8229600" cy="5243100"/>
          </a:xfrm>
          <a:prstGeom prst="rect">
            <a:avLst/>
          </a:prstGeom>
          <a:noFill/>
          <a:ln>
            <a:noFill/>
          </a:ln>
        </p:spPr>
        <p:txBody>
          <a:bodyPr anchorCtr="0" anchor="t" bIns="45700" lIns="91425" spcFirstLastPara="1" rIns="91425" wrap="square" tIns="45700">
            <a:noAutofit/>
          </a:bodyPr>
          <a:lstStyle/>
          <a:p>
            <a:pPr indent="0" lvl="0" marL="514350" rtl="0" algn="l">
              <a:lnSpc>
                <a:spcPct val="100000"/>
              </a:lnSpc>
              <a:spcBef>
                <a:spcPts val="510"/>
              </a:spcBef>
              <a:spcAft>
                <a:spcPts val="0"/>
              </a:spcAft>
              <a:buSzPts val="3200"/>
              <a:buNone/>
            </a:pPr>
            <a:r>
              <a:t/>
            </a:r>
            <a:endParaRPr b="1" sz="1540"/>
          </a:p>
          <a:p>
            <a:pPr indent="0" lvl="0" marL="514350" rtl="0" algn="l">
              <a:lnSpc>
                <a:spcPct val="100000"/>
              </a:lnSpc>
              <a:spcBef>
                <a:spcPts val="510"/>
              </a:spcBef>
              <a:spcAft>
                <a:spcPts val="0"/>
              </a:spcAft>
              <a:buSzPts val="3200"/>
              <a:buNone/>
            </a:pPr>
            <a:r>
              <a:rPr b="1" lang="en-US" sz="1640"/>
              <a:t>Supervisory Control and Data Acquisition (SCADA) Attacks</a:t>
            </a:r>
            <a:endParaRPr b="1" sz="1640"/>
          </a:p>
          <a:p>
            <a:pPr indent="-449580" lvl="0" marL="514350" rtl="0" algn="l">
              <a:lnSpc>
                <a:spcPct val="100000"/>
              </a:lnSpc>
              <a:spcBef>
                <a:spcPts val="510"/>
              </a:spcBef>
              <a:spcAft>
                <a:spcPts val="0"/>
              </a:spcAft>
              <a:buSzPts val="1540"/>
              <a:buFont typeface="Arial"/>
              <a:buChar char="•"/>
            </a:pPr>
            <a:r>
              <a:rPr lang="en-US" sz="1540"/>
              <a:t>SCADA refers to a large-scale, distributed measurement and control system. SCADA systems are used to monitor or to control chemical, physical, and transport processes such as those used in oil refineries, water and sewage treatment plants, electrical generators, and nuclear power plants. Essentially, SCADA systems provide a link between the physical world and the electronic world.</a:t>
            </a:r>
            <a:endParaRPr sz="1540"/>
          </a:p>
          <a:p>
            <a:pPr indent="-449580" lvl="0" marL="514350" rtl="0" algn="l">
              <a:lnSpc>
                <a:spcPct val="100000"/>
              </a:lnSpc>
              <a:spcBef>
                <a:spcPts val="510"/>
              </a:spcBef>
              <a:spcAft>
                <a:spcPts val="0"/>
              </a:spcAft>
              <a:buSzPts val="1540"/>
              <a:buFont typeface="Arial"/>
              <a:buChar char="•"/>
            </a:pPr>
            <a:r>
              <a:rPr lang="en-US" sz="1540"/>
              <a:t>SCADA systems consist of multiple sensors, a master computer, and communications infra-structure. The sensors connect to physical equipment. They read status data such as the open/ closed status of a switch or a valve, as well as measurements such as pressure, flow, voltage, and current. They control the equipment by sending signals to it, such as opening or closing a switch or a valve or setting the speed of a pump.</a:t>
            </a:r>
            <a:endParaRPr sz="1540"/>
          </a:p>
          <a:p>
            <a:pPr indent="-449580" lvl="0" marL="514350" rtl="0" algn="l">
              <a:lnSpc>
                <a:spcPct val="100000"/>
              </a:lnSpc>
              <a:spcBef>
                <a:spcPts val="510"/>
              </a:spcBef>
              <a:spcAft>
                <a:spcPts val="0"/>
              </a:spcAft>
              <a:buSzPts val="1540"/>
              <a:buFont typeface="Arial"/>
              <a:buChar char="•"/>
            </a:pPr>
            <a:r>
              <a:rPr lang="en-US" sz="1540"/>
              <a:t>The sensors are connected in a network, and each sensor typically has an Internet address(Internet Protocol, or IP, address, discussed in Chapter 6). If attackers gain access to the net-work, they can cause serious damage, such as disrupting the power grid over a large area or upsetting the operations of a large chemical or nuclear plant. </a:t>
            </a:r>
            <a:endParaRPr sz="154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380" name="Google Shape;380;p38"/>
          <p:cNvSpPr txBox="1"/>
          <p:nvPr>
            <p:ph idx="1" type="body"/>
          </p:nvPr>
        </p:nvSpPr>
        <p:spPr>
          <a:xfrm>
            <a:off x="457200" y="883075"/>
            <a:ext cx="8229600" cy="5243100"/>
          </a:xfrm>
          <a:prstGeom prst="rect">
            <a:avLst/>
          </a:prstGeom>
          <a:noFill/>
          <a:ln>
            <a:noFill/>
          </a:ln>
        </p:spPr>
        <p:txBody>
          <a:bodyPr anchorCtr="0" anchor="t" bIns="45700" lIns="91425" spcFirstLastPara="1" rIns="91425" wrap="square" tIns="45700">
            <a:normAutofit fontScale="85000" lnSpcReduction="10000"/>
          </a:bodyPr>
          <a:lstStyle/>
          <a:p>
            <a:pPr indent="0" lvl="0" marL="514350" rtl="0" algn="l">
              <a:lnSpc>
                <a:spcPct val="100000"/>
              </a:lnSpc>
              <a:spcBef>
                <a:spcPts val="510"/>
              </a:spcBef>
              <a:spcAft>
                <a:spcPts val="0"/>
              </a:spcAft>
              <a:buSzPct val="117647"/>
              <a:buNone/>
            </a:pPr>
            <a:r>
              <a:t/>
            </a:r>
            <a:endParaRPr>
              <a:latin typeface="Verdana"/>
              <a:ea typeface="Verdana"/>
              <a:cs typeface="Verdana"/>
              <a:sym typeface="Verdana"/>
            </a:endParaRPr>
          </a:p>
          <a:p>
            <a:pPr indent="0" lvl="0" marL="514350" rtl="0" algn="l">
              <a:lnSpc>
                <a:spcPct val="100000"/>
              </a:lnSpc>
              <a:spcBef>
                <a:spcPts val="510"/>
              </a:spcBef>
              <a:spcAft>
                <a:spcPts val="0"/>
              </a:spcAft>
              <a:buSzPct val="117647"/>
              <a:buNone/>
            </a:pPr>
            <a:r>
              <a:rPr b="1" lang="en-US"/>
              <a:t>Cyberterrorism and Cyberwarfare</a:t>
            </a:r>
            <a:endParaRPr b="1"/>
          </a:p>
          <a:p>
            <a:pPr indent="-401320" lvl="0" marL="457200" rtl="0" algn="l">
              <a:lnSpc>
                <a:spcPct val="100000"/>
              </a:lnSpc>
              <a:spcBef>
                <a:spcPts val="510"/>
              </a:spcBef>
              <a:spcAft>
                <a:spcPts val="0"/>
              </a:spcAft>
              <a:buSzPct val="100000"/>
              <a:buChar char="●"/>
            </a:pPr>
            <a:r>
              <a:rPr lang="en-US"/>
              <a:t>Cyberterrorism and cyberwarfare refer to malicious acts in which attackers use a target’s computer systems, particularly via the Internet, to cause physical, real-world harm or severe disruption, usually to carry out a political agenda.</a:t>
            </a:r>
            <a:endParaRPr/>
          </a:p>
          <a:p>
            <a:pPr indent="-401320" lvl="0" marL="457200" rtl="0" algn="l">
              <a:lnSpc>
                <a:spcPct val="100000"/>
              </a:lnSpc>
              <a:spcBef>
                <a:spcPts val="0"/>
              </a:spcBef>
              <a:spcAft>
                <a:spcPts val="0"/>
              </a:spcAft>
              <a:buSzPct val="100000"/>
              <a:buChar char="●"/>
            </a:pPr>
            <a:r>
              <a:rPr lang="en-US"/>
              <a:t>These actions range from gathering data to  attacking critical infrastructure (e.g., via SCADA systems).</a:t>
            </a:r>
            <a:endParaRPr/>
          </a:p>
          <a:p>
            <a:pPr indent="0" lvl="0" marL="514350" rtl="0" algn="l">
              <a:lnSpc>
                <a:spcPct val="100000"/>
              </a:lnSpc>
              <a:spcBef>
                <a:spcPts val="510"/>
              </a:spcBef>
              <a:spcAft>
                <a:spcPts val="0"/>
              </a:spcAft>
              <a:buSzPct val="117647"/>
              <a:buNone/>
            </a:pPr>
            <a:r>
              <a:t/>
            </a:r>
            <a:endParaRPr/>
          </a:p>
          <a:p>
            <a:pPr indent="0" lvl="0" marL="514350" rtl="0" algn="l">
              <a:lnSpc>
                <a:spcPct val="100000"/>
              </a:lnSpc>
              <a:spcBef>
                <a:spcPts val="510"/>
              </a:spcBef>
              <a:spcAft>
                <a:spcPts val="0"/>
              </a:spcAft>
              <a:buSzPct val="117647"/>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fontScale="85000" lnSpcReduction="10000"/>
          </a:bodyPr>
          <a:lstStyle/>
          <a:p>
            <a:pPr indent="0" lvl="0" marL="0" rtl="0" algn="l">
              <a:lnSpc>
                <a:spcPct val="100000"/>
              </a:lnSpc>
              <a:spcBef>
                <a:spcPts val="0"/>
              </a:spcBef>
              <a:spcAft>
                <a:spcPts val="0"/>
              </a:spcAft>
              <a:buClr>
                <a:srgbClr val="6600CC"/>
              </a:buClr>
              <a:buSzPct val="100000"/>
              <a:buNone/>
            </a:pPr>
            <a:r>
              <a:rPr lang="en-US"/>
              <a:t>Table 7.3: The Difficulties in Protecting Information Resources</a:t>
            </a:r>
            <a:endParaRPr/>
          </a:p>
        </p:txBody>
      </p:sp>
      <p:pic>
        <p:nvPicPr>
          <p:cNvPr id="386" name="Google Shape;386;p39"/>
          <p:cNvPicPr preferRelativeResize="0"/>
          <p:nvPr>
            <p:ph idx="2" type="body"/>
          </p:nvPr>
        </p:nvPicPr>
        <p:blipFill rotWithShape="1">
          <a:blip r:embed="rId3">
            <a:alphaModFix/>
          </a:blip>
          <a:srcRect b="0" l="0" r="0" t="0"/>
          <a:stretch/>
        </p:blipFill>
        <p:spPr>
          <a:xfrm>
            <a:off x="797108" y="1828800"/>
            <a:ext cx="7473584" cy="48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SzPts val="3200"/>
              <a:buFont typeface="Georgia"/>
              <a:buAutoNum type="arabicPeriod" startAt="4"/>
            </a:pPr>
            <a:r>
              <a:rPr lang="en-US"/>
              <a:t>Define the three risk mitigation strategies, and provide an example of each one in the context of owning a home.</a:t>
            </a:r>
            <a:endParaRPr/>
          </a:p>
          <a:p>
            <a:pPr indent="-514350" lvl="0" marL="514350" rtl="0" algn="l">
              <a:lnSpc>
                <a:spcPct val="100000"/>
              </a:lnSpc>
              <a:spcBef>
                <a:spcPts val="640"/>
              </a:spcBef>
              <a:spcAft>
                <a:spcPts val="0"/>
              </a:spcAft>
              <a:buSzPts val="3200"/>
              <a:buAutoNum type="arabicPeriod" startAt="4"/>
            </a:pPr>
            <a:r>
              <a:rPr lang="en-US"/>
              <a:t>Identify the three major types of controls that organizations can use to protect their information resources, and provide an example of each one.</a:t>
            </a:r>
            <a:endParaRPr/>
          </a:p>
        </p:txBody>
      </p:sp>
      <p:sp>
        <p:nvSpPr>
          <p:cNvPr id="163" name="Google Shape;163;p4"/>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5000"/>
              </a:lnSpc>
              <a:spcBef>
                <a:spcPts val="0"/>
              </a:spcBef>
              <a:spcAft>
                <a:spcPts val="0"/>
              </a:spcAft>
              <a:buClr>
                <a:srgbClr val="FF9900"/>
              </a:buClr>
              <a:buSzPts val="4400"/>
              <a:buNone/>
            </a:pPr>
            <a:r>
              <a:t/>
            </a:r>
            <a:endParaRPr sz="4400">
              <a:solidFill>
                <a:srgbClr val="FF9900"/>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FF9900"/>
              </a:buClr>
              <a:buSzPct val="100000"/>
              <a:buNone/>
            </a:pPr>
            <a:r>
              <a:rPr lang="en-US"/>
              <a:t>What Organizations Are Doing to Protect Information Resources</a:t>
            </a:r>
            <a:endParaRPr/>
          </a:p>
        </p:txBody>
      </p:sp>
      <p:sp>
        <p:nvSpPr>
          <p:cNvPr id="393" name="Google Shape;393;p40"/>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7.4</a:t>
            </a:r>
            <a:endParaRPr/>
          </a:p>
        </p:txBody>
      </p:sp>
      <p:sp>
        <p:nvSpPr>
          <p:cNvPr id="394" name="Google Shape;394;p40"/>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Risk</a:t>
            </a:r>
            <a:endParaRPr/>
          </a:p>
          <a:p>
            <a:pPr indent="-342900" lvl="0" marL="342900" rtl="0" algn="l">
              <a:lnSpc>
                <a:spcPct val="100000"/>
              </a:lnSpc>
              <a:spcBef>
                <a:spcPts val="640"/>
              </a:spcBef>
              <a:spcAft>
                <a:spcPts val="0"/>
              </a:spcAft>
              <a:buClr>
                <a:srgbClr val="6600CC"/>
              </a:buClr>
              <a:buSzPts val="3200"/>
              <a:buChar char="•"/>
            </a:pPr>
            <a:r>
              <a:rPr lang="en-US"/>
              <a:t>Risk Management</a:t>
            </a:r>
            <a:endParaRPr/>
          </a:p>
          <a:p>
            <a:pPr indent="-342900" lvl="0" marL="342900" rtl="0" algn="l">
              <a:lnSpc>
                <a:spcPct val="100000"/>
              </a:lnSpc>
              <a:spcBef>
                <a:spcPts val="640"/>
              </a:spcBef>
              <a:spcAft>
                <a:spcPts val="0"/>
              </a:spcAft>
              <a:buClr>
                <a:srgbClr val="6600CC"/>
              </a:buClr>
              <a:buSzPts val="3200"/>
              <a:buChar char="•"/>
            </a:pPr>
            <a:r>
              <a:rPr lang="en-US"/>
              <a:t>Risk Analysis</a:t>
            </a:r>
            <a:endParaRPr/>
          </a:p>
          <a:p>
            <a:pPr indent="-342900" lvl="0" marL="342900" rtl="0" algn="l">
              <a:lnSpc>
                <a:spcPct val="100000"/>
              </a:lnSpc>
              <a:spcBef>
                <a:spcPts val="640"/>
              </a:spcBef>
              <a:spcAft>
                <a:spcPts val="0"/>
              </a:spcAft>
              <a:buClr>
                <a:srgbClr val="6600CC"/>
              </a:buClr>
              <a:buSzPts val="3200"/>
              <a:buChar char="•"/>
            </a:pPr>
            <a:r>
              <a:rPr lang="en-US"/>
              <a:t>Risk Mitigation</a:t>
            </a:r>
            <a:endParaRPr/>
          </a:p>
          <a:p>
            <a:pPr indent="-139700" lvl="0" marL="342900" rtl="0" algn="l">
              <a:lnSpc>
                <a:spcPct val="100000"/>
              </a:lnSpc>
              <a:spcBef>
                <a:spcPts val="640"/>
              </a:spcBef>
              <a:spcAft>
                <a:spcPts val="0"/>
              </a:spcAft>
              <a:buClr>
                <a:srgbClr val="6600CC"/>
              </a:buClr>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Risk Management</a:t>
            </a:r>
            <a:endParaRPr/>
          </a:p>
        </p:txBody>
      </p:sp>
      <p:sp>
        <p:nvSpPr>
          <p:cNvPr id="401" name="Google Shape;401;p4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a:bodyPr>
          <a:lstStyle/>
          <a:p>
            <a:pPr indent="-342900" lvl="0" marL="342900" rtl="0" algn="l">
              <a:lnSpc>
                <a:spcPct val="100000"/>
              </a:lnSpc>
              <a:spcBef>
                <a:spcPts val="0"/>
              </a:spcBef>
              <a:spcAft>
                <a:spcPts val="0"/>
              </a:spcAft>
              <a:buClr>
                <a:schemeClr val="dk1"/>
              </a:buClr>
              <a:buSzPct val="100000"/>
              <a:buFont typeface="Arial"/>
              <a:buChar char="•"/>
            </a:pPr>
            <a:r>
              <a:rPr lang="en-US"/>
              <a:t>A risk is the probability that a threat will impact an information resource. </a:t>
            </a:r>
            <a:endParaRPr/>
          </a:p>
          <a:p>
            <a:pPr indent="-342900" lvl="0" marL="342900" rtl="0" algn="l">
              <a:lnSpc>
                <a:spcPct val="100000"/>
              </a:lnSpc>
              <a:spcBef>
                <a:spcPts val="450"/>
              </a:spcBef>
              <a:spcAft>
                <a:spcPts val="0"/>
              </a:spcAft>
              <a:buClr>
                <a:schemeClr val="dk1"/>
              </a:buClr>
              <a:buSzPct val="100000"/>
              <a:buFont typeface="Arial"/>
              <a:buChar char="•"/>
            </a:pPr>
            <a:r>
              <a:rPr lang="en-US"/>
              <a:t>The goal of risk management is to identify, control, and minimize the impact of threats. </a:t>
            </a:r>
            <a:endParaRPr/>
          </a:p>
          <a:p>
            <a:pPr indent="-342900" lvl="0" marL="342900" rtl="0" algn="l">
              <a:lnSpc>
                <a:spcPct val="100000"/>
              </a:lnSpc>
              <a:spcBef>
                <a:spcPts val="450"/>
              </a:spcBef>
              <a:spcAft>
                <a:spcPts val="0"/>
              </a:spcAft>
              <a:buClr>
                <a:schemeClr val="dk1"/>
              </a:buClr>
              <a:buSzPct val="100000"/>
              <a:buFont typeface="Arial"/>
              <a:buChar char="•"/>
            </a:pPr>
            <a:r>
              <a:rPr lang="en-US"/>
              <a:t>In other words, risk management seeks to reduce risk to acceptable levels.</a:t>
            </a:r>
            <a:endParaRPr/>
          </a:p>
          <a:p>
            <a:pPr indent="0" lvl="0" marL="0" rtl="0" algn="l">
              <a:lnSpc>
                <a:spcPct val="100000"/>
              </a:lnSpc>
              <a:spcBef>
                <a:spcPts val="450"/>
              </a:spcBef>
              <a:spcAft>
                <a:spcPts val="0"/>
              </a:spcAft>
              <a:buClr>
                <a:schemeClr val="dk1"/>
              </a:buClr>
              <a:buSzPct val="100000"/>
              <a:buNone/>
            </a:pPr>
            <a:r>
              <a:rPr lang="en-US"/>
              <a:t>Three Processes of Risk Management:</a:t>
            </a:r>
            <a:endParaRPr/>
          </a:p>
          <a:p>
            <a:pPr indent="-514350" lvl="1" marL="914400" rtl="0" algn="l">
              <a:lnSpc>
                <a:spcPct val="100000"/>
              </a:lnSpc>
              <a:spcBef>
                <a:spcPts val="390"/>
              </a:spcBef>
              <a:spcAft>
                <a:spcPts val="0"/>
              </a:spcAft>
              <a:buClr>
                <a:schemeClr val="dk1"/>
              </a:buClr>
              <a:buSzPct val="100000"/>
              <a:buFont typeface="Georgia"/>
              <a:buAutoNum type="arabicPeriod"/>
            </a:pPr>
            <a:r>
              <a:rPr lang="en-US"/>
              <a:t>risk analysis</a:t>
            </a:r>
            <a:endParaRPr/>
          </a:p>
          <a:p>
            <a:pPr indent="-514350" lvl="1" marL="914400" rtl="0" algn="l">
              <a:lnSpc>
                <a:spcPct val="100000"/>
              </a:lnSpc>
              <a:spcBef>
                <a:spcPts val="390"/>
              </a:spcBef>
              <a:spcAft>
                <a:spcPts val="0"/>
              </a:spcAft>
              <a:buClr>
                <a:schemeClr val="dk1"/>
              </a:buClr>
              <a:buSzPct val="100000"/>
              <a:buFont typeface="Georgia"/>
              <a:buAutoNum type="arabicPeriod"/>
            </a:pPr>
            <a:r>
              <a:rPr lang="en-US"/>
              <a:t>risk mitigation</a:t>
            </a:r>
            <a:endParaRPr/>
          </a:p>
          <a:p>
            <a:pPr indent="-514350" lvl="1" marL="914400" rtl="0" algn="l">
              <a:lnSpc>
                <a:spcPct val="100000"/>
              </a:lnSpc>
              <a:spcBef>
                <a:spcPts val="390"/>
              </a:spcBef>
              <a:spcAft>
                <a:spcPts val="0"/>
              </a:spcAft>
              <a:buClr>
                <a:schemeClr val="dk1"/>
              </a:buClr>
              <a:buSzPct val="100000"/>
              <a:buFont typeface="Georgia"/>
              <a:buAutoNum type="arabicPeriod"/>
            </a:pPr>
            <a:r>
              <a:rPr lang="en-US"/>
              <a:t>controls evaluation</a:t>
            </a:r>
            <a:endParaRPr/>
          </a:p>
          <a:p>
            <a:pPr indent="-200660" lvl="0" marL="342900" rtl="0" algn="l">
              <a:lnSpc>
                <a:spcPct val="100000"/>
              </a:lnSpc>
              <a:spcBef>
                <a:spcPts val="450"/>
              </a:spcBef>
              <a:spcAft>
                <a:spcPts val="0"/>
              </a:spcAft>
              <a:buClr>
                <a:schemeClr val="dk1"/>
              </a:buClr>
              <a:buSzPct val="875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Risk Analysis</a:t>
            </a:r>
            <a:endParaRPr/>
          </a:p>
        </p:txBody>
      </p:sp>
      <p:sp>
        <p:nvSpPr>
          <p:cNvPr id="408" name="Google Shape;408;p4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2500"/>
          </a:bodyPr>
          <a:lstStyle/>
          <a:p>
            <a:pPr indent="-342900" lvl="0" marL="342900" rtl="0" algn="l">
              <a:lnSpc>
                <a:spcPct val="100000"/>
              </a:lnSpc>
              <a:spcBef>
                <a:spcPts val="0"/>
              </a:spcBef>
              <a:spcAft>
                <a:spcPts val="0"/>
              </a:spcAft>
              <a:buClr>
                <a:schemeClr val="dk1"/>
              </a:buClr>
              <a:buSzPct val="100000"/>
              <a:buChar char="•"/>
            </a:pPr>
            <a:r>
              <a:rPr lang="en-US"/>
              <a:t>Organizations perform risk analyses to ensure that their IS security programs are cost effective. </a:t>
            </a:r>
            <a:endParaRPr/>
          </a:p>
          <a:p>
            <a:pPr indent="0" lvl="0" marL="0" rtl="0" algn="l">
              <a:lnSpc>
                <a:spcPct val="100000"/>
              </a:lnSpc>
              <a:spcBef>
                <a:spcPts val="465"/>
              </a:spcBef>
              <a:spcAft>
                <a:spcPts val="0"/>
              </a:spcAft>
              <a:buClr>
                <a:schemeClr val="dk1"/>
              </a:buClr>
              <a:buSzPct val="100000"/>
              <a:buNone/>
            </a:pPr>
            <a:r>
              <a:rPr lang="en-US"/>
              <a:t>Three Steps of Risk Analysis</a:t>
            </a:r>
            <a:endParaRPr/>
          </a:p>
          <a:p>
            <a:pPr indent="-514350" lvl="0" marL="514350" rtl="0" algn="l">
              <a:lnSpc>
                <a:spcPct val="100000"/>
              </a:lnSpc>
              <a:spcBef>
                <a:spcPts val="465"/>
              </a:spcBef>
              <a:spcAft>
                <a:spcPts val="0"/>
              </a:spcAft>
              <a:buClr>
                <a:schemeClr val="dk1"/>
              </a:buClr>
              <a:buSzPct val="100000"/>
              <a:buFont typeface="Georgia"/>
              <a:buAutoNum type="arabicPeriod"/>
            </a:pPr>
            <a:r>
              <a:rPr lang="en-US"/>
              <a:t>assessing the value of each asset being protected</a:t>
            </a:r>
            <a:endParaRPr/>
          </a:p>
          <a:p>
            <a:pPr indent="-514350" lvl="0" marL="514350" rtl="0" algn="l">
              <a:lnSpc>
                <a:spcPct val="100000"/>
              </a:lnSpc>
              <a:spcBef>
                <a:spcPts val="465"/>
              </a:spcBef>
              <a:spcAft>
                <a:spcPts val="0"/>
              </a:spcAft>
              <a:buClr>
                <a:schemeClr val="dk1"/>
              </a:buClr>
              <a:buSzPct val="100000"/>
              <a:buFont typeface="Georgia"/>
              <a:buAutoNum type="arabicPeriod"/>
            </a:pPr>
            <a:r>
              <a:rPr lang="en-US"/>
              <a:t>estimating the probability that each asset will be compromised</a:t>
            </a:r>
            <a:endParaRPr/>
          </a:p>
          <a:p>
            <a:pPr indent="-514350" lvl="0" marL="514350" rtl="0" algn="l">
              <a:lnSpc>
                <a:spcPct val="100000"/>
              </a:lnSpc>
              <a:spcBef>
                <a:spcPts val="465"/>
              </a:spcBef>
              <a:spcAft>
                <a:spcPts val="0"/>
              </a:spcAft>
              <a:buClr>
                <a:schemeClr val="dk1"/>
              </a:buClr>
              <a:buSzPct val="100000"/>
              <a:buFont typeface="Georgia"/>
              <a:buAutoNum type="arabicPeriod"/>
            </a:pPr>
            <a:r>
              <a:rPr lang="en-US"/>
              <a:t>comparing the probable costs of the asset’s being compromised with the costs of protecting that asset</a:t>
            </a:r>
            <a:endParaRPr/>
          </a:p>
          <a:p>
            <a:pPr indent="-195580" lvl="0" marL="342900" rtl="0" algn="l">
              <a:lnSpc>
                <a:spcPct val="100000"/>
              </a:lnSpc>
              <a:spcBef>
                <a:spcPts val="465"/>
              </a:spcBef>
              <a:spcAft>
                <a:spcPts val="0"/>
              </a:spcAft>
              <a:buClr>
                <a:schemeClr val="dk1"/>
              </a:buClr>
              <a:buSzPct val="100000"/>
              <a:buNone/>
            </a:pPr>
            <a:r>
              <a:t/>
            </a:r>
            <a:endParaRPr/>
          </a:p>
          <a:p>
            <a:pPr indent="-195580" lvl="0" marL="342900" rtl="0" algn="l">
              <a:lnSpc>
                <a:spcPct val="100000"/>
              </a:lnSpc>
              <a:spcBef>
                <a:spcPts val="465"/>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Risk Mitigation</a:t>
            </a:r>
            <a:endParaRPr/>
          </a:p>
        </p:txBody>
      </p:sp>
      <p:sp>
        <p:nvSpPr>
          <p:cNvPr id="415" name="Google Shape;415;p43"/>
          <p:cNvSpPr txBox="1"/>
          <p:nvPr>
            <p:ph idx="2" type="body"/>
          </p:nvPr>
        </p:nvSpPr>
        <p:spPr>
          <a:xfrm>
            <a:off x="609600" y="1959275"/>
            <a:ext cx="8001000" cy="4722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Font typeface="Noto Sans Symbols"/>
              <a:buChar char="❑"/>
            </a:pPr>
            <a:r>
              <a:rPr lang="en-US" sz="1800"/>
              <a:t>In risk mitigation, the organization takes concrete actions against risks</a:t>
            </a:r>
            <a:endParaRPr sz="1800"/>
          </a:p>
          <a:p>
            <a:pPr indent="-342900" lvl="0" marL="342900" rtl="0" algn="l">
              <a:lnSpc>
                <a:spcPct val="100000"/>
              </a:lnSpc>
              <a:spcBef>
                <a:spcPts val="360"/>
              </a:spcBef>
              <a:spcAft>
                <a:spcPts val="0"/>
              </a:spcAft>
              <a:buClr>
                <a:schemeClr val="dk1"/>
              </a:buClr>
              <a:buSzPts val="1800"/>
              <a:buFont typeface="Noto Sans Symbols"/>
              <a:buChar char="❑"/>
            </a:pPr>
            <a:r>
              <a:rPr lang="en-US" sz="1800"/>
              <a:t> Risk mitigation has two functions: (1) implementing controls to prevent identified threats from occurring, and</a:t>
            </a:r>
            <a:endParaRPr sz="1800"/>
          </a:p>
          <a:p>
            <a:pPr indent="0" lvl="0" marL="0" rtl="0" algn="l">
              <a:lnSpc>
                <a:spcPct val="100000"/>
              </a:lnSpc>
              <a:spcBef>
                <a:spcPts val="360"/>
              </a:spcBef>
              <a:spcAft>
                <a:spcPts val="0"/>
              </a:spcAft>
              <a:buClr>
                <a:schemeClr val="dk1"/>
              </a:buClr>
              <a:buSzPts val="1800"/>
              <a:buFont typeface="Noto Sans Symbols"/>
              <a:buNone/>
            </a:pPr>
            <a:r>
              <a:rPr lang="en-US" sz="1800"/>
              <a:t> (2) developing a means of recovery if the threat becomes a reality. </a:t>
            </a:r>
            <a:endParaRPr sz="1800"/>
          </a:p>
          <a:p>
            <a:pPr indent="-342900" lvl="0" marL="342900" rtl="0" algn="l">
              <a:lnSpc>
                <a:spcPct val="100000"/>
              </a:lnSpc>
              <a:spcBef>
                <a:spcPts val="360"/>
              </a:spcBef>
              <a:spcAft>
                <a:spcPts val="0"/>
              </a:spcAft>
              <a:buClr>
                <a:schemeClr val="dk1"/>
              </a:buClr>
              <a:buSzPts val="1800"/>
              <a:buFont typeface="Noto Sans Symbols"/>
              <a:buChar char="❑"/>
            </a:pPr>
            <a:r>
              <a:rPr lang="en-US" sz="1800"/>
              <a:t>There are several risk mitigation strategies that organizations can adopt</a:t>
            </a:r>
            <a:endParaRPr sz="1800"/>
          </a:p>
          <a:p>
            <a:pPr indent="-342900" lvl="0" marL="342900" rtl="0" algn="l">
              <a:lnSpc>
                <a:spcPct val="100000"/>
              </a:lnSpc>
              <a:spcBef>
                <a:spcPts val="360"/>
              </a:spcBef>
              <a:spcAft>
                <a:spcPts val="0"/>
              </a:spcAft>
              <a:buClr>
                <a:schemeClr val="dk1"/>
              </a:buClr>
              <a:buSzPts val="1800"/>
              <a:buChar char="•"/>
            </a:pPr>
            <a:r>
              <a:rPr lang="en-US" sz="1800"/>
              <a:t>Risk Acceptance : Accept the potential risk, continue operating with no controls, and absorb any damages that occur</a:t>
            </a:r>
            <a:endParaRPr sz="1800"/>
          </a:p>
          <a:p>
            <a:pPr indent="-342900" lvl="0" marL="342900" rtl="0" algn="l">
              <a:lnSpc>
                <a:spcPct val="100000"/>
              </a:lnSpc>
              <a:spcBef>
                <a:spcPts val="360"/>
              </a:spcBef>
              <a:spcAft>
                <a:spcPts val="0"/>
              </a:spcAft>
              <a:buClr>
                <a:schemeClr val="dk1"/>
              </a:buClr>
              <a:buSzPts val="1800"/>
              <a:buChar char="•"/>
            </a:pPr>
            <a:r>
              <a:rPr lang="en-US" sz="1800"/>
              <a:t>Rick Limitation : Limit the risk by implementing controls that minimize the impact of the threat.</a:t>
            </a:r>
            <a:endParaRPr sz="1800"/>
          </a:p>
          <a:p>
            <a:pPr indent="-342900" lvl="0" marL="342900" rtl="0" algn="l">
              <a:lnSpc>
                <a:spcPct val="100000"/>
              </a:lnSpc>
              <a:spcBef>
                <a:spcPts val="360"/>
              </a:spcBef>
              <a:spcAft>
                <a:spcPts val="0"/>
              </a:spcAft>
              <a:buClr>
                <a:schemeClr val="dk1"/>
              </a:buClr>
              <a:buSzPts val="1800"/>
              <a:buChar char="•"/>
            </a:pPr>
            <a:r>
              <a:rPr lang="en-US" sz="1800"/>
              <a:t>Risk Transference : Transfer the risk by using other means to compensate for the loss, such as by purchasing insurance</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Information Security Controls</a:t>
            </a:r>
            <a:endParaRPr/>
          </a:p>
        </p:txBody>
      </p:sp>
      <p:sp>
        <p:nvSpPr>
          <p:cNvPr id="421" name="Google Shape;421;p4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0000" lnSpcReduction="2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To protect their information assets, organizations implement controls, or defense mechanisms</a:t>
            </a:r>
            <a:endParaRPr/>
          </a:p>
          <a:p>
            <a:pPr indent="-514350" lvl="0" marL="514350" rtl="0" algn="l">
              <a:lnSpc>
                <a:spcPct val="100000"/>
              </a:lnSpc>
              <a:spcBef>
                <a:spcPts val="575"/>
              </a:spcBef>
              <a:spcAft>
                <a:spcPts val="0"/>
              </a:spcAft>
              <a:buClr>
                <a:srgbClr val="00B0F0"/>
              </a:buClr>
              <a:buSzPct val="100000"/>
              <a:buFont typeface="Georgia"/>
              <a:buAutoNum type="arabicPeriod"/>
            </a:pPr>
            <a:r>
              <a:rPr lang="en-US"/>
              <a:t> These controls are designed to protect all of the components of an information system, including data, software, hardware, and networks.</a:t>
            </a:r>
            <a:endParaRPr/>
          </a:p>
          <a:p>
            <a:pPr indent="-514350" lvl="0" marL="514350" rtl="0" algn="l">
              <a:lnSpc>
                <a:spcPct val="100000"/>
              </a:lnSpc>
              <a:spcBef>
                <a:spcPts val="575"/>
              </a:spcBef>
              <a:spcAft>
                <a:spcPts val="0"/>
              </a:spcAft>
              <a:buClr>
                <a:srgbClr val="00B0F0"/>
              </a:buClr>
              <a:buSzPct val="100000"/>
              <a:buFont typeface="Georgia"/>
              <a:buAutoNum type="arabicPeriod"/>
            </a:pPr>
            <a:r>
              <a:rPr lang="en-US"/>
              <a:t>Controls are intended to prevent accidental hazards, deter intentional acts, detect problems as early as possible, enhance damage recovery, and correct problems.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9900"/>
              </a:buClr>
              <a:buSzPts val="4400"/>
              <a:buNone/>
            </a:pPr>
            <a:r>
              <a:rPr lang="en-US"/>
              <a:t>Information Security Controls</a:t>
            </a:r>
            <a:endParaRPr/>
          </a:p>
        </p:txBody>
      </p:sp>
      <p:sp>
        <p:nvSpPr>
          <p:cNvPr id="428" name="Google Shape;428;p45"/>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7.5</a:t>
            </a:r>
            <a:endParaRPr/>
          </a:p>
        </p:txBody>
      </p:sp>
      <p:sp>
        <p:nvSpPr>
          <p:cNvPr id="429" name="Google Shape;429;p45"/>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Physical Controls</a:t>
            </a:r>
            <a:endParaRPr/>
          </a:p>
          <a:p>
            <a:pPr indent="-342900" lvl="0" marL="342900" rtl="0" algn="l">
              <a:lnSpc>
                <a:spcPct val="100000"/>
              </a:lnSpc>
              <a:spcBef>
                <a:spcPts val="640"/>
              </a:spcBef>
              <a:spcAft>
                <a:spcPts val="0"/>
              </a:spcAft>
              <a:buClr>
                <a:srgbClr val="6600CC"/>
              </a:buClr>
              <a:buSzPts val="3200"/>
              <a:buChar char="•"/>
            </a:pPr>
            <a:r>
              <a:rPr lang="en-US"/>
              <a:t>Access Controls</a:t>
            </a:r>
            <a:endParaRPr/>
          </a:p>
          <a:p>
            <a:pPr indent="-342900" lvl="0" marL="342900" rtl="0" algn="l">
              <a:lnSpc>
                <a:spcPct val="100000"/>
              </a:lnSpc>
              <a:spcBef>
                <a:spcPts val="640"/>
              </a:spcBef>
              <a:spcAft>
                <a:spcPts val="0"/>
              </a:spcAft>
              <a:buClr>
                <a:srgbClr val="6600CC"/>
              </a:buClr>
              <a:buSzPts val="3200"/>
              <a:buChar char="•"/>
            </a:pPr>
            <a:r>
              <a:rPr lang="en-US"/>
              <a:t>Communications Controls</a:t>
            </a:r>
            <a:endParaRPr/>
          </a:p>
          <a:p>
            <a:pPr indent="-342900" lvl="0" marL="342900" rtl="0" algn="l">
              <a:lnSpc>
                <a:spcPct val="100000"/>
              </a:lnSpc>
              <a:spcBef>
                <a:spcPts val="640"/>
              </a:spcBef>
              <a:spcAft>
                <a:spcPts val="0"/>
              </a:spcAft>
              <a:buClr>
                <a:srgbClr val="6600CC"/>
              </a:buClr>
              <a:buSzPts val="3200"/>
              <a:buChar char="•"/>
            </a:pPr>
            <a:r>
              <a:rPr lang="en-US"/>
              <a:t>Business Continuity Planning</a:t>
            </a:r>
            <a:endParaRPr/>
          </a:p>
          <a:p>
            <a:pPr indent="-342900" lvl="0" marL="342900" rtl="0" algn="l">
              <a:lnSpc>
                <a:spcPct val="100000"/>
              </a:lnSpc>
              <a:spcBef>
                <a:spcPts val="640"/>
              </a:spcBef>
              <a:spcAft>
                <a:spcPts val="0"/>
              </a:spcAft>
              <a:buClr>
                <a:srgbClr val="6600CC"/>
              </a:buClr>
              <a:buSzPts val="3200"/>
              <a:buChar char="•"/>
            </a:pPr>
            <a:r>
              <a:rPr lang="en-US"/>
              <a:t>Information Systems Auditing</a:t>
            </a:r>
            <a:endParaRPr/>
          </a:p>
          <a:p>
            <a:pPr indent="-139700" lvl="0" marL="342900" rtl="0" algn="l">
              <a:lnSpc>
                <a:spcPct val="100000"/>
              </a:lnSpc>
              <a:spcBef>
                <a:spcPts val="640"/>
              </a:spcBef>
              <a:spcAft>
                <a:spcPts val="0"/>
              </a:spcAft>
              <a:buClr>
                <a:srgbClr val="6600CC"/>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6"/>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Figure 7.2: Where Defense Mechanisms are Located.</a:t>
            </a:r>
            <a:endParaRPr/>
          </a:p>
        </p:txBody>
      </p:sp>
      <p:pic>
        <p:nvPicPr>
          <p:cNvPr id="435" name="Google Shape;435;p46"/>
          <p:cNvPicPr preferRelativeResize="0"/>
          <p:nvPr>
            <p:ph idx="2" type="body"/>
          </p:nvPr>
        </p:nvPicPr>
        <p:blipFill rotWithShape="1">
          <a:blip r:embed="rId3">
            <a:alphaModFix/>
          </a:blip>
          <a:srcRect b="0" l="0" r="0" t="0"/>
          <a:stretch/>
        </p:blipFill>
        <p:spPr>
          <a:xfrm>
            <a:off x="1255021" y="1828800"/>
            <a:ext cx="6557757" cy="4800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Physical Controls</a:t>
            </a:r>
            <a:endParaRPr/>
          </a:p>
        </p:txBody>
      </p:sp>
      <p:sp>
        <p:nvSpPr>
          <p:cNvPr id="442" name="Google Shape;442;p47"/>
          <p:cNvSpPr txBox="1"/>
          <p:nvPr>
            <p:ph idx="2" type="body"/>
          </p:nvPr>
        </p:nvSpPr>
        <p:spPr>
          <a:xfrm>
            <a:off x="609600" y="1973580"/>
            <a:ext cx="8001000" cy="4274820"/>
          </a:xfrm>
          <a:prstGeom prst="rect">
            <a:avLst/>
          </a:prstGeom>
          <a:noFill/>
          <a:ln>
            <a:noFill/>
          </a:ln>
        </p:spPr>
        <p:txBody>
          <a:bodyPr anchorCtr="0" anchor="t" bIns="45700" lIns="91425" spcFirstLastPara="1" rIns="91425" wrap="square" tIns="45700">
            <a:normAutofit fontScale="70000"/>
          </a:bodyPr>
          <a:lstStyle/>
          <a:p>
            <a:pPr indent="-342900" lvl="0" marL="342900" rtl="0" algn="l">
              <a:lnSpc>
                <a:spcPct val="100000"/>
              </a:lnSpc>
              <a:spcBef>
                <a:spcPts val="0"/>
              </a:spcBef>
              <a:spcAft>
                <a:spcPts val="0"/>
              </a:spcAft>
              <a:buClr>
                <a:schemeClr val="dk1"/>
              </a:buClr>
              <a:buSzPct val="100000"/>
              <a:buFont typeface="Noto Sans Symbols"/>
              <a:buChar char="❑"/>
            </a:pPr>
            <a:r>
              <a:rPr lang="en-US"/>
              <a:t>Physical controls prevent unauthorized individuals from gaining access to a company’s facilities. </a:t>
            </a:r>
            <a:endParaRPr/>
          </a:p>
          <a:p>
            <a:pPr indent="-342900" lvl="0" marL="342900" rtl="0" algn="l">
              <a:lnSpc>
                <a:spcPct val="100000"/>
              </a:lnSpc>
              <a:spcBef>
                <a:spcPts val="450"/>
              </a:spcBef>
              <a:spcAft>
                <a:spcPts val="0"/>
              </a:spcAft>
              <a:buClr>
                <a:schemeClr val="dk1"/>
              </a:buClr>
              <a:buSzPct val="100000"/>
              <a:buChar char="•"/>
            </a:pPr>
            <a:r>
              <a:rPr lang="en-US"/>
              <a:t>Walls</a:t>
            </a:r>
            <a:endParaRPr/>
          </a:p>
          <a:p>
            <a:pPr indent="-342900" lvl="0" marL="342900" rtl="0" algn="l">
              <a:lnSpc>
                <a:spcPct val="100000"/>
              </a:lnSpc>
              <a:spcBef>
                <a:spcPts val="450"/>
              </a:spcBef>
              <a:spcAft>
                <a:spcPts val="0"/>
              </a:spcAft>
              <a:buClr>
                <a:schemeClr val="dk1"/>
              </a:buClr>
              <a:buSzPct val="100000"/>
              <a:buChar char="•"/>
            </a:pPr>
            <a:r>
              <a:rPr lang="en-US"/>
              <a:t>Doors</a:t>
            </a:r>
            <a:endParaRPr/>
          </a:p>
          <a:p>
            <a:pPr indent="-342900" lvl="0" marL="342900" rtl="0" algn="l">
              <a:lnSpc>
                <a:spcPct val="100000"/>
              </a:lnSpc>
              <a:spcBef>
                <a:spcPts val="450"/>
              </a:spcBef>
              <a:spcAft>
                <a:spcPts val="0"/>
              </a:spcAft>
              <a:buClr>
                <a:schemeClr val="dk1"/>
              </a:buClr>
              <a:buSzPct val="100000"/>
              <a:buChar char="•"/>
            </a:pPr>
            <a:r>
              <a:rPr lang="en-US"/>
              <a:t>Fencing</a:t>
            </a:r>
            <a:endParaRPr/>
          </a:p>
          <a:p>
            <a:pPr indent="-342900" lvl="0" marL="342900" rtl="0" algn="l">
              <a:lnSpc>
                <a:spcPct val="100000"/>
              </a:lnSpc>
              <a:spcBef>
                <a:spcPts val="450"/>
              </a:spcBef>
              <a:spcAft>
                <a:spcPts val="0"/>
              </a:spcAft>
              <a:buClr>
                <a:schemeClr val="dk1"/>
              </a:buClr>
              <a:buSzPct val="100000"/>
              <a:buChar char="•"/>
            </a:pPr>
            <a:r>
              <a:rPr lang="en-US"/>
              <a:t>Gates</a:t>
            </a:r>
            <a:endParaRPr/>
          </a:p>
          <a:p>
            <a:pPr indent="-342900" lvl="0" marL="342900" rtl="0" algn="l">
              <a:lnSpc>
                <a:spcPct val="100000"/>
              </a:lnSpc>
              <a:spcBef>
                <a:spcPts val="450"/>
              </a:spcBef>
              <a:spcAft>
                <a:spcPts val="0"/>
              </a:spcAft>
              <a:buClr>
                <a:schemeClr val="dk1"/>
              </a:buClr>
              <a:buSzPct val="100000"/>
              <a:buChar char="•"/>
            </a:pPr>
            <a:r>
              <a:rPr lang="en-US"/>
              <a:t>Locks</a:t>
            </a:r>
            <a:endParaRPr/>
          </a:p>
          <a:p>
            <a:pPr indent="-342900" lvl="0" marL="342900" rtl="0" algn="l">
              <a:lnSpc>
                <a:spcPct val="100000"/>
              </a:lnSpc>
              <a:spcBef>
                <a:spcPts val="450"/>
              </a:spcBef>
              <a:spcAft>
                <a:spcPts val="0"/>
              </a:spcAft>
              <a:buClr>
                <a:schemeClr val="dk1"/>
              </a:buClr>
              <a:buSzPct val="100000"/>
              <a:buChar char="•"/>
            </a:pPr>
            <a:r>
              <a:rPr lang="en-US"/>
              <a:t>Badges</a:t>
            </a:r>
            <a:endParaRPr/>
          </a:p>
          <a:p>
            <a:pPr indent="-342900" lvl="0" marL="342900" rtl="0" algn="l">
              <a:lnSpc>
                <a:spcPct val="100000"/>
              </a:lnSpc>
              <a:spcBef>
                <a:spcPts val="450"/>
              </a:spcBef>
              <a:spcAft>
                <a:spcPts val="0"/>
              </a:spcAft>
              <a:buClr>
                <a:schemeClr val="dk1"/>
              </a:buClr>
              <a:buSzPct val="100000"/>
              <a:buChar char="•"/>
            </a:pPr>
            <a:r>
              <a:rPr lang="en-US"/>
              <a:t>Guards</a:t>
            </a:r>
            <a:endParaRPr/>
          </a:p>
          <a:p>
            <a:pPr indent="-342900" lvl="0" marL="342900" rtl="0" algn="l">
              <a:lnSpc>
                <a:spcPct val="100000"/>
              </a:lnSpc>
              <a:spcBef>
                <a:spcPts val="450"/>
              </a:spcBef>
              <a:spcAft>
                <a:spcPts val="0"/>
              </a:spcAft>
              <a:buClr>
                <a:schemeClr val="dk1"/>
              </a:buClr>
              <a:buSzPct val="100000"/>
              <a:buChar char="•"/>
            </a:pPr>
            <a:r>
              <a:rPr lang="en-US"/>
              <a:t>Alarm Systems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Access Controls</a:t>
            </a:r>
            <a:endParaRPr/>
          </a:p>
        </p:txBody>
      </p:sp>
      <p:sp>
        <p:nvSpPr>
          <p:cNvPr id="449" name="Google Shape;449;p48"/>
          <p:cNvSpPr txBox="1"/>
          <p:nvPr>
            <p:ph idx="2" type="body"/>
          </p:nvPr>
        </p:nvSpPr>
        <p:spPr>
          <a:xfrm>
            <a:off x="571500" y="2300605"/>
            <a:ext cx="8001000" cy="3962400"/>
          </a:xfrm>
          <a:prstGeom prst="rect">
            <a:avLst/>
          </a:prstGeom>
          <a:noFill/>
          <a:ln>
            <a:noFill/>
          </a:ln>
        </p:spPr>
        <p:txBody>
          <a:bodyPr anchorCtr="0" anchor="t" bIns="45700" lIns="91425" spcFirstLastPara="1" rIns="91425" wrap="square" tIns="45700">
            <a:normAutofit fontScale="50000"/>
          </a:bodyPr>
          <a:lstStyle/>
          <a:p>
            <a:pPr indent="-342900" lvl="0" marL="342900" rtl="0" algn="l">
              <a:lnSpc>
                <a:spcPct val="100000"/>
              </a:lnSpc>
              <a:spcBef>
                <a:spcPts val="0"/>
              </a:spcBef>
              <a:spcAft>
                <a:spcPts val="0"/>
              </a:spcAft>
              <a:buClr>
                <a:schemeClr val="dk1"/>
              </a:buClr>
              <a:buSzPct val="100000"/>
              <a:buFont typeface="Noto Sans Symbols"/>
              <a:buChar char="❑"/>
            </a:pPr>
            <a:r>
              <a:rPr lang="en-US"/>
              <a:t>Access controls restrict unauthorized individuals from using information resources. </a:t>
            </a:r>
            <a:endParaRPr/>
          </a:p>
          <a:p>
            <a:pPr indent="-342900" lvl="0" marL="342900" rtl="0" algn="l">
              <a:lnSpc>
                <a:spcPct val="100000"/>
              </a:lnSpc>
              <a:spcBef>
                <a:spcPts val="320"/>
              </a:spcBef>
              <a:spcAft>
                <a:spcPts val="0"/>
              </a:spcAft>
              <a:buClr>
                <a:schemeClr val="dk1"/>
              </a:buClr>
              <a:buSzPct val="100000"/>
              <a:buFont typeface="Noto Sans Symbols"/>
              <a:buChar char="❑"/>
            </a:pPr>
            <a:r>
              <a:rPr lang="en-US"/>
              <a:t>These controls involve two major functions: authentication and authorization. </a:t>
            </a:r>
            <a:endParaRPr/>
          </a:p>
          <a:p>
            <a:pPr indent="-342900" lvl="0" marL="342900" rtl="0" algn="l">
              <a:lnSpc>
                <a:spcPct val="100000"/>
              </a:lnSpc>
              <a:spcBef>
                <a:spcPts val="320"/>
              </a:spcBef>
              <a:spcAft>
                <a:spcPts val="0"/>
              </a:spcAft>
              <a:buClr>
                <a:schemeClr val="dk1"/>
              </a:buClr>
              <a:buSzPct val="100000"/>
              <a:buFont typeface="Noto Sans Symbols"/>
              <a:buChar char="❑"/>
            </a:pPr>
            <a:r>
              <a:rPr lang="en-US"/>
              <a:t>Authentication confirms the identity of the person requiring access. </a:t>
            </a:r>
            <a:endParaRPr/>
          </a:p>
          <a:p>
            <a:pPr indent="-342900" lvl="0" marL="342900" rtl="0" algn="l">
              <a:lnSpc>
                <a:spcPct val="100000"/>
              </a:lnSpc>
              <a:spcBef>
                <a:spcPts val="320"/>
              </a:spcBef>
              <a:spcAft>
                <a:spcPts val="0"/>
              </a:spcAft>
              <a:buClr>
                <a:schemeClr val="dk1"/>
              </a:buClr>
              <a:buSzPct val="100000"/>
              <a:buFont typeface="Noto Sans Symbols"/>
              <a:buChar char="❑"/>
            </a:pPr>
            <a:r>
              <a:rPr lang="en-US"/>
              <a:t>After the person is authenticated (identified), Authentication the next step is authorization. Authorization determines which actions, rights, or privileges the person has, based on his or her verifi ed identity. </a:t>
            </a:r>
            <a:endParaRPr/>
          </a:p>
          <a:p>
            <a:pPr indent="-342900" lvl="0" marL="342900" rtl="0" algn="l">
              <a:lnSpc>
                <a:spcPct val="100000"/>
              </a:lnSpc>
              <a:spcBef>
                <a:spcPts val="320"/>
              </a:spcBef>
              <a:spcAft>
                <a:spcPts val="0"/>
              </a:spcAft>
              <a:buClr>
                <a:schemeClr val="dk1"/>
              </a:buClr>
              <a:buSzPct val="100000"/>
              <a:buChar char="•"/>
            </a:pPr>
            <a:r>
              <a:rPr lang="en-US"/>
              <a:t>Authorization</a:t>
            </a:r>
            <a:endParaRPr/>
          </a:p>
          <a:p>
            <a:pPr indent="-285750" lvl="1" marL="742950" rtl="0" algn="l">
              <a:lnSpc>
                <a:spcPct val="100000"/>
              </a:lnSpc>
              <a:spcBef>
                <a:spcPts val="280"/>
              </a:spcBef>
              <a:spcAft>
                <a:spcPts val="0"/>
              </a:spcAft>
              <a:buClr>
                <a:schemeClr val="dk1"/>
              </a:buClr>
              <a:buSzPct val="100000"/>
              <a:buChar char="–"/>
            </a:pPr>
            <a:r>
              <a:rPr lang="en-US"/>
              <a:t>Something the user is</a:t>
            </a:r>
            <a:endParaRPr/>
          </a:p>
          <a:p>
            <a:pPr indent="-285750" lvl="1" marL="742950" rtl="0" algn="l">
              <a:lnSpc>
                <a:spcPct val="100000"/>
              </a:lnSpc>
              <a:spcBef>
                <a:spcPts val="280"/>
              </a:spcBef>
              <a:spcAft>
                <a:spcPts val="0"/>
              </a:spcAft>
              <a:buClr>
                <a:schemeClr val="dk1"/>
              </a:buClr>
              <a:buSzPct val="100000"/>
              <a:buChar char="–"/>
            </a:pPr>
            <a:r>
              <a:rPr lang="en-US"/>
              <a:t>Something the user has</a:t>
            </a:r>
            <a:endParaRPr/>
          </a:p>
          <a:p>
            <a:pPr indent="-285750" lvl="1" marL="742950" rtl="0" algn="l">
              <a:lnSpc>
                <a:spcPct val="100000"/>
              </a:lnSpc>
              <a:spcBef>
                <a:spcPts val="280"/>
              </a:spcBef>
              <a:spcAft>
                <a:spcPts val="0"/>
              </a:spcAft>
              <a:buClr>
                <a:schemeClr val="dk1"/>
              </a:buClr>
              <a:buSzPct val="100000"/>
              <a:buChar char="–"/>
            </a:pPr>
            <a:r>
              <a:rPr lang="en-US"/>
              <a:t>Something the user does</a:t>
            </a:r>
            <a:endParaRPr/>
          </a:p>
          <a:p>
            <a:pPr indent="-285750" lvl="1" marL="742950" rtl="0" algn="l">
              <a:lnSpc>
                <a:spcPct val="100000"/>
              </a:lnSpc>
              <a:spcBef>
                <a:spcPts val="280"/>
              </a:spcBef>
              <a:spcAft>
                <a:spcPts val="0"/>
              </a:spcAft>
              <a:buClr>
                <a:schemeClr val="dk1"/>
              </a:buClr>
              <a:buSzPct val="100000"/>
              <a:buChar char="–"/>
            </a:pPr>
            <a:r>
              <a:rPr lang="en-US"/>
              <a:t>Something the user knows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Communications Controls</a:t>
            </a:r>
            <a:endParaRPr/>
          </a:p>
        </p:txBody>
      </p:sp>
      <p:sp>
        <p:nvSpPr>
          <p:cNvPr id="456" name="Google Shape;456;p4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0000" lnSpcReduction="10000"/>
          </a:bodyPr>
          <a:lstStyle/>
          <a:p>
            <a:pPr indent="-342900" lvl="0" marL="342900" rtl="0" algn="l">
              <a:lnSpc>
                <a:spcPct val="100000"/>
              </a:lnSpc>
              <a:spcBef>
                <a:spcPts val="0"/>
              </a:spcBef>
              <a:spcAft>
                <a:spcPts val="0"/>
              </a:spcAft>
              <a:buClr>
                <a:schemeClr val="dk1"/>
              </a:buClr>
              <a:buSzPct val="100000"/>
              <a:buChar char="•"/>
            </a:pPr>
            <a:r>
              <a:rPr lang="en-US"/>
              <a:t>Firewall</a:t>
            </a:r>
            <a:endParaRPr/>
          </a:p>
          <a:p>
            <a:pPr indent="-342900" lvl="0" marL="342900" rtl="0" algn="l">
              <a:lnSpc>
                <a:spcPct val="100000"/>
              </a:lnSpc>
              <a:spcBef>
                <a:spcPts val="575"/>
              </a:spcBef>
              <a:spcAft>
                <a:spcPts val="0"/>
              </a:spcAft>
              <a:buClr>
                <a:schemeClr val="dk1"/>
              </a:buClr>
              <a:buSzPct val="100000"/>
              <a:buChar char="•"/>
            </a:pPr>
            <a:r>
              <a:rPr lang="en-US"/>
              <a:t>Anti-malware Systems</a:t>
            </a:r>
            <a:endParaRPr/>
          </a:p>
          <a:p>
            <a:pPr indent="-342900" lvl="0" marL="342900" rtl="0" algn="l">
              <a:lnSpc>
                <a:spcPct val="100000"/>
              </a:lnSpc>
              <a:spcBef>
                <a:spcPts val="575"/>
              </a:spcBef>
              <a:spcAft>
                <a:spcPts val="0"/>
              </a:spcAft>
              <a:buClr>
                <a:schemeClr val="dk1"/>
              </a:buClr>
              <a:buSzPct val="100000"/>
              <a:buChar char="•"/>
            </a:pPr>
            <a:r>
              <a:rPr lang="en-US"/>
              <a:t>Whitelisting</a:t>
            </a:r>
            <a:endParaRPr/>
          </a:p>
          <a:p>
            <a:pPr indent="-342900" lvl="0" marL="342900" rtl="0" algn="l">
              <a:lnSpc>
                <a:spcPct val="100000"/>
              </a:lnSpc>
              <a:spcBef>
                <a:spcPts val="575"/>
              </a:spcBef>
              <a:spcAft>
                <a:spcPts val="0"/>
              </a:spcAft>
              <a:buClr>
                <a:schemeClr val="dk1"/>
              </a:buClr>
              <a:buSzPct val="100000"/>
              <a:buChar char="•"/>
            </a:pPr>
            <a:r>
              <a:rPr lang="en-US"/>
              <a:t>Blacklisting</a:t>
            </a:r>
            <a:endParaRPr/>
          </a:p>
          <a:p>
            <a:pPr indent="-342900" lvl="0" marL="342900" rtl="0" algn="l">
              <a:lnSpc>
                <a:spcPct val="100000"/>
              </a:lnSpc>
              <a:spcBef>
                <a:spcPts val="575"/>
              </a:spcBef>
              <a:spcAft>
                <a:spcPts val="0"/>
              </a:spcAft>
              <a:buClr>
                <a:schemeClr val="dk1"/>
              </a:buClr>
              <a:buSzPct val="100000"/>
              <a:buChar char="•"/>
            </a:pPr>
            <a:r>
              <a:rPr lang="en-US"/>
              <a:t>Encryption</a:t>
            </a:r>
            <a:endParaRPr/>
          </a:p>
          <a:p>
            <a:pPr indent="-342900" lvl="0" marL="342900" rtl="0" algn="l">
              <a:lnSpc>
                <a:spcPct val="100000"/>
              </a:lnSpc>
              <a:spcBef>
                <a:spcPts val="575"/>
              </a:spcBef>
              <a:spcAft>
                <a:spcPts val="0"/>
              </a:spcAft>
              <a:buClr>
                <a:schemeClr val="dk1"/>
              </a:buClr>
              <a:buSzPct val="100000"/>
              <a:buChar char="•"/>
            </a:pPr>
            <a:r>
              <a:rPr lang="en-US"/>
              <a:t>Virtual Private Network (VPN)</a:t>
            </a:r>
            <a:endParaRPr/>
          </a:p>
          <a:p>
            <a:pPr indent="-342900" lvl="0" marL="342900" rtl="0" algn="l">
              <a:lnSpc>
                <a:spcPct val="100000"/>
              </a:lnSpc>
              <a:spcBef>
                <a:spcPts val="575"/>
              </a:spcBef>
              <a:spcAft>
                <a:spcPts val="0"/>
              </a:spcAft>
              <a:buClr>
                <a:schemeClr val="dk1"/>
              </a:buClr>
              <a:buSzPct val="100000"/>
              <a:buChar char="•"/>
            </a:pPr>
            <a:r>
              <a:rPr lang="en-US"/>
              <a:t> secure socket layer (SSL)</a:t>
            </a:r>
            <a:endParaRPr/>
          </a:p>
          <a:p>
            <a:pPr indent="-342900" lvl="0" marL="342900" rtl="0" algn="l">
              <a:lnSpc>
                <a:spcPct val="100000"/>
              </a:lnSpc>
              <a:spcBef>
                <a:spcPts val="575"/>
              </a:spcBef>
              <a:spcAft>
                <a:spcPts val="0"/>
              </a:spcAft>
              <a:buClr>
                <a:schemeClr val="dk1"/>
              </a:buClr>
              <a:buSzPct val="100000"/>
              <a:buChar char="•"/>
            </a:pPr>
            <a:r>
              <a:rPr lang="en-US"/>
              <a:t>employee monitoring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Shodan: Good Tool or Bad Tool?</a:t>
            </a:r>
            <a:endParaRPr/>
          </a:p>
          <a:p>
            <a:pPr indent="-457200" lvl="1" marL="914400" rtl="0" algn="l">
              <a:lnSpc>
                <a:spcPct val="100000"/>
              </a:lnSpc>
              <a:spcBef>
                <a:spcPts val="480"/>
              </a:spcBef>
              <a:spcAft>
                <a:spcPts val="0"/>
              </a:spcAft>
              <a:buSzPts val="2400"/>
              <a:buAutoNum type="arabicPeriod"/>
            </a:pPr>
            <a:r>
              <a:rPr lang="en-US"/>
              <a:t>Is Shodan more useful for hackers or for security defenders? Provide specific examples to support your choice.</a:t>
            </a:r>
            <a:endParaRPr/>
          </a:p>
          <a:p>
            <a:pPr indent="-457200" lvl="1" marL="914400" rtl="0" algn="l">
              <a:lnSpc>
                <a:spcPct val="100000"/>
              </a:lnSpc>
              <a:spcBef>
                <a:spcPts val="480"/>
              </a:spcBef>
              <a:spcAft>
                <a:spcPts val="0"/>
              </a:spcAft>
              <a:buSzPts val="2400"/>
              <a:buAutoNum type="arabicPeriod"/>
            </a:pPr>
            <a:r>
              <a:rPr lang="en-US"/>
              <a:t>What impact should Shodan have on the manufacturers of devices that connect to the Internet?</a:t>
            </a:r>
            <a:endParaRPr/>
          </a:p>
          <a:p>
            <a:pPr indent="-457200" lvl="1" marL="914400" rtl="0" algn="l">
              <a:lnSpc>
                <a:spcPct val="100000"/>
              </a:lnSpc>
              <a:spcBef>
                <a:spcPts val="480"/>
              </a:spcBef>
              <a:spcAft>
                <a:spcPts val="0"/>
              </a:spcAft>
              <a:buSzPts val="2400"/>
              <a:buAutoNum type="arabicPeriod"/>
            </a:pPr>
            <a:r>
              <a:rPr lang="en-US"/>
              <a:t>As an increasingly large number of devices are connected to the Internet, what will Shodan’s impact be? Provide examples to support your answer.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fontScale="70000" lnSpcReduction="20000"/>
          </a:bodyPr>
          <a:lstStyle/>
          <a:p>
            <a:pPr indent="0" lvl="0" marL="0" rtl="0" algn="l">
              <a:lnSpc>
                <a:spcPct val="100000"/>
              </a:lnSpc>
              <a:spcBef>
                <a:spcPts val="0"/>
              </a:spcBef>
              <a:spcAft>
                <a:spcPts val="0"/>
              </a:spcAft>
              <a:buClr>
                <a:srgbClr val="6600CC"/>
              </a:buClr>
              <a:buSzPct val="100000"/>
              <a:buNone/>
            </a:pPr>
            <a:r>
              <a:rPr lang="en-US"/>
              <a:t>Figure 7.3: (a) Basic Firewall for Home Computer. (b) Organization with Two Firewalls and Demilitarized Zone</a:t>
            </a:r>
            <a:endParaRPr/>
          </a:p>
        </p:txBody>
      </p:sp>
      <p:pic>
        <p:nvPicPr>
          <p:cNvPr id="463" name="Google Shape;463;p50"/>
          <p:cNvPicPr preferRelativeResize="0"/>
          <p:nvPr>
            <p:ph idx="2" type="body"/>
          </p:nvPr>
        </p:nvPicPr>
        <p:blipFill rotWithShape="1">
          <a:blip r:embed="rId3">
            <a:alphaModFix/>
          </a:blip>
          <a:srcRect b="0" l="0" r="0" t="0"/>
          <a:stretch/>
        </p:blipFill>
        <p:spPr>
          <a:xfrm>
            <a:off x="457200" y="1934771"/>
            <a:ext cx="8153400" cy="458865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Anti-malware Systems. </a:t>
            </a:r>
            <a:endParaRPr/>
          </a:p>
        </p:txBody>
      </p:sp>
      <p:sp>
        <p:nvSpPr>
          <p:cNvPr id="469" name="Google Shape;469;p51"/>
          <p:cNvSpPr txBox="1"/>
          <p:nvPr>
            <p:ph idx="1" type="body"/>
          </p:nvPr>
        </p:nvSpPr>
        <p:spPr>
          <a:xfrm>
            <a:off x="457200" y="1101725"/>
            <a:ext cx="8229600" cy="5024755"/>
          </a:xfrm>
          <a:prstGeom prst="rect">
            <a:avLst/>
          </a:prstGeom>
          <a:noFill/>
          <a:ln>
            <a:noFill/>
          </a:ln>
        </p:spPr>
        <p:txBody>
          <a:bodyPr anchorCtr="0" anchor="t" bIns="45700" lIns="91425" spcFirstLastPara="1" rIns="91425" wrap="square" tIns="45700">
            <a:normAutofit fontScale="5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Anti-malware systems, also called antivirus, or AV, software, are software packages that attempt to identify and eliminate viruses and worms, and other malicious software. </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AV software is implemented at the organizational level by the information systems department.</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 There are currently hundreds of AV software packages available. </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Among the best known are Norton AntiVirus (www.symantec.com), McAfee VirusScan (www.mcafee.com), and Trend Micro PC-cillin</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 anti-malware systems filter traffic according to a database of specific problems. </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These systems create definitions, or signatures, of various types</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of malware and then update these signatures in their products.</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 The anti-malware software then examines suspicious computer code to determine whether it matches a known signature.</a:t>
            </a:r>
            <a:endParaRPr/>
          </a:p>
          <a:p>
            <a:pPr indent="-514350" lvl="0" marL="514350" rtl="0" algn="l">
              <a:lnSpc>
                <a:spcPct val="100000"/>
              </a:lnSpc>
              <a:spcBef>
                <a:spcPts val="320"/>
              </a:spcBef>
              <a:spcAft>
                <a:spcPts val="0"/>
              </a:spcAft>
              <a:buClr>
                <a:srgbClr val="00B0F0"/>
              </a:buClr>
              <a:buSzPct val="100000"/>
              <a:buFont typeface="Georgia"/>
              <a:buAutoNum type="arabicPeriod"/>
            </a:pPr>
            <a:r>
              <a:rPr lang="en-US"/>
              <a:t> If the software identifi es a match, it removes the code. For this reason organizations regularly update their malware definitions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Whitelisting and Blacklisting</a:t>
            </a:r>
            <a:endParaRPr/>
          </a:p>
        </p:txBody>
      </p:sp>
      <p:sp>
        <p:nvSpPr>
          <p:cNvPr id="475" name="Google Shape;475;p5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Whitelisting is a process in which a company identifies the software that it will allow to run on its computers. </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Whitelisting permits acceptable software to run, and it either prevents any other software from running or it lets new software run in a quarantined environment until the company can verify its validity.</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 blacklisting allows everything to run unless it is on the blacklist. </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A blacklist, then, includes certain types of software that are not allowed to run in the company environment.</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 For example, a company might blacklist peer-to-peer file sharing on its systems. </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In addition to software, people, devices, and Web sites can also be whitelisted and blacklisted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3"/>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Encryption: How Public-key Encryption Works</a:t>
            </a:r>
            <a:endParaRPr/>
          </a:p>
        </p:txBody>
      </p:sp>
      <p:pic>
        <p:nvPicPr>
          <p:cNvPr id="482" name="Google Shape;482;p53"/>
          <p:cNvPicPr preferRelativeResize="0"/>
          <p:nvPr>
            <p:ph idx="2" type="body"/>
          </p:nvPr>
        </p:nvPicPr>
        <p:blipFill rotWithShape="1">
          <a:blip r:embed="rId3">
            <a:alphaModFix/>
          </a:blip>
          <a:srcRect b="0" l="0" r="0" t="0"/>
          <a:stretch/>
        </p:blipFill>
        <p:spPr>
          <a:xfrm>
            <a:off x="1209848" y="1828800"/>
            <a:ext cx="6648103" cy="4800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Figure 7.5: How Digital Certificates Work.</a:t>
            </a:r>
            <a:endParaRPr/>
          </a:p>
        </p:txBody>
      </p:sp>
      <p:pic>
        <p:nvPicPr>
          <p:cNvPr id="488" name="Google Shape;488;p54"/>
          <p:cNvPicPr preferRelativeResize="0"/>
          <p:nvPr>
            <p:ph idx="2" type="body"/>
          </p:nvPr>
        </p:nvPicPr>
        <p:blipFill rotWithShape="1">
          <a:blip r:embed="rId3">
            <a:alphaModFix/>
          </a:blip>
          <a:srcRect b="0" l="0" r="0" t="0"/>
          <a:stretch/>
        </p:blipFill>
        <p:spPr>
          <a:xfrm>
            <a:off x="457200" y="2470324"/>
            <a:ext cx="8153400" cy="35175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Virtual Private Network (VPN)</a:t>
            </a:r>
            <a:endParaRPr/>
          </a:p>
        </p:txBody>
      </p:sp>
      <p:sp>
        <p:nvSpPr>
          <p:cNvPr id="494" name="Google Shape;494;p5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0000"/>
          </a:bodyPr>
          <a:lstStyle/>
          <a:p>
            <a:pPr indent="-514350" lvl="0" marL="514350" rtl="0" algn="l">
              <a:lnSpc>
                <a:spcPct val="100000"/>
              </a:lnSpc>
              <a:spcBef>
                <a:spcPts val="0"/>
              </a:spcBef>
              <a:spcAft>
                <a:spcPts val="0"/>
              </a:spcAft>
              <a:buClr>
                <a:srgbClr val="00B0F0"/>
              </a:buClr>
              <a:buSzPct val="100000"/>
              <a:buFont typeface="Georgia"/>
              <a:buAutoNum type="arabicPeriod"/>
            </a:pPr>
            <a:r>
              <a:rPr lang="en-US"/>
              <a:t>A virtual private network is a private network that uses a public network (usually the Internet) to connect users.</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 VPNs essentially integrate the global connectivity of the Internet with the security of a private network and thereby extend the reach of the organization’s networks. </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VPNs are called virtual because they have no separate physical existence. They use the public Internet as their infrastructure. </a:t>
            </a:r>
            <a:endParaRPr/>
          </a:p>
          <a:p>
            <a:pPr indent="-514350" lvl="0" marL="514350" rtl="0" algn="l">
              <a:lnSpc>
                <a:spcPct val="100000"/>
              </a:lnSpc>
              <a:spcBef>
                <a:spcPts val="385"/>
              </a:spcBef>
              <a:spcAft>
                <a:spcPts val="0"/>
              </a:spcAft>
              <a:buClr>
                <a:srgbClr val="00B0F0"/>
              </a:buClr>
              <a:buSzPct val="100000"/>
              <a:buFont typeface="Georgia"/>
              <a:buAutoNum type="arabicPeriod"/>
            </a:pPr>
            <a:r>
              <a:rPr lang="en-US"/>
              <a:t>They are created by using log-ins, encryption, and other techniques to enhance the user’s privacy, the right to be left alone and to be free of unreasonable personal intrusion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fontScale="92500"/>
          </a:bodyPr>
          <a:lstStyle/>
          <a:p>
            <a:pPr indent="0" lvl="0" marL="0" rtl="0" algn="l">
              <a:lnSpc>
                <a:spcPct val="100000"/>
              </a:lnSpc>
              <a:spcBef>
                <a:spcPts val="0"/>
              </a:spcBef>
              <a:spcAft>
                <a:spcPts val="0"/>
              </a:spcAft>
              <a:buClr>
                <a:srgbClr val="6600CC"/>
              </a:buClr>
              <a:buSzPct val="100000"/>
              <a:buNone/>
            </a:pPr>
            <a:r>
              <a:rPr lang="en-US"/>
              <a:t>Figure 7.6: Virtual Private Network (VPN) and Tunneling</a:t>
            </a:r>
            <a:endParaRPr/>
          </a:p>
        </p:txBody>
      </p:sp>
      <p:pic>
        <p:nvPicPr>
          <p:cNvPr id="500" name="Google Shape;500;p56"/>
          <p:cNvPicPr preferRelativeResize="0"/>
          <p:nvPr>
            <p:ph idx="2" type="body"/>
          </p:nvPr>
        </p:nvPicPr>
        <p:blipFill rotWithShape="1">
          <a:blip r:embed="rId3">
            <a:alphaModFix/>
          </a:blip>
          <a:srcRect b="0" l="0" r="0" t="0"/>
          <a:stretch/>
        </p:blipFill>
        <p:spPr>
          <a:xfrm>
            <a:off x="1194220" y="1828800"/>
            <a:ext cx="6679360" cy="4800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 ABOUT BUSINESS 7.3</a:t>
            </a:r>
            <a:endParaRPr/>
          </a:p>
        </p:txBody>
      </p:sp>
      <p:sp>
        <p:nvSpPr>
          <p:cNvPr id="506" name="Google Shape;506;p57"/>
          <p:cNvSpPr txBox="1"/>
          <p:nvPr>
            <p:ph idx="2" type="body"/>
          </p:nvPr>
        </p:nvSpPr>
        <p:spPr>
          <a:xfrm>
            <a:off x="609600" y="1752600"/>
            <a:ext cx="8001000" cy="4572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A Tale of Two Cybersecurity Firms</a:t>
            </a:r>
            <a:endParaRPr/>
          </a:p>
          <a:p>
            <a:pPr indent="-514350" lvl="1" marL="971550" rtl="0" algn="l">
              <a:lnSpc>
                <a:spcPct val="100000"/>
              </a:lnSpc>
              <a:spcBef>
                <a:spcPts val="410"/>
              </a:spcBef>
              <a:spcAft>
                <a:spcPts val="0"/>
              </a:spcAft>
              <a:buSzPct val="100000"/>
              <a:buAutoNum type="arabicPeriod"/>
            </a:pPr>
            <a:r>
              <a:rPr lang="en-US"/>
              <a:t>Describe why it was so important for law enforcement officials to capture all 96 Rustock command servers at one time.</a:t>
            </a:r>
            <a:endParaRPr/>
          </a:p>
          <a:p>
            <a:pPr indent="-514350" lvl="1" marL="971550" rtl="0" algn="l">
              <a:lnSpc>
                <a:spcPct val="100000"/>
              </a:lnSpc>
              <a:spcBef>
                <a:spcPts val="410"/>
              </a:spcBef>
              <a:spcAft>
                <a:spcPts val="0"/>
              </a:spcAft>
              <a:buSzPct val="100000"/>
              <a:buAutoNum type="arabicPeriod"/>
            </a:pPr>
            <a:r>
              <a:rPr lang="en-US"/>
              <a:t>If the perpetrators of Rustock are ever caught, will it be possible to prove that they were responsible for the malware? Why or why not? Support your answer.</a:t>
            </a:r>
            <a:endParaRPr/>
          </a:p>
          <a:p>
            <a:pPr indent="-514350" lvl="1" marL="971550" rtl="0" algn="l">
              <a:lnSpc>
                <a:spcPct val="100000"/>
              </a:lnSpc>
              <a:spcBef>
                <a:spcPts val="410"/>
              </a:spcBef>
              <a:spcAft>
                <a:spcPts val="0"/>
              </a:spcAft>
              <a:buSzPct val="100000"/>
              <a:buAutoNum type="arabicPeriod"/>
            </a:pPr>
            <a:r>
              <a:rPr lang="en-US"/>
              <a:t>Mandiant has stated that it has no definitive proof that Chinese hackers are behind the numerous attacks on U.S. companies and government agencies. Is such proof even possible to obtain? Why or why not? Support your answer. If such proof were possible to obtain, would it matter? Why or why not? Support your answer.</a:t>
            </a:r>
            <a:endParaRPr/>
          </a:p>
          <a:p>
            <a:pPr indent="-514350" lvl="1" marL="971550" rtl="0" algn="l">
              <a:lnSpc>
                <a:spcPct val="100000"/>
              </a:lnSpc>
              <a:spcBef>
                <a:spcPts val="410"/>
              </a:spcBef>
              <a:spcAft>
                <a:spcPts val="0"/>
              </a:spcAft>
              <a:buSzPct val="100000"/>
              <a:buAutoNum type="arabicPeriod"/>
            </a:pPr>
            <a:r>
              <a:rPr lang="en-US"/>
              <a:t>Discuss the advantages for FireEye of purchasing Mandiant. Then, discuss the benefits that Mandiant obtained from the sale.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Business Continuity Planning</a:t>
            </a:r>
            <a:endParaRPr/>
          </a:p>
        </p:txBody>
      </p:sp>
      <p:sp>
        <p:nvSpPr>
          <p:cNvPr id="513" name="Google Shape;513;p5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a:bodyPr>
          <a:lstStyle/>
          <a:p>
            <a:pPr indent="-342900" lvl="0" marL="342900" rtl="0" algn="l">
              <a:lnSpc>
                <a:spcPct val="100000"/>
              </a:lnSpc>
              <a:spcBef>
                <a:spcPts val="0"/>
              </a:spcBef>
              <a:spcAft>
                <a:spcPts val="0"/>
              </a:spcAft>
              <a:buClr>
                <a:schemeClr val="dk1"/>
              </a:buClr>
              <a:buSzPct val="100000"/>
              <a:buChar char="•"/>
            </a:pPr>
            <a:r>
              <a:rPr lang="en-US"/>
              <a:t>In the event of a major disaster, organizations can employ several strategies for business continuity. </a:t>
            </a:r>
            <a:endParaRPr/>
          </a:p>
          <a:p>
            <a:pPr indent="-342900" lvl="0" marL="342900" rtl="0" algn="l">
              <a:lnSpc>
                <a:spcPct val="100000"/>
              </a:lnSpc>
              <a:spcBef>
                <a:spcPts val="450"/>
              </a:spcBef>
              <a:spcAft>
                <a:spcPts val="0"/>
              </a:spcAft>
              <a:buClr>
                <a:schemeClr val="dk1"/>
              </a:buClr>
              <a:buSzPct val="100000"/>
              <a:buChar char="•"/>
            </a:pPr>
            <a:r>
              <a:rPr lang="en-US"/>
              <a:t>These strategies include hot sites, warm sites, and cold sites. A hot site is a fully configured computer facility, with all services, communications links, and physical plant operations. A hot site duplicates computing resources, peripherals, telephone systems, applications, and workstations.</a:t>
            </a:r>
            <a:endParaRPr/>
          </a:p>
          <a:p>
            <a:pPr indent="-200660" lvl="0" marL="342900" rtl="0" algn="l">
              <a:lnSpc>
                <a:spcPct val="100000"/>
              </a:lnSpc>
              <a:spcBef>
                <a:spcPts val="450"/>
              </a:spcBef>
              <a:spcAft>
                <a:spcPts val="0"/>
              </a:spcAft>
              <a:buClr>
                <a:schemeClr val="dk1"/>
              </a:buClr>
              <a:buSzPct val="100000"/>
              <a:buNone/>
            </a:pPr>
            <a:r>
              <a:t/>
            </a:r>
            <a:endParaRPr/>
          </a:p>
          <a:p>
            <a:pPr indent="-200660" lvl="0" marL="342900" rtl="0" algn="l">
              <a:lnSpc>
                <a:spcPct val="100000"/>
              </a:lnSpc>
              <a:spcBef>
                <a:spcPts val="450"/>
              </a:spcBef>
              <a:spcAft>
                <a:spcPts val="0"/>
              </a:spcAft>
              <a:buClr>
                <a:schemeClr val="dk1"/>
              </a:buClr>
              <a:buSzPct val="1000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519" name="Google Shape;519;p5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rgbClr val="00B0F0"/>
              </a:buClr>
              <a:buSzPts val="1500"/>
              <a:buFont typeface="Georgia"/>
              <a:buAutoNum type="arabicPeriod"/>
            </a:pPr>
            <a:r>
              <a:rPr lang="en-US" sz="1500"/>
              <a:t> A warm site provides many of the same services and options as thehot site. However, it typically does not include the actual applications the company needs. </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A warm site includes computing equipment such as servers, but it often does not include user workstations. </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A cold site provides only rudimentary services and facilities, such as a building</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or a room with heating, air conditioning, and humidity control. This type of site provides no computer hardware or user workstations. </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The point of a cold site is that it takes care of long lead-time issues. Building, or even renting, space takes a long time. Installing high-speed communication lines, often from two or more carriers, takes a long time. Installing high-capacity power lines takes a long time. </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By comparison, buying and installing servers should not take a particularly long time.</a:t>
            </a:r>
            <a:endParaRPr sz="1500"/>
          </a:p>
          <a:p>
            <a:pPr indent="-514350" lvl="0" marL="514350" rtl="0" algn="l">
              <a:lnSpc>
                <a:spcPct val="100000"/>
              </a:lnSpc>
              <a:spcBef>
                <a:spcPts val="300"/>
              </a:spcBef>
              <a:spcAft>
                <a:spcPts val="0"/>
              </a:spcAft>
              <a:buClr>
                <a:srgbClr val="00B0F0"/>
              </a:buClr>
              <a:buSzPts val="1500"/>
              <a:buFont typeface="Georgia"/>
              <a:buAutoNum type="arabicPeriod"/>
            </a:pPr>
            <a:r>
              <a:rPr lang="en-US" sz="1500"/>
              <a:t>Hot sites reduce risk to the greatest extent, but they are the most expensive option. Conversely, cold sites reduce risk the least, but they are the least expensive option.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9900"/>
              </a:buClr>
              <a:buSzPts val="4400"/>
              <a:buNone/>
            </a:pPr>
            <a:r>
              <a:rPr lang="en-US"/>
              <a:t>Introduction to Information Security</a:t>
            </a:r>
            <a:endParaRPr/>
          </a:p>
        </p:txBody>
      </p:sp>
      <p:sp>
        <p:nvSpPr>
          <p:cNvPr id="175" name="Google Shape;175;p6"/>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7.1</a:t>
            </a:r>
            <a:endParaRPr/>
          </a:p>
        </p:txBody>
      </p:sp>
      <p:sp>
        <p:nvSpPr>
          <p:cNvPr id="176" name="Google Shape;176;p6"/>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6600CC"/>
              </a:buClr>
              <a:buSzPts val="3200"/>
              <a:buChar char="•"/>
            </a:pPr>
            <a:r>
              <a:rPr lang="en-US"/>
              <a:t>Information Security</a:t>
            </a:r>
            <a:endParaRPr/>
          </a:p>
          <a:p>
            <a:pPr indent="-342900" lvl="0" marL="342900" rtl="0" algn="l">
              <a:lnSpc>
                <a:spcPct val="100000"/>
              </a:lnSpc>
              <a:spcBef>
                <a:spcPts val="640"/>
              </a:spcBef>
              <a:spcAft>
                <a:spcPts val="0"/>
              </a:spcAft>
              <a:buClr>
                <a:srgbClr val="6600CC"/>
              </a:buClr>
              <a:buSzPts val="3200"/>
              <a:buChar char="•"/>
            </a:pPr>
            <a:r>
              <a:rPr lang="en-US"/>
              <a:t>Threat</a:t>
            </a:r>
            <a:endParaRPr/>
          </a:p>
          <a:p>
            <a:pPr indent="-342900" lvl="0" marL="342900" rtl="0" algn="l">
              <a:lnSpc>
                <a:spcPct val="100000"/>
              </a:lnSpc>
              <a:spcBef>
                <a:spcPts val="640"/>
              </a:spcBef>
              <a:spcAft>
                <a:spcPts val="0"/>
              </a:spcAft>
              <a:buClr>
                <a:srgbClr val="6600CC"/>
              </a:buClr>
              <a:buSzPts val="3200"/>
              <a:buChar char="•"/>
            </a:pPr>
            <a:r>
              <a:rPr lang="en-US"/>
              <a:t>Exposure</a:t>
            </a:r>
            <a:endParaRPr/>
          </a:p>
          <a:p>
            <a:pPr indent="-342900" lvl="0" marL="342900" rtl="0" algn="l">
              <a:lnSpc>
                <a:spcPct val="100000"/>
              </a:lnSpc>
              <a:spcBef>
                <a:spcPts val="640"/>
              </a:spcBef>
              <a:spcAft>
                <a:spcPts val="0"/>
              </a:spcAft>
              <a:buClr>
                <a:srgbClr val="6600CC"/>
              </a:buClr>
              <a:buSzPts val="3200"/>
              <a:buChar char="•"/>
            </a:pPr>
            <a:r>
              <a:rPr lang="en-US"/>
              <a:t>Vulnerability</a:t>
            </a:r>
            <a:endParaRPr/>
          </a:p>
          <a:p>
            <a:pPr indent="-342900" lvl="0" marL="342900" rtl="0" algn="l">
              <a:lnSpc>
                <a:spcPct val="100000"/>
              </a:lnSpc>
              <a:spcBef>
                <a:spcPts val="640"/>
              </a:spcBef>
              <a:spcAft>
                <a:spcPts val="0"/>
              </a:spcAft>
              <a:buClr>
                <a:srgbClr val="6600CC"/>
              </a:buClr>
              <a:buSzPts val="3200"/>
              <a:buChar char="•"/>
            </a:pPr>
            <a:r>
              <a:rPr lang="en-US"/>
              <a:t>Five Key Factors Increasing Vulnerability</a:t>
            </a:r>
            <a:endParaRPr/>
          </a:p>
          <a:p>
            <a:pPr indent="-342900" lvl="0" marL="342900" rtl="0" algn="l">
              <a:lnSpc>
                <a:spcPct val="100000"/>
              </a:lnSpc>
              <a:spcBef>
                <a:spcPts val="640"/>
              </a:spcBef>
              <a:spcAft>
                <a:spcPts val="0"/>
              </a:spcAft>
              <a:buClr>
                <a:srgbClr val="6600CC"/>
              </a:buClr>
              <a:buSzPts val="3200"/>
              <a:buChar char="•"/>
            </a:pPr>
            <a:r>
              <a:rPr lang="en-US"/>
              <a:t>Cybercrime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Information Systems Auditing</a:t>
            </a:r>
            <a:endParaRPr/>
          </a:p>
        </p:txBody>
      </p:sp>
      <p:sp>
        <p:nvSpPr>
          <p:cNvPr id="526" name="Google Shape;526;p6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60000"/>
          </a:bodyPr>
          <a:lstStyle/>
          <a:p>
            <a:pPr indent="-342900" lvl="0" marL="342900" rtl="0" algn="l">
              <a:lnSpc>
                <a:spcPct val="100000"/>
              </a:lnSpc>
              <a:spcBef>
                <a:spcPts val="0"/>
              </a:spcBef>
              <a:spcAft>
                <a:spcPts val="0"/>
              </a:spcAft>
              <a:buClr>
                <a:schemeClr val="dk1"/>
              </a:buClr>
              <a:buSzPct val="100000"/>
              <a:buFont typeface="Noto Sans Symbols"/>
              <a:buChar char="❑"/>
            </a:pPr>
            <a:r>
              <a:rPr lang="en-US"/>
              <a:t> IS environment, an audit is an examination of information systems, their inputs, outputs, and processing.</a:t>
            </a:r>
            <a:endParaRPr/>
          </a:p>
          <a:p>
            <a:pPr indent="-342900" lvl="0" marL="342900" rtl="0" algn="l">
              <a:lnSpc>
                <a:spcPct val="100000"/>
              </a:lnSpc>
              <a:spcBef>
                <a:spcPts val="385"/>
              </a:spcBef>
              <a:spcAft>
                <a:spcPts val="0"/>
              </a:spcAft>
              <a:buClr>
                <a:schemeClr val="dk1"/>
              </a:buClr>
              <a:buSzPct val="100000"/>
              <a:buFont typeface="Noto Sans Symbols"/>
              <a:buChar char="❑"/>
            </a:pPr>
            <a:r>
              <a:rPr lang="en-US"/>
              <a:t> It focuses on issues such as operations, data integrity, software applications, security and privacy,budgets and expenditures, cost control, and productivity.</a:t>
            </a:r>
            <a:endParaRPr/>
          </a:p>
          <a:p>
            <a:pPr indent="-342900" lvl="0" marL="342900" rtl="0" algn="l">
              <a:lnSpc>
                <a:spcPct val="100000"/>
              </a:lnSpc>
              <a:spcBef>
                <a:spcPts val="385"/>
              </a:spcBef>
              <a:spcAft>
                <a:spcPts val="0"/>
              </a:spcAft>
              <a:buClr>
                <a:schemeClr val="dk1"/>
              </a:buClr>
              <a:buSzPct val="100000"/>
              <a:buFont typeface="Noto Sans Symbols"/>
              <a:buChar char="❑"/>
            </a:pPr>
            <a:r>
              <a:rPr lang="en-US"/>
              <a:t> Guidelines are available to assist auditors in their jobs, such as those from the Information Systems Audit and Control Association </a:t>
            </a:r>
            <a:endParaRPr/>
          </a:p>
          <a:p>
            <a:pPr indent="-342900" lvl="0" marL="342900" rtl="0" algn="l">
              <a:lnSpc>
                <a:spcPct val="100000"/>
              </a:lnSpc>
              <a:spcBef>
                <a:spcPts val="385"/>
              </a:spcBef>
              <a:spcAft>
                <a:spcPts val="0"/>
              </a:spcAft>
              <a:buClr>
                <a:schemeClr val="dk1"/>
              </a:buClr>
              <a:buSzPct val="100000"/>
              <a:buChar char="•"/>
            </a:pPr>
            <a:r>
              <a:rPr lang="en-US"/>
              <a:t>Internal Audits</a:t>
            </a:r>
            <a:endParaRPr/>
          </a:p>
          <a:p>
            <a:pPr indent="-342900" lvl="0" marL="342900" rtl="0" algn="l">
              <a:lnSpc>
                <a:spcPct val="100000"/>
              </a:lnSpc>
              <a:spcBef>
                <a:spcPts val="385"/>
              </a:spcBef>
              <a:spcAft>
                <a:spcPts val="0"/>
              </a:spcAft>
              <a:buClr>
                <a:schemeClr val="dk1"/>
              </a:buClr>
              <a:buSzPct val="100000"/>
              <a:buChar char="•"/>
            </a:pPr>
            <a:r>
              <a:rPr lang="en-US"/>
              <a:t>External Audits</a:t>
            </a:r>
            <a:endParaRPr/>
          </a:p>
          <a:p>
            <a:pPr indent="-342900" lvl="0" marL="342900" rtl="0" algn="l">
              <a:lnSpc>
                <a:spcPct val="100000"/>
              </a:lnSpc>
              <a:spcBef>
                <a:spcPts val="385"/>
              </a:spcBef>
              <a:spcAft>
                <a:spcPts val="0"/>
              </a:spcAft>
              <a:buClr>
                <a:schemeClr val="dk1"/>
              </a:buClr>
              <a:buSzPct val="100000"/>
              <a:buChar char="•"/>
            </a:pPr>
            <a:r>
              <a:rPr lang="en-US"/>
              <a:t>Three Categories of IS auditing procedures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Three Categories of IS auditing procedures:</a:t>
            </a:r>
            <a:endParaRPr/>
          </a:p>
        </p:txBody>
      </p:sp>
      <p:sp>
        <p:nvSpPr>
          <p:cNvPr id="533" name="Google Shape;533;p6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3200"/>
              <a:buChar char="•"/>
            </a:pPr>
            <a:r>
              <a:rPr lang="en-US"/>
              <a:t>Auditing Around the Computer</a:t>
            </a:r>
            <a:endParaRPr/>
          </a:p>
          <a:p>
            <a:pPr indent="-342900" lvl="0" marL="342900" rtl="0" algn="l">
              <a:lnSpc>
                <a:spcPct val="100000"/>
              </a:lnSpc>
              <a:spcBef>
                <a:spcPts val="640"/>
              </a:spcBef>
              <a:spcAft>
                <a:spcPts val="0"/>
              </a:spcAft>
              <a:buClr>
                <a:srgbClr val="595959"/>
              </a:buClr>
              <a:buSzPts val="3200"/>
              <a:buChar char="•"/>
            </a:pPr>
            <a:r>
              <a:rPr lang="en-US"/>
              <a:t>Auditing Through the Computer</a:t>
            </a:r>
            <a:endParaRPr/>
          </a:p>
          <a:p>
            <a:pPr indent="-342900" lvl="0" marL="342900" rtl="0" algn="l">
              <a:lnSpc>
                <a:spcPct val="100000"/>
              </a:lnSpc>
              <a:spcBef>
                <a:spcPts val="640"/>
              </a:spcBef>
              <a:spcAft>
                <a:spcPts val="0"/>
              </a:spcAft>
              <a:buClr>
                <a:srgbClr val="595959"/>
              </a:buClr>
              <a:buSzPts val="3200"/>
              <a:buChar char="•"/>
            </a:pPr>
            <a:r>
              <a:rPr lang="en-US"/>
              <a:t>Auditing With the Computer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b="0" sz="4400">
              <a:solidFill>
                <a:srgbClr val="00CCFF"/>
              </a:solidFill>
              <a:latin typeface="Verdana"/>
              <a:ea typeface="Verdana"/>
              <a:cs typeface="Verdana"/>
              <a:sym typeface="Verdana"/>
            </a:endParaRPr>
          </a:p>
        </p:txBody>
      </p:sp>
      <p:sp>
        <p:nvSpPr>
          <p:cNvPr id="182" name="Google Shape;182;p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2500" lnSpcReduction="10000"/>
          </a:bodyPr>
          <a:lstStyle/>
          <a:p>
            <a:pPr indent="-499110" lvl="0" marL="514350" rtl="0" algn="l">
              <a:lnSpc>
                <a:spcPct val="100000"/>
              </a:lnSpc>
              <a:spcBef>
                <a:spcPts val="0"/>
              </a:spcBef>
              <a:spcAft>
                <a:spcPts val="0"/>
              </a:spcAft>
              <a:buClr>
                <a:srgbClr val="00B0F0"/>
              </a:buClr>
              <a:buSzPct val="100000"/>
              <a:buFont typeface="Georgia"/>
              <a:buAutoNum type="arabicPeriod"/>
            </a:pPr>
            <a:r>
              <a:rPr lang="en-US"/>
              <a:t>Security can be defined as the degree of protection against criminal activity, danger, damage,and/or loss</a:t>
            </a:r>
            <a:endParaRPr/>
          </a:p>
          <a:p>
            <a:pPr indent="-499110" lvl="0" marL="514350" rtl="0" algn="l">
              <a:lnSpc>
                <a:spcPct val="100000"/>
              </a:lnSpc>
              <a:spcBef>
                <a:spcPts val="450"/>
              </a:spcBef>
              <a:spcAft>
                <a:spcPts val="0"/>
              </a:spcAft>
              <a:buClr>
                <a:srgbClr val="00B0F0"/>
              </a:buClr>
              <a:buSzPct val="100000"/>
              <a:buFont typeface="Georgia"/>
              <a:buAutoNum type="arabicPeriod"/>
            </a:pPr>
            <a:r>
              <a:rPr lang="en-US"/>
              <a:t> information security refers to all of the processes and policies designed to protect an organization’s  (IS) from unauthorized access, use, disclosure, disruption, </a:t>
            </a:r>
            <a:r>
              <a:rPr lang="en-US"/>
              <a:t>modification</a:t>
            </a:r>
            <a:r>
              <a:rPr lang="en-US"/>
              <a:t>, or destruction</a:t>
            </a:r>
            <a:endParaRPr/>
          </a:p>
          <a:p>
            <a:pPr indent="-499110" lvl="0" marL="514350" rtl="0" algn="l">
              <a:lnSpc>
                <a:spcPct val="100000"/>
              </a:lnSpc>
              <a:spcBef>
                <a:spcPts val="450"/>
              </a:spcBef>
              <a:spcAft>
                <a:spcPts val="0"/>
              </a:spcAft>
              <a:buClr>
                <a:srgbClr val="00B0F0"/>
              </a:buClr>
              <a:buSzPct val="100000"/>
              <a:buFont typeface="Georgia"/>
              <a:buAutoNum type="arabicPeriod"/>
            </a:pPr>
            <a:r>
              <a:rPr lang="en-US"/>
              <a:t>A threat to an information resource is any danger to which a system may be exposed. </a:t>
            </a:r>
            <a:endParaRPr/>
          </a:p>
          <a:p>
            <a:pPr indent="-499110" lvl="0" marL="514350" rtl="0" algn="l">
              <a:lnSpc>
                <a:spcPct val="100000"/>
              </a:lnSpc>
              <a:spcBef>
                <a:spcPts val="450"/>
              </a:spcBef>
              <a:spcAft>
                <a:spcPts val="0"/>
              </a:spcAft>
              <a:buClr>
                <a:srgbClr val="00B0F0"/>
              </a:buClr>
              <a:buSzPct val="100000"/>
              <a:buFont typeface="Georgia"/>
              <a:buAutoNum type="arabicPeriod"/>
            </a:pPr>
            <a:r>
              <a:rPr lang="en-US"/>
              <a:t>The exposure of an information resource is the harm, loss, or damage that can result if a threat compromises that resource. </a:t>
            </a:r>
            <a:endParaRPr/>
          </a:p>
          <a:p>
            <a:pPr indent="-499110" lvl="0" marL="514350" rtl="0" algn="l">
              <a:lnSpc>
                <a:spcPct val="100000"/>
              </a:lnSpc>
              <a:spcBef>
                <a:spcPts val="450"/>
              </a:spcBef>
              <a:spcAft>
                <a:spcPts val="0"/>
              </a:spcAft>
              <a:buClr>
                <a:srgbClr val="00B0F0"/>
              </a:buClr>
              <a:buSzPct val="100000"/>
              <a:buFont typeface="Georgia"/>
              <a:buAutoNum type="arabicPeriod"/>
            </a:pPr>
            <a:r>
              <a:rPr lang="en-US"/>
              <a:t>An information resource’s vulnerability is the possibility that the system will be harmed by a threat.</a:t>
            </a:r>
            <a:endParaRPr/>
          </a:p>
          <a:p>
            <a:pPr indent="-372110" lvl="0" marL="514350" rtl="0" algn="l">
              <a:lnSpc>
                <a:spcPct val="100000"/>
              </a:lnSpc>
              <a:spcBef>
                <a:spcPts val="450"/>
              </a:spcBef>
              <a:spcAft>
                <a:spcPts val="0"/>
              </a:spcAft>
              <a:buClr>
                <a:srgbClr val="00B0F0"/>
              </a:buClr>
              <a:buSzPct val="100000"/>
              <a:buFont typeface="Georgia"/>
              <a:buNone/>
            </a:pPr>
            <a:r>
              <a:t/>
            </a:r>
            <a:endParaRPr/>
          </a:p>
          <a:p>
            <a:pPr indent="-372110" lvl="0" marL="514350" rtl="0" algn="l">
              <a:lnSpc>
                <a:spcPct val="100000"/>
              </a:lnSpc>
              <a:spcBef>
                <a:spcPts val="450"/>
              </a:spcBef>
              <a:spcAft>
                <a:spcPts val="0"/>
              </a:spcAft>
              <a:buClr>
                <a:srgbClr val="00B0F0"/>
              </a:buClr>
              <a:buSzPct val="100000"/>
              <a:buFont typeface="Georgia"/>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Five Key Factors Increasing Vulnerability</a:t>
            </a:r>
            <a:endParaRPr/>
          </a:p>
        </p:txBody>
      </p:sp>
      <p:sp>
        <p:nvSpPr>
          <p:cNvPr id="188" name="Google Shape;188;p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lnSpc>
                <a:spcPct val="100000"/>
              </a:lnSpc>
              <a:spcBef>
                <a:spcPts val="0"/>
              </a:spcBef>
              <a:spcAft>
                <a:spcPts val="0"/>
              </a:spcAft>
              <a:buClr>
                <a:schemeClr val="dk1"/>
              </a:buClr>
              <a:buSzPct val="100000"/>
              <a:buFont typeface="Georgia"/>
              <a:buAutoNum type="arabicPeriod"/>
            </a:pPr>
            <a:r>
              <a:rPr lang="en-US"/>
              <a:t>Today’s interconnected, interdependent, wirelessly networked business environment</a:t>
            </a:r>
            <a:endParaRPr/>
          </a:p>
          <a:p>
            <a:pPr indent="-514350" lvl="0" marL="514350" rtl="0" algn="l">
              <a:lnSpc>
                <a:spcPct val="100000"/>
              </a:lnSpc>
              <a:spcBef>
                <a:spcPts val="545"/>
              </a:spcBef>
              <a:spcAft>
                <a:spcPts val="0"/>
              </a:spcAft>
              <a:buClr>
                <a:schemeClr val="dk1"/>
              </a:buClr>
              <a:buSzPct val="100000"/>
              <a:buFont typeface="Georgia"/>
              <a:buAutoNum type="arabicPeriod"/>
            </a:pPr>
            <a:r>
              <a:rPr lang="en-US"/>
              <a:t>Smaller, faster, cheaper computers and storage devices</a:t>
            </a:r>
            <a:endParaRPr/>
          </a:p>
          <a:p>
            <a:pPr indent="-514350" lvl="0" marL="514350" rtl="0" algn="l">
              <a:lnSpc>
                <a:spcPct val="100000"/>
              </a:lnSpc>
              <a:spcBef>
                <a:spcPts val="545"/>
              </a:spcBef>
              <a:spcAft>
                <a:spcPts val="0"/>
              </a:spcAft>
              <a:buClr>
                <a:schemeClr val="dk1"/>
              </a:buClr>
              <a:buSzPct val="100000"/>
              <a:buFont typeface="Georgia"/>
              <a:buAutoNum type="arabicPeriod"/>
            </a:pPr>
            <a:r>
              <a:rPr lang="en-US"/>
              <a:t>Decreasing skills necessary to be a computer hacker</a:t>
            </a:r>
            <a:endParaRPr/>
          </a:p>
          <a:p>
            <a:pPr indent="-514350" lvl="0" marL="514350" rtl="0" algn="l">
              <a:lnSpc>
                <a:spcPct val="100000"/>
              </a:lnSpc>
              <a:spcBef>
                <a:spcPts val="545"/>
              </a:spcBef>
              <a:spcAft>
                <a:spcPts val="0"/>
              </a:spcAft>
              <a:buClr>
                <a:schemeClr val="dk1"/>
              </a:buClr>
              <a:buSzPct val="100000"/>
              <a:buFont typeface="Georgia"/>
              <a:buAutoNum type="arabicPeriod"/>
            </a:pPr>
            <a:r>
              <a:rPr lang="en-US"/>
              <a:t>International organized crime taking over cybercrime</a:t>
            </a:r>
            <a:endParaRPr/>
          </a:p>
          <a:p>
            <a:pPr indent="-514350" lvl="0" marL="514350" rtl="0" algn="l">
              <a:lnSpc>
                <a:spcPct val="100000"/>
              </a:lnSpc>
              <a:spcBef>
                <a:spcPts val="545"/>
              </a:spcBef>
              <a:spcAft>
                <a:spcPts val="0"/>
              </a:spcAft>
              <a:buClr>
                <a:schemeClr val="dk1"/>
              </a:buClr>
              <a:buSzPct val="100000"/>
              <a:buFont typeface="Georgia"/>
              <a:buAutoNum type="arabicPeriod"/>
            </a:pPr>
            <a:r>
              <a:rPr lang="en-US"/>
              <a:t>Lack of management support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rPr lang="en-US"/>
              <a:t>Unintentional Threats to Information Systems</a:t>
            </a:r>
            <a:endParaRPr/>
          </a:p>
        </p:txBody>
      </p:sp>
      <p:sp>
        <p:nvSpPr>
          <p:cNvPr id="194" name="Google Shape;194;p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Unintentional threats are acts performed without malicious intent that nevertheless represent a serious threat to information security. </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A major category of unintentional threats is human error.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2022-07-08T11:10:46Z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86C8B2107DD5409A9D9AAA17C49C5BA3</vt:lpwstr>
  </property>
</Properties>
</file>