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99" r:id="rId3"/>
    <p:sldId id="408" r:id="rId4"/>
    <p:sldId id="409" r:id="rId5"/>
    <p:sldId id="431" r:id="rId6"/>
    <p:sldId id="410" r:id="rId7"/>
    <p:sldId id="453" r:id="rId8"/>
    <p:sldId id="967" r:id="rId10"/>
    <p:sldId id="847" r:id="rId11"/>
    <p:sldId id="968" r:id="rId12"/>
    <p:sldId id="848" r:id="rId13"/>
    <p:sldId id="860" r:id="rId14"/>
    <p:sldId id="863" r:id="rId15"/>
    <p:sldId id="969" r:id="rId16"/>
    <p:sldId id="864" r:id="rId17"/>
    <p:sldId id="865" r:id="rId18"/>
    <p:sldId id="866" r:id="rId19"/>
    <p:sldId id="411" r:id="rId20"/>
    <p:sldId id="861" r:id="rId21"/>
    <p:sldId id="862" r:id="rId22"/>
    <p:sldId id="454" r:id="rId23"/>
    <p:sldId id="849" r:id="rId24"/>
    <p:sldId id="970" r:id="rId25"/>
    <p:sldId id="867" r:id="rId26"/>
    <p:sldId id="870" r:id="rId27"/>
    <p:sldId id="869" r:id="rId28"/>
    <p:sldId id="871" r:id="rId29"/>
    <p:sldId id="432" r:id="rId30"/>
    <p:sldId id="851" r:id="rId31"/>
    <p:sldId id="872" r:id="rId32"/>
    <p:sldId id="873" r:id="rId33"/>
    <p:sldId id="874" r:id="rId34"/>
    <p:sldId id="433" r:id="rId35"/>
    <p:sldId id="564" r:id="rId36"/>
    <p:sldId id="455" r:id="rId37"/>
    <p:sldId id="875" r:id="rId38"/>
    <p:sldId id="852" r:id="rId39"/>
    <p:sldId id="853" r:id="rId40"/>
    <p:sldId id="877" r:id="rId41"/>
    <p:sldId id="882" r:id="rId42"/>
    <p:sldId id="883" r:id="rId43"/>
    <p:sldId id="563" r:id="rId44"/>
    <p:sldId id="878" r:id="rId45"/>
    <p:sldId id="879" r:id="rId46"/>
    <p:sldId id="884" r:id="rId47"/>
    <p:sldId id="880" r:id="rId48"/>
    <p:sldId id="881" r:id="rId49"/>
    <p:sldId id="456" r:id="rId50"/>
    <p:sldId id="854" r:id="rId51"/>
    <p:sldId id="886" r:id="rId52"/>
    <p:sldId id="887" r:id="rId53"/>
    <p:sldId id="888" r:id="rId54"/>
    <p:sldId id="434" r:id="rId55"/>
    <p:sldId id="855" r:id="rId56"/>
    <p:sldId id="890" r:id="rId57"/>
    <p:sldId id="889" r:id="rId58"/>
    <p:sldId id="856" r:id="rId59"/>
    <p:sldId id="891" r:id="rId60"/>
    <p:sldId id="892" r:id="rId61"/>
    <p:sldId id="45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9900FF"/>
    <a:srgbClr val="6600FF"/>
    <a:srgbClr val="6600CC"/>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1345" autoAdjust="0"/>
  </p:normalViewPr>
  <p:slideViewPr>
    <p:cSldViewPr>
      <p:cViewPr varScale="1">
        <p:scale>
          <a:sx n="36" d="100"/>
          <a:sy n="36" d="100"/>
        </p:scale>
        <p:origin x="660" y="72"/>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a:t>
            </a:r>
            <a:r>
              <a:rPr lang="en-US" dirty="0" smtClean="0"/>
              <a:t>without wires.</a:t>
            </a:r>
            <a:endParaRPr lang="en-US" dirty="0" smtClean="0"/>
          </a:p>
          <a:p>
            <a:r>
              <a:rPr lang="en-US" b="1" dirty="0" smtClean="0"/>
              <a:t>Mobile: </a:t>
            </a:r>
            <a:r>
              <a:rPr lang="en-US" dirty="0" smtClean="0"/>
              <a:t>something that changes its location over time.</a:t>
            </a:r>
            <a:endParaRPr lang="en-US" dirty="0" smtClean="0"/>
          </a:p>
          <a:p>
            <a:r>
              <a:rPr lang="en-US" b="1" dirty="0" smtClean="0"/>
              <a:t>Mobile Computing: </a:t>
            </a:r>
            <a:r>
              <a:rPr lang="en-US" dirty="0" smtClean="0"/>
              <a:t>a real-time, wireless connection between a mobile device and other computing environments, such as the Internet or an intranet.</a:t>
            </a:r>
            <a:endParaRPr lang="en-US" dirty="0" smtClean="0"/>
          </a:p>
          <a:p>
            <a:r>
              <a:rPr lang="en-US" b="1" dirty="0" smtClean="0"/>
              <a:t>Mobile Commerce (or M-Commerce): </a:t>
            </a:r>
            <a:r>
              <a:rPr lang="en-US" dirty="0" smtClean="0"/>
              <a:t>e-commerce (EC) transactions conducted with a mobile device. </a:t>
            </a:r>
            <a:endParaRPr lang="en-US" dirty="0" smtClean="0"/>
          </a:p>
          <a:p>
            <a:r>
              <a:rPr lang="en-US" b="1" dirty="0" smtClean="0"/>
              <a:t>Pervasive Computing (or Ubiquitous Computing): </a:t>
            </a:r>
            <a:r>
              <a:rPr lang="en-US" dirty="0" smtClean="0"/>
              <a:t>virtually every object has processing power with either wireless or wired connections to a global network.</a:t>
            </a:r>
            <a:endParaRPr lang="en-US" dirty="0" smtClean="0"/>
          </a:p>
          <a:p>
            <a:r>
              <a:rPr lang="en-US" b="1" dirty="0" smtClean="0"/>
              <a:t>Dematerialization: </a:t>
            </a:r>
            <a:r>
              <a:rPr lang="en-US" dirty="0" smtClean="0"/>
              <a:t>a phenomenon that occurs when the functions of many physical devices are included in one other physical device. Consider that your smartphone includes the functions of digital cameras for images and video, radios, televisions, Internet access via Web browsers, recording studios, editing suites, movie theaters, GPS navigators, word processors, spreadsheets, stereos, flashlights, board games, card games, video games, an entire range of medical devices, maps, atlases, encyclopedias, dictionaries, translators, textbooks, watches, alarm clocks, books, calculators, address books, credit card </a:t>
            </a:r>
            <a:r>
              <a:rPr lang="en-US" dirty="0" err="1" smtClean="0"/>
              <a:t>swipers</a:t>
            </a:r>
            <a:r>
              <a:rPr lang="en-US" dirty="0" smtClean="0"/>
              <a:t>, magnifying glasses, money and credit cards, car keys, hotel keys, cellular telephony, Wi-Fi, e-mail access, text messaging, a full QWERTY keyboard, and many, many others.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Short-Range Wireless Networks:</a:t>
            </a:r>
            <a:r>
              <a:rPr lang="en-US" b="0" dirty="0" smtClean="0"/>
              <a:t> have a range of 100 feet or less (e.g., Bluetooth, ultra-wideband (UWB), and near-field communications (NFC)).</a:t>
            </a:r>
            <a:endParaRPr lang="en-US" b="0" dirty="0" smtClean="0"/>
          </a:p>
          <a:p>
            <a:r>
              <a:rPr lang="en-US" b="1" dirty="0" smtClean="0"/>
              <a:t>Bluetooth: </a:t>
            </a:r>
            <a:r>
              <a:rPr lang="en-US" dirty="0" smtClean="0"/>
              <a:t>an industry specification used to create small personal area networks.</a:t>
            </a:r>
            <a:endParaRPr lang="en-US" dirty="0" smtClean="0"/>
          </a:p>
          <a:p>
            <a:r>
              <a:rPr lang="en-US" b="1" dirty="0" smtClean="0"/>
              <a:t>Bluetooth 1.0: </a:t>
            </a:r>
            <a:r>
              <a:rPr lang="en-US" dirty="0" smtClean="0"/>
              <a:t>can link up to eight devices within a 10-meter area (about 30 feet) with a bandwidth of 700 kilobits per second (Kbps) using low-power, radio-based communication.</a:t>
            </a:r>
            <a:endParaRPr lang="en-US" dirty="0" smtClean="0"/>
          </a:p>
          <a:p>
            <a:r>
              <a:rPr lang="en-US" b="1" dirty="0" smtClean="0"/>
              <a:t>Bluetooth 4.0: </a:t>
            </a:r>
            <a:r>
              <a:rPr lang="en-US" dirty="0" smtClean="0"/>
              <a:t>can transmit up to approximately 25 megabits per second (Mbps) up to 100 meters (roughly 300 feet).</a:t>
            </a:r>
            <a:endParaRPr lang="en-US" dirty="0" smtClean="0"/>
          </a:p>
          <a:p>
            <a:r>
              <a:rPr lang="en-US" b="1" dirty="0" smtClean="0"/>
              <a:t>Personal Area Network: </a:t>
            </a:r>
            <a:r>
              <a:rPr lang="en-US" dirty="0" smtClean="0"/>
              <a:t>a computer network used for communication among computer devices (e.g., telephones, personal digital assistants, and smartphones) located close to one person.</a:t>
            </a:r>
            <a:endParaRPr lang="en-US" dirty="0" smtClean="0"/>
          </a:p>
          <a:p>
            <a:r>
              <a:rPr lang="en-US" b="1" dirty="0" smtClean="0"/>
              <a:t>Ultra-Wideband: </a:t>
            </a:r>
            <a:r>
              <a:rPr lang="en-US" dirty="0" smtClean="0"/>
              <a:t>a high-bandwidth wireless technology with transmission speeds in excess of 100 Mbps which makes UWB a good choice for applications such as streaming multimedia from a personal computer to a television.</a:t>
            </a:r>
            <a:endParaRPr lang="en-US" dirty="0" smtClean="0"/>
          </a:p>
          <a:p>
            <a:r>
              <a:rPr lang="en-US" b="1" dirty="0" smtClean="0"/>
              <a:t>Near-Field Communications: </a:t>
            </a:r>
            <a:r>
              <a:rPr lang="en-US" dirty="0" smtClean="0"/>
              <a:t>has the smallest range of any short-range wireless networks, and is designed to be embedded in mobile devices such as cell phones and credit cards.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Medium-Range Wireless Networks: </a:t>
            </a:r>
            <a:r>
              <a:rPr lang="en-US" dirty="0" smtClean="0"/>
              <a:t>the familiar wireless local area networks (WLANs) and the most common type of Medium-Range network is wireless fidelity (Wi-Fi).</a:t>
            </a:r>
            <a:endParaRPr lang="en-US" dirty="0" smtClean="0"/>
          </a:p>
          <a:p>
            <a:r>
              <a:rPr lang="en-US" b="1" dirty="0" smtClean="0"/>
              <a:t>Wireless Fidelity (Wi-Fi): </a:t>
            </a:r>
            <a:r>
              <a:rPr lang="en-US" dirty="0" smtClean="0"/>
              <a:t>a medium-range WLAN. </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Fidelity (Wi-Fi): </a:t>
            </a:r>
            <a:r>
              <a:rPr lang="en-US" dirty="0" smtClean="0"/>
              <a:t>a medium-range WLAN. </a:t>
            </a:r>
            <a:endParaRPr lang="en-US" dirty="0" smtClean="0"/>
          </a:p>
          <a:p>
            <a:r>
              <a:rPr lang="en-US" b="1" dirty="0" smtClean="0"/>
              <a:t>Wireless Access Point: </a:t>
            </a:r>
            <a:r>
              <a:rPr lang="en-US" dirty="0" smtClean="0"/>
              <a:t>a Wi-Fi medium range WLAN and a typical configuration includes a </a:t>
            </a:r>
            <a:r>
              <a:rPr lang="en-US" dirty="0" err="1" smtClean="0"/>
              <a:t>tranmitter</a:t>
            </a:r>
            <a:r>
              <a:rPr lang="en-US" dirty="0" smtClean="0"/>
              <a:t> with an antenna.</a:t>
            </a:r>
            <a:endParaRPr lang="en-US" dirty="0" smtClean="0"/>
          </a:p>
          <a:p>
            <a:r>
              <a:rPr lang="en-US" b="1" dirty="0" smtClean="0"/>
              <a:t>Hotspot: </a:t>
            </a:r>
            <a:r>
              <a:rPr lang="en-US" dirty="0" smtClean="0"/>
              <a:t>a wireless access point that provides service to a number of users within a small geographical perimeter (up to approximately 300 feet).</a:t>
            </a:r>
            <a:endParaRPr lang="en-US" dirty="0" smtClean="0"/>
          </a:p>
          <a:p>
            <a:r>
              <a:rPr lang="en-US" b="1" dirty="0" smtClean="0"/>
              <a:t>Wi-Fi Direct: </a:t>
            </a:r>
            <a:r>
              <a:rPr lang="en-US" dirty="0" smtClean="0"/>
              <a:t>enables peer-to-peer communications, so devices can connect directly allowing users to transfer content among devices without having to rely on a wireless antenna. It can connect pairs or groups of devices at Wi-Fi speeds of up to 250 Mbps and at distances of up to 800 feet.</a:t>
            </a:r>
            <a:endParaRPr lang="en-US" dirty="0" smtClean="0"/>
          </a:p>
          <a:p>
            <a:r>
              <a:rPr lang="en-US" b="1" dirty="0" err="1" smtClean="0"/>
              <a:t>MiFi</a:t>
            </a:r>
            <a:r>
              <a:rPr lang="en-US" b="1" dirty="0" smtClean="0"/>
              <a:t>: </a:t>
            </a:r>
            <a:r>
              <a:rPr lang="en-US" dirty="0" smtClean="0"/>
              <a:t>a small, portable wireless device that provides users with a permanent Wi-Fi hotspot wherever they go with a range of about 10 meters (roughly 30 feet).</a:t>
            </a:r>
            <a:endParaRPr lang="en-US" dirty="0" smtClean="0"/>
          </a:p>
          <a:p>
            <a:r>
              <a:rPr lang="en-US" b="1" dirty="0" smtClean="0"/>
              <a:t>Super Wi-Fi: </a:t>
            </a:r>
            <a:r>
              <a:rPr lang="en-US" dirty="0" smtClean="0"/>
              <a:t>a wireless network proposal that creates long-distance wireless Internet connections which uses the lower-frequency “white spaces” between broadcast TV channels which enable the signal to travel further and penetrate walls better than normal Wi-Fi frequencies.</a:t>
            </a:r>
            <a:endParaRPr lang="en-US" dirty="0" smtClean="0"/>
          </a:p>
          <a:p>
            <a:r>
              <a:rPr lang="en-US" b="1" dirty="0" smtClean="0"/>
              <a:t>Wireless Mesh Networks: </a:t>
            </a:r>
            <a:r>
              <a:rPr lang="en-US" dirty="0" smtClean="0"/>
              <a:t>networks using multiple Wi-Fi access points to create a wide area network that can be quite large and are essentially a series of interconnected local area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Institute of Electrical and Electronics Engineers (IEEE) </a:t>
            </a:r>
            <a:r>
              <a:rPr lang="en-US" b="1" dirty="0" err="1" smtClean="0"/>
              <a:t>WiFI</a:t>
            </a:r>
            <a:r>
              <a:rPr lang="en-US" b="1" dirty="0" smtClean="0"/>
              <a:t> Standards</a:t>
            </a:r>
            <a:endParaRPr lang="en-US" b="1" dirty="0" smtClean="0"/>
          </a:p>
          <a:p>
            <a:r>
              <a:rPr lang="en-US" b="1" dirty="0" smtClean="0"/>
              <a:t>802.11a: </a:t>
            </a:r>
            <a:r>
              <a:rPr lang="en-US" dirty="0" smtClean="0"/>
              <a:t>supports wireless bandwidth up to 54 Mbps; high cost; short range; difficulty penetrating walls.</a:t>
            </a:r>
            <a:endParaRPr lang="en-US" dirty="0" smtClean="0"/>
          </a:p>
          <a:p>
            <a:r>
              <a:rPr lang="en-US" b="1" dirty="0" smtClean="0"/>
              <a:t>802.11b: </a:t>
            </a:r>
            <a:r>
              <a:rPr lang="en-US" dirty="0" smtClean="0"/>
              <a:t>supports wireless bandwidth up to 11 Mbps; low cost; longer range.</a:t>
            </a:r>
            <a:endParaRPr lang="en-US" dirty="0" smtClean="0"/>
          </a:p>
          <a:p>
            <a:r>
              <a:rPr lang="en-US" b="1" dirty="0" smtClean="0"/>
              <a:t>802.11g: </a:t>
            </a:r>
            <a:r>
              <a:rPr lang="en-US" dirty="0" smtClean="0"/>
              <a:t>supports wireless bandwidth up to 54 Mbps; high cost; longer range.</a:t>
            </a:r>
            <a:endParaRPr lang="en-US" dirty="0" smtClean="0"/>
          </a:p>
          <a:p>
            <a:r>
              <a:rPr lang="en-US" b="1" dirty="0" smtClean="0"/>
              <a:t>802.11n: </a:t>
            </a:r>
            <a:r>
              <a:rPr lang="en-US" dirty="0" smtClean="0"/>
              <a:t>supports wireless bandwidth exceeding 600 Mbps; higher cost than 802.11g; longer range than 802.11g.</a:t>
            </a:r>
            <a:endParaRPr lang="en-US" dirty="0" smtClean="0"/>
          </a:p>
          <a:p>
            <a:r>
              <a:rPr lang="en-US" b="1" dirty="0" smtClean="0"/>
              <a:t>802.11ac: </a:t>
            </a:r>
            <a:r>
              <a:rPr lang="en-US" dirty="0" smtClean="0"/>
              <a:t>will support wireless bandwidth of 1.3 </a:t>
            </a:r>
            <a:r>
              <a:rPr lang="en-US" dirty="0" err="1" smtClean="0"/>
              <a:t>Gbps</a:t>
            </a:r>
            <a:r>
              <a:rPr lang="en-US" dirty="0" smtClean="0"/>
              <a:t> (1.3 billion bits per second); will provide the ability to fully support a “multimedia home” in which high-definition video can be streamed simultaneously to multiple devices. Essentially, you will be able to wirelessly network your TV, DVR, smartphone, and sound system for complete </a:t>
            </a:r>
            <a:r>
              <a:rPr lang="en-US" dirty="0" err="1" smtClean="0"/>
              <a:t>ondemand</a:t>
            </a:r>
            <a:r>
              <a:rPr lang="en-US" dirty="0" smtClean="0"/>
              <a:t> access through any Internet-enabled device.</a:t>
            </a:r>
            <a:endParaRPr lang="en-US" dirty="0" smtClean="0"/>
          </a:p>
          <a:p>
            <a:r>
              <a:rPr lang="en-US" b="1" dirty="0" smtClean="0"/>
              <a:t>802.11 ad: </a:t>
            </a:r>
            <a:r>
              <a:rPr lang="en-US" dirty="0" smtClean="0"/>
              <a:t>supports wireless bandwidth up to 7 </a:t>
            </a:r>
            <a:r>
              <a:rPr lang="en-US" dirty="0" err="1" smtClean="0"/>
              <a:t>Gbps</a:t>
            </a:r>
            <a:r>
              <a:rPr lang="en-US" dirty="0" smtClean="0"/>
              <a:t>; targeted to the “wireless office” as opposed to the “wireless home.”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Three factors are prevent the commercial Wi-Fi market from expanding:</a:t>
            </a:r>
            <a:endParaRPr lang="en-US" b="1" dirty="0" smtClean="0"/>
          </a:p>
          <a:p>
            <a:r>
              <a:rPr lang="en-US" b="1" dirty="0" smtClean="0"/>
              <a:t>Roaming: </a:t>
            </a:r>
            <a:r>
              <a:rPr lang="en-US" dirty="0" smtClean="0"/>
              <a:t>At this time, users cannot roam from hotspot to hotspot if the hotspots use different Wi-Fi network services. Unless the service is free, users have to log on to separate accounts.</a:t>
            </a:r>
            <a:endParaRPr lang="en-US" dirty="0" smtClean="0"/>
          </a:p>
          <a:p>
            <a:r>
              <a:rPr lang="en-US" b="1" dirty="0" smtClean="0"/>
              <a:t>Security: </a:t>
            </a:r>
            <a:r>
              <a:rPr lang="en-US" dirty="0" smtClean="0"/>
              <a:t>the second barrier to greater acceptance of Wi-Fi because Wi-Fi uses radio waves, it is difficult to shield from intruders.</a:t>
            </a:r>
            <a:endParaRPr lang="en-US" dirty="0" smtClean="0"/>
          </a:p>
          <a:p>
            <a:r>
              <a:rPr lang="en-US" b="1" dirty="0" smtClean="0"/>
              <a:t>Cost: </a:t>
            </a:r>
            <a:r>
              <a:rPr lang="en-US" dirty="0" smtClean="0"/>
              <a:t>even though Wi-Fi services are relatively inexpensive, many experts question whether commercial Wi-Fi services can survive when so many free hotspots are available to users.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Wide-Area Wireless Networks: </a:t>
            </a:r>
            <a:r>
              <a:rPr lang="en-US" dirty="0" smtClean="0"/>
              <a:t>networks that connect users to the Internet over a geographically dispersed territory, they typically operate over the licensed spectrum (government regulation).that is, they use portions of the wireless spectrum that are regulated by the government.</a:t>
            </a:r>
            <a:endParaRPr lang="en-US" dirty="0" smtClean="0"/>
          </a:p>
          <a:p>
            <a:r>
              <a:rPr lang="en-US" b="1" dirty="0" smtClean="0"/>
              <a:t>Cellular Radio: </a:t>
            </a:r>
            <a:r>
              <a:rPr lang="en-US" dirty="0" smtClean="0"/>
              <a:t>Cellular telephones (cell phones) provide two-way radio communications over a cellular network of base stations with seamless handoffs.</a:t>
            </a:r>
            <a:endParaRPr lang="en-US" dirty="0" smtClean="0"/>
          </a:p>
          <a:p>
            <a:r>
              <a:rPr lang="en-US" b="1" dirty="0" smtClean="0"/>
              <a:t>Wireless Broadband or WiMAX: </a:t>
            </a:r>
            <a:r>
              <a:rPr lang="en-US" dirty="0" smtClean="0"/>
              <a:t>Worldwide Interoperability for Microwave Access, popularly known as WiMAX, is the name for IEEE Standard 802.16 which has a wireless access range of up to 31 miles and a data transfer rate of up to 75 Mbps. It is a secure system, and it offers features such as voice and video.</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Cellular Radio: </a:t>
            </a:r>
            <a:r>
              <a:rPr lang="en-US" dirty="0" smtClean="0"/>
              <a:t>Cellular telephones (cell phones) provide two-way radio communications over a cellular network of base stations with seamless handoffs.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Generations of Cellular Technology Evolution:</a:t>
            </a:r>
            <a:endParaRPr lang="en-US" b="1" dirty="0" smtClean="0"/>
          </a:p>
          <a:p>
            <a:r>
              <a:rPr lang="en-US" b="1" dirty="0" smtClean="0"/>
              <a:t>First generation (1G): </a:t>
            </a:r>
            <a:r>
              <a:rPr lang="en-US" dirty="0" smtClean="0"/>
              <a:t>cellular networks used analog signals and had low bandwidth (capacity).</a:t>
            </a:r>
            <a:endParaRPr lang="en-US" dirty="0" smtClean="0"/>
          </a:p>
          <a:p>
            <a:r>
              <a:rPr lang="en-US" b="1" dirty="0" smtClean="0"/>
              <a:t>Second generation (2G): </a:t>
            </a:r>
            <a:r>
              <a:rPr lang="en-US" dirty="0" smtClean="0"/>
              <a:t>uses digital signals primarily for voice communication; it provides data communication up to 10 Kbps.</a:t>
            </a:r>
            <a:endParaRPr lang="en-US" dirty="0" smtClean="0"/>
          </a:p>
          <a:p>
            <a:r>
              <a:rPr lang="en-US" b="1" dirty="0" smtClean="0"/>
              <a:t>2.5G: </a:t>
            </a:r>
            <a:r>
              <a:rPr lang="en-US" dirty="0" smtClean="0"/>
              <a:t>uses digital signals and provides voice and data communication up to 144 Kbps.</a:t>
            </a:r>
            <a:endParaRPr lang="en-US" dirty="0" smtClean="0"/>
          </a:p>
          <a:p>
            <a:r>
              <a:rPr lang="en-US" b="1" dirty="0" smtClean="0"/>
              <a:t>Third generation (3G): </a:t>
            </a:r>
            <a:r>
              <a:rPr lang="en-US" dirty="0" smtClean="0"/>
              <a:t>uses digital signals and can transmit voice and data up to 384 Kbps when the device is moving at a walking pace, 128 Kbps when it is moving in a car, and up to 2 Mbps when it is in a fixed location. It supports video, Web browsing, and instant messaging.</a:t>
            </a:r>
            <a:endParaRPr lang="en-US" dirty="0" smtClean="0"/>
          </a:p>
          <a:p>
            <a:r>
              <a:rPr lang="en-US" b="1" dirty="0" smtClean="0"/>
              <a:t>Fourth generation (4G): </a:t>
            </a:r>
            <a:r>
              <a:rPr lang="en-US" dirty="0" smtClean="0"/>
              <a:t>is not one defined technology or standard. The International Telecommunications Union (ITU) has specified speed requirements for 4G: 100 Mbps (million bits per second) for high-mobility communications such as cars and trains, and 1 </a:t>
            </a:r>
            <a:r>
              <a:rPr lang="en-US" dirty="0" err="1" smtClean="0"/>
              <a:t>Gbps</a:t>
            </a:r>
            <a:r>
              <a:rPr lang="en-US" dirty="0" smtClean="0"/>
              <a:t> (billion bits per second) for low-mobility communications such as pedestrians. A 4G system is expected to provide a secure all-IP-based mobile broadband system to all types of mobile devices.</a:t>
            </a:r>
            <a:endParaRPr lang="en-US" dirty="0" smtClean="0"/>
          </a:p>
          <a:p>
            <a:r>
              <a:rPr lang="en-US" b="1" dirty="0" smtClean="0"/>
              <a:t>Fifth Generation (5G): </a:t>
            </a:r>
            <a:r>
              <a:rPr lang="en-US" dirty="0" smtClean="0"/>
              <a:t>expected to be deployed by 2020, 5G networks are predicted to be faster and more intelligent than previous generations of cellular networks. With 5G, wearable computers (e.g., </a:t>
            </a:r>
            <a:r>
              <a:rPr lang="en-US" dirty="0" err="1" smtClean="0"/>
              <a:t>Fitbit</a:t>
            </a:r>
            <a:r>
              <a:rPr lang="en-US" dirty="0" smtClean="0"/>
              <a:t>), smartphones, tablets, and other devices with sensors that are location- and context-aware will work together with apps and services that you use.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Broadband or WiMAX: </a:t>
            </a:r>
            <a:r>
              <a:rPr lang="en-US" dirty="0" smtClean="0"/>
              <a:t>Worldwide Interoperability for Microwave Access (WiMAX) is the name for IEEE Standard 802.16 which has a wireless access range of up to 31 miles and a data transfer rate of up to 75 Mbps. It is a secure system, and it offers features such as voice and video.</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Mobile Computing: </a:t>
            </a:r>
            <a:r>
              <a:rPr lang="en-US" dirty="0" smtClean="0"/>
              <a:t>a real-time connection between a mobile device and other computing environments, such as the Internet or an intranet.</a:t>
            </a:r>
            <a:endParaRPr lang="en-US" dirty="0" smtClean="0"/>
          </a:p>
          <a:p>
            <a:r>
              <a:rPr lang="en-US" b="1" dirty="0" smtClean="0"/>
              <a:t>Mobility: </a:t>
            </a:r>
            <a:r>
              <a:rPr lang="en-US" dirty="0" smtClean="0"/>
              <a:t>means that users carry a device with them and can initiate a real-time contact with other systems from wherever they happen to be. </a:t>
            </a:r>
            <a:endParaRPr lang="en-US" dirty="0" smtClean="0"/>
          </a:p>
          <a:p>
            <a:r>
              <a:rPr lang="en-US" b="1" dirty="0" smtClean="0"/>
              <a:t>Broad Reach: </a:t>
            </a:r>
            <a:r>
              <a:rPr lang="en-US" dirty="0" smtClean="0"/>
              <a:t>when users carry an open mobile device, they can be reached instantly, even across great distances.</a:t>
            </a:r>
            <a:endParaRPr lang="en-US" dirty="0" smtClean="0"/>
          </a:p>
          <a:p>
            <a:endParaRPr lang="en-US" dirty="0" smtClean="0"/>
          </a:p>
          <a:p>
            <a:r>
              <a:rPr lang="en-US" b="1" dirty="0" smtClean="0"/>
              <a:t>Mobility and Broad Reach Create Five Value-added Attributes that Break the Barriers of Geography and Time:</a:t>
            </a:r>
            <a:endParaRPr lang="en-US" b="1" dirty="0" smtClean="0"/>
          </a:p>
          <a:p>
            <a:pPr marL="228600" indent="-228600">
              <a:buFont typeface="+mj-lt"/>
              <a:buAutoNum type="arabicPeriod"/>
            </a:pPr>
            <a:r>
              <a:rPr lang="en-US" dirty="0" smtClean="0"/>
              <a:t>Ubiquity</a:t>
            </a:r>
            <a:endParaRPr lang="en-US" dirty="0" smtClean="0"/>
          </a:p>
          <a:p>
            <a:pPr marL="228600" indent="-228600">
              <a:buFont typeface="+mj-lt"/>
              <a:buAutoNum type="arabicPeriod"/>
            </a:pPr>
            <a:r>
              <a:rPr lang="en-US" dirty="0" smtClean="0"/>
              <a:t>Convenience</a:t>
            </a:r>
            <a:endParaRPr lang="en-US" dirty="0" smtClean="0"/>
          </a:p>
          <a:p>
            <a:pPr marL="228600" indent="-228600">
              <a:buFont typeface="+mj-lt"/>
              <a:buAutoNum type="arabicPeriod"/>
            </a:pPr>
            <a:r>
              <a:rPr lang="en-US" dirty="0" smtClean="0"/>
              <a:t>Instant connectivity</a:t>
            </a:r>
            <a:endParaRPr lang="en-US" dirty="0" smtClean="0"/>
          </a:p>
          <a:p>
            <a:pPr marL="228600" indent="-228600">
              <a:buFont typeface="+mj-lt"/>
              <a:buAutoNum type="arabicPeriod"/>
            </a:pPr>
            <a:r>
              <a:rPr lang="en-US" dirty="0" smtClean="0"/>
              <a:t>Personalization</a:t>
            </a:r>
            <a:endParaRPr lang="en-US" dirty="0" smtClean="0"/>
          </a:p>
          <a:p>
            <a:pPr marL="228600" indent="-228600">
              <a:buFont typeface="+mj-lt"/>
              <a:buAutoNum type="arabicPeriod"/>
            </a:pPr>
            <a:r>
              <a:rPr lang="en-US" dirty="0" smtClean="0"/>
              <a:t>Localization of products and services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Wireless Devices Provide Three Major Advantages:</a:t>
            </a:r>
            <a:endParaRPr lang="en-US" dirty="0" smtClean="0"/>
          </a:p>
          <a:p>
            <a:r>
              <a:rPr lang="en-US" dirty="0" smtClean="0"/>
              <a:t>1. Small</a:t>
            </a:r>
            <a:r>
              <a:rPr lang="en-US" baseline="0" dirty="0" smtClean="0"/>
              <a:t> </a:t>
            </a:r>
            <a:r>
              <a:rPr lang="en-US" dirty="0" smtClean="0"/>
              <a:t>enough to easily carry or wear</a:t>
            </a:r>
            <a:endParaRPr lang="en-US" dirty="0" smtClean="0"/>
          </a:p>
          <a:p>
            <a:r>
              <a:rPr lang="en-US" dirty="0" smtClean="0"/>
              <a:t>2. Sufficient computing power to perform productive tasks.</a:t>
            </a:r>
            <a:endParaRPr lang="en-US" dirty="0" smtClean="0"/>
          </a:p>
          <a:p>
            <a:r>
              <a:rPr lang="en-US" dirty="0" smtClean="0"/>
              <a:t>3. Can communicate wirelessly with the Internet and other devices.</a:t>
            </a:r>
            <a:endParaRPr lang="en-US" dirty="0" smtClean="0"/>
          </a:p>
          <a:p>
            <a:endParaRPr lang="en-US" dirty="0" smtClean="0"/>
          </a:p>
          <a:p>
            <a:r>
              <a:rPr lang="en-US" b="1" dirty="0" smtClean="0"/>
              <a:t>Wireless: </a:t>
            </a:r>
            <a:r>
              <a:rPr lang="en-US" dirty="0" smtClean="0"/>
              <a:t>without wires.</a:t>
            </a:r>
            <a:endParaRPr lang="en-US" dirty="0" smtClean="0"/>
          </a:p>
          <a:p>
            <a:r>
              <a:rPr lang="en-US" b="1" dirty="0" smtClean="0"/>
              <a:t>Mobile: </a:t>
            </a:r>
            <a:r>
              <a:rPr lang="en-US" dirty="0" smtClean="0"/>
              <a:t>something that changes its location over time.</a:t>
            </a:r>
            <a:endParaRPr lang="en-US" dirty="0" smtClean="0"/>
          </a:p>
          <a:p>
            <a:r>
              <a:rPr lang="en-US" b="1" dirty="0" smtClean="0"/>
              <a:t>Mobile Computing: </a:t>
            </a:r>
            <a:r>
              <a:rPr lang="en-US" dirty="0" smtClean="0"/>
              <a:t>a real-time, wireless connection between a mobile device and other computing environments, such as the Internet or an intranet.</a:t>
            </a:r>
            <a:endParaRPr lang="en-US" dirty="0" smtClean="0"/>
          </a:p>
          <a:p>
            <a:r>
              <a:rPr lang="en-US" b="1" dirty="0" smtClean="0"/>
              <a:t>Mobile Commerce (or M-Commerce): </a:t>
            </a:r>
            <a:r>
              <a:rPr lang="en-US" dirty="0" smtClean="0"/>
              <a:t>e-commerce (EC) transactions conducted with a mobile device. </a:t>
            </a:r>
            <a:endParaRPr lang="en-US" dirty="0" smtClean="0"/>
          </a:p>
          <a:p>
            <a:r>
              <a:rPr lang="en-US" b="1" dirty="0" smtClean="0"/>
              <a:t>Pervasive Computing (or Ubiquitous Computing): </a:t>
            </a:r>
            <a:r>
              <a:rPr lang="en-US" dirty="0" smtClean="0"/>
              <a:t>virtually every object has processing power with either wireless or wired connections to a global network.</a:t>
            </a:r>
            <a:endParaRPr lang="en-US" dirty="0" smtClean="0"/>
          </a:p>
          <a:p>
            <a:r>
              <a:rPr lang="en-US" b="1" dirty="0" smtClean="0"/>
              <a:t>Dematerialization: </a:t>
            </a:r>
            <a:r>
              <a:rPr lang="en-US" dirty="0" smtClean="0"/>
              <a:t>a phenomenon that occurs when the functions of many physical devices are included in one other physical device. Consider that your smartphone includes the functions of digital cameras for images and video, radios, televisions, Internet access via Web browsers, recording studios, editing suites, movie theaters, GPS navigators, word processors, spreadsheets, stereos, flashlights, board games, card games, video games, an entire range of medical devices, maps, atlases, encyclopedias, dictionaries, translators, textbooks, watches, alarm clocks, books, calculators, address books, credit card </a:t>
            </a:r>
            <a:r>
              <a:rPr lang="en-US" dirty="0" err="1" smtClean="0"/>
              <a:t>swipers</a:t>
            </a:r>
            <a:r>
              <a:rPr lang="en-US" dirty="0" smtClean="0"/>
              <a:t>, magnifying glasses, money and credit cards, car keys, hotel keys, cellular telephony, Wi-Fi, e-mail access, text messaging, a full QWERTY keyboard, and many, many others.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Mobile Computing: </a:t>
            </a:r>
            <a:r>
              <a:rPr lang="en-US" dirty="0" smtClean="0"/>
              <a:t>a real-time connection between a mobile device and other computing environments, such as the Internet or an intranet.</a:t>
            </a:r>
            <a:endParaRPr lang="en-US" dirty="0" smtClean="0"/>
          </a:p>
          <a:p>
            <a:r>
              <a:rPr lang="en-US" b="1" dirty="0" smtClean="0"/>
              <a:t>Mobility: </a:t>
            </a:r>
            <a:r>
              <a:rPr lang="en-US" dirty="0" smtClean="0"/>
              <a:t>means that users carry a device with them and can initiate a real-time contact with other systems from wherever they happen to be. </a:t>
            </a:r>
            <a:endParaRPr lang="en-US" dirty="0" smtClean="0"/>
          </a:p>
          <a:p>
            <a:r>
              <a:rPr lang="en-US" b="1" dirty="0" smtClean="0"/>
              <a:t>Broad Reach: </a:t>
            </a:r>
            <a:r>
              <a:rPr lang="en-US" dirty="0" smtClean="0"/>
              <a:t>when users carry an open mobile device, they can be reached instantly, even across great distances.</a:t>
            </a:r>
            <a:endParaRPr lang="en-US" dirty="0" smtClean="0"/>
          </a:p>
          <a:p>
            <a:endParaRPr lang="en-US" dirty="0" smtClean="0"/>
          </a:p>
          <a:p>
            <a:r>
              <a:rPr lang="en-US" b="1" dirty="0" smtClean="0"/>
              <a:t>Mobility and Broad Reach Create Five Value-added Attributes that Break the Barriers of Geography and Time:</a:t>
            </a:r>
            <a:endParaRPr lang="en-US" b="1" dirty="0" smtClean="0"/>
          </a:p>
          <a:p>
            <a:pPr marL="228600" indent="-228600">
              <a:buFont typeface="+mj-lt"/>
              <a:buAutoNum type="arabicPeriod"/>
            </a:pPr>
            <a:r>
              <a:rPr lang="en-US" dirty="0" smtClean="0"/>
              <a:t>Ubiquity</a:t>
            </a:r>
            <a:endParaRPr lang="en-US" dirty="0" smtClean="0"/>
          </a:p>
          <a:p>
            <a:pPr marL="228600" indent="-228600">
              <a:buFont typeface="+mj-lt"/>
              <a:buAutoNum type="arabicPeriod"/>
            </a:pPr>
            <a:r>
              <a:rPr lang="en-US" dirty="0" smtClean="0"/>
              <a:t>Convenience</a:t>
            </a:r>
            <a:endParaRPr lang="en-US" dirty="0" smtClean="0"/>
          </a:p>
          <a:p>
            <a:pPr marL="228600" indent="-228600">
              <a:buFont typeface="+mj-lt"/>
              <a:buAutoNum type="arabicPeriod"/>
            </a:pPr>
            <a:r>
              <a:rPr lang="en-US" dirty="0" smtClean="0"/>
              <a:t>Instant connectivity</a:t>
            </a:r>
            <a:endParaRPr lang="en-US" dirty="0" smtClean="0"/>
          </a:p>
          <a:p>
            <a:pPr marL="228600" indent="-228600">
              <a:buFont typeface="+mj-lt"/>
              <a:buAutoNum type="arabicPeriod"/>
            </a:pPr>
            <a:r>
              <a:rPr lang="en-US" dirty="0" smtClean="0"/>
              <a:t>Personalization</a:t>
            </a:r>
            <a:endParaRPr lang="en-US" dirty="0" smtClean="0"/>
          </a:p>
          <a:p>
            <a:pPr marL="228600" indent="-228600">
              <a:buFont typeface="+mj-lt"/>
              <a:buAutoNum type="arabicPeriod"/>
            </a:pPr>
            <a:r>
              <a:rPr lang="en-US" dirty="0" smtClean="0"/>
              <a:t>Localization of products and services</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Mobile Commerce: </a:t>
            </a:r>
            <a:r>
              <a:rPr lang="en-US" dirty="0" smtClean="0"/>
              <a:t>electronic commerce (EC) transactions that are conducted in a wireless environment, especially via the Internet.</a:t>
            </a:r>
            <a:endParaRPr lang="en-US" dirty="0" smtClean="0"/>
          </a:p>
          <a:p>
            <a:r>
              <a:rPr lang="en-US" b="1" dirty="0" smtClean="0"/>
              <a:t>Development of M-Commerce is Driven by:</a:t>
            </a:r>
            <a:endParaRPr lang="en-US" b="1" dirty="0" smtClean="0"/>
          </a:p>
          <a:p>
            <a:pPr marL="171450" indent="-171450">
              <a:buFont typeface="Arial" panose="020B0604020202020204" pitchFamily="34" charset="0"/>
              <a:buChar char="•"/>
            </a:pPr>
            <a:r>
              <a:rPr lang="en-US" b="1" dirty="0" smtClean="0"/>
              <a:t>Widespread availability of mobile devices: </a:t>
            </a:r>
            <a:r>
              <a:rPr lang="en-US" dirty="0" smtClean="0"/>
              <a:t>By mid-2014, some 6 billion cell phones were in use throughout the world. Cell phones are spreading more quickly in the developing world than the developed world. Experts estimate that within a few years about 70 percent of cell phones in developed countries will have Internet access. Mobile Internet access in developing countries will increase rapidly as well.</a:t>
            </a:r>
            <a:endParaRPr lang="en-US" dirty="0" smtClean="0"/>
          </a:p>
          <a:p>
            <a:pPr marL="171450" indent="-171450">
              <a:buFont typeface="Arial" panose="020B0604020202020204" pitchFamily="34" charset="0"/>
              <a:buChar char="•"/>
            </a:pPr>
            <a:r>
              <a:rPr lang="en-US" b="1" dirty="0" smtClean="0"/>
              <a:t>Declining prices: </a:t>
            </a:r>
            <a:r>
              <a:rPr lang="en-US" dirty="0" smtClean="0"/>
              <a:t>The price of wireless devices is declining and will continue to decline.</a:t>
            </a:r>
            <a:endParaRPr lang="en-US" dirty="0" smtClean="0"/>
          </a:p>
          <a:p>
            <a:pPr marL="171450" indent="-171450">
              <a:buFont typeface="Arial" panose="020B0604020202020204" pitchFamily="34" charset="0"/>
              <a:buChar char="•"/>
            </a:pPr>
            <a:r>
              <a:rPr lang="en-US" b="1" dirty="0" smtClean="0"/>
              <a:t>Bandwidth improvement: </a:t>
            </a:r>
            <a:r>
              <a:rPr lang="en-US" dirty="0" smtClean="0"/>
              <a:t>To properly conduct m-commerce, you need sufficient bandwidth for transmitting text, voice, video, and multimedia. Wi-Fi, 4G cellular technology, and WiMAX all provide the necessary bandwidth.</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Location-Based Applications and Services: </a:t>
            </a:r>
            <a:r>
              <a:rPr lang="en-US" dirty="0" smtClean="0"/>
              <a:t>M-commerce B2C applications include location-based services and location-based applications.</a:t>
            </a:r>
            <a:endParaRPr lang="en-US" dirty="0" smtClean="0"/>
          </a:p>
          <a:p>
            <a:r>
              <a:rPr lang="en-US" b="1" dirty="0" smtClean="0"/>
              <a:t>Location-Based Commerce (L-Commerce): </a:t>
            </a:r>
            <a:r>
              <a:rPr lang="en-US" dirty="0" smtClean="0"/>
              <a:t>Location-based mobile commerce.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Location-Based Services Allow User to:</a:t>
            </a:r>
            <a:endParaRPr lang="en-US" b="1" dirty="0" smtClean="0"/>
          </a:p>
          <a:p>
            <a:pPr marL="171450" indent="-171450">
              <a:buFont typeface="Arial" panose="020B0604020202020204" pitchFamily="34" charset="0"/>
              <a:buChar char="•"/>
            </a:pPr>
            <a:r>
              <a:rPr lang="en-US" dirty="0" smtClean="0"/>
              <a:t>Request the nearest business or service, such as an ATM or a restaurant </a:t>
            </a:r>
            <a:endParaRPr lang="en-US" dirty="0" smtClean="0"/>
          </a:p>
          <a:p>
            <a:pPr marL="171450" indent="-171450">
              <a:buFont typeface="Arial" panose="020B0604020202020204" pitchFamily="34" charset="0"/>
              <a:buChar char="•"/>
            </a:pPr>
            <a:r>
              <a:rPr lang="en-US" dirty="0" smtClean="0"/>
              <a:t>Receive alerts, such as a warning of a traffic jam or an accident</a:t>
            </a:r>
            <a:endParaRPr lang="en-US" dirty="0" smtClean="0"/>
          </a:p>
          <a:p>
            <a:pPr marL="171450" indent="-171450">
              <a:buFont typeface="Arial" panose="020B0604020202020204" pitchFamily="34" charset="0"/>
              <a:buChar char="•"/>
            </a:pPr>
            <a:r>
              <a:rPr lang="en-US" dirty="0" smtClean="0"/>
              <a:t>Find a friend</a:t>
            </a:r>
            <a:endParaRPr lang="en-US" dirty="0" smtClean="0"/>
          </a:p>
          <a:p>
            <a:pPr marL="171450" indent="-171450">
              <a:buFont typeface="Arial" panose="020B0604020202020204" pitchFamily="34" charset="0"/>
              <a:buChar char="•"/>
            </a:pPr>
            <a:r>
              <a:rPr lang="en-US" dirty="0" smtClean="0"/>
              <a:t>Locating taxis, service personnel, doctors, and rental equipment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Location-Based Services Allow Service Providers to:</a:t>
            </a:r>
            <a:endParaRPr lang="en-US" b="1" dirty="0" smtClean="0"/>
          </a:p>
          <a:p>
            <a:pPr marL="171450" indent="-171450">
              <a:buFont typeface="Arial" panose="020B0604020202020204" pitchFamily="34" charset="0"/>
              <a:buChar char="•"/>
            </a:pPr>
            <a:r>
              <a:rPr lang="en-US" dirty="0" smtClean="0"/>
              <a:t>schedule fleets</a:t>
            </a:r>
            <a:endParaRPr lang="en-US" dirty="0" smtClean="0"/>
          </a:p>
          <a:p>
            <a:pPr marL="171450" indent="-171450">
              <a:buFont typeface="Arial" panose="020B0604020202020204" pitchFamily="34" charset="0"/>
              <a:buChar char="•"/>
            </a:pPr>
            <a:r>
              <a:rPr lang="en-US" dirty="0" smtClean="0"/>
              <a:t>tracking objects such as packages and train boxcars</a:t>
            </a:r>
            <a:endParaRPr lang="en-US" dirty="0" smtClean="0"/>
          </a:p>
          <a:p>
            <a:pPr marL="171450" indent="-171450">
              <a:buFont typeface="Arial" panose="020B0604020202020204" pitchFamily="34" charset="0"/>
              <a:buChar char="•"/>
            </a:pPr>
            <a:r>
              <a:rPr lang="en-US" dirty="0" smtClean="0"/>
              <a:t>find information such as navigation, weather, traffic, and room schedules</a:t>
            </a:r>
            <a:endParaRPr lang="en-US" dirty="0" smtClean="0"/>
          </a:p>
          <a:p>
            <a:pPr marL="171450" indent="-171450">
              <a:buFont typeface="Arial" panose="020B0604020202020204" pitchFamily="34" charset="0"/>
              <a:buChar char="•"/>
            </a:pPr>
            <a:r>
              <a:rPr lang="en-US" dirty="0" smtClean="0"/>
              <a:t>targeting advertising</a:t>
            </a:r>
            <a:endParaRPr lang="en-US" dirty="0" smtClean="0"/>
          </a:p>
          <a:p>
            <a:pPr marL="171450" indent="-171450">
              <a:buFont typeface="Arial" panose="020B0604020202020204" pitchFamily="34" charset="0"/>
              <a:buChar char="•"/>
            </a:pPr>
            <a:r>
              <a:rPr lang="en-US" dirty="0" smtClean="0"/>
              <a:t>automating airport check-ins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Financial Services: </a:t>
            </a:r>
            <a:r>
              <a:rPr lang="en-US" dirty="0" smtClean="0"/>
              <a:t>Mobile financial applications including banking, wireless payments and micropayments, money transfers, wireless wallets, and bill payment services.</a:t>
            </a:r>
            <a:endParaRPr lang="en-US" dirty="0" smtClean="0"/>
          </a:p>
          <a:p>
            <a:r>
              <a:rPr lang="en-US" b="1" dirty="0" smtClean="0"/>
              <a:t>Micropayment: </a:t>
            </a:r>
            <a:r>
              <a:rPr lang="en-US" dirty="0" smtClean="0"/>
              <a:t>very small purchase amounts (generally less than $10) are called micropayments.</a:t>
            </a:r>
            <a:endParaRPr lang="en-US" dirty="0" smtClean="0"/>
          </a:p>
          <a:p>
            <a:r>
              <a:rPr lang="en-US" b="1" dirty="0" smtClean="0"/>
              <a:t>Wireless Mobile Wallets (m-wallets): </a:t>
            </a:r>
            <a:r>
              <a:rPr lang="en-US" dirty="0" smtClean="0"/>
              <a:t>enable cardholders to make purchases with a single click from their mobile devices.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Intrabusiness</a:t>
            </a:r>
            <a:r>
              <a:rPr lang="en-US" b="1" dirty="0" smtClean="0"/>
              <a:t> Applications: </a:t>
            </a:r>
            <a:r>
              <a:rPr lang="en-US" dirty="0" smtClean="0"/>
              <a:t>Although business-to-consumer (B2C) m-commerce receives considerable publicity, most of today’s m-commerce applications actually are used within organizations.</a:t>
            </a:r>
            <a:endParaRPr lang="en-US" dirty="0" smtClean="0"/>
          </a:p>
          <a:p>
            <a:endParaRPr lang="en-US" dirty="0" smtClean="0"/>
          </a:p>
          <a:p>
            <a:r>
              <a:rPr lang="en-US" b="1" dirty="0" smtClean="0"/>
              <a:t>Mobile Computing For Employee Support:</a:t>
            </a:r>
            <a:endParaRPr lang="en-US" b="1" dirty="0" smtClean="0"/>
          </a:p>
          <a:p>
            <a:pPr marL="171450" indent="-171450">
              <a:buFont typeface="Arial" panose="020B0604020202020204" pitchFamily="34" charset="0"/>
              <a:buChar char="•"/>
            </a:pPr>
            <a:r>
              <a:rPr lang="en-US" dirty="0" smtClean="0"/>
              <a:t>Workflow Applications</a:t>
            </a:r>
            <a:endParaRPr lang="en-US" dirty="0" smtClean="0"/>
          </a:p>
          <a:p>
            <a:pPr marL="171450" indent="-171450">
              <a:buFont typeface="Arial" panose="020B0604020202020204" pitchFamily="34" charset="0"/>
              <a:buChar char="•"/>
            </a:pPr>
            <a:r>
              <a:rPr lang="en-US" dirty="0" smtClean="0"/>
              <a:t>Dispatch Functions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Target Areas for Mobile Delivery and Dispatch Services:</a:t>
            </a:r>
            <a:endParaRPr lang="en-US" b="1" dirty="0" smtClean="0"/>
          </a:p>
          <a:p>
            <a:pPr marL="171450" indent="-171450">
              <a:buFont typeface="Arial" panose="020B0604020202020204" pitchFamily="34" charset="0"/>
              <a:buChar char="•"/>
            </a:pPr>
            <a:r>
              <a:rPr lang="en-US" dirty="0" smtClean="0"/>
              <a:t>Employee job assignment</a:t>
            </a:r>
            <a:endParaRPr lang="en-US" dirty="0" smtClean="0"/>
          </a:p>
          <a:p>
            <a:pPr marL="171450" indent="-171450">
              <a:buFont typeface="Arial" panose="020B0604020202020204" pitchFamily="34" charset="0"/>
              <a:buChar char="•"/>
            </a:pPr>
            <a:r>
              <a:rPr lang="en-US" dirty="0" smtClean="0"/>
              <a:t>Transportation (delivery of food, oil, newspapers, cargo; courier services; tow trucks; taxis)</a:t>
            </a:r>
            <a:endParaRPr lang="en-US" dirty="0" smtClean="0"/>
          </a:p>
          <a:p>
            <a:pPr marL="171450" indent="-171450">
              <a:buFont typeface="Arial" panose="020B0604020202020204" pitchFamily="34" charset="0"/>
              <a:buChar char="•"/>
            </a:pPr>
            <a:r>
              <a:rPr lang="en-US" dirty="0" smtClean="0"/>
              <a:t>Utilities (gas, electricity, phone, water)</a:t>
            </a:r>
            <a:endParaRPr lang="en-US" dirty="0" smtClean="0"/>
          </a:p>
          <a:p>
            <a:pPr marL="171450" indent="-171450">
              <a:buFont typeface="Arial" panose="020B0604020202020204" pitchFamily="34" charset="0"/>
              <a:buChar char="•"/>
            </a:pPr>
            <a:r>
              <a:rPr lang="en-US" dirty="0" smtClean="0"/>
              <a:t>Field service (computers, office equipment, home repair)</a:t>
            </a:r>
            <a:endParaRPr lang="en-US" dirty="0" smtClean="0"/>
          </a:p>
          <a:p>
            <a:pPr marL="171450" indent="-171450">
              <a:buFont typeface="Arial" panose="020B0604020202020204" pitchFamily="34" charset="0"/>
              <a:buChar char="•"/>
            </a:pPr>
            <a:r>
              <a:rPr lang="en-US" dirty="0" smtClean="0"/>
              <a:t>Healthcare (visiting nurses, doctors, social services)</a:t>
            </a:r>
            <a:endParaRPr lang="en-US" dirty="0" smtClean="0"/>
          </a:p>
          <a:p>
            <a:pPr marL="171450" indent="-171450">
              <a:buFont typeface="Arial" panose="020B0604020202020204" pitchFamily="34" charset="0"/>
              <a:buChar char="•"/>
            </a:pPr>
            <a:r>
              <a:rPr lang="en-US" dirty="0" smtClean="0"/>
              <a:t>Security (patrols, alarm installation)</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Mobile Portal: </a:t>
            </a:r>
            <a:r>
              <a:rPr lang="en-US" dirty="0" smtClean="0"/>
              <a:t>portals that aggregates and provides content and services for mobile users.</a:t>
            </a:r>
            <a:endParaRPr lang="en-US" dirty="0" smtClean="0"/>
          </a:p>
          <a:p>
            <a:r>
              <a:rPr lang="en-US" b="1" dirty="0" smtClean="0"/>
              <a:t>Voice Portal: </a:t>
            </a:r>
            <a:r>
              <a:rPr lang="en-US" dirty="0" smtClean="0"/>
              <a:t>a Web site with an audio interface.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Telemetry Applications: </a:t>
            </a:r>
            <a:r>
              <a:rPr lang="en-US" dirty="0" smtClean="0"/>
              <a:t>the wireless transmission and receipt of data gathered from remote sensors.</a:t>
            </a:r>
            <a:endParaRPr lang="en-US" dirty="0" smtClean="0"/>
          </a:p>
          <a:p>
            <a:endParaRPr lang="en-US" dirty="0" smtClean="0"/>
          </a:p>
          <a:p>
            <a:r>
              <a:rPr lang="en-US" b="1" dirty="0" smtClean="0"/>
              <a:t>Mobile Computing Applications: Telemetry</a:t>
            </a:r>
            <a:endParaRPr lang="en-US" b="1" dirty="0" smtClean="0"/>
          </a:p>
          <a:p>
            <a:pPr marL="171450" indent="-171450">
              <a:buFont typeface="Arial" panose="020B0604020202020204" pitchFamily="34" charset="0"/>
              <a:buChar char="•"/>
            </a:pPr>
            <a:r>
              <a:rPr lang="en-US" dirty="0" smtClean="0"/>
              <a:t>Identify maintenance problems in equipment</a:t>
            </a:r>
            <a:endParaRPr lang="en-US" dirty="0" smtClean="0"/>
          </a:p>
          <a:p>
            <a:pPr marL="171450" indent="-171450">
              <a:buFont typeface="Arial" panose="020B0604020202020204" pitchFamily="34" charset="0"/>
              <a:buChar char="•"/>
            </a:pPr>
            <a:r>
              <a:rPr lang="en-US" dirty="0" smtClean="0"/>
              <a:t>Monitor medical patients</a:t>
            </a:r>
            <a:endParaRPr lang="en-US" dirty="0" smtClean="0"/>
          </a:p>
          <a:p>
            <a:pPr marL="171450" indent="-171450">
              <a:buFont typeface="Arial" panose="020B0604020202020204" pitchFamily="34" charset="0"/>
              <a:buChar char="•"/>
            </a:pPr>
            <a:r>
              <a:rPr lang="en-US" dirty="0" smtClean="0"/>
              <a:t>Control medical equipment remotely</a:t>
            </a:r>
            <a:endParaRPr lang="en-US" dirty="0" smtClean="0"/>
          </a:p>
          <a:p>
            <a:pPr marL="171450" indent="-171450">
              <a:buFont typeface="Arial" panose="020B0604020202020204" pitchFamily="34" charset="0"/>
              <a:buChar char="•"/>
            </a:pPr>
            <a:r>
              <a:rPr lang="en-US" dirty="0" smtClean="0"/>
              <a:t>Remote vehicle diagnosis &amp; preventive maintenance</a:t>
            </a:r>
            <a:endParaRPr lang="en-US" dirty="0" smtClean="0"/>
          </a:p>
          <a:p>
            <a:pPr marL="171450" indent="-171450">
              <a:buFont typeface="Arial" panose="020B0604020202020204" pitchFamily="34" charset="0"/>
              <a:buChar char="•"/>
            </a:pPr>
            <a:r>
              <a:rPr lang="en-US" dirty="0" smtClean="0"/>
              <a:t>Find My iPhone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Internet Over Satellite (</a:t>
            </a:r>
            <a:r>
              <a:rPr lang="en-US" b="1" dirty="0" err="1" smtClean="0"/>
              <a:t>IoS</a:t>
            </a:r>
            <a:r>
              <a:rPr lang="en-US" b="1" dirty="0" smtClean="0"/>
              <a:t>): </a:t>
            </a:r>
            <a:r>
              <a:rPr lang="en-US" dirty="0" smtClean="0"/>
              <a:t>in remote parts of the world it is the only option available for Internet connections because installing cables is either too expensive or physically impossible.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Radio-Frequency Identification (RFID): </a:t>
            </a:r>
            <a:r>
              <a:rPr lang="en-US" dirty="0" smtClean="0"/>
              <a:t>technology that allows manufacturers to attach tags with antennas and computer chips on goods and then track their movement through radio signals. RFID was developed to replace bar codes.</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Wireless Sensor Networks (WSNs): </a:t>
            </a:r>
            <a:r>
              <a:rPr lang="en-US" dirty="0" smtClean="0"/>
              <a:t>networks of interconnected, battery powered, wireless sensors called motes that are placed into the physical environment.</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Internet of Things (</a:t>
            </a:r>
            <a:r>
              <a:rPr lang="en-US" b="1" dirty="0" err="1" smtClean="0"/>
              <a:t>IoT</a:t>
            </a:r>
            <a:r>
              <a:rPr lang="en-US" b="1" dirty="0" smtClean="0"/>
              <a:t>): </a:t>
            </a:r>
            <a:r>
              <a:rPr lang="en-US" dirty="0" smtClean="0"/>
              <a:t>a scenario in which objects, animals, and people are provided with unique identifiers and the ability to automatically transfer data over a network without requiring human-to-human or human-to-computer interaction.</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Radio-Frequency Identification (RFID): </a:t>
            </a:r>
            <a:r>
              <a:rPr lang="en-US" dirty="0" smtClean="0"/>
              <a:t>technology that allows manufacturers to attach tags with antennas and computer chips on goods and then track their movement through radio signals. RFID was developed to replace bar codes.</a:t>
            </a:r>
            <a:endParaRPr lang="en-US" dirty="0" smtClean="0"/>
          </a:p>
          <a:p>
            <a:r>
              <a:rPr lang="en-US" b="1" dirty="0" smtClean="0"/>
              <a:t>Universal Product Code (UPC): </a:t>
            </a:r>
            <a:r>
              <a:rPr lang="en-US" dirty="0" smtClean="0"/>
              <a:t>A typical bar code made up of 12 digits that are batched in various groups. The first digit identifies the item type, the next five digits identify the manufacturer, and the next five identify the product. The last digit is a check digit for error detection.</a:t>
            </a:r>
            <a:endParaRPr lang="en-US" dirty="0" smtClean="0"/>
          </a:p>
          <a:p>
            <a:r>
              <a:rPr lang="en-US" b="1" dirty="0" smtClean="0"/>
              <a:t>RFID Systems: </a:t>
            </a:r>
            <a:r>
              <a:rPr lang="en-US" dirty="0" smtClean="0"/>
              <a:t>tags have embedded microchips, which contain data, and antennas to transmit radio signals over a short distance to RFID readers including information that uniquely identifies an item (location and when it was made).</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QR code: </a:t>
            </a:r>
            <a:r>
              <a:rPr lang="en-US" dirty="0" smtClean="0"/>
              <a:t>a two-dimensional code, readable by dedicated QR readers and camera phones</a:t>
            </a:r>
            <a:endParaRPr lang="en-US" dirty="0" smtClean="0"/>
          </a:p>
          <a:p>
            <a:endParaRPr lang="en-US" dirty="0" smtClean="0"/>
          </a:p>
          <a:p>
            <a:r>
              <a:rPr lang="en-US" b="1" dirty="0" smtClean="0"/>
              <a:t>Limitations of Bar codes:</a:t>
            </a:r>
            <a:endParaRPr lang="en-US" b="1" dirty="0" smtClean="0"/>
          </a:p>
          <a:p>
            <a:pPr marL="171450" indent="-171450">
              <a:buFont typeface="Arial" panose="020B0604020202020204" pitchFamily="34" charset="0"/>
              <a:buChar char="•"/>
            </a:pPr>
            <a:r>
              <a:rPr lang="en-US" dirty="0" smtClean="0"/>
              <a:t>Require a line of sight to the scanning device</a:t>
            </a:r>
            <a:endParaRPr lang="en-US" dirty="0" smtClean="0"/>
          </a:p>
          <a:p>
            <a:pPr marL="171450" indent="-171450">
              <a:buFont typeface="Arial" panose="020B0604020202020204" pitchFamily="34" charset="0"/>
              <a:buChar char="•"/>
            </a:pPr>
            <a:r>
              <a:rPr lang="en-US" dirty="0" smtClean="0"/>
              <a:t>Pose substantial problems in a manufacturing plant, warehouse or shipping/receiving dock</a:t>
            </a:r>
            <a:endParaRPr lang="en-US" dirty="0" smtClean="0"/>
          </a:p>
          <a:p>
            <a:pPr marL="171450" indent="-171450">
              <a:buFont typeface="Arial" panose="020B0604020202020204" pitchFamily="34" charset="0"/>
              <a:buChar char="•"/>
            </a:pPr>
            <a:r>
              <a:rPr lang="en-US" dirty="0" smtClean="0"/>
              <a:t>can be ripped, soiled, or lost</a:t>
            </a:r>
            <a:endParaRPr lang="en-US" dirty="0" smtClean="0"/>
          </a:p>
          <a:p>
            <a:pPr marL="171450" indent="-171450">
              <a:buFont typeface="Arial" panose="020B0604020202020204" pitchFamily="34" charset="0"/>
              <a:buChar char="•"/>
            </a:pPr>
            <a:r>
              <a:rPr lang="en-US" dirty="0" smtClean="0"/>
              <a:t>identifies the manufacturer and product but not the actual item</a:t>
            </a:r>
            <a:endParaRPr lang="en-US" dirty="0" smtClean="0"/>
          </a:p>
          <a:p>
            <a:endParaRPr lang="en-US" dirty="0" smtClean="0"/>
          </a:p>
          <a:p>
            <a:r>
              <a:rPr lang="en-US" b="1" dirty="0" smtClean="0"/>
              <a:t>Two Basic Types of RFID Tags:</a:t>
            </a:r>
            <a:endParaRPr lang="en-US" b="1" dirty="0" smtClean="0"/>
          </a:p>
          <a:p>
            <a:r>
              <a:rPr lang="en-US" b="1" i="1" dirty="0" smtClean="0"/>
              <a:t>Active RFID: </a:t>
            </a:r>
            <a:r>
              <a:rPr lang="en-US" dirty="0" smtClean="0"/>
              <a:t>tags that use internal batteries for power, and they broadcast radio waves to a reader.</a:t>
            </a:r>
            <a:endParaRPr lang="en-US" dirty="0" smtClean="0"/>
          </a:p>
          <a:p>
            <a:r>
              <a:rPr lang="en-US" b="1" i="1" dirty="0" smtClean="0"/>
              <a:t>Passive RFID: </a:t>
            </a:r>
            <a:r>
              <a:rPr lang="en-US" dirty="0" smtClean="0"/>
              <a:t>tags rely entirely on readers for their power, less expensive than active tags, and can be read only up to 20 feet.</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Radio-Frequency Identification (RFID): </a:t>
            </a:r>
            <a:r>
              <a:rPr lang="en-US" dirty="0" smtClean="0"/>
              <a:t>technology that allows manufacturers to attach tags with antennas and computer chips on goods and then track their movement through radio signals. RFID was developed to replace bar codes.</a:t>
            </a:r>
            <a:endParaRPr lang="en-US" dirty="0" smtClean="0"/>
          </a:p>
          <a:p>
            <a:r>
              <a:rPr lang="en-US" b="1" dirty="0" smtClean="0"/>
              <a:t>RFID Systems: </a:t>
            </a:r>
            <a:r>
              <a:rPr lang="en-US" dirty="0" smtClean="0"/>
              <a:t>tags have embedded microchips, which contain data, and antennas to transmit radio signals over a short distance to RFID readers including information that uniquely identifies an item (location and when it was made).</a:t>
            </a:r>
            <a:endParaRPr lang="en-US" dirty="0" smtClean="0"/>
          </a:p>
          <a:p>
            <a:endParaRPr lang="en-US" dirty="0" smtClean="0"/>
          </a:p>
          <a:p>
            <a:r>
              <a:rPr lang="en-US" b="1" dirty="0" smtClean="0"/>
              <a:t>Two Basic Types of RFID Tags:</a:t>
            </a:r>
            <a:endParaRPr lang="en-US" b="1" dirty="0" smtClean="0"/>
          </a:p>
          <a:p>
            <a:r>
              <a:rPr lang="en-US" b="1" i="1" dirty="0" smtClean="0"/>
              <a:t>Active RFID: </a:t>
            </a:r>
            <a:r>
              <a:rPr lang="en-US" dirty="0" smtClean="0"/>
              <a:t>tags that use internal batteries for power, and they broadcast radio waves to a reader.</a:t>
            </a:r>
            <a:endParaRPr lang="en-US" dirty="0" smtClean="0"/>
          </a:p>
          <a:p>
            <a:r>
              <a:rPr lang="en-US" b="1" i="1" dirty="0" smtClean="0"/>
              <a:t>Passive RFID: </a:t>
            </a:r>
            <a:r>
              <a:rPr lang="en-US" dirty="0" smtClean="0"/>
              <a:t>tags rely entirely on readers for their power, less expensive than active tags, and can be read only up to 20 feet.</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Universal Product Code (UPC): </a:t>
            </a:r>
            <a:r>
              <a:rPr lang="en-US" dirty="0" smtClean="0"/>
              <a:t>A typical bar code made up of 12 digits that are batched in various groups. The first digit identifies the item type, the next five digits identify the manufacturer, and the next five identify the product. The last digit is a check digit for error detection.</a:t>
            </a:r>
            <a:endParaRPr lang="en-US" dirty="0" smtClean="0"/>
          </a:p>
          <a:p>
            <a:endParaRPr lang="en-US" dirty="0" smtClean="0"/>
          </a:p>
          <a:p>
            <a:r>
              <a:rPr lang="en-US" b="1" dirty="0" smtClean="0"/>
              <a:t>Limitations of Bar codes:</a:t>
            </a:r>
            <a:endParaRPr lang="en-US" b="1" dirty="0" smtClean="0"/>
          </a:p>
          <a:p>
            <a:pPr marL="171450" indent="-171450">
              <a:buFont typeface="Arial" panose="020B0604020202020204" pitchFamily="34" charset="0"/>
              <a:buChar char="•"/>
            </a:pPr>
            <a:r>
              <a:rPr lang="en-US" dirty="0" smtClean="0"/>
              <a:t>Require a line of sight to the scanning device</a:t>
            </a:r>
            <a:endParaRPr lang="en-US" dirty="0" smtClean="0"/>
          </a:p>
          <a:p>
            <a:pPr marL="171450" indent="-171450">
              <a:buFont typeface="Arial" panose="020B0604020202020204" pitchFamily="34" charset="0"/>
              <a:buChar char="•"/>
            </a:pPr>
            <a:r>
              <a:rPr lang="en-US" dirty="0" smtClean="0"/>
              <a:t>Pose substantial problems in a manufacturing plant, warehouse or shipping/receiving dock </a:t>
            </a:r>
            <a:endParaRPr lang="en-US" dirty="0" smtClean="0"/>
          </a:p>
          <a:p>
            <a:pPr marL="171450" indent="-171450">
              <a:buFont typeface="Arial" panose="020B0604020202020204" pitchFamily="34" charset="0"/>
              <a:buChar char="•"/>
            </a:pPr>
            <a:r>
              <a:rPr lang="en-US" dirty="0" smtClean="0"/>
              <a:t>Paper bar codes can be ripped, soiled, or lost</a:t>
            </a:r>
            <a:endParaRPr lang="en-US" dirty="0" smtClean="0"/>
          </a:p>
          <a:p>
            <a:pPr marL="171450" indent="-171450">
              <a:buFont typeface="Arial" panose="020B0604020202020204" pitchFamily="34" charset="0"/>
              <a:buChar char="•"/>
            </a:pPr>
            <a:r>
              <a:rPr lang="en-US" dirty="0" smtClean="0"/>
              <a:t>identifies the manufacturer and product but not the actual item</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QR code: </a:t>
            </a:r>
            <a:r>
              <a:rPr lang="en-US" dirty="0" smtClean="0"/>
              <a:t>a two-dimensional code, readable by dedicated QR readers and camera phones</a:t>
            </a:r>
            <a:endParaRPr lang="en-US" dirty="0" smtClean="0"/>
          </a:p>
          <a:p>
            <a:endParaRPr lang="en-US" dirty="0" smtClean="0"/>
          </a:p>
          <a:p>
            <a:r>
              <a:rPr lang="en-US" b="1" dirty="0" smtClean="0"/>
              <a:t>Advantages of QR codes (over bar codes):</a:t>
            </a:r>
            <a:endParaRPr lang="en-US" b="1" dirty="0" smtClean="0"/>
          </a:p>
          <a:p>
            <a:r>
              <a:rPr lang="en-US" dirty="0" smtClean="0"/>
              <a:t>• QR codes can store much more information.</a:t>
            </a:r>
            <a:endParaRPr lang="en-US" dirty="0" smtClean="0"/>
          </a:p>
          <a:p>
            <a:r>
              <a:rPr lang="en-US" dirty="0" smtClean="0"/>
              <a:t>• Data types stored in QR codes include numbers, text, URLs, and even Japanese characters.</a:t>
            </a:r>
            <a:endParaRPr lang="en-US" dirty="0" smtClean="0"/>
          </a:p>
          <a:p>
            <a:r>
              <a:rPr lang="en-US" dirty="0" smtClean="0"/>
              <a:t>• QR codes are smaller because they store information both horizontally and vertically.</a:t>
            </a:r>
            <a:endParaRPr lang="en-US" dirty="0" smtClean="0"/>
          </a:p>
          <a:p>
            <a:r>
              <a:rPr lang="en-US" dirty="0" smtClean="0"/>
              <a:t>• QR codes can be read from any direction or angle, so they are less likely to be misread.</a:t>
            </a:r>
            <a:endParaRPr lang="en-US" dirty="0" smtClean="0"/>
          </a:p>
          <a:p>
            <a:r>
              <a:rPr lang="en-US" dirty="0" smtClean="0"/>
              <a:t>• QR codes are more resistant to damage.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Sensor Networks (WSNs): </a:t>
            </a:r>
            <a:r>
              <a:rPr lang="en-US" dirty="0" smtClean="0"/>
              <a:t>networks of interconnected, battery powered, wireless sensors called motes that are placed into the physical environment.</a:t>
            </a:r>
            <a:endParaRPr lang="en-US" dirty="0" smtClean="0"/>
          </a:p>
          <a:p>
            <a:r>
              <a:rPr lang="en-US" b="1" dirty="0" smtClean="0"/>
              <a:t>Motes: </a:t>
            </a:r>
            <a:r>
              <a:rPr lang="en-US" dirty="0" smtClean="0"/>
              <a:t>wireless sensors that collect data from many points over an extended space. They contain processing, storage, and radio-frequency sensors and antennas. Each mote “wakes up” or activates for a fraction of a second when it has data to transmit. It then relays those data to its nearest neighbor. An advantage of a wireless sensor network is that if one mote fails, then another one can pick up the data.</a:t>
            </a:r>
            <a:endParaRPr lang="en-US" dirty="0" smtClean="0"/>
          </a:p>
          <a:p>
            <a:endParaRPr lang="en-US" dirty="0" smtClean="0"/>
          </a:p>
          <a:p>
            <a:r>
              <a:rPr lang="en-US" dirty="0" smtClean="0"/>
              <a:t>Motes provide information that enables a central computer to integrate reports of the same activity from different angles within the network.</a:t>
            </a:r>
            <a:endParaRPr lang="en-US" dirty="0" smtClean="0"/>
          </a:p>
          <a:p>
            <a:r>
              <a:rPr lang="en-US" dirty="0" smtClean="0"/>
              <a:t>Mote networks can determine with much greater accuracy information such as the direction in which a person is moving, the weight of a vehicle, and the amount of rainfall over a field of crops.</a:t>
            </a:r>
            <a:endParaRPr lang="en-US" dirty="0" smtClean="0"/>
          </a:p>
          <a:p>
            <a:endParaRPr lang="en-US" dirty="0" smtClean="0"/>
          </a:p>
          <a:p>
            <a:endParaRPr lang="en-US" dirty="0" smtClean="0"/>
          </a:p>
          <a:p>
            <a:r>
              <a:rPr lang="en-US" dirty="0" smtClean="0"/>
              <a:t>Applications of Wireless Sensors:</a:t>
            </a:r>
            <a:endParaRPr lang="en-US" dirty="0" smtClean="0"/>
          </a:p>
          <a:p>
            <a:r>
              <a:rPr lang="en-US" dirty="0" smtClean="0"/>
              <a:t>Digital thermostats = energy efficiency</a:t>
            </a:r>
            <a:endParaRPr lang="en-US" dirty="0" smtClean="0"/>
          </a:p>
          <a:p>
            <a:r>
              <a:rPr lang="en-US" dirty="0" smtClean="0"/>
              <a:t>sensors in bridges and oil rigs = alerts of needed repairs</a:t>
            </a:r>
            <a:endParaRPr lang="en-US" dirty="0" smtClean="0"/>
          </a:p>
          <a:p>
            <a:r>
              <a:rPr lang="en-US" dirty="0" smtClean="0"/>
              <a:t>Sensors in jet engines = real time data on operating performance</a:t>
            </a:r>
            <a:endParaRPr lang="en-US" dirty="0" smtClean="0"/>
          </a:p>
          <a:p>
            <a:r>
              <a:rPr lang="en-US" dirty="0" smtClean="0"/>
              <a:t>Sensors in fruit &amp; vegetable crates = warning in advance of spoilage</a:t>
            </a:r>
            <a:endParaRPr lang="en-US" dirty="0" smtClean="0"/>
          </a:p>
          <a:p>
            <a:r>
              <a:rPr lang="en-US" dirty="0" smtClean="0"/>
              <a:t>Improve a city’s use of water, electricity, and transportation</a:t>
            </a:r>
            <a:endParaRPr lang="en-US" dirty="0" smtClean="0"/>
          </a:p>
          <a:p>
            <a:r>
              <a:rPr lang="en-US" dirty="0" smtClean="0"/>
              <a:t>Smart/digital water meters = monitoring of water use and potential leaks</a:t>
            </a:r>
            <a:endParaRPr lang="en-US" dirty="0" smtClean="0"/>
          </a:p>
          <a:p>
            <a:r>
              <a:rPr lang="en-US" dirty="0" smtClean="0"/>
              <a:t>Smart electrical meters = smart grid monitoring electricity usage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Sensor Networks (WSNs): </a:t>
            </a:r>
            <a:r>
              <a:rPr lang="en-US" dirty="0" smtClean="0"/>
              <a:t>networks of interconnected, battery powered, wireless sensors called motes that are placed into the physical environment.</a:t>
            </a:r>
            <a:endParaRPr lang="en-US" dirty="0" smtClean="0"/>
          </a:p>
          <a:p>
            <a:r>
              <a:rPr lang="en-US" b="1" dirty="0" smtClean="0"/>
              <a:t>Motes: </a:t>
            </a:r>
            <a:r>
              <a:rPr lang="en-US" dirty="0" smtClean="0"/>
              <a:t>wireless sensors that collect data from many points over an extended space. They contain processing, storage, and radio-frequency sensors and antennas. Each mote “wakes up” or activates for a fraction of a second when it has data to transmit. It then relays those data to its nearest neighbor. An advantage of a wireless sensor network is that if one mote fails, then another one can pick up the data.</a:t>
            </a:r>
            <a:endParaRPr lang="en-US" dirty="0" smtClean="0"/>
          </a:p>
          <a:p>
            <a:endParaRPr lang="en-US" dirty="0" smtClean="0"/>
          </a:p>
          <a:p>
            <a:r>
              <a:rPr lang="en-US" dirty="0" smtClean="0"/>
              <a:t>Motes provide information that enables a central computer to integrate reports of the same activity from different angles within the network.</a:t>
            </a:r>
            <a:endParaRPr lang="en-US" dirty="0" smtClean="0"/>
          </a:p>
          <a:p>
            <a:r>
              <a:rPr lang="en-US" dirty="0" smtClean="0"/>
              <a:t>Mote networks can determine with much greater accuracy information such as the direction in which a person is moving, the weight of a vehicle, and the amount of rainfall over a field of crops.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Applications of Wireless Sensors:</a:t>
            </a:r>
            <a:endParaRPr lang="en-US" b="1" dirty="0" smtClean="0"/>
          </a:p>
          <a:p>
            <a:r>
              <a:rPr lang="en-US" dirty="0" smtClean="0"/>
              <a:t>Digital thermostats = energy efficiency</a:t>
            </a:r>
            <a:endParaRPr lang="en-US" dirty="0" smtClean="0"/>
          </a:p>
          <a:p>
            <a:r>
              <a:rPr lang="en-US" dirty="0" smtClean="0"/>
              <a:t>sensors in bridges and oil rigs = alerts of needed repairs</a:t>
            </a:r>
            <a:endParaRPr lang="en-US" dirty="0" smtClean="0"/>
          </a:p>
          <a:p>
            <a:r>
              <a:rPr lang="en-US" dirty="0" smtClean="0"/>
              <a:t>Sensors in jet engines = real time data on operating performance</a:t>
            </a:r>
            <a:endParaRPr lang="en-US" dirty="0" smtClean="0"/>
          </a:p>
          <a:p>
            <a:r>
              <a:rPr lang="en-US" dirty="0" smtClean="0"/>
              <a:t>Sensors in fruit &amp; vegetable crates = warning in advance of spoilage</a:t>
            </a:r>
            <a:endParaRPr lang="en-US" dirty="0" smtClean="0"/>
          </a:p>
          <a:p>
            <a:r>
              <a:rPr lang="en-US" dirty="0" smtClean="0"/>
              <a:t>Improve a city’s use of water, electricity, and transportation</a:t>
            </a:r>
            <a:endParaRPr lang="en-US" dirty="0" smtClean="0"/>
          </a:p>
          <a:p>
            <a:r>
              <a:rPr lang="en-US" dirty="0" smtClean="0"/>
              <a:t>Smart/digital water meters = monitoring of water use and potential leaks</a:t>
            </a:r>
            <a:endParaRPr lang="en-US" dirty="0" smtClean="0"/>
          </a:p>
          <a:p>
            <a:r>
              <a:rPr lang="en-US" dirty="0" smtClean="0"/>
              <a:t>Smart electrical meters = smart grid monitoring electricity usage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Internet of Things (</a:t>
            </a:r>
            <a:r>
              <a:rPr lang="en-US" b="1" dirty="0" err="1" smtClean="0"/>
              <a:t>IoT</a:t>
            </a:r>
            <a:r>
              <a:rPr lang="en-US" b="1" dirty="0" smtClean="0"/>
              <a:t>): </a:t>
            </a:r>
            <a:r>
              <a:rPr lang="en-US" dirty="0" smtClean="0"/>
              <a:t>a scenario in which objects, animals, and people are provided with unique identifiers and the ability to automatically transfer data over a network without requiring human-to-human or human-to-computer interaction.</a:t>
            </a:r>
            <a:endParaRPr lang="en-US" dirty="0" smtClean="0"/>
          </a:p>
          <a:p>
            <a:endParaRPr lang="en-US" dirty="0" smtClean="0"/>
          </a:p>
          <a:p>
            <a:r>
              <a:rPr lang="en-US" b="1" dirty="0" smtClean="0"/>
              <a:t>Examples of </a:t>
            </a:r>
            <a:r>
              <a:rPr lang="en-US" b="1" dirty="0" err="1" smtClean="0"/>
              <a:t>IoT</a:t>
            </a:r>
            <a:r>
              <a:rPr lang="en-US" b="1" dirty="0" smtClean="0"/>
              <a:t> Use:</a:t>
            </a:r>
            <a:endParaRPr lang="en-US" b="1" dirty="0" smtClean="0"/>
          </a:p>
          <a:p>
            <a:r>
              <a:rPr lang="en-US" dirty="0" smtClean="0"/>
              <a:t>Coke machines</a:t>
            </a:r>
            <a:endParaRPr lang="en-US" dirty="0" smtClean="0"/>
          </a:p>
          <a:p>
            <a:r>
              <a:rPr lang="en-US" dirty="0" smtClean="0"/>
              <a:t>A heart monitor implant</a:t>
            </a:r>
            <a:endParaRPr lang="en-US" dirty="0" smtClean="0"/>
          </a:p>
          <a:p>
            <a:r>
              <a:rPr lang="en-US" dirty="0" smtClean="0"/>
              <a:t>A farm animal with a biochip transmitter</a:t>
            </a:r>
            <a:endParaRPr lang="en-US" dirty="0" smtClean="0"/>
          </a:p>
          <a:p>
            <a:r>
              <a:rPr lang="en-US" dirty="0" smtClean="0"/>
              <a:t>An automobile tire pressure</a:t>
            </a:r>
            <a:endParaRPr lang="en-US" dirty="0" smtClean="0"/>
          </a:p>
          <a:p>
            <a:endParaRPr lang="en-US" dirty="0" smtClean="0"/>
          </a:p>
          <a:p>
            <a:r>
              <a:rPr lang="en-US" b="1" dirty="0" smtClean="0"/>
              <a:t>Capabilities of </a:t>
            </a:r>
            <a:r>
              <a:rPr lang="en-US" b="1" dirty="0" err="1" smtClean="0"/>
              <a:t>IoT</a:t>
            </a:r>
            <a:r>
              <a:rPr lang="en-US" b="1" dirty="0" smtClean="0"/>
              <a:t>:</a:t>
            </a:r>
            <a:endParaRPr lang="en-US" b="1" dirty="0" smtClean="0"/>
          </a:p>
          <a:p>
            <a:pPr marL="171450" indent="-171450">
              <a:buFont typeface="Arial" panose="020B0604020202020204" pitchFamily="34" charset="0"/>
              <a:buChar char="•"/>
            </a:pPr>
            <a:r>
              <a:rPr lang="en-US" dirty="0" smtClean="0"/>
              <a:t>Reducing waste, loss, and cost</a:t>
            </a:r>
            <a:endParaRPr lang="en-US" dirty="0" smtClean="0"/>
          </a:p>
          <a:p>
            <a:pPr marL="171450" indent="-171450">
              <a:buFont typeface="Arial" panose="020B0604020202020204" pitchFamily="34" charset="0"/>
              <a:buChar char="•"/>
            </a:pPr>
            <a:r>
              <a:rPr lang="en-US" dirty="0" smtClean="0"/>
              <a:t>Identifying the need for repair, replacement, or recall</a:t>
            </a:r>
            <a:endParaRPr lang="en-US" dirty="0" smtClean="0"/>
          </a:p>
          <a:p>
            <a:pPr marL="171450" indent="-171450">
              <a:buFont typeface="Arial" panose="020B0604020202020204" pitchFamily="34" charset="0"/>
              <a:buChar char="•"/>
            </a:pPr>
            <a:r>
              <a:rPr lang="en-US" dirty="0" smtClean="0"/>
              <a:t>Tracking expiration data on perishable items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Internet of Things (</a:t>
            </a:r>
            <a:r>
              <a:rPr lang="en-US" b="1" dirty="0" err="1" smtClean="0"/>
              <a:t>IoT</a:t>
            </a:r>
            <a:r>
              <a:rPr lang="en-US" b="1" dirty="0" smtClean="0"/>
              <a:t>): </a:t>
            </a:r>
            <a:r>
              <a:rPr lang="en-US" dirty="0" smtClean="0"/>
              <a:t>a scenario in which objects, animals, and people are provided with unique identifiers and the ability to automatically transfer data over a network without requiring human-to-human or human-to-computer interaction.</a:t>
            </a:r>
            <a:endParaRPr lang="en-US" dirty="0" smtClean="0"/>
          </a:p>
          <a:p>
            <a:endParaRPr lang="en-US" dirty="0" smtClean="0"/>
          </a:p>
          <a:p>
            <a:r>
              <a:rPr lang="en-US" b="1" dirty="0" smtClean="0"/>
              <a:t>Capabilities of </a:t>
            </a:r>
            <a:r>
              <a:rPr lang="en-US" b="1" dirty="0" err="1" smtClean="0"/>
              <a:t>IoT</a:t>
            </a:r>
            <a:r>
              <a:rPr lang="en-US" b="1" dirty="0" smtClean="0"/>
              <a:t>:</a:t>
            </a:r>
            <a:endParaRPr lang="en-US" b="1" dirty="0" smtClean="0"/>
          </a:p>
          <a:p>
            <a:pPr marL="171450" indent="-171450">
              <a:buFont typeface="Arial" panose="020B0604020202020204" pitchFamily="34" charset="0"/>
              <a:buChar char="•"/>
            </a:pPr>
            <a:r>
              <a:rPr lang="en-US" dirty="0" smtClean="0"/>
              <a:t>Reducing waste, loss, and cost</a:t>
            </a:r>
            <a:endParaRPr lang="en-US" dirty="0" smtClean="0"/>
          </a:p>
          <a:p>
            <a:pPr marL="171450" indent="-171450">
              <a:buFont typeface="Arial" panose="020B0604020202020204" pitchFamily="34" charset="0"/>
              <a:buChar char="•"/>
            </a:pPr>
            <a:r>
              <a:rPr lang="en-US" dirty="0" smtClean="0"/>
              <a:t>Identifying the need for repair, replacement, or recall</a:t>
            </a:r>
            <a:endParaRPr lang="en-US" dirty="0" smtClean="0"/>
          </a:p>
          <a:p>
            <a:pPr marL="171450" indent="-171450">
              <a:buFont typeface="Arial" panose="020B0604020202020204" pitchFamily="34" charset="0"/>
              <a:buChar char="•"/>
            </a:pPr>
            <a:r>
              <a:rPr lang="en-US" dirty="0" smtClean="0"/>
              <a:t>Tracking expiration data on perishable items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Global Positioning System: </a:t>
            </a:r>
            <a:r>
              <a:rPr lang="en-US" dirty="0" smtClean="0"/>
              <a:t>a wireless system that utilizes satellites to enable users to determine their position anywhere on Earth. GPS is supported by 24 MEO satellites that are shared worldwide.</a:t>
            </a:r>
            <a:endParaRPr lang="en-US" dirty="0" smtClean="0"/>
          </a:p>
          <a:p>
            <a:r>
              <a:rPr lang="en-US" b="1" dirty="0" smtClean="0"/>
              <a:t>Satellite Radio (or digital radio): </a:t>
            </a:r>
            <a:r>
              <a:rPr lang="en-US" dirty="0" smtClean="0"/>
              <a:t>offers uninterrupted, near CD-quality transmission that is beamed to your radio, either at home or in your car, from both GEO (XM Radio) and MEO (Sirius) satellites in space.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Internet of Things (</a:t>
            </a:r>
            <a:r>
              <a:rPr lang="en-US" b="1" dirty="0" err="1" smtClean="0"/>
              <a:t>IoT</a:t>
            </a:r>
            <a:r>
              <a:rPr lang="en-US" b="1" dirty="0" smtClean="0"/>
              <a:t>): </a:t>
            </a:r>
            <a:r>
              <a:rPr lang="en-US" dirty="0" smtClean="0"/>
              <a:t>a scenario in which objects, animals, and people are provided with unique identifiers and the ability to automatically transfer data over a network without requiring human-to-human or human-to-computer interaction.</a:t>
            </a:r>
            <a:endParaRPr lang="en-US" dirty="0" smtClean="0"/>
          </a:p>
          <a:p>
            <a:endParaRPr lang="en-US" dirty="0" smtClean="0"/>
          </a:p>
          <a:p>
            <a:r>
              <a:rPr lang="en-US" b="1" dirty="0" smtClean="0"/>
              <a:t>Examples of </a:t>
            </a:r>
            <a:r>
              <a:rPr lang="en-US" b="1" dirty="0" err="1" smtClean="0"/>
              <a:t>IoT</a:t>
            </a:r>
            <a:r>
              <a:rPr lang="en-US" b="1" dirty="0" smtClean="0"/>
              <a:t> Use:</a:t>
            </a:r>
            <a:endParaRPr lang="en-US" b="1" dirty="0" smtClean="0"/>
          </a:p>
          <a:p>
            <a:pPr marL="171450" indent="-171450">
              <a:buFont typeface="Arial" panose="020B0604020202020204" pitchFamily="34" charset="0"/>
              <a:buChar char="•"/>
            </a:pPr>
            <a:r>
              <a:rPr lang="en-US" dirty="0" smtClean="0"/>
              <a:t>Coke machines</a:t>
            </a:r>
            <a:endParaRPr lang="en-US" dirty="0" smtClean="0"/>
          </a:p>
          <a:p>
            <a:pPr marL="171450" indent="-171450">
              <a:buFont typeface="Arial" panose="020B0604020202020204" pitchFamily="34" charset="0"/>
              <a:buChar char="•"/>
            </a:pPr>
            <a:r>
              <a:rPr lang="en-US" dirty="0" smtClean="0"/>
              <a:t>A heart monitor implant</a:t>
            </a:r>
            <a:endParaRPr lang="en-US" dirty="0" smtClean="0"/>
          </a:p>
          <a:p>
            <a:pPr marL="171450" indent="-171450">
              <a:buFont typeface="Arial" panose="020B0604020202020204" pitchFamily="34" charset="0"/>
              <a:buChar char="•"/>
            </a:pPr>
            <a:r>
              <a:rPr lang="en-US" dirty="0" smtClean="0"/>
              <a:t>A farm animal with a biochip transmitter</a:t>
            </a:r>
            <a:endParaRPr lang="en-US" dirty="0" smtClean="0"/>
          </a:p>
          <a:p>
            <a:pPr marL="171450" indent="-171450">
              <a:buFont typeface="Arial" panose="020B0604020202020204" pitchFamily="34" charset="0"/>
              <a:buChar char="•"/>
            </a:pPr>
            <a:r>
              <a:rPr lang="en-US" dirty="0" smtClean="0"/>
              <a:t>An automobile tire pressure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Four Major Threats to Wireless Networks:</a:t>
            </a:r>
            <a:endParaRPr lang="en-US" b="1" dirty="0" smtClean="0"/>
          </a:p>
          <a:p>
            <a:r>
              <a:rPr lang="en-US" b="1" dirty="0" smtClean="0"/>
              <a:t>Rogue Access Point: </a:t>
            </a:r>
            <a:r>
              <a:rPr lang="en-US" dirty="0" smtClean="0"/>
              <a:t>an unauthorized access point connected to a wireless network.</a:t>
            </a:r>
            <a:endParaRPr lang="en-US" dirty="0" smtClean="0"/>
          </a:p>
          <a:p>
            <a:r>
              <a:rPr lang="en-US" b="1" dirty="0" smtClean="0"/>
              <a:t>Evil Twin Attack: </a:t>
            </a:r>
            <a:r>
              <a:rPr lang="en-US" dirty="0" smtClean="0"/>
              <a:t>the attacker is in the vicinity with a Wi-Fi-enabled computer and a separate connection to the Internet. Using a </a:t>
            </a:r>
            <a:r>
              <a:rPr lang="en-US" dirty="0" err="1" smtClean="0"/>
              <a:t>hotspotter</a:t>
            </a:r>
            <a:r>
              <a:rPr lang="en-US" dirty="0" smtClean="0"/>
              <a:t>—a device that detects wireless networks and provides information on them the attacker simulates a wireless access point with the same wireless network name, or SSID, as the one that authorized users expect. If the signal is strong enough, users will connect to the attacker’s system instead of the real access point.</a:t>
            </a:r>
            <a:endParaRPr lang="en-US" dirty="0" smtClean="0"/>
          </a:p>
          <a:p>
            <a:r>
              <a:rPr lang="en-US" b="1" dirty="0" smtClean="0"/>
              <a:t>War Driving: </a:t>
            </a:r>
            <a:r>
              <a:rPr lang="en-US" dirty="0" smtClean="0"/>
              <a:t>the act of locating WLANs while driving (or walking) around a city or elsewhere.</a:t>
            </a:r>
            <a:endParaRPr lang="en-US" dirty="0" smtClean="0"/>
          </a:p>
          <a:p>
            <a:r>
              <a:rPr lang="en-US" b="1" dirty="0" smtClean="0"/>
              <a:t>Eavesdropping: </a:t>
            </a:r>
            <a:r>
              <a:rPr lang="en-US" dirty="0" smtClean="0"/>
              <a:t>efforts by unauthorized users to access data that are traveling over wireless networks.</a:t>
            </a:r>
            <a:endParaRPr lang="en-US" dirty="0" smtClean="0"/>
          </a:p>
          <a:p>
            <a:r>
              <a:rPr lang="en-US" b="1" dirty="0" smtClean="0"/>
              <a:t>Radio-Frequency (RF) Jamming: </a:t>
            </a:r>
            <a:r>
              <a:rPr lang="en-US" dirty="0" smtClean="0"/>
              <a:t>a person or a device intentionally or unintentionally interferes with your wireless network transmissions.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r>
              <a:rPr lang="en-US" b="1" dirty="0" smtClean="0"/>
              <a:t>Global Positioning System: </a:t>
            </a:r>
            <a:r>
              <a:rPr lang="en-US" dirty="0" smtClean="0"/>
              <a:t>a wireless system that utilizes satellites to enable users to determine their position anywhere on Earth. GPS is supported by 24 MEO satellites that are shared worldwide.</a:t>
            </a:r>
            <a:endParaRPr lang="en-US" dirty="0" smtClean="0"/>
          </a:p>
          <a:p>
            <a:r>
              <a:rPr lang="en-US" b="1" dirty="0" smtClean="0"/>
              <a:t>Satellite Radio (or digital radio): </a:t>
            </a:r>
            <a:r>
              <a:rPr lang="en-US" dirty="0" smtClean="0"/>
              <a:t>offers uninterrupted, near CD-quality transmission that is beamed to your radio, either at home or in your car, from both GEO (XM Radio) and MEO (Sirius) satellites in space.</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 </a:t>
            </a:r>
            <a:r>
              <a:rPr lang="en-US" dirty="0" smtClean="0"/>
              <a:t>the area of Earth’s surface reached by a satellite’s transmission overcomes the limitations of microwave data relay stations. The higher a satellite orbits, the larger its footprint.</a:t>
            </a:r>
            <a:endParaRPr lang="en-US" dirty="0" smtClean="0"/>
          </a:p>
          <a:p>
            <a:r>
              <a:rPr lang="en-US" b="1" dirty="0" smtClean="0"/>
              <a:t>Propagation Delay: </a:t>
            </a:r>
            <a:r>
              <a:rPr lang="en-US" dirty="0" smtClean="0"/>
              <a:t>One major limitation of GEO satellites is that their transmissions take a quarter of a second to send and return from the earth's surface.</a:t>
            </a:r>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Radio: </a:t>
            </a:r>
            <a:r>
              <a:rPr lang="en-US" dirty="0" smtClean="0"/>
              <a:t>uses radio-wave frequencies to send data directly between transmitters and receivers.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Infrared: </a:t>
            </a:r>
            <a:r>
              <a:rPr lang="en-US" dirty="0" smtClean="0"/>
              <a:t>is red light that is not commonly visible to human eyes and common applications of infrared light are found in remote control units for televisions and DVD and CD players.</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Short-Range Wireless Networks:</a:t>
            </a:r>
            <a:r>
              <a:rPr lang="en-US" b="0" dirty="0" smtClean="0"/>
              <a:t> have a range of 100 feet or less (e.g., Bluetooth, ultra-wideband (UWB), and near-field communications (NFC)).</a:t>
            </a:r>
            <a:endParaRPr lang="en-US" b="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Medium-Range Wireless Networks: </a:t>
            </a:r>
            <a:r>
              <a:rPr lang="en-US" dirty="0" smtClean="0"/>
              <a:t>the familiar wireless local area networks (WLANs) and the most common type of Medium-Range network is wireless fidelity (Wi-Fi).</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b="1" dirty="0" smtClean="0"/>
              <a:t>Wide-Area Wireless Networks: </a:t>
            </a:r>
            <a:r>
              <a:rPr lang="en-US" dirty="0" smtClean="0"/>
              <a:t>networks that connect users to the Internet over a geographically dispersed territory, they typically operate over the licensed spectrum (government regulation).that is, they use portions of the wireless spectrum that are regulated by the government.</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a:fillRect/>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1" fmla="*/ 0 w 9207301"/>
              <a:gd name="connsiteY0-2" fmla="*/ 3140242 h 6841524"/>
              <a:gd name="connsiteX1-3" fmla="*/ 9207301 w 9207301"/>
              <a:gd name="connsiteY1-4" fmla="*/ 0 h 6841524"/>
              <a:gd name="connsiteX2-5" fmla="*/ 9207301 w 9207301"/>
              <a:gd name="connsiteY2-6" fmla="*/ 6841524 h 6841524"/>
              <a:gd name="connsiteX3-7" fmla="*/ 48126 w 9207301"/>
              <a:gd name="connsiteY3-8" fmla="*/ 6841524 h 6841524"/>
              <a:gd name="connsiteX4-9" fmla="*/ 0 w 9207301"/>
              <a:gd name="connsiteY4-10" fmla="*/ 3140242 h 6841524"/>
              <a:gd name="connsiteX0-11" fmla="*/ 0 w 9219332"/>
              <a:gd name="connsiteY0-12" fmla="*/ 0 h 3701282"/>
              <a:gd name="connsiteX1-13" fmla="*/ 9219332 w 9219332"/>
              <a:gd name="connsiteY1-14" fmla="*/ 782053 h 3701282"/>
              <a:gd name="connsiteX2-15" fmla="*/ 9207301 w 9219332"/>
              <a:gd name="connsiteY2-16" fmla="*/ 3701282 h 3701282"/>
              <a:gd name="connsiteX3-17" fmla="*/ 48126 w 9219332"/>
              <a:gd name="connsiteY3-18" fmla="*/ 3701282 h 3701282"/>
              <a:gd name="connsiteX4-19" fmla="*/ 0 w 9219332"/>
              <a:gd name="connsiteY4-20" fmla="*/ 0 h 3701282"/>
              <a:gd name="connsiteX0-21" fmla="*/ 0 w 9219332"/>
              <a:gd name="connsiteY0-22" fmla="*/ 0 h 3701282"/>
              <a:gd name="connsiteX1-23" fmla="*/ 9219332 w 9219332"/>
              <a:gd name="connsiteY1-24" fmla="*/ 782053 h 3701282"/>
              <a:gd name="connsiteX2-25" fmla="*/ 9207301 w 9219332"/>
              <a:gd name="connsiteY2-26" fmla="*/ 3701282 h 3701282"/>
              <a:gd name="connsiteX3-27" fmla="*/ 48126 w 9219332"/>
              <a:gd name="connsiteY3-28" fmla="*/ 3701282 h 3701282"/>
              <a:gd name="connsiteX4-29" fmla="*/ 0 w 9219332"/>
              <a:gd name="connsiteY4-30" fmla="*/ 0 h 3701282"/>
              <a:gd name="connsiteX0-31" fmla="*/ 0 w 9219332"/>
              <a:gd name="connsiteY0-32" fmla="*/ 140297 h 3841579"/>
              <a:gd name="connsiteX1-33" fmla="*/ 3985595 w 9219332"/>
              <a:gd name="connsiteY1-34" fmla="*/ 790002 h 3841579"/>
              <a:gd name="connsiteX2-35" fmla="*/ 9219332 w 9219332"/>
              <a:gd name="connsiteY2-36" fmla="*/ 922350 h 3841579"/>
              <a:gd name="connsiteX3-37" fmla="*/ 9207301 w 9219332"/>
              <a:gd name="connsiteY3-38" fmla="*/ 3841579 h 3841579"/>
              <a:gd name="connsiteX4-39" fmla="*/ 48126 w 9219332"/>
              <a:gd name="connsiteY4-40" fmla="*/ 3841579 h 3841579"/>
              <a:gd name="connsiteX5" fmla="*/ 0 w 9219332"/>
              <a:gd name="connsiteY5" fmla="*/ 140297 h 3841579"/>
              <a:gd name="connsiteX0-41" fmla="*/ 0 w 9219332"/>
              <a:gd name="connsiteY0-42" fmla="*/ 1454745 h 5156027"/>
              <a:gd name="connsiteX1-43" fmla="*/ 2662121 w 9219332"/>
              <a:gd name="connsiteY1-44" fmla="*/ 10956 h 5156027"/>
              <a:gd name="connsiteX2-45" fmla="*/ 9219332 w 9219332"/>
              <a:gd name="connsiteY2-46" fmla="*/ 2236798 h 5156027"/>
              <a:gd name="connsiteX3-47" fmla="*/ 9207301 w 9219332"/>
              <a:gd name="connsiteY3-48" fmla="*/ 5156027 h 5156027"/>
              <a:gd name="connsiteX4-49" fmla="*/ 48126 w 9219332"/>
              <a:gd name="connsiteY4-50" fmla="*/ 5156027 h 5156027"/>
              <a:gd name="connsiteX5-51" fmla="*/ 0 w 9219332"/>
              <a:gd name="connsiteY5-52" fmla="*/ 1454745 h 5156027"/>
              <a:gd name="connsiteX0-53" fmla="*/ 0 w 9219332"/>
              <a:gd name="connsiteY0-54" fmla="*/ 1443789 h 5145071"/>
              <a:gd name="connsiteX1-55" fmla="*/ 2662121 w 9219332"/>
              <a:gd name="connsiteY1-56" fmla="*/ 0 h 5145071"/>
              <a:gd name="connsiteX2-57" fmla="*/ 9219332 w 9219332"/>
              <a:gd name="connsiteY2-58" fmla="*/ 2225842 h 5145071"/>
              <a:gd name="connsiteX3-59" fmla="*/ 9207301 w 9219332"/>
              <a:gd name="connsiteY3-60" fmla="*/ 5145071 h 5145071"/>
              <a:gd name="connsiteX4-61" fmla="*/ 48126 w 9219332"/>
              <a:gd name="connsiteY4-62" fmla="*/ 5145071 h 5145071"/>
              <a:gd name="connsiteX5-63" fmla="*/ 0 w 9219332"/>
              <a:gd name="connsiteY5-64" fmla="*/ 1443789 h 5145071"/>
              <a:gd name="connsiteX0-65" fmla="*/ 0 w 9219332"/>
              <a:gd name="connsiteY0-66" fmla="*/ 1449612 h 5150894"/>
              <a:gd name="connsiteX1-67" fmla="*/ 2662121 w 9219332"/>
              <a:gd name="connsiteY1-68" fmla="*/ 5823 h 5150894"/>
              <a:gd name="connsiteX2-69" fmla="*/ 9219332 w 9219332"/>
              <a:gd name="connsiteY2-70" fmla="*/ 2231665 h 5150894"/>
              <a:gd name="connsiteX3-71" fmla="*/ 9207301 w 9219332"/>
              <a:gd name="connsiteY3-72" fmla="*/ 5150894 h 5150894"/>
              <a:gd name="connsiteX4-73" fmla="*/ 48126 w 9219332"/>
              <a:gd name="connsiteY4-74" fmla="*/ 5150894 h 5150894"/>
              <a:gd name="connsiteX5-75" fmla="*/ 0 w 9219332"/>
              <a:gd name="connsiteY5-76" fmla="*/ 1449612 h 5150894"/>
              <a:gd name="connsiteX0-77" fmla="*/ 0 w 9219332"/>
              <a:gd name="connsiteY0-78" fmla="*/ 1473604 h 5174886"/>
              <a:gd name="connsiteX1-79" fmla="*/ 2613995 w 9219332"/>
              <a:gd name="connsiteY1-80" fmla="*/ 5752 h 5174886"/>
              <a:gd name="connsiteX2-81" fmla="*/ 9219332 w 9219332"/>
              <a:gd name="connsiteY2-82" fmla="*/ 2255657 h 5174886"/>
              <a:gd name="connsiteX3-83" fmla="*/ 9207301 w 9219332"/>
              <a:gd name="connsiteY3-84" fmla="*/ 5174886 h 5174886"/>
              <a:gd name="connsiteX4-85" fmla="*/ 48126 w 9219332"/>
              <a:gd name="connsiteY4-86" fmla="*/ 5174886 h 5174886"/>
              <a:gd name="connsiteX5-87" fmla="*/ 0 w 9219332"/>
              <a:gd name="connsiteY5-88" fmla="*/ 1473604 h 5174886"/>
              <a:gd name="connsiteX0-89" fmla="*/ 0 w 9219332"/>
              <a:gd name="connsiteY0-90" fmla="*/ 1473604 h 5174886"/>
              <a:gd name="connsiteX1-91" fmla="*/ 2613995 w 9219332"/>
              <a:gd name="connsiteY1-92" fmla="*/ 5752 h 5174886"/>
              <a:gd name="connsiteX2-93" fmla="*/ 9219332 w 9219332"/>
              <a:gd name="connsiteY2-94" fmla="*/ 2255657 h 5174886"/>
              <a:gd name="connsiteX3-95" fmla="*/ 9207301 w 9219332"/>
              <a:gd name="connsiteY3-96" fmla="*/ 5174886 h 5174886"/>
              <a:gd name="connsiteX4-97" fmla="*/ 48126 w 9219332"/>
              <a:gd name="connsiteY4-98" fmla="*/ 5174886 h 5174886"/>
              <a:gd name="connsiteX5-99" fmla="*/ 0 w 9219332"/>
              <a:gd name="connsiteY5-100" fmla="*/ 1473604 h 5174886"/>
              <a:gd name="connsiteX0-101" fmla="*/ 0 w 9219332"/>
              <a:gd name="connsiteY0-102" fmla="*/ 1483124 h 5184406"/>
              <a:gd name="connsiteX1-103" fmla="*/ 2613995 w 9219332"/>
              <a:gd name="connsiteY1-104" fmla="*/ 15272 h 5184406"/>
              <a:gd name="connsiteX2-105" fmla="*/ 5874553 w 9219332"/>
              <a:gd name="connsiteY2-106" fmla="*/ 809357 h 5184406"/>
              <a:gd name="connsiteX3-107" fmla="*/ 9219332 w 9219332"/>
              <a:gd name="connsiteY3-108" fmla="*/ 2265177 h 5184406"/>
              <a:gd name="connsiteX4-109" fmla="*/ 9207301 w 9219332"/>
              <a:gd name="connsiteY4-110" fmla="*/ 5184406 h 5184406"/>
              <a:gd name="connsiteX5-111" fmla="*/ 48126 w 9219332"/>
              <a:gd name="connsiteY5-112" fmla="*/ 5184406 h 5184406"/>
              <a:gd name="connsiteX6" fmla="*/ 0 w 9219332"/>
              <a:gd name="connsiteY6" fmla="*/ 1483124 h 5184406"/>
              <a:gd name="connsiteX0-113" fmla="*/ 0 w 9219332"/>
              <a:gd name="connsiteY0-114" fmla="*/ 1483124 h 5184406"/>
              <a:gd name="connsiteX1-115" fmla="*/ 2613995 w 9219332"/>
              <a:gd name="connsiteY1-116" fmla="*/ 15272 h 5184406"/>
              <a:gd name="connsiteX2-117" fmla="*/ 5874553 w 9219332"/>
              <a:gd name="connsiteY2-118" fmla="*/ 809357 h 5184406"/>
              <a:gd name="connsiteX3-119" fmla="*/ 9219332 w 9219332"/>
              <a:gd name="connsiteY3-120" fmla="*/ 2265177 h 5184406"/>
              <a:gd name="connsiteX4-121" fmla="*/ 9207301 w 9219332"/>
              <a:gd name="connsiteY4-122" fmla="*/ 5184406 h 5184406"/>
              <a:gd name="connsiteX5-123" fmla="*/ 48126 w 9219332"/>
              <a:gd name="connsiteY5-124" fmla="*/ 5184406 h 5184406"/>
              <a:gd name="connsiteX6-125" fmla="*/ 0 w 9219332"/>
              <a:gd name="connsiteY6-126" fmla="*/ 1483124 h 5184406"/>
              <a:gd name="connsiteX0-127" fmla="*/ 0 w 9219332"/>
              <a:gd name="connsiteY0-128" fmla="*/ 1472999 h 5174281"/>
              <a:gd name="connsiteX1-129" fmla="*/ 2613995 w 9219332"/>
              <a:gd name="connsiteY1-130" fmla="*/ 5147 h 5174281"/>
              <a:gd name="connsiteX2-131" fmla="*/ 6223468 w 9219332"/>
              <a:gd name="connsiteY2-132" fmla="*/ 2026453 h 5174281"/>
              <a:gd name="connsiteX3-133" fmla="*/ 9219332 w 9219332"/>
              <a:gd name="connsiteY3-134" fmla="*/ 2255052 h 5174281"/>
              <a:gd name="connsiteX4-135" fmla="*/ 9207301 w 9219332"/>
              <a:gd name="connsiteY4-136" fmla="*/ 5174281 h 5174281"/>
              <a:gd name="connsiteX5-137" fmla="*/ 48126 w 9219332"/>
              <a:gd name="connsiteY5-138" fmla="*/ 5174281 h 5174281"/>
              <a:gd name="connsiteX6-139" fmla="*/ 0 w 9219332"/>
              <a:gd name="connsiteY6-140" fmla="*/ 1472999 h 5174281"/>
              <a:gd name="connsiteX0-141" fmla="*/ 0 w 9219332"/>
              <a:gd name="connsiteY0-142" fmla="*/ 1479523 h 5180805"/>
              <a:gd name="connsiteX1-143" fmla="*/ 2613995 w 9219332"/>
              <a:gd name="connsiteY1-144" fmla="*/ 11671 h 5180805"/>
              <a:gd name="connsiteX2-145" fmla="*/ 6223468 w 9219332"/>
              <a:gd name="connsiteY2-146" fmla="*/ 2032977 h 5180805"/>
              <a:gd name="connsiteX3-147" fmla="*/ 9219332 w 9219332"/>
              <a:gd name="connsiteY3-148" fmla="*/ 2261576 h 5180805"/>
              <a:gd name="connsiteX4-149" fmla="*/ 9207301 w 9219332"/>
              <a:gd name="connsiteY4-150" fmla="*/ 5180805 h 5180805"/>
              <a:gd name="connsiteX5-151" fmla="*/ 48126 w 9219332"/>
              <a:gd name="connsiteY5-152" fmla="*/ 5180805 h 5180805"/>
              <a:gd name="connsiteX6-153" fmla="*/ 0 w 9219332"/>
              <a:gd name="connsiteY6-154" fmla="*/ 1479523 h 5180805"/>
              <a:gd name="connsiteX0-155" fmla="*/ 0 w 9219332"/>
              <a:gd name="connsiteY0-156" fmla="*/ 1478352 h 5179634"/>
              <a:gd name="connsiteX1-157" fmla="*/ 2613995 w 9219332"/>
              <a:gd name="connsiteY1-158" fmla="*/ 10500 h 5179634"/>
              <a:gd name="connsiteX2-159" fmla="*/ 6223468 w 9219332"/>
              <a:gd name="connsiteY2-160" fmla="*/ 2031806 h 5179634"/>
              <a:gd name="connsiteX3-161" fmla="*/ 9219332 w 9219332"/>
              <a:gd name="connsiteY3-162" fmla="*/ 2260405 h 5179634"/>
              <a:gd name="connsiteX4-163" fmla="*/ 9207301 w 9219332"/>
              <a:gd name="connsiteY4-164" fmla="*/ 5179634 h 5179634"/>
              <a:gd name="connsiteX5-165" fmla="*/ 48126 w 9219332"/>
              <a:gd name="connsiteY5-166" fmla="*/ 5179634 h 5179634"/>
              <a:gd name="connsiteX6-167" fmla="*/ 0 w 9219332"/>
              <a:gd name="connsiteY6-168" fmla="*/ 1478352 h 5179634"/>
              <a:gd name="connsiteX0-169" fmla="*/ 0 w 9219332"/>
              <a:gd name="connsiteY0-170" fmla="*/ 1478352 h 5179634"/>
              <a:gd name="connsiteX1-171" fmla="*/ 2613995 w 9219332"/>
              <a:gd name="connsiteY1-172" fmla="*/ 10500 h 5179634"/>
              <a:gd name="connsiteX2-173" fmla="*/ 6223468 w 9219332"/>
              <a:gd name="connsiteY2-174" fmla="*/ 2031806 h 5179634"/>
              <a:gd name="connsiteX3-175" fmla="*/ 9219332 w 9219332"/>
              <a:gd name="connsiteY3-176" fmla="*/ 2260405 h 5179634"/>
              <a:gd name="connsiteX4-177" fmla="*/ 9207301 w 9219332"/>
              <a:gd name="connsiteY4-178" fmla="*/ 5179634 h 5179634"/>
              <a:gd name="connsiteX5-179" fmla="*/ 48126 w 9219332"/>
              <a:gd name="connsiteY5-180" fmla="*/ 5179634 h 5179634"/>
              <a:gd name="connsiteX6-181" fmla="*/ 0 w 9219332"/>
              <a:gd name="connsiteY6-182" fmla="*/ 1478352 h 5179634"/>
              <a:gd name="connsiteX0-183" fmla="*/ 0 w 9219332"/>
              <a:gd name="connsiteY0-184" fmla="*/ 1475965 h 5177247"/>
              <a:gd name="connsiteX1-185" fmla="*/ 2613995 w 9219332"/>
              <a:gd name="connsiteY1-186" fmla="*/ 8113 h 5177247"/>
              <a:gd name="connsiteX2-187" fmla="*/ 6223468 w 9219332"/>
              <a:gd name="connsiteY2-188" fmla="*/ 2029419 h 5177247"/>
              <a:gd name="connsiteX3-189" fmla="*/ 9219332 w 9219332"/>
              <a:gd name="connsiteY3-190" fmla="*/ 2258018 h 5177247"/>
              <a:gd name="connsiteX4-191" fmla="*/ 9207301 w 9219332"/>
              <a:gd name="connsiteY4-192" fmla="*/ 5177247 h 5177247"/>
              <a:gd name="connsiteX5-193" fmla="*/ 48126 w 9219332"/>
              <a:gd name="connsiteY5-194" fmla="*/ 5177247 h 5177247"/>
              <a:gd name="connsiteX6-195" fmla="*/ 0 w 9219332"/>
              <a:gd name="connsiteY6-196" fmla="*/ 1475965 h 5177247"/>
              <a:gd name="connsiteX0-197" fmla="*/ 0 w 9219332"/>
              <a:gd name="connsiteY0-198" fmla="*/ 1472966 h 5174248"/>
              <a:gd name="connsiteX1-199" fmla="*/ 2613995 w 9219332"/>
              <a:gd name="connsiteY1-200" fmla="*/ 5114 h 5174248"/>
              <a:gd name="connsiteX2-201" fmla="*/ 6223468 w 9219332"/>
              <a:gd name="connsiteY2-202" fmla="*/ 2026420 h 5174248"/>
              <a:gd name="connsiteX3-203" fmla="*/ 9219332 w 9219332"/>
              <a:gd name="connsiteY3-204" fmla="*/ 2182829 h 5174248"/>
              <a:gd name="connsiteX4-205" fmla="*/ 9207301 w 9219332"/>
              <a:gd name="connsiteY4-206" fmla="*/ 5174248 h 5174248"/>
              <a:gd name="connsiteX5-207" fmla="*/ 48126 w 9219332"/>
              <a:gd name="connsiteY5-208" fmla="*/ 5174248 h 5174248"/>
              <a:gd name="connsiteX6-209" fmla="*/ 0 w 9219332"/>
              <a:gd name="connsiteY6-210" fmla="*/ 1472966 h 5174248"/>
              <a:gd name="connsiteX0-211" fmla="*/ 0 w 9219332"/>
              <a:gd name="connsiteY0-212" fmla="*/ 1472966 h 5174248"/>
              <a:gd name="connsiteX1-213" fmla="*/ 2613995 w 9219332"/>
              <a:gd name="connsiteY1-214" fmla="*/ 5114 h 5174248"/>
              <a:gd name="connsiteX2-215" fmla="*/ 6223468 w 9219332"/>
              <a:gd name="connsiteY2-216" fmla="*/ 2026420 h 5174248"/>
              <a:gd name="connsiteX3-217" fmla="*/ 9219332 w 9219332"/>
              <a:gd name="connsiteY3-218" fmla="*/ 2182829 h 5174248"/>
              <a:gd name="connsiteX4-219" fmla="*/ 9207301 w 9219332"/>
              <a:gd name="connsiteY4-220" fmla="*/ 5174248 h 5174248"/>
              <a:gd name="connsiteX5-221" fmla="*/ 48126 w 9219332"/>
              <a:gd name="connsiteY5-222" fmla="*/ 5174248 h 5174248"/>
              <a:gd name="connsiteX6-223" fmla="*/ 0 w 9219332"/>
              <a:gd name="connsiteY6-224" fmla="*/ 1472966 h 5174248"/>
              <a:gd name="connsiteX0-225" fmla="*/ 0 w 9219332"/>
              <a:gd name="connsiteY0-226" fmla="*/ 1473550 h 5174832"/>
              <a:gd name="connsiteX1-227" fmla="*/ 2613995 w 9219332"/>
              <a:gd name="connsiteY1-228" fmla="*/ 5698 h 5174832"/>
              <a:gd name="connsiteX2-229" fmla="*/ 6223468 w 9219332"/>
              <a:gd name="connsiteY2-230" fmla="*/ 2027004 h 5174832"/>
              <a:gd name="connsiteX3-231" fmla="*/ 9219332 w 9219332"/>
              <a:gd name="connsiteY3-232" fmla="*/ 2183413 h 5174832"/>
              <a:gd name="connsiteX4-233" fmla="*/ 9207301 w 9219332"/>
              <a:gd name="connsiteY4-234" fmla="*/ 5174832 h 5174832"/>
              <a:gd name="connsiteX5-235" fmla="*/ 48126 w 9219332"/>
              <a:gd name="connsiteY5-236" fmla="*/ 5174832 h 5174832"/>
              <a:gd name="connsiteX6-237" fmla="*/ 0 w 9219332"/>
              <a:gd name="connsiteY6-238" fmla="*/ 1473550 h 5174832"/>
              <a:gd name="connsiteX0-239" fmla="*/ 0 w 9219332"/>
              <a:gd name="connsiteY0-240" fmla="*/ 1473550 h 5174832"/>
              <a:gd name="connsiteX1-241" fmla="*/ 2613995 w 9219332"/>
              <a:gd name="connsiteY1-242" fmla="*/ 5698 h 5174832"/>
              <a:gd name="connsiteX2-243" fmla="*/ 6223468 w 9219332"/>
              <a:gd name="connsiteY2-244" fmla="*/ 2027004 h 5174832"/>
              <a:gd name="connsiteX3-245" fmla="*/ 9219332 w 9219332"/>
              <a:gd name="connsiteY3-246" fmla="*/ 2183413 h 5174832"/>
              <a:gd name="connsiteX4-247" fmla="*/ 9207301 w 9219332"/>
              <a:gd name="connsiteY4-248" fmla="*/ 5174832 h 5174832"/>
              <a:gd name="connsiteX5-249" fmla="*/ 48126 w 9219332"/>
              <a:gd name="connsiteY5-250" fmla="*/ 5174832 h 5174832"/>
              <a:gd name="connsiteX6-251" fmla="*/ 0 w 9219332"/>
              <a:gd name="connsiteY6-252" fmla="*/ 1473550 h 5174832"/>
              <a:gd name="connsiteX0-253" fmla="*/ 0 w 9219332"/>
              <a:gd name="connsiteY0-254" fmla="*/ 1473550 h 5174832"/>
              <a:gd name="connsiteX1-255" fmla="*/ 2613995 w 9219332"/>
              <a:gd name="connsiteY1-256" fmla="*/ 5698 h 5174832"/>
              <a:gd name="connsiteX2-257" fmla="*/ 6223468 w 9219332"/>
              <a:gd name="connsiteY2-258" fmla="*/ 2027004 h 5174832"/>
              <a:gd name="connsiteX3-259" fmla="*/ 9219332 w 9219332"/>
              <a:gd name="connsiteY3-260" fmla="*/ 2183413 h 5174832"/>
              <a:gd name="connsiteX4-261" fmla="*/ 9207301 w 9219332"/>
              <a:gd name="connsiteY4-262" fmla="*/ 5174832 h 5174832"/>
              <a:gd name="connsiteX5-263" fmla="*/ 48126 w 9219332"/>
              <a:gd name="connsiteY5-264" fmla="*/ 5174832 h 5174832"/>
              <a:gd name="connsiteX6-265" fmla="*/ 0 w 9219332"/>
              <a:gd name="connsiteY6-266" fmla="*/ 1473550 h 5174832"/>
              <a:gd name="connsiteX0-267" fmla="*/ 0 w 9219332"/>
              <a:gd name="connsiteY0-268" fmla="*/ 1498176 h 5199458"/>
              <a:gd name="connsiteX1-269" fmla="*/ 2613995 w 9219332"/>
              <a:gd name="connsiteY1-270" fmla="*/ 30324 h 5199458"/>
              <a:gd name="connsiteX2-271" fmla="*/ 6223468 w 9219332"/>
              <a:gd name="connsiteY2-272" fmla="*/ 2051630 h 5199458"/>
              <a:gd name="connsiteX3-273" fmla="*/ 9219332 w 9219332"/>
              <a:gd name="connsiteY3-274" fmla="*/ 2208039 h 5199458"/>
              <a:gd name="connsiteX4-275" fmla="*/ 9207301 w 9219332"/>
              <a:gd name="connsiteY4-276" fmla="*/ 5199458 h 5199458"/>
              <a:gd name="connsiteX5-277" fmla="*/ 48126 w 9219332"/>
              <a:gd name="connsiteY5-278" fmla="*/ 5199458 h 5199458"/>
              <a:gd name="connsiteX6-279" fmla="*/ 0 w 9219332"/>
              <a:gd name="connsiteY6-280" fmla="*/ 1498176 h 5199458"/>
              <a:gd name="connsiteX0-281" fmla="*/ 0 w 9219332"/>
              <a:gd name="connsiteY0-282" fmla="*/ 1498176 h 5199458"/>
              <a:gd name="connsiteX1-283" fmla="*/ 2613995 w 9219332"/>
              <a:gd name="connsiteY1-284" fmla="*/ 30324 h 5199458"/>
              <a:gd name="connsiteX2-285" fmla="*/ 6223468 w 9219332"/>
              <a:gd name="connsiteY2-286" fmla="*/ 2051630 h 5199458"/>
              <a:gd name="connsiteX3-287" fmla="*/ 9219332 w 9219332"/>
              <a:gd name="connsiteY3-288" fmla="*/ 2208039 h 5199458"/>
              <a:gd name="connsiteX4-289" fmla="*/ 9207301 w 9219332"/>
              <a:gd name="connsiteY4-290" fmla="*/ 5199458 h 5199458"/>
              <a:gd name="connsiteX5-291" fmla="*/ 48126 w 9219332"/>
              <a:gd name="connsiteY5-292" fmla="*/ 5199458 h 5199458"/>
              <a:gd name="connsiteX6-293" fmla="*/ 0 w 9219332"/>
              <a:gd name="connsiteY6-294" fmla="*/ 1498176 h 5199458"/>
              <a:gd name="connsiteX0-295" fmla="*/ 0 w 9219332"/>
              <a:gd name="connsiteY0-296" fmla="*/ 1468793 h 5170075"/>
              <a:gd name="connsiteX1-297" fmla="*/ 2613995 w 9219332"/>
              <a:gd name="connsiteY1-298" fmla="*/ 941 h 5170075"/>
              <a:gd name="connsiteX2-299" fmla="*/ 6223468 w 9219332"/>
              <a:gd name="connsiteY2-300" fmla="*/ 2022247 h 5170075"/>
              <a:gd name="connsiteX3-301" fmla="*/ 9219332 w 9219332"/>
              <a:gd name="connsiteY3-302" fmla="*/ 2178656 h 5170075"/>
              <a:gd name="connsiteX4-303" fmla="*/ 9207301 w 9219332"/>
              <a:gd name="connsiteY4-304" fmla="*/ 5170075 h 5170075"/>
              <a:gd name="connsiteX5-305" fmla="*/ 48126 w 9219332"/>
              <a:gd name="connsiteY5-306" fmla="*/ 5170075 h 5170075"/>
              <a:gd name="connsiteX6-307" fmla="*/ 0 w 9219332"/>
              <a:gd name="connsiteY6-308" fmla="*/ 1468793 h 5170075"/>
              <a:gd name="connsiteX0-309" fmla="*/ 0 w 9219332"/>
              <a:gd name="connsiteY0-310" fmla="*/ 1482160 h 5183442"/>
              <a:gd name="connsiteX1-311" fmla="*/ 2613995 w 9219332"/>
              <a:gd name="connsiteY1-312" fmla="*/ 14308 h 5183442"/>
              <a:gd name="connsiteX2-313" fmla="*/ 6223468 w 9219332"/>
              <a:gd name="connsiteY2-314" fmla="*/ 2035614 h 5183442"/>
              <a:gd name="connsiteX3-315" fmla="*/ 9219332 w 9219332"/>
              <a:gd name="connsiteY3-316" fmla="*/ 2192023 h 5183442"/>
              <a:gd name="connsiteX4-317" fmla="*/ 9207301 w 9219332"/>
              <a:gd name="connsiteY4-318" fmla="*/ 5183442 h 5183442"/>
              <a:gd name="connsiteX5-319" fmla="*/ 48126 w 9219332"/>
              <a:gd name="connsiteY5-320" fmla="*/ 5183442 h 5183442"/>
              <a:gd name="connsiteX6-321" fmla="*/ 0 w 9219332"/>
              <a:gd name="connsiteY6-322" fmla="*/ 1482160 h 5183442"/>
              <a:gd name="connsiteX0-323" fmla="*/ 0 w 9219332"/>
              <a:gd name="connsiteY0-324" fmla="*/ 1493749 h 5195031"/>
              <a:gd name="connsiteX1-325" fmla="*/ 2613995 w 9219332"/>
              <a:gd name="connsiteY1-326" fmla="*/ 25897 h 5195031"/>
              <a:gd name="connsiteX2-327" fmla="*/ 6223468 w 9219332"/>
              <a:gd name="connsiteY2-328" fmla="*/ 2047203 h 5195031"/>
              <a:gd name="connsiteX3-329" fmla="*/ 9219332 w 9219332"/>
              <a:gd name="connsiteY3-330" fmla="*/ 2203612 h 5195031"/>
              <a:gd name="connsiteX4-331" fmla="*/ 9207301 w 9219332"/>
              <a:gd name="connsiteY4-332" fmla="*/ 5195031 h 5195031"/>
              <a:gd name="connsiteX5-333" fmla="*/ 48126 w 9219332"/>
              <a:gd name="connsiteY5-334" fmla="*/ 5195031 h 5195031"/>
              <a:gd name="connsiteX6-335" fmla="*/ 0 w 9219332"/>
              <a:gd name="connsiteY6-336" fmla="*/ 1493749 h 5195031"/>
              <a:gd name="connsiteX0-337" fmla="*/ 0 w 9219332"/>
              <a:gd name="connsiteY0-338" fmla="*/ 1539121 h 5240403"/>
              <a:gd name="connsiteX1-339" fmla="*/ 2493679 w 9219332"/>
              <a:gd name="connsiteY1-340" fmla="*/ 23143 h 5240403"/>
              <a:gd name="connsiteX2-341" fmla="*/ 6223468 w 9219332"/>
              <a:gd name="connsiteY2-342" fmla="*/ 2092575 h 5240403"/>
              <a:gd name="connsiteX3-343" fmla="*/ 9219332 w 9219332"/>
              <a:gd name="connsiteY3-344" fmla="*/ 2248984 h 5240403"/>
              <a:gd name="connsiteX4-345" fmla="*/ 9207301 w 9219332"/>
              <a:gd name="connsiteY4-346" fmla="*/ 5240403 h 5240403"/>
              <a:gd name="connsiteX5-347" fmla="*/ 48126 w 9219332"/>
              <a:gd name="connsiteY5-348" fmla="*/ 5240403 h 5240403"/>
              <a:gd name="connsiteX6-349" fmla="*/ 0 w 9219332"/>
              <a:gd name="connsiteY6-350" fmla="*/ 1539121 h 5240403"/>
              <a:gd name="connsiteX0-351" fmla="*/ 0 w 9219332"/>
              <a:gd name="connsiteY0-352" fmla="*/ 1556620 h 5257902"/>
              <a:gd name="connsiteX1-353" fmla="*/ 2493679 w 9219332"/>
              <a:gd name="connsiteY1-354" fmla="*/ 40642 h 5257902"/>
              <a:gd name="connsiteX2-355" fmla="*/ 6223468 w 9219332"/>
              <a:gd name="connsiteY2-356" fmla="*/ 2110074 h 5257902"/>
              <a:gd name="connsiteX3-357" fmla="*/ 9219332 w 9219332"/>
              <a:gd name="connsiteY3-358" fmla="*/ 2266483 h 5257902"/>
              <a:gd name="connsiteX4-359" fmla="*/ 9207301 w 9219332"/>
              <a:gd name="connsiteY4-360" fmla="*/ 5257902 h 5257902"/>
              <a:gd name="connsiteX5-361" fmla="*/ 48126 w 9219332"/>
              <a:gd name="connsiteY5-362" fmla="*/ 5257902 h 5257902"/>
              <a:gd name="connsiteX6-363" fmla="*/ 0 w 9219332"/>
              <a:gd name="connsiteY6-364" fmla="*/ 1556620 h 5257902"/>
              <a:gd name="connsiteX0-365" fmla="*/ 0 w 9219332"/>
              <a:gd name="connsiteY0-366" fmla="*/ 1562740 h 5264022"/>
              <a:gd name="connsiteX1-367" fmla="*/ 2493679 w 9219332"/>
              <a:gd name="connsiteY1-368" fmla="*/ 46762 h 5264022"/>
              <a:gd name="connsiteX2-369" fmla="*/ 6223468 w 9219332"/>
              <a:gd name="connsiteY2-370" fmla="*/ 2116194 h 5264022"/>
              <a:gd name="connsiteX3-371" fmla="*/ 9219332 w 9219332"/>
              <a:gd name="connsiteY3-372" fmla="*/ 2272603 h 5264022"/>
              <a:gd name="connsiteX4-373" fmla="*/ 9207301 w 9219332"/>
              <a:gd name="connsiteY4-374" fmla="*/ 5264022 h 5264022"/>
              <a:gd name="connsiteX5-375" fmla="*/ 48126 w 9219332"/>
              <a:gd name="connsiteY5-376" fmla="*/ 5264022 h 5264022"/>
              <a:gd name="connsiteX6-377" fmla="*/ 0 w 9219332"/>
              <a:gd name="connsiteY6-378" fmla="*/ 1562740 h 5264022"/>
              <a:gd name="connsiteX0-379" fmla="*/ 0 w 9219332"/>
              <a:gd name="connsiteY0-380" fmla="*/ 1556621 h 5257903"/>
              <a:gd name="connsiteX1-381" fmla="*/ 2469615 w 9219332"/>
              <a:gd name="connsiteY1-382" fmla="*/ 40643 h 5257903"/>
              <a:gd name="connsiteX2-383" fmla="*/ 6223468 w 9219332"/>
              <a:gd name="connsiteY2-384" fmla="*/ 2110075 h 5257903"/>
              <a:gd name="connsiteX3-385" fmla="*/ 9219332 w 9219332"/>
              <a:gd name="connsiteY3-386" fmla="*/ 2266484 h 5257903"/>
              <a:gd name="connsiteX4-387" fmla="*/ 9207301 w 9219332"/>
              <a:gd name="connsiteY4-388" fmla="*/ 5257903 h 5257903"/>
              <a:gd name="connsiteX5-389" fmla="*/ 48126 w 9219332"/>
              <a:gd name="connsiteY5-390" fmla="*/ 5257903 h 5257903"/>
              <a:gd name="connsiteX6-391" fmla="*/ 0 w 9219332"/>
              <a:gd name="connsiteY6-392" fmla="*/ 1556621 h 5257903"/>
              <a:gd name="connsiteX0-393" fmla="*/ 0 w 9219332"/>
              <a:gd name="connsiteY0-394" fmla="*/ 1545248 h 5246530"/>
              <a:gd name="connsiteX1-395" fmla="*/ 2469615 w 9219332"/>
              <a:gd name="connsiteY1-396" fmla="*/ 29270 h 5246530"/>
              <a:gd name="connsiteX2-397" fmla="*/ 6223468 w 9219332"/>
              <a:gd name="connsiteY2-398" fmla="*/ 2098702 h 5246530"/>
              <a:gd name="connsiteX3-399" fmla="*/ 9219332 w 9219332"/>
              <a:gd name="connsiteY3-400" fmla="*/ 2255111 h 5246530"/>
              <a:gd name="connsiteX4-401" fmla="*/ 9207301 w 9219332"/>
              <a:gd name="connsiteY4-402" fmla="*/ 5246530 h 5246530"/>
              <a:gd name="connsiteX5-403" fmla="*/ 48126 w 9219332"/>
              <a:gd name="connsiteY5-404" fmla="*/ 5246530 h 5246530"/>
              <a:gd name="connsiteX6-405" fmla="*/ 0 w 9219332"/>
              <a:gd name="connsiteY6-406" fmla="*/ 1545248 h 5246530"/>
              <a:gd name="connsiteX0-407" fmla="*/ 0 w 9219332"/>
              <a:gd name="connsiteY0-408" fmla="*/ 1547962 h 5249244"/>
              <a:gd name="connsiteX1-409" fmla="*/ 2469615 w 9219332"/>
              <a:gd name="connsiteY1-410" fmla="*/ 31984 h 5249244"/>
              <a:gd name="connsiteX2-411" fmla="*/ 6223468 w 9219332"/>
              <a:gd name="connsiteY2-412" fmla="*/ 2101416 h 5249244"/>
              <a:gd name="connsiteX3-413" fmla="*/ 9219332 w 9219332"/>
              <a:gd name="connsiteY3-414" fmla="*/ 2257825 h 5249244"/>
              <a:gd name="connsiteX4-415" fmla="*/ 9207301 w 9219332"/>
              <a:gd name="connsiteY4-416" fmla="*/ 5249244 h 5249244"/>
              <a:gd name="connsiteX5-417" fmla="*/ 48126 w 9219332"/>
              <a:gd name="connsiteY5-418" fmla="*/ 5249244 h 5249244"/>
              <a:gd name="connsiteX6-419" fmla="*/ 0 w 9219332"/>
              <a:gd name="connsiteY6-420" fmla="*/ 1547962 h 5249244"/>
              <a:gd name="connsiteX0-421" fmla="*/ 0 w 9219332"/>
              <a:gd name="connsiteY0-422" fmla="*/ 1521267 h 5222549"/>
              <a:gd name="connsiteX1-423" fmla="*/ 2469615 w 9219332"/>
              <a:gd name="connsiteY1-424" fmla="*/ 5289 h 5222549"/>
              <a:gd name="connsiteX2-425" fmla="*/ 6223468 w 9219332"/>
              <a:gd name="connsiteY2-426" fmla="*/ 2014563 h 5222549"/>
              <a:gd name="connsiteX3-427" fmla="*/ 9219332 w 9219332"/>
              <a:gd name="connsiteY3-428" fmla="*/ 2231130 h 5222549"/>
              <a:gd name="connsiteX4-429" fmla="*/ 9207301 w 9219332"/>
              <a:gd name="connsiteY4-430" fmla="*/ 5222549 h 5222549"/>
              <a:gd name="connsiteX5-431" fmla="*/ 48126 w 9219332"/>
              <a:gd name="connsiteY5-432" fmla="*/ 5222549 h 5222549"/>
              <a:gd name="connsiteX6-433" fmla="*/ 0 w 9219332"/>
              <a:gd name="connsiteY6-434" fmla="*/ 1521267 h 5222549"/>
              <a:gd name="connsiteX0-435" fmla="*/ 0 w 9219332"/>
              <a:gd name="connsiteY0-436" fmla="*/ 1521267 h 5222549"/>
              <a:gd name="connsiteX1-437" fmla="*/ 2469615 w 9219332"/>
              <a:gd name="connsiteY1-438" fmla="*/ 5289 h 5222549"/>
              <a:gd name="connsiteX2-439" fmla="*/ 6223468 w 9219332"/>
              <a:gd name="connsiteY2-440" fmla="*/ 2014563 h 5222549"/>
              <a:gd name="connsiteX3-441" fmla="*/ 9219332 w 9219332"/>
              <a:gd name="connsiteY3-442" fmla="*/ 2231130 h 5222549"/>
              <a:gd name="connsiteX4-443" fmla="*/ 9207301 w 9219332"/>
              <a:gd name="connsiteY4-444" fmla="*/ 5222549 h 5222549"/>
              <a:gd name="connsiteX5-445" fmla="*/ 48126 w 9219332"/>
              <a:gd name="connsiteY5-446" fmla="*/ 5222549 h 5222549"/>
              <a:gd name="connsiteX6-447" fmla="*/ 0 w 9219332"/>
              <a:gd name="connsiteY6-448" fmla="*/ 1521267 h 5222549"/>
              <a:gd name="connsiteX0-449" fmla="*/ 0 w 9219332"/>
              <a:gd name="connsiteY0-450" fmla="*/ 1552938 h 5254220"/>
              <a:gd name="connsiteX1-451" fmla="*/ 2469615 w 9219332"/>
              <a:gd name="connsiteY1-452" fmla="*/ 36960 h 5254220"/>
              <a:gd name="connsiteX2-453" fmla="*/ 6223468 w 9219332"/>
              <a:gd name="connsiteY2-454" fmla="*/ 2046234 h 5254220"/>
              <a:gd name="connsiteX3-455" fmla="*/ 9219332 w 9219332"/>
              <a:gd name="connsiteY3-456" fmla="*/ 2262801 h 5254220"/>
              <a:gd name="connsiteX4-457" fmla="*/ 9207301 w 9219332"/>
              <a:gd name="connsiteY4-458" fmla="*/ 5254220 h 5254220"/>
              <a:gd name="connsiteX5-459" fmla="*/ 48126 w 9219332"/>
              <a:gd name="connsiteY5-460" fmla="*/ 5254220 h 5254220"/>
              <a:gd name="connsiteX6-461" fmla="*/ 0 w 9219332"/>
              <a:gd name="connsiteY6-462" fmla="*/ 1552938 h 5254220"/>
              <a:gd name="connsiteX0-463" fmla="*/ 0 w 9243396"/>
              <a:gd name="connsiteY0-464" fmla="*/ 1549990 h 5251272"/>
              <a:gd name="connsiteX1-465" fmla="*/ 2469615 w 9243396"/>
              <a:gd name="connsiteY1-466" fmla="*/ 34012 h 5251272"/>
              <a:gd name="connsiteX2-467" fmla="*/ 6223468 w 9243396"/>
              <a:gd name="connsiteY2-468" fmla="*/ 2043286 h 5251272"/>
              <a:gd name="connsiteX3-469" fmla="*/ 9243396 w 9243396"/>
              <a:gd name="connsiteY3-470" fmla="*/ 2187664 h 5251272"/>
              <a:gd name="connsiteX4-471" fmla="*/ 9207301 w 9243396"/>
              <a:gd name="connsiteY4-472" fmla="*/ 5251272 h 5251272"/>
              <a:gd name="connsiteX5-473" fmla="*/ 48126 w 9243396"/>
              <a:gd name="connsiteY5-474" fmla="*/ 5251272 h 5251272"/>
              <a:gd name="connsiteX6-475" fmla="*/ 0 w 9243396"/>
              <a:gd name="connsiteY6-476" fmla="*/ 1549990 h 5251272"/>
              <a:gd name="connsiteX0-477" fmla="*/ 0 w 9243396"/>
              <a:gd name="connsiteY0-478" fmla="*/ 1549990 h 5251272"/>
              <a:gd name="connsiteX1-479" fmla="*/ 2469615 w 9243396"/>
              <a:gd name="connsiteY1-480" fmla="*/ 34012 h 5251272"/>
              <a:gd name="connsiteX2-481" fmla="*/ 6223468 w 9243396"/>
              <a:gd name="connsiteY2-482" fmla="*/ 2043286 h 5251272"/>
              <a:gd name="connsiteX3-483" fmla="*/ 9243396 w 9243396"/>
              <a:gd name="connsiteY3-484" fmla="*/ 2187664 h 5251272"/>
              <a:gd name="connsiteX4-485" fmla="*/ 9207301 w 9243396"/>
              <a:gd name="connsiteY4-486" fmla="*/ 5251272 h 5251272"/>
              <a:gd name="connsiteX5-487" fmla="*/ 48126 w 9243396"/>
              <a:gd name="connsiteY5-488" fmla="*/ 5251272 h 5251272"/>
              <a:gd name="connsiteX6-489" fmla="*/ 0 w 9243396"/>
              <a:gd name="connsiteY6-490" fmla="*/ 1549990 h 5251272"/>
              <a:gd name="connsiteX0-491" fmla="*/ 0 w 9243396"/>
              <a:gd name="connsiteY0-492" fmla="*/ 1553368 h 5254650"/>
              <a:gd name="connsiteX1-493" fmla="*/ 2469615 w 9243396"/>
              <a:gd name="connsiteY1-494" fmla="*/ 37390 h 5254650"/>
              <a:gd name="connsiteX2-495" fmla="*/ 6223468 w 9243396"/>
              <a:gd name="connsiteY2-496" fmla="*/ 2046664 h 5254650"/>
              <a:gd name="connsiteX3-497" fmla="*/ 9243396 w 9243396"/>
              <a:gd name="connsiteY3-498" fmla="*/ 2191042 h 5254650"/>
              <a:gd name="connsiteX4-499" fmla="*/ 9207301 w 9243396"/>
              <a:gd name="connsiteY4-500" fmla="*/ 5254650 h 5254650"/>
              <a:gd name="connsiteX5-501" fmla="*/ 48126 w 9243396"/>
              <a:gd name="connsiteY5-502" fmla="*/ 5254650 h 5254650"/>
              <a:gd name="connsiteX6-503" fmla="*/ 0 w 9243396"/>
              <a:gd name="connsiteY6-504" fmla="*/ 1553368 h 5254650"/>
              <a:gd name="connsiteX0-505" fmla="*/ 0 w 9243396"/>
              <a:gd name="connsiteY0-506" fmla="*/ 1555192 h 5256474"/>
              <a:gd name="connsiteX1-507" fmla="*/ 2469615 w 9243396"/>
              <a:gd name="connsiteY1-508" fmla="*/ 39214 h 5256474"/>
              <a:gd name="connsiteX2-509" fmla="*/ 6223468 w 9243396"/>
              <a:gd name="connsiteY2-510" fmla="*/ 2048488 h 5256474"/>
              <a:gd name="connsiteX3-511" fmla="*/ 9243396 w 9243396"/>
              <a:gd name="connsiteY3-512" fmla="*/ 2192866 h 5256474"/>
              <a:gd name="connsiteX4-513" fmla="*/ 9207301 w 9243396"/>
              <a:gd name="connsiteY4-514" fmla="*/ 5256474 h 5256474"/>
              <a:gd name="connsiteX5-515" fmla="*/ 48126 w 9243396"/>
              <a:gd name="connsiteY5-516" fmla="*/ 5256474 h 5256474"/>
              <a:gd name="connsiteX6-517" fmla="*/ 0 w 9243396"/>
              <a:gd name="connsiteY6-518" fmla="*/ 1555192 h 5256474"/>
              <a:gd name="connsiteX0-519" fmla="*/ 0 w 9243396"/>
              <a:gd name="connsiteY0-520" fmla="*/ 1555192 h 5256474"/>
              <a:gd name="connsiteX1-521" fmla="*/ 2469615 w 9243396"/>
              <a:gd name="connsiteY1-522" fmla="*/ 39214 h 5256474"/>
              <a:gd name="connsiteX2-523" fmla="*/ 6223468 w 9243396"/>
              <a:gd name="connsiteY2-524" fmla="*/ 2048488 h 5256474"/>
              <a:gd name="connsiteX3-525" fmla="*/ 9243396 w 9243396"/>
              <a:gd name="connsiteY3-526" fmla="*/ 2192866 h 5256474"/>
              <a:gd name="connsiteX4-527" fmla="*/ 9207301 w 9243396"/>
              <a:gd name="connsiteY4-528" fmla="*/ 5256474 h 5256474"/>
              <a:gd name="connsiteX5-529" fmla="*/ 48126 w 9243396"/>
              <a:gd name="connsiteY5-530" fmla="*/ 5256474 h 5256474"/>
              <a:gd name="connsiteX6-531" fmla="*/ 0 w 9243396"/>
              <a:gd name="connsiteY6-532" fmla="*/ 1555192 h 5256474"/>
              <a:gd name="connsiteX0-533" fmla="*/ 0 w 9243396"/>
              <a:gd name="connsiteY0-534" fmla="*/ 1514369 h 5215651"/>
              <a:gd name="connsiteX1-535" fmla="*/ 2373363 w 9243396"/>
              <a:gd name="connsiteY1-536" fmla="*/ 34486 h 5215651"/>
              <a:gd name="connsiteX2-537" fmla="*/ 6223468 w 9243396"/>
              <a:gd name="connsiteY2-538" fmla="*/ 2007665 h 5215651"/>
              <a:gd name="connsiteX3-539" fmla="*/ 9243396 w 9243396"/>
              <a:gd name="connsiteY3-540" fmla="*/ 2152043 h 5215651"/>
              <a:gd name="connsiteX4-541" fmla="*/ 9207301 w 9243396"/>
              <a:gd name="connsiteY4-542" fmla="*/ 5215651 h 5215651"/>
              <a:gd name="connsiteX5-543" fmla="*/ 48126 w 9243396"/>
              <a:gd name="connsiteY5-544" fmla="*/ 5215651 h 5215651"/>
              <a:gd name="connsiteX6-545" fmla="*/ 0 w 9243396"/>
              <a:gd name="connsiteY6-546" fmla="*/ 1514369 h 5215651"/>
              <a:gd name="connsiteX0-547" fmla="*/ 0 w 9243396"/>
              <a:gd name="connsiteY0-548" fmla="*/ 1483351 h 5184633"/>
              <a:gd name="connsiteX1-549" fmla="*/ 2373363 w 9243396"/>
              <a:gd name="connsiteY1-550" fmla="*/ 3468 h 5184633"/>
              <a:gd name="connsiteX2-551" fmla="*/ 6271595 w 9243396"/>
              <a:gd name="connsiteY2-552" fmla="*/ 1868363 h 5184633"/>
              <a:gd name="connsiteX3-553" fmla="*/ 9243396 w 9243396"/>
              <a:gd name="connsiteY3-554" fmla="*/ 2121025 h 5184633"/>
              <a:gd name="connsiteX4-555" fmla="*/ 9207301 w 9243396"/>
              <a:gd name="connsiteY4-556" fmla="*/ 5184633 h 5184633"/>
              <a:gd name="connsiteX5-557" fmla="*/ 48126 w 9243396"/>
              <a:gd name="connsiteY5-558" fmla="*/ 5184633 h 5184633"/>
              <a:gd name="connsiteX6-559" fmla="*/ 0 w 9243396"/>
              <a:gd name="connsiteY6-560" fmla="*/ 1483351 h 5184633"/>
              <a:gd name="connsiteX0-561" fmla="*/ 0 w 9243396"/>
              <a:gd name="connsiteY0-562" fmla="*/ 1483351 h 5184633"/>
              <a:gd name="connsiteX1-563" fmla="*/ 2373363 w 9243396"/>
              <a:gd name="connsiteY1-564" fmla="*/ 3468 h 5184633"/>
              <a:gd name="connsiteX2-565" fmla="*/ 6271595 w 9243396"/>
              <a:gd name="connsiteY2-566" fmla="*/ 1868363 h 5184633"/>
              <a:gd name="connsiteX3-567" fmla="*/ 9243396 w 9243396"/>
              <a:gd name="connsiteY3-568" fmla="*/ 2121025 h 5184633"/>
              <a:gd name="connsiteX4-569" fmla="*/ 9207301 w 9243396"/>
              <a:gd name="connsiteY4-570" fmla="*/ 5184633 h 5184633"/>
              <a:gd name="connsiteX5-571" fmla="*/ 48126 w 9243396"/>
              <a:gd name="connsiteY5-572" fmla="*/ 5184633 h 5184633"/>
              <a:gd name="connsiteX6-573" fmla="*/ 0 w 9243396"/>
              <a:gd name="connsiteY6-574" fmla="*/ 1483351 h 5184633"/>
              <a:gd name="connsiteX0-575" fmla="*/ 0 w 9243396"/>
              <a:gd name="connsiteY0-576" fmla="*/ 1480225 h 5181507"/>
              <a:gd name="connsiteX1-577" fmla="*/ 2373363 w 9243396"/>
              <a:gd name="connsiteY1-578" fmla="*/ 342 h 5181507"/>
              <a:gd name="connsiteX2-579" fmla="*/ 5537669 w 9243396"/>
              <a:gd name="connsiteY2-580" fmla="*/ 1371942 h 5181507"/>
              <a:gd name="connsiteX3-581" fmla="*/ 9243396 w 9243396"/>
              <a:gd name="connsiteY3-582" fmla="*/ 2117899 h 5181507"/>
              <a:gd name="connsiteX4-583" fmla="*/ 9207301 w 9243396"/>
              <a:gd name="connsiteY4-584" fmla="*/ 5181507 h 5181507"/>
              <a:gd name="connsiteX5-585" fmla="*/ 48126 w 9243396"/>
              <a:gd name="connsiteY5-586" fmla="*/ 5181507 h 5181507"/>
              <a:gd name="connsiteX6-587" fmla="*/ 0 w 9243396"/>
              <a:gd name="connsiteY6-588" fmla="*/ 1480225 h 5181507"/>
              <a:gd name="connsiteX0-589" fmla="*/ 0 w 9243396"/>
              <a:gd name="connsiteY0-590" fmla="*/ 1480319 h 5181601"/>
              <a:gd name="connsiteX1-591" fmla="*/ 2373363 w 9243396"/>
              <a:gd name="connsiteY1-592" fmla="*/ 436 h 5181601"/>
              <a:gd name="connsiteX2-593" fmla="*/ 5537669 w 9243396"/>
              <a:gd name="connsiteY2-594" fmla="*/ 1372036 h 5181601"/>
              <a:gd name="connsiteX3-595" fmla="*/ 9243396 w 9243396"/>
              <a:gd name="connsiteY3-596" fmla="*/ 2117993 h 5181601"/>
              <a:gd name="connsiteX4-597" fmla="*/ 9207301 w 9243396"/>
              <a:gd name="connsiteY4-598" fmla="*/ 5181601 h 5181601"/>
              <a:gd name="connsiteX5-599" fmla="*/ 48126 w 9243396"/>
              <a:gd name="connsiteY5-600" fmla="*/ 5181601 h 5181601"/>
              <a:gd name="connsiteX6-601" fmla="*/ 0 w 9243396"/>
              <a:gd name="connsiteY6-602" fmla="*/ 1480319 h 5181601"/>
              <a:gd name="connsiteX0-603" fmla="*/ 0 w 9231365"/>
              <a:gd name="connsiteY0-604" fmla="*/ 1480111 h 5181393"/>
              <a:gd name="connsiteX1-605" fmla="*/ 2373363 w 9231365"/>
              <a:gd name="connsiteY1-606" fmla="*/ 228 h 5181393"/>
              <a:gd name="connsiteX2-607" fmla="*/ 5537669 w 9231365"/>
              <a:gd name="connsiteY2-608" fmla="*/ 1371828 h 5181393"/>
              <a:gd name="connsiteX3-609" fmla="*/ 9231365 w 9231365"/>
              <a:gd name="connsiteY3-610" fmla="*/ 1985437 h 5181393"/>
              <a:gd name="connsiteX4-611" fmla="*/ 9207301 w 9231365"/>
              <a:gd name="connsiteY4-612" fmla="*/ 5181393 h 5181393"/>
              <a:gd name="connsiteX5-613" fmla="*/ 48126 w 9231365"/>
              <a:gd name="connsiteY5-614" fmla="*/ 5181393 h 5181393"/>
              <a:gd name="connsiteX6-615" fmla="*/ 0 w 9231365"/>
              <a:gd name="connsiteY6-616" fmla="*/ 1480111 h 5181393"/>
              <a:gd name="connsiteX0-617" fmla="*/ 0 w 9231365"/>
              <a:gd name="connsiteY0-618" fmla="*/ 1480111 h 5181393"/>
              <a:gd name="connsiteX1-619" fmla="*/ 2373363 w 9231365"/>
              <a:gd name="connsiteY1-620" fmla="*/ 228 h 5181393"/>
              <a:gd name="connsiteX2-621" fmla="*/ 5537669 w 9231365"/>
              <a:gd name="connsiteY2-622" fmla="*/ 1371828 h 5181393"/>
              <a:gd name="connsiteX3-623" fmla="*/ 9231365 w 9231365"/>
              <a:gd name="connsiteY3-624" fmla="*/ 1985437 h 5181393"/>
              <a:gd name="connsiteX4-625" fmla="*/ 9207301 w 9231365"/>
              <a:gd name="connsiteY4-626" fmla="*/ 5181393 h 5181393"/>
              <a:gd name="connsiteX5-627" fmla="*/ 48126 w 9231365"/>
              <a:gd name="connsiteY5-628" fmla="*/ 5181393 h 5181393"/>
              <a:gd name="connsiteX6-629" fmla="*/ 0 w 9231365"/>
              <a:gd name="connsiteY6-630" fmla="*/ 1480111 h 5181393"/>
              <a:gd name="connsiteX0-631" fmla="*/ 0 w 9231365"/>
              <a:gd name="connsiteY0-632" fmla="*/ 1480111 h 5181393"/>
              <a:gd name="connsiteX1-633" fmla="*/ 2373363 w 9231365"/>
              <a:gd name="connsiteY1-634" fmla="*/ 228 h 5181393"/>
              <a:gd name="connsiteX2-635" fmla="*/ 5537669 w 9231365"/>
              <a:gd name="connsiteY2-636" fmla="*/ 1371828 h 5181393"/>
              <a:gd name="connsiteX3-637" fmla="*/ 9231365 w 9231365"/>
              <a:gd name="connsiteY3-638" fmla="*/ 1985437 h 5181393"/>
              <a:gd name="connsiteX4-639" fmla="*/ 9207301 w 9231365"/>
              <a:gd name="connsiteY4-640" fmla="*/ 5181393 h 5181393"/>
              <a:gd name="connsiteX5-641" fmla="*/ 48126 w 9231365"/>
              <a:gd name="connsiteY5-642" fmla="*/ 5181393 h 5181393"/>
              <a:gd name="connsiteX6-643" fmla="*/ 0 w 9231365"/>
              <a:gd name="connsiteY6-644" fmla="*/ 1480111 h 5181393"/>
              <a:gd name="connsiteX0-645" fmla="*/ 0 w 9231365"/>
              <a:gd name="connsiteY0-646" fmla="*/ 1480237 h 5181519"/>
              <a:gd name="connsiteX1-647" fmla="*/ 2373363 w 9231365"/>
              <a:gd name="connsiteY1-648" fmla="*/ 354 h 5181519"/>
              <a:gd name="connsiteX2-649" fmla="*/ 5537669 w 9231365"/>
              <a:gd name="connsiteY2-650" fmla="*/ 1371954 h 5181519"/>
              <a:gd name="connsiteX3-651" fmla="*/ 9231365 w 9231365"/>
              <a:gd name="connsiteY3-652" fmla="*/ 1985563 h 5181519"/>
              <a:gd name="connsiteX4-653" fmla="*/ 9207301 w 9231365"/>
              <a:gd name="connsiteY4-654" fmla="*/ 5181519 h 5181519"/>
              <a:gd name="connsiteX5-655" fmla="*/ 48126 w 9231365"/>
              <a:gd name="connsiteY5-656" fmla="*/ 5181519 h 5181519"/>
              <a:gd name="connsiteX6-657" fmla="*/ 0 w 9231365"/>
              <a:gd name="connsiteY6-658" fmla="*/ 1480237 h 5181519"/>
              <a:gd name="connsiteX0-659" fmla="*/ 0 w 9231365"/>
              <a:gd name="connsiteY0-660" fmla="*/ 1480660 h 5181942"/>
              <a:gd name="connsiteX1-661" fmla="*/ 2373363 w 9231365"/>
              <a:gd name="connsiteY1-662" fmla="*/ 777 h 5181942"/>
              <a:gd name="connsiteX2-663" fmla="*/ 5537669 w 9231365"/>
              <a:gd name="connsiteY2-664" fmla="*/ 1324251 h 5181942"/>
              <a:gd name="connsiteX3-665" fmla="*/ 9231365 w 9231365"/>
              <a:gd name="connsiteY3-666" fmla="*/ 1985986 h 5181942"/>
              <a:gd name="connsiteX4-667" fmla="*/ 9207301 w 9231365"/>
              <a:gd name="connsiteY4-668" fmla="*/ 5181942 h 5181942"/>
              <a:gd name="connsiteX5-669" fmla="*/ 48126 w 9231365"/>
              <a:gd name="connsiteY5-670" fmla="*/ 5181942 h 5181942"/>
              <a:gd name="connsiteX6-671" fmla="*/ 0 w 9231365"/>
              <a:gd name="connsiteY6-672" fmla="*/ 1480660 h 5181942"/>
              <a:gd name="connsiteX0-673" fmla="*/ 0 w 9231365"/>
              <a:gd name="connsiteY0-674" fmla="*/ 1480562 h 5181844"/>
              <a:gd name="connsiteX1-675" fmla="*/ 2373363 w 9231365"/>
              <a:gd name="connsiteY1-676" fmla="*/ 679 h 5181844"/>
              <a:gd name="connsiteX2-677" fmla="*/ 5537669 w 9231365"/>
              <a:gd name="connsiteY2-678" fmla="*/ 1324153 h 5181844"/>
              <a:gd name="connsiteX3-679" fmla="*/ 9231365 w 9231365"/>
              <a:gd name="connsiteY3-680" fmla="*/ 1985888 h 5181844"/>
              <a:gd name="connsiteX4-681" fmla="*/ 9207301 w 9231365"/>
              <a:gd name="connsiteY4-682" fmla="*/ 5181844 h 5181844"/>
              <a:gd name="connsiteX5-683" fmla="*/ 48126 w 9231365"/>
              <a:gd name="connsiteY5-684" fmla="*/ 5181844 h 5181844"/>
              <a:gd name="connsiteX6-685" fmla="*/ 0 w 9231365"/>
              <a:gd name="connsiteY6-686" fmla="*/ 1480562 h 5181844"/>
              <a:gd name="connsiteX0-687" fmla="*/ 0 w 9231365"/>
              <a:gd name="connsiteY0-688" fmla="*/ 1480562 h 5181844"/>
              <a:gd name="connsiteX1-689" fmla="*/ 2373363 w 9231365"/>
              <a:gd name="connsiteY1-690" fmla="*/ 679 h 5181844"/>
              <a:gd name="connsiteX2-691" fmla="*/ 5537669 w 9231365"/>
              <a:gd name="connsiteY2-692" fmla="*/ 1324153 h 5181844"/>
              <a:gd name="connsiteX3-693" fmla="*/ 9231365 w 9231365"/>
              <a:gd name="connsiteY3-694" fmla="*/ 1985888 h 5181844"/>
              <a:gd name="connsiteX4-695" fmla="*/ 9207301 w 9231365"/>
              <a:gd name="connsiteY4-696" fmla="*/ 5181844 h 5181844"/>
              <a:gd name="connsiteX5-697" fmla="*/ 48126 w 9231365"/>
              <a:gd name="connsiteY5-698" fmla="*/ 5181844 h 5181844"/>
              <a:gd name="connsiteX6-699" fmla="*/ 0 w 9231365"/>
              <a:gd name="connsiteY6-700" fmla="*/ 1480562 h 5181844"/>
              <a:gd name="connsiteX0-701" fmla="*/ 0 w 9231365"/>
              <a:gd name="connsiteY0-702" fmla="*/ 1484814 h 5186096"/>
              <a:gd name="connsiteX1-703" fmla="*/ 2373363 w 9231365"/>
              <a:gd name="connsiteY1-704" fmla="*/ 4931 h 5186096"/>
              <a:gd name="connsiteX2-705" fmla="*/ 5537669 w 9231365"/>
              <a:gd name="connsiteY2-706" fmla="*/ 1328405 h 5186096"/>
              <a:gd name="connsiteX3-707" fmla="*/ 9231365 w 9231365"/>
              <a:gd name="connsiteY3-708" fmla="*/ 1990140 h 5186096"/>
              <a:gd name="connsiteX4-709" fmla="*/ 9207301 w 9231365"/>
              <a:gd name="connsiteY4-710" fmla="*/ 5186096 h 5186096"/>
              <a:gd name="connsiteX5-711" fmla="*/ 48126 w 9231365"/>
              <a:gd name="connsiteY5-712" fmla="*/ 5186096 h 5186096"/>
              <a:gd name="connsiteX6-713" fmla="*/ 0 w 9231365"/>
              <a:gd name="connsiteY6-714" fmla="*/ 1484814 h 5186096"/>
              <a:gd name="connsiteX0-715" fmla="*/ 0 w 9231365"/>
              <a:gd name="connsiteY0-716" fmla="*/ 1519567 h 5220849"/>
              <a:gd name="connsiteX1-717" fmla="*/ 2662121 w 9231365"/>
              <a:gd name="connsiteY1-718" fmla="*/ 3589 h 5220849"/>
              <a:gd name="connsiteX2-719" fmla="*/ 5537669 w 9231365"/>
              <a:gd name="connsiteY2-720" fmla="*/ 1363158 h 5220849"/>
              <a:gd name="connsiteX3-721" fmla="*/ 9231365 w 9231365"/>
              <a:gd name="connsiteY3-722" fmla="*/ 2024893 h 5220849"/>
              <a:gd name="connsiteX4-723" fmla="*/ 9207301 w 9231365"/>
              <a:gd name="connsiteY4-724" fmla="*/ 5220849 h 5220849"/>
              <a:gd name="connsiteX5-725" fmla="*/ 48126 w 9231365"/>
              <a:gd name="connsiteY5-726" fmla="*/ 5220849 h 5220849"/>
              <a:gd name="connsiteX6-727" fmla="*/ 0 w 9231365"/>
              <a:gd name="connsiteY6-728" fmla="*/ 1519567 h 5220849"/>
              <a:gd name="connsiteX0-729" fmla="*/ 0 w 9231365"/>
              <a:gd name="connsiteY0-730" fmla="*/ 1395689 h 5217287"/>
              <a:gd name="connsiteX1-731" fmla="*/ 2662121 w 9231365"/>
              <a:gd name="connsiteY1-732" fmla="*/ 27 h 5217287"/>
              <a:gd name="connsiteX2-733" fmla="*/ 5537669 w 9231365"/>
              <a:gd name="connsiteY2-734" fmla="*/ 1359596 h 5217287"/>
              <a:gd name="connsiteX3-735" fmla="*/ 9231365 w 9231365"/>
              <a:gd name="connsiteY3-736" fmla="*/ 2021331 h 5217287"/>
              <a:gd name="connsiteX4-737" fmla="*/ 9207301 w 9231365"/>
              <a:gd name="connsiteY4-738" fmla="*/ 5217287 h 5217287"/>
              <a:gd name="connsiteX5-739" fmla="*/ 48126 w 9231365"/>
              <a:gd name="connsiteY5-740" fmla="*/ 5217287 h 5217287"/>
              <a:gd name="connsiteX6-741" fmla="*/ 0 w 9231365"/>
              <a:gd name="connsiteY6-742" fmla="*/ 1395689 h 5217287"/>
              <a:gd name="connsiteX0-743" fmla="*/ 0 w 9231365"/>
              <a:gd name="connsiteY0-744" fmla="*/ 1395689 h 5217287"/>
              <a:gd name="connsiteX1-745" fmla="*/ 2662121 w 9231365"/>
              <a:gd name="connsiteY1-746" fmla="*/ 27 h 5217287"/>
              <a:gd name="connsiteX2-747" fmla="*/ 5537669 w 9231365"/>
              <a:gd name="connsiteY2-748" fmla="*/ 1359596 h 5217287"/>
              <a:gd name="connsiteX3-749" fmla="*/ 9231365 w 9231365"/>
              <a:gd name="connsiteY3-750" fmla="*/ 2021331 h 5217287"/>
              <a:gd name="connsiteX4-751" fmla="*/ 9207301 w 9231365"/>
              <a:gd name="connsiteY4-752" fmla="*/ 5217287 h 5217287"/>
              <a:gd name="connsiteX5-753" fmla="*/ 48126 w 9231365"/>
              <a:gd name="connsiteY5-754" fmla="*/ 5217287 h 5217287"/>
              <a:gd name="connsiteX6-755" fmla="*/ 0 w 9231365"/>
              <a:gd name="connsiteY6-756" fmla="*/ 1395689 h 5217287"/>
              <a:gd name="connsiteX0-757" fmla="*/ 0 w 9231365"/>
              <a:gd name="connsiteY0-758" fmla="*/ 1395694 h 5217292"/>
              <a:gd name="connsiteX1-759" fmla="*/ 2662121 w 9231365"/>
              <a:gd name="connsiteY1-760" fmla="*/ 32 h 5217292"/>
              <a:gd name="connsiteX2-761" fmla="*/ 5537669 w 9231365"/>
              <a:gd name="connsiteY2-762" fmla="*/ 1359601 h 5217292"/>
              <a:gd name="connsiteX3-763" fmla="*/ 9231365 w 9231365"/>
              <a:gd name="connsiteY3-764" fmla="*/ 2021336 h 5217292"/>
              <a:gd name="connsiteX4-765" fmla="*/ 9207301 w 9231365"/>
              <a:gd name="connsiteY4-766" fmla="*/ 5217292 h 5217292"/>
              <a:gd name="connsiteX5-767" fmla="*/ 48126 w 9231365"/>
              <a:gd name="connsiteY5-768" fmla="*/ 5217292 h 5217292"/>
              <a:gd name="connsiteX6-769" fmla="*/ 0 w 9231365"/>
              <a:gd name="connsiteY6-770" fmla="*/ 1395694 h 5217292"/>
              <a:gd name="connsiteX0-771" fmla="*/ 0 w 9231365"/>
              <a:gd name="connsiteY0-772" fmla="*/ 1395697 h 5217295"/>
              <a:gd name="connsiteX1-773" fmla="*/ 2662121 w 9231365"/>
              <a:gd name="connsiteY1-774" fmla="*/ 35 h 5217295"/>
              <a:gd name="connsiteX2-775" fmla="*/ 5537669 w 9231365"/>
              <a:gd name="connsiteY2-776" fmla="*/ 1359604 h 5217295"/>
              <a:gd name="connsiteX3-777" fmla="*/ 9231365 w 9231365"/>
              <a:gd name="connsiteY3-778" fmla="*/ 2021339 h 5217295"/>
              <a:gd name="connsiteX4-779" fmla="*/ 9207301 w 9231365"/>
              <a:gd name="connsiteY4-780" fmla="*/ 5217295 h 5217295"/>
              <a:gd name="connsiteX5-781" fmla="*/ 48126 w 9231365"/>
              <a:gd name="connsiteY5-782" fmla="*/ 5217295 h 5217295"/>
              <a:gd name="connsiteX6-783" fmla="*/ 0 w 9231365"/>
              <a:gd name="connsiteY6-784" fmla="*/ 1395697 h 5217295"/>
              <a:gd name="connsiteX0-785" fmla="*/ 0 w 9231365"/>
              <a:gd name="connsiteY0-786" fmla="*/ 1399409 h 5221007"/>
              <a:gd name="connsiteX1-787" fmla="*/ 2662121 w 9231365"/>
              <a:gd name="connsiteY1-788" fmla="*/ 3747 h 5221007"/>
              <a:gd name="connsiteX2-789" fmla="*/ 5537669 w 9231365"/>
              <a:gd name="connsiteY2-790" fmla="*/ 1363316 h 5221007"/>
              <a:gd name="connsiteX3-791" fmla="*/ 9231365 w 9231365"/>
              <a:gd name="connsiteY3-792" fmla="*/ 2025051 h 5221007"/>
              <a:gd name="connsiteX4-793" fmla="*/ 9207301 w 9231365"/>
              <a:gd name="connsiteY4-794" fmla="*/ 5221007 h 5221007"/>
              <a:gd name="connsiteX5-795" fmla="*/ 48126 w 9231365"/>
              <a:gd name="connsiteY5-796" fmla="*/ 5221007 h 5221007"/>
              <a:gd name="connsiteX6-797" fmla="*/ 0 w 9231365"/>
              <a:gd name="connsiteY6-798" fmla="*/ 1399409 h 5221007"/>
              <a:gd name="connsiteX0-799" fmla="*/ 0 w 9231365"/>
              <a:gd name="connsiteY0-800" fmla="*/ 1399088 h 5220686"/>
              <a:gd name="connsiteX1-801" fmla="*/ 2662121 w 9231365"/>
              <a:gd name="connsiteY1-802" fmla="*/ 3426 h 5220686"/>
              <a:gd name="connsiteX2-803" fmla="*/ 5537669 w 9231365"/>
              <a:gd name="connsiteY2-804" fmla="*/ 1362995 h 5220686"/>
              <a:gd name="connsiteX3-805" fmla="*/ 9231365 w 9231365"/>
              <a:gd name="connsiteY3-806" fmla="*/ 2024730 h 5220686"/>
              <a:gd name="connsiteX4-807" fmla="*/ 9207301 w 9231365"/>
              <a:gd name="connsiteY4-808" fmla="*/ 5220686 h 5220686"/>
              <a:gd name="connsiteX5-809" fmla="*/ 48126 w 9231365"/>
              <a:gd name="connsiteY5-810" fmla="*/ 5220686 h 5220686"/>
              <a:gd name="connsiteX6-811" fmla="*/ 0 w 9231365"/>
              <a:gd name="connsiteY6-812" fmla="*/ 1399088 h 5220686"/>
              <a:gd name="connsiteX0-813" fmla="*/ 0 w 9231365"/>
              <a:gd name="connsiteY0-814" fmla="*/ 1399088 h 5220686"/>
              <a:gd name="connsiteX1-815" fmla="*/ 2662121 w 9231365"/>
              <a:gd name="connsiteY1-816" fmla="*/ 3426 h 5220686"/>
              <a:gd name="connsiteX2-817" fmla="*/ 5537669 w 9231365"/>
              <a:gd name="connsiteY2-818" fmla="*/ 1362995 h 5220686"/>
              <a:gd name="connsiteX3-819" fmla="*/ 9231365 w 9231365"/>
              <a:gd name="connsiteY3-820" fmla="*/ 2024730 h 5220686"/>
              <a:gd name="connsiteX4-821" fmla="*/ 9207301 w 9231365"/>
              <a:gd name="connsiteY4-822" fmla="*/ 5220686 h 5220686"/>
              <a:gd name="connsiteX5-823" fmla="*/ 48126 w 9231365"/>
              <a:gd name="connsiteY5-824" fmla="*/ 5220686 h 5220686"/>
              <a:gd name="connsiteX6-825" fmla="*/ 0 w 9231365"/>
              <a:gd name="connsiteY6-826" fmla="*/ 1399088 h 5220686"/>
              <a:gd name="connsiteX0-827" fmla="*/ 0 w 9231365"/>
              <a:gd name="connsiteY0-828" fmla="*/ 1398527 h 5220125"/>
              <a:gd name="connsiteX1-829" fmla="*/ 2662121 w 9231365"/>
              <a:gd name="connsiteY1-830" fmla="*/ 2865 h 5220125"/>
              <a:gd name="connsiteX2-831" fmla="*/ 5537669 w 9231365"/>
              <a:gd name="connsiteY2-832" fmla="*/ 1362434 h 5220125"/>
              <a:gd name="connsiteX3-833" fmla="*/ 9231365 w 9231365"/>
              <a:gd name="connsiteY3-834" fmla="*/ 1964012 h 5220125"/>
              <a:gd name="connsiteX4-835" fmla="*/ 9207301 w 9231365"/>
              <a:gd name="connsiteY4-836" fmla="*/ 5220125 h 5220125"/>
              <a:gd name="connsiteX5-837" fmla="*/ 48126 w 9231365"/>
              <a:gd name="connsiteY5-838" fmla="*/ 5220125 h 5220125"/>
              <a:gd name="connsiteX6-839" fmla="*/ 0 w 9231365"/>
              <a:gd name="connsiteY6-840" fmla="*/ 1398527 h 5220125"/>
              <a:gd name="connsiteX0-841" fmla="*/ 0 w 9231365"/>
              <a:gd name="connsiteY0-842" fmla="*/ 1399319 h 5220917"/>
              <a:gd name="connsiteX1-843" fmla="*/ 2662121 w 9231365"/>
              <a:gd name="connsiteY1-844" fmla="*/ 3657 h 5220917"/>
              <a:gd name="connsiteX2-845" fmla="*/ 5537669 w 9231365"/>
              <a:gd name="connsiteY2-846" fmla="*/ 1363226 h 5220917"/>
              <a:gd name="connsiteX3-847" fmla="*/ 9231365 w 9231365"/>
              <a:gd name="connsiteY3-848" fmla="*/ 1964804 h 5220917"/>
              <a:gd name="connsiteX4-849" fmla="*/ 9207301 w 9231365"/>
              <a:gd name="connsiteY4-850" fmla="*/ 5220917 h 5220917"/>
              <a:gd name="connsiteX5-851" fmla="*/ 48126 w 9231365"/>
              <a:gd name="connsiteY5-852" fmla="*/ 5220917 h 5220917"/>
              <a:gd name="connsiteX6-853" fmla="*/ 0 w 9231365"/>
              <a:gd name="connsiteY6-854" fmla="*/ 1399319 h 5220917"/>
              <a:gd name="connsiteX0-855" fmla="*/ 0 w 9231365"/>
              <a:gd name="connsiteY0-856" fmla="*/ 1399418 h 5221016"/>
              <a:gd name="connsiteX1-857" fmla="*/ 2662121 w 9231365"/>
              <a:gd name="connsiteY1-858" fmla="*/ 3756 h 5221016"/>
              <a:gd name="connsiteX2-859" fmla="*/ 5537669 w 9231365"/>
              <a:gd name="connsiteY2-860" fmla="*/ 1363325 h 5221016"/>
              <a:gd name="connsiteX3-861" fmla="*/ 9231365 w 9231365"/>
              <a:gd name="connsiteY3-862" fmla="*/ 1964903 h 5221016"/>
              <a:gd name="connsiteX4-863" fmla="*/ 9207301 w 9231365"/>
              <a:gd name="connsiteY4-864" fmla="*/ 5221016 h 5221016"/>
              <a:gd name="connsiteX5-865" fmla="*/ 48126 w 9231365"/>
              <a:gd name="connsiteY5-866" fmla="*/ 5221016 h 5221016"/>
              <a:gd name="connsiteX6-867" fmla="*/ 0 w 9231365"/>
              <a:gd name="connsiteY6-868" fmla="*/ 1399418 h 5221016"/>
              <a:gd name="connsiteX0-869" fmla="*/ 0 w 9231365"/>
              <a:gd name="connsiteY0-870" fmla="*/ 1399418 h 5221016"/>
              <a:gd name="connsiteX1-871" fmla="*/ 2662121 w 9231365"/>
              <a:gd name="connsiteY1-872" fmla="*/ 3756 h 5221016"/>
              <a:gd name="connsiteX2-873" fmla="*/ 5537669 w 9231365"/>
              <a:gd name="connsiteY2-874" fmla="*/ 1363325 h 5221016"/>
              <a:gd name="connsiteX3-875" fmla="*/ 9231365 w 9231365"/>
              <a:gd name="connsiteY3-876" fmla="*/ 1964903 h 5221016"/>
              <a:gd name="connsiteX4-877" fmla="*/ 9207301 w 9231365"/>
              <a:gd name="connsiteY4-878" fmla="*/ 5221016 h 5221016"/>
              <a:gd name="connsiteX5-879" fmla="*/ 48126 w 9231365"/>
              <a:gd name="connsiteY5-880" fmla="*/ 5221016 h 5221016"/>
              <a:gd name="connsiteX6-881" fmla="*/ 0 w 9231365"/>
              <a:gd name="connsiteY6-882" fmla="*/ 1399418 h 5221016"/>
              <a:gd name="connsiteX0-883" fmla="*/ 0 w 9231365"/>
              <a:gd name="connsiteY0-884" fmla="*/ 1399688 h 5221286"/>
              <a:gd name="connsiteX1-885" fmla="*/ 2662121 w 9231365"/>
              <a:gd name="connsiteY1-886" fmla="*/ 4026 h 5221286"/>
              <a:gd name="connsiteX2-887" fmla="*/ 5537669 w 9231365"/>
              <a:gd name="connsiteY2-888" fmla="*/ 1363595 h 5221286"/>
              <a:gd name="connsiteX3-889" fmla="*/ 9231365 w 9231365"/>
              <a:gd name="connsiteY3-890" fmla="*/ 1965173 h 5221286"/>
              <a:gd name="connsiteX4-891" fmla="*/ 9207301 w 9231365"/>
              <a:gd name="connsiteY4-892" fmla="*/ 5221286 h 5221286"/>
              <a:gd name="connsiteX5-893" fmla="*/ 48126 w 9231365"/>
              <a:gd name="connsiteY5-894" fmla="*/ 5221286 h 5221286"/>
              <a:gd name="connsiteX6-895" fmla="*/ 0 w 9231365"/>
              <a:gd name="connsiteY6-896" fmla="*/ 1399688 h 5221286"/>
              <a:gd name="connsiteX0-897" fmla="*/ 0 w 9219333"/>
              <a:gd name="connsiteY0-898" fmla="*/ 1215923 h 5217995"/>
              <a:gd name="connsiteX1-899" fmla="*/ 2650089 w 9219333"/>
              <a:gd name="connsiteY1-900" fmla="*/ 735 h 5217995"/>
              <a:gd name="connsiteX2-901" fmla="*/ 5525637 w 9219333"/>
              <a:gd name="connsiteY2-902" fmla="*/ 1360304 h 5217995"/>
              <a:gd name="connsiteX3-903" fmla="*/ 9219333 w 9219333"/>
              <a:gd name="connsiteY3-904" fmla="*/ 1961882 h 5217995"/>
              <a:gd name="connsiteX4-905" fmla="*/ 9195269 w 9219333"/>
              <a:gd name="connsiteY4-906" fmla="*/ 5217995 h 5217995"/>
              <a:gd name="connsiteX5-907" fmla="*/ 36094 w 9219333"/>
              <a:gd name="connsiteY5-908" fmla="*/ 5217995 h 5217995"/>
              <a:gd name="connsiteX6-909" fmla="*/ 0 w 9219333"/>
              <a:gd name="connsiteY6-910" fmla="*/ 1215923 h 5217995"/>
              <a:gd name="connsiteX0-911" fmla="*/ 0 w 9219333"/>
              <a:gd name="connsiteY0-912" fmla="*/ 1396225 h 5398297"/>
              <a:gd name="connsiteX1-913" fmla="*/ 2674153 w 9219333"/>
              <a:gd name="connsiteY1-914" fmla="*/ 563 h 5398297"/>
              <a:gd name="connsiteX2-915" fmla="*/ 5525637 w 9219333"/>
              <a:gd name="connsiteY2-916" fmla="*/ 1540606 h 5398297"/>
              <a:gd name="connsiteX3-917" fmla="*/ 9219333 w 9219333"/>
              <a:gd name="connsiteY3-918" fmla="*/ 2142184 h 5398297"/>
              <a:gd name="connsiteX4-919" fmla="*/ 9195269 w 9219333"/>
              <a:gd name="connsiteY4-920" fmla="*/ 5398297 h 5398297"/>
              <a:gd name="connsiteX5-921" fmla="*/ 36094 w 9219333"/>
              <a:gd name="connsiteY5-922" fmla="*/ 5398297 h 5398297"/>
              <a:gd name="connsiteX6-923" fmla="*/ 0 w 9219333"/>
              <a:gd name="connsiteY6-924" fmla="*/ 1396225 h 5398297"/>
              <a:gd name="connsiteX0-925" fmla="*/ 0 w 9219333"/>
              <a:gd name="connsiteY0-926" fmla="*/ 1395665 h 5397737"/>
              <a:gd name="connsiteX1-927" fmla="*/ 2674153 w 9219333"/>
              <a:gd name="connsiteY1-928" fmla="*/ 3 h 5397737"/>
              <a:gd name="connsiteX2-929" fmla="*/ 5585795 w 9219333"/>
              <a:gd name="connsiteY2-930" fmla="*/ 1383636 h 5397737"/>
              <a:gd name="connsiteX3-931" fmla="*/ 9219333 w 9219333"/>
              <a:gd name="connsiteY3-932" fmla="*/ 2141624 h 5397737"/>
              <a:gd name="connsiteX4-933" fmla="*/ 9195269 w 9219333"/>
              <a:gd name="connsiteY4-934" fmla="*/ 5397737 h 5397737"/>
              <a:gd name="connsiteX5-935" fmla="*/ 36094 w 9219333"/>
              <a:gd name="connsiteY5-936" fmla="*/ 5397737 h 5397737"/>
              <a:gd name="connsiteX6-937" fmla="*/ 0 w 9219333"/>
              <a:gd name="connsiteY6-938" fmla="*/ 1395665 h 5397737"/>
              <a:gd name="connsiteX0-939" fmla="*/ 0 w 9219333"/>
              <a:gd name="connsiteY0-940" fmla="*/ 1395665 h 5397737"/>
              <a:gd name="connsiteX1-941" fmla="*/ 2674153 w 9219333"/>
              <a:gd name="connsiteY1-942" fmla="*/ 3 h 5397737"/>
              <a:gd name="connsiteX2-943" fmla="*/ 5585795 w 9219333"/>
              <a:gd name="connsiteY2-944" fmla="*/ 1383636 h 5397737"/>
              <a:gd name="connsiteX3-945" fmla="*/ 9219333 w 9219333"/>
              <a:gd name="connsiteY3-946" fmla="*/ 2009276 h 5397737"/>
              <a:gd name="connsiteX4-947" fmla="*/ 9195269 w 9219333"/>
              <a:gd name="connsiteY4-948" fmla="*/ 5397737 h 5397737"/>
              <a:gd name="connsiteX5-949" fmla="*/ 36094 w 9219333"/>
              <a:gd name="connsiteY5-950" fmla="*/ 5397737 h 5397737"/>
              <a:gd name="connsiteX6-951" fmla="*/ 0 w 9219333"/>
              <a:gd name="connsiteY6-952" fmla="*/ 1395665 h 5397737"/>
              <a:gd name="connsiteX0-953" fmla="*/ 0 w 9219333"/>
              <a:gd name="connsiteY0-954" fmla="*/ 1395666 h 5397738"/>
              <a:gd name="connsiteX1-955" fmla="*/ 2674153 w 9219333"/>
              <a:gd name="connsiteY1-956" fmla="*/ 4 h 5397738"/>
              <a:gd name="connsiteX2-957" fmla="*/ 5585795 w 9219333"/>
              <a:gd name="connsiteY2-958" fmla="*/ 1383637 h 5397738"/>
              <a:gd name="connsiteX3-959" fmla="*/ 9219333 w 9219333"/>
              <a:gd name="connsiteY3-960" fmla="*/ 2009277 h 5397738"/>
              <a:gd name="connsiteX4-961" fmla="*/ 9195269 w 9219333"/>
              <a:gd name="connsiteY4-962" fmla="*/ 5397738 h 5397738"/>
              <a:gd name="connsiteX5-963" fmla="*/ 36094 w 9219333"/>
              <a:gd name="connsiteY5-964" fmla="*/ 5397738 h 5397738"/>
              <a:gd name="connsiteX6-965" fmla="*/ 0 w 9219333"/>
              <a:gd name="connsiteY6-966" fmla="*/ 1395666 h 5397738"/>
              <a:gd name="connsiteX0-967" fmla="*/ 0 w 9219333"/>
              <a:gd name="connsiteY0-968" fmla="*/ 1397014 h 5399086"/>
              <a:gd name="connsiteX1-969" fmla="*/ 2674153 w 9219333"/>
              <a:gd name="connsiteY1-970" fmla="*/ 1352 h 5399086"/>
              <a:gd name="connsiteX2-971" fmla="*/ 5585795 w 9219333"/>
              <a:gd name="connsiteY2-972" fmla="*/ 1384985 h 5399086"/>
              <a:gd name="connsiteX3-973" fmla="*/ 9219333 w 9219333"/>
              <a:gd name="connsiteY3-974" fmla="*/ 2010625 h 5399086"/>
              <a:gd name="connsiteX4-975" fmla="*/ 9195269 w 9219333"/>
              <a:gd name="connsiteY4-976" fmla="*/ 5399086 h 5399086"/>
              <a:gd name="connsiteX5-977" fmla="*/ 36094 w 9219333"/>
              <a:gd name="connsiteY5-978" fmla="*/ 5399086 h 5399086"/>
              <a:gd name="connsiteX6-979" fmla="*/ 0 w 9219333"/>
              <a:gd name="connsiteY6-980" fmla="*/ 1397014 h 5399086"/>
              <a:gd name="connsiteX0-981" fmla="*/ 0 w 9219333"/>
              <a:gd name="connsiteY0-982" fmla="*/ 1397014 h 5399086"/>
              <a:gd name="connsiteX1-983" fmla="*/ 2674153 w 9219333"/>
              <a:gd name="connsiteY1-984" fmla="*/ 1352 h 5399086"/>
              <a:gd name="connsiteX2-985" fmla="*/ 5585795 w 9219333"/>
              <a:gd name="connsiteY2-986" fmla="*/ 1384985 h 5399086"/>
              <a:gd name="connsiteX3-987" fmla="*/ 9219333 w 9219333"/>
              <a:gd name="connsiteY3-988" fmla="*/ 2010625 h 5399086"/>
              <a:gd name="connsiteX4-989" fmla="*/ 9195269 w 9219333"/>
              <a:gd name="connsiteY4-990" fmla="*/ 5399086 h 5399086"/>
              <a:gd name="connsiteX5-991" fmla="*/ 36094 w 9219333"/>
              <a:gd name="connsiteY5-992" fmla="*/ 5399086 h 5399086"/>
              <a:gd name="connsiteX6-993" fmla="*/ 0 w 9219333"/>
              <a:gd name="connsiteY6-994" fmla="*/ 1397014 h 5399086"/>
              <a:gd name="connsiteX0-995" fmla="*/ 0 w 9219333"/>
              <a:gd name="connsiteY0-996" fmla="*/ 1396633 h 5398705"/>
              <a:gd name="connsiteX1-997" fmla="*/ 2674153 w 9219333"/>
              <a:gd name="connsiteY1-998" fmla="*/ 971 h 5398705"/>
              <a:gd name="connsiteX2-999" fmla="*/ 5585795 w 9219333"/>
              <a:gd name="connsiteY2-1000" fmla="*/ 1384604 h 5398705"/>
              <a:gd name="connsiteX3-1001" fmla="*/ 9219333 w 9219333"/>
              <a:gd name="connsiteY3-1002" fmla="*/ 1962118 h 5398705"/>
              <a:gd name="connsiteX4-1003" fmla="*/ 9195269 w 9219333"/>
              <a:gd name="connsiteY4-1004" fmla="*/ 5398705 h 5398705"/>
              <a:gd name="connsiteX5-1005" fmla="*/ 36094 w 9219333"/>
              <a:gd name="connsiteY5-1006" fmla="*/ 5398705 h 5398705"/>
              <a:gd name="connsiteX6-1007" fmla="*/ 0 w 9219333"/>
              <a:gd name="connsiteY6-1008" fmla="*/ 1396633 h 5398705"/>
              <a:gd name="connsiteX0-1009" fmla="*/ 0 w 9219333"/>
              <a:gd name="connsiteY0-1010" fmla="*/ 1396633 h 5398705"/>
              <a:gd name="connsiteX1-1011" fmla="*/ 2674153 w 9219333"/>
              <a:gd name="connsiteY1-1012" fmla="*/ 971 h 5398705"/>
              <a:gd name="connsiteX2-1013" fmla="*/ 5585795 w 9219333"/>
              <a:gd name="connsiteY2-1014" fmla="*/ 1384604 h 5398705"/>
              <a:gd name="connsiteX3-1015" fmla="*/ 9219333 w 9219333"/>
              <a:gd name="connsiteY3-1016" fmla="*/ 1962118 h 5398705"/>
              <a:gd name="connsiteX4-1017" fmla="*/ 9195269 w 9219333"/>
              <a:gd name="connsiteY4-1018" fmla="*/ 5398705 h 5398705"/>
              <a:gd name="connsiteX5-1019" fmla="*/ 36094 w 9219333"/>
              <a:gd name="connsiteY5-1020" fmla="*/ 5398705 h 5398705"/>
              <a:gd name="connsiteX6-1021" fmla="*/ 0 w 9219333"/>
              <a:gd name="connsiteY6-1022" fmla="*/ 1396633 h 5398705"/>
              <a:gd name="connsiteX0-1023" fmla="*/ 0 w 9219333"/>
              <a:gd name="connsiteY0-1024" fmla="*/ 1396945 h 5399017"/>
              <a:gd name="connsiteX1-1025" fmla="*/ 2674153 w 9219333"/>
              <a:gd name="connsiteY1-1026" fmla="*/ 1283 h 5399017"/>
              <a:gd name="connsiteX2-1027" fmla="*/ 5585795 w 9219333"/>
              <a:gd name="connsiteY2-1028" fmla="*/ 1384916 h 5399017"/>
              <a:gd name="connsiteX3-1029" fmla="*/ 9219333 w 9219333"/>
              <a:gd name="connsiteY3-1030" fmla="*/ 1962430 h 5399017"/>
              <a:gd name="connsiteX4-1031" fmla="*/ 9195269 w 9219333"/>
              <a:gd name="connsiteY4-1032" fmla="*/ 5399017 h 5399017"/>
              <a:gd name="connsiteX5-1033" fmla="*/ 36094 w 9219333"/>
              <a:gd name="connsiteY5-1034" fmla="*/ 5399017 h 5399017"/>
              <a:gd name="connsiteX6-1035" fmla="*/ 0 w 9219333"/>
              <a:gd name="connsiteY6-1036" fmla="*/ 1396945 h 5399017"/>
              <a:gd name="connsiteX0-1037" fmla="*/ 0 w 9219333"/>
              <a:gd name="connsiteY0-1038" fmla="*/ 1396945 h 5399017"/>
              <a:gd name="connsiteX1-1039" fmla="*/ 2674153 w 9219333"/>
              <a:gd name="connsiteY1-1040" fmla="*/ 1283 h 5399017"/>
              <a:gd name="connsiteX2-1041" fmla="*/ 5585795 w 9219333"/>
              <a:gd name="connsiteY2-1042" fmla="*/ 1384916 h 5399017"/>
              <a:gd name="connsiteX3-1043" fmla="*/ 9219333 w 9219333"/>
              <a:gd name="connsiteY3-1044" fmla="*/ 1962430 h 5399017"/>
              <a:gd name="connsiteX4-1045" fmla="*/ 9195269 w 9219333"/>
              <a:gd name="connsiteY4-1046" fmla="*/ 5399017 h 5399017"/>
              <a:gd name="connsiteX5-1047" fmla="*/ 36094 w 9219333"/>
              <a:gd name="connsiteY5-1048" fmla="*/ 5399017 h 5399017"/>
              <a:gd name="connsiteX6-1049" fmla="*/ 0 w 9219333"/>
              <a:gd name="connsiteY6-1050" fmla="*/ 1396945 h 5399017"/>
              <a:gd name="connsiteX0-1051" fmla="*/ 0 w 9219333"/>
              <a:gd name="connsiteY0-1052" fmla="*/ 1400187 h 5402259"/>
              <a:gd name="connsiteX1-1053" fmla="*/ 2674153 w 9219333"/>
              <a:gd name="connsiteY1-1054" fmla="*/ 4525 h 5402259"/>
              <a:gd name="connsiteX2-1055" fmla="*/ 5585795 w 9219333"/>
              <a:gd name="connsiteY2-1056" fmla="*/ 1388158 h 5402259"/>
              <a:gd name="connsiteX3-1057" fmla="*/ 9219333 w 9219333"/>
              <a:gd name="connsiteY3-1058" fmla="*/ 1965672 h 5402259"/>
              <a:gd name="connsiteX4-1059" fmla="*/ 9195269 w 9219333"/>
              <a:gd name="connsiteY4-1060" fmla="*/ 5402259 h 5402259"/>
              <a:gd name="connsiteX5-1061" fmla="*/ 36094 w 9219333"/>
              <a:gd name="connsiteY5-1062" fmla="*/ 5402259 h 5402259"/>
              <a:gd name="connsiteX6-1063" fmla="*/ 0 w 9219333"/>
              <a:gd name="connsiteY6-1064" fmla="*/ 1400187 h 5402259"/>
              <a:gd name="connsiteX0-1065" fmla="*/ 10488 w 9229821"/>
              <a:gd name="connsiteY0-1066" fmla="*/ 1400187 h 5426411"/>
              <a:gd name="connsiteX1-1067" fmla="*/ 2684641 w 9229821"/>
              <a:gd name="connsiteY1-1068" fmla="*/ 4525 h 5426411"/>
              <a:gd name="connsiteX2-1069" fmla="*/ 5596283 w 9229821"/>
              <a:gd name="connsiteY2-1070" fmla="*/ 1388158 h 5426411"/>
              <a:gd name="connsiteX3-1071" fmla="*/ 9229821 w 9229821"/>
              <a:gd name="connsiteY3-1072" fmla="*/ 1965672 h 5426411"/>
              <a:gd name="connsiteX4-1073" fmla="*/ 9205757 w 9229821"/>
              <a:gd name="connsiteY4-1074" fmla="*/ 5402259 h 5426411"/>
              <a:gd name="connsiteX5-1075" fmla="*/ 0 w 9229821"/>
              <a:gd name="connsiteY5-1076" fmla="*/ 5426411 h 5426411"/>
              <a:gd name="connsiteX6-1077" fmla="*/ 10488 w 9229821"/>
              <a:gd name="connsiteY6-1078" fmla="*/ 1400187 h 5426411"/>
              <a:gd name="connsiteX0-1079" fmla="*/ 0 w 9219333"/>
              <a:gd name="connsiteY0-1080" fmla="*/ 1400187 h 5426411"/>
              <a:gd name="connsiteX1-1081" fmla="*/ 2674153 w 9219333"/>
              <a:gd name="connsiteY1-1082" fmla="*/ 4525 h 5426411"/>
              <a:gd name="connsiteX2-1083" fmla="*/ 5585795 w 9219333"/>
              <a:gd name="connsiteY2-1084" fmla="*/ 1388158 h 5426411"/>
              <a:gd name="connsiteX3-1085" fmla="*/ 9219333 w 9219333"/>
              <a:gd name="connsiteY3-1086" fmla="*/ 1965672 h 5426411"/>
              <a:gd name="connsiteX4-1087" fmla="*/ 9195269 w 9219333"/>
              <a:gd name="connsiteY4-1088" fmla="*/ 5402259 h 5426411"/>
              <a:gd name="connsiteX5-1089" fmla="*/ 12803 w 9219333"/>
              <a:gd name="connsiteY5-1090" fmla="*/ 5426411 h 5426411"/>
              <a:gd name="connsiteX6-1091" fmla="*/ 0 w 9219333"/>
              <a:gd name="connsiteY6-1092" fmla="*/ 1400187 h 5426411"/>
              <a:gd name="connsiteX0-1093" fmla="*/ 11116 w 9230449"/>
              <a:gd name="connsiteY0-1094" fmla="*/ 1400187 h 5426411"/>
              <a:gd name="connsiteX1-1095" fmla="*/ 2685269 w 9230449"/>
              <a:gd name="connsiteY1-1096" fmla="*/ 4525 h 5426411"/>
              <a:gd name="connsiteX2-1097" fmla="*/ 5596911 w 9230449"/>
              <a:gd name="connsiteY2-1098" fmla="*/ 1388158 h 5426411"/>
              <a:gd name="connsiteX3-1099" fmla="*/ 9230449 w 9230449"/>
              <a:gd name="connsiteY3-1100" fmla="*/ 1965672 h 5426411"/>
              <a:gd name="connsiteX4-1101" fmla="*/ 9206385 w 9230449"/>
              <a:gd name="connsiteY4-1102" fmla="*/ 5402259 h 5426411"/>
              <a:gd name="connsiteX5-1103" fmla="*/ 628 w 9230449"/>
              <a:gd name="connsiteY5-1104" fmla="*/ 5426411 h 5426411"/>
              <a:gd name="connsiteX6-1105" fmla="*/ 11116 w 9230449"/>
              <a:gd name="connsiteY6-1106" fmla="*/ 1400187 h 5426411"/>
              <a:gd name="connsiteX0-1107" fmla="*/ 225 w 9219558"/>
              <a:gd name="connsiteY0-1108" fmla="*/ 1400187 h 5438486"/>
              <a:gd name="connsiteX1-1109" fmla="*/ 2674378 w 9219558"/>
              <a:gd name="connsiteY1-1110" fmla="*/ 4525 h 5438486"/>
              <a:gd name="connsiteX2-1111" fmla="*/ 5586020 w 9219558"/>
              <a:gd name="connsiteY2-1112" fmla="*/ 1388158 h 5438486"/>
              <a:gd name="connsiteX3-1113" fmla="*/ 9219558 w 9219558"/>
              <a:gd name="connsiteY3-1114" fmla="*/ 1965672 h 5438486"/>
              <a:gd name="connsiteX4-1115" fmla="*/ 9195494 w 9219558"/>
              <a:gd name="connsiteY4-1116" fmla="*/ 5402259 h 5438486"/>
              <a:gd name="connsiteX5-1117" fmla="*/ 1383 w 9219558"/>
              <a:gd name="connsiteY5-1118" fmla="*/ 5438486 h 5438486"/>
              <a:gd name="connsiteX6-1119" fmla="*/ 225 w 9219558"/>
              <a:gd name="connsiteY6-1120" fmla="*/ 1400187 h 5438486"/>
              <a:gd name="connsiteX0-1121" fmla="*/ 0 w 9219333"/>
              <a:gd name="connsiteY0-1122" fmla="*/ 1400187 h 5402259"/>
              <a:gd name="connsiteX1-1123" fmla="*/ 2674153 w 9219333"/>
              <a:gd name="connsiteY1-1124" fmla="*/ 4525 h 5402259"/>
              <a:gd name="connsiteX2-1125" fmla="*/ 5585795 w 9219333"/>
              <a:gd name="connsiteY2-1126" fmla="*/ 1388158 h 5402259"/>
              <a:gd name="connsiteX3-1127" fmla="*/ 9219333 w 9219333"/>
              <a:gd name="connsiteY3-1128" fmla="*/ 1965672 h 5402259"/>
              <a:gd name="connsiteX4-1129" fmla="*/ 9195269 w 9219333"/>
              <a:gd name="connsiteY4-1130" fmla="*/ 5402259 h 5402259"/>
              <a:gd name="connsiteX5-1131" fmla="*/ 58781 w 9219333"/>
              <a:gd name="connsiteY5-1132" fmla="*/ 5371568 h 5402259"/>
              <a:gd name="connsiteX6-1133" fmla="*/ 0 w 9219333"/>
              <a:gd name="connsiteY6-1134" fmla="*/ 1400187 h 5402259"/>
              <a:gd name="connsiteX0-1135" fmla="*/ 4565 w 9223898"/>
              <a:gd name="connsiteY0-1136" fmla="*/ 1400187 h 5409807"/>
              <a:gd name="connsiteX1-1137" fmla="*/ 2678718 w 9223898"/>
              <a:gd name="connsiteY1-1138" fmla="*/ 4525 h 5409807"/>
              <a:gd name="connsiteX2-1139" fmla="*/ 5590360 w 9223898"/>
              <a:gd name="connsiteY2-1140" fmla="*/ 1388158 h 5409807"/>
              <a:gd name="connsiteX3-1141" fmla="*/ 9223898 w 9223898"/>
              <a:gd name="connsiteY3-1142" fmla="*/ 1965672 h 5409807"/>
              <a:gd name="connsiteX4-1143" fmla="*/ 9199834 w 9223898"/>
              <a:gd name="connsiteY4-1144" fmla="*/ 5402259 h 5409807"/>
              <a:gd name="connsiteX5-1145" fmla="*/ 921 w 9223898"/>
              <a:gd name="connsiteY5-1146" fmla="*/ 5409807 h 5409807"/>
              <a:gd name="connsiteX6-1147" fmla="*/ 4565 w 9223898"/>
              <a:gd name="connsiteY6-1148" fmla="*/ 1400187 h 5409807"/>
              <a:gd name="connsiteX0-1149" fmla="*/ 4565 w 9223898"/>
              <a:gd name="connsiteY0-1150" fmla="*/ 1400187 h 5409807"/>
              <a:gd name="connsiteX1-1151" fmla="*/ 2678718 w 9223898"/>
              <a:gd name="connsiteY1-1152" fmla="*/ 4525 h 5409807"/>
              <a:gd name="connsiteX2-1153" fmla="*/ 5590360 w 9223898"/>
              <a:gd name="connsiteY2-1154" fmla="*/ 1388158 h 5409807"/>
              <a:gd name="connsiteX3-1155" fmla="*/ 9223898 w 9223898"/>
              <a:gd name="connsiteY3-1156" fmla="*/ 1965672 h 5409807"/>
              <a:gd name="connsiteX4-1157" fmla="*/ 9079788 w 9223898"/>
              <a:gd name="connsiteY4-1158" fmla="*/ 5254083 h 5409807"/>
              <a:gd name="connsiteX5-1159" fmla="*/ 921 w 9223898"/>
              <a:gd name="connsiteY5-1160" fmla="*/ 5409807 h 5409807"/>
              <a:gd name="connsiteX6-1161" fmla="*/ 4565 w 9223898"/>
              <a:gd name="connsiteY6-1162" fmla="*/ 1400187 h 5409807"/>
              <a:gd name="connsiteX0-1163" fmla="*/ 4565 w 9229434"/>
              <a:gd name="connsiteY0-1164" fmla="*/ 1400187 h 5409807"/>
              <a:gd name="connsiteX1-1165" fmla="*/ 2678718 w 9229434"/>
              <a:gd name="connsiteY1-1166" fmla="*/ 4525 h 5409807"/>
              <a:gd name="connsiteX2-1167" fmla="*/ 5590360 w 9229434"/>
              <a:gd name="connsiteY2-1168" fmla="*/ 1388158 h 5409807"/>
              <a:gd name="connsiteX3-1169" fmla="*/ 9223898 w 9229434"/>
              <a:gd name="connsiteY3-1170" fmla="*/ 1965672 h 5409807"/>
              <a:gd name="connsiteX4-1171" fmla="*/ 9228645 w 9229434"/>
              <a:gd name="connsiteY4-1172" fmla="*/ 5407039 h 5409807"/>
              <a:gd name="connsiteX5-1173" fmla="*/ 921 w 9229434"/>
              <a:gd name="connsiteY5-1174" fmla="*/ 5409807 h 5409807"/>
              <a:gd name="connsiteX6-1175" fmla="*/ 4565 w 9229434"/>
              <a:gd name="connsiteY6-1176" fmla="*/ 1400187 h 5409807"/>
              <a:gd name="connsiteX0-1177" fmla="*/ 4565 w 9229434"/>
              <a:gd name="connsiteY0-1178" fmla="*/ 1399152 h 5408772"/>
              <a:gd name="connsiteX1-1179" fmla="*/ 2678718 w 9229434"/>
              <a:gd name="connsiteY1-1180" fmla="*/ 3490 h 5408772"/>
              <a:gd name="connsiteX2-1181" fmla="*/ 5590360 w 9229434"/>
              <a:gd name="connsiteY2-1182" fmla="*/ 1387123 h 5408772"/>
              <a:gd name="connsiteX3-1183" fmla="*/ 9223898 w 9229434"/>
              <a:gd name="connsiteY3-1184" fmla="*/ 1969416 h 5408772"/>
              <a:gd name="connsiteX4-1185" fmla="*/ 9228645 w 9229434"/>
              <a:gd name="connsiteY4-1186" fmla="*/ 5406004 h 5408772"/>
              <a:gd name="connsiteX5-1187" fmla="*/ 921 w 9229434"/>
              <a:gd name="connsiteY5-1188" fmla="*/ 5408772 h 5408772"/>
              <a:gd name="connsiteX6-1189" fmla="*/ 4565 w 9229434"/>
              <a:gd name="connsiteY6-1190" fmla="*/ 1399152 h 5408772"/>
              <a:gd name="connsiteX0-1191" fmla="*/ 224 w 9229895"/>
              <a:gd name="connsiteY0-1192" fmla="*/ 1400449 h 5405288"/>
              <a:gd name="connsiteX1-1193" fmla="*/ 2679179 w 9229895"/>
              <a:gd name="connsiteY1-1194" fmla="*/ 6 h 5405288"/>
              <a:gd name="connsiteX2-1195" fmla="*/ 5590821 w 9229895"/>
              <a:gd name="connsiteY2-1196" fmla="*/ 1383639 h 5405288"/>
              <a:gd name="connsiteX3-1197" fmla="*/ 9224359 w 9229895"/>
              <a:gd name="connsiteY3-1198" fmla="*/ 1965932 h 5405288"/>
              <a:gd name="connsiteX4-1199" fmla="*/ 9229106 w 9229895"/>
              <a:gd name="connsiteY4-1200" fmla="*/ 5402520 h 5405288"/>
              <a:gd name="connsiteX5-1201" fmla="*/ 1382 w 9229895"/>
              <a:gd name="connsiteY5-1202" fmla="*/ 5405288 h 5405288"/>
              <a:gd name="connsiteX6-1203" fmla="*/ 224 w 9229895"/>
              <a:gd name="connsiteY6-1204" fmla="*/ 1400449 h 5405288"/>
              <a:gd name="connsiteX0-1205" fmla="*/ 157384 w 9228594"/>
              <a:gd name="connsiteY0-1206" fmla="*/ 1371769 h 5405287"/>
              <a:gd name="connsiteX1-1207" fmla="*/ 2677878 w 9228594"/>
              <a:gd name="connsiteY1-1208" fmla="*/ 5 h 5405287"/>
              <a:gd name="connsiteX2-1209" fmla="*/ 5589520 w 9228594"/>
              <a:gd name="connsiteY2-1210" fmla="*/ 1383638 h 5405287"/>
              <a:gd name="connsiteX3-1211" fmla="*/ 9223058 w 9228594"/>
              <a:gd name="connsiteY3-1212" fmla="*/ 1965931 h 5405287"/>
              <a:gd name="connsiteX4-1213" fmla="*/ 9227805 w 9228594"/>
              <a:gd name="connsiteY4-1214" fmla="*/ 5402519 h 5405287"/>
              <a:gd name="connsiteX5-1215" fmla="*/ 81 w 9228594"/>
              <a:gd name="connsiteY5-1216" fmla="*/ 5405287 h 5405287"/>
              <a:gd name="connsiteX6-1217" fmla="*/ 157384 w 9228594"/>
              <a:gd name="connsiteY6-1218" fmla="*/ 1371769 h 5405287"/>
              <a:gd name="connsiteX0-1219" fmla="*/ 223 w 9229895"/>
              <a:gd name="connsiteY0-1220" fmla="*/ 1362217 h 5405295"/>
              <a:gd name="connsiteX1-1221" fmla="*/ 2679179 w 9229895"/>
              <a:gd name="connsiteY1-1222" fmla="*/ 13 h 5405295"/>
              <a:gd name="connsiteX2-1223" fmla="*/ 5590821 w 9229895"/>
              <a:gd name="connsiteY2-1224" fmla="*/ 1383646 h 5405295"/>
              <a:gd name="connsiteX3-1225" fmla="*/ 9224359 w 9229895"/>
              <a:gd name="connsiteY3-1226" fmla="*/ 1965939 h 5405295"/>
              <a:gd name="connsiteX4-1227" fmla="*/ 9229106 w 9229895"/>
              <a:gd name="connsiteY4-1228" fmla="*/ 5402527 h 5405295"/>
              <a:gd name="connsiteX5-1229" fmla="*/ 1382 w 9229895"/>
              <a:gd name="connsiteY5-1230" fmla="*/ 5405295 h 5405295"/>
              <a:gd name="connsiteX6-1231" fmla="*/ 223 w 9229895"/>
              <a:gd name="connsiteY6-1232" fmla="*/ 1362217 h 5405295"/>
              <a:gd name="connsiteX0-1233" fmla="*/ 223 w 9229895"/>
              <a:gd name="connsiteY0-1234" fmla="*/ 1362217 h 5405295"/>
              <a:gd name="connsiteX1-1235" fmla="*/ 2679179 w 9229895"/>
              <a:gd name="connsiteY1-1236" fmla="*/ 13 h 5405295"/>
              <a:gd name="connsiteX2-1237" fmla="*/ 5590821 w 9229895"/>
              <a:gd name="connsiteY2-1238" fmla="*/ 1383646 h 5405295"/>
              <a:gd name="connsiteX3-1239" fmla="*/ 9224359 w 9229895"/>
              <a:gd name="connsiteY3-1240" fmla="*/ 1965939 h 5405295"/>
              <a:gd name="connsiteX4-1241" fmla="*/ 9229106 w 9229895"/>
              <a:gd name="connsiteY4-1242" fmla="*/ 5402527 h 5405295"/>
              <a:gd name="connsiteX5-1243" fmla="*/ 1382 w 9229895"/>
              <a:gd name="connsiteY5-1244" fmla="*/ 5405295 h 5405295"/>
              <a:gd name="connsiteX6-1245" fmla="*/ 223 w 9229895"/>
              <a:gd name="connsiteY6-1246" fmla="*/ 1362217 h 5405295"/>
              <a:gd name="connsiteX0-1247" fmla="*/ 223 w 9229895"/>
              <a:gd name="connsiteY0-1248" fmla="*/ 1362217 h 5405295"/>
              <a:gd name="connsiteX1-1249" fmla="*/ 2679179 w 9229895"/>
              <a:gd name="connsiteY1-1250" fmla="*/ 13 h 5405295"/>
              <a:gd name="connsiteX2-1251" fmla="*/ 5590821 w 9229895"/>
              <a:gd name="connsiteY2-1252" fmla="*/ 1383646 h 5405295"/>
              <a:gd name="connsiteX3-1253" fmla="*/ 9224359 w 9229895"/>
              <a:gd name="connsiteY3-1254" fmla="*/ 1965939 h 5405295"/>
              <a:gd name="connsiteX4-1255" fmla="*/ 9229106 w 9229895"/>
              <a:gd name="connsiteY4-1256" fmla="*/ 5402527 h 5405295"/>
              <a:gd name="connsiteX5-1257" fmla="*/ 1382 w 9229895"/>
              <a:gd name="connsiteY5-1258" fmla="*/ 5405295 h 5405295"/>
              <a:gd name="connsiteX6-1259" fmla="*/ 223 w 9229895"/>
              <a:gd name="connsiteY6-1260" fmla="*/ 1362217 h 5405295"/>
              <a:gd name="connsiteX0-1261" fmla="*/ 223 w 9229895"/>
              <a:gd name="connsiteY0-1262" fmla="*/ 1363702 h 5406780"/>
              <a:gd name="connsiteX1-1263" fmla="*/ 2679179 w 9229895"/>
              <a:gd name="connsiteY1-1264" fmla="*/ 1498 h 5406780"/>
              <a:gd name="connsiteX2-1265" fmla="*/ 5590821 w 9229895"/>
              <a:gd name="connsiteY2-1266" fmla="*/ 1385131 h 5406780"/>
              <a:gd name="connsiteX3-1267" fmla="*/ 9224359 w 9229895"/>
              <a:gd name="connsiteY3-1268" fmla="*/ 1967424 h 5406780"/>
              <a:gd name="connsiteX4-1269" fmla="*/ 9229106 w 9229895"/>
              <a:gd name="connsiteY4-1270" fmla="*/ 5404012 h 5406780"/>
              <a:gd name="connsiteX5-1271" fmla="*/ 1382 w 9229895"/>
              <a:gd name="connsiteY5-1272" fmla="*/ 5406780 h 5406780"/>
              <a:gd name="connsiteX6-1273" fmla="*/ 223 w 9229895"/>
              <a:gd name="connsiteY6-1274" fmla="*/ 1363702 h 54067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51" y="connsiteY5-52"/>
              </a:cxn>
              <a:cxn ang="0">
                <a:pos x="connsiteX6-125" y="connsiteY6-12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anose="020B0604020202020204"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a:fillRect/>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1" fmla="*/ 0 w 9207301"/>
              <a:gd name="connsiteY0-2" fmla="*/ 3140242 h 6841524"/>
              <a:gd name="connsiteX1-3" fmla="*/ 9207301 w 9207301"/>
              <a:gd name="connsiteY1-4" fmla="*/ 0 h 6841524"/>
              <a:gd name="connsiteX2-5" fmla="*/ 9207301 w 9207301"/>
              <a:gd name="connsiteY2-6" fmla="*/ 6841524 h 6841524"/>
              <a:gd name="connsiteX3-7" fmla="*/ 48126 w 9207301"/>
              <a:gd name="connsiteY3-8" fmla="*/ 6841524 h 6841524"/>
              <a:gd name="connsiteX4-9" fmla="*/ 0 w 9207301"/>
              <a:gd name="connsiteY4-10" fmla="*/ 3140242 h 6841524"/>
              <a:gd name="connsiteX0-11" fmla="*/ 0 w 9219332"/>
              <a:gd name="connsiteY0-12" fmla="*/ 0 h 3701282"/>
              <a:gd name="connsiteX1-13" fmla="*/ 9219332 w 9219332"/>
              <a:gd name="connsiteY1-14" fmla="*/ 782053 h 3701282"/>
              <a:gd name="connsiteX2-15" fmla="*/ 9207301 w 9219332"/>
              <a:gd name="connsiteY2-16" fmla="*/ 3701282 h 3701282"/>
              <a:gd name="connsiteX3-17" fmla="*/ 48126 w 9219332"/>
              <a:gd name="connsiteY3-18" fmla="*/ 3701282 h 3701282"/>
              <a:gd name="connsiteX4-19" fmla="*/ 0 w 9219332"/>
              <a:gd name="connsiteY4-20" fmla="*/ 0 h 3701282"/>
              <a:gd name="connsiteX0-21" fmla="*/ 0 w 9219332"/>
              <a:gd name="connsiteY0-22" fmla="*/ 0 h 3701282"/>
              <a:gd name="connsiteX1-23" fmla="*/ 9219332 w 9219332"/>
              <a:gd name="connsiteY1-24" fmla="*/ 782053 h 3701282"/>
              <a:gd name="connsiteX2-25" fmla="*/ 9207301 w 9219332"/>
              <a:gd name="connsiteY2-26" fmla="*/ 3701282 h 3701282"/>
              <a:gd name="connsiteX3-27" fmla="*/ 48126 w 9219332"/>
              <a:gd name="connsiteY3-28" fmla="*/ 3701282 h 3701282"/>
              <a:gd name="connsiteX4-29" fmla="*/ 0 w 9219332"/>
              <a:gd name="connsiteY4-30" fmla="*/ 0 h 3701282"/>
              <a:gd name="connsiteX0-31" fmla="*/ 0 w 9219332"/>
              <a:gd name="connsiteY0-32" fmla="*/ 140297 h 3841579"/>
              <a:gd name="connsiteX1-33" fmla="*/ 3985595 w 9219332"/>
              <a:gd name="connsiteY1-34" fmla="*/ 790002 h 3841579"/>
              <a:gd name="connsiteX2-35" fmla="*/ 9219332 w 9219332"/>
              <a:gd name="connsiteY2-36" fmla="*/ 922350 h 3841579"/>
              <a:gd name="connsiteX3-37" fmla="*/ 9207301 w 9219332"/>
              <a:gd name="connsiteY3-38" fmla="*/ 3841579 h 3841579"/>
              <a:gd name="connsiteX4-39" fmla="*/ 48126 w 9219332"/>
              <a:gd name="connsiteY4-40" fmla="*/ 3841579 h 3841579"/>
              <a:gd name="connsiteX5" fmla="*/ 0 w 9219332"/>
              <a:gd name="connsiteY5" fmla="*/ 140297 h 3841579"/>
              <a:gd name="connsiteX0-41" fmla="*/ 0 w 9219332"/>
              <a:gd name="connsiteY0-42" fmla="*/ 1454745 h 5156027"/>
              <a:gd name="connsiteX1-43" fmla="*/ 2662121 w 9219332"/>
              <a:gd name="connsiteY1-44" fmla="*/ 10956 h 5156027"/>
              <a:gd name="connsiteX2-45" fmla="*/ 9219332 w 9219332"/>
              <a:gd name="connsiteY2-46" fmla="*/ 2236798 h 5156027"/>
              <a:gd name="connsiteX3-47" fmla="*/ 9207301 w 9219332"/>
              <a:gd name="connsiteY3-48" fmla="*/ 5156027 h 5156027"/>
              <a:gd name="connsiteX4-49" fmla="*/ 48126 w 9219332"/>
              <a:gd name="connsiteY4-50" fmla="*/ 5156027 h 5156027"/>
              <a:gd name="connsiteX5-51" fmla="*/ 0 w 9219332"/>
              <a:gd name="connsiteY5-52" fmla="*/ 1454745 h 5156027"/>
              <a:gd name="connsiteX0-53" fmla="*/ 0 w 9219332"/>
              <a:gd name="connsiteY0-54" fmla="*/ 1443789 h 5145071"/>
              <a:gd name="connsiteX1-55" fmla="*/ 2662121 w 9219332"/>
              <a:gd name="connsiteY1-56" fmla="*/ 0 h 5145071"/>
              <a:gd name="connsiteX2-57" fmla="*/ 9219332 w 9219332"/>
              <a:gd name="connsiteY2-58" fmla="*/ 2225842 h 5145071"/>
              <a:gd name="connsiteX3-59" fmla="*/ 9207301 w 9219332"/>
              <a:gd name="connsiteY3-60" fmla="*/ 5145071 h 5145071"/>
              <a:gd name="connsiteX4-61" fmla="*/ 48126 w 9219332"/>
              <a:gd name="connsiteY4-62" fmla="*/ 5145071 h 5145071"/>
              <a:gd name="connsiteX5-63" fmla="*/ 0 w 9219332"/>
              <a:gd name="connsiteY5-64" fmla="*/ 1443789 h 5145071"/>
              <a:gd name="connsiteX0-65" fmla="*/ 0 w 9219332"/>
              <a:gd name="connsiteY0-66" fmla="*/ 1449612 h 5150894"/>
              <a:gd name="connsiteX1-67" fmla="*/ 2662121 w 9219332"/>
              <a:gd name="connsiteY1-68" fmla="*/ 5823 h 5150894"/>
              <a:gd name="connsiteX2-69" fmla="*/ 9219332 w 9219332"/>
              <a:gd name="connsiteY2-70" fmla="*/ 2231665 h 5150894"/>
              <a:gd name="connsiteX3-71" fmla="*/ 9207301 w 9219332"/>
              <a:gd name="connsiteY3-72" fmla="*/ 5150894 h 5150894"/>
              <a:gd name="connsiteX4-73" fmla="*/ 48126 w 9219332"/>
              <a:gd name="connsiteY4-74" fmla="*/ 5150894 h 5150894"/>
              <a:gd name="connsiteX5-75" fmla="*/ 0 w 9219332"/>
              <a:gd name="connsiteY5-76" fmla="*/ 1449612 h 5150894"/>
              <a:gd name="connsiteX0-77" fmla="*/ 0 w 9219332"/>
              <a:gd name="connsiteY0-78" fmla="*/ 1473604 h 5174886"/>
              <a:gd name="connsiteX1-79" fmla="*/ 2613995 w 9219332"/>
              <a:gd name="connsiteY1-80" fmla="*/ 5752 h 5174886"/>
              <a:gd name="connsiteX2-81" fmla="*/ 9219332 w 9219332"/>
              <a:gd name="connsiteY2-82" fmla="*/ 2255657 h 5174886"/>
              <a:gd name="connsiteX3-83" fmla="*/ 9207301 w 9219332"/>
              <a:gd name="connsiteY3-84" fmla="*/ 5174886 h 5174886"/>
              <a:gd name="connsiteX4-85" fmla="*/ 48126 w 9219332"/>
              <a:gd name="connsiteY4-86" fmla="*/ 5174886 h 5174886"/>
              <a:gd name="connsiteX5-87" fmla="*/ 0 w 9219332"/>
              <a:gd name="connsiteY5-88" fmla="*/ 1473604 h 5174886"/>
              <a:gd name="connsiteX0-89" fmla="*/ 0 w 9219332"/>
              <a:gd name="connsiteY0-90" fmla="*/ 1473604 h 5174886"/>
              <a:gd name="connsiteX1-91" fmla="*/ 2613995 w 9219332"/>
              <a:gd name="connsiteY1-92" fmla="*/ 5752 h 5174886"/>
              <a:gd name="connsiteX2-93" fmla="*/ 9219332 w 9219332"/>
              <a:gd name="connsiteY2-94" fmla="*/ 2255657 h 5174886"/>
              <a:gd name="connsiteX3-95" fmla="*/ 9207301 w 9219332"/>
              <a:gd name="connsiteY3-96" fmla="*/ 5174886 h 5174886"/>
              <a:gd name="connsiteX4-97" fmla="*/ 48126 w 9219332"/>
              <a:gd name="connsiteY4-98" fmla="*/ 5174886 h 5174886"/>
              <a:gd name="connsiteX5-99" fmla="*/ 0 w 9219332"/>
              <a:gd name="connsiteY5-100" fmla="*/ 1473604 h 5174886"/>
              <a:gd name="connsiteX0-101" fmla="*/ 0 w 9219332"/>
              <a:gd name="connsiteY0-102" fmla="*/ 1483124 h 5184406"/>
              <a:gd name="connsiteX1-103" fmla="*/ 2613995 w 9219332"/>
              <a:gd name="connsiteY1-104" fmla="*/ 15272 h 5184406"/>
              <a:gd name="connsiteX2-105" fmla="*/ 5874553 w 9219332"/>
              <a:gd name="connsiteY2-106" fmla="*/ 809357 h 5184406"/>
              <a:gd name="connsiteX3-107" fmla="*/ 9219332 w 9219332"/>
              <a:gd name="connsiteY3-108" fmla="*/ 2265177 h 5184406"/>
              <a:gd name="connsiteX4-109" fmla="*/ 9207301 w 9219332"/>
              <a:gd name="connsiteY4-110" fmla="*/ 5184406 h 5184406"/>
              <a:gd name="connsiteX5-111" fmla="*/ 48126 w 9219332"/>
              <a:gd name="connsiteY5-112" fmla="*/ 5184406 h 5184406"/>
              <a:gd name="connsiteX6" fmla="*/ 0 w 9219332"/>
              <a:gd name="connsiteY6" fmla="*/ 1483124 h 5184406"/>
              <a:gd name="connsiteX0-113" fmla="*/ 0 w 9219332"/>
              <a:gd name="connsiteY0-114" fmla="*/ 1483124 h 5184406"/>
              <a:gd name="connsiteX1-115" fmla="*/ 2613995 w 9219332"/>
              <a:gd name="connsiteY1-116" fmla="*/ 15272 h 5184406"/>
              <a:gd name="connsiteX2-117" fmla="*/ 5874553 w 9219332"/>
              <a:gd name="connsiteY2-118" fmla="*/ 809357 h 5184406"/>
              <a:gd name="connsiteX3-119" fmla="*/ 9219332 w 9219332"/>
              <a:gd name="connsiteY3-120" fmla="*/ 2265177 h 5184406"/>
              <a:gd name="connsiteX4-121" fmla="*/ 9207301 w 9219332"/>
              <a:gd name="connsiteY4-122" fmla="*/ 5184406 h 5184406"/>
              <a:gd name="connsiteX5-123" fmla="*/ 48126 w 9219332"/>
              <a:gd name="connsiteY5-124" fmla="*/ 5184406 h 5184406"/>
              <a:gd name="connsiteX6-125" fmla="*/ 0 w 9219332"/>
              <a:gd name="connsiteY6-126" fmla="*/ 1483124 h 5184406"/>
              <a:gd name="connsiteX0-127" fmla="*/ 0 w 9219332"/>
              <a:gd name="connsiteY0-128" fmla="*/ 1472999 h 5174281"/>
              <a:gd name="connsiteX1-129" fmla="*/ 2613995 w 9219332"/>
              <a:gd name="connsiteY1-130" fmla="*/ 5147 h 5174281"/>
              <a:gd name="connsiteX2-131" fmla="*/ 6223468 w 9219332"/>
              <a:gd name="connsiteY2-132" fmla="*/ 2026453 h 5174281"/>
              <a:gd name="connsiteX3-133" fmla="*/ 9219332 w 9219332"/>
              <a:gd name="connsiteY3-134" fmla="*/ 2255052 h 5174281"/>
              <a:gd name="connsiteX4-135" fmla="*/ 9207301 w 9219332"/>
              <a:gd name="connsiteY4-136" fmla="*/ 5174281 h 5174281"/>
              <a:gd name="connsiteX5-137" fmla="*/ 48126 w 9219332"/>
              <a:gd name="connsiteY5-138" fmla="*/ 5174281 h 5174281"/>
              <a:gd name="connsiteX6-139" fmla="*/ 0 w 9219332"/>
              <a:gd name="connsiteY6-140" fmla="*/ 1472999 h 5174281"/>
              <a:gd name="connsiteX0-141" fmla="*/ 0 w 9219332"/>
              <a:gd name="connsiteY0-142" fmla="*/ 1479523 h 5180805"/>
              <a:gd name="connsiteX1-143" fmla="*/ 2613995 w 9219332"/>
              <a:gd name="connsiteY1-144" fmla="*/ 11671 h 5180805"/>
              <a:gd name="connsiteX2-145" fmla="*/ 6223468 w 9219332"/>
              <a:gd name="connsiteY2-146" fmla="*/ 2032977 h 5180805"/>
              <a:gd name="connsiteX3-147" fmla="*/ 9219332 w 9219332"/>
              <a:gd name="connsiteY3-148" fmla="*/ 2261576 h 5180805"/>
              <a:gd name="connsiteX4-149" fmla="*/ 9207301 w 9219332"/>
              <a:gd name="connsiteY4-150" fmla="*/ 5180805 h 5180805"/>
              <a:gd name="connsiteX5-151" fmla="*/ 48126 w 9219332"/>
              <a:gd name="connsiteY5-152" fmla="*/ 5180805 h 5180805"/>
              <a:gd name="connsiteX6-153" fmla="*/ 0 w 9219332"/>
              <a:gd name="connsiteY6-154" fmla="*/ 1479523 h 5180805"/>
              <a:gd name="connsiteX0-155" fmla="*/ 0 w 9219332"/>
              <a:gd name="connsiteY0-156" fmla="*/ 1478352 h 5179634"/>
              <a:gd name="connsiteX1-157" fmla="*/ 2613995 w 9219332"/>
              <a:gd name="connsiteY1-158" fmla="*/ 10500 h 5179634"/>
              <a:gd name="connsiteX2-159" fmla="*/ 6223468 w 9219332"/>
              <a:gd name="connsiteY2-160" fmla="*/ 2031806 h 5179634"/>
              <a:gd name="connsiteX3-161" fmla="*/ 9219332 w 9219332"/>
              <a:gd name="connsiteY3-162" fmla="*/ 2260405 h 5179634"/>
              <a:gd name="connsiteX4-163" fmla="*/ 9207301 w 9219332"/>
              <a:gd name="connsiteY4-164" fmla="*/ 5179634 h 5179634"/>
              <a:gd name="connsiteX5-165" fmla="*/ 48126 w 9219332"/>
              <a:gd name="connsiteY5-166" fmla="*/ 5179634 h 5179634"/>
              <a:gd name="connsiteX6-167" fmla="*/ 0 w 9219332"/>
              <a:gd name="connsiteY6-168" fmla="*/ 1478352 h 5179634"/>
              <a:gd name="connsiteX0-169" fmla="*/ 0 w 9219332"/>
              <a:gd name="connsiteY0-170" fmla="*/ 1478352 h 5179634"/>
              <a:gd name="connsiteX1-171" fmla="*/ 2613995 w 9219332"/>
              <a:gd name="connsiteY1-172" fmla="*/ 10500 h 5179634"/>
              <a:gd name="connsiteX2-173" fmla="*/ 6223468 w 9219332"/>
              <a:gd name="connsiteY2-174" fmla="*/ 2031806 h 5179634"/>
              <a:gd name="connsiteX3-175" fmla="*/ 9219332 w 9219332"/>
              <a:gd name="connsiteY3-176" fmla="*/ 2260405 h 5179634"/>
              <a:gd name="connsiteX4-177" fmla="*/ 9207301 w 9219332"/>
              <a:gd name="connsiteY4-178" fmla="*/ 5179634 h 5179634"/>
              <a:gd name="connsiteX5-179" fmla="*/ 48126 w 9219332"/>
              <a:gd name="connsiteY5-180" fmla="*/ 5179634 h 5179634"/>
              <a:gd name="connsiteX6-181" fmla="*/ 0 w 9219332"/>
              <a:gd name="connsiteY6-182" fmla="*/ 1478352 h 5179634"/>
              <a:gd name="connsiteX0-183" fmla="*/ 0 w 9219332"/>
              <a:gd name="connsiteY0-184" fmla="*/ 1475965 h 5177247"/>
              <a:gd name="connsiteX1-185" fmla="*/ 2613995 w 9219332"/>
              <a:gd name="connsiteY1-186" fmla="*/ 8113 h 5177247"/>
              <a:gd name="connsiteX2-187" fmla="*/ 6223468 w 9219332"/>
              <a:gd name="connsiteY2-188" fmla="*/ 2029419 h 5177247"/>
              <a:gd name="connsiteX3-189" fmla="*/ 9219332 w 9219332"/>
              <a:gd name="connsiteY3-190" fmla="*/ 2258018 h 5177247"/>
              <a:gd name="connsiteX4-191" fmla="*/ 9207301 w 9219332"/>
              <a:gd name="connsiteY4-192" fmla="*/ 5177247 h 5177247"/>
              <a:gd name="connsiteX5-193" fmla="*/ 48126 w 9219332"/>
              <a:gd name="connsiteY5-194" fmla="*/ 5177247 h 5177247"/>
              <a:gd name="connsiteX6-195" fmla="*/ 0 w 9219332"/>
              <a:gd name="connsiteY6-196" fmla="*/ 1475965 h 5177247"/>
              <a:gd name="connsiteX0-197" fmla="*/ 0 w 9219332"/>
              <a:gd name="connsiteY0-198" fmla="*/ 1472966 h 5174248"/>
              <a:gd name="connsiteX1-199" fmla="*/ 2613995 w 9219332"/>
              <a:gd name="connsiteY1-200" fmla="*/ 5114 h 5174248"/>
              <a:gd name="connsiteX2-201" fmla="*/ 6223468 w 9219332"/>
              <a:gd name="connsiteY2-202" fmla="*/ 2026420 h 5174248"/>
              <a:gd name="connsiteX3-203" fmla="*/ 9219332 w 9219332"/>
              <a:gd name="connsiteY3-204" fmla="*/ 2182829 h 5174248"/>
              <a:gd name="connsiteX4-205" fmla="*/ 9207301 w 9219332"/>
              <a:gd name="connsiteY4-206" fmla="*/ 5174248 h 5174248"/>
              <a:gd name="connsiteX5-207" fmla="*/ 48126 w 9219332"/>
              <a:gd name="connsiteY5-208" fmla="*/ 5174248 h 5174248"/>
              <a:gd name="connsiteX6-209" fmla="*/ 0 w 9219332"/>
              <a:gd name="connsiteY6-210" fmla="*/ 1472966 h 5174248"/>
              <a:gd name="connsiteX0-211" fmla="*/ 0 w 9219332"/>
              <a:gd name="connsiteY0-212" fmla="*/ 1472966 h 5174248"/>
              <a:gd name="connsiteX1-213" fmla="*/ 2613995 w 9219332"/>
              <a:gd name="connsiteY1-214" fmla="*/ 5114 h 5174248"/>
              <a:gd name="connsiteX2-215" fmla="*/ 6223468 w 9219332"/>
              <a:gd name="connsiteY2-216" fmla="*/ 2026420 h 5174248"/>
              <a:gd name="connsiteX3-217" fmla="*/ 9219332 w 9219332"/>
              <a:gd name="connsiteY3-218" fmla="*/ 2182829 h 5174248"/>
              <a:gd name="connsiteX4-219" fmla="*/ 9207301 w 9219332"/>
              <a:gd name="connsiteY4-220" fmla="*/ 5174248 h 5174248"/>
              <a:gd name="connsiteX5-221" fmla="*/ 48126 w 9219332"/>
              <a:gd name="connsiteY5-222" fmla="*/ 5174248 h 5174248"/>
              <a:gd name="connsiteX6-223" fmla="*/ 0 w 9219332"/>
              <a:gd name="connsiteY6-224" fmla="*/ 1472966 h 5174248"/>
              <a:gd name="connsiteX0-225" fmla="*/ 0 w 9219332"/>
              <a:gd name="connsiteY0-226" fmla="*/ 1473550 h 5174832"/>
              <a:gd name="connsiteX1-227" fmla="*/ 2613995 w 9219332"/>
              <a:gd name="connsiteY1-228" fmla="*/ 5698 h 5174832"/>
              <a:gd name="connsiteX2-229" fmla="*/ 6223468 w 9219332"/>
              <a:gd name="connsiteY2-230" fmla="*/ 2027004 h 5174832"/>
              <a:gd name="connsiteX3-231" fmla="*/ 9219332 w 9219332"/>
              <a:gd name="connsiteY3-232" fmla="*/ 2183413 h 5174832"/>
              <a:gd name="connsiteX4-233" fmla="*/ 9207301 w 9219332"/>
              <a:gd name="connsiteY4-234" fmla="*/ 5174832 h 5174832"/>
              <a:gd name="connsiteX5-235" fmla="*/ 48126 w 9219332"/>
              <a:gd name="connsiteY5-236" fmla="*/ 5174832 h 5174832"/>
              <a:gd name="connsiteX6-237" fmla="*/ 0 w 9219332"/>
              <a:gd name="connsiteY6-238" fmla="*/ 1473550 h 5174832"/>
              <a:gd name="connsiteX0-239" fmla="*/ 0 w 9219332"/>
              <a:gd name="connsiteY0-240" fmla="*/ 1473550 h 5174832"/>
              <a:gd name="connsiteX1-241" fmla="*/ 2613995 w 9219332"/>
              <a:gd name="connsiteY1-242" fmla="*/ 5698 h 5174832"/>
              <a:gd name="connsiteX2-243" fmla="*/ 6223468 w 9219332"/>
              <a:gd name="connsiteY2-244" fmla="*/ 2027004 h 5174832"/>
              <a:gd name="connsiteX3-245" fmla="*/ 9219332 w 9219332"/>
              <a:gd name="connsiteY3-246" fmla="*/ 2183413 h 5174832"/>
              <a:gd name="connsiteX4-247" fmla="*/ 9207301 w 9219332"/>
              <a:gd name="connsiteY4-248" fmla="*/ 5174832 h 5174832"/>
              <a:gd name="connsiteX5-249" fmla="*/ 48126 w 9219332"/>
              <a:gd name="connsiteY5-250" fmla="*/ 5174832 h 5174832"/>
              <a:gd name="connsiteX6-251" fmla="*/ 0 w 9219332"/>
              <a:gd name="connsiteY6-252" fmla="*/ 1473550 h 5174832"/>
              <a:gd name="connsiteX0-253" fmla="*/ 0 w 9219332"/>
              <a:gd name="connsiteY0-254" fmla="*/ 1473550 h 5174832"/>
              <a:gd name="connsiteX1-255" fmla="*/ 2613995 w 9219332"/>
              <a:gd name="connsiteY1-256" fmla="*/ 5698 h 5174832"/>
              <a:gd name="connsiteX2-257" fmla="*/ 6223468 w 9219332"/>
              <a:gd name="connsiteY2-258" fmla="*/ 2027004 h 5174832"/>
              <a:gd name="connsiteX3-259" fmla="*/ 9219332 w 9219332"/>
              <a:gd name="connsiteY3-260" fmla="*/ 2183413 h 5174832"/>
              <a:gd name="connsiteX4-261" fmla="*/ 9207301 w 9219332"/>
              <a:gd name="connsiteY4-262" fmla="*/ 5174832 h 5174832"/>
              <a:gd name="connsiteX5-263" fmla="*/ 48126 w 9219332"/>
              <a:gd name="connsiteY5-264" fmla="*/ 5174832 h 5174832"/>
              <a:gd name="connsiteX6-265" fmla="*/ 0 w 9219332"/>
              <a:gd name="connsiteY6-266" fmla="*/ 1473550 h 5174832"/>
              <a:gd name="connsiteX0-267" fmla="*/ 0 w 9219332"/>
              <a:gd name="connsiteY0-268" fmla="*/ 1498176 h 5199458"/>
              <a:gd name="connsiteX1-269" fmla="*/ 2613995 w 9219332"/>
              <a:gd name="connsiteY1-270" fmla="*/ 30324 h 5199458"/>
              <a:gd name="connsiteX2-271" fmla="*/ 6223468 w 9219332"/>
              <a:gd name="connsiteY2-272" fmla="*/ 2051630 h 5199458"/>
              <a:gd name="connsiteX3-273" fmla="*/ 9219332 w 9219332"/>
              <a:gd name="connsiteY3-274" fmla="*/ 2208039 h 5199458"/>
              <a:gd name="connsiteX4-275" fmla="*/ 9207301 w 9219332"/>
              <a:gd name="connsiteY4-276" fmla="*/ 5199458 h 5199458"/>
              <a:gd name="connsiteX5-277" fmla="*/ 48126 w 9219332"/>
              <a:gd name="connsiteY5-278" fmla="*/ 5199458 h 5199458"/>
              <a:gd name="connsiteX6-279" fmla="*/ 0 w 9219332"/>
              <a:gd name="connsiteY6-280" fmla="*/ 1498176 h 5199458"/>
              <a:gd name="connsiteX0-281" fmla="*/ 0 w 9219332"/>
              <a:gd name="connsiteY0-282" fmla="*/ 1498176 h 5199458"/>
              <a:gd name="connsiteX1-283" fmla="*/ 2613995 w 9219332"/>
              <a:gd name="connsiteY1-284" fmla="*/ 30324 h 5199458"/>
              <a:gd name="connsiteX2-285" fmla="*/ 6223468 w 9219332"/>
              <a:gd name="connsiteY2-286" fmla="*/ 2051630 h 5199458"/>
              <a:gd name="connsiteX3-287" fmla="*/ 9219332 w 9219332"/>
              <a:gd name="connsiteY3-288" fmla="*/ 2208039 h 5199458"/>
              <a:gd name="connsiteX4-289" fmla="*/ 9207301 w 9219332"/>
              <a:gd name="connsiteY4-290" fmla="*/ 5199458 h 5199458"/>
              <a:gd name="connsiteX5-291" fmla="*/ 48126 w 9219332"/>
              <a:gd name="connsiteY5-292" fmla="*/ 5199458 h 5199458"/>
              <a:gd name="connsiteX6-293" fmla="*/ 0 w 9219332"/>
              <a:gd name="connsiteY6-294" fmla="*/ 1498176 h 5199458"/>
              <a:gd name="connsiteX0-295" fmla="*/ 0 w 9219332"/>
              <a:gd name="connsiteY0-296" fmla="*/ 1468793 h 5170075"/>
              <a:gd name="connsiteX1-297" fmla="*/ 2613995 w 9219332"/>
              <a:gd name="connsiteY1-298" fmla="*/ 941 h 5170075"/>
              <a:gd name="connsiteX2-299" fmla="*/ 6223468 w 9219332"/>
              <a:gd name="connsiteY2-300" fmla="*/ 2022247 h 5170075"/>
              <a:gd name="connsiteX3-301" fmla="*/ 9219332 w 9219332"/>
              <a:gd name="connsiteY3-302" fmla="*/ 2178656 h 5170075"/>
              <a:gd name="connsiteX4-303" fmla="*/ 9207301 w 9219332"/>
              <a:gd name="connsiteY4-304" fmla="*/ 5170075 h 5170075"/>
              <a:gd name="connsiteX5-305" fmla="*/ 48126 w 9219332"/>
              <a:gd name="connsiteY5-306" fmla="*/ 5170075 h 5170075"/>
              <a:gd name="connsiteX6-307" fmla="*/ 0 w 9219332"/>
              <a:gd name="connsiteY6-308" fmla="*/ 1468793 h 5170075"/>
              <a:gd name="connsiteX0-309" fmla="*/ 0 w 9219332"/>
              <a:gd name="connsiteY0-310" fmla="*/ 1482160 h 5183442"/>
              <a:gd name="connsiteX1-311" fmla="*/ 2613995 w 9219332"/>
              <a:gd name="connsiteY1-312" fmla="*/ 14308 h 5183442"/>
              <a:gd name="connsiteX2-313" fmla="*/ 6223468 w 9219332"/>
              <a:gd name="connsiteY2-314" fmla="*/ 2035614 h 5183442"/>
              <a:gd name="connsiteX3-315" fmla="*/ 9219332 w 9219332"/>
              <a:gd name="connsiteY3-316" fmla="*/ 2192023 h 5183442"/>
              <a:gd name="connsiteX4-317" fmla="*/ 9207301 w 9219332"/>
              <a:gd name="connsiteY4-318" fmla="*/ 5183442 h 5183442"/>
              <a:gd name="connsiteX5-319" fmla="*/ 48126 w 9219332"/>
              <a:gd name="connsiteY5-320" fmla="*/ 5183442 h 5183442"/>
              <a:gd name="connsiteX6-321" fmla="*/ 0 w 9219332"/>
              <a:gd name="connsiteY6-322" fmla="*/ 1482160 h 5183442"/>
              <a:gd name="connsiteX0-323" fmla="*/ 0 w 9219332"/>
              <a:gd name="connsiteY0-324" fmla="*/ 1493749 h 5195031"/>
              <a:gd name="connsiteX1-325" fmla="*/ 2613995 w 9219332"/>
              <a:gd name="connsiteY1-326" fmla="*/ 25897 h 5195031"/>
              <a:gd name="connsiteX2-327" fmla="*/ 6223468 w 9219332"/>
              <a:gd name="connsiteY2-328" fmla="*/ 2047203 h 5195031"/>
              <a:gd name="connsiteX3-329" fmla="*/ 9219332 w 9219332"/>
              <a:gd name="connsiteY3-330" fmla="*/ 2203612 h 5195031"/>
              <a:gd name="connsiteX4-331" fmla="*/ 9207301 w 9219332"/>
              <a:gd name="connsiteY4-332" fmla="*/ 5195031 h 5195031"/>
              <a:gd name="connsiteX5-333" fmla="*/ 48126 w 9219332"/>
              <a:gd name="connsiteY5-334" fmla="*/ 5195031 h 5195031"/>
              <a:gd name="connsiteX6-335" fmla="*/ 0 w 9219332"/>
              <a:gd name="connsiteY6-336" fmla="*/ 1493749 h 5195031"/>
              <a:gd name="connsiteX0-337" fmla="*/ 0 w 9219332"/>
              <a:gd name="connsiteY0-338" fmla="*/ 1539121 h 5240403"/>
              <a:gd name="connsiteX1-339" fmla="*/ 2493679 w 9219332"/>
              <a:gd name="connsiteY1-340" fmla="*/ 23143 h 5240403"/>
              <a:gd name="connsiteX2-341" fmla="*/ 6223468 w 9219332"/>
              <a:gd name="connsiteY2-342" fmla="*/ 2092575 h 5240403"/>
              <a:gd name="connsiteX3-343" fmla="*/ 9219332 w 9219332"/>
              <a:gd name="connsiteY3-344" fmla="*/ 2248984 h 5240403"/>
              <a:gd name="connsiteX4-345" fmla="*/ 9207301 w 9219332"/>
              <a:gd name="connsiteY4-346" fmla="*/ 5240403 h 5240403"/>
              <a:gd name="connsiteX5-347" fmla="*/ 48126 w 9219332"/>
              <a:gd name="connsiteY5-348" fmla="*/ 5240403 h 5240403"/>
              <a:gd name="connsiteX6-349" fmla="*/ 0 w 9219332"/>
              <a:gd name="connsiteY6-350" fmla="*/ 1539121 h 5240403"/>
              <a:gd name="connsiteX0-351" fmla="*/ 0 w 9219332"/>
              <a:gd name="connsiteY0-352" fmla="*/ 1556620 h 5257902"/>
              <a:gd name="connsiteX1-353" fmla="*/ 2493679 w 9219332"/>
              <a:gd name="connsiteY1-354" fmla="*/ 40642 h 5257902"/>
              <a:gd name="connsiteX2-355" fmla="*/ 6223468 w 9219332"/>
              <a:gd name="connsiteY2-356" fmla="*/ 2110074 h 5257902"/>
              <a:gd name="connsiteX3-357" fmla="*/ 9219332 w 9219332"/>
              <a:gd name="connsiteY3-358" fmla="*/ 2266483 h 5257902"/>
              <a:gd name="connsiteX4-359" fmla="*/ 9207301 w 9219332"/>
              <a:gd name="connsiteY4-360" fmla="*/ 5257902 h 5257902"/>
              <a:gd name="connsiteX5-361" fmla="*/ 48126 w 9219332"/>
              <a:gd name="connsiteY5-362" fmla="*/ 5257902 h 5257902"/>
              <a:gd name="connsiteX6-363" fmla="*/ 0 w 9219332"/>
              <a:gd name="connsiteY6-364" fmla="*/ 1556620 h 5257902"/>
              <a:gd name="connsiteX0-365" fmla="*/ 0 w 9219332"/>
              <a:gd name="connsiteY0-366" fmla="*/ 1562740 h 5264022"/>
              <a:gd name="connsiteX1-367" fmla="*/ 2493679 w 9219332"/>
              <a:gd name="connsiteY1-368" fmla="*/ 46762 h 5264022"/>
              <a:gd name="connsiteX2-369" fmla="*/ 6223468 w 9219332"/>
              <a:gd name="connsiteY2-370" fmla="*/ 2116194 h 5264022"/>
              <a:gd name="connsiteX3-371" fmla="*/ 9219332 w 9219332"/>
              <a:gd name="connsiteY3-372" fmla="*/ 2272603 h 5264022"/>
              <a:gd name="connsiteX4-373" fmla="*/ 9207301 w 9219332"/>
              <a:gd name="connsiteY4-374" fmla="*/ 5264022 h 5264022"/>
              <a:gd name="connsiteX5-375" fmla="*/ 48126 w 9219332"/>
              <a:gd name="connsiteY5-376" fmla="*/ 5264022 h 5264022"/>
              <a:gd name="connsiteX6-377" fmla="*/ 0 w 9219332"/>
              <a:gd name="connsiteY6-378" fmla="*/ 1562740 h 5264022"/>
              <a:gd name="connsiteX0-379" fmla="*/ 0 w 9219332"/>
              <a:gd name="connsiteY0-380" fmla="*/ 1556621 h 5257903"/>
              <a:gd name="connsiteX1-381" fmla="*/ 2469615 w 9219332"/>
              <a:gd name="connsiteY1-382" fmla="*/ 40643 h 5257903"/>
              <a:gd name="connsiteX2-383" fmla="*/ 6223468 w 9219332"/>
              <a:gd name="connsiteY2-384" fmla="*/ 2110075 h 5257903"/>
              <a:gd name="connsiteX3-385" fmla="*/ 9219332 w 9219332"/>
              <a:gd name="connsiteY3-386" fmla="*/ 2266484 h 5257903"/>
              <a:gd name="connsiteX4-387" fmla="*/ 9207301 w 9219332"/>
              <a:gd name="connsiteY4-388" fmla="*/ 5257903 h 5257903"/>
              <a:gd name="connsiteX5-389" fmla="*/ 48126 w 9219332"/>
              <a:gd name="connsiteY5-390" fmla="*/ 5257903 h 5257903"/>
              <a:gd name="connsiteX6-391" fmla="*/ 0 w 9219332"/>
              <a:gd name="connsiteY6-392" fmla="*/ 1556621 h 5257903"/>
              <a:gd name="connsiteX0-393" fmla="*/ 0 w 9219332"/>
              <a:gd name="connsiteY0-394" fmla="*/ 1545248 h 5246530"/>
              <a:gd name="connsiteX1-395" fmla="*/ 2469615 w 9219332"/>
              <a:gd name="connsiteY1-396" fmla="*/ 29270 h 5246530"/>
              <a:gd name="connsiteX2-397" fmla="*/ 6223468 w 9219332"/>
              <a:gd name="connsiteY2-398" fmla="*/ 2098702 h 5246530"/>
              <a:gd name="connsiteX3-399" fmla="*/ 9219332 w 9219332"/>
              <a:gd name="connsiteY3-400" fmla="*/ 2255111 h 5246530"/>
              <a:gd name="connsiteX4-401" fmla="*/ 9207301 w 9219332"/>
              <a:gd name="connsiteY4-402" fmla="*/ 5246530 h 5246530"/>
              <a:gd name="connsiteX5-403" fmla="*/ 48126 w 9219332"/>
              <a:gd name="connsiteY5-404" fmla="*/ 5246530 h 5246530"/>
              <a:gd name="connsiteX6-405" fmla="*/ 0 w 9219332"/>
              <a:gd name="connsiteY6-406" fmla="*/ 1545248 h 5246530"/>
              <a:gd name="connsiteX0-407" fmla="*/ 0 w 9219332"/>
              <a:gd name="connsiteY0-408" fmla="*/ 1547962 h 5249244"/>
              <a:gd name="connsiteX1-409" fmla="*/ 2469615 w 9219332"/>
              <a:gd name="connsiteY1-410" fmla="*/ 31984 h 5249244"/>
              <a:gd name="connsiteX2-411" fmla="*/ 6223468 w 9219332"/>
              <a:gd name="connsiteY2-412" fmla="*/ 2101416 h 5249244"/>
              <a:gd name="connsiteX3-413" fmla="*/ 9219332 w 9219332"/>
              <a:gd name="connsiteY3-414" fmla="*/ 2257825 h 5249244"/>
              <a:gd name="connsiteX4-415" fmla="*/ 9207301 w 9219332"/>
              <a:gd name="connsiteY4-416" fmla="*/ 5249244 h 5249244"/>
              <a:gd name="connsiteX5-417" fmla="*/ 48126 w 9219332"/>
              <a:gd name="connsiteY5-418" fmla="*/ 5249244 h 5249244"/>
              <a:gd name="connsiteX6-419" fmla="*/ 0 w 9219332"/>
              <a:gd name="connsiteY6-420" fmla="*/ 1547962 h 5249244"/>
              <a:gd name="connsiteX0-421" fmla="*/ 0 w 9219332"/>
              <a:gd name="connsiteY0-422" fmla="*/ 1521267 h 5222549"/>
              <a:gd name="connsiteX1-423" fmla="*/ 2469615 w 9219332"/>
              <a:gd name="connsiteY1-424" fmla="*/ 5289 h 5222549"/>
              <a:gd name="connsiteX2-425" fmla="*/ 6223468 w 9219332"/>
              <a:gd name="connsiteY2-426" fmla="*/ 2014563 h 5222549"/>
              <a:gd name="connsiteX3-427" fmla="*/ 9219332 w 9219332"/>
              <a:gd name="connsiteY3-428" fmla="*/ 2231130 h 5222549"/>
              <a:gd name="connsiteX4-429" fmla="*/ 9207301 w 9219332"/>
              <a:gd name="connsiteY4-430" fmla="*/ 5222549 h 5222549"/>
              <a:gd name="connsiteX5-431" fmla="*/ 48126 w 9219332"/>
              <a:gd name="connsiteY5-432" fmla="*/ 5222549 h 5222549"/>
              <a:gd name="connsiteX6-433" fmla="*/ 0 w 9219332"/>
              <a:gd name="connsiteY6-434" fmla="*/ 1521267 h 5222549"/>
              <a:gd name="connsiteX0-435" fmla="*/ 0 w 9219332"/>
              <a:gd name="connsiteY0-436" fmla="*/ 1521267 h 5222549"/>
              <a:gd name="connsiteX1-437" fmla="*/ 2469615 w 9219332"/>
              <a:gd name="connsiteY1-438" fmla="*/ 5289 h 5222549"/>
              <a:gd name="connsiteX2-439" fmla="*/ 6223468 w 9219332"/>
              <a:gd name="connsiteY2-440" fmla="*/ 2014563 h 5222549"/>
              <a:gd name="connsiteX3-441" fmla="*/ 9219332 w 9219332"/>
              <a:gd name="connsiteY3-442" fmla="*/ 2231130 h 5222549"/>
              <a:gd name="connsiteX4-443" fmla="*/ 9207301 w 9219332"/>
              <a:gd name="connsiteY4-444" fmla="*/ 5222549 h 5222549"/>
              <a:gd name="connsiteX5-445" fmla="*/ 48126 w 9219332"/>
              <a:gd name="connsiteY5-446" fmla="*/ 5222549 h 5222549"/>
              <a:gd name="connsiteX6-447" fmla="*/ 0 w 9219332"/>
              <a:gd name="connsiteY6-448" fmla="*/ 1521267 h 5222549"/>
              <a:gd name="connsiteX0-449" fmla="*/ 0 w 9219332"/>
              <a:gd name="connsiteY0-450" fmla="*/ 1552938 h 5254220"/>
              <a:gd name="connsiteX1-451" fmla="*/ 2469615 w 9219332"/>
              <a:gd name="connsiteY1-452" fmla="*/ 36960 h 5254220"/>
              <a:gd name="connsiteX2-453" fmla="*/ 6223468 w 9219332"/>
              <a:gd name="connsiteY2-454" fmla="*/ 2046234 h 5254220"/>
              <a:gd name="connsiteX3-455" fmla="*/ 9219332 w 9219332"/>
              <a:gd name="connsiteY3-456" fmla="*/ 2262801 h 5254220"/>
              <a:gd name="connsiteX4-457" fmla="*/ 9207301 w 9219332"/>
              <a:gd name="connsiteY4-458" fmla="*/ 5254220 h 5254220"/>
              <a:gd name="connsiteX5-459" fmla="*/ 48126 w 9219332"/>
              <a:gd name="connsiteY5-460" fmla="*/ 5254220 h 5254220"/>
              <a:gd name="connsiteX6-461" fmla="*/ 0 w 9219332"/>
              <a:gd name="connsiteY6-462" fmla="*/ 1552938 h 5254220"/>
              <a:gd name="connsiteX0-463" fmla="*/ 0 w 9243396"/>
              <a:gd name="connsiteY0-464" fmla="*/ 1549990 h 5251272"/>
              <a:gd name="connsiteX1-465" fmla="*/ 2469615 w 9243396"/>
              <a:gd name="connsiteY1-466" fmla="*/ 34012 h 5251272"/>
              <a:gd name="connsiteX2-467" fmla="*/ 6223468 w 9243396"/>
              <a:gd name="connsiteY2-468" fmla="*/ 2043286 h 5251272"/>
              <a:gd name="connsiteX3-469" fmla="*/ 9243396 w 9243396"/>
              <a:gd name="connsiteY3-470" fmla="*/ 2187664 h 5251272"/>
              <a:gd name="connsiteX4-471" fmla="*/ 9207301 w 9243396"/>
              <a:gd name="connsiteY4-472" fmla="*/ 5251272 h 5251272"/>
              <a:gd name="connsiteX5-473" fmla="*/ 48126 w 9243396"/>
              <a:gd name="connsiteY5-474" fmla="*/ 5251272 h 5251272"/>
              <a:gd name="connsiteX6-475" fmla="*/ 0 w 9243396"/>
              <a:gd name="connsiteY6-476" fmla="*/ 1549990 h 5251272"/>
              <a:gd name="connsiteX0-477" fmla="*/ 0 w 9243396"/>
              <a:gd name="connsiteY0-478" fmla="*/ 1549990 h 5251272"/>
              <a:gd name="connsiteX1-479" fmla="*/ 2469615 w 9243396"/>
              <a:gd name="connsiteY1-480" fmla="*/ 34012 h 5251272"/>
              <a:gd name="connsiteX2-481" fmla="*/ 6223468 w 9243396"/>
              <a:gd name="connsiteY2-482" fmla="*/ 2043286 h 5251272"/>
              <a:gd name="connsiteX3-483" fmla="*/ 9243396 w 9243396"/>
              <a:gd name="connsiteY3-484" fmla="*/ 2187664 h 5251272"/>
              <a:gd name="connsiteX4-485" fmla="*/ 9207301 w 9243396"/>
              <a:gd name="connsiteY4-486" fmla="*/ 5251272 h 5251272"/>
              <a:gd name="connsiteX5-487" fmla="*/ 48126 w 9243396"/>
              <a:gd name="connsiteY5-488" fmla="*/ 5251272 h 5251272"/>
              <a:gd name="connsiteX6-489" fmla="*/ 0 w 9243396"/>
              <a:gd name="connsiteY6-490" fmla="*/ 1549990 h 5251272"/>
              <a:gd name="connsiteX0-491" fmla="*/ 0 w 9243396"/>
              <a:gd name="connsiteY0-492" fmla="*/ 1553368 h 5254650"/>
              <a:gd name="connsiteX1-493" fmla="*/ 2469615 w 9243396"/>
              <a:gd name="connsiteY1-494" fmla="*/ 37390 h 5254650"/>
              <a:gd name="connsiteX2-495" fmla="*/ 6223468 w 9243396"/>
              <a:gd name="connsiteY2-496" fmla="*/ 2046664 h 5254650"/>
              <a:gd name="connsiteX3-497" fmla="*/ 9243396 w 9243396"/>
              <a:gd name="connsiteY3-498" fmla="*/ 2191042 h 5254650"/>
              <a:gd name="connsiteX4-499" fmla="*/ 9207301 w 9243396"/>
              <a:gd name="connsiteY4-500" fmla="*/ 5254650 h 5254650"/>
              <a:gd name="connsiteX5-501" fmla="*/ 48126 w 9243396"/>
              <a:gd name="connsiteY5-502" fmla="*/ 5254650 h 5254650"/>
              <a:gd name="connsiteX6-503" fmla="*/ 0 w 9243396"/>
              <a:gd name="connsiteY6-504" fmla="*/ 1553368 h 5254650"/>
              <a:gd name="connsiteX0-505" fmla="*/ 0 w 9243396"/>
              <a:gd name="connsiteY0-506" fmla="*/ 1555192 h 5256474"/>
              <a:gd name="connsiteX1-507" fmla="*/ 2469615 w 9243396"/>
              <a:gd name="connsiteY1-508" fmla="*/ 39214 h 5256474"/>
              <a:gd name="connsiteX2-509" fmla="*/ 6223468 w 9243396"/>
              <a:gd name="connsiteY2-510" fmla="*/ 2048488 h 5256474"/>
              <a:gd name="connsiteX3-511" fmla="*/ 9243396 w 9243396"/>
              <a:gd name="connsiteY3-512" fmla="*/ 2192866 h 5256474"/>
              <a:gd name="connsiteX4-513" fmla="*/ 9207301 w 9243396"/>
              <a:gd name="connsiteY4-514" fmla="*/ 5256474 h 5256474"/>
              <a:gd name="connsiteX5-515" fmla="*/ 48126 w 9243396"/>
              <a:gd name="connsiteY5-516" fmla="*/ 5256474 h 5256474"/>
              <a:gd name="connsiteX6-517" fmla="*/ 0 w 9243396"/>
              <a:gd name="connsiteY6-518" fmla="*/ 1555192 h 5256474"/>
              <a:gd name="connsiteX0-519" fmla="*/ 0 w 9243396"/>
              <a:gd name="connsiteY0-520" fmla="*/ 1555192 h 5256474"/>
              <a:gd name="connsiteX1-521" fmla="*/ 2469615 w 9243396"/>
              <a:gd name="connsiteY1-522" fmla="*/ 39214 h 5256474"/>
              <a:gd name="connsiteX2-523" fmla="*/ 6223468 w 9243396"/>
              <a:gd name="connsiteY2-524" fmla="*/ 2048488 h 5256474"/>
              <a:gd name="connsiteX3-525" fmla="*/ 9243396 w 9243396"/>
              <a:gd name="connsiteY3-526" fmla="*/ 2192866 h 5256474"/>
              <a:gd name="connsiteX4-527" fmla="*/ 9207301 w 9243396"/>
              <a:gd name="connsiteY4-528" fmla="*/ 5256474 h 5256474"/>
              <a:gd name="connsiteX5-529" fmla="*/ 48126 w 9243396"/>
              <a:gd name="connsiteY5-530" fmla="*/ 5256474 h 5256474"/>
              <a:gd name="connsiteX6-531" fmla="*/ 0 w 9243396"/>
              <a:gd name="connsiteY6-532" fmla="*/ 1555192 h 5256474"/>
              <a:gd name="connsiteX0-533" fmla="*/ 0 w 9243396"/>
              <a:gd name="connsiteY0-534" fmla="*/ 1514369 h 5215651"/>
              <a:gd name="connsiteX1-535" fmla="*/ 2373363 w 9243396"/>
              <a:gd name="connsiteY1-536" fmla="*/ 34486 h 5215651"/>
              <a:gd name="connsiteX2-537" fmla="*/ 6223468 w 9243396"/>
              <a:gd name="connsiteY2-538" fmla="*/ 2007665 h 5215651"/>
              <a:gd name="connsiteX3-539" fmla="*/ 9243396 w 9243396"/>
              <a:gd name="connsiteY3-540" fmla="*/ 2152043 h 5215651"/>
              <a:gd name="connsiteX4-541" fmla="*/ 9207301 w 9243396"/>
              <a:gd name="connsiteY4-542" fmla="*/ 5215651 h 5215651"/>
              <a:gd name="connsiteX5-543" fmla="*/ 48126 w 9243396"/>
              <a:gd name="connsiteY5-544" fmla="*/ 5215651 h 5215651"/>
              <a:gd name="connsiteX6-545" fmla="*/ 0 w 9243396"/>
              <a:gd name="connsiteY6-546" fmla="*/ 1514369 h 5215651"/>
              <a:gd name="connsiteX0-547" fmla="*/ 0 w 9243396"/>
              <a:gd name="connsiteY0-548" fmla="*/ 1483351 h 5184633"/>
              <a:gd name="connsiteX1-549" fmla="*/ 2373363 w 9243396"/>
              <a:gd name="connsiteY1-550" fmla="*/ 3468 h 5184633"/>
              <a:gd name="connsiteX2-551" fmla="*/ 6271595 w 9243396"/>
              <a:gd name="connsiteY2-552" fmla="*/ 1868363 h 5184633"/>
              <a:gd name="connsiteX3-553" fmla="*/ 9243396 w 9243396"/>
              <a:gd name="connsiteY3-554" fmla="*/ 2121025 h 5184633"/>
              <a:gd name="connsiteX4-555" fmla="*/ 9207301 w 9243396"/>
              <a:gd name="connsiteY4-556" fmla="*/ 5184633 h 5184633"/>
              <a:gd name="connsiteX5-557" fmla="*/ 48126 w 9243396"/>
              <a:gd name="connsiteY5-558" fmla="*/ 5184633 h 5184633"/>
              <a:gd name="connsiteX6-559" fmla="*/ 0 w 9243396"/>
              <a:gd name="connsiteY6-560" fmla="*/ 1483351 h 5184633"/>
              <a:gd name="connsiteX0-561" fmla="*/ 0 w 9243396"/>
              <a:gd name="connsiteY0-562" fmla="*/ 1483351 h 5184633"/>
              <a:gd name="connsiteX1-563" fmla="*/ 2373363 w 9243396"/>
              <a:gd name="connsiteY1-564" fmla="*/ 3468 h 5184633"/>
              <a:gd name="connsiteX2-565" fmla="*/ 6271595 w 9243396"/>
              <a:gd name="connsiteY2-566" fmla="*/ 1868363 h 5184633"/>
              <a:gd name="connsiteX3-567" fmla="*/ 9243396 w 9243396"/>
              <a:gd name="connsiteY3-568" fmla="*/ 2121025 h 5184633"/>
              <a:gd name="connsiteX4-569" fmla="*/ 9207301 w 9243396"/>
              <a:gd name="connsiteY4-570" fmla="*/ 5184633 h 5184633"/>
              <a:gd name="connsiteX5-571" fmla="*/ 48126 w 9243396"/>
              <a:gd name="connsiteY5-572" fmla="*/ 5184633 h 5184633"/>
              <a:gd name="connsiteX6-573" fmla="*/ 0 w 9243396"/>
              <a:gd name="connsiteY6-574" fmla="*/ 1483351 h 5184633"/>
              <a:gd name="connsiteX0-575" fmla="*/ 0 w 9243396"/>
              <a:gd name="connsiteY0-576" fmla="*/ 1480225 h 5181507"/>
              <a:gd name="connsiteX1-577" fmla="*/ 2373363 w 9243396"/>
              <a:gd name="connsiteY1-578" fmla="*/ 342 h 5181507"/>
              <a:gd name="connsiteX2-579" fmla="*/ 5537669 w 9243396"/>
              <a:gd name="connsiteY2-580" fmla="*/ 1371942 h 5181507"/>
              <a:gd name="connsiteX3-581" fmla="*/ 9243396 w 9243396"/>
              <a:gd name="connsiteY3-582" fmla="*/ 2117899 h 5181507"/>
              <a:gd name="connsiteX4-583" fmla="*/ 9207301 w 9243396"/>
              <a:gd name="connsiteY4-584" fmla="*/ 5181507 h 5181507"/>
              <a:gd name="connsiteX5-585" fmla="*/ 48126 w 9243396"/>
              <a:gd name="connsiteY5-586" fmla="*/ 5181507 h 5181507"/>
              <a:gd name="connsiteX6-587" fmla="*/ 0 w 9243396"/>
              <a:gd name="connsiteY6-588" fmla="*/ 1480225 h 5181507"/>
              <a:gd name="connsiteX0-589" fmla="*/ 0 w 9243396"/>
              <a:gd name="connsiteY0-590" fmla="*/ 1480319 h 5181601"/>
              <a:gd name="connsiteX1-591" fmla="*/ 2373363 w 9243396"/>
              <a:gd name="connsiteY1-592" fmla="*/ 436 h 5181601"/>
              <a:gd name="connsiteX2-593" fmla="*/ 5537669 w 9243396"/>
              <a:gd name="connsiteY2-594" fmla="*/ 1372036 h 5181601"/>
              <a:gd name="connsiteX3-595" fmla="*/ 9243396 w 9243396"/>
              <a:gd name="connsiteY3-596" fmla="*/ 2117993 h 5181601"/>
              <a:gd name="connsiteX4-597" fmla="*/ 9207301 w 9243396"/>
              <a:gd name="connsiteY4-598" fmla="*/ 5181601 h 5181601"/>
              <a:gd name="connsiteX5-599" fmla="*/ 48126 w 9243396"/>
              <a:gd name="connsiteY5-600" fmla="*/ 5181601 h 5181601"/>
              <a:gd name="connsiteX6-601" fmla="*/ 0 w 9243396"/>
              <a:gd name="connsiteY6-602" fmla="*/ 1480319 h 5181601"/>
              <a:gd name="connsiteX0-603" fmla="*/ 0 w 9231365"/>
              <a:gd name="connsiteY0-604" fmla="*/ 1480111 h 5181393"/>
              <a:gd name="connsiteX1-605" fmla="*/ 2373363 w 9231365"/>
              <a:gd name="connsiteY1-606" fmla="*/ 228 h 5181393"/>
              <a:gd name="connsiteX2-607" fmla="*/ 5537669 w 9231365"/>
              <a:gd name="connsiteY2-608" fmla="*/ 1371828 h 5181393"/>
              <a:gd name="connsiteX3-609" fmla="*/ 9231365 w 9231365"/>
              <a:gd name="connsiteY3-610" fmla="*/ 1985437 h 5181393"/>
              <a:gd name="connsiteX4-611" fmla="*/ 9207301 w 9231365"/>
              <a:gd name="connsiteY4-612" fmla="*/ 5181393 h 5181393"/>
              <a:gd name="connsiteX5-613" fmla="*/ 48126 w 9231365"/>
              <a:gd name="connsiteY5-614" fmla="*/ 5181393 h 5181393"/>
              <a:gd name="connsiteX6-615" fmla="*/ 0 w 9231365"/>
              <a:gd name="connsiteY6-616" fmla="*/ 1480111 h 5181393"/>
              <a:gd name="connsiteX0-617" fmla="*/ 0 w 9231365"/>
              <a:gd name="connsiteY0-618" fmla="*/ 1480111 h 5181393"/>
              <a:gd name="connsiteX1-619" fmla="*/ 2373363 w 9231365"/>
              <a:gd name="connsiteY1-620" fmla="*/ 228 h 5181393"/>
              <a:gd name="connsiteX2-621" fmla="*/ 5537669 w 9231365"/>
              <a:gd name="connsiteY2-622" fmla="*/ 1371828 h 5181393"/>
              <a:gd name="connsiteX3-623" fmla="*/ 9231365 w 9231365"/>
              <a:gd name="connsiteY3-624" fmla="*/ 1985437 h 5181393"/>
              <a:gd name="connsiteX4-625" fmla="*/ 9207301 w 9231365"/>
              <a:gd name="connsiteY4-626" fmla="*/ 5181393 h 5181393"/>
              <a:gd name="connsiteX5-627" fmla="*/ 48126 w 9231365"/>
              <a:gd name="connsiteY5-628" fmla="*/ 5181393 h 5181393"/>
              <a:gd name="connsiteX6-629" fmla="*/ 0 w 9231365"/>
              <a:gd name="connsiteY6-630" fmla="*/ 1480111 h 5181393"/>
              <a:gd name="connsiteX0-631" fmla="*/ 0 w 9231365"/>
              <a:gd name="connsiteY0-632" fmla="*/ 1480111 h 5181393"/>
              <a:gd name="connsiteX1-633" fmla="*/ 2373363 w 9231365"/>
              <a:gd name="connsiteY1-634" fmla="*/ 228 h 5181393"/>
              <a:gd name="connsiteX2-635" fmla="*/ 5537669 w 9231365"/>
              <a:gd name="connsiteY2-636" fmla="*/ 1371828 h 5181393"/>
              <a:gd name="connsiteX3-637" fmla="*/ 9231365 w 9231365"/>
              <a:gd name="connsiteY3-638" fmla="*/ 1985437 h 5181393"/>
              <a:gd name="connsiteX4-639" fmla="*/ 9207301 w 9231365"/>
              <a:gd name="connsiteY4-640" fmla="*/ 5181393 h 5181393"/>
              <a:gd name="connsiteX5-641" fmla="*/ 48126 w 9231365"/>
              <a:gd name="connsiteY5-642" fmla="*/ 5181393 h 5181393"/>
              <a:gd name="connsiteX6-643" fmla="*/ 0 w 9231365"/>
              <a:gd name="connsiteY6-644" fmla="*/ 1480111 h 5181393"/>
              <a:gd name="connsiteX0-645" fmla="*/ 0 w 9231365"/>
              <a:gd name="connsiteY0-646" fmla="*/ 1480237 h 5181519"/>
              <a:gd name="connsiteX1-647" fmla="*/ 2373363 w 9231365"/>
              <a:gd name="connsiteY1-648" fmla="*/ 354 h 5181519"/>
              <a:gd name="connsiteX2-649" fmla="*/ 5537669 w 9231365"/>
              <a:gd name="connsiteY2-650" fmla="*/ 1371954 h 5181519"/>
              <a:gd name="connsiteX3-651" fmla="*/ 9231365 w 9231365"/>
              <a:gd name="connsiteY3-652" fmla="*/ 1985563 h 5181519"/>
              <a:gd name="connsiteX4-653" fmla="*/ 9207301 w 9231365"/>
              <a:gd name="connsiteY4-654" fmla="*/ 5181519 h 5181519"/>
              <a:gd name="connsiteX5-655" fmla="*/ 48126 w 9231365"/>
              <a:gd name="connsiteY5-656" fmla="*/ 5181519 h 5181519"/>
              <a:gd name="connsiteX6-657" fmla="*/ 0 w 9231365"/>
              <a:gd name="connsiteY6-658" fmla="*/ 1480237 h 5181519"/>
              <a:gd name="connsiteX0-659" fmla="*/ 0 w 9231365"/>
              <a:gd name="connsiteY0-660" fmla="*/ 1480660 h 5181942"/>
              <a:gd name="connsiteX1-661" fmla="*/ 2373363 w 9231365"/>
              <a:gd name="connsiteY1-662" fmla="*/ 777 h 5181942"/>
              <a:gd name="connsiteX2-663" fmla="*/ 5537669 w 9231365"/>
              <a:gd name="connsiteY2-664" fmla="*/ 1324251 h 5181942"/>
              <a:gd name="connsiteX3-665" fmla="*/ 9231365 w 9231365"/>
              <a:gd name="connsiteY3-666" fmla="*/ 1985986 h 5181942"/>
              <a:gd name="connsiteX4-667" fmla="*/ 9207301 w 9231365"/>
              <a:gd name="connsiteY4-668" fmla="*/ 5181942 h 5181942"/>
              <a:gd name="connsiteX5-669" fmla="*/ 48126 w 9231365"/>
              <a:gd name="connsiteY5-670" fmla="*/ 5181942 h 5181942"/>
              <a:gd name="connsiteX6-671" fmla="*/ 0 w 9231365"/>
              <a:gd name="connsiteY6-672" fmla="*/ 1480660 h 5181942"/>
              <a:gd name="connsiteX0-673" fmla="*/ 0 w 9231365"/>
              <a:gd name="connsiteY0-674" fmla="*/ 1480562 h 5181844"/>
              <a:gd name="connsiteX1-675" fmla="*/ 2373363 w 9231365"/>
              <a:gd name="connsiteY1-676" fmla="*/ 679 h 5181844"/>
              <a:gd name="connsiteX2-677" fmla="*/ 5537669 w 9231365"/>
              <a:gd name="connsiteY2-678" fmla="*/ 1324153 h 5181844"/>
              <a:gd name="connsiteX3-679" fmla="*/ 9231365 w 9231365"/>
              <a:gd name="connsiteY3-680" fmla="*/ 1985888 h 5181844"/>
              <a:gd name="connsiteX4-681" fmla="*/ 9207301 w 9231365"/>
              <a:gd name="connsiteY4-682" fmla="*/ 5181844 h 5181844"/>
              <a:gd name="connsiteX5-683" fmla="*/ 48126 w 9231365"/>
              <a:gd name="connsiteY5-684" fmla="*/ 5181844 h 5181844"/>
              <a:gd name="connsiteX6-685" fmla="*/ 0 w 9231365"/>
              <a:gd name="connsiteY6-686" fmla="*/ 1480562 h 5181844"/>
              <a:gd name="connsiteX0-687" fmla="*/ 0 w 9231365"/>
              <a:gd name="connsiteY0-688" fmla="*/ 1480562 h 5181844"/>
              <a:gd name="connsiteX1-689" fmla="*/ 2373363 w 9231365"/>
              <a:gd name="connsiteY1-690" fmla="*/ 679 h 5181844"/>
              <a:gd name="connsiteX2-691" fmla="*/ 5537669 w 9231365"/>
              <a:gd name="connsiteY2-692" fmla="*/ 1324153 h 5181844"/>
              <a:gd name="connsiteX3-693" fmla="*/ 9231365 w 9231365"/>
              <a:gd name="connsiteY3-694" fmla="*/ 1985888 h 5181844"/>
              <a:gd name="connsiteX4-695" fmla="*/ 9207301 w 9231365"/>
              <a:gd name="connsiteY4-696" fmla="*/ 5181844 h 5181844"/>
              <a:gd name="connsiteX5-697" fmla="*/ 48126 w 9231365"/>
              <a:gd name="connsiteY5-698" fmla="*/ 5181844 h 5181844"/>
              <a:gd name="connsiteX6-699" fmla="*/ 0 w 9231365"/>
              <a:gd name="connsiteY6-700" fmla="*/ 1480562 h 5181844"/>
              <a:gd name="connsiteX0-701" fmla="*/ 0 w 9231365"/>
              <a:gd name="connsiteY0-702" fmla="*/ 1484814 h 5186096"/>
              <a:gd name="connsiteX1-703" fmla="*/ 2373363 w 9231365"/>
              <a:gd name="connsiteY1-704" fmla="*/ 4931 h 5186096"/>
              <a:gd name="connsiteX2-705" fmla="*/ 5537669 w 9231365"/>
              <a:gd name="connsiteY2-706" fmla="*/ 1328405 h 5186096"/>
              <a:gd name="connsiteX3-707" fmla="*/ 9231365 w 9231365"/>
              <a:gd name="connsiteY3-708" fmla="*/ 1990140 h 5186096"/>
              <a:gd name="connsiteX4-709" fmla="*/ 9207301 w 9231365"/>
              <a:gd name="connsiteY4-710" fmla="*/ 5186096 h 5186096"/>
              <a:gd name="connsiteX5-711" fmla="*/ 48126 w 9231365"/>
              <a:gd name="connsiteY5-712" fmla="*/ 5186096 h 5186096"/>
              <a:gd name="connsiteX6-713" fmla="*/ 0 w 9231365"/>
              <a:gd name="connsiteY6-714" fmla="*/ 1484814 h 5186096"/>
              <a:gd name="connsiteX0-715" fmla="*/ 0 w 9231365"/>
              <a:gd name="connsiteY0-716" fmla="*/ 1519567 h 5220849"/>
              <a:gd name="connsiteX1-717" fmla="*/ 2662121 w 9231365"/>
              <a:gd name="connsiteY1-718" fmla="*/ 3589 h 5220849"/>
              <a:gd name="connsiteX2-719" fmla="*/ 5537669 w 9231365"/>
              <a:gd name="connsiteY2-720" fmla="*/ 1363158 h 5220849"/>
              <a:gd name="connsiteX3-721" fmla="*/ 9231365 w 9231365"/>
              <a:gd name="connsiteY3-722" fmla="*/ 2024893 h 5220849"/>
              <a:gd name="connsiteX4-723" fmla="*/ 9207301 w 9231365"/>
              <a:gd name="connsiteY4-724" fmla="*/ 5220849 h 5220849"/>
              <a:gd name="connsiteX5-725" fmla="*/ 48126 w 9231365"/>
              <a:gd name="connsiteY5-726" fmla="*/ 5220849 h 5220849"/>
              <a:gd name="connsiteX6-727" fmla="*/ 0 w 9231365"/>
              <a:gd name="connsiteY6-728" fmla="*/ 1519567 h 5220849"/>
              <a:gd name="connsiteX0-729" fmla="*/ 0 w 9231365"/>
              <a:gd name="connsiteY0-730" fmla="*/ 1395689 h 5217287"/>
              <a:gd name="connsiteX1-731" fmla="*/ 2662121 w 9231365"/>
              <a:gd name="connsiteY1-732" fmla="*/ 27 h 5217287"/>
              <a:gd name="connsiteX2-733" fmla="*/ 5537669 w 9231365"/>
              <a:gd name="connsiteY2-734" fmla="*/ 1359596 h 5217287"/>
              <a:gd name="connsiteX3-735" fmla="*/ 9231365 w 9231365"/>
              <a:gd name="connsiteY3-736" fmla="*/ 2021331 h 5217287"/>
              <a:gd name="connsiteX4-737" fmla="*/ 9207301 w 9231365"/>
              <a:gd name="connsiteY4-738" fmla="*/ 5217287 h 5217287"/>
              <a:gd name="connsiteX5-739" fmla="*/ 48126 w 9231365"/>
              <a:gd name="connsiteY5-740" fmla="*/ 5217287 h 5217287"/>
              <a:gd name="connsiteX6-741" fmla="*/ 0 w 9231365"/>
              <a:gd name="connsiteY6-742" fmla="*/ 1395689 h 5217287"/>
              <a:gd name="connsiteX0-743" fmla="*/ 0 w 9231365"/>
              <a:gd name="connsiteY0-744" fmla="*/ 1395689 h 5217287"/>
              <a:gd name="connsiteX1-745" fmla="*/ 2662121 w 9231365"/>
              <a:gd name="connsiteY1-746" fmla="*/ 27 h 5217287"/>
              <a:gd name="connsiteX2-747" fmla="*/ 5537669 w 9231365"/>
              <a:gd name="connsiteY2-748" fmla="*/ 1359596 h 5217287"/>
              <a:gd name="connsiteX3-749" fmla="*/ 9231365 w 9231365"/>
              <a:gd name="connsiteY3-750" fmla="*/ 2021331 h 5217287"/>
              <a:gd name="connsiteX4-751" fmla="*/ 9207301 w 9231365"/>
              <a:gd name="connsiteY4-752" fmla="*/ 5217287 h 5217287"/>
              <a:gd name="connsiteX5-753" fmla="*/ 48126 w 9231365"/>
              <a:gd name="connsiteY5-754" fmla="*/ 5217287 h 5217287"/>
              <a:gd name="connsiteX6-755" fmla="*/ 0 w 9231365"/>
              <a:gd name="connsiteY6-756" fmla="*/ 1395689 h 5217287"/>
              <a:gd name="connsiteX0-757" fmla="*/ 0 w 9231365"/>
              <a:gd name="connsiteY0-758" fmla="*/ 1395694 h 5217292"/>
              <a:gd name="connsiteX1-759" fmla="*/ 2662121 w 9231365"/>
              <a:gd name="connsiteY1-760" fmla="*/ 32 h 5217292"/>
              <a:gd name="connsiteX2-761" fmla="*/ 5537669 w 9231365"/>
              <a:gd name="connsiteY2-762" fmla="*/ 1359601 h 5217292"/>
              <a:gd name="connsiteX3-763" fmla="*/ 9231365 w 9231365"/>
              <a:gd name="connsiteY3-764" fmla="*/ 2021336 h 5217292"/>
              <a:gd name="connsiteX4-765" fmla="*/ 9207301 w 9231365"/>
              <a:gd name="connsiteY4-766" fmla="*/ 5217292 h 5217292"/>
              <a:gd name="connsiteX5-767" fmla="*/ 48126 w 9231365"/>
              <a:gd name="connsiteY5-768" fmla="*/ 5217292 h 5217292"/>
              <a:gd name="connsiteX6-769" fmla="*/ 0 w 9231365"/>
              <a:gd name="connsiteY6-770" fmla="*/ 1395694 h 5217292"/>
              <a:gd name="connsiteX0-771" fmla="*/ 0 w 9231365"/>
              <a:gd name="connsiteY0-772" fmla="*/ 1395697 h 5217295"/>
              <a:gd name="connsiteX1-773" fmla="*/ 2662121 w 9231365"/>
              <a:gd name="connsiteY1-774" fmla="*/ 35 h 5217295"/>
              <a:gd name="connsiteX2-775" fmla="*/ 5537669 w 9231365"/>
              <a:gd name="connsiteY2-776" fmla="*/ 1359604 h 5217295"/>
              <a:gd name="connsiteX3-777" fmla="*/ 9231365 w 9231365"/>
              <a:gd name="connsiteY3-778" fmla="*/ 2021339 h 5217295"/>
              <a:gd name="connsiteX4-779" fmla="*/ 9207301 w 9231365"/>
              <a:gd name="connsiteY4-780" fmla="*/ 5217295 h 5217295"/>
              <a:gd name="connsiteX5-781" fmla="*/ 48126 w 9231365"/>
              <a:gd name="connsiteY5-782" fmla="*/ 5217295 h 5217295"/>
              <a:gd name="connsiteX6-783" fmla="*/ 0 w 9231365"/>
              <a:gd name="connsiteY6-784" fmla="*/ 1395697 h 5217295"/>
              <a:gd name="connsiteX0-785" fmla="*/ 0 w 9231365"/>
              <a:gd name="connsiteY0-786" fmla="*/ 1399409 h 5221007"/>
              <a:gd name="connsiteX1-787" fmla="*/ 2662121 w 9231365"/>
              <a:gd name="connsiteY1-788" fmla="*/ 3747 h 5221007"/>
              <a:gd name="connsiteX2-789" fmla="*/ 5537669 w 9231365"/>
              <a:gd name="connsiteY2-790" fmla="*/ 1363316 h 5221007"/>
              <a:gd name="connsiteX3-791" fmla="*/ 9231365 w 9231365"/>
              <a:gd name="connsiteY3-792" fmla="*/ 2025051 h 5221007"/>
              <a:gd name="connsiteX4-793" fmla="*/ 9207301 w 9231365"/>
              <a:gd name="connsiteY4-794" fmla="*/ 5221007 h 5221007"/>
              <a:gd name="connsiteX5-795" fmla="*/ 48126 w 9231365"/>
              <a:gd name="connsiteY5-796" fmla="*/ 5221007 h 5221007"/>
              <a:gd name="connsiteX6-797" fmla="*/ 0 w 9231365"/>
              <a:gd name="connsiteY6-798" fmla="*/ 1399409 h 5221007"/>
              <a:gd name="connsiteX0-799" fmla="*/ 0 w 9231365"/>
              <a:gd name="connsiteY0-800" fmla="*/ 1399088 h 5220686"/>
              <a:gd name="connsiteX1-801" fmla="*/ 2662121 w 9231365"/>
              <a:gd name="connsiteY1-802" fmla="*/ 3426 h 5220686"/>
              <a:gd name="connsiteX2-803" fmla="*/ 5537669 w 9231365"/>
              <a:gd name="connsiteY2-804" fmla="*/ 1362995 h 5220686"/>
              <a:gd name="connsiteX3-805" fmla="*/ 9231365 w 9231365"/>
              <a:gd name="connsiteY3-806" fmla="*/ 2024730 h 5220686"/>
              <a:gd name="connsiteX4-807" fmla="*/ 9207301 w 9231365"/>
              <a:gd name="connsiteY4-808" fmla="*/ 5220686 h 5220686"/>
              <a:gd name="connsiteX5-809" fmla="*/ 48126 w 9231365"/>
              <a:gd name="connsiteY5-810" fmla="*/ 5220686 h 5220686"/>
              <a:gd name="connsiteX6-811" fmla="*/ 0 w 9231365"/>
              <a:gd name="connsiteY6-812" fmla="*/ 1399088 h 5220686"/>
              <a:gd name="connsiteX0-813" fmla="*/ 0 w 9231365"/>
              <a:gd name="connsiteY0-814" fmla="*/ 1399088 h 5220686"/>
              <a:gd name="connsiteX1-815" fmla="*/ 2662121 w 9231365"/>
              <a:gd name="connsiteY1-816" fmla="*/ 3426 h 5220686"/>
              <a:gd name="connsiteX2-817" fmla="*/ 5537669 w 9231365"/>
              <a:gd name="connsiteY2-818" fmla="*/ 1362995 h 5220686"/>
              <a:gd name="connsiteX3-819" fmla="*/ 9231365 w 9231365"/>
              <a:gd name="connsiteY3-820" fmla="*/ 2024730 h 5220686"/>
              <a:gd name="connsiteX4-821" fmla="*/ 9207301 w 9231365"/>
              <a:gd name="connsiteY4-822" fmla="*/ 5220686 h 5220686"/>
              <a:gd name="connsiteX5-823" fmla="*/ 48126 w 9231365"/>
              <a:gd name="connsiteY5-824" fmla="*/ 5220686 h 5220686"/>
              <a:gd name="connsiteX6-825" fmla="*/ 0 w 9231365"/>
              <a:gd name="connsiteY6-826" fmla="*/ 1399088 h 5220686"/>
              <a:gd name="connsiteX0-827" fmla="*/ 0 w 9231365"/>
              <a:gd name="connsiteY0-828" fmla="*/ 1398527 h 5220125"/>
              <a:gd name="connsiteX1-829" fmla="*/ 2662121 w 9231365"/>
              <a:gd name="connsiteY1-830" fmla="*/ 2865 h 5220125"/>
              <a:gd name="connsiteX2-831" fmla="*/ 5537669 w 9231365"/>
              <a:gd name="connsiteY2-832" fmla="*/ 1362434 h 5220125"/>
              <a:gd name="connsiteX3-833" fmla="*/ 9231365 w 9231365"/>
              <a:gd name="connsiteY3-834" fmla="*/ 1964012 h 5220125"/>
              <a:gd name="connsiteX4-835" fmla="*/ 9207301 w 9231365"/>
              <a:gd name="connsiteY4-836" fmla="*/ 5220125 h 5220125"/>
              <a:gd name="connsiteX5-837" fmla="*/ 48126 w 9231365"/>
              <a:gd name="connsiteY5-838" fmla="*/ 5220125 h 5220125"/>
              <a:gd name="connsiteX6-839" fmla="*/ 0 w 9231365"/>
              <a:gd name="connsiteY6-840" fmla="*/ 1398527 h 5220125"/>
              <a:gd name="connsiteX0-841" fmla="*/ 0 w 9231365"/>
              <a:gd name="connsiteY0-842" fmla="*/ 1399319 h 5220917"/>
              <a:gd name="connsiteX1-843" fmla="*/ 2662121 w 9231365"/>
              <a:gd name="connsiteY1-844" fmla="*/ 3657 h 5220917"/>
              <a:gd name="connsiteX2-845" fmla="*/ 5537669 w 9231365"/>
              <a:gd name="connsiteY2-846" fmla="*/ 1363226 h 5220917"/>
              <a:gd name="connsiteX3-847" fmla="*/ 9231365 w 9231365"/>
              <a:gd name="connsiteY3-848" fmla="*/ 1964804 h 5220917"/>
              <a:gd name="connsiteX4-849" fmla="*/ 9207301 w 9231365"/>
              <a:gd name="connsiteY4-850" fmla="*/ 5220917 h 5220917"/>
              <a:gd name="connsiteX5-851" fmla="*/ 48126 w 9231365"/>
              <a:gd name="connsiteY5-852" fmla="*/ 5220917 h 5220917"/>
              <a:gd name="connsiteX6-853" fmla="*/ 0 w 9231365"/>
              <a:gd name="connsiteY6-854" fmla="*/ 1399319 h 5220917"/>
              <a:gd name="connsiteX0-855" fmla="*/ 0 w 9231365"/>
              <a:gd name="connsiteY0-856" fmla="*/ 1399418 h 5221016"/>
              <a:gd name="connsiteX1-857" fmla="*/ 2662121 w 9231365"/>
              <a:gd name="connsiteY1-858" fmla="*/ 3756 h 5221016"/>
              <a:gd name="connsiteX2-859" fmla="*/ 5537669 w 9231365"/>
              <a:gd name="connsiteY2-860" fmla="*/ 1363325 h 5221016"/>
              <a:gd name="connsiteX3-861" fmla="*/ 9231365 w 9231365"/>
              <a:gd name="connsiteY3-862" fmla="*/ 1964903 h 5221016"/>
              <a:gd name="connsiteX4-863" fmla="*/ 9207301 w 9231365"/>
              <a:gd name="connsiteY4-864" fmla="*/ 5221016 h 5221016"/>
              <a:gd name="connsiteX5-865" fmla="*/ 48126 w 9231365"/>
              <a:gd name="connsiteY5-866" fmla="*/ 5221016 h 5221016"/>
              <a:gd name="connsiteX6-867" fmla="*/ 0 w 9231365"/>
              <a:gd name="connsiteY6-868" fmla="*/ 1399418 h 5221016"/>
              <a:gd name="connsiteX0-869" fmla="*/ 0 w 9231365"/>
              <a:gd name="connsiteY0-870" fmla="*/ 1399418 h 5221016"/>
              <a:gd name="connsiteX1-871" fmla="*/ 2662121 w 9231365"/>
              <a:gd name="connsiteY1-872" fmla="*/ 3756 h 5221016"/>
              <a:gd name="connsiteX2-873" fmla="*/ 5537669 w 9231365"/>
              <a:gd name="connsiteY2-874" fmla="*/ 1363325 h 5221016"/>
              <a:gd name="connsiteX3-875" fmla="*/ 9231365 w 9231365"/>
              <a:gd name="connsiteY3-876" fmla="*/ 1964903 h 5221016"/>
              <a:gd name="connsiteX4-877" fmla="*/ 9207301 w 9231365"/>
              <a:gd name="connsiteY4-878" fmla="*/ 5221016 h 5221016"/>
              <a:gd name="connsiteX5-879" fmla="*/ 48126 w 9231365"/>
              <a:gd name="connsiteY5-880" fmla="*/ 5221016 h 5221016"/>
              <a:gd name="connsiteX6-881" fmla="*/ 0 w 9231365"/>
              <a:gd name="connsiteY6-882" fmla="*/ 1399418 h 5221016"/>
              <a:gd name="connsiteX0-883" fmla="*/ 0 w 9231365"/>
              <a:gd name="connsiteY0-884" fmla="*/ 1399688 h 5221286"/>
              <a:gd name="connsiteX1-885" fmla="*/ 2662121 w 9231365"/>
              <a:gd name="connsiteY1-886" fmla="*/ 4026 h 5221286"/>
              <a:gd name="connsiteX2-887" fmla="*/ 5537669 w 9231365"/>
              <a:gd name="connsiteY2-888" fmla="*/ 1363595 h 5221286"/>
              <a:gd name="connsiteX3-889" fmla="*/ 9231365 w 9231365"/>
              <a:gd name="connsiteY3-890" fmla="*/ 1965173 h 5221286"/>
              <a:gd name="connsiteX4-891" fmla="*/ 9207301 w 9231365"/>
              <a:gd name="connsiteY4-892" fmla="*/ 5221286 h 5221286"/>
              <a:gd name="connsiteX5-893" fmla="*/ 48126 w 9231365"/>
              <a:gd name="connsiteY5-894" fmla="*/ 5221286 h 5221286"/>
              <a:gd name="connsiteX6-895" fmla="*/ 0 w 9231365"/>
              <a:gd name="connsiteY6-896" fmla="*/ 1399688 h 5221286"/>
              <a:gd name="connsiteX0-897" fmla="*/ 0 w 9219333"/>
              <a:gd name="connsiteY0-898" fmla="*/ 1215923 h 5217995"/>
              <a:gd name="connsiteX1-899" fmla="*/ 2650089 w 9219333"/>
              <a:gd name="connsiteY1-900" fmla="*/ 735 h 5217995"/>
              <a:gd name="connsiteX2-901" fmla="*/ 5525637 w 9219333"/>
              <a:gd name="connsiteY2-902" fmla="*/ 1360304 h 5217995"/>
              <a:gd name="connsiteX3-903" fmla="*/ 9219333 w 9219333"/>
              <a:gd name="connsiteY3-904" fmla="*/ 1961882 h 5217995"/>
              <a:gd name="connsiteX4-905" fmla="*/ 9195269 w 9219333"/>
              <a:gd name="connsiteY4-906" fmla="*/ 5217995 h 5217995"/>
              <a:gd name="connsiteX5-907" fmla="*/ 36094 w 9219333"/>
              <a:gd name="connsiteY5-908" fmla="*/ 5217995 h 5217995"/>
              <a:gd name="connsiteX6-909" fmla="*/ 0 w 9219333"/>
              <a:gd name="connsiteY6-910" fmla="*/ 1215923 h 5217995"/>
              <a:gd name="connsiteX0-911" fmla="*/ 0 w 9219333"/>
              <a:gd name="connsiteY0-912" fmla="*/ 1396225 h 5398297"/>
              <a:gd name="connsiteX1-913" fmla="*/ 2674153 w 9219333"/>
              <a:gd name="connsiteY1-914" fmla="*/ 563 h 5398297"/>
              <a:gd name="connsiteX2-915" fmla="*/ 5525637 w 9219333"/>
              <a:gd name="connsiteY2-916" fmla="*/ 1540606 h 5398297"/>
              <a:gd name="connsiteX3-917" fmla="*/ 9219333 w 9219333"/>
              <a:gd name="connsiteY3-918" fmla="*/ 2142184 h 5398297"/>
              <a:gd name="connsiteX4-919" fmla="*/ 9195269 w 9219333"/>
              <a:gd name="connsiteY4-920" fmla="*/ 5398297 h 5398297"/>
              <a:gd name="connsiteX5-921" fmla="*/ 36094 w 9219333"/>
              <a:gd name="connsiteY5-922" fmla="*/ 5398297 h 5398297"/>
              <a:gd name="connsiteX6-923" fmla="*/ 0 w 9219333"/>
              <a:gd name="connsiteY6-924" fmla="*/ 1396225 h 5398297"/>
              <a:gd name="connsiteX0-925" fmla="*/ 0 w 9219333"/>
              <a:gd name="connsiteY0-926" fmla="*/ 1395665 h 5397737"/>
              <a:gd name="connsiteX1-927" fmla="*/ 2674153 w 9219333"/>
              <a:gd name="connsiteY1-928" fmla="*/ 3 h 5397737"/>
              <a:gd name="connsiteX2-929" fmla="*/ 5585795 w 9219333"/>
              <a:gd name="connsiteY2-930" fmla="*/ 1383636 h 5397737"/>
              <a:gd name="connsiteX3-931" fmla="*/ 9219333 w 9219333"/>
              <a:gd name="connsiteY3-932" fmla="*/ 2141624 h 5397737"/>
              <a:gd name="connsiteX4-933" fmla="*/ 9195269 w 9219333"/>
              <a:gd name="connsiteY4-934" fmla="*/ 5397737 h 5397737"/>
              <a:gd name="connsiteX5-935" fmla="*/ 36094 w 9219333"/>
              <a:gd name="connsiteY5-936" fmla="*/ 5397737 h 5397737"/>
              <a:gd name="connsiteX6-937" fmla="*/ 0 w 9219333"/>
              <a:gd name="connsiteY6-938" fmla="*/ 1395665 h 5397737"/>
              <a:gd name="connsiteX0-939" fmla="*/ 0 w 9219333"/>
              <a:gd name="connsiteY0-940" fmla="*/ 1395665 h 5397737"/>
              <a:gd name="connsiteX1-941" fmla="*/ 2674153 w 9219333"/>
              <a:gd name="connsiteY1-942" fmla="*/ 3 h 5397737"/>
              <a:gd name="connsiteX2-943" fmla="*/ 5585795 w 9219333"/>
              <a:gd name="connsiteY2-944" fmla="*/ 1383636 h 5397737"/>
              <a:gd name="connsiteX3-945" fmla="*/ 9219333 w 9219333"/>
              <a:gd name="connsiteY3-946" fmla="*/ 2009276 h 5397737"/>
              <a:gd name="connsiteX4-947" fmla="*/ 9195269 w 9219333"/>
              <a:gd name="connsiteY4-948" fmla="*/ 5397737 h 5397737"/>
              <a:gd name="connsiteX5-949" fmla="*/ 36094 w 9219333"/>
              <a:gd name="connsiteY5-950" fmla="*/ 5397737 h 5397737"/>
              <a:gd name="connsiteX6-951" fmla="*/ 0 w 9219333"/>
              <a:gd name="connsiteY6-952" fmla="*/ 1395665 h 5397737"/>
              <a:gd name="connsiteX0-953" fmla="*/ 0 w 9219333"/>
              <a:gd name="connsiteY0-954" fmla="*/ 1395666 h 5397738"/>
              <a:gd name="connsiteX1-955" fmla="*/ 2674153 w 9219333"/>
              <a:gd name="connsiteY1-956" fmla="*/ 4 h 5397738"/>
              <a:gd name="connsiteX2-957" fmla="*/ 5585795 w 9219333"/>
              <a:gd name="connsiteY2-958" fmla="*/ 1383637 h 5397738"/>
              <a:gd name="connsiteX3-959" fmla="*/ 9219333 w 9219333"/>
              <a:gd name="connsiteY3-960" fmla="*/ 2009277 h 5397738"/>
              <a:gd name="connsiteX4-961" fmla="*/ 9195269 w 9219333"/>
              <a:gd name="connsiteY4-962" fmla="*/ 5397738 h 5397738"/>
              <a:gd name="connsiteX5-963" fmla="*/ 36094 w 9219333"/>
              <a:gd name="connsiteY5-964" fmla="*/ 5397738 h 5397738"/>
              <a:gd name="connsiteX6-965" fmla="*/ 0 w 9219333"/>
              <a:gd name="connsiteY6-966" fmla="*/ 1395666 h 5397738"/>
              <a:gd name="connsiteX0-967" fmla="*/ 0 w 9219333"/>
              <a:gd name="connsiteY0-968" fmla="*/ 1397014 h 5399086"/>
              <a:gd name="connsiteX1-969" fmla="*/ 2674153 w 9219333"/>
              <a:gd name="connsiteY1-970" fmla="*/ 1352 h 5399086"/>
              <a:gd name="connsiteX2-971" fmla="*/ 5585795 w 9219333"/>
              <a:gd name="connsiteY2-972" fmla="*/ 1384985 h 5399086"/>
              <a:gd name="connsiteX3-973" fmla="*/ 9219333 w 9219333"/>
              <a:gd name="connsiteY3-974" fmla="*/ 2010625 h 5399086"/>
              <a:gd name="connsiteX4-975" fmla="*/ 9195269 w 9219333"/>
              <a:gd name="connsiteY4-976" fmla="*/ 5399086 h 5399086"/>
              <a:gd name="connsiteX5-977" fmla="*/ 36094 w 9219333"/>
              <a:gd name="connsiteY5-978" fmla="*/ 5399086 h 5399086"/>
              <a:gd name="connsiteX6-979" fmla="*/ 0 w 9219333"/>
              <a:gd name="connsiteY6-980" fmla="*/ 1397014 h 5399086"/>
              <a:gd name="connsiteX0-981" fmla="*/ 0 w 9219333"/>
              <a:gd name="connsiteY0-982" fmla="*/ 1397014 h 5399086"/>
              <a:gd name="connsiteX1-983" fmla="*/ 2674153 w 9219333"/>
              <a:gd name="connsiteY1-984" fmla="*/ 1352 h 5399086"/>
              <a:gd name="connsiteX2-985" fmla="*/ 5585795 w 9219333"/>
              <a:gd name="connsiteY2-986" fmla="*/ 1384985 h 5399086"/>
              <a:gd name="connsiteX3-987" fmla="*/ 9219333 w 9219333"/>
              <a:gd name="connsiteY3-988" fmla="*/ 2010625 h 5399086"/>
              <a:gd name="connsiteX4-989" fmla="*/ 9195269 w 9219333"/>
              <a:gd name="connsiteY4-990" fmla="*/ 5399086 h 5399086"/>
              <a:gd name="connsiteX5-991" fmla="*/ 36094 w 9219333"/>
              <a:gd name="connsiteY5-992" fmla="*/ 5399086 h 5399086"/>
              <a:gd name="connsiteX6-993" fmla="*/ 0 w 9219333"/>
              <a:gd name="connsiteY6-994" fmla="*/ 1397014 h 5399086"/>
              <a:gd name="connsiteX0-995" fmla="*/ 0 w 9219333"/>
              <a:gd name="connsiteY0-996" fmla="*/ 1396633 h 5398705"/>
              <a:gd name="connsiteX1-997" fmla="*/ 2674153 w 9219333"/>
              <a:gd name="connsiteY1-998" fmla="*/ 971 h 5398705"/>
              <a:gd name="connsiteX2-999" fmla="*/ 5585795 w 9219333"/>
              <a:gd name="connsiteY2-1000" fmla="*/ 1384604 h 5398705"/>
              <a:gd name="connsiteX3-1001" fmla="*/ 9219333 w 9219333"/>
              <a:gd name="connsiteY3-1002" fmla="*/ 1962118 h 5398705"/>
              <a:gd name="connsiteX4-1003" fmla="*/ 9195269 w 9219333"/>
              <a:gd name="connsiteY4-1004" fmla="*/ 5398705 h 5398705"/>
              <a:gd name="connsiteX5-1005" fmla="*/ 36094 w 9219333"/>
              <a:gd name="connsiteY5-1006" fmla="*/ 5398705 h 5398705"/>
              <a:gd name="connsiteX6-1007" fmla="*/ 0 w 9219333"/>
              <a:gd name="connsiteY6-1008" fmla="*/ 1396633 h 5398705"/>
              <a:gd name="connsiteX0-1009" fmla="*/ 0 w 9219333"/>
              <a:gd name="connsiteY0-1010" fmla="*/ 1396633 h 5398705"/>
              <a:gd name="connsiteX1-1011" fmla="*/ 2674153 w 9219333"/>
              <a:gd name="connsiteY1-1012" fmla="*/ 971 h 5398705"/>
              <a:gd name="connsiteX2-1013" fmla="*/ 5585795 w 9219333"/>
              <a:gd name="connsiteY2-1014" fmla="*/ 1384604 h 5398705"/>
              <a:gd name="connsiteX3-1015" fmla="*/ 9219333 w 9219333"/>
              <a:gd name="connsiteY3-1016" fmla="*/ 1962118 h 5398705"/>
              <a:gd name="connsiteX4-1017" fmla="*/ 9195269 w 9219333"/>
              <a:gd name="connsiteY4-1018" fmla="*/ 5398705 h 5398705"/>
              <a:gd name="connsiteX5-1019" fmla="*/ 36094 w 9219333"/>
              <a:gd name="connsiteY5-1020" fmla="*/ 5398705 h 5398705"/>
              <a:gd name="connsiteX6-1021" fmla="*/ 0 w 9219333"/>
              <a:gd name="connsiteY6-1022" fmla="*/ 1396633 h 5398705"/>
              <a:gd name="connsiteX0-1023" fmla="*/ 0 w 9219333"/>
              <a:gd name="connsiteY0-1024" fmla="*/ 1396945 h 5399017"/>
              <a:gd name="connsiteX1-1025" fmla="*/ 2674153 w 9219333"/>
              <a:gd name="connsiteY1-1026" fmla="*/ 1283 h 5399017"/>
              <a:gd name="connsiteX2-1027" fmla="*/ 5585795 w 9219333"/>
              <a:gd name="connsiteY2-1028" fmla="*/ 1384916 h 5399017"/>
              <a:gd name="connsiteX3-1029" fmla="*/ 9219333 w 9219333"/>
              <a:gd name="connsiteY3-1030" fmla="*/ 1962430 h 5399017"/>
              <a:gd name="connsiteX4-1031" fmla="*/ 9195269 w 9219333"/>
              <a:gd name="connsiteY4-1032" fmla="*/ 5399017 h 5399017"/>
              <a:gd name="connsiteX5-1033" fmla="*/ 36094 w 9219333"/>
              <a:gd name="connsiteY5-1034" fmla="*/ 5399017 h 5399017"/>
              <a:gd name="connsiteX6-1035" fmla="*/ 0 w 9219333"/>
              <a:gd name="connsiteY6-1036" fmla="*/ 1396945 h 5399017"/>
              <a:gd name="connsiteX0-1037" fmla="*/ 0 w 9219333"/>
              <a:gd name="connsiteY0-1038" fmla="*/ 1396945 h 5399017"/>
              <a:gd name="connsiteX1-1039" fmla="*/ 2674153 w 9219333"/>
              <a:gd name="connsiteY1-1040" fmla="*/ 1283 h 5399017"/>
              <a:gd name="connsiteX2-1041" fmla="*/ 5585795 w 9219333"/>
              <a:gd name="connsiteY2-1042" fmla="*/ 1384916 h 5399017"/>
              <a:gd name="connsiteX3-1043" fmla="*/ 9219333 w 9219333"/>
              <a:gd name="connsiteY3-1044" fmla="*/ 1962430 h 5399017"/>
              <a:gd name="connsiteX4-1045" fmla="*/ 9195269 w 9219333"/>
              <a:gd name="connsiteY4-1046" fmla="*/ 5399017 h 5399017"/>
              <a:gd name="connsiteX5-1047" fmla="*/ 36094 w 9219333"/>
              <a:gd name="connsiteY5-1048" fmla="*/ 5399017 h 5399017"/>
              <a:gd name="connsiteX6-1049" fmla="*/ 0 w 9219333"/>
              <a:gd name="connsiteY6-1050" fmla="*/ 1396945 h 5399017"/>
              <a:gd name="connsiteX0-1051" fmla="*/ 0 w 9219333"/>
              <a:gd name="connsiteY0-1052" fmla="*/ 1400187 h 5402259"/>
              <a:gd name="connsiteX1-1053" fmla="*/ 2674153 w 9219333"/>
              <a:gd name="connsiteY1-1054" fmla="*/ 4525 h 5402259"/>
              <a:gd name="connsiteX2-1055" fmla="*/ 5585795 w 9219333"/>
              <a:gd name="connsiteY2-1056" fmla="*/ 1388158 h 5402259"/>
              <a:gd name="connsiteX3-1057" fmla="*/ 9219333 w 9219333"/>
              <a:gd name="connsiteY3-1058" fmla="*/ 1965672 h 5402259"/>
              <a:gd name="connsiteX4-1059" fmla="*/ 9195269 w 9219333"/>
              <a:gd name="connsiteY4-1060" fmla="*/ 5402259 h 5402259"/>
              <a:gd name="connsiteX5-1061" fmla="*/ 36094 w 9219333"/>
              <a:gd name="connsiteY5-1062" fmla="*/ 5402259 h 5402259"/>
              <a:gd name="connsiteX6-1063" fmla="*/ 0 w 9219333"/>
              <a:gd name="connsiteY6-1064" fmla="*/ 1400187 h 5402259"/>
              <a:gd name="connsiteX0-1065" fmla="*/ 10488 w 9229821"/>
              <a:gd name="connsiteY0-1066" fmla="*/ 1400187 h 5426411"/>
              <a:gd name="connsiteX1-1067" fmla="*/ 2684641 w 9229821"/>
              <a:gd name="connsiteY1-1068" fmla="*/ 4525 h 5426411"/>
              <a:gd name="connsiteX2-1069" fmla="*/ 5596283 w 9229821"/>
              <a:gd name="connsiteY2-1070" fmla="*/ 1388158 h 5426411"/>
              <a:gd name="connsiteX3-1071" fmla="*/ 9229821 w 9229821"/>
              <a:gd name="connsiteY3-1072" fmla="*/ 1965672 h 5426411"/>
              <a:gd name="connsiteX4-1073" fmla="*/ 9205757 w 9229821"/>
              <a:gd name="connsiteY4-1074" fmla="*/ 5402259 h 5426411"/>
              <a:gd name="connsiteX5-1075" fmla="*/ 0 w 9229821"/>
              <a:gd name="connsiteY5-1076" fmla="*/ 5426411 h 5426411"/>
              <a:gd name="connsiteX6-1077" fmla="*/ 10488 w 9229821"/>
              <a:gd name="connsiteY6-1078" fmla="*/ 1400187 h 5426411"/>
              <a:gd name="connsiteX0-1079" fmla="*/ 0 w 9219333"/>
              <a:gd name="connsiteY0-1080" fmla="*/ 1400187 h 5426411"/>
              <a:gd name="connsiteX1-1081" fmla="*/ 2674153 w 9219333"/>
              <a:gd name="connsiteY1-1082" fmla="*/ 4525 h 5426411"/>
              <a:gd name="connsiteX2-1083" fmla="*/ 5585795 w 9219333"/>
              <a:gd name="connsiteY2-1084" fmla="*/ 1388158 h 5426411"/>
              <a:gd name="connsiteX3-1085" fmla="*/ 9219333 w 9219333"/>
              <a:gd name="connsiteY3-1086" fmla="*/ 1965672 h 5426411"/>
              <a:gd name="connsiteX4-1087" fmla="*/ 9195269 w 9219333"/>
              <a:gd name="connsiteY4-1088" fmla="*/ 5402259 h 5426411"/>
              <a:gd name="connsiteX5-1089" fmla="*/ 12803 w 9219333"/>
              <a:gd name="connsiteY5-1090" fmla="*/ 5426411 h 5426411"/>
              <a:gd name="connsiteX6-1091" fmla="*/ 0 w 9219333"/>
              <a:gd name="connsiteY6-1092" fmla="*/ 1400187 h 5426411"/>
              <a:gd name="connsiteX0-1093" fmla="*/ 11116 w 9230449"/>
              <a:gd name="connsiteY0-1094" fmla="*/ 1400187 h 5426411"/>
              <a:gd name="connsiteX1-1095" fmla="*/ 2685269 w 9230449"/>
              <a:gd name="connsiteY1-1096" fmla="*/ 4525 h 5426411"/>
              <a:gd name="connsiteX2-1097" fmla="*/ 5596911 w 9230449"/>
              <a:gd name="connsiteY2-1098" fmla="*/ 1388158 h 5426411"/>
              <a:gd name="connsiteX3-1099" fmla="*/ 9230449 w 9230449"/>
              <a:gd name="connsiteY3-1100" fmla="*/ 1965672 h 5426411"/>
              <a:gd name="connsiteX4-1101" fmla="*/ 9206385 w 9230449"/>
              <a:gd name="connsiteY4-1102" fmla="*/ 5402259 h 5426411"/>
              <a:gd name="connsiteX5-1103" fmla="*/ 628 w 9230449"/>
              <a:gd name="connsiteY5-1104" fmla="*/ 5426411 h 5426411"/>
              <a:gd name="connsiteX6-1105" fmla="*/ 11116 w 9230449"/>
              <a:gd name="connsiteY6-1106" fmla="*/ 1400187 h 5426411"/>
              <a:gd name="connsiteX0-1107" fmla="*/ 225 w 9219558"/>
              <a:gd name="connsiteY0-1108" fmla="*/ 1400187 h 5438486"/>
              <a:gd name="connsiteX1-1109" fmla="*/ 2674378 w 9219558"/>
              <a:gd name="connsiteY1-1110" fmla="*/ 4525 h 5438486"/>
              <a:gd name="connsiteX2-1111" fmla="*/ 5586020 w 9219558"/>
              <a:gd name="connsiteY2-1112" fmla="*/ 1388158 h 5438486"/>
              <a:gd name="connsiteX3-1113" fmla="*/ 9219558 w 9219558"/>
              <a:gd name="connsiteY3-1114" fmla="*/ 1965672 h 5438486"/>
              <a:gd name="connsiteX4-1115" fmla="*/ 9195494 w 9219558"/>
              <a:gd name="connsiteY4-1116" fmla="*/ 5402259 h 5438486"/>
              <a:gd name="connsiteX5-1117" fmla="*/ 1383 w 9219558"/>
              <a:gd name="connsiteY5-1118" fmla="*/ 5438486 h 5438486"/>
              <a:gd name="connsiteX6-1119" fmla="*/ 225 w 9219558"/>
              <a:gd name="connsiteY6-1120" fmla="*/ 1400187 h 5438486"/>
              <a:gd name="connsiteX0-1121" fmla="*/ 0 w 9219333"/>
              <a:gd name="connsiteY0-1122" fmla="*/ 1400187 h 5402259"/>
              <a:gd name="connsiteX1-1123" fmla="*/ 2674153 w 9219333"/>
              <a:gd name="connsiteY1-1124" fmla="*/ 4525 h 5402259"/>
              <a:gd name="connsiteX2-1125" fmla="*/ 5585795 w 9219333"/>
              <a:gd name="connsiteY2-1126" fmla="*/ 1388158 h 5402259"/>
              <a:gd name="connsiteX3-1127" fmla="*/ 9219333 w 9219333"/>
              <a:gd name="connsiteY3-1128" fmla="*/ 1965672 h 5402259"/>
              <a:gd name="connsiteX4-1129" fmla="*/ 9195269 w 9219333"/>
              <a:gd name="connsiteY4-1130" fmla="*/ 5402259 h 5402259"/>
              <a:gd name="connsiteX5-1131" fmla="*/ 58781 w 9219333"/>
              <a:gd name="connsiteY5-1132" fmla="*/ 5371568 h 5402259"/>
              <a:gd name="connsiteX6-1133" fmla="*/ 0 w 9219333"/>
              <a:gd name="connsiteY6-1134" fmla="*/ 1400187 h 5402259"/>
              <a:gd name="connsiteX0-1135" fmla="*/ 4565 w 9223898"/>
              <a:gd name="connsiteY0-1136" fmla="*/ 1400187 h 5409807"/>
              <a:gd name="connsiteX1-1137" fmla="*/ 2678718 w 9223898"/>
              <a:gd name="connsiteY1-1138" fmla="*/ 4525 h 5409807"/>
              <a:gd name="connsiteX2-1139" fmla="*/ 5590360 w 9223898"/>
              <a:gd name="connsiteY2-1140" fmla="*/ 1388158 h 5409807"/>
              <a:gd name="connsiteX3-1141" fmla="*/ 9223898 w 9223898"/>
              <a:gd name="connsiteY3-1142" fmla="*/ 1965672 h 5409807"/>
              <a:gd name="connsiteX4-1143" fmla="*/ 9199834 w 9223898"/>
              <a:gd name="connsiteY4-1144" fmla="*/ 5402259 h 5409807"/>
              <a:gd name="connsiteX5-1145" fmla="*/ 921 w 9223898"/>
              <a:gd name="connsiteY5-1146" fmla="*/ 5409807 h 5409807"/>
              <a:gd name="connsiteX6-1147" fmla="*/ 4565 w 9223898"/>
              <a:gd name="connsiteY6-1148" fmla="*/ 1400187 h 5409807"/>
              <a:gd name="connsiteX0-1149" fmla="*/ 4565 w 9223898"/>
              <a:gd name="connsiteY0-1150" fmla="*/ 1400187 h 5409807"/>
              <a:gd name="connsiteX1-1151" fmla="*/ 2678718 w 9223898"/>
              <a:gd name="connsiteY1-1152" fmla="*/ 4525 h 5409807"/>
              <a:gd name="connsiteX2-1153" fmla="*/ 5590360 w 9223898"/>
              <a:gd name="connsiteY2-1154" fmla="*/ 1388158 h 5409807"/>
              <a:gd name="connsiteX3-1155" fmla="*/ 9223898 w 9223898"/>
              <a:gd name="connsiteY3-1156" fmla="*/ 1965672 h 5409807"/>
              <a:gd name="connsiteX4-1157" fmla="*/ 9079788 w 9223898"/>
              <a:gd name="connsiteY4-1158" fmla="*/ 5254083 h 5409807"/>
              <a:gd name="connsiteX5-1159" fmla="*/ 921 w 9223898"/>
              <a:gd name="connsiteY5-1160" fmla="*/ 5409807 h 5409807"/>
              <a:gd name="connsiteX6-1161" fmla="*/ 4565 w 9223898"/>
              <a:gd name="connsiteY6-1162" fmla="*/ 1400187 h 5409807"/>
              <a:gd name="connsiteX0-1163" fmla="*/ 4565 w 9229434"/>
              <a:gd name="connsiteY0-1164" fmla="*/ 1400187 h 5409807"/>
              <a:gd name="connsiteX1-1165" fmla="*/ 2678718 w 9229434"/>
              <a:gd name="connsiteY1-1166" fmla="*/ 4525 h 5409807"/>
              <a:gd name="connsiteX2-1167" fmla="*/ 5590360 w 9229434"/>
              <a:gd name="connsiteY2-1168" fmla="*/ 1388158 h 5409807"/>
              <a:gd name="connsiteX3-1169" fmla="*/ 9223898 w 9229434"/>
              <a:gd name="connsiteY3-1170" fmla="*/ 1965672 h 5409807"/>
              <a:gd name="connsiteX4-1171" fmla="*/ 9228645 w 9229434"/>
              <a:gd name="connsiteY4-1172" fmla="*/ 5407039 h 5409807"/>
              <a:gd name="connsiteX5-1173" fmla="*/ 921 w 9229434"/>
              <a:gd name="connsiteY5-1174" fmla="*/ 5409807 h 5409807"/>
              <a:gd name="connsiteX6-1175" fmla="*/ 4565 w 9229434"/>
              <a:gd name="connsiteY6-1176" fmla="*/ 1400187 h 5409807"/>
              <a:gd name="connsiteX0-1177" fmla="*/ 4565 w 9229434"/>
              <a:gd name="connsiteY0-1178" fmla="*/ 1399152 h 5408772"/>
              <a:gd name="connsiteX1-1179" fmla="*/ 2678718 w 9229434"/>
              <a:gd name="connsiteY1-1180" fmla="*/ 3490 h 5408772"/>
              <a:gd name="connsiteX2-1181" fmla="*/ 5590360 w 9229434"/>
              <a:gd name="connsiteY2-1182" fmla="*/ 1387123 h 5408772"/>
              <a:gd name="connsiteX3-1183" fmla="*/ 9223898 w 9229434"/>
              <a:gd name="connsiteY3-1184" fmla="*/ 1969416 h 5408772"/>
              <a:gd name="connsiteX4-1185" fmla="*/ 9228645 w 9229434"/>
              <a:gd name="connsiteY4-1186" fmla="*/ 5406004 h 5408772"/>
              <a:gd name="connsiteX5-1187" fmla="*/ 921 w 9229434"/>
              <a:gd name="connsiteY5-1188" fmla="*/ 5408772 h 5408772"/>
              <a:gd name="connsiteX6-1189" fmla="*/ 4565 w 9229434"/>
              <a:gd name="connsiteY6-1190" fmla="*/ 1399152 h 5408772"/>
              <a:gd name="connsiteX0-1191" fmla="*/ 224 w 9229895"/>
              <a:gd name="connsiteY0-1192" fmla="*/ 1400449 h 5405288"/>
              <a:gd name="connsiteX1-1193" fmla="*/ 2679179 w 9229895"/>
              <a:gd name="connsiteY1-1194" fmla="*/ 6 h 5405288"/>
              <a:gd name="connsiteX2-1195" fmla="*/ 5590821 w 9229895"/>
              <a:gd name="connsiteY2-1196" fmla="*/ 1383639 h 5405288"/>
              <a:gd name="connsiteX3-1197" fmla="*/ 9224359 w 9229895"/>
              <a:gd name="connsiteY3-1198" fmla="*/ 1965932 h 5405288"/>
              <a:gd name="connsiteX4-1199" fmla="*/ 9229106 w 9229895"/>
              <a:gd name="connsiteY4-1200" fmla="*/ 5402520 h 5405288"/>
              <a:gd name="connsiteX5-1201" fmla="*/ 1382 w 9229895"/>
              <a:gd name="connsiteY5-1202" fmla="*/ 5405288 h 5405288"/>
              <a:gd name="connsiteX6-1203" fmla="*/ 224 w 9229895"/>
              <a:gd name="connsiteY6-1204" fmla="*/ 1400449 h 5405288"/>
              <a:gd name="connsiteX0-1205" fmla="*/ 157384 w 9228594"/>
              <a:gd name="connsiteY0-1206" fmla="*/ 1371769 h 5405287"/>
              <a:gd name="connsiteX1-1207" fmla="*/ 2677878 w 9228594"/>
              <a:gd name="connsiteY1-1208" fmla="*/ 5 h 5405287"/>
              <a:gd name="connsiteX2-1209" fmla="*/ 5589520 w 9228594"/>
              <a:gd name="connsiteY2-1210" fmla="*/ 1383638 h 5405287"/>
              <a:gd name="connsiteX3-1211" fmla="*/ 9223058 w 9228594"/>
              <a:gd name="connsiteY3-1212" fmla="*/ 1965931 h 5405287"/>
              <a:gd name="connsiteX4-1213" fmla="*/ 9227805 w 9228594"/>
              <a:gd name="connsiteY4-1214" fmla="*/ 5402519 h 5405287"/>
              <a:gd name="connsiteX5-1215" fmla="*/ 81 w 9228594"/>
              <a:gd name="connsiteY5-1216" fmla="*/ 5405287 h 5405287"/>
              <a:gd name="connsiteX6-1217" fmla="*/ 157384 w 9228594"/>
              <a:gd name="connsiteY6-1218" fmla="*/ 1371769 h 5405287"/>
              <a:gd name="connsiteX0-1219" fmla="*/ 223 w 9229895"/>
              <a:gd name="connsiteY0-1220" fmla="*/ 1362217 h 5405295"/>
              <a:gd name="connsiteX1-1221" fmla="*/ 2679179 w 9229895"/>
              <a:gd name="connsiteY1-1222" fmla="*/ 13 h 5405295"/>
              <a:gd name="connsiteX2-1223" fmla="*/ 5590821 w 9229895"/>
              <a:gd name="connsiteY2-1224" fmla="*/ 1383646 h 5405295"/>
              <a:gd name="connsiteX3-1225" fmla="*/ 9224359 w 9229895"/>
              <a:gd name="connsiteY3-1226" fmla="*/ 1965939 h 5405295"/>
              <a:gd name="connsiteX4-1227" fmla="*/ 9229106 w 9229895"/>
              <a:gd name="connsiteY4-1228" fmla="*/ 5402527 h 5405295"/>
              <a:gd name="connsiteX5-1229" fmla="*/ 1382 w 9229895"/>
              <a:gd name="connsiteY5-1230" fmla="*/ 5405295 h 5405295"/>
              <a:gd name="connsiteX6-1231" fmla="*/ 223 w 9229895"/>
              <a:gd name="connsiteY6-1232" fmla="*/ 1362217 h 5405295"/>
              <a:gd name="connsiteX0-1233" fmla="*/ 223 w 9229895"/>
              <a:gd name="connsiteY0-1234" fmla="*/ 1362217 h 5405295"/>
              <a:gd name="connsiteX1-1235" fmla="*/ 2679179 w 9229895"/>
              <a:gd name="connsiteY1-1236" fmla="*/ 13 h 5405295"/>
              <a:gd name="connsiteX2-1237" fmla="*/ 5590821 w 9229895"/>
              <a:gd name="connsiteY2-1238" fmla="*/ 1383646 h 5405295"/>
              <a:gd name="connsiteX3-1239" fmla="*/ 9224359 w 9229895"/>
              <a:gd name="connsiteY3-1240" fmla="*/ 1965939 h 5405295"/>
              <a:gd name="connsiteX4-1241" fmla="*/ 9229106 w 9229895"/>
              <a:gd name="connsiteY4-1242" fmla="*/ 5402527 h 5405295"/>
              <a:gd name="connsiteX5-1243" fmla="*/ 1382 w 9229895"/>
              <a:gd name="connsiteY5-1244" fmla="*/ 5405295 h 5405295"/>
              <a:gd name="connsiteX6-1245" fmla="*/ 223 w 9229895"/>
              <a:gd name="connsiteY6-1246" fmla="*/ 1362217 h 5405295"/>
              <a:gd name="connsiteX0-1247" fmla="*/ 223 w 9229895"/>
              <a:gd name="connsiteY0-1248" fmla="*/ 1362217 h 5405295"/>
              <a:gd name="connsiteX1-1249" fmla="*/ 2679179 w 9229895"/>
              <a:gd name="connsiteY1-1250" fmla="*/ 13 h 5405295"/>
              <a:gd name="connsiteX2-1251" fmla="*/ 5590821 w 9229895"/>
              <a:gd name="connsiteY2-1252" fmla="*/ 1383646 h 5405295"/>
              <a:gd name="connsiteX3-1253" fmla="*/ 9224359 w 9229895"/>
              <a:gd name="connsiteY3-1254" fmla="*/ 1965939 h 5405295"/>
              <a:gd name="connsiteX4-1255" fmla="*/ 9229106 w 9229895"/>
              <a:gd name="connsiteY4-1256" fmla="*/ 5402527 h 5405295"/>
              <a:gd name="connsiteX5-1257" fmla="*/ 1382 w 9229895"/>
              <a:gd name="connsiteY5-1258" fmla="*/ 5405295 h 5405295"/>
              <a:gd name="connsiteX6-1259" fmla="*/ 223 w 9229895"/>
              <a:gd name="connsiteY6-1260" fmla="*/ 1362217 h 5405295"/>
              <a:gd name="connsiteX0-1261" fmla="*/ 223 w 9229895"/>
              <a:gd name="connsiteY0-1262" fmla="*/ 1363702 h 5406780"/>
              <a:gd name="connsiteX1-1263" fmla="*/ 2679179 w 9229895"/>
              <a:gd name="connsiteY1-1264" fmla="*/ 1498 h 5406780"/>
              <a:gd name="connsiteX2-1265" fmla="*/ 5590821 w 9229895"/>
              <a:gd name="connsiteY2-1266" fmla="*/ 1385131 h 5406780"/>
              <a:gd name="connsiteX3-1267" fmla="*/ 9224359 w 9229895"/>
              <a:gd name="connsiteY3-1268" fmla="*/ 1967424 h 5406780"/>
              <a:gd name="connsiteX4-1269" fmla="*/ 9229106 w 9229895"/>
              <a:gd name="connsiteY4-1270" fmla="*/ 5404012 h 5406780"/>
              <a:gd name="connsiteX5-1271" fmla="*/ 1382 w 9229895"/>
              <a:gd name="connsiteY5-1272" fmla="*/ 5406780 h 5406780"/>
              <a:gd name="connsiteX6-1273" fmla="*/ 223 w 9229895"/>
              <a:gd name="connsiteY6-1274" fmla="*/ 1363702 h 54067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51" y="connsiteY5-52"/>
              </a:cxn>
              <a:cxn ang="0">
                <a:pos x="connsiteX6-125" y="connsiteY6-12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anose="020B0604020202020204"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anose="020B0604020202020204"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10</a:t>
            </a:r>
            <a:endParaRPr lang="en-US" dirty="0"/>
          </a:p>
        </p:txBody>
      </p:sp>
      <p:sp>
        <p:nvSpPr>
          <p:cNvPr id="4" name="Subtitle 3"/>
          <p:cNvSpPr>
            <a:spLocks noGrp="1"/>
          </p:cNvSpPr>
          <p:nvPr>
            <p:ph type="subTitle" idx="1"/>
          </p:nvPr>
        </p:nvSpPr>
        <p:spPr/>
        <p:txBody>
          <a:bodyPr>
            <a:normAutofit/>
          </a:bodyPr>
          <a:lstStyle/>
          <a:p>
            <a:r>
              <a:rPr lang="en-US" dirty="0" smtClean="0"/>
              <a:t>Wireless, Mobile Computing, and Mobile Commerce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Microwave</a:t>
            </a:r>
            <a:endParaRPr lang="en-US" b="1" dirty="0"/>
          </a:p>
        </p:txBody>
      </p:sp>
      <p:sp>
        <p:nvSpPr>
          <p:cNvPr id="6" name="Content Placeholder 5"/>
          <p:cNvSpPr>
            <a:spLocks noGrp="1"/>
          </p:cNvSpPr>
          <p:nvPr>
            <p:ph sz="quarter" idx="15"/>
          </p:nvPr>
        </p:nvSpPr>
        <p:spPr/>
        <p:txBody>
          <a:bodyPr/>
          <a:lstStyle/>
          <a:p>
            <a:r>
              <a:rPr lang="en-US" dirty="0" smtClean="0"/>
              <a:t>Advantages of Microware</a:t>
            </a:r>
            <a:endParaRPr lang="en-US" dirty="0" smtClean="0"/>
          </a:p>
          <a:p>
            <a:pPr lvl="1"/>
            <a:r>
              <a:rPr lang="en-US" dirty="0"/>
              <a:t>High bandwidth</a:t>
            </a:r>
            <a:endParaRPr lang="en-US" dirty="0"/>
          </a:p>
          <a:p>
            <a:pPr lvl="1"/>
            <a:r>
              <a:rPr lang="en-US" dirty="0"/>
              <a:t>Relatively inexpensive</a:t>
            </a:r>
            <a:endParaRPr lang="en-US" dirty="0" smtClean="0"/>
          </a:p>
          <a:p>
            <a:r>
              <a:rPr lang="en-US" dirty="0" smtClean="0"/>
              <a:t>Disadvantages of Microwave</a:t>
            </a:r>
            <a:endParaRPr lang="en-US" dirty="0" smtClean="0"/>
          </a:p>
          <a:p>
            <a:pPr lvl="1"/>
            <a:r>
              <a:rPr lang="en-US" dirty="0"/>
              <a:t>Must have unobstructed line of sight</a:t>
            </a:r>
            <a:endParaRPr lang="en-US" dirty="0"/>
          </a:p>
          <a:p>
            <a:pPr lvl="1"/>
            <a:r>
              <a:rPr lang="en-US" dirty="0"/>
              <a:t>Susceptible to environmental</a:t>
            </a:r>
            <a:endParaRPr lang="en-US" dirty="0"/>
          </a:p>
          <a:p>
            <a:pPr lvl="1"/>
            <a:r>
              <a:rPr lang="en-US" dirty="0"/>
              <a:t>interference</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Satellite</a:t>
            </a:r>
            <a:endParaRPr lang="en-US" b="1" dirty="0"/>
          </a:p>
        </p:txBody>
      </p:sp>
      <p:sp>
        <p:nvSpPr>
          <p:cNvPr id="6" name="Content Placeholder 5"/>
          <p:cNvSpPr>
            <a:spLocks noGrp="1"/>
          </p:cNvSpPr>
          <p:nvPr>
            <p:ph sz="quarter" idx="15"/>
          </p:nvPr>
        </p:nvSpPr>
        <p:spPr/>
        <p:txBody>
          <a:bodyPr>
            <a:normAutofit lnSpcReduction="10000"/>
          </a:bodyPr>
          <a:lstStyle/>
          <a:p>
            <a:r>
              <a:rPr lang="en-US" dirty="0" smtClean="0"/>
              <a:t>Advantages of Satellite</a:t>
            </a:r>
            <a:endParaRPr lang="en-US" dirty="0" smtClean="0"/>
          </a:p>
          <a:p>
            <a:pPr lvl="1"/>
            <a:r>
              <a:rPr lang="en-US" dirty="0"/>
              <a:t>High bandwidth</a:t>
            </a:r>
            <a:endParaRPr lang="en-US" dirty="0"/>
          </a:p>
          <a:p>
            <a:pPr lvl="1"/>
            <a:r>
              <a:rPr lang="en-US" dirty="0"/>
              <a:t>Large coverage </a:t>
            </a:r>
            <a:r>
              <a:rPr lang="en-US" dirty="0" smtClean="0"/>
              <a:t>area</a:t>
            </a:r>
            <a:endParaRPr lang="en-US" dirty="0" smtClean="0"/>
          </a:p>
          <a:p>
            <a:r>
              <a:rPr lang="en-US" dirty="0" smtClean="0"/>
              <a:t>Disadvantages of Satellite</a:t>
            </a:r>
            <a:endParaRPr lang="en-US" dirty="0" smtClean="0"/>
          </a:p>
          <a:p>
            <a:pPr lvl="1"/>
            <a:r>
              <a:rPr lang="en-US" dirty="0"/>
              <a:t>Expensive</a:t>
            </a:r>
            <a:endParaRPr lang="en-US" dirty="0"/>
          </a:p>
          <a:p>
            <a:pPr lvl="1"/>
            <a:r>
              <a:rPr lang="en-US" dirty="0"/>
              <a:t>Must have unobstructed line of sight</a:t>
            </a:r>
            <a:endParaRPr lang="en-US" dirty="0"/>
          </a:p>
          <a:p>
            <a:pPr lvl="1"/>
            <a:r>
              <a:rPr lang="en-US" dirty="0"/>
              <a:t>Signals experience propagation delay</a:t>
            </a:r>
            <a:endParaRPr lang="en-US" dirty="0"/>
          </a:p>
          <a:p>
            <a:pPr lvl="1"/>
            <a:r>
              <a:rPr lang="en-US" dirty="0"/>
              <a:t>Must use encryption for security</a:t>
            </a:r>
            <a:endParaRPr 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9920" y="609600"/>
            <a:ext cx="1981200" cy="39202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a:t>
            </a:r>
            <a:endParaRPr lang="en-US" dirty="0"/>
          </a:p>
        </p:txBody>
      </p:sp>
      <p:sp>
        <p:nvSpPr>
          <p:cNvPr id="5" name="Content Placeholder 4"/>
          <p:cNvSpPr>
            <a:spLocks noGrp="1"/>
          </p:cNvSpPr>
          <p:nvPr>
            <p:ph sz="quarter" idx="15"/>
          </p:nvPr>
        </p:nvSpPr>
        <p:spPr/>
        <p:txBody>
          <a:bodyPr>
            <a:normAutofit fontScale="92500"/>
          </a:bodyPr>
          <a:lstStyle/>
          <a:p>
            <a:r>
              <a:rPr lang="en-US" dirty="0" smtClean="0"/>
              <a:t>Three Types of Satellites Circling Earth</a:t>
            </a:r>
            <a:endParaRPr lang="en-US" dirty="0" smtClean="0"/>
          </a:p>
          <a:p>
            <a:pPr marL="971550" lvl="1" indent="-514350">
              <a:buFont typeface="+mj-lt"/>
              <a:buAutoNum type="arabicPeriod"/>
            </a:pPr>
            <a:r>
              <a:rPr lang="en-US" dirty="0" smtClean="0"/>
              <a:t>Geostationary-Earth-Orbit (GEO)</a:t>
            </a:r>
            <a:endParaRPr lang="en-US" dirty="0" smtClean="0"/>
          </a:p>
          <a:p>
            <a:pPr marL="971550" lvl="1" indent="-514350">
              <a:buFont typeface="+mj-lt"/>
              <a:buAutoNum type="arabicPeriod"/>
            </a:pPr>
            <a:r>
              <a:rPr lang="en-US" dirty="0" smtClean="0"/>
              <a:t>Medium-Earth-Orbit (MEO)</a:t>
            </a:r>
            <a:endParaRPr lang="en-US" dirty="0" smtClean="0"/>
          </a:p>
          <a:p>
            <a:pPr marL="971550" lvl="1" indent="-514350">
              <a:buFont typeface="+mj-lt"/>
              <a:buAutoNum type="arabicPeriod"/>
            </a:pPr>
            <a:r>
              <a:rPr lang="en-US" dirty="0" smtClean="0"/>
              <a:t>Low-Earth-Orbit (LEO)</a:t>
            </a:r>
            <a:endParaRPr lang="en-US" dirty="0" smtClean="0"/>
          </a:p>
          <a:p>
            <a:r>
              <a:rPr lang="en-US" dirty="0"/>
              <a:t>Footprint</a:t>
            </a:r>
            <a:endParaRPr lang="en-US" dirty="0"/>
          </a:p>
          <a:p>
            <a:r>
              <a:rPr lang="en-US" dirty="0"/>
              <a:t>Propagation </a:t>
            </a:r>
            <a:r>
              <a:rPr lang="en-US" dirty="0" smtClean="0"/>
              <a:t>Delay</a:t>
            </a:r>
            <a:endParaRPr lang="en-US" dirty="0" smtClean="0"/>
          </a:p>
          <a:p>
            <a:r>
              <a:rPr lang="en-US" dirty="0" smtClean="0"/>
              <a:t>Internet over Satellite (</a:t>
            </a:r>
            <a:r>
              <a:rPr lang="en-US" dirty="0" err="1" smtClean="0"/>
              <a:t>IoS</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85000" lnSpcReduction="10000"/>
          </a:bodyPr>
          <a:lstStyle/>
          <a:p>
            <a:r>
              <a:rPr lang="en-US" dirty="0" smtClean="0"/>
              <a:t>Table 10.2: Three Basic Types of Telecommunications Satellites</a:t>
            </a:r>
            <a:endParaRPr lang="en-US" dirty="0"/>
          </a:p>
        </p:txBody>
      </p:sp>
      <p:pic>
        <p:nvPicPr>
          <p:cNvPr id="6146"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1994916" y="1524000"/>
            <a:ext cx="5077968"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 Geostationary-Earth-Orbit (GEO)</a:t>
            </a:r>
            <a:endParaRPr lang="en-US" dirty="0"/>
          </a:p>
        </p:txBody>
      </p:sp>
      <p:sp>
        <p:nvSpPr>
          <p:cNvPr id="5" name="Content Placeholder 4"/>
          <p:cNvSpPr>
            <a:spLocks noGrp="1"/>
          </p:cNvSpPr>
          <p:nvPr>
            <p:ph sz="quarter" idx="15"/>
          </p:nvPr>
        </p:nvSpPr>
        <p:spPr/>
        <p:txBody>
          <a:bodyPr>
            <a:normAutofit fontScale="92500"/>
          </a:bodyPr>
          <a:lstStyle/>
          <a:p>
            <a:r>
              <a:rPr lang="en-US" dirty="0" smtClean="0"/>
              <a:t>22,300 miles above earth</a:t>
            </a:r>
            <a:endParaRPr lang="en-US" dirty="0" smtClean="0"/>
          </a:p>
          <a:p>
            <a:r>
              <a:rPr lang="en-US" dirty="0" smtClean="0"/>
              <a:t>Stationary </a:t>
            </a:r>
            <a:r>
              <a:rPr lang="en-US" dirty="0"/>
              <a:t>relative </a:t>
            </a:r>
            <a:r>
              <a:rPr lang="en-US" dirty="0" smtClean="0"/>
              <a:t>to a point </a:t>
            </a:r>
            <a:r>
              <a:rPr lang="en-US" dirty="0"/>
              <a:t>on </a:t>
            </a:r>
            <a:r>
              <a:rPr lang="en-US" dirty="0" smtClean="0"/>
              <a:t>Earth</a:t>
            </a:r>
            <a:endParaRPr lang="en-US" dirty="0" smtClean="0"/>
          </a:p>
          <a:p>
            <a:r>
              <a:rPr lang="en-US" dirty="0" smtClean="0"/>
              <a:t>Transmission delay </a:t>
            </a:r>
            <a:r>
              <a:rPr lang="en-US" dirty="0"/>
              <a:t>(.25 seconds)</a:t>
            </a:r>
            <a:endParaRPr lang="en-US" dirty="0"/>
          </a:p>
          <a:p>
            <a:r>
              <a:rPr lang="en-US" dirty="0" smtClean="0"/>
              <a:t>Longest orbital life (many years)</a:t>
            </a:r>
            <a:endParaRPr lang="en-US" dirty="0" smtClean="0"/>
          </a:p>
          <a:p>
            <a:r>
              <a:rPr lang="en-US" dirty="0" smtClean="0"/>
              <a:t>Few Needed for Global Coverage</a:t>
            </a:r>
            <a:endParaRPr lang="en-US" dirty="0" smtClean="0"/>
          </a:p>
          <a:p>
            <a:r>
              <a:rPr lang="en-US" dirty="0" smtClean="0"/>
              <a:t>Used for Television Signals</a:t>
            </a:r>
            <a:endParaRPr lang="en-US" b="1" dirty="0" smtClean="0"/>
          </a:p>
          <a:p>
            <a:r>
              <a:rPr lang="en-US" dirty="0" smtClean="0"/>
              <a:t>Most Expensive to Build and Launch</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 Medium-Earth-Orbit (MEO)</a:t>
            </a:r>
            <a:endParaRPr lang="en-US" dirty="0"/>
          </a:p>
        </p:txBody>
      </p:sp>
      <p:sp>
        <p:nvSpPr>
          <p:cNvPr id="5" name="Content Placeholder 4"/>
          <p:cNvSpPr>
            <a:spLocks noGrp="1"/>
          </p:cNvSpPr>
          <p:nvPr>
            <p:ph sz="quarter" idx="15"/>
          </p:nvPr>
        </p:nvSpPr>
        <p:spPr/>
        <p:txBody>
          <a:bodyPr>
            <a:normAutofit fontScale="92500" lnSpcReduction="20000"/>
          </a:bodyPr>
          <a:lstStyle/>
          <a:p>
            <a:r>
              <a:rPr lang="en-US" dirty="0" smtClean="0"/>
              <a:t>6,434 miles above earth</a:t>
            </a:r>
            <a:endParaRPr lang="en-US" dirty="0" smtClean="0"/>
          </a:p>
          <a:p>
            <a:r>
              <a:rPr lang="en-US" dirty="0" smtClean="0"/>
              <a:t>Satellites moves </a:t>
            </a:r>
            <a:r>
              <a:rPr lang="en-US" dirty="0"/>
              <a:t>relative </a:t>
            </a:r>
            <a:r>
              <a:rPr lang="en-US" dirty="0" smtClean="0"/>
              <a:t>to a point </a:t>
            </a:r>
            <a:r>
              <a:rPr lang="en-US" dirty="0"/>
              <a:t>on </a:t>
            </a:r>
            <a:r>
              <a:rPr lang="en-US" dirty="0" smtClean="0"/>
              <a:t>Earth</a:t>
            </a:r>
            <a:endParaRPr lang="en-US" dirty="0" smtClean="0"/>
          </a:p>
          <a:p>
            <a:r>
              <a:rPr lang="en-US" dirty="0" smtClean="0"/>
              <a:t>Negligible transmission delay</a:t>
            </a:r>
            <a:endParaRPr lang="en-US" dirty="0" smtClean="0"/>
          </a:p>
          <a:p>
            <a:r>
              <a:rPr lang="en-US" dirty="0" smtClean="0"/>
              <a:t>Moderate orbital life (6-12 years)</a:t>
            </a:r>
            <a:endParaRPr lang="en-US" dirty="0" smtClean="0"/>
          </a:p>
          <a:p>
            <a:r>
              <a:rPr lang="en-US" dirty="0" smtClean="0"/>
              <a:t>Moderate number needed for global coverage</a:t>
            </a:r>
            <a:endParaRPr lang="en-US" dirty="0" smtClean="0"/>
          </a:p>
          <a:p>
            <a:r>
              <a:rPr lang="en-US" dirty="0" smtClean="0"/>
              <a:t>Used for Global Positioning Systems</a:t>
            </a:r>
            <a:endParaRPr lang="en-US" b="1" dirty="0" smtClean="0"/>
          </a:p>
          <a:p>
            <a:r>
              <a:rPr lang="en-US" dirty="0" smtClean="0"/>
              <a:t>Less Expensive to Build and Launch</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Satellites: Low-Earth-Orbit (LEO)</a:t>
            </a:r>
            <a:endParaRPr lang="en-US" dirty="0"/>
          </a:p>
        </p:txBody>
      </p:sp>
      <p:sp>
        <p:nvSpPr>
          <p:cNvPr id="5" name="Content Placeholder 4"/>
          <p:cNvSpPr>
            <a:spLocks noGrp="1"/>
          </p:cNvSpPr>
          <p:nvPr>
            <p:ph sz="quarter" idx="15"/>
          </p:nvPr>
        </p:nvSpPr>
        <p:spPr/>
        <p:txBody>
          <a:bodyPr>
            <a:normAutofit fontScale="92500" lnSpcReduction="10000"/>
          </a:bodyPr>
          <a:lstStyle/>
          <a:p>
            <a:r>
              <a:rPr lang="en-US" dirty="0" smtClean="0"/>
              <a:t>400-700 miles above earth</a:t>
            </a:r>
            <a:endParaRPr lang="en-US" dirty="0" smtClean="0"/>
          </a:p>
          <a:p>
            <a:r>
              <a:rPr lang="en-US" dirty="0" smtClean="0"/>
              <a:t>Move rapidly in relation to a point </a:t>
            </a:r>
            <a:r>
              <a:rPr lang="en-US" dirty="0"/>
              <a:t>on </a:t>
            </a:r>
            <a:r>
              <a:rPr lang="en-US" dirty="0" smtClean="0"/>
              <a:t>Earth</a:t>
            </a:r>
            <a:endParaRPr lang="en-US" dirty="0" smtClean="0"/>
          </a:p>
          <a:p>
            <a:r>
              <a:rPr lang="en-US" dirty="0"/>
              <a:t>Negligible transmission delay</a:t>
            </a:r>
            <a:endParaRPr lang="en-US" dirty="0"/>
          </a:p>
          <a:p>
            <a:r>
              <a:rPr lang="en-US" dirty="0" smtClean="0"/>
              <a:t>Shortest orbital life (low as 5 years)</a:t>
            </a:r>
            <a:endParaRPr lang="en-US" dirty="0" smtClean="0"/>
          </a:p>
          <a:p>
            <a:r>
              <a:rPr lang="en-US" dirty="0" smtClean="0"/>
              <a:t>Large Number Needed for Global Coverage</a:t>
            </a:r>
            <a:endParaRPr lang="en-US" dirty="0" smtClean="0"/>
          </a:p>
          <a:p>
            <a:r>
              <a:rPr lang="en-US" dirty="0" smtClean="0"/>
              <a:t>Least Expensive to Build and Launch</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10.1</a:t>
            </a:r>
            <a:endParaRPr lang="en-US" dirty="0"/>
          </a:p>
        </p:txBody>
      </p:sp>
      <p:sp>
        <p:nvSpPr>
          <p:cNvPr id="4" name="Subtitle 3"/>
          <p:cNvSpPr>
            <a:spLocks noGrp="1"/>
          </p:cNvSpPr>
          <p:nvPr>
            <p:ph sz="quarter" idx="16"/>
          </p:nvPr>
        </p:nvSpPr>
        <p:spPr/>
        <p:txBody>
          <a:bodyPr>
            <a:normAutofit lnSpcReduction="10000"/>
          </a:bodyPr>
          <a:lstStyle/>
          <a:p>
            <a:r>
              <a:rPr lang="en-US" dirty="0" smtClean="0"/>
              <a:t>Skybox Imaging Provides Commercial Images from Earth’s Orbit</a:t>
            </a:r>
            <a:endParaRPr lang="en-US" dirty="0" smtClean="0"/>
          </a:p>
          <a:p>
            <a:pPr lvl="1"/>
            <a:r>
              <a:rPr lang="en-US" dirty="0"/>
              <a:t>Describe other applications of Skybox Imaging (not mentioned in the case).</a:t>
            </a:r>
            <a:endParaRPr lang="en-US" dirty="0"/>
          </a:p>
          <a:p>
            <a:pPr lvl="1"/>
            <a:r>
              <a:rPr lang="en-US" dirty="0"/>
              <a:t>Why might the U.S. government object to Skybox Imaging’s business? Provide </a:t>
            </a:r>
            <a:r>
              <a:rPr lang="en-US" dirty="0" smtClean="0"/>
              <a:t>specific </a:t>
            </a:r>
            <a:r>
              <a:rPr lang="en-US" dirty="0"/>
              <a:t>examples in your answer.</a:t>
            </a:r>
            <a:endParaRPr lang="en-US" dirty="0"/>
          </a:p>
          <a:p>
            <a:pPr lvl="1"/>
            <a:r>
              <a:rPr lang="en-US" dirty="0"/>
              <a:t>Might other nations object to Skybox Imaging’s business? If so, which ones, and why?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Radio</a:t>
            </a:r>
            <a:endParaRPr lang="en-US" b="1" dirty="0"/>
          </a:p>
        </p:txBody>
      </p:sp>
      <p:sp>
        <p:nvSpPr>
          <p:cNvPr id="6" name="Content Placeholder 5"/>
          <p:cNvSpPr>
            <a:spLocks noGrp="1"/>
          </p:cNvSpPr>
          <p:nvPr>
            <p:ph sz="quarter" idx="15"/>
          </p:nvPr>
        </p:nvSpPr>
        <p:spPr/>
        <p:txBody>
          <a:bodyPr>
            <a:normAutofit fontScale="92500"/>
          </a:bodyPr>
          <a:lstStyle/>
          <a:p>
            <a:r>
              <a:rPr lang="en-US" dirty="0" smtClean="0"/>
              <a:t>Advantages of Radio</a:t>
            </a:r>
            <a:endParaRPr lang="en-US" dirty="0" smtClean="0"/>
          </a:p>
          <a:p>
            <a:pPr lvl="1"/>
            <a:r>
              <a:rPr lang="en-US" dirty="0"/>
              <a:t>High bandwidth</a:t>
            </a:r>
            <a:endParaRPr lang="en-US" dirty="0"/>
          </a:p>
          <a:p>
            <a:pPr lvl="1"/>
            <a:r>
              <a:rPr lang="en-US" dirty="0"/>
              <a:t>Signals pass through walls</a:t>
            </a:r>
            <a:endParaRPr lang="en-US" dirty="0"/>
          </a:p>
          <a:p>
            <a:pPr lvl="1"/>
            <a:r>
              <a:rPr lang="en-US" dirty="0"/>
              <a:t>Inexpensive and easy to </a:t>
            </a:r>
            <a:r>
              <a:rPr lang="en-US" dirty="0" smtClean="0"/>
              <a:t>install</a:t>
            </a:r>
            <a:endParaRPr lang="en-US" dirty="0" smtClean="0"/>
          </a:p>
          <a:p>
            <a:r>
              <a:rPr lang="en-US" dirty="0" smtClean="0"/>
              <a:t>Disadvantages of Radio</a:t>
            </a:r>
            <a:endParaRPr lang="en-US" dirty="0" smtClean="0"/>
          </a:p>
          <a:p>
            <a:pPr lvl="1"/>
            <a:r>
              <a:rPr lang="en-US" dirty="0"/>
              <a:t>Creates electrical interference problems</a:t>
            </a:r>
            <a:endParaRPr lang="en-US" dirty="0"/>
          </a:p>
          <a:p>
            <a:pPr lvl="1"/>
            <a:r>
              <a:rPr lang="en-US" dirty="0"/>
              <a:t>Susceptible to snooping unless encrypted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Transmission </a:t>
            </a:r>
            <a:r>
              <a:rPr lang="en-US" dirty="0" smtClean="0"/>
              <a:t>Media: </a:t>
            </a:r>
            <a:r>
              <a:rPr lang="en-US" b="1" dirty="0" smtClean="0"/>
              <a:t>Infrared</a:t>
            </a:r>
            <a:endParaRPr lang="en-US" b="1" dirty="0"/>
          </a:p>
        </p:txBody>
      </p:sp>
      <p:sp>
        <p:nvSpPr>
          <p:cNvPr id="6" name="Content Placeholder 5"/>
          <p:cNvSpPr>
            <a:spLocks noGrp="1"/>
          </p:cNvSpPr>
          <p:nvPr>
            <p:ph sz="quarter" idx="15"/>
          </p:nvPr>
        </p:nvSpPr>
        <p:spPr/>
        <p:txBody>
          <a:bodyPr>
            <a:normAutofit/>
          </a:bodyPr>
          <a:lstStyle/>
          <a:p>
            <a:r>
              <a:rPr lang="en-US" dirty="0" smtClean="0"/>
              <a:t>Advantages of Infrared</a:t>
            </a:r>
            <a:endParaRPr lang="en-US" dirty="0" smtClean="0"/>
          </a:p>
          <a:p>
            <a:pPr lvl="1"/>
            <a:r>
              <a:rPr lang="en-US" dirty="0"/>
              <a:t>Low to medium </a:t>
            </a:r>
            <a:r>
              <a:rPr lang="en-US" dirty="0" smtClean="0"/>
              <a:t>bandwidth</a:t>
            </a:r>
            <a:endParaRPr lang="en-US" dirty="0" smtClean="0"/>
          </a:p>
          <a:p>
            <a:r>
              <a:rPr lang="en-US" dirty="0" smtClean="0"/>
              <a:t>Disadvantages of Infrared</a:t>
            </a:r>
            <a:endParaRPr lang="en-US" dirty="0" smtClean="0"/>
          </a:p>
          <a:p>
            <a:pPr lvl="1"/>
            <a:r>
              <a:rPr lang="en-US" dirty="0"/>
              <a:t>Must have unobstructed line of sight</a:t>
            </a:r>
            <a:endParaRPr lang="en-US" dirty="0"/>
          </a:p>
          <a:p>
            <a:pPr lvl="1"/>
            <a:r>
              <a:rPr lang="en-US" dirty="0"/>
              <a:t>Used only for short distances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Wireless Technologies</a:t>
            </a:r>
            <a:endParaRPr lang="en-US" dirty="0"/>
          </a:p>
          <a:p>
            <a:r>
              <a:rPr lang="en-US" dirty="0"/>
              <a:t>Wireless Computer Networks and Internet Access</a:t>
            </a:r>
            <a:endParaRPr lang="en-US" dirty="0"/>
          </a:p>
          <a:p>
            <a:r>
              <a:rPr lang="en-US" dirty="0"/>
              <a:t>Mobile Computing and Mobile Commerce</a:t>
            </a:r>
            <a:endParaRPr lang="en-US" dirty="0"/>
          </a:p>
          <a:p>
            <a:r>
              <a:rPr lang="en-US" dirty="0"/>
              <a:t>Pervasive Computing</a:t>
            </a:r>
            <a:endParaRPr lang="en-US" dirty="0"/>
          </a:p>
          <a:p>
            <a:r>
              <a:rPr lang="en-US" dirty="0"/>
              <a:t>Wireless Security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Wireless Computer Networks and Internet Access</a:t>
            </a:r>
            <a:endParaRPr lang="en-US" dirty="0"/>
          </a:p>
        </p:txBody>
      </p:sp>
      <p:sp>
        <p:nvSpPr>
          <p:cNvPr id="5" name="Text Placeholder 4"/>
          <p:cNvSpPr>
            <a:spLocks noGrp="1"/>
          </p:cNvSpPr>
          <p:nvPr>
            <p:ph type="body" sz="quarter" idx="14"/>
          </p:nvPr>
        </p:nvSpPr>
        <p:spPr/>
        <p:txBody>
          <a:bodyPr/>
          <a:lstStyle/>
          <a:p>
            <a:r>
              <a:rPr lang="en-US" dirty="0" smtClean="0"/>
              <a:t>10.2</a:t>
            </a:r>
            <a:endParaRPr lang="en-US" dirty="0"/>
          </a:p>
        </p:txBody>
      </p:sp>
      <p:sp>
        <p:nvSpPr>
          <p:cNvPr id="6" name="Content Placeholder 5"/>
          <p:cNvSpPr>
            <a:spLocks noGrp="1"/>
          </p:cNvSpPr>
          <p:nvPr>
            <p:ph sz="quarter" idx="15"/>
          </p:nvPr>
        </p:nvSpPr>
        <p:spPr/>
        <p:txBody>
          <a:bodyPr/>
          <a:lstStyle/>
          <a:p>
            <a:r>
              <a:rPr lang="en-US" dirty="0" smtClean="0"/>
              <a:t>Short-Range Wireless Networks</a:t>
            </a:r>
            <a:endParaRPr lang="en-US" dirty="0" smtClean="0"/>
          </a:p>
          <a:p>
            <a:r>
              <a:rPr lang="en-US" dirty="0" smtClean="0"/>
              <a:t>Medium-Range Wireless Networks</a:t>
            </a:r>
            <a:endParaRPr lang="en-US" dirty="0" smtClean="0"/>
          </a:p>
          <a:p>
            <a:r>
              <a:rPr lang="en-US" dirty="0" smtClean="0"/>
              <a:t>Wide-Area Wireless Networks</a:t>
            </a:r>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Short-Range Wireless </a:t>
            </a:r>
            <a:r>
              <a:rPr lang="en-US" dirty="0" smtClean="0"/>
              <a:t>Networks</a:t>
            </a:r>
            <a:endParaRPr lang="en-US" dirty="0"/>
          </a:p>
        </p:txBody>
      </p:sp>
      <p:sp>
        <p:nvSpPr>
          <p:cNvPr id="6" name="Content Placeholder 5"/>
          <p:cNvSpPr>
            <a:spLocks noGrp="1"/>
          </p:cNvSpPr>
          <p:nvPr>
            <p:ph sz="quarter" idx="15"/>
          </p:nvPr>
        </p:nvSpPr>
        <p:spPr/>
        <p:txBody>
          <a:bodyPr>
            <a:normAutofit/>
          </a:bodyPr>
          <a:lstStyle/>
          <a:p>
            <a:r>
              <a:rPr lang="en-US" dirty="0" smtClean="0"/>
              <a:t>Bluetooth</a:t>
            </a:r>
            <a:endParaRPr lang="en-US" dirty="0" smtClean="0"/>
          </a:p>
          <a:p>
            <a:pPr lvl="1"/>
            <a:r>
              <a:rPr lang="en-US" dirty="0" smtClean="0"/>
              <a:t>Bluetooth 1.0</a:t>
            </a:r>
            <a:endParaRPr lang="en-US" dirty="0" smtClean="0"/>
          </a:p>
          <a:p>
            <a:pPr lvl="1"/>
            <a:r>
              <a:rPr lang="en-US" dirty="0" smtClean="0"/>
              <a:t>Bluetooth 4.0</a:t>
            </a:r>
            <a:endParaRPr lang="en-US" dirty="0" smtClean="0"/>
          </a:p>
          <a:p>
            <a:r>
              <a:rPr lang="en-US" dirty="0" smtClean="0"/>
              <a:t>Personal </a:t>
            </a:r>
            <a:r>
              <a:rPr lang="en-US" dirty="0"/>
              <a:t>Area </a:t>
            </a:r>
            <a:r>
              <a:rPr lang="en-US" dirty="0" smtClean="0"/>
              <a:t>Network</a:t>
            </a:r>
            <a:endParaRPr lang="en-US" dirty="0" smtClean="0"/>
          </a:p>
          <a:p>
            <a:r>
              <a:rPr lang="en-US" dirty="0" smtClean="0"/>
              <a:t>Ultra-Wideband</a:t>
            </a:r>
            <a:endParaRPr lang="en-US" dirty="0" smtClean="0"/>
          </a:p>
          <a:p>
            <a:r>
              <a:rPr lang="en-US" dirty="0" smtClean="0"/>
              <a:t>Near-Field Communications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Medium-Range </a:t>
            </a:r>
            <a:r>
              <a:rPr lang="en-US" dirty="0"/>
              <a:t>Wireless </a:t>
            </a:r>
            <a:r>
              <a:rPr lang="en-US" dirty="0" smtClean="0"/>
              <a:t>Networks</a:t>
            </a:r>
            <a:endParaRPr lang="en-US" dirty="0"/>
          </a:p>
        </p:txBody>
      </p:sp>
      <p:sp>
        <p:nvSpPr>
          <p:cNvPr id="6" name="Content Placeholder 5"/>
          <p:cNvSpPr>
            <a:spLocks noGrp="1"/>
          </p:cNvSpPr>
          <p:nvPr>
            <p:ph sz="quarter" idx="15"/>
          </p:nvPr>
        </p:nvSpPr>
        <p:spPr/>
        <p:txBody>
          <a:bodyPr/>
          <a:lstStyle/>
          <a:p>
            <a:r>
              <a:rPr lang="en-US" dirty="0" smtClean="0"/>
              <a:t>Wireless Fidelity (Wi-Fi)</a:t>
            </a:r>
            <a:endParaRPr lang="en-US" dirty="0" smtClean="0"/>
          </a:p>
          <a:p>
            <a:r>
              <a:rPr lang="en-US" dirty="0" smtClean="0"/>
              <a:t>Wireless Mesh Networks</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Wireless Fidelity (</a:t>
            </a:r>
            <a:r>
              <a:rPr lang="en-US" dirty="0" smtClean="0"/>
              <a:t>Wi-Fi)</a:t>
            </a:r>
            <a:endParaRPr lang="en-US" dirty="0"/>
          </a:p>
        </p:txBody>
      </p:sp>
      <p:sp>
        <p:nvSpPr>
          <p:cNvPr id="5" name="Content Placeholder 4"/>
          <p:cNvSpPr>
            <a:spLocks noGrp="1"/>
          </p:cNvSpPr>
          <p:nvPr>
            <p:ph sz="quarter" idx="15"/>
          </p:nvPr>
        </p:nvSpPr>
        <p:spPr/>
        <p:txBody>
          <a:bodyPr>
            <a:normAutofit fontScale="92500" lnSpcReduction="20000"/>
          </a:bodyPr>
          <a:lstStyle/>
          <a:p>
            <a:r>
              <a:rPr lang="en-US" dirty="0" smtClean="0"/>
              <a:t>Wireless Access Point</a:t>
            </a:r>
            <a:endParaRPr lang="en-US" dirty="0" smtClean="0"/>
          </a:p>
          <a:p>
            <a:r>
              <a:rPr lang="en-US" dirty="0" smtClean="0"/>
              <a:t>Hotspot</a:t>
            </a:r>
            <a:endParaRPr lang="en-US" dirty="0" smtClean="0"/>
          </a:p>
          <a:p>
            <a:r>
              <a:rPr lang="en-US" dirty="0"/>
              <a:t>IEEE </a:t>
            </a:r>
            <a:r>
              <a:rPr lang="en-US" dirty="0" smtClean="0"/>
              <a:t>Wi-Fi Standards</a:t>
            </a:r>
            <a:endParaRPr lang="en-US" dirty="0" smtClean="0"/>
          </a:p>
          <a:p>
            <a:r>
              <a:rPr lang="en-US" dirty="0" smtClean="0"/>
              <a:t>Major Benefits of Wi-Fi</a:t>
            </a:r>
            <a:endParaRPr lang="en-US" dirty="0" smtClean="0"/>
          </a:p>
          <a:p>
            <a:r>
              <a:rPr lang="en-US" dirty="0" smtClean="0"/>
              <a:t>Wi-Fi Direct</a:t>
            </a:r>
            <a:endParaRPr lang="en-US" dirty="0" smtClean="0"/>
          </a:p>
          <a:p>
            <a:r>
              <a:rPr lang="en-US" dirty="0" err="1" smtClean="0"/>
              <a:t>MiFi</a:t>
            </a:r>
            <a:endParaRPr lang="en-US" dirty="0" smtClean="0"/>
          </a:p>
          <a:p>
            <a:r>
              <a:rPr lang="en-US" dirty="0" smtClean="0"/>
              <a:t>Super Wi-Fi</a:t>
            </a:r>
            <a:endParaRPr lang="en-US" dirty="0" smtClean="0"/>
          </a:p>
          <a:p>
            <a:r>
              <a:rPr lang="en-US" dirty="0" smtClean="0"/>
              <a:t>Wireless Mesh Networks</a:t>
            </a:r>
            <a:endParaRPr lang="en-US"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2722245"/>
            <a:ext cx="2453972" cy="26879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IEEE </a:t>
            </a:r>
            <a:r>
              <a:rPr lang="en-US" dirty="0"/>
              <a:t>Wi-Fi </a:t>
            </a:r>
            <a:r>
              <a:rPr lang="en-US" dirty="0" smtClean="0"/>
              <a:t>Standards</a:t>
            </a:r>
            <a:endParaRPr lang="en-US" dirty="0"/>
          </a:p>
        </p:txBody>
      </p:sp>
      <p:sp>
        <p:nvSpPr>
          <p:cNvPr id="5" name="Content Placeholder 4"/>
          <p:cNvSpPr>
            <a:spLocks noGrp="1"/>
          </p:cNvSpPr>
          <p:nvPr>
            <p:ph sz="quarter" idx="15"/>
          </p:nvPr>
        </p:nvSpPr>
        <p:spPr/>
        <p:txBody>
          <a:bodyPr>
            <a:normAutofit fontScale="92500" lnSpcReduction="10000"/>
          </a:bodyPr>
          <a:lstStyle/>
          <a:p>
            <a:r>
              <a:rPr lang="en-US" dirty="0"/>
              <a:t>Institute of Electrical and Electronics Engineers (IEEE) </a:t>
            </a:r>
            <a:r>
              <a:rPr lang="en-US" dirty="0" err="1"/>
              <a:t>WiFI</a:t>
            </a:r>
            <a:r>
              <a:rPr lang="en-US" dirty="0"/>
              <a:t> Standards</a:t>
            </a:r>
            <a:endParaRPr lang="en-US" dirty="0"/>
          </a:p>
          <a:p>
            <a:r>
              <a:rPr lang="en-US" dirty="0" smtClean="0"/>
              <a:t>802.11a</a:t>
            </a:r>
            <a:endParaRPr lang="en-US" dirty="0" smtClean="0"/>
          </a:p>
          <a:p>
            <a:r>
              <a:rPr lang="en-US" dirty="0" smtClean="0"/>
              <a:t>802.11b</a:t>
            </a:r>
            <a:endParaRPr lang="en-US" dirty="0" smtClean="0"/>
          </a:p>
          <a:p>
            <a:r>
              <a:rPr lang="en-US" dirty="0" smtClean="0"/>
              <a:t>802.11g</a:t>
            </a:r>
            <a:endParaRPr lang="en-US" dirty="0" smtClean="0"/>
          </a:p>
          <a:p>
            <a:r>
              <a:rPr lang="en-US" dirty="0" smtClean="0"/>
              <a:t>802.11n</a:t>
            </a:r>
            <a:endParaRPr lang="en-US" dirty="0" smtClean="0"/>
          </a:p>
          <a:p>
            <a:r>
              <a:rPr lang="en-US" dirty="0" smtClean="0"/>
              <a:t>802.11ac</a:t>
            </a:r>
            <a:endParaRPr lang="en-US" dirty="0" smtClean="0"/>
          </a:p>
          <a:p>
            <a:r>
              <a:rPr lang="en-US" dirty="0" smtClean="0"/>
              <a:t>802.11 ad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Major </a:t>
            </a:r>
            <a:r>
              <a:rPr lang="en-US" dirty="0"/>
              <a:t>Benefits of </a:t>
            </a:r>
            <a:r>
              <a:rPr lang="en-US" dirty="0" smtClean="0"/>
              <a:t>Wi-Fi</a:t>
            </a:r>
            <a:endParaRPr lang="en-US" dirty="0"/>
          </a:p>
        </p:txBody>
      </p:sp>
      <p:sp>
        <p:nvSpPr>
          <p:cNvPr id="5" name="Content Placeholder 4"/>
          <p:cNvSpPr>
            <a:spLocks noGrp="1"/>
          </p:cNvSpPr>
          <p:nvPr>
            <p:ph sz="quarter" idx="15"/>
          </p:nvPr>
        </p:nvSpPr>
        <p:spPr/>
        <p:txBody>
          <a:bodyPr/>
          <a:lstStyle/>
          <a:p>
            <a:r>
              <a:rPr lang="en-US" dirty="0"/>
              <a:t>Low cost</a:t>
            </a:r>
            <a:endParaRPr lang="en-US" dirty="0"/>
          </a:p>
          <a:p>
            <a:r>
              <a:rPr lang="en-US" dirty="0" smtClean="0"/>
              <a:t>Ability </a:t>
            </a:r>
            <a:r>
              <a:rPr lang="en-US" dirty="0"/>
              <a:t>to provide simple Internet access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Three Factors Preventing Commercial Wi-Fi Market from Expanding:</a:t>
            </a:r>
            <a:endParaRPr lang="en-US" dirty="0"/>
          </a:p>
        </p:txBody>
      </p:sp>
      <p:sp>
        <p:nvSpPr>
          <p:cNvPr id="5" name="Content Placeholder 4"/>
          <p:cNvSpPr>
            <a:spLocks noGrp="1"/>
          </p:cNvSpPr>
          <p:nvPr>
            <p:ph sz="quarter" idx="15"/>
          </p:nvPr>
        </p:nvSpPr>
        <p:spPr/>
        <p:txBody>
          <a:bodyPr/>
          <a:lstStyle/>
          <a:p>
            <a:r>
              <a:rPr lang="en-US" dirty="0" smtClean="0"/>
              <a:t>Roaming</a:t>
            </a:r>
            <a:endParaRPr lang="en-US" dirty="0" smtClean="0"/>
          </a:p>
          <a:p>
            <a:r>
              <a:rPr lang="en-US" dirty="0" smtClean="0"/>
              <a:t>Security</a:t>
            </a:r>
            <a:endParaRPr lang="en-US" dirty="0" smtClean="0"/>
          </a:p>
          <a:p>
            <a:r>
              <a:rPr lang="en-US" dirty="0" smtClean="0"/>
              <a:t>Cost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10.2</a:t>
            </a:r>
            <a:endParaRPr lang="en-US" dirty="0"/>
          </a:p>
        </p:txBody>
      </p:sp>
      <p:sp>
        <p:nvSpPr>
          <p:cNvPr id="4" name="Subtitle 3"/>
          <p:cNvSpPr>
            <a:spLocks noGrp="1"/>
          </p:cNvSpPr>
          <p:nvPr>
            <p:ph sz="quarter" idx="16"/>
          </p:nvPr>
        </p:nvSpPr>
        <p:spPr/>
        <p:txBody>
          <a:bodyPr>
            <a:normAutofit lnSpcReduction="10000"/>
          </a:bodyPr>
          <a:lstStyle/>
          <a:p>
            <a:r>
              <a:rPr lang="en-US" dirty="0" smtClean="0"/>
              <a:t>A Wi-Fi Network Provides Communications at the 2014 Winter Olympic Games</a:t>
            </a:r>
            <a:endParaRPr lang="en-US" dirty="0" smtClean="0"/>
          </a:p>
          <a:p>
            <a:pPr lvl="1"/>
            <a:r>
              <a:rPr lang="en-US" dirty="0"/>
              <a:t>Describe why wireless communications were critical to the success of the 2014 Winter Olympic Games. Provide </a:t>
            </a:r>
            <a:r>
              <a:rPr lang="en-US" dirty="0" smtClean="0"/>
              <a:t>specific </a:t>
            </a:r>
            <a:r>
              <a:rPr lang="en-US" dirty="0"/>
              <a:t>examples to support your answer.</a:t>
            </a:r>
            <a:endParaRPr lang="en-US" dirty="0"/>
          </a:p>
          <a:p>
            <a:pPr lvl="1"/>
            <a:r>
              <a:rPr lang="en-US" dirty="0"/>
              <a:t>What other potential problems did Avaya have to consider that were not mentioned in this case? Provide specific examples to support your answer.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Wide-Area </a:t>
            </a:r>
            <a:r>
              <a:rPr lang="en-US" dirty="0"/>
              <a:t>Wireless Networks</a:t>
            </a:r>
            <a:endParaRPr lang="en-US" dirty="0"/>
          </a:p>
        </p:txBody>
      </p:sp>
      <p:sp>
        <p:nvSpPr>
          <p:cNvPr id="6" name="Content Placeholder 5"/>
          <p:cNvSpPr>
            <a:spLocks noGrp="1"/>
          </p:cNvSpPr>
          <p:nvPr>
            <p:ph sz="quarter" idx="15"/>
          </p:nvPr>
        </p:nvSpPr>
        <p:spPr/>
        <p:txBody>
          <a:bodyPr/>
          <a:lstStyle/>
          <a:p>
            <a:r>
              <a:rPr lang="en-US" dirty="0" smtClean="0"/>
              <a:t>Cellular Radio</a:t>
            </a:r>
            <a:endParaRPr lang="en-US" dirty="0" smtClean="0"/>
          </a:p>
          <a:p>
            <a:r>
              <a:rPr lang="en-US" dirty="0" smtClean="0"/>
              <a:t>Generations of Cellular Technology Evolution</a:t>
            </a:r>
            <a:endParaRPr lang="en-US" dirty="0" smtClean="0"/>
          </a:p>
          <a:p>
            <a:r>
              <a:rPr lang="en-US" dirty="0" smtClean="0"/>
              <a:t>Wireless Broadband or WiMAX</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lnSpcReduction="10000"/>
          </a:bodyPr>
          <a:lstStyle/>
          <a:p>
            <a:r>
              <a:rPr lang="en-US" dirty="0" smtClean="0"/>
              <a:t>Figure 10.5: Smart Phone &amp; GPS system</a:t>
            </a:r>
            <a:endParaRPr lang="en-US" dirty="0"/>
          </a:p>
        </p:txBody>
      </p:sp>
      <p:pic>
        <p:nvPicPr>
          <p:cNvPr id="8194"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1629445" y="1524000"/>
            <a:ext cx="58089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a:t>Identify advantages and disadvantages of each of the four main types of wireless transmission media.</a:t>
            </a:r>
            <a:endParaRPr lang="en-US" dirty="0"/>
          </a:p>
          <a:p>
            <a:r>
              <a:rPr lang="en-US" dirty="0"/>
              <a:t>Explain how businesses can use short-range, medium-range, and long-range wireless networks, respectively.</a:t>
            </a:r>
            <a:endParaRPr lang="en-US" dirty="0"/>
          </a:p>
          <a:p>
            <a:r>
              <a:rPr lang="en-US" dirty="0"/>
              <a:t>Provide a </a:t>
            </a:r>
            <a:r>
              <a:rPr lang="en-US" dirty="0" smtClean="0"/>
              <a:t>specific </a:t>
            </a:r>
            <a:r>
              <a:rPr lang="en-US" dirty="0"/>
              <a:t>example of how each of the </a:t>
            </a:r>
            <a:r>
              <a:rPr lang="en-US" dirty="0" smtClean="0"/>
              <a:t>five </a:t>
            </a:r>
            <a:r>
              <a:rPr lang="en-US" dirty="0"/>
              <a:t>major m-commerce applications can </a:t>
            </a:r>
            <a:r>
              <a:rPr lang="en-US" dirty="0" smtClean="0"/>
              <a:t>benefit </a:t>
            </a:r>
            <a:r>
              <a:rPr lang="en-US" dirty="0"/>
              <a:t>a business</a:t>
            </a:r>
            <a:r>
              <a:rPr lang="en-US" dirty="0" smtClean="0"/>
              <a:t>.</a:t>
            </a:r>
            <a:endParaRPr lang="en-US" dirty="0"/>
          </a:p>
        </p:txBody>
      </p:sp>
      <p:sp>
        <p:nvSpPr>
          <p:cNvPr id="5" name="Subtitle 4"/>
          <p:cNvSpPr>
            <a:spLocks noGrp="1"/>
          </p:cNvSpPr>
          <p:nvPr>
            <p:ph type="subTitle" idx="13"/>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Generations </a:t>
            </a:r>
            <a:r>
              <a:rPr lang="en-US" dirty="0"/>
              <a:t>of Cellular Technology </a:t>
            </a:r>
            <a:r>
              <a:rPr lang="en-US" dirty="0" smtClean="0"/>
              <a:t>Evolution</a:t>
            </a:r>
            <a:endParaRPr lang="en-US" dirty="0"/>
          </a:p>
        </p:txBody>
      </p:sp>
      <p:sp>
        <p:nvSpPr>
          <p:cNvPr id="5" name="Content Placeholder 4"/>
          <p:cNvSpPr>
            <a:spLocks noGrp="1"/>
          </p:cNvSpPr>
          <p:nvPr>
            <p:ph sz="quarter" idx="15"/>
          </p:nvPr>
        </p:nvSpPr>
        <p:spPr/>
        <p:txBody>
          <a:bodyPr>
            <a:normAutofit/>
          </a:bodyPr>
          <a:lstStyle/>
          <a:p>
            <a:r>
              <a:rPr lang="en-US" dirty="0" smtClean="0"/>
              <a:t>(1G) First generation</a:t>
            </a:r>
            <a:endParaRPr lang="en-US" dirty="0" smtClean="0"/>
          </a:p>
          <a:p>
            <a:r>
              <a:rPr lang="en-US" dirty="0" smtClean="0"/>
              <a:t>(2G) Second generation</a:t>
            </a:r>
            <a:endParaRPr lang="en-US" dirty="0"/>
          </a:p>
          <a:p>
            <a:r>
              <a:rPr lang="en-US" dirty="0" smtClean="0"/>
              <a:t>2.5G</a:t>
            </a:r>
            <a:endParaRPr lang="en-US" dirty="0"/>
          </a:p>
          <a:p>
            <a:r>
              <a:rPr lang="en-US" dirty="0" smtClean="0"/>
              <a:t>(3G) Third generation</a:t>
            </a:r>
            <a:endParaRPr lang="en-US" dirty="0"/>
          </a:p>
          <a:p>
            <a:r>
              <a:rPr lang="en-US" dirty="0" smtClean="0"/>
              <a:t>(4G) Fourth generation</a:t>
            </a:r>
            <a:endParaRPr lang="en-US" dirty="0" smtClean="0"/>
          </a:p>
          <a:p>
            <a:r>
              <a:rPr lang="en-US" dirty="0" smtClean="0"/>
              <a:t>(5G) Fifth generation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Wireless </a:t>
            </a:r>
            <a:r>
              <a:rPr lang="en-US" dirty="0"/>
              <a:t>Broadband or WiMAX</a:t>
            </a:r>
            <a:endParaRPr lang="en-US" dirty="0"/>
          </a:p>
        </p:txBody>
      </p:sp>
      <p:sp>
        <p:nvSpPr>
          <p:cNvPr id="5" name="Content Placeholder 4"/>
          <p:cNvSpPr>
            <a:spLocks noGrp="1"/>
          </p:cNvSpPr>
          <p:nvPr>
            <p:ph sz="quarter" idx="15"/>
          </p:nvPr>
        </p:nvSpPr>
        <p:spPr/>
        <p:txBody>
          <a:bodyPr>
            <a:normAutofit fontScale="92500" lnSpcReduction="10000"/>
          </a:bodyPr>
          <a:lstStyle/>
          <a:p>
            <a:r>
              <a:rPr lang="en-US" dirty="0"/>
              <a:t>Worldwide Interoperability for Microwave Access (WiMAX</a:t>
            </a:r>
            <a:r>
              <a:rPr lang="en-US" dirty="0" smtClean="0"/>
              <a:t>)</a:t>
            </a:r>
            <a:endParaRPr lang="en-US" dirty="0" smtClean="0"/>
          </a:p>
          <a:p>
            <a:r>
              <a:rPr lang="en-US" dirty="0" smtClean="0"/>
              <a:t>WiMAX = IEEE </a:t>
            </a:r>
            <a:r>
              <a:rPr lang="en-US" dirty="0"/>
              <a:t>Standard </a:t>
            </a:r>
            <a:r>
              <a:rPr lang="en-US" dirty="0" smtClean="0"/>
              <a:t>802.16</a:t>
            </a:r>
            <a:endParaRPr lang="en-US" dirty="0" smtClean="0"/>
          </a:p>
          <a:p>
            <a:r>
              <a:rPr lang="en-US" dirty="0" smtClean="0"/>
              <a:t>Wireless </a:t>
            </a:r>
            <a:r>
              <a:rPr lang="en-US" dirty="0"/>
              <a:t>access range of up to 31 </a:t>
            </a:r>
            <a:r>
              <a:rPr lang="en-US" dirty="0" smtClean="0"/>
              <a:t>miles</a:t>
            </a:r>
            <a:endParaRPr lang="en-US" dirty="0" smtClean="0"/>
          </a:p>
          <a:p>
            <a:r>
              <a:rPr lang="en-US" dirty="0" smtClean="0"/>
              <a:t>Data </a:t>
            </a:r>
            <a:r>
              <a:rPr lang="en-US" dirty="0"/>
              <a:t>transfer rate of up to 75 </a:t>
            </a:r>
            <a:r>
              <a:rPr lang="en-US" dirty="0" smtClean="0"/>
              <a:t>Mbps</a:t>
            </a:r>
            <a:endParaRPr lang="en-US" dirty="0" smtClean="0"/>
          </a:p>
          <a:p>
            <a:r>
              <a:rPr lang="en-US" dirty="0" smtClean="0"/>
              <a:t>A </a:t>
            </a:r>
            <a:r>
              <a:rPr lang="en-US" dirty="0"/>
              <a:t>secure </a:t>
            </a:r>
            <a:r>
              <a:rPr lang="en-US" dirty="0" smtClean="0"/>
              <a:t>system offering voice </a:t>
            </a:r>
            <a:r>
              <a:rPr lang="en-US" dirty="0"/>
              <a:t>and </a:t>
            </a:r>
            <a:r>
              <a:rPr lang="en-US" dirty="0" smtClean="0"/>
              <a:t>video</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10.3</a:t>
            </a:r>
            <a:endParaRPr lang="en-US" dirty="0"/>
          </a:p>
        </p:txBody>
      </p:sp>
      <p:sp>
        <p:nvSpPr>
          <p:cNvPr id="4" name="Subtitle 3"/>
          <p:cNvSpPr>
            <a:spLocks noGrp="1"/>
          </p:cNvSpPr>
          <p:nvPr>
            <p:ph sz="quarter" idx="16"/>
          </p:nvPr>
        </p:nvSpPr>
        <p:spPr/>
        <p:txBody>
          <a:bodyPr>
            <a:normAutofit/>
          </a:bodyPr>
          <a:lstStyle/>
          <a:p>
            <a:r>
              <a:rPr lang="en-US" dirty="0" smtClean="0"/>
              <a:t>A Tiny Cellular Network for a Remote Tribe in Indonesia</a:t>
            </a:r>
            <a:endParaRPr lang="en-US" dirty="0" smtClean="0"/>
          </a:p>
          <a:p>
            <a:pPr lvl="1"/>
            <a:r>
              <a:rPr lang="en-US" dirty="0"/>
              <a:t>Describe several advantages of the network for the villagers.</a:t>
            </a:r>
            <a:endParaRPr lang="en-US" dirty="0"/>
          </a:p>
          <a:p>
            <a:pPr lvl="1"/>
            <a:r>
              <a:rPr lang="en-US" dirty="0"/>
              <a:t>Describe several advantages of the network for the Indonesian government.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Wireless and Mobile</a:t>
            </a:r>
            <a:endParaRPr lang="en-US" dirty="0" smtClean="0"/>
          </a:p>
          <a:p>
            <a:r>
              <a:rPr lang="en-US" sz="3800" dirty="0" smtClean="0">
                <a:solidFill>
                  <a:schemeClr val="tx1"/>
                </a:solidFill>
              </a:rPr>
              <a:t>What </a:t>
            </a:r>
            <a:r>
              <a:rPr lang="en-US" sz="3800" dirty="0">
                <a:solidFill>
                  <a:schemeClr val="tx1"/>
                </a:solidFill>
              </a:rPr>
              <a:t>the GSM3GHSDPA14GLTE???</a:t>
            </a:r>
            <a:endParaRPr lang="en-US" sz="3800" dirty="0">
              <a:solidFill>
                <a:schemeClr val="tx1"/>
              </a:solidFill>
            </a:endParaRPr>
          </a:p>
          <a:p>
            <a:endParaRPr lang="en-US" dirty="0"/>
          </a:p>
        </p:txBody>
      </p:sp>
      <p:sp>
        <p:nvSpPr>
          <p:cNvPr id="5" name="Text Placeholder 4"/>
          <p:cNvSpPr>
            <a:spLocks noGrp="1"/>
          </p:cNvSpPr>
          <p:nvPr>
            <p:ph type="body" sz="quarter" idx="15"/>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Mobile Computing and Mobile Commerce</a:t>
            </a:r>
            <a:endParaRPr lang="en-US" dirty="0"/>
          </a:p>
        </p:txBody>
      </p:sp>
      <p:sp>
        <p:nvSpPr>
          <p:cNvPr id="5" name="Text Placeholder 4"/>
          <p:cNvSpPr>
            <a:spLocks noGrp="1"/>
          </p:cNvSpPr>
          <p:nvPr>
            <p:ph type="body" sz="quarter" idx="14"/>
          </p:nvPr>
        </p:nvSpPr>
        <p:spPr/>
        <p:txBody>
          <a:bodyPr/>
          <a:lstStyle/>
          <a:p>
            <a:r>
              <a:rPr lang="en-US" dirty="0" smtClean="0"/>
              <a:t>10.3</a:t>
            </a:r>
            <a:endParaRPr lang="en-US" dirty="0"/>
          </a:p>
        </p:txBody>
      </p:sp>
      <p:sp>
        <p:nvSpPr>
          <p:cNvPr id="6" name="Content Placeholder 5"/>
          <p:cNvSpPr>
            <a:spLocks noGrp="1"/>
          </p:cNvSpPr>
          <p:nvPr>
            <p:ph sz="quarter" idx="15"/>
          </p:nvPr>
        </p:nvSpPr>
        <p:spPr/>
        <p:txBody>
          <a:bodyPr/>
          <a:lstStyle/>
          <a:p>
            <a:r>
              <a:rPr lang="en-US" dirty="0" smtClean="0"/>
              <a:t>Mobile Computing, Mobility, and Broad Reach</a:t>
            </a:r>
            <a:endParaRPr lang="en-US" dirty="0" smtClean="0"/>
          </a:p>
          <a:p>
            <a:r>
              <a:rPr lang="en-US" dirty="0" smtClean="0"/>
              <a:t>Mobile Commerce</a:t>
            </a:r>
            <a:endParaRPr lang="en-US" dirty="0" smtClean="0"/>
          </a:p>
          <a:p>
            <a:r>
              <a:rPr lang="en-US" dirty="0" smtClean="0"/>
              <a:t>Mobile Commerce Applications</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Mobility and Broad Reach</a:t>
            </a:r>
            <a:endParaRPr lang="en-US" dirty="0"/>
          </a:p>
        </p:txBody>
      </p:sp>
      <p:sp>
        <p:nvSpPr>
          <p:cNvPr id="6" name="Content Placeholder 5"/>
          <p:cNvSpPr>
            <a:spLocks noGrp="1"/>
          </p:cNvSpPr>
          <p:nvPr>
            <p:ph sz="quarter" idx="15"/>
          </p:nvPr>
        </p:nvSpPr>
        <p:spPr/>
        <p:txBody>
          <a:bodyPr>
            <a:normAutofit/>
          </a:bodyPr>
          <a:lstStyle/>
          <a:p>
            <a:pPr marL="0" indent="0">
              <a:buNone/>
            </a:pPr>
            <a:r>
              <a:rPr lang="en-US" b="1" dirty="0"/>
              <a:t>Mobility and Broad Reach Create Five Value-added </a:t>
            </a:r>
            <a:r>
              <a:rPr lang="en-US" b="1" dirty="0" smtClean="0"/>
              <a:t>Attributes:</a:t>
            </a:r>
            <a:endParaRPr lang="en-US" b="1" dirty="0"/>
          </a:p>
          <a:p>
            <a:pPr marL="914400" lvl="1" indent="-514350">
              <a:buFont typeface="+mj-lt"/>
              <a:buAutoNum type="arabicPeriod"/>
            </a:pPr>
            <a:r>
              <a:rPr lang="en-US" dirty="0"/>
              <a:t>Ubiquity</a:t>
            </a:r>
            <a:endParaRPr lang="en-US" dirty="0"/>
          </a:p>
          <a:p>
            <a:pPr marL="914400" lvl="1" indent="-514350">
              <a:buFont typeface="+mj-lt"/>
              <a:buAutoNum type="arabicPeriod"/>
            </a:pPr>
            <a:r>
              <a:rPr lang="en-US" dirty="0"/>
              <a:t>Convenience</a:t>
            </a:r>
            <a:endParaRPr lang="en-US" dirty="0"/>
          </a:p>
          <a:p>
            <a:pPr marL="914400" lvl="1" indent="-514350">
              <a:buFont typeface="+mj-lt"/>
              <a:buAutoNum type="arabicPeriod"/>
            </a:pPr>
            <a:r>
              <a:rPr lang="en-US" dirty="0"/>
              <a:t>Instant connectivity</a:t>
            </a:r>
            <a:endParaRPr lang="en-US" dirty="0"/>
          </a:p>
          <a:p>
            <a:pPr marL="914400" lvl="1" indent="-514350">
              <a:buFont typeface="+mj-lt"/>
              <a:buAutoNum type="arabicPeriod"/>
            </a:pPr>
            <a:r>
              <a:rPr lang="en-US" dirty="0"/>
              <a:t>Personalization</a:t>
            </a:r>
            <a:endParaRPr lang="en-US" dirty="0"/>
          </a:p>
          <a:p>
            <a:pPr marL="914400" lvl="1" indent="-514350">
              <a:buFont typeface="+mj-lt"/>
              <a:buAutoNum type="arabicPeriod"/>
            </a:pPr>
            <a:r>
              <a:rPr lang="en-US" dirty="0"/>
              <a:t>Localization of products and services</a:t>
            </a:r>
            <a:endParaRPr lang="en-US"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Mobile </a:t>
            </a:r>
            <a:r>
              <a:rPr lang="en-US" dirty="0" smtClean="0"/>
              <a:t>Commerce</a:t>
            </a:r>
            <a:endParaRPr lang="en-US" dirty="0"/>
          </a:p>
        </p:txBody>
      </p:sp>
      <p:sp>
        <p:nvSpPr>
          <p:cNvPr id="7" name="Content Placeholder 6"/>
          <p:cNvSpPr>
            <a:spLocks noGrp="1"/>
          </p:cNvSpPr>
          <p:nvPr>
            <p:ph sz="quarter" idx="15"/>
          </p:nvPr>
        </p:nvSpPr>
        <p:spPr/>
        <p:txBody>
          <a:bodyPr>
            <a:normAutofit/>
          </a:bodyPr>
          <a:lstStyle/>
          <a:p>
            <a:pPr marL="0" indent="0">
              <a:buNone/>
            </a:pPr>
            <a:r>
              <a:rPr lang="en-US" dirty="0" smtClean="0"/>
              <a:t>Development </a:t>
            </a:r>
            <a:r>
              <a:rPr lang="en-US" dirty="0"/>
              <a:t>of M-Commerce is Driven by:</a:t>
            </a:r>
            <a:endParaRPr lang="en-US" dirty="0"/>
          </a:p>
          <a:p>
            <a:pPr lvl="1"/>
            <a:r>
              <a:rPr lang="en-US" dirty="0"/>
              <a:t>Widespread availability of mobile </a:t>
            </a:r>
            <a:r>
              <a:rPr lang="en-US" dirty="0" smtClean="0"/>
              <a:t>devices</a:t>
            </a:r>
            <a:endParaRPr lang="en-US" dirty="0" smtClean="0"/>
          </a:p>
          <a:p>
            <a:pPr lvl="1"/>
            <a:r>
              <a:rPr lang="en-US" dirty="0" smtClean="0"/>
              <a:t>Declining prices</a:t>
            </a:r>
            <a:endParaRPr lang="en-US" dirty="0" smtClean="0"/>
          </a:p>
          <a:p>
            <a:pPr lvl="1"/>
            <a:r>
              <a:rPr lang="en-US" dirty="0" smtClean="0"/>
              <a:t>Bandwidth improvement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Mobile </a:t>
            </a:r>
            <a:r>
              <a:rPr lang="en-US" dirty="0"/>
              <a:t>Commerce Applications</a:t>
            </a:r>
            <a:endParaRPr lang="en-US" dirty="0"/>
          </a:p>
        </p:txBody>
      </p:sp>
      <p:sp>
        <p:nvSpPr>
          <p:cNvPr id="2" name="Content Placeholder 1"/>
          <p:cNvSpPr>
            <a:spLocks noGrp="1"/>
          </p:cNvSpPr>
          <p:nvPr>
            <p:ph sz="quarter" idx="15"/>
          </p:nvPr>
        </p:nvSpPr>
        <p:spPr/>
        <p:txBody>
          <a:bodyPr>
            <a:normAutofit/>
          </a:bodyPr>
          <a:lstStyle/>
          <a:p>
            <a:r>
              <a:rPr lang="en-US" dirty="0" smtClean="0"/>
              <a:t>Location-Based Applications and Services</a:t>
            </a:r>
            <a:endParaRPr lang="en-US" dirty="0" smtClean="0"/>
          </a:p>
          <a:p>
            <a:r>
              <a:rPr lang="en-US" dirty="0" smtClean="0"/>
              <a:t>Financial Services</a:t>
            </a:r>
            <a:endParaRPr lang="en-US" dirty="0" smtClean="0"/>
          </a:p>
          <a:p>
            <a:r>
              <a:rPr lang="en-US" dirty="0" err="1" smtClean="0"/>
              <a:t>Intrabusiness</a:t>
            </a:r>
            <a:r>
              <a:rPr lang="en-US" dirty="0" smtClean="0"/>
              <a:t> Applications</a:t>
            </a:r>
            <a:endParaRPr lang="en-US" dirty="0" smtClean="0"/>
          </a:p>
          <a:p>
            <a:r>
              <a:rPr lang="en-US" dirty="0" smtClean="0"/>
              <a:t>Accessing Information</a:t>
            </a:r>
            <a:endParaRPr lang="en-US" dirty="0" smtClean="0"/>
          </a:p>
          <a:p>
            <a:r>
              <a:rPr lang="en-US" dirty="0" smtClean="0"/>
              <a:t>Telemetry Applications</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Location-Based </a:t>
            </a:r>
            <a:r>
              <a:rPr lang="en-US" dirty="0"/>
              <a:t>Applications and </a:t>
            </a:r>
            <a:r>
              <a:rPr lang="en-US" dirty="0" smtClean="0"/>
              <a:t>Services</a:t>
            </a:r>
            <a:endParaRPr lang="en-US" dirty="0"/>
          </a:p>
        </p:txBody>
      </p:sp>
      <p:sp>
        <p:nvSpPr>
          <p:cNvPr id="5" name="Content Placeholder 4"/>
          <p:cNvSpPr>
            <a:spLocks noGrp="1"/>
          </p:cNvSpPr>
          <p:nvPr>
            <p:ph sz="quarter" idx="15"/>
          </p:nvPr>
        </p:nvSpPr>
        <p:spPr/>
        <p:txBody>
          <a:bodyPr/>
          <a:lstStyle/>
          <a:p>
            <a:r>
              <a:rPr lang="en-US" dirty="0" smtClean="0"/>
              <a:t>Location-Based Commerce </a:t>
            </a:r>
            <a:br>
              <a:rPr lang="en-US" dirty="0" smtClean="0"/>
            </a:br>
            <a:r>
              <a:rPr lang="en-US" dirty="0" smtClean="0"/>
              <a:t>(L-Commerce)</a:t>
            </a:r>
            <a:endParaRPr lang="en-US" dirty="0" smtClean="0"/>
          </a:p>
          <a:p>
            <a:r>
              <a:rPr lang="en-US" dirty="0" smtClean="0"/>
              <a:t>Benefits of Location-Based Services for Users</a:t>
            </a:r>
            <a:endParaRPr lang="en-US" dirty="0" smtClean="0"/>
          </a:p>
          <a:p>
            <a:r>
              <a:rPr lang="en-US" dirty="0"/>
              <a:t>Benefits of Location-Based Services for </a:t>
            </a:r>
            <a:r>
              <a:rPr lang="en-US" dirty="0" smtClean="0"/>
              <a:t>Service Providers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Benefits of Location-Based Services for </a:t>
            </a:r>
            <a:r>
              <a:rPr lang="en-US" dirty="0" smtClean="0"/>
              <a:t>Users:</a:t>
            </a:r>
            <a:endParaRPr lang="en-US" dirty="0"/>
          </a:p>
        </p:txBody>
      </p:sp>
      <p:sp>
        <p:nvSpPr>
          <p:cNvPr id="5" name="Content Placeholder 4"/>
          <p:cNvSpPr>
            <a:spLocks noGrp="1"/>
          </p:cNvSpPr>
          <p:nvPr>
            <p:ph sz="quarter" idx="15"/>
          </p:nvPr>
        </p:nvSpPr>
        <p:spPr/>
        <p:txBody>
          <a:bodyPr>
            <a:normAutofit/>
          </a:bodyPr>
          <a:lstStyle/>
          <a:p>
            <a:r>
              <a:rPr lang="en-US" dirty="0"/>
              <a:t>Request the nearest business or </a:t>
            </a:r>
            <a:r>
              <a:rPr lang="en-US" dirty="0" smtClean="0"/>
              <a:t>service</a:t>
            </a:r>
            <a:endParaRPr lang="en-US" dirty="0" smtClean="0"/>
          </a:p>
          <a:p>
            <a:r>
              <a:rPr lang="en-US" dirty="0" smtClean="0"/>
              <a:t>Receive alerts</a:t>
            </a:r>
            <a:endParaRPr lang="en-US" dirty="0" smtClean="0"/>
          </a:p>
          <a:p>
            <a:r>
              <a:rPr lang="en-US" dirty="0" smtClean="0"/>
              <a:t>Find </a:t>
            </a:r>
            <a:r>
              <a:rPr lang="en-US" dirty="0"/>
              <a:t>a </a:t>
            </a:r>
            <a:r>
              <a:rPr lang="en-US" dirty="0" smtClean="0"/>
              <a:t>friend</a:t>
            </a:r>
            <a:endParaRPr lang="en-US" dirty="0"/>
          </a:p>
          <a:p>
            <a:r>
              <a:rPr lang="en-US" dirty="0" smtClean="0"/>
              <a:t>Locating </a:t>
            </a:r>
            <a:r>
              <a:rPr lang="en-US" dirty="0"/>
              <a:t>taxis, service personnel, doctors, and rental equipment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mj-lt"/>
              <a:buAutoNum type="arabicPeriod" startAt="4"/>
            </a:pPr>
            <a:r>
              <a:rPr lang="en-US" dirty="0" smtClean="0"/>
              <a:t>Describe </a:t>
            </a:r>
            <a:r>
              <a:rPr lang="en-US" dirty="0"/>
              <a:t>technologies that underlie pervasive computing, providing examples of how businesses can utilize each one.</a:t>
            </a:r>
            <a:endParaRPr lang="en-US" dirty="0"/>
          </a:p>
          <a:p>
            <a:pPr>
              <a:buAutoNum type="arabicPeriod" startAt="4"/>
            </a:pPr>
            <a:r>
              <a:rPr lang="en-US" dirty="0"/>
              <a:t>Explain how the four major threats to wireless networks can damage a business.</a:t>
            </a:r>
            <a:endParaRPr lang="en-US" dirty="0"/>
          </a:p>
        </p:txBody>
      </p:sp>
      <p:sp>
        <p:nvSpPr>
          <p:cNvPr id="5" name="Subtitle 4"/>
          <p:cNvSpPr>
            <a:spLocks noGrp="1"/>
          </p:cNvSpPr>
          <p:nvPr>
            <p:ph type="subTitle" idx="13"/>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a:bodyPr>
          <a:lstStyle/>
          <a:p>
            <a:r>
              <a:rPr lang="en-US" dirty="0"/>
              <a:t>Benefits of Location-Based Services for Service </a:t>
            </a:r>
            <a:r>
              <a:rPr lang="en-US" dirty="0" smtClean="0"/>
              <a:t>Providers</a:t>
            </a:r>
            <a:endParaRPr lang="en-US" dirty="0"/>
          </a:p>
        </p:txBody>
      </p:sp>
      <p:sp>
        <p:nvSpPr>
          <p:cNvPr id="3" name="Content Placeholder 2"/>
          <p:cNvSpPr>
            <a:spLocks noGrp="1"/>
          </p:cNvSpPr>
          <p:nvPr>
            <p:ph sz="quarter" idx="15"/>
          </p:nvPr>
        </p:nvSpPr>
        <p:spPr/>
        <p:txBody>
          <a:bodyPr/>
          <a:lstStyle/>
          <a:p>
            <a:r>
              <a:rPr lang="en-US" dirty="0" smtClean="0"/>
              <a:t>Schedule </a:t>
            </a:r>
            <a:r>
              <a:rPr lang="en-US" dirty="0"/>
              <a:t>fleets</a:t>
            </a:r>
            <a:endParaRPr lang="en-US" dirty="0"/>
          </a:p>
          <a:p>
            <a:r>
              <a:rPr lang="en-US" dirty="0" smtClean="0"/>
              <a:t>Tracking </a:t>
            </a:r>
            <a:r>
              <a:rPr lang="en-US" dirty="0"/>
              <a:t>objects such as packages and train boxcars</a:t>
            </a:r>
            <a:endParaRPr lang="en-US" dirty="0"/>
          </a:p>
          <a:p>
            <a:r>
              <a:rPr lang="en-US" dirty="0" smtClean="0"/>
              <a:t>Find </a:t>
            </a:r>
            <a:r>
              <a:rPr lang="en-US" dirty="0"/>
              <a:t>information such as navigation, weather, traffic, and room schedules</a:t>
            </a:r>
            <a:endParaRPr lang="en-US" dirty="0"/>
          </a:p>
          <a:p>
            <a:r>
              <a:rPr lang="en-US" dirty="0" smtClean="0"/>
              <a:t>Targeting </a:t>
            </a:r>
            <a:r>
              <a:rPr lang="en-US" dirty="0"/>
              <a:t>advertising</a:t>
            </a:r>
            <a:endParaRPr lang="en-US" dirty="0"/>
          </a:p>
          <a:p>
            <a:r>
              <a:rPr lang="en-US" dirty="0" smtClean="0"/>
              <a:t>Automating </a:t>
            </a:r>
            <a:r>
              <a:rPr lang="en-US" dirty="0"/>
              <a:t>airport </a:t>
            </a:r>
            <a:r>
              <a:rPr lang="en-US" dirty="0" smtClean="0"/>
              <a:t>check-ins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10.4</a:t>
            </a:r>
            <a:endParaRPr lang="en-US" dirty="0"/>
          </a:p>
        </p:txBody>
      </p:sp>
      <p:sp>
        <p:nvSpPr>
          <p:cNvPr id="4" name="Subtitle 3"/>
          <p:cNvSpPr>
            <a:spLocks noGrp="1"/>
          </p:cNvSpPr>
          <p:nvPr>
            <p:ph sz="quarter" idx="16"/>
          </p:nvPr>
        </p:nvSpPr>
        <p:spPr/>
        <p:txBody>
          <a:bodyPr>
            <a:normAutofit/>
          </a:bodyPr>
          <a:lstStyle/>
          <a:p>
            <a:r>
              <a:rPr lang="en-US" dirty="0" smtClean="0"/>
              <a:t>Apple’s </a:t>
            </a:r>
            <a:r>
              <a:rPr lang="en-US" dirty="0" err="1" smtClean="0"/>
              <a:t>iBeacons</a:t>
            </a:r>
            <a:endParaRPr lang="en-US" dirty="0" smtClean="0"/>
          </a:p>
          <a:p>
            <a:pPr lvl="1"/>
            <a:r>
              <a:rPr lang="en-US" dirty="0"/>
              <a:t>What other uses for </a:t>
            </a:r>
            <a:br>
              <a:rPr lang="en-US" dirty="0" smtClean="0"/>
            </a:br>
            <a:r>
              <a:rPr lang="en-US" dirty="0" err="1" smtClean="0"/>
              <a:t>iBeacon</a:t>
            </a:r>
            <a:r>
              <a:rPr lang="en-US" dirty="0" smtClean="0"/>
              <a:t> </a:t>
            </a:r>
            <a:r>
              <a:rPr lang="en-US" dirty="0"/>
              <a:t>can you think </a:t>
            </a:r>
            <a:br>
              <a:rPr lang="en-US" dirty="0" smtClean="0"/>
            </a:br>
            <a:r>
              <a:rPr lang="en-US" dirty="0" smtClean="0"/>
              <a:t>of</a:t>
            </a:r>
            <a:r>
              <a:rPr lang="en-US" dirty="0"/>
              <a:t>?</a:t>
            </a:r>
            <a:endParaRPr lang="en-US" dirty="0"/>
          </a:p>
          <a:p>
            <a:pPr lvl="1"/>
            <a:r>
              <a:rPr lang="en-US" dirty="0"/>
              <a:t>Other than privacy </a:t>
            </a:r>
            <a:br>
              <a:rPr lang="en-US" dirty="0" smtClean="0"/>
            </a:br>
            <a:r>
              <a:rPr lang="en-US" dirty="0" smtClean="0"/>
              <a:t>concerns</a:t>
            </a:r>
            <a:r>
              <a:rPr lang="en-US" dirty="0"/>
              <a:t>, what are </a:t>
            </a:r>
            <a:br>
              <a:rPr lang="en-US" dirty="0" smtClean="0"/>
            </a:br>
            <a:r>
              <a:rPr lang="en-US" dirty="0" smtClean="0"/>
              <a:t>other </a:t>
            </a:r>
            <a:r>
              <a:rPr lang="en-US" dirty="0"/>
              <a:t>possible disadvantages of the </a:t>
            </a:r>
            <a:r>
              <a:rPr lang="en-US" dirty="0" err="1"/>
              <a:t>iBeacon</a:t>
            </a:r>
            <a:r>
              <a:rPr lang="en-US" dirty="0"/>
              <a:t> app? Provide </a:t>
            </a:r>
            <a:r>
              <a:rPr lang="en-US" dirty="0" smtClean="0"/>
              <a:t>specific </a:t>
            </a:r>
            <a:r>
              <a:rPr lang="en-US" dirty="0"/>
              <a:t>examples to support your answer.</a:t>
            </a:r>
            <a:endParaRPr 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1676400"/>
            <a:ext cx="32194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Mobile Commerce Applications: Financial Services</a:t>
            </a:r>
            <a:endParaRPr lang="en-US" dirty="0"/>
          </a:p>
        </p:txBody>
      </p:sp>
      <p:sp>
        <p:nvSpPr>
          <p:cNvPr id="5" name="Content Placeholder 4"/>
          <p:cNvSpPr>
            <a:spLocks noGrp="1"/>
          </p:cNvSpPr>
          <p:nvPr>
            <p:ph sz="quarter" idx="15"/>
          </p:nvPr>
        </p:nvSpPr>
        <p:spPr/>
        <p:txBody>
          <a:bodyPr/>
          <a:lstStyle/>
          <a:p>
            <a:r>
              <a:rPr lang="en-US" dirty="0" smtClean="0"/>
              <a:t>Banking</a:t>
            </a:r>
            <a:endParaRPr lang="en-US" dirty="0" smtClean="0"/>
          </a:p>
          <a:p>
            <a:r>
              <a:rPr lang="en-US" dirty="0" smtClean="0"/>
              <a:t>Micropayments</a:t>
            </a:r>
            <a:endParaRPr lang="en-US" dirty="0" smtClean="0"/>
          </a:p>
          <a:p>
            <a:r>
              <a:rPr lang="en-US" dirty="0" smtClean="0"/>
              <a:t>Money Transfers</a:t>
            </a:r>
            <a:endParaRPr lang="en-US" dirty="0" smtClean="0"/>
          </a:p>
          <a:p>
            <a:r>
              <a:rPr lang="en-US" dirty="0" smtClean="0"/>
              <a:t>Wireless Mobile Wallets (M-Wallets)</a:t>
            </a:r>
            <a:endParaRPr lang="en-US" dirty="0" smtClean="0"/>
          </a:p>
          <a:p>
            <a:r>
              <a:rPr lang="en-US" dirty="0" smtClean="0"/>
              <a:t>Bill Payment Services</a:t>
            </a: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err="1" smtClean="0"/>
              <a:t>Intrabusiness</a:t>
            </a:r>
            <a:r>
              <a:rPr lang="en-US" dirty="0" smtClean="0"/>
              <a:t> Applications</a:t>
            </a:r>
            <a:endParaRPr lang="en-US" dirty="0"/>
          </a:p>
        </p:txBody>
      </p:sp>
      <p:sp>
        <p:nvSpPr>
          <p:cNvPr id="5" name="Content Placeholder 4"/>
          <p:cNvSpPr>
            <a:spLocks noGrp="1"/>
          </p:cNvSpPr>
          <p:nvPr>
            <p:ph sz="quarter" idx="15"/>
          </p:nvPr>
        </p:nvSpPr>
        <p:spPr/>
        <p:txBody>
          <a:bodyPr/>
          <a:lstStyle/>
          <a:p>
            <a:pPr marL="0" indent="0">
              <a:buNone/>
            </a:pPr>
            <a:r>
              <a:rPr lang="en-US" dirty="0"/>
              <a:t>Mobile Computing For Employee Support:</a:t>
            </a:r>
            <a:endParaRPr lang="en-US" dirty="0"/>
          </a:p>
          <a:p>
            <a:r>
              <a:rPr lang="en-US" dirty="0"/>
              <a:t>Workflow Applications</a:t>
            </a:r>
            <a:endParaRPr lang="en-US" dirty="0"/>
          </a:p>
          <a:p>
            <a:r>
              <a:rPr lang="en-US" dirty="0"/>
              <a:t>Dispatch Functions</a:t>
            </a:r>
            <a:endParaRPr lang="en-US" dirty="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a:t>Target Areas for Mobile Delivery and Dispatch Services</a:t>
            </a:r>
            <a:r>
              <a:rPr lang="en-US" dirty="0" smtClean="0"/>
              <a:t>:</a:t>
            </a:r>
            <a:endParaRPr lang="en-US" dirty="0"/>
          </a:p>
        </p:txBody>
      </p:sp>
      <p:sp>
        <p:nvSpPr>
          <p:cNvPr id="5" name="Content Placeholder 4"/>
          <p:cNvSpPr>
            <a:spLocks noGrp="1"/>
          </p:cNvSpPr>
          <p:nvPr>
            <p:ph sz="quarter" idx="15"/>
          </p:nvPr>
        </p:nvSpPr>
        <p:spPr/>
        <p:txBody>
          <a:bodyPr>
            <a:normAutofit/>
          </a:bodyPr>
          <a:lstStyle/>
          <a:p>
            <a:r>
              <a:rPr lang="en-US" dirty="0" smtClean="0"/>
              <a:t>Employee </a:t>
            </a:r>
            <a:r>
              <a:rPr lang="en-US" dirty="0"/>
              <a:t>job assignment</a:t>
            </a:r>
            <a:endParaRPr lang="en-US" dirty="0"/>
          </a:p>
          <a:p>
            <a:r>
              <a:rPr lang="en-US" dirty="0" smtClean="0"/>
              <a:t>Transportation</a:t>
            </a:r>
            <a:endParaRPr lang="en-US" dirty="0" smtClean="0"/>
          </a:p>
          <a:p>
            <a:r>
              <a:rPr lang="en-US" dirty="0" smtClean="0"/>
              <a:t>Utilities</a:t>
            </a:r>
            <a:endParaRPr lang="en-US" dirty="0" smtClean="0"/>
          </a:p>
          <a:p>
            <a:r>
              <a:rPr lang="en-US" dirty="0" smtClean="0"/>
              <a:t>Field service</a:t>
            </a:r>
            <a:endParaRPr lang="en-US" dirty="0" smtClean="0"/>
          </a:p>
          <a:p>
            <a:r>
              <a:rPr lang="en-US" dirty="0" smtClean="0"/>
              <a:t>Healthcare</a:t>
            </a:r>
            <a:endParaRPr lang="en-US" dirty="0" smtClean="0"/>
          </a:p>
          <a:p>
            <a:r>
              <a:rPr lang="en-US" dirty="0" smtClean="0"/>
              <a:t>Security</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Accessing Information</a:t>
            </a:r>
            <a:endParaRPr lang="en-US" dirty="0"/>
          </a:p>
        </p:txBody>
      </p:sp>
      <p:sp>
        <p:nvSpPr>
          <p:cNvPr id="5" name="Content Placeholder 4"/>
          <p:cNvSpPr>
            <a:spLocks noGrp="1"/>
          </p:cNvSpPr>
          <p:nvPr>
            <p:ph sz="quarter" idx="15"/>
          </p:nvPr>
        </p:nvSpPr>
        <p:spPr/>
        <p:txBody>
          <a:bodyPr/>
          <a:lstStyle/>
          <a:p>
            <a:r>
              <a:rPr lang="en-US" dirty="0" smtClean="0"/>
              <a:t>Mobile Portals</a:t>
            </a:r>
            <a:endParaRPr lang="en-US" dirty="0" smtClean="0"/>
          </a:p>
          <a:p>
            <a:r>
              <a:rPr lang="en-US" dirty="0" smtClean="0"/>
              <a:t>Voice Portals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Mobile Computing Applications: Telemetry</a:t>
            </a:r>
            <a:endParaRPr lang="en-US" dirty="0"/>
          </a:p>
        </p:txBody>
      </p:sp>
      <p:sp>
        <p:nvSpPr>
          <p:cNvPr id="5" name="Content Placeholder 4"/>
          <p:cNvSpPr>
            <a:spLocks noGrp="1"/>
          </p:cNvSpPr>
          <p:nvPr>
            <p:ph sz="quarter" idx="15"/>
          </p:nvPr>
        </p:nvSpPr>
        <p:spPr/>
        <p:txBody>
          <a:bodyPr/>
          <a:lstStyle/>
          <a:p>
            <a:r>
              <a:rPr lang="en-US" dirty="0"/>
              <a:t>Identify maintenance problems in equipment</a:t>
            </a:r>
            <a:endParaRPr lang="en-US" dirty="0"/>
          </a:p>
          <a:p>
            <a:r>
              <a:rPr lang="en-US" dirty="0"/>
              <a:t>Monitor medical patients</a:t>
            </a:r>
            <a:endParaRPr lang="en-US" dirty="0"/>
          </a:p>
          <a:p>
            <a:r>
              <a:rPr lang="en-US" dirty="0"/>
              <a:t>Control medical equipment remotely</a:t>
            </a:r>
            <a:endParaRPr lang="en-US" dirty="0"/>
          </a:p>
          <a:p>
            <a:r>
              <a:rPr lang="en-US" dirty="0"/>
              <a:t>Remote vehicle diagnosis &amp; preventive maintenance</a:t>
            </a:r>
            <a:endParaRPr lang="en-US" dirty="0"/>
          </a:p>
          <a:p>
            <a:r>
              <a:rPr lang="en-US" dirty="0"/>
              <a:t>Find My </a:t>
            </a:r>
            <a:r>
              <a:rPr lang="en-US" dirty="0" smtClean="0"/>
              <a:t>iPhone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Pervasive Computing</a:t>
            </a:r>
            <a:endParaRPr lang="en-US" dirty="0"/>
          </a:p>
        </p:txBody>
      </p:sp>
      <p:sp>
        <p:nvSpPr>
          <p:cNvPr id="5" name="Text Placeholder 4"/>
          <p:cNvSpPr>
            <a:spLocks noGrp="1"/>
          </p:cNvSpPr>
          <p:nvPr>
            <p:ph type="body" sz="quarter" idx="14"/>
          </p:nvPr>
        </p:nvSpPr>
        <p:spPr/>
        <p:txBody>
          <a:bodyPr/>
          <a:lstStyle/>
          <a:p>
            <a:r>
              <a:rPr lang="en-US" dirty="0" smtClean="0"/>
              <a:t>10.4</a:t>
            </a:r>
            <a:endParaRPr lang="en-US" dirty="0"/>
          </a:p>
        </p:txBody>
      </p:sp>
      <p:sp>
        <p:nvSpPr>
          <p:cNvPr id="6" name="Content Placeholder 5"/>
          <p:cNvSpPr>
            <a:spLocks noGrp="1"/>
          </p:cNvSpPr>
          <p:nvPr>
            <p:ph sz="quarter" idx="15"/>
          </p:nvPr>
        </p:nvSpPr>
        <p:spPr/>
        <p:txBody>
          <a:bodyPr/>
          <a:lstStyle/>
          <a:p>
            <a:r>
              <a:rPr lang="en-US" dirty="0" smtClean="0"/>
              <a:t>Radio-Frequency </a:t>
            </a:r>
            <a:br>
              <a:rPr lang="en-US" dirty="0" smtClean="0"/>
            </a:br>
            <a:r>
              <a:rPr lang="en-US" dirty="0" smtClean="0"/>
              <a:t>Identification </a:t>
            </a:r>
            <a:br>
              <a:rPr lang="en-US" dirty="0" smtClean="0"/>
            </a:br>
            <a:r>
              <a:rPr lang="en-US" dirty="0" smtClean="0"/>
              <a:t>(RFID)</a:t>
            </a:r>
            <a:endParaRPr lang="en-US" dirty="0" smtClean="0"/>
          </a:p>
          <a:p>
            <a:r>
              <a:rPr lang="en-US" dirty="0" smtClean="0"/>
              <a:t>Wireless Sensor</a:t>
            </a:r>
            <a:endParaRPr lang="en-US" dirty="0" smtClean="0"/>
          </a:p>
          <a:p>
            <a:r>
              <a:rPr lang="en-US" dirty="0" smtClean="0"/>
              <a:t>Networks</a:t>
            </a:r>
            <a:endParaRPr lang="en-US" dirty="0" smtClean="0"/>
          </a:p>
          <a:p>
            <a:r>
              <a:rPr lang="en-US" dirty="0" smtClean="0"/>
              <a:t>The Internet of Things</a:t>
            </a:r>
            <a:endParaRPr lang="en-US" dirty="0" smtClean="0"/>
          </a:p>
          <a:p>
            <a:endParaRPr lang="en-US" dirty="0" smtClean="0"/>
          </a:p>
          <a:p>
            <a:endParaRPr lang="en-US" dirty="0" smtClean="0"/>
          </a:p>
          <a:p>
            <a:endParaRPr lang="en-US"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16270" y="2057400"/>
            <a:ext cx="318005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450" y="4343400"/>
            <a:ext cx="2047875" cy="1757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Radio-Frequency Identification (RFID</a:t>
            </a:r>
            <a:r>
              <a:rPr lang="en-US" dirty="0" smtClean="0"/>
              <a:t>)</a:t>
            </a:r>
            <a:endParaRPr lang="en-US" dirty="0"/>
          </a:p>
        </p:txBody>
      </p:sp>
      <p:sp>
        <p:nvSpPr>
          <p:cNvPr id="6" name="Content Placeholder 5"/>
          <p:cNvSpPr>
            <a:spLocks noGrp="1"/>
          </p:cNvSpPr>
          <p:nvPr>
            <p:ph sz="quarter" idx="15"/>
          </p:nvPr>
        </p:nvSpPr>
        <p:spPr/>
        <p:txBody>
          <a:bodyPr>
            <a:normAutofit/>
          </a:bodyPr>
          <a:lstStyle/>
          <a:p>
            <a:r>
              <a:rPr lang="en-US" dirty="0" smtClean="0"/>
              <a:t>RFID</a:t>
            </a:r>
            <a:endParaRPr lang="en-US" dirty="0" smtClean="0"/>
          </a:p>
          <a:p>
            <a:r>
              <a:rPr lang="en-US" dirty="0" smtClean="0"/>
              <a:t>Bar Codes</a:t>
            </a:r>
            <a:endParaRPr lang="en-US" dirty="0" smtClean="0"/>
          </a:p>
          <a:p>
            <a:r>
              <a:rPr lang="en-US" dirty="0" smtClean="0"/>
              <a:t>QR Codes</a:t>
            </a:r>
            <a:endParaRPr lang="en-US" dirty="0" smtClean="0"/>
          </a:p>
          <a:p>
            <a:endParaRPr lang="en-US" dirty="0" smtClean="0"/>
          </a:p>
          <a:p>
            <a:endParaRPr lang="en-US" dirty="0"/>
          </a:p>
        </p:txBody>
      </p:sp>
      <p:pic>
        <p:nvPicPr>
          <p:cNvPr id="12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74291" y="2305116"/>
            <a:ext cx="2779109" cy="1831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05128"/>
            <a:ext cx="3393091" cy="1376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414" y="4248969"/>
            <a:ext cx="2416186" cy="1999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RFID</a:t>
            </a:r>
            <a:endParaRPr lang="en-US" dirty="0"/>
          </a:p>
        </p:txBody>
      </p:sp>
      <p:sp>
        <p:nvSpPr>
          <p:cNvPr id="5" name="Content Placeholder 4"/>
          <p:cNvSpPr>
            <a:spLocks noGrp="1"/>
          </p:cNvSpPr>
          <p:nvPr>
            <p:ph sz="quarter" idx="15"/>
          </p:nvPr>
        </p:nvSpPr>
        <p:spPr/>
        <p:txBody>
          <a:bodyPr/>
          <a:lstStyle/>
          <a:p>
            <a:r>
              <a:rPr lang="en-US" dirty="0" smtClean="0"/>
              <a:t>RFID Systems</a:t>
            </a:r>
            <a:endParaRPr lang="en-US" dirty="0" smtClean="0"/>
          </a:p>
          <a:p>
            <a:r>
              <a:rPr lang="en-US" dirty="0" smtClean="0"/>
              <a:t>Two Basic Types of RFID Tags</a:t>
            </a:r>
            <a:endParaRPr lang="en-US" dirty="0" smtClean="0"/>
          </a:p>
          <a:p>
            <a:pPr lvl="1"/>
            <a:r>
              <a:rPr lang="en-US" dirty="0" smtClean="0"/>
              <a:t>Active RFID Tags</a:t>
            </a:r>
            <a:endParaRPr lang="en-US" dirty="0" smtClean="0"/>
          </a:p>
          <a:p>
            <a:pPr lvl="1"/>
            <a:r>
              <a:rPr lang="en-US" dirty="0" smtClean="0"/>
              <a:t>Passive RFID Tags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r>
              <a:rPr lang="en-US" dirty="0" smtClean="0"/>
              <a:t>Mobile Commerce via Telemedicine at the </a:t>
            </a:r>
            <a:br>
              <a:rPr lang="en-US" dirty="0" smtClean="0"/>
            </a:br>
            <a:r>
              <a:rPr lang="en-US" dirty="0" smtClean="0"/>
              <a:t>Miami Children’s Hospital</a:t>
            </a:r>
            <a:endParaRPr lang="en-US" dirty="0" smtClean="0"/>
          </a:p>
          <a:p>
            <a:pPr lvl="1"/>
            <a:r>
              <a:rPr lang="en-US" dirty="0"/>
              <a:t>Describe the advantages and the disadvantages of the iPad mobile app for patients. Do the same thing for medical carts and medical kiosks.</a:t>
            </a:r>
            <a:endParaRPr lang="en-US" dirty="0"/>
          </a:p>
          <a:p>
            <a:pPr lvl="1"/>
            <a:r>
              <a:rPr lang="en-US" dirty="0"/>
              <a:t>Describe the advantages and the disadvantages of the iPad mobile app for Miami Children’s Hospital. Do the same thing for medical carts and medical kiosks.</a:t>
            </a:r>
            <a:endParaRPr lang="en-US" dirty="0"/>
          </a:p>
        </p:txBody>
      </p:sp>
      <p:sp>
        <p:nvSpPr>
          <p:cNvPr id="4" name="Title 3"/>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0" y="304800"/>
            <a:ext cx="2733675" cy="1956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Bar Codes</a:t>
            </a:r>
            <a:endParaRPr lang="en-US" dirty="0"/>
          </a:p>
        </p:txBody>
      </p:sp>
      <p:sp>
        <p:nvSpPr>
          <p:cNvPr id="5" name="Content Placeholder 4"/>
          <p:cNvSpPr>
            <a:spLocks noGrp="1"/>
          </p:cNvSpPr>
          <p:nvPr>
            <p:ph sz="quarter" idx="15"/>
          </p:nvPr>
        </p:nvSpPr>
        <p:spPr/>
        <p:txBody>
          <a:bodyPr>
            <a:normAutofit fontScale="92500" lnSpcReduction="20000"/>
          </a:bodyPr>
          <a:lstStyle/>
          <a:p>
            <a:pPr marL="0" indent="0">
              <a:buNone/>
            </a:pPr>
            <a:r>
              <a:rPr lang="en-US" dirty="0" smtClean="0"/>
              <a:t>Limitations of Bar Codes:</a:t>
            </a:r>
            <a:endParaRPr lang="en-US" dirty="0" smtClean="0"/>
          </a:p>
          <a:p>
            <a:r>
              <a:rPr lang="en-US" dirty="0" smtClean="0"/>
              <a:t>Requires </a:t>
            </a:r>
            <a:r>
              <a:rPr lang="en-US" dirty="0"/>
              <a:t>line of sight </a:t>
            </a:r>
            <a:r>
              <a:rPr lang="en-US" dirty="0" smtClean="0"/>
              <a:t>from scanning </a:t>
            </a:r>
            <a:r>
              <a:rPr lang="en-US" dirty="0"/>
              <a:t>device</a:t>
            </a:r>
            <a:endParaRPr lang="en-US" dirty="0"/>
          </a:p>
          <a:p>
            <a:r>
              <a:rPr lang="en-US" dirty="0"/>
              <a:t>Pose substantial problems in </a:t>
            </a:r>
            <a:r>
              <a:rPr lang="en-US" dirty="0" smtClean="0"/>
              <a:t>manufacturing plants, warehouses and </a:t>
            </a:r>
            <a:r>
              <a:rPr lang="en-US" dirty="0"/>
              <a:t>shipping/receiving </a:t>
            </a:r>
            <a:r>
              <a:rPr lang="en-US" dirty="0" smtClean="0"/>
              <a:t>docks </a:t>
            </a:r>
            <a:endParaRPr lang="en-US" dirty="0"/>
          </a:p>
          <a:p>
            <a:r>
              <a:rPr lang="en-US" dirty="0"/>
              <a:t>Paper bar codes </a:t>
            </a:r>
            <a:r>
              <a:rPr lang="en-US" dirty="0" smtClean="0"/>
              <a:t>are easily damaged</a:t>
            </a:r>
            <a:endParaRPr lang="en-US" dirty="0"/>
          </a:p>
          <a:p>
            <a:r>
              <a:rPr lang="en-US" dirty="0" smtClean="0"/>
              <a:t>Identifies </a:t>
            </a:r>
            <a:r>
              <a:rPr lang="en-US" dirty="0"/>
              <a:t>the manufacturer and product but not the actual </a:t>
            </a:r>
            <a:r>
              <a:rPr lang="en-US" dirty="0" smtClean="0"/>
              <a:t>item</a:t>
            </a:r>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QR Codes: </a:t>
            </a:r>
            <a:br>
              <a:rPr lang="en-US" dirty="0" smtClean="0"/>
            </a:br>
            <a:r>
              <a:rPr lang="en-US" dirty="0" smtClean="0"/>
              <a:t>Advantages Over Bar Codes</a:t>
            </a:r>
            <a:endParaRPr lang="en-US" dirty="0"/>
          </a:p>
        </p:txBody>
      </p:sp>
      <p:sp>
        <p:nvSpPr>
          <p:cNvPr id="5" name="Content Placeholder 4"/>
          <p:cNvSpPr>
            <a:spLocks noGrp="1"/>
          </p:cNvSpPr>
          <p:nvPr>
            <p:ph sz="quarter" idx="15"/>
          </p:nvPr>
        </p:nvSpPr>
        <p:spPr/>
        <p:txBody>
          <a:bodyPr>
            <a:normAutofit fontScale="92500" lnSpcReduction="20000"/>
          </a:bodyPr>
          <a:lstStyle/>
          <a:p>
            <a:r>
              <a:rPr lang="en-US" dirty="0" smtClean="0"/>
              <a:t>Store more information</a:t>
            </a:r>
            <a:endParaRPr lang="en-US" dirty="0"/>
          </a:p>
          <a:p>
            <a:r>
              <a:rPr lang="en-US" dirty="0"/>
              <a:t>Data types </a:t>
            </a:r>
            <a:r>
              <a:rPr lang="en-US" dirty="0" smtClean="0"/>
              <a:t>stored  include </a:t>
            </a:r>
            <a:r>
              <a:rPr lang="en-US" dirty="0"/>
              <a:t>numbers, text, URLs, and even Japanese characters.</a:t>
            </a:r>
            <a:endParaRPr lang="en-US" dirty="0"/>
          </a:p>
          <a:p>
            <a:r>
              <a:rPr lang="en-US" dirty="0" smtClean="0"/>
              <a:t>Smaller </a:t>
            </a:r>
            <a:r>
              <a:rPr lang="en-US" dirty="0"/>
              <a:t>because they store information both horizontally and vertically.</a:t>
            </a:r>
            <a:endParaRPr lang="en-US" dirty="0"/>
          </a:p>
          <a:p>
            <a:r>
              <a:rPr lang="en-US" dirty="0" smtClean="0"/>
              <a:t>Read from </a:t>
            </a:r>
            <a:r>
              <a:rPr lang="en-US" dirty="0"/>
              <a:t>any direction or </a:t>
            </a:r>
            <a:r>
              <a:rPr lang="en-US" dirty="0" smtClean="0"/>
              <a:t>angle</a:t>
            </a:r>
            <a:endParaRPr lang="en-US" dirty="0"/>
          </a:p>
          <a:p>
            <a:r>
              <a:rPr lang="en-US" dirty="0" smtClean="0"/>
              <a:t>More resistant </a:t>
            </a:r>
            <a:r>
              <a:rPr lang="en-US" dirty="0"/>
              <a:t>to </a:t>
            </a:r>
            <a:r>
              <a:rPr lang="en-US" dirty="0" smtClean="0"/>
              <a:t>damage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’S ABOUT BUSINESS 10.5</a:t>
            </a:r>
            <a:endParaRPr lang="en-US" dirty="0"/>
          </a:p>
        </p:txBody>
      </p:sp>
      <p:sp>
        <p:nvSpPr>
          <p:cNvPr id="4" name="Subtitle 3"/>
          <p:cNvSpPr>
            <a:spLocks noGrp="1"/>
          </p:cNvSpPr>
          <p:nvPr>
            <p:ph sz="quarter" idx="16"/>
          </p:nvPr>
        </p:nvSpPr>
        <p:spPr/>
        <p:txBody>
          <a:bodyPr>
            <a:normAutofit lnSpcReduction="10000"/>
          </a:bodyPr>
          <a:lstStyle/>
          <a:p>
            <a:r>
              <a:rPr lang="en-US" dirty="0" smtClean="0"/>
              <a:t>Marks &amp; Spencer </a:t>
            </a:r>
            <a:br>
              <a:rPr lang="en-US" dirty="0" smtClean="0"/>
            </a:br>
            <a:r>
              <a:rPr lang="en-US" dirty="0" smtClean="0"/>
              <a:t>Embraces RFID</a:t>
            </a:r>
            <a:endParaRPr lang="en-US" dirty="0" smtClean="0"/>
          </a:p>
          <a:p>
            <a:pPr lvl="1"/>
            <a:r>
              <a:rPr lang="en-US" dirty="0"/>
              <a:t>Describe how RFID </a:t>
            </a:r>
            <a:r>
              <a:rPr lang="en-US" dirty="0" smtClean="0"/>
              <a:t>technology </a:t>
            </a:r>
            <a:r>
              <a:rPr lang="en-US" dirty="0"/>
              <a:t>can generate increased customer satisfaction.</a:t>
            </a:r>
            <a:endParaRPr lang="en-US" dirty="0"/>
          </a:p>
          <a:p>
            <a:pPr lvl="1"/>
            <a:r>
              <a:rPr lang="en-US" dirty="0"/>
              <a:t>What are potential disadvantages to implementing RFID technology in a retailer such as Marks &amp; Spencer?</a:t>
            </a:r>
            <a:endParaRPr lang="en-US" dirty="0"/>
          </a:p>
          <a:p>
            <a:pPr lvl="1"/>
            <a:r>
              <a:rPr lang="en-US" dirty="0"/>
              <a:t>Why did Marks &amp; Spencer initially deploy RFID technology on a limited basis? In your opinion, was this the correct strategy? Why or why not? Be </a:t>
            </a:r>
            <a:r>
              <a:rPr lang="en-US" dirty="0" smtClean="0"/>
              <a:t>specific</a:t>
            </a:r>
            <a:r>
              <a:rPr lang="en-US" dirty="0"/>
              <a:t>.</a:t>
            </a:r>
            <a:endParaRPr lang="en-US"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5600" y="1447801"/>
            <a:ext cx="1847849" cy="134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Wireless </a:t>
            </a:r>
            <a:r>
              <a:rPr lang="en-US" dirty="0"/>
              <a:t>Sensor </a:t>
            </a:r>
            <a:r>
              <a:rPr lang="en-US" dirty="0" smtClean="0"/>
              <a:t>Networks</a:t>
            </a:r>
            <a:endParaRPr lang="en-US" dirty="0"/>
          </a:p>
        </p:txBody>
      </p:sp>
      <p:sp>
        <p:nvSpPr>
          <p:cNvPr id="6" name="Content Placeholder 5"/>
          <p:cNvSpPr>
            <a:spLocks noGrp="1"/>
          </p:cNvSpPr>
          <p:nvPr>
            <p:ph sz="quarter" idx="15"/>
          </p:nvPr>
        </p:nvSpPr>
        <p:spPr/>
        <p:txBody>
          <a:bodyPr/>
          <a:lstStyle/>
          <a:p>
            <a:r>
              <a:rPr lang="en-US" dirty="0" smtClean="0"/>
              <a:t>Motes</a:t>
            </a:r>
            <a:endParaRPr lang="en-US" dirty="0" smtClean="0"/>
          </a:p>
          <a:p>
            <a:r>
              <a:rPr lang="en-US" dirty="0" smtClean="0"/>
              <a:t>Capability of Wireless Sensor Networks</a:t>
            </a:r>
            <a:endParaRPr lang="en-US" dirty="0" smtClean="0"/>
          </a:p>
          <a:p>
            <a:r>
              <a:rPr lang="en-US" dirty="0" smtClean="0"/>
              <a:t>Applications of Wireless Sensor Networks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Capability of Wireless Sensor </a:t>
            </a:r>
            <a:r>
              <a:rPr lang="en-US" dirty="0" smtClean="0"/>
              <a:t>Networks</a:t>
            </a:r>
            <a:endParaRPr lang="en-US" dirty="0"/>
          </a:p>
        </p:txBody>
      </p:sp>
      <p:sp>
        <p:nvSpPr>
          <p:cNvPr id="5" name="Content Placeholder 4"/>
          <p:cNvSpPr>
            <a:spLocks noGrp="1"/>
          </p:cNvSpPr>
          <p:nvPr>
            <p:ph sz="quarter" idx="15"/>
          </p:nvPr>
        </p:nvSpPr>
        <p:spPr/>
        <p:txBody>
          <a:bodyPr>
            <a:normAutofit fontScale="92500"/>
          </a:bodyPr>
          <a:lstStyle/>
          <a:p>
            <a:r>
              <a:rPr lang="en-US" dirty="0" smtClean="0"/>
              <a:t>If one mote fails the gap is covered by nearby motes</a:t>
            </a:r>
            <a:endParaRPr lang="en-US" dirty="0" smtClean="0"/>
          </a:p>
          <a:p>
            <a:r>
              <a:rPr lang="en-US" dirty="0" smtClean="0"/>
              <a:t>Provides data on activities </a:t>
            </a:r>
            <a:r>
              <a:rPr lang="en-US" dirty="0"/>
              <a:t>from different </a:t>
            </a:r>
            <a:r>
              <a:rPr lang="en-US" dirty="0" smtClean="0"/>
              <a:t>angles</a:t>
            </a:r>
            <a:endParaRPr lang="en-US" dirty="0" smtClean="0"/>
          </a:p>
          <a:p>
            <a:r>
              <a:rPr lang="en-US" dirty="0" smtClean="0"/>
              <a:t>Determine direction of movement</a:t>
            </a:r>
            <a:endParaRPr lang="en-US" dirty="0" smtClean="0"/>
          </a:p>
          <a:p>
            <a:r>
              <a:rPr lang="en-US" dirty="0" smtClean="0"/>
              <a:t>Weight </a:t>
            </a:r>
            <a:r>
              <a:rPr lang="en-US" dirty="0"/>
              <a:t>of a </a:t>
            </a:r>
            <a:r>
              <a:rPr lang="en-US" dirty="0" smtClean="0"/>
              <a:t>vehicle</a:t>
            </a:r>
            <a:endParaRPr lang="en-US" dirty="0" smtClean="0"/>
          </a:p>
          <a:p>
            <a:r>
              <a:rPr lang="en-US" dirty="0" smtClean="0"/>
              <a:t>Amount of </a:t>
            </a:r>
            <a:r>
              <a:rPr lang="en-US" dirty="0"/>
              <a:t>rainfall over a field of </a:t>
            </a:r>
            <a:r>
              <a:rPr lang="en-US" dirty="0" smtClean="0"/>
              <a:t>crops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Applications </a:t>
            </a:r>
            <a:r>
              <a:rPr lang="en-US" dirty="0"/>
              <a:t>of Wireless Sensor Networks</a:t>
            </a:r>
            <a:endParaRPr lang="en-US" dirty="0"/>
          </a:p>
        </p:txBody>
      </p:sp>
      <p:sp>
        <p:nvSpPr>
          <p:cNvPr id="5" name="Content Placeholder 4"/>
          <p:cNvSpPr>
            <a:spLocks noGrp="1"/>
          </p:cNvSpPr>
          <p:nvPr>
            <p:ph sz="quarter" idx="15"/>
          </p:nvPr>
        </p:nvSpPr>
        <p:spPr/>
        <p:txBody>
          <a:bodyPr>
            <a:normAutofit fontScale="92500" lnSpcReduction="20000"/>
          </a:bodyPr>
          <a:lstStyle/>
          <a:p>
            <a:r>
              <a:rPr lang="en-US" dirty="0"/>
              <a:t>Digital thermostats </a:t>
            </a:r>
            <a:r>
              <a:rPr lang="en-US" dirty="0" smtClean="0"/>
              <a:t>for energy </a:t>
            </a:r>
            <a:r>
              <a:rPr lang="en-US" dirty="0"/>
              <a:t>efficiency</a:t>
            </a:r>
            <a:endParaRPr lang="en-US" dirty="0"/>
          </a:p>
          <a:p>
            <a:r>
              <a:rPr lang="en-US" dirty="0" smtClean="0"/>
              <a:t>Repair alerts on bridges </a:t>
            </a:r>
            <a:r>
              <a:rPr lang="en-US" dirty="0"/>
              <a:t>and oil </a:t>
            </a:r>
            <a:r>
              <a:rPr lang="en-US" dirty="0" smtClean="0"/>
              <a:t>rigs</a:t>
            </a:r>
            <a:endParaRPr lang="en-US" dirty="0" smtClean="0"/>
          </a:p>
          <a:p>
            <a:r>
              <a:rPr lang="en-US" dirty="0" smtClean="0"/>
              <a:t>Real time operating performance reporting in jet engines</a:t>
            </a:r>
            <a:endParaRPr lang="en-US" dirty="0"/>
          </a:p>
          <a:p>
            <a:r>
              <a:rPr lang="en-US" dirty="0" smtClean="0"/>
              <a:t>Warning of produce spoilage</a:t>
            </a:r>
            <a:endParaRPr lang="en-US" dirty="0"/>
          </a:p>
          <a:p>
            <a:r>
              <a:rPr lang="en-US" dirty="0"/>
              <a:t>Improve a city’s use of </a:t>
            </a:r>
            <a:r>
              <a:rPr lang="en-US" dirty="0" smtClean="0"/>
              <a:t>utilities</a:t>
            </a:r>
            <a:endParaRPr lang="en-US" dirty="0"/>
          </a:p>
          <a:p>
            <a:r>
              <a:rPr lang="en-US" dirty="0"/>
              <a:t>Smart/digital water </a:t>
            </a:r>
            <a:r>
              <a:rPr lang="en-US" dirty="0" smtClean="0"/>
              <a:t>meters</a:t>
            </a:r>
            <a:endParaRPr lang="en-US" dirty="0" smtClean="0"/>
          </a:p>
          <a:p>
            <a:r>
              <a:rPr lang="en-US" dirty="0" smtClean="0"/>
              <a:t>Smart </a:t>
            </a:r>
            <a:r>
              <a:rPr lang="en-US" dirty="0"/>
              <a:t>electrical </a:t>
            </a:r>
            <a:r>
              <a:rPr lang="en-US" dirty="0" smtClean="0"/>
              <a:t>meters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The </a:t>
            </a:r>
            <a:r>
              <a:rPr lang="en-US" dirty="0"/>
              <a:t>Internet of </a:t>
            </a:r>
            <a:r>
              <a:rPr lang="en-US" dirty="0" smtClean="0"/>
              <a:t>Things (</a:t>
            </a:r>
            <a:r>
              <a:rPr lang="en-US" dirty="0" err="1" smtClean="0"/>
              <a:t>IoT</a:t>
            </a:r>
            <a:r>
              <a:rPr lang="en-US" dirty="0" smtClean="0"/>
              <a:t>)</a:t>
            </a:r>
            <a:endParaRPr lang="en-US" dirty="0"/>
          </a:p>
        </p:txBody>
      </p:sp>
      <p:sp>
        <p:nvSpPr>
          <p:cNvPr id="6" name="Content Placeholder 5"/>
          <p:cNvSpPr>
            <a:spLocks noGrp="1"/>
          </p:cNvSpPr>
          <p:nvPr>
            <p:ph sz="quarter" idx="15"/>
          </p:nvPr>
        </p:nvSpPr>
        <p:spPr/>
        <p:txBody>
          <a:bodyPr/>
          <a:lstStyle/>
          <a:p>
            <a:r>
              <a:rPr lang="en-US" dirty="0" smtClean="0"/>
              <a:t>Capabilities of </a:t>
            </a:r>
            <a:r>
              <a:rPr lang="en-US" dirty="0" err="1" smtClean="0"/>
              <a:t>IoT</a:t>
            </a:r>
            <a:endParaRPr lang="en-US" dirty="0" smtClean="0"/>
          </a:p>
          <a:p>
            <a:r>
              <a:rPr lang="en-US" dirty="0" smtClean="0"/>
              <a:t>Examples of </a:t>
            </a:r>
            <a:r>
              <a:rPr lang="en-US" dirty="0" err="1" smtClean="0"/>
              <a:t>IoT</a:t>
            </a:r>
            <a:r>
              <a:rPr lang="en-US" dirty="0" smtClean="0"/>
              <a:t> Use</a:t>
            </a:r>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Capabilities of </a:t>
            </a:r>
            <a:r>
              <a:rPr lang="en-US" dirty="0" err="1" smtClean="0"/>
              <a:t>IoT</a:t>
            </a:r>
            <a:endParaRPr lang="en-US" dirty="0"/>
          </a:p>
        </p:txBody>
      </p:sp>
      <p:sp>
        <p:nvSpPr>
          <p:cNvPr id="5" name="Content Placeholder 4"/>
          <p:cNvSpPr>
            <a:spLocks noGrp="1"/>
          </p:cNvSpPr>
          <p:nvPr>
            <p:ph sz="quarter" idx="15"/>
          </p:nvPr>
        </p:nvSpPr>
        <p:spPr/>
        <p:txBody>
          <a:bodyPr/>
          <a:lstStyle/>
          <a:p>
            <a:r>
              <a:rPr lang="en-US" dirty="0"/>
              <a:t>Reducing waste, loss, and cost</a:t>
            </a:r>
            <a:endParaRPr lang="en-US" dirty="0"/>
          </a:p>
          <a:p>
            <a:r>
              <a:rPr lang="en-US" dirty="0"/>
              <a:t>Identifying the need for repair, replacement, or recall</a:t>
            </a:r>
            <a:endParaRPr lang="en-US" dirty="0"/>
          </a:p>
          <a:p>
            <a:r>
              <a:rPr lang="en-US" dirty="0"/>
              <a:t>Tracking expiration data on perishable </a:t>
            </a:r>
            <a:r>
              <a:rPr lang="en-US" dirty="0" smtClean="0"/>
              <a:t>items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Examples </a:t>
            </a:r>
            <a:r>
              <a:rPr lang="en-US" dirty="0"/>
              <a:t>of </a:t>
            </a:r>
            <a:r>
              <a:rPr lang="en-US" dirty="0" err="1"/>
              <a:t>IoT</a:t>
            </a:r>
            <a:r>
              <a:rPr lang="en-US" dirty="0"/>
              <a:t> Use</a:t>
            </a:r>
            <a:endParaRPr lang="en-US" dirty="0"/>
          </a:p>
        </p:txBody>
      </p:sp>
      <p:sp>
        <p:nvSpPr>
          <p:cNvPr id="5" name="Content Placeholder 4"/>
          <p:cNvSpPr>
            <a:spLocks noGrp="1"/>
          </p:cNvSpPr>
          <p:nvPr>
            <p:ph sz="quarter" idx="15"/>
          </p:nvPr>
        </p:nvSpPr>
        <p:spPr/>
        <p:txBody>
          <a:bodyPr/>
          <a:lstStyle/>
          <a:p>
            <a:r>
              <a:rPr lang="en-US" dirty="0"/>
              <a:t>Coke machines</a:t>
            </a:r>
            <a:endParaRPr lang="en-US" dirty="0"/>
          </a:p>
          <a:p>
            <a:r>
              <a:rPr lang="en-US" dirty="0"/>
              <a:t>A heart monitor implant</a:t>
            </a:r>
            <a:endParaRPr lang="en-US" dirty="0"/>
          </a:p>
          <a:p>
            <a:r>
              <a:rPr lang="en-US" dirty="0"/>
              <a:t>A farm animal with a biochip transmitter</a:t>
            </a:r>
            <a:endParaRPr lang="en-US" dirty="0"/>
          </a:p>
          <a:p>
            <a:r>
              <a:rPr lang="en-US" dirty="0"/>
              <a:t>An automobile tire </a:t>
            </a:r>
            <a:r>
              <a:rPr lang="en-US" dirty="0" smtClean="0"/>
              <a:t>pressure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Wireless Security</a:t>
            </a:r>
            <a:endParaRPr lang="en-US" dirty="0"/>
          </a:p>
        </p:txBody>
      </p:sp>
      <p:sp>
        <p:nvSpPr>
          <p:cNvPr id="5" name="Text Placeholder 4"/>
          <p:cNvSpPr>
            <a:spLocks noGrp="1"/>
          </p:cNvSpPr>
          <p:nvPr>
            <p:ph type="body" sz="quarter" idx="14"/>
          </p:nvPr>
        </p:nvSpPr>
        <p:spPr/>
        <p:txBody>
          <a:bodyPr/>
          <a:lstStyle/>
          <a:p>
            <a:r>
              <a:rPr lang="en-US" dirty="0" smtClean="0"/>
              <a:t>10.5</a:t>
            </a:r>
            <a:endParaRPr lang="en-US" dirty="0"/>
          </a:p>
        </p:txBody>
      </p:sp>
      <p:sp>
        <p:nvSpPr>
          <p:cNvPr id="6" name="Content Placeholder 5"/>
          <p:cNvSpPr>
            <a:spLocks noGrp="1"/>
          </p:cNvSpPr>
          <p:nvPr>
            <p:ph sz="quarter" idx="15"/>
          </p:nvPr>
        </p:nvSpPr>
        <p:spPr/>
        <p:txBody>
          <a:bodyPr/>
          <a:lstStyle/>
          <a:p>
            <a:pPr marL="0" indent="0">
              <a:buNone/>
            </a:pPr>
            <a:r>
              <a:rPr lang="en-US" dirty="0" smtClean="0"/>
              <a:t>Four Major Threats to Wireless Networks</a:t>
            </a:r>
            <a:endParaRPr lang="en-US" dirty="0" smtClean="0"/>
          </a:p>
          <a:p>
            <a:pPr lvl="1"/>
            <a:r>
              <a:rPr lang="en-US" dirty="0" smtClean="0"/>
              <a:t>Rogue Access Point (Evil Twin)</a:t>
            </a:r>
            <a:endParaRPr lang="en-US" dirty="0" smtClean="0"/>
          </a:p>
          <a:p>
            <a:pPr lvl="1"/>
            <a:r>
              <a:rPr lang="en-US" dirty="0" smtClean="0"/>
              <a:t>War Driving</a:t>
            </a:r>
            <a:endParaRPr lang="en-US" dirty="0" smtClean="0"/>
          </a:p>
          <a:p>
            <a:pPr lvl="1"/>
            <a:r>
              <a:rPr lang="en-US" dirty="0" smtClean="0"/>
              <a:t>Eavesdropping</a:t>
            </a:r>
            <a:endParaRPr lang="en-US" dirty="0" smtClean="0"/>
          </a:p>
          <a:p>
            <a:pPr lvl="1"/>
            <a:r>
              <a:rPr lang="en-US" dirty="0" smtClean="0"/>
              <a:t>Radio Frequency Jamming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Wireless Technologies</a:t>
            </a:r>
            <a:endParaRPr lang="en-US" dirty="0"/>
          </a:p>
        </p:txBody>
      </p:sp>
      <p:sp>
        <p:nvSpPr>
          <p:cNvPr id="5" name="Text Placeholder 4"/>
          <p:cNvSpPr>
            <a:spLocks noGrp="1"/>
          </p:cNvSpPr>
          <p:nvPr>
            <p:ph type="body" sz="quarter" idx="14"/>
          </p:nvPr>
        </p:nvSpPr>
        <p:spPr/>
        <p:txBody>
          <a:bodyPr/>
          <a:lstStyle/>
          <a:p>
            <a:r>
              <a:rPr lang="en-US" dirty="0" smtClean="0"/>
              <a:t>10.1</a:t>
            </a:r>
            <a:endParaRPr lang="en-US" dirty="0"/>
          </a:p>
        </p:txBody>
      </p:sp>
      <p:sp>
        <p:nvSpPr>
          <p:cNvPr id="6" name="Content Placeholder 5"/>
          <p:cNvSpPr>
            <a:spLocks noGrp="1"/>
          </p:cNvSpPr>
          <p:nvPr>
            <p:ph sz="quarter" idx="15"/>
          </p:nvPr>
        </p:nvSpPr>
        <p:spPr/>
        <p:txBody>
          <a:bodyPr/>
          <a:lstStyle/>
          <a:p>
            <a:r>
              <a:rPr lang="en-US" dirty="0" smtClean="0"/>
              <a:t>Wireless Devices</a:t>
            </a:r>
            <a:endParaRPr lang="en-US" dirty="0" smtClean="0"/>
          </a:p>
          <a:p>
            <a:pPr lvl="1"/>
            <a:r>
              <a:rPr lang="en-US" dirty="0" smtClean="0"/>
              <a:t>Dematerialization</a:t>
            </a:r>
            <a:endParaRPr lang="en-US" dirty="0" smtClean="0"/>
          </a:p>
          <a:p>
            <a:r>
              <a:rPr lang="en-US" dirty="0" smtClean="0"/>
              <a:t>Wireless Transmission Media</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85000" lnSpcReduction="10000"/>
          </a:bodyPr>
          <a:lstStyle/>
          <a:p>
            <a:r>
              <a:rPr lang="en-US" dirty="0" smtClean="0"/>
              <a:t>Figure 10.1: Dematerialization with Smartphones</a:t>
            </a:r>
            <a:endParaRPr lang="en-US" dirty="0"/>
          </a:p>
        </p:txBody>
      </p:sp>
      <p:pic>
        <p:nvPicPr>
          <p:cNvPr id="3074"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1479706" y="1524000"/>
            <a:ext cx="6108388"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Wireless </a:t>
            </a:r>
            <a:r>
              <a:rPr lang="en-US" dirty="0" smtClean="0"/>
              <a:t>Devices</a:t>
            </a:r>
            <a:endParaRPr lang="en-US" dirty="0"/>
          </a:p>
        </p:txBody>
      </p:sp>
      <p:sp>
        <p:nvSpPr>
          <p:cNvPr id="6" name="Content Placeholder 5"/>
          <p:cNvSpPr>
            <a:spLocks noGrp="1"/>
          </p:cNvSpPr>
          <p:nvPr>
            <p:ph sz="quarter" idx="15"/>
          </p:nvPr>
        </p:nvSpPr>
        <p:spPr/>
        <p:txBody>
          <a:bodyPr>
            <a:normAutofit lnSpcReduction="10000"/>
          </a:bodyPr>
          <a:lstStyle/>
          <a:p>
            <a:pPr marL="0" indent="0">
              <a:buNone/>
            </a:pPr>
            <a:r>
              <a:rPr lang="en-US" dirty="0"/>
              <a:t>Wireless Devices Provide Three Major Advantages:</a:t>
            </a:r>
            <a:endParaRPr lang="en-US" dirty="0"/>
          </a:p>
          <a:p>
            <a:pPr marL="514350" indent="-514350">
              <a:buFont typeface="+mj-lt"/>
              <a:buAutoNum type="arabicPeriod"/>
            </a:pPr>
            <a:r>
              <a:rPr lang="en-US" dirty="0" smtClean="0"/>
              <a:t>Small </a:t>
            </a:r>
            <a:r>
              <a:rPr lang="en-US" dirty="0"/>
              <a:t>enough to easily carry or wear</a:t>
            </a:r>
            <a:endParaRPr lang="en-US" dirty="0"/>
          </a:p>
          <a:p>
            <a:pPr marL="514350" indent="-514350">
              <a:buFont typeface="+mj-lt"/>
              <a:buAutoNum type="arabicPeriod"/>
            </a:pPr>
            <a:r>
              <a:rPr lang="en-US" dirty="0" smtClean="0"/>
              <a:t>Sufficient </a:t>
            </a:r>
            <a:r>
              <a:rPr lang="en-US" dirty="0"/>
              <a:t>computing power to perform productive tasks.</a:t>
            </a:r>
            <a:endParaRPr lang="en-US" dirty="0"/>
          </a:p>
          <a:p>
            <a:pPr marL="514350" indent="-514350">
              <a:buFont typeface="+mj-lt"/>
              <a:buAutoNum type="arabicPeriod"/>
            </a:pPr>
            <a:r>
              <a:rPr lang="en-US" dirty="0" smtClean="0"/>
              <a:t>Can </a:t>
            </a:r>
            <a:r>
              <a:rPr lang="en-US" dirty="0"/>
              <a:t>communicate wirelessly with the Internet and other devices</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85000" lnSpcReduction="10000"/>
          </a:bodyPr>
          <a:lstStyle/>
          <a:p>
            <a:r>
              <a:rPr lang="en-US" dirty="0" smtClean="0"/>
              <a:t>Table 10.1 Advantages &amp; Disadvantages of Wireless Media</a:t>
            </a:r>
            <a:endParaRPr lang="en-US" dirty="0"/>
          </a:p>
        </p:txBody>
      </p:sp>
      <p:pic>
        <p:nvPicPr>
          <p:cNvPr id="4098" name="Picture 2"/>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457200" y="2046893"/>
            <a:ext cx="8153400" cy="3678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9884</Words>
  <Application>WPS Presentation</Application>
  <PresentationFormat>On-screen Show (4:3)</PresentationFormat>
  <Paragraphs>431</Paragraphs>
  <Slides>59</Slides>
  <Notes>41</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59</vt:i4>
      </vt:variant>
    </vt:vector>
  </HeadingPairs>
  <TitlesOfParts>
    <vt:vector size="73" baseType="lpstr">
      <vt:lpstr>Arial</vt:lpstr>
      <vt:lpstr>SimSun</vt:lpstr>
      <vt:lpstr>Wingdings</vt:lpstr>
      <vt:lpstr>Verdana</vt:lpstr>
      <vt:lpstr>Adobe Fan Heiti Std B</vt:lpstr>
      <vt:lpstr>Yu Gothic</vt:lpstr>
      <vt:lpstr>Times New Roman</vt:lpstr>
      <vt:lpstr>Century Gothic</vt:lpstr>
      <vt:lpstr>Garamond</vt:lpstr>
      <vt:lpstr>Segoe Print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Dell</cp:lastModifiedBy>
  <cp:revision>746</cp:revision>
  <dcterms:created xsi:type="dcterms:W3CDTF">2013-08-07T23:49:00Z</dcterms:created>
  <dcterms:modified xsi:type="dcterms:W3CDTF">2022-07-15T09:19:54Z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0DEDCA5F8FCD417EB7953B301F840AB5</vt:lpwstr>
  </property>
  <property fmtid="{D5CDD505-2E9C-101B-9397-08002B2CF9AE}" pid="3" name="KSOProductBuildVer">
    <vt:lpwstr>1033-11.2.0.11191</vt:lpwstr>
  </property>
</Properties>
</file>