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</p:sldIdLst>
  <p:sldSz cy="6858000" cx="12192000"/>
  <p:notesSz cx="6858000" cy="9144000"/>
  <p:embeddedFontLst>
    <p:embeddedFont>
      <p:font typeface="Libre Franklin"/>
      <p:regular r:id="rId46"/>
      <p:bold r:id="rId47"/>
      <p:italic r:id="rId48"/>
      <p:boldItalic r:id="rId49"/>
    </p:embeddedFont>
    <p:embeddedFont>
      <p:font typeface="Montserrat"/>
      <p:regular r:id="rId50"/>
      <p:bold r:id="rId51"/>
      <p:italic r:id="rId52"/>
      <p:boldItalic r:id="rId53"/>
    </p:embeddedFont>
    <p:embeddedFont>
      <p:font typeface="Libre Baskerville"/>
      <p:regular r:id="rId54"/>
      <p:bold r:id="rId55"/>
      <p:italic r:id="rId5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GoogleSlidesCustomDataVersion2">
      <go:slidesCustomData xmlns:go="http://customooxmlschemas.google.com/" r:id="rId57" roundtripDataSignature="AMtx7mjDNnlnWrb46I7TMItEP2BVppwZ8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font" Target="fonts/LibreFranklin-regular.fntdata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LibreFranklin-italic.fntdata"/><Relationship Id="rId47" Type="http://schemas.openxmlformats.org/officeDocument/2006/relationships/font" Target="fonts/LibreFranklin-bold.fntdata"/><Relationship Id="rId49" Type="http://schemas.openxmlformats.org/officeDocument/2006/relationships/font" Target="fonts/LibreFranklin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Montserrat-bold.fntdata"/><Relationship Id="rId50" Type="http://schemas.openxmlformats.org/officeDocument/2006/relationships/font" Target="fonts/Montserrat-regular.fntdata"/><Relationship Id="rId53" Type="http://schemas.openxmlformats.org/officeDocument/2006/relationships/font" Target="fonts/Montserrat-boldItalic.fntdata"/><Relationship Id="rId52" Type="http://schemas.openxmlformats.org/officeDocument/2006/relationships/font" Target="fonts/Montserrat-italic.fntdata"/><Relationship Id="rId11" Type="http://schemas.openxmlformats.org/officeDocument/2006/relationships/slide" Target="slides/slide6.xml"/><Relationship Id="rId55" Type="http://schemas.openxmlformats.org/officeDocument/2006/relationships/font" Target="fonts/LibreBaskerville-bold.fntdata"/><Relationship Id="rId10" Type="http://schemas.openxmlformats.org/officeDocument/2006/relationships/slide" Target="slides/slide5.xml"/><Relationship Id="rId54" Type="http://schemas.openxmlformats.org/officeDocument/2006/relationships/font" Target="fonts/LibreBaskerville-regular.fntdata"/><Relationship Id="rId13" Type="http://schemas.openxmlformats.org/officeDocument/2006/relationships/slide" Target="slides/slide8.xml"/><Relationship Id="rId57" Type="http://customschemas.google.com/relationships/presentationmetadata" Target="metadata"/><Relationship Id="rId12" Type="http://schemas.openxmlformats.org/officeDocument/2006/relationships/slide" Target="slides/slide7.xml"/><Relationship Id="rId56" Type="http://schemas.openxmlformats.org/officeDocument/2006/relationships/font" Target="fonts/LibreBaskerville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03" name="Google Shape;10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88" name="Google Shape;18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96" name="Google Shape;19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11" name="Google Shape;21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19" name="Google Shape;219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39" name="Google Shape;239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47" name="Google Shape;247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2" name="Google Shape;262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6" name="Google Shape;11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4" name="Google Shape;12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2" name="Google Shape;13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9" name="Google Shape;19;p42"/>
          <p:cNvSpPr/>
          <p:nvPr/>
        </p:nvSpPr>
        <p:spPr>
          <a:xfrm>
            <a:off x="87313" y="69850"/>
            <a:ext cx="12017375" cy="6691313"/>
          </a:xfrm>
          <a:prstGeom prst="roundRect">
            <a:avLst>
              <a:gd fmla="val 4929" name="adj"/>
            </a:avLst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 cap="sq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0" name="Google Shape;20;p42"/>
          <p:cNvSpPr/>
          <p:nvPr/>
        </p:nvSpPr>
        <p:spPr>
          <a:xfrm>
            <a:off x="84138" y="1449388"/>
            <a:ext cx="12026900" cy="15271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1" name="Google Shape;21;p42"/>
          <p:cNvSpPr/>
          <p:nvPr/>
        </p:nvSpPr>
        <p:spPr>
          <a:xfrm>
            <a:off x="84138" y="1397000"/>
            <a:ext cx="12026900" cy="120650"/>
          </a:xfrm>
          <a:prstGeom prst="rect">
            <a:avLst/>
          </a:prstGeom>
          <a:solidFill>
            <a:srgbClr val="E6AFA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2" name="Google Shape;22;p42"/>
          <p:cNvSpPr/>
          <p:nvPr/>
        </p:nvSpPr>
        <p:spPr>
          <a:xfrm>
            <a:off x="84138" y="2976563"/>
            <a:ext cx="12026900" cy="1111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3" name="Google Shape;23;p42"/>
          <p:cNvSpPr txBox="1"/>
          <p:nvPr>
            <p:ph idx="1" type="subTitle"/>
          </p:nvPr>
        </p:nvSpPr>
        <p:spPr>
          <a:xfrm>
            <a:off x="1727200" y="3200400"/>
            <a:ext cx="85344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575"/>
              </a:spcBef>
              <a:spcAft>
                <a:spcPts val="0"/>
              </a:spcAft>
              <a:buSzPts val="2210"/>
              <a:buNone/>
              <a:defRPr sz="2600">
                <a:solidFill>
                  <a:schemeClr val="dk2"/>
                </a:solidFill>
              </a:defRPr>
            </a:lvl1pPr>
            <a:lvl2pPr lvl="1" algn="ctr">
              <a:spcBef>
                <a:spcPts val="375"/>
              </a:spcBef>
              <a:spcAft>
                <a:spcPts val="0"/>
              </a:spcAft>
              <a:buSzPts val="1530"/>
              <a:buNone/>
              <a:defRPr/>
            </a:lvl2pPr>
            <a:lvl3pPr lvl="2" algn="ctr">
              <a:spcBef>
                <a:spcPts val="375"/>
              </a:spcBef>
              <a:spcAft>
                <a:spcPts val="0"/>
              </a:spcAft>
              <a:buSzPts val="1530"/>
              <a:buNone/>
              <a:defRPr/>
            </a:lvl3pPr>
            <a:lvl4pPr lvl="3" algn="ctr">
              <a:spcBef>
                <a:spcPts val="375"/>
              </a:spcBef>
              <a:spcAft>
                <a:spcPts val="0"/>
              </a:spcAft>
              <a:buSzPts val="1440"/>
              <a:buNone/>
              <a:defRPr/>
            </a:lvl4pPr>
            <a:lvl5pPr lvl="4" algn="ctr">
              <a:spcBef>
                <a:spcPts val="375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24" name="Google Shape;24;p42"/>
          <p:cNvSpPr txBox="1"/>
          <p:nvPr>
            <p:ph type="ctrTitle"/>
          </p:nvPr>
        </p:nvSpPr>
        <p:spPr>
          <a:xfrm>
            <a:off x="609600" y="1505930"/>
            <a:ext cx="109728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2"/>
          <p:cNvSpPr txBox="1"/>
          <p:nvPr>
            <p:ph idx="10" type="dt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2"/>
          <p:cNvSpPr txBox="1"/>
          <p:nvPr>
            <p:ph idx="11" type="ftr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2"/>
          <p:cNvSpPr/>
          <p:nvPr>
            <p:ph idx="12" type="sldNum"/>
          </p:nvPr>
        </p:nvSpPr>
        <p:spPr>
          <a:xfrm>
            <a:off x="195263" y="6210300"/>
            <a:ext cx="6096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1"/>
          <p:cNvSpPr txBox="1"/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51"/>
          <p:cNvSpPr txBox="1"/>
          <p:nvPr>
            <p:ph idx="1" type="body"/>
          </p:nvPr>
        </p:nvSpPr>
        <p:spPr>
          <a:xfrm rot="5400000">
            <a:off x="4114800" y="-1447800"/>
            <a:ext cx="4572000" cy="103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2" name="Google Shape;92;p51"/>
          <p:cNvSpPr txBox="1"/>
          <p:nvPr>
            <p:ph idx="10" type="dt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51"/>
          <p:cNvSpPr txBox="1"/>
          <p:nvPr>
            <p:ph idx="11" type="ftr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51"/>
          <p:cNvSpPr/>
          <p:nvPr>
            <p:ph idx="12" type="sldNum"/>
          </p:nvPr>
        </p:nvSpPr>
        <p:spPr>
          <a:xfrm>
            <a:off x="195263" y="6210300"/>
            <a:ext cx="6096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52"/>
          <p:cNvSpPr txBox="1"/>
          <p:nvPr>
            <p:ph type="title"/>
          </p:nvPr>
        </p:nvSpPr>
        <p:spPr>
          <a:xfrm rot="5400000">
            <a:off x="7254558" y="1859284"/>
            <a:ext cx="5851525" cy="268224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52"/>
          <p:cNvSpPr txBox="1"/>
          <p:nvPr>
            <p:ph idx="1" type="body"/>
          </p:nvPr>
        </p:nvSpPr>
        <p:spPr>
          <a:xfrm rot="5400000">
            <a:off x="2001838" y="-507997"/>
            <a:ext cx="5851525" cy="74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8" name="Google Shape;98;p52"/>
          <p:cNvSpPr txBox="1"/>
          <p:nvPr>
            <p:ph idx="10" type="dt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52"/>
          <p:cNvSpPr txBox="1"/>
          <p:nvPr>
            <p:ph idx="11" type="ftr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52"/>
          <p:cNvSpPr/>
          <p:nvPr>
            <p:ph idx="12" type="sldNum"/>
          </p:nvPr>
        </p:nvSpPr>
        <p:spPr>
          <a:xfrm>
            <a:off x="195263" y="6210300"/>
            <a:ext cx="6096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3"/>
          <p:cNvSpPr txBox="1"/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3"/>
          <p:cNvSpPr txBox="1"/>
          <p:nvPr>
            <p:ph idx="1" type="body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43"/>
          <p:cNvSpPr txBox="1"/>
          <p:nvPr>
            <p:ph idx="10" type="dt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3"/>
          <p:cNvSpPr txBox="1"/>
          <p:nvPr>
            <p:ph idx="11" type="ftr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3"/>
          <p:cNvSpPr/>
          <p:nvPr>
            <p:ph idx="12" type="sldNum"/>
          </p:nvPr>
        </p:nvSpPr>
        <p:spPr>
          <a:xfrm>
            <a:off x="195263" y="6210300"/>
            <a:ext cx="6096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4"/>
          <p:cNvSpPr txBox="1"/>
          <p:nvPr>
            <p:ph idx="10" type="dt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4"/>
          <p:cNvSpPr txBox="1"/>
          <p:nvPr>
            <p:ph idx="11" type="ftr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4"/>
          <p:cNvSpPr/>
          <p:nvPr>
            <p:ph idx="12" type="sldNum"/>
          </p:nvPr>
        </p:nvSpPr>
        <p:spPr>
          <a:xfrm>
            <a:off x="195263" y="6210300"/>
            <a:ext cx="6096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40" name="Google Shape;40;p45"/>
          <p:cNvSpPr/>
          <p:nvPr/>
        </p:nvSpPr>
        <p:spPr>
          <a:xfrm>
            <a:off x="87313" y="69850"/>
            <a:ext cx="12017375" cy="6691313"/>
          </a:xfrm>
          <a:prstGeom prst="roundRect">
            <a:avLst>
              <a:gd fmla="val 4929" name="adj"/>
            </a:avLst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 cap="sq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41" name="Google Shape;41;p45"/>
          <p:cNvSpPr/>
          <p:nvPr/>
        </p:nvSpPr>
        <p:spPr>
          <a:xfrm flipH="1" rot="10800000">
            <a:off x="93663" y="2376488"/>
            <a:ext cx="12017375" cy="920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42" name="Google Shape;42;p45"/>
          <p:cNvSpPr/>
          <p:nvPr/>
        </p:nvSpPr>
        <p:spPr>
          <a:xfrm>
            <a:off x="93663" y="2341563"/>
            <a:ext cx="12017375" cy="46037"/>
          </a:xfrm>
          <a:prstGeom prst="rect">
            <a:avLst/>
          </a:prstGeom>
          <a:solidFill>
            <a:srgbClr val="E6AFA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43" name="Google Shape;43;p45"/>
          <p:cNvSpPr/>
          <p:nvPr/>
        </p:nvSpPr>
        <p:spPr>
          <a:xfrm>
            <a:off x="90488" y="2468563"/>
            <a:ext cx="12020550" cy="4603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44" name="Google Shape;44;p45"/>
          <p:cNvSpPr txBox="1"/>
          <p:nvPr>
            <p:ph type="title"/>
          </p:nvPr>
        </p:nvSpPr>
        <p:spPr>
          <a:xfrm>
            <a:off x="963084" y="952500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45"/>
          <p:cNvSpPr txBox="1"/>
          <p:nvPr>
            <p:ph idx="1" type="body"/>
          </p:nvPr>
        </p:nvSpPr>
        <p:spPr>
          <a:xfrm>
            <a:off x="963084" y="2547938"/>
            <a:ext cx="10363200" cy="1338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75"/>
              </a:spcBef>
              <a:spcAft>
                <a:spcPts val="0"/>
              </a:spcAft>
              <a:buSzPts val="204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75"/>
              </a:spcBef>
              <a:spcAft>
                <a:spcPts val="0"/>
              </a:spcAft>
              <a:buSzPts val="153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75"/>
              </a:spcBef>
              <a:spcAft>
                <a:spcPts val="0"/>
              </a:spcAft>
              <a:buSzPts val="136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375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375"/>
              </a:spcBef>
              <a:spcAft>
                <a:spcPts val="0"/>
              </a:spcAft>
              <a:buSzPts val="1400"/>
              <a:buFont typeface="Libre Baskerville"/>
              <a:buNone/>
              <a:defRPr sz="1400">
                <a:solidFill>
                  <a:srgbClr val="888888"/>
                </a:solidFill>
              </a:defRPr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45"/>
          <p:cNvSpPr txBox="1"/>
          <p:nvPr>
            <p:ph idx="10" type="dt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45"/>
          <p:cNvSpPr txBox="1"/>
          <p:nvPr>
            <p:ph idx="11" type="ftr"/>
          </p:nvPr>
        </p:nvSpPr>
        <p:spPr>
          <a:xfrm>
            <a:off x="1066800" y="6172200"/>
            <a:ext cx="533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45"/>
          <p:cNvSpPr/>
          <p:nvPr>
            <p:ph idx="12" type="sldNum"/>
          </p:nvPr>
        </p:nvSpPr>
        <p:spPr>
          <a:xfrm>
            <a:off x="195263" y="6208713"/>
            <a:ext cx="6096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6"/>
          <p:cNvSpPr txBox="1"/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46"/>
          <p:cNvSpPr txBox="1"/>
          <p:nvPr>
            <p:ph idx="1" type="body"/>
          </p:nvPr>
        </p:nvSpPr>
        <p:spPr>
          <a:xfrm>
            <a:off x="1219200" y="1447800"/>
            <a:ext cx="49987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46"/>
          <p:cNvSpPr txBox="1"/>
          <p:nvPr>
            <p:ph idx="2" type="body"/>
          </p:nvPr>
        </p:nvSpPr>
        <p:spPr>
          <a:xfrm>
            <a:off x="6578600" y="1447800"/>
            <a:ext cx="49987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46"/>
          <p:cNvSpPr txBox="1"/>
          <p:nvPr>
            <p:ph idx="10" type="dt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46"/>
          <p:cNvSpPr txBox="1"/>
          <p:nvPr>
            <p:ph idx="11" type="ftr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46"/>
          <p:cNvSpPr/>
          <p:nvPr>
            <p:ph idx="12" type="sldNum"/>
          </p:nvPr>
        </p:nvSpPr>
        <p:spPr>
          <a:xfrm>
            <a:off x="195263" y="6210300"/>
            <a:ext cx="6096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47"/>
          <p:cNvSpPr txBox="1"/>
          <p:nvPr>
            <p:ph type="title"/>
          </p:nvPr>
        </p:nvSpPr>
        <p:spPr>
          <a:xfrm>
            <a:off x="1219200" y="273050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47"/>
          <p:cNvSpPr txBox="1"/>
          <p:nvPr>
            <p:ph idx="1" type="body"/>
          </p:nvPr>
        </p:nvSpPr>
        <p:spPr>
          <a:xfrm>
            <a:off x="1219200" y="1447800"/>
            <a:ext cx="4978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75"/>
              </a:spcBef>
              <a:spcAft>
                <a:spcPts val="0"/>
              </a:spcAft>
              <a:buSzPts val="2040"/>
              <a:buNone/>
              <a:defRPr b="1" sz="2400">
                <a:solidFill>
                  <a:schemeClr val="accen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228600" lvl="1" marL="914400" algn="l">
              <a:spcBef>
                <a:spcPts val="375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spcBef>
                <a:spcPts val="375"/>
              </a:spcBef>
              <a:spcAft>
                <a:spcPts val="0"/>
              </a:spcAft>
              <a:buSzPts val="1530"/>
              <a:buNone/>
              <a:defRPr b="1" sz="1800"/>
            </a:lvl3pPr>
            <a:lvl4pPr indent="-228600" lvl="3" marL="1828800" algn="l">
              <a:spcBef>
                <a:spcPts val="375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375"/>
              </a:spcBef>
              <a:spcAft>
                <a:spcPts val="0"/>
              </a:spcAft>
              <a:buSzPts val="1600"/>
              <a:buFont typeface="Libre Baskerville"/>
              <a:buNone/>
              <a:defRPr b="1" sz="1600"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47"/>
          <p:cNvSpPr txBox="1"/>
          <p:nvPr>
            <p:ph idx="2" type="body"/>
          </p:nvPr>
        </p:nvSpPr>
        <p:spPr>
          <a:xfrm>
            <a:off x="6604000" y="1447800"/>
            <a:ext cx="4978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75"/>
              </a:spcBef>
              <a:spcAft>
                <a:spcPts val="0"/>
              </a:spcAft>
              <a:buSzPts val="2040"/>
              <a:buNone/>
              <a:defRPr b="1" sz="2400">
                <a:solidFill>
                  <a:schemeClr val="accen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228600" lvl="1" marL="914400" algn="l">
              <a:spcBef>
                <a:spcPts val="375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spcBef>
                <a:spcPts val="375"/>
              </a:spcBef>
              <a:spcAft>
                <a:spcPts val="0"/>
              </a:spcAft>
              <a:buSzPts val="1530"/>
              <a:buNone/>
              <a:defRPr b="1" sz="1800"/>
            </a:lvl3pPr>
            <a:lvl4pPr indent="-228600" lvl="3" marL="1828800" algn="l">
              <a:spcBef>
                <a:spcPts val="375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375"/>
              </a:spcBef>
              <a:spcAft>
                <a:spcPts val="0"/>
              </a:spcAft>
              <a:buSzPts val="1600"/>
              <a:buFont typeface="Libre Baskerville"/>
              <a:buNone/>
              <a:defRPr b="1" sz="1600"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47"/>
          <p:cNvSpPr txBox="1"/>
          <p:nvPr>
            <p:ph idx="3" type="body"/>
          </p:nvPr>
        </p:nvSpPr>
        <p:spPr>
          <a:xfrm>
            <a:off x="1219200" y="2247900"/>
            <a:ext cx="49784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47"/>
          <p:cNvSpPr txBox="1"/>
          <p:nvPr>
            <p:ph idx="4" type="body"/>
          </p:nvPr>
        </p:nvSpPr>
        <p:spPr>
          <a:xfrm>
            <a:off x="6604000" y="2247900"/>
            <a:ext cx="49784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47"/>
          <p:cNvSpPr txBox="1"/>
          <p:nvPr>
            <p:ph idx="10" type="dt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47"/>
          <p:cNvSpPr txBox="1"/>
          <p:nvPr>
            <p:ph idx="11" type="ftr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47"/>
          <p:cNvSpPr/>
          <p:nvPr>
            <p:ph idx="12" type="sldNum"/>
          </p:nvPr>
        </p:nvSpPr>
        <p:spPr>
          <a:xfrm>
            <a:off x="195263" y="6210300"/>
            <a:ext cx="6096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8"/>
          <p:cNvSpPr txBox="1"/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48"/>
          <p:cNvSpPr txBox="1"/>
          <p:nvPr>
            <p:ph idx="10" type="dt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48"/>
          <p:cNvSpPr txBox="1"/>
          <p:nvPr>
            <p:ph idx="11" type="ftr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48"/>
          <p:cNvSpPr/>
          <p:nvPr>
            <p:ph idx="12" type="sldNum"/>
          </p:nvPr>
        </p:nvSpPr>
        <p:spPr>
          <a:xfrm>
            <a:off x="195263" y="6210300"/>
            <a:ext cx="6096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72" name="Google Shape;72;p49"/>
          <p:cNvSpPr/>
          <p:nvPr/>
        </p:nvSpPr>
        <p:spPr>
          <a:xfrm>
            <a:off x="84138" y="69850"/>
            <a:ext cx="12018962" cy="6692900"/>
          </a:xfrm>
          <a:prstGeom prst="roundRect">
            <a:avLst>
              <a:gd fmla="val 4929" name="adj"/>
            </a:avLst>
          </a:prstGeom>
          <a:solidFill>
            <a:schemeClr val="lt1"/>
          </a:solidFill>
          <a:ln cap="sq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73" name="Google Shape;73;p49"/>
          <p:cNvSpPr txBox="1"/>
          <p:nvPr>
            <p:ph type="title"/>
          </p:nvPr>
        </p:nvSpPr>
        <p:spPr>
          <a:xfrm>
            <a:off x="1219200" y="273050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  <a:defRPr b="0"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49"/>
          <p:cNvSpPr txBox="1"/>
          <p:nvPr>
            <p:ph idx="1" type="body"/>
          </p:nvPr>
        </p:nvSpPr>
        <p:spPr>
          <a:xfrm>
            <a:off x="1219200" y="1600200"/>
            <a:ext cx="25400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75"/>
              </a:spcBef>
              <a:spcAft>
                <a:spcPts val="0"/>
              </a:spcAft>
              <a:buSzPts val="1530"/>
              <a:buNone/>
              <a:defRPr sz="1800"/>
            </a:lvl1pPr>
            <a:lvl2pPr indent="-228600" lvl="1" marL="914400" algn="l">
              <a:spcBef>
                <a:spcPts val="375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spcBef>
                <a:spcPts val="375"/>
              </a:spcBef>
              <a:spcAft>
                <a:spcPts val="0"/>
              </a:spcAft>
              <a:buSzPts val="850"/>
              <a:buNone/>
              <a:defRPr sz="1000"/>
            </a:lvl3pPr>
            <a:lvl4pPr indent="-228600" lvl="3" marL="1828800" algn="l">
              <a:spcBef>
                <a:spcPts val="375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375"/>
              </a:spcBef>
              <a:spcAft>
                <a:spcPts val="0"/>
              </a:spcAft>
              <a:buSzPts val="900"/>
              <a:buFont typeface="Libre Baskerville"/>
              <a:buNone/>
              <a:defRPr sz="900"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49"/>
          <p:cNvSpPr txBox="1"/>
          <p:nvPr>
            <p:ph idx="2" type="body"/>
          </p:nvPr>
        </p:nvSpPr>
        <p:spPr>
          <a:xfrm>
            <a:off x="3962400" y="1600200"/>
            <a:ext cx="76200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49"/>
          <p:cNvSpPr txBox="1"/>
          <p:nvPr>
            <p:ph idx="10" type="dt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49"/>
          <p:cNvSpPr txBox="1"/>
          <p:nvPr>
            <p:ph idx="11" type="ftr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49"/>
          <p:cNvSpPr/>
          <p:nvPr>
            <p:ph idx="12" type="sldNum"/>
          </p:nvPr>
        </p:nvSpPr>
        <p:spPr>
          <a:xfrm>
            <a:off x="195263" y="6210300"/>
            <a:ext cx="6096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0"/>
          <p:cNvSpPr/>
          <p:nvPr/>
        </p:nvSpPr>
        <p:spPr>
          <a:xfrm flipH="1" rot="10800000">
            <a:off x="90488" y="4683125"/>
            <a:ext cx="12011025" cy="920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81" name="Google Shape;81;p50"/>
          <p:cNvSpPr/>
          <p:nvPr/>
        </p:nvSpPr>
        <p:spPr>
          <a:xfrm>
            <a:off x="90488" y="4649788"/>
            <a:ext cx="12011025" cy="46037"/>
          </a:xfrm>
          <a:prstGeom prst="rect">
            <a:avLst/>
          </a:prstGeom>
          <a:solidFill>
            <a:srgbClr val="E6AFA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82" name="Google Shape;82;p50"/>
          <p:cNvSpPr/>
          <p:nvPr/>
        </p:nvSpPr>
        <p:spPr>
          <a:xfrm>
            <a:off x="90488" y="4773613"/>
            <a:ext cx="12011025" cy="476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83" name="Google Shape;83;p50"/>
          <p:cNvSpPr txBox="1"/>
          <p:nvPr>
            <p:ph type="title"/>
          </p:nvPr>
        </p:nvSpPr>
        <p:spPr>
          <a:xfrm>
            <a:off x="1219200" y="4900550"/>
            <a:ext cx="9753600" cy="52228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ibre Franklin"/>
              <a:buNone/>
              <a:defRPr b="0"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50"/>
          <p:cNvSpPr txBox="1"/>
          <p:nvPr>
            <p:ph idx="1" type="body"/>
          </p:nvPr>
        </p:nvSpPr>
        <p:spPr>
          <a:xfrm>
            <a:off x="1219200" y="5445825"/>
            <a:ext cx="9753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75"/>
              </a:spcBef>
              <a:spcAft>
                <a:spcPts val="0"/>
              </a:spcAft>
              <a:buSzPts val="1360"/>
              <a:buFont typeface="Libre Baskerville"/>
              <a:buNone/>
              <a:defRPr sz="1600"/>
            </a:lvl1pPr>
            <a:lvl2pPr indent="-293369" lvl="1" marL="914400" algn="l">
              <a:spcBef>
                <a:spcPts val="375"/>
              </a:spcBef>
              <a:spcAft>
                <a:spcPts val="0"/>
              </a:spcAft>
              <a:buSzPts val="1020"/>
              <a:buChar char="⚫"/>
              <a:defRPr sz="1200"/>
            </a:lvl2pPr>
            <a:lvl3pPr indent="-282575" lvl="2" marL="1371600" algn="l">
              <a:spcBef>
                <a:spcPts val="375"/>
              </a:spcBef>
              <a:spcAft>
                <a:spcPts val="0"/>
              </a:spcAft>
              <a:buSzPts val="850"/>
              <a:buChar char="⚫"/>
              <a:defRPr sz="1000"/>
            </a:lvl3pPr>
            <a:lvl4pPr indent="-274319" lvl="3" marL="1828800" algn="l">
              <a:spcBef>
                <a:spcPts val="375"/>
              </a:spcBef>
              <a:spcAft>
                <a:spcPts val="0"/>
              </a:spcAft>
              <a:buSzPts val="720"/>
              <a:buChar char="⚫"/>
              <a:defRPr sz="900"/>
            </a:lvl4pPr>
            <a:lvl5pPr indent="-285750" lvl="4" marL="2286000" algn="l">
              <a:spcBef>
                <a:spcPts val="375"/>
              </a:spcBef>
              <a:spcAft>
                <a:spcPts val="0"/>
              </a:spcAft>
              <a:buSzPts val="900"/>
              <a:buFont typeface="Libre Baskerville"/>
              <a:buChar char="o"/>
              <a:defRPr sz="900"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50"/>
          <p:cNvSpPr/>
          <p:nvPr>
            <p:ph idx="2" type="pic"/>
          </p:nvPr>
        </p:nvSpPr>
        <p:spPr>
          <a:xfrm>
            <a:off x="91077" y="66675"/>
            <a:ext cx="12002497" cy="4581525"/>
          </a:xfrm>
          <a:prstGeom prst="round2SameRect">
            <a:avLst>
              <a:gd fmla="val 7101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50"/>
          <p:cNvSpPr txBox="1"/>
          <p:nvPr>
            <p:ph idx="10" type="dt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50"/>
          <p:cNvSpPr txBox="1"/>
          <p:nvPr>
            <p:ph idx="11" type="ftr"/>
          </p:nvPr>
        </p:nvSpPr>
        <p:spPr>
          <a:xfrm>
            <a:off x="1219200" y="6172200"/>
            <a:ext cx="5181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50"/>
          <p:cNvSpPr/>
          <p:nvPr>
            <p:ph idx="12" type="sldNum"/>
          </p:nvPr>
        </p:nvSpPr>
        <p:spPr>
          <a:xfrm>
            <a:off x="195263" y="6208713"/>
            <a:ext cx="6096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1" name="Google Shape;11;p41"/>
          <p:cNvSpPr/>
          <p:nvPr/>
        </p:nvSpPr>
        <p:spPr>
          <a:xfrm>
            <a:off x="84138" y="69850"/>
            <a:ext cx="12018962" cy="6692900"/>
          </a:xfrm>
          <a:prstGeom prst="roundRect">
            <a:avLst>
              <a:gd fmla="val 4929" name="adj"/>
            </a:avLst>
          </a:prstGeom>
          <a:solidFill>
            <a:schemeClr val="lt1"/>
          </a:solidFill>
          <a:ln cap="sq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2" name="Google Shape;12;p41"/>
          <p:cNvSpPr txBox="1"/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3" name="Google Shape;13;p41"/>
          <p:cNvSpPr txBox="1"/>
          <p:nvPr>
            <p:ph idx="1" type="body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935" lvl="0" marL="45720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  <a:defRPr b="0" i="0" sz="2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58140" lvl="1" marL="914400" marR="0" rtl="0" algn="l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36550" lvl="2" marL="1371600" marR="0" rtl="0" algn="l">
              <a:spcBef>
                <a:spcPts val="375"/>
              </a:spcBef>
              <a:spcAft>
                <a:spcPts val="0"/>
              </a:spcAft>
              <a:buClr>
                <a:srgbClr val="E6B1AB"/>
              </a:buClr>
              <a:buSzPts val="17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30200" lvl="3" marL="18288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16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55600" lvl="4" marL="22860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2000"/>
              <a:buFont typeface="Libre Baskerville"/>
              <a:buChar char="o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4" name="Google Shape;14;p41"/>
          <p:cNvSpPr txBox="1"/>
          <p:nvPr>
            <p:ph idx="10" type="dt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41"/>
          <p:cNvSpPr txBox="1"/>
          <p:nvPr>
            <p:ph idx="11" type="ftr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41"/>
          <p:cNvSpPr/>
          <p:nvPr>
            <p:ph idx="12" type="sldNum"/>
          </p:nvPr>
        </p:nvSpPr>
        <p:spPr>
          <a:xfrm>
            <a:off x="195263" y="6210300"/>
            <a:ext cx="6096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gif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8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0.gif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9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5.png"/><Relationship Id="rId4" Type="http://schemas.openxmlformats.org/officeDocument/2006/relationships/image" Target="../media/image17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5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4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3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4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1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6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he complete beginner's guide to Web 3.0 and why it matters | My ..." id="106" name="Google Shape;10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130" y="762070"/>
            <a:ext cx="9448712" cy="41165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thinking the Web 3.0 Experience | by Chris Tse | Cardstack | Medium" id="166" name="Google Shape;16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9328" y="762070"/>
            <a:ext cx="9753344" cy="54862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1"/>
          <p:cNvSpPr txBox="1"/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1"/>
          <p:cNvSpPr txBox="1"/>
          <p:nvPr>
            <p:ph idx="1" type="body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2715" lvl="0" marL="273050" rtl="0" algn="l">
              <a:spcBef>
                <a:spcPts val="0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/>
          </a:p>
        </p:txBody>
      </p:sp>
      <p:pic>
        <p:nvPicPr>
          <p:cNvPr descr="Web 3.0 Will Be Powered by Blockchain Technology Stack | Hacker Noon" id="173" name="Google Shape;173;p11"/>
          <p:cNvPicPr preferRelativeResize="0"/>
          <p:nvPr/>
        </p:nvPicPr>
        <p:blipFill rotWithShape="1">
          <a:blip r:embed="rId3">
            <a:alphaModFix/>
          </a:blip>
          <a:srcRect b="8889" l="0" r="0" t="4004"/>
          <a:stretch/>
        </p:blipFill>
        <p:spPr>
          <a:xfrm>
            <a:off x="1981308" y="209930"/>
            <a:ext cx="7391206" cy="64381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2"/>
          <p:cNvSpPr txBox="1"/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The 5 main features that can help us define Web 3.0</a:t>
            </a:r>
            <a:endParaRPr sz="3600"/>
          </a:p>
        </p:txBody>
      </p:sp>
      <p:sp>
        <p:nvSpPr>
          <p:cNvPr id="179" name="Google Shape;179;p12"/>
          <p:cNvSpPr txBox="1"/>
          <p:nvPr>
            <p:ph idx="1" type="body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rtl="0" algn="l">
              <a:spcBef>
                <a:spcPts val="0"/>
              </a:spcBef>
              <a:spcAft>
                <a:spcPts val="0"/>
              </a:spcAft>
              <a:buSzPts val="2210"/>
              <a:buAutoNum type="arabicParenR"/>
            </a:pPr>
            <a:r>
              <a:rPr b="1" i="0" lang="en-US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Semantic Web</a:t>
            </a:r>
            <a:br>
              <a:rPr lang="en-US"/>
            </a:br>
            <a:r>
              <a:rPr b="0" i="0" lang="en-US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The next evolution of the Web involves the Semantic Web. The semantic web improves web technologies in order to </a:t>
            </a:r>
            <a:r>
              <a:rPr b="1" i="0" lang="en-US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generate, share and connect content through search and analysis based on the ability to understand the </a:t>
            </a:r>
            <a:endParaRPr b="1" i="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514350" lvl="0" marL="514350" rtl="0" algn="l">
              <a:spcBef>
                <a:spcPts val="575"/>
              </a:spcBef>
              <a:spcAft>
                <a:spcPts val="0"/>
              </a:spcAft>
              <a:buSzPts val="2210"/>
              <a:buAutoNum type="arabicParenR"/>
            </a:pPr>
            <a:r>
              <a:rPr b="1" i="0" lang="en-US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 Artificial Intelligence</a:t>
            </a:r>
            <a:br>
              <a:rPr lang="en-US"/>
            </a:br>
            <a:r>
              <a:rPr b="0" i="0" lang="en-US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Combining this capability with natural language processing, in Web 3.0, </a:t>
            </a:r>
            <a:r>
              <a:rPr b="1" i="0" lang="en-US" u="none" strike="noStrike">
                <a:solidFill>
                  <a:srgbClr val="003F7D"/>
                </a:solidFill>
                <a:latin typeface="Montserrat"/>
                <a:ea typeface="Montserrat"/>
                <a:cs typeface="Montserrat"/>
                <a:sym typeface="Montserrat"/>
              </a:rPr>
              <a:t>computers can understand information like humans</a:t>
            </a:r>
            <a:r>
              <a:rPr b="1" i="0" lang="en-US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 in order to provide faster and more relevant results</a:t>
            </a:r>
            <a:r>
              <a:rPr b="0" i="0" lang="en-US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. They become more intelligent to satisfy the needs of users. </a:t>
            </a:r>
            <a:r>
              <a:rPr b="1" i="0" lang="en-US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meaning of words</a:t>
            </a:r>
            <a:r>
              <a:rPr b="0" i="0" lang="en-US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, rather than on keywords or numbers.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3"/>
          <p:cNvSpPr txBox="1"/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3"/>
          <p:cNvSpPr txBox="1"/>
          <p:nvPr>
            <p:ph idx="1" type="body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210"/>
              <a:buNone/>
            </a:pPr>
            <a:r>
              <a:rPr b="1" lang="en-US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3) </a:t>
            </a:r>
            <a:r>
              <a:rPr b="1" i="0" lang="en-US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3D Graphics</a:t>
            </a:r>
            <a:br>
              <a:rPr lang="en-US"/>
            </a:br>
            <a:r>
              <a:rPr b="1" i="0" lang="en-US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The three dimensional design is being used extensively in websites and services</a:t>
            </a:r>
            <a:r>
              <a:rPr b="0" i="0" lang="en-US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 in Web 3.0. Museum guides, computer games, ecommerce, geospatial contexts, etc. are all examples that use 3D graphics.</a:t>
            </a:r>
            <a:endParaRPr b="0" i="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575"/>
              </a:spcBef>
              <a:spcAft>
                <a:spcPts val="0"/>
              </a:spcAft>
              <a:buSzPts val="2210"/>
              <a:buNone/>
            </a:pPr>
            <a:r>
              <a:rPr b="1" i="0" lang="en-US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4) Connectivity</a:t>
            </a:r>
            <a:br>
              <a:rPr lang="en-US"/>
            </a:br>
            <a:r>
              <a:rPr b="0" i="0" lang="en-US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With Web 3.0, </a:t>
            </a:r>
            <a:r>
              <a:rPr b="1" i="0" lang="en-US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information is more connected thanks to semantic metadata</a:t>
            </a:r>
            <a:r>
              <a:rPr b="0" i="0" lang="en-US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. As a result, the user experience evolves to another level of connectivity that leverages all the available information.</a:t>
            </a:r>
            <a:endParaRPr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575"/>
              </a:spcBef>
              <a:spcAft>
                <a:spcPts val="0"/>
              </a:spcAft>
              <a:buSzPts val="2210"/>
              <a:buNone/>
            </a:pPr>
            <a:r>
              <a:rPr b="1" i="0" lang="en-US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5) Ubiquity</a:t>
            </a:r>
            <a:br>
              <a:rPr lang="en-US"/>
            </a:br>
            <a:r>
              <a:rPr b="1" i="0" lang="en-US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Content is accessible by multiple applications</a:t>
            </a:r>
            <a:r>
              <a:rPr b="0" i="0" lang="en-US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, every device is connected to the web, the services can be used everywhere.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4"/>
          <p:cNvSpPr txBox="1"/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/>
              <a:t>Web 3.0</a:t>
            </a:r>
            <a:br>
              <a:rPr lang="en-US"/>
            </a:br>
            <a:r>
              <a:rPr lang="en-US" sz="2900"/>
              <a:t>Semantic Web </a:t>
            </a:r>
            <a:endParaRPr sz="2900"/>
          </a:p>
        </p:txBody>
      </p:sp>
      <p:sp>
        <p:nvSpPr>
          <p:cNvPr id="192" name="Google Shape;192;p14"/>
          <p:cNvSpPr txBox="1"/>
          <p:nvPr>
            <p:ph idx="1" type="body"/>
          </p:nvPr>
        </p:nvSpPr>
        <p:spPr>
          <a:xfrm>
            <a:off x="1981200" y="1295400"/>
            <a:ext cx="82296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2715" lvl="0" marL="273050" rtl="0" algn="l">
              <a:spcBef>
                <a:spcPts val="0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It is a group of methods and technologies to allow machines to understand the meaning - or "semantics" - of information on the World Wide Web.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The semantic web is a vision of information that is understandable by computers, so computers can perform more of the tedious work involved in finding, combining, and acting upon information on the web.</a:t>
            </a:r>
            <a:endParaRPr/>
          </a:p>
        </p:txBody>
      </p:sp>
      <p:cxnSp>
        <p:nvCxnSpPr>
          <p:cNvPr id="193" name="Google Shape;193;p14"/>
          <p:cNvCxnSpPr/>
          <p:nvPr/>
        </p:nvCxnSpPr>
        <p:spPr>
          <a:xfrm>
            <a:off x="1981200" y="1371600"/>
            <a:ext cx="8229600" cy="0"/>
          </a:xfrm>
          <a:prstGeom prst="straightConnector1">
            <a:avLst/>
          </a:prstGeom>
          <a:noFill/>
          <a:ln cap="flat" cmpd="sng" w="127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5"/>
          <p:cNvSpPr txBox="1"/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/>
              <a:t>Semantic Web</a:t>
            </a:r>
            <a:br>
              <a:rPr lang="en-US"/>
            </a:br>
            <a:r>
              <a:rPr lang="en-US" sz="2900"/>
              <a:t>The Technology</a:t>
            </a:r>
            <a:endParaRPr sz="2900"/>
          </a:p>
        </p:txBody>
      </p:sp>
      <p:sp>
        <p:nvSpPr>
          <p:cNvPr id="200" name="Google Shape;200;p15"/>
          <p:cNvSpPr txBox="1"/>
          <p:nvPr>
            <p:ph idx="1" type="body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spcBef>
                <a:spcPts val="0"/>
              </a:spcBef>
              <a:spcAft>
                <a:spcPts val="0"/>
              </a:spcAft>
              <a:buSzPts val="2380"/>
              <a:buChar char="⚫"/>
            </a:pPr>
            <a:r>
              <a:rPr lang="en-US" sz="2800">
                <a:solidFill>
                  <a:srgbClr val="FF0000"/>
                </a:solidFill>
              </a:rPr>
              <a:t>It involves publishing in languages specifically designed for data</a:t>
            </a:r>
            <a:r>
              <a:rPr lang="en-US" sz="2800"/>
              <a:t>: Resource Description Framework (RDF), Web Ontology Language (OWL), and Extensible Markup Language (XML):</a:t>
            </a:r>
            <a:endParaRPr sz="2800"/>
          </a:p>
          <a:p>
            <a:pPr indent="-121920" lvl="0" marL="273050" rtl="0" algn="l">
              <a:spcBef>
                <a:spcPts val="575"/>
              </a:spcBef>
              <a:spcAft>
                <a:spcPts val="0"/>
              </a:spcAft>
              <a:buSzPts val="2380"/>
              <a:buNone/>
            </a:pPr>
            <a:r>
              <a:t/>
            </a:r>
            <a:endParaRPr sz="2800"/>
          </a:p>
          <a:p>
            <a:pPr indent="-228600" lvl="1" marL="548005" rtl="0" algn="l">
              <a:spcBef>
                <a:spcPts val="375"/>
              </a:spcBef>
              <a:spcAft>
                <a:spcPts val="0"/>
              </a:spcAft>
              <a:buSzPts val="2040"/>
              <a:buFont typeface="Noto Sans Symbols"/>
              <a:buChar char="❑"/>
            </a:pPr>
            <a:r>
              <a:rPr lang="en-US"/>
              <a:t>HTML describes documents and the links between them.</a:t>
            </a:r>
            <a:endParaRPr/>
          </a:p>
          <a:p>
            <a:pPr indent="-99060" lvl="1" marL="548005" rtl="0" algn="l">
              <a:spcBef>
                <a:spcPts val="375"/>
              </a:spcBef>
              <a:spcAft>
                <a:spcPts val="0"/>
              </a:spcAft>
              <a:buSzPts val="2040"/>
              <a:buFont typeface="Noto Sans Symbols"/>
              <a:buNone/>
            </a:pPr>
            <a:r>
              <a:t/>
            </a:r>
            <a:endParaRPr/>
          </a:p>
          <a:p>
            <a:pPr indent="-228600" lvl="1" marL="548005" rtl="0" algn="l">
              <a:spcBef>
                <a:spcPts val="375"/>
              </a:spcBef>
              <a:spcAft>
                <a:spcPts val="0"/>
              </a:spcAft>
              <a:buSzPts val="2040"/>
              <a:buFont typeface="Noto Sans Symbols"/>
              <a:buChar char="❑"/>
            </a:pPr>
            <a:r>
              <a:rPr lang="en-US"/>
              <a:t> RDF, OWL, and XML, by contrast, can describe arbitrary things such as people, meetings, or airplane parts. </a:t>
            </a:r>
            <a:endParaRPr/>
          </a:p>
          <a:p>
            <a:pPr indent="-99060" lvl="1" marL="548005" rtl="0" algn="l">
              <a:spcBef>
                <a:spcPts val="375"/>
              </a:spcBef>
              <a:spcAft>
                <a:spcPts val="0"/>
              </a:spcAft>
              <a:buSzPts val="2040"/>
              <a:buFont typeface="Noto Sans Symbols"/>
              <a:buNone/>
            </a:pPr>
            <a:r>
              <a:t/>
            </a:r>
            <a:endParaRPr/>
          </a:p>
        </p:txBody>
      </p:sp>
      <p:cxnSp>
        <p:nvCxnSpPr>
          <p:cNvPr id="201" name="Google Shape;201;p15"/>
          <p:cNvCxnSpPr/>
          <p:nvPr/>
        </p:nvCxnSpPr>
        <p:spPr>
          <a:xfrm>
            <a:off x="1981200" y="1371600"/>
            <a:ext cx="8229600" cy="0"/>
          </a:xfrm>
          <a:prstGeom prst="straightConnector1">
            <a:avLst/>
          </a:prstGeom>
          <a:noFill/>
          <a:ln cap="flat" cmpd="sng" w="127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6"/>
          <p:cNvSpPr txBox="1"/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/>
              <a:t>Semantic Web</a:t>
            </a:r>
            <a:br>
              <a:rPr lang="en-US"/>
            </a:br>
            <a:r>
              <a:rPr lang="en-US" sz="2900"/>
              <a:t>Intelligent</a:t>
            </a:r>
            <a:endParaRPr sz="2900"/>
          </a:p>
        </p:txBody>
      </p:sp>
      <p:sp>
        <p:nvSpPr>
          <p:cNvPr id="207" name="Google Shape;207;p16"/>
          <p:cNvSpPr txBox="1"/>
          <p:nvPr>
            <p:ph idx="1" type="body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2715" lvl="0" marL="273050" rtl="0" algn="l">
              <a:spcBef>
                <a:spcPts val="0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The development of Web 3.0 focuses on adding </a:t>
            </a:r>
            <a:r>
              <a:rPr lang="en-US">
                <a:solidFill>
                  <a:srgbClr val="FF0000"/>
                </a:solidFill>
              </a:rPr>
              <a:t>metadata</a:t>
            </a:r>
            <a:r>
              <a:rPr lang="en-US"/>
              <a:t> or information to describe the content of the web which:</a:t>
            </a:r>
            <a:endParaRPr/>
          </a:p>
          <a:p>
            <a:pPr indent="-132715" lvl="0" marL="273050" rtl="0" algn="l">
              <a:spcBef>
                <a:spcPts val="575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/>
          </a:p>
          <a:p>
            <a:pPr indent="-228600" lvl="1" marL="548005" rtl="0" algn="l">
              <a:spcBef>
                <a:spcPts val="375"/>
              </a:spcBef>
              <a:spcAft>
                <a:spcPts val="0"/>
              </a:spcAft>
              <a:buSzPts val="2040"/>
              <a:buFont typeface="Noto Sans Symbols"/>
              <a:buChar char="⮚"/>
            </a:pPr>
            <a:r>
              <a:rPr lang="en-US"/>
              <a:t> Provide an </a:t>
            </a:r>
            <a:r>
              <a:rPr lang="en-US">
                <a:solidFill>
                  <a:srgbClr val="FF0000"/>
                </a:solidFill>
              </a:rPr>
              <a:t>intelligent level to the web site</a:t>
            </a:r>
            <a:r>
              <a:rPr lang="en-US"/>
              <a:t>.</a:t>
            </a:r>
            <a:endParaRPr/>
          </a:p>
          <a:p>
            <a:pPr indent="-228600" lvl="1" marL="548005" rtl="0" algn="l">
              <a:spcBef>
                <a:spcPts val="375"/>
              </a:spcBef>
              <a:spcAft>
                <a:spcPts val="0"/>
              </a:spcAft>
              <a:buSzPts val="2040"/>
              <a:buFont typeface="Noto Sans Symbols"/>
              <a:buChar char="⮚"/>
            </a:pPr>
            <a:r>
              <a:rPr lang="en-US"/>
              <a:t> Enable the </a:t>
            </a:r>
            <a:r>
              <a:rPr lang="en-US">
                <a:solidFill>
                  <a:srgbClr val="FF0000"/>
                </a:solidFill>
              </a:rPr>
              <a:t>user to communicate completely with the machines</a:t>
            </a:r>
            <a:r>
              <a:rPr lang="en-US"/>
              <a:t>.</a:t>
            </a:r>
            <a:endParaRPr/>
          </a:p>
          <a:p>
            <a:pPr indent="-228600" lvl="1" marL="548005" rtl="0" algn="l">
              <a:spcBef>
                <a:spcPts val="375"/>
              </a:spcBef>
              <a:spcAft>
                <a:spcPts val="0"/>
              </a:spcAft>
              <a:buSzPts val="2040"/>
              <a:buFont typeface="Noto Sans Symbols"/>
              <a:buChar char="⮚"/>
            </a:pPr>
            <a:r>
              <a:rPr lang="en-US"/>
              <a:t> Enable </a:t>
            </a:r>
            <a:r>
              <a:rPr lang="en-US">
                <a:solidFill>
                  <a:srgbClr val="FF0000"/>
                </a:solidFill>
              </a:rPr>
              <a:t>machines to communicate with each others.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208" name="Google Shape;208;p16"/>
          <p:cNvCxnSpPr/>
          <p:nvPr/>
        </p:nvCxnSpPr>
        <p:spPr>
          <a:xfrm>
            <a:off x="1981200" y="1371600"/>
            <a:ext cx="8229600" cy="0"/>
          </a:xfrm>
          <a:prstGeom prst="straightConnector1">
            <a:avLst/>
          </a:prstGeom>
          <a:noFill/>
          <a:ln cap="flat" cmpd="sng" w="127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7"/>
          <p:cNvSpPr txBox="1"/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/>
              <a:t>Semantic Web</a:t>
            </a:r>
            <a:br>
              <a:rPr lang="en-US"/>
            </a:br>
            <a:r>
              <a:rPr lang="en-US" sz="2900"/>
              <a:t>Intelligent System Planning</a:t>
            </a:r>
            <a:endParaRPr sz="2900"/>
          </a:p>
        </p:txBody>
      </p:sp>
      <p:sp>
        <p:nvSpPr>
          <p:cNvPr id="215" name="Google Shape;215;p17"/>
          <p:cNvSpPr txBox="1"/>
          <p:nvPr>
            <p:ph idx="1" type="body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4620" lvl="0" marL="27495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/>
          </a:p>
          <a:p>
            <a:pPr indent="-274955" lvl="0" marL="274955" rtl="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Example:</a:t>
            </a:r>
            <a:endParaRPr/>
          </a:p>
          <a:p>
            <a:pPr indent="-274955" lvl="0" marL="274955" rtl="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lang="en-US"/>
              <a:t>      The Question: ”</a:t>
            </a:r>
            <a:r>
              <a:rPr lang="en-US">
                <a:solidFill>
                  <a:srgbClr val="0070C0"/>
                </a:solidFill>
              </a:rPr>
              <a:t>I’m looking for a warm place to vacation and I have a budget of $3000. and I have an 11-year-old child</a:t>
            </a:r>
            <a:r>
              <a:rPr lang="en-US">
                <a:solidFill>
                  <a:srgbClr val="6E6263"/>
                </a:solidFill>
              </a:rPr>
              <a:t>.</a:t>
            </a:r>
            <a:r>
              <a:rPr lang="en-US"/>
              <a:t>”</a:t>
            </a:r>
            <a:endParaRPr/>
          </a:p>
          <a:p>
            <a:pPr indent="-228600" lvl="1" marL="549275" rtl="0" algn="l">
              <a:lnSpc>
                <a:spcPct val="90000"/>
              </a:lnSpc>
              <a:spcBef>
                <a:spcPts val="325"/>
              </a:spcBef>
              <a:spcAft>
                <a:spcPts val="0"/>
              </a:spcAft>
              <a:buSzPts val="2040"/>
              <a:buFont typeface="Noto Sans Symbols"/>
              <a:buNone/>
            </a:pPr>
            <a:r>
              <a:t/>
            </a:r>
            <a:endParaRPr/>
          </a:p>
          <a:p>
            <a:pPr indent="-228600" lvl="2" marL="822325" rtl="0" algn="l">
              <a:lnSpc>
                <a:spcPct val="90000"/>
              </a:lnSpc>
              <a:spcBef>
                <a:spcPts val="325"/>
              </a:spcBef>
              <a:spcAft>
                <a:spcPts val="0"/>
              </a:spcAft>
              <a:buSzPts val="1700"/>
              <a:buChar char="⚫"/>
            </a:pPr>
            <a:r>
              <a:rPr lang="en-US"/>
              <a:t>Today’s System, such query can lead to hours of sifting (</a:t>
            </a:r>
            <a:r>
              <a:rPr lang="en-US">
                <a:solidFill>
                  <a:srgbClr val="00B050"/>
                </a:solidFill>
              </a:rPr>
              <a:t>through lists of flights, hotel, car rentals</a:t>
            </a:r>
            <a:r>
              <a:rPr lang="en-US"/>
              <a:t>) and the options are often at odds with one another.</a:t>
            </a:r>
            <a:endParaRPr/>
          </a:p>
          <a:p>
            <a:pPr indent="-120650" lvl="2" marL="822325" rtl="0" algn="l">
              <a:lnSpc>
                <a:spcPct val="90000"/>
              </a:lnSpc>
              <a:spcBef>
                <a:spcPts val="325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/>
          </a:p>
          <a:p>
            <a:pPr indent="-228600" lvl="2" marL="822325" rtl="0" algn="l">
              <a:lnSpc>
                <a:spcPct val="90000"/>
              </a:lnSpc>
              <a:spcBef>
                <a:spcPts val="325"/>
              </a:spcBef>
              <a:spcAft>
                <a:spcPts val="0"/>
              </a:spcAft>
              <a:buSzPts val="1700"/>
              <a:buChar char="⚫"/>
            </a:pPr>
            <a:r>
              <a:rPr lang="en-US"/>
              <a:t>Web 3.0 will call up </a:t>
            </a:r>
            <a:r>
              <a:rPr lang="en-US">
                <a:solidFill>
                  <a:srgbClr val="00B050"/>
                </a:solidFill>
              </a:rPr>
              <a:t>a complete vacation package</a:t>
            </a:r>
            <a:r>
              <a:rPr lang="en-US"/>
              <a:t> that was planned as meticulously as if it had been assembled by a human travel agent.</a:t>
            </a:r>
            <a:endParaRPr/>
          </a:p>
          <a:p>
            <a:pPr indent="-120650" lvl="2" marL="822325" rtl="0" algn="l">
              <a:lnSpc>
                <a:spcPct val="90000"/>
              </a:lnSpc>
              <a:spcBef>
                <a:spcPts val="325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/>
          </a:p>
          <a:p>
            <a:pPr indent="-134620" lvl="0" marL="274955" rtl="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/>
          </a:p>
        </p:txBody>
      </p:sp>
      <p:cxnSp>
        <p:nvCxnSpPr>
          <p:cNvPr id="216" name="Google Shape;216;p17"/>
          <p:cNvCxnSpPr/>
          <p:nvPr/>
        </p:nvCxnSpPr>
        <p:spPr>
          <a:xfrm>
            <a:off x="1981200" y="1371600"/>
            <a:ext cx="8229600" cy="0"/>
          </a:xfrm>
          <a:prstGeom prst="straightConnector1">
            <a:avLst/>
          </a:prstGeom>
          <a:noFill/>
          <a:ln cap="flat" cmpd="sng" w="127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8"/>
          <p:cNvSpPr txBox="1"/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/>
              <a:t>Semantic Web</a:t>
            </a:r>
            <a:br>
              <a:rPr lang="en-US"/>
            </a:br>
            <a:r>
              <a:rPr lang="en-US" sz="2900"/>
              <a:t>Business and Network Applications</a:t>
            </a:r>
            <a:endParaRPr sz="2900"/>
          </a:p>
        </p:txBody>
      </p:sp>
      <p:sp>
        <p:nvSpPr>
          <p:cNvPr id="223" name="Google Shape;223;p18"/>
          <p:cNvSpPr txBox="1"/>
          <p:nvPr>
            <p:ph idx="1" type="body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2715" lvl="0" marL="273050" rtl="0" algn="l">
              <a:spcBef>
                <a:spcPts val="0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Web 3.0 is the ability for customers to communicate with companies.</a:t>
            </a:r>
            <a:endParaRPr/>
          </a:p>
          <a:p>
            <a:pPr indent="-132715" lvl="0" marL="273050" rtl="0" algn="l">
              <a:spcBef>
                <a:spcPts val="575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/>
          </a:p>
          <a:p>
            <a:pPr indent="-228600" lvl="2" marL="822325" rtl="0" algn="l">
              <a:spcBef>
                <a:spcPts val="375"/>
              </a:spcBef>
              <a:spcAft>
                <a:spcPts val="0"/>
              </a:spcAft>
              <a:buSzPts val="1700"/>
              <a:buFont typeface="Noto Sans Symbols"/>
              <a:buChar char="❖"/>
            </a:pPr>
            <a:r>
              <a:rPr lang="en-US"/>
              <a:t>Directly, using blogs and other Web 2.0 applications, </a:t>
            </a:r>
            <a:endParaRPr/>
          </a:p>
          <a:p>
            <a:pPr indent="-120650" lvl="2" marL="822325" rtl="0" algn="l">
              <a:spcBef>
                <a:spcPts val="375"/>
              </a:spcBef>
              <a:spcAft>
                <a:spcPts val="0"/>
              </a:spcAft>
              <a:buSzPts val="1700"/>
              <a:buFont typeface="Noto Sans Symbols"/>
              <a:buNone/>
            </a:pPr>
            <a:r>
              <a:t/>
            </a:r>
            <a:endParaRPr/>
          </a:p>
          <a:p>
            <a:pPr indent="-228600" lvl="2" marL="822325" rtl="0" algn="l">
              <a:spcBef>
                <a:spcPts val="375"/>
              </a:spcBef>
              <a:spcAft>
                <a:spcPts val="0"/>
              </a:spcAft>
              <a:buSzPts val="1700"/>
              <a:buFont typeface="Noto Sans Symbols"/>
              <a:buChar char="❖"/>
            </a:pPr>
            <a:r>
              <a:rPr lang="en-US"/>
              <a:t>Indirectly, as if we were holders of psychographic data analyzed by the semantic web and other marketing tools as Micro targeting / Silent Marketing.</a:t>
            </a:r>
            <a:endParaRPr/>
          </a:p>
          <a:p>
            <a:pPr indent="-132715" lvl="0" marL="273050" rtl="0" algn="l">
              <a:spcBef>
                <a:spcPts val="575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/>
          </a:p>
        </p:txBody>
      </p:sp>
      <p:cxnSp>
        <p:nvCxnSpPr>
          <p:cNvPr id="224" name="Google Shape;224;p18"/>
          <p:cNvCxnSpPr/>
          <p:nvPr/>
        </p:nvCxnSpPr>
        <p:spPr>
          <a:xfrm>
            <a:off x="1981200" y="1371600"/>
            <a:ext cx="8229600" cy="0"/>
          </a:xfrm>
          <a:prstGeom prst="straightConnector1">
            <a:avLst/>
          </a:prstGeom>
          <a:noFill/>
          <a:ln cap="flat" cmpd="sng" w="127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9"/>
          <p:cNvSpPr txBox="1"/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/>
              <a:t>Semantic Web</a:t>
            </a:r>
            <a:br>
              <a:rPr b="1" lang="en-US" sz="3200"/>
            </a:br>
            <a:r>
              <a:rPr lang="en-US" sz="2900"/>
              <a:t>Semantic Meaning</a:t>
            </a:r>
            <a:endParaRPr sz="2900"/>
          </a:p>
        </p:txBody>
      </p:sp>
      <p:sp>
        <p:nvSpPr>
          <p:cNvPr id="230" name="Google Shape;230;p19"/>
          <p:cNvSpPr txBox="1"/>
          <p:nvPr>
            <p:ph idx="1" type="body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2715" lvl="0" marL="273050" rtl="0" algn="l">
              <a:spcBef>
                <a:spcPts val="0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t/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Char char="❖"/>
            </a:pPr>
            <a:r>
              <a:rPr lang="en-US"/>
              <a:t>Having a semantic meaning on the web, evolution will lead to have more intelligent and specialized webs.</a:t>
            </a:r>
            <a:endParaRPr/>
          </a:p>
          <a:p>
            <a:pPr indent="-132715" lvl="0" marL="27305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t/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Char char="❖"/>
            </a:pPr>
            <a:r>
              <a:rPr lang="en-US"/>
              <a:t>All next evolution paths in this paper depend on having information about the web components.</a:t>
            </a:r>
            <a:endParaRPr/>
          </a:p>
        </p:txBody>
      </p:sp>
      <p:cxnSp>
        <p:nvCxnSpPr>
          <p:cNvPr id="231" name="Google Shape;231;p19"/>
          <p:cNvCxnSpPr/>
          <p:nvPr/>
        </p:nvCxnSpPr>
        <p:spPr>
          <a:xfrm>
            <a:off x="1981200" y="1371600"/>
            <a:ext cx="8229600" cy="0"/>
          </a:xfrm>
          <a:prstGeom prst="straightConnector1">
            <a:avLst/>
          </a:prstGeom>
          <a:noFill/>
          <a:ln cap="flat" cmpd="sng" w="127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"/>
          <p:cNvSpPr txBox="1"/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"/>
          <p:cNvSpPr txBox="1"/>
          <p:nvPr>
            <p:ph idx="1" type="body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2715" lvl="0" marL="273050" rtl="0" algn="l">
              <a:spcBef>
                <a:spcPts val="0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/>
          </a:p>
        </p:txBody>
      </p:sp>
      <p:pic>
        <p:nvPicPr>
          <p:cNvPr descr="Future of the Internet | Media Briefing from Bangkok, Thailand [19 Au…" id="113" name="Google Shape;113;p2"/>
          <p:cNvPicPr preferRelativeResize="0"/>
          <p:nvPr/>
        </p:nvPicPr>
        <p:blipFill rotWithShape="1">
          <a:blip r:embed="rId3">
            <a:alphaModFix/>
          </a:blip>
          <a:srcRect b="28288" l="19906" r="19906" t="33299"/>
          <a:stretch/>
        </p:blipFill>
        <p:spPr>
          <a:xfrm>
            <a:off x="1524120" y="1417638"/>
            <a:ext cx="9143760" cy="43813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0"/>
          <p:cNvSpPr txBox="1"/>
          <p:nvPr>
            <p:ph type="title"/>
          </p:nvPr>
        </p:nvSpPr>
        <p:spPr>
          <a:xfrm>
            <a:off x="1371724" y="2590800"/>
            <a:ext cx="10210531" cy="22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br>
              <a:rPr lang="en-US"/>
            </a:br>
            <a:br>
              <a:rPr lang="en-US"/>
            </a:br>
            <a:br>
              <a:rPr lang="en-US"/>
            </a:br>
            <a:r>
              <a:rPr lang="en-US"/>
              <a:t>We can say that </a:t>
            </a:r>
            <a:r>
              <a:rPr lang="en-US">
                <a:solidFill>
                  <a:srgbClr val="FF0000"/>
                </a:solidFill>
              </a:rPr>
              <a:t>Semantic web </a:t>
            </a:r>
            <a:r>
              <a:rPr lang="en-US"/>
              <a:t>is the main and </a:t>
            </a:r>
            <a:r>
              <a:rPr lang="en-US">
                <a:solidFill>
                  <a:srgbClr val="FF0000"/>
                </a:solidFill>
              </a:rPr>
              <a:t>starting point of Web 3.0 </a:t>
            </a:r>
            <a:r>
              <a:rPr lang="en-US"/>
              <a:t>evolution.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1"/>
          <p:cNvSpPr txBox="1"/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534733"/>
                </a:solidFill>
              </a:rPr>
              <a:t>Web 3.0</a:t>
            </a:r>
            <a:br>
              <a:rPr lang="en-US" sz="3600">
                <a:solidFill>
                  <a:srgbClr val="FF0000"/>
                </a:solidFill>
              </a:rPr>
            </a:br>
            <a:r>
              <a:rPr lang="en-US" sz="2900">
                <a:solidFill>
                  <a:srgbClr val="534733"/>
                </a:solidFill>
              </a:rPr>
              <a:t>Web 3D</a:t>
            </a:r>
            <a:endParaRPr sz="2900">
              <a:solidFill>
                <a:srgbClr val="534733"/>
              </a:solidFill>
            </a:endParaRPr>
          </a:p>
        </p:txBody>
      </p:sp>
      <p:sp>
        <p:nvSpPr>
          <p:cNvPr id="243" name="Google Shape;243;p21"/>
          <p:cNvSpPr txBox="1"/>
          <p:nvPr>
            <p:ph idx="1" type="body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spcBef>
                <a:spcPts val="0"/>
              </a:spcBef>
              <a:spcAft>
                <a:spcPts val="0"/>
              </a:spcAft>
              <a:buSzPts val="2040"/>
              <a:buFont typeface="Arial"/>
              <a:buNone/>
            </a:pPr>
            <a:r>
              <a:t/>
            </a:r>
            <a:endParaRPr sz="2400"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040"/>
              <a:buFont typeface="Arial"/>
              <a:buNone/>
            </a:pPr>
            <a:r>
              <a:rPr lang="en-US" sz="2400">
                <a:solidFill>
                  <a:srgbClr val="C00000"/>
                </a:solidFill>
              </a:rPr>
              <a:t>Web 3.0 will be 3D-Internet! </a:t>
            </a:r>
            <a:endParaRPr sz="2400">
              <a:solidFill>
                <a:srgbClr val="C00000"/>
              </a:solidFill>
            </a:endParaRPr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040"/>
              <a:buFont typeface="Noto Sans Symbols"/>
              <a:buChar char="●"/>
            </a:pPr>
            <a:r>
              <a:rPr lang="en-US" sz="2400"/>
              <a:t>Web 3.0 will be nothing else than three-dimensional internet.</a:t>
            </a:r>
            <a:endParaRPr sz="2400"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040"/>
              <a:buFont typeface="Noto Sans Symbols"/>
              <a:buChar char="●"/>
            </a:pPr>
            <a:r>
              <a:rPr lang="en-US" sz="2400"/>
              <a:t>At list very moment thousands of users worldwide linger in 3D-worlds like second Life or 3D-Games such as Entropiauniverse and Active worlds.</a:t>
            </a:r>
            <a:endParaRPr sz="2400"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040"/>
              <a:buFont typeface="Noto Sans Symbols"/>
              <a:buChar char="●"/>
            </a:pPr>
            <a:r>
              <a:rPr lang="en-US" sz="2400"/>
              <a:t>Philip Rosedale, founder of Second Life, believes that one day 1500 million people will have a second existence.</a:t>
            </a:r>
            <a:endParaRPr sz="2400"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040"/>
              <a:buFont typeface="Noto Sans Symbols"/>
              <a:buChar char="●"/>
            </a:pPr>
            <a:r>
              <a:rPr lang="en-US" sz="2400"/>
              <a:t>The adding of the third dimension will shift the internet into a hyper-realistic parallel world </a:t>
            </a:r>
            <a:r>
              <a:rPr lang="en-US" sz="1800"/>
              <a:t>.</a:t>
            </a:r>
            <a:endParaRPr sz="1800"/>
          </a:p>
          <a:p>
            <a:pPr indent="-273050" lvl="0" marL="273050" rtl="0" algn="r">
              <a:spcBef>
                <a:spcPts val="575"/>
              </a:spcBef>
              <a:spcAft>
                <a:spcPts val="0"/>
              </a:spcAft>
              <a:buSzPts val="1530"/>
              <a:buFont typeface="Arial"/>
              <a:buNone/>
            </a:pPr>
            <a:r>
              <a:rPr lang="en-US" sz="1800"/>
              <a:t>http://www.internet3d.org</a:t>
            </a:r>
            <a:endParaRPr sz="1800"/>
          </a:p>
        </p:txBody>
      </p:sp>
      <p:cxnSp>
        <p:nvCxnSpPr>
          <p:cNvPr id="244" name="Google Shape;244;p21"/>
          <p:cNvCxnSpPr/>
          <p:nvPr/>
        </p:nvCxnSpPr>
        <p:spPr>
          <a:xfrm>
            <a:off x="1981200" y="1371600"/>
            <a:ext cx="8229600" cy="0"/>
          </a:xfrm>
          <a:prstGeom prst="straightConnector1">
            <a:avLst/>
          </a:prstGeom>
          <a:noFill/>
          <a:ln cap="flat" cmpd="sng" w="127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2"/>
          <p:cNvSpPr txBox="1"/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534733"/>
                </a:solidFill>
              </a:rPr>
              <a:t>Web 3.0</a:t>
            </a:r>
            <a:br>
              <a:rPr b="1" lang="en-US" sz="3600">
                <a:solidFill>
                  <a:srgbClr val="534733"/>
                </a:solidFill>
              </a:rPr>
            </a:br>
            <a:r>
              <a:rPr lang="en-US" sz="2900">
                <a:solidFill>
                  <a:srgbClr val="534733"/>
                </a:solidFill>
              </a:rPr>
              <a:t>Ubiquitous and pervasive web</a:t>
            </a:r>
            <a:endParaRPr sz="2900"/>
          </a:p>
        </p:txBody>
      </p:sp>
      <p:sp>
        <p:nvSpPr>
          <p:cNvPr id="251" name="Google Shape;251;p22"/>
          <p:cNvSpPr txBox="1"/>
          <p:nvPr>
            <p:ph idx="1" type="body"/>
          </p:nvPr>
        </p:nvSpPr>
        <p:spPr>
          <a:xfrm>
            <a:off x="0" y="1371600"/>
            <a:ext cx="11578761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040"/>
              <a:buFont typeface="Noto Sans Symbols"/>
              <a:buChar char="⚫"/>
            </a:pPr>
            <a:r>
              <a:rPr lang="en-US" sz="2400"/>
              <a:t>“Our Vision of Web 3.0 is to link data and devices in new ways to achieve new insights, greater efficiencies, economic benefits and improved quality of life” </a:t>
            </a:r>
            <a:endParaRPr sz="2400"/>
          </a:p>
          <a:p>
            <a:pPr indent="-274320" lvl="0" marL="274320" rtl="0" algn="r">
              <a:spcBef>
                <a:spcPts val="580"/>
              </a:spcBef>
              <a:spcAft>
                <a:spcPts val="0"/>
              </a:spcAft>
              <a:buSzPts val="2040"/>
              <a:buFont typeface="Arial"/>
              <a:buNone/>
            </a:pPr>
            <a:r>
              <a:rPr lang="en-US" sz="2400"/>
              <a:t>Steve Bratt.</a:t>
            </a:r>
            <a:endParaRPr sz="2400"/>
          </a:p>
          <a:p>
            <a:pPr indent="-144780" lvl="0" marL="274320" rtl="0" algn="l">
              <a:spcBef>
                <a:spcPts val="580"/>
              </a:spcBef>
              <a:spcAft>
                <a:spcPts val="0"/>
              </a:spcAft>
              <a:buSzPts val="2040"/>
              <a:buFont typeface="Noto Sans Symbols"/>
              <a:buNone/>
            </a:pPr>
            <a:r>
              <a:t/>
            </a:r>
            <a:endParaRPr sz="2400"/>
          </a:p>
          <a:p>
            <a:pPr indent="-144780" lvl="0" marL="274320" rtl="0" algn="l">
              <a:spcBef>
                <a:spcPts val="580"/>
              </a:spcBef>
              <a:spcAft>
                <a:spcPts val="0"/>
              </a:spcAft>
              <a:buSzPts val="2040"/>
              <a:buFont typeface="Noto Sans Symbols"/>
              <a:buNone/>
            </a:pPr>
            <a:r>
              <a:t/>
            </a:r>
            <a:endParaRPr sz="2400"/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SzPts val="2040"/>
              <a:buFont typeface="Noto Sans Symbols"/>
              <a:buChar char="⚫"/>
            </a:pPr>
            <a:r>
              <a:rPr lang="en-US" sz="2400"/>
              <a:t>“The Web 3.0 will see applications that are pieced together, fast, customizable, run on any device, and most importantly, disseminate virally–through social networks”</a:t>
            </a:r>
            <a:endParaRPr sz="2400"/>
          </a:p>
          <a:p>
            <a:pPr indent="-274320" lvl="0" marL="274320" rtl="0" algn="r">
              <a:spcBef>
                <a:spcPts val="580"/>
              </a:spcBef>
              <a:spcAft>
                <a:spcPts val="0"/>
              </a:spcAft>
              <a:buSzPts val="2040"/>
              <a:buFont typeface="Arial"/>
              <a:buNone/>
            </a:pPr>
            <a:r>
              <a:t/>
            </a:r>
            <a:endParaRPr sz="2400"/>
          </a:p>
          <a:p>
            <a:pPr indent="-274320" lvl="0" marL="274320" rtl="0" algn="r">
              <a:spcBef>
                <a:spcPts val="580"/>
              </a:spcBef>
              <a:spcAft>
                <a:spcPts val="0"/>
              </a:spcAft>
              <a:buSzPts val="2040"/>
              <a:buFont typeface="Arial"/>
              <a:buNone/>
            </a:pPr>
            <a:r>
              <a:t/>
            </a:r>
            <a:endParaRPr sz="2400"/>
          </a:p>
          <a:p>
            <a:pPr indent="-274320" lvl="0" marL="274320" rtl="0" algn="r">
              <a:spcBef>
                <a:spcPts val="580"/>
              </a:spcBef>
              <a:spcAft>
                <a:spcPts val="0"/>
              </a:spcAft>
              <a:buSzPts val="2040"/>
              <a:buFont typeface="Arial"/>
              <a:buNone/>
            </a:pPr>
            <a:r>
              <a:t/>
            </a:r>
            <a:endParaRPr sz="2400"/>
          </a:p>
          <a:p>
            <a:pPr indent="-274320" lvl="0" marL="274320" rtl="0" algn="r">
              <a:spcBef>
                <a:spcPts val="580"/>
              </a:spcBef>
              <a:spcAft>
                <a:spcPts val="0"/>
              </a:spcAft>
              <a:buSzPts val="2040"/>
              <a:buFont typeface="Arial"/>
              <a:buNone/>
            </a:pPr>
            <a:r>
              <a:t/>
            </a:r>
            <a:endParaRPr sz="2400"/>
          </a:p>
          <a:p>
            <a:pPr indent="-274320" lvl="0" marL="274320" rtl="0" algn="r">
              <a:spcBef>
                <a:spcPts val="580"/>
              </a:spcBef>
              <a:spcAft>
                <a:spcPts val="0"/>
              </a:spcAft>
              <a:buSzPts val="2040"/>
              <a:buFont typeface="Arial"/>
              <a:buNone/>
            </a:pPr>
            <a:r>
              <a:t/>
            </a:r>
            <a:endParaRPr sz="2400"/>
          </a:p>
          <a:p>
            <a:pPr indent="-274320" lvl="0" marL="274320" rtl="0" algn="r">
              <a:spcBef>
                <a:spcPts val="580"/>
              </a:spcBef>
              <a:spcAft>
                <a:spcPts val="0"/>
              </a:spcAft>
              <a:buSzPts val="2040"/>
              <a:buFont typeface="Arial"/>
              <a:buNone/>
            </a:pPr>
            <a:r>
              <a:t/>
            </a:r>
            <a:endParaRPr sz="2400"/>
          </a:p>
          <a:p>
            <a:pPr indent="-274320" lvl="0" marL="274320" rtl="0" algn="r">
              <a:spcBef>
                <a:spcPts val="580"/>
              </a:spcBef>
              <a:spcAft>
                <a:spcPts val="0"/>
              </a:spcAft>
              <a:buSzPts val="2040"/>
              <a:buFont typeface="Arial"/>
              <a:buNone/>
            </a:pPr>
            <a:r>
              <a:t/>
            </a:r>
            <a:endParaRPr sz="2400"/>
          </a:p>
          <a:p>
            <a:pPr indent="-274320" lvl="0" marL="274320" rtl="0" algn="r">
              <a:spcBef>
                <a:spcPts val="580"/>
              </a:spcBef>
              <a:spcAft>
                <a:spcPts val="0"/>
              </a:spcAft>
              <a:buSzPts val="2040"/>
              <a:buFont typeface="Arial"/>
              <a:buNone/>
            </a:pPr>
            <a:r>
              <a:t/>
            </a:r>
            <a:endParaRPr sz="2400"/>
          </a:p>
          <a:p>
            <a:pPr indent="-274320" lvl="0" marL="274320" rtl="0" algn="r">
              <a:spcBef>
                <a:spcPts val="580"/>
              </a:spcBef>
              <a:spcAft>
                <a:spcPts val="0"/>
              </a:spcAft>
              <a:buSzPts val="2040"/>
              <a:buFont typeface="Arial"/>
              <a:buNone/>
            </a:pPr>
            <a:r>
              <a:t/>
            </a:r>
            <a:endParaRPr sz="2400"/>
          </a:p>
          <a:p>
            <a:pPr indent="-274320" lvl="0" marL="274320" rtl="0" algn="r">
              <a:spcBef>
                <a:spcPts val="580"/>
              </a:spcBef>
              <a:spcAft>
                <a:spcPts val="0"/>
              </a:spcAft>
              <a:buSzPts val="2040"/>
              <a:buFont typeface="Arial"/>
              <a:buNone/>
            </a:pPr>
            <a:r>
              <a:t/>
            </a:r>
            <a:endParaRPr sz="2400"/>
          </a:p>
          <a:p>
            <a:pPr indent="-274320" lvl="0" marL="274320" rtl="0" algn="r">
              <a:spcBef>
                <a:spcPts val="580"/>
              </a:spcBef>
              <a:spcAft>
                <a:spcPts val="0"/>
              </a:spcAft>
              <a:buSzPts val="2040"/>
              <a:buFont typeface="Arial"/>
              <a:buNone/>
            </a:pPr>
            <a:r>
              <a:rPr lang="en-US" sz="2400"/>
              <a:t>Eric Schmidt, CEO of Google</a:t>
            </a:r>
            <a:endParaRPr sz="2400"/>
          </a:p>
        </p:txBody>
      </p:sp>
      <p:pic>
        <p:nvPicPr>
          <p:cNvPr descr="w3c_pic4.jpg" id="252" name="Google Shape;252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21086" y="1828800"/>
            <a:ext cx="4257675" cy="3200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3" name="Google Shape;253;p22"/>
          <p:cNvCxnSpPr/>
          <p:nvPr/>
        </p:nvCxnSpPr>
        <p:spPr>
          <a:xfrm>
            <a:off x="1981200" y="1371600"/>
            <a:ext cx="8229600" cy="0"/>
          </a:xfrm>
          <a:prstGeom prst="straightConnector1">
            <a:avLst/>
          </a:prstGeom>
          <a:noFill/>
          <a:ln cap="flat" cmpd="sng" w="127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3"/>
          <p:cNvSpPr txBox="1"/>
          <p:nvPr>
            <p:ph type="title"/>
          </p:nvPr>
        </p:nvSpPr>
        <p:spPr>
          <a:xfrm>
            <a:off x="685942" y="274638"/>
            <a:ext cx="1089645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Web 3.0 might be defined as a third-generation of the Web enabled by the convergence of several key emerging technology trends:</a:t>
            </a:r>
            <a:endParaRPr sz="2800"/>
          </a:p>
        </p:txBody>
      </p:sp>
      <p:sp>
        <p:nvSpPr>
          <p:cNvPr id="259" name="Google Shape;259;p23"/>
          <p:cNvSpPr txBox="1"/>
          <p:nvPr>
            <p:ph idx="1" type="body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spcBef>
                <a:spcPts val="0"/>
              </a:spcBef>
              <a:spcAft>
                <a:spcPts val="0"/>
              </a:spcAft>
              <a:buSzPts val="2210"/>
              <a:buChar char="⚫"/>
            </a:pPr>
            <a:r>
              <a:rPr lang="en-US">
                <a:solidFill>
                  <a:srgbClr val="FF0000"/>
                </a:solidFill>
              </a:rPr>
              <a:t>Ubiquitous Connectivity</a:t>
            </a:r>
            <a:endParaRPr>
              <a:solidFill>
                <a:srgbClr val="FF0000"/>
              </a:solidFill>
            </a:endParaRPr>
          </a:p>
          <a:p>
            <a:pPr indent="-228600" lvl="1" marL="548005" rtl="0" algn="l">
              <a:spcBef>
                <a:spcPts val="375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Broadband adoption</a:t>
            </a:r>
            <a:endParaRPr/>
          </a:p>
          <a:p>
            <a:pPr indent="-228600" lvl="1" marL="548005" rtl="0" algn="l">
              <a:spcBef>
                <a:spcPts val="375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Mobile Internet access</a:t>
            </a:r>
            <a:endParaRPr/>
          </a:p>
          <a:p>
            <a:pPr indent="-228600" lvl="1" marL="548005" rtl="0" algn="l">
              <a:spcBef>
                <a:spcPts val="375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Mobile devices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>
                <a:solidFill>
                  <a:srgbClr val="FF0000"/>
                </a:solidFill>
              </a:rPr>
              <a:t>Network Computing</a:t>
            </a:r>
            <a:endParaRPr>
              <a:solidFill>
                <a:srgbClr val="FF0000"/>
              </a:solidFill>
            </a:endParaRPr>
          </a:p>
          <a:p>
            <a:pPr indent="-228600" lvl="1" marL="548005" rtl="0" algn="l">
              <a:spcBef>
                <a:spcPts val="375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Software-as-a-service business models</a:t>
            </a:r>
            <a:endParaRPr/>
          </a:p>
          <a:p>
            <a:pPr indent="-228600" lvl="1" marL="548005" rtl="0" algn="l">
              <a:spcBef>
                <a:spcPts val="375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Web services interoperability</a:t>
            </a:r>
            <a:endParaRPr/>
          </a:p>
          <a:p>
            <a:pPr indent="-228600" lvl="1" marL="548005" rtl="0" algn="l">
              <a:spcBef>
                <a:spcPts val="375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Distributed computing (P2P, grid computing, hosted “cloud computing” server farms such as Amazon S3)</a:t>
            </a:r>
            <a:endParaRPr/>
          </a:p>
          <a:p>
            <a:pPr indent="-132715" lvl="0" marL="273050" rtl="0" algn="l">
              <a:spcBef>
                <a:spcPts val="575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4"/>
          <p:cNvSpPr txBox="1"/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4"/>
          <p:cNvSpPr txBox="1"/>
          <p:nvPr>
            <p:ph idx="1" type="body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spcBef>
                <a:spcPts val="0"/>
              </a:spcBef>
              <a:spcAft>
                <a:spcPts val="0"/>
              </a:spcAft>
              <a:buSzPts val="2210"/>
              <a:buChar char="⚫"/>
            </a:pPr>
            <a:r>
              <a:rPr lang="en-US">
                <a:solidFill>
                  <a:srgbClr val="FF0000"/>
                </a:solidFill>
              </a:rPr>
              <a:t>Open Technologies</a:t>
            </a:r>
            <a:endParaRPr>
              <a:solidFill>
                <a:srgbClr val="FF0000"/>
              </a:solidFill>
            </a:endParaRPr>
          </a:p>
          <a:p>
            <a:pPr indent="-228600" lvl="1" marL="548005" rtl="0" algn="l">
              <a:spcBef>
                <a:spcPts val="375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Open APIs and protocols</a:t>
            </a:r>
            <a:endParaRPr/>
          </a:p>
          <a:p>
            <a:pPr indent="-228600" lvl="1" marL="548005" rtl="0" algn="l">
              <a:spcBef>
                <a:spcPts val="375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Open data formats</a:t>
            </a:r>
            <a:endParaRPr/>
          </a:p>
          <a:p>
            <a:pPr indent="-228600" lvl="1" marL="548005" rtl="0" algn="l">
              <a:spcBef>
                <a:spcPts val="375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Open-source software platforms</a:t>
            </a:r>
            <a:endParaRPr/>
          </a:p>
          <a:p>
            <a:pPr indent="-228600" lvl="1" marL="548005" rtl="0" algn="l">
              <a:spcBef>
                <a:spcPts val="375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Open data (Creative Commons, Open Data License, etc.)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>
                <a:solidFill>
                  <a:srgbClr val="FF0000"/>
                </a:solidFill>
              </a:rPr>
              <a:t>Open Identity</a:t>
            </a:r>
            <a:endParaRPr>
              <a:solidFill>
                <a:srgbClr val="FF0000"/>
              </a:solidFill>
            </a:endParaRPr>
          </a:p>
          <a:p>
            <a:pPr indent="-228600" lvl="1" marL="548005" rtl="0" algn="l">
              <a:spcBef>
                <a:spcPts val="375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Open identity (OpenID)</a:t>
            </a:r>
            <a:endParaRPr/>
          </a:p>
          <a:p>
            <a:pPr indent="-228600" lvl="1" marL="548005" rtl="0" algn="l">
              <a:spcBef>
                <a:spcPts val="375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Open reputation</a:t>
            </a:r>
            <a:endParaRPr/>
          </a:p>
          <a:p>
            <a:pPr indent="-228600" lvl="1" marL="548005" rtl="0" algn="l">
              <a:spcBef>
                <a:spcPts val="375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Portable identity and personal data (for example, the ability to port your user account and search history from one service to another)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5"/>
          <p:cNvSpPr txBox="1"/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25"/>
          <p:cNvSpPr txBox="1"/>
          <p:nvPr>
            <p:ph idx="1" type="body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spcBef>
                <a:spcPts val="0"/>
              </a:spcBef>
              <a:spcAft>
                <a:spcPts val="0"/>
              </a:spcAft>
              <a:buSzPts val="2210"/>
              <a:buChar char="⚫"/>
            </a:pPr>
            <a:r>
              <a:rPr lang="en-US">
                <a:solidFill>
                  <a:srgbClr val="FF0000"/>
                </a:solidFill>
              </a:rPr>
              <a:t>The Intelligent Web</a:t>
            </a:r>
            <a:endParaRPr>
              <a:solidFill>
                <a:srgbClr val="FF0000"/>
              </a:solidFill>
            </a:endParaRPr>
          </a:p>
          <a:p>
            <a:pPr indent="-228600" lvl="1" marL="548005" rtl="0" algn="l">
              <a:spcBef>
                <a:spcPts val="375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Semantic Web technologies (RDF, OWL, SWRL, SPARQL, Semantic application platforms, and statement-based datastores such as triplestores, tuplestores and associative databases)</a:t>
            </a:r>
            <a:endParaRPr/>
          </a:p>
          <a:p>
            <a:pPr indent="-228600" lvl="1" marL="548005" rtl="0" algn="l">
              <a:spcBef>
                <a:spcPts val="375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Distributed databases — or what I call “The World Wide Database” (wide-area distributed database interoperability enabled by Semantic Web technologies)</a:t>
            </a:r>
            <a:endParaRPr/>
          </a:p>
          <a:p>
            <a:pPr indent="-228600" lvl="1" marL="548005" rtl="0" algn="l">
              <a:spcBef>
                <a:spcPts val="375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Intelligent applications (natural language processing, machine learning, machine reasoning, autonomous agents)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6"/>
          <p:cNvSpPr txBox="1"/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278" name="Google Shape;278;p26"/>
          <p:cNvSpPr txBox="1"/>
          <p:nvPr>
            <p:ph idx="1" type="body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spcBef>
                <a:spcPts val="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Web 3.0 is more connected, open, and intelligent, with semantic Web technologies, distributed databases, natural language processing, machine learning, machine reasoning, and autonomous agents.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7"/>
          <p:cNvSpPr txBox="1"/>
          <p:nvPr>
            <p:ph type="title"/>
          </p:nvPr>
        </p:nvSpPr>
        <p:spPr>
          <a:xfrm>
            <a:off x="533546" y="274638"/>
            <a:ext cx="11048854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Decentralized Architecture </a:t>
            </a:r>
            <a:r>
              <a:rPr lang="en-US"/>
              <a:t>– Crypto – Blockchain</a:t>
            </a:r>
            <a:endParaRPr/>
          </a:p>
        </p:txBody>
      </p:sp>
      <p:sp>
        <p:nvSpPr>
          <p:cNvPr id="284" name="Google Shape;284;p27"/>
          <p:cNvSpPr txBox="1"/>
          <p:nvPr>
            <p:ph idx="1" type="body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spcBef>
                <a:spcPts val="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One of the biggest flaws of the Web 2.0 and Web 1.0 is the client-server based architecture.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8"/>
          <p:cNvSpPr txBox="1"/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28"/>
          <p:cNvSpPr txBox="1"/>
          <p:nvPr>
            <p:ph idx="1" type="body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2715" lvl="0" marL="273050" rtl="0" algn="l">
              <a:spcBef>
                <a:spcPts val="0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/>
          </a:p>
        </p:txBody>
      </p:sp>
      <p:pic>
        <p:nvPicPr>
          <p:cNvPr descr="Blockchain's Big Bang: Web 3.0 - Avivah Litan" id="291" name="Google Shape;291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1990" y="226573"/>
            <a:ext cx="11315058" cy="6364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9"/>
          <p:cNvSpPr txBox="1"/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29"/>
          <p:cNvSpPr txBox="1"/>
          <p:nvPr>
            <p:ph idx="1" type="body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2715" lvl="0" marL="273050" rtl="0" algn="l">
              <a:spcBef>
                <a:spcPts val="0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/>
          </a:p>
        </p:txBody>
      </p:sp>
      <p:pic>
        <p:nvPicPr>
          <p:cNvPr id="298" name="Google Shape;298;p29"/>
          <p:cNvPicPr preferRelativeResize="0"/>
          <p:nvPr/>
        </p:nvPicPr>
        <p:blipFill rotWithShape="1">
          <a:blip r:embed="rId3">
            <a:alphaModFix/>
          </a:blip>
          <a:srcRect b="12221" l="0" r="0" t="4003"/>
          <a:stretch/>
        </p:blipFill>
        <p:spPr>
          <a:xfrm>
            <a:off x="1524120" y="193533"/>
            <a:ext cx="8927045" cy="63898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"/>
          <p:cNvSpPr txBox="1"/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/>
              <a:t>Web 1.0</a:t>
            </a:r>
            <a:br>
              <a:rPr lang="en-US" sz="3600"/>
            </a:br>
            <a:r>
              <a:rPr lang="en-US" sz="2900">
                <a:solidFill>
                  <a:srgbClr val="534733"/>
                </a:solidFill>
              </a:rPr>
              <a:t>Info – Centric Web</a:t>
            </a:r>
            <a:endParaRPr sz="2900">
              <a:solidFill>
                <a:srgbClr val="534733"/>
              </a:solidFill>
            </a:endParaRPr>
          </a:p>
        </p:txBody>
      </p:sp>
      <p:sp>
        <p:nvSpPr>
          <p:cNvPr id="120" name="Google Shape;120;p3"/>
          <p:cNvSpPr txBox="1"/>
          <p:nvPr>
            <p:ph idx="1" type="body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spcBef>
                <a:spcPts val="0"/>
              </a:spcBef>
              <a:spcAft>
                <a:spcPts val="0"/>
              </a:spcAft>
              <a:buSzPts val="2380"/>
              <a:buChar char="⚫"/>
            </a:pPr>
            <a:r>
              <a:rPr lang="en-US" sz="2800"/>
              <a:t>The first generation of the World Wide Web (WWW), characterized by separate </a:t>
            </a:r>
            <a:r>
              <a:rPr b="1" lang="en-US" sz="2800" u="sng"/>
              <a:t>static</a:t>
            </a:r>
            <a:r>
              <a:rPr lang="en-US" sz="2800"/>
              <a:t> websites.</a:t>
            </a:r>
            <a:endParaRPr sz="2800"/>
          </a:p>
          <a:p>
            <a:pPr indent="-121920" lvl="0" marL="273050" rtl="0" algn="l">
              <a:spcBef>
                <a:spcPts val="575"/>
              </a:spcBef>
              <a:spcAft>
                <a:spcPts val="0"/>
              </a:spcAft>
              <a:buSzPts val="2380"/>
              <a:buNone/>
            </a:pPr>
            <a:r>
              <a:t/>
            </a:r>
            <a:endParaRPr sz="2800"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380"/>
              <a:buChar char="⚫"/>
            </a:pPr>
            <a:r>
              <a:rPr lang="en-US" sz="2800"/>
              <a:t>It is one-way broadcasting.</a:t>
            </a:r>
            <a:endParaRPr sz="2800"/>
          </a:p>
          <a:p>
            <a:pPr indent="-121920" lvl="0" marL="273050" rtl="0" algn="l">
              <a:spcBef>
                <a:spcPts val="575"/>
              </a:spcBef>
              <a:spcAft>
                <a:spcPts val="0"/>
              </a:spcAft>
              <a:buSzPts val="2380"/>
              <a:buNone/>
            </a:pPr>
            <a:r>
              <a:t/>
            </a:r>
            <a:endParaRPr sz="2800"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380"/>
              <a:buChar char="⚫"/>
            </a:pPr>
            <a:r>
              <a:rPr lang="en-US" sz="2800"/>
              <a:t>It is invented 1989 by Tim Berners- Lee.</a:t>
            </a:r>
            <a:endParaRPr sz="2800"/>
          </a:p>
          <a:p>
            <a:pPr indent="-121920" lvl="0" marL="273050" rtl="0" algn="l">
              <a:spcBef>
                <a:spcPts val="575"/>
              </a:spcBef>
              <a:spcAft>
                <a:spcPts val="0"/>
              </a:spcAft>
              <a:buSzPts val="2380"/>
              <a:buNone/>
            </a:pPr>
            <a:r>
              <a:t/>
            </a:r>
            <a:endParaRPr sz="2800"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380"/>
              <a:buChar char="⚫"/>
            </a:pPr>
            <a:r>
              <a:rPr lang="en-US" sz="2800"/>
              <a:t>It was widely used between 1998 and 2001, and it is still used beside Web 2.0 in almost all web sites.</a:t>
            </a:r>
            <a:endParaRPr sz="2800"/>
          </a:p>
        </p:txBody>
      </p:sp>
      <p:cxnSp>
        <p:nvCxnSpPr>
          <p:cNvPr id="121" name="Google Shape;121;p3"/>
          <p:cNvCxnSpPr/>
          <p:nvPr/>
        </p:nvCxnSpPr>
        <p:spPr>
          <a:xfrm>
            <a:off x="1981200" y="1371600"/>
            <a:ext cx="8229600" cy="0"/>
          </a:xfrm>
          <a:prstGeom prst="straightConnector1">
            <a:avLst/>
          </a:prstGeom>
          <a:noFill/>
          <a:ln cap="flat" cmpd="sng" w="127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0"/>
          <p:cNvSpPr txBox="1"/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30"/>
          <p:cNvSpPr txBox="1"/>
          <p:nvPr>
            <p:ph idx="1" type="body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2715" lvl="0" marL="273050" rtl="0" algn="l">
              <a:spcBef>
                <a:spcPts val="0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/>
          </a:p>
        </p:txBody>
      </p:sp>
      <p:pic>
        <p:nvPicPr>
          <p:cNvPr descr="Education 3.0 | Haiming Li's blog" id="305" name="Google Shape;305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14615" y="1089025"/>
            <a:ext cx="8762770" cy="493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1"/>
          <p:cNvSpPr txBox="1"/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31"/>
          <p:cNvSpPr txBox="1"/>
          <p:nvPr>
            <p:ph idx="1" type="body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2715" lvl="0" marL="273050" rtl="0" algn="l">
              <a:spcBef>
                <a:spcPts val="0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/>
          </a:p>
        </p:txBody>
      </p:sp>
      <p:pic>
        <p:nvPicPr>
          <p:cNvPr descr="Web 3.0: The upcoming Web revolution" id="312" name="Google Shape;312;p31"/>
          <p:cNvPicPr preferRelativeResize="0"/>
          <p:nvPr/>
        </p:nvPicPr>
        <p:blipFill rotWithShape="1">
          <a:blip r:embed="rId3">
            <a:alphaModFix/>
          </a:blip>
          <a:srcRect b="12221" l="19146" r="19882" t="16668"/>
          <a:stretch/>
        </p:blipFill>
        <p:spPr>
          <a:xfrm>
            <a:off x="152556" y="274639"/>
            <a:ext cx="5333860" cy="630872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ntry #27 by reemalnounou for Designs needed for Blockchain ..." id="313" name="Google Shape;313;p31"/>
          <p:cNvPicPr preferRelativeResize="0"/>
          <p:nvPr/>
        </p:nvPicPr>
        <p:blipFill rotWithShape="1">
          <a:blip r:embed="rId4">
            <a:alphaModFix/>
          </a:blip>
          <a:srcRect b="0" l="35778" r="6446" t="0"/>
          <a:stretch/>
        </p:blipFill>
        <p:spPr>
          <a:xfrm>
            <a:off x="5522632" y="286304"/>
            <a:ext cx="6345164" cy="63087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2"/>
          <p:cNvSpPr txBox="1"/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32"/>
          <p:cNvSpPr txBox="1"/>
          <p:nvPr>
            <p:ph idx="1" type="body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2715" lvl="0" marL="273050" rtl="0" algn="l">
              <a:spcBef>
                <a:spcPts val="0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/>
          </a:p>
        </p:txBody>
      </p:sp>
      <p:pic>
        <p:nvPicPr>
          <p:cNvPr descr="Here's How Blockchain's Web 3.0 Would Impact Businesses" id="320" name="Google Shape;320;p32"/>
          <p:cNvPicPr preferRelativeResize="0"/>
          <p:nvPr/>
        </p:nvPicPr>
        <p:blipFill rotWithShape="1">
          <a:blip r:embed="rId3">
            <a:alphaModFix/>
          </a:blip>
          <a:srcRect b="4005" l="0" r="0" t="4005"/>
          <a:stretch/>
        </p:blipFill>
        <p:spPr>
          <a:xfrm>
            <a:off x="2895684" y="152485"/>
            <a:ext cx="6019642" cy="65900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3"/>
          <p:cNvSpPr txBox="1"/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the Arrival of Web 3.0 is Transforming Traditional Business </a:t>
            </a:r>
            <a:endParaRPr/>
          </a:p>
        </p:txBody>
      </p:sp>
      <p:pic>
        <p:nvPicPr>
          <p:cNvPr descr="How the Arrival of Web 3.0 is Transforming Traditional Business ..." id="326" name="Google Shape;326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63445" y="1236830"/>
            <a:ext cx="7265110" cy="5468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4"/>
          <p:cNvSpPr txBox="1"/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34"/>
          <p:cNvSpPr txBox="1"/>
          <p:nvPr>
            <p:ph idx="1" type="body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2715" lvl="0" marL="273050" rtl="0" algn="l">
              <a:spcBef>
                <a:spcPts val="0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/>
          </a:p>
        </p:txBody>
      </p:sp>
      <p:pic>
        <p:nvPicPr>
          <p:cNvPr descr="Bitcoin is the First Live Demo of Web 3.0 Financial Systems ..." id="333" name="Google Shape;333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150" y="521660"/>
            <a:ext cx="10794473" cy="58146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5"/>
          <p:cNvSpPr txBox="1"/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35"/>
          <p:cNvSpPr txBox="1"/>
          <p:nvPr>
            <p:ph idx="1" type="body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2715" lvl="0" marL="273050" rtl="0" algn="l">
              <a:spcBef>
                <a:spcPts val="0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/>
          </a:p>
        </p:txBody>
      </p:sp>
      <p:pic>
        <p:nvPicPr>
          <p:cNvPr descr="We are going back to Web 1.0 with Web 3.0 and blockchain ..." id="340" name="Google Shape;340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6792" y="705323"/>
            <a:ext cx="11798416" cy="54473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6"/>
          <p:cNvSpPr txBox="1"/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36"/>
          <p:cNvSpPr txBox="1"/>
          <p:nvPr>
            <p:ph idx="1" type="body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2715" lvl="0" marL="273050" rtl="0" algn="l">
              <a:spcBef>
                <a:spcPts val="0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/>
          </a:p>
        </p:txBody>
      </p:sp>
      <p:pic>
        <p:nvPicPr>
          <p:cNvPr descr="Giuliano Liguori on Twitter: &quot;Web 3.0 vs Web 2.0 vs Web 1.0 via ..." id="347" name="Google Shape;347;p36"/>
          <p:cNvPicPr preferRelativeResize="0"/>
          <p:nvPr/>
        </p:nvPicPr>
        <p:blipFill rotWithShape="1">
          <a:blip r:embed="rId3">
            <a:alphaModFix/>
          </a:blip>
          <a:srcRect b="14444" l="5096" r="5073" t="4005"/>
          <a:stretch/>
        </p:blipFill>
        <p:spPr>
          <a:xfrm>
            <a:off x="1524120" y="152485"/>
            <a:ext cx="8076988" cy="65869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7"/>
          <p:cNvSpPr txBox="1"/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37"/>
          <p:cNvSpPr txBox="1"/>
          <p:nvPr>
            <p:ph idx="1" type="body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2715" lvl="0" marL="273050" rtl="0" algn="l">
              <a:spcBef>
                <a:spcPts val="0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/>
          </a:p>
        </p:txBody>
      </p:sp>
      <p:pic>
        <p:nvPicPr>
          <p:cNvPr descr="35+ Web 3.0 Examples Of How Blockchain Is Changing The Web" id="354" name="Google Shape;354;p37"/>
          <p:cNvPicPr preferRelativeResize="0"/>
          <p:nvPr/>
        </p:nvPicPr>
        <p:blipFill rotWithShape="1">
          <a:blip r:embed="rId3">
            <a:alphaModFix/>
          </a:blip>
          <a:srcRect b="18889" l="0" r="0" t="7779"/>
          <a:stretch/>
        </p:blipFill>
        <p:spPr>
          <a:xfrm>
            <a:off x="2133704" y="381132"/>
            <a:ext cx="7897020" cy="57909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8"/>
          <p:cNvSpPr txBox="1"/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38"/>
          <p:cNvSpPr txBox="1"/>
          <p:nvPr>
            <p:ph idx="1" type="body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2715" lvl="0" marL="273050" rtl="0" algn="l">
              <a:spcBef>
                <a:spcPts val="0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/>
          </a:p>
        </p:txBody>
      </p:sp>
      <p:pic>
        <p:nvPicPr>
          <p:cNvPr descr="Web 3.0 Will Be Powered by Blockchain Technology Stack | Hacker Noon" id="361" name="Google Shape;361;p38"/>
          <p:cNvPicPr preferRelativeResize="0"/>
          <p:nvPr/>
        </p:nvPicPr>
        <p:blipFill rotWithShape="1">
          <a:blip r:embed="rId3">
            <a:alphaModFix/>
          </a:blip>
          <a:srcRect b="11111" l="0" r="0" t="4004"/>
          <a:stretch/>
        </p:blipFill>
        <p:spPr>
          <a:xfrm>
            <a:off x="1905110" y="162694"/>
            <a:ext cx="7695998" cy="65326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9"/>
          <p:cNvSpPr txBox="1"/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39"/>
          <p:cNvSpPr txBox="1"/>
          <p:nvPr>
            <p:ph idx="1" type="body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2715" lvl="0" marL="273050" rtl="0" algn="l">
              <a:spcBef>
                <a:spcPts val="0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/>
          </a:p>
        </p:txBody>
      </p:sp>
      <p:pic>
        <p:nvPicPr>
          <p:cNvPr descr="Cacoo - web 3.0 4.0" id="368" name="Google Shape;368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6516" y="274637"/>
            <a:ext cx="8991364" cy="63727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"/>
          <p:cNvSpPr txBox="1"/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7C6B4D"/>
                </a:solidFill>
              </a:rPr>
              <a:t>Web 2.0</a:t>
            </a:r>
            <a:br>
              <a:rPr lang="en-US" sz="3600">
                <a:solidFill>
                  <a:srgbClr val="7C6B4D"/>
                </a:solidFill>
              </a:rPr>
            </a:br>
            <a:r>
              <a:rPr lang="en-US" sz="2900">
                <a:solidFill>
                  <a:srgbClr val="534733"/>
                </a:solidFill>
              </a:rPr>
              <a:t>People Centric Web</a:t>
            </a:r>
            <a:endParaRPr sz="2900">
              <a:solidFill>
                <a:srgbClr val="534733"/>
              </a:solidFill>
            </a:endParaRPr>
          </a:p>
        </p:txBody>
      </p:sp>
      <p:sp>
        <p:nvSpPr>
          <p:cNvPr id="128" name="Google Shape;128;p4"/>
          <p:cNvSpPr txBox="1"/>
          <p:nvPr>
            <p:ph idx="1" type="body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380"/>
              <a:buFont typeface="Noto Sans Symbols"/>
              <a:buChar char="⚫"/>
            </a:pPr>
            <a:r>
              <a:rPr lang="en-US" sz="2800"/>
              <a:t>Technologies and Trends</a:t>
            </a:r>
            <a:endParaRPr sz="2800"/>
          </a:p>
          <a:p>
            <a:pPr indent="-228600" lvl="1" marL="548640" rtl="0" algn="l">
              <a:spcBef>
                <a:spcPts val="370"/>
              </a:spcBef>
              <a:spcAft>
                <a:spcPts val="0"/>
              </a:spcAft>
              <a:buSzPts val="2040"/>
              <a:buFont typeface="Noto Sans Symbols"/>
              <a:buChar char="⚫"/>
            </a:pPr>
            <a:r>
              <a:rPr lang="en-US"/>
              <a:t>Social networking sites: </a:t>
            </a:r>
            <a:endParaRPr/>
          </a:p>
          <a:p>
            <a:pPr indent="-228600" lvl="2" marL="822960" rtl="0" algn="l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2040"/>
              <a:buFont typeface="Noto Sans Symbols"/>
              <a:buChar char="⚫"/>
            </a:pPr>
            <a:r>
              <a:rPr lang="en-US" sz="2400">
                <a:solidFill>
                  <a:srgbClr val="7B6B4D"/>
                </a:solidFill>
              </a:rPr>
              <a:t>Facebook, MySpace, Hi5, … etc.</a:t>
            </a:r>
            <a:endParaRPr sz="2400">
              <a:solidFill>
                <a:srgbClr val="7B6B4D"/>
              </a:solidFill>
            </a:endParaRPr>
          </a:p>
          <a:p>
            <a:pPr indent="-228600" lvl="1" marL="548640" rtl="0" algn="l">
              <a:spcBef>
                <a:spcPts val="370"/>
              </a:spcBef>
              <a:spcAft>
                <a:spcPts val="0"/>
              </a:spcAft>
              <a:buSzPts val="2040"/>
              <a:buFont typeface="Noto Sans Symbols"/>
              <a:buChar char="⚫"/>
            </a:pPr>
            <a:r>
              <a:rPr lang="en-US"/>
              <a:t>Tagging or Labeling Content:</a:t>
            </a:r>
            <a:endParaRPr/>
          </a:p>
          <a:p>
            <a:pPr indent="-228600" lvl="2" marL="822960" rtl="0" algn="l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2040"/>
              <a:buFont typeface="Noto Sans Symbols"/>
              <a:buChar char="⚫"/>
            </a:pPr>
            <a:r>
              <a:rPr lang="en-US" sz="2400">
                <a:solidFill>
                  <a:srgbClr val="7B6B4D"/>
                </a:solidFill>
              </a:rPr>
              <a:t>Del.icio.us.</a:t>
            </a:r>
            <a:endParaRPr sz="2400">
              <a:solidFill>
                <a:srgbClr val="7B6B4D"/>
              </a:solidFill>
            </a:endParaRPr>
          </a:p>
          <a:p>
            <a:pPr indent="-228600" lvl="1" marL="548640" rtl="0" algn="l">
              <a:spcBef>
                <a:spcPts val="370"/>
              </a:spcBef>
              <a:spcAft>
                <a:spcPts val="0"/>
              </a:spcAft>
              <a:buSzPts val="2040"/>
              <a:buFont typeface="Noto Sans Symbols"/>
              <a:buChar char="⚫"/>
            </a:pPr>
            <a:r>
              <a:rPr lang="en-US"/>
              <a:t>Wikis:</a:t>
            </a:r>
            <a:endParaRPr/>
          </a:p>
          <a:p>
            <a:pPr indent="-228600" lvl="2" marL="822960" rtl="0" algn="l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2040"/>
              <a:buFont typeface="Noto Sans Symbols"/>
              <a:buChar char="⚫"/>
            </a:pPr>
            <a:r>
              <a:rPr lang="en-US" sz="2400">
                <a:solidFill>
                  <a:srgbClr val="7B6B4D"/>
                </a:solidFill>
              </a:rPr>
              <a:t>Wikipedia.</a:t>
            </a:r>
            <a:endParaRPr sz="2400">
              <a:solidFill>
                <a:srgbClr val="7B6B4D"/>
              </a:solidFill>
            </a:endParaRPr>
          </a:p>
          <a:p>
            <a:pPr indent="-228600" lvl="1" marL="548640" rtl="0" algn="l">
              <a:spcBef>
                <a:spcPts val="370"/>
              </a:spcBef>
              <a:spcAft>
                <a:spcPts val="0"/>
              </a:spcAft>
              <a:buSzPts val="2040"/>
              <a:buFont typeface="Noto Sans Symbols"/>
              <a:buChar char="⚫"/>
            </a:pPr>
            <a:r>
              <a:rPr lang="en-US"/>
              <a:t>Community-generated content:</a:t>
            </a:r>
            <a:endParaRPr/>
          </a:p>
          <a:p>
            <a:pPr indent="-228600" lvl="2" marL="822960" rtl="0" algn="l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2040"/>
              <a:buFont typeface="Noto Sans Symbols"/>
              <a:buChar char="⚫"/>
            </a:pPr>
            <a:r>
              <a:rPr lang="en-US" sz="2400">
                <a:solidFill>
                  <a:srgbClr val="7B6B4D"/>
                </a:solidFill>
              </a:rPr>
              <a:t>eBay.</a:t>
            </a:r>
            <a:endParaRPr sz="2400">
              <a:solidFill>
                <a:srgbClr val="7B6B4D"/>
              </a:solidFill>
            </a:endParaRPr>
          </a:p>
          <a:p>
            <a:pPr indent="-99059" lvl="1" marL="548640" rtl="0" algn="l">
              <a:spcBef>
                <a:spcPts val="370"/>
              </a:spcBef>
              <a:spcAft>
                <a:spcPts val="0"/>
              </a:spcAft>
              <a:buSzPts val="2040"/>
              <a:buFont typeface="Noto Sans Symbols"/>
              <a:buNone/>
            </a:pPr>
            <a:r>
              <a:t/>
            </a:r>
            <a:endParaRPr/>
          </a:p>
          <a:p>
            <a:pPr indent="-228600" lvl="1" marL="548640" rtl="0" algn="l">
              <a:spcBef>
                <a:spcPts val="370"/>
              </a:spcBef>
              <a:spcAft>
                <a:spcPts val="0"/>
              </a:spcAft>
              <a:buSzPts val="2040"/>
              <a:buFont typeface="Noto Sans Symbols"/>
              <a:buChar char="⚫"/>
            </a:pPr>
            <a:r>
              <a:rPr lang="en-US"/>
              <a:t>Open Services: </a:t>
            </a:r>
            <a:endParaRPr/>
          </a:p>
          <a:p>
            <a:pPr indent="-228600" lvl="2" marL="822960" rtl="0" algn="l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2040"/>
              <a:buFont typeface="Noto Sans Symbols"/>
              <a:buChar char="⚫"/>
            </a:pPr>
            <a:r>
              <a:rPr lang="en-US" sz="2400">
                <a:solidFill>
                  <a:srgbClr val="7B6B4D"/>
                </a:solidFill>
              </a:rPr>
              <a:t>Google.</a:t>
            </a:r>
            <a:endParaRPr sz="2400">
              <a:solidFill>
                <a:srgbClr val="7B6B4D"/>
              </a:solidFill>
            </a:endParaRPr>
          </a:p>
          <a:p>
            <a:pPr indent="-228600" lvl="1" marL="548640" rtl="0" algn="l">
              <a:spcBef>
                <a:spcPts val="370"/>
              </a:spcBef>
              <a:spcAft>
                <a:spcPts val="0"/>
              </a:spcAft>
              <a:buSzPts val="2040"/>
              <a:buFont typeface="Noto Sans Symbols"/>
              <a:buChar char="⚫"/>
            </a:pPr>
            <a:r>
              <a:rPr lang="en-US"/>
              <a:t>P2P:</a:t>
            </a:r>
            <a:endParaRPr/>
          </a:p>
          <a:p>
            <a:pPr indent="-228600" lvl="2" marL="822960" rtl="0" algn="l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2040"/>
              <a:buFont typeface="Noto Sans Symbols"/>
              <a:buChar char="⚫"/>
            </a:pPr>
            <a:r>
              <a:rPr lang="en-US" sz="2400">
                <a:solidFill>
                  <a:srgbClr val="7B6B4D"/>
                </a:solidFill>
              </a:rPr>
              <a:t>Bit Torrent.</a:t>
            </a:r>
            <a:endParaRPr sz="2400">
              <a:solidFill>
                <a:srgbClr val="7B6B4D"/>
              </a:solidFill>
            </a:endParaRPr>
          </a:p>
          <a:p>
            <a:pPr indent="-228600" lvl="1" marL="548640" rtl="0" algn="l">
              <a:spcBef>
                <a:spcPts val="370"/>
              </a:spcBef>
              <a:spcAft>
                <a:spcPts val="0"/>
              </a:spcAft>
              <a:buSzPts val="2040"/>
              <a:buFont typeface="Noto Sans Symbols"/>
              <a:buChar char="⚫"/>
            </a:pPr>
            <a:r>
              <a:rPr lang="en-US"/>
              <a:t>New Web technologies:</a:t>
            </a:r>
            <a:endParaRPr/>
          </a:p>
          <a:p>
            <a:pPr indent="-228600" lvl="2" marL="822960" rtl="0" algn="l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2040"/>
              <a:buFont typeface="Noto Sans Symbols"/>
              <a:buChar char="⚫"/>
            </a:pPr>
            <a:r>
              <a:rPr lang="en-US" sz="2400">
                <a:solidFill>
                  <a:srgbClr val="7B6B4D"/>
                </a:solidFill>
              </a:rPr>
              <a:t>XML, RSS, Ajax.</a:t>
            </a:r>
            <a:endParaRPr sz="2400">
              <a:solidFill>
                <a:srgbClr val="7B6B4D"/>
              </a:solidFill>
            </a:endParaRPr>
          </a:p>
          <a:p>
            <a:pPr indent="-228600" lvl="1" marL="548640" rtl="0" algn="l">
              <a:spcBef>
                <a:spcPts val="370"/>
              </a:spcBef>
              <a:spcAft>
                <a:spcPts val="0"/>
              </a:spcAft>
              <a:buSzPts val="1700"/>
              <a:buFont typeface="Noto Sans Symbols"/>
              <a:buChar char="⚫"/>
            </a:pPr>
            <a:r>
              <a:rPr lang="en-US" sz="2000"/>
              <a:t>Open Source Software</a:t>
            </a:r>
            <a:endParaRPr sz="2000"/>
          </a:p>
        </p:txBody>
      </p:sp>
      <p:cxnSp>
        <p:nvCxnSpPr>
          <p:cNvPr id="129" name="Google Shape;129;p4"/>
          <p:cNvCxnSpPr/>
          <p:nvPr/>
        </p:nvCxnSpPr>
        <p:spPr>
          <a:xfrm>
            <a:off x="1981200" y="1371600"/>
            <a:ext cx="8229600" cy="0"/>
          </a:xfrm>
          <a:prstGeom prst="straightConnector1">
            <a:avLst/>
          </a:prstGeom>
          <a:noFill/>
          <a:ln cap="flat" cmpd="sng" w="127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0"/>
          <p:cNvSpPr txBox="1"/>
          <p:nvPr>
            <p:ph type="title"/>
          </p:nvPr>
        </p:nvSpPr>
        <p:spPr>
          <a:xfrm>
            <a:off x="1219200" y="274638"/>
            <a:ext cx="10363200" cy="71602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Web 3.0 faces several challenging issue like- </a:t>
            </a:r>
            <a:endParaRPr/>
          </a:p>
        </p:txBody>
      </p:sp>
      <p:sp>
        <p:nvSpPr>
          <p:cNvPr id="374" name="Google Shape;374;p40"/>
          <p:cNvSpPr txBox="1"/>
          <p:nvPr>
            <p:ph idx="1" type="body"/>
          </p:nvPr>
        </p:nvSpPr>
        <p:spPr>
          <a:xfrm>
            <a:off x="1219200" y="1143000"/>
            <a:ext cx="10363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spcBef>
                <a:spcPts val="0"/>
              </a:spcBef>
              <a:spcAft>
                <a:spcPts val="0"/>
              </a:spcAft>
              <a:buSzPts val="2040"/>
              <a:buChar char="⚫"/>
            </a:pPr>
            <a:r>
              <a:rPr lang="en-US" sz="2400">
                <a:solidFill>
                  <a:srgbClr val="FF0000"/>
                </a:solidFill>
              </a:rPr>
              <a:t>Vastness</a:t>
            </a:r>
            <a:r>
              <a:rPr lang="en-US" sz="2400"/>
              <a:t>: The World Wide Web contains many billions of pages. Redundancy in data may occur which has not yet been able to eliminate all semantically duplicated terms.</a:t>
            </a:r>
            <a:endParaRPr sz="2400"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040"/>
              <a:buChar char="⚫"/>
            </a:pPr>
            <a:r>
              <a:rPr lang="en-US" sz="2400">
                <a:solidFill>
                  <a:srgbClr val="FF0000"/>
                </a:solidFill>
              </a:rPr>
              <a:t>Vagueness</a:t>
            </a:r>
            <a:r>
              <a:rPr lang="en-US" sz="2400"/>
              <a:t>: This arises from the vagueness of user queries, of concepts represented by content providers, of matching query terms to provider terms and of trying to comb</a:t>
            </a:r>
            <a:endParaRPr sz="2400"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040"/>
              <a:buChar char="⚫"/>
            </a:pPr>
            <a:r>
              <a:rPr lang="en-US" sz="2400">
                <a:solidFill>
                  <a:srgbClr val="FF0000"/>
                </a:solidFill>
              </a:rPr>
              <a:t>Inconsistency</a:t>
            </a:r>
            <a:r>
              <a:rPr lang="en-US" sz="2400"/>
              <a:t>: These are logical contradictions which will inevitably arise during the development of large ontologism and when ontologism from separate sources is combined. </a:t>
            </a:r>
            <a:endParaRPr sz="2400"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040"/>
              <a:buChar char="⚫"/>
            </a:pPr>
            <a:r>
              <a:rPr lang="en-US" sz="2400"/>
              <a:t> </a:t>
            </a:r>
            <a:r>
              <a:rPr lang="en-US" sz="2400">
                <a:solidFill>
                  <a:srgbClr val="FF0000"/>
                </a:solidFill>
              </a:rPr>
              <a:t>Deceit</a:t>
            </a:r>
            <a:r>
              <a:rPr lang="en-US" sz="2400"/>
              <a:t>: This is when the producer of the information is intentionally misleading the consumer of the information.</a:t>
            </a:r>
            <a:endParaRPr sz="2400"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040"/>
              <a:buChar char="⚫"/>
            </a:pPr>
            <a:r>
              <a:rPr lang="en-US" sz="2400">
                <a:solidFill>
                  <a:srgbClr val="FF0000"/>
                </a:solidFill>
              </a:rPr>
              <a:t>Compatibility</a:t>
            </a:r>
            <a:r>
              <a:rPr lang="en-US" sz="2400"/>
              <a:t> – Web 3.0 has compatibility issues with older version of HTML, Flash etc.</a:t>
            </a:r>
            <a:endParaRPr sz="2400"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040"/>
              <a:buChar char="⚫"/>
            </a:pPr>
            <a:r>
              <a:rPr lang="en-US" sz="2400">
                <a:solidFill>
                  <a:srgbClr val="FF0000"/>
                </a:solidFill>
              </a:rPr>
              <a:t>Security</a:t>
            </a:r>
            <a:r>
              <a:rPr lang="en-US" sz="2400"/>
              <a:t> – Users data and privacy and its security is also a concern</a:t>
            </a:r>
            <a:endParaRPr sz="2400"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040"/>
              <a:buChar char="⚫"/>
            </a:pPr>
            <a:r>
              <a:rPr lang="en-US" sz="2400">
                <a:solidFill>
                  <a:srgbClr val="FF0000"/>
                </a:solidFill>
              </a:rPr>
              <a:t>Logic-</a:t>
            </a:r>
            <a:r>
              <a:rPr lang="en-US" sz="2400"/>
              <a:t> Since machines use logic, the AI predicting a users need or certain thing has limitations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"/>
          <p:cNvSpPr txBox="1"/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/>
              <a:t>Web 3.0</a:t>
            </a:r>
            <a:br>
              <a:rPr lang="en-US" sz="3600"/>
            </a:br>
            <a:r>
              <a:rPr lang="en-US" sz="2900">
                <a:solidFill>
                  <a:srgbClr val="534733"/>
                </a:solidFill>
              </a:rPr>
              <a:t>Machine Centric Web</a:t>
            </a:r>
            <a:endParaRPr sz="2900">
              <a:solidFill>
                <a:srgbClr val="534733"/>
              </a:solidFill>
            </a:endParaRPr>
          </a:p>
        </p:txBody>
      </p:sp>
      <p:sp>
        <p:nvSpPr>
          <p:cNvPr id="136" name="Google Shape;136;p5"/>
          <p:cNvSpPr txBox="1"/>
          <p:nvPr>
            <p:ph idx="1" type="body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spcBef>
                <a:spcPts val="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Different meanings are intended to describe the </a:t>
            </a:r>
            <a:r>
              <a:rPr b="1" lang="en-US" u="sng"/>
              <a:t>evolution </a:t>
            </a:r>
            <a:r>
              <a:rPr lang="en-US"/>
              <a:t>of Web usage and interaction between the many possible evolutionary paths.</a:t>
            </a:r>
            <a:endParaRPr/>
          </a:p>
          <a:p>
            <a:pPr indent="-132715" lvl="0" marL="273050" rtl="0" algn="l">
              <a:spcBef>
                <a:spcPts val="575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The third generation of Web technologies and services that emphasize a machine-facilitated understanding of information on the Web.</a:t>
            </a:r>
            <a:endParaRPr/>
          </a:p>
        </p:txBody>
      </p:sp>
      <p:cxnSp>
        <p:nvCxnSpPr>
          <p:cNvPr id="137" name="Google Shape;137;p5"/>
          <p:cNvCxnSpPr/>
          <p:nvPr/>
        </p:nvCxnSpPr>
        <p:spPr>
          <a:xfrm>
            <a:off x="1981200" y="1295400"/>
            <a:ext cx="8229600" cy="0"/>
          </a:xfrm>
          <a:prstGeom prst="straightConnector1">
            <a:avLst/>
          </a:prstGeom>
          <a:noFill/>
          <a:ln cap="flat" cmpd="sng" w="127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"/>
          <p:cNvSpPr txBox="1"/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6"/>
          <p:cNvSpPr txBox="1"/>
          <p:nvPr>
            <p:ph idx="1" type="body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2715" lvl="0" marL="273050" rtl="0" algn="l">
              <a:spcBef>
                <a:spcPts val="0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/>
          </a:p>
        </p:txBody>
      </p:sp>
      <p:pic>
        <p:nvPicPr>
          <p:cNvPr descr="Internet of Things - IPv6 vs. IPv4" id="144" name="Google Shape;14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5970" y="274638"/>
            <a:ext cx="10780059" cy="634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eb 2.0 to Web 3.0 Comparison Landscape | CCG" id="149" name="Google Shape;149;p7"/>
          <p:cNvPicPr preferRelativeResize="0"/>
          <p:nvPr/>
        </p:nvPicPr>
        <p:blipFill rotWithShape="1">
          <a:blip r:embed="rId3">
            <a:alphaModFix/>
          </a:blip>
          <a:srcRect b="4338" l="2501" r="1876" t="7023"/>
          <a:stretch/>
        </p:blipFill>
        <p:spPr>
          <a:xfrm>
            <a:off x="133426" y="762070"/>
            <a:ext cx="11925147" cy="50290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"/>
          <p:cNvSpPr txBox="1"/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8"/>
          <p:cNvSpPr txBox="1"/>
          <p:nvPr>
            <p:ph idx="1" type="body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2715" lvl="0" marL="273050" rtl="0" algn="l">
              <a:spcBef>
                <a:spcPts val="0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/>
          </a:p>
        </p:txBody>
      </p:sp>
      <p:pic>
        <p:nvPicPr>
          <p:cNvPr descr="Web 3.0 – The New Interactive World | Position²" id="156" name="Google Shape;156;p8"/>
          <p:cNvPicPr preferRelativeResize="0"/>
          <p:nvPr/>
        </p:nvPicPr>
        <p:blipFill rotWithShape="1">
          <a:blip r:embed="rId3">
            <a:alphaModFix/>
          </a:blip>
          <a:srcRect b="9754" l="0" r="0" t="4587"/>
          <a:stretch/>
        </p:blipFill>
        <p:spPr>
          <a:xfrm>
            <a:off x="2019407" y="274638"/>
            <a:ext cx="8153186" cy="63303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eb 3.0 - Meaning, origin and advantages" id="161" name="Google Shape;16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2452" y="952565"/>
            <a:ext cx="10427095" cy="49528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Equity">
  <a:themeElements>
    <a:clrScheme name="Equity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2010-10-15T22:38:00Z</dcterms:created>
  <dc:creator>maram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1033-11.2.0.11191</vt:lpwstr>
  </property>
  <property fmtid="{D5CDD505-2E9C-101B-9397-08002B2CF9AE}" pid="3" name="ICV">
    <vt:lpwstr>E5F7403D4C224A97A1C8AA03EAD748FA</vt:lpwstr>
  </property>
</Properties>
</file>