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99" r:id="rId3"/>
    <p:sldId id="408" r:id="rId4"/>
    <p:sldId id="971" r:id="rId5"/>
    <p:sldId id="453" r:id="rId7"/>
    <p:sldId id="972" r:id="rId8"/>
    <p:sldId id="967" r:id="rId9"/>
    <p:sldId id="847" r:id="rId10"/>
    <p:sldId id="968" r:id="rId11"/>
    <p:sldId id="848" r:id="rId12"/>
    <p:sldId id="1006" r:id="rId13"/>
    <p:sldId id="974" r:id="rId14"/>
    <p:sldId id="860" r:id="rId15"/>
    <p:sldId id="976" r:id="rId16"/>
    <p:sldId id="975" r:id="rId17"/>
    <p:sldId id="864" r:id="rId18"/>
    <p:sldId id="865" r:id="rId19"/>
    <p:sldId id="977" r:id="rId20"/>
    <p:sldId id="978" r:id="rId21"/>
    <p:sldId id="1007" r:id="rId22"/>
    <p:sldId id="866" r:id="rId23"/>
    <p:sldId id="979" r:id="rId24"/>
    <p:sldId id="980" r:id="rId25"/>
    <p:sldId id="981" r:id="rId26"/>
    <p:sldId id="411" r:id="rId27"/>
    <p:sldId id="982" r:id="rId28"/>
    <p:sldId id="996" r:id="rId29"/>
    <p:sldId id="983" r:id="rId30"/>
    <p:sldId id="984" r:id="rId31"/>
    <p:sldId id="454" r:id="rId32"/>
    <p:sldId id="985" r:id="rId33"/>
    <p:sldId id="849" r:id="rId34"/>
    <p:sldId id="988" r:id="rId35"/>
    <p:sldId id="989" r:id="rId36"/>
    <p:sldId id="997" r:id="rId37"/>
    <p:sldId id="970" r:id="rId38"/>
    <p:sldId id="867" r:id="rId39"/>
    <p:sldId id="998" r:id="rId40"/>
    <p:sldId id="990" r:id="rId41"/>
    <p:sldId id="1001" r:id="rId42"/>
    <p:sldId id="991" r:id="rId43"/>
    <p:sldId id="1003" r:id="rId44"/>
    <p:sldId id="1002" r:id="rId45"/>
    <p:sldId id="870" r:id="rId46"/>
    <p:sldId id="992" r:id="rId47"/>
    <p:sldId id="869" r:id="rId48"/>
    <p:sldId id="871" r:id="rId49"/>
    <p:sldId id="432" r:id="rId50"/>
    <p:sldId id="851" r:id="rId51"/>
    <p:sldId id="872" r:id="rId52"/>
    <p:sldId id="873" r:id="rId53"/>
    <p:sldId id="874" r:id="rId54"/>
    <p:sldId id="100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C00FF"/>
    <a:srgbClr val="9900FF"/>
    <a:srgbClr val="6600CC"/>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1345" autoAdjust="0"/>
  </p:normalViewPr>
  <p:slideViewPr>
    <p:cSldViewPr>
      <p:cViewPr varScale="1">
        <p:scale>
          <a:sx n="34" d="100"/>
          <a:sy n="34" d="100"/>
        </p:scale>
        <p:origin x="576" y="52"/>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a:t>
            </a:r>
            <a:r>
              <a:rPr lang="en-US" dirty="0" smtClean="0"/>
              <a:t>without wires.</a:t>
            </a:r>
            <a:endParaRPr lang="en-US" dirty="0" smtClean="0"/>
          </a:p>
          <a:p>
            <a:r>
              <a:rPr lang="en-US" b="1" dirty="0" smtClean="0"/>
              <a:t>Mobile: </a:t>
            </a:r>
            <a:r>
              <a:rPr lang="en-US" dirty="0" smtClean="0"/>
              <a:t>something that changes its location over time.</a:t>
            </a:r>
            <a:endParaRPr lang="en-US" dirty="0" smtClean="0"/>
          </a:p>
          <a:p>
            <a:r>
              <a:rPr lang="en-US" b="1" dirty="0" smtClean="0"/>
              <a:t>Mobile Computing: </a:t>
            </a:r>
            <a:r>
              <a:rPr lang="en-US" dirty="0" smtClean="0"/>
              <a:t>a real-time, wireless connection between a mobile device and other computing environments, such as the Internet or an intranet.</a:t>
            </a:r>
            <a:endParaRPr lang="en-US" dirty="0" smtClean="0"/>
          </a:p>
          <a:p>
            <a:r>
              <a:rPr lang="en-US" b="1" dirty="0" smtClean="0"/>
              <a:t>Mobile Commerce (or M-Commerce): </a:t>
            </a:r>
            <a:r>
              <a:rPr lang="en-US" dirty="0" smtClean="0"/>
              <a:t>e-commerce (EC) transactions conducted with a mobile device. </a:t>
            </a:r>
            <a:endParaRPr lang="en-US" dirty="0" smtClean="0"/>
          </a:p>
          <a:p>
            <a:r>
              <a:rPr lang="en-US" b="1" dirty="0" smtClean="0"/>
              <a:t>Pervasive Computing (or Ubiquitous Computing): </a:t>
            </a:r>
            <a:r>
              <a:rPr lang="en-US" dirty="0" smtClean="0"/>
              <a:t>virtually every object has processing power with either wireless or wired connections to a global network.</a:t>
            </a:r>
            <a:endParaRPr lang="en-US" dirty="0" smtClean="0"/>
          </a:p>
          <a:p>
            <a:r>
              <a:rPr lang="en-US" b="1" dirty="0" smtClean="0"/>
              <a:t>Dematerialization: </a:t>
            </a:r>
            <a:r>
              <a:rPr lang="en-US" dirty="0" smtClean="0"/>
              <a:t>a phenomenon that occurs when the functions of many physical devices are included in one other physical device. Consider that your smartphone includes the functions of digital cameras for images and video, radios, televisions, Internet access via Web browsers, recording studios, editing suites, movie theaters, GPS navigators, word processors, spreadsheets, stereos, flashlights, board games, card games, video games, an entire range of medical devices, maps, atlases, encyclopedias, dictionaries, translators, textbooks, watches, alarm clocks, books, calculators, address books, credit card </a:t>
            </a:r>
            <a:r>
              <a:rPr lang="en-US" dirty="0" err="1" smtClean="0"/>
              <a:t>swipers</a:t>
            </a:r>
            <a:r>
              <a:rPr lang="en-US" dirty="0" smtClean="0"/>
              <a:t>, magnifying glasses, money and credit cards, car keys, hotel keys, cellular telephony, Wi-Fi, e-mail access, text messaging, a full QWERTY keyboard, and many, many others.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Global Positioning System: </a:t>
            </a:r>
            <a:r>
              <a:rPr lang="en-US" dirty="0" smtClean="0"/>
              <a:t>a wireless system that utilizes satellites to enable users to determine their position anywhere on Earth. GPS is supported by 24 MEO satellites that are shared worldwide.</a:t>
            </a:r>
            <a:endParaRPr lang="en-US" dirty="0" smtClean="0"/>
          </a:p>
          <a:p>
            <a:r>
              <a:rPr lang="en-US" b="1" dirty="0" smtClean="0"/>
              <a:t>Satellite Radio (or digital radio): </a:t>
            </a:r>
            <a:r>
              <a:rPr lang="en-US" dirty="0" smtClean="0"/>
              <a:t>offers uninterrupted, near CD-quality transmission that is beamed to your radio, either at home or in your car, from both GEO (XM Radio) and MEO (Sirius) satellites in space.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Internet Over Satellite (</a:t>
            </a:r>
            <a:r>
              <a:rPr lang="en-US" b="1" dirty="0" err="1" smtClean="0"/>
              <a:t>IoS</a:t>
            </a:r>
            <a:r>
              <a:rPr lang="en-US" b="1" dirty="0" smtClean="0"/>
              <a:t>): </a:t>
            </a:r>
            <a:r>
              <a:rPr lang="en-US" dirty="0" smtClean="0"/>
              <a:t>in remote parts of the world it is the only option available for Internet connections because installing cables is either too expensive or physically impossible.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Internet Over Satellite (</a:t>
            </a:r>
            <a:r>
              <a:rPr lang="en-US" b="1" dirty="0" err="1" smtClean="0"/>
              <a:t>IoS</a:t>
            </a:r>
            <a:r>
              <a:rPr lang="en-US" b="1" dirty="0" smtClean="0"/>
              <a:t>): </a:t>
            </a:r>
            <a:r>
              <a:rPr lang="en-US" dirty="0" smtClean="0"/>
              <a:t>in remote parts of the world it is the only option available for Internet connections because installing cables is either too expensive or physically impossible.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Radio: </a:t>
            </a:r>
            <a:r>
              <a:rPr lang="en-US" dirty="0" smtClean="0"/>
              <a:t>uses radio-wave frequencies to send data directly between transmitters and receivers.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Radio: </a:t>
            </a:r>
            <a:r>
              <a:rPr lang="en-US" dirty="0" smtClean="0"/>
              <a:t>uses radio-wave frequencies to send data directly between transmitters and receivers.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Radio: </a:t>
            </a:r>
            <a:r>
              <a:rPr lang="en-US" dirty="0" smtClean="0"/>
              <a:t>uses radio-wave frequencies to send data directly between transmitters and receivers.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Short-Range Wireless Networks:</a:t>
            </a:r>
            <a:r>
              <a:rPr lang="en-US" b="0" dirty="0" smtClean="0"/>
              <a:t> have a range of 100 feet or less (e.g., Bluetooth, ultra-wideband (UWB), and near-field communications (NFC)).</a:t>
            </a:r>
            <a:endParaRPr lang="en-US" b="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Medium-Range Wireless Networks: </a:t>
            </a:r>
            <a:r>
              <a:rPr lang="en-US" dirty="0" smtClean="0"/>
              <a:t>the familiar wireless local area networks (WLANs) and the most common type of Medium-Range network is wireless fidelity (Wi-Fi).</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Wide-Area Wireless Networks: </a:t>
            </a:r>
            <a:r>
              <a:rPr lang="en-US" dirty="0" smtClean="0"/>
              <a:t>networks that connect users to the Internet over a geographically dispersed territory, they typically operate over the licensed spectrum (government regulation).that is, they use portions of the wireless spectrum that are regulated by the government.</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Short-Range Wireless Networks:</a:t>
            </a:r>
            <a:r>
              <a:rPr lang="en-US" b="0" dirty="0" smtClean="0"/>
              <a:t> have a range of 100 feet or less (e.g., Bluetooth, ultra-wideband (UWB), and near-field communications (NFC)).</a:t>
            </a:r>
            <a:endParaRPr lang="en-US" b="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Medium-Range Wireless Networks: </a:t>
            </a:r>
            <a:r>
              <a:rPr lang="en-US" dirty="0" smtClean="0"/>
              <a:t>the familiar wireless local area networks (WLANs) and the most common type of Medium-Range network is wireless fidelity (Wi-Fi).</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Wide-Area Wireless Networks: </a:t>
            </a:r>
            <a:r>
              <a:rPr lang="en-US" dirty="0" smtClean="0"/>
              <a:t>networks that connect users to the Internet over a geographically dispersed territory, they typically operate over the licensed spectrum (government regulation).that is, they use portions of the wireless spectrum that are regulated by the government.</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Short-Range Wireless Networks:</a:t>
            </a:r>
            <a:r>
              <a:rPr lang="en-US" b="0" dirty="0" smtClean="0"/>
              <a:t> have a range of 100 feet or less (e.g., Bluetooth, ultra-wideband (UWB), and near-field communications (NFC)).</a:t>
            </a:r>
            <a:endParaRPr lang="en-US" b="0" dirty="0" smtClean="0"/>
          </a:p>
          <a:p>
            <a:r>
              <a:rPr lang="en-US" b="1" dirty="0" smtClean="0"/>
              <a:t>Bluetooth: </a:t>
            </a:r>
            <a:r>
              <a:rPr lang="en-US" dirty="0" smtClean="0"/>
              <a:t>an industry specification used to create small personal area networks.</a:t>
            </a:r>
            <a:endParaRPr lang="en-US" dirty="0" smtClean="0"/>
          </a:p>
          <a:p>
            <a:r>
              <a:rPr lang="en-US" b="1" dirty="0" smtClean="0"/>
              <a:t>Bluetooth 1.0: </a:t>
            </a:r>
            <a:r>
              <a:rPr lang="en-US" dirty="0" smtClean="0"/>
              <a:t>can link up to eight devices within a 10-meter area (about 30 feet) with a bandwidth of 700 kilobits per second (Kbps) using low-power, radio-based communication.</a:t>
            </a:r>
            <a:endParaRPr lang="en-US" dirty="0" smtClean="0"/>
          </a:p>
          <a:p>
            <a:r>
              <a:rPr lang="en-US" b="1" dirty="0" smtClean="0"/>
              <a:t>Bluetooth 4.0: </a:t>
            </a:r>
            <a:r>
              <a:rPr lang="en-US" dirty="0" smtClean="0"/>
              <a:t>can transmit up to approximately 25 megabits per second (Mbps) up to 100 meters (roughly 300 feet).</a:t>
            </a:r>
            <a:endParaRPr lang="en-US" dirty="0" smtClean="0"/>
          </a:p>
          <a:p>
            <a:r>
              <a:rPr lang="en-US" b="1" dirty="0" smtClean="0"/>
              <a:t>Personal Area Network: </a:t>
            </a:r>
            <a:r>
              <a:rPr lang="en-US" dirty="0" smtClean="0"/>
              <a:t>a computer network used for communication among computer devices (e.g., telephones, personal digital assistants, and smartphones) located close to one person.</a:t>
            </a:r>
            <a:endParaRPr lang="en-US" dirty="0" smtClean="0"/>
          </a:p>
          <a:p>
            <a:r>
              <a:rPr lang="en-US" b="1" dirty="0" smtClean="0"/>
              <a:t>Ultra-Wideband: </a:t>
            </a:r>
            <a:r>
              <a:rPr lang="en-US" dirty="0" smtClean="0"/>
              <a:t>a high-bandwidth wireless technology with transmission speeds in excess of 100 Mbps which makes UWB a good choice for applications such as streaming multimedia from a personal computer to a television.</a:t>
            </a:r>
            <a:endParaRPr lang="en-US" dirty="0" smtClean="0"/>
          </a:p>
          <a:p>
            <a:r>
              <a:rPr lang="en-US" b="1" dirty="0" smtClean="0"/>
              <a:t>Near-Field Communications: </a:t>
            </a:r>
            <a:r>
              <a:rPr lang="en-US" dirty="0" smtClean="0"/>
              <a:t>has the smallest range of any short-range wireless networks, and is designed to be embedded in mobile devices such as cell phones and credit cards.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a:t>
            </a:r>
            <a:r>
              <a:rPr lang="en-US" dirty="0" smtClean="0"/>
              <a:t>without wires.</a:t>
            </a:r>
            <a:endParaRPr lang="en-US" dirty="0" smtClean="0"/>
          </a:p>
          <a:p>
            <a:r>
              <a:rPr lang="en-US" b="1" dirty="0" smtClean="0"/>
              <a:t>Mobile: </a:t>
            </a:r>
            <a:r>
              <a:rPr lang="en-US" dirty="0" smtClean="0"/>
              <a:t>something that changes its location over time.</a:t>
            </a:r>
            <a:endParaRPr lang="en-US" dirty="0" smtClean="0"/>
          </a:p>
          <a:p>
            <a:r>
              <a:rPr lang="en-US" b="1" dirty="0" smtClean="0"/>
              <a:t>Mobile Computing: </a:t>
            </a:r>
            <a:r>
              <a:rPr lang="en-US" dirty="0" smtClean="0"/>
              <a:t>a real-time, wireless connection between a mobile device and other computing environments, such as the Internet or an intranet.</a:t>
            </a:r>
            <a:endParaRPr lang="en-US" dirty="0" smtClean="0"/>
          </a:p>
          <a:p>
            <a:r>
              <a:rPr lang="en-US" b="1" dirty="0" smtClean="0"/>
              <a:t>Mobile Commerce (or M-Commerce): </a:t>
            </a:r>
            <a:r>
              <a:rPr lang="en-US" dirty="0" smtClean="0"/>
              <a:t>e-commerce (EC) transactions conducted with a mobile device. </a:t>
            </a:r>
            <a:endParaRPr lang="en-US" dirty="0" smtClean="0"/>
          </a:p>
          <a:p>
            <a:r>
              <a:rPr lang="en-US" b="1" dirty="0" smtClean="0"/>
              <a:t>Pervasive Computing (or Ubiquitous Computing): </a:t>
            </a:r>
            <a:r>
              <a:rPr lang="en-US" dirty="0" smtClean="0"/>
              <a:t>virtually every object has processing power with either wireless or wired connections to a global network.</a:t>
            </a:r>
            <a:endParaRPr lang="en-US" dirty="0" smtClean="0"/>
          </a:p>
          <a:p>
            <a:r>
              <a:rPr lang="en-US" b="1" dirty="0" smtClean="0"/>
              <a:t>Dematerialization: </a:t>
            </a:r>
            <a:r>
              <a:rPr lang="en-US" dirty="0" smtClean="0"/>
              <a:t>a phenomenon that occurs when the functions of many physical devices are included in one other physical device. Consider that your smartphone includes the functions of digital cameras for images and video, radios, televisions, Internet access via Web browsers, recording studios, editing suites, movie theaters, GPS navigators, word processors, spreadsheets, stereos, flashlights, board games, card games, video games, an entire range of medical devices, maps, atlases, encyclopedias, dictionaries, translators, textbooks, watches, alarm clocks, books, calculators, address books, credit card </a:t>
            </a:r>
            <a:r>
              <a:rPr lang="en-US" dirty="0" err="1" smtClean="0"/>
              <a:t>swipers</a:t>
            </a:r>
            <a:r>
              <a:rPr lang="en-US" dirty="0" smtClean="0"/>
              <a:t>, magnifying glasses, money and credit cards, car keys, hotel keys, cellular telephony, Wi-Fi, e-mail access, text messaging, a full QWERTY keyboard, and many, many others.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Short-Range Wireless Networks:</a:t>
            </a:r>
            <a:r>
              <a:rPr lang="en-US" b="0" dirty="0" smtClean="0"/>
              <a:t> have a range of 100 feet or less (e.g., Bluetooth, ultra-wideband (UWB), and near-field communications (NFC)).</a:t>
            </a:r>
            <a:endParaRPr lang="en-US" b="0" dirty="0" smtClean="0"/>
          </a:p>
          <a:p>
            <a:r>
              <a:rPr lang="en-US" b="1" dirty="0" smtClean="0"/>
              <a:t>Bluetooth: </a:t>
            </a:r>
            <a:r>
              <a:rPr lang="en-US" dirty="0" smtClean="0"/>
              <a:t>an industry specification used to create small personal area networks.</a:t>
            </a:r>
            <a:endParaRPr lang="en-US" dirty="0" smtClean="0"/>
          </a:p>
          <a:p>
            <a:r>
              <a:rPr lang="en-US" b="1" dirty="0" smtClean="0"/>
              <a:t>Bluetooth 1.0: </a:t>
            </a:r>
            <a:r>
              <a:rPr lang="en-US" dirty="0" smtClean="0"/>
              <a:t>can link up to eight devices within a 10-meter area (about 30 feet) with a bandwidth of 700 kilobits per second (Kbps) using low-power, radio-based communication.</a:t>
            </a:r>
            <a:endParaRPr lang="en-US" dirty="0" smtClean="0"/>
          </a:p>
          <a:p>
            <a:r>
              <a:rPr lang="en-US" b="1" dirty="0" smtClean="0"/>
              <a:t>Bluetooth 4.0: </a:t>
            </a:r>
            <a:r>
              <a:rPr lang="en-US" dirty="0" smtClean="0"/>
              <a:t>can transmit up to approximately 25 megabits per second (Mbps) up to 100 meters (roughly 300 feet).</a:t>
            </a:r>
            <a:endParaRPr lang="en-US" dirty="0" smtClean="0"/>
          </a:p>
          <a:p>
            <a:r>
              <a:rPr lang="en-US" b="1" dirty="0" smtClean="0"/>
              <a:t>Personal Area Network: </a:t>
            </a:r>
            <a:r>
              <a:rPr lang="en-US" dirty="0" smtClean="0"/>
              <a:t>a computer network used for communication among computer devices (e.g., telephones, personal digital assistants, and smartphones) located close to one person.</a:t>
            </a:r>
            <a:endParaRPr lang="en-US" dirty="0" smtClean="0"/>
          </a:p>
          <a:p>
            <a:r>
              <a:rPr lang="en-US" b="1" dirty="0" smtClean="0"/>
              <a:t>Ultra-Wideband: </a:t>
            </a:r>
            <a:r>
              <a:rPr lang="en-US" dirty="0" smtClean="0"/>
              <a:t>a high-bandwidth wireless technology with transmission speeds in excess of 100 Mbps which makes UWB a good choice for applications such as streaming multimedia from a personal computer to a television.</a:t>
            </a:r>
            <a:endParaRPr lang="en-US" dirty="0" smtClean="0"/>
          </a:p>
          <a:p>
            <a:r>
              <a:rPr lang="en-US" b="1" dirty="0" smtClean="0"/>
              <a:t>Near-Field Communications: </a:t>
            </a:r>
            <a:r>
              <a:rPr lang="en-US" dirty="0" smtClean="0"/>
              <a:t>has the smallest range of any short-range wireless networks, and is designed to be embedded in mobile devices such as cell phones and credit cards.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Short-Range Wireless Networks:</a:t>
            </a:r>
            <a:r>
              <a:rPr lang="en-US" b="0" dirty="0" smtClean="0"/>
              <a:t> have a range of 100 feet or less (e.g., Bluetooth, ultra-wideband (UWB), and near-field communications (NFC)).</a:t>
            </a:r>
            <a:endParaRPr lang="en-US" b="0" dirty="0" smtClean="0"/>
          </a:p>
          <a:p>
            <a:r>
              <a:rPr lang="en-US" b="1" dirty="0" smtClean="0"/>
              <a:t>Bluetooth: </a:t>
            </a:r>
            <a:r>
              <a:rPr lang="en-US" dirty="0" smtClean="0"/>
              <a:t>an industry specification used to create small personal area networks.</a:t>
            </a:r>
            <a:endParaRPr lang="en-US" dirty="0" smtClean="0"/>
          </a:p>
          <a:p>
            <a:r>
              <a:rPr lang="en-US" b="1" dirty="0" smtClean="0"/>
              <a:t>Bluetooth 1.0: </a:t>
            </a:r>
            <a:r>
              <a:rPr lang="en-US" dirty="0" smtClean="0"/>
              <a:t>can link up to eight devices within a 10-meter area (about 30 feet) with a bandwidth of 700 kilobits per second (Kbps) using low-power, radio-based communication.</a:t>
            </a:r>
            <a:endParaRPr lang="en-US" dirty="0" smtClean="0"/>
          </a:p>
          <a:p>
            <a:r>
              <a:rPr lang="en-US" b="1" dirty="0" smtClean="0"/>
              <a:t>Bluetooth 4.0: </a:t>
            </a:r>
            <a:r>
              <a:rPr lang="en-US" dirty="0" smtClean="0"/>
              <a:t>can transmit up to approximately 25 megabits per second (Mbps) up to 100 meters (roughly 300 feet).</a:t>
            </a:r>
            <a:endParaRPr lang="en-US" dirty="0" smtClean="0"/>
          </a:p>
          <a:p>
            <a:r>
              <a:rPr lang="en-US" b="1" dirty="0" smtClean="0"/>
              <a:t>Personal Area Network: </a:t>
            </a:r>
            <a:r>
              <a:rPr lang="en-US" dirty="0" smtClean="0"/>
              <a:t>a computer network used for communication among computer devices (e.g., telephones, personal digital assistants, and smartphones) located close to one person.</a:t>
            </a:r>
            <a:endParaRPr lang="en-US" dirty="0" smtClean="0"/>
          </a:p>
          <a:p>
            <a:r>
              <a:rPr lang="en-US" b="1" dirty="0" smtClean="0"/>
              <a:t>Ultra-Wideband: </a:t>
            </a:r>
            <a:r>
              <a:rPr lang="en-US" dirty="0" smtClean="0"/>
              <a:t>a high-bandwidth wireless technology with transmission speeds in excess of 100 Mbps which makes UWB a good choice for applications such as streaming multimedia from a personal computer to a television.</a:t>
            </a:r>
            <a:endParaRPr lang="en-US" dirty="0" smtClean="0"/>
          </a:p>
          <a:p>
            <a:r>
              <a:rPr lang="en-US" b="1" dirty="0" smtClean="0"/>
              <a:t>Near-Field Communications: </a:t>
            </a:r>
            <a:r>
              <a:rPr lang="en-US" dirty="0" smtClean="0"/>
              <a:t>has the smallest range of any short-range wireless networks, and is designed to be embedded in mobile devices such as cell phones and credit cards.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Medium-Range Wireless Networks: </a:t>
            </a:r>
            <a:r>
              <a:rPr lang="en-US" dirty="0" smtClean="0"/>
              <a:t>the familiar wireless local area networks (WLANs) and the most common type of Medium-Range network is wireless fidelity (Wi-Fi).</a:t>
            </a:r>
            <a:endParaRPr lang="en-US" dirty="0" smtClean="0"/>
          </a:p>
          <a:p>
            <a:r>
              <a:rPr lang="en-US" b="1" dirty="0" smtClean="0"/>
              <a:t>Wireless Fidelity (Wi-Fi): </a:t>
            </a:r>
            <a:r>
              <a:rPr lang="en-US" dirty="0" smtClean="0"/>
              <a:t>a medium-range WLAN. </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Fidelity (Wi-Fi): </a:t>
            </a:r>
            <a:r>
              <a:rPr lang="en-US" dirty="0" smtClean="0"/>
              <a:t>a medium-range WLAN. </a:t>
            </a:r>
            <a:endParaRPr lang="en-US" dirty="0" smtClean="0"/>
          </a:p>
          <a:p>
            <a:r>
              <a:rPr lang="en-US" b="1" dirty="0" smtClean="0"/>
              <a:t>Wireless Access Point: </a:t>
            </a:r>
            <a:r>
              <a:rPr lang="en-US" dirty="0" smtClean="0"/>
              <a:t>a Wi-Fi medium range WLAN and a typical configuration includes a </a:t>
            </a:r>
            <a:r>
              <a:rPr lang="en-US" dirty="0" err="1" smtClean="0"/>
              <a:t>tranmitter</a:t>
            </a:r>
            <a:r>
              <a:rPr lang="en-US" dirty="0" smtClean="0"/>
              <a:t> with an antenna.</a:t>
            </a:r>
            <a:endParaRPr lang="en-US" dirty="0" smtClean="0"/>
          </a:p>
          <a:p>
            <a:r>
              <a:rPr lang="en-US" b="1" dirty="0" smtClean="0"/>
              <a:t>Hotspot: </a:t>
            </a:r>
            <a:r>
              <a:rPr lang="en-US" dirty="0" smtClean="0"/>
              <a:t>a wireless access point that provides service to a number of users within a small geographical perimeter (up to approximately 300 feet).</a:t>
            </a:r>
            <a:endParaRPr lang="en-US" dirty="0" smtClean="0"/>
          </a:p>
          <a:p>
            <a:r>
              <a:rPr lang="en-US" b="1" dirty="0" smtClean="0"/>
              <a:t>Wi-Fi Direct: </a:t>
            </a:r>
            <a:r>
              <a:rPr lang="en-US" dirty="0" smtClean="0"/>
              <a:t>enables peer-to-peer communications, so devices can connect directly allowing users to transfer content among devices without having to rely on a wireless antenna. It can connect pairs or groups of devices at Wi-Fi speeds of up to 250 Mbps and at distances of up to 800 feet.</a:t>
            </a:r>
            <a:endParaRPr lang="en-US" dirty="0" smtClean="0"/>
          </a:p>
          <a:p>
            <a:r>
              <a:rPr lang="en-US" b="1" dirty="0" err="1" smtClean="0"/>
              <a:t>MiFi</a:t>
            </a:r>
            <a:r>
              <a:rPr lang="en-US" b="1" dirty="0" smtClean="0"/>
              <a:t>: </a:t>
            </a:r>
            <a:r>
              <a:rPr lang="en-US" dirty="0" smtClean="0"/>
              <a:t>a small, portable wireless device that provides users with a permanent Wi-Fi hotspot wherever they go with a range of about 10 meters (roughly 30 feet).</a:t>
            </a:r>
            <a:endParaRPr lang="en-US" dirty="0" smtClean="0"/>
          </a:p>
          <a:p>
            <a:r>
              <a:rPr lang="en-US" b="1" dirty="0" smtClean="0"/>
              <a:t>Super Wi-Fi: </a:t>
            </a:r>
            <a:r>
              <a:rPr lang="en-US" dirty="0" smtClean="0"/>
              <a:t>a wireless network proposal that creates long-distance wireless Internet connections which uses the lower-frequency “white spaces” between broadcast TV channels which enable the signal to travel further and penetrate walls better than normal Wi-Fi frequencies.</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Fidelity (Wi-Fi): </a:t>
            </a:r>
            <a:r>
              <a:rPr lang="en-US" dirty="0" smtClean="0"/>
              <a:t>a medium-range WLAN. </a:t>
            </a:r>
            <a:endParaRPr lang="en-US" dirty="0" smtClean="0"/>
          </a:p>
          <a:p>
            <a:r>
              <a:rPr lang="en-US" b="1" dirty="0" smtClean="0"/>
              <a:t>Wireless Access Point: </a:t>
            </a:r>
            <a:r>
              <a:rPr lang="en-US" dirty="0" smtClean="0"/>
              <a:t>a Wi-Fi medium range WLAN and a typical configuration includes a </a:t>
            </a:r>
            <a:r>
              <a:rPr lang="en-US" dirty="0" err="1" smtClean="0"/>
              <a:t>tranmitter</a:t>
            </a:r>
            <a:r>
              <a:rPr lang="en-US" dirty="0" smtClean="0"/>
              <a:t> with an antenna.</a:t>
            </a:r>
            <a:endParaRPr lang="en-US" dirty="0" smtClean="0"/>
          </a:p>
          <a:p>
            <a:r>
              <a:rPr lang="en-US" b="1" dirty="0" smtClean="0"/>
              <a:t>Hotspot: </a:t>
            </a:r>
            <a:r>
              <a:rPr lang="en-US" dirty="0" smtClean="0"/>
              <a:t>a wireless access point that provides service to a number of users within a small geographical perimeter (up to approximately 300 feet).</a:t>
            </a:r>
            <a:endParaRPr lang="en-US" dirty="0" smtClean="0"/>
          </a:p>
          <a:p>
            <a:r>
              <a:rPr lang="en-US" b="1" dirty="0" smtClean="0"/>
              <a:t>Wi-Fi Direct: </a:t>
            </a:r>
            <a:r>
              <a:rPr lang="en-US" dirty="0" smtClean="0"/>
              <a:t>enables peer-to-peer communications, so devices can connect directly allowing users to transfer content among devices without having to rely on a wireless antenna. It can connect pairs or groups of devices at Wi-Fi speeds of up to 250 Mbps and at distances of up to 800 feet.</a:t>
            </a:r>
            <a:endParaRPr lang="en-US" dirty="0" smtClean="0"/>
          </a:p>
          <a:p>
            <a:r>
              <a:rPr lang="en-US" b="1" dirty="0" err="1" smtClean="0"/>
              <a:t>MiFi</a:t>
            </a:r>
            <a:r>
              <a:rPr lang="en-US" b="1" dirty="0" smtClean="0"/>
              <a:t>: </a:t>
            </a:r>
            <a:r>
              <a:rPr lang="en-US" dirty="0" smtClean="0"/>
              <a:t>a small, portable wireless device that provides users with a permanent Wi-Fi hotspot wherever they go with a range of about 10 meters (roughly 30 feet).</a:t>
            </a:r>
            <a:endParaRPr lang="en-US" dirty="0" smtClean="0"/>
          </a:p>
          <a:p>
            <a:r>
              <a:rPr lang="en-US" b="1" dirty="0" smtClean="0"/>
              <a:t>Super Wi-Fi: </a:t>
            </a:r>
            <a:r>
              <a:rPr lang="en-US" dirty="0" smtClean="0"/>
              <a:t>a wireless network proposal that creates long-distance wireless Internet connections which uses the lower-frequency “white spaces” between broadcast TV channels which enable the signal to travel further and penetrate walls better than normal Wi-Fi frequencies.</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Fidelity (Wi-Fi): </a:t>
            </a:r>
            <a:r>
              <a:rPr lang="en-US" dirty="0" smtClean="0"/>
              <a:t>a medium-range WLAN. </a:t>
            </a:r>
            <a:endParaRPr lang="en-US" dirty="0" smtClean="0"/>
          </a:p>
          <a:p>
            <a:r>
              <a:rPr lang="en-US" b="1" dirty="0" smtClean="0"/>
              <a:t>Wireless Access Point: </a:t>
            </a:r>
            <a:r>
              <a:rPr lang="en-US" dirty="0" smtClean="0"/>
              <a:t>a Wi-Fi medium range WLAN and a typical configuration includes a </a:t>
            </a:r>
            <a:r>
              <a:rPr lang="en-US" dirty="0" err="1" smtClean="0"/>
              <a:t>tranmitter</a:t>
            </a:r>
            <a:r>
              <a:rPr lang="en-US" dirty="0" smtClean="0"/>
              <a:t> with an antenna.</a:t>
            </a:r>
            <a:endParaRPr lang="en-US" dirty="0" smtClean="0"/>
          </a:p>
          <a:p>
            <a:r>
              <a:rPr lang="en-US" b="1" dirty="0" smtClean="0"/>
              <a:t>Hotspot: </a:t>
            </a:r>
            <a:r>
              <a:rPr lang="en-US" dirty="0" smtClean="0"/>
              <a:t>a wireless access point that provides service to a number of users within a small geographical perimeter (up to approximately 300 feet).</a:t>
            </a:r>
            <a:endParaRPr lang="en-US" dirty="0" smtClean="0"/>
          </a:p>
          <a:p>
            <a:r>
              <a:rPr lang="en-US" b="1" dirty="0" smtClean="0"/>
              <a:t>Wi-Fi Direct: </a:t>
            </a:r>
            <a:r>
              <a:rPr lang="en-US" dirty="0" smtClean="0"/>
              <a:t>enables peer-to-peer communications, so devices can connect directly allowing users to transfer content among devices without having to rely on a wireless antenna. It can connect pairs or groups of devices at Wi-Fi speeds of up to 250 Mbps and at distances of up to 800 feet.</a:t>
            </a:r>
            <a:endParaRPr lang="en-US" dirty="0" smtClean="0"/>
          </a:p>
          <a:p>
            <a:r>
              <a:rPr lang="en-US" b="1" dirty="0" err="1" smtClean="0"/>
              <a:t>MiFi</a:t>
            </a:r>
            <a:r>
              <a:rPr lang="en-US" b="1" dirty="0" smtClean="0"/>
              <a:t>: </a:t>
            </a:r>
            <a:r>
              <a:rPr lang="en-US" dirty="0" smtClean="0"/>
              <a:t>a small, portable wireless device that provides users with a permanent Wi-Fi hotspot wherever they go with a range of about 10 meters (roughly 30 feet).</a:t>
            </a:r>
            <a:endParaRPr lang="en-US" dirty="0" smtClean="0"/>
          </a:p>
          <a:p>
            <a:r>
              <a:rPr lang="en-US" b="1" dirty="0" smtClean="0"/>
              <a:t>Super Wi-Fi: </a:t>
            </a:r>
            <a:r>
              <a:rPr lang="en-US" dirty="0" smtClean="0"/>
              <a:t>a wireless network proposal that creates long-distance wireless Internet connections which uses the lower-frequency “white spaces” between broadcast TV channels which enable the signal to travel further and penetrate walls better than normal Wi-Fi frequencies.</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Fidelity (Wi-Fi): </a:t>
            </a:r>
            <a:r>
              <a:rPr lang="en-US" dirty="0" smtClean="0"/>
              <a:t>a medium-range WLAN. </a:t>
            </a:r>
            <a:endParaRPr lang="en-US" dirty="0" smtClean="0"/>
          </a:p>
          <a:p>
            <a:r>
              <a:rPr lang="en-US" b="1" dirty="0" smtClean="0"/>
              <a:t>Wireless Access Point: </a:t>
            </a:r>
            <a:r>
              <a:rPr lang="en-US" dirty="0" smtClean="0"/>
              <a:t>a Wi-Fi medium range WLAN and a typical configuration includes a </a:t>
            </a:r>
            <a:r>
              <a:rPr lang="en-US" dirty="0" err="1" smtClean="0"/>
              <a:t>tranmitter</a:t>
            </a:r>
            <a:r>
              <a:rPr lang="en-US" dirty="0" smtClean="0"/>
              <a:t> with an antenna.</a:t>
            </a:r>
            <a:endParaRPr lang="en-US" dirty="0" smtClean="0"/>
          </a:p>
          <a:p>
            <a:r>
              <a:rPr lang="en-US" b="1" dirty="0" smtClean="0"/>
              <a:t>Hotspot: </a:t>
            </a:r>
            <a:r>
              <a:rPr lang="en-US" dirty="0" smtClean="0"/>
              <a:t>a wireless access point that provides service to a number of users within a small geographical perimeter (up to approximately 300 feet).</a:t>
            </a:r>
            <a:endParaRPr lang="en-US" dirty="0" smtClean="0"/>
          </a:p>
          <a:p>
            <a:r>
              <a:rPr lang="en-US" b="1" dirty="0" smtClean="0"/>
              <a:t>Wi-Fi Direct: </a:t>
            </a:r>
            <a:r>
              <a:rPr lang="en-US" dirty="0" smtClean="0"/>
              <a:t>enables peer-to-peer communications, so devices can connect directly allowing users to transfer content among devices without having to rely on a wireless antenna. It can connect pairs or groups of devices at Wi-Fi speeds of up to 250 Mbps and at distances of up to 800 feet.</a:t>
            </a:r>
            <a:endParaRPr lang="en-US" dirty="0" smtClean="0"/>
          </a:p>
          <a:p>
            <a:r>
              <a:rPr lang="en-US" b="1" dirty="0" err="1" smtClean="0"/>
              <a:t>MiFi</a:t>
            </a:r>
            <a:r>
              <a:rPr lang="en-US" b="1" dirty="0" smtClean="0"/>
              <a:t>: </a:t>
            </a:r>
            <a:r>
              <a:rPr lang="en-US" dirty="0" smtClean="0"/>
              <a:t>a small, portable wireless device that provides users with a permanent Wi-Fi hotspot wherever they go with a range of about 10 meters (roughly 30 feet).</a:t>
            </a:r>
            <a:endParaRPr lang="en-US" dirty="0" smtClean="0"/>
          </a:p>
          <a:p>
            <a:r>
              <a:rPr lang="en-US" b="1" dirty="0" smtClean="0"/>
              <a:t>Super Wi-Fi: </a:t>
            </a:r>
            <a:r>
              <a:rPr lang="en-US" dirty="0" smtClean="0"/>
              <a:t>a wireless network proposal that creates long-distance wireless Internet connections which uses the lower-frequency “white spaces” between broadcast TV channels which enable the signal to travel further and penetrate walls better than normal Wi-Fi frequencies.</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Fidelity (Wi-Fi): </a:t>
            </a:r>
            <a:r>
              <a:rPr lang="en-US" dirty="0" smtClean="0"/>
              <a:t>a medium-range WLAN. </a:t>
            </a:r>
            <a:endParaRPr lang="en-US" dirty="0" smtClean="0"/>
          </a:p>
          <a:p>
            <a:r>
              <a:rPr lang="en-US" b="1" dirty="0" smtClean="0"/>
              <a:t>Wireless Access Point: </a:t>
            </a:r>
            <a:r>
              <a:rPr lang="en-US" dirty="0" smtClean="0"/>
              <a:t>a Wi-Fi medium range WLAN and a typical configuration includes a </a:t>
            </a:r>
            <a:r>
              <a:rPr lang="en-US" dirty="0" err="1" smtClean="0"/>
              <a:t>tranmitter</a:t>
            </a:r>
            <a:r>
              <a:rPr lang="en-US" dirty="0" smtClean="0"/>
              <a:t> with an antenna.</a:t>
            </a:r>
            <a:endParaRPr lang="en-US" dirty="0" smtClean="0"/>
          </a:p>
          <a:p>
            <a:r>
              <a:rPr lang="en-US" b="1" dirty="0" smtClean="0"/>
              <a:t>Hotspot: </a:t>
            </a:r>
            <a:r>
              <a:rPr lang="en-US" dirty="0" smtClean="0"/>
              <a:t>a wireless access point that provides service to a number of users within a small geographical perimeter (up to approximately 300 feet).</a:t>
            </a:r>
            <a:endParaRPr lang="en-US" dirty="0" smtClean="0"/>
          </a:p>
          <a:p>
            <a:r>
              <a:rPr lang="en-US" b="1" dirty="0" smtClean="0"/>
              <a:t>Wi-Fi Direct: </a:t>
            </a:r>
            <a:r>
              <a:rPr lang="en-US" dirty="0" smtClean="0"/>
              <a:t>enables peer-to-peer communications, so devices can connect directly allowing users to transfer content among devices without having to rely on a wireless antenna. It can connect pairs or groups of devices at Wi-Fi speeds of up to 250 Mbps and at distances of up to 800 feet.</a:t>
            </a:r>
            <a:endParaRPr lang="en-US" dirty="0" smtClean="0"/>
          </a:p>
          <a:p>
            <a:r>
              <a:rPr lang="en-US" b="1" dirty="0" err="1" smtClean="0"/>
              <a:t>MiFi</a:t>
            </a:r>
            <a:r>
              <a:rPr lang="en-US" b="1" dirty="0" smtClean="0"/>
              <a:t>: </a:t>
            </a:r>
            <a:r>
              <a:rPr lang="en-US" dirty="0" smtClean="0"/>
              <a:t>a small, portable wireless device that provides users with a permanent Wi-Fi hotspot wherever they go with a range of about 10 meters (roughly 30 feet).</a:t>
            </a:r>
            <a:endParaRPr lang="en-US" dirty="0" smtClean="0"/>
          </a:p>
          <a:p>
            <a:r>
              <a:rPr lang="en-US" b="1" dirty="0" smtClean="0"/>
              <a:t>Super Wi-Fi: </a:t>
            </a:r>
            <a:r>
              <a:rPr lang="en-US" dirty="0" smtClean="0"/>
              <a:t>a wireless network proposal that creates long-distance wireless Internet connections which uses the lower-frequency “white spaces” between broadcast TV channels which enable the signal to travel further and penetrate walls better than normal Wi-Fi frequencies.</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Institute of Electrical and Electronics Engineers (IEEE) </a:t>
            </a:r>
            <a:r>
              <a:rPr lang="en-US" b="1" dirty="0" err="1" smtClean="0"/>
              <a:t>WiFI</a:t>
            </a:r>
            <a:r>
              <a:rPr lang="en-US" b="1" dirty="0" smtClean="0"/>
              <a:t> Standards</a:t>
            </a:r>
            <a:endParaRPr lang="en-US" b="1" dirty="0" smtClean="0"/>
          </a:p>
          <a:p>
            <a:r>
              <a:rPr lang="en-US" b="1" dirty="0" smtClean="0"/>
              <a:t>802.11a: </a:t>
            </a:r>
            <a:r>
              <a:rPr lang="en-US" dirty="0" smtClean="0"/>
              <a:t>supports wireless bandwidth up to 54 Mbps; high cost; short range; difficulty penetrating walls.</a:t>
            </a:r>
            <a:endParaRPr lang="en-US" dirty="0" smtClean="0"/>
          </a:p>
          <a:p>
            <a:r>
              <a:rPr lang="en-US" b="1" dirty="0" smtClean="0"/>
              <a:t>802.11b: </a:t>
            </a:r>
            <a:r>
              <a:rPr lang="en-US" dirty="0" smtClean="0"/>
              <a:t>supports wireless bandwidth up to 11 Mbps; low cost; longer range.</a:t>
            </a:r>
            <a:endParaRPr lang="en-US" dirty="0" smtClean="0"/>
          </a:p>
          <a:p>
            <a:r>
              <a:rPr lang="en-US" b="1" dirty="0" smtClean="0"/>
              <a:t>802.11g: </a:t>
            </a:r>
            <a:r>
              <a:rPr lang="en-US" dirty="0" smtClean="0"/>
              <a:t>supports wireless bandwidth up to 54 Mbps; high cost; longer range.</a:t>
            </a:r>
            <a:endParaRPr lang="en-US" dirty="0" smtClean="0"/>
          </a:p>
          <a:p>
            <a:r>
              <a:rPr lang="en-US" b="1" dirty="0" smtClean="0"/>
              <a:t>802.11n: </a:t>
            </a:r>
            <a:r>
              <a:rPr lang="en-US" dirty="0" smtClean="0"/>
              <a:t>supports wireless bandwidth exceeding 600 Mbps; higher cost than 802.11g; longer range than 802.11g.</a:t>
            </a:r>
            <a:endParaRPr lang="en-US" dirty="0" smtClean="0"/>
          </a:p>
          <a:p>
            <a:r>
              <a:rPr lang="en-US" b="1" dirty="0" smtClean="0"/>
              <a:t>802.11ac: </a:t>
            </a:r>
            <a:r>
              <a:rPr lang="en-US" dirty="0" smtClean="0"/>
              <a:t>will support wireless bandwidth of 1.3 </a:t>
            </a:r>
            <a:r>
              <a:rPr lang="en-US" dirty="0" err="1" smtClean="0"/>
              <a:t>Gbps</a:t>
            </a:r>
            <a:r>
              <a:rPr lang="en-US" dirty="0" smtClean="0"/>
              <a:t> (1.3 billion bits per second); will provide the ability to fully support a “multimedia home” in which high-definition video can be streamed simultaneously to multiple devices. Essentially, you will be able to wirelessly network your TV, DVR, smartphone, and sound system for complete </a:t>
            </a:r>
            <a:r>
              <a:rPr lang="en-US" dirty="0" err="1" smtClean="0"/>
              <a:t>ondemand</a:t>
            </a:r>
            <a:r>
              <a:rPr lang="en-US" dirty="0" smtClean="0"/>
              <a:t> access through any Internet-enabled device.</a:t>
            </a:r>
            <a:endParaRPr lang="en-US" dirty="0" smtClean="0"/>
          </a:p>
          <a:p>
            <a:r>
              <a:rPr lang="en-US" b="1" dirty="0" smtClean="0"/>
              <a:t>802.11 ad: </a:t>
            </a:r>
            <a:r>
              <a:rPr lang="en-US" dirty="0" smtClean="0"/>
              <a:t>supports wireless bandwidth up to 7 </a:t>
            </a:r>
            <a:r>
              <a:rPr lang="en-US" dirty="0" err="1" smtClean="0"/>
              <a:t>Gbps</a:t>
            </a:r>
            <a:r>
              <a:rPr lang="en-US" dirty="0" smtClean="0"/>
              <a:t>; targeted to the “wireless office” as opposed to the “wireless home.”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Institute of Electrical and Electronics Engineers (IEEE) </a:t>
            </a:r>
            <a:r>
              <a:rPr lang="en-US" b="1" dirty="0" err="1" smtClean="0"/>
              <a:t>WiFI</a:t>
            </a:r>
            <a:r>
              <a:rPr lang="en-US" b="1" dirty="0" smtClean="0"/>
              <a:t> Standards</a:t>
            </a:r>
            <a:endParaRPr lang="en-US" b="1" dirty="0" smtClean="0"/>
          </a:p>
          <a:p>
            <a:r>
              <a:rPr lang="en-US" b="1" dirty="0" smtClean="0"/>
              <a:t>802.11a: </a:t>
            </a:r>
            <a:r>
              <a:rPr lang="en-US" dirty="0" smtClean="0"/>
              <a:t>supports wireless bandwidth up to 54 Mbps; high cost; short range; difficulty penetrating walls.</a:t>
            </a:r>
            <a:endParaRPr lang="en-US" dirty="0" smtClean="0"/>
          </a:p>
          <a:p>
            <a:r>
              <a:rPr lang="en-US" b="1" dirty="0" smtClean="0"/>
              <a:t>802.11b: </a:t>
            </a:r>
            <a:r>
              <a:rPr lang="en-US" dirty="0" smtClean="0"/>
              <a:t>supports wireless bandwidth up to 11 Mbps; low cost; longer range.</a:t>
            </a:r>
            <a:endParaRPr lang="en-US" dirty="0" smtClean="0"/>
          </a:p>
          <a:p>
            <a:r>
              <a:rPr lang="en-US" b="1" dirty="0" smtClean="0"/>
              <a:t>802.11g: </a:t>
            </a:r>
            <a:r>
              <a:rPr lang="en-US" dirty="0" smtClean="0"/>
              <a:t>supports wireless bandwidth up to 54 Mbps; high cost; longer range.</a:t>
            </a:r>
            <a:endParaRPr lang="en-US" dirty="0" smtClean="0"/>
          </a:p>
          <a:p>
            <a:r>
              <a:rPr lang="en-US" b="1" dirty="0" smtClean="0"/>
              <a:t>802.11n: </a:t>
            </a:r>
            <a:r>
              <a:rPr lang="en-US" dirty="0" smtClean="0"/>
              <a:t>supports wireless bandwidth exceeding 600 Mbps; higher cost than 802.11g; longer range than 802.11g.</a:t>
            </a:r>
            <a:endParaRPr lang="en-US" dirty="0" smtClean="0"/>
          </a:p>
          <a:p>
            <a:r>
              <a:rPr lang="en-US" b="1" dirty="0" smtClean="0"/>
              <a:t>802.11ac: </a:t>
            </a:r>
            <a:r>
              <a:rPr lang="en-US" dirty="0" smtClean="0"/>
              <a:t>will support wireless bandwidth of 1.3 </a:t>
            </a:r>
            <a:r>
              <a:rPr lang="en-US" dirty="0" err="1" smtClean="0"/>
              <a:t>Gbps</a:t>
            </a:r>
            <a:r>
              <a:rPr lang="en-US" dirty="0" smtClean="0"/>
              <a:t> (1.3 billion bits per second); will provide the ability to fully support a “multimedia home” in which high-definition video can be streamed simultaneously to multiple devices. Essentially, you will be able to wirelessly network your TV, DVR, smartphone, and sound system for complete </a:t>
            </a:r>
            <a:r>
              <a:rPr lang="en-US" dirty="0" err="1" smtClean="0"/>
              <a:t>ondemand</a:t>
            </a:r>
            <a:r>
              <a:rPr lang="en-US" dirty="0" smtClean="0"/>
              <a:t> access through any Internet-enabled device.</a:t>
            </a:r>
            <a:endParaRPr lang="en-US" dirty="0" smtClean="0"/>
          </a:p>
          <a:p>
            <a:r>
              <a:rPr lang="en-US" b="1" dirty="0" smtClean="0"/>
              <a:t>802.11 ad: </a:t>
            </a:r>
            <a:r>
              <a:rPr lang="en-US" dirty="0" smtClean="0"/>
              <a:t>supports wireless bandwidth up to 7 </a:t>
            </a:r>
            <a:r>
              <a:rPr lang="en-US" dirty="0" err="1" smtClean="0"/>
              <a:t>Gbps</a:t>
            </a:r>
            <a:r>
              <a:rPr lang="en-US" dirty="0" smtClean="0"/>
              <a:t>; targeted to the “wireless office” as opposed to the “wireless home.”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a:t>
            </a:r>
            <a:r>
              <a:rPr lang="en-US" dirty="0" smtClean="0"/>
              <a:t>without wires.</a:t>
            </a:r>
            <a:endParaRPr lang="en-US" dirty="0" smtClean="0"/>
          </a:p>
          <a:p>
            <a:r>
              <a:rPr lang="en-US" b="1" dirty="0" smtClean="0"/>
              <a:t>Mobile: </a:t>
            </a:r>
            <a:r>
              <a:rPr lang="en-US" dirty="0" smtClean="0"/>
              <a:t>something that changes its location over time.</a:t>
            </a:r>
            <a:endParaRPr lang="en-US" dirty="0" smtClean="0"/>
          </a:p>
          <a:p>
            <a:r>
              <a:rPr lang="en-US" b="1" dirty="0" smtClean="0"/>
              <a:t>Mobile Computing: </a:t>
            </a:r>
            <a:r>
              <a:rPr lang="en-US" dirty="0" smtClean="0"/>
              <a:t>a real-time, wireless connection between a mobile device and other computing environments, such as the Internet or an intranet.</a:t>
            </a:r>
            <a:endParaRPr lang="en-US" dirty="0" smtClean="0"/>
          </a:p>
          <a:p>
            <a:r>
              <a:rPr lang="en-US" b="1" dirty="0" smtClean="0"/>
              <a:t>Mobile Commerce (or M-Commerce): </a:t>
            </a:r>
            <a:r>
              <a:rPr lang="en-US" dirty="0" smtClean="0"/>
              <a:t>e-commerce (EC) transactions conducted with a mobile device. </a:t>
            </a:r>
            <a:endParaRPr lang="en-US" dirty="0" smtClean="0"/>
          </a:p>
          <a:p>
            <a:r>
              <a:rPr lang="en-US" b="1" dirty="0" smtClean="0"/>
              <a:t>Pervasive Computing (or Ubiquitous Computing): </a:t>
            </a:r>
            <a:r>
              <a:rPr lang="en-US" dirty="0" smtClean="0"/>
              <a:t>virtually every object has processing power with either wireless or wired connections to a global network.</a:t>
            </a:r>
            <a:endParaRPr lang="en-US" dirty="0" smtClean="0"/>
          </a:p>
          <a:p>
            <a:r>
              <a:rPr lang="en-US" b="1" dirty="0" smtClean="0"/>
              <a:t>Dematerialization: </a:t>
            </a:r>
            <a:r>
              <a:rPr lang="en-US" dirty="0" smtClean="0"/>
              <a:t>a phenomenon that occurs when the functions of many physical devices are included in one other physical device. Consider that your smartphone includes the functions of digital cameras for images and video, radios, televisions, Internet access via Web browsers, recording studios, editing suites, movie theaters, GPS navigators, word processors, spreadsheets, stereos, flashlights, board games, card games, video games, an entire range of medical devices, maps, atlases, encyclopedias, dictionaries, translators, textbooks, watches, alarm clocks, books, calculators, address books, credit card </a:t>
            </a:r>
            <a:r>
              <a:rPr lang="en-US" dirty="0" err="1" smtClean="0"/>
              <a:t>swipers</a:t>
            </a:r>
            <a:r>
              <a:rPr lang="en-US" dirty="0" smtClean="0"/>
              <a:t>, magnifying glasses, money and credit cards, car keys, hotel keys, cellular telephony, Wi-Fi, e-mail access, text messaging, a full QWERTY keyboard, and many, many others.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Three factors are prevent the commercial Wi-Fi market from expanding:</a:t>
            </a:r>
            <a:endParaRPr lang="en-US" b="1" dirty="0" smtClean="0"/>
          </a:p>
          <a:p>
            <a:r>
              <a:rPr lang="en-US" b="1" dirty="0" smtClean="0"/>
              <a:t>Roaming: </a:t>
            </a:r>
            <a:r>
              <a:rPr lang="en-US" dirty="0" smtClean="0"/>
              <a:t>At this time, users cannot roam from hotspot to hotspot if the hotspots use different Wi-Fi network services. Unless the service is free, users have to log on to separate accounts.</a:t>
            </a:r>
            <a:endParaRPr lang="en-US" dirty="0" smtClean="0"/>
          </a:p>
          <a:p>
            <a:r>
              <a:rPr lang="en-US" b="1" dirty="0" smtClean="0"/>
              <a:t>Security: </a:t>
            </a:r>
            <a:r>
              <a:rPr lang="en-US" dirty="0" smtClean="0"/>
              <a:t>the second barrier to greater acceptance of Wi-Fi because Wi-Fi uses radio waves, it is difficult to shield from intruders.</a:t>
            </a:r>
            <a:endParaRPr lang="en-US" dirty="0" smtClean="0"/>
          </a:p>
          <a:p>
            <a:r>
              <a:rPr lang="en-US" b="1" dirty="0" smtClean="0"/>
              <a:t>Cost: </a:t>
            </a:r>
            <a:r>
              <a:rPr lang="en-US" dirty="0" smtClean="0"/>
              <a:t>even though Wi-Fi services are relatively inexpensive, many experts question whether commercial Wi-Fi services can survive when so many free hotspots are available to users.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Wide-Area Wireless Networks: </a:t>
            </a:r>
            <a:r>
              <a:rPr lang="en-US" dirty="0" smtClean="0"/>
              <a:t>networks that connect users to the Internet over a geographically dispersed territory, they typically operate over the licensed spectrum (government regulation).that is, they use portions of the wireless spectrum that are regulated by the government.</a:t>
            </a:r>
            <a:endParaRPr lang="en-US" dirty="0" smtClean="0"/>
          </a:p>
          <a:p>
            <a:r>
              <a:rPr lang="en-US" b="1" dirty="0" smtClean="0"/>
              <a:t>Cellular Radio: </a:t>
            </a:r>
            <a:r>
              <a:rPr lang="en-US" dirty="0" smtClean="0"/>
              <a:t>Cellular telephones (cell phones) provide two-way radio communications over a cellular network of base stations with seamless handoffs.</a:t>
            </a:r>
            <a:endParaRPr lang="en-US" dirty="0" smtClean="0"/>
          </a:p>
          <a:p>
            <a:r>
              <a:rPr lang="en-US" b="1" dirty="0" smtClean="0"/>
              <a:t>Wireless Broadband or WiMAX: </a:t>
            </a:r>
            <a:r>
              <a:rPr lang="en-US" dirty="0" smtClean="0"/>
              <a:t>Worldwide Interoperability for Microwave Access, popularly known as WiMAX, is the name for IEEE Standard 802.16 which has a wireless access range of up to 31 miles and a data transfer rate of up to 75 Mbps. It is a secure system, and it offers features such as voice and video.</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Cellular Radio: </a:t>
            </a:r>
            <a:r>
              <a:rPr lang="en-US" dirty="0" smtClean="0"/>
              <a:t>Cellular telephones (cell phones) provide two-way radio communications over a cellular network of base stations with seamless handoffs.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Generations of Cellular Technology Evolution:</a:t>
            </a:r>
            <a:endParaRPr lang="en-US" b="1" dirty="0" smtClean="0"/>
          </a:p>
          <a:p>
            <a:r>
              <a:rPr lang="en-US" b="1" dirty="0" smtClean="0"/>
              <a:t>First generation (1G): </a:t>
            </a:r>
            <a:r>
              <a:rPr lang="en-US" dirty="0" smtClean="0"/>
              <a:t>cellular networks used analog signals and had low bandwidth (capacity).</a:t>
            </a:r>
            <a:endParaRPr lang="en-US" dirty="0" smtClean="0"/>
          </a:p>
          <a:p>
            <a:r>
              <a:rPr lang="en-US" b="1" dirty="0" smtClean="0"/>
              <a:t>Second generation (2G): </a:t>
            </a:r>
            <a:r>
              <a:rPr lang="en-US" dirty="0" smtClean="0"/>
              <a:t>uses digital signals primarily for voice communication; it provides data communication up to 10 Kbps.</a:t>
            </a:r>
            <a:endParaRPr lang="en-US" dirty="0" smtClean="0"/>
          </a:p>
          <a:p>
            <a:r>
              <a:rPr lang="en-US" b="1" dirty="0" smtClean="0"/>
              <a:t>2.5G: </a:t>
            </a:r>
            <a:r>
              <a:rPr lang="en-US" dirty="0" smtClean="0"/>
              <a:t>uses digital signals and provides voice and data communication up to 144 Kbps.</a:t>
            </a:r>
            <a:endParaRPr lang="en-US" dirty="0" smtClean="0"/>
          </a:p>
          <a:p>
            <a:r>
              <a:rPr lang="en-US" b="1" dirty="0" smtClean="0"/>
              <a:t>Third generation (3G): </a:t>
            </a:r>
            <a:r>
              <a:rPr lang="en-US" dirty="0" smtClean="0"/>
              <a:t>uses digital signals and can transmit voice and data up to 384 Kbps when the device is moving at a walking pace, 128 Kbps when it is moving in a car, and up to 2 Mbps when it is in a fixed location. It supports video, Web browsing, and instant messaging.</a:t>
            </a:r>
            <a:endParaRPr lang="en-US" dirty="0" smtClean="0"/>
          </a:p>
          <a:p>
            <a:r>
              <a:rPr lang="en-US" b="1" dirty="0" smtClean="0"/>
              <a:t>Fourth generation (4G): </a:t>
            </a:r>
            <a:r>
              <a:rPr lang="en-US" dirty="0" smtClean="0"/>
              <a:t>is not one defined technology or standard. The International Telecommunications Union (ITU) has specified speed requirements for 4G: 100 Mbps (million bits per second) for high-mobility communications such as cars and trains, and 1 </a:t>
            </a:r>
            <a:r>
              <a:rPr lang="en-US" dirty="0" err="1" smtClean="0"/>
              <a:t>Gbps</a:t>
            </a:r>
            <a:r>
              <a:rPr lang="en-US" dirty="0" smtClean="0"/>
              <a:t> (billion bits per second) for low-mobility communications such as pedestrians. A 4G system is expected to provide a secure all-IP-based mobile broadband system to all types of mobile devices.</a:t>
            </a:r>
            <a:endParaRPr lang="en-US" dirty="0" smtClean="0"/>
          </a:p>
          <a:p>
            <a:r>
              <a:rPr lang="en-US" b="1" dirty="0" smtClean="0"/>
              <a:t>Fifth Generation (5G): </a:t>
            </a:r>
            <a:r>
              <a:rPr lang="en-US" dirty="0" smtClean="0"/>
              <a:t>expected to be deployed by 2020, 5G networks are predicted to be faster and more intelligent than previous generations of cellular networks. With 5G, wearable computers (e.g., </a:t>
            </a:r>
            <a:r>
              <a:rPr lang="en-US" dirty="0" err="1" smtClean="0"/>
              <a:t>Fitbit</a:t>
            </a:r>
            <a:r>
              <a:rPr lang="en-US" dirty="0" smtClean="0"/>
              <a:t>), smartphones, tablets, and other devices with sensors that are location- and context-aware will work together with apps and services that you use.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Broadband or WiMAX: </a:t>
            </a:r>
            <a:r>
              <a:rPr lang="en-US" dirty="0" smtClean="0"/>
              <a:t>Worldwide Interoperability for Microwave Access (WiMAX) is the name for IEEE Standard 802.16 which has a wireless access range of up to 31 miles and a data transfer rate of up to 75 Mbps. It is a secure system, and it offers features such as voice and video.</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Wireless Devices Provide Three Major Advantages:</a:t>
            </a:r>
            <a:endParaRPr lang="en-US" dirty="0" smtClean="0"/>
          </a:p>
          <a:p>
            <a:r>
              <a:rPr lang="en-US" dirty="0" smtClean="0"/>
              <a:t>1. Small</a:t>
            </a:r>
            <a:r>
              <a:rPr lang="en-US" baseline="0" dirty="0" smtClean="0"/>
              <a:t> </a:t>
            </a:r>
            <a:r>
              <a:rPr lang="en-US" dirty="0" smtClean="0"/>
              <a:t>enough to easily carry or wear</a:t>
            </a:r>
            <a:endParaRPr lang="en-US" dirty="0" smtClean="0"/>
          </a:p>
          <a:p>
            <a:r>
              <a:rPr lang="en-US" dirty="0" smtClean="0"/>
              <a:t>2. Sufficient computing power to perform productive tasks.</a:t>
            </a:r>
            <a:endParaRPr lang="en-US" dirty="0" smtClean="0"/>
          </a:p>
          <a:p>
            <a:r>
              <a:rPr lang="en-US" dirty="0" smtClean="0"/>
              <a:t>3. Can communicate wirelessly with the Internet and other devices.</a:t>
            </a:r>
            <a:endParaRPr lang="en-US" dirty="0" smtClean="0"/>
          </a:p>
          <a:p>
            <a:endParaRPr lang="en-US" dirty="0" smtClean="0"/>
          </a:p>
          <a:p>
            <a:r>
              <a:rPr lang="en-US" b="1" dirty="0" smtClean="0"/>
              <a:t>Wireless: </a:t>
            </a:r>
            <a:r>
              <a:rPr lang="en-US" dirty="0" smtClean="0"/>
              <a:t>without wires.</a:t>
            </a:r>
            <a:endParaRPr lang="en-US" dirty="0" smtClean="0"/>
          </a:p>
          <a:p>
            <a:r>
              <a:rPr lang="en-US" b="1" dirty="0" smtClean="0"/>
              <a:t>Mobile: </a:t>
            </a:r>
            <a:r>
              <a:rPr lang="en-US" dirty="0" smtClean="0"/>
              <a:t>something that changes its location over time.</a:t>
            </a:r>
            <a:endParaRPr lang="en-US" dirty="0" smtClean="0"/>
          </a:p>
          <a:p>
            <a:r>
              <a:rPr lang="en-US" b="1" dirty="0" smtClean="0"/>
              <a:t>Mobile Computing: </a:t>
            </a:r>
            <a:r>
              <a:rPr lang="en-US" dirty="0" smtClean="0"/>
              <a:t>a real-time, wireless connection between a mobile device and other computing environments, such as the Internet or an intranet.</a:t>
            </a:r>
            <a:endParaRPr lang="en-US" dirty="0" smtClean="0"/>
          </a:p>
          <a:p>
            <a:r>
              <a:rPr lang="en-US" b="1" dirty="0" smtClean="0"/>
              <a:t>Mobile Commerce (or M-Commerce): </a:t>
            </a:r>
            <a:r>
              <a:rPr lang="en-US" dirty="0" smtClean="0"/>
              <a:t>e-commerce (EC) transactions conducted with a mobile device. </a:t>
            </a:r>
            <a:endParaRPr lang="en-US" dirty="0" smtClean="0"/>
          </a:p>
          <a:p>
            <a:r>
              <a:rPr lang="en-US" b="1" dirty="0" smtClean="0"/>
              <a:t>Pervasive Computing (or Ubiquitous Computing): </a:t>
            </a:r>
            <a:r>
              <a:rPr lang="en-US" dirty="0" smtClean="0"/>
              <a:t>virtually every object has processing power with either wireless or wired connections to a global network.</a:t>
            </a:r>
            <a:endParaRPr lang="en-US" dirty="0" smtClean="0"/>
          </a:p>
          <a:p>
            <a:r>
              <a:rPr lang="en-US" b="1" dirty="0" smtClean="0"/>
              <a:t>Dematerialization: </a:t>
            </a:r>
            <a:r>
              <a:rPr lang="en-US" dirty="0" smtClean="0"/>
              <a:t>a phenomenon that occurs when the functions of many physical devices are included in one other physical device. Consider that your smartphone includes the functions of digital cameras for images and video, radios, televisions, Internet access via Web browsers, recording studios, editing suites, movie theaters, GPS navigators, word processors, spreadsheets, stereos, flashlights, board games, card games, video games, an entire range of medical devices, maps, atlases, encyclopedias, dictionaries, translators, textbooks, watches, alarm clocks, books, calculators, address books, credit card </a:t>
            </a:r>
            <a:r>
              <a:rPr lang="en-US" dirty="0" err="1" smtClean="0"/>
              <a:t>swipers</a:t>
            </a:r>
            <a:r>
              <a:rPr lang="en-US" dirty="0" smtClean="0"/>
              <a:t>, magnifying glasses, money and credit cards, car keys, hotel keys, cellular telephony, Wi-Fi, e-mail access, text messaging, a full QWERTY keyboard, and many, many others.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Global Positioning System: </a:t>
            </a:r>
            <a:r>
              <a:rPr lang="en-US" dirty="0" smtClean="0"/>
              <a:t>a wireless system that utilizes satellites to enable users to determine their position anywhere on Earth. GPS is supported by 24 MEO satellites that are shared worldwide.</a:t>
            </a:r>
            <a:endParaRPr lang="en-US" dirty="0" smtClean="0"/>
          </a:p>
          <a:p>
            <a:r>
              <a:rPr lang="en-US" b="1" dirty="0" smtClean="0"/>
              <a:t>Satellite Radio (or digital radio): </a:t>
            </a:r>
            <a:r>
              <a:rPr lang="en-US" dirty="0" smtClean="0"/>
              <a:t>offers uninterrupted, near CD-quality transmission that is beamed to your radio, either at home or in your car, from both GEO (XM Radio) and MEO (Sirius) satellites in space.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Global Positioning System: </a:t>
            </a:r>
            <a:r>
              <a:rPr lang="en-US" dirty="0" smtClean="0"/>
              <a:t>a wireless system that utilizes satellites to enable users to determine their position anywhere on Earth. GPS is supported by 24 MEO satellites that are shared worldwide.</a:t>
            </a:r>
            <a:endParaRPr lang="en-US" dirty="0" smtClean="0"/>
          </a:p>
          <a:p>
            <a:r>
              <a:rPr lang="en-US" b="1" dirty="0" smtClean="0"/>
              <a:t>Satellite Radio (or digital radio): </a:t>
            </a:r>
            <a:r>
              <a:rPr lang="en-US" dirty="0" smtClean="0"/>
              <a:t>offers uninterrupted, near CD-quality transmission that is beamed to your radio, either at home or in your car, from both GEO (XM Radio) and MEO (Sirius) satellites in space.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Global Positioning System: </a:t>
            </a:r>
            <a:r>
              <a:rPr lang="en-US" dirty="0" smtClean="0"/>
              <a:t>a wireless system that utilizes satellites to enable users to determine their position anywhere on Earth. GPS is supported by 24 MEO satellites that are shared worldwide.</a:t>
            </a:r>
            <a:endParaRPr lang="en-US" dirty="0" smtClean="0"/>
          </a:p>
          <a:p>
            <a:r>
              <a:rPr lang="en-US" b="1" dirty="0" smtClean="0"/>
              <a:t>Satellite Radio (or digital radio): </a:t>
            </a:r>
            <a:r>
              <a:rPr lang="en-US" dirty="0" smtClean="0"/>
              <a:t>offers uninterrupted, near CD-quality transmission that is beamed to your radio, either at home or in your car, from both GEO (XM Radio) and MEO (Sirius) satellites in space.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a:fillRect/>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1" fmla="*/ 0 w 9207301"/>
              <a:gd name="connsiteY0-2" fmla="*/ 3140242 h 6841524"/>
              <a:gd name="connsiteX1-3" fmla="*/ 9207301 w 9207301"/>
              <a:gd name="connsiteY1-4" fmla="*/ 0 h 6841524"/>
              <a:gd name="connsiteX2-5" fmla="*/ 9207301 w 9207301"/>
              <a:gd name="connsiteY2-6" fmla="*/ 6841524 h 6841524"/>
              <a:gd name="connsiteX3-7" fmla="*/ 48126 w 9207301"/>
              <a:gd name="connsiteY3-8" fmla="*/ 6841524 h 6841524"/>
              <a:gd name="connsiteX4-9" fmla="*/ 0 w 9207301"/>
              <a:gd name="connsiteY4-10" fmla="*/ 3140242 h 6841524"/>
              <a:gd name="connsiteX0-11" fmla="*/ 0 w 9219332"/>
              <a:gd name="connsiteY0-12" fmla="*/ 0 h 3701282"/>
              <a:gd name="connsiteX1-13" fmla="*/ 9219332 w 9219332"/>
              <a:gd name="connsiteY1-14" fmla="*/ 782053 h 3701282"/>
              <a:gd name="connsiteX2-15" fmla="*/ 9207301 w 9219332"/>
              <a:gd name="connsiteY2-16" fmla="*/ 3701282 h 3701282"/>
              <a:gd name="connsiteX3-17" fmla="*/ 48126 w 9219332"/>
              <a:gd name="connsiteY3-18" fmla="*/ 3701282 h 3701282"/>
              <a:gd name="connsiteX4-19" fmla="*/ 0 w 9219332"/>
              <a:gd name="connsiteY4-20" fmla="*/ 0 h 3701282"/>
              <a:gd name="connsiteX0-21" fmla="*/ 0 w 9219332"/>
              <a:gd name="connsiteY0-22" fmla="*/ 0 h 3701282"/>
              <a:gd name="connsiteX1-23" fmla="*/ 9219332 w 9219332"/>
              <a:gd name="connsiteY1-24" fmla="*/ 782053 h 3701282"/>
              <a:gd name="connsiteX2-25" fmla="*/ 9207301 w 9219332"/>
              <a:gd name="connsiteY2-26" fmla="*/ 3701282 h 3701282"/>
              <a:gd name="connsiteX3-27" fmla="*/ 48126 w 9219332"/>
              <a:gd name="connsiteY3-28" fmla="*/ 3701282 h 3701282"/>
              <a:gd name="connsiteX4-29" fmla="*/ 0 w 9219332"/>
              <a:gd name="connsiteY4-30" fmla="*/ 0 h 3701282"/>
              <a:gd name="connsiteX0-31" fmla="*/ 0 w 9219332"/>
              <a:gd name="connsiteY0-32" fmla="*/ 140297 h 3841579"/>
              <a:gd name="connsiteX1-33" fmla="*/ 3985595 w 9219332"/>
              <a:gd name="connsiteY1-34" fmla="*/ 790002 h 3841579"/>
              <a:gd name="connsiteX2-35" fmla="*/ 9219332 w 9219332"/>
              <a:gd name="connsiteY2-36" fmla="*/ 922350 h 3841579"/>
              <a:gd name="connsiteX3-37" fmla="*/ 9207301 w 9219332"/>
              <a:gd name="connsiteY3-38" fmla="*/ 3841579 h 3841579"/>
              <a:gd name="connsiteX4-39" fmla="*/ 48126 w 9219332"/>
              <a:gd name="connsiteY4-40" fmla="*/ 3841579 h 3841579"/>
              <a:gd name="connsiteX5" fmla="*/ 0 w 9219332"/>
              <a:gd name="connsiteY5" fmla="*/ 140297 h 3841579"/>
              <a:gd name="connsiteX0-41" fmla="*/ 0 w 9219332"/>
              <a:gd name="connsiteY0-42" fmla="*/ 1454745 h 5156027"/>
              <a:gd name="connsiteX1-43" fmla="*/ 2662121 w 9219332"/>
              <a:gd name="connsiteY1-44" fmla="*/ 10956 h 5156027"/>
              <a:gd name="connsiteX2-45" fmla="*/ 9219332 w 9219332"/>
              <a:gd name="connsiteY2-46" fmla="*/ 2236798 h 5156027"/>
              <a:gd name="connsiteX3-47" fmla="*/ 9207301 w 9219332"/>
              <a:gd name="connsiteY3-48" fmla="*/ 5156027 h 5156027"/>
              <a:gd name="connsiteX4-49" fmla="*/ 48126 w 9219332"/>
              <a:gd name="connsiteY4-50" fmla="*/ 5156027 h 5156027"/>
              <a:gd name="connsiteX5-51" fmla="*/ 0 w 9219332"/>
              <a:gd name="connsiteY5-52" fmla="*/ 1454745 h 5156027"/>
              <a:gd name="connsiteX0-53" fmla="*/ 0 w 9219332"/>
              <a:gd name="connsiteY0-54" fmla="*/ 1443789 h 5145071"/>
              <a:gd name="connsiteX1-55" fmla="*/ 2662121 w 9219332"/>
              <a:gd name="connsiteY1-56" fmla="*/ 0 h 5145071"/>
              <a:gd name="connsiteX2-57" fmla="*/ 9219332 w 9219332"/>
              <a:gd name="connsiteY2-58" fmla="*/ 2225842 h 5145071"/>
              <a:gd name="connsiteX3-59" fmla="*/ 9207301 w 9219332"/>
              <a:gd name="connsiteY3-60" fmla="*/ 5145071 h 5145071"/>
              <a:gd name="connsiteX4-61" fmla="*/ 48126 w 9219332"/>
              <a:gd name="connsiteY4-62" fmla="*/ 5145071 h 5145071"/>
              <a:gd name="connsiteX5-63" fmla="*/ 0 w 9219332"/>
              <a:gd name="connsiteY5-64" fmla="*/ 1443789 h 5145071"/>
              <a:gd name="connsiteX0-65" fmla="*/ 0 w 9219332"/>
              <a:gd name="connsiteY0-66" fmla="*/ 1449612 h 5150894"/>
              <a:gd name="connsiteX1-67" fmla="*/ 2662121 w 9219332"/>
              <a:gd name="connsiteY1-68" fmla="*/ 5823 h 5150894"/>
              <a:gd name="connsiteX2-69" fmla="*/ 9219332 w 9219332"/>
              <a:gd name="connsiteY2-70" fmla="*/ 2231665 h 5150894"/>
              <a:gd name="connsiteX3-71" fmla="*/ 9207301 w 9219332"/>
              <a:gd name="connsiteY3-72" fmla="*/ 5150894 h 5150894"/>
              <a:gd name="connsiteX4-73" fmla="*/ 48126 w 9219332"/>
              <a:gd name="connsiteY4-74" fmla="*/ 5150894 h 5150894"/>
              <a:gd name="connsiteX5-75" fmla="*/ 0 w 9219332"/>
              <a:gd name="connsiteY5-76" fmla="*/ 1449612 h 5150894"/>
              <a:gd name="connsiteX0-77" fmla="*/ 0 w 9219332"/>
              <a:gd name="connsiteY0-78" fmla="*/ 1473604 h 5174886"/>
              <a:gd name="connsiteX1-79" fmla="*/ 2613995 w 9219332"/>
              <a:gd name="connsiteY1-80" fmla="*/ 5752 h 5174886"/>
              <a:gd name="connsiteX2-81" fmla="*/ 9219332 w 9219332"/>
              <a:gd name="connsiteY2-82" fmla="*/ 2255657 h 5174886"/>
              <a:gd name="connsiteX3-83" fmla="*/ 9207301 w 9219332"/>
              <a:gd name="connsiteY3-84" fmla="*/ 5174886 h 5174886"/>
              <a:gd name="connsiteX4-85" fmla="*/ 48126 w 9219332"/>
              <a:gd name="connsiteY4-86" fmla="*/ 5174886 h 5174886"/>
              <a:gd name="connsiteX5-87" fmla="*/ 0 w 9219332"/>
              <a:gd name="connsiteY5-88" fmla="*/ 1473604 h 5174886"/>
              <a:gd name="connsiteX0-89" fmla="*/ 0 w 9219332"/>
              <a:gd name="connsiteY0-90" fmla="*/ 1473604 h 5174886"/>
              <a:gd name="connsiteX1-91" fmla="*/ 2613995 w 9219332"/>
              <a:gd name="connsiteY1-92" fmla="*/ 5752 h 5174886"/>
              <a:gd name="connsiteX2-93" fmla="*/ 9219332 w 9219332"/>
              <a:gd name="connsiteY2-94" fmla="*/ 2255657 h 5174886"/>
              <a:gd name="connsiteX3-95" fmla="*/ 9207301 w 9219332"/>
              <a:gd name="connsiteY3-96" fmla="*/ 5174886 h 5174886"/>
              <a:gd name="connsiteX4-97" fmla="*/ 48126 w 9219332"/>
              <a:gd name="connsiteY4-98" fmla="*/ 5174886 h 5174886"/>
              <a:gd name="connsiteX5-99" fmla="*/ 0 w 9219332"/>
              <a:gd name="connsiteY5-100" fmla="*/ 1473604 h 5174886"/>
              <a:gd name="connsiteX0-101" fmla="*/ 0 w 9219332"/>
              <a:gd name="connsiteY0-102" fmla="*/ 1483124 h 5184406"/>
              <a:gd name="connsiteX1-103" fmla="*/ 2613995 w 9219332"/>
              <a:gd name="connsiteY1-104" fmla="*/ 15272 h 5184406"/>
              <a:gd name="connsiteX2-105" fmla="*/ 5874553 w 9219332"/>
              <a:gd name="connsiteY2-106" fmla="*/ 809357 h 5184406"/>
              <a:gd name="connsiteX3-107" fmla="*/ 9219332 w 9219332"/>
              <a:gd name="connsiteY3-108" fmla="*/ 2265177 h 5184406"/>
              <a:gd name="connsiteX4-109" fmla="*/ 9207301 w 9219332"/>
              <a:gd name="connsiteY4-110" fmla="*/ 5184406 h 5184406"/>
              <a:gd name="connsiteX5-111" fmla="*/ 48126 w 9219332"/>
              <a:gd name="connsiteY5-112" fmla="*/ 5184406 h 5184406"/>
              <a:gd name="connsiteX6" fmla="*/ 0 w 9219332"/>
              <a:gd name="connsiteY6" fmla="*/ 1483124 h 5184406"/>
              <a:gd name="connsiteX0-113" fmla="*/ 0 w 9219332"/>
              <a:gd name="connsiteY0-114" fmla="*/ 1483124 h 5184406"/>
              <a:gd name="connsiteX1-115" fmla="*/ 2613995 w 9219332"/>
              <a:gd name="connsiteY1-116" fmla="*/ 15272 h 5184406"/>
              <a:gd name="connsiteX2-117" fmla="*/ 5874553 w 9219332"/>
              <a:gd name="connsiteY2-118" fmla="*/ 809357 h 5184406"/>
              <a:gd name="connsiteX3-119" fmla="*/ 9219332 w 9219332"/>
              <a:gd name="connsiteY3-120" fmla="*/ 2265177 h 5184406"/>
              <a:gd name="connsiteX4-121" fmla="*/ 9207301 w 9219332"/>
              <a:gd name="connsiteY4-122" fmla="*/ 5184406 h 5184406"/>
              <a:gd name="connsiteX5-123" fmla="*/ 48126 w 9219332"/>
              <a:gd name="connsiteY5-124" fmla="*/ 5184406 h 5184406"/>
              <a:gd name="connsiteX6-125" fmla="*/ 0 w 9219332"/>
              <a:gd name="connsiteY6-126" fmla="*/ 1483124 h 5184406"/>
              <a:gd name="connsiteX0-127" fmla="*/ 0 w 9219332"/>
              <a:gd name="connsiteY0-128" fmla="*/ 1472999 h 5174281"/>
              <a:gd name="connsiteX1-129" fmla="*/ 2613995 w 9219332"/>
              <a:gd name="connsiteY1-130" fmla="*/ 5147 h 5174281"/>
              <a:gd name="connsiteX2-131" fmla="*/ 6223468 w 9219332"/>
              <a:gd name="connsiteY2-132" fmla="*/ 2026453 h 5174281"/>
              <a:gd name="connsiteX3-133" fmla="*/ 9219332 w 9219332"/>
              <a:gd name="connsiteY3-134" fmla="*/ 2255052 h 5174281"/>
              <a:gd name="connsiteX4-135" fmla="*/ 9207301 w 9219332"/>
              <a:gd name="connsiteY4-136" fmla="*/ 5174281 h 5174281"/>
              <a:gd name="connsiteX5-137" fmla="*/ 48126 w 9219332"/>
              <a:gd name="connsiteY5-138" fmla="*/ 5174281 h 5174281"/>
              <a:gd name="connsiteX6-139" fmla="*/ 0 w 9219332"/>
              <a:gd name="connsiteY6-140" fmla="*/ 1472999 h 5174281"/>
              <a:gd name="connsiteX0-141" fmla="*/ 0 w 9219332"/>
              <a:gd name="connsiteY0-142" fmla="*/ 1479523 h 5180805"/>
              <a:gd name="connsiteX1-143" fmla="*/ 2613995 w 9219332"/>
              <a:gd name="connsiteY1-144" fmla="*/ 11671 h 5180805"/>
              <a:gd name="connsiteX2-145" fmla="*/ 6223468 w 9219332"/>
              <a:gd name="connsiteY2-146" fmla="*/ 2032977 h 5180805"/>
              <a:gd name="connsiteX3-147" fmla="*/ 9219332 w 9219332"/>
              <a:gd name="connsiteY3-148" fmla="*/ 2261576 h 5180805"/>
              <a:gd name="connsiteX4-149" fmla="*/ 9207301 w 9219332"/>
              <a:gd name="connsiteY4-150" fmla="*/ 5180805 h 5180805"/>
              <a:gd name="connsiteX5-151" fmla="*/ 48126 w 9219332"/>
              <a:gd name="connsiteY5-152" fmla="*/ 5180805 h 5180805"/>
              <a:gd name="connsiteX6-153" fmla="*/ 0 w 9219332"/>
              <a:gd name="connsiteY6-154" fmla="*/ 1479523 h 5180805"/>
              <a:gd name="connsiteX0-155" fmla="*/ 0 w 9219332"/>
              <a:gd name="connsiteY0-156" fmla="*/ 1478352 h 5179634"/>
              <a:gd name="connsiteX1-157" fmla="*/ 2613995 w 9219332"/>
              <a:gd name="connsiteY1-158" fmla="*/ 10500 h 5179634"/>
              <a:gd name="connsiteX2-159" fmla="*/ 6223468 w 9219332"/>
              <a:gd name="connsiteY2-160" fmla="*/ 2031806 h 5179634"/>
              <a:gd name="connsiteX3-161" fmla="*/ 9219332 w 9219332"/>
              <a:gd name="connsiteY3-162" fmla="*/ 2260405 h 5179634"/>
              <a:gd name="connsiteX4-163" fmla="*/ 9207301 w 9219332"/>
              <a:gd name="connsiteY4-164" fmla="*/ 5179634 h 5179634"/>
              <a:gd name="connsiteX5-165" fmla="*/ 48126 w 9219332"/>
              <a:gd name="connsiteY5-166" fmla="*/ 5179634 h 5179634"/>
              <a:gd name="connsiteX6-167" fmla="*/ 0 w 9219332"/>
              <a:gd name="connsiteY6-168" fmla="*/ 1478352 h 5179634"/>
              <a:gd name="connsiteX0-169" fmla="*/ 0 w 9219332"/>
              <a:gd name="connsiteY0-170" fmla="*/ 1478352 h 5179634"/>
              <a:gd name="connsiteX1-171" fmla="*/ 2613995 w 9219332"/>
              <a:gd name="connsiteY1-172" fmla="*/ 10500 h 5179634"/>
              <a:gd name="connsiteX2-173" fmla="*/ 6223468 w 9219332"/>
              <a:gd name="connsiteY2-174" fmla="*/ 2031806 h 5179634"/>
              <a:gd name="connsiteX3-175" fmla="*/ 9219332 w 9219332"/>
              <a:gd name="connsiteY3-176" fmla="*/ 2260405 h 5179634"/>
              <a:gd name="connsiteX4-177" fmla="*/ 9207301 w 9219332"/>
              <a:gd name="connsiteY4-178" fmla="*/ 5179634 h 5179634"/>
              <a:gd name="connsiteX5-179" fmla="*/ 48126 w 9219332"/>
              <a:gd name="connsiteY5-180" fmla="*/ 5179634 h 5179634"/>
              <a:gd name="connsiteX6-181" fmla="*/ 0 w 9219332"/>
              <a:gd name="connsiteY6-182" fmla="*/ 1478352 h 5179634"/>
              <a:gd name="connsiteX0-183" fmla="*/ 0 w 9219332"/>
              <a:gd name="connsiteY0-184" fmla="*/ 1475965 h 5177247"/>
              <a:gd name="connsiteX1-185" fmla="*/ 2613995 w 9219332"/>
              <a:gd name="connsiteY1-186" fmla="*/ 8113 h 5177247"/>
              <a:gd name="connsiteX2-187" fmla="*/ 6223468 w 9219332"/>
              <a:gd name="connsiteY2-188" fmla="*/ 2029419 h 5177247"/>
              <a:gd name="connsiteX3-189" fmla="*/ 9219332 w 9219332"/>
              <a:gd name="connsiteY3-190" fmla="*/ 2258018 h 5177247"/>
              <a:gd name="connsiteX4-191" fmla="*/ 9207301 w 9219332"/>
              <a:gd name="connsiteY4-192" fmla="*/ 5177247 h 5177247"/>
              <a:gd name="connsiteX5-193" fmla="*/ 48126 w 9219332"/>
              <a:gd name="connsiteY5-194" fmla="*/ 5177247 h 5177247"/>
              <a:gd name="connsiteX6-195" fmla="*/ 0 w 9219332"/>
              <a:gd name="connsiteY6-196" fmla="*/ 1475965 h 5177247"/>
              <a:gd name="connsiteX0-197" fmla="*/ 0 w 9219332"/>
              <a:gd name="connsiteY0-198" fmla="*/ 1472966 h 5174248"/>
              <a:gd name="connsiteX1-199" fmla="*/ 2613995 w 9219332"/>
              <a:gd name="connsiteY1-200" fmla="*/ 5114 h 5174248"/>
              <a:gd name="connsiteX2-201" fmla="*/ 6223468 w 9219332"/>
              <a:gd name="connsiteY2-202" fmla="*/ 2026420 h 5174248"/>
              <a:gd name="connsiteX3-203" fmla="*/ 9219332 w 9219332"/>
              <a:gd name="connsiteY3-204" fmla="*/ 2182829 h 5174248"/>
              <a:gd name="connsiteX4-205" fmla="*/ 9207301 w 9219332"/>
              <a:gd name="connsiteY4-206" fmla="*/ 5174248 h 5174248"/>
              <a:gd name="connsiteX5-207" fmla="*/ 48126 w 9219332"/>
              <a:gd name="connsiteY5-208" fmla="*/ 5174248 h 5174248"/>
              <a:gd name="connsiteX6-209" fmla="*/ 0 w 9219332"/>
              <a:gd name="connsiteY6-210" fmla="*/ 1472966 h 5174248"/>
              <a:gd name="connsiteX0-211" fmla="*/ 0 w 9219332"/>
              <a:gd name="connsiteY0-212" fmla="*/ 1472966 h 5174248"/>
              <a:gd name="connsiteX1-213" fmla="*/ 2613995 w 9219332"/>
              <a:gd name="connsiteY1-214" fmla="*/ 5114 h 5174248"/>
              <a:gd name="connsiteX2-215" fmla="*/ 6223468 w 9219332"/>
              <a:gd name="connsiteY2-216" fmla="*/ 2026420 h 5174248"/>
              <a:gd name="connsiteX3-217" fmla="*/ 9219332 w 9219332"/>
              <a:gd name="connsiteY3-218" fmla="*/ 2182829 h 5174248"/>
              <a:gd name="connsiteX4-219" fmla="*/ 9207301 w 9219332"/>
              <a:gd name="connsiteY4-220" fmla="*/ 5174248 h 5174248"/>
              <a:gd name="connsiteX5-221" fmla="*/ 48126 w 9219332"/>
              <a:gd name="connsiteY5-222" fmla="*/ 5174248 h 5174248"/>
              <a:gd name="connsiteX6-223" fmla="*/ 0 w 9219332"/>
              <a:gd name="connsiteY6-224" fmla="*/ 1472966 h 5174248"/>
              <a:gd name="connsiteX0-225" fmla="*/ 0 w 9219332"/>
              <a:gd name="connsiteY0-226" fmla="*/ 1473550 h 5174832"/>
              <a:gd name="connsiteX1-227" fmla="*/ 2613995 w 9219332"/>
              <a:gd name="connsiteY1-228" fmla="*/ 5698 h 5174832"/>
              <a:gd name="connsiteX2-229" fmla="*/ 6223468 w 9219332"/>
              <a:gd name="connsiteY2-230" fmla="*/ 2027004 h 5174832"/>
              <a:gd name="connsiteX3-231" fmla="*/ 9219332 w 9219332"/>
              <a:gd name="connsiteY3-232" fmla="*/ 2183413 h 5174832"/>
              <a:gd name="connsiteX4-233" fmla="*/ 9207301 w 9219332"/>
              <a:gd name="connsiteY4-234" fmla="*/ 5174832 h 5174832"/>
              <a:gd name="connsiteX5-235" fmla="*/ 48126 w 9219332"/>
              <a:gd name="connsiteY5-236" fmla="*/ 5174832 h 5174832"/>
              <a:gd name="connsiteX6-237" fmla="*/ 0 w 9219332"/>
              <a:gd name="connsiteY6-238" fmla="*/ 1473550 h 5174832"/>
              <a:gd name="connsiteX0-239" fmla="*/ 0 w 9219332"/>
              <a:gd name="connsiteY0-240" fmla="*/ 1473550 h 5174832"/>
              <a:gd name="connsiteX1-241" fmla="*/ 2613995 w 9219332"/>
              <a:gd name="connsiteY1-242" fmla="*/ 5698 h 5174832"/>
              <a:gd name="connsiteX2-243" fmla="*/ 6223468 w 9219332"/>
              <a:gd name="connsiteY2-244" fmla="*/ 2027004 h 5174832"/>
              <a:gd name="connsiteX3-245" fmla="*/ 9219332 w 9219332"/>
              <a:gd name="connsiteY3-246" fmla="*/ 2183413 h 5174832"/>
              <a:gd name="connsiteX4-247" fmla="*/ 9207301 w 9219332"/>
              <a:gd name="connsiteY4-248" fmla="*/ 5174832 h 5174832"/>
              <a:gd name="connsiteX5-249" fmla="*/ 48126 w 9219332"/>
              <a:gd name="connsiteY5-250" fmla="*/ 5174832 h 5174832"/>
              <a:gd name="connsiteX6-251" fmla="*/ 0 w 9219332"/>
              <a:gd name="connsiteY6-252" fmla="*/ 1473550 h 5174832"/>
              <a:gd name="connsiteX0-253" fmla="*/ 0 w 9219332"/>
              <a:gd name="connsiteY0-254" fmla="*/ 1473550 h 5174832"/>
              <a:gd name="connsiteX1-255" fmla="*/ 2613995 w 9219332"/>
              <a:gd name="connsiteY1-256" fmla="*/ 5698 h 5174832"/>
              <a:gd name="connsiteX2-257" fmla="*/ 6223468 w 9219332"/>
              <a:gd name="connsiteY2-258" fmla="*/ 2027004 h 5174832"/>
              <a:gd name="connsiteX3-259" fmla="*/ 9219332 w 9219332"/>
              <a:gd name="connsiteY3-260" fmla="*/ 2183413 h 5174832"/>
              <a:gd name="connsiteX4-261" fmla="*/ 9207301 w 9219332"/>
              <a:gd name="connsiteY4-262" fmla="*/ 5174832 h 5174832"/>
              <a:gd name="connsiteX5-263" fmla="*/ 48126 w 9219332"/>
              <a:gd name="connsiteY5-264" fmla="*/ 5174832 h 5174832"/>
              <a:gd name="connsiteX6-265" fmla="*/ 0 w 9219332"/>
              <a:gd name="connsiteY6-266" fmla="*/ 1473550 h 5174832"/>
              <a:gd name="connsiteX0-267" fmla="*/ 0 w 9219332"/>
              <a:gd name="connsiteY0-268" fmla="*/ 1498176 h 5199458"/>
              <a:gd name="connsiteX1-269" fmla="*/ 2613995 w 9219332"/>
              <a:gd name="connsiteY1-270" fmla="*/ 30324 h 5199458"/>
              <a:gd name="connsiteX2-271" fmla="*/ 6223468 w 9219332"/>
              <a:gd name="connsiteY2-272" fmla="*/ 2051630 h 5199458"/>
              <a:gd name="connsiteX3-273" fmla="*/ 9219332 w 9219332"/>
              <a:gd name="connsiteY3-274" fmla="*/ 2208039 h 5199458"/>
              <a:gd name="connsiteX4-275" fmla="*/ 9207301 w 9219332"/>
              <a:gd name="connsiteY4-276" fmla="*/ 5199458 h 5199458"/>
              <a:gd name="connsiteX5-277" fmla="*/ 48126 w 9219332"/>
              <a:gd name="connsiteY5-278" fmla="*/ 5199458 h 5199458"/>
              <a:gd name="connsiteX6-279" fmla="*/ 0 w 9219332"/>
              <a:gd name="connsiteY6-280" fmla="*/ 1498176 h 5199458"/>
              <a:gd name="connsiteX0-281" fmla="*/ 0 w 9219332"/>
              <a:gd name="connsiteY0-282" fmla="*/ 1498176 h 5199458"/>
              <a:gd name="connsiteX1-283" fmla="*/ 2613995 w 9219332"/>
              <a:gd name="connsiteY1-284" fmla="*/ 30324 h 5199458"/>
              <a:gd name="connsiteX2-285" fmla="*/ 6223468 w 9219332"/>
              <a:gd name="connsiteY2-286" fmla="*/ 2051630 h 5199458"/>
              <a:gd name="connsiteX3-287" fmla="*/ 9219332 w 9219332"/>
              <a:gd name="connsiteY3-288" fmla="*/ 2208039 h 5199458"/>
              <a:gd name="connsiteX4-289" fmla="*/ 9207301 w 9219332"/>
              <a:gd name="connsiteY4-290" fmla="*/ 5199458 h 5199458"/>
              <a:gd name="connsiteX5-291" fmla="*/ 48126 w 9219332"/>
              <a:gd name="connsiteY5-292" fmla="*/ 5199458 h 5199458"/>
              <a:gd name="connsiteX6-293" fmla="*/ 0 w 9219332"/>
              <a:gd name="connsiteY6-294" fmla="*/ 1498176 h 5199458"/>
              <a:gd name="connsiteX0-295" fmla="*/ 0 w 9219332"/>
              <a:gd name="connsiteY0-296" fmla="*/ 1468793 h 5170075"/>
              <a:gd name="connsiteX1-297" fmla="*/ 2613995 w 9219332"/>
              <a:gd name="connsiteY1-298" fmla="*/ 941 h 5170075"/>
              <a:gd name="connsiteX2-299" fmla="*/ 6223468 w 9219332"/>
              <a:gd name="connsiteY2-300" fmla="*/ 2022247 h 5170075"/>
              <a:gd name="connsiteX3-301" fmla="*/ 9219332 w 9219332"/>
              <a:gd name="connsiteY3-302" fmla="*/ 2178656 h 5170075"/>
              <a:gd name="connsiteX4-303" fmla="*/ 9207301 w 9219332"/>
              <a:gd name="connsiteY4-304" fmla="*/ 5170075 h 5170075"/>
              <a:gd name="connsiteX5-305" fmla="*/ 48126 w 9219332"/>
              <a:gd name="connsiteY5-306" fmla="*/ 5170075 h 5170075"/>
              <a:gd name="connsiteX6-307" fmla="*/ 0 w 9219332"/>
              <a:gd name="connsiteY6-308" fmla="*/ 1468793 h 5170075"/>
              <a:gd name="connsiteX0-309" fmla="*/ 0 w 9219332"/>
              <a:gd name="connsiteY0-310" fmla="*/ 1482160 h 5183442"/>
              <a:gd name="connsiteX1-311" fmla="*/ 2613995 w 9219332"/>
              <a:gd name="connsiteY1-312" fmla="*/ 14308 h 5183442"/>
              <a:gd name="connsiteX2-313" fmla="*/ 6223468 w 9219332"/>
              <a:gd name="connsiteY2-314" fmla="*/ 2035614 h 5183442"/>
              <a:gd name="connsiteX3-315" fmla="*/ 9219332 w 9219332"/>
              <a:gd name="connsiteY3-316" fmla="*/ 2192023 h 5183442"/>
              <a:gd name="connsiteX4-317" fmla="*/ 9207301 w 9219332"/>
              <a:gd name="connsiteY4-318" fmla="*/ 5183442 h 5183442"/>
              <a:gd name="connsiteX5-319" fmla="*/ 48126 w 9219332"/>
              <a:gd name="connsiteY5-320" fmla="*/ 5183442 h 5183442"/>
              <a:gd name="connsiteX6-321" fmla="*/ 0 w 9219332"/>
              <a:gd name="connsiteY6-322" fmla="*/ 1482160 h 5183442"/>
              <a:gd name="connsiteX0-323" fmla="*/ 0 w 9219332"/>
              <a:gd name="connsiteY0-324" fmla="*/ 1493749 h 5195031"/>
              <a:gd name="connsiteX1-325" fmla="*/ 2613995 w 9219332"/>
              <a:gd name="connsiteY1-326" fmla="*/ 25897 h 5195031"/>
              <a:gd name="connsiteX2-327" fmla="*/ 6223468 w 9219332"/>
              <a:gd name="connsiteY2-328" fmla="*/ 2047203 h 5195031"/>
              <a:gd name="connsiteX3-329" fmla="*/ 9219332 w 9219332"/>
              <a:gd name="connsiteY3-330" fmla="*/ 2203612 h 5195031"/>
              <a:gd name="connsiteX4-331" fmla="*/ 9207301 w 9219332"/>
              <a:gd name="connsiteY4-332" fmla="*/ 5195031 h 5195031"/>
              <a:gd name="connsiteX5-333" fmla="*/ 48126 w 9219332"/>
              <a:gd name="connsiteY5-334" fmla="*/ 5195031 h 5195031"/>
              <a:gd name="connsiteX6-335" fmla="*/ 0 w 9219332"/>
              <a:gd name="connsiteY6-336" fmla="*/ 1493749 h 5195031"/>
              <a:gd name="connsiteX0-337" fmla="*/ 0 w 9219332"/>
              <a:gd name="connsiteY0-338" fmla="*/ 1539121 h 5240403"/>
              <a:gd name="connsiteX1-339" fmla="*/ 2493679 w 9219332"/>
              <a:gd name="connsiteY1-340" fmla="*/ 23143 h 5240403"/>
              <a:gd name="connsiteX2-341" fmla="*/ 6223468 w 9219332"/>
              <a:gd name="connsiteY2-342" fmla="*/ 2092575 h 5240403"/>
              <a:gd name="connsiteX3-343" fmla="*/ 9219332 w 9219332"/>
              <a:gd name="connsiteY3-344" fmla="*/ 2248984 h 5240403"/>
              <a:gd name="connsiteX4-345" fmla="*/ 9207301 w 9219332"/>
              <a:gd name="connsiteY4-346" fmla="*/ 5240403 h 5240403"/>
              <a:gd name="connsiteX5-347" fmla="*/ 48126 w 9219332"/>
              <a:gd name="connsiteY5-348" fmla="*/ 5240403 h 5240403"/>
              <a:gd name="connsiteX6-349" fmla="*/ 0 w 9219332"/>
              <a:gd name="connsiteY6-350" fmla="*/ 1539121 h 5240403"/>
              <a:gd name="connsiteX0-351" fmla="*/ 0 w 9219332"/>
              <a:gd name="connsiteY0-352" fmla="*/ 1556620 h 5257902"/>
              <a:gd name="connsiteX1-353" fmla="*/ 2493679 w 9219332"/>
              <a:gd name="connsiteY1-354" fmla="*/ 40642 h 5257902"/>
              <a:gd name="connsiteX2-355" fmla="*/ 6223468 w 9219332"/>
              <a:gd name="connsiteY2-356" fmla="*/ 2110074 h 5257902"/>
              <a:gd name="connsiteX3-357" fmla="*/ 9219332 w 9219332"/>
              <a:gd name="connsiteY3-358" fmla="*/ 2266483 h 5257902"/>
              <a:gd name="connsiteX4-359" fmla="*/ 9207301 w 9219332"/>
              <a:gd name="connsiteY4-360" fmla="*/ 5257902 h 5257902"/>
              <a:gd name="connsiteX5-361" fmla="*/ 48126 w 9219332"/>
              <a:gd name="connsiteY5-362" fmla="*/ 5257902 h 5257902"/>
              <a:gd name="connsiteX6-363" fmla="*/ 0 w 9219332"/>
              <a:gd name="connsiteY6-364" fmla="*/ 1556620 h 5257902"/>
              <a:gd name="connsiteX0-365" fmla="*/ 0 w 9219332"/>
              <a:gd name="connsiteY0-366" fmla="*/ 1562740 h 5264022"/>
              <a:gd name="connsiteX1-367" fmla="*/ 2493679 w 9219332"/>
              <a:gd name="connsiteY1-368" fmla="*/ 46762 h 5264022"/>
              <a:gd name="connsiteX2-369" fmla="*/ 6223468 w 9219332"/>
              <a:gd name="connsiteY2-370" fmla="*/ 2116194 h 5264022"/>
              <a:gd name="connsiteX3-371" fmla="*/ 9219332 w 9219332"/>
              <a:gd name="connsiteY3-372" fmla="*/ 2272603 h 5264022"/>
              <a:gd name="connsiteX4-373" fmla="*/ 9207301 w 9219332"/>
              <a:gd name="connsiteY4-374" fmla="*/ 5264022 h 5264022"/>
              <a:gd name="connsiteX5-375" fmla="*/ 48126 w 9219332"/>
              <a:gd name="connsiteY5-376" fmla="*/ 5264022 h 5264022"/>
              <a:gd name="connsiteX6-377" fmla="*/ 0 w 9219332"/>
              <a:gd name="connsiteY6-378" fmla="*/ 1562740 h 5264022"/>
              <a:gd name="connsiteX0-379" fmla="*/ 0 w 9219332"/>
              <a:gd name="connsiteY0-380" fmla="*/ 1556621 h 5257903"/>
              <a:gd name="connsiteX1-381" fmla="*/ 2469615 w 9219332"/>
              <a:gd name="connsiteY1-382" fmla="*/ 40643 h 5257903"/>
              <a:gd name="connsiteX2-383" fmla="*/ 6223468 w 9219332"/>
              <a:gd name="connsiteY2-384" fmla="*/ 2110075 h 5257903"/>
              <a:gd name="connsiteX3-385" fmla="*/ 9219332 w 9219332"/>
              <a:gd name="connsiteY3-386" fmla="*/ 2266484 h 5257903"/>
              <a:gd name="connsiteX4-387" fmla="*/ 9207301 w 9219332"/>
              <a:gd name="connsiteY4-388" fmla="*/ 5257903 h 5257903"/>
              <a:gd name="connsiteX5-389" fmla="*/ 48126 w 9219332"/>
              <a:gd name="connsiteY5-390" fmla="*/ 5257903 h 5257903"/>
              <a:gd name="connsiteX6-391" fmla="*/ 0 w 9219332"/>
              <a:gd name="connsiteY6-392" fmla="*/ 1556621 h 5257903"/>
              <a:gd name="connsiteX0-393" fmla="*/ 0 w 9219332"/>
              <a:gd name="connsiteY0-394" fmla="*/ 1545248 h 5246530"/>
              <a:gd name="connsiteX1-395" fmla="*/ 2469615 w 9219332"/>
              <a:gd name="connsiteY1-396" fmla="*/ 29270 h 5246530"/>
              <a:gd name="connsiteX2-397" fmla="*/ 6223468 w 9219332"/>
              <a:gd name="connsiteY2-398" fmla="*/ 2098702 h 5246530"/>
              <a:gd name="connsiteX3-399" fmla="*/ 9219332 w 9219332"/>
              <a:gd name="connsiteY3-400" fmla="*/ 2255111 h 5246530"/>
              <a:gd name="connsiteX4-401" fmla="*/ 9207301 w 9219332"/>
              <a:gd name="connsiteY4-402" fmla="*/ 5246530 h 5246530"/>
              <a:gd name="connsiteX5-403" fmla="*/ 48126 w 9219332"/>
              <a:gd name="connsiteY5-404" fmla="*/ 5246530 h 5246530"/>
              <a:gd name="connsiteX6-405" fmla="*/ 0 w 9219332"/>
              <a:gd name="connsiteY6-406" fmla="*/ 1545248 h 5246530"/>
              <a:gd name="connsiteX0-407" fmla="*/ 0 w 9219332"/>
              <a:gd name="connsiteY0-408" fmla="*/ 1547962 h 5249244"/>
              <a:gd name="connsiteX1-409" fmla="*/ 2469615 w 9219332"/>
              <a:gd name="connsiteY1-410" fmla="*/ 31984 h 5249244"/>
              <a:gd name="connsiteX2-411" fmla="*/ 6223468 w 9219332"/>
              <a:gd name="connsiteY2-412" fmla="*/ 2101416 h 5249244"/>
              <a:gd name="connsiteX3-413" fmla="*/ 9219332 w 9219332"/>
              <a:gd name="connsiteY3-414" fmla="*/ 2257825 h 5249244"/>
              <a:gd name="connsiteX4-415" fmla="*/ 9207301 w 9219332"/>
              <a:gd name="connsiteY4-416" fmla="*/ 5249244 h 5249244"/>
              <a:gd name="connsiteX5-417" fmla="*/ 48126 w 9219332"/>
              <a:gd name="connsiteY5-418" fmla="*/ 5249244 h 5249244"/>
              <a:gd name="connsiteX6-419" fmla="*/ 0 w 9219332"/>
              <a:gd name="connsiteY6-420" fmla="*/ 1547962 h 5249244"/>
              <a:gd name="connsiteX0-421" fmla="*/ 0 w 9219332"/>
              <a:gd name="connsiteY0-422" fmla="*/ 1521267 h 5222549"/>
              <a:gd name="connsiteX1-423" fmla="*/ 2469615 w 9219332"/>
              <a:gd name="connsiteY1-424" fmla="*/ 5289 h 5222549"/>
              <a:gd name="connsiteX2-425" fmla="*/ 6223468 w 9219332"/>
              <a:gd name="connsiteY2-426" fmla="*/ 2014563 h 5222549"/>
              <a:gd name="connsiteX3-427" fmla="*/ 9219332 w 9219332"/>
              <a:gd name="connsiteY3-428" fmla="*/ 2231130 h 5222549"/>
              <a:gd name="connsiteX4-429" fmla="*/ 9207301 w 9219332"/>
              <a:gd name="connsiteY4-430" fmla="*/ 5222549 h 5222549"/>
              <a:gd name="connsiteX5-431" fmla="*/ 48126 w 9219332"/>
              <a:gd name="connsiteY5-432" fmla="*/ 5222549 h 5222549"/>
              <a:gd name="connsiteX6-433" fmla="*/ 0 w 9219332"/>
              <a:gd name="connsiteY6-434" fmla="*/ 1521267 h 5222549"/>
              <a:gd name="connsiteX0-435" fmla="*/ 0 w 9219332"/>
              <a:gd name="connsiteY0-436" fmla="*/ 1521267 h 5222549"/>
              <a:gd name="connsiteX1-437" fmla="*/ 2469615 w 9219332"/>
              <a:gd name="connsiteY1-438" fmla="*/ 5289 h 5222549"/>
              <a:gd name="connsiteX2-439" fmla="*/ 6223468 w 9219332"/>
              <a:gd name="connsiteY2-440" fmla="*/ 2014563 h 5222549"/>
              <a:gd name="connsiteX3-441" fmla="*/ 9219332 w 9219332"/>
              <a:gd name="connsiteY3-442" fmla="*/ 2231130 h 5222549"/>
              <a:gd name="connsiteX4-443" fmla="*/ 9207301 w 9219332"/>
              <a:gd name="connsiteY4-444" fmla="*/ 5222549 h 5222549"/>
              <a:gd name="connsiteX5-445" fmla="*/ 48126 w 9219332"/>
              <a:gd name="connsiteY5-446" fmla="*/ 5222549 h 5222549"/>
              <a:gd name="connsiteX6-447" fmla="*/ 0 w 9219332"/>
              <a:gd name="connsiteY6-448" fmla="*/ 1521267 h 5222549"/>
              <a:gd name="connsiteX0-449" fmla="*/ 0 w 9219332"/>
              <a:gd name="connsiteY0-450" fmla="*/ 1552938 h 5254220"/>
              <a:gd name="connsiteX1-451" fmla="*/ 2469615 w 9219332"/>
              <a:gd name="connsiteY1-452" fmla="*/ 36960 h 5254220"/>
              <a:gd name="connsiteX2-453" fmla="*/ 6223468 w 9219332"/>
              <a:gd name="connsiteY2-454" fmla="*/ 2046234 h 5254220"/>
              <a:gd name="connsiteX3-455" fmla="*/ 9219332 w 9219332"/>
              <a:gd name="connsiteY3-456" fmla="*/ 2262801 h 5254220"/>
              <a:gd name="connsiteX4-457" fmla="*/ 9207301 w 9219332"/>
              <a:gd name="connsiteY4-458" fmla="*/ 5254220 h 5254220"/>
              <a:gd name="connsiteX5-459" fmla="*/ 48126 w 9219332"/>
              <a:gd name="connsiteY5-460" fmla="*/ 5254220 h 5254220"/>
              <a:gd name="connsiteX6-461" fmla="*/ 0 w 9219332"/>
              <a:gd name="connsiteY6-462" fmla="*/ 1552938 h 5254220"/>
              <a:gd name="connsiteX0-463" fmla="*/ 0 w 9243396"/>
              <a:gd name="connsiteY0-464" fmla="*/ 1549990 h 5251272"/>
              <a:gd name="connsiteX1-465" fmla="*/ 2469615 w 9243396"/>
              <a:gd name="connsiteY1-466" fmla="*/ 34012 h 5251272"/>
              <a:gd name="connsiteX2-467" fmla="*/ 6223468 w 9243396"/>
              <a:gd name="connsiteY2-468" fmla="*/ 2043286 h 5251272"/>
              <a:gd name="connsiteX3-469" fmla="*/ 9243396 w 9243396"/>
              <a:gd name="connsiteY3-470" fmla="*/ 2187664 h 5251272"/>
              <a:gd name="connsiteX4-471" fmla="*/ 9207301 w 9243396"/>
              <a:gd name="connsiteY4-472" fmla="*/ 5251272 h 5251272"/>
              <a:gd name="connsiteX5-473" fmla="*/ 48126 w 9243396"/>
              <a:gd name="connsiteY5-474" fmla="*/ 5251272 h 5251272"/>
              <a:gd name="connsiteX6-475" fmla="*/ 0 w 9243396"/>
              <a:gd name="connsiteY6-476" fmla="*/ 1549990 h 5251272"/>
              <a:gd name="connsiteX0-477" fmla="*/ 0 w 9243396"/>
              <a:gd name="connsiteY0-478" fmla="*/ 1549990 h 5251272"/>
              <a:gd name="connsiteX1-479" fmla="*/ 2469615 w 9243396"/>
              <a:gd name="connsiteY1-480" fmla="*/ 34012 h 5251272"/>
              <a:gd name="connsiteX2-481" fmla="*/ 6223468 w 9243396"/>
              <a:gd name="connsiteY2-482" fmla="*/ 2043286 h 5251272"/>
              <a:gd name="connsiteX3-483" fmla="*/ 9243396 w 9243396"/>
              <a:gd name="connsiteY3-484" fmla="*/ 2187664 h 5251272"/>
              <a:gd name="connsiteX4-485" fmla="*/ 9207301 w 9243396"/>
              <a:gd name="connsiteY4-486" fmla="*/ 5251272 h 5251272"/>
              <a:gd name="connsiteX5-487" fmla="*/ 48126 w 9243396"/>
              <a:gd name="connsiteY5-488" fmla="*/ 5251272 h 5251272"/>
              <a:gd name="connsiteX6-489" fmla="*/ 0 w 9243396"/>
              <a:gd name="connsiteY6-490" fmla="*/ 1549990 h 5251272"/>
              <a:gd name="connsiteX0-491" fmla="*/ 0 w 9243396"/>
              <a:gd name="connsiteY0-492" fmla="*/ 1553368 h 5254650"/>
              <a:gd name="connsiteX1-493" fmla="*/ 2469615 w 9243396"/>
              <a:gd name="connsiteY1-494" fmla="*/ 37390 h 5254650"/>
              <a:gd name="connsiteX2-495" fmla="*/ 6223468 w 9243396"/>
              <a:gd name="connsiteY2-496" fmla="*/ 2046664 h 5254650"/>
              <a:gd name="connsiteX3-497" fmla="*/ 9243396 w 9243396"/>
              <a:gd name="connsiteY3-498" fmla="*/ 2191042 h 5254650"/>
              <a:gd name="connsiteX4-499" fmla="*/ 9207301 w 9243396"/>
              <a:gd name="connsiteY4-500" fmla="*/ 5254650 h 5254650"/>
              <a:gd name="connsiteX5-501" fmla="*/ 48126 w 9243396"/>
              <a:gd name="connsiteY5-502" fmla="*/ 5254650 h 5254650"/>
              <a:gd name="connsiteX6-503" fmla="*/ 0 w 9243396"/>
              <a:gd name="connsiteY6-504" fmla="*/ 1553368 h 5254650"/>
              <a:gd name="connsiteX0-505" fmla="*/ 0 w 9243396"/>
              <a:gd name="connsiteY0-506" fmla="*/ 1555192 h 5256474"/>
              <a:gd name="connsiteX1-507" fmla="*/ 2469615 w 9243396"/>
              <a:gd name="connsiteY1-508" fmla="*/ 39214 h 5256474"/>
              <a:gd name="connsiteX2-509" fmla="*/ 6223468 w 9243396"/>
              <a:gd name="connsiteY2-510" fmla="*/ 2048488 h 5256474"/>
              <a:gd name="connsiteX3-511" fmla="*/ 9243396 w 9243396"/>
              <a:gd name="connsiteY3-512" fmla="*/ 2192866 h 5256474"/>
              <a:gd name="connsiteX4-513" fmla="*/ 9207301 w 9243396"/>
              <a:gd name="connsiteY4-514" fmla="*/ 5256474 h 5256474"/>
              <a:gd name="connsiteX5-515" fmla="*/ 48126 w 9243396"/>
              <a:gd name="connsiteY5-516" fmla="*/ 5256474 h 5256474"/>
              <a:gd name="connsiteX6-517" fmla="*/ 0 w 9243396"/>
              <a:gd name="connsiteY6-518" fmla="*/ 1555192 h 5256474"/>
              <a:gd name="connsiteX0-519" fmla="*/ 0 w 9243396"/>
              <a:gd name="connsiteY0-520" fmla="*/ 1555192 h 5256474"/>
              <a:gd name="connsiteX1-521" fmla="*/ 2469615 w 9243396"/>
              <a:gd name="connsiteY1-522" fmla="*/ 39214 h 5256474"/>
              <a:gd name="connsiteX2-523" fmla="*/ 6223468 w 9243396"/>
              <a:gd name="connsiteY2-524" fmla="*/ 2048488 h 5256474"/>
              <a:gd name="connsiteX3-525" fmla="*/ 9243396 w 9243396"/>
              <a:gd name="connsiteY3-526" fmla="*/ 2192866 h 5256474"/>
              <a:gd name="connsiteX4-527" fmla="*/ 9207301 w 9243396"/>
              <a:gd name="connsiteY4-528" fmla="*/ 5256474 h 5256474"/>
              <a:gd name="connsiteX5-529" fmla="*/ 48126 w 9243396"/>
              <a:gd name="connsiteY5-530" fmla="*/ 5256474 h 5256474"/>
              <a:gd name="connsiteX6-531" fmla="*/ 0 w 9243396"/>
              <a:gd name="connsiteY6-532" fmla="*/ 1555192 h 5256474"/>
              <a:gd name="connsiteX0-533" fmla="*/ 0 w 9243396"/>
              <a:gd name="connsiteY0-534" fmla="*/ 1514369 h 5215651"/>
              <a:gd name="connsiteX1-535" fmla="*/ 2373363 w 9243396"/>
              <a:gd name="connsiteY1-536" fmla="*/ 34486 h 5215651"/>
              <a:gd name="connsiteX2-537" fmla="*/ 6223468 w 9243396"/>
              <a:gd name="connsiteY2-538" fmla="*/ 2007665 h 5215651"/>
              <a:gd name="connsiteX3-539" fmla="*/ 9243396 w 9243396"/>
              <a:gd name="connsiteY3-540" fmla="*/ 2152043 h 5215651"/>
              <a:gd name="connsiteX4-541" fmla="*/ 9207301 w 9243396"/>
              <a:gd name="connsiteY4-542" fmla="*/ 5215651 h 5215651"/>
              <a:gd name="connsiteX5-543" fmla="*/ 48126 w 9243396"/>
              <a:gd name="connsiteY5-544" fmla="*/ 5215651 h 5215651"/>
              <a:gd name="connsiteX6-545" fmla="*/ 0 w 9243396"/>
              <a:gd name="connsiteY6-546" fmla="*/ 1514369 h 5215651"/>
              <a:gd name="connsiteX0-547" fmla="*/ 0 w 9243396"/>
              <a:gd name="connsiteY0-548" fmla="*/ 1483351 h 5184633"/>
              <a:gd name="connsiteX1-549" fmla="*/ 2373363 w 9243396"/>
              <a:gd name="connsiteY1-550" fmla="*/ 3468 h 5184633"/>
              <a:gd name="connsiteX2-551" fmla="*/ 6271595 w 9243396"/>
              <a:gd name="connsiteY2-552" fmla="*/ 1868363 h 5184633"/>
              <a:gd name="connsiteX3-553" fmla="*/ 9243396 w 9243396"/>
              <a:gd name="connsiteY3-554" fmla="*/ 2121025 h 5184633"/>
              <a:gd name="connsiteX4-555" fmla="*/ 9207301 w 9243396"/>
              <a:gd name="connsiteY4-556" fmla="*/ 5184633 h 5184633"/>
              <a:gd name="connsiteX5-557" fmla="*/ 48126 w 9243396"/>
              <a:gd name="connsiteY5-558" fmla="*/ 5184633 h 5184633"/>
              <a:gd name="connsiteX6-559" fmla="*/ 0 w 9243396"/>
              <a:gd name="connsiteY6-560" fmla="*/ 1483351 h 5184633"/>
              <a:gd name="connsiteX0-561" fmla="*/ 0 w 9243396"/>
              <a:gd name="connsiteY0-562" fmla="*/ 1483351 h 5184633"/>
              <a:gd name="connsiteX1-563" fmla="*/ 2373363 w 9243396"/>
              <a:gd name="connsiteY1-564" fmla="*/ 3468 h 5184633"/>
              <a:gd name="connsiteX2-565" fmla="*/ 6271595 w 9243396"/>
              <a:gd name="connsiteY2-566" fmla="*/ 1868363 h 5184633"/>
              <a:gd name="connsiteX3-567" fmla="*/ 9243396 w 9243396"/>
              <a:gd name="connsiteY3-568" fmla="*/ 2121025 h 5184633"/>
              <a:gd name="connsiteX4-569" fmla="*/ 9207301 w 9243396"/>
              <a:gd name="connsiteY4-570" fmla="*/ 5184633 h 5184633"/>
              <a:gd name="connsiteX5-571" fmla="*/ 48126 w 9243396"/>
              <a:gd name="connsiteY5-572" fmla="*/ 5184633 h 5184633"/>
              <a:gd name="connsiteX6-573" fmla="*/ 0 w 9243396"/>
              <a:gd name="connsiteY6-574" fmla="*/ 1483351 h 5184633"/>
              <a:gd name="connsiteX0-575" fmla="*/ 0 w 9243396"/>
              <a:gd name="connsiteY0-576" fmla="*/ 1480225 h 5181507"/>
              <a:gd name="connsiteX1-577" fmla="*/ 2373363 w 9243396"/>
              <a:gd name="connsiteY1-578" fmla="*/ 342 h 5181507"/>
              <a:gd name="connsiteX2-579" fmla="*/ 5537669 w 9243396"/>
              <a:gd name="connsiteY2-580" fmla="*/ 1371942 h 5181507"/>
              <a:gd name="connsiteX3-581" fmla="*/ 9243396 w 9243396"/>
              <a:gd name="connsiteY3-582" fmla="*/ 2117899 h 5181507"/>
              <a:gd name="connsiteX4-583" fmla="*/ 9207301 w 9243396"/>
              <a:gd name="connsiteY4-584" fmla="*/ 5181507 h 5181507"/>
              <a:gd name="connsiteX5-585" fmla="*/ 48126 w 9243396"/>
              <a:gd name="connsiteY5-586" fmla="*/ 5181507 h 5181507"/>
              <a:gd name="connsiteX6-587" fmla="*/ 0 w 9243396"/>
              <a:gd name="connsiteY6-588" fmla="*/ 1480225 h 5181507"/>
              <a:gd name="connsiteX0-589" fmla="*/ 0 w 9243396"/>
              <a:gd name="connsiteY0-590" fmla="*/ 1480319 h 5181601"/>
              <a:gd name="connsiteX1-591" fmla="*/ 2373363 w 9243396"/>
              <a:gd name="connsiteY1-592" fmla="*/ 436 h 5181601"/>
              <a:gd name="connsiteX2-593" fmla="*/ 5537669 w 9243396"/>
              <a:gd name="connsiteY2-594" fmla="*/ 1372036 h 5181601"/>
              <a:gd name="connsiteX3-595" fmla="*/ 9243396 w 9243396"/>
              <a:gd name="connsiteY3-596" fmla="*/ 2117993 h 5181601"/>
              <a:gd name="connsiteX4-597" fmla="*/ 9207301 w 9243396"/>
              <a:gd name="connsiteY4-598" fmla="*/ 5181601 h 5181601"/>
              <a:gd name="connsiteX5-599" fmla="*/ 48126 w 9243396"/>
              <a:gd name="connsiteY5-600" fmla="*/ 5181601 h 5181601"/>
              <a:gd name="connsiteX6-601" fmla="*/ 0 w 9243396"/>
              <a:gd name="connsiteY6-602" fmla="*/ 1480319 h 5181601"/>
              <a:gd name="connsiteX0-603" fmla="*/ 0 w 9231365"/>
              <a:gd name="connsiteY0-604" fmla="*/ 1480111 h 5181393"/>
              <a:gd name="connsiteX1-605" fmla="*/ 2373363 w 9231365"/>
              <a:gd name="connsiteY1-606" fmla="*/ 228 h 5181393"/>
              <a:gd name="connsiteX2-607" fmla="*/ 5537669 w 9231365"/>
              <a:gd name="connsiteY2-608" fmla="*/ 1371828 h 5181393"/>
              <a:gd name="connsiteX3-609" fmla="*/ 9231365 w 9231365"/>
              <a:gd name="connsiteY3-610" fmla="*/ 1985437 h 5181393"/>
              <a:gd name="connsiteX4-611" fmla="*/ 9207301 w 9231365"/>
              <a:gd name="connsiteY4-612" fmla="*/ 5181393 h 5181393"/>
              <a:gd name="connsiteX5-613" fmla="*/ 48126 w 9231365"/>
              <a:gd name="connsiteY5-614" fmla="*/ 5181393 h 5181393"/>
              <a:gd name="connsiteX6-615" fmla="*/ 0 w 9231365"/>
              <a:gd name="connsiteY6-616" fmla="*/ 1480111 h 5181393"/>
              <a:gd name="connsiteX0-617" fmla="*/ 0 w 9231365"/>
              <a:gd name="connsiteY0-618" fmla="*/ 1480111 h 5181393"/>
              <a:gd name="connsiteX1-619" fmla="*/ 2373363 w 9231365"/>
              <a:gd name="connsiteY1-620" fmla="*/ 228 h 5181393"/>
              <a:gd name="connsiteX2-621" fmla="*/ 5537669 w 9231365"/>
              <a:gd name="connsiteY2-622" fmla="*/ 1371828 h 5181393"/>
              <a:gd name="connsiteX3-623" fmla="*/ 9231365 w 9231365"/>
              <a:gd name="connsiteY3-624" fmla="*/ 1985437 h 5181393"/>
              <a:gd name="connsiteX4-625" fmla="*/ 9207301 w 9231365"/>
              <a:gd name="connsiteY4-626" fmla="*/ 5181393 h 5181393"/>
              <a:gd name="connsiteX5-627" fmla="*/ 48126 w 9231365"/>
              <a:gd name="connsiteY5-628" fmla="*/ 5181393 h 5181393"/>
              <a:gd name="connsiteX6-629" fmla="*/ 0 w 9231365"/>
              <a:gd name="connsiteY6-630" fmla="*/ 1480111 h 5181393"/>
              <a:gd name="connsiteX0-631" fmla="*/ 0 w 9231365"/>
              <a:gd name="connsiteY0-632" fmla="*/ 1480111 h 5181393"/>
              <a:gd name="connsiteX1-633" fmla="*/ 2373363 w 9231365"/>
              <a:gd name="connsiteY1-634" fmla="*/ 228 h 5181393"/>
              <a:gd name="connsiteX2-635" fmla="*/ 5537669 w 9231365"/>
              <a:gd name="connsiteY2-636" fmla="*/ 1371828 h 5181393"/>
              <a:gd name="connsiteX3-637" fmla="*/ 9231365 w 9231365"/>
              <a:gd name="connsiteY3-638" fmla="*/ 1985437 h 5181393"/>
              <a:gd name="connsiteX4-639" fmla="*/ 9207301 w 9231365"/>
              <a:gd name="connsiteY4-640" fmla="*/ 5181393 h 5181393"/>
              <a:gd name="connsiteX5-641" fmla="*/ 48126 w 9231365"/>
              <a:gd name="connsiteY5-642" fmla="*/ 5181393 h 5181393"/>
              <a:gd name="connsiteX6-643" fmla="*/ 0 w 9231365"/>
              <a:gd name="connsiteY6-644" fmla="*/ 1480111 h 5181393"/>
              <a:gd name="connsiteX0-645" fmla="*/ 0 w 9231365"/>
              <a:gd name="connsiteY0-646" fmla="*/ 1480237 h 5181519"/>
              <a:gd name="connsiteX1-647" fmla="*/ 2373363 w 9231365"/>
              <a:gd name="connsiteY1-648" fmla="*/ 354 h 5181519"/>
              <a:gd name="connsiteX2-649" fmla="*/ 5537669 w 9231365"/>
              <a:gd name="connsiteY2-650" fmla="*/ 1371954 h 5181519"/>
              <a:gd name="connsiteX3-651" fmla="*/ 9231365 w 9231365"/>
              <a:gd name="connsiteY3-652" fmla="*/ 1985563 h 5181519"/>
              <a:gd name="connsiteX4-653" fmla="*/ 9207301 w 9231365"/>
              <a:gd name="connsiteY4-654" fmla="*/ 5181519 h 5181519"/>
              <a:gd name="connsiteX5-655" fmla="*/ 48126 w 9231365"/>
              <a:gd name="connsiteY5-656" fmla="*/ 5181519 h 5181519"/>
              <a:gd name="connsiteX6-657" fmla="*/ 0 w 9231365"/>
              <a:gd name="connsiteY6-658" fmla="*/ 1480237 h 5181519"/>
              <a:gd name="connsiteX0-659" fmla="*/ 0 w 9231365"/>
              <a:gd name="connsiteY0-660" fmla="*/ 1480660 h 5181942"/>
              <a:gd name="connsiteX1-661" fmla="*/ 2373363 w 9231365"/>
              <a:gd name="connsiteY1-662" fmla="*/ 777 h 5181942"/>
              <a:gd name="connsiteX2-663" fmla="*/ 5537669 w 9231365"/>
              <a:gd name="connsiteY2-664" fmla="*/ 1324251 h 5181942"/>
              <a:gd name="connsiteX3-665" fmla="*/ 9231365 w 9231365"/>
              <a:gd name="connsiteY3-666" fmla="*/ 1985986 h 5181942"/>
              <a:gd name="connsiteX4-667" fmla="*/ 9207301 w 9231365"/>
              <a:gd name="connsiteY4-668" fmla="*/ 5181942 h 5181942"/>
              <a:gd name="connsiteX5-669" fmla="*/ 48126 w 9231365"/>
              <a:gd name="connsiteY5-670" fmla="*/ 5181942 h 5181942"/>
              <a:gd name="connsiteX6-671" fmla="*/ 0 w 9231365"/>
              <a:gd name="connsiteY6-672" fmla="*/ 1480660 h 5181942"/>
              <a:gd name="connsiteX0-673" fmla="*/ 0 w 9231365"/>
              <a:gd name="connsiteY0-674" fmla="*/ 1480562 h 5181844"/>
              <a:gd name="connsiteX1-675" fmla="*/ 2373363 w 9231365"/>
              <a:gd name="connsiteY1-676" fmla="*/ 679 h 5181844"/>
              <a:gd name="connsiteX2-677" fmla="*/ 5537669 w 9231365"/>
              <a:gd name="connsiteY2-678" fmla="*/ 1324153 h 5181844"/>
              <a:gd name="connsiteX3-679" fmla="*/ 9231365 w 9231365"/>
              <a:gd name="connsiteY3-680" fmla="*/ 1985888 h 5181844"/>
              <a:gd name="connsiteX4-681" fmla="*/ 9207301 w 9231365"/>
              <a:gd name="connsiteY4-682" fmla="*/ 5181844 h 5181844"/>
              <a:gd name="connsiteX5-683" fmla="*/ 48126 w 9231365"/>
              <a:gd name="connsiteY5-684" fmla="*/ 5181844 h 5181844"/>
              <a:gd name="connsiteX6-685" fmla="*/ 0 w 9231365"/>
              <a:gd name="connsiteY6-686" fmla="*/ 1480562 h 5181844"/>
              <a:gd name="connsiteX0-687" fmla="*/ 0 w 9231365"/>
              <a:gd name="connsiteY0-688" fmla="*/ 1480562 h 5181844"/>
              <a:gd name="connsiteX1-689" fmla="*/ 2373363 w 9231365"/>
              <a:gd name="connsiteY1-690" fmla="*/ 679 h 5181844"/>
              <a:gd name="connsiteX2-691" fmla="*/ 5537669 w 9231365"/>
              <a:gd name="connsiteY2-692" fmla="*/ 1324153 h 5181844"/>
              <a:gd name="connsiteX3-693" fmla="*/ 9231365 w 9231365"/>
              <a:gd name="connsiteY3-694" fmla="*/ 1985888 h 5181844"/>
              <a:gd name="connsiteX4-695" fmla="*/ 9207301 w 9231365"/>
              <a:gd name="connsiteY4-696" fmla="*/ 5181844 h 5181844"/>
              <a:gd name="connsiteX5-697" fmla="*/ 48126 w 9231365"/>
              <a:gd name="connsiteY5-698" fmla="*/ 5181844 h 5181844"/>
              <a:gd name="connsiteX6-699" fmla="*/ 0 w 9231365"/>
              <a:gd name="connsiteY6-700" fmla="*/ 1480562 h 5181844"/>
              <a:gd name="connsiteX0-701" fmla="*/ 0 w 9231365"/>
              <a:gd name="connsiteY0-702" fmla="*/ 1484814 h 5186096"/>
              <a:gd name="connsiteX1-703" fmla="*/ 2373363 w 9231365"/>
              <a:gd name="connsiteY1-704" fmla="*/ 4931 h 5186096"/>
              <a:gd name="connsiteX2-705" fmla="*/ 5537669 w 9231365"/>
              <a:gd name="connsiteY2-706" fmla="*/ 1328405 h 5186096"/>
              <a:gd name="connsiteX3-707" fmla="*/ 9231365 w 9231365"/>
              <a:gd name="connsiteY3-708" fmla="*/ 1990140 h 5186096"/>
              <a:gd name="connsiteX4-709" fmla="*/ 9207301 w 9231365"/>
              <a:gd name="connsiteY4-710" fmla="*/ 5186096 h 5186096"/>
              <a:gd name="connsiteX5-711" fmla="*/ 48126 w 9231365"/>
              <a:gd name="connsiteY5-712" fmla="*/ 5186096 h 5186096"/>
              <a:gd name="connsiteX6-713" fmla="*/ 0 w 9231365"/>
              <a:gd name="connsiteY6-714" fmla="*/ 1484814 h 5186096"/>
              <a:gd name="connsiteX0-715" fmla="*/ 0 w 9231365"/>
              <a:gd name="connsiteY0-716" fmla="*/ 1519567 h 5220849"/>
              <a:gd name="connsiteX1-717" fmla="*/ 2662121 w 9231365"/>
              <a:gd name="connsiteY1-718" fmla="*/ 3589 h 5220849"/>
              <a:gd name="connsiteX2-719" fmla="*/ 5537669 w 9231365"/>
              <a:gd name="connsiteY2-720" fmla="*/ 1363158 h 5220849"/>
              <a:gd name="connsiteX3-721" fmla="*/ 9231365 w 9231365"/>
              <a:gd name="connsiteY3-722" fmla="*/ 2024893 h 5220849"/>
              <a:gd name="connsiteX4-723" fmla="*/ 9207301 w 9231365"/>
              <a:gd name="connsiteY4-724" fmla="*/ 5220849 h 5220849"/>
              <a:gd name="connsiteX5-725" fmla="*/ 48126 w 9231365"/>
              <a:gd name="connsiteY5-726" fmla="*/ 5220849 h 5220849"/>
              <a:gd name="connsiteX6-727" fmla="*/ 0 w 9231365"/>
              <a:gd name="connsiteY6-728" fmla="*/ 1519567 h 5220849"/>
              <a:gd name="connsiteX0-729" fmla="*/ 0 w 9231365"/>
              <a:gd name="connsiteY0-730" fmla="*/ 1395689 h 5217287"/>
              <a:gd name="connsiteX1-731" fmla="*/ 2662121 w 9231365"/>
              <a:gd name="connsiteY1-732" fmla="*/ 27 h 5217287"/>
              <a:gd name="connsiteX2-733" fmla="*/ 5537669 w 9231365"/>
              <a:gd name="connsiteY2-734" fmla="*/ 1359596 h 5217287"/>
              <a:gd name="connsiteX3-735" fmla="*/ 9231365 w 9231365"/>
              <a:gd name="connsiteY3-736" fmla="*/ 2021331 h 5217287"/>
              <a:gd name="connsiteX4-737" fmla="*/ 9207301 w 9231365"/>
              <a:gd name="connsiteY4-738" fmla="*/ 5217287 h 5217287"/>
              <a:gd name="connsiteX5-739" fmla="*/ 48126 w 9231365"/>
              <a:gd name="connsiteY5-740" fmla="*/ 5217287 h 5217287"/>
              <a:gd name="connsiteX6-741" fmla="*/ 0 w 9231365"/>
              <a:gd name="connsiteY6-742" fmla="*/ 1395689 h 5217287"/>
              <a:gd name="connsiteX0-743" fmla="*/ 0 w 9231365"/>
              <a:gd name="connsiteY0-744" fmla="*/ 1395689 h 5217287"/>
              <a:gd name="connsiteX1-745" fmla="*/ 2662121 w 9231365"/>
              <a:gd name="connsiteY1-746" fmla="*/ 27 h 5217287"/>
              <a:gd name="connsiteX2-747" fmla="*/ 5537669 w 9231365"/>
              <a:gd name="connsiteY2-748" fmla="*/ 1359596 h 5217287"/>
              <a:gd name="connsiteX3-749" fmla="*/ 9231365 w 9231365"/>
              <a:gd name="connsiteY3-750" fmla="*/ 2021331 h 5217287"/>
              <a:gd name="connsiteX4-751" fmla="*/ 9207301 w 9231365"/>
              <a:gd name="connsiteY4-752" fmla="*/ 5217287 h 5217287"/>
              <a:gd name="connsiteX5-753" fmla="*/ 48126 w 9231365"/>
              <a:gd name="connsiteY5-754" fmla="*/ 5217287 h 5217287"/>
              <a:gd name="connsiteX6-755" fmla="*/ 0 w 9231365"/>
              <a:gd name="connsiteY6-756" fmla="*/ 1395689 h 5217287"/>
              <a:gd name="connsiteX0-757" fmla="*/ 0 w 9231365"/>
              <a:gd name="connsiteY0-758" fmla="*/ 1395694 h 5217292"/>
              <a:gd name="connsiteX1-759" fmla="*/ 2662121 w 9231365"/>
              <a:gd name="connsiteY1-760" fmla="*/ 32 h 5217292"/>
              <a:gd name="connsiteX2-761" fmla="*/ 5537669 w 9231365"/>
              <a:gd name="connsiteY2-762" fmla="*/ 1359601 h 5217292"/>
              <a:gd name="connsiteX3-763" fmla="*/ 9231365 w 9231365"/>
              <a:gd name="connsiteY3-764" fmla="*/ 2021336 h 5217292"/>
              <a:gd name="connsiteX4-765" fmla="*/ 9207301 w 9231365"/>
              <a:gd name="connsiteY4-766" fmla="*/ 5217292 h 5217292"/>
              <a:gd name="connsiteX5-767" fmla="*/ 48126 w 9231365"/>
              <a:gd name="connsiteY5-768" fmla="*/ 5217292 h 5217292"/>
              <a:gd name="connsiteX6-769" fmla="*/ 0 w 9231365"/>
              <a:gd name="connsiteY6-770" fmla="*/ 1395694 h 5217292"/>
              <a:gd name="connsiteX0-771" fmla="*/ 0 w 9231365"/>
              <a:gd name="connsiteY0-772" fmla="*/ 1395697 h 5217295"/>
              <a:gd name="connsiteX1-773" fmla="*/ 2662121 w 9231365"/>
              <a:gd name="connsiteY1-774" fmla="*/ 35 h 5217295"/>
              <a:gd name="connsiteX2-775" fmla="*/ 5537669 w 9231365"/>
              <a:gd name="connsiteY2-776" fmla="*/ 1359604 h 5217295"/>
              <a:gd name="connsiteX3-777" fmla="*/ 9231365 w 9231365"/>
              <a:gd name="connsiteY3-778" fmla="*/ 2021339 h 5217295"/>
              <a:gd name="connsiteX4-779" fmla="*/ 9207301 w 9231365"/>
              <a:gd name="connsiteY4-780" fmla="*/ 5217295 h 5217295"/>
              <a:gd name="connsiteX5-781" fmla="*/ 48126 w 9231365"/>
              <a:gd name="connsiteY5-782" fmla="*/ 5217295 h 5217295"/>
              <a:gd name="connsiteX6-783" fmla="*/ 0 w 9231365"/>
              <a:gd name="connsiteY6-784" fmla="*/ 1395697 h 5217295"/>
              <a:gd name="connsiteX0-785" fmla="*/ 0 w 9231365"/>
              <a:gd name="connsiteY0-786" fmla="*/ 1399409 h 5221007"/>
              <a:gd name="connsiteX1-787" fmla="*/ 2662121 w 9231365"/>
              <a:gd name="connsiteY1-788" fmla="*/ 3747 h 5221007"/>
              <a:gd name="connsiteX2-789" fmla="*/ 5537669 w 9231365"/>
              <a:gd name="connsiteY2-790" fmla="*/ 1363316 h 5221007"/>
              <a:gd name="connsiteX3-791" fmla="*/ 9231365 w 9231365"/>
              <a:gd name="connsiteY3-792" fmla="*/ 2025051 h 5221007"/>
              <a:gd name="connsiteX4-793" fmla="*/ 9207301 w 9231365"/>
              <a:gd name="connsiteY4-794" fmla="*/ 5221007 h 5221007"/>
              <a:gd name="connsiteX5-795" fmla="*/ 48126 w 9231365"/>
              <a:gd name="connsiteY5-796" fmla="*/ 5221007 h 5221007"/>
              <a:gd name="connsiteX6-797" fmla="*/ 0 w 9231365"/>
              <a:gd name="connsiteY6-798" fmla="*/ 1399409 h 5221007"/>
              <a:gd name="connsiteX0-799" fmla="*/ 0 w 9231365"/>
              <a:gd name="connsiteY0-800" fmla="*/ 1399088 h 5220686"/>
              <a:gd name="connsiteX1-801" fmla="*/ 2662121 w 9231365"/>
              <a:gd name="connsiteY1-802" fmla="*/ 3426 h 5220686"/>
              <a:gd name="connsiteX2-803" fmla="*/ 5537669 w 9231365"/>
              <a:gd name="connsiteY2-804" fmla="*/ 1362995 h 5220686"/>
              <a:gd name="connsiteX3-805" fmla="*/ 9231365 w 9231365"/>
              <a:gd name="connsiteY3-806" fmla="*/ 2024730 h 5220686"/>
              <a:gd name="connsiteX4-807" fmla="*/ 9207301 w 9231365"/>
              <a:gd name="connsiteY4-808" fmla="*/ 5220686 h 5220686"/>
              <a:gd name="connsiteX5-809" fmla="*/ 48126 w 9231365"/>
              <a:gd name="connsiteY5-810" fmla="*/ 5220686 h 5220686"/>
              <a:gd name="connsiteX6-811" fmla="*/ 0 w 9231365"/>
              <a:gd name="connsiteY6-812" fmla="*/ 1399088 h 5220686"/>
              <a:gd name="connsiteX0-813" fmla="*/ 0 w 9231365"/>
              <a:gd name="connsiteY0-814" fmla="*/ 1399088 h 5220686"/>
              <a:gd name="connsiteX1-815" fmla="*/ 2662121 w 9231365"/>
              <a:gd name="connsiteY1-816" fmla="*/ 3426 h 5220686"/>
              <a:gd name="connsiteX2-817" fmla="*/ 5537669 w 9231365"/>
              <a:gd name="connsiteY2-818" fmla="*/ 1362995 h 5220686"/>
              <a:gd name="connsiteX3-819" fmla="*/ 9231365 w 9231365"/>
              <a:gd name="connsiteY3-820" fmla="*/ 2024730 h 5220686"/>
              <a:gd name="connsiteX4-821" fmla="*/ 9207301 w 9231365"/>
              <a:gd name="connsiteY4-822" fmla="*/ 5220686 h 5220686"/>
              <a:gd name="connsiteX5-823" fmla="*/ 48126 w 9231365"/>
              <a:gd name="connsiteY5-824" fmla="*/ 5220686 h 5220686"/>
              <a:gd name="connsiteX6-825" fmla="*/ 0 w 9231365"/>
              <a:gd name="connsiteY6-826" fmla="*/ 1399088 h 5220686"/>
              <a:gd name="connsiteX0-827" fmla="*/ 0 w 9231365"/>
              <a:gd name="connsiteY0-828" fmla="*/ 1398527 h 5220125"/>
              <a:gd name="connsiteX1-829" fmla="*/ 2662121 w 9231365"/>
              <a:gd name="connsiteY1-830" fmla="*/ 2865 h 5220125"/>
              <a:gd name="connsiteX2-831" fmla="*/ 5537669 w 9231365"/>
              <a:gd name="connsiteY2-832" fmla="*/ 1362434 h 5220125"/>
              <a:gd name="connsiteX3-833" fmla="*/ 9231365 w 9231365"/>
              <a:gd name="connsiteY3-834" fmla="*/ 1964012 h 5220125"/>
              <a:gd name="connsiteX4-835" fmla="*/ 9207301 w 9231365"/>
              <a:gd name="connsiteY4-836" fmla="*/ 5220125 h 5220125"/>
              <a:gd name="connsiteX5-837" fmla="*/ 48126 w 9231365"/>
              <a:gd name="connsiteY5-838" fmla="*/ 5220125 h 5220125"/>
              <a:gd name="connsiteX6-839" fmla="*/ 0 w 9231365"/>
              <a:gd name="connsiteY6-840" fmla="*/ 1398527 h 5220125"/>
              <a:gd name="connsiteX0-841" fmla="*/ 0 w 9231365"/>
              <a:gd name="connsiteY0-842" fmla="*/ 1399319 h 5220917"/>
              <a:gd name="connsiteX1-843" fmla="*/ 2662121 w 9231365"/>
              <a:gd name="connsiteY1-844" fmla="*/ 3657 h 5220917"/>
              <a:gd name="connsiteX2-845" fmla="*/ 5537669 w 9231365"/>
              <a:gd name="connsiteY2-846" fmla="*/ 1363226 h 5220917"/>
              <a:gd name="connsiteX3-847" fmla="*/ 9231365 w 9231365"/>
              <a:gd name="connsiteY3-848" fmla="*/ 1964804 h 5220917"/>
              <a:gd name="connsiteX4-849" fmla="*/ 9207301 w 9231365"/>
              <a:gd name="connsiteY4-850" fmla="*/ 5220917 h 5220917"/>
              <a:gd name="connsiteX5-851" fmla="*/ 48126 w 9231365"/>
              <a:gd name="connsiteY5-852" fmla="*/ 5220917 h 5220917"/>
              <a:gd name="connsiteX6-853" fmla="*/ 0 w 9231365"/>
              <a:gd name="connsiteY6-854" fmla="*/ 1399319 h 5220917"/>
              <a:gd name="connsiteX0-855" fmla="*/ 0 w 9231365"/>
              <a:gd name="connsiteY0-856" fmla="*/ 1399418 h 5221016"/>
              <a:gd name="connsiteX1-857" fmla="*/ 2662121 w 9231365"/>
              <a:gd name="connsiteY1-858" fmla="*/ 3756 h 5221016"/>
              <a:gd name="connsiteX2-859" fmla="*/ 5537669 w 9231365"/>
              <a:gd name="connsiteY2-860" fmla="*/ 1363325 h 5221016"/>
              <a:gd name="connsiteX3-861" fmla="*/ 9231365 w 9231365"/>
              <a:gd name="connsiteY3-862" fmla="*/ 1964903 h 5221016"/>
              <a:gd name="connsiteX4-863" fmla="*/ 9207301 w 9231365"/>
              <a:gd name="connsiteY4-864" fmla="*/ 5221016 h 5221016"/>
              <a:gd name="connsiteX5-865" fmla="*/ 48126 w 9231365"/>
              <a:gd name="connsiteY5-866" fmla="*/ 5221016 h 5221016"/>
              <a:gd name="connsiteX6-867" fmla="*/ 0 w 9231365"/>
              <a:gd name="connsiteY6-868" fmla="*/ 1399418 h 5221016"/>
              <a:gd name="connsiteX0-869" fmla="*/ 0 w 9231365"/>
              <a:gd name="connsiteY0-870" fmla="*/ 1399418 h 5221016"/>
              <a:gd name="connsiteX1-871" fmla="*/ 2662121 w 9231365"/>
              <a:gd name="connsiteY1-872" fmla="*/ 3756 h 5221016"/>
              <a:gd name="connsiteX2-873" fmla="*/ 5537669 w 9231365"/>
              <a:gd name="connsiteY2-874" fmla="*/ 1363325 h 5221016"/>
              <a:gd name="connsiteX3-875" fmla="*/ 9231365 w 9231365"/>
              <a:gd name="connsiteY3-876" fmla="*/ 1964903 h 5221016"/>
              <a:gd name="connsiteX4-877" fmla="*/ 9207301 w 9231365"/>
              <a:gd name="connsiteY4-878" fmla="*/ 5221016 h 5221016"/>
              <a:gd name="connsiteX5-879" fmla="*/ 48126 w 9231365"/>
              <a:gd name="connsiteY5-880" fmla="*/ 5221016 h 5221016"/>
              <a:gd name="connsiteX6-881" fmla="*/ 0 w 9231365"/>
              <a:gd name="connsiteY6-882" fmla="*/ 1399418 h 5221016"/>
              <a:gd name="connsiteX0-883" fmla="*/ 0 w 9231365"/>
              <a:gd name="connsiteY0-884" fmla="*/ 1399688 h 5221286"/>
              <a:gd name="connsiteX1-885" fmla="*/ 2662121 w 9231365"/>
              <a:gd name="connsiteY1-886" fmla="*/ 4026 h 5221286"/>
              <a:gd name="connsiteX2-887" fmla="*/ 5537669 w 9231365"/>
              <a:gd name="connsiteY2-888" fmla="*/ 1363595 h 5221286"/>
              <a:gd name="connsiteX3-889" fmla="*/ 9231365 w 9231365"/>
              <a:gd name="connsiteY3-890" fmla="*/ 1965173 h 5221286"/>
              <a:gd name="connsiteX4-891" fmla="*/ 9207301 w 9231365"/>
              <a:gd name="connsiteY4-892" fmla="*/ 5221286 h 5221286"/>
              <a:gd name="connsiteX5-893" fmla="*/ 48126 w 9231365"/>
              <a:gd name="connsiteY5-894" fmla="*/ 5221286 h 5221286"/>
              <a:gd name="connsiteX6-895" fmla="*/ 0 w 9231365"/>
              <a:gd name="connsiteY6-896" fmla="*/ 1399688 h 5221286"/>
              <a:gd name="connsiteX0-897" fmla="*/ 0 w 9219333"/>
              <a:gd name="connsiteY0-898" fmla="*/ 1215923 h 5217995"/>
              <a:gd name="connsiteX1-899" fmla="*/ 2650089 w 9219333"/>
              <a:gd name="connsiteY1-900" fmla="*/ 735 h 5217995"/>
              <a:gd name="connsiteX2-901" fmla="*/ 5525637 w 9219333"/>
              <a:gd name="connsiteY2-902" fmla="*/ 1360304 h 5217995"/>
              <a:gd name="connsiteX3-903" fmla="*/ 9219333 w 9219333"/>
              <a:gd name="connsiteY3-904" fmla="*/ 1961882 h 5217995"/>
              <a:gd name="connsiteX4-905" fmla="*/ 9195269 w 9219333"/>
              <a:gd name="connsiteY4-906" fmla="*/ 5217995 h 5217995"/>
              <a:gd name="connsiteX5-907" fmla="*/ 36094 w 9219333"/>
              <a:gd name="connsiteY5-908" fmla="*/ 5217995 h 5217995"/>
              <a:gd name="connsiteX6-909" fmla="*/ 0 w 9219333"/>
              <a:gd name="connsiteY6-910" fmla="*/ 1215923 h 5217995"/>
              <a:gd name="connsiteX0-911" fmla="*/ 0 w 9219333"/>
              <a:gd name="connsiteY0-912" fmla="*/ 1396225 h 5398297"/>
              <a:gd name="connsiteX1-913" fmla="*/ 2674153 w 9219333"/>
              <a:gd name="connsiteY1-914" fmla="*/ 563 h 5398297"/>
              <a:gd name="connsiteX2-915" fmla="*/ 5525637 w 9219333"/>
              <a:gd name="connsiteY2-916" fmla="*/ 1540606 h 5398297"/>
              <a:gd name="connsiteX3-917" fmla="*/ 9219333 w 9219333"/>
              <a:gd name="connsiteY3-918" fmla="*/ 2142184 h 5398297"/>
              <a:gd name="connsiteX4-919" fmla="*/ 9195269 w 9219333"/>
              <a:gd name="connsiteY4-920" fmla="*/ 5398297 h 5398297"/>
              <a:gd name="connsiteX5-921" fmla="*/ 36094 w 9219333"/>
              <a:gd name="connsiteY5-922" fmla="*/ 5398297 h 5398297"/>
              <a:gd name="connsiteX6-923" fmla="*/ 0 w 9219333"/>
              <a:gd name="connsiteY6-924" fmla="*/ 1396225 h 5398297"/>
              <a:gd name="connsiteX0-925" fmla="*/ 0 w 9219333"/>
              <a:gd name="connsiteY0-926" fmla="*/ 1395665 h 5397737"/>
              <a:gd name="connsiteX1-927" fmla="*/ 2674153 w 9219333"/>
              <a:gd name="connsiteY1-928" fmla="*/ 3 h 5397737"/>
              <a:gd name="connsiteX2-929" fmla="*/ 5585795 w 9219333"/>
              <a:gd name="connsiteY2-930" fmla="*/ 1383636 h 5397737"/>
              <a:gd name="connsiteX3-931" fmla="*/ 9219333 w 9219333"/>
              <a:gd name="connsiteY3-932" fmla="*/ 2141624 h 5397737"/>
              <a:gd name="connsiteX4-933" fmla="*/ 9195269 w 9219333"/>
              <a:gd name="connsiteY4-934" fmla="*/ 5397737 h 5397737"/>
              <a:gd name="connsiteX5-935" fmla="*/ 36094 w 9219333"/>
              <a:gd name="connsiteY5-936" fmla="*/ 5397737 h 5397737"/>
              <a:gd name="connsiteX6-937" fmla="*/ 0 w 9219333"/>
              <a:gd name="connsiteY6-938" fmla="*/ 1395665 h 5397737"/>
              <a:gd name="connsiteX0-939" fmla="*/ 0 w 9219333"/>
              <a:gd name="connsiteY0-940" fmla="*/ 1395665 h 5397737"/>
              <a:gd name="connsiteX1-941" fmla="*/ 2674153 w 9219333"/>
              <a:gd name="connsiteY1-942" fmla="*/ 3 h 5397737"/>
              <a:gd name="connsiteX2-943" fmla="*/ 5585795 w 9219333"/>
              <a:gd name="connsiteY2-944" fmla="*/ 1383636 h 5397737"/>
              <a:gd name="connsiteX3-945" fmla="*/ 9219333 w 9219333"/>
              <a:gd name="connsiteY3-946" fmla="*/ 2009276 h 5397737"/>
              <a:gd name="connsiteX4-947" fmla="*/ 9195269 w 9219333"/>
              <a:gd name="connsiteY4-948" fmla="*/ 5397737 h 5397737"/>
              <a:gd name="connsiteX5-949" fmla="*/ 36094 w 9219333"/>
              <a:gd name="connsiteY5-950" fmla="*/ 5397737 h 5397737"/>
              <a:gd name="connsiteX6-951" fmla="*/ 0 w 9219333"/>
              <a:gd name="connsiteY6-952" fmla="*/ 1395665 h 5397737"/>
              <a:gd name="connsiteX0-953" fmla="*/ 0 w 9219333"/>
              <a:gd name="connsiteY0-954" fmla="*/ 1395666 h 5397738"/>
              <a:gd name="connsiteX1-955" fmla="*/ 2674153 w 9219333"/>
              <a:gd name="connsiteY1-956" fmla="*/ 4 h 5397738"/>
              <a:gd name="connsiteX2-957" fmla="*/ 5585795 w 9219333"/>
              <a:gd name="connsiteY2-958" fmla="*/ 1383637 h 5397738"/>
              <a:gd name="connsiteX3-959" fmla="*/ 9219333 w 9219333"/>
              <a:gd name="connsiteY3-960" fmla="*/ 2009277 h 5397738"/>
              <a:gd name="connsiteX4-961" fmla="*/ 9195269 w 9219333"/>
              <a:gd name="connsiteY4-962" fmla="*/ 5397738 h 5397738"/>
              <a:gd name="connsiteX5-963" fmla="*/ 36094 w 9219333"/>
              <a:gd name="connsiteY5-964" fmla="*/ 5397738 h 5397738"/>
              <a:gd name="connsiteX6-965" fmla="*/ 0 w 9219333"/>
              <a:gd name="connsiteY6-966" fmla="*/ 1395666 h 5397738"/>
              <a:gd name="connsiteX0-967" fmla="*/ 0 w 9219333"/>
              <a:gd name="connsiteY0-968" fmla="*/ 1397014 h 5399086"/>
              <a:gd name="connsiteX1-969" fmla="*/ 2674153 w 9219333"/>
              <a:gd name="connsiteY1-970" fmla="*/ 1352 h 5399086"/>
              <a:gd name="connsiteX2-971" fmla="*/ 5585795 w 9219333"/>
              <a:gd name="connsiteY2-972" fmla="*/ 1384985 h 5399086"/>
              <a:gd name="connsiteX3-973" fmla="*/ 9219333 w 9219333"/>
              <a:gd name="connsiteY3-974" fmla="*/ 2010625 h 5399086"/>
              <a:gd name="connsiteX4-975" fmla="*/ 9195269 w 9219333"/>
              <a:gd name="connsiteY4-976" fmla="*/ 5399086 h 5399086"/>
              <a:gd name="connsiteX5-977" fmla="*/ 36094 w 9219333"/>
              <a:gd name="connsiteY5-978" fmla="*/ 5399086 h 5399086"/>
              <a:gd name="connsiteX6-979" fmla="*/ 0 w 9219333"/>
              <a:gd name="connsiteY6-980" fmla="*/ 1397014 h 5399086"/>
              <a:gd name="connsiteX0-981" fmla="*/ 0 w 9219333"/>
              <a:gd name="connsiteY0-982" fmla="*/ 1397014 h 5399086"/>
              <a:gd name="connsiteX1-983" fmla="*/ 2674153 w 9219333"/>
              <a:gd name="connsiteY1-984" fmla="*/ 1352 h 5399086"/>
              <a:gd name="connsiteX2-985" fmla="*/ 5585795 w 9219333"/>
              <a:gd name="connsiteY2-986" fmla="*/ 1384985 h 5399086"/>
              <a:gd name="connsiteX3-987" fmla="*/ 9219333 w 9219333"/>
              <a:gd name="connsiteY3-988" fmla="*/ 2010625 h 5399086"/>
              <a:gd name="connsiteX4-989" fmla="*/ 9195269 w 9219333"/>
              <a:gd name="connsiteY4-990" fmla="*/ 5399086 h 5399086"/>
              <a:gd name="connsiteX5-991" fmla="*/ 36094 w 9219333"/>
              <a:gd name="connsiteY5-992" fmla="*/ 5399086 h 5399086"/>
              <a:gd name="connsiteX6-993" fmla="*/ 0 w 9219333"/>
              <a:gd name="connsiteY6-994" fmla="*/ 1397014 h 5399086"/>
              <a:gd name="connsiteX0-995" fmla="*/ 0 w 9219333"/>
              <a:gd name="connsiteY0-996" fmla="*/ 1396633 h 5398705"/>
              <a:gd name="connsiteX1-997" fmla="*/ 2674153 w 9219333"/>
              <a:gd name="connsiteY1-998" fmla="*/ 971 h 5398705"/>
              <a:gd name="connsiteX2-999" fmla="*/ 5585795 w 9219333"/>
              <a:gd name="connsiteY2-1000" fmla="*/ 1384604 h 5398705"/>
              <a:gd name="connsiteX3-1001" fmla="*/ 9219333 w 9219333"/>
              <a:gd name="connsiteY3-1002" fmla="*/ 1962118 h 5398705"/>
              <a:gd name="connsiteX4-1003" fmla="*/ 9195269 w 9219333"/>
              <a:gd name="connsiteY4-1004" fmla="*/ 5398705 h 5398705"/>
              <a:gd name="connsiteX5-1005" fmla="*/ 36094 w 9219333"/>
              <a:gd name="connsiteY5-1006" fmla="*/ 5398705 h 5398705"/>
              <a:gd name="connsiteX6-1007" fmla="*/ 0 w 9219333"/>
              <a:gd name="connsiteY6-1008" fmla="*/ 1396633 h 5398705"/>
              <a:gd name="connsiteX0-1009" fmla="*/ 0 w 9219333"/>
              <a:gd name="connsiteY0-1010" fmla="*/ 1396633 h 5398705"/>
              <a:gd name="connsiteX1-1011" fmla="*/ 2674153 w 9219333"/>
              <a:gd name="connsiteY1-1012" fmla="*/ 971 h 5398705"/>
              <a:gd name="connsiteX2-1013" fmla="*/ 5585795 w 9219333"/>
              <a:gd name="connsiteY2-1014" fmla="*/ 1384604 h 5398705"/>
              <a:gd name="connsiteX3-1015" fmla="*/ 9219333 w 9219333"/>
              <a:gd name="connsiteY3-1016" fmla="*/ 1962118 h 5398705"/>
              <a:gd name="connsiteX4-1017" fmla="*/ 9195269 w 9219333"/>
              <a:gd name="connsiteY4-1018" fmla="*/ 5398705 h 5398705"/>
              <a:gd name="connsiteX5-1019" fmla="*/ 36094 w 9219333"/>
              <a:gd name="connsiteY5-1020" fmla="*/ 5398705 h 5398705"/>
              <a:gd name="connsiteX6-1021" fmla="*/ 0 w 9219333"/>
              <a:gd name="connsiteY6-1022" fmla="*/ 1396633 h 5398705"/>
              <a:gd name="connsiteX0-1023" fmla="*/ 0 w 9219333"/>
              <a:gd name="connsiteY0-1024" fmla="*/ 1396945 h 5399017"/>
              <a:gd name="connsiteX1-1025" fmla="*/ 2674153 w 9219333"/>
              <a:gd name="connsiteY1-1026" fmla="*/ 1283 h 5399017"/>
              <a:gd name="connsiteX2-1027" fmla="*/ 5585795 w 9219333"/>
              <a:gd name="connsiteY2-1028" fmla="*/ 1384916 h 5399017"/>
              <a:gd name="connsiteX3-1029" fmla="*/ 9219333 w 9219333"/>
              <a:gd name="connsiteY3-1030" fmla="*/ 1962430 h 5399017"/>
              <a:gd name="connsiteX4-1031" fmla="*/ 9195269 w 9219333"/>
              <a:gd name="connsiteY4-1032" fmla="*/ 5399017 h 5399017"/>
              <a:gd name="connsiteX5-1033" fmla="*/ 36094 w 9219333"/>
              <a:gd name="connsiteY5-1034" fmla="*/ 5399017 h 5399017"/>
              <a:gd name="connsiteX6-1035" fmla="*/ 0 w 9219333"/>
              <a:gd name="connsiteY6-1036" fmla="*/ 1396945 h 5399017"/>
              <a:gd name="connsiteX0-1037" fmla="*/ 0 w 9219333"/>
              <a:gd name="connsiteY0-1038" fmla="*/ 1396945 h 5399017"/>
              <a:gd name="connsiteX1-1039" fmla="*/ 2674153 w 9219333"/>
              <a:gd name="connsiteY1-1040" fmla="*/ 1283 h 5399017"/>
              <a:gd name="connsiteX2-1041" fmla="*/ 5585795 w 9219333"/>
              <a:gd name="connsiteY2-1042" fmla="*/ 1384916 h 5399017"/>
              <a:gd name="connsiteX3-1043" fmla="*/ 9219333 w 9219333"/>
              <a:gd name="connsiteY3-1044" fmla="*/ 1962430 h 5399017"/>
              <a:gd name="connsiteX4-1045" fmla="*/ 9195269 w 9219333"/>
              <a:gd name="connsiteY4-1046" fmla="*/ 5399017 h 5399017"/>
              <a:gd name="connsiteX5-1047" fmla="*/ 36094 w 9219333"/>
              <a:gd name="connsiteY5-1048" fmla="*/ 5399017 h 5399017"/>
              <a:gd name="connsiteX6-1049" fmla="*/ 0 w 9219333"/>
              <a:gd name="connsiteY6-1050" fmla="*/ 1396945 h 5399017"/>
              <a:gd name="connsiteX0-1051" fmla="*/ 0 w 9219333"/>
              <a:gd name="connsiteY0-1052" fmla="*/ 1400187 h 5402259"/>
              <a:gd name="connsiteX1-1053" fmla="*/ 2674153 w 9219333"/>
              <a:gd name="connsiteY1-1054" fmla="*/ 4525 h 5402259"/>
              <a:gd name="connsiteX2-1055" fmla="*/ 5585795 w 9219333"/>
              <a:gd name="connsiteY2-1056" fmla="*/ 1388158 h 5402259"/>
              <a:gd name="connsiteX3-1057" fmla="*/ 9219333 w 9219333"/>
              <a:gd name="connsiteY3-1058" fmla="*/ 1965672 h 5402259"/>
              <a:gd name="connsiteX4-1059" fmla="*/ 9195269 w 9219333"/>
              <a:gd name="connsiteY4-1060" fmla="*/ 5402259 h 5402259"/>
              <a:gd name="connsiteX5-1061" fmla="*/ 36094 w 9219333"/>
              <a:gd name="connsiteY5-1062" fmla="*/ 5402259 h 5402259"/>
              <a:gd name="connsiteX6-1063" fmla="*/ 0 w 9219333"/>
              <a:gd name="connsiteY6-1064" fmla="*/ 1400187 h 5402259"/>
              <a:gd name="connsiteX0-1065" fmla="*/ 10488 w 9229821"/>
              <a:gd name="connsiteY0-1066" fmla="*/ 1400187 h 5426411"/>
              <a:gd name="connsiteX1-1067" fmla="*/ 2684641 w 9229821"/>
              <a:gd name="connsiteY1-1068" fmla="*/ 4525 h 5426411"/>
              <a:gd name="connsiteX2-1069" fmla="*/ 5596283 w 9229821"/>
              <a:gd name="connsiteY2-1070" fmla="*/ 1388158 h 5426411"/>
              <a:gd name="connsiteX3-1071" fmla="*/ 9229821 w 9229821"/>
              <a:gd name="connsiteY3-1072" fmla="*/ 1965672 h 5426411"/>
              <a:gd name="connsiteX4-1073" fmla="*/ 9205757 w 9229821"/>
              <a:gd name="connsiteY4-1074" fmla="*/ 5402259 h 5426411"/>
              <a:gd name="connsiteX5-1075" fmla="*/ 0 w 9229821"/>
              <a:gd name="connsiteY5-1076" fmla="*/ 5426411 h 5426411"/>
              <a:gd name="connsiteX6-1077" fmla="*/ 10488 w 9229821"/>
              <a:gd name="connsiteY6-1078" fmla="*/ 1400187 h 5426411"/>
              <a:gd name="connsiteX0-1079" fmla="*/ 0 w 9219333"/>
              <a:gd name="connsiteY0-1080" fmla="*/ 1400187 h 5426411"/>
              <a:gd name="connsiteX1-1081" fmla="*/ 2674153 w 9219333"/>
              <a:gd name="connsiteY1-1082" fmla="*/ 4525 h 5426411"/>
              <a:gd name="connsiteX2-1083" fmla="*/ 5585795 w 9219333"/>
              <a:gd name="connsiteY2-1084" fmla="*/ 1388158 h 5426411"/>
              <a:gd name="connsiteX3-1085" fmla="*/ 9219333 w 9219333"/>
              <a:gd name="connsiteY3-1086" fmla="*/ 1965672 h 5426411"/>
              <a:gd name="connsiteX4-1087" fmla="*/ 9195269 w 9219333"/>
              <a:gd name="connsiteY4-1088" fmla="*/ 5402259 h 5426411"/>
              <a:gd name="connsiteX5-1089" fmla="*/ 12803 w 9219333"/>
              <a:gd name="connsiteY5-1090" fmla="*/ 5426411 h 5426411"/>
              <a:gd name="connsiteX6-1091" fmla="*/ 0 w 9219333"/>
              <a:gd name="connsiteY6-1092" fmla="*/ 1400187 h 5426411"/>
              <a:gd name="connsiteX0-1093" fmla="*/ 11116 w 9230449"/>
              <a:gd name="connsiteY0-1094" fmla="*/ 1400187 h 5426411"/>
              <a:gd name="connsiteX1-1095" fmla="*/ 2685269 w 9230449"/>
              <a:gd name="connsiteY1-1096" fmla="*/ 4525 h 5426411"/>
              <a:gd name="connsiteX2-1097" fmla="*/ 5596911 w 9230449"/>
              <a:gd name="connsiteY2-1098" fmla="*/ 1388158 h 5426411"/>
              <a:gd name="connsiteX3-1099" fmla="*/ 9230449 w 9230449"/>
              <a:gd name="connsiteY3-1100" fmla="*/ 1965672 h 5426411"/>
              <a:gd name="connsiteX4-1101" fmla="*/ 9206385 w 9230449"/>
              <a:gd name="connsiteY4-1102" fmla="*/ 5402259 h 5426411"/>
              <a:gd name="connsiteX5-1103" fmla="*/ 628 w 9230449"/>
              <a:gd name="connsiteY5-1104" fmla="*/ 5426411 h 5426411"/>
              <a:gd name="connsiteX6-1105" fmla="*/ 11116 w 9230449"/>
              <a:gd name="connsiteY6-1106" fmla="*/ 1400187 h 5426411"/>
              <a:gd name="connsiteX0-1107" fmla="*/ 225 w 9219558"/>
              <a:gd name="connsiteY0-1108" fmla="*/ 1400187 h 5438486"/>
              <a:gd name="connsiteX1-1109" fmla="*/ 2674378 w 9219558"/>
              <a:gd name="connsiteY1-1110" fmla="*/ 4525 h 5438486"/>
              <a:gd name="connsiteX2-1111" fmla="*/ 5586020 w 9219558"/>
              <a:gd name="connsiteY2-1112" fmla="*/ 1388158 h 5438486"/>
              <a:gd name="connsiteX3-1113" fmla="*/ 9219558 w 9219558"/>
              <a:gd name="connsiteY3-1114" fmla="*/ 1965672 h 5438486"/>
              <a:gd name="connsiteX4-1115" fmla="*/ 9195494 w 9219558"/>
              <a:gd name="connsiteY4-1116" fmla="*/ 5402259 h 5438486"/>
              <a:gd name="connsiteX5-1117" fmla="*/ 1383 w 9219558"/>
              <a:gd name="connsiteY5-1118" fmla="*/ 5438486 h 5438486"/>
              <a:gd name="connsiteX6-1119" fmla="*/ 225 w 9219558"/>
              <a:gd name="connsiteY6-1120" fmla="*/ 1400187 h 5438486"/>
              <a:gd name="connsiteX0-1121" fmla="*/ 0 w 9219333"/>
              <a:gd name="connsiteY0-1122" fmla="*/ 1400187 h 5402259"/>
              <a:gd name="connsiteX1-1123" fmla="*/ 2674153 w 9219333"/>
              <a:gd name="connsiteY1-1124" fmla="*/ 4525 h 5402259"/>
              <a:gd name="connsiteX2-1125" fmla="*/ 5585795 w 9219333"/>
              <a:gd name="connsiteY2-1126" fmla="*/ 1388158 h 5402259"/>
              <a:gd name="connsiteX3-1127" fmla="*/ 9219333 w 9219333"/>
              <a:gd name="connsiteY3-1128" fmla="*/ 1965672 h 5402259"/>
              <a:gd name="connsiteX4-1129" fmla="*/ 9195269 w 9219333"/>
              <a:gd name="connsiteY4-1130" fmla="*/ 5402259 h 5402259"/>
              <a:gd name="connsiteX5-1131" fmla="*/ 58781 w 9219333"/>
              <a:gd name="connsiteY5-1132" fmla="*/ 5371568 h 5402259"/>
              <a:gd name="connsiteX6-1133" fmla="*/ 0 w 9219333"/>
              <a:gd name="connsiteY6-1134" fmla="*/ 1400187 h 5402259"/>
              <a:gd name="connsiteX0-1135" fmla="*/ 4565 w 9223898"/>
              <a:gd name="connsiteY0-1136" fmla="*/ 1400187 h 5409807"/>
              <a:gd name="connsiteX1-1137" fmla="*/ 2678718 w 9223898"/>
              <a:gd name="connsiteY1-1138" fmla="*/ 4525 h 5409807"/>
              <a:gd name="connsiteX2-1139" fmla="*/ 5590360 w 9223898"/>
              <a:gd name="connsiteY2-1140" fmla="*/ 1388158 h 5409807"/>
              <a:gd name="connsiteX3-1141" fmla="*/ 9223898 w 9223898"/>
              <a:gd name="connsiteY3-1142" fmla="*/ 1965672 h 5409807"/>
              <a:gd name="connsiteX4-1143" fmla="*/ 9199834 w 9223898"/>
              <a:gd name="connsiteY4-1144" fmla="*/ 5402259 h 5409807"/>
              <a:gd name="connsiteX5-1145" fmla="*/ 921 w 9223898"/>
              <a:gd name="connsiteY5-1146" fmla="*/ 5409807 h 5409807"/>
              <a:gd name="connsiteX6-1147" fmla="*/ 4565 w 9223898"/>
              <a:gd name="connsiteY6-1148" fmla="*/ 1400187 h 5409807"/>
              <a:gd name="connsiteX0-1149" fmla="*/ 4565 w 9223898"/>
              <a:gd name="connsiteY0-1150" fmla="*/ 1400187 h 5409807"/>
              <a:gd name="connsiteX1-1151" fmla="*/ 2678718 w 9223898"/>
              <a:gd name="connsiteY1-1152" fmla="*/ 4525 h 5409807"/>
              <a:gd name="connsiteX2-1153" fmla="*/ 5590360 w 9223898"/>
              <a:gd name="connsiteY2-1154" fmla="*/ 1388158 h 5409807"/>
              <a:gd name="connsiteX3-1155" fmla="*/ 9223898 w 9223898"/>
              <a:gd name="connsiteY3-1156" fmla="*/ 1965672 h 5409807"/>
              <a:gd name="connsiteX4-1157" fmla="*/ 9079788 w 9223898"/>
              <a:gd name="connsiteY4-1158" fmla="*/ 5254083 h 5409807"/>
              <a:gd name="connsiteX5-1159" fmla="*/ 921 w 9223898"/>
              <a:gd name="connsiteY5-1160" fmla="*/ 5409807 h 5409807"/>
              <a:gd name="connsiteX6-1161" fmla="*/ 4565 w 9223898"/>
              <a:gd name="connsiteY6-1162" fmla="*/ 1400187 h 5409807"/>
              <a:gd name="connsiteX0-1163" fmla="*/ 4565 w 9229434"/>
              <a:gd name="connsiteY0-1164" fmla="*/ 1400187 h 5409807"/>
              <a:gd name="connsiteX1-1165" fmla="*/ 2678718 w 9229434"/>
              <a:gd name="connsiteY1-1166" fmla="*/ 4525 h 5409807"/>
              <a:gd name="connsiteX2-1167" fmla="*/ 5590360 w 9229434"/>
              <a:gd name="connsiteY2-1168" fmla="*/ 1388158 h 5409807"/>
              <a:gd name="connsiteX3-1169" fmla="*/ 9223898 w 9229434"/>
              <a:gd name="connsiteY3-1170" fmla="*/ 1965672 h 5409807"/>
              <a:gd name="connsiteX4-1171" fmla="*/ 9228645 w 9229434"/>
              <a:gd name="connsiteY4-1172" fmla="*/ 5407039 h 5409807"/>
              <a:gd name="connsiteX5-1173" fmla="*/ 921 w 9229434"/>
              <a:gd name="connsiteY5-1174" fmla="*/ 5409807 h 5409807"/>
              <a:gd name="connsiteX6-1175" fmla="*/ 4565 w 9229434"/>
              <a:gd name="connsiteY6-1176" fmla="*/ 1400187 h 5409807"/>
              <a:gd name="connsiteX0-1177" fmla="*/ 4565 w 9229434"/>
              <a:gd name="connsiteY0-1178" fmla="*/ 1399152 h 5408772"/>
              <a:gd name="connsiteX1-1179" fmla="*/ 2678718 w 9229434"/>
              <a:gd name="connsiteY1-1180" fmla="*/ 3490 h 5408772"/>
              <a:gd name="connsiteX2-1181" fmla="*/ 5590360 w 9229434"/>
              <a:gd name="connsiteY2-1182" fmla="*/ 1387123 h 5408772"/>
              <a:gd name="connsiteX3-1183" fmla="*/ 9223898 w 9229434"/>
              <a:gd name="connsiteY3-1184" fmla="*/ 1969416 h 5408772"/>
              <a:gd name="connsiteX4-1185" fmla="*/ 9228645 w 9229434"/>
              <a:gd name="connsiteY4-1186" fmla="*/ 5406004 h 5408772"/>
              <a:gd name="connsiteX5-1187" fmla="*/ 921 w 9229434"/>
              <a:gd name="connsiteY5-1188" fmla="*/ 5408772 h 5408772"/>
              <a:gd name="connsiteX6-1189" fmla="*/ 4565 w 9229434"/>
              <a:gd name="connsiteY6-1190" fmla="*/ 1399152 h 5408772"/>
              <a:gd name="connsiteX0-1191" fmla="*/ 224 w 9229895"/>
              <a:gd name="connsiteY0-1192" fmla="*/ 1400449 h 5405288"/>
              <a:gd name="connsiteX1-1193" fmla="*/ 2679179 w 9229895"/>
              <a:gd name="connsiteY1-1194" fmla="*/ 6 h 5405288"/>
              <a:gd name="connsiteX2-1195" fmla="*/ 5590821 w 9229895"/>
              <a:gd name="connsiteY2-1196" fmla="*/ 1383639 h 5405288"/>
              <a:gd name="connsiteX3-1197" fmla="*/ 9224359 w 9229895"/>
              <a:gd name="connsiteY3-1198" fmla="*/ 1965932 h 5405288"/>
              <a:gd name="connsiteX4-1199" fmla="*/ 9229106 w 9229895"/>
              <a:gd name="connsiteY4-1200" fmla="*/ 5402520 h 5405288"/>
              <a:gd name="connsiteX5-1201" fmla="*/ 1382 w 9229895"/>
              <a:gd name="connsiteY5-1202" fmla="*/ 5405288 h 5405288"/>
              <a:gd name="connsiteX6-1203" fmla="*/ 224 w 9229895"/>
              <a:gd name="connsiteY6-1204" fmla="*/ 1400449 h 5405288"/>
              <a:gd name="connsiteX0-1205" fmla="*/ 157384 w 9228594"/>
              <a:gd name="connsiteY0-1206" fmla="*/ 1371769 h 5405287"/>
              <a:gd name="connsiteX1-1207" fmla="*/ 2677878 w 9228594"/>
              <a:gd name="connsiteY1-1208" fmla="*/ 5 h 5405287"/>
              <a:gd name="connsiteX2-1209" fmla="*/ 5589520 w 9228594"/>
              <a:gd name="connsiteY2-1210" fmla="*/ 1383638 h 5405287"/>
              <a:gd name="connsiteX3-1211" fmla="*/ 9223058 w 9228594"/>
              <a:gd name="connsiteY3-1212" fmla="*/ 1965931 h 5405287"/>
              <a:gd name="connsiteX4-1213" fmla="*/ 9227805 w 9228594"/>
              <a:gd name="connsiteY4-1214" fmla="*/ 5402519 h 5405287"/>
              <a:gd name="connsiteX5-1215" fmla="*/ 81 w 9228594"/>
              <a:gd name="connsiteY5-1216" fmla="*/ 5405287 h 5405287"/>
              <a:gd name="connsiteX6-1217" fmla="*/ 157384 w 9228594"/>
              <a:gd name="connsiteY6-1218" fmla="*/ 1371769 h 5405287"/>
              <a:gd name="connsiteX0-1219" fmla="*/ 223 w 9229895"/>
              <a:gd name="connsiteY0-1220" fmla="*/ 1362217 h 5405295"/>
              <a:gd name="connsiteX1-1221" fmla="*/ 2679179 w 9229895"/>
              <a:gd name="connsiteY1-1222" fmla="*/ 13 h 5405295"/>
              <a:gd name="connsiteX2-1223" fmla="*/ 5590821 w 9229895"/>
              <a:gd name="connsiteY2-1224" fmla="*/ 1383646 h 5405295"/>
              <a:gd name="connsiteX3-1225" fmla="*/ 9224359 w 9229895"/>
              <a:gd name="connsiteY3-1226" fmla="*/ 1965939 h 5405295"/>
              <a:gd name="connsiteX4-1227" fmla="*/ 9229106 w 9229895"/>
              <a:gd name="connsiteY4-1228" fmla="*/ 5402527 h 5405295"/>
              <a:gd name="connsiteX5-1229" fmla="*/ 1382 w 9229895"/>
              <a:gd name="connsiteY5-1230" fmla="*/ 5405295 h 5405295"/>
              <a:gd name="connsiteX6-1231" fmla="*/ 223 w 9229895"/>
              <a:gd name="connsiteY6-1232" fmla="*/ 1362217 h 5405295"/>
              <a:gd name="connsiteX0-1233" fmla="*/ 223 w 9229895"/>
              <a:gd name="connsiteY0-1234" fmla="*/ 1362217 h 5405295"/>
              <a:gd name="connsiteX1-1235" fmla="*/ 2679179 w 9229895"/>
              <a:gd name="connsiteY1-1236" fmla="*/ 13 h 5405295"/>
              <a:gd name="connsiteX2-1237" fmla="*/ 5590821 w 9229895"/>
              <a:gd name="connsiteY2-1238" fmla="*/ 1383646 h 5405295"/>
              <a:gd name="connsiteX3-1239" fmla="*/ 9224359 w 9229895"/>
              <a:gd name="connsiteY3-1240" fmla="*/ 1965939 h 5405295"/>
              <a:gd name="connsiteX4-1241" fmla="*/ 9229106 w 9229895"/>
              <a:gd name="connsiteY4-1242" fmla="*/ 5402527 h 5405295"/>
              <a:gd name="connsiteX5-1243" fmla="*/ 1382 w 9229895"/>
              <a:gd name="connsiteY5-1244" fmla="*/ 5405295 h 5405295"/>
              <a:gd name="connsiteX6-1245" fmla="*/ 223 w 9229895"/>
              <a:gd name="connsiteY6-1246" fmla="*/ 1362217 h 5405295"/>
              <a:gd name="connsiteX0-1247" fmla="*/ 223 w 9229895"/>
              <a:gd name="connsiteY0-1248" fmla="*/ 1362217 h 5405295"/>
              <a:gd name="connsiteX1-1249" fmla="*/ 2679179 w 9229895"/>
              <a:gd name="connsiteY1-1250" fmla="*/ 13 h 5405295"/>
              <a:gd name="connsiteX2-1251" fmla="*/ 5590821 w 9229895"/>
              <a:gd name="connsiteY2-1252" fmla="*/ 1383646 h 5405295"/>
              <a:gd name="connsiteX3-1253" fmla="*/ 9224359 w 9229895"/>
              <a:gd name="connsiteY3-1254" fmla="*/ 1965939 h 5405295"/>
              <a:gd name="connsiteX4-1255" fmla="*/ 9229106 w 9229895"/>
              <a:gd name="connsiteY4-1256" fmla="*/ 5402527 h 5405295"/>
              <a:gd name="connsiteX5-1257" fmla="*/ 1382 w 9229895"/>
              <a:gd name="connsiteY5-1258" fmla="*/ 5405295 h 5405295"/>
              <a:gd name="connsiteX6-1259" fmla="*/ 223 w 9229895"/>
              <a:gd name="connsiteY6-1260" fmla="*/ 1362217 h 5405295"/>
              <a:gd name="connsiteX0-1261" fmla="*/ 223 w 9229895"/>
              <a:gd name="connsiteY0-1262" fmla="*/ 1363702 h 5406780"/>
              <a:gd name="connsiteX1-1263" fmla="*/ 2679179 w 9229895"/>
              <a:gd name="connsiteY1-1264" fmla="*/ 1498 h 5406780"/>
              <a:gd name="connsiteX2-1265" fmla="*/ 5590821 w 9229895"/>
              <a:gd name="connsiteY2-1266" fmla="*/ 1385131 h 5406780"/>
              <a:gd name="connsiteX3-1267" fmla="*/ 9224359 w 9229895"/>
              <a:gd name="connsiteY3-1268" fmla="*/ 1967424 h 5406780"/>
              <a:gd name="connsiteX4-1269" fmla="*/ 9229106 w 9229895"/>
              <a:gd name="connsiteY4-1270" fmla="*/ 5404012 h 5406780"/>
              <a:gd name="connsiteX5-1271" fmla="*/ 1382 w 9229895"/>
              <a:gd name="connsiteY5-1272" fmla="*/ 5406780 h 5406780"/>
              <a:gd name="connsiteX6-1273" fmla="*/ 223 w 9229895"/>
              <a:gd name="connsiteY6-1274" fmla="*/ 1363702 h 54067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51" y="connsiteY5-52"/>
              </a:cxn>
              <a:cxn ang="0">
                <a:pos x="connsiteX6-125" y="connsiteY6-12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anose="020B0604020202020204"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a:fillRect/>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1" fmla="*/ 0 w 9207301"/>
              <a:gd name="connsiteY0-2" fmla="*/ 3140242 h 6841524"/>
              <a:gd name="connsiteX1-3" fmla="*/ 9207301 w 9207301"/>
              <a:gd name="connsiteY1-4" fmla="*/ 0 h 6841524"/>
              <a:gd name="connsiteX2-5" fmla="*/ 9207301 w 9207301"/>
              <a:gd name="connsiteY2-6" fmla="*/ 6841524 h 6841524"/>
              <a:gd name="connsiteX3-7" fmla="*/ 48126 w 9207301"/>
              <a:gd name="connsiteY3-8" fmla="*/ 6841524 h 6841524"/>
              <a:gd name="connsiteX4-9" fmla="*/ 0 w 9207301"/>
              <a:gd name="connsiteY4-10" fmla="*/ 3140242 h 6841524"/>
              <a:gd name="connsiteX0-11" fmla="*/ 0 w 9219332"/>
              <a:gd name="connsiteY0-12" fmla="*/ 0 h 3701282"/>
              <a:gd name="connsiteX1-13" fmla="*/ 9219332 w 9219332"/>
              <a:gd name="connsiteY1-14" fmla="*/ 782053 h 3701282"/>
              <a:gd name="connsiteX2-15" fmla="*/ 9207301 w 9219332"/>
              <a:gd name="connsiteY2-16" fmla="*/ 3701282 h 3701282"/>
              <a:gd name="connsiteX3-17" fmla="*/ 48126 w 9219332"/>
              <a:gd name="connsiteY3-18" fmla="*/ 3701282 h 3701282"/>
              <a:gd name="connsiteX4-19" fmla="*/ 0 w 9219332"/>
              <a:gd name="connsiteY4-20" fmla="*/ 0 h 3701282"/>
              <a:gd name="connsiteX0-21" fmla="*/ 0 w 9219332"/>
              <a:gd name="connsiteY0-22" fmla="*/ 0 h 3701282"/>
              <a:gd name="connsiteX1-23" fmla="*/ 9219332 w 9219332"/>
              <a:gd name="connsiteY1-24" fmla="*/ 782053 h 3701282"/>
              <a:gd name="connsiteX2-25" fmla="*/ 9207301 w 9219332"/>
              <a:gd name="connsiteY2-26" fmla="*/ 3701282 h 3701282"/>
              <a:gd name="connsiteX3-27" fmla="*/ 48126 w 9219332"/>
              <a:gd name="connsiteY3-28" fmla="*/ 3701282 h 3701282"/>
              <a:gd name="connsiteX4-29" fmla="*/ 0 w 9219332"/>
              <a:gd name="connsiteY4-30" fmla="*/ 0 h 3701282"/>
              <a:gd name="connsiteX0-31" fmla="*/ 0 w 9219332"/>
              <a:gd name="connsiteY0-32" fmla="*/ 140297 h 3841579"/>
              <a:gd name="connsiteX1-33" fmla="*/ 3985595 w 9219332"/>
              <a:gd name="connsiteY1-34" fmla="*/ 790002 h 3841579"/>
              <a:gd name="connsiteX2-35" fmla="*/ 9219332 w 9219332"/>
              <a:gd name="connsiteY2-36" fmla="*/ 922350 h 3841579"/>
              <a:gd name="connsiteX3-37" fmla="*/ 9207301 w 9219332"/>
              <a:gd name="connsiteY3-38" fmla="*/ 3841579 h 3841579"/>
              <a:gd name="connsiteX4-39" fmla="*/ 48126 w 9219332"/>
              <a:gd name="connsiteY4-40" fmla="*/ 3841579 h 3841579"/>
              <a:gd name="connsiteX5" fmla="*/ 0 w 9219332"/>
              <a:gd name="connsiteY5" fmla="*/ 140297 h 3841579"/>
              <a:gd name="connsiteX0-41" fmla="*/ 0 w 9219332"/>
              <a:gd name="connsiteY0-42" fmla="*/ 1454745 h 5156027"/>
              <a:gd name="connsiteX1-43" fmla="*/ 2662121 w 9219332"/>
              <a:gd name="connsiteY1-44" fmla="*/ 10956 h 5156027"/>
              <a:gd name="connsiteX2-45" fmla="*/ 9219332 w 9219332"/>
              <a:gd name="connsiteY2-46" fmla="*/ 2236798 h 5156027"/>
              <a:gd name="connsiteX3-47" fmla="*/ 9207301 w 9219332"/>
              <a:gd name="connsiteY3-48" fmla="*/ 5156027 h 5156027"/>
              <a:gd name="connsiteX4-49" fmla="*/ 48126 w 9219332"/>
              <a:gd name="connsiteY4-50" fmla="*/ 5156027 h 5156027"/>
              <a:gd name="connsiteX5-51" fmla="*/ 0 w 9219332"/>
              <a:gd name="connsiteY5-52" fmla="*/ 1454745 h 5156027"/>
              <a:gd name="connsiteX0-53" fmla="*/ 0 w 9219332"/>
              <a:gd name="connsiteY0-54" fmla="*/ 1443789 h 5145071"/>
              <a:gd name="connsiteX1-55" fmla="*/ 2662121 w 9219332"/>
              <a:gd name="connsiteY1-56" fmla="*/ 0 h 5145071"/>
              <a:gd name="connsiteX2-57" fmla="*/ 9219332 w 9219332"/>
              <a:gd name="connsiteY2-58" fmla="*/ 2225842 h 5145071"/>
              <a:gd name="connsiteX3-59" fmla="*/ 9207301 w 9219332"/>
              <a:gd name="connsiteY3-60" fmla="*/ 5145071 h 5145071"/>
              <a:gd name="connsiteX4-61" fmla="*/ 48126 w 9219332"/>
              <a:gd name="connsiteY4-62" fmla="*/ 5145071 h 5145071"/>
              <a:gd name="connsiteX5-63" fmla="*/ 0 w 9219332"/>
              <a:gd name="connsiteY5-64" fmla="*/ 1443789 h 5145071"/>
              <a:gd name="connsiteX0-65" fmla="*/ 0 w 9219332"/>
              <a:gd name="connsiteY0-66" fmla="*/ 1449612 h 5150894"/>
              <a:gd name="connsiteX1-67" fmla="*/ 2662121 w 9219332"/>
              <a:gd name="connsiteY1-68" fmla="*/ 5823 h 5150894"/>
              <a:gd name="connsiteX2-69" fmla="*/ 9219332 w 9219332"/>
              <a:gd name="connsiteY2-70" fmla="*/ 2231665 h 5150894"/>
              <a:gd name="connsiteX3-71" fmla="*/ 9207301 w 9219332"/>
              <a:gd name="connsiteY3-72" fmla="*/ 5150894 h 5150894"/>
              <a:gd name="connsiteX4-73" fmla="*/ 48126 w 9219332"/>
              <a:gd name="connsiteY4-74" fmla="*/ 5150894 h 5150894"/>
              <a:gd name="connsiteX5-75" fmla="*/ 0 w 9219332"/>
              <a:gd name="connsiteY5-76" fmla="*/ 1449612 h 5150894"/>
              <a:gd name="connsiteX0-77" fmla="*/ 0 w 9219332"/>
              <a:gd name="connsiteY0-78" fmla="*/ 1473604 h 5174886"/>
              <a:gd name="connsiteX1-79" fmla="*/ 2613995 w 9219332"/>
              <a:gd name="connsiteY1-80" fmla="*/ 5752 h 5174886"/>
              <a:gd name="connsiteX2-81" fmla="*/ 9219332 w 9219332"/>
              <a:gd name="connsiteY2-82" fmla="*/ 2255657 h 5174886"/>
              <a:gd name="connsiteX3-83" fmla="*/ 9207301 w 9219332"/>
              <a:gd name="connsiteY3-84" fmla="*/ 5174886 h 5174886"/>
              <a:gd name="connsiteX4-85" fmla="*/ 48126 w 9219332"/>
              <a:gd name="connsiteY4-86" fmla="*/ 5174886 h 5174886"/>
              <a:gd name="connsiteX5-87" fmla="*/ 0 w 9219332"/>
              <a:gd name="connsiteY5-88" fmla="*/ 1473604 h 5174886"/>
              <a:gd name="connsiteX0-89" fmla="*/ 0 w 9219332"/>
              <a:gd name="connsiteY0-90" fmla="*/ 1473604 h 5174886"/>
              <a:gd name="connsiteX1-91" fmla="*/ 2613995 w 9219332"/>
              <a:gd name="connsiteY1-92" fmla="*/ 5752 h 5174886"/>
              <a:gd name="connsiteX2-93" fmla="*/ 9219332 w 9219332"/>
              <a:gd name="connsiteY2-94" fmla="*/ 2255657 h 5174886"/>
              <a:gd name="connsiteX3-95" fmla="*/ 9207301 w 9219332"/>
              <a:gd name="connsiteY3-96" fmla="*/ 5174886 h 5174886"/>
              <a:gd name="connsiteX4-97" fmla="*/ 48126 w 9219332"/>
              <a:gd name="connsiteY4-98" fmla="*/ 5174886 h 5174886"/>
              <a:gd name="connsiteX5-99" fmla="*/ 0 w 9219332"/>
              <a:gd name="connsiteY5-100" fmla="*/ 1473604 h 5174886"/>
              <a:gd name="connsiteX0-101" fmla="*/ 0 w 9219332"/>
              <a:gd name="connsiteY0-102" fmla="*/ 1483124 h 5184406"/>
              <a:gd name="connsiteX1-103" fmla="*/ 2613995 w 9219332"/>
              <a:gd name="connsiteY1-104" fmla="*/ 15272 h 5184406"/>
              <a:gd name="connsiteX2-105" fmla="*/ 5874553 w 9219332"/>
              <a:gd name="connsiteY2-106" fmla="*/ 809357 h 5184406"/>
              <a:gd name="connsiteX3-107" fmla="*/ 9219332 w 9219332"/>
              <a:gd name="connsiteY3-108" fmla="*/ 2265177 h 5184406"/>
              <a:gd name="connsiteX4-109" fmla="*/ 9207301 w 9219332"/>
              <a:gd name="connsiteY4-110" fmla="*/ 5184406 h 5184406"/>
              <a:gd name="connsiteX5-111" fmla="*/ 48126 w 9219332"/>
              <a:gd name="connsiteY5-112" fmla="*/ 5184406 h 5184406"/>
              <a:gd name="connsiteX6" fmla="*/ 0 w 9219332"/>
              <a:gd name="connsiteY6" fmla="*/ 1483124 h 5184406"/>
              <a:gd name="connsiteX0-113" fmla="*/ 0 w 9219332"/>
              <a:gd name="connsiteY0-114" fmla="*/ 1483124 h 5184406"/>
              <a:gd name="connsiteX1-115" fmla="*/ 2613995 w 9219332"/>
              <a:gd name="connsiteY1-116" fmla="*/ 15272 h 5184406"/>
              <a:gd name="connsiteX2-117" fmla="*/ 5874553 w 9219332"/>
              <a:gd name="connsiteY2-118" fmla="*/ 809357 h 5184406"/>
              <a:gd name="connsiteX3-119" fmla="*/ 9219332 w 9219332"/>
              <a:gd name="connsiteY3-120" fmla="*/ 2265177 h 5184406"/>
              <a:gd name="connsiteX4-121" fmla="*/ 9207301 w 9219332"/>
              <a:gd name="connsiteY4-122" fmla="*/ 5184406 h 5184406"/>
              <a:gd name="connsiteX5-123" fmla="*/ 48126 w 9219332"/>
              <a:gd name="connsiteY5-124" fmla="*/ 5184406 h 5184406"/>
              <a:gd name="connsiteX6-125" fmla="*/ 0 w 9219332"/>
              <a:gd name="connsiteY6-126" fmla="*/ 1483124 h 5184406"/>
              <a:gd name="connsiteX0-127" fmla="*/ 0 w 9219332"/>
              <a:gd name="connsiteY0-128" fmla="*/ 1472999 h 5174281"/>
              <a:gd name="connsiteX1-129" fmla="*/ 2613995 w 9219332"/>
              <a:gd name="connsiteY1-130" fmla="*/ 5147 h 5174281"/>
              <a:gd name="connsiteX2-131" fmla="*/ 6223468 w 9219332"/>
              <a:gd name="connsiteY2-132" fmla="*/ 2026453 h 5174281"/>
              <a:gd name="connsiteX3-133" fmla="*/ 9219332 w 9219332"/>
              <a:gd name="connsiteY3-134" fmla="*/ 2255052 h 5174281"/>
              <a:gd name="connsiteX4-135" fmla="*/ 9207301 w 9219332"/>
              <a:gd name="connsiteY4-136" fmla="*/ 5174281 h 5174281"/>
              <a:gd name="connsiteX5-137" fmla="*/ 48126 w 9219332"/>
              <a:gd name="connsiteY5-138" fmla="*/ 5174281 h 5174281"/>
              <a:gd name="connsiteX6-139" fmla="*/ 0 w 9219332"/>
              <a:gd name="connsiteY6-140" fmla="*/ 1472999 h 5174281"/>
              <a:gd name="connsiteX0-141" fmla="*/ 0 w 9219332"/>
              <a:gd name="connsiteY0-142" fmla="*/ 1479523 h 5180805"/>
              <a:gd name="connsiteX1-143" fmla="*/ 2613995 w 9219332"/>
              <a:gd name="connsiteY1-144" fmla="*/ 11671 h 5180805"/>
              <a:gd name="connsiteX2-145" fmla="*/ 6223468 w 9219332"/>
              <a:gd name="connsiteY2-146" fmla="*/ 2032977 h 5180805"/>
              <a:gd name="connsiteX3-147" fmla="*/ 9219332 w 9219332"/>
              <a:gd name="connsiteY3-148" fmla="*/ 2261576 h 5180805"/>
              <a:gd name="connsiteX4-149" fmla="*/ 9207301 w 9219332"/>
              <a:gd name="connsiteY4-150" fmla="*/ 5180805 h 5180805"/>
              <a:gd name="connsiteX5-151" fmla="*/ 48126 w 9219332"/>
              <a:gd name="connsiteY5-152" fmla="*/ 5180805 h 5180805"/>
              <a:gd name="connsiteX6-153" fmla="*/ 0 w 9219332"/>
              <a:gd name="connsiteY6-154" fmla="*/ 1479523 h 5180805"/>
              <a:gd name="connsiteX0-155" fmla="*/ 0 w 9219332"/>
              <a:gd name="connsiteY0-156" fmla="*/ 1478352 h 5179634"/>
              <a:gd name="connsiteX1-157" fmla="*/ 2613995 w 9219332"/>
              <a:gd name="connsiteY1-158" fmla="*/ 10500 h 5179634"/>
              <a:gd name="connsiteX2-159" fmla="*/ 6223468 w 9219332"/>
              <a:gd name="connsiteY2-160" fmla="*/ 2031806 h 5179634"/>
              <a:gd name="connsiteX3-161" fmla="*/ 9219332 w 9219332"/>
              <a:gd name="connsiteY3-162" fmla="*/ 2260405 h 5179634"/>
              <a:gd name="connsiteX4-163" fmla="*/ 9207301 w 9219332"/>
              <a:gd name="connsiteY4-164" fmla="*/ 5179634 h 5179634"/>
              <a:gd name="connsiteX5-165" fmla="*/ 48126 w 9219332"/>
              <a:gd name="connsiteY5-166" fmla="*/ 5179634 h 5179634"/>
              <a:gd name="connsiteX6-167" fmla="*/ 0 w 9219332"/>
              <a:gd name="connsiteY6-168" fmla="*/ 1478352 h 5179634"/>
              <a:gd name="connsiteX0-169" fmla="*/ 0 w 9219332"/>
              <a:gd name="connsiteY0-170" fmla="*/ 1478352 h 5179634"/>
              <a:gd name="connsiteX1-171" fmla="*/ 2613995 w 9219332"/>
              <a:gd name="connsiteY1-172" fmla="*/ 10500 h 5179634"/>
              <a:gd name="connsiteX2-173" fmla="*/ 6223468 w 9219332"/>
              <a:gd name="connsiteY2-174" fmla="*/ 2031806 h 5179634"/>
              <a:gd name="connsiteX3-175" fmla="*/ 9219332 w 9219332"/>
              <a:gd name="connsiteY3-176" fmla="*/ 2260405 h 5179634"/>
              <a:gd name="connsiteX4-177" fmla="*/ 9207301 w 9219332"/>
              <a:gd name="connsiteY4-178" fmla="*/ 5179634 h 5179634"/>
              <a:gd name="connsiteX5-179" fmla="*/ 48126 w 9219332"/>
              <a:gd name="connsiteY5-180" fmla="*/ 5179634 h 5179634"/>
              <a:gd name="connsiteX6-181" fmla="*/ 0 w 9219332"/>
              <a:gd name="connsiteY6-182" fmla="*/ 1478352 h 5179634"/>
              <a:gd name="connsiteX0-183" fmla="*/ 0 w 9219332"/>
              <a:gd name="connsiteY0-184" fmla="*/ 1475965 h 5177247"/>
              <a:gd name="connsiteX1-185" fmla="*/ 2613995 w 9219332"/>
              <a:gd name="connsiteY1-186" fmla="*/ 8113 h 5177247"/>
              <a:gd name="connsiteX2-187" fmla="*/ 6223468 w 9219332"/>
              <a:gd name="connsiteY2-188" fmla="*/ 2029419 h 5177247"/>
              <a:gd name="connsiteX3-189" fmla="*/ 9219332 w 9219332"/>
              <a:gd name="connsiteY3-190" fmla="*/ 2258018 h 5177247"/>
              <a:gd name="connsiteX4-191" fmla="*/ 9207301 w 9219332"/>
              <a:gd name="connsiteY4-192" fmla="*/ 5177247 h 5177247"/>
              <a:gd name="connsiteX5-193" fmla="*/ 48126 w 9219332"/>
              <a:gd name="connsiteY5-194" fmla="*/ 5177247 h 5177247"/>
              <a:gd name="connsiteX6-195" fmla="*/ 0 w 9219332"/>
              <a:gd name="connsiteY6-196" fmla="*/ 1475965 h 5177247"/>
              <a:gd name="connsiteX0-197" fmla="*/ 0 w 9219332"/>
              <a:gd name="connsiteY0-198" fmla="*/ 1472966 h 5174248"/>
              <a:gd name="connsiteX1-199" fmla="*/ 2613995 w 9219332"/>
              <a:gd name="connsiteY1-200" fmla="*/ 5114 h 5174248"/>
              <a:gd name="connsiteX2-201" fmla="*/ 6223468 w 9219332"/>
              <a:gd name="connsiteY2-202" fmla="*/ 2026420 h 5174248"/>
              <a:gd name="connsiteX3-203" fmla="*/ 9219332 w 9219332"/>
              <a:gd name="connsiteY3-204" fmla="*/ 2182829 h 5174248"/>
              <a:gd name="connsiteX4-205" fmla="*/ 9207301 w 9219332"/>
              <a:gd name="connsiteY4-206" fmla="*/ 5174248 h 5174248"/>
              <a:gd name="connsiteX5-207" fmla="*/ 48126 w 9219332"/>
              <a:gd name="connsiteY5-208" fmla="*/ 5174248 h 5174248"/>
              <a:gd name="connsiteX6-209" fmla="*/ 0 w 9219332"/>
              <a:gd name="connsiteY6-210" fmla="*/ 1472966 h 5174248"/>
              <a:gd name="connsiteX0-211" fmla="*/ 0 w 9219332"/>
              <a:gd name="connsiteY0-212" fmla="*/ 1472966 h 5174248"/>
              <a:gd name="connsiteX1-213" fmla="*/ 2613995 w 9219332"/>
              <a:gd name="connsiteY1-214" fmla="*/ 5114 h 5174248"/>
              <a:gd name="connsiteX2-215" fmla="*/ 6223468 w 9219332"/>
              <a:gd name="connsiteY2-216" fmla="*/ 2026420 h 5174248"/>
              <a:gd name="connsiteX3-217" fmla="*/ 9219332 w 9219332"/>
              <a:gd name="connsiteY3-218" fmla="*/ 2182829 h 5174248"/>
              <a:gd name="connsiteX4-219" fmla="*/ 9207301 w 9219332"/>
              <a:gd name="connsiteY4-220" fmla="*/ 5174248 h 5174248"/>
              <a:gd name="connsiteX5-221" fmla="*/ 48126 w 9219332"/>
              <a:gd name="connsiteY5-222" fmla="*/ 5174248 h 5174248"/>
              <a:gd name="connsiteX6-223" fmla="*/ 0 w 9219332"/>
              <a:gd name="connsiteY6-224" fmla="*/ 1472966 h 5174248"/>
              <a:gd name="connsiteX0-225" fmla="*/ 0 w 9219332"/>
              <a:gd name="connsiteY0-226" fmla="*/ 1473550 h 5174832"/>
              <a:gd name="connsiteX1-227" fmla="*/ 2613995 w 9219332"/>
              <a:gd name="connsiteY1-228" fmla="*/ 5698 h 5174832"/>
              <a:gd name="connsiteX2-229" fmla="*/ 6223468 w 9219332"/>
              <a:gd name="connsiteY2-230" fmla="*/ 2027004 h 5174832"/>
              <a:gd name="connsiteX3-231" fmla="*/ 9219332 w 9219332"/>
              <a:gd name="connsiteY3-232" fmla="*/ 2183413 h 5174832"/>
              <a:gd name="connsiteX4-233" fmla="*/ 9207301 w 9219332"/>
              <a:gd name="connsiteY4-234" fmla="*/ 5174832 h 5174832"/>
              <a:gd name="connsiteX5-235" fmla="*/ 48126 w 9219332"/>
              <a:gd name="connsiteY5-236" fmla="*/ 5174832 h 5174832"/>
              <a:gd name="connsiteX6-237" fmla="*/ 0 w 9219332"/>
              <a:gd name="connsiteY6-238" fmla="*/ 1473550 h 5174832"/>
              <a:gd name="connsiteX0-239" fmla="*/ 0 w 9219332"/>
              <a:gd name="connsiteY0-240" fmla="*/ 1473550 h 5174832"/>
              <a:gd name="connsiteX1-241" fmla="*/ 2613995 w 9219332"/>
              <a:gd name="connsiteY1-242" fmla="*/ 5698 h 5174832"/>
              <a:gd name="connsiteX2-243" fmla="*/ 6223468 w 9219332"/>
              <a:gd name="connsiteY2-244" fmla="*/ 2027004 h 5174832"/>
              <a:gd name="connsiteX3-245" fmla="*/ 9219332 w 9219332"/>
              <a:gd name="connsiteY3-246" fmla="*/ 2183413 h 5174832"/>
              <a:gd name="connsiteX4-247" fmla="*/ 9207301 w 9219332"/>
              <a:gd name="connsiteY4-248" fmla="*/ 5174832 h 5174832"/>
              <a:gd name="connsiteX5-249" fmla="*/ 48126 w 9219332"/>
              <a:gd name="connsiteY5-250" fmla="*/ 5174832 h 5174832"/>
              <a:gd name="connsiteX6-251" fmla="*/ 0 w 9219332"/>
              <a:gd name="connsiteY6-252" fmla="*/ 1473550 h 5174832"/>
              <a:gd name="connsiteX0-253" fmla="*/ 0 w 9219332"/>
              <a:gd name="connsiteY0-254" fmla="*/ 1473550 h 5174832"/>
              <a:gd name="connsiteX1-255" fmla="*/ 2613995 w 9219332"/>
              <a:gd name="connsiteY1-256" fmla="*/ 5698 h 5174832"/>
              <a:gd name="connsiteX2-257" fmla="*/ 6223468 w 9219332"/>
              <a:gd name="connsiteY2-258" fmla="*/ 2027004 h 5174832"/>
              <a:gd name="connsiteX3-259" fmla="*/ 9219332 w 9219332"/>
              <a:gd name="connsiteY3-260" fmla="*/ 2183413 h 5174832"/>
              <a:gd name="connsiteX4-261" fmla="*/ 9207301 w 9219332"/>
              <a:gd name="connsiteY4-262" fmla="*/ 5174832 h 5174832"/>
              <a:gd name="connsiteX5-263" fmla="*/ 48126 w 9219332"/>
              <a:gd name="connsiteY5-264" fmla="*/ 5174832 h 5174832"/>
              <a:gd name="connsiteX6-265" fmla="*/ 0 w 9219332"/>
              <a:gd name="connsiteY6-266" fmla="*/ 1473550 h 5174832"/>
              <a:gd name="connsiteX0-267" fmla="*/ 0 w 9219332"/>
              <a:gd name="connsiteY0-268" fmla="*/ 1498176 h 5199458"/>
              <a:gd name="connsiteX1-269" fmla="*/ 2613995 w 9219332"/>
              <a:gd name="connsiteY1-270" fmla="*/ 30324 h 5199458"/>
              <a:gd name="connsiteX2-271" fmla="*/ 6223468 w 9219332"/>
              <a:gd name="connsiteY2-272" fmla="*/ 2051630 h 5199458"/>
              <a:gd name="connsiteX3-273" fmla="*/ 9219332 w 9219332"/>
              <a:gd name="connsiteY3-274" fmla="*/ 2208039 h 5199458"/>
              <a:gd name="connsiteX4-275" fmla="*/ 9207301 w 9219332"/>
              <a:gd name="connsiteY4-276" fmla="*/ 5199458 h 5199458"/>
              <a:gd name="connsiteX5-277" fmla="*/ 48126 w 9219332"/>
              <a:gd name="connsiteY5-278" fmla="*/ 5199458 h 5199458"/>
              <a:gd name="connsiteX6-279" fmla="*/ 0 w 9219332"/>
              <a:gd name="connsiteY6-280" fmla="*/ 1498176 h 5199458"/>
              <a:gd name="connsiteX0-281" fmla="*/ 0 w 9219332"/>
              <a:gd name="connsiteY0-282" fmla="*/ 1498176 h 5199458"/>
              <a:gd name="connsiteX1-283" fmla="*/ 2613995 w 9219332"/>
              <a:gd name="connsiteY1-284" fmla="*/ 30324 h 5199458"/>
              <a:gd name="connsiteX2-285" fmla="*/ 6223468 w 9219332"/>
              <a:gd name="connsiteY2-286" fmla="*/ 2051630 h 5199458"/>
              <a:gd name="connsiteX3-287" fmla="*/ 9219332 w 9219332"/>
              <a:gd name="connsiteY3-288" fmla="*/ 2208039 h 5199458"/>
              <a:gd name="connsiteX4-289" fmla="*/ 9207301 w 9219332"/>
              <a:gd name="connsiteY4-290" fmla="*/ 5199458 h 5199458"/>
              <a:gd name="connsiteX5-291" fmla="*/ 48126 w 9219332"/>
              <a:gd name="connsiteY5-292" fmla="*/ 5199458 h 5199458"/>
              <a:gd name="connsiteX6-293" fmla="*/ 0 w 9219332"/>
              <a:gd name="connsiteY6-294" fmla="*/ 1498176 h 5199458"/>
              <a:gd name="connsiteX0-295" fmla="*/ 0 w 9219332"/>
              <a:gd name="connsiteY0-296" fmla="*/ 1468793 h 5170075"/>
              <a:gd name="connsiteX1-297" fmla="*/ 2613995 w 9219332"/>
              <a:gd name="connsiteY1-298" fmla="*/ 941 h 5170075"/>
              <a:gd name="connsiteX2-299" fmla="*/ 6223468 w 9219332"/>
              <a:gd name="connsiteY2-300" fmla="*/ 2022247 h 5170075"/>
              <a:gd name="connsiteX3-301" fmla="*/ 9219332 w 9219332"/>
              <a:gd name="connsiteY3-302" fmla="*/ 2178656 h 5170075"/>
              <a:gd name="connsiteX4-303" fmla="*/ 9207301 w 9219332"/>
              <a:gd name="connsiteY4-304" fmla="*/ 5170075 h 5170075"/>
              <a:gd name="connsiteX5-305" fmla="*/ 48126 w 9219332"/>
              <a:gd name="connsiteY5-306" fmla="*/ 5170075 h 5170075"/>
              <a:gd name="connsiteX6-307" fmla="*/ 0 w 9219332"/>
              <a:gd name="connsiteY6-308" fmla="*/ 1468793 h 5170075"/>
              <a:gd name="connsiteX0-309" fmla="*/ 0 w 9219332"/>
              <a:gd name="connsiteY0-310" fmla="*/ 1482160 h 5183442"/>
              <a:gd name="connsiteX1-311" fmla="*/ 2613995 w 9219332"/>
              <a:gd name="connsiteY1-312" fmla="*/ 14308 h 5183442"/>
              <a:gd name="connsiteX2-313" fmla="*/ 6223468 w 9219332"/>
              <a:gd name="connsiteY2-314" fmla="*/ 2035614 h 5183442"/>
              <a:gd name="connsiteX3-315" fmla="*/ 9219332 w 9219332"/>
              <a:gd name="connsiteY3-316" fmla="*/ 2192023 h 5183442"/>
              <a:gd name="connsiteX4-317" fmla="*/ 9207301 w 9219332"/>
              <a:gd name="connsiteY4-318" fmla="*/ 5183442 h 5183442"/>
              <a:gd name="connsiteX5-319" fmla="*/ 48126 w 9219332"/>
              <a:gd name="connsiteY5-320" fmla="*/ 5183442 h 5183442"/>
              <a:gd name="connsiteX6-321" fmla="*/ 0 w 9219332"/>
              <a:gd name="connsiteY6-322" fmla="*/ 1482160 h 5183442"/>
              <a:gd name="connsiteX0-323" fmla="*/ 0 w 9219332"/>
              <a:gd name="connsiteY0-324" fmla="*/ 1493749 h 5195031"/>
              <a:gd name="connsiteX1-325" fmla="*/ 2613995 w 9219332"/>
              <a:gd name="connsiteY1-326" fmla="*/ 25897 h 5195031"/>
              <a:gd name="connsiteX2-327" fmla="*/ 6223468 w 9219332"/>
              <a:gd name="connsiteY2-328" fmla="*/ 2047203 h 5195031"/>
              <a:gd name="connsiteX3-329" fmla="*/ 9219332 w 9219332"/>
              <a:gd name="connsiteY3-330" fmla="*/ 2203612 h 5195031"/>
              <a:gd name="connsiteX4-331" fmla="*/ 9207301 w 9219332"/>
              <a:gd name="connsiteY4-332" fmla="*/ 5195031 h 5195031"/>
              <a:gd name="connsiteX5-333" fmla="*/ 48126 w 9219332"/>
              <a:gd name="connsiteY5-334" fmla="*/ 5195031 h 5195031"/>
              <a:gd name="connsiteX6-335" fmla="*/ 0 w 9219332"/>
              <a:gd name="connsiteY6-336" fmla="*/ 1493749 h 5195031"/>
              <a:gd name="connsiteX0-337" fmla="*/ 0 w 9219332"/>
              <a:gd name="connsiteY0-338" fmla="*/ 1539121 h 5240403"/>
              <a:gd name="connsiteX1-339" fmla="*/ 2493679 w 9219332"/>
              <a:gd name="connsiteY1-340" fmla="*/ 23143 h 5240403"/>
              <a:gd name="connsiteX2-341" fmla="*/ 6223468 w 9219332"/>
              <a:gd name="connsiteY2-342" fmla="*/ 2092575 h 5240403"/>
              <a:gd name="connsiteX3-343" fmla="*/ 9219332 w 9219332"/>
              <a:gd name="connsiteY3-344" fmla="*/ 2248984 h 5240403"/>
              <a:gd name="connsiteX4-345" fmla="*/ 9207301 w 9219332"/>
              <a:gd name="connsiteY4-346" fmla="*/ 5240403 h 5240403"/>
              <a:gd name="connsiteX5-347" fmla="*/ 48126 w 9219332"/>
              <a:gd name="connsiteY5-348" fmla="*/ 5240403 h 5240403"/>
              <a:gd name="connsiteX6-349" fmla="*/ 0 w 9219332"/>
              <a:gd name="connsiteY6-350" fmla="*/ 1539121 h 5240403"/>
              <a:gd name="connsiteX0-351" fmla="*/ 0 w 9219332"/>
              <a:gd name="connsiteY0-352" fmla="*/ 1556620 h 5257902"/>
              <a:gd name="connsiteX1-353" fmla="*/ 2493679 w 9219332"/>
              <a:gd name="connsiteY1-354" fmla="*/ 40642 h 5257902"/>
              <a:gd name="connsiteX2-355" fmla="*/ 6223468 w 9219332"/>
              <a:gd name="connsiteY2-356" fmla="*/ 2110074 h 5257902"/>
              <a:gd name="connsiteX3-357" fmla="*/ 9219332 w 9219332"/>
              <a:gd name="connsiteY3-358" fmla="*/ 2266483 h 5257902"/>
              <a:gd name="connsiteX4-359" fmla="*/ 9207301 w 9219332"/>
              <a:gd name="connsiteY4-360" fmla="*/ 5257902 h 5257902"/>
              <a:gd name="connsiteX5-361" fmla="*/ 48126 w 9219332"/>
              <a:gd name="connsiteY5-362" fmla="*/ 5257902 h 5257902"/>
              <a:gd name="connsiteX6-363" fmla="*/ 0 w 9219332"/>
              <a:gd name="connsiteY6-364" fmla="*/ 1556620 h 5257902"/>
              <a:gd name="connsiteX0-365" fmla="*/ 0 w 9219332"/>
              <a:gd name="connsiteY0-366" fmla="*/ 1562740 h 5264022"/>
              <a:gd name="connsiteX1-367" fmla="*/ 2493679 w 9219332"/>
              <a:gd name="connsiteY1-368" fmla="*/ 46762 h 5264022"/>
              <a:gd name="connsiteX2-369" fmla="*/ 6223468 w 9219332"/>
              <a:gd name="connsiteY2-370" fmla="*/ 2116194 h 5264022"/>
              <a:gd name="connsiteX3-371" fmla="*/ 9219332 w 9219332"/>
              <a:gd name="connsiteY3-372" fmla="*/ 2272603 h 5264022"/>
              <a:gd name="connsiteX4-373" fmla="*/ 9207301 w 9219332"/>
              <a:gd name="connsiteY4-374" fmla="*/ 5264022 h 5264022"/>
              <a:gd name="connsiteX5-375" fmla="*/ 48126 w 9219332"/>
              <a:gd name="connsiteY5-376" fmla="*/ 5264022 h 5264022"/>
              <a:gd name="connsiteX6-377" fmla="*/ 0 w 9219332"/>
              <a:gd name="connsiteY6-378" fmla="*/ 1562740 h 5264022"/>
              <a:gd name="connsiteX0-379" fmla="*/ 0 w 9219332"/>
              <a:gd name="connsiteY0-380" fmla="*/ 1556621 h 5257903"/>
              <a:gd name="connsiteX1-381" fmla="*/ 2469615 w 9219332"/>
              <a:gd name="connsiteY1-382" fmla="*/ 40643 h 5257903"/>
              <a:gd name="connsiteX2-383" fmla="*/ 6223468 w 9219332"/>
              <a:gd name="connsiteY2-384" fmla="*/ 2110075 h 5257903"/>
              <a:gd name="connsiteX3-385" fmla="*/ 9219332 w 9219332"/>
              <a:gd name="connsiteY3-386" fmla="*/ 2266484 h 5257903"/>
              <a:gd name="connsiteX4-387" fmla="*/ 9207301 w 9219332"/>
              <a:gd name="connsiteY4-388" fmla="*/ 5257903 h 5257903"/>
              <a:gd name="connsiteX5-389" fmla="*/ 48126 w 9219332"/>
              <a:gd name="connsiteY5-390" fmla="*/ 5257903 h 5257903"/>
              <a:gd name="connsiteX6-391" fmla="*/ 0 w 9219332"/>
              <a:gd name="connsiteY6-392" fmla="*/ 1556621 h 5257903"/>
              <a:gd name="connsiteX0-393" fmla="*/ 0 w 9219332"/>
              <a:gd name="connsiteY0-394" fmla="*/ 1545248 h 5246530"/>
              <a:gd name="connsiteX1-395" fmla="*/ 2469615 w 9219332"/>
              <a:gd name="connsiteY1-396" fmla="*/ 29270 h 5246530"/>
              <a:gd name="connsiteX2-397" fmla="*/ 6223468 w 9219332"/>
              <a:gd name="connsiteY2-398" fmla="*/ 2098702 h 5246530"/>
              <a:gd name="connsiteX3-399" fmla="*/ 9219332 w 9219332"/>
              <a:gd name="connsiteY3-400" fmla="*/ 2255111 h 5246530"/>
              <a:gd name="connsiteX4-401" fmla="*/ 9207301 w 9219332"/>
              <a:gd name="connsiteY4-402" fmla="*/ 5246530 h 5246530"/>
              <a:gd name="connsiteX5-403" fmla="*/ 48126 w 9219332"/>
              <a:gd name="connsiteY5-404" fmla="*/ 5246530 h 5246530"/>
              <a:gd name="connsiteX6-405" fmla="*/ 0 w 9219332"/>
              <a:gd name="connsiteY6-406" fmla="*/ 1545248 h 5246530"/>
              <a:gd name="connsiteX0-407" fmla="*/ 0 w 9219332"/>
              <a:gd name="connsiteY0-408" fmla="*/ 1547962 h 5249244"/>
              <a:gd name="connsiteX1-409" fmla="*/ 2469615 w 9219332"/>
              <a:gd name="connsiteY1-410" fmla="*/ 31984 h 5249244"/>
              <a:gd name="connsiteX2-411" fmla="*/ 6223468 w 9219332"/>
              <a:gd name="connsiteY2-412" fmla="*/ 2101416 h 5249244"/>
              <a:gd name="connsiteX3-413" fmla="*/ 9219332 w 9219332"/>
              <a:gd name="connsiteY3-414" fmla="*/ 2257825 h 5249244"/>
              <a:gd name="connsiteX4-415" fmla="*/ 9207301 w 9219332"/>
              <a:gd name="connsiteY4-416" fmla="*/ 5249244 h 5249244"/>
              <a:gd name="connsiteX5-417" fmla="*/ 48126 w 9219332"/>
              <a:gd name="connsiteY5-418" fmla="*/ 5249244 h 5249244"/>
              <a:gd name="connsiteX6-419" fmla="*/ 0 w 9219332"/>
              <a:gd name="connsiteY6-420" fmla="*/ 1547962 h 5249244"/>
              <a:gd name="connsiteX0-421" fmla="*/ 0 w 9219332"/>
              <a:gd name="connsiteY0-422" fmla="*/ 1521267 h 5222549"/>
              <a:gd name="connsiteX1-423" fmla="*/ 2469615 w 9219332"/>
              <a:gd name="connsiteY1-424" fmla="*/ 5289 h 5222549"/>
              <a:gd name="connsiteX2-425" fmla="*/ 6223468 w 9219332"/>
              <a:gd name="connsiteY2-426" fmla="*/ 2014563 h 5222549"/>
              <a:gd name="connsiteX3-427" fmla="*/ 9219332 w 9219332"/>
              <a:gd name="connsiteY3-428" fmla="*/ 2231130 h 5222549"/>
              <a:gd name="connsiteX4-429" fmla="*/ 9207301 w 9219332"/>
              <a:gd name="connsiteY4-430" fmla="*/ 5222549 h 5222549"/>
              <a:gd name="connsiteX5-431" fmla="*/ 48126 w 9219332"/>
              <a:gd name="connsiteY5-432" fmla="*/ 5222549 h 5222549"/>
              <a:gd name="connsiteX6-433" fmla="*/ 0 w 9219332"/>
              <a:gd name="connsiteY6-434" fmla="*/ 1521267 h 5222549"/>
              <a:gd name="connsiteX0-435" fmla="*/ 0 w 9219332"/>
              <a:gd name="connsiteY0-436" fmla="*/ 1521267 h 5222549"/>
              <a:gd name="connsiteX1-437" fmla="*/ 2469615 w 9219332"/>
              <a:gd name="connsiteY1-438" fmla="*/ 5289 h 5222549"/>
              <a:gd name="connsiteX2-439" fmla="*/ 6223468 w 9219332"/>
              <a:gd name="connsiteY2-440" fmla="*/ 2014563 h 5222549"/>
              <a:gd name="connsiteX3-441" fmla="*/ 9219332 w 9219332"/>
              <a:gd name="connsiteY3-442" fmla="*/ 2231130 h 5222549"/>
              <a:gd name="connsiteX4-443" fmla="*/ 9207301 w 9219332"/>
              <a:gd name="connsiteY4-444" fmla="*/ 5222549 h 5222549"/>
              <a:gd name="connsiteX5-445" fmla="*/ 48126 w 9219332"/>
              <a:gd name="connsiteY5-446" fmla="*/ 5222549 h 5222549"/>
              <a:gd name="connsiteX6-447" fmla="*/ 0 w 9219332"/>
              <a:gd name="connsiteY6-448" fmla="*/ 1521267 h 5222549"/>
              <a:gd name="connsiteX0-449" fmla="*/ 0 w 9219332"/>
              <a:gd name="connsiteY0-450" fmla="*/ 1552938 h 5254220"/>
              <a:gd name="connsiteX1-451" fmla="*/ 2469615 w 9219332"/>
              <a:gd name="connsiteY1-452" fmla="*/ 36960 h 5254220"/>
              <a:gd name="connsiteX2-453" fmla="*/ 6223468 w 9219332"/>
              <a:gd name="connsiteY2-454" fmla="*/ 2046234 h 5254220"/>
              <a:gd name="connsiteX3-455" fmla="*/ 9219332 w 9219332"/>
              <a:gd name="connsiteY3-456" fmla="*/ 2262801 h 5254220"/>
              <a:gd name="connsiteX4-457" fmla="*/ 9207301 w 9219332"/>
              <a:gd name="connsiteY4-458" fmla="*/ 5254220 h 5254220"/>
              <a:gd name="connsiteX5-459" fmla="*/ 48126 w 9219332"/>
              <a:gd name="connsiteY5-460" fmla="*/ 5254220 h 5254220"/>
              <a:gd name="connsiteX6-461" fmla="*/ 0 w 9219332"/>
              <a:gd name="connsiteY6-462" fmla="*/ 1552938 h 5254220"/>
              <a:gd name="connsiteX0-463" fmla="*/ 0 w 9243396"/>
              <a:gd name="connsiteY0-464" fmla="*/ 1549990 h 5251272"/>
              <a:gd name="connsiteX1-465" fmla="*/ 2469615 w 9243396"/>
              <a:gd name="connsiteY1-466" fmla="*/ 34012 h 5251272"/>
              <a:gd name="connsiteX2-467" fmla="*/ 6223468 w 9243396"/>
              <a:gd name="connsiteY2-468" fmla="*/ 2043286 h 5251272"/>
              <a:gd name="connsiteX3-469" fmla="*/ 9243396 w 9243396"/>
              <a:gd name="connsiteY3-470" fmla="*/ 2187664 h 5251272"/>
              <a:gd name="connsiteX4-471" fmla="*/ 9207301 w 9243396"/>
              <a:gd name="connsiteY4-472" fmla="*/ 5251272 h 5251272"/>
              <a:gd name="connsiteX5-473" fmla="*/ 48126 w 9243396"/>
              <a:gd name="connsiteY5-474" fmla="*/ 5251272 h 5251272"/>
              <a:gd name="connsiteX6-475" fmla="*/ 0 w 9243396"/>
              <a:gd name="connsiteY6-476" fmla="*/ 1549990 h 5251272"/>
              <a:gd name="connsiteX0-477" fmla="*/ 0 w 9243396"/>
              <a:gd name="connsiteY0-478" fmla="*/ 1549990 h 5251272"/>
              <a:gd name="connsiteX1-479" fmla="*/ 2469615 w 9243396"/>
              <a:gd name="connsiteY1-480" fmla="*/ 34012 h 5251272"/>
              <a:gd name="connsiteX2-481" fmla="*/ 6223468 w 9243396"/>
              <a:gd name="connsiteY2-482" fmla="*/ 2043286 h 5251272"/>
              <a:gd name="connsiteX3-483" fmla="*/ 9243396 w 9243396"/>
              <a:gd name="connsiteY3-484" fmla="*/ 2187664 h 5251272"/>
              <a:gd name="connsiteX4-485" fmla="*/ 9207301 w 9243396"/>
              <a:gd name="connsiteY4-486" fmla="*/ 5251272 h 5251272"/>
              <a:gd name="connsiteX5-487" fmla="*/ 48126 w 9243396"/>
              <a:gd name="connsiteY5-488" fmla="*/ 5251272 h 5251272"/>
              <a:gd name="connsiteX6-489" fmla="*/ 0 w 9243396"/>
              <a:gd name="connsiteY6-490" fmla="*/ 1549990 h 5251272"/>
              <a:gd name="connsiteX0-491" fmla="*/ 0 w 9243396"/>
              <a:gd name="connsiteY0-492" fmla="*/ 1553368 h 5254650"/>
              <a:gd name="connsiteX1-493" fmla="*/ 2469615 w 9243396"/>
              <a:gd name="connsiteY1-494" fmla="*/ 37390 h 5254650"/>
              <a:gd name="connsiteX2-495" fmla="*/ 6223468 w 9243396"/>
              <a:gd name="connsiteY2-496" fmla="*/ 2046664 h 5254650"/>
              <a:gd name="connsiteX3-497" fmla="*/ 9243396 w 9243396"/>
              <a:gd name="connsiteY3-498" fmla="*/ 2191042 h 5254650"/>
              <a:gd name="connsiteX4-499" fmla="*/ 9207301 w 9243396"/>
              <a:gd name="connsiteY4-500" fmla="*/ 5254650 h 5254650"/>
              <a:gd name="connsiteX5-501" fmla="*/ 48126 w 9243396"/>
              <a:gd name="connsiteY5-502" fmla="*/ 5254650 h 5254650"/>
              <a:gd name="connsiteX6-503" fmla="*/ 0 w 9243396"/>
              <a:gd name="connsiteY6-504" fmla="*/ 1553368 h 5254650"/>
              <a:gd name="connsiteX0-505" fmla="*/ 0 w 9243396"/>
              <a:gd name="connsiteY0-506" fmla="*/ 1555192 h 5256474"/>
              <a:gd name="connsiteX1-507" fmla="*/ 2469615 w 9243396"/>
              <a:gd name="connsiteY1-508" fmla="*/ 39214 h 5256474"/>
              <a:gd name="connsiteX2-509" fmla="*/ 6223468 w 9243396"/>
              <a:gd name="connsiteY2-510" fmla="*/ 2048488 h 5256474"/>
              <a:gd name="connsiteX3-511" fmla="*/ 9243396 w 9243396"/>
              <a:gd name="connsiteY3-512" fmla="*/ 2192866 h 5256474"/>
              <a:gd name="connsiteX4-513" fmla="*/ 9207301 w 9243396"/>
              <a:gd name="connsiteY4-514" fmla="*/ 5256474 h 5256474"/>
              <a:gd name="connsiteX5-515" fmla="*/ 48126 w 9243396"/>
              <a:gd name="connsiteY5-516" fmla="*/ 5256474 h 5256474"/>
              <a:gd name="connsiteX6-517" fmla="*/ 0 w 9243396"/>
              <a:gd name="connsiteY6-518" fmla="*/ 1555192 h 5256474"/>
              <a:gd name="connsiteX0-519" fmla="*/ 0 w 9243396"/>
              <a:gd name="connsiteY0-520" fmla="*/ 1555192 h 5256474"/>
              <a:gd name="connsiteX1-521" fmla="*/ 2469615 w 9243396"/>
              <a:gd name="connsiteY1-522" fmla="*/ 39214 h 5256474"/>
              <a:gd name="connsiteX2-523" fmla="*/ 6223468 w 9243396"/>
              <a:gd name="connsiteY2-524" fmla="*/ 2048488 h 5256474"/>
              <a:gd name="connsiteX3-525" fmla="*/ 9243396 w 9243396"/>
              <a:gd name="connsiteY3-526" fmla="*/ 2192866 h 5256474"/>
              <a:gd name="connsiteX4-527" fmla="*/ 9207301 w 9243396"/>
              <a:gd name="connsiteY4-528" fmla="*/ 5256474 h 5256474"/>
              <a:gd name="connsiteX5-529" fmla="*/ 48126 w 9243396"/>
              <a:gd name="connsiteY5-530" fmla="*/ 5256474 h 5256474"/>
              <a:gd name="connsiteX6-531" fmla="*/ 0 w 9243396"/>
              <a:gd name="connsiteY6-532" fmla="*/ 1555192 h 5256474"/>
              <a:gd name="connsiteX0-533" fmla="*/ 0 w 9243396"/>
              <a:gd name="connsiteY0-534" fmla="*/ 1514369 h 5215651"/>
              <a:gd name="connsiteX1-535" fmla="*/ 2373363 w 9243396"/>
              <a:gd name="connsiteY1-536" fmla="*/ 34486 h 5215651"/>
              <a:gd name="connsiteX2-537" fmla="*/ 6223468 w 9243396"/>
              <a:gd name="connsiteY2-538" fmla="*/ 2007665 h 5215651"/>
              <a:gd name="connsiteX3-539" fmla="*/ 9243396 w 9243396"/>
              <a:gd name="connsiteY3-540" fmla="*/ 2152043 h 5215651"/>
              <a:gd name="connsiteX4-541" fmla="*/ 9207301 w 9243396"/>
              <a:gd name="connsiteY4-542" fmla="*/ 5215651 h 5215651"/>
              <a:gd name="connsiteX5-543" fmla="*/ 48126 w 9243396"/>
              <a:gd name="connsiteY5-544" fmla="*/ 5215651 h 5215651"/>
              <a:gd name="connsiteX6-545" fmla="*/ 0 w 9243396"/>
              <a:gd name="connsiteY6-546" fmla="*/ 1514369 h 5215651"/>
              <a:gd name="connsiteX0-547" fmla="*/ 0 w 9243396"/>
              <a:gd name="connsiteY0-548" fmla="*/ 1483351 h 5184633"/>
              <a:gd name="connsiteX1-549" fmla="*/ 2373363 w 9243396"/>
              <a:gd name="connsiteY1-550" fmla="*/ 3468 h 5184633"/>
              <a:gd name="connsiteX2-551" fmla="*/ 6271595 w 9243396"/>
              <a:gd name="connsiteY2-552" fmla="*/ 1868363 h 5184633"/>
              <a:gd name="connsiteX3-553" fmla="*/ 9243396 w 9243396"/>
              <a:gd name="connsiteY3-554" fmla="*/ 2121025 h 5184633"/>
              <a:gd name="connsiteX4-555" fmla="*/ 9207301 w 9243396"/>
              <a:gd name="connsiteY4-556" fmla="*/ 5184633 h 5184633"/>
              <a:gd name="connsiteX5-557" fmla="*/ 48126 w 9243396"/>
              <a:gd name="connsiteY5-558" fmla="*/ 5184633 h 5184633"/>
              <a:gd name="connsiteX6-559" fmla="*/ 0 w 9243396"/>
              <a:gd name="connsiteY6-560" fmla="*/ 1483351 h 5184633"/>
              <a:gd name="connsiteX0-561" fmla="*/ 0 w 9243396"/>
              <a:gd name="connsiteY0-562" fmla="*/ 1483351 h 5184633"/>
              <a:gd name="connsiteX1-563" fmla="*/ 2373363 w 9243396"/>
              <a:gd name="connsiteY1-564" fmla="*/ 3468 h 5184633"/>
              <a:gd name="connsiteX2-565" fmla="*/ 6271595 w 9243396"/>
              <a:gd name="connsiteY2-566" fmla="*/ 1868363 h 5184633"/>
              <a:gd name="connsiteX3-567" fmla="*/ 9243396 w 9243396"/>
              <a:gd name="connsiteY3-568" fmla="*/ 2121025 h 5184633"/>
              <a:gd name="connsiteX4-569" fmla="*/ 9207301 w 9243396"/>
              <a:gd name="connsiteY4-570" fmla="*/ 5184633 h 5184633"/>
              <a:gd name="connsiteX5-571" fmla="*/ 48126 w 9243396"/>
              <a:gd name="connsiteY5-572" fmla="*/ 5184633 h 5184633"/>
              <a:gd name="connsiteX6-573" fmla="*/ 0 w 9243396"/>
              <a:gd name="connsiteY6-574" fmla="*/ 1483351 h 5184633"/>
              <a:gd name="connsiteX0-575" fmla="*/ 0 w 9243396"/>
              <a:gd name="connsiteY0-576" fmla="*/ 1480225 h 5181507"/>
              <a:gd name="connsiteX1-577" fmla="*/ 2373363 w 9243396"/>
              <a:gd name="connsiteY1-578" fmla="*/ 342 h 5181507"/>
              <a:gd name="connsiteX2-579" fmla="*/ 5537669 w 9243396"/>
              <a:gd name="connsiteY2-580" fmla="*/ 1371942 h 5181507"/>
              <a:gd name="connsiteX3-581" fmla="*/ 9243396 w 9243396"/>
              <a:gd name="connsiteY3-582" fmla="*/ 2117899 h 5181507"/>
              <a:gd name="connsiteX4-583" fmla="*/ 9207301 w 9243396"/>
              <a:gd name="connsiteY4-584" fmla="*/ 5181507 h 5181507"/>
              <a:gd name="connsiteX5-585" fmla="*/ 48126 w 9243396"/>
              <a:gd name="connsiteY5-586" fmla="*/ 5181507 h 5181507"/>
              <a:gd name="connsiteX6-587" fmla="*/ 0 w 9243396"/>
              <a:gd name="connsiteY6-588" fmla="*/ 1480225 h 5181507"/>
              <a:gd name="connsiteX0-589" fmla="*/ 0 w 9243396"/>
              <a:gd name="connsiteY0-590" fmla="*/ 1480319 h 5181601"/>
              <a:gd name="connsiteX1-591" fmla="*/ 2373363 w 9243396"/>
              <a:gd name="connsiteY1-592" fmla="*/ 436 h 5181601"/>
              <a:gd name="connsiteX2-593" fmla="*/ 5537669 w 9243396"/>
              <a:gd name="connsiteY2-594" fmla="*/ 1372036 h 5181601"/>
              <a:gd name="connsiteX3-595" fmla="*/ 9243396 w 9243396"/>
              <a:gd name="connsiteY3-596" fmla="*/ 2117993 h 5181601"/>
              <a:gd name="connsiteX4-597" fmla="*/ 9207301 w 9243396"/>
              <a:gd name="connsiteY4-598" fmla="*/ 5181601 h 5181601"/>
              <a:gd name="connsiteX5-599" fmla="*/ 48126 w 9243396"/>
              <a:gd name="connsiteY5-600" fmla="*/ 5181601 h 5181601"/>
              <a:gd name="connsiteX6-601" fmla="*/ 0 w 9243396"/>
              <a:gd name="connsiteY6-602" fmla="*/ 1480319 h 5181601"/>
              <a:gd name="connsiteX0-603" fmla="*/ 0 w 9231365"/>
              <a:gd name="connsiteY0-604" fmla="*/ 1480111 h 5181393"/>
              <a:gd name="connsiteX1-605" fmla="*/ 2373363 w 9231365"/>
              <a:gd name="connsiteY1-606" fmla="*/ 228 h 5181393"/>
              <a:gd name="connsiteX2-607" fmla="*/ 5537669 w 9231365"/>
              <a:gd name="connsiteY2-608" fmla="*/ 1371828 h 5181393"/>
              <a:gd name="connsiteX3-609" fmla="*/ 9231365 w 9231365"/>
              <a:gd name="connsiteY3-610" fmla="*/ 1985437 h 5181393"/>
              <a:gd name="connsiteX4-611" fmla="*/ 9207301 w 9231365"/>
              <a:gd name="connsiteY4-612" fmla="*/ 5181393 h 5181393"/>
              <a:gd name="connsiteX5-613" fmla="*/ 48126 w 9231365"/>
              <a:gd name="connsiteY5-614" fmla="*/ 5181393 h 5181393"/>
              <a:gd name="connsiteX6-615" fmla="*/ 0 w 9231365"/>
              <a:gd name="connsiteY6-616" fmla="*/ 1480111 h 5181393"/>
              <a:gd name="connsiteX0-617" fmla="*/ 0 w 9231365"/>
              <a:gd name="connsiteY0-618" fmla="*/ 1480111 h 5181393"/>
              <a:gd name="connsiteX1-619" fmla="*/ 2373363 w 9231365"/>
              <a:gd name="connsiteY1-620" fmla="*/ 228 h 5181393"/>
              <a:gd name="connsiteX2-621" fmla="*/ 5537669 w 9231365"/>
              <a:gd name="connsiteY2-622" fmla="*/ 1371828 h 5181393"/>
              <a:gd name="connsiteX3-623" fmla="*/ 9231365 w 9231365"/>
              <a:gd name="connsiteY3-624" fmla="*/ 1985437 h 5181393"/>
              <a:gd name="connsiteX4-625" fmla="*/ 9207301 w 9231365"/>
              <a:gd name="connsiteY4-626" fmla="*/ 5181393 h 5181393"/>
              <a:gd name="connsiteX5-627" fmla="*/ 48126 w 9231365"/>
              <a:gd name="connsiteY5-628" fmla="*/ 5181393 h 5181393"/>
              <a:gd name="connsiteX6-629" fmla="*/ 0 w 9231365"/>
              <a:gd name="connsiteY6-630" fmla="*/ 1480111 h 5181393"/>
              <a:gd name="connsiteX0-631" fmla="*/ 0 w 9231365"/>
              <a:gd name="connsiteY0-632" fmla="*/ 1480111 h 5181393"/>
              <a:gd name="connsiteX1-633" fmla="*/ 2373363 w 9231365"/>
              <a:gd name="connsiteY1-634" fmla="*/ 228 h 5181393"/>
              <a:gd name="connsiteX2-635" fmla="*/ 5537669 w 9231365"/>
              <a:gd name="connsiteY2-636" fmla="*/ 1371828 h 5181393"/>
              <a:gd name="connsiteX3-637" fmla="*/ 9231365 w 9231365"/>
              <a:gd name="connsiteY3-638" fmla="*/ 1985437 h 5181393"/>
              <a:gd name="connsiteX4-639" fmla="*/ 9207301 w 9231365"/>
              <a:gd name="connsiteY4-640" fmla="*/ 5181393 h 5181393"/>
              <a:gd name="connsiteX5-641" fmla="*/ 48126 w 9231365"/>
              <a:gd name="connsiteY5-642" fmla="*/ 5181393 h 5181393"/>
              <a:gd name="connsiteX6-643" fmla="*/ 0 w 9231365"/>
              <a:gd name="connsiteY6-644" fmla="*/ 1480111 h 5181393"/>
              <a:gd name="connsiteX0-645" fmla="*/ 0 w 9231365"/>
              <a:gd name="connsiteY0-646" fmla="*/ 1480237 h 5181519"/>
              <a:gd name="connsiteX1-647" fmla="*/ 2373363 w 9231365"/>
              <a:gd name="connsiteY1-648" fmla="*/ 354 h 5181519"/>
              <a:gd name="connsiteX2-649" fmla="*/ 5537669 w 9231365"/>
              <a:gd name="connsiteY2-650" fmla="*/ 1371954 h 5181519"/>
              <a:gd name="connsiteX3-651" fmla="*/ 9231365 w 9231365"/>
              <a:gd name="connsiteY3-652" fmla="*/ 1985563 h 5181519"/>
              <a:gd name="connsiteX4-653" fmla="*/ 9207301 w 9231365"/>
              <a:gd name="connsiteY4-654" fmla="*/ 5181519 h 5181519"/>
              <a:gd name="connsiteX5-655" fmla="*/ 48126 w 9231365"/>
              <a:gd name="connsiteY5-656" fmla="*/ 5181519 h 5181519"/>
              <a:gd name="connsiteX6-657" fmla="*/ 0 w 9231365"/>
              <a:gd name="connsiteY6-658" fmla="*/ 1480237 h 5181519"/>
              <a:gd name="connsiteX0-659" fmla="*/ 0 w 9231365"/>
              <a:gd name="connsiteY0-660" fmla="*/ 1480660 h 5181942"/>
              <a:gd name="connsiteX1-661" fmla="*/ 2373363 w 9231365"/>
              <a:gd name="connsiteY1-662" fmla="*/ 777 h 5181942"/>
              <a:gd name="connsiteX2-663" fmla="*/ 5537669 w 9231365"/>
              <a:gd name="connsiteY2-664" fmla="*/ 1324251 h 5181942"/>
              <a:gd name="connsiteX3-665" fmla="*/ 9231365 w 9231365"/>
              <a:gd name="connsiteY3-666" fmla="*/ 1985986 h 5181942"/>
              <a:gd name="connsiteX4-667" fmla="*/ 9207301 w 9231365"/>
              <a:gd name="connsiteY4-668" fmla="*/ 5181942 h 5181942"/>
              <a:gd name="connsiteX5-669" fmla="*/ 48126 w 9231365"/>
              <a:gd name="connsiteY5-670" fmla="*/ 5181942 h 5181942"/>
              <a:gd name="connsiteX6-671" fmla="*/ 0 w 9231365"/>
              <a:gd name="connsiteY6-672" fmla="*/ 1480660 h 5181942"/>
              <a:gd name="connsiteX0-673" fmla="*/ 0 w 9231365"/>
              <a:gd name="connsiteY0-674" fmla="*/ 1480562 h 5181844"/>
              <a:gd name="connsiteX1-675" fmla="*/ 2373363 w 9231365"/>
              <a:gd name="connsiteY1-676" fmla="*/ 679 h 5181844"/>
              <a:gd name="connsiteX2-677" fmla="*/ 5537669 w 9231365"/>
              <a:gd name="connsiteY2-678" fmla="*/ 1324153 h 5181844"/>
              <a:gd name="connsiteX3-679" fmla="*/ 9231365 w 9231365"/>
              <a:gd name="connsiteY3-680" fmla="*/ 1985888 h 5181844"/>
              <a:gd name="connsiteX4-681" fmla="*/ 9207301 w 9231365"/>
              <a:gd name="connsiteY4-682" fmla="*/ 5181844 h 5181844"/>
              <a:gd name="connsiteX5-683" fmla="*/ 48126 w 9231365"/>
              <a:gd name="connsiteY5-684" fmla="*/ 5181844 h 5181844"/>
              <a:gd name="connsiteX6-685" fmla="*/ 0 w 9231365"/>
              <a:gd name="connsiteY6-686" fmla="*/ 1480562 h 5181844"/>
              <a:gd name="connsiteX0-687" fmla="*/ 0 w 9231365"/>
              <a:gd name="connsiteY0-688" fmla="*/ 1480562 h 5181844"/>
              <a:gd name="connsiteX1-689" fmla="*/ 2373363 w 9231365"/>
              <a:gd name="connsiteY1-690" fmla="*/ 679 h 5181844"/>
              <a:gd name="connsiteX2-691" fmla="*/ 5537669 w 9231365"/>
              <a:gd name="connsiteY2-692" fmla="*/ 1324153 h 5181844"/>
              <a:gd name="connsiteX3-693" fmla="*/ 9231365 w 9231365"/>
              <a:gd name="connsiteY3-694" fmla="*/ 1985888 h 5181844"/>
              <a:gd name="connsiteX4-695" fmla="*/ 9207301 w 9231365"/>
              <a:gd name="connsiteY4-696" fmla="*/ 5181844 h 5181844"/>
              <a:gd name="connsiteX5-697" fmla="*/ 48126 w 9231365"/>
              <a:gd name="connsiteY5-698" fmla="*/ 5181844 h 5181844"/>
              <a:gd name="connsiteX6-699" fmla="*/ 0 w 9231365"/>
              <a:gd name="connsiteY6-700" fmla="*/ 1480562 h 5181844"/>
              <a:gd name="connsiteX0-701" fmla="*/ 0 w 9231365"/>
              <a:gd name="connsiteY0-702" fmla="*/ 1484814 h 5186096"/>
              <a:gd name="connsiteX1-703" fmla="*/ 2373363 w 9231365"/>
              <a:gd name="connsiteY1-704" fmla="*/ 4931 h 5186096"/>
              <a:gd name="connsiteX2-705" fmla="*/ 5537669 w 9231365"/>
              <a:gd name="connsiteY2-706" fmla="*/ 1328405 h 5186096"/>
              <a:gd name="connsiteX3-707" fmla="*/ 9231365 w 9231365"/>
              <a:gd name="connsiteY3-708" fmla="*/ 1990140 h 5186096"/>
              <a:gd name="connsiteX4-709" fmla="*/ 9207301 w 9231365"/>
              <a:gd name="connsiteY4-710" fmla="*/ 5186096 h 5186096"/>
              <a:gd name="connsiteX5-711" fmla="*/ 48126 w 9231365"/>
              <a:gd name="connsiteY5-712" fmla="*/ 5186096 h 5186096"/>
              <a:gd name="connsiteX6-713" fmla="*/ 0 w 9231365"/>
              <a:gd name="connsiteY6-714" fmla="*/ 1484814 h 5186096"/>
              <a:gd name="connsiteX0-715" fmla="*/ 0 w 9231365"/>
              <a:gd name="connsiteY0-716" fmla="*/ 1519567 h 5220849"/>
              <a:gd name="connsiteX1-717" fmla="*/ 2662121 w 9231365"/>
              <a:gd name="connsiteY1-718" fmla="*/ 3589 h 5220849"/>
              <a:gd name="connsiteX2-719" fmla="*/ 5537669 w 9231365"/>
              <a:gd name="connsiteY2-720" fmla="*/ 1363158 h 5220849"/>
              <a:gd name="connsiteX3-721" fmla="*/ 9231365 w 9231365"/>
              <a:gd name="connsiteY3-722" fmla="*/ 2024893 h 5220849"/>
              <a:gd name="connsiteX4-723" fmla="*/ 9207301 w 9231365"/>
              <a:gd name="connsiteY4-724" fmla="*/ 5220849 h 5220849"/>
              <a:gd name="connsiteX5-725" fmla="*/ 48126 w 9231365"/>
              <a:gd name="connsiteY5-726" fmla="*/ 5220849 h 5220849"/>
              <a:gd name="connsiteX6-727" fmla="*/ 0 w 9231365"/>
              <a:gd name="connsiteY6-728" fmla="*/ 1519567 h 5220849"/>
              <a:gd name="connsiteX0-729" fmla="*/ 0 w 9231365"/>
              <a:gd name="connsiteY0-730" fmla="*/ 1395689 h 5217287"/>
              <a:gd name="connsiteX1-731" fmla="*/ 2662121 w 9231365"/>
              <a:gd name="connsiteY1-732" fmla="*/ 27 h 5217287"/>
              <a:gd name="connsiteX2-733" fmla="*/ 5537669 w 9231365"/>
              <a:gd name="connsiteY2-734" fmla="*/ 1359596 h 5217287"/>
              <a:gd name="connsiteX3-735" fmla="*/ 9231365 w 9231365"/>
              <a:gd name="connsiteY3-736" fmla="*/ 2021331 h 5217287"/>
              <a:gd name="connsiteX4-737" fmla="*/ 9207301 w 9231365"/>
              <a:gd name="connsiteY4-738" fmla="*/ 5217287 h 5217287"/>
              <a:gd name="connsiteX5-739" fmla="*/ 48126 w 9231365"/>
              <a:gd name="connsiteY5-740" fmla="*/ 5217287 h 5217287"/>
              <a:gd name="connsiteX6-741" fmla="*/ 0 w 9231365"/>
              <a:gd name="connsiteY6-742" fmla="*/ 1395689 h 5217287"/>
              <a:gd name="connsiteX0-743" fmla="*/ 0 w 9231365"/>
              <a:gd name="connsiteY0-744" fmla="*/ 1395689 h 5217287"/>
              <a:gd name="connsiteX1-745" fmla="*/ 2662121 w 9231365"/>
              <a:gd name="connsiteY1-746" fmla="*/ 27 h 5217287"/>
              <a:gd name="connsiteX2-747" fmla="*/ 5537669 w 9231365"/>
              <a:gd name="connsiteY2-748" fmla="*/ 1359596 h 5217287"/>
              <a:gd name="connsiteX3-749" fmla="*/ 9231365 w 9231365"/>
              <a:gd name="connsiteY3-750" fmla="*/ 2021331 h 5217287"/>
              <a:gd name="connsiteX4-751" fmla="*/ 9207301 w 9231365"/>
              <a:gd name="connsiteY4-752" fmla="*/ 5217287 h 5217287"/>
              <a:gd name="connsiteX5-753" fmla="*/ 48126 w 9231365"/>
              <a:gd name="connsiteY5-754" fmla="*/ 5217287 h 5217287"/>
              <a:gd name="connsiteX6-755" fmla="*/ 0 w 9231365"/>
              <a:gd name="connsiteY6-756" fmla="*/ 1395689 h 5217287"/>
              <a:gd name="connsiteX0-757" fmla="*/ 0 w 9231365"/>
              <a:gd name="connsiteY0-758" fmla="*/ 1395694 h 5217292"/>
              <a:gd name="connsiteX1-759" fmla="*/ 2662121 w 9231365"/>
              <a:gd name="connsiteY1-760" fmla="*/ 32 h 5217292"/>
              <a:gd name="connsiteX2-761" fmla="*/ 5537669 w 9231365"/>
              <a:gd name="connsiteY2-762" fmla="*/ 1359601 h 5217292"/>
              <a:gd name="connsiteX3-763" fmla="*/ 9231365 w 9231365"/>
              <a:gd name="connsiteY3-764" fmla="*/ 2021336 h 5217292"/>
              <a:gd name="connsiteX4-765" fmla="*/ 9207301 w 9231365"/>
              <a:gd name="connsiteY4-766" fmla="*/ 5217292 h 5217292"/>
              <a:gd name="connsiteX5-767" fmla="*/ 48126 w 9231365"/>
              <a:gd name="connsiteY5-768" fmla="*/ 5217292 h 5217292"/>
              <a:gd name="connsiteX6-769" fmla="*/ 0 w 9231365"/>
              <a:gd name="connsiteY6-770" fmla="*/ 1395694 h 5217292"/>
              <a:gd name="connsiteX0-771" fmla="*/ 0 w 9231365"/>
              <a:gd name="connsiteY0-772" fmla="*/ 1395697 h 5217295"/>
              <a:gd name="connsiteX1-773" fmla="*/ 2662121 w 9231365"/>
              <a:gd name="connsiteY1-774" fmla="*/ 35 h 5217295"/>
              <a:gd name="connsiteX2-775" fmla="*/ 5537669 w 9231365"/>
              <a:gd name="connsiteY2-776" fmla="*/ 1359604 h 5217295"/>
              <a:gd name="connsiteX3-777" fmla="*/ 9231365 w 9231365"/>
              <a:gd name="connsiteY3-778" fmla="*/ 2021339 h 5217295"/>
              <a:gd name="connsiteX4-779" fmla="*/ 9207301 w 9231365"/>
              <a:gd name="connsiteY4-780" fmla="*/ 5217295 h 5217295"/>
              <a:gd name="connsiteX5-781" fmla="*/ 48126 w 9231365"/>
              <a:gd name="connsiteY5-782" fmla="*/ 5217295 h 5217295"/>
              <a:gd name="connsiteX6-783" fmla="*/ 0 w 9231365"/>
              <a:gd name="connsiteY6-784" fmla="*/ 1395697 h 5217295"/>
              <a:gd name="connsiteX0-785" fmla="*/ 0 w 9231365"/>
              <a:gd name="connsiteY0-786" fmla="*/ 1399409 h 5221007"/>
              <a:gd name="connsiteX1-787" fmla="*/ 2662121 w 9231365"/>
              <a:gd name="connsiteY1-788" fmla="*/ 3747 h 5221007"/>
              <a:gd name="connsiteX2-789" fmla="*/ 5537669 w 9231365"/>
              <a:gd name="connsiteY2-790" fmla="*/ 1363316 h 5221007"/>
              <a:gd name="connsiteX3-791" fmla="*/ 9231365 w 9231365"/>
              <a:gd name="connsiteY3-792" fmla="*/ 2025051 h 5221007"/>
              <a:gd name="connsiteX4-793" fmla="*/ 9207301 w 9231365"/>
              <a:gd name="connsiteY4-794" fmla="*/ 5221007 h 5221007"/>
              <a:gd name="connsiteX5-795" fmla="*/ 48126 w 9231365"/>
              <a:gd name="connsiteY5-796" fmla="*/ 5221007 h 5221007"/>
              <a:gd name="connsiteX6-797" fmla="*/ 0 w 9231365"/>
              <a:gd name="connsiteY6-798" fmla="*/ 1399409 h 5221007"/>
              <a:gd name="connsiteX0-799" fmla="*/ 0 w 9231365"/>
              <a:gd name="connsiteY0-800" fmla="*/ 1399088 h 5220686"/>
              <a:gd name="connsiteX1-801" fmla="*/ 2662121 w 9231365"/>
              <a:gd name="connsiteY1-802" fmla="*/ 3426 h 5220686"/>
              <a:gd name="connsiteX2-803" fmla="*/ 5537669 w 9231365"/>
              <a:gd name="connsiteY2-804" fmla="*/ 1362995 h 5220686"/>
              <a:gd name="connsiteX3-805" fmla="*/ 9231365 w 9231365"/>
              <a:gd name="connsiteY3-806" fmla="*/ 2024730 h 5220686"/>
              <a:gd name="connsiteX4-807" fmla="*/ 9207301 w 9231365"/>
              <a:gd name="connsiteY4-808" fmla="*/ 5220686 h 5220686"/>
              <a:gd name="connsiteX5-809" fmla="*/ 48126 w 9231365"/>
              <a:gd name="connsiteY5-810" fmla="*/ 5220686 h 5220686"/>
              <a:gd name="connsiteX6-811" fmla="*/ 0 w 9231365"/>
              <a:gd name="connsiteY6-812" fmla="*/ 1399088 h 5220686"/>
              <a:gd name="connsiteX0-813" fmla="*/ 0 w 9231365"/>
              <a:gd name="connsiteY0-814" fmla="*/ 1399088 h 5220686"/>
              <a:gd name="connsiteX1-815" fmla="*/ 2662121 w 9231365"/>
              <a:gd name="connsiteY1-816" fmla="*/ 3426 h 5220686"/>
              <a:gd name="connsiteX2-817" fmla="*/ 5537669 w 9231365"/>
              <a:gd name="connsiteY2-818" fmla="*/ 1362995 h 5220686"/>
              <a:gd name="connsiteX3-819" fmla="*/ 9231365 w 9231365"/>
              <a:gd name="connsiteY3-820" fmla="*/ 2024730 h 5220686"/>
              <a:gd name="connsiteX4-821" fmla="*/ 9207301 w 9231365"/>
              <a:gd name="connsiteY4-822" fmla="*/ 5220686 h 5220686"/>
              <a:gd name="connsiteX5-823" fmla="*/ 48126 w 9231365"/>
              <a:gd name="connsiteY5-824" fmla="*/ 5220686 h 5220686"/>
              <a:gd name="connsiteX6-825" fmla="*/ 0 w 9231365"/>
              <a:gd name="connsiteY6-826" fmla="*/ 1399088 h 5220686"/>
              <a:gd name="connsiteX0-827" fmla="*/ 0 w 9231365"/>
              <a:gd name="connsiteY0-828" fmla="*/ 1398527 h 5220125"/>
              <a:gd name="connsiteX1-829" fmla="*/ 2662121 w 9231365"/>
              <a:gd name="connsiteY1-830" fmla="*/ 2865 h 5220125"/>
              <a:gd name="connsiteX2-831" fmla="*/ 5537669 w 9231365"/>
              <a:gd name="connsiteY2-832" fmla="*/ 1362434 h 5220125"/>
              <a:gd name="connsiteX3-833" fmla="*/ 9231365 w 9231365"/>
              <a:gd name="connsiteY3-834" fmla="*/ 1964012 h 5220125"/>
              <a:gd name="connsiteX4-835" fmla="*/ 9207301 w 9231365"/>
              <a:gd name="connsiteY4-836" fmla="*/ 5220125 h 5220125"/>
              <a:gd name="connsiteX5-837" fmla="*/ 48126 w 9231365"/>
              <a:gd name="connsiteY5-838" fmla="*/ 5220125 h 5220125"/>
              <a:gd name="connsiteX6-839" fmla="*/ 0 w 9231365"/>
              <a:gd name="connsiteY6-840" fmla="*/ 1398527 h 5220125"/>
              <a:gd name="connsiteX0-841" fmla="*/ 0 w 9231365"/>
              <a:gd name="connsiteY0-842" fmla="*/ 1399319 h 5220917"/>
              <a:gd name="connsiteX1-843" fmla="*/ 2662121 w 9231365"/>
              <a:gd name="connsiteY1-844" fmla="*/ 3657 h 5220917"/>
              <a:gd name="connsiteX2-845" fmla="*/ 5537669 w 9231365"/>
              <a:gd name="connsiteY2-846" fmla="*/ 1363226 h 5220917"/>
              <a:gd name="connsiteX3-847" fmla="*/ 9231365 w 9231365"/>
              <a:gd name="connsiteY3-848" fmla="*/ 1964804 h 5220917"/>
              <a:gd name="connsiteX4-849" fmla="*/ 9207301 w 9231365"/>
              <a:gd name="connsiteY4-850" fmla="*/ 5220917 h 5220917"/>
              <a:gd name="connsiteX5-851" fmla="*/ 48126 w 9231365"/>
              <a:gd name="connsiteY5-852" fmla="*/ 5220917 h 5220917"/>
              <a:gd name="connsiteX6-853" fmla="*/ 0 w 9231365"/>
              <a:gd name="connsiteY6-854" fmla="*/ 1399319 h 5220917"/>
              <a:gd name="connsiteX0-855" fmla="*/ 0 w 9231365"/>
              <a:gd name="connsiteY0-856" fmla="*/ 1399418 h 5221016"/>
              <a:gd name="connsiteX1-857" fmla="*/ 2662121 w 9231365"/>
              <a:gd name="connsiteY1-858" fmla="*/ 3756 h 5221016"/>
              <a:gd name="connsiteX2-859" fmla="*/ 5537669 w 9231365"/>
              <a:gd name="connsiteY2-860" fmla="*/ 1363325 h 5221016"/>
              <a:gd name="connsiteX3-861" fmla="*/ 9231365 w 9231365"/>
              <a:gd name="connsiteY3-862" fmla="*/ 1964903 h 5221016"/>
              <a:gd name="connsiteX4-863" fmla="*/ 9207301 w 9231365"/>
              <a:gd name="connsiteY4-864" fmla="*/ 5221016 h 5221016"/>
              <a:gd name="connsiteX5-865" fmla="*/ 48126 w 9231365"/>
              <a:gd name="connsiteY5-866" fmla="*/ 5221016 h 5221016"/>
              <a:gd name="connsiteX6-867" fmla="*/ 0 w 9231365"/>
              <a:gd name="connsiteY6-868" fmla="*/ 1399418 h 5221016"/>
              <a:gd name="connsiteX0-869" fmla="*/ 0 w 9231365"/>
              <a:gd name="connsiteY0-870" fmla="*/ 1399418 h 5221016"/>
              <a:gd name="connsiteX1-871" fmla="*/ 2662121 w 9231365"/>
              <a:gd name="connsiteY1-872" fmla="*/ 3756 h 5221016"/>
              <a:gd name="connsiteX2-873" fmla="*/ 5537669 w 9231365"/>
              <a:gd name="connsiteY2-874" fmla="*/ 1363325 h 5221016"/>
              <a:gd name="connsiteX3-875" fmla="*/ 9231365 w 9231365"/>
              <a:gd name="connsiteY3-876" fmla="*/ 1964903 h 5221016"/>
              <a:gd name="connsiteX4-877" fmla="*/ 9207301 w 9231365"/>
              <a:gd name="connsiteY4-878" fmla="*/ 5221016 h 5221016"/>
              <a:gd name="connsiteX5-879" fmla="*/ 48126 w 9231365"/>
              <a:gd name="connsiteY5-880" fmla="*/ 5221016 h 5221016"/>
              <a:gd name="connsiteX6-881" fmla="*/ 0 w 9231365"/>
              <a:gd name="connsiteY6-882" fmla="*/ 1399418 h 5221016"/>
              <a:gd name="connsiteX0-883" fmla="*/ 0 w 9231365"/>
              <a:gd name="connsiteY0-884" fmla="*/ 1399688 h 5221286"/>
              <a:gd name="connsiteX1-885" fmla="*/ 2662121 w 9231365"/>
              <a:gd name="connsiteY1-886" fmla="*/ 4026 h 5221286"/>
              <a:gd name="connsiteX2-887" fmla="*/ 5537669 w 9231365"/>
              <a:gd name="connsiteY2-888" fmla="*/ 1363595 h 5221286"/>
              <a:gd name="connsiteX3-889" fmla="*/ 9231365 w 9231365"/>
              <a:gd name="connsiteY3-890" fmla="*/ 1965173 h 5221286"/>
              <a:gd name="connsiteX4-891" fmla="*/ 9207301 w 9231365"/>
              <a:gd name="connsiteY4-892" fmla="*/ 5221286 h 5221286"/>
              <a:gd name="connsiteX5-893" fmla="*/ 48126 w 9231365"/>
              <a:gd name="connsiteY5-894" fmla="*/ 5221286 h 5221286"/>
              <a:gd name="connsiteX6-895" fmla="*/ 0 w 9231365"/>
              <a:gd name="connsiteY6-896" fmla="*/ 1399688 h 5221286"/>
              <a:gd name="connsiteX0-897" fmla="*/ 0 w 9219333"/>
              <a:gd name="connsiteY0-898" fmla="*/ 1215923 h 5217995"/>
              <a:gd name="connsiteX1-899" fmla="*/ 2650089 w 9219333"/>
              <a:gd name="connsiteY1-900" fmla="*/ 735 h 5217995"/>
              <a:gd name="connsiteX2-901" fmla="*/ 5525637 w 9219333"/>
              <a:gd name="connsiteY2-902" fmla="*/ 1360304 h 5217995"/>
              <a:gd name="connsiteX3-903" fmla="*/ 9219333 w 9219333"/>
              <a:gd name="connsiteY3-904" fmla="*/ 1961882 h 5217995"/>
              <a:gd name="connsiteX4-905" fmla="*/ 9195269 w 9219333"/>
              <a:gd name="connsiteY4-906" fmla="*/ 5217995 h 5217995"/>
              <a:gd name="connsiteX5-907" fmla="*/ 36094 w 9219333"/>
              <a:gd name="connsiteY5-908" fmla="*/ 5217995 h 5217995"/>
              <a:gd name="connsiteX6-909" fmla="*/ 0 w 9219333"/>
              <a:gd name="connsiteY6-910" fmla="*/ 1215923 h 5217995"/>
              <a:gd name="connsiteX0-911" fmla="*/ 0 w 9219333"/>
              <a:gd name="connsiteY0-912" fmla="*/ 1396225 h 5398297"/>
              <a:gd name="connsiteX1-913" fmla="*/ 2674153 w 9219333"/>
              <a:gd name="connsiteY1-914" fmla="*/ 563 h 5398297"/>
              <a:gd name="connsiteX2-915" fmla="*/ 5525637 w 9219333"/>
              <a:gd name="connsiteY2-916" fmla="*/ 1540606 h 5398297"/>
              <a:gd name="connsiteX3-917" fmla="*/ 9219333 w 9219333"/>
              <a:gd name="connsiteY3-918" fmla="*/ 2142184 h 5398297"/>
              <a:gd name="connsiteX4-919" fmla="*/ 9195269 w 9219333"/>
              <a:gd name="connsiteY4-920" fmla="*/ 5398297 h 5398297"/>
              <a:gd name="connsiteX5-921" fmla="*/ 36094 w 9219333"/>
              <a:gd name="connsiteY5-922" fmla="*/ 5398297 h 5398297"/>
              <a:gd name="connsiteX6-923" fmla="*/ 0 w 9219333"/>
              <a:gd name="connsiteY6-924" fmla="*/ 1396225 h 5398297"/>
              <a:gd name="connsiteX0-925" fmla="*/ 0 w 9219333"/>
              <a:gd name="connsiteY0-926" fmla="*/ 1395665 h 5397737"/>
              <a:gd name="connsiteX1-927" fmla="*/ 2674153 w 9219333"/>
              <a:gd name="connsiteY1-928" fmla="*/ 3 h 5397737"/>
              <a:gd name="connsiteX2-929" fmla="*/ 5585795 w 9219333"/>
              <a:gd name="connsiteY2-930" fmla="*/ 1383636 h 5397737"/>
              <a:gd name="connsiteX3-931" fmla="*/ 9219333 w 9219333"/>
              <a:gd name="connsiteY3-932" fmla="*/ 2141624 h 5397737"/>
              <a:gd name="connsiteX4-933" fmla="*/ 9195269 w 9219333"/>
              <a:gd name="connsiteY4-934" fmla="*/ 5397737 h 5397737"/>
              <a:gd name="connsiteX5-935" fmla="*/ 36094 w 9219333"/>
              <a:gd name="connsiteY5-936" fmla="*/ 5397737 h 5397737"/>
              <a:gd name="connsiteX6-937" fmla="*/ 0 w 9219333"/>
              <a:gd name="connsiteY6-938" fmla="*/ 1395665 h 5397737"/>
              <a:gd name="connsiteX0-939" fmla="*/ 0 w 9219333"/>
              <a:gd name="connsiteY0-940" fmla="*/ 1395665 h 5397737"/>
              <a:gd name="connsiteX1-941" fmla="*/ 2674153 w 9219333"/>
              <a:gd name="connsiteY1-942" fmla="*/ 3 h 5397737"/>
              <a:gd name="connsiteX2-943" fmla="*/ 5585795 w 9219333"/>
              <a:gd name="connsiteY2-944" fmla="*/ 1383636 h 5397737"/>
              <a:gd name="connsiteX3-945" fmla="*/ 9219333 w 9219333"/>
              <a:gd name="connsiteY3-946" fmla="*/ 2009276 h 5397737"/>
              <a:gd name="connsiteX4-947" fmla="*/ 9195269 w 9219333"/>
              <a:gd name="connsiteY4-948" fmla="*/ 5397737 h 5397737"/>
              <a:gd name="connsiteX5-949" fmla="*/ 36094 w 9219333"/>
              <a:gd name="connsiteY5-950" fmla="*/ 5397737 h 5397737"/>
              <a:gd name="connsiteX6-951" fmla="*/ 0 w 9219333"/>
              <a:gd name="connsiteY6-952" fmla="*/ 1395665 h 5397737"/>
              <a:gd name="connsiteX0-953" fmla="*/ 0 w 9219333"/>
              <a:gd name="connsiteY0-954" fmla="*/ 1395666 h 5397738"/>
              <a:gd name="connsiteX1-955" fmla="*/ 2674153 w 9219333"/>
              <a:gd name="connsiteY1-956" fmla="*/ 4 h 5397738"/>
              <a:gd name="connsiteX2-957" fmla="*/ 5585795 w 9219333"/>
              <a:gd name="connsiteY2-958" fmla="*/ 1383637 h 5397738"/>
              <a:gd name="connsiteX3-959" fmla="*/ 9219333 w 9219333"/>
              <a:gd name="connsiteY3-960" fmla="*/ 2009277 h 5397738"/>
              <a:gd name="connsiteX4-961" fmla="*/ 9195269 w 9219333"/>
              <a:gd name="connsiteY4-962" fmla="*/ 5397738 h 5397738"/>
              <a:gd name="connsiteX5-963" fmla="*/ 36094 w 9219333"/>
              <a:gd name="connsiteY5-964" fmla="*/ 5397738 h 5397738"/>
              <a:gd name="connsiteX6-965" fmla="*/ 0 w 9219333"/>
              <a:gd name="connsiteY6-966" fmla="*/ 1395666 h 5397738"/>
              <a:gd name="connsiteX0-967" fmla="*/ 0 w 9219333"/>
              <a:gd name="connsiteY0-968" fmla="*/ 1397014 h 5399086"/>
              <a:gd name="connsiteX1-969" fmla="*/ 2674153 w 9219333"/>
              <a:gd name="connsiteY1-970" fmla="*/ 1352 h 5399086"/>
              <a:gd name="connsiteX2-971" fmla="*/ 5585795 w 9219333"/>
              <a:gd name="connsiteY2-972" fmla="*/ 1384985 h 5399086"/>
              <a:gd name="connsiteX3-973" fmla="*/ 9219333 w 9219333"/>
              <a:gd name="connsiteY3-974" fmla="*/ 2010625 h 5399086"/>
              <a:gd name="connsiteX4-975" fmla="*/ 9195269 w 9219333"/>
              <a:gd name="connsiteY4-976" fmla="*/ 5399086 h 5399086"/>
              <a:gd name="connsiteX5-977" fmla="*/ 36094 w 9219333"/>
              <a:gd name="connsiteY5-978" fmla="*/ 5399086 h 5399086"/>
              <a:gd name="connsiteX6-979" fmla="*/ 0 w 9219333"/>
              <a:gd name="connsiteY6-980" fmla="*/ 1397014 h 5399086"/>
              <a:gd name="connsiteX0-981" fmla="*/ 0 w 9219333"/>
              <a:gd name="connsiteY0-982" fmla="*/ 1397014 h 5399086"/>
              <a:gd name="connsiteX1-983" fmla="*/ 2674153 w 9219333"/>
              <a:gd name="connsiteY1-984" fmla="*/ 1352 h 5399086"/>
              <a:gd name="connsiteX2-985" fmla="*/ 5585795 w 9219333"/>
              <a:gd name="connsiteY2-986" fmla="*/ 1384985 h 5399086"/>
              <a:gd name="connsiteX3-987" fmla="*/ 9219333 w 9219333"/>
              <a:gd name="connsiteY3-988" fmla="*/ 2010625 h 5399086"/>
              <a:gd name="connsiteX4-989" fmla="*/ 9195269 w 9219333"/>
              <a:gd name="connsiteY4-990" fmla="*/ 5399086 h 5399086"/>
              <a:gd name="connsiteX5-991" fmla="*/ 36094 w 9219333"/>
              <a:gd name="connsiteY5-992" fmla="*/ 5399086 h 5399086"/>
              <a:gd name="connsiteX6-993" fmla="*/ 0 w 9219333"/>
              <a:gd name="connsiteY6-994" fmla="*/ 1397014 h 5399086"/>
              <a:gd name="connsiteX0-995" fmla="*/ 0 w 9219333"/>
              <a:gd name="connsiteY0-996" fmla="*/ 1396633 h 5398705"/>
              <a:gd name="connsiteX1-997" fmla="*/ 2674153 w 9219333"/>
              <a:gd name="connsiteY1-998" fmla="*/ 971 h 5398705"/>
              <a:gd name="connsiteX2-999" fmla="*/ 5585795 w 9219333"/>
              <a:gd name="connsiteY2-1000" fmla="*/ 1384604 h 5398705"/>
              <a:gd name="connsiteX3-1001" fmla="*/ 9219333 w 9219333"/>
              <a:gd name="connsiteY3-1002" fmla="*/ 1962118 h 5398705"/>
              <a:gd name="connsiteX4-1003" fmla="*/ 9195269 w 9219333"/>
              <a:gd name="connsiteY4-1004" fmla="*/ 5398705 h 5398705"/>
              <a:gd name="connsiteX5-1005" fmla="*/ 36094 w 9219333"/>
              <a:gd name="connsiteY5-1006" fmla="*/ 5398705 h 5398705"/>
              <a:gd name="connsiteX6-1007" fmla="*/ 0 w 9219333"/>
              <a:gd name="connsiteY6-1008" fmla="*/ 1396633 h 5398705"/>
              <a:gd name="connsiteX0-1009" fmla="*/ 0 w 9219333"/>
              <a:gd name="connsiteY0-1010" fmla="*/ 1396633 h 5398705"/>
              <a:gd name="connsiteX1-1011" fmla="*/ 2674153 w 9219333"/>
              <a:gd name="connsiteY1-1012" fmla="*/ 971 h 5398705"/>
              <a:gd name="connsiteX2-1013" fmla="*/ 5585795 w 9219333"/>
              <a:gd name="connsiteY2-1014" fmla="*/ 1384604 h 5398705"/>
              <a:gd name="connsiteX3-1015" fmla="*/ 9219333 w 9219333"/>
              <a:gd name="connsiteY3-1016" fmla="*/ 1962118 h 5398705"/>
              <a:gd name="connsiteX4-1017" fmla="*/ 9195269 w 9219333"/>
              <a:gd name="connsiteY4-1018" fmla="*/ 5398705 h 5398705"/>
              <a:gd name="connsiteX5-1019" fmla="*/ 36094 w 9219333"/>
              <a:gd name="connsiteY5-1020" fmla="*/ 5398705 h 5398705"/>
              <a:gd name="connsiteX6-1021" fmla="*/ 0 w 9219333"/>
              <a:gd name="connsiteY6-1022" fmla="*/ 1396633 h 5398705"/>
              <a:gd name="connsiteX0-1023" fmla="*/ 0 w 9219333"/>
              <a:gd name="connsiteY0-1024" fmla="*/ 1396945 h 5399017"/>
              <a:gd name="connsiteX1-1025" fmla="*/ 2674153 w 9219333"/>
              <a:gd name="connsiteY1-1026" fmla="*/ 1283 h 5399017"/>
              <a:gd name="connsiteX2-1027" fmla="*/ 5585795 w 9219333"/>
              <a:gd name="connsiteY2-1028" fmla="*/ 1384916 h 5399017"/>
              <a:gd name="connsiteX3-1029" fmla="*/ 9219333 w 9219333"/>
              <a:gd name="connsiteY3-1030" fmla="*/ 1962430 h 5399017"/>
              <a:gd name="connsiteX4-1031" fmla="*/ 9195269 w 9219333"/>
              <a:gd name="connsiteY4-1032" fmla="*/ 5399017 h 5399017"/>
              <a:gd name="connsiteX5-1033" fmla="*/ 36094 w 9219333"/>
              <a:gd name="connsiteY5-1034" fmla="*/ 5399017 h 5399017"/>
              <a:gd name="connsiteX6-1035" fmla="*/ 0 w 9219333"/>
              <a:gd name="connsiteY6-1036" fmla="*/ 1396945 h 5399017"/>
              <a:gd name="connsiteX0-1037" fmla="*/ 0 w 9219333"/>
              <a:gd name="connsiteY0-1038" fmla="*/ 1396945 h 5399017"/>
              <a:gd name="connsiteX1-1039" fmla="*/ 2674153 w 9219333"/>
              <a:gd name="connsiteY1-1040" fmla="*/ 1283 h 5399017"/>
              <a:gd name="connsiteX2-1041" fmla="*/ 5585795 w 9219333"/>
              <a:gd name="connsiteY2-1042" fmla="*/ 1384916 h 5399017"/>
              <a:gd name="connsiteX3-1043" fmla="*/ 9219333 w 9219333"/>
              <a:gd name="connsiteY3-1044" fmla="*/ 1962430 h 5399017"/>
              <a:gd name="connsiteX4-1045" fmla="*/ 9195269 w 9219333"/>
              <a:gd name="connsiteY4-1046" fmla="*/ 5399017 h 5399017"/>
              <a:gd name="connsiteX5-1047" fmla="*/ 36094 w 9219333"/>
              <a:gd name="connsiteY5-1048" fmla="*/ 5399017 h 5399017"/>
              <a:gd name="connsiteX6-1049" fmla="*/ 0 w 9219333"/>
              <a:gd name="connsiteY6-1050" fmla="*/ 1396945 h 5399017"/>
              <a:gd name="connsiteX0-1051" fmla="*/ 0 w 9219333"/>
              <a:gd name="connsiteY0-1052" fmla="*/ 1400187 h 5402259"/>
              <a:gd name="connsiteX1-1053" fmla="*/ 2674153 w 9219333"/>
              <a:gd name="connsiteY1-1054" fmla="*/ 4525 h 5402259"/>
              <a:gd name="connsiteX2-1055" fmla="*/ 5585795 w 9219333"/>
              <a:gd name="connsiteY2-1056" fmla="*/ 1388158 h 5402259"/>
              <a:gd name="connsiteX3-1057" fmla="*/ 9219333 w 9219333"/>
              <a:gd name="connsiteY3-1058" fmla="*/ 1965672 h 5402259"/>
              <a:gd name="connsiteX4-1059" fmla="*/ 9195269 w 9219333"/>
              <a:gd name="connsiteY4-1060" fmla="*/ 5402259 h 5402259"/>
              <a:gd name="connsiteX5-1061" fmla="*/ 36094 w 9219333"/>
              <a:gd name="connsiteY5-1062" fmla="*/ 5402259 h 5402259"/>
              <a:gd name="connsiteX6-1063" fmla="*/ 0 w 9219333"/>
              <a:gd name="connsiteY6-1064" fmla="*/ 1400187 h 5402259"/>
              <a:gd name="connsiteX0-1065" fmla="*/ 10488 w 9229821"/>
              <a:gd name="connsiteY0-1066" fmla="*/ 1400187 h 5426411"/>
              <a:gd name="connsiteX1-1067" fmla="*/ 2684641 w 9229821"/>
              <a:gd name="connsiteY1-1068" fmla="*/ 4525 h 5426411"/>
              <a:gd name="connsiteX2-1069" fmla="*/ 5596283 w 9229821"/>
              <a:gd name="connsiteY2-1070" fmla="*/ 1388158 h 5426411"/>
              <a:gd name="connsiteX3-1071" fmla="*/ 9229821 w 9229821"/>
              <a:gd name="connsiteY3-1072" fmla="*/ 1965672 h 5426411"/>
              <a:gd name="connsiteX4-1073" fmla="*/ 9205757 w 9229821"/>
              <a:gd name="connsiteY4-1074" fmla="*/ 5402259 h 5426411"/>
              <a:gd name="connsiteX5-1075" fmla="*/ 0 w 9229821"/>
              <a:gd name="connsiteY5-1076" fmla="*/ 5426411 h 5426411"/>
              <a:gd name="connsiteX6-1077" fmla="*/ 10488 w 9229821"/>
              <a:gd name="connsiteY6-1078" fmla="*/ 1400187 h 5426411"/>
              <a:gd name="connsiteX0-1079" fmla="*/ 0 w 9219333"/>
              <a:gd name="connsiteY0-1080" fmla="*/ 1400187 h 5426411"/>
              <a:gd name="connsiteX1-1081" fmla="*/ 2674153 w 9219333"/>
              <a:gd name="connsiteY1-1082" fmla="*/ 4525 h 5426411"/>
              <a:gd name="connsiteX2-1083" fmla="*/ 5585795 w 9219333"/>
              <a:gd name="connsiteY2-1084" fmla="*/ 1388158 h 5426411"/>
              <a:gd name="connsiteX3-1085" fmla="*/ 9219333 w 9219333"/>
              <a:gd name="connsiteY3-1086" fmla="*/ 1965672 h 5426411"/>
              <a:gd name="connsiteX4-1087" fmla="*/ 9195269 w 9219333"/>
              <a:gd name="connsiteY4-1088" fmla="*/ 5402259 h 5426411"/>
              <a:gd name="connsiteX5-1089" fmla="*/ 12803 w 9219333"/>
              <a:gd name="connsiteY5-1090" fmla="*/ 5426411 h 5426411"/>
              <a:gd name="connsiteX6-1091" fmla="*/ 0 w 9219333"/>
              <a:gd name="connsiteY6-1092" fmla="*/ 1400187 h 5426411"/>
              <a:gd name="connsiteX0-1093" fmla="*/ 11116 w 9230449"/>
              <a:gd name="connsiteY0-1094" fmla="*/ 1400187 h 5426411"/>
              <a:gd name="connsiteX1-1095" fmla="*/ 2685269 w 9230449"/>
              <a:gd name="connsiteY1-1096" fmla="*/ 4525 h 5426411"/>
              <a:gd name="connsiteX2-1097" fmla="*/ 5596911 w 9230449"/>
              <a:gd name="connsiteY2-1098" fmla="*/ 1388158 h 5426411"/>
              <a:gd name="connsiteX3-1099" fmla="*/ 9230449 w 9230449"/>
              <a:gd name="connsiteY3-1100" fmla="*/ 1965672 h 5426411"/>
              <a:gd name="connsiteX4-1101" fmla="*/ 9206385 w 9230449"/>
              <a:gd name="connsiteY4-1102" fmla="*/ 5402259 h 5426411"/>
              <a:gd name="connsiteX5-1103" fmla="*/ 628 w 9230449"/>
              <a:gd name="connsiteY5-1104" fmla="*/ 5426411 h 5426411"/>
              <a:gd name="connsiteX6-1105" fmla="*/ 11116 w 9230449"/>
              <a:gd name="connsiteY6-1106" fmla="*/ 1400187 h 5426411"/>
              <a:gd name="connsiteX0-1107" fmla="*/ 225 w 9219558"/>
              <a:gd name="connsiteY0-1108" fmla="*/ 1400187 h 5438486"/>
              <a:gd name="connsiteX1-1109" fmla="*/ 2674378 w 9219558"/>
              <a:gd name="connsiteY1-1110" fmla="*/ 4525 h 5438486"/>
              <a:gd name="connsiteX2-1111" fmla="*/ 5586020 w 9219558"/>
              <a:gd name="connsiteY2-1112" fmla="*/ 1388158 h 5438486"/>
              <a:gd name="connsiteX3-1113" fmla="*/ 9219558 w 9219558"/>
              <a:gd name="connsiteY3-1114" fmla="*/ 1965672 h 5438486"/>
              <a:gd name="connsiteX4-1115" fmla="*/ 9195494 w 9219558"/>
              <a:gd name="connsiteY4-1116" fmla="*/ 5402259 h 5438486"/>
              <a:gd name="connsiteX5-1117" fmla="*/ 1383 w 9219558"/>
              <a:gd name="connsiteY5-1118" fmla="*/ 5438486 h 5438486"/>
              <a:gd name="connsiteX6-1119" fmla="*/ 225 w 9219558"/>
              <a:gd name="connsiteY6-1120" fmla="*/ 1400187 h 5438486"/>
              <a:gd name="connsiteX0-1121" fmla="*/ 0 w 9219333"/>
              <a:gd name="connsiteY0-1122" fmla="*/ 1400187 h 5402259"/>
              <a:gd name="connsiteX1-1123" fmla="*/ 2674153 w 9219333"/>
              <a:gd name="connsiteY1-1124" fmla="*/ 4525 h 5402259"/>
              <a:gd name="connsiteX2-1125" fmla="*/ 5585795 w 9219333"/>
              <a:gd name="connsiteY2-1126" fmla="*/ 1388158 h 5402259"/>
              <a:gd name="connsiteX3-1127" fmla="*/ 9219333 w 9219333"/>
              <a:gd name="connsiteY3-1128" fmla="*/ 1965672 h 5402259"/>
              <a:gd name="connsiteX4-1129" fmla="*/ 9195269 w 9219333"/>
              <a:gd name="connsiteY4-1130" fmla="*/ 5402259 h 5402259"/>
              <a:gd name="connsiteX5-1131" fmla="*/ 58781 w 9219333"/>
              <a:gd name="connsiteY5-1132" fmla="*/ 5371568 h 5402259"/>
              <a:gd name="connsiteX6-1133" fmla="*/ 0 w 9219333"/>
              <a:gd name="connsiteY6-1134" fmla="*/ 1400187 h 5402259"/>
              <a:gd name="connsiteX0-1135" fmla="*/ 4565 w 9223898"/>
              <a:gd name="connsiteY0-1136" fmla="*/ 1400187 h 5409807"/>
              <a:gd name="connsiteX1-1137" fmla="*/ 2678718 w 9223898"/>
              <a:gd name="connsiteY1-1138" fmla="*/ 4525 h 5409807"/>
              <a:gd name="connsiteX2-1139" fmla="*/ 5590360 w 9223898"/>
              <a:gd name="connsiteY2-1140" fmla="*/ 1388158 h 5409807"/>
              <a:gd name="connsiteX3-1141" fmla="*/ 9223898 w 9223898"/>
              <a:gd name="connsiteY3-1142" fmla="*/ 1965672 h 5409807"/>
              <a:gd name="connsiteX4-1143" fmla="*/ 9199834 w 9223898"/>
              <a:gd name="connsiteY4-1144" fmla="*/ 5402259 h 5409807"/>
              <a:gd name="connsiteX5-1145" fmla="*/ 921 w 9223898"/>
              <a:gd name="connsiteY5-1146" fmla="*/ 5409807 h 5409807"/>
              <a:gd name="connsiteX6-1147" fmla="*/ 4565 w 9223898"/>
              <a:gd name="connsiteY6-1148" fmla="*/ 1400187 h 5409807"/>
              <a:gd name="connsiteX0-1149" fmla="*/ 4565 w 9223898"/>
              <a:gd name="connsiteY0-1150" fmla="*/ 1400187 h 5409807"/>
              <a:gd name="connsiteX1-1151" fmla="*/ 2678718 w 9223898"/>
              <a:gd name="connsiteY1-1152" fmla="*/ 4525 h 5409807"/>
              <a:gd name="connsiteX2-1153" fmla="*/ 5590360 w 9223898"/>
              <a:gd name="connsiteY2-1154" fmla="*/ 1388158 h 5409807"/>
              <a:gd name="connsiteX3-1155" fmla="*/ 9223898 w 9223898"/>
              <a:gd name="connsiteY3-1156" fmla="*/ 1965672 h 5409807"/>
              <a:gd name="connsiteX4-1157" fmla="*/ 9079788 w 9223898"/>
              <a:gd name="connsiteY4-1158" fmla="*/ 5254083 h 5409807"/>
              <a:gd name="connsiteX5-1159" fmla="*/ 921 w 9223898"/>
              <a:gd name="connsiteY5-1160" fmla="*/ 5409807 h 5409807"/>
              <a:gd name="connsiteX6-1161" fmla="*/ 4565 w 9223898"/>
              <a:gd name="connsiteY6-1162" fmla="*/ 1400187 h 5409807"/>
              <a:gd name="connsiteX0-1163" fmla="*/ 4565 w 9229434"/>
              <a:gd name="connsiteY0-1164" fmla="*/ 1400187 h 5409807"/>
              <a:gd name="connsiteX1-1165" fmla="*/ 2678718 w 9229434"/>
              <a:gd name="connsiteY1-1166" fmla="*/ 4525 h 5409807"/>
              <a:gd name="connsiteX2-1167" fmla="*/ 5590360 w 9229434"/>
              <a:gd name="connsiteY2-1168" fmla="*/ 1388158 h 5409807"/>
              <a:gd name="connsiteX3-1169" fmla="*/ 9223898 w 9229434"/>
              <a:gd name="connsiteY3-1170" fmla="*/ 1965672 h 5409807"/>
              <a:gd name="connsiteX4-1171" fmla="*/ 9228645 w 9229434"/>
              <a:gd name="connsiteY4-1172" fmla="*/ 5407039 h 5409807"/>
              <a:gd name="connsiteX5-1173" fmla="*/ 921 w 9229434"/>
              <a:gd name="connsiteY5-1174" fmla="*/ 5409807 h 5409807"/>
              <a:gd name="connsiteX6-1175" fmla="*/ 4565 w 9229434"/>
              <a:gd name="connsiteY6-1176" fmla="*/ 1400187 h 5409807"/>
              <a:gd name="connsiteX0-1177" fmla="*/ 4565 w 9229434"/>
              <a:gd name="connsiteY0-1178" fmla="*/ 1399152 h 5408772"/>
              <a:gd name="connsiteX1-1179" fmla="*/ 2678718 w 9229434"/>
              <a:gd name="connsiteY1-1180" fmla="*/ 3490 h 5408772"/>
              <a:gd name="connsiteX2-1181" fmla="*/ 5590360 w 9229434"/>
              <a:gd name="connsiteY2-1182" fmla="*/ 1387123 h 5408772"/>
              <a:gd name="connsiteX3-1183" fmla="*/ 9223898 w 9229434"/>
              <a:gd name="connsiteY3-1184" fmla="*/ 1969416 h 5408772"/>
              <a:gd name="connsiteX4-1185" fmla="*/ 9228645 w 9229434"/>
              <a:gd name="connsiteY4-1186" fmla="*/ 5406004 h 5408772"/>
              <a:gd name="connsiteX5-1187" fmla="*/ 921 w 9229434"/>
              <a:gd name="connsiteY5-1188" fmla="*/ 5408772 h 5408772"/>
              <a:gd name="connsiteX6-1189" fmla="*/ 4565 w 9229434"/>
              <a:gd name="connsiteY6-1190" fmla="*/ 1399152 h 5408772"/>
              <a:gd name="connsiteX0-1191" fmla="*/ 224 w 9229895"/>
              <a:gd name="connsiteY0-1192" fmla="*/ 1400449 h 5405288"/>
              <a:gd name="connsiteX1-1193" fmla="*/ 2679179 w 9229895"/>
              <a:gd name="connsiteY1-1194" fmla="*/ 6 h 5405288"/>
              <a:gd name="connsiteX2-1195" fmla="*/ 5590821 w 9229895"/>
              <a:gd name="connsiteY2-1196" fmla="*/ 1383639 h 5405288"/>
              <a:gd name="connsiteX3-1197" fmla="*/ 9224359 w 9229895"/>
              <a:gd name="connsiteY3-1198" fmla="*/ 1965932 h 5405288"/>
              <a:gd name="connsiteX4-1199" fmla="*/ 9229106 w 9229895"/>
              <a:gd name="connsiteY4-1200" fmla="*/ 5402520 h 5405288"/>
              <a:gd name="connsiteX5-1201" fmla="*/ 1382 w 9229895"/>
              <a:gd name="connsiteY5-1202" fmla="*/ 5405288 h 5405288"/>
              <a:gd name="connsiteX6-1203" fmla="*/ 224 w 9229895"/>
              <a:gd name="connsiteY6-1204" fmla="*/ 1400449 h 5405288"/>
              <a:gd name="connsiteX0-1205" fmla="*/ 157384 w 9228594"/>
              <a:gd name="connsiteY0-1206" fmla="*/ 1371769 h 5405287"/>
              <a:gd name="connsiteX1-1207" fmla="*/ 2677878 w 9228594"/>
              <a:gd name="connsiteY1-1208" fmla="*/ 5 h 5405287"/>
              <a:gd name="connsiteX2-1209" fmla="*/ 5589520 w 9228594"/>
              <a:gd name="connsiteY2-1210" fmla="*/ 1383638 h 5405287"/>
              <a:gd name="connsiteX3-1211" fmla="*/ 9223058 w 9228594"/>
              <a:gd name="connsiteY3-1212" fmla="*/ 1965931 h 5405287"/>
              <a:gd name="connsiteX4-1213" fmla="*/ 9227805 w 9228594"/>
              <a:gd name="connsiteY4-1214" fmla="*/ 5402519 h 5405287"/>
              <a:gd name="connsiteX5-1215" fmla="*/ 81 w 9228594"/>
              <a:gd name="connsiteY5-1216" fmla="*/ 5405287 h 5405287"/>
              <a:gd name="connsiteX6-1217" fmla="*/ 157384 w 9228594"/>
              <a:gd name="connsiteY6-1218" fmla="*/ 1371769 h 5405287"/>
              <a:gd name="connsiteX0-1219" fmla="*/ 223 w 9229895"/>
              <a:gd name="connsiteY0-1220" fmla="*/ 1362217 h 5405295"/>
              <a:gd name="connsiteX1-1221" fmla="*/ 2679179 w 9229895"/>
              <a:gd name="connsiteY1-1222" fmla="*/ 13 h 5405295"/>
              <a:gd name="connsiteX2-1223" fmla="*/ 5590821 w 9229895"/>
              <a:gd name="connsiteY2-1224" fmla="*/ 1383646 h 5405295"/>
              <a:gd name="connsiteX3-1225" fmla="*/ 9224359 w 9229895"/>
              <a:gd name="connsiteY3-1226" fmla="*/ 1965939 h 5405295"/>
              <a:gd name="connsiteX4-1227" fmla="*/ 9229106 w 9229895"/>
              <a:gd name="connsiteY4-1228" fmla="*/ 5402527 h 5405295"/>
              <a:gd name="connsiteX5-1229" fmla="*/ 1382 w 9229895"/>
              <a:gd name="connsiteY5-1230" fmla="*/ 5405295 h 5405295"/>
              <a:gd name="connsiteX6-1231" fmla="*/ 223 w 9229895"/>
              <a:gd name="connsiteY6-1232" fmla="*/ 1362217 h 5405295"/>
              <a:gd name="connsiteX0-1233" fmla="*/ 223 w 9229895"/>
              <a:gd name="connsiteY0-1234" fmla="*/ 1362217 h 5405295"/>
              <a:gd name="connsiteX1-1235" fmla="*/ 2679179 w 9229895"/>
              <a:gd name="connsiteY1-1236" fmla="*/ 13 h 5405295"/>
              <a:gd name="connsiteX2-1237" fmla="*/ 5590821 w 9229895"/>
              <a:gd name="connsiteY2-1238" fmla="*/ 1383646 h 5405295"/>
              <a:gd name="connsiteX3-1239" fmla="*/ 9224359 w 9229895"/>
              <a:gd name="connsiteY3-1240" fmla="*/ 1965939 h 5405295"/>
              <a:gd name="connsiteX4-1241" fmla="*/ 9229106 w 9229895"/>
              <a:gd name="connsiteY4-1242" fmla="*/ 5402527 h 5405295"/>
              <a:gd name="connsiteX5-1243" fmla="*/ 1382 w 9229895"/>
              <a:gd name="connsiteY5-1244" fmla="*/ 5405295 h 5405295"/>
              <a:gd name="connsiteX6-1245" fmla="*/ 223 w 9229895"/>
              <a:gd name="connsiteY6-1246" fmla="*/ 1362217 h 5405295"/>
              <a:gd name="connsiteX0-1247" fmla="*/ 223 w 9229895"/>
              <a:gd name="connsiteY0-1248" fmla="*/ 1362217 h 5405295"/>
              <a:gd name="connsiteX1-1249" fmla="*/ 2679179 w 9229895"/>
              <a:gd name="connsiteY1-1250" fmla="*/ 13 h 5405295"/>
              <a:gd name="connsiteX2-1251" fmla="*/ 5590821 w 9229895"/>
              <a:gd name="connsiteY2-1252" fmla="*/ 1383646 h 5405295"/>
              <a:gd name="connsiteX3-1253" fmla="*/ 9224359 w 9229895"/>
              <a:gd name="connsiteY3-1254" fmla="*/ 1965939 h 5405295"/>
              <a:gd name="connsiteX4-1255" fmla="*/ 9229106 w 9229895"/>
              <a:gd name="connsiteY4-1256" fmla="*/ 5402527 h 5405295"/>
              <a:gd name="connsiteX5-1257" fmla="*/ 1382 w 9229895"/>
              <a:gd name="connsiteY5-1258" fmla="*/ 5405295 h 5405295"/>
              <a:gd name="connsiteX6-1259" fmla="*/ 223 w 9229895"/>
              <a:gd name="connsiteY6-1260" fmla="*/ 1362217 h 5405295"/>
              <a:gd name="connsiteX0-1261" fmla="*/ 223 w 9229895"/>
              <a:gd name="connsiteY0-1262" fmla="*/ 1363702 h 5406780"/>
              <a:gd name="connsiteX1-1263" fmla="*/ 2679179 w 9229895"/>
              <a:gd name="connsiteY1-1264" fmla="*/ 1498 h 5406780"/>
              <a:gd name="connsiteX2-1265" fmla="*/ 5590821 w 9229895"/>
              <a:gd name="connsiteY2-1266" fmla="*/ 1385131 h 5406780"/>
              <a:gd name="connsiteX3-1267" fmla="*/ 9224359 w 9229895"/>
              <a:gd name="connsiteY3-1268" fmla="*/ 1967424 h 5406780"/>
              <a:gd name="connsiteX4-1269" fmla="*/ 9229106 w 9229895"/>
              <a:gd name="connsiteY4-1270" fmla="*/ 5404012 h 5406780"/>
              <a:gd name="connsiteX5-1271" fmla="*/ 1382 w 9229895"/>
              <a:gd name="connsiteY5-1272" fmla="*/ 5406780 h 5406780"/>
              <a:gd name="connsiteX6-1273" fmla="*/ 223 w 9229895"/>
              <a:gd name="connsiteY6-1274" fmla="*/ 1363702 h 54067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51" y="connsiteY5-52"/>
              </a:cxn>
              <a:cxn ang="0">
                <a:pos x="connsiteX6-125" y="connsiteY6-12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anose="020B0604020202020204"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anose="020B0604020202020204"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5</a:t>
            </a:r>
            <a:endParaRPr lang="en-US" dirty="0"/>
          </a:p>
        </p:txBody>
      </p:sp>
      <p:sp>
        <p:nvSpPr>
          <p:cNvPr id="4" name="Subtitle 3"/>
          <p:cNvSpPr>
            <a:spLocks noGrp="1"/>
          </p:cNvSpPr>
          <p:nvPr>
            <p:ph type="subTitle" idx="1"/>
          </p:nvPr>
        </p:nvSpPr>
        <p:spPr/>
        <p:txBody>
          <a:bodyPr>
            <a:normAutofit/>
          </a:bodyPr>
          <a:lstStyle/>
          <a:p>
            <a:r>
              <a:rPr lang="en-US" dirty="0" smtClean="0"/>
              <a:t>Wireless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Content Placeholder 2"/>
          <p:cNvSpPr>
            <a:spLocks noGrp="1"/>
          </p:cNvSpPr>
          <p:nvPr>
            <p:ph sz="quarter" idx="15"/>
          </p:nvPr>
        </p:nvSpPr>
        <p:spPr/>
        <p:txBody>
          <a:bodyPr/>
          <a:lstStyle/>
          <a:p>
            <a:endParaRPr lang="en-US"/>
          </a:p>
        </p:txBody>
      </p:sp>
      <p:pic>
        <p:nvPicPr>
          <p:cNvPr id="1026" name="Picture 2" descr="https://slideplayer.com/slide/1485468/5/images/6/Electromagnetic+spectrum+for+wireless+communication.jpg"/>
          <p:cNvPicPr>
            <a:picLocks noChangeAspect="1" noChangeArrowheads="1"/>
          </p:cNvPicPr>
          <p:nvPr/>
        </p:nvPicPr>
        <p:blipFill rotWithShape="1">
          <a:blip r:embed="rId1">
            <a:extLst>
              <a:ext uri="{28A0092B-C50C-407E-A947-70E740481C1C}">
                <a14:useLocalDpi xmlns:a14="http://schemas.microsoft.com/office/drawing/2010/main" val="0"/>
              </a:ext>
            </a:extLst>
          </a:blip>
          <a:srcRect t="39097" b="25347"/>
          <a:stretch>
            <a:fillRect/>
          </a:stretch>
        </p:blipFill>
        <p:spPr bwMode="auto">
          <a:xfrm>
            <a:off x="38100" y="2057400"/>
            <a:ext cx="91440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Satellite</a:t>
            </a:r>
            <a:endParaRPr lang="en-US" b="1" dirty="0"/>
          </a:p>
        </p:txBody>
      </p:sp>
      <p:sp>
        <p:nvSpPr>
          <p:cNvPr id="6" name="Content Placeholder 5"/>
          <p:cNvSpPr>
            <a:spLocks noGrp="1"/>
          </p:cNvSpPr>
          <p:nvPr>
            <p:ph sz="quarter" idx="15"/>
          </p:nvPr>
        </p:nvSpPr>
        <p:spPr>
          <a:xfrm>
            <a:off x="0" y="2209800"/>
            <a:ext cx="6751320" cy="3962400"/>
          </a:xfrm>
        </p:spPr>
        <p:txBody>
          <a:bodyPr>
            <a:normAutofit fontScale="77500" lnSpcReduction="20000"/>
          </a:bodyPr>
          <a:lstStyle/>
          <a:p>
            <a:r>
              <a:rPr lang="en-US" b="1" dirty="0"/>
              <a:t>Satellite transmission </a:t>
            </a:r>
            <a:r>
              <a:rPr lang="en-US" dirty="0"/>
              <a:t>systems make use of communication satellites. </a:t>
            </a:r>
            <a:endParaRPr lang="en-US" dirty="0"/>
          </a:p>
          <a:p>
            <a:r>
              <a:rPr lang="en-US" dirty="0"/>
              <a:t>T</a:t>
            </a:r>
            <a:r>
              <a:rPr lang="en-US" dirty="0" smtClean="0"/>
              <a:t>here </a:t>
            </a:r>
            <a:r>
              <a:rPr lang="en-US" dirty="0"/>
              <a:t>are three types of satellites circling Earth: </a:t>
            </a:r>
            <a:endParaRPr lang="en-US" dirty="0" smtClean="0"/>
          </a:p>
          <a:p>
            <a:pPr marL="914400" lvl="1" indent="-514350">
              <a:buFont typeface="+mj-lt"/>
              <a:buAutoNum type="arabicPeriod"/>
            </a:pPr>
            <a:r>
              <a:rPr lang="en-US" dirty="0" smtClean="0"/>
              <a:t>Geostationary (GEO)</a:t>
            </a:r>
            <a:endParaRPr lang="en-US" dirty="0" smtClean="0"/>
          </a:p>
          <a:p>
            <a:pPr marL="914400" lvl="1" indent="-514350">
              <a:buFont typeface="+mj-lt"/>
              <a:buAutoNum type="arabicPeriod"/>
            </a:pPr>
            <a:r>
              <a:rPr lang="en-US" dirty="0" smtClean="0"/>
              <a:t>Medium-earth-orbit (</a:t>
            </a:r>
            <a:r>
              <a:rPr lang="en-US" dirty="0"/>
              <a:t>MEO</a:t>
            </a:r>
            <a:r>
              <a:rPr lang="en-US" dirty="0" smtClean="0"/>
              <a:t>)</a:t>
            </a:r>
            <a:endParaRPr lang="en-US" dirty="0" smtClean="0"/>
          </a:p>
          <a:p>
            <a:pPr marL="914400" lvl="1" indent="-514350">
              <a:buFont typeface="+mj-lt"/>
              <a:buAutoNum type="arabicPeriod"/>
            </a:pPr>
            <a:r>
              <a:rPr lang="en-US" dirty="0" smtClean="0"/>
              <a:t>Low-earth-orbit </a:t>
            </a:r>
            <a:r>
              <a:rPr lang="en-US" dirty="0"/>
              <a:t>(LEO</a:t>
            </a:r>
            <a:r>
              <a:rPr lang="en-US" dirty="0" smtClean="0"/>
              <a:t>).</a:t>
            </a:r>
            <a:endParaRPr lang="en-US" dirty="0" smtClean="0"/>
          </a:p>
          <a:p>
            <a:r>
              <a:rPr lang="en-US" dirty="0"/>
              <a:t>Each type has a different </a:t>
            </a:r>
            <a:r>
              <a:rPr lang="en-US" dirty="0" smtClean="0"/>
              <a:t>orbit.</a:t>
            </a:r>
            <a:endParaRPr lang="en-US" dirty="0" smtClean="0"/>
          </a:p>
          <a:p>
            <a:r>
              <a:rPr lang="en-US" dirty="0" smtClean="0"/>
              <a:t>GEO is farthest from </a:t>
            </a:r>
            <a:r>
              <a:rPr lang="en-US" dirty="0"/>
              <a:t>Earth and the LEO the closest</a:t>
            </a:r>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1800" y="1752600"/>
            <a:ext cx="1981200" cy="39202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Satellite</a:t>
            </a:r>
            <a:endParaRPr lang="en-US" b="1" dirty="0"/>
          </a:p>
        </p:txBody>
      </p:sp>
      <p:sp>
        <p:nvSpPr>
          <p:cNvPr id="6" name="Content Placeholder 5"/>
          <p:cNvSpPr>
            <a:spLocks noGrp="1"/>
          </p:cNvSpPr>
          <p:nvPr>
            <p:ph sz="quarter" idx="15"/>
          </p:nvPr>
        </p:nvSpPr>
        <p:spPr>
          <a:xfrm>
            <a:off x="304800" y="1981200"/>
            <a:ext cx="8001000" cy="3962400"/>
          </a:xfrm>
        </p:spPr>
        <p:txBody>
          <a:bodyPr>
            <a:normAutofit lnSpcReduction="10000"/>
          </a:bodyPr>
          <a:lstStyle/>
          <a:p>
            <a:r>
              <a:rPr lang="en-US" b="1" dirty="0" smtClean="0"/>
              <a:t>Advantages of Satellite</a:t>
            </a:r>
            <a:endParaRPr lang="en-US" b="1" dirty="0" smtClean="0"/>
          </a:p>
          <a:p>
            <a:pPr lvl="1"/>
            <a:r>
              <a:rPr lang="en-US" dirty="0"/>
              <a:t>High bandwidth</a:t>
            </a:r>
            <a:endParaRPr lang="en-US" dirty="0"/>
          </a:p>
          <a:p>
            <a:pPr lvl="1"/>
            <a:r>
              <a:rPr lang="en-US" dirty="0"/>
              <a:t>Large coverage </a:t>
            </a:r>
            <a:r>
              <a:rPr lang="en-US" dirty="0" smtClean="0"/>
              <a:t>area</a:t>
            </a:r>
            <a:endParaRPr lang="en-US" dirty="0" smtClean="0"/>
          </a:p>
          <a:p>
            <a:r>
              <a:rPr lang="en-US" b="1" dirty="0" smtClean="0"/>
              <a:t>Disadvantages of Satellite</a:t>
            </a:r>
            <a:endParaRPr lang="en-US" b="1" dirty="0" smtClean="0"/>
          </a:p>
          <a:p>
            <a:pPr lvl="1"/>
            <a:r>
              <a:rPr lang="en-US" dirty="0" smtClean="0"/>
              <a:t>Expensive</a:t>
            </a:r>
            <a:endParaRPr lang="en-US" dirty="0"/>
          </a:p>
          <a:p>
            <a:pPr lvl="1"/>
            <a:r>
              <a:rPr lang="en-US" dirty="0"/>
              <a:t>Must have unobstructed line of sight</a:t>
            </a:r>
            <a:endParaRPr lang="en-US" dirty="0"/>
          </a:p>
          <a:p>
            <a:pPr lvl="1"/>
            <a:r>
              <a:rPr lang="en-US" dirty="0"/>
              <a:t>Signals experience propagation delay</a:t>
            </a:r>
            <a:endParaRPr lang="en-US" dirty="0"/>
          </a:p>
          <a:p>
            <a:pPr lvl="1"/>
            <a:r>
              <a:rPr lang="en-US" dirty="0"/>
              <a:t>Must use encryption for security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solidFill>
                  <a:srgbClr val="6600FF"/>
                </a:solidFill>
              </a:rPr>
              <a:t>Wireless Transmission Media: </a:t>
            </a:r>
            <a:r>
              <a:rPr lang="en-US" b="1" dirty="0">
                <a:solidFill>
                  <a:srgbClr val="6600FF"/>
                </a:solidFill>
              </a:rPr>
              <a:t>Satellite</a:t>
            </a:r>
            <a:endParaRPr lang="en-US" b="1" dirty="0">
              <a:solidFill>
                <a:srgbClr val="6600FF"/>
              </a:solidFill>
            </a:endParaRPr>
          </a:p>
        </p:txBody>
      </p:sp>
      <p:sp>
        <p:nvSpPr>
          <p:cNvPr id="5" name="Content Placeholder 4"/>
          <p:cNvSpPr>
            <a:spLocks noGrp="1"/>
          </p:cNvSpPr>
          <p:nvPr>
            <p:ph sz="quarter" idx="15"/>
          </p:nvPr>
        </p:nvSpPr>
        <p:spPr>
          <a:xfrm>
            <a:off x="152400" y="1905000"/>
            <a:ext cx="6743701" cy="4495800"/>
          </a:xfrm>
        </p:spPr>
        <p:txBody>
          <a:bodyPr>
            <a:noAutofit/>
          </a:bodyPr>
          <a:lstStyle/>
          <a:p>
            <a:r>
              <a:rPr lang="en-US" sz="2000" b="1" dirty="0">
                <a:solidFill>
                  <a:schemeClr val="tx1"/>
                </a:solidFill>
              </a:rPr>
              <a:t>Footprint: </a:t>
            </a:r>
            <a:endParaRPr lang="en-US" sz="2000" b="1" dirty="0" smtClean="0">
              <a:solidFill>
                <a:schemeClr val="tx1"/>
              </a:solidFill>
            </a:endParaRPr>
          </a:p>
          <a:p>
            <a:r>
              <a:rPr lang="en-US" sz="2000" dirty="0" smtClean="0">
                <a:solidFill>
                  <a:schemeClr val="tx1"/>
                </a:solidFill>
              </a:rPr>
              <a:t>The area </a:t>
            </a:r>
            <a:r>
              <a:rPr lang="en-US" sz="2000" dirty="0">
                <a:solidFill>
                  <a:schemeClr val="tx1"/>
                </a:solidFill>
              </a:rPr>
              <a:t>of Earth’s surface reached by a satellite’s transmission overcomes the limitations of microwave data relay stations. </a:t>
            </a:r>
            <a:endParaRPr lang="en-US" sz="2000" dirty="0" smtClean="0">
              <a:solidFill>
                <a:schemeClr val="tx1"/>
              </a:solidFill>
            </a:endParaRPr>
          </a:p>
          <a:p>
            <a:r>
              <a:rPr lang="en-US" sz="2000" dirty="0" smtClean="0">
                <a:solidFill>
                  <a:schemeClr val="tx1"/>
                </a:solidFill>
              </a:rPr>
              <a:t>The </a:t>
            </a:r>
            <a:r>
              <a:rPr lang="en-US" sz="2000" dirty="0">
                <a:solidFill>
                  <a:schemeClr val="tx1"/>
                </a:solidFill>
              </a:rPr>
              <a:t>higher a satellite orbits, the larger its footprint</a:t>
            </a:r>
            <a:r>
              <a:rPr lang="en-US" sz="2000" dirty="0" smtClean="0">
                <a:solidFill>
                  <a:schemeClr val="tx1"/>
                </a:solidFill>
              </a:rPr>
              <a:t>.</a:t>
            </a:r>
            <a:endParaRPr lang="en-US" sz="2000" dirty="0" smtClean="0">
              <a:solidFill>
                <a:schemeClr val="tx1"/>
              </a:solidFill>
            </a:endParaRPr>
          </a:p>
          <a:p>
            <a:r>
              <a:rPr lang="en-US" sz="2000" dirty="0">
                <a:solidFill>
                  <a:schemeClr val="tx1"/>
                </a:solidFill>
              </a:rPr>
              <a:t>M</a:t>
            </a:r>
            <a:r>
              <a:rPr lang="en-US" sz="2000" dirty="0" smtClean="0">
                <a:solidFill>
                  <a:schemeClr val="tx1"/>
                </a:solidFill>
              </a:rPr>
              <a:t>edium-earth-orbit satellites have </a:t>
            </a:r>
            <a:r>
              <a:rPr lang="en-US" sz="2000" dirty="0">
                <a:solidFill>
                  <a:schemeClr val="tx1"/>
                </a:solidFill>
              </a:rPr>
              <a:t>a smaller footprint than geostationary </a:t>
            </a:r>
            <a:r>
              <a:rPr lang="en-US" sz="2000" dirty="0" smtClean="0">
                <a:solidFill>
                  <a:schemeClr val="tx1"/>
                </a:solidFill>
              </a:rPr>
              <a:t>satellites.</a:t>
            </a:r>
            <a:endParaRPr lang="en-US" sz="2000" dirty="0" smtClean="0">
              <a:solidFill>
                <a:schemeClr val="tx1"/>
              </a:solidFill>
            </a:endParaRPr>
          </a:p>
          <a:p>
            <a:r>
              <a:rPr lang="en-US" sz="2000" dirty="0" smtClean="0">
                <a:solidFill>
                  <a:schemeClr val="tx1"/>
                </a:solidFill>
              </a:rPr>
              <a:t>Low-earth-orbit </a:t>
            </a:r>
            <a:r>
              <a:rPr lang="en-US" sz="2000" dirty="0">
                <a:solidFill>
                  <a:schemeClr val="tx1"/>
                </a:solidFill>
              </a:rPr>
              <a:t>satellites have </a:t>
            </a:r>
            <a:r>
              <a:rPr lang="en-US" sz="2000" dirty="0" smtClean="0">
                <a:solidFill>
                  <a:schemeClr val="tx1"/>
                </a:solidFill>
              </a:rPr>
              <a:t>the smallest </a:t>
            </a:r>
            <a:r>
              <a:rPr lang="en-US" sz="2000" dirty="0">
                <a:solidFill>
                  <a:schemeClr val="tx1"/>
                </a:solidFill>
              </a:rPr>
              <a:t>footprint of all</a:t>
            </a:r>
            <a:r>
              <a:rPr lang="en-US" sz="2000" dirty="0" smtClean="0">
                <a:solidFill>
                  <a:schemeClr val="tx1"/>
                </a:solidFill>
              </a:rPr>
              <a:t>.</a:t>
            </a:r>
            <a:endParaRPr lang="en-US" sz="2000" dirty="0" smtClean="0">
              <a:solidFill>
                <a:schemeClr val="tx1"/>
              </a:solidFill>
            </a:endParaRPr>
          </a:p>
          <a:p>
            <a:r>
              <a:rPr lang="en-US" sz="2000" dirty="0" smtClean="0">
                <a:solidFill>
                  <a:schemeClr val="tx1"/>
                </a:solidFill>
              </a:rPr>
              <a:t>Though satellites </a:t>
            </a:r>
            <a:r>
              <a:rPr lang="en-US" sz="2000" dirty="0">
                <a:solidFill>
                  <a:schemeClr val="tx1"/>
                </a:solidFill>
              </a:rPr>
              <a:t>are line-of-sight </a:t>
            </a:r>
            <a:r>
              <a:rPr lang="en-US" sz="2000" dirty="0" smtClean="0">
                <a:solidFill>
                  <a:schemeClr val="tx1"/>
                </a:solidFill>
              </a:rPr>
              <a:t>like microwave</a:t>
            </a:r>
            <a:r>
              <a:rPr lang="en-US" sz="2000" dirty="0">
                <a:solidFill>
                  <a:schemeClr val="tx1"/>
                </a:solidFill>
              </a:rPr>
              <a:t>, they are high enough for broadcast transmission, thus overcoming the limitations</a:t>
            </a:r>
            <a:endParaRPr lang="en-US" sz="2000" dirty="0">
              <a:solidFill>
                <a:schemeClr val="tx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2800" y="1905000"/>
            <a:ext cx="1981200" cy="39202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solidFill>
                  <a:srgbClr val="6600FF"/>
                </a:solidFill>
              </a:rPr>
              <a:t>Wireless Transmission Media: </a:t>
            </a:r>
            <a:r>
              <a:rPr lang="en-US" b="1" dirty="0">
                <a:solidFill>
                  <a:srgbClr val="6600FF"/>
                </a:solidFill>
              </a:rPr>
              <a:t>Satellite</a:t>
            </a:r>
            <a:endParaRPr lang="en-US" b="1" dirty="0">
              <a:solidFill>
                <a:srgbClr val="6600FF"/>
              </a:solidFill>
            </a:endParaRPr>
          </a:p>
        </p:txBody>
      </p:sp>
      <p:sp>
        <p:nvSpPr>
          <p:cNvPr id="5" name="Content Placeholder 4"/>
          <p:cNvSpPr>
            <a:spLocks noGrp="1"/>
          </p:cNvSpPr>
          <p:nvPr>
            <p:ph sz="quarter" idx="15"/>
          </p:nvPr>
        </p:nvSpPr>
        <p:spPr>
          <a:xfrm>
            <a:off x="266699" y="1905000"/>
            <a:ext cx="8534400" cy="4495800"/>
          </a:xfrm>
        </p:spPr>
        <p:txBody>
          <a:bodyPr>
            <a:normAutofit fontScale="70000" lnSpcReduction="20000"/>
          </a:bodyPr>
          <a:lstStyle/>
          <a:p>
            <a:r>
              <a:rPr lang="en-US" b="1" dirty="0" smtClean="0"/>
              <a:t>Propagation </a:t>
            </a:r>
            <a:r>
              <a:rPr lang="en-US" b="1" dirty="0"/>
              <a:t>Delay: </a:t>
            </a:r>
            <a:r>
              <a:rPr lang="en-US" dirty="0"/>
              <a:t>One major limitation of GEO satellites is that their transmissions take a quarter of a second to send and return from the earth's surface.</a:t>
            </a:r>
            <a:endParaRPr lang="en-US" dirty="0"/>
          </a:p>
          <a:p>
            <a:r>
              <a:rPr lang="en-US" b="1" dirty="0" smtClean="0"/>
              <a:t>Global </a:t>
            </a:r>
            <a:r>
              <a:rPr lang="en-US" b="1" dirty="0"/>
              <a:t>Positioning System: </a:t>
            </a:r>
            <a:r>
              <a:rPr lang="en-US" dirty="0"/>
              <a:t>a wireless system that utilizes satellites to enable users to determine their position anywhere on Earth. GPS is supported by 24 MEO satellites that are shared worldwide.</a:t>
            </a:r>
            <a:endParaRPr lang="en-US" dirty="0"/>
          </a:p>
          <a:p>
            <a:r>
              <a:rPr lang="en-US" b="1" dirty="0"/>
              <a:t>Satellite Radio (or digital radio): </a:t>
            </a:r>
            <a:r>
              <a:rPr lang="en-US" dirty="0"/>
              <a:t>offers uninterrupted, near CD-quality transmission that is beamed to your radio, either at home or in your car, from both GEO (XM Radio) and MEO (Sirius) satellites in space.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 Geostationary-Earth-Orbit (GEO)</a:t>
            </a:r>
            <a:endParaRPr lang="en-US" dirty="0"/>
          </a:p>
        </p:txBody>
      </p:sp>
      <p:sp>
        <p:nvSpPr>
          <p:cNvPr id="5" name="Content Placeholder 4"/>
          <p:cNvSpPr>
            <a:spLocks noGrp="1"/>
          </p:cNvSpPr>
          <p:nvPr>
            <p:ph sz="quarter" idx="15"/>
          </p:nvPr>
        </p:nvSpPr>
        <p:spPr/>
        <p:txBody>
          <a:bodyPr>
            <a:normAutofit fontScale="55000" lnSpcReduction="20000"/>
          </a:bodyPr>
          <a:lstStyle/>
          <a:p>
            <a:r>
              <a:rPr lang="en-US" dirty="0" smtClean="0"/>
              <a:t>22,300 miles above equator of the earth </a:t>
            </a:r>
            <a:endParaRPr lang="en-US" dirty="0" smtClean="0"/>
          </a:p>
          <a:p>
            <a:r>
              <a:rPr lang="en-US" dirty="0"/>
              <a:t>Satellites stationary relative to point on Earth.</a:t>
            </a:r>
            <a:endParaRPr lang="en-US" dirty="0" smtClean="0"/>
          </a:p>
          <a:p>
            <a:r>
              <a:rPr lang="en-US" dirty="0" smtClean="0"/>
              <a:t>Their orbital </a:t>
            </a:r>
            <a:r>
              <a:rPr lang="en-US" dirty="0"/>
              <a:t>period matches the </a:t>
            </a:r>
            <a:r>
              <a:rPr lang="en-US" dirty="0" smtClean="0"/>
              <a:t>24-hour rotational </a:t>
            </a:r>
            <a:r>
              <a:rPr lang="en-US" dirty="0"/>
              <a:t>period of Earth. </a:t>
            </a:r>
            <a:endParaRPr lang="en-US" dirty="0" smtClean="0"/>
          </a:p>
          <a:p>
            <a:r>
              <a:rPr lang="en-US" dirty="0" smtClean="0"/>
              <a:t>For </a:t>
            </a:r>
            <a:r>
              <a:rPr lang="en-US" dirty="0"/>
              <a:t>this reason, receivers on Earth do not have to </a:t>
            </a:r>
            <a:r>
              <a:rPr lang="en-US" dirty="0" smtClean="0"/>
              <a:t>track GEO </a:t>
            </a:r>
            <a:r>
              <a:rPr lang="en-US" dirty="0"/>
              <a:t>satellites</a:t>
            </a:r>
            <a:r>
              <a:rPr lang="en-US" dirty="0" smtClean="0"/>
              <a:t>.</a:t>
            </a:r>
            <a:endParaRPr lang="en-US" dirty="0" smtClean="0"/>
          </a:p>
          <a:p>
            <a:r>
              <a:rPr lang="en-US" dirty="0" smtClean="0"/>
              <a:t>GEO </a:t>
            </a:r>
            <a:r>
              <a:rPr lang="en-US" dirty="0"/>
              <a:t>satellites are excellent for sending television programs </a:t>
            </a:r>
            <a:r>
              <a:rPr lang="en-US" dirty="0" smtClean="0"/>
              <a:t>to cable </a:t>
            </a:r>
            <a:r>
              <a:rPr lang="en-US" dirty="0"/>
              <a:t>operators and for broadcasting directly to homes</a:t>
            </a:r>
            <a:r>
              <a:rPr lang="en-US" dirty="0" smtClean="0"/>
              <a:t>.</a:t>
            </a:r>
            <a:endParaRPr lang="en-US" dirty="0" smtClean="0"/>
          </a:p>
          <a:p>
            <a:endParaRPr lang="en-US" dirty="0" smtClean="0"/>
          </a:p>
          <a:p>
            <a:r>
              <a:rPr lang="en-US" b="1" dirty="0" smtClean="0"/>
              <a:t>Limitation:</a:t>
            </a:r>
            <a:endParaRPr lang="en-US" b="1" dirty="0" smtClean="0"/>
          </a:p>
          <a:p>
            <a:r>
              <a:rPr lang="en-US" dirty="0"/>
              <a:t> </a:t>
            </a:r>
            <a:r>
              <a:rPr lang="en-US" dirty="0" smtClean="0"/>
              <a:t>GEO </a:t>
            </a:r>
            <a:r>
              <a:rPr lang="en-US" dirty="0"/>
              <a:t>satellites is that their transmissions take a </a:t>
            </a:r>
            <a:r>
              <a:rPr lang="en-US" dirty="0" smtClean="0"/>
              <a:t>quarter of </a:t>
            </a:r>
            <a:r>
              <a:rPr lang="en-US" dirty="0"/>
              <a:t>a second to send and </a:t>
            </a:r>
            <a:r>
              <a:rPr lang="en-US" dirty="0" smtClean="0"/>
              <a:t>return(propagation delay) </a:t>
            </a:r>
            <a:r>
              <a:rPr lang="en-US" dirty="0"/>
              <a:t>makes two-way telephone conversations </a:t>
            </a:r>
            <a:r>
              <a:rPr lang="en-US" dirty="0" smtClean="0"/>
              <a:t>difficult</a:t>
            </a:r>
            <a:r>
              <a:rPr lang="en-US" dirty="0"/>
              <a:t>. </a:t>
            </a:r>
            <a:endParaRPr lang="en-US" dirty="0" smtClean="0"/>
          </a:p>
          <a:p>
            <a:r>
              <a:rPr lang="en-US" dirty="0" smtClean="0"/>
              <a:t>GEO </a:t>
            </a:r>
            <a:r>
              <a:rPr lang="en-US" dirty="0"/>
              <a:t>satellites </a:t>
            </a:r>
            <a:r>
              <a:rPr lang="en-US" dirty="0" smtClean="0"/>
              <a:t>are large </a:t>
            </a:r>
            <a:r>
              <a:rPr lang="en-US" dirty="0"/>
              <a:t>and </a:t>
            </a:r>
            <a:r>
              <a:rPr lang="en-US" dirty="0" smtClean="0"/>
              <a:t>expensive.</a:t>
            </a:r>
            <a:endParaRPr lang="en-US" dirty="0" smtClean="0"/>
          </a:p>
          <a:p>
            <a:r>
              <a:rPr lang="en-US" dirty="0" smtClean="0"/>
              <a:t>They require </a:t>
            </a:r>
            <a:r>
              <a:rPr lang="en-US" dirty="0"/>
              <a:t>substantial amounts of power to launch.</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 Medium-Earth-Orbit (MEO)</a:t>
            </a:r>
            <a:endParaRPr lang="en-US" dirty="0"/>
          </a:p>
        </p:txBody>
      </p:sp>
      <p:sp>
        <p:nvSpPr>
          <p:cNvPr id="5" name="Content Placeholder 4"/>
          <p:cNvSpPr>
            <a:spLocks noGrp="1"/>
          </p:cNvSpPr>
          <p:nvPr>
            <p:ph sz="quarter" idx="15"/>
          </p:nvPr>
        </p:nvSpPr>
        <p:spPr/>
        <p:txBody>
          <a:bodyPr>
            <a:normAutofit fontScale="92500" lnSpcReduction="20000"/>
          </a:bodyPr>
          <a:lstStyle/>
          <a:p>
            <a:r>
              <a:rPr lang="en-US" dirty="0" smtClean="0"/>
              <a:t>6,434 miles above earth</a:t>
            </a:r>
            <a:endParaRPr lang="en-US" dirty="0" smtClean="0"/>
          </a:p>
          <a:p>
            <a:r>
              <a:rPr lang="en-US" dirty="0" smtClean="0"/>
              <a:t>Satellites moves </a:t>
            </a:r>
            <a:r>
              <a:rPr lang="en-US" dirty="0"/>
              <a:t>relative </a:t>
            </a:r>
            <a:r>
              <a:rPr lang="en-US" dirty="0" smtClean="0"/>
              <a:t>to a point </a:t>
            </a:r>
            <a:r>
              <a:rPr lang="en-US" dirty="0"/>
              <a:t>on </a:t>
            </a:r>
            <a:r>
              <a:rPr lang="en-US" dirty="0" smtClean="0"/>
              <a:t>Earth</a:t>
            </a:r>
            <a:endParaRPr lang="en-US" dirty="0" smtClean="0"/>
          </a:p>
          <a:p>
            <a:r>
              <a:rPr lang="en-US" dirty="0" smtClean="0"/>
              <a:t>Negligible transmission delay</a:t>
            </a:r>
            <a:endParaRPr lang="en-US" dirty="0" smtClean="0"/>
          </a:p>
          <a:p>
            <a:r>
              <a:rPr lang="en-US" dirty="0" smtClean="0"/>
              <a:t>Moderate orbital life (6-12 years)</a:t>
            </a:r>
            <a:endParaRPr lang="en-US" dirty="0" smtClean="0"/>
          </a:p>
          <a:p>
            <a:r>
              <a:rPr lang="en-US" dirty="0" smtClean="0"/>
              <a:t>Moderate number needed for global coverage</a:t>
            </a:r>
            <a:endParaRPr lang="en-US" dirty="0" smtClean="0"/>
          </a:p>
          <a:p>
            <a:r>
              <a:rPr lang="en-US" dirty="0" smtClean="0"/>
              <a:t>Used for Global Positioning Systems</a:t>
            </a:r>
            <a:endParaRPr lang="en-US" b="1" dirty="0" smtClean="0"/>
          </a:p>
          <a:p>
            <a:r>
              <a:rPr lang="en-US" dirty="0" smtClean="0"/>
              <a:t>Less Expensive to Build and Launch</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1" y="645695"/>
            <a:ext cx="8153399" cy="1676400"/>
          </a:xfrm>
        </p:spPr>
        <p:txBody>
          <a:bodyPr/>
          <a:lstStyle/>
          <a:p>
            <a:r>
              <a:rPr lang="en-US" dirty="0"/>
              <a:t>Satellites: Medium-Earth-Orbit (MEO)</a:t>
            </a:r>
            <a:endParaRPr lang="en-US" dirty="0"/>
          </a:p>
          <a:p>
            <a:endParaRPr lang="en-US" dirty="0"/>
          </a:p>
        </p:txBody>
      </p:sp>
      <p:sp>
        <p:nvSpPr>
          <p:cNvPr id="3" name="Content Placeholder 2"/>
          <p:cNvSpPr>
            <a:spLocks noGrp="1"/>
          </p:cNvSpPr>
          <p:nvPr>
            <p:ph sz="quarter" idx="15"/>
          </p:nvPr>
        </p:nvSpPr>
        <p:spPr>
          <a:xfrm>
            <a:off x="228600" y="1981200"/>
            <a:ext cx="8610600" cy="4495800"/>
          </a:xfrm>
        </p:spPr>
        <p:txBody>
          <a:bodyPr>
            <a:normAutofit fontScale="70000" lnSpcReduction="20000"/>
          </a:bodyPr>
          <a:lstStyle/>
          <a:p>
            <a:r>
              <a:rPr lang="en-US" dirty="0" smtClean="0"/>
              <a:t>Located about </a:t>
            </a:r>
            <a:r>
              <a:rPr lang="en-US" dirty="0"/>
              <a:t>6,000 miles </a:t>
            </a:r>
            <a:r>
              <a:rPr lang="en-US" dirty="0" smtClean="0"/>
              <a:t>above Earth’s </a:t>
            </a:r>
            <a:r>
              <a:rPr lang="en-US" dirty="0"/>
              <a:t>surface. </a:t>
            </a:r>
            <a:endParaRPr lang="en-US" dirty="0" smtClean="0"/>
          </a:p>
          <a:p>
            <a:r>
              <a:rPr lang="en-US" dirty="0" smtClean="0"/>
              <a:t>MEO </a:t>
            </a:r>
            <a:r>
              <a:rPr lang="en-US" dirty="0"/>
              <a:t>orbits require more satellites to cover Earth than GEO</a:t>
            </a:r>
            <a:endParaRPr lang="en-US" dirty="0"/>
          </a:p>
          <a:p>
            <a:r>
              <a:rPr lang="en-US" dirty="0"/>
              <a:t>orbits because MEO footprints are smaller. </a:t>
            </a:r>
            <a:endParaRPr lang="en-US" dirty="0" smtClean="0"/>
          </a:p>
          <a:p>
            <a:r>
              <a:rPr lang="en-US" dirty="0" smtClean="0"/>
              <a:t>Used in GPS.</a:t>
            </a:r>
            <a:endParaRPr lang="en-US" dirty="0" smtClean="0"/>
          </a:p>
          <a:p>
            <a:endParaRPr lang="en-US" dirty="0"/>
          </a:p>
          <a:p>
            <a:r>
              <a:rPr lang="en-US" dirty="0" smtClean="0"/>
              <a:t>MEO </a:t>
            </a:r>
            <a:r>
              <a:rPr lang="en-US" dirty="0"/>
              <a:t>satellites have two </a:t>
            </a:r>
            <a:r>
              <a:rPr lang="en-US" dirty="0" smtClean="0"/>
              <a:t>advantages over </a:t>
            </a:r>
            <a:r>
              <a:rPr lang="en-US" dirty="0"/>
              <a:t>GEO satellites</a:t>
            </a:r>
            <a:r>
              <a:rPr lang="en-US" dirty="0" smtClean="0"/>
              <a:t>:</a:t>
            </a:r>
            <a:endParaRPr lang="en-US" dirty="0" smtClean="0"/>
          </a:p>
          <a:p>
            <a:pPr marL="914400" lvl="1" indent="-514350">
              <a:buFont typeface="+mj-lt"/>
              <a:buAutoNum type="arabicPeriod"/>
            </a:pPr>
            <a:r>
              <a:rPr lang="en-US" dirty="0" smtClean="0"/>
              <a:t>They </a:t>
            </a:r>
            <a:r>
              <a:rPr lang="en-US" dirty="0"/>
              <a:t>are less </a:t>
            </a:r>
            <a:r>
              <a:rPr lang="en-US" dirty="0" smtClean="0"/>
              <a:t>expensive</a:t>
            </a:r>
            <a:endParaRPr lang="en-US" dirty="0" smtClean="0"/>
          </a:p>
          <a:p>
            <a:pPr marL="914400" lvl="1" indent="-514350">
              <a:buFont typeface="+mj-lt"/>
              <a:buAutoNum type="arabicPeriod"/>
            </a:pPr>
            <a:r>
              <a:rPr lang="en-US" dirty="0" smtClean="0"/>
              <a:t>They  </a:t>
            </a:r>
            <a:r>
              <a:rPr lang="en-US" dirty="0"/>
              <a:t>do not have an </a:t>
            </a:r>
            <a:r>
              <a:rPr lang="en-US" dirty="0" smtClean="0"/>
              <a:t>appreciable propagation </a:t>
            </a:r>
            <a:r>
              <a:rPr lang="en-US" dirty="0"/>
              <a:t>delay</a:t>
            </a:r>
            <a:r>
              <a:rPr lang="en-US" dirty="0" smtClean="0"/>
              <a:t>.</a:t>
            </a:r>
            <a:endParaRPr lang="en-US" dirty="0" smtClean="0"/>
          </a:p>
          <a:p>
            <a:r>
              <a:rPr lang="en-US" dirty="0" smtClean="0"/>
              <a:t>However</a:t>
            </a:r>
            <a:r>
              <a:rPr lang="en-US" dirty="0"/>
              <a:t>, because MEO satellites move with respect to </a:t>
            </a:r>
            <a:r>
              <a:rPr lang="en-US" dirty="0" smtClean="0"/>
              <a:t>a point </a:t>
            </a:r>
            <a:r>
              <a:rPr lang="en-US" dirty="0"/>
              <a:t>on Earth’s surface, receivers must track these </a:t>
            </a:r>
            <a:r>
              <a:rPr lang="en-US" dirty="0" smtClean="0"/>
              <a:t>satellites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1" y="-228600"/>
            <a:ext cx="8153399" cy="1676400"/>
          </a:xfrm>
        </p:spPr>
        <p:txBody>
          <a:bodyPr>
            <a:normAutofit/>
          </a:bodyPr>
          <a:lstStyle/>
          <a:p>
            <a:r>
              <a:rPr lang="en-US" sz="3600" dirty="0"/>
              <a:t>Satellites: Low-Earth-Orbit (LEO)</a:t>
            </a:r>
            <a:endParaRPr lang="en-US" sz="3600" dirty="0"/>
          </a:p>
          <a:p>
            <a:endParaRPr lang="en-US" sz="3600" dirty="0"/>
          </a:p>
        </p:txBody>
      </p:sp>
      <p:sp>
        <p:nvSpPr>
          <p:cNvPr id="3" name="Content Placeholder 2"/>
          <p:cNvSpPr>
            <a:spLocks noGrp="1"/>
          </p:cNvSpPr>
          <p:nvPr>
            <p:ph sz="quarter" idx="15"/>
          </p:nvPr>
        </p:nvSpPr>
        <p:spPr>
          <a:xfrm>
            <a:off x="152400" y="1961147"/>
            <a:ext cx="8991600" cy="4876800"/>
          </a:xfrm>
        </p:spPr>
        <p:txBody>
          <a:bodyPr>
            <a:normAutofit fontScale="70000" lnSpcReduction="20000"/>
          </a:bodyPr>
          <a:lstStyle/>
          <a:p>
            <a:r>
              <a:rPr lang="en-US" dirty="0"/>
              <a:t>located 400 to 700 miles above </a:t>
            </a:r>
            <a:r>
              <a:rPr lang="en-US" dirty="0" smtClean="0"/>
              <a:t>Earth’s surface.</a:t>
            </a:r>
            <a:endParaRPr lang="en-US" dirty="0" smtClean="0"/>
          </a:p>
          <a:p>
            <a:r>
              <a:rPr lang="en-US" dirty="0" smtClean="0"/>
              <a:t>LEO </a:t>
            </a:r>
            <a:r>
              <a:rPr lang="en-US" dirty="0"/>
              <a:t>satellites are much closer to Earth, they have </a:t>
            </a:r>
            <a:r>
              <a:rPr lang="en-US" dirty="0" smtClean="0"/>
              <a:t>little propagation </a:t>
            </a:r>
            <a:r>
              <a:rPr lang="en-US" dirty="0"/>
              <a:t>delay</a:t>
            </a:r>
            <a:r>
              <a:rPr lang="en-US" dirty="0" smtClean="0"/>
              <a:t>.</a:t>
            </a:r>
            <a:endParaRPr lang="en-US" dirty="0" smtClean="0"/>
          </a:p>
          <a:p>
            <a:r>
              <a:rPr lang="en-US" dirty="0" smtClean="0"/>
              <a:t>LEO satellites also </a:t>
            </a:r>
            <a:r>
              <a:rPr lang="en-US" dirty="0"/>
              <a:t>move </a:t>
            </a:r>
            <a:r>
              <a:rPr lang="en-US" dirty="0" smtClean="0"/>
              <a:t>with respect </a:t>
            </a:r>
            <a:r>
              <a:rPr lang="en-US" dirty="0"/>
              <a:t>to a point on Earth’s surface and therefore must be tracked by receivers.</a:t>
            </a:r>
            <a:endParaRPr lang="en-US" dirty="0"/>
          </a:p>
          <a:p>
            <a:r>
              <a:rPr lang="en-US" dirty="0" smtClean="0"/>
              <a:t>As compared to MEO satellites ,Tracking </a:t>
            </a:r>
            <a:r>
              <a:rPr lang="en-US" dirty="0"/>
              <a:t>LEO satellites is more </a:t>
            </a:r>
            <a:r>
              <a:rPr lang="en-US" dirty="0" smtClean="0"/>
              <a:t>difficult because LEO </a:t>
            </a:r>
            <a:r>
              <a:rPr lang="en-US" dirty="0"/>
              <a:t>satellites move much more </a:t>
            </a:r>
            <a:r>
              <a:rPr lang="en-US" dirty="0" smtClean="0"/>
              <a:t>quickly.</a:t>
            </a:r>
            <a:endParaRPr lang="en-US" dirty="0" smtClean="0"/>
          </a:p>
          <a:p>
            <a:r>
              <a:rPr lang="en-US" b="1" dirty="0" smtClean="0"/>
              <a:t>Advantages: </a:t>
            </a:r>
            <a:endParaRPr lang="en-US" b="1" dirty="0"/>
          </a:p>
          <a:p>
            <a:pPr marL="514350" indent="-514350">
              <a:buFont typeface="+mj-lt"/>
              <a:buAutoNum type="arabicPeriod"/>
            </a:pPr>
            <a:r>
              <a:rPr lang="en-US" dirty="0" smtClean="0"/>
              <a:t>LEO </a:t>
            </a:r>
            <a:r>
              <a:rPr lang="en-US" dirty="0"/>
              <a:t>satellites can pick up signals </a:t>
            </a:r>
            <a:r>
              <a:rPr lang="en-US" dirty="0" smtClean="0"/>
              <a:t>from weak </a:t>
            </a:r>
            <a:r>
              <a:rPr lang="en-US" dirty="0"/>
              <a:t>transmitters. </a:t>
            </a:r>
            <a:endParaRPr lang="en-US" dirty="0" smtClean="0"/>
          </a:p>
          <a:p>
            <a:pPr marL="514350" indent="-514350">
              <a:buFont typeface="+mj-lt"/>
              <a:buAutoNum type="arabicPeriod"/>
            </a:pPr>
            <a:r>
              <a:rPr lang="en-US" dirty="0" smtClean="0"/>
              <a:t>Hence it </a:t>
            </a:r>
            <a:r>
              <a:rPr lang="en-US" dirty="0"/>
              <a:t>possible for satellite telephones to </a:t>
            </a:r>
            <a:r>
              <a:rPr lang="en-US" dirty="0" smtClean="0"/>
              <a:t>operate via </a:t>
            </a:r>
            <a:r>
              <a:rPr lang="en-US" dirty="0"/>
              <a:t>LEO satellites, because they can operate with less power using </a:t>
            </a:r>
            <a:r>
              <a:rPr lang="en-US" dirty="0" smtClean="0"/>
              <a:t>smaller batteries.</a:t>
            </a:r>
            <a:endParaRPr lang="en-US" dirty="0" smtClean="0"/>
          </a:p>
          <a:p>
            <a:pPr marL="514350" indent="-514350">
              <a:buFont typeface="+mj-lt"/>
              <a:buAutoNum type="arabicPeriod"/>
            </a:pPr>
            <a:r>
              <a:rPr lang="en-US" dirty="0" smtClean="0"/>
              <a:t>LEO </a:t>
            </a:r>
            <a:r>
              <a:rPr lang="en-US" dirty="0"/>
              <a:t>satellites is that they consume less </a:t>
            </a:r>
            <a:r>
              <a:rPr lang="en-US" dirty="0" smtClean="0"/>
              <a:t>power.</a:t>
            </a:r>
            <a:endParaRPr lang="en-US" dirty="0" smtClean="0"/>
          </a:p>
          <a:p>
            <a:pPr marL="514350" indent="-514350">
              <a:buFont typeface="+mj-lt"/>
              <a:buAutoNum type="arabicPeriod"/>
            </a:pPr>
            <a:r>
              <a:rPr lang="en-US" dirty="0" smtClean="0"/>
              <a:t>Cost is less </a:t>
            </a:r>
            <a:r>
              <a:rPr lang="en-US" dirty="0"/>
              <a:t>to launch.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Three Basic Types of Telecommunications Satellites</a:t>
            </a:r>
            <a:endParaRPr lang="en-US" dirty="0"/>
          </a:p>
        </p:txBody>
      </p:sp>
      <p:pic>
        <p:nvPicPr>
          <p:cNvPr id="6146"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152400" y="1524000"/>
            <a:ext cx="87630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Wireless Technologies</a:t>
            </a:r>
            <a:endParaRPr lang="en-US" dirty="0"/>
          </a:p>
          <a:p>
            <a:r>
              <a:rPr lang="en-US" dirty="0"/>
              <a:t>Wireless Computer Networks and Internet Access</a:t>
            </a:r>
            <a:endParaRPr lang="en-US" dirty="0"/>
          </a:p>
          <a:p>
            <a:r>
              <a:rPr lang="en-US" dirty="0" smtClean="0"/>
              <a:t>Pervasive </a:t>
            </a:r>
            <a:r>
              <a:rPr lang="en-US" dirty="0"/>
              <a:t>Computing</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 Low-Earth-Orbit (LEO)</a:t>
            </a:r>
            <a:endParaRPr lang="en-US" dirty="0"/>
          </a:p>
        </p:txBody>
      </p:sp>
      <p:sp>
        <p:nvSpPr>
          <p:cNvPr id="5" name="Content Placeholder 4"/>
          <p:cNvSpPr>
            <a:spLocks noGrp="1"/>
          </p:cNvSpPr>
          <p:nvPr>
            <p:ph sz="quarter" idx="15"/>
          </p:nvPr>
        </p:nvSpPr>
        <p:spPr/>
        <p:txBody>
          <a:bodyPr>
            <a:normAutofit fontScale="92500" lnSpcReduction="10000"/>
          </a:bodyPr>
          <a:lstStyle/>
          <a:p>
            <a:r>
              <a:rPr lang="en-US" dirty="0" smtClean="0"/>
              <a:t>400-700 miles above earth</a:t>
            </a:r>
            <a:endParaRPr lang="en-US" dirty="0" smtClean="0"/>
          </a:p>
          <a:p>
            <a:r>
              <a:rPr lang="en-US" dirty="0" smtClean="0"/>
              <a:t>Move rapidly in relation to a point </a:t>
            </a:r>
            <a:r>
              <a:rPr lang="en-US" dirty="0"/>
              <a:t>on </a:t>
            </a:r>
            <a:r>
              <a:rPr lang="en-US" dirty="0" smtClean="0"/>
              <a:t>Earth</a:t>
            </a:r>
            <a:endParaRPr lang="en-US" dirty="0" smtClean="0"/>
          </a:p>
          <a:p>
            <a:r>
              <a:rPr lang="en-US" dirty="0"/>
              <a:t>Negligible transmission delay</a:t>
            </a:r>
            <a:endParaRPr lang="en-US" dirty="0"/>
          </a:p>
          <a:p>
            <a:r>
              <a:rPr lang="en-US" dirty="0" smtClean="0"/>
              <a:t>Shortest orbital life (low as 5 years)</a:t>
            </a:r>
            <a:endParaRPr lang="en-US" dirty="0" smtClean="0"/>
          </a:p>
          <a:p>
            <a:r>
              <a:rPr lang="en-US" dirty="0" smtClean="0"/>
              <a:t>Large Number Needed for Global Coverage</a:t>
            </a:r>
            <a:endParaRPr lang="en-US" dirty="0" smtClean="0"/>
          </a:p>
          <a:p>
            <a:r>
              <a:rPr lang="en-US" dirty="0" smtClean="0"/>
              <a:t>Least Expensive to Build and Launch</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a:t>
            </a:r>
            <a:endParaRPr lang="en-US" dirty="0"/>
          </a:p>
        </p:txBody>
      </p:sp>
      <p:sp>
        <p:nvSpPr>
          <p:cNvPr id="5" name="Content Placeholder 4"/>
          <p:cNvSpPr>
            <a:spLocks noGrp="1"/>
          </p:cNvSpPr>
          <p:nvPr>
            <p:ph sz="quarter" idx="15"/>
          </p:nvPr>
        </p:nvSpPr>
        <p:spPr/>
        <p:txBody>
          <a:bodyPr>
            <a:normAutofit/>
          </a:bodyPr>
          <a:lstStyle/>
          <a:p>
            <a:r>
              <a:rPr lang="en-US" b="1" dirty="0" smtClean="0"/>
              <a:t>Two major </a:t>
            </a:r>
            <a:r>
              <a:rPr lang="en-US" b="1" dirty="0"/>
              <a:t>satellite applications: </a:t>
            </a:r>
            <a:endParaRPr lang="en-US" b="1" dirty="0" smtClean="0"/>
          </a:p>
          <a:p>
            <a:pPr marL="514350" indent="-514350">
              <a:buFont typeface="+mj-lt"/>
              <a:buAutoNum type="arabicPeriod"/>
            </a:pPr>
            <a:r>
              <a:rPr lang="en-US" dirty="0" smtClean="0"/>
              <a:t>Global </a:t>
            </a:r>
            <a:r>
              <a:rPr lang="en-US" dirty="0"/>
              <a:t>positioning </a:t>
            </a:r>
            <a:r>
              <a:rPr lang="en-US" dirty="0" smtClean="0"/>
              <a:t>systems</a:t>
            </a:r>
            <a:endParaRPr lang="en-US" dirty="0" smtClean="0"/>
          </a:p>
          <a:p>
            <a:pPr marL="514350" indent="-514350">
              <a:buFont typeface="+mj-lt"/>
              <a:buAutoNum type="arabicPeriod"/>
            </a:pPr>
            <a:r>
              <a:rPr lang="en-US" dirty="0" smtClean="0"/>
              <a:t>Internet transmission via </a:t>
            </a:r>
            <a:r>
              <a:rPr lang="en-US" dirty="0"/>
              <a:t>satellites.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4063"/>
            <a:ext cx="8153399" cy="1676400"/>
          </a:xfrm>
        </p:spPr>
        <p:txBody>
          <a:bodyPr>
            <a:normAutofit/>
          </a:bodyPr>
          <a:lstStyle/>
          <a:p>
            <a:r>
              <a:rPr lang="en-US" sz="3200" b="1" dirty="0"/>
              <a:t>Satellites: </a:t>
            </a:r>
            <a:r>
              <a:rPr lang="en-US" sz="3200" dirty="0"/>
              <a:t>Global positioning systems</a:t>
            </a:r>
            <a:endParaRPr lang="en-US" sz="3200" dirty="0"/>
          </a:p>
          <a:p>
            <a:endParaRPr lang="en-US" sz="3200" dirty="0"/>
          </a:p>
        </p:txBody>
      </p:sp>
      <p:sp>
        <p:nvSpPr>
          <p:cNvPr id="5" name="Content Placeholder 4"/>
          <p:cNvSpPr>
            <a:spLocks noGrp="1"/>
          </p:cNvSpPr>
          <p:nvPr>
            <p:ph sz="quarter" idx="15"/>
          </p:nvPr>
        </p:nvSpPr>
        <p:spPr>
          <a:xfrm>
            <a:off x="457198" y="2057400"/>
            <a:ext cx="8458201" cy="4800600"/>
          </a:xfrm>
        </p:spPr>
        <p:txBody>
          <a:bodyPr>
            <a:normAutofit fontScale="55000" lnSpcReduction="20000"/>
          </a:bodyPr>
          <a:lstStyle/>
          <a:p>
            <a:r>
              <a:rPr lang="en-US" b="1" dirty="0" smtClean="0"/>
              <a:t>GPS </a:t>
            </a:r>
            <a:r>
              <a:rPr lang="en-US" dirty="0" smtClean="0"/>
              <a:t>is </a:t>
            </a:r>
            <a:r>
              <a:rPr lang="en-US" dirty="0"/>
              <a:t>a wireless </a:t>
            </a:r>
            <a:r>
              <a:rPr lang="en-US" dirty="0" smtClean="0"/>
              <a:t>system that </a:t>
            </a:r>
            <a:r>
              <a:rPr lang="en-US" dirty="0"/>
              <a:t>utilizes satellites to enable users to determine their position anywhere on Earth</a:t>
            </a:r>
            <a:r>
              <a:rPr lang="en-US" dirty="0" smtClean="0"/>
              <a:t>.</a:t>
            </a:r>
            <a:endParaRPr lang="en-US" dirty="0" smtClean="0"/>
          </a:p>
          <a:p>
            <a:r>
              <a:rPr lang="en-US" dirty="0" smtClean="0"/>
              <a:t>GPS is supported </a:t>
            </a:r>
            <a:r>
              <a:rPr lang="en-US" dirty="0"/>
              <a:t>by 24 MEO satellites that are </a:t>
            </a:r>
            <a:r>
              <a:rPr lang="en-US" dirty="0" smtClean="0"/>
              <a:t>shared worldwide</a:t>
            </a:r>
            <a:r>
              <a:rPr lang="en-US" dirty="0"/>
              <a:t>. </a:t>
            </a:r>
            <a:endParaRPr lang="en-US" dirty="0" smtClean="0"/>
          </a:p>
          <a:p>
            <a:r>
              <a:rPr lang="en-US" dirty="0" smtClean="0"/>
              <a:t>The </a:t>
            </a:r>
            <a:r>
              <a:rPr lang="en-US" dirty="0"/>
              <a:t>exact position of each </a:t>
            </a:r>
            <a:r>
              <a:rPr lang="en-US" dirty="0" smtClean="0"/>
              <a:t>satellite is </a:t>
            </a:r>
            <a:r>
              <a:rPr lang="en-US" dirty="0"/>
              <a:t>always known because the satellite continuously broadcasts its position along with a time</a:t>
            </a:r>
            <a:endParaRPr lang="en-US" dirty="0"/>
          </a:p>
          <a:p>
            <a:r>
              <a:rPr lang="en-US" dirty="0"/>
              <a:t>signal. </a:t>
            </a:r>
            <a:endParaRPr lang="en-US" dirty="0" smtClean="0"/>
          </a:p>
          <a:p>
            <a:r>
              <a:rPr lang="en-US" dirty="0" smtClean="0"/>
              <a:t>By </a:t>
            </a:r>
            <a:r>
              <a:rPr lang="en-US" dirty="0"/>
              <a:t>using the known speed of the signals and the distance from three satellites (for </a:t>
            </a:r>
            <a:r>
              <a:rPr lang="en-US" dirty="0" smtClean="0"/>
              <a:t>two dimensional location</a:t>
            </a:r>
            <a:r>
              <a:rPr lang="en-US" dirty="0"/>
              <a:t>) or four satellites (for three-dimensional location), it is possible to </a:t>
            </a:r>
            <a:r>
              <a:rPr lang="en-US" dirty="0" smtClean="0"/>
              <a:t>find the </a:t>
            </a:r>
            <a:r>
              <a:rPr lang="en-US" dirty="0"/>
              <a:t>location of any receiving station or user within a range of 10 feet</a:t>
            </a:r>
            <a:r>
              <a:rPr lang="en-US" dirty="0" smtClean="0"/>
              <a:t>.</a:t>
            </a:r>
            <a:endParaRPr lang="en-US" dirty="0" smtClean="0"/>
          </a:p>
          <a:p>
            <a:r>
              <a:rPr lang="en-US" dirty="0" smtClean="0"/>
              <a:t>GPS </a:t>
            </a:r>
            <a:r>
              <a:rPr lang="en-US" dirty="0"/>
              <a:t>software can </a:t>
            </a:r>
            <a:r>
              <a:rPr lang="en-US" dirty="0" smtClean="0"/>
              <a:t>also convert </a:t>
            </a:r>
            <a:r>
              <a:rPr lang="en-US" dirty="0"/>
              <a:t>the user’s latitude and longitude to an electronic map.</a:t>
            </a:r>
            <a:endParaRPr lang="en-US" dirty="0"/>
          </a:p>
          <a:p>
            <a:r>
              <a:rPr lang="en-US" dirty="0" smtClean="0"/>
              <a:t>GPS </a:t>
            </a:r>
            <a:r>
              <a:rPr lang="en-US" dirty="0"/>
              <a:t>in </a:t>
            </a:r>
            <a:r>
              <a:rPr lang="en-US" dirty="0" smtClean="0"/>
              <a:t>automobiles tell directions.</a:t>
            </a:r>
            <a:endParaRPr lang="en-US" dirty="0" smtClean="0"/>
          </a:p>
          <a:p>
            <a:r>
              <a:rPr lang="en-US" dirty="0"/>
              <a:t>Commercial use of GPS for activities such as navigating, mapping, and </a:t>
            </a:r>
            <a:r>
              <a:rPr lang="en-US" dirty="0" smtClean="0"/>
              <a:t>surveying, </a:t>
            </a:r>
            <a:r>
              <a:rPr lang="en-US" dirty="0"/>
              <a:t>particularly in remote areas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3600" dirty="0"/>
              <a:t>Internet transmission via </a:t>
            </a:r>
            <a:r>
              <a:rPr lang="en-US" sz="3600" dirty="0" smtClean="0"/>
              <a:t>satellites</a:t>
            </a:r>
            <a:endParaRPr lang="en-US" sz="3600" dirty="0"/>
          </a:p>
          <a:p>
            <a:endParaRPr lang="en-US" sz="3600" dirty="0"/>
          </a:p>
        </p:txBody>
      </p:sp>
      <p:sp>
        <p:nvSpPr>
          <p:cNvPr id="3" name="Content Placeholder 2"/>
          <p:cNvSpPr>
            <a:spLocks noGrp="1"/>
          </p:cNvSpPr>
          <p:nvPr>
            <p:ph sz="quarter" idx="15"/>
          </p:nvPr>
        </p:nvSpPr>
        <p:spPr>
          <a:xfrm>
            <a:off x="228600" y="2057400"/>
            <a:ext cx="8686800" cy="3962400"/>
          </a:xfrm>
        </p:spPr>
        <p:txBody>
          <a:bodyPr>
            <a:normAutofit fontScale="70000" lnSpcReduction="20000"/>
          </a:bodyPr>
          <a:lstStyle/>
          <a:p>
            <a:r>
              <a:rPr lang="en-US" dirty="0"/>
              <a:t>In many regions of the world, Internet over Satellite (</a:t>
            </a:r>
            <a:r>
              <a:rPr lang="en-US" dirty="0" err="1"/>
              <a:t>IoS</a:t>
            </a:r>
            <a:r>
              <a:rPr lang="en-US" dirty="0" smtClean="0"/>
              <a:t>) is </a:t>
            </a:r>
            <a:r>
              <a:rPr lang="en-US" dirty="0"/>
              <a:t>the only option available for Internet connections because installing cables is either </a:t>
            </a:r>
            <a:r>
              <a:rPr lang="en-US" dirty="0" smtClean="0"/>
              <a:t>too expensive </a:t>
            </a:r>
            <a:r>
              <a:rPr lang="en-US" dirty="0"/>
              <a:t>or physically impossible. </a:t>
            </a:r>
            <a:endParaRPr lang="en-US" dirty="0" smtClean="0"/>
          </a:p>
          <a:p>
            <a:r>
              <a:rPr lang="en-US" dirty="0" err="1" smtClean="0"/>
              <a:t>IoS</a:t>
            </a:r>
            <a:r>
              <a:rPr lang="en-US" dirty="0" smtClean="0"/>
              <a:t> </a:t>
            </a:r>
            <a:r>
              <a:rPr lang="en-US" dirty="0"/>
              <a:t>enables users to access the Internet via GEO </a:t>
            </a:r>
            <a:r>
              <a:rPr lang="en-US" dirty="0" smtClean="0"/>
              <a:t>satellites from </a:t>
            </a:r>
            <a:r>
              <a:rPr lang="en-US" dirty="0"/>
              <a:t>a dish mounted on the side of their homes. </a:t>
            </a:r>
            <a:endParaRPr lang="en-US" dirty="0" smtClean="0"/>
          </a:p>
          <a:p>
            <a:r>
              <a:rPr lang="en-US" dirty="0" smtClean="0"/>
              <a:t>Although </a:t>
            </a:r>
            <a:r>
              <a:rPr lang="en-US" dirty="0" err="1"/>
              <a:t>IoS</a:t>
            </a:r>
            <a:r>
              <a:rPr lang="en-US" dirty="0"/>
              <a:t> makes the Internet available to</a:t>
            </a:r>
            <a:endParaRPr lang="en-US" dirty="0"/>
          </a:p>
          <a:p>
            <a:r>
              <a:rPr lang="en-US" dirty="0"/>
              <a:t>many people who otherwise could not access it, it has its drawbacks. </a:t>
            </a:r>
            <a:endParaRPr lang="en-US" dirty="0" smtClean="0"/>
          </a:p>
          <a:p>
            <a:r>
              <a:rPr lang="en-US" dirty="0" smtClean="0"/>
              <a:t>Not </a:t>
            </a:r>
            <a:r>
              <a:rPr lang="en-US" dirty="0"/>
              <a:t>only do GEO </a:t>
            </a:r>
            <a:r>
              <a:rPr lang="en-US" dirty="0" smtClean="0"/>
              <a:t>satellite transmissions </a:t>
            </a:r>
            <a:r>
              <a:rPr lang="en-US" dirty="0"/>
              <a:t>involve a propagation delay, but they also can be disrupted by </a:t>
            </a:r>
            <a:r>
              <a:rPr lang="en-US" dirty="0" smtClean="0"/>
              <a:t>environmental influences </a:t>
            </a:r>
            <a:r>
              <a:rPr lang="en-US" dirty="0"/>
              <a:t>such as thunderstorms.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10.1</a:t>
            </a:r>
            <a:endParaRPr lang="en-US" dirty="0"/>
          </a:p>
        </p:txBody>
      </p:sp>
      <p:sp>
        <p:nvSpPr>
          <p:cNvPr id="4" name="Subtitle 3"/>
          <p:cNvSpPr>
            <a:spLocks noGrp="1"/>
          </p:cNvSpPr>
          <p:nvPr>
            <p:ph sz="quarter" idx="16"/>
          </p:nvPr>
        </p:nvSpPr>
        <p:spPr/>
        <p:txBody>
          <a:bodyPr>
            <a:normAutofit lnSpcReduction="10000"/>
          </a:bodyPr>
          <a:lstStyle/>
          <a:p>
            <a:r>
              <a:rPr lang="en-US" dirty="0" smtClean="0"/>
              <a:t>Skybox Imaging Provides Commercial Images from Earth’s Orbit</a:t>
            </a:r>
            <a:endParaRPr lang="en-US" dirty="0" smtClean="0"/>
          </a:p>
          <a:p>
            <a:pPr lvl="1"/>
            <a:r>
              <a:rPr lang="en-US" dirty="0"/>
              <a:t>Describe other applications of Skybox Imaging (not mentioned in the case).</a:t>
            </a:r>
            <a:endParaRPr lang="en-US" dirty="0"/>
          </a:p>
          <a:p>
            <a:pPr lvl="1"/>
            <a:r>
              <a:rPr lang="en-US" dirty="0"/>
              <a:t>Why might the U.S. government object to Skybox Imaging’s business? Provide </a:t>
            </a:r>
            <a:r>
              <a:rPr lang="en-US" dirty="0" smtClean="0"/>
              <a:t>specific </a:t>
            </a:r>
            <a:r>
              <a:rPr lang="en-US" dirty="0"/>
              <a:t>examples in your answer.</a:t>
            </a:r>
            <a:endParaRPr lang="en-US" dirty="0"/>
          </a:p>
          <a:p>
            <a:pPr lvl="1"/>
            <a:r>
              <a:rPr lang="en-US" dirty="0"/>
              <a:t>Might other nations object to Skybox Imaging’s business? If so, which ones, and why?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Radio</a:t>
            </a:r>
            <a:endParaRPr lang="en-US" b="1" dirty="0"/>
          </a:p>
        </p:txBody>
      </p:sp>
      <p:sp>
        <p:nvSpPr>
          <p:cNvPr id="6" name="Content Placeholder 5"/>
          <p:cNvSpPr>
            <a:spLocks noGrp="1"/>
          </p:cNvSpPr>
          <p:nvPr>
            <p:ph sz="quarter" idx="15"/>
          </p:nvPr>
        </p:nvSpPr>
        <p:spPr>
          <a:xfrm>
            <a:off x="152400" y="1905000"/>
            <a:ext cx="8915400" cy="5791200"/>
          </a:xfrm>
        </p:spPr>
        <p:txBody>
          <a:bodyPr>
            <a:normAutofit fontScale="62500" lnSpcReduction="20000"/>
          </a:bodyPr>
          <a:lstStyle/>
          <a:p>
            <a:r>
              <a:rPr lang="en-US" sz="3500" b="1" dirty="0"/>
              <a:t>Radio transmission </a:t>
            </a:r>
            <a:r>
              <a:rPr lang="en-US" sz="3500" dirty="0"/>
              <a:t>uses radio-wave frequencies to send data directly between </a:t>
            </a:r>
            <a:r>
              <a:rPr lang="en-US" sz="3500" dirty="0" smtClean="0"/>
              <a:t>transmitters and </a:t>
            </a:r>
            <a:r>
              <a:rPr lang="en-US" sz="3500" dirty="0"/>
              <a:t>receivers</a:t>
            </a:r>
            <a:r>
              <a:rPr lang="en-US" sz="3500" dirty="0" smtClean="0"/>
              <a:t>.</a:t>
            </a:r>
            <a:endParaRPr lang="en-US" sz="3500" dirty="0" smtClean="0"/>
          </a:p>
          <a:p>
            <a:r>
              <a:rPr lang="en-US" sz="3500" b="1" dirty="0" smtClean="0"/>
              <a:t>Advantages:</a:t>
            </a:r>
            <a:endParaRPr lang="en-US" sz="3500" b="1" dirty="0" smtClean="0"/>
          </a:p>
          <a:p>
            <a:r>
              <a:rPr lang="en-US" sz="3500" dirty="0" smtClean="0"/>
              <a:t>Radio waves </a:t>
            </a:r>
            <a:r>
              <a:rPr lang="en-US" sz="3500" dirty="0"/>
              <a:t>travel </a:t>
            </a:r>
            <a:r>
              <a:rPr lang="en-US" sz="3500" dirty="0" smtClean="0"/>
              <a:t>easily through walls.</a:t>
            </a:r>
            <a:endParaRPr lang="en-US" sz="3500" dirty="0" smtClean="0"/>
          </a:p>
          <a:p>
            <a:r>
              <a:rPr lang="en-US" sz="3500" dirty="0" smtClean="0"/>
              <a:t>Radio devices </a:t>
            </a:r>
            <a:r>
              <a:rPr lang="en-US" sz="3500" dirty="0"/>
              <a:t>are fairly inexpensive and easy to install</a:t>
            </a:r>
            <a:r>
              <a:rPr lang="en-US" sz="3500" dirty="0" smtClean="0"/>
              <a:t>.</a:t>
            </a:r>
            <a:endParaRPr lang="en-US" sz="3500" dirty="0" smtClean="0"/>
          </a:p>
          <a:p>
            <a:r>
              <a:rPr lang="en-US" sz="3500" dirty="0" smtClean="0"/>
              <a:t>Radio waves </a:t>
            </a:r>
            <a:r>
              <a:rPr lang="en-US" sz="3500" dirty="0"/>
              <a:t>can transmit data at high speeds</a:t>
            </a:r>
            <a:r>
              <a:rPr lang="en-US" sz="3500" dirty="0" smtClean="0"/>
              <a:t>.</a:t>
            </a:r>
            <a:endParaRPr lang="en-US" sz="3500" dirty="0" smtClean="0"/>
          </a:p>
          <a:p>
            <a:r>
              <a:rPr lang="en-US" sz="3500" b="1" dirty="0" smtClean="0"/>
              <a:t>Drawbacks:</a:t>
            </a:r>
            <a:endParaRPr lang="en-US" sz="3500" b="1" dirty="0" smtClean="0"/>
          </a:p>
          <a:p>
            <a:r>
              <a:rPr lang="en-US" sz="3500" dirty="0" smtClean="0"/>
              <a:t>Radio media can </a:t>
            </a:r>
            <a:r>
              <a:rPr lang="en-US" sz="3500" dirty="0"/>
              <a:t>create electrical interference problems</a:t>
            </a:r>
            <a:r>
              <a:rPr lang="en-US" sz="3500" dirty="0" smtClean="0"/>
              <a:t>.</a:t>
            </a:r>
            <a:endParaRPr lang="en-US" sz="3500" dirty="0" smtClean="0"/>
          </a:p>
          <a:p>
            <a:r>
              <a:rPr lang="en-US" sz="3500" dirty="0" smtClean="0"/>
              <a:t>Radio transmissions </a:t>
            </a:r>
            <a:r>
              <a:rPr lang="en-US" sz="3500" dirty="0"/>
              <a:t>are susceptible to </a:t>
            </a:r>
            <a:r>
              <a:rPr lang="en-US" sz="3500" dirty="0" smtClean="0"/>
              <a:t>snooping by </a:t>
            </a:r>
            <a:r>
              <a:rPr lang="en-US" sz="3500" dirty="0"/>
              <a:t>anyone who has similar equipment that operates on the same frequency.</a:t>
            </a:r>
            <a:endParaRPr lang="en-US" sz="3500" dirty="0"/>
          </a:p>
          <a:p>
            <a:r>
              <a:rPr lang="en-US" sz="3500" dirty="0" smtClean="0"/>
              <a:t>When you </a:t>
            </a:r>
            <a:r>
              <a:rPr lang="en-US" sz="3500" dirty="0"/>
              <a:t>travel too far away from </a:t>
            </a:r>
            <a:r>
              <a:rPr lang="en-US" sz="3500" dirty="0" smtClean="0"/>
              <a:t>the source </a:t>
            </a:r>
            <a:r>
              <a:rPr lang="en-US" sz="3500" dirty="0"/>
              <a:t>station, the signal breaks up and fades into static. </a:t>
            </a:r>
            <a:endParaRPr lang="en-US" sz="3500" dirty="0" smtClean="0"/>
          </a:p>
          <a:p>
            <a:r>
              <a:rPr lang="en-US" sz="3500" dirty="0"/>
              <a:t>Most radio signals can travel only 30 </a:t>
            </a:r>
            <a:r>
              <a:rPr lang="en-US" sz="3500" dirty="0" smtClean="0"/>
              <a:t>to 40 </a:t>
            </a:r>
            <a:r>
              <a:rPr lang="en-US" sz="3500" dirty="0"/>
              <a:t>miles from their source.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Radio</a:t>
            </a:r>
            <a:endParaRPr lang="en-US" b="1" dirty="0"/>
          </a:p>
        </p:txBody>
      </p:sp>
      <p:sp>
        <p:nvSpPr>
          <p:cNvPr id="6" name="Content Placeholder 5"/>
          <p:cNvSpPr>
            <a:spLocks noGrp="1"/>
          </p:cNvSpPr>
          <p:nvPr>
            <p:ph sz="quarter" idx="15"/>
          </p:nvPr>
        </p:nvSpPr>
        <p:spPr>
          <a:xfrm>
            <a:off x="152400" y="1905000"/>
            <a:ext cx="8915400" cy="4495800"/>
          </a:xfrm>
        </p:spPr>
        <p:txBody>
          <a:bodyPr>
            <a:normAutofit/>
          </a:bodyPr>
          <a:lstStyle/>
          <a:p>
            <a:r>
              <a:rPr lang="en-US" sz="2000" b="1" dirty="0" smtClean="0"/>
              <a:t>Satellite </a:t>
            </a:r>
            <a:r>
              <a:rPr lang="en-US" sz="2000" b="1" dirty="0"/>
              <a:t>radio </a:t>
            </a:r>
            <a:r>
              <a:rPr lang="en-US" sz="2000" dirty="0"/>
              <a:t>(</a:t>
            </a:r>
            <a:r>
              <a:rPr lang="en-US" sz="2000" dirty="0" smtClean="0"/>
              <a:t>or </a:t>
            </a:r>
            <a:r>
              <a:rPr lang="en-US" sz="2000" i="1" dirty="0" smtClean="0"/>
              <a:t>digital </a:t>
            </a:r>
            <a:r>
              <a:rPr lang="en-US" sz="2000" i="1" dirty="0"/>
              <a:t>radio</a:t>
            </a:r>
            <a:r>
              <a:rPr lang="en-US" sz="2000" dirty="0"/>
              <a:t>) </a:t>
            </a:r>
            <a:r>
              <a:rPr lang="en-US" sz="2000" dirty="0" smtClean="0"/>
              <a:t>offers uninterrupted</a:t>
            </a:r>
            <a:r>
              <a:rPr lang="en-US" sz="2000" dirty="0"/>
              <a:t>, near CD-quality transmission that is beamed to your radio</a:t>
            </a:r>
            <a:r>
              <a:rPr lang="en-US" sz="2000" dirty="0" smtClean="0"/>
              <a:t>, either </a:t>
            </a:r>
            <a:r>
              <a:rPr lang="en-US" sz="2000" dirty="0"/>
              <a:t>at home or in your car, from space. </a:t>
            </a:r>
            <a:endParaRPr lang="en-US" sz="2000" dirty="0" smtClean="0"/>
          </a:p>
          <a:p>
            <a:r>
              <a:rPr lang="en-US" sz="2000" dirty="0" smtClean="0"/>
              <a:t>In </a:t>
            </a:r>
            <a:r>
              <a:rPr lang="en-US" sz="2000" dirty="0"/>
              <a:t>addition, satellite radio offers a broad spectrum </a:t>
            </a:r>
            <a:r>
              <a:rPr lang="en-US" sz="2000" dirty="0" smtClean="0"/>
              <a:t>of stations</a:t>
            </a:r>
            <a:r>
              <a:rPr lang="en-US" sz="2000" dirty="0"/>
              <a:t>, including many types of music, news, and talk.</a:t>
            </a:r>
            <a:endParaRPr lang="en-US" sz="2000" dirty="0"/>
          </a:p>
          <a:p>
            <a:r>
              <a:rPr lang="en-US" sz="2000" dirty="0"/>
              <a:t>XM Satellite Radio and Sirius Satellite Radio were competitors that launched satellite </a:t>
            </a:r>
            <a:r>
              <a:rPr lang="en-US" sz="2000" dirty="0" smtClean="0"/>
              <a:t>radio services</a:t>
            </a:r>
            <a:r>
              <a:rPr lang="en-US" sz="2000" dirty="0"/>
              <a:t>. </a:t>
            </a:r>
            <a:endParaRPr lang="en-US" sz="2000" dirty="0" smtClean="0"/>
          </a:p>
          <a:p>
            <a:r>
              <a:rPr lang="en-US" sz="2000" dirty="0" smtClean="0"/>
              <a:t>XM </a:t>
            </a:r>
            <a:r>
              <a:rPr lang="en-US" sz="2000" dirty="0"/>
              <a:t>broadcast its signals from GEO satellites, while Sirius used MEO satellites. </a:t>
            </a:r>
            <a:endParaRPr lang="en-US" sz="2000" dirty="0" smtClean="0"/>
          </a:p>
          <a:p>
            <a:r>
              <a:rPr lang="en-US" sz="2000" dirty="0" smtClean="0"/>
              <a:t>In July </a:t>
            </a:r>
            <a:r>
              <a:rPr lang="en-US" sz="2000" dirty="0"/>
              <a:t>2008, the two companies merged to form Sirius XM </a:t>
            </a:r>
            <a:r>
              <a:rPr lang="en-US" sz="2000" b="1" dirty="0"/>
              <a:t>(</a:t>
            </a:r>
            <a:r>
              <a:rPr lang="en-US" sz="2000" dirty="0"/>
              <a:t>www.siriusxm.com). </a:t>
            </a:r>
            <a:endParaRPr lang="en-US" sz="2000" dirty="0" smtClean="0"/>
          </a:p>
          <a:p>
            <a:r>
              <a:rPr lang="en-US" sz="2000" dirty="0" smtClean="0"/>
              <a:t>Listeners subscribe to </a:t>
            </a:r>
            <a:r>
              <a:rPr lang="en-US" sz="2000" dirty="0"/>
              <a:t>the service for a monthly fee.</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Radio</a:t>
            </a:r>
            <a:endParaRPr lang="en-US" b="1" dirty="0"/>
          </a:p>
        </p:txBody>
      </p:sp>
      <p:sp>
        <p:nvSpPr>
          <p:cNvPr id="6" name="Content Placeholder 5"/>
          <p:cNvSpPr>
            <a:spLocks noGrp="1"/>
          </p:cNvSpPr>
          <p:nvPr>
            <p:ph sz="quarter" idx="15"/>
          </p:nvPr>
        </p:nvSpPr>
        <p:spPr>
          <a:xfrm>
            <a:off x="152400" y="1905000"/>
            <a:ext cx="8915400" cy="4495800"/>
          </a:xfrm>
        </p:spPr>
        <p:txBody>
          <a:bodyPr>
            <a:normAutofit/>
          </a:bodyPr>
          <a:lstStyle/>
          <a:p>
            <a:r>
              <a:rPr lang="en-US" sz="2000" b="1" dirty="0" smtClean="0"/>
              <a:t>Satellite </a:t>
            </a:r>
            <a:r>
              <a:rPr lang="en-US" sz="2000" b="1" dirty="0"/>
              <a:t>radio </a:t>
            </a:r>
            <a:r>
              <a:rPr lang="en-US" sz="2000" dirty="0"/>
              <a:t>(</a:t>
            </a:r>
            <a:r>
              <a:rPr lang="en-US" sz="2000" dirty="0" smtClean="0"/>
              <a:t>or </a:t>
            </a:r>
            <a:r>
              <a:rPr lang="en-US" sz="2000" i="1" dirty="0" smtClean="0"/>
              <a:t>digital </a:t>
            </a:r>
            <a:r>
              <a:rPr lang="en-US" sz="2000" i="1" dirty="0"/>
              <a:t>radio</a:t>
            </a:r>
            <a:r>
              <a:rPr lang="en-US" sz="2000" dirty="0"/>
              <a:t>) </a:t>
            </a:r>
            <a:r>
              <a:rPr lang="en-US" sz="2000" dirty="0" smtClean="0"/>
              <a:t>offers uninterrupted</a:t>
            </a:r>
            <a:r>
              <a:rPr lang="en-US" sz="2000" dirty="0"/>
              <a:t>, near CD-quality transmission that is beamed to your radio</a:t>
            </a:r>
            <a:r>
              <a:rPr lang="en-US" sz="2000" dirty="0" smtClean="0"/>
              <a:t>, either </a:t>
            </a:r>
            <a:r>
              <a:rPr lang="en-US" sz="2000" dirty="0"/>
              <a:t>at home or in your car, from space. </a:t>
            </a:r>
            <a:endParaRPr lang="en-US" sz="2000" dirty="0" smtClean="0"/>
          </a:p>
          <a:p>
            <a:r>
              <a:rPr lang="en-US" sz="2000" dirty="0" smtClean="0"/>
              <a:t>In </a:t>
            </a:r>
            <a:r>
              <a:rPr lang="en-US" sz="2000" dirty="0"/>
              <a:t>addition, satellite radio offers a broad spectrum </a:t>
            </a:r>
            <a:r>
              <a:rPr lang="en-US" sz="2000" dirty="0" smtClean="0"/>
              <a:t>of stations</a:t>
            </a:r>
            <a:r>
              <a:rPr lang="en-US" sz="2000" dirty="0"/>
              <a:t>, including many types of music, news, and talk.</a:t>
            </a:r>
            <a:endParaRPr lang="en-US" sz="2000" dirty="0"/>
          </a:p>
          <a:p>
            <a:r>
              <a:rPr lang="en-US" sz="2000" dirty="0" smtClean="0"/>
              <a:t>Listeners subscribe to </a:t>
            </a:r>
            <a:r>
              <a:rPr lang="en-US" sz="2000" dirty="0"/>
              <a:t>the service for a monthly fee.</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1" y="613611"/>
            <a:ext cx="8153399" cy="1676400"/>
          </a:xfrm>
        </p:spPr>
        <p:txBody>
          <a:bodyPr/>
          <a:lstStyle/>
          <a:p>
            <a:r>
              <a:rPr lang="en-US" dirty="0"/>
              <a:t>Wireless Transmission Media: </a:t>
            </a:r>
            <a:r>
              <a:rPr lang="en-US" b="1" dirty="0"/>
              <a:t>Infrared</a:t>
            </a:r>
            <a:endParaRPr lang="en-US" b="1" dirty="0"/>
          </a:p>
          <a:p>
            <a:endParaRPr lang="en-US" dirty="0"/>
          </a:p>
        </p:txBody>
      </p:sp>
      <p:sp>
        <p:nvSpPr>
          <p:cNvPr id="3" name="Content Placeholder 2"/>
          <p:cNvSpPr>
            <a:spLocks noGrp="1"/>
          </p:cNvSpPr>
          <p:nvPr>
            <p:ph sz="quarter" idx="15"/>
          </p:nvPr>
        </p:nvSpPr>
        <p:spPr>
          <a:xfrm>
            <a:off x="152400" y="1905000"/>
            <a:ext cx="8839200" cy="4724400"/>
          </a:xfrm>
        </p:spPr>
        <p:txBody>
          <a:bodyPr>
            <a:normAutofit fontScale="70000" lnSpcReduction="20000"/>
          </a:bodyPr>
          <a:lstStyle/>
          <a:p>
            <a:r>
              <a:rPr lang="en-US" dirty="0" smtClean="0"/>
              <a:t>Infrared </a:t>
            </a:r>
            <a:r>
              <a:rPr lang="en-US" dirty="0"/>
              <a:t>light </a:t>
            </a:r>
            <a:r>
              <a:rPr lang="en-US" dirty="0" smtClean="0"/>
              <a:t>is red </a:t>
            </a:r>
            <a:r>
              <a:rPr lang="en-US" dirty="0"/>
              <a:t>light that is not commonly visible to human eyes. </a:t>
            </a:r>
            <a:endParaRPr lang="en-US" dirty="0" smtClean="0"/>
          </a:p>
          <a:p>
            <a:r>
              <a:rPr lang="en-US" dirty="0" smtClean="0"/>
              <a:t>Applications of </a:t>
            </a:r>
            <a:r>
              <a:rPr lang="en-US" dirty="0"/>
              <a:t>infrared </a:t>
            </a:r>
            <a:r>
              <a:rPr lang="en-US" dirty="0" smtClean="0"/>
              <a:t>light:</a:t>
            </a:r>
            <a:endParaRPr lang="en-US" dirty="0" smtClean="0"/>
          </a:p>
          <a:p>
            <a:r>
              <a:rPr lang="en-US" dirty="0" smtClean="0"/>
              <a:t>Remote control </a:t>
            </a:r>
            <a:r>
              <a:rPr lang="en-US" dirty="0"/>
              <a:t>units for televisions, VCRs, and DVD and CD players. </a:t>
            </a:r>
            <a:endParaRPr lang="en-US" dirty="0" smtClean="0"/>
          </a:p>
          <a:p>
            <a:r>
              <a:rPr lang="en-US" dirty="0" smtClean="0"/>
              <a:t>Infrared transceivers </a:t>
            </a:r>
            <a:r>
              <a:rPr lang="en-US" dirty="0"/>
              <a:t>are used for short-distance connections </a:t>
            </a:r>
            <a:r>
              <a:rPr lang="en-US" dirty="0" smtClean="0"/>
              <a:t>between computers </a:t>
            </a:r>
            <a:r>
              <a:rPr lang="en-US" dirty="0"/>
              <a:t>and peripheral equipment and local area networks</a:t>
            </a:r>
            <a:r>
              <a:rPr lang="en-US" dirty="0" smtClean="0"/>
              <a:t>.</a:t>
            </a:r>
            <a:endParaRPr lang="en-US" dirty="0" smtClean="0"/>
          </a:p>
          <a:p>
            <a:r>
              <a:rPr lang="en-US" dirty="0" smtClean="0"/>
              <a:t> </a:t>
            </a:r>
            <a:r>
              <a:rPr lang="en-US" dirty="0"/>
              <a:t>A transceiver is a device that </a:t>
            </a:r>
            <a:r>
              <a:rPr lang="en-US" dirty="0" smtClean="0"/>
              <a:t>can both </a:t>
            </a:r>
            <a:r>
              <a:rPr lang="en-US" dirty="0"/>
              <a:t>transmit and receive signals</a:t>
            </a:r>
            <a:r>
              <a:rPr lang="en-US" dirty="0" smtClean="0"/>
              <a:t>.</a:t>
            </a:r>
            <a:endParaRPr lang="en-US" dirty="0" smtClean="0"/>
          </a:p>
          <a:p>
            <a:r>
              <a:rPr lang="en-US" dirty="0"/>
              <a:t>Advantages of Infrared</a:t>
            </a:r>
            <a:endParaRPr lang="en-US" dirty="0"/>
          </a:p>
          <a:p>
            <a:pPr lvl="1"/>
            <a:r>
              <a:rPr lang="en-US" dirty="0"/>
              <a:t>Low to medium bandwidth</a:t>
            </a:r>
            <a:endParaRPr lang="en-US" dirty="0"/>
          </a:p>
          <a:p>
            <a:r>
              <a:rPr lang="en-US" dirty="0"/>
              <a:t>Disadvantages of Infrared</a:t>
            </a:r>
            <a:endParaRPr lang="en-US" dirty="0"/>
          </a:p>
          <a:p>
            <a:pPr lvl="1"/>
            <a:r>
              <a:rPr lang="en-US" dirty="0"/>
              <a:t>Must have unobstructed line of sight</a:t>
            </a:r>
            <a:endParaRPr lang="en-US" dirty="0"/>
          </a:p>
          <a:p>
            <a:pPr lvl="1"/>
            <a:r>
              <a:rPr lang="en-US" dirty="0"/>
              <a:t>Used only for short distances</a:t>
            </a:r>
            <a:endParaRPr lang="en-US" dirty="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28600" y="304800"/>
            <a:ext cx="8381999" cy="1676400"/>
          </a:xfrm>
        </p:spPr>
        <p:txBody>
          <a:bodyPr>
            <a:normAutofit/>
          </a:bodyPr>
          <a:lstStyle/>
          <a:p>
            <a:r>
              <a:rPr lang="en-US" dirty="0" smtClean="0"/>
              <a:t>Wireless Computer Networks and Internet Access</a:t>
            </a:r>
            <a:endParaRPr lang="en-US" dirty="0"/>
          </a:p>
        </p:txBody>
      </p:sp>
      <p:sp>
        <p:nvSpPr>
          <p:cNvPr id="6" name="Content Placeholder 5"/>
          <p:cNvSpPr>
            <a:spLocks noGrp="1"/>
          </p:cNvSpPr>
          <p:nvPr>
            <p:ph sz="quarter" idx="15"/>
          </p:nvPr>
        </p:nvSpPr>
        <p:spPr/>
        <p:txBody>
          <a:bodyPr/>
          <a:lstStyle/>
          <a:p>
            <a:r>
              <a:rPr lang="en-US" dirty="0" smtClean="0"/>
              <a:t>Short-Range Wireless Networks</a:t>
            </a:r>
            <a:endParaRPr lang="en-US" dirty="0" smtClean="0"/>
          </a:p>
          <a:p>
            <a:r>
              <a:rPr lang="en-US" dirty="0" smtClean="0"/>
              <a:t>Medium-Range Wireless Networks</a:t>
            </a:r>
            <a:endParaRPr lang="en-US" dirty="0" smtClean="0"/>
          </a:p>
          <a:p>
            <a:r>
              <a:rPr lang="en-US" dirty="0" smtClean="0"/>
              <a:t>Wide-Area Wireless Networks</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38200" y="228600"/>
            <a:ext cx="6553199" cy="1676400"/>
          </a:xfrm>
        </p:spPr>
        <p:txBody>
          <a:bodyPr>
            <a:normAutofit/>
          </a:bodyPr>
          <a:lstStyle/>
          <a:p>
            <a:r>
              <a:rPr lang="en-US" dirty="0" smtClean="0"/>
              <a:t>Wireless Technologies</a:t>
            </a:r>
            <a:endParaRPr lang="en-US" dirty="0"/>
          </a:p>
        </p:txBody>
      </p:sp>
      <p:sp>
        <p:nvSpPr>
          <p:cNvPr id="6" name="Content Placeholder 5"/>
          <p:cNvSpPr>
            <a:spLocks noGrp="1"/>
          </p:cNvSpPr>
          <p:nvPr>
            <p:ph sz="quarter" idx="15"/>
          </p:nvPr>
        </p:nvSpPr>
        <p:spPr>
          <a:xfrm>
            <a:off x="152400" y="2057400"/>
            <a:ext cx="8648701" cy="4419600"/>
          </a:xfrm>
        </p:spPr>
        <p:txBody>
          <a:bodyPr>
            <a:normAutofit fontScale="62500" lnSpcReduction="20000"/>
          </a:bodyPr>
          <a:lstStyle/>
          <a:p>
            <a:r>
              <a:rPr lang="en-US" b="1" dirty="0"/>
              <a:t>Wireless: </a:t>
            </a:r>
            <a:r>
              <a:rPr lang="en-US" dirty="0"/>
              <a:t>without wires.</a:t>
            </a:r>
            <a:endParaRPr lang="en-US" dirty="0"/>
          </a:p>
          <a:p>
            <a:r>
              <a:rPr lang="en-US" b="1" dirty="0"/>
              <a:t>Mobile: </a:t>
            </a:r>
            <a:r>
              <a:rPr lang="en-US" dirty="0"/>
              <a:t>something that changes its location over time.</a:t>
            </a:r>
            <a:endParaRPr lang="en-US" dirty="0"/>
          </a:p>
          <a:p>
            <a:endParaRPr lang="en-US" dirty="0" smtClean="0"/>
          </a:p>
          <a:p>
            <a:r>
              <a:rPr lang="en-US" dirty="0" smtClean="0"/>
              <a:t>Wireless </a:t>
            </a:r>
            <a:r>
              <a:rPr lang="en-US" dirty="0"/>
              <a:t>technologies include </a:t>
            </a:r>
            <a:r>
              <a:rPr lang="en-US" dirty="0" smtClean="0"/>
              <a:t>both</a:t>
            </a:r>
            <a:endParaRPr lang="en-US" dirty="0" smtClean="0"/>
          </a:p>
          <a:p>
            <a:pPr marL="971550" lvl="1" indent="-514350">
              <a:buFont typeface="+mj-lt"/>
              <a:buAutoNum type="arabicPeriod"/>
            </a:pPr>
            <a:r>
              <a:rPr lang="en-US" dirty="0" smtClean="0"/>
              <a:t>Wireless devices</a:t>
            </a:r>
            <a:r>
              <a:rPr lang="en-US" dirty="0"/>
              <a:t>, such as </a:t>
            </a:r>
            <a:r>
              <a:rPr lang="en-US" dirty="0" smtClean="0"/>
              <a:t>smartphones</a:t>
            </a:r>
            <a:endParaRPr lang="en-US" dirty="0" smtClean="0"/>
          </a:p>
          <a:p>
            <a:pPr marL="971550" lvl="1" indent="-514350">
              <a:buFont typeface="+mj-lt"/>
              <a:buAutoNum type="arabicPeriod"/>
            </a:pPr>
            <a:r>
              <a:rPr lang="en-US" dirty="0" smtClean="0"/>
              <a:t>Wireless transmission </a:t>
            </a:r>
            <a:r>
              <a:rPr lang="en-US" dirty="0"/>
              <a:t>media, such as microwave, satellite, and radio</a:t>
            </a:r>
            <a:r>
              <a:rPr lang="en-US" dirty="0" smtClean="0"/>
              <a:t>.</a:t>
            </a:r>
            <a:endParaRPr lang="en-US" dirty="0" smtClean="0"/>
          </a:p>
          <a:p>
            <a:r>
              <a:rPr lang="en-US" dirty="0" smtClean="0"/>
              <a:t>Individuals </a:t>
            </a:r>
            <a:r>
              <a:rPr lang="en-US" dirty="0"/>
              <a:t>are </a:t>
            </a:r>
            <a:r>
              <a:rPr lang="en-US" dirty="0" smtClean="0"/>
              <a:t>finding </a:t>
            </a:r>
            <a:r>
              <a:rPr lang="en-US" dirty="0"/>
              <a:t>wireless devices convenient and productive to use, for several reasons</a:t>
            </a:r>
            <a:r>
              <a:rPr lang="en-US" dirty="0" smtClean="0"/>
              <a:t>.</a:t>
            </a:r>
            <a:endParaRPr lang="en-US" dirty="0" smtClean="0"/>
          </a:p>
          <a:p>
            <a:pPr marL="971550" lvl="1" indent="-514350">
              <a:buFont typeface="+mj-lt"/>
              <a:buAutoNum type="arabicPeriod"/>
            </a:pPr>
            <a:r>
              <a:rPr lang="en-US" dirty="0" smtClean="0"/>
              <a:t>First</a:t>
            </a:r>
            <a:r>
              <a:rPr lang="en-US" dirty="0"/>
              <a:t>, people can make productive use of time that was formerly wasted—for example, while </a:t>
            </a:r>
            <a:r>
              <a:rPr lang="en-US" dirty="0" smtClean="0"/>
              <a:t>travelling </a:t>
            </a:r>
            <a:r>
              <a:rPr lang="en-US" dirty="0"/>
              <a:t>to work on public transportation. </a:t>
            </a:r>
            <a:endParaRPr lang="en-US" dirty="0" smtClean="0"/>
          </a:p>
          <a:p>
            <a:pPr marL="971550" lvl="1" indent="-514350">
              <a:buFont typeface="+mj-lt"/>
              <a:buAutoNum type="arabicPeriod"/>
            </a:pPr>
            <a:r>
              <a:rPr lang="en-US" dirty="0" smtClean="0"/>
              <a:t>Second</a:t>
            </a:r>
            <a:r>
              <a:rPr lang="en-US" dirty="0"/>
              <a:t>, because people can take these devices with them, their work locations are becoming much more </a:t>
            </a:r>
            <a:r>
              <a:rPr lang="en-US" dirty="0" smtClean="0"/>
              <a:t>flexible</a:t>
            </a:r>
            <a:r>
              <a:rPr lang="en-US" dirty="0"/>
              <a:t>. </a:t>
            </a:r>
            <a:endParaRPr lang="en-US" dirty="0" smtClean="0"/>
          </a:p>
          <a:p>
            <a:pPr marL="971550" lvl="1" indent="-514350">
              <a:buFont typeface="+mj-lt"/>
              <a:buAutoNum type="arabicPeriod"/>
            </a:pPr>
            <a:r>
              <a:rPr lang="en-US" dirty="0" smtClean="0"/>
              <a:t>Third</a:t>
            </a:r>
            <a:r>
              <a:rPr lang="en-US" dirty="0"/>
              <a:t>, wireless technology enables them to schedule their working time around personal and professional obligations.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28600" y="304800"/>
            <a:ext cx="8381999" cy="1676400"/>
          </a:xfrm>
        </p:spPr>
        <p:txBody>
          <a:bodyPr>
            <a:normAutofit/>
          </a:bodyPr>
          <a:lstStyle/>
          <a:p>
            <a:r>
              <a:rPr lang="en-US" dirty="0" smtClean="0"/>
              <a:t>Wireless Computer Networks and Internet Access</a:t>
            </a:r>
            <a:endParaRPr lang="en-US" dirty="0"/>
          </a:p>
        </p:txBody>
      </p:sp>
      <p:sp>
        <p:nvSpPr>
          <p:cNvPr id="6" name="Content Placeholder 5"/>
          <p:cNvSpPr>
            <a:spLocks noGrp="1"/>
          </p:cNvSpPr>
          <p:nvPr>
            <p:ph sz="quarter" idx="15"/>
          </p:nvPr>
        </p:nvSpPr>
        <p:spPr>
          <a:xfrm>
            <a:off x="76200" y="1981200"/>
            <a:ext cx="8991600" cy="4267200"/>
          </a:xfrm>
        </p:spPr>
        <p:txBody>
          <a:bodyPr>
            <a:normAutofit fontScale="70000" lnSpcReduction="20000"/>
          </a:bodyPr>
          <a:lstStyle/>
          <a:p>
            <a:pPr marL="0" indent="0">
              <a:spcBef>
                <a:spcPts val="0"/>
              </a:spcBef>
              <a:buNone/>
              <a:defRPr/>
            </a:pPr>
            <a:r>
              <a:rPr lang="en-US" b="1" dirty="0"/>
              <a:t>Short-Range Wireless Networks:</a:t>
            </a:r>
            <a:r>
              <a:rPr lang="en-US" dirty="0"/>
              <a:t> have a range of 100 feet or less (e.g., Bluetooth, ultra-wideband (UWB), and near-field communications (NFC</a:t>
            </a:r>
            <a:r>
              <a:rPr lang="en-US" dirty="0" smtClean="0"/>
              <a:t>)).</a:t>
            </a:r>
            <a:endParaRPr lang="en-US" dirty="0" smtClean="0"/>
          </a:p>
          <a:p>
            <a:pPr marL="0" indent="0">
              <a:spcBef>
                <a:spcPts val="0"/>
              </a:spcBef>
              <a:buNone/>
              <a:defRPr/>
            </a:pPr>
            <a:endParaRPr lang="en-US" dirty="0"/>
          </a:p>
          <a:p>
            <a:pPr marL="0" indent="0">
              <a:spcBef>
                <a:spcPts val="0"/>
              </a:spcBef>
              <a:buNone/>
              <a:defRPr/>
            </a:pPr>
            <a:r>
              <a:rPr lang="en-US" b="1" dirty="0"/>
              <a:t>Medium-Range Wireless Networks: </a:t>
            </a:r>
            <a:r>
              <a:rPr lang="en-US" dirty="0"/>
              <a:t>the familiar wireless local area networks (WLANs) and the most common type of Medium-Range network is wireless fidelity (Wi-Fi</a:t>
            </a:r>
            <a:r>
              <a:rPr lang="en-US" dirty="0" smtClean="0"/>
              <a:t>).</a:t>
            </a:r>
            <a:endParaRPr lang="en-US" dirty="0" smtClean="0"/>
          </a:p>
          <a:p>
            <a:pPr marL="0" indent="0">
              <a:spcBef>
                <a:spcPts val="0"/>
              </a:spcBef>
              <a:buNone/>
              <a:defRPr/>
            </a:pPr>
            <a:endParaRPr lang="en-US" dirty="0"/>
          </a:p>
          <a:p>
            <a:pPr marL="0" indent="0">
              <a:spcBef>
                <a:spcPts val="0"/>
              </a:spcBef>
              <a:buNone/>
              <a:defRPr/>
            </a:pPr>
            <a:r>
              <a:rPr lang="en-US" b="1" dirty="0"/>
              <a:t>Wide-Area Wireless Networks: </a:t>
            </a:r>
            <a:r>
              <a:rPr lang="en-US" dirty="0"/>
              <a:t>networks that connect users to the Internet over a geographically dispersed territory, they typically operate over the licensed spectrum (government regulation).that is, they use portions of the wireless spectrum that are regulated by the government.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Short-Range Wireless </a:t>
            </a:r>
            <a:r>
              <a:rPr lang="en-US" dirty="0" smtClean="0"/>
              <a:t>Networks</a:t>
            </a:r>
            <a:endParaRPr lang="en-US" dirty="0"/>
          </a:p>
        </p:txBody>
      </p:sp>
      <p:sp>
        <p:nvSpPr>
          <p:cNvPr id="6" name="Content Placeholder 5"/>
          <p:cNvSpPr>
            <a:spLocks noGrp="1"/>
          </p:cNvSpPr>
          <p:nvPr>
            <p:ph sz="quarter" idx="15"/>
          </p:nvPr>
        </p:nvSpPr>
        <p:spPr/>
        <p:txBody>
          <a:bodyPr>
            <a:normAutofit/>
          </a:bodyPr>
          <a:lstStyle/>
          <a:p>
            <a:r>
              <a:rPr lang="en-US" dirty="0" smtClean="0"/>
              <a:t>Bluetooth</a:t>
            </a:r>
            <a:endParaRPr lang="en-US" dirty="0" smtClean="0"/>
          </a:p>
          <a:p>
            <a:pPr lvl="1"/>
            <a:r>
              <a:rPr lang="en-US" dirty="0" smtClean="0"/>
              <a:t>Bluetooth 1.0</a:t>
            </a:r>
            <a:endParaRPr lang="en-US" dirty="0" smtClean="0"/>
          </a:p>
          <a:p>
            <a:pPr lvl="1"/>
            <a:r>
              <a:rPr lang="en-US" dirty="0" smtClean="0"/>
              <a:t>Bluetooth 4.0</a:t>
            </a:r>
            <a:endParaRPr lang="en-US" dirty="0" smtClean="0"/>
          </a:p>
          <a:p>
            <a:r>
              <a:rPr lang="en-US" dirty="0" smtClean="0"/>
              <a:t>Personal </a:t>
            </a:r>
            <a:r>
              <a:rPr lang="en-US" dirty="0"/>
              <a:t>Area </a:t>
            </a:r>
            <a:r>
              <a:rPr lang="en-US" dirty="0" smtClean="0"/>
              <a:t>Network</a:t>
            </a:r>
            <a:endParaRPr lang="en-US" dirty="0" smtClean="0"/>
          </a:p>
          <a:p>
            <a:r>
              <a:rPr lang="en-US" dirty="0" smtClean="0"/>
              <a:t>Ultra-Wideband</a:t>
            </a:r>
            <a:endParaRPr lang="en-US" dirty="0" smtClean="0"/>
          </a:p>
          <a:p>
            <a:r>
              <a:rPr lang="en-US" dirty="0" smtClean="0"/>
              <a:t>Near-Field Communications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2400" y="-152400"/>
            <a:ext cx="9296400" cy="1676400"/>
          </a:xfrm>
        </p:spPr>
        <p:txBody>
          <a:bodyPr>
            <a:normAutofit/>
          </a:bodyPr>
          <a:lstStyle/>
          <a:p>
            <a:r>
              <a:rPr lang="en-US" dirty="0"/>
              <a:t>Short-Range Wireless </a:t>
            </a:r>
            <a:r>
              <a:rPr lang="en-US" dirty="0" smtClean="0"/>
              <a:t>Networks</a:t>
            </a:r>
            <a:endParaRPr lang="en-US" dirty="0"/>
          </a:p>
        </p:txBody>
      </p:sp>
      <p:sp>
        <p:nvSpPr>
          <p:cNvPr id="6" name="Content Placeholder 5"/>
          <p:cNvSpPr>
            <a:spLocks noGrp="1"/>
          </p:cNvSpPr>
          <p:nvPr>
            <p:ph sz="quarter" idx="15"/>
          </p:nvPr>
        </p:nvSpPr>
        <p:spPr>
          <a:xfrm>
            <a:off x="160421" y="1905000"/>
            <a:ext cx="8610600" cy="4419600"/>
          </a:xfrm>
        </p:spPr>
        <p:txBody>
          <a:bodyPr>
            <a:normAutofit fontScale="70000" lnSpcReduction="20000"/>
          </a:bodyPr>
          <a:lstStyle/>
          <a:p>
            <a:pPr>
              <a:spcBef>
                <a:spcPts val="0"/>
              </a:spcBef>
              <a:defRPr/>
            </a:pPr>
            <a:r>
              <a:rPr lang="en-US" dirty="0"/>
              <a:t>A</a:t>
            </a:r>
            <a:r>
              <a:rPr lang="en-US" dirty="0" smtClean="0"/>
              <a:t> </a:t>
            </a:r>
            <a:r>
              <a:rPr lang="en-US" dirty="0"/>
              <a:t>range of 100 feet or less (e.g., Bluetooth, ultra-wideband (UWB), and near-field communications (NFC)).</a:t>
            </a:r>
            <a:endParaRPr lang="en-US" dirty="0"/>
          </a:p>
          <a:p>
            <a:r>
              <a:rPr lang="en-US" b="1" dirty="0"/>
              <a:t>Bluetooth: </a:t>
            </a:r>
            <a:r>
              <a:rPr lang="en-US" dirty="0"/>
              <a:t>an industry specification used to create small personal area networks.</a:t>
            </a:r>
            <a:endParaRPr lang="en-US" dirty="0"/>
          </a:p>
          <a:p>
            <a:r>
              <a:rPr lang="en-US" b="1" dirty="0"/>
              <a:t>Bluetooth 1.0: </a:t>
            </a:r>
            <a:r>
              <a:rPr lang="en-US" dirty="0"/>
              <a:t>can link up to eight devices within a 10-meter area (about 30 feet) with a bandwidth of 700 kilobits per second (Kbps) using low-power, radio-based communication.</a:t>
            </a:r>
            <a:endParaRPr lang="en-US" dirty="0"/>
          </a:p>
          <a:p>
            <a:r>
              <a:rPr lang="en-US" b="1" dirty="0"/>
              <a:t>Bluetooth 4.0: </a:t>
            </a:r>
            <a:r>
              <a:rPr lang="en-US" dirty="0"/>
              <a:t>can transmit up to approximately 25 megabits per second (Mbps) up to 100 meters (roughly 300 feet).</a:t>
            </a:r>
            <a:endParaRPr lang="en-US" dirty="0"/>
          </a:p>
          <a:p>
            <a:r>
              <a:rPr lang="en-US" b="1" dirty="0"/>
              <a:t>Personal Area Network: </a:t>
            </a:r>
            <a:r>
              <a:rPr lang="en-US" dirty="0"/>
              <a:t>a computer network used for communication among computer devices (e.g., telephones, personal digital assistants, and smartphones) located close to one person</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2400" y="-152400"/>
            <a:ext cx="9296400" cy="1676400"/>
          </a:xfrm>
        </p:spPr>
        <p:txBody>
          <a:bodyPr>
            <a:normAutofit/>
          </a:bodyPr>
          <a:lstStyle/>
          <a:p>
            <a:r>
              <a:rPr lang="en-US" dirty="0"/>
              <a:t>Short-Range Wireless </a:t>
            </a:r>
            <a:r>
              <a:rPr lang="en-US" dirty="0" smtClean="0"/>
              <a:t>Networks</a:t>
            </a:r>
            <a:endParaRPr lang="en-US" dirty="0"/>
          </a:p>
        </p:txBody>
      </p:sp>
      <p:sp>
        <p:nvSpPr>
          <p:cNvPr id="6" name="Content Placeholder 5"/>
          <p:cNvSpPr>
            <a:spLocks noGrp="1"/>
          </p:cNvSpPr>
          <p:nvPr>
            <p:ph sz="quarter" idx="15"/>
          </p:nvPr>
        </p:nvSpPr>
        <p:spPr>
          <a:xfrm>
            <a:off x="152400" y="2057400"/>
            <a:ext cx="8610600" cy="4419600"/>
          </a:xfrm>
        </p:spPr>
        <p:txBody>
          <a:bodyPr>
            <a:normAutofit fontScale="85000" lnSpcReduction="10000"/>
          </a:bodyPr>
          <a:lstStyle/>
          <a:p>
            <a:r>
              <a:rPr lang="en-US" b="1" dirty="0" smtClean="0"/>
              <a:t>Ultra-Wideband</a:t>
            </a:r>
            <a:r>
              <a:rPr lang="en-US" b="1" dirty="0"/>
              <a:t>: </a:t>
            </a:r>
            <a:r>
              <a:rPr lang="en-US" dirty="0"/>
              <a:t>a high-bandwidth wireless technology with transmission speeds in excess of 100 Mbps which makes UWB a good choice for applications such as streaming multimedia from a personal computer to a television.</a:t>
            </a:r>
            <a:endParaRPr lang="en-US" dirty="0"/>
          </a:p>
          <a:p>
            <a:r>
              <a:rPr lang="en-US" b="1" dirty="0"/>
              <a:t>Near-Field Communications: </a:t>
            </a:r>
            <a:r>
              <a:rPr lang="en-US" dirty="0"/>
              <a:t>has the smallest range of any short-range wireless networks, and is designed to be embedded in mobile devices such as cell phones and credit cards.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Content Placeholder 2"/>
          <p:cNvSpPr>
            <a:spLocks noGrp="1"/>
          </p:cNvSpPr>
          <p:nvPr>
            <p:ph sz="quarter" idx="15"/>
          </p:nvPr>
        </p:nvSpPr>
        <p:spPr/>
        <p:txBody>
          <a:bodyPr/>
          <a:lstStyle/>
          <a:p>
            <a:endParaRPr lang="en-US"/>
          </a:p>
        </p:txBody>
      </p:sp>
      <p:pic>
        <p:nvPicPr>
          <p:cNvPr id="4" name="Picture 3"/>
          <p:cNvPicPr>
            <a:picLocks noChangeAspect="1"/>
          </p:cNvPicPr>
          <p:nvPr/>
        </p:nvPicPr>
        <p:blipFill rotWithShape="1">
          <a:blip r:embed="rId1"/>
          <a:srcRect r="50000"/>
          <a:stretch>
            <a:fillRect/>
          </a:stretch>
        </p:blipFill>
        <p:spPr>
          <a:xfrm>
            <a:off x="2438400" y="609600"/>
            <a:ext cx="3000375" cy="5334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Medium-Range </a:t>
            </a:r>
            <a:r>
              <a:rPr lang="en-US" dirty="0"/>
              <a:t>Wireless </a:t>
            </a:r>
            <a:r>
              <a:rPr lang="en-US" dirty="0" smtClean="0"/>
              <a:t>Networks</a:t>
            </a:r>
            <a:endParaRPr lang="en-US" dirty="0"/>
          </a:p>
        </p:txBody>
      </p:sp>
      <p:sp>
        <p:nvSpPr>
          <p:cNvPr id="6" name="Content Placeholder 5"/>
          <p:cNvSpPr>
            <a:spLocks noGrp="1"/>
          </p:cNvSpPr>
          <p:nvPr>
            <p:ph sz="quarter" idx="15"/>
          </p:nvPr>
        </p:nvSpPr>
        <p:spPr/>
        <p:txBody>
          <a:bodyPr/>
          <a:lstStyle/>
          <a:p>
            <a:r>
              <a:rPr lang="en-US" dirty="0" smtClean="0"/>
              <a:t>Wireless Fidelity (Wi-Fi)</a:t>
            </a:r>
            <a:endParaRPr lang="en-US" dirty="0" smtClean="0"/>
          </a:p>
          <a:p>
            <a:r>
              <a:rPr lang="en-US" dirty="0" smtClean="0"/>
              <a:t>Wireless Mesh Networks</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Wireless Fidelity (</a:t>
            </a:r>
            <a:r>
              <a:rPr lang="en-US" dirty="0" smtClean="0"/>
              <a:t>Wi-Fi)</a:t>
            </a:r>
            <a:endParaRPr lang="en-US" dirty="0"/>
          </a:p>
        </p:txBody>
      </p:sp>
      <p:sp>
        <p:nvSpPr>
          <p:cNvPr id="5" name="Content Placeholder 4"/>
          <p:cNvSpPr>
            <a:spLocks noGrp="1"/>
          </p:cNvSpPr>
          <p:nvPr>
            <p:ph sz="quarter" idx="15"/>
          </p:nvPr>
        </p:nvSpPr>
        <p:spPr/>
        <p:txBody>
          <a:bodyPr>
            <a:normAutofit fontScale="92500" lnSpcReduction="20000"/>
          </a:bodyPr>
          <a:lstStyle/>
          <a:p>
            <a:r>
              <a:rPr lang="en-US" dirty="0" smtClean="0"/>
              <a:t>Wireless Access Point</a:t>
            </a:r>
            <a:endParaRPr lang="en-US" dirty="0" smtClean="0"/>
          </a:p>
          <a:p>
            <a:r>
              <a:rPr lang="en-US" dirty="0" smtClean="0"/>
              <a:t>Hotspot</a:t>
            </a:r>
            <a:endParaRPr lang="en-US" dirty="0" smtClean="0"/>
          </a:p>
          <a:p>
            <a:r>
              <a:rPr lang="en-US" dirty="0"/>
              <a:t>IEEE </a:t>
            </a:r>
            <a:r>
              <a:rPr lang="en-US" dirty="0" smtClean="0"/>
              <a:t>Wi-Fi Standards</a:t>
            </a:r>
            <a:endParaRPr lang="en-US" dirty="0" smtClean="0"/>
          </a:p>
          <a:p>
            <a:r>
              <a:rPr lang="en-US" dirty="0" smtClean="0"/>
              <a:t>Major Benefits of Wi-Fi</a:t>
            </a:r>
            <a:endParaRPr lang="en-US" dirty="0" smtClean="0"/>
          </a:p>
          <a:p>
            <a:r>
              <a:rPr lang="en-US" dirty="0" smtClean="0"/>
              <a:t>Wi-Fi Direct</a:t>
            </a:r>
            <a:endParaRPr lang="en-US" dirty="0" smtClean="0"/>
          </a:p>
          <a:p>
            <a:r>
              <a:rPr lang="en-US" dirty="0" err="1" smtClean="0"/>
              <a:t>MiFi</a:t>
            </a:r>
            <a:endParaRPr lang="en-US" dirty="0" smtClean="0"/>
          </a:p>
          <a:p>
            <a:r>
              <a:rPr lang="en-US" dirty="0" smtClean="0"/>
              <a:t>Super Wi-Fi</a:t>
            </a:r>
            <a:endParaRPr lang="en-US" dirty="0" smtClean="0"/>
          </a:p>
          <a:p>
            <a:r>
              <a:rPr lang="en-US" dirty="0" smtClean="0"/>
              <a:t>Wireless Mesh Networks</a:t>
            </a:r>
            <a:endParaRPr 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2722245"/>
            <a:ext cx="2453972" cy="26879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Wireless Fidelity (</a:t>
            </a:r>
            <a:r>
              <a:rPr lang="en-US" dirty="0" smtClean="0"/>
              <a:t>Wi-Fi)</a:t>
            </a:r>
            <a:endParaRPr lang="en-US" dirty="0"/>
          </a:p>
        </p:txBody>
      </p:sp>
      <p:sp>
        <p:nvSpPr>
          <p:cNvPr id="5" name="Content Placeholder 4"/>
          <p:cNvSpPr>
            <a:spLocks noGrp="1"/>
          </p:cNvSpPr>
          <p:nvPr>
            <p:ph sz="quarter" idx="15"/>
          </p:nvPr>
        </p:nvSpPr>
        <p:spPr>
          <a:xfrm>
            <a:off x="228600" y="2133600"/>
            <a:ext cx="8382000" cy="4114800"/>
          </a:xfrm>
        </p:spPr>
        <p:txBody>
          <a:bodyPr>
            <a:normAutofit/>
          </a:bodyPr>
          <a:lstStyle/>
          <a:p>
            <a:r>
              <a:rPr lang="en-US" sz="2400" b="1" dirty="0"/>
              <a:t>Wireless Fidelity (Wi-Fi): </a:t>
            </a:r>
            <a:r>
              <a:rPr lang="en-US" sz="2400" dirty="0"/>
              <a:t>a medium-range WLAN. </a:t>
            </a:r>
            <a:endParaRPr lang="en-US" sz="2400" dirty="0"/>
          </a:p>
          <a:p>
            <a:r>
              <a:rPr lang="en-US" sz="2400" b="1" dirty="0"/>
              <a:t>Wireless Access Point: </a:t>
            </a:r>
            <a:r>
              <a:rPr lang="en-US" sz="2400" dirty="0"/>
              <a:t>a Wi-Fi medium range WLAN and a typical configuration includes a </a:t>
            </a:r>
            <a:r>
              <a:rPr lang="en-US" sz="2400" dirty="0" smtClean="0"/>
              <a:t>transmitter </a:t>
            </a:r>
            <a:r>
              <a:rPr lang="en-US" sz="2400" dirty="0"/>
              <a:t>with an antenna</a:t>
            </a:r>
            <a:r>
              <a:rPr lang="en-US" sz="2400" dirty="0" smtClean="0"/>
              <a:t>.</a:t>
            </a:r>
            <a:endParaRPr lang="en-US" sz="2400" dirty="0" smtClean="0"/>
          </a:p>
          <a:p>
            <a:endParaRPr lang="en-US" sz="2400" dirty="0"/>
          </a:p>
        </p:txBody>
      </p:sp>
      <p:pic>
        <p:nvPicPr>
          <p:cNvPr id="2" name="Picture 1"/>
          <p:cNvPicPr>
            <a:picLocks noChangeAspect="1"/>
          </p:cNvPicPr>
          <p:nvPr/>
        </p:nvPicPr>
        <p:blipFill>
          <a:blip r:embed="rId1"/>
          <a:stretch>
            <a:fillRect/>
          </a:stretch>
        </p:blipFill>
        <p:spPr>
          <a:xfrm>
            <a:off x="1905000" y="4191000"/>
            <a:ext cx="4746625" cy="2667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Wireless Fidelity (</a:t>
            </a:r>
            <a:r>
              <a:rPr lang="en-US" dirty="0" smtClean="0"/>
              <a:t>Wi-Fi)</a:t>
            </a:r>
            <a:endParaRPr lang="en-US" dirty="0"/>
          </a:p>
        </p:txBody>
      </p:sp>
      <p:sp>
        <p:nvSpPr>
          <p:cNvPr id="5" name="Content Placeholder 4"/>
          <p:cNvSpPr>
            <a:spLocks noGrp="1"/>
          </p:cNvSpPr>
          <p:nvPr>
            <p:ph sz="quarter" idx="15"/>
          </p:nvPr>
        </p:nvSpPr>
        <p:spPr>
          <a:xfrm>
            <a:off x="228600" y="2133600"/>
            <a:ext cx="8382000" cy="4114800"/>
          </a:xfrm>
        </p:spPr>
        <p:txBody>
          <a:bodyPr>
            <a:noAutofit/>
          </a:bodyPr>
          <a:lstStyle/>
          <a:p>
            <a:r>
              <a:rPr lang="en-US" sz="2400" b="1" dirty="0" smtClean="0"/>
              <a:t>Hotspot</a:t>
            </a:r>
            <a:r>
              <a:rPr lang="en-US" sz="2400" b="1" dirty="0"/>
              <a:t>: </a:t>
            </a:r>
            <a:r>
              <a:rPr lang="en-US" sz="2400" dirty="0"/>
              <a:t>a wireless access point that provides service to a number of users within a small geographical perimeter (up to approximately 300 feet).</a:t>
            </a:r>
            <a:endParaRPr lang="en-US" sz="2400" dirty="0"/>
          </a:p>
          <a:p>
            <a:r>
              <a:rPr lang="en-US" sz="2400" b="1" dirty="0"/>
              <a:t>Wi-Fi Direct: </a:t>
            </a:r>
            <a:r>
              <a:rPr lang="en-US" sz="2400" dirty="0"/>
              <a:t>enables peer-to-peer communications, so devices can connect directly allowing users to transfer content among devices without having to rely on a wireless antenna. It can connect pairs or groups of devices at Wi-Fi speeds of up to 250 Mbps and at distances of up to 800 feet</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Content Placeholder 2"/>
          <p:cNvSpPr>
            <a:spLocks noGrp="1"/>
          </p:cNvSpPr>
          <p:nvPr>
            <p:ph sz="quarter" idx="15"/>
          </p:nvPr>
        </p:nvSpPr>
        <p:spPr/>
        <p:txBody>
          <a:bodyPr/>
          <a:lstStyle/>
          <a:p>
            <a:endParaRPr lang="en-US"/>
          </a:p>
        </p:txBody>
      </p:sp>
      <p:pic>
        <p:nvPicPr>
          <p:cNvPr id="4" name="Picture 3"/>
          <p:cNvPicPr>
            <a:picLocks noChangeAspect="1"/>
          </p:cNvPicPr>
          <p:nvPr/>
        </p:nvPicPr>
        <p:blipFill>
          <a:blip r:embed="rId1"/>
          <a:stretch>
            <a:fillRect/>
          </a:stretch>
        </p:blipFill>
        <p:spPr>
          <a:xfrm>
            <a:off x="2209800" y="76200"/>
            <a:ext cx="3880222" cy="6553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38200" y="228600"/>
            <a:ext cx="6553199" cy="1676400"/>
          </a:xfrm>
        </p:spPr>
        <p:txBody>
          <a:bodyPr>
            <a:normAutofit/>
          </a:bodyPr>
          <a:lstStyle/>
          <a:p>
            <a:r>
              <a:rPr lang="en-US" dirty="0" smtClean="0"/>
              <a:t>Wireless Technologies</a:t>
            </a:r>
            <a:endParaRPr lang="en-US" dirty="0"/>
          </a:p>
        </p:txBody>
      </p:sp>
      <p:sp>
        <p:nvSpPr>
          <p:cNvPr id="6" name="Content Placeholder 5"/>
          <p:cNvSpPr>
            <a:spLocks noGrp="1"/>
          </p:cNvSpPr>
          <p:nvPr>
            <p:ph sz="quarter" idx="15"/>
          </p:nvPr>
        </p:nvSpPr>
        <p:spPr>
          <a:xfrm>
            <a:off x="342898" y="2057400"/>
            <a:ext cx="8801101" cy="4267200"/>
          </a:xfrm>
        </p:spPr>
        <p:txBody>
          <a:bodyPr>
            <a:normAutofit fontScale="85000" lnSpcReduction="20000"/>
          </a:bodyPr>
          <a:lstStyle/>
          <a:p>
            <a:r>
              <a:rPr lang="en-US" b="1" dirty="0"/>
              <a:t>Mobile Computing: </a:t>
            </a:r>
            <a:r>
              <a:rPr lang="en-US" dirty="0"/>
              <a:t>a real-time, wireless connection between a mobile device and other computing environments, such as the Internet or an intranet.</a:t>
            </a:r>
            <a:endParaRPr lang="en-US" dirty="0"/>
          </a:p>
          <a:p>
            <a:r>
              <a:rPr lang="en-US" b="1" dirty="0"/>
              <a:t>Mobile Commerce (or M-Commerce): </a:t>
            </a:r>
            <a:r>
              <a:rPr lang="en-US" dirty="0"/>
              <a:t>e-commerce (EC) transactions conducted with a mobile device. </a:t>
            </a:r>
            <a:endParaRPr lang="en-US" dirty="0"/>
          </a:p>
          <a:p>
            <a:r>
              <a:rPr lang="en-US" b="1" dirty="0"/>
              <a:t>Pervasive Computing (or Ubiquitous Computing): </a:t>
            </a:r>
            <a:r>
              <a:rPr lang="en-US" dirty="0"/>
              <a:t>virtually every object has processing power with either wireless or wired connections to a global network</a:t>
            </a:r>
            <a:r>
              <a:rPr lang="en-US" dirty="0"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Wireless Fidelity (</a:t>
            </a:r>
            <a:r>
              <a:rPr lang="en-US" dirty="0" smtClean="0"/>
              <a:t>Wi-Fi)</a:t>
            </a:r>
            <a:endParaRPr lang="en-US" dirty="0"/>
          </a:p>
        </p:txBody>
      </p:sp>
      <p:sp>
        <p:nvSpPr>
          <p:cNvPr id="5" name="Content Placeholder 4"/>
          <p:cNvSpPr>
            <a:spLocks noGrp="1"/>
          </p:cNvSpPr>
          <p:nvPr>
            <p:ph sz="quarter" idx="15"/>
          </p:nvPr>
        </p:nvSpPr>
        <p:spPr>
          <a:xfrm>
            <a:off x="228600" y="2133600"/>
            <a:ext cx="7010400" cy="4114800"/>
          </a:xfrm>
        </p:spPr>
        <p:txBody>
          <a:bodyPr>
            <a:normAutofit fontScale="62500" lnSpcReduction="20000"/>
          </a:bodyPr>
          <a:lstStyle/>
          <a:p>
            <a:r>
              <a:rPr lang="en-US" b="1" dirty="0" smtClean="0"/>
              <a:t>MiFi</a:t>
            </a:r>
            <a:r>
              <a:rPr lang="en-US" b="1" dirty="0"/>
              <a:t>: </a:t>
            </a:r>
            <a:r>
              <a:rPr lang="en-US" dirty="0"/>
              <a:t>a small, portable wireless device that provides users with a permanent Wi-Fi hotspot wherever they go with a range of about 10 meters (roughly 30 feet).</a:t>
            </a:r>
            <a:endParaRPr lang="en-US" dirty="0"/>
          </a:p>
          <a:p>
            <a:r>
              <a:rPr lang="en-US" b="1" dirty="0"/>
              <a:t>Super Wi-Fi: </a:t>
            </a:r>
            <a:r>
              <a:rPr lang="en-US" dirty="0"/>
              <a:t>a wireless network proposal that creates long-distance wireless Internet connections which uses the lower-frequency “white spaces” between broadcast TV channels which enable the signal to travel further and penetrate walls better than normal Wi-Fi frequencies.</a:t>
            </a:r>
            <a:endParaRPr lang="en-US" dirty="0"/>
          </a:p>
          <a:p>
            <a:r>
              <a:rPr lang="en-US" b="1" dirty="0"/>
              <a:t>Wireless Mesh Networks: </a:t>
            </a:r>
            <a:r>
              <a:rPr lang="en-US" dirty="0"/>
              <a:t>networks using multiple Wi-Fi access points to create a wide area network that can be quite large and are essentially a series of interconnected local area networks.</a:t>
            </a:r>
            <a:endParaRPr lang="en-US" dirty="0"/>
          </a:p>
          <a:p>
            <a:endParaRPr lang="en-US" dirty="0"/>
          </a:p>
        </p:txBody>
      </p:sp>
      <p:pic>
        <p:nvPicPr>
          <p:cNvPr id="2" name="Picture 1"/>
          <p:cNvPicPr>
            <a:picLocks noChangeAspect="1"/>
          </p:cNvPicPr>
          <p:nvPr/>
        </p:nvPicPr>
        <p:blipFill>
          <a:blip r:embed="rId1"/>
          <a:stretch>
            <a:fillRect/>
          </a:stretch>
        </p:blipFill>
        <p:spPr>
          <a:xfrm>
            <a:off x="7401928" y="1252537"/>
            <a:ext cx="1762125" cy="1762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Wireless Fidelity (</a:t>
            </a:r>
            <a:r>
              <a:rPr lang="en-US" dirty="0" smtClean="0"/>
              <a:t>Wi-Fi)</a:t>
            </a:r>
            <a:endParaRPr lang="en-US" dirty="0"/>
          </a:p>
        </p:txBody>
      </p:sp>
      <p:sp>
        <p:nvSpPr>
          <p:cNvPr id="5" name="Content Placeholder 4"/>
          <p:cNvSpPr>
            <a:spLocks noGrp="1"/>
          </p:cNvSpPr>
          <p:nvPr>
            <p:ph sz="quarter" idx="15"/>
          </p:nvPr>
        </p:nvSpPr>
        <p:spPr>
          <a:xfrm>
            <a:off x="228600" y="2133600"/>
            <a:ext cx="7010400" cy="4114800"/>
          </a:xfrm>
        </p:spPr>
        <p:txBody>
          <a:bodyPr>
            <a:normAutofit fontScale="85000" lnSpcReduction="20000"/>
          </a:bodyPr>
          <a:lstStyle/>
          <a:p>
            <a:r>
              <a:rPr lang="en-US" b="1" dirty="0" smtClean="0"/>
              <a:t>MiFi</a:t>
            </a:r>
            <a:r>
              <a:rPr lang="en-US" b="1" dirty="0"/>
              <a:t>: </a:t>
            </a:r>
            <a:r>
              <a:rPr lang="en-US" dirty="0"/>
              <a:t>a small, portable wireless device that provides users with a permanent Wi-Fi hotspot wherever they go with a range of about 10 meters (roughly 30 feet).</a:t>
            </a:r>
            <a:endParaRPr lang="en-US" dirty="0"/>
          </a:p>
          <a:p>
            <a:r>
              <a:rPr lang="en-US" b="1" dirty="0" smtClean="0"/>
              <a:t>Wireless </a:t>
            </a:r>
            <a:r>
              <a:rPr lang="en-US" b="1" dirty="0"/>
              <a:t>Mesh Networks: </a:t>
            </a:r>
            <a:r>
              <a:rPr lang="en-US" dirty="0"/>
              <a:t>networks using multiple Wi-Fi access points to create a wide area network that can be quite large and are essentially a series of interconnected local area networks.</a:t>
            </a:r>
            <a:endParaRPr lang="en-US" dirty="0"/>
          </a:p>
          <a:p>
            <a:endParaRPr lang="en-US" dirty="0"/>
          </a:p>
        </p:txBody>
      </p:sp>
      <p:pic>
        <p:nvPicPr>
          <p:cNvPr id="2" name="Picture 1"/>
          <p:cNvPicPr>
            <a:picLocks noChangeAspect="1"/>
          </p:cNvPicPr>
          <p:nvPr/>
        </p:nvPicPr>
        <p:blipFill>
          <a:blip r:embed="rId1"/>
          <a:stretch>
            <a:fillRect/>
          </a:stretch>
        </p:blipFill>
        <p:spPr>
          <a:xfrm>
            <a:off x="7010400" y="2133600"/>
            <a:ext cx="1762125" cy="17621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Content Placeholder 2"/>
          <p:cNvSpPr>
            <a:spLocks noGrp="1"/>
          </p:cNvSpPr>
          <p:nvPr>
            <p:ph sz="quarter" idx="15"/>
          </p:nvPr>
        </p:nvSpPr>
        <p:spPr/>
        <p:txBody>
          <a:bodyPr/>
          <a:lstStyle/>
          <a:p>
            <a:endParaRPr lang="en-US" dirty="0"/>
          </a:p>
        </p:txBody>
      </p:sp>
      <p:pic>
        <p:nvPicPr>
          <p:cNvPr id="4" name="Picture 3"/>
          <p:cNvPicPr>
            <a:picLocks noChangeAspect="1"/>
          </p:cNvPicPr>
          <p:nvPr/>
        </p:nvPicPr>
        <p:blipFill>
          <a:blip r:embed="rId1"/>
          <a:stretch>
            <a:fillRect/>
          </a:stretch>
        </p:blipFill>
        <p:spPr>
          <a:xfrm>
            <a:off x="426719" y="1666875"/>
            <a:ext cx="6736081" cy="4581525"/>
          </a:xfrm>
          <a:prstGeom prst="rect">
            <a:avLst/>
          </a:prstGeom>
        </p:spPr>
      </p:pic>
      <p:sp>
        <p:nvSpPr>
          <p:cNvPr id="5" name="Rectangle 4"/>
          <p:cNvSpPr/>
          <p:nvPr/>
        </p:nvSpPr>
        <p:spPr>
          <a:xfrm>
            <a:off x="1981200" y="348318"/>
            <a:ext cx="3968907" cy="523220"/>
          </a:xfrm>
          <a:prstGeom prst="rect">
            <a:avLst/>
          </a:prstGeom>
        </p:spPr>
        <p:txBody>
          <a:bodyPr wrap="none">
            <a:spAutoFit/>
          </a:bodyPr>
          <a:lstStyle/>
          <a:p>
            <a:r>
              <a:rPr lang="en-US" sz="2800" b="1" dirty="0"/>
              <a:t>Wireless Mesh Networks</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IEEE </a:t>
            </a:r>
            <a:r>
              <a:rPr lang="en-US" dirty="0"/>
              <a:t>Wi-Fi </a:t>
            </a:r>
            <a:r>
              <a:rPr lang="en-US" dirty="0" smtClean="0"/>
              <a:t>Standards</a:t>
            </a:r>
            <a:endParaRPr lang="en-US" dirty="0"/>
          </a:p>
        </p:txBody>
      </p:sp>
      <p:sp>
        <p:nvSpPr>
          <p:cNvPr id="5" name="Content Placeholder 4"/>
          <p:cNvSpPr>
            <a:spLocks noGrp="1"/>
          </p:cNvSpPr>
          <p:nvPr>
            <p:ph sz="quarter" idx="15"/>
          </p:nvPr>
        </p:nvSpPr>
        <p:spPr/>
        <p:txBody>
          <a:bodyPr>
            <a:normAutofit fontScale="92500" lnSpcReduction="10000"/>
          </a:bodyPr>
          <a:lstStyle/>
          <a:p>
            <a:r>
              <a:rPr lang="en-US" dirty="0"/>
              <a:t>Institute of Electrical and Electronics Engineers (IEEE) </a:t>
            </a:r>
            <a:r>
              <a:rPr lang="en-US" dirty="0" err="1"/>
              <a:t>WiFI</a:t>
            </a:r>
            <a:r>
              <a:rPr lang="en-US" dirty="0"/>
              <a:t> Standards</a:t>
            </a:r>
            <a:endParaRPr lang="en-US" dirty="0"/>
          </a:p>
          <a:p>
            <a:r>
              <a:rPr lang="en-US" dirty="0" smtClean="0"/>
              <a:t>802.11a</a:t>
            </a:r>
            <a:endParaRPr lang="en-US" dirty="0" smtClean="0"/>
          </a:p>
          <a:p>
            <a:r>
              <a:rPr lang="en-US" dirty="0" smtClean="0"/>
              <a:t>802.11b</a:t>
            </a:r>
            <a:endParaRPr lang="en-US" dirty="0" smtClean="0"/>
          </a:p>
          <a:p>
            <a:r>
              <a:rPr lang="en-US" dirty="0" smtClean="0"/>
              <a:t>802.11g</a:t>
            </a:r>
            <a:endParaRPr lang="en-US" dirty="0" smtClean="0"/>
          </a:p>
          <a:p>
            <a:r>
              <a:rPr lang="en-US" dirty="0" smtClean="0"/>
              <a:t>802.11n</a:t>
            </a:r>
            <a:endParaRPr lang="en-US" dirty="0" smtClean="0"/>
          </a:p>
          <a:p>
            <a:r>
              <a:rPr lang="en-US" dirty="0" smtClean="0"/>
              <a:t>802.11ac</a:t>
            </a:r>
            <a:endParaRPr lang="en-US" dirty="0" smtClean="0"/>
          </a:p>
          <a:p>
            <a:r>
              <a:rPr lang="en-US" dirty="0" smtClean="0"/>
              <a:t>802.11 ad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81000" y="-838200"/>
            <a:ext cx="8153399" cy="1676400"/>
          </a:xfrm>
        </p:spPr>
        <p:txBody>
          <a:bodyPr>
            <a:normAutofit/>
          </a:bodyPr>
          <a:lstStyle/>
          <a:p>
            <a:r>
              <a:rPr lang="en-US" dirty="0" smtClean="0"/>
              <a:t>IEEE </a:t>
            </a:r>
            <a:r>
              <a:rPr lang="en-US" dirty="0"/>
              <a:t>Wi-Fi </a:t>
            </a:r>
            <a:r>
              <a:rPr lang="en-US" dirty="0" smtClean="0"/>
              <a:t>Standards</a:t>
            </a:r>
            <a:endParaRPr lang="en-US" dirty="0"/>
          </a:p>
        </p:txBody>
      </p:sp>
      <p:sp>
        <p:nvSpPr>
          <p:cNvPr id="5" name="Content Placeholder 4"/>
          <p:cNvSpPr>
            <a:spLocks noGrp="1"/>
          </p:cNvSpPr>
          <p:nvPr>
            <p:ph sz="quarter" idx="15"/>
          </p:nvPr>
        </p:nvSpPr>
        <p:spPr>
          <a:xfrm>
            <a:off x="76199" y="1371600"/>
            <a:ext cx="8763000" cy="4572000"/>
          </a:xfrm>
        </p:spPr>
        <p:txBody>
          <a:bodyPr>
            <a:normAutofit fontScale="55000" lnSpcReduction="20000"/>
          </a:bodyPr>
          <a:lstStyle/>
          <a:p>
            <a:r>
              <a:rPr lang="en-US" b="1" dirty="0"/>
              <a:t>Institute of Electrical and Electronics Engineers (IEEE) </a:t>
            </a:r>
            <a:r>
              <a:rPr lang="en-US" b="1" dirty="0" err="1"/>
              <a:t>WiFI</a:t>
            </a:r>
            <a:r>
              <a:rPr lang="en-US" b="1" dirty="0"/>
              <a:t> Standards</a:t>
            </a:r>
            <a:endParaRPr lang="en-US" b="1" dirty="0"/>
          </a:p>
          <a:p>
            <a:r>
              <a:rPr lang="en-US" b="1" dirty="0"/>
              <a:t>802.11a: </a:t>
            </a:r>
            <a:r>
              <a:rPr lang="en-US" dirty="0"/>
              <a:t>supports wireless bandwidth up to 54 Mbps; high cost; short range; difficulty penetrating walls.</a:t>
            </a:r>
            <a:endParaRPr lang="en-US" dirty="0"/>
          </a:p>
          <a:p>
            <a:r>
              <a:rPr lang="en-US" b="1" dirty="0"/>
              <a:t>802.11b: </a:t>
            </a:r>
            <a:r>
              <a:rPr lang="en-US" dirty="0"/>
              <a:t>supports wireless bandwidth up to 11 Mbps; low cost; longer range.</a:t>
            </a:r>
            <a:endParaRPr lang="en-US" dirty="0"/>
          </a:p>
          <a:p>
            <a:r>
              <a:rPr lang="en-US" b="1" dirty="0"/>
              <a:t>802.11g: </a:t>
            </a:r>
            <a:r>
              <a:rPr lang="en-US" dirty="0"/>
              <a:t>supports wireless bandwidth up to 54 Mbps; high cost; longer range.</a:t>
            </a:r>
            <a:endParaRPr lang="en-US" dirty="0"/>
          </a:p>
          <a:p>
            <a:r>
              <a:rPr lang="en-US" b="1" dirty="0"/>
              <a:t>802.11n: </a:t>
            </a:r>
            <a:r>
              <a:rPr lang="en-US" dirty="0"/>
              <a:t>supports wireless bandwidth exceeding 600 Mbps; higher cost than 802.11g; longer range than 802.11g.</a:t>
            </a:r>
            <a:endParaRPr lang="en-US" dirty="0"/>
          </a:p>
          <a:p>
            <a:r>
              <a:rPr lang="en-US" b="1" dirty="0"/>
              <a:t>802.11ac: </a:t>
            </a:r>
            <a:r>
              <a:rPr lang="en-US" dirty="0"/>
              <a:t>will support wireless bandwidth of 1.3 </a:t>
            </a:r>
            <a:r>
              <a:rPr lang="en-US" dirty="0" err="1"/>
              <a:t>Gbps</a:t>
            </a:r>
            <a:r>
              <a:rPr lang="en-US" dirty="0"/>
              <a:t> (1.3 billion bits per second); will provide the ability to fully support a “multimedia home” in which high-definition video can be streamed simultaneously to multiple devices. Essentially, you will be able to wirelessly network your TV, DVR, smartphone, and sound system for complete </a:t>
            </a:r>
            <a:r>
              <a:rPr lang="en-US" dirty="0" err="1"/>
              <a:t>ondemand</a:t>
            </a:r>
            <a:r>
              <a:rPr lang="en-US" dirty="0"/>
              <a:t> access through any Internet-enabled device.</a:t>
            </a:r>
            <a:endParaRPr lang="en-US" dirty="0"/>
          </a:p>
          <a:p>
            <a:r>
              <a:rPr lang="en-US" b="1" dirty="0"/>
              <a:t>802.11 ad: </a:t>
            </a:r>
            <a:r>
              <a:rPr lang="en-US" dirty="0"/>
              <a:t>supports wireless bandwidth up to 7 </a:t>
            </a:r>
            <a:r>
              <a:rPr lang="en-US" dirty="0" err="1"/>
              <a:t>Gbps</a:t>
            </a:r>
            <a:r>
              <a:rPr lang="en-US" dirty="0"/>
              <a:t>; targeted to the “wireless office” as opposed to the “wireless home.”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Major </a:t>
            </a:r>
            <a:r>
              <a:rPr lang="en-US" dirty="0"/>
              <a:t>Benefits of </a:t>
            </a:r>
            <a:r>
              <a:rPr lang="en-US" dirty="0" smtClean="0"/>
              <a:t>Wi-Fi</a:t>
            </a:r>
            <a:endParaRPr lang="en-US" dirty="0"/>
          </a:p>
        </p:txBody>
      </p:sp>
      <p:sp>
        <p:nvSpPr>
          <p:cNvPr id="5" name="Content Placeholder 4"/>
          <p:cNvSpPr>
            <a:spLocks noGrp="1"/>
          </p:cNvSpPr>
          <p:nvPr>
            <p:ph sz="quarter" idx="15"/>
          </p:nvPr>
        </p:nvSpPr>
        <p:spPr>
          <a:xfrm>
            <a:off x="152399" y="2209800"/>
            <a:ext cx="8763000" cy="3962400"/>
          </a:xfrm>
        </p:spPr>
        <p:txBody>
          <a:bodyPr/>
          <a:lstStyle/>
          <a:p>
            <a:r>
              <a:rPr lang="en-US" dirty="0"/>
              <a:t>Low cost</a:t>
            </a:r>
            <a:endParaRPr lang="en-US" dirty="0"/>
          </a:p>
          <a:p>
            <a:r>
              <a:rPr lang="en-US" dirty="0" smtClean="0"/>
              <a:t>Ability </a:t>
            </a:r>
            <a:r>
              <a:rPr lang="en-US" dirty="0"/>
              <a:t>to provide simple Internet access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Three Factors Preventing Commercial Wi-Fi Market from Expanding:</a:t>
            </a:r>
            <a:endParaRPr lang="en-US" dirty="0"/>
          </a:p>
        </p:txBody>
      </p:sp>
      <p:sp>
        <p:nvSpPr>
          <p:cNvPr id="5" name="Content Placeholder 4"/>
          <p:cNvSpPr>
            <a:spLocks noGrp="1"/>
          </p:cNvSpPr>
          <p:nvPr>
            <p:ph sz="quarter" idx="15"/>
          </p:nvPr>
        </p:nvSpPr>
        <p:spPr>
          <a:xfrm>
            <a:off x="190499" y="1905000"/>
            <a:ext cx="8686800" cy="3962400"/>
          </a:xfrm>
        </p:spPr>
        <p:txBody>
          <a:bodyPr>
            <a:noAutofit/>
          </a:bodyPr>
          <a:lstStyle/>
          <a:p>
            <a:r>
              <a:rPr lang="en-US" sz="2400" b="1" dirty="0"/>
              <a:t>Roaming: </a:t>
            </a:r>
            <a:r>
              <a:rPr lang="en-US" sz="2400" dirty="0"/>
              <a:t>At this time, users cannot roam from hotspot to hotspot if the hotspots use different Wi-Fi network services. Unless the service is free, users have to log on to separate accounts.</a:t>
            </a:r>
            <a:endParaRPr lang="en-US" sz="2400" dirty="0"/>
          </a:p>
          <a:p>
            <a:r>
              <a:rPr lang="en-US" sz="2400" b="1" dirty="0"/>
              <a:t>Security: </a:t>
            </a:r>
            <a:r>
              <a:rPr lang="en-US" sz="2400" dirty="0"/>
              <a:t>the second barrier to greater acceptance of Wi-Fi because Wi-Fi uses radio waves, it is difficult to shield from intruders.</a:t>
            </a:r>
            <a:endParaRPr lang="en-US" sz="2400" dirty="0"/>
          </a:p>
          <a:p>
            <a:r>
              <a:rPr lang="en-US" sz="2400" b="1" dirty="0"/>
              <a:t>Cost: </a:t>
            </a:r>
            <a:r>
              <a:rPr lang="en-US" sz="2400" dirty="0"/>
              <a:t>even though Wi-Fi services are relatively inexpensive, many experts question whether commercial Wi-Fi services can survive when so many free hotspots are available to users.</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10.2</a:t>
            </a:r>
            <a:endParaRPr lang="en-US" dirty="0"/>
          </a:p>
        </p:txBody>
      </p:sp>
      <p:sp>
        <p:nvSpPr>
          <p:cNvPr id="4" name="Subtitle 3"/>
          <p:cNvSpPr>
            <a:spLocks noGrp="1"/>
          </p:cNvSpPr>
          <p:nvPr>
            <p:ph sz="quarter" idx="16"/>
          </p:nvPr>
        </p:nvSpPr>
        <p:spPr/>
        <p:txBody>
          <a:bodyPr>
            <a:normAutofit lnSpcReduction="10000"/>
          </a:bodyPr>
          <a:lstStyle/>
          <a:p>
            <a:r>
              <a:rPr lang="en-US" dirty="0" smtClean="0"/>
              <a:t>A Wi-Fi Network Provides Communications at the 2014 Winter Olympic Games</a:t>
            </a:r>
            <a:endParaRPr lang="en-US" dirty="0" smtClean="0"/>
          </a:p>
          <a:p>
            <a:pPr lvl="1"/>
            <a:r>
              <a:rPr lang="en-US" dirty="0"/>
              <a:t>Describe why wireless communications were critical to the success of the 2014 Winter Olympic Games. Provide </a:t>
            </a:r>
            <a:r>
              <a:rPr lang="en-US" dirty="0" smtClean="0"/>
              <a:t>specific </a:t>
            </a:r>
            <a:r>
              <a:rPr lang="en-US" dirty="0"/>
              <a:t>examples to support your answer.</a:t>
            </a:r>
            <a:endParaRPr lang="en-US" dirty="0"/>
          </a:p>
          <a:p>
            <a:pPr lvl="1"/>
            <a:r>
              <a:rPr lang="en-US" dirty="0"/>
              <a:t>What other potential problems did Avaya have to consider that were not mentioned in this case? Provide specific examples to support your answer.</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Wide-Area </a:t>
            </a:r>
            <a:r>
              <a:rPr lang="en-US" dirty="0"/>
              <a:t>Wireless Networks</a:t>
            </a:r>
            <a:endParaRPr lang="en-US" dirty="0"/>
          </a:p>
        </p:txBody>
      </p:sp>
      <p:sp>
        <p:nvSpPr>
          <p:cNvPr id="6" name="Content Placeholder 5"/>
          <p:cNvSpPr>
            <a:spLocks noGrp="1"/>
          </p:cNvSpPr>
          <p:nvPr>
            <p:ph sz="quarter" idx="15"/>
          </p:nvPr>
        </p:nvSpPr>
        <p:spPr>
          <a:xfrm>
            <a:off x="433136" y="1981200"/>
            <a:ext cx="8406064" cy="4648200"/>
          </a:xfrm>
        </p:spPr>
        <p:txBody>
          <a:bodyPr>
            <a:normAutofit fontScale="92500" lnSpcReduction="10000"/>
          </a:bodyPr>
          <a:lstStyle/>
          <a:p>
            <a:r>
              <a:rPr lang="en-US" b="1" dirty="0"/>
              <a:t>Wide-Area Wireless Networks: </a:t>
            </a:r>
            <a:r>
              <a:rPr lang="en-US" dirty="0"/>
              <a:t>networks that connect users to the Internet over a geographically dispersed territory, they typically operate over the licensed spectrum (government regulation).that is, they use portions of the wireless spectrum that are regulated by the government.</a:t>
            </a:r>
            <a:endParaRPr lang="en-US" dirty="0"/>
          </a:p>
          <a:p>
            <a:pPr lvl="1"/>
            <a:r>
              <a:rPr lang="en-US" b="1" dirty="0"/>
              <a:t>Cellular </a:t>
            </a:r>
            <a:r>
              <a:rPr lang="en-US" b="1" dirty="0" smtClean="0"/>
              <a:t>Radio</a:t>
            </a:r>
            <a:endParaRPr lang="en-US" dirty="0"/>
          </a:p>
          <a:p>
            <a:pPr lvl="1"/>
            <a:r>
              <a:rPr lang="en-US" b="1" dirty="0"/>
              <a:t>Wireless Broadband or WiMAX</a:t>
            </a:r>
            <a:r>
              <a:rPr lang="en-US" b="1" dirty="0" smtClean="0"/>
              <a:t>:</a:t>
            </a:r>
            <a:endParaRPr lang="en-US" dirty="0"/>
          </a:p>
          <a:p>
            <a:pPr lvl="1"/>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7200" y="-533400"/>
            <a:ext cx="8153399" cy="1371600"/>
          </a:xfrm>
        </p:spPr>
        <p:txBody>
          <a:bodyPr>
            <a:normAutofit/>
          </a:bodyPr>
          <a:lstStyle/>
          <a:p>
            <a:r>
              <a:rPr lang="en-US" dirty="0" smtClean="0"/>
              <a:t>Smart Phone &amp; GPS system</a:t>
            </a:r>
            <a:endParaRPr lang="en-US" dirty="0"/>
          </a:p>
        </p:txBody>
      </p:sp>
      <p:pic>
        <p:nvPicPr>
          <p:cNvPr id="8194"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3777916" y="2514600"/>
            <a:ext cx="5029200" cy="411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80738" y="1511285"/>
            <a:ext cx="9119938" cy="1200329"/>
          </a:xfrm>
          <a:prstGeom prst="rect">
            <a:avLst/>
          </a:prstGeom>
        </p:spPr>
        <p:txBody>
          <a:bodyPr wrap="square">
            <a:spAutoFit/>
          </a:bodyPr>
          <a:lstStyle/>
          <a:p>
            <a:pPr lvl="1"/>
            <a:r>
              <a:rPr lang="en-US" sz="2400" b="1" dirty="0"/>
              <a:t>Cellular Radio: </a:t>
            </a:r>
            <a:r>
              <a:rPr lang="en-US" sz="2400" dirty="0"/>
              <a:t>Cellular telephones (cell phones) provide two-way radio communications over a cellular network of base stations with seamless handoffs.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38200" y="228600"/>
            <a:ext cx="6553199" cy="1676400"/>
          </a:xfrm>
        </p:spPr>
        <p:txBody>
          <a:bodyPr>
            <a:normAutofit/>
          </a:bodyPr>
          <a:lstStyle/>
          <a:p>
            <a:r>
              <a:rPr lang="en-US" dirty="0" smtClean="0"/>
              <a:t>Wireless Technologies</a:t>
            </a:r>
            <a:endParaRPr lang="en-US" dirty="0"/>
          </a:p>
        </p:txBody>
      </p:sp>
      <p:sp>
        <p:nvSpPr>
          <p:cNvPr id="6" name="Content Placeholder 5"/>
          <p:cNvSpPr>
            <a:spLocks noGrp="1"/>
          </p:cNvSpPr>
          <p:nvPr>
            <p:ph sz="quarter" idx="15"/>
          </p:nvPr>
        </p:nvSpPr>
        <p:spPr>
          <a:xfrm>
            <a:off x="342898" y="2057400"/>
            <a:ext cx="8801101" cy="3810000"/>
          </a:xfrm>
        </p:spPr>
        <p:txBody>
          <a:bodyPr>
            <a:normAutofit fontScale="62500" lnSpcReduction="20000"/>
          </a:bodyPr>
          <a:lstStyle/>
          <a:p>
            <a:r>
              <a:rPr lang="en-US" b="1" dirty="0" smtClean="0"/>
              <a:t>Dematerialization</a:t>
            </a:r>
            <a:r>
              <a:rPr lang="en-US" b="1" dirty="0"/>
              <a:t>: </a:t>
            </a:r>
            <a:endParaRPr lang="en-US" b="1" dirty="0" smtClean="0"/>
          </a:p>
          <a:p>
            <a:r>
              <a:rPr lang="en-US" dirty="0"/>
              <a:t>A</a:t>
            </a:r>
            <a:r>
              <a:rPr lang="en-US" dirty="0" smtClean="0"/>
              <a:t> </a:t>
            </a:r>
            <a:r>
              <a:rPr lang="en-US" dirty="0"/>
              <a:t>phenomenon that occurs when the functions of many physical devices are included in one other physical device. </a:t>
            </a:r>
            <a:endParaRPr lang="en-US" dirty="0" smtClean="0"/>
          </a:p>
          <a:p>
            <a:r>
              <a:rPr lang="en-US" dirty="0" smtClean="0"/>
              <a:t>Consider </a:t>
            </a:r>
            <a:r>
              <a:rPr lang="en-US" dirty="0"/>
              <a:t>that your smartphone includes the functions of digital cameras for images and video, radios, televisions, Internet access via Web browsers, recording studios, editing suites, movie theaters, GPS navigators, word processors, spreadsheets, stereos, flashlights, board games, card games, video games, an entire range of medical devices, maps, atlases, encyclopedias, dictionaries, translators, textbooks, watches, alarm clocks, books, calculators, address books, credit card </a:t>
            </a:r>
            <a:r>
              <a:rPr lang="en-US" dirty="0" err="1"/>
              <a:t>swipers</a:t>
            </a:r>
            <a:r>
              <a:rPr lang="en-US" dirty="0"/>
              <a:t>, magnifying glasses, money and credit cards, car keys, hotel keys, cellular telephony, Wi-Fi, e-mail access, text messaging, a full QWERTY keyboard, and many, many others.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Generations </a:t>
            </a:r>
            <a:r>
              <a:rPr lang="en-US" dirty="0"/>
              <a:t>of Cellular Technology </a:t>
            </a:r>
            <a:r>
              <a:rPr lang="en-US" dirty="0" smtClean="0"/>
              <a:t>Evolution</a:t>
            </a:r>
            <a:endParaRPr lang="en-US" dirty="0"/>
          </a:p>
        </p:txBody>
      </p:sp>
      <p:sp>
        <p:nvSpPr>
          <p:cNvPr id="5" name="Content Placeholder 4"/>
          <p:cNvSpPr>
            <a:spLocks noGrp="1"/>
          </p:cNvSpPr>
          <p:nvPr>
            <p:ph sz="quarter" idx="15"/>
          </p:nvPr>
        </p:nvSpPr>
        <p:spPr>
          <a:xfrm>
            <a:off x="228600" y="1981200"/>
            <a:ext cx="8763000" cy="4572000"/>
          </a:xfrm>
        </p:spPr>
        <p:txBody>
          <a:bodyPr>
            <a:normAutofit fontScale="47500" lnSpcReduction="20000"/>
          </a:bodyPr>
          <a:lstStyle/>
          <a:p>
            <a:r>
              <a:rPr lang="en-US" b="1" dirty="0"/>
              <a:t>Generations of Cellular Technology Evolution:</a:t>
            </a:r>
            <a:endParaRPr lang="en-US" b="1" dirty="0"/>
          </a:p>
          <a:p>
            <a:r>
              <a:rPr lang="en-US" b="1" dirty="0"/>
              <a:t>First generation (1G): </a:t>
            </a:r>
            <a:r>
              <a:rPr lang="en-US" dirty="0"/>
              <a:t>cellular networks used analog signals and had low bandwidth (capacity).</a:t>
            </a:r>
            <a:endParaRPr lang="en-US" dirty="0"/>
          </a:p>
          <a:p>
            <a:r>
              <a:rPr lang="en-US" b="1" dirty="0"/>
              <a:t>Second generation (2G): </a:t>
            </a:r>
            <a:r>
              <a:rPr lang="en-US" dirty="0"/>
              <a:t>uses digital signals primarily for voice communication; it provides data communication up to 10 Kbps.</a:t>
            </a:r>
            <a:endParaRPr lang="en-US" dirty="0"/>
          </a:p>
          <a:p>
            <a:r>
              <a:rPr lang="en-US" b="1" dirty="0"/>
              <a:t>2.5G: </a:t>
            </a:r>
            <a:r>
              <a:rPr lang="en-US" dirty="0"/>
              <a:t>uses digital signals and provides voice and data communication up to 144 Kbps.</a:t>
            </a:r>
            <a:endParaRPr lang="en-US" dirty="0"/>
          </a:p>
          <a:p>
            <a:r>
              <a:rPr lang="en-US" b="1" dirty="0"/>
              <a:t>Third generation (3G): </a:t>
            </a:r>
            <a:r>
              <a:rPr lang="en-US" dirty="0"/>
              <a:t>uses digital signals and can transmit voice and data up to 384 Kbps when the device is moving at a walking pace, 128 Kbps when it is moving in a car, and up to 2 Mbps when it is in a fixed location. It supports video, Web browsing, and instant messaging.</a:t>
            </a:r>
            <a:endParaRPr lang="en-US" dirty="0"/>
          </a:p>
          <a:p>
            <a:r>
              <a:rPr lang="en-US" b="1" dirty="0"/>
              <a:t>Fourth generation (4G): </a:t>
            </a:r>
            <a:r>
              <a:rPr lang="en-US" dirty="0"/>
              <a:t>is not one defined technology or standard. The International Telecommunications Union (ITU) has specified speed requirements for 4G: 100 Mbps (million bits per second) for high-mobility communications such as cars and trains, and 1 </a:t>
            </a:r>
            <a:r>
              <a:rPr lang="en-US" dirty="0" err="1"/>
              <a:t>Gbps</a:t>
            </a:r>
            <a:r>
              <a:rPr lang="en-US" dirty="0"/>
              <a:t> (billion bits per second) for low-mobility communications such as pedestrians. A 4G system is expected to provide a secure all-IP-based mobile broadband system to all types of mobile devices.</a:t>
            </a:r>
            <a:endParaRPr lang="en-US" dirty="0"/>
          </a:p>
          <a:p>
            <a:r>
              <a:rPr lang="en-US" b="1" dirty="0"/>
              <a:t>Fifth Generation (5G): </a:t>
            </a:r>
            <a:r>
              <a:rPr lang="en-US" dirty="0"/>
              <a:t>expected to be deployed by 2020, 5G networks are predicted to be faster and more intelligent than previous generations of cellular networks. With 5G, wearable computers (e.g., Fitbit), smartphones, tablets, and other devices with sensors that are location- and context-aware will work together with apps and services that you use.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Wireless </a:t>
            </a:r>
            <a:r>
              <a:rPr lang="en-US" dirty="0"/>
              <a:t>Broadband or WiMAX</a:t>
            </a:r>
            <a:endParaRPr lang="en-US" dirty="0"/>
          </a:p>
        </p:txBody>
      </p:sp>
      <p:sp>
        <p:nvSpPr>
          <p:cNvPr id="5" name="Content Placeholder 4"/>
          <p:cNvSpPr>
            <a:spLocks noGrp="1"/>
          </p:cNvSpPr>
          <p:nvPr>
            <p:ph sz="quarter" idx="15"/>
          </p:nvPr>
        </p:nvSpPr>
        <p:spPr/>
        <p:txBody>
          <a:bodyPr>
            <a:normAutofit fontScale="85000" lnSpcReduction="10000"/>
          </a:bodyPr>
          <a:lstStyle/>
          <a:p>
            <a:r>
              <a:rPr lang="en-US" dirty="0"/>
              <a:t>Worldwide Interoperability for Microwave Access (WiMAX</a:t>
            </a:r>
            <a:r>
              <a:rPr lang="en-US" dirty="0" smtClean="0"/>
              <a:t>)</a:t>
            </a:r>
            <a:endParaRPr lang="en-US" dirty="0" smtClean="0"/>
          </a:p>
          <a:p>
            <a:r>
              <a:rPr lang="en-US" dirty="0" smtClean="0"/>
              <a:t>WiMAX = IEEE </a:t>
            </a:r>
            <a:r>
              <a:rPr lang="en-US" dirty="0"/>
              <a:t>Standard </a:t>
            </a:r>
            <a:r>
              <a:rPr lang="en-US" dirty="0" smtClean="0"/>
              <a:t>802.16</a:t>
            </a:r>
            <a:endParaRPr lang="en-US" dirty="0" smtClean="0"/>
          </a:p>
          <a:p>
            <a:r>
              <a:rPr lang="en-US" dirty="0" smtClean="0"/>
              <a:t>To </a:t>
            </a:r>
            <a:r>
              <a:rPr lang="en-US" dirty="0"/>
              <a:t>provide point-to-multipoint wireless access to Internet and other networks</a:t>
            </a:r>
            <a:endParaRPr lang="en-US" dirty="0"/>
          </a:p>
          <a:p>
            <a:r>
              <a:rPr lang="en-US" dirty="0"/>
              <a:t>To provide high data rates over 10-40km</a:t>
            </a:r>
            <a:endParaRPr lang="en-US" dirty="0"/>
          </a:p>
          <a:p>
            <a:r>
              <a:rPr lang="en-US" dirty="0" smtClean="0"/>
              <a:t>Data </a:t>
            </a:r>
            <a:r>
              <a:rPr lang="en-US" dirty="0"/>
              <a:t>transfer rate of up to 75 </a:t>
            </a:r>
            <a:r>
              <a:rPr lang="en-US" dirty="0" smtClean="0"/>
              <a:t>Mbps</a:t>
            </a:r>
            <a:endParaRPr lang="en-US" dirty="0" smtClean="0"/>
          </a:p>
          <a:p>
            <a:r>
              <a:rPr lang="en-US" dirty="0" smtClean="0"/>
              <a:t>A </a:t>
            </a:r>
            <a:r>
              <a:rPr lang="en-US" dirty="0"/>
              <a:t>secure </a:t>
            </a:r>
            <a:r>
              <a:rPr lang="en-US" dirty="0" smtClean="0"/>
              <a:t>system offering voice </a:t>
            </a:r>
            <a:r>
              <a:rPr lang="en-US" dirty="0"/>
              <a:t>and </a:t>
            </a:r>
            <a:r>
              <a:rPr lang="en-US" dirty="0" smtClean="0"/>
              <a:t>video</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6192" y="1225785"/>
            <a:ext cx="8687808" cy="5731096"/>
          </a:xfrm>
          <a:prstGeom prst="rect">
            <a:avLst/>
          </a:prstGeom>
        </p:spPr>
        <p:txBody>
          <a:bodyPr lIns="81638" tIns="42452" rIns="81638" bIns="42452"/>
          <a:lstStyle/>
          <a:p>
            <a:pPr>
              <a:buFont typeface="Times New Roman" panose="02020603050405020304"/>
              <a:buChar char="•"/>
            </a:pPr>
            <a:r>
              <a:rPr lang="en-US" sz="2540" dirty="0">
                <a:solidFill>
                  <a:schemeClr val="bg1"/>
                </a:solidFill>
              </a:rPr>
              <a:t>To provide point-to-multipoint wireless access to Internet and other networks</a:t>
            </a:r>
            <a:endParaRPr sz="1635">
              <a:solidFill>
                <a:schemeClr val="bg1"/>
              </a:solidFill>
            </a:endParaRPr>
          </a:p>
          <a:p>
            <a:pPr>
              <a:buFont typeface="Times New Roman" panose="02020603050405020304"/>
              <a:buChar char="•"/>
            </a:pPr>
            <a:r>
              <a:rPr lang="en-US" sz="2540" dirty="0">
                <a:solidFill>
                  <a:schemeClr val="bg1"/>
                </a:solidFill>
              </a:rPr>
              <a:t>To provide high data rates over 10-40km</a:t>
            </a:r>
            <a:endParaRPr sz="1635">
              <a:solidFill>
                <a:schemeClr val="bg1"/>
              </a:solidFill>
            </a:endParaRPr>
          </a:p>
        </p:txBody>
      </p:sp>
      <p:pic>
        <p:nvPicPr>
          <p:cNvPr id="221" name="Picture 220"/>
          <p:cNvPicPr/>
          <p:nvPr/>
        </p:nvPicPr>
        <p:blipFill>
          <a:blip r:embed="rId1"/>
          <a:stretch>
            <a:fillRect/>
          </a:stretch>
        </p:blipFill>
        <p:spPr>
          <a:xfrm>
            <a:off x="303301" y="381000"/>
            <a:ext cx="8535197" cy="6019800"/>
          </a:xfrm>
          <a:prstGeom prst="rect">
            <a:avLst/>
          </a:prstGeom>
          <a:ln>
            <a:noFill/>
          </a:ln>
        </p:spPr>
      </p:pic>
      <p:sp>
        <p:nvSpPr>
          <p:cNvPr id="222" name="TextShape 2"/>
          <p:cNvSpPr txBox="1"/>
          <p:nvPr/>
        </p:nvSpPr>
        <p:spPr>
          <a:xfrm>
            <a:off x="2155238" y="260948"/>
            <a:ext cx="4831325" cy="869932"/>
          </a:xfrm>
          <a:prstGeom prst="rect">
            <a:avLst/>
          </a:prstGeom>
        </p:spPr>
        <p:txBody>
          <a:bodyPr wrap="none" lIns="0" tIns="0" rIns="0" bIns="0" anchor="ctr"/>
          <a:lstStyle/>
          <a:p>
            <a:pPr algn="ctr"/>
            <a:r>
              <a:rPr lang="en-US" sz="3265">
                <a:solidFill>
                  <a:srgbClr val="FFFFFF"/>
                </a:solidFill>
              </a:rPr>
              <a:t>Purpose of WiMAX</a:t>
            </a:r>
            <a:endParaRPr sz="1635"/>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04800" y="-533400"/>
            <a:ext cx="10439400" cy="1371600"/>
          </a:xfrm>
        </p:spPr>
        <p:txBody>
          <a:bodyPr>
            <a:normAutofit/>
          </a:bodyPr>
          <a:lstStyle/>
          <a:p>
            <a:r>
              <a:rPr lang="en-US" sz="3600" dirty="0" smtClean="0"/>
              <a:t>Dematerialization with Smartphones</a:t>
            </a:r>
            <a:endParaRPr lang="en-US" sz="3600" dirty="0"/>
          </a:p>
        </p:txBody>
      </p:sp>
      <p:pic>
        <p:nvPicPr>
          <p:cNvPr id="3074"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762000" y="838200"/>
            <a:ext cx="76200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Wireless </a:t>
            </a:r>
            <a:r>
              <a:rPr lang="en-US" dirty="0" smtClean="0"/>
              <a:t>Devices</a:t>
            </a:r>
            <a:endParaRPr lang="en-US" dirty="0"/>
          </a:p>
        </p:txBody>
      </p:sp>
      <p:sp>
        <p:nvSpPr>
          <p:cNvPr id="6" name="Content Placeholder 5"/>
          <p:cNvSpPr>
            <a:spLocks noGrp="1"/>
          </p:cNvSpPr>
          <p:nvPr>
            <p:ph sz="quarter" idx="15"/>
          </p:nvPr>
        </p:nvSpPr>
        <p:spPr>
          <a:xfrm>
            <a:off x="457200" y="2209800"/>
            <a:ext cx="8001000" cy="3962400"/>
          </a:xfrm>
        </p:spPr>
        <p:txBody>
          <a:bodyPr>
            <a:normAutofit/>
          </a:bodyPr>
          <a:lstStyle/>
          <a:p>
            <a:pPr marL="0" indent="0">
              <a:buNone/>
            </a:pPr>
            <a:r>
              <a:rPr lang="en-US" sz="2800" b="1" dirty="0"/>
              <a:t>Wireless Devices Provide Three Major Advantages:</a:t>
            </a:r>
            <a:endParaRPr lang="en-US" sz="2800" b="1" dirty="0"/>
          </a:p>
          <a:p>
            <a:pPr marL="514350" indent="-514350">
              <a:buFont typeface="+mj-lt"/>
              <a:buAutoNum type="arabicPeriod"/>
            </a:pPr>
            <a:r>
              <a:rPr lang="en-US" sz="2800" dirty="0" smtClean="0"/>
              <a:t>Small </a:t>
            </a:r>
            <a:r>
              <a:rPr lang="en-US" sz="2800" dirty="0"/>
              <a:t>enough to easily carry or wear</a:t>
            </a:r>
            <a:endParaRPr lang="en-US" sz="2800" dirty="0"/>
          </a:p>
          <a:p>
            <a:pPr marL="514350" indent="-514350">
              <a:buFont typeface="+mj-lt"/>
              <a:buAutoNum type="arabicPeriod"/>
            </a:pPr>
            <a:r>
              <a:rPr lang="en-US" sz="2800" dirty="0" smtClean="0"/>
              <a:t>Sufficient </a:t>
            </a:r>
            <a:r>
              <a:rPr lang="en-US" sz="2800" dirty="0"/>
              <a:t>computing power to perform productive tasks.</a:t>
            </a:r>
            <a:endParaRPr lang="en-US" sz="2800" dirty="0"/>
          </a:p>
          <a:p>
            <a:pPr marL="514350" indent="-514350">
              <a:buFont typeface="+mj-lt"/>
              <a:buAutoNum type="arabicPeriod"/>
            </a:pPr>
            <a:r>
              <a:rPr lang="en-US" sz="2800" dirty="0" smtClean="0"/>
              <a:t>Can </a:t>
            </a:r>
            <a:r>
              <a:rPr lang="en-US" sz="2800" dirty="0"/>
              <a:t>communicate wirelessly with the Internet and other devices</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Advantages &amp; Disadvantages of Wireless Media</a:t>
            </a:r>
            <a:endParaRPr lang="en-US" dirty="0"/>
          </a:p>
        </p:txBody>
      </p:sp>
      <p:pic>
        <p:nvPicPr>
          <p:cNvPr id="4098"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0" y="1295400"/>
            <a:ext cx="8991600" cy="5410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Microwave</a:t>
            </a:r>
            <a:endParaRPr lang="en-US" b="1" dirty="0"/>
          </a:p>
        </p:txBody>
      </p:sp>
      <p:sp>
        <p:nvSpPr>
          <p:cNvPr id="6" name="Content Placeholder 5"/>
          <p:cNvSpPr>
            <a:spLocks noGrp="1"/>
          </p:cNvSpPr>
          <p:nvPr>
            <p:ph sz="quarter" idx="15"/>
          </p:nvPr>
        </p:nvSpPr>
        <p:spPr>
          <a:xfrm>
            <a:off x="36094" y="1905000"/>
            <a:ext cx="9107905" cy="3962400"/>
          </a:xfrm>
        </p:spPr>
        <p:txBody>
          <a:bodyPr>
            <a:noAutofit/>
          </a:bodyPr>
          <a:lstStyle/>
          <a:p>
            <a:r>
              <a:rPr lang="en-US" sz="2000" dirty="0"/>
              <a:t>Microwave transmission systems transmit data via electromagnetic waves.</a:t>
            </a:r>
            <a:endParaRPr lang="en-US" sz="2000" dirty="0"/>
          </a:p>
          <a:p>
            <a:r>
              <a:rPr lang="en-US" sz="2000" dirty="0"/>
              <a:t>Used for high-volume, long-distance, </a:t>
            </a:r>
            <a:r>
              <a:rPr lang="en-US" sz="2000" dirty="0" smtClean="0"/>
              <a:t>line-of-sight communication</a:t>
            </a:r>
            <a:r>
              <a:rPr lang="en-US" sz="2000" dirty="0"/>
              <a:t>. </a:t>
            </a:r>
            <a:endParaRPr lang="en-US" sz="2000" dirty="0"/>
          </a:p>
          <a:p>
            <a:r>
              <a:rPr lang="en-US" sz="2000" i="1" dirty="0"/>
              <a:t>Line-of-sight </a:t>
            </a:r>
            <a:r>
              <a:rPr lang="en-US" sz="2000" dirty="0"/>
              <a:t>means that the transmitter and receiver are in view of each other. </a:t>
            </a:r>
            <a:endParaRPr lang="en-US" sz="2000" dirty="0"/>
          </a:p>
          <a:p>
            <a:r>
              <a:rPr lang="en-US" sz="2000" dirty="0" smtClean="0"/>
              <a:t>Advantages of Microware</a:t>
            </a:r>
            <a:endParaRPr lang="en-US" sz="2000" dirty="0" smtClean="0"/>
          </a:p>
          <a:p>
            <a:pPr lvl="1"/>
            <a:r>
              <a:rPr lang="en-US" sz="1600" dirty="0"/>
              <a:t>High bandwidth</a:t>
            </a:r>
            <a:endParaRPr lang="en-US" sz="1600" dirty="0"/>
          </a:p>
          <a:p>
            <a:pPr lvl="1"/>
            <a:r>
              <a:rPr lang="en-US" sz="1600" dirty="0"/>
              <a:t>Relatively inexpensive</a:t>
            </a:r>
            <a:endParaRPr lang="en-US" sz="1600" dirty="0" smtClean="0"/>
          </a:p>
          <a:p>
            <a:r>
              <a:rPr lang="en-US" sz="2000" dirty="0" smtClean="0"/>
              <a:t>Disadvantages of Microwave</a:t>
            </a:r>
            <a:endParaRPr lang="en-US" sz="2000" dirty="0" smtClean="0"/>
          </a:p>
          <a:p>
            <a:pPr lvl="1"/>
            <a:r>
              <a:rPr lang="en-US" sz="1600" dirty="0"/>
              <a:t>Must have unobstructed line of sight (Earth's surface is curved rather than flat. Hence microwave towers usually cannot be spaced more than 30 miles </a:t>
            </a:r>
            <a:r>
              <a:rPr lang="en-US" sz="1600" dirty="0" smtClean="0"/>
              <a:t>apart)</a:t>
            </a:r>
            <a:endParaRPr lang="en-US" sz="1600" dirty="0"/>
          </a:p>
          <a:p>
            <a:pPr lvl="1"/>
            <a:r>
              <a:rPr lang="en-US" sz="1600" dirty="0"/>
              <a:t>Susceptible to environmental interference during severe weather such as heavy rain and snowstorms.</a:t>
            </a:r>
            <a:endParaRPr lang="en-US" sz="1600" dirty="0" smtClean="0"/>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19410</Words>
  <Application>WPS Presentation</Application>
  <PresentationFormat>On-screen Show (4:3)</PresentationFormat>
  <Paragraphs>383</Paragraphs>
  <Slides>52</Slides>
  <Notes>34</Notes>
  <HiddenSlides>8</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52</vt:i4>
      </vt:variant>
    </vt:vector>
  </HeadingPairs>
  <TitlesOfParts>
    <vt:vector size="67" baseType="lpstr">
      <vt:lpstr>Arial</vt:lpstr>
      <vt:lpstr>SimSun</vt:lpstr>
      <vt:lpstr>Wingdings</vt:lpstr>
      <vt:lpstr>Verdana</vt:lpstr>
      <vt:lpstr>Adobe Fan Heiti Std B</vt:lpstr>
      <vt:lpstr>Yu Gothic</vt:lpstr>
      <vt:lpstr>Times New Roman</vt:lpstr>
      <vt:lpstr>Century Gothic</vt:lpstr>
      <vt:lpstr>Garamond</vt:lpstr>
      <vt:lpstr>Segoe Print</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Asawari Dudwadkar</cp:lastModifiedBy>
  <cp:revision>796</cp:revision>
  <dcterms:created xsi:type="dcterms:W3CDTF">2013-08-07T23:49:00Z</dcterms:created>
  <dcterms:modified xsi:type="dcterms:W3CDTF">2022-09-23T11:23:18Z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6E188E211B8547AC935F268DCA1E8371</vt:lpwstr>
  </property>
  <property fmtid="{D5CDD505-2E9C-101B-9397-08002B2CF9AE}" pid="3" name="KSOProductBuildVer">
    <vt:lpwstr>1033-11.2.0.11306</vt:lpwstr>
  </property>
</Properties>
</file>