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9144000"/>
  <p:notesSz cx="6858000" cy="9144000"/>
  <p:embeddedFontLst>
    <p:embeddedFont>
      <p:font typeface="Garamond"/>
      <p:regular r:id="rId46"/>
      <p:bold r:id="rId47"/>
      <p:italic r:id="rId48"/>
      <p:boldItalic r:id="rId49"/>
    </p:embeddedFont>
    <p:embeddedFont>
      <p:font typeface="Century Gothic"/>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56">
          <p15:clr>
            <a:srgbClr val="000000"/>
          </p15:clr>
        </p15:guide>
      </p15:sldGuideLst>
    </p:ext>
    <p:ext uri="GoogleSlidesCustomDataVersion2">
      <go:slidesCustomData xmlns:go="http://customooxmlschemas.google.com/" r:id="rId54" roundtripDataSignature="AMtx7miqxio6QQE8TW8RRBFicY8WjGyF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5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Garamond-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Garamond-italic.fntdata"/><Relationship Id="rId47" Type="http://schemas.openxmlformats.org/officeDocument/2006/relationships/font" Target="fonts/Garamond-bold.fntdata"/><Relationship Id="rId49" Type="http://schemas.openxmlformats.org/officeDocument/2006/relationships/font" Target="fonts/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bold.fntdata"/><Relationship Id="rId50" Type="http://schemas.openxmlformats.org/officeDocument/2006/relationships/font" Target="fonts/CenturyGothic-regular.fntdata"/><Relationship Id="rId53" Type="http://schemas.openxmlformats.org/officeDocument/2006/relationships/font" Target="fonts/CenturyGothic-boldItalic.fntdata"/><Relationship Id="rId52"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Wireless Sensor Networks (WSNs): </a:t>
            </a:r>
            <a:r>
              <a:rPr lang="en-US"/>
              <a:t>networks of interconnected, battery powered, wireless sensors called motes that are placed into the physical environment.</a:t>
            </a:r>
            <a:endParaRPr/>
          </a:p>
          <a:p>
            <a:pPr indent="0" lvl="0" marL="0" rtl="0" algn="l">
              <a:spcBef>
                <a:spcPts val="0"/>
              </a:spcBef>
              <a:spcAft>
                <a:spcPts val="0"/>
              </a:spcAft>
              <a:buNone/>
            </a:pPr>
            <a:r>
              <a:rPr b="1" lang="en-US"/>
              <a:t>Motes: </a:t>
            </a:r>
            <a:r>
              <a:rPr lang="en-US"/>
              <a:t>wireless sensors that collect data from many points over an extended space. They contain processing, storage, and radio-frequency sensors and antennas. Each mote “wakes up” or activates for a fraction of a second when it has data to transmit. It then relays those data to its nearest neighbor. An advantage of a wireless sensor network is that if one mote fails, then another one can pick up the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Motes provide information that enables a central computer to integrate reports of the same activity from different angles within the network.</a:t>
            </a:r>
            <a:endParaRPr/>
          </a:p>
          <a:p>
            <a:pPr indent="0" lvl="0" marL="0" rtl="0" algn="l">
              <a:spcBef>
                <a:spcPts val="0"/>
              </a:spcBef>
              <a:spcAft>
                <a:spcPts val="0"/>
              </a:spcAft>
              <a:buNone/>
            </a:pPr>
            <a:r>
              <a:rPr lang="en-US"/>
              <a:t>Mote networks can determine with much greater accuracy information such as the direction in which a person is moving, the weight of a vehicle, and the amount of rainfall over a field of crops.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Applications of Wireless Sensors:</a:t>
            </a:r>
            <a:endParaRPr/>
          </a:p>
          <a:p>
            <a:pPr indent="0" lvl="0" marL="0" rtl="0" algn="l">
              <a:spcBef>
                <a:spcPts val="0"/>
              </a:spcBef>
              <a:spcAft>
                <a:spcPts val="0"/>
              </a:spcAft>
              <a:buNone/>
            </a:pPr>
            <a:r>
              <a:rPr lang="en-US"/>
              <a:t>Digital thermostats = energy efficiency</a:t>
            </a:r>
            <a:endParaRPr/>
          </a:p>
          <a:p>
            <a:pPr indent="0" lvl="0" marL="0" rtl="0" algn="l">
              <a:spcBef>
                <a:spcPts val="0"/>
              </a:spcBef>
              <a:spcAft>
                <a:spcPts val="0"/>
              </a:spcAft>
              <a:buNone/>
            </a:pPr>
            <a:r>
              <a:rPr lang="en-US"/>
              <a:t>sensors in bridges and oil rigs = alerts of needed repairs</a:t>
            </a:r>
            <a:endParaRPr/>
          </a:p>
          <a:p>
            <a:pPr indent="0" lvl="0" marL="0" rtl="0" algn="l">
              <a:spcBef>
                <a:spcPts val="0"/>
              </a:spcBef>
              <a:spcAft>
                <a:spcPts val="0"/>
              </a:spcAft>
              <a:buNone/>
            </a:pPr>
            <a:r>
              <a:rPr lang="en-US"/>
              <a:t>Sensors in jet engines = real time data on operating performance</a:t>
            </a:r>
            <a:endParaRPr/>
          </a:p>
          <a:p>
            <a:pPr indent="0" lvl="0" marL="0" rtl="0" algn="l">
              <a:spcBef>
                <a:spcPts val="0"/>
              </a:spcBef>
              <a:spcAft>
                <a:spcPts val="0"/>
              </a:spcAft>
              <a:buNone/>
            </a:pPr>
            <a:r>
              <a:rPr lang="en-US"/>
              <a:t>Sensors in fruit &amp; vegetable crates = warning in advance of spoilage</a:t>
            </a:r>
            <a:endParaRPr/>
          </a:p>
          <a:p>
            <a:pPr indent="0" lvl="0" marL="0" rtl="0" algn="l">
              <a:spcBef>
                <a:spcPts val="0"/>
              </a:spcBef>
              <a:spcAft>
                <a:spcPts val="0"/>
              </a:spcAft>
              <a:buNone/>
            </a:pPr>
            <a:r>
              <a:rPr lang="en-US"/>
              <a:t>Improve a city’s use of water, electricity, and transportation</a:t>
            </a:r>
            <a:endParaRPr/>
          </a:p>
          <a:p>
            <a:pPr indent="0" lvl="0" marL="0" rtl="0" algn="l">
              <a:spcBef>
                <a:spcPts val="0"/>
              </a:spcBef>
              <a:spcAft>
                <a:spcPts val="0"/>
              </a:spcAft>
              <a:buNone/>
            </a:pPr>
            <a:r>
              <a:rPr lang="en-US"/>
              <a:t>Smart/digital water meters = monitoring of water use and potential leaks</a:t>
            </a:r>
            <a:endParaRPr/>
          </a:p>
          <a:p>
            <a:pPr indent="0" lvl="0" marL="0" rtl="0" algn="l">
              <a:spcBef>
                <a:spcPts val="0"/>
              </a:spcBef>
              <a:spcAft>
                <a:spcPts val="0"/>
              </a:spcAft>
              <a:buNone/>
            </a:pPr>
            <a:r>
              <a:rPr lang="en-US"/>
              <a:t>Smart electrical meters = smart grid monitoring electricity usage</a:t>
            </a:r>
            <a:endParaRPr/>
          </a:p>
        </p:txBody>
      </p:sp>
      <p:sp>
        <p:nvSpPr>
          <p:cNvPr id="216" name="Google Shape;21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Wireless Sensor Networks (WSNs): </a:t>
            </a:r>
            <a:r>
              <a:rPr lang="en-US"/>
              <a:t>networks of interconnected, battery powered, wireless sensors called motes that are placed into the physical environment.</a:t>
            </a:r>
            <a:endParaRPr/>
          </a:p>
          <a:p>
            <a:pPr indent="0" lvl="0" marL="0" rtl="0" algn="l">
              <a:spcBef>
                <a:spcPts val="0"/>
              </a:spcBef>
              <a:spcAft>
                <a:spcPts val="0"/>
              </a:spcAft>
              <a:buNone/>
            </a:pPr>
            <a:r>
              <a:rPr b="1" lang="en-US"/>
              <a:t>Motes: </a:t>
            </a:r>
            <a:r>
              <a:rPr lang="en-US"/>
              <a:t>wireless sensors that collect data from many points over an extended space. They contain processing, storage, and radio-frequency sensors and antennas. Each mote “wakes up” or activates for a fraction of a second when it has data to transmit. It then relays those data to its nearest neighbor. An advantage of a wireless sensor network is that if one mote fails, then another one can pick up the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Motes provide information that enables a central computer to integrate reports of the same activity from different angles within the network.</a:t>
            </a:r>
            <a:endParaRPr/>
          </a:p>
          <a:p>
            <a:pPr indent="0" lvl="0" marL="0" rtl="0" algn="l">
              <a:spcBef>
                <a:spcPts val="0"/>
              </a:spcBef>
              <a:spcAft>
                <a:spcPts val="0"/>
              </a:spcAft>
              <a:buNone/>
            </a:pPr>
            <a:r>
              <a:rPr lang="en-US"/>
              <a:t>Mote networks can determine with much greater accuracy information such as the direction in which a person is moving, the weight of a vehicle, and the amount of rainfall over a field of crops.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Applications of Wireless Sensors:</a:t>
            </a:r>
            <a:endParaRPr/>
          </a:p>
          <a:p>
            <a:pPr indent="0" lvl="0" marL="0" rtl="0" algn="l">
              <a:spcBef>
                <a:spcPts val="0"/>
              </a:spcBef>
              <a:spcAft>
                <a:spcPts val="0"/>
              </a:spcAft>
              <a:buNone/>
            </a:pPr>
            <a:r>
              <a:rPr lang="en-US"/>
              <a:t>Digital thermostats = energy efficiency</a:t>
            </a:r>
            <a:endParaRPr/>
          </a:p>
          <a:p>
            <a:pPr indent="0" lvl="0" marL="0" rtl="0" algn="l">
              <a:spcBef>
                <a:spcPts val="0"/>
              </a:spcBef>
              <a:spcAft>
                <a:spcPts val="0"/>
              </a:spcAft>
              <a:buNone/>
            </a:pPr>
            <a:r>
              <a:rPr lang="en-US"/>
              <a:t>sensors in bridges and oil rigs = alerts of needed repairs</a:t>
            </a:r>
            <a:endParaRPr/>
          </a:p>
          <a:p>
            <a:pPr indent="0" lvl="0" marL="0" rtl="0" algn="l">
              <a:spcBef>
                <a:spcPts val="0"/>
              </a:spcBef>
              <a:spcAft>
                <a:spcPts val="0"/>
              </a:spcAft>
              <a:buNone/>
            </a:pPr>
            <a:r>
              <a:rPr lang="en-US"/>
              <a:t>Sensors in jet engines = real time data on operating performance</a:t>
            </a:r>
            <a:endParaRPr/>
          </a:p>
          <a:p>
            <a:pPr indent="0" lvl="0" marL="0" rtl="0" algn="l">
              <a:spcBef>
                <a:spcPts val="0"/>
              </a:spcBef>
              <a:spcAft>
                <a:spcPts val="0"/>
              </a:spcAft>
              <a:buNone/>
            </a:pPr>
            <a:r>
              <a:rPr lang="en-US"/>
              <a:t>Sensors in fruit &amp; vegetable crates = warning in advance of spoilage</a:t>
            </a:r>
            <a:endParaRPr/>
          </a:p>
          <a:p>
            <a:pPr indent="0" lvl="0" marL="0" rtl="0" algn="l">
              <a:spcBef>
                <a:spcPts val="0"/>
              </a:spcBef>
              <a:spcAft>
                <a:spcPts val="0"/>
              </a:spcAft>
              <a:buNone/>
            </a:pPr>
            <a:r>
              <a:rPr lang="en-US"/>
              <a:t>Improve a city’s use of water, electricity, and transportation</a:t>
            </a:r>
            <a:endParaRPr/>
          </a:p>
          <a:p>
            <a:pPr indent="0" lvl="0" marL="0" rtl="0" algn="l">
              <a:spcBef>
                <a:spcPts val="0"/>
              </a:spcBef>
              <a:spcAft>
                <a:spcPts val="0"/>
              </a:spcAft>
              <a:buNone/>
            </a:pPr>
            <a:r>
              <a:rPr lang="en-US"/>
              <a:t>Smart/digital water meters = monitoring of water use and potential leaks</a:t>
            </a:r>
            <a:endParaRPr/>
          </a:p>
          <a:p>
            <a:pPr indent="0" lvl="0" marL="0" rtl="0" algn="l">
              <a:spcBef>
                <a:spcPts val="0"/>
              </a:spcBef>
              <a:spcAft>
                <a:spcPts val="0"/>
              </a:spcAft>
              <a:buNone/>
            </a:pPr>
            <a:r>
              <a:rPr lang="en-US"/>
              <a:t>Smart electrical meters = smart grid monitoring electricity usage</a:t>
            </a:r>
            <a:endParaRPr/>
          </a:p>
        </p:txBody>
      </p:sp>
      <p:sp>
        <p:nvSpPr>
          <p:cNvPr id="223" name="Google Shape;223;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Wireless Sensor Networks (WSNs): </a:t>
            </a:r>
            <a:r>
              <a:rPr lang="en-US"/>
              <a:t>networks of interconnected, battery powered, wireless sensors called motes that are placed into the physical environment.</a:t>
            </a:r>
            <a:endParaRPr/>
          </a:p>
          <a:p>
            <a:pPr indent="0" lvl="0" marL="0" rtl="0" algn="l">
              <a:spcBef>
                <a:spcPts val="0"/>
              </a:spcBef>
              <a:spcAft>
                <a:spcPts val="0"/>
              </a:spcAft>
              <a:buNone/>
            </a:pPr>
            <a:r>
              <a:rPr b="1" lang="en-US"/>
              <a:t>Motes: </a:t>
            </a:r>
            <a:r>
              <a:rPr lang="en-US"/>
              <a:t>wireless sensors that collect data from many points over an extended space. They contain processing, storage, and radio-frequency sensors and antennas. Each mote “wakes up” or activates for a fraction of a second when it has data to transmit. It then relays those data to its nearest neighbor. An advantage of a wireless sensor network is that if one mote fails, then another one can pick up the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Motes provide information that enables a central computer to integrate reports of the same activity from different angles within the network.</a:t>
            </a:r>
            <a:endParaRPr/>
          </a:p>
          <a:p>
            <a:pPr indent="0" lvl="0" marL="0" rtl="0" algn="l">
              <a:spcBef>
                <a:spcPts val="0"/>
              </a:spcBef>
              <a:spcAft>
                <a:spcPts val="0"/>
              </a:spcAft>
              <a:buNone/>
            </a:pPr>
            <a:r>
              <a:rPr lang="en-US"/>
              <a:t>Mote networks can determine with much greater accuracy information such as the direction in which a person is moving, the weight of a vehicle, and the amount of rainfall over a field of crops.</a:t>
            </a:r>
            <a:endParaRPr/>
          </a:p>
        </p:txBody>
      </p:sp>
      <p:sp>
        <p:nvSpPr>
          <p:cNvPr id="230" name="Google Shape;230;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Applications of Wireless Sensors:</a:t>
            </a:r>
            <a:endParaRPr b="1"/>
          </a:p>
          <a:p>
            <a:pPr indent="0" lvl="0" marL="0" rtl="0" algn="l">
              <a:spcBef>
                <a:spcPts val="0"/>
              </a:spcBef>
              <a:spcAft>
                <a:spcPts val="0"/>
              </a:spcAft>
              <a:buNone/>
            </a:pPr>
            <a:r>
              <a:rPr lang="en-US"/>
              <a:t>Digital thermostats = energy efficiency</a:t>
            </a:r>
            <a:endParaRPr/>
          </a:p>
          <a:p>
            <a:pPr indent="0" lvl="0" marL="0" rtl="0" algn="l">
              <a:spcBef>
                <a:spcPts val="0"/>
              </a:spcBef>
              <a:spcAft>
                <a:spcPts val="0"/>
              </a:spcAft>
              <a:buNone/>
            </a:pPr>
            <a:r>
              <a:rPr lang="en-US"/>
              <a:t>sensors in bridges and oil rigs = alerts of needed repairs</a:t>
            </a:r>
            <a:endParaRPr/>
          </a:p>
          <a:p>
            <a:pPr indent="0" lvl="0" marL="0" rtl="0" algn="l">
              <a:spcBef>
                <a:spcPts val="0"/>
              </a:spcBef>
              <a:spcAft>
                <a:spcPts val="0"/>
              </a:spcAft>
              <a:buNone/>
            </a:pPr>
            <a:r>
              <a:rPr lang="en-US"/>
              <a:t>Sensors in jet engines = real time data on operating performance</a:t>
            </a:r>
            <a:endParaRPr/>
          </a:p>
          <a:p>
            <a:pPr indent="0" lvl="0" marL="0" rtl="0" algn="l">
              <a:spcBef>
                <a:spcPts val="0"/>
              </a:spcBef>
              <a:spcAft>
                <a:spcPts val="0"/>
              </a:spcAft>
              <a:buNone/>
            </a:pPr>
            <a:r>
              <a:rPr lang="en-US"/>
              <a:t>Sensors in fruit &amp; vegetable crates = warning in advance of spoilage</a:t>
            </a:r>
            <a:endParaRPr/>
          </a:p>
          <a:p>
            <a:pPr indent="0" lvl="0" marL="0" rtl="0" algn="l">
              <a:spcBef>
                <a:spcPts val="0"/>
              </a:spcBef>
              <a:spcAft>
                <a:spcPts val="0"/>
              </a:spcAft>
              <a:buNone/>
            </a:pPr>
            <a:r>
              <a:rPr lang="en-US"/>
              <a:t>Improve a city’s use of water, electricity, and transportation</a:t>
            </a:r>
            <a:endParaRPr/>
          </a:p>
          <a:p>
            <a:pPr indent="0" lvl="0" marL="0" rtl="0" algn="l">
              <a:spcBef>
                <a:spcPts val="0"/>
              </a:spcBef>
              <a:spcAft>
                <a:spcPts val="0"/>
              </a:spcAft>
              <a:buNone/>
            </a:pPr>
            <a:r>
              <a:rPr lang="en-US"/>
              <a:t>Smart/digital water meters = monitoring of water use and potential leaks</a:t>
            </a:r>
            <a:endParaRPr/>
          </a:p>
          <a:p>
            <a:pPr indent="0" lvl="0" marL="0" rtl="0" algn="l">
              <a:spcBef>
                <a:spcPts val="0"/>
              </a:spcBef>
              <a:spcAft>
                <a:spcPts val="0"/>
              </a:spcAft>
              <a:buNone/>
            </a:pPr>
            <a:r>
              <a:rPr lang="en-US"/>
              <a:t>Smart electrical meters = smart grid monitoring electricity usage</a:t>
            </a:r>
            <a:endParaRPr/>
          </a:p>
        </p:txBody>
      </p:sp>
      <p:sp>
        <p:nvSpPr>
          <p:cNvPr id="237" name="Google Shape;237;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Internet of Things (IoT): </a:t>
            </a:r>
            <a:r>
              <a:rPr lang="en-US"/>
              <a:t>a scenario in which objects, animals, and people are provided with unique identifiers and the ability to automatically transfer data over a network without requiring human-to-human or human-to-computer interaction.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Examples of IoT Use:</a:t>
            </a:r>
            <a:endParaRPr b="1"/>
          </a:p>
          <a:p>
            <a:pPr indent="0" lvl="0" marL="0" rtl="0" algn="l">
              <a:spcBef>
                <a:spcPts val="0"/>
              </a:spcBef>
              <a:spcAft>
                <a:spcPts val="0"/>
              </a:spcAft>
              <a:buNone/>
            </a:pPr>
            <a:r>
              <a:rPr lang="en-US"/>
              <a:t>Coke machines</a:t>
            </a:r>
            <a:endParaRPr/>
          </a:p>
          <a:p>
            <a:pPr indent="0" lvl="0" marL="0" rtl="0" algn="l">
              <a:spcBef>
                <a:spcPts val="0"/>
              </a:spcBef>
              <a:spcAft>
                <a:spcPts val="0"/>
              </a:spcAft>
              <a:buNone/>
            </a:pPr>
            <a:r>
              <a:rPr lang="en-US"/>
              <a:t>A heart monitor implant</a:t>
            </a:r>
            <a:endParaRPr/>
          </a:p>
          <a:p>
            <a:pPr indent="0" lvl="0" marL="0" rtl="0" algn="l">
              <a:spcBef>
                <a:spcPts val="0"/>
              </a:spcBef>
              <a:spcAft>
                <a:spcPts val="0"/>
              </a:spcAft>
              <a:buNone/>
            </a:pPr>
            <a:r>
              <a:rPr lang="en-US"/>
              <a:t>A farm animal with a biochip transmitter</a:t>
            </a:r>
            <a:endParaRPr/>
          </a:p>
          <a:p>
            <a:pPr indent="0" lvl="0" marL="0" rtl="0" algn="l">
              <a:spcBef>
                <a:spcPts val="0"/>
              </a:spcBef>
              <a:spcAft>
                <a:spcPts val="0"/>
              </a:spcAft>
              <a:buNone/>
            </a:pPr>
            <a:r>
              <a:rPr lang="en-US"/>
              <a:t>An automobile tire pressure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Capabilities of IoT:</a:t>
            </a:r>
            <a:endParaRPr b="1"/>
          </a:p>
          <a:p>
            <a:pPr indent="-171450" lvl="0" marL="171450" rtl="0" algn="l">
              <a:spcBef>
                <a:spcPts val="0"/>
              </a:spcBef>
              <a:spcAft>
                <a:spcPts val="0"/>
              </a:spcAft>
              <a:buClr>
                <a:schemeClr val="dk1"/>
              </a:buClr>
              <a:buSzPts val="1200"/>
              <a:buFont typeface="Arial"/>
              <a:buChar char="•"/>
            </a:pPr>
            <a:r>
              <a:rPr lang="en-US"/>
              <a:t>Reducing waste, loss, and cost</a:t>
            </a:r>
            <a:endParaRPr/>
          </a:p>
          <a:p>
            <a:pPr indent="-171450" lvl="0" marL="171450" rtl="0" algn="l">
              <a:spcBef>
                <a:spcPts val="0"/>
              </a:spcBef>
              <a:spcAft>
                <a:spcPts val="0"/>
              </a:spcAft>
              <a:buClr>
                <a:schemeClr val="dk1"/>
              </a:buClr>
              <a:buSzPts val="1200"/>
              <a:buFont typeface="Arial"/>
              <a:buChar char="•"/>
            </a:pPr>
            <a:r>
              <a:rPr lang="en-US"/>
              <a:t>Identifying the need for repair, replacement, or recall</a:t>
            </a:r>
            <a:endParaRPr/>
          </a:p>
          <a:p>
            <a:pPr indent="-171450" lvl="0" marL="171450" rtl="0" algn="l">
              <a:spcBef>
                <a:spcPts val="0"/>
              </a:spcBef>
              <a:spcAft>
                <a:spcPts val="0"/>
              </a:spcAft>
              <a:buClr>
                <a:schemeClr val="dk1"/>
              </a:buClr>
              <a:buSzPts val="1200"/>
              <a:buFont typeface="Arial"/>
              <a:buChar char="•"/>
            </a:pPr>
            <a:r>
              <a:rPr lang="en-US"/>
              <a:t>Tracking expiration data on perishable items</a:t>
            </a:r>
            <a:endParaRPr/>
          </a:p>
        </p:txBody>
      </p:sp>
      <p:sp>
        <p:nvSpPr>
          <p:cNvPr id="244" name="Google Shape;244;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Four Major Threats to Wireless Networks:</a:t>
            </a:r>
            <a:endParaRPr b="1"/>
          </a:p>
          <a:p>
            <a:pPr indent="0" lvl="0" marL="0" rtl="0" algn="l">
              <a:spcBef>
                <a:spcPts val="0"/>
              </a:spcBef>
              <a:spcAft>
                <a:spcPts val="0"/>
              </a:spcAft>
              <a:buNone/>
            </a:pPr>
            <a:r>
              <a:rPr b="1" lang="en-US"/>
              <a:t>Rogue Access Point: </a:t>
            </a:r>
            <a:r>
              <a:rPr lang="en-US"/>
              <a:t>an unauthorized access point connected to a wireless network.</a:t>
            </a:r>
            <a:endParaRPr/>
          </a:p>
          <a:p>
            <a:pPr indent="0" lvl="0" marL="0" rtl="0" algn="l">
              <a:spcBef>
                <a:spcPts val="0"/>
              </a:spcBef>
              <a:spcAft>
                <a:spcPts val="0"/>
              </a:spcAft>
              <a:buNone/>
            </a:pPr>
            <a:r>
              <a:rPr b="1" lang="en-US"/>
              <a:t>Evil Twin Attack: </a:t>
            </a:r>
            <a:r>
              <a:rPr lang="en-US"/>
              <a:t>the attacker is in the vicinity with a Wi-Fi-enabled computer and a separate connection to the Internet. Using a hotspotter—a device that detects wireless networks and provides information on them the attacker simulates a wireless access point with the same wireless network name, or SSID, as the one that authorized users expect. If the signal is strong enough, users will connect to the attacker’s system instead of the real access point.</a:t>
            </a:r>
            <a:endParaRPr/>
          </a:p>
          <a:p>
            <a:pPr indent="0" lvl="0" marL="0" rtl="0" algn="l">
              <a:spcBef>
                <a:spcPts val="0"/>
              </a:spcBef>
              <a:spcAft>
                <a:spcPts val="0"/>
              </a:spcAft>
              <a:buNone/>
            </a:pPr>
            <a:r>
              <a:rPr b="1" lang="en-US"/>
              <a:t>War Driving: </a:t>
            </a:r>
            <a:r>
              <a:rPr lang="en-US"/>
              <a:t>the act of locating WLANs while driving (or walking) around a city or elsewhere.</a:t>
            </a:r>
            <a:endParaRPr/>
          </a:p>
          <a:p>
            <a:pPr indent="0" lvl="0" marL="0" rtl="0" algn="l">
              <a:spcBef>
                <a:spcPts val="0"/>
              </a:spcBef>
              <a:spcAft>
                <a:spcPts val="0"/>
              </a:spcAft>
              <a:buNone/>
            </a:pPr>
            <a:r>
              <a:rPr b="1" lang="en-US"/>
              <a:t>Eavesdropping: </a:t>
            </a:r>
            <a:r>
              <a:rPr lang="en-US"/>
              <a:t>efforts by unauthorized users to access data that are traveling over wireless networks.</a:t>
            </a:r>
            <a:endParaRPr/>
          </a:p>
          <a:p>
            <a:pPr indent="0" lvl="0" marL="0" rtl="0" algn="l">
              <a:spcBef>
                <a:spcPts val="0"/>
              </a:spcBef>
              <a:spcAft>
                <a:spcPts val="0"/>
              </a:spcAft>
              <a:buNone/>
            </a:pPr>
            <a:r>
              <a:rPr b="1" lang="en-US"/>
              <a:t>Radio-Frequency (RF) Jamming: </a:t>
            </a:r>
            <a:r>
              <a:rPr lang="en-US"/>
              <a:t>a person or a device intentionally or unintentionally interferes with your wireless network transmissions.</a:t>
            </a:r>
            <a:endParaRPr/>
          </a:p>
        </p:txBody>
      </p:sp>
      <p:sp>
        <p:nvSpPr>
          <p:cNvPr id="251" name="Google Shape;251;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Four Major Threats to Wireless Networks:</a:t>
            </a:r>
            <a:endParaRPr b="1"/>
          </a:p>
          <a:p>
            <a:pPr indent="0" lvl="0" marL="0" rtl="0" algn="l">
              <a:spcBef>
                <a:spcPts val="0"/>
              </a:spcBef>
              <a:spcAft>
                <a:spcPts val="0"/>
              </a:spcAft>
              <a:buNone/>
            </a:pPr>
            <a:r>
              <a:rPr b="1" lang="en-US"/>
              <a:t>Rogue Access Point: </a:t>
            </a:r>
            <a:r>
              <a:rPr lang="en-US"/>
              <a:t>an unauthorized access point connected to a wireless network.</a:t>
            </a:r>
            <a:endParaRPr/>
          </a:p>
          <a:p>
            <a:pPr indent="0" lvl="0" marL="0" rtl="0" algn="l">
              <a:spcBef>
                <a:spcPts val="0"/>
              </a:spcBef>
              <a:spcAft>
                <a:spcPts val="0"/>
              </a:spcAft>
              <a:buNone/>
            </a:pPr>
            <a:r>
              <a:rPr b="1" lang="en-US"/>
              <a:t>Evil Twin Attack: </a:t>
            </a:r>
            <a:r>
              <a:rPr lang="en-US"/>
              <a:t>the attacker is in the vicinity with a Wi-Fi-enabled computer and a separate connection to the Internet. Using a hotspotter—a device that detects wireless networks and provides information on them the attacker simulates a wireless access point with the same wireless network name, or SSID, as the one that authorized users expect. If the signal is strong enough, users will connect to the attacker’s system instead of the real access point.</a:t>
            </a:r>
            <a:endParaRPr/>
          </a:p>
          <a:p>
            <a:pPr indent="0" lvl="0" marL="0" rtl="0" algn="l">
              <a:spcBef>
                <a:spcPts val="0"/>
              </a:spcBef>
              <a:spcAft>
                <a:spcPts val="0"/>
              </a:spcAft>
              <a:buNone/>
            </a:pPr>
            <a:r>
              <a:rPr b="1" lang="en-US"/>
              <a:t>War Driving: </a:t>
            </a:r>
            <a:r>
              <a:rPr lang="en-US"/>
              <a:t>the act of locating WLANs while driving (or walking) around a city or elsewhere.</a:t>
            </a:r>
            <a:endParaRPr/>
          </a:p>
          <a:p>
            <a:pPr indent="0" lvl="0" marL="0" rtl="0" algn="l">
              <a:spcBef>
                <a:spcPts val="0"/>
              </a:spcBef>
              <a:spcAft>
                <a:spcPts val="0"/>
              </a:spcAft>
              <a:buNone/>
            </a:pPr>
            <a:r>
              <a:rPr b="1" lang="en-US"/>
              <a:t>Eavesdropping: </a:t>
            </a:r>
            <a:r>
              <a:rPr lang="en-US"/>
              <a:t>efforts by unauthorized users to access data that are traveling over wireless networks.</a:t>
            </a:r>
            <a:endParaRPr/>
          </a:p>
          <a:p>
            <a:pPr indent="0" lvl="0" marL="0" rtl="0" algn="l">
              <a:spcBef>
                <a:spcPts val="0"/>
              </a:spcBef>
              <a:spcAft>
                <a:spcPts val="0"/>
              </a:spcAft>
              <a:buNone/>
            </a:pPr>
            <a:r>
              <a:rPr b="1" lang="en-US"/>
              <a:t>Radio-Frequency (RF) Jamming: </a:t>
            </a:r>
            <a:r>
              <a:rPr lang="en-US"/>
              <a:t>a person or a device intentionally or unintentionally interferes with your wireless network transmissions.</a:t>
            </a:r>
            <a:endParaRPr/>
          </a:p>
        </p:txBody>
      </p:sp>
      <p:sp>
        <p:nvSpPr>
          <p:cNvPr id="258" name="Google Shape;258;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Cloud Computing: </a:t>
            </a:r>
            <a:r>
              <a:rPr lang="en-US"/>
              <a:t>a type of computing that delivers convenient, on-demand, pay-as-you-go access for multiple customers to a shared pool of configurable computing resources (e.g., servers, networks, storage, applications, and services) that can be rapidly and easily accessed over the Internet. Cloud computing allows customers to acquire resources at any time and then delete them the instant they are no longer needed.</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b="1" i="1" lang="en-US"/>
              <a:t>Six Stages of Modern IT Infrastructure Evolution</a:t>
            </a:r>
            <a:endParaRPr b="1" i="1"/>
          </a:p>
          <a:p>
            <a:pPr indent="0" lvl="0" marL="0" rtl="0" algn="l">
              <a:spcBef>
                <a:spcPts val="0"/>
              </a:spcBef>
              <a:spcAft>
                <a:spcPts val="0"/>
              </a:spcAft>
              <a:buNone/>
            </a:pPr>
            <a:r>
              <a:rPr b="1" lang="en-US"/>
              <a:t>1. Stand-alone Mainframes: </a:t>
            </a:r>
            <a:r>
              <a:rPr lang="en-US"/>
              <a:t>Organizations initially used mainframe computers in their engineering and accounting departments. The mainframe was typically housed in a secure area, and only MIS personnel had access to it.</a:t>
            </a:r>
            <a:endParaRPr/>
          </a:p>
          <a:p>
            <a:pPr indent="0" lvl="0" marL="0" rtl="0" algn="l">
              <a:spcBef>
                <a:spcPts val="0"/>
              </a:spcBef>
              <a:spcAft>
                <a:spcPts val="0"/>
              </a:spcAft>
              <a:buNone/>
            </a:pPr>
            <a:r>
              <a:rPr b="1" lang="en-US"/>
              <a:t>2. Mainframe &amp; Dumb Terminals: </a:t>
            </a:r>
            <a:r>
              <a:rPr lang="en-US"/>
              <a:t>Forcing users to go to wherever the mainframe was located was time consuming and inefficient. As a result, firms began placing so-called “dumb terminals”—essentially electronic typewriters with limited processing power—in user departments. This arrangement enabled users to input computer programs into the mainframe from their departments, a process called remote job entry.</a:t>
            </a:r>
            <a:endParaRPr/>
          </a:p>
          <a:p>
            <a:pPr indent="0" lvl="0" marL="0" rtl="0" algn="l">
              <a:spcBef>
                <a:spcPts val="0"/>
              </a:spcBef>
              <a:spcAft>
                <a:spcPts val="0"/>
              </a:spcAft>
              <a:buNone/>
            </a:pPr>
            <a:r>
              <a:rPr b="1" lang="en-US"/>
              <a:t>3. Stand-alone Personal Computers: </a:t>
            </a:r>
            <a:r>
              <a:rPr lang="en-US"/>
              <a:t>In the late 1970s, the first personal computers appeared. The IBM PC’s debut in 1981 legitimized the entire personal computer market. Users began bringing personal computers to the workplace to improve their productivity—for example, by using spreadsheet and word processing applications. These computers were not initially supported by the firm’s MIS department. However, as the number of personal computers increased dramatically, organizations decided to support these devices, and they established policies as to which PCs and soft ware they would support.</a:t>
            </a:r>
            <a:endParaRPr/>
          </a:p>
          <a:p>
            <a:pPr indent="0" lvl="0" marL="0" rtl="0" algn="l">
              <a:spcBef>
                <a:spcPts val="0"/>
              </a:spcBef>
              <a:spcAft>
                <a:spcPts val="0"/>
              </a:spcAft>
              <a:buNone/>
            </a:pPr>
            <a:r>
              <a:rPr b="1" lang="en-US"/>
              <a:t>4. Local Area Networks: </a:t>
            </a:r>
            <a:r>
              <a:rPr lang="en-US"/>
              <a:t>(client/server computing). When personal computers are networked, individual productivity is substantially increased. For this reason, organizations began to connect personal computers into local area networks (LANs) and then connect these LANs to the mainframe, a type of processing known as client/server computing.</a:t>
            </a:r>
            <a:endParaRPr/>
          </a:p>
          <a:p>
            <a:pPr indent="0" lvl="0" marL="0" rtl="0" algn="l">
              <a:spcBef>
                <a:spcPts val="0"/>
              </a:spcBef>
              <a:spcAft>
                <a:spcPts val="0"/>
              </a:spcAft>
              <a:buNone/>
            </a:pPr>
            <a:r>
              <a:rPr b="1" lang="en-US"/>
              <a:t>5. Enterprise Computing: </a:t>
            </a:r>
            <a:r>
              <a:rPr lang="en-US"/>
              <a:t>In the early 1990s, organizations began to use networking standards to integrate different kinds of networks throughout the firm, thereby creating enterprise computing. As the Internet became widespread after 1995, organizations began using the TCP/IP networking protocol to integrate different types of networks. All types of hardware were networked, from mainframes to personal computers to smartphones. Soft ware applications and data could now flow seamlessly throughout the enterprise and between organizations.</a:t>
            </a:r>
            <a:endParaRPr/>
          </a:p>
          <a:p>
            <a:pPr indent="0" lvl="0" marL="0" rtl="0" algn="l">
              <a:spcBef>
                <a:spcPts val="0"/>
              </a:spcBef>
              <a:spcAft>
                <a:spcPts val="0"/>
              </a:spcAft>
              <a:buNone/>
            </a:pPr>
            <a:r>
              <a:rPr b="1" lang="en-US"/>
              <a:t>6. Cloud Computing and Mobile Computing: </a:t>
            </a:r>
            <a:r>
              <a:rPr lang="en-US"/>
              <a:t>Today, organizations and individuals can use the power of cloud computing. As you will see in this Plug IT In, cloud computing provides access to a shared pool of computing resources, including computers, storage, applications, and services, over a network, typically the Internet.</a:t>
            </a:r>
            <a:endParaRPr/>
          </a:p>
        </p:txBody>
      </p:sp>
      <p:sp>
        <p:nvSpPr>
          <p:cNvPr id="271" name="Google Shape;271;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Cloud Computing: </a:t>
            </a:r>
            <a:r>
              <a:rPr lang="en-US"/>
              <a:t>a type of computing that delivers convenient, on-demand, pay-as-you-go access for multiple customers to a shared pool of configurable computing resources (e.g., servers, networks, storage, applications, and services) that can be rapidly and easily accessed over the Internet. Cloud computing allows customers to acquire resources at any time and then delete them the instant they are no longer needed.</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b="1" i="1" lang="en-US"/>
              <a:t>Six Stages of Modern IT Infrastructure Evolution</a:t>
            </a:r>
            <a:endParaRPr b="1" i="1"/>
          </a:p>
          <a:p>
            <a:pPr indent="0" lvl="0" marL="0" rtl="0" algn="l">
              <a:spcBef>
                <a:spcPts val="0"/>
              </a:spcBef>
              <a:spcAft>
                <a:spcPts val="0"/>
              </a:spcAft>
              <a:buNone/>
            </a:pPr>
            <a:r>
              <a:rPr b="1" lang="en-US"/>
              <a:t>1. Stand-alone Mainframes: </a:t>
            </a:r>
            <a:r>
              <a:rPr lang="en-US"/>
              <a:t>Organizations initially used mainframe computers in their engineering and accounting departments. The mainframe was typically housed in a secure area, and only MIS personnel had access to it.</a:t>
            </a:r>
            <a:endParaRPr/>
          </a:p>
          <a:p>
            <a:pPr indent="0" lvl="0" marL="0" rtl="0" algn="l">
              <a:spcBef>
                <a:spcPts val="0"/>
              </a:spcBef>
              <a:spcAft>
                <a:spcPts val="0"/>
              </a:spcAft>
              <a:buNone/>
            </a:pPr>
            <a:r>
              <a:rPr b="1" lang="en-US"/>
              <a:t>2. Mainframe &amp; Dumb Terminals: </a:t>
            </a:r>
            <a:r>
              <a:rPr lang="en-US"/>
              <a:t>Forcing users to go to wherever the mainframe was located was time consuming and inefficient. As a result, firms began placing so-called “dumb terminals”—essentially electronic typewriters with limited processing power—in user departments. This arrangement enabled users to input computer programs into the mainframe from their departments, a process called remote job entry.</a:t>
            </a:r>
            <a:endParaRPr/>
          </a:p>
          <a:p>
            <a:pPr indent="0" lvl="0" marL="0" rtl="0" algn="l">
              <a:spcBef>
                <a:spcPts val="0"/>
              </a:spcBef>
              <a:spcAft>
                <a:spcPts val="0"/>
              </a:spcAft>
              <a:buNone/>
            </a:pPr>
            <a:r>
              <a:rPr b="1" lang="en-US"/>
              <a:t>3. Stand-alone Personal Computers: </a:t>
            </a:r>
            <a:r>
              <a:rPr lang="en-US"/>
              <a:t>In the late 1970s, the first personal computers appeared. The IBM PC’s debut in 1981 legitimized the entire personal computer market. Users began bringing personal computers to the workplace to improve their productivity—for example, by using spreadsheet and word processing applications. These computers were not initially supported by the firm’s MIS department. However, as the number of personal computers increased dramatically, organizations decided to support these devices, and they established policies as to which PCs and soft ware they would support.</a:t>
            </a:r>
            <a:endParaRPr/>
          </a:p>
          <a:p>
            <a:pPr indent="0" lvl="0" marL="0" rtl="0" algn="l">
              <a:spcBef>
                <a:spcPts val="0"/>
              </a:spcBef>
              <a:spcAft>
                <a:spcPts val="0"/>
              </a:spcAft>
              <a:buNone/>
            </a:pPr>
            <a:r>
              <a:rPr b="1" lang="en-US"/>
              <a:t>4. Local Area Networks: </a:t>
            </a:r>
            <a:r>
              <a:rPr lang="en-US"/>
              <a:t>(client/server computing). When personal computers are networked, individual productivity is substantially increased. For this reason, organizations began to connect personal computers into local area networks (LANs) and then connect these LANs to the mainframe, a type of processing known as client/server computing.</a:t>
            </a:r>
            <a:endParaRPr/>
          </a:p>
          <a:p>
            <a:pPr indent="0" lvl="0" marL="0" rtl="0" algn="l">
              <a:spcBef>
                <a:spcPts val="0"/>
              </a:spcBef>
              <a:spcAft>
                <a:spcPts val="0"/>
              </a:spcAft>
              <a:buNone/>
            </a:pPr>
            <a:r>
              <a:rPr b="1" lang="en-US"/>
              <a:t>5. Enterprise Computing: </a:t>
            </a:r>
            <a:r>
              <a:rPr lang="en-US"/>
              <a:t>In the early 1990s, organizations began to use networking standards to integrate different kinds of networks throughout the firm, thereby creating enterprise computing. As the Internet became widespread after 1995, organizations began using the TCP/IP networking protocol to integrate different types of networks. All types of hardware were networked, from mainframes to personal computers to smartphones. Soft ware applications and data could now flow seamlessly throughout the enterprise and between organizations.</a:t>
            </a:r>
            <a:endParaRPr/>
          </a:p>
          <a:p>
            <a:pPr indent="0" lvl="0" marL="0" rtl="0" algn="l">
              <a:spcBef>
                <a:spcPts val="0"/>
              </a:spcBef>
              <a:spcAft>
                <a:spcPts val="0"/>
              </a:spcAft>
              <a:buNone/>
            </a:pPr>
            <a:r>
              <a:rPr b="1" lang="en-US"/>
              <a:t>6. Cloud Computing and Mobile Computing: </a:t>
            </a:r>
            <a:r>
              <a:rPr lang="en-US"/>
              <a:t>Today, organizations and individuals can use the power of cloud computing. As you will see in this Plug IT In, cloud computing provides access to a shared pool of computing resources, including computers, storage, applications, and services, over a network, typically the Internet.</a:t>
            </a:r>
            <a:endParaRPr/>
          </a:p>
        </p:txBody>
      </p:sp>
      <p:sp>
        <p:nvSpPr>
          <p:cNvPr id="278" name="Google Shape;278;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Cloud Computing: </a:t>
            </a:r>
            <a:r>
              <a:rPr lang="en-US"/>
              <a:t>a type of computing that delivers convenient, on-demand, pay-as-you-go access for multiple customers to a shared pool of configurable computing resources (e.g., servers, networks, storage, applications, and services) that can be rapidly and easily accessed over the Internet. Cloud computing allows customers to acquire resources at any time and then delete them the instant they are no longer needed.</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b="1" i="1" lang="en-US"/>
              <a:t>Six Stages of Modern IT Infrastructure Evolution</a:t>
            </a:r>
            <a:endParaRPr b="1" i="1"/>
          </a:p>
          <a:p>
            <a:pPr indent="0" lvl="0" marL="0" rtl="0" algn="l">
              <a:spcBef>
                <a:spcPts val="0"/>
              </a:spcBef>
              <a:spcAft>
                <a:spcPts val="0"/>
              </a:spcAft>
              <a:buNone/>
            </a:pPr>
            <a:r>
              <a:rPr b="1" lang="en-US"/>
              <a:t>1. Stand-alone Mainframes: </a:t>
            </a:r>
            <a:r>
              <a:rPr lang="en-US"/>
              <a:t>Organizations initially used mainframe computers in their engineering and accounting departments. The mainframe was typically housed in a secure area, and only MIS personnel had access to it.</a:t>
            </a:r>
            <a:endParaRPr/>
          </a:p>
          <a:p>
            <a:pPr indent="0" lvl="0" marL="0" rtl="0" algn="l">
              <a:spcBef>
                <a:spcPts val="0"/>
              </a:spcBef>
              <a:spcAft>
                <a:spcPts val="0"/>
              </a:spcAft>
              <a:buNone/>
            </a:pPr>
            <a:r>
              <a:rPr b="1" lang="en-US"/>
              <a:t>2. Mainframe &amp; Dumb Terminals: </a:t>
            </a:r>
            <a:r>
              <a:rPr lang="en-US"/>
              <a:t>Forcing users to go to wherever the mainframe was located was time consuming and inefficient. As a result, firms began placing so-called “dumb terminals”—essentially electronic typewriters with limited processing power—in user departments. This arrangement enabled users to input computer programs into the mainframe from their departments, a process called remote job entry.</a:t>
            </a:r>
            <a:endParaRPr/>
          </a:p>
          <a:p>
            <a:pPr indent="0" lvl="0" marL="0" rtl="0" algn="l">
              <a:spcBef>
                <a:spcPts val="0"/>
              </a:spcBef>
              <a:spcAft>
                <a:spcPts val="0"/>
              </a:spcAft>
              <a:buNone/>
            </a:pPr>
            <a:r>
              <a:rPr b="1" lang="en-US"/>
              <a:t>3. Stand-alone Personal Computers: </a:t>
            </a:r>
            <a:r>
              <a:rPr lang="en-US"/>
              <a:t>In the late 1970s, the first personal computers appeared. The IBM PC’s debut in 1981 legitimized the entire personal computer market. Users began bringing personal computers to the workplace to improve their productivity—for example, by using spreadsheet and word processing applications. These computers were not initially supported by the firm’s MIS department. However, as the number of personal computers increased dramatically, organizations decided to support these devices, and they established policies as to which PCs and soft ware they would support.</a:t>
            </a:r>
            <a:endParaRPr/>
          </a:p>
          <a:p>
            <a:pPr indent="0" lvl="0" marL="0" rtl="0" algn="l">
              <a:spcBef>
                <a:spcPts val="0"/>
              </a:spcBef>
              <a:spcAft>
                <a:spcPts val="0"/>
              </a:spcAft>
              <a:buNone/>
            </a:pPr>
            <a:r>
              <a:rPr b="1" lang="en-US"/>
              <a:t>4. Local Area Networks: </a:t>
            </a:r>
            <a:r>
              <a:rPr lang="en-US"/>
              <a:t>(client/server computing). When personal computers are networked, individual productivity is substantially increased. For this reason, organizations began to connect personal computers into local area networks (LANs) and then connect these LANs to the mainframe, a type of processing known as client/server computing.</a:t>
            </a:r>
            <a:endParaRPr/>
          </a:p>
          <a:p>
            <a:pPr indent="0" lvl="0" marL="0" rtl="0" algn="l">
              <a:spcBef>
                <a:spcPts val="0"/>
              </a:spcBef>
              <a:spcAft>
                <a:spcPts val="0"/>
              </a:spcAft>
              <a:buNone/>
            </a:pPr>
            <a:r>
              <a:rPr b="1" lang="en-US"/>
              <a:t>5. Enterprise Computing: </a:t>
            </a:r>
            <a:r>
              <a:rPr lang="en-US"/>
              <a:t>In the early 1990s, organizations began to use networking standards to integrate different kinds of networks throughout the firm, thereby creating enterprise computing. As the Internet became widespread after 1995, organizations began using the TCP/IP networking protocol to integrate different types of networks. All types of hardware were networked, from mainframes to personal computers to smartphones. Soft ware applications and data could now flow seamlessly throughout the enterprise and between organizations.</a:t>
            </a:r>
            <a:endParaRPr/>
          </a:p>
          <a:p>
            <a:pPr indent="0" lvl="0" marL="0" rtl="0" algn="l">
              <a:spcBef>
                <a:spcPts val="0"/>
              </a:spcBef>
              <a:spcAft>
                <a:spcPts val="0"/>
              </a:spcAft>
              <a:buNone/>
            </a:pPr>
            <a:r>
              <a:rPr b="1" lang="en-US"/>
              <a:t>6. Cloud Computing and Mobile Computing: </a:t>
            </a:r>
            <a:r>
              <a:rPr lang="en-US"/>
              <a:t>Today, organizations and individuals can use the power of cloud computing. As you will see in this Plug IT In, cloud computing provides access to a shared pool of computing resources, including computers, storage, applications, and services, over a network, typically the Internet.</a:t>
            </a:r>
            <a:endParaRPr/>
          </a:p>
        </p:txBody>
      </p:sp>
      <p:sp>
        <p:nvSpPr>
          <p:cNvPr id="285" name="Google Shape;285;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Cloud Computing: </a:t>
            </a:r>
            <a:r>
              <a:rPr lang="en-US"/>
              <a:t>a type of computing that delivers convenient, on-demand, pay-as-you-go access for multiple customers to a shared pool of configurable computing resources (e.g., servers, networks, storage, applications, and services) that can be rapidly and easily accessed over the Internet. Cloud computing allows customers to acquire resources at any time and then delete them the instant they are no longer needed.</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b="1" i="1" lang="en-US"/>
              <a:t>Six Stages of Modern IT Infrastructure Evolution</a:t>
            </a:r>
            <a:endParaRPr b="1" i="1"/>
          </a:p>
          <a:p>
            <a:pPr indent="0" lvl="0" marL="0" rtl="0" algn="l">
              <a:spcBef>
                <a:spcPts val="0"/>
              </a:spcBef>
              <a:spcAft>
                <a:spcPts val="0"/>
              </a:spcAft>
              <a:buNone/>
            </a:pPr>
            <a:r>
              <a:rPr b="1" lang="en-US"/>
              <a:t>1. Stand-alone Mainframes: </a:t>
            </a:r>
            <a:r>
              <a:rPr lang="en-US"/>
              <a:t>Organizations initially used mainframe computers in their engineering and accounting departments. The mainframe was typically housed in a secure area, and only MIS personnel had access to it.</a:t>
            </a:r>
            <a:endParaRPr/>
          </a:p>
          <a:p>
            <a:pPr indent="0" lvl="0" marL="0" rtl="0" algn="l">
              <a:spcBef>
                <a:spcPts val="0"/>
              </a:spcBef>
              <a:spcAft>
                <a:spcPts val="0"/>
              </a:spcAft>
              <a:buNone/>
            </a:pPr>
            <a:r>
              <a:rPr b="1" lang="en-US"/>
              <a:t>2. Mainframe &amp; Dumb Terminals: </a:t>
            </a:r>
            <a:r>
              <a:rPr lang="en-US"/>
              <a:t>Forcing users to go to wherever the mainframe was located was time consuming and inefficient. As a result, firms began placing so-called “dumb terminals”—essentially electronic typewriters with limited processing power—in user departments. This arrangement enabled users to input computer programs into the mainframe from their departments, a process called remote job entry.</a:t>
            </a:r>
            <a:endParaRPr/>
          </a:p>
          <a:p>
            <a:pPr indent="0" lvl="0" marL="0" rtl="0" algn="l">
              <a:spcBef>
                <a:spcPts val="0"/>
              </a:spcBef>
              <a:spcAft>
                <a:spcPts val="0"/>
              </a:spcAft>
              <a:buNone/>
            </a:pPr>
            <a:r>
              <a:rPr b="1" lang="en-US"/>
              <a:t>3. Stand-alone Personal Computers: </a:t>
            </a:r>
            <a:r>
              <a:rPr lang="en-US"/>
              <a:t>In the late 1970s, the first personal computers appeared. The IBM PC’s debut in 1981 legitimized the entire personal computer market. Users began bringing personal computers to the workplace to improve their productivity—for example, by using spreadsheet and word processing applications. These computers were not initially supported by the firm’s MIS department. However, as the number of personal computers increased dramatically, organizations decided to support these devices, and they established policies as to which PCs and soft ware they would support.</a:t>
            </a:r>
            <a:endParaRPr/>
          </a:p>
          <a:p>
            <a:pPr indent="0" lvl="0" marL="0" rtl="0" algn="l">
              <a:spcBef>
                <a:spcPts val="0"/>
              </a:spcBef>
              <a:spcAft>
                <a:spcPts val="0"/>
              </a:spcAft>
              <a:buNone/>
            </a:pPr>
            <a:r>
              <a:rPr b="1" lang="en-US"/>
              <a:t>4. Local Area Networks: </a:t>
            </a:r>
            <a:r>
              <a:rPr lang="en-US"/>
              <a:t>(client/server computing). When personal computers are networked, individual productivity is substantially increased. For this reason, organizations began to connect personal computers into local area networks (LANs) and then connect these LANs to the mainframe, a type of processing known as client/server computing.</a:t>
            </a:r>
            <a:endParaRPr/>
          </a:p>
          <a:p>
            <a:pPr indent="0" lvl="0" marL="0" rtl="0" algn="l">
              <a:spcBef>
                <a:spcPts val="0"/>
              </a:spcBef>
              <a:spcAft>
                <a:spcPts val="0"/>
              </a:spcAft>
              <a:buNone/>
            </a:pPr>
            <a:r>
              <a:rPr b="1" lang="en-US"/>
              <a:t>5. Enterprise Computing: </a:t>
            </a:r>
            <a:r>
              <a:rPr lang="en-US"/>
              <a:t>In the early 1990s, organizations began to use networking standards to integrate different kinds of networks throughout the firm, thereby creating enterprise computing. As the Internet became widespread after 1995, organizations began using the TCP/IP networking protocol to integrate different types of networks. All types of hardware were networked, from mainframes to personal computers to smartphones. Soft ware applications and data could now flow seamlessly throughout the enterprise and between organizations.</a:t>
            </a:r>
            <a:endParaRPr/>
          </a:p>
          <a:p>
            <a:pPr indent="0" lvl="0" marL="0" rtl="0" algn="l">
              <a:spcBef>
                <a:spcPts val="0"/>
              </a:spcBef>
              <a:spcAft>
                <a:spcPts val="0"/>
              </a:spcAft>
              <a:buNone/>
            </a:pPr>
            <a:r>
              <a:rPr b="1" lang="en-US"/>
              <a:t>6. Cloud Computing and Mobile Computing: </a:t>
            </a:r>
            <a:r>
              <a:rPr lang="en-US"/>
              <a:t>Today, organizations and individuals can use the power of cloud computing. As you will see in this Plug IT In, cloud computing provides access to a shared pool of computing resources, including computers, storage, applications, and services, over a network, typically the Internet.</a:t>
            </a:r>
            <a:endParaRPr/>
          </a:p>
        </p:txBody>
      </p:sp>
      <p:sp>
        <p:nvSpPr>
          <p:cNvPr id="292" name="Google Shape;292;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Cloud Computing: </a:t>
            </a:r>
            <a:r>
              <a:rPr lang="en-US"/>
              <a:t>a type of computing that delivers convenient, on-demand, pay-as-you-go access for multiple customers to a shared pool of configurable computing resources (e.g., servers, networks, storage, applications, and services) that can be rapidly and easily accessed over the Internet. Cloud computing allows customers to acquire resources at any time and then delete them the instant they are no longer needed.</a:t>
            </a:r>
            <a:endParaRPr/>
          </a:p>
          <a:p>
            <a:pPr indent="0" lvl="0" marL="0" rtl="0" algn="l">
              <a:spcBef>
                <a:spcPts val="0"/>
              </a:spcBef>
              <a:spcAft>
                <a:spcPts val="0"/>
              </a:spcAft>
              <a:buNone/>
            </a:pPr>
            <a:r>
              <a:t/>
            </a:r>
            <a:endParaRPr/>
          </a:p>
        </p:txBody>
      </p:sp>
      <p:sp>
        <p:nvSpPr>
          <p:cNvPr id="299" name="Google Shape;299;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Cloud Computing Provides On-Demand Self- Service: </a:t>
            </a:r>
            <a:r>
              <a:rPr lang="en-US"/>
              <a:t>A customer can access needed computing resources automatically.</a:t>
            </a:r>
            <a:endParaRPr/>
          </a:p>
          <a:p>
            <a:pPr indent="0" lvl="0" marL="0" rtl="0" algn="l">
              <a:spcBef>
                <a:spcPts val="0"/>
              </a:spcBef>
              <a:spcAft>
                <a:spcPts val="0"/>
              </a:spcAft>
              <a:buNone/>
            </a:pPr>
            <a:r>
              <a:rPr b="1" lang="en-US"/>
              <a:t>Cloud Computing Encompasses the Characteristics of Grid Computing: </a:t>
            </a:r>
            <a:r>
              <a:rPr lang="en-US"/>
              <a:t>Grid computing pools various hardware and soft ware components to create a single IT environment with shared resources. Grid computing shares the processing resources of many geographically dispersed computers across a network.</a:t>
            </a:r>
            <a:endParaRPr/>
          </a:p>
          <a:p>
            <a:pPr indent="0" lvl="0" marL="0" rtl="0" algn="l">
              <a:spcBef>
                <a:spcPts val="0"/>
              </a:spcBef>
              <a:spcAft>
                <a:spcPts val="0"/>
              </a:spcAft>
              <a:buNone/>
            </a:pPr>
            <a:r>
              <a:rPr lang="en-US"/>
              <a:t>• Grid computing enables organizations to utilize their computing resources more efficiently.</a:t>
            </a:r>
            <a:endParaRPr/>
          </a:p>
          <a:p>
            <a:pPr indent="0" lvl="0" marL="0" rtl="0" algn="l">
              <a:spcBef>
                <a:spcPts val="0"/>
              </a:spcBef>
              <a:spcAft>
                <a:spcPts val="0"/>
              </a:spcAft>
              <a:buNone/>
            </a:pPr>
            <a:r>
              <a:rPr lang="en-US"/>
              <a:t>• Grid computing provides fault tolerance and redundancy, meaning that there is no single point of failure, so the failure of one computer will not stop an application from executing.</a:t>
            </a:r>
            <a:endParaRPr/>
          </a:p>
          <a:p>
            <a:pPr indent="0" lvl="0" marL="0" rtl="0" algn="l">
              <a:spcBef>
                <a:spcPts val="0"/>
              </a:spcBef>
              <a:spcAft>
                <a:spcPts val="0"/>
              </a:spcAft>
              <a:buNone/>
            </a:pPr>
            <a:r>
              <a:rPr lang="en-US"/>
              <a:t>• Grid computing makes it easy to scale up—that is, to access increased computing resources (i.e., add more servers)—to meet the processing demands of complex applications.</a:t>
            </a:r>
            <a:endParaRPr/>
          </a:p>
          <a:p>
            <a:pPr indent="0" lvl="0" marL="0" rtl="0" algn="l">
              <a:spcBef>
                <a:spcPts val="0"/>
              </a:spcBef>
              <a:spcAft>
                <a:spcPts val="0"/>
              </a:spcAft>
              <a:buNone/>
            </a:pPr>
            <a:r>
              <a:rPr lang="en-US"/>
              <a:t>• Grid computing makes it easy to scale down (remove computers) if extensive processing is not needed.</a:t>
            </a:r>
            <a:endParaRPr/>
          </a:p>
          <a:p>
            <a:pPr indent="0" lvl="0" marL="0" rtl="0" algn="l">
              <a:spcBef>
                <a:spcPts val="0"/>
              </a:spcBef>
              <a:spcAft>
                <a:spcPts val="0"/>
              </a:spcAft>
              <a:buNone/>
            </a:pPr>
            <a:r>
              <a:rPr b="1" lang="en-US"/>
              <a:t>Cloud Computing Encompasses the Characteristics of Utility Computing: </a:t>
            </a:r>
            <a:r>
              <a:rPr lang="en-US"/>
              <a:t>In utility computing, a service provider makes computing resources and infrastructure management available to a customer as needed. The provider then charges the customer for its specific usage rather than a flat rate. Utility computing enables companies to efficiently meet fluctuating demands for computing power by lowering the costs of owning the hardware infrastructure.</a:t>
            </a:r>
            <a:endParaRPr/>
          </a:p>
          <a:p>
            <a:pPr indent="0" lvl="0" marL="0" rtl="0" algn="l">
              <a:spcBef>
                <a:spcPts val="0"/>
              </a:spcBef>
              <a:spcAft>
                <a:spcPts val="0"/>
              </a:spcAft>
              <a:buNone/>
            </a:pPr>
            <a:r>
              <a:rPr b="1" lang="en-US"/>
              <a:t>Cloud Computing Utilizes Broad Network Access: </a:t>
            </a:r>
            <a:r>
              <a:rPr lang="en-US"/>
              <a:t>The cloud provider’s computing resources are available over a network, accessed with a Web browser, and they are configured so that they can be used with any computing device.</a:t>
            </a:r>
            <a:endParaRPr/>
          </a:p>
          <a:p>
            <a:pPr indent="0" lvl="0" marL="0" rtl="0" algn="l">
              <a:spcBef>
                <a:spcPts val="0"/>
              </a:spcBef>
              <a:spcAft>
                <a:spcPts val="0"/>
              </a:spcAft>
              <a:buNone/>
            </a:pPr>
            <a:r>
              <a:rPr b="1" lang="en-US"/>
              <a:t>Cloud Computing Pools Computing Resources: </a:t>
            </a:r>
            <a:r>
              <a:rPr lang="en-US"/>
              <a:t>The provider’s computing resources are available to serve multiple customers. These resources are dynamically assigned and reassigned according to customer demand.</a:t>
            </a:r>
            <a:endParaRPr/>
          </a:p>
          <a:p>
            <a:pPr indent="0" lvl="0" marL="0" rtl="0" algn="l">
              <a:spcBef>
                <a:spcPts val="0"/>
              </a:spcBef>
              <a:spcAft>
                <a:spcPts val="0"/>
              </a:spcAft>
              <a:buNone/>
            </a:pPr>
            <a:r>
              <a:rPr b="1" lang="en-US"/>
              <a:t>Cloud Computing Often Occurs on Virtualized Servers: </a:t>
            </a:r>
            <a:r>
              <a:rPr lang="en-US"/>
              <a:t>Cloud computing providers have placed hundreds or thousands of networked servers inside massive data centers called server farms. Server farms require massive amounts of electrical power, air-conditioning, backup generators, and security. They also need to be located fairly closely to fiber-optic communications links.</a:t>
            </a:r>
            <a:endParaRPr/>
          </a:p>
        </p:txBody>
      </p:sp>
      <p:sp>
        <p:nvSpPr>
          <p:cNvPr id="306" name="Google Shape;30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Cloud Computing Provides On-Demand Self- Service: </a:t>
            </a:r>
            <a:r>
              <a:rPr lang="en-US"/>
              <a:t>A customer can access needed computing resources automatically.</a:t>
            </a:r>
            <a:endParaRPr/>
          </a:p>
          <a:p>
            <a:pPr indent="0" lvl="0" marL="0" rtl="0" algn="l">
              <a:spcBef>
                <a:spcPts val="0"/>
              </a:spcBef>
              <a:spcAft>
                <a:spcPts val="0"/>
              </a:spcAft>
              <a:buNone/>
            </a:pPr>
            <a:r>
              <a:rPr b="1" lang="en-US"/>
              <a:t>Cloud Computing Encompasses the Characteristics of Grid Computing: </a:t>
            </a:r>
            <a:r>
              <a:rPr lang="en-US"/>
              <a:t>Grid computing pools various hardware and soft ware components to create a single IT environment with shared resources. Grid computing shares the processing resources of many geographically dispersed computers across a network.</a:t>
            </a:r>
            <a:endParaRPr/>
          </a:p>
          <a:p>
            <a:pPr indent="0" lvl="0" marL="0" rtl="0" algn="l">
              <a:spcBef>
                <a:spcPts val="0"/>
              </a:spcBef>
              <a:spcAft>
                <a:spcPts val="0"/>
              </a:spcAft>
              <a:buNone/>
            </a:pPr>
            <a:r>
              <a:rPr lang="en-US"/>
              <a:t>• Grid computing enables organizations to utilize their computing resources more efficiently.</a:t>
            </a:r>
            <a:endParaRPr/>
          </a:p>
          <a:p>
            <a:pPr indent="0" lvl="0" marL="0" rtl="0" algn="l">
              <a:spcBef>
                <a:spcPts val="0"/>
              </a:spcBef>
              <a:spcAft>
                <a:spcPts val="0"/>
              </a:spcAft>
              <a:buNone/>
            </a:pPr>
            <a:r>
              <a:rPr lang="en-US"/>
              <a:t>• Grid computing provides fault tolerance and redundancy, meaning that there is no single point of failure, so the failure of one computer will not stop an application from executing.</a:t>
            </a:r>
            <a:endParaRPr/>
          </a:p>
          <a:p>
            <a:pPr indent="0" lvl="0" marL="0" rtl="0" algn="l">
              <a:spcBef>
                <a:spcPts val="0"/>
              </a:spcBef>
              <a:spcAft>
                <a:spcPts val="0"/>
              </a:spcAft>
              <a:buNone/>
            </a:pPr>
            <a:r>
              <a:rPr lang="en-US"/>
              <a:t>• Grid computing makes it easy to scale up—that is, to access increased computing resources (i.e., add more servers)—to meet the processing demands of complex applications.</a:t>
            </a:r>
            <a:endParaRPr/>
          </a:p>
          <a:p>
            <a:pPr indent="0" lvl="0" marL="0" rtl="0" algn="l">
              <a:spcBef>
                <a:spcPts val="0"/>
              </a:spcBef>
              <a:spcAft>
                <a:spcPts val="0"/>
              </a:spcAft>
              <a:buNone/>
            </a:pPr>
            <a:r>
              <a:rPr lang="en-US"/>
              <a:t>• Grid computing makes it easy to scale down (remove computers) if extensive processing is not needed.</a:t>
            </a:r>
            <a:endParaRPr/>
          </a:p>
          <a:p>
            <a:pPr indent="0" lvl="0" marL="0" rtl="0" algn="l">
              <a:spcBef>
                <a:spcPts val="0"/>
              </a:spcBef>
              <a:spcAft>
                <a:spcPts val="0"/>
              </a:spcAft>
              <a:buNone/>
            </a:pPr>
            <a:r>
              <a:rPr b="1" lang="en-US"/>
              <a:t>Cloud Computing Encompasses the Characteristics of Utility Computing: </a:t>
            </a:r>
            <a:r>
              <a:rPr lang="en-US"/>
              <a:t>In utility computing, a service provider makes computing resources and infrastructure management available to a customer as needed. The provider then charges the customer for its specific usage rather than a flat rate. Utility computing enables companies to efficiently meet fluctuating demands for computing power by lowering the costs of owning the hardware infrastructure.</a:t>
            </a:r>
            <a:endParaRPr/>
          </a:p>
          <a:p>
            <a:pPr indent="0" lvl="0" marL="0" rtl="0" algn="l">
              <a:spcBef>
                <a:spcPts val="0"/>
              </a:spcBef>
              <a:spcAft>
                <a:spcPts val="0"/>
              </a:spcAft>
              <a:buNone/>
            </a:pPr>
            <a:r>
              <a:rPr b="1" lang="en-US"/>
              <a:t>Cloud Computing Utilizes Broad Network Access: </a:t>
            </a:r>
            <a:r>
              <a:rPr lang="en-US"/>
              <a:t>The cloud provider’s computing resources are available over a network, accessed with a Web browser, and they are configured so that they can be used with any computing device.</a:t>
            </a:r>
            <a:endParaRPr/>
          </a:p>
          <a:p>
            <a:pPr indent="0" lvl="0" marL="0" rtl="0" algn="l">
              <a:spcBef>
                <a:spcPts val="0"/>
              </a:spcBef>
              <a:spcAft>
                <a:spcPts val="0"/>
              </a:spcAft>
              <a:buNone/>
            </a:pPr>
            <a:r>
              <a:rPr b="1" lang="en-US"/>
              <a:t>Cloud Computing Pools Computing Resources: </a:t>
            </a:r>
            <a:r>
              <a:rPr lang="en-US"/>
              <a:t>The provider’s computing resources are available to serve multiple customers. These resources are dynamically assigned and reassigned according to customer demand.</a:t>
            </a:r>
            <a:endParaRPr/>
          </a:p>
          <a:p>
            <a:pPr indent="0" lvl="0" marL="0" rtl="0" algn="l">
              <a:spcBef>
                <a:spcPts val="0"/>
              </a:spcBef>
              <a:spcAft>
                <a:spcPts val="0"/>
              </a:spcAft>
              <a:buNone/>
            </a:pPr>
            <a:r>
              <a:rPr b="1" lang="en-US"/>
              <a:t>Cloud Computing Often Occurs on Virtualized Servers: </a:t>
            </a:r>
            <a:r>
              <a:rPr lang="en-US"/>
              <a:t>Cloud computing providers have placed hundreds or thousands of networked servers inside massive data centers called server farms. Server farms require massive amounts of electrical power, air-conditioning, backup generators, and security. They also need to be located fairly closely to fiber-optic communications links.</a:t>
            </a:r>
            <a:endParaRPr/>
          </a:p>
        </p:txBody>
      </p:sp>
      <p:sp>
        <p:nvSpPr>
          <p:cNvPr id="313" name="Google Shape;313;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Cloud Computing Provides On-Demand Self- Service: </a:t>
            </a:r>
            <a:r>
              <a:rPr lang="en-US"/>
              <a:t>A customer can access needed computing resources automatically.</a:t>
            </a:r>
            <a:endParaRPr/>
          </a:p>
          <a:p>
            <a:pPr indent="0" lvl="0" marL="0" rtl="0" algn="l">
              <a:spcBef>
                <a:spcPts val="0"/>
              </a:spcBef>
              <a:spcAft>
                <a:spcPts val="0"/>
              </a:spcAft>
              <a:buNone/>
            </a:pPr>
            <a:r>
              <a:rPr b="1" lang="en-US"/>
              <a:t>Cloud Computing Encompasses the Characteristics of Grid Computing: </a:t>
            </a:r>
            <a:r>
              <a:rPr lang="en-US"/>
              <a:t>Grid computing pools various hardware and soft ware components to create a single IT environment with shared resources. Grid computing shares the processing resources of many geographically dispersed computers across a network.</a:t>
            </a:r>
            <a:endParaRPr/>
          </a:p>
          <a:p>
            <a:pPr indent="0" lvl="0" marL="0" rtl="0" algn="l">
              <a:spcBef>
                <a:spcPts val="0"/>
              </a:spcBef>
              <a:spcAft>
                <a:spcPts val="0"/>
              </a:spcAft>
              <a:buNone/>
            </a:pPr>
            <a:r>
              <a:rPr lang="en-US"/>
              <a:t>• Grid computing enables organizations to utilize their computing resources more efficiently.</a:t>
            </a:r>
            <a:endParaRPr/>
          </a:p>
          <a:p>
            <a:pPr indent="0" lvl="0" marL="0" rtl="0" algn="l">
              <a:spcBef>
                <a:spcPts val="0"/>
              </a:spcBef>
              <a:spcAft>
                <a:spcPts val="0"/>
              </a:spcAft>
              <a:buNone/>
            </a:pPr>
            <a:r>
              <a:rPr lang="en-US"/>
              <a:t>• Grid computing provides fault tolerance and redundancy, meaning that there is no single point of failure, so the failure of one computer will not stop an application from executing.</a:t>
            </a:r>
            <a:endParaRPr/>
          </a:p>
          <a:p>
            <a:pPr indent="0" lvl="0" marL="0" rtl="0" algn="l">
              <a:spcBef>
                <a:spcPts val="0"/>
              </a:spcBef>
              <a:spcAft>
                <a:spcPts val="0"/>
              </a:spcAft>
              <a:buNone/>
            </a:pPr>
            <a:r>
              <a:rPr lang="en-US"/>
              <a:t>• Grid computing makes it easy to scale up—that is, to access increased computing resources (i.e., add more servers)—to meet the processing demands of complex applications.</a:t>
            </a:r>
            <a:endParaRPr/>
          </a:p>
          <a:p>
            <a:pPr indent="0" lvl="0" marL="0" rtl="0" algn="l">
              <a:spcBef>
                <a:spcPts val="0"/>
              </a:spcBef>
              <a:spcAft>
                <a:spcPts val="0"/>
              </a:spcAft>
              <a:buNone/>
            </a:pPr>
            <a:r>
              <a:rPr lang="en-US"/>
              <a:t>• Grid computing makes it easy to scale down (remove computers) if extensive processing is not needed.</a:t>
            </a:r>
            <a:endParaRPr/>
          </a:p>
          <a:p>
            <a:pPr indent="0" lvl="0" marL="0" rtl="0" algn="l">
              <a:spcBef>
                <a:spcPts val="0"/>
              </a:spcBef>
              <a:spcAft>
                <a:spcPts val="0"/>
              </a:spcAft>
              <a:buNone/>
            </a:pPr>
            <a:r>
              <a:rPr b="1" lang="en-US"/>
              <a:t>Cloud Computing Encompasses the Characteristics of Utility Computing: </a:t>
            </a:r>
            <a:r>
              <a:rPr lang="en-US"/>
              <a:t>In utility computing, a service provider makes computing resources and infrastructure management available to a customer as needed. The provider then charges the customer for its specific usage rather than a flat rate. Utility computing enables companies to efficiently meet fluctuating demands for computing power by lowering the costs of owning the hardware infrastructure.</a:t>
            </a:r>
            <a:endParaRPr/>
          </a:p>
          <a:p>
            <a:pPr indent="0" lvl="0" marL="0" rtl="0" algn="l">
              <a:spcBef>
                <a:spcPts val="0"/>
              </a:spcBef>
              <a:spcAft>
                <a:spcPts val="0"/>
              </a:spcAft>
              <a:buNone/>
            </a:pPr>
            <a:r>
              <a:rPr b="1" lang="en-US"/>
              <a:t>Cloud Computing Utilizes Broad Network Access: </a:t>
            </a:r>
            <a:r>
              <a:rPr lang="en-US"/>
              <a:t>The cloud provider’s computing resources are available over a network, accessed with a Web browser, and they are configured so that they can be used with any computing device.</a:t>
            </a:r>
            <a:endParaRPr/>
          </a:p>
          <a:p>
            <a:pPr indent="0" lvl="0" marL="0" rtl="0" algn="l">
              <a:spcBef>
                <a:spcPts val="0"/>
              </a:spcBef>
              <a:spcAft>
                <a:spcPts val="0"/>
              </a:spcAft>
              <a:buNone/>
            </a:pPr>
            <a:r>
              <a:rPr b="1" lang="en-US"/>
              <a:t>Cloud Computing Pools Computing Resources: </a:t>
            </a:r>
            <a:r>
              <a:rPr lang="en-US"/>
              <a:t>The provider’s computing resources are available to serve multiple customers. These resources are dynamically assigned and reassigned according to customer demand.</a:t>
            </a:r>
            <a:endParaRPr/>
          </a:p>
          <a:p>
            <a:pPr indent="0" lvl="0" marL="0" rtl="0" algn="l">
              <a:spcBef>
                <a:spcPts val="0"/>
              </a:spcBef>
              <a:spcAft>
                <a:spcPts val="0"/>
              </a:spcAft>
              <a:buNone/>
            </a:pPr>
            <a:r>
              <a:rPr b="1" lang="en-US"/>
              <a:t>Cloud Computing Often Occurs on Virtualized Servers: </a:t>
            </a:r>
            <a:r>
              <a:rPr lang="en-US"/>
              <a:t>Cloud computing providers have placed hundreds or thousands of networked servers inside massive data centers called server farms. Server farms require massive amounts of electrical power, air-conditioning, backup generators, and security. They also need to be located fairly closely to fiber-optic communications links.</a:t>
            </a:r>
            <a:endParaRPr/>
          </a:p>
        </p:txBody>
      </p:sp>
      <p:sp>
        <p:nvSpPr>
          <p:cNvPr id="320" name="Google Shape;320;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Cloud Computing Provides On-Demand Self- Service: </a:t>
            </a:r>
            <a:r>
              <a:rPr lang="en-US"/>
              <a:t>A customer can access needed computing resources automatically.</a:t>
            </a:r>
            <a:endParaRPr/>
          </a:p>
          <a:p>
            <a:pPr indent="0" lvl="0" marL="0" rtl="0" algn="l">
              <a:spcBef>
                <a:spcPts val="0"/>
              </a:spcBef>
              <a:spcAft>
                <a:spcPts val="0"/>
              </a:spcAft>
              <a:buNone/>
            </a:pPr>
            <a:r>
              <a:rPr b="1" lang="en-US"/>
              <a:t>Cloud Computing Encompasses the Characteristics of Grid Computing: </a:t>
            </a:r>
            <a:r>
              <a:rPr lang="en-US"/>
              <a:t>Grid computing pools various hardware and soft ware components to create a single IT environment with shared resources. Grid computing shares the processing resources of many geographically dispersed computers across a network.</a:t>
            </a:r>
            <a:endParaRPr/>
          </a:p>
          <a:p>
            <a:pPr indent="0" lvl="0" marL="0" rtl="0" algn="l">
              <a:spcBef>
                <a:spcPts val="0"/>
              </a:spcBef>
              <a:spcAft>
                <a:spcPts val="0"/>
              </a:spcAft>
              <a:buNone/>
            </a:pPr>
            <a:r>
              <a:rPr lang="en-US"/>
              <a:t>• Grid computing enables organizations to utilize their computing resources more efficiently.</a:t>
            </a:r>
            <a:endParaRPr/>
          </a:p>
          <a:p>
            <a:pPr indent="0" lvl="0" marL="0" rtl="0" algn="l">
              <a:spcBef>
                <a:spcPts val="0"/>
              </a:spcBef>
              <a:spcAft>
                <a:spcPts val="0"/>
              </a:spcAft>
              <a:buNone/>
            </a:pPr>
            <a:r>
              <a:rPr lang="en-US"/>
              <a:t>• Grid computing provides fault tolerance and redundancy, meaning that there is no single point of failure, so the failure of one computer will not stop an application from executing.</a:t>
            </a:r>
            <a:endParaRPr/>
          </a:p>
          <a:p>
            <a:pPr indent="0" lvl="0" marL="0" rtl="0" algn="l">
              <a:spcBef>
                <a:spcPts val="0"/>
              </a:spcBef>
              <a:spcAft>
                <a:spcPts val="0"/>
              </a:spcAft>
              <a:buNone/>
            </a:pPr>
            <a:r>
              <a:rPr lang="en-US"/>
              <a:t>• Grid computing makes it easy to scale up—that is, to access increased computing resources (i.e., add more servers)—to meet the processing demands of complex applications.</a:t>
            </a:r>
            <a:endParaRPr/>
          </a:p>
          <a:p>
            <a:pPr indent="0" lvl="0" marL="0" rtl="0" algn="l">
              <a:spcBef>
                <a:spcPts val="0"/>
              </a:spcBef>
              <a:spcAft>
                <a:spcPts val="0"/>
              </a:spcAft>
              <a:buNone/>
            </a:pPr>
            <a:r>
              <a:rPr lang="en-US"/>
              <a:t>• Grid computing makes it easy to scale down (remove computers) if extensive processing is not needed.</a:t>
            </a:r>
            <a:endParaRPr/>
          </a:p>
          <a:p>
            <a:pPr indent="0" lvl="0" marL="0" rtl="0" algn="l">
              <a:spcBef>
                <a:spcPts val="0"/>
              </a:spcBef>
              <a:spcAft>
                <a:spcPts val="0"/>
              </a:spcAft>
              <a:buNone/>
            </a:pPr>
            <a:r>
              <a:rPr b="1" lang="en-US"/>
              <a:t>Cloud Computing Encompasses the Characteristics of Utility Computing: </a:t>
            </a:r>
            <a:r>
              <a:rPr lang="en-US"/>
              <a:t>In utility computing, a service provider makes computing resources and infrastructure management available to a customer as needed. The provider then charges the customer for its specific usage rather than a flat rate. Utility computing enables companies to efficiently meet fluctuating demands for computing power by lowering the costs of owning the hardware infrastructure.</a:t>
            </a:r>
            <a:endParaRPr/>
          </a:p>
          <a:p>
            <a:pPr indent="0" lvl="0" marL="0" rtl="0" algn="l">
              <a:spcBef>
                <a:spcPts val="0"/>
              </a:spcBef>
              <a:spcAft>
                <a:spcPts val="0"/>
              </a:spcAft>
              <a:buNone/>
            </a:pPr>
            <a:r>
              <a:rPr b="1" lang="en-US"/>
              <a:t>Cloud Computing Utilizes Broad Network Access: </a:t>
            </a:r>
            <a:r>
              <a:rPr lang="en-US"/>
              <a:t>The cloud provider’s computing resources are available over a network, accessed with a Web browser, and they are configured so that they can be used with any computing device.</a:t>
            </a:r>
            <a:endParaRPr/>
          </a:p>
          <a:p>
            <a:pPr indent="0" lvl="0" marL="0" rtl="0" algn="l">
              <a:spcBef>
                <a:spcPts val="0"/>
              </a:spcBef>
              <a:spcAft>
                <a:spcPts val="0"/>
              </a:spcAft>
              <a:buNone/>
            </a:pPr>
            <a:r>
              <a:rPr b="1" lang="en-US"/>
              <a:t>Cloud Computing Pools Computing Resources: </a:t>
            </a:r>
            <a:r>
              <a:rPr lang="en-US"/>
              <a:t>The provider’s computing resources are available to serve multiple customers. These resources are dynamically assigned and reassigned according to customer demand.</a:t>
            </a:r>
            <a:endParaRPr/>
          </a:p>
          <a:p>
            <a:pPr indent="0" lvl="0" marL="0" rtl="0" algn="l">
              <a:spcBef>
                <a:spcPts val="0"/>
              </a:spcBef>
              <a:spcAft>
                <a:spcPts val="0"/>
              </a:spcAft>
              <a:buNone/>
            </a:pPr>
            <a:r>
              <a:rPr b="1" lang="en-US"/>
              <a:t>Cloud Computing Often Occurs on Virtualized Servers: </a:t>
            </a:r>
            <a:r>
              <a:rPr lang="en-US"/>
              <a:t>Cloud computing providers have placed hundreds or thousands of networked servers inside massive data centers called server farms. Server farms require massive amounts of electrical power, air-conditioning, backup generators, and security. They also need to be located fairly closely to fiber-optic communications links.</a:t>
            </a:r>
            <a:endParaRPr/>
          </a:p>
        </p:txBody>
      </p:sp>
      <p:sp>
        <p:nvSpPr>
          <p:cNvPr id="327" name="Google Shape;327;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Radio-Frequency Identification (RFID): </a:t>
            </a:r>
            <a:r>
              <a:rPr lang="en-US"/>
              <a:t>technology that allows manufacturers to attach tags with antennas and computer chips on goods and then track their movement through radio signals. RFID was developed to replace bar codes.</a:t>
            </a:r>
            <a:endParaRPr/>
          </a:p>
          <a:p>
            <a:pPr indent="0" lvl="0" marL="0" marR="0" rtl="0" algn="l">
              <a:lnSpc>
                <a:spcPct val="100000"/>
              </a:lnSpc>
              <a:spcBef>
                <a:spcPts val="0"/>
              </a:spcBef>
              <a:spcAft>
                <a:spcPts val="0"/>
              </a:spcAft>
              <a:buClr>
                <a:schemeClr val="dk1"/>
              </a:buClr>
              <a:buSzPts val="1200"/>
              <a:buFont typeface="Calibri"/>
              <a:buNone/>
            </a:pPr>
            <a:r>
              <a:rPr b="1" lang="en-US"/>
              <a:t>Wireless Sensor Networks (WSNs): </a:t>
            </a:r>
            <a:r>
              <a:rPr lang="en-US"/>
              <a:t>networks of interconnected, battery powered, wireless sensors called motes that are placed into the physical environment.</a:t>
            </a:r>
            <a:endParaRPr/>
          </a:p>
          <a:p>
            <a:pPr indent="0" lvl="0" marL="0" marR="0" rtl="0" algn="l">
              <a:lnSpc>
                <a:spcPct val="100000"/>
              </a:lnSpc>
              <a:spcBef>
                <a:spcPts val="0"/>
              </a:spcBef>
              <a:spcAft>
                <a:spcPts val="0"/>
              </a:spcAft>
              <a:buClr>
                <a:schemeClr val="dk1"/>
              </a:buClr>
              <a:buSzPts val="1200"/>
              <a:buFont typeface="Calibri"/>
              <a:buNone/>
            </a:pPr>
            <a:r>
              <a:rPr b="1" lang="en-US"/>
              <a:t>Internet of Things (IoT): </a:t>
            </a:r>
            <a:r>
              <a:rPr lang="en-US"/>
              <a:t>a scenario in which objects, animals, and people are provided with unique identifiers and the ability to automatically transfer data over a network without requiring human-to-human or human-to-computer interaction.</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155" name="Google Shape;15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Public Clouds: </a:t>
            </a:r>
            <a:r>
              <a:rPr lang="en-US"/>
              <a:t>shared, easily accessible, multi-customer IT infrastructures that are available nonexclusively to any entity in the general public (individuals, groups, and/or organizations). Public cloud vendors provide applications, storage, and other computing resources as services over the Internet.</a:t>
            </a:r>
            <a:endParaRPr/>
          </a:p>
          <a:p>
            <a:pPr indent="0" lvl="0" marL="0" rtl="0" algn="l">
              <a:spcBef>
                <a:spcPts val="0"/>
              </a:spcBef>
              <a:spcAft>
                <a:spcPts val="0"/>
              </a:spcAft>
              <a:buNone/>
            </a:pPr>
            <a:r>
              <a:rPr b="1" lang="en-US"/>
              <a:t>Private Clouds: </a:t>
            </a:r>
            <a:r>
              <a:rPr lang="en-US"/>
              <a:t>(also known as internal clouds or corporate clouds) IT infrastructures that can be accessed only by a single entity or by an exclusive group of related entities that share the same purpose and requirements, such as all of the business units within a single organization. Private clouds provide IT activities and applications as a service over an intranet within an enterprise. Enterprises adopt private clouds to ensure system and data security. For this reason these systems are implemented behind the corporate firewall.</a:t>
            </a:r>
            <a:endParaRPr/>
          </a:p>
          <a:p>
            <a:pPr indent="0" lvl="0" marL="0" rtl="0" algn="l">
              <a:spcBef>
                <a:spcPts val="0"/>
              </a:spcBef>
              <a:spcAft>
                <a:spcPts val="0"/>
              </a:spcAft>
              <a:buNone/>
            </a:pPr>
            <a:r>
              <a:rPr b="1" lang="en-US"/>
              <a:t>Hybrid Clouds: </a:t>
            </a:r>
            <a:r>
              <a:rPr lang="en-US"/>
              <a:t>composed of public and private clouds that remain unique entities, but are nevertheless tightly integrated. This arrangement offers users the benefits of multiple deployment models. Hybrid clouds deliver services based on security requirements, the mission-critical nature of the applications, and other company-established policies.</a:t>
            </a:r>
            <a:endParaRPr/>
          </a:p>
          <a:p>
            <a:pPr indent="0" lvl="0" marL="0" rtl="0" algn="l">
              <a:spcBef>
                <a:spcPts val="0"/>
              </a:spcBef>
              <a:spcAft>
                <a:spcPts val="0"/>
              </a:spcAft>
              <a:buNone/>
            </a:pPr>
            <a:r>
              <a:rPr b="1" lang="en-US"/>
              <a:t>Vertical Clouds: </a:t>
            </a:r>
            <a:r>
              <a:rPr lang="en-US"/>
              <a:t>cloud infrastructure and applications built for different businesses—the construction, finance, or insurance businesses, for example—thus building vertical clouds.</a:t>
            </a:r>
            <a:endParaRPr/>
          </a:p>
        </p:txBody>
      </p:sp>
      <p:sp>
        <p:nvSpPr>
          <p:cNvPr id="353" name="Google Shape;353;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Infrastructure-as-a-Service (IaaS): </a:t>
            </a:r>
            <a:r>
              <a:rPr lang="en-US"/>
              <a:t>cloud computing providers offer remotely accessible servers, networks, and storage capacity. They supply these resources on demand from their large resource pools, which are located in their data centers.</a:t>
            </a:r>
            <a:endParaRPr/>
          </a:p>
          <a:p>
            <a:pPr indent="0" lvl="0" marL="0" rtl="0" algn="l">
              <a:spcBef>
                <a:spcPts val="0"/>
              </a:spcBef>
              <a:spcAft>
                <a:spcPts val="0"/>
              </a:spcAft>
              <a:buNone/>
            </a:pPr>
            <a:r>
              <a:rPr b="1" lang="en-US"/>
              <a:t>Platform-as-a-Service (PaaS): </a:t>
            </a:r>
            <a:r>
              <a:rPr lang="en-US"/>
              <a:t>customers rent servers, operating systems, storage, a database, software development technologies such as Java and .NET, and network capacity over the Internet. The PaaS model allows the customer both to run existing applications and to develop and test new applications.</a:t>
            </a:r>
            <a:endParaRPr/>
          </a:p>
          <a:p>
            <a:pPr indent="0" lvl="0" marL="0" rtl="0" algn="l">
              <a:spcBef>
                <a:spcPts val="0"/>
              </a:spcBef>
              <a:spcAft>
                <a:spcPts val="0"/>
              </a:spcAft>
              <a:buNone/>
            </a:pPr>
            <a:r>
              <a:rPr b="1" lang="en-US"/>
              <a:t>Software-as-a-Service (SaaS): </a:t>
            </a:r>
            <a:r>
              <a:rPr lang="en-US"/>
              <a:t>cloud computing vendors provide software that is specific to their customers’ requirements. SaaS is the most widely utilized service model, and it provides a broad range of software applications. SaaS providers typically charge their customers a monthly or yearly subscription fee. SaaS applications reside in the cloud instead of on a user’s hard drive or in a data center.</a:t>
            </a:r>
            <a:endParaRPr/>
          </a:p>
        </p:txBody>
      </p:sp>
      <p:sp>
        <p:nvSpPr>
          <p:cNvPr id="366" name="Google Shape;366;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Web Services: </a:t>
            </a:r>
            <a:r>
              <a:rPr lang="en-US"/>
              <a:t>applications delivered over the Internet (the cloud) that MIS professionals can select and combine through almost any device, from personal computers to mobile phones. By using a set of shared standards, or protocols, these applications permit different systems to “talk” with one another.</a:t>
            </a:r>
            <a:endParaRPr/>
          </a:p>
          <a:p>
            <a:pPr indent="0" lvl="0" marL="0" marR="0" rtl="0" algn="l">
              <a:lnSpc>
                <a:spcPct val="100000"/>
              </a:lnSpc>
              <a:spcBef>
                <a:spcPts val="0"/>
              </a:spcBef>
              <a:spcAft>
                <a:spcPts val="0"/>
              </a:spcAft>
              <a:buClr>
                <a:schemeClr val="dk1"/>
              </a:buClr>
              <a:buSzPts val="1200"/>
              <a:buFont typeface="Calibri"/>
              <a:buNone/>
            </a:pPr>
            <a:r>
              <a:rPr lang="en-US"/>
              <a:t>------------------</a:t>
            </a:r>
            <a:endParaRPr/>
          </a:p>
          <a:p>
            <a:pPr indent="0" lvl="0" marL="0" rtl="0" algn="l">
              <a:spcBef>
                <a:spcPts val="0"/>
              </a:spcBef>
              <a:spcAft>
                <a:spcPts val="0"/>
              </a:spcAft>
              <a:buNone/>
            </a:pPr>
            <a:r>
              <a:rPr b="1" i="1" lang="en-US"/>
              <a:t>Benefits of Web services:</a:t>
            </a:r>
            <a:endParaRPr b="1" i="1"/>
          </a:p>
          <a:p>
            <a:pPr indent="-171450" lvl="0" marL="171450" rtl="0" algn="l">
              <a:spcBef>
                <a:spcPts val="0"/>
              </a:spcBef>
              <a:spcAft>
                <a:spcPts val="0"/>
              </a:spcAft>
              <a:buClr>
                <a:schemeClr val="dk1"/>
              </a:buClr>
              <a:buSzPts val="1200"/>
              <a:buFont typeface="Arial"/>
              <a:buChar char="•"/>
            </a:pPr>
            <a:r>
              <a:rPr lang="en-US"/>
              <a:t>The organization can utilize the existing Internet infrastructure without having to implement any new technologies.</a:t>
            </a:r>
            <a:endParaRPr/>
          </a:p>
          <a:p>
            <a:pPr indent="-171450" lvl="0" marL="171450" rtl="0" algn="l">
              <a:spcBef>
                <a:spcPts val="0"/>
              </a:spcBef>
              <a:spcAft>
                <a:spcPts val="0"/>
              </a:spcAft>
              <a:buClr>
                <a:schemeClr val="dk1"/>
              </a:buClr>
              <a:buSzPts val="1200"/>
              <a:buFont typeface="Arial"/>
              <a:buChar char="•"/>
            </a:pPr>
            <a:r>
              <a:rPr lang="en-US"/>
              <a:t>Organizational personnel can access remote or local data without having to understand the complexities of this process.</a:t>
            </a:r>
            <a:endParaRPr/>
          </a:p>
          <a:p>
            <a:pPr indent="-171450" lvl="0" marL="171450" rtl="0" algn="l">
              <a:spcBef>
                <a:spcPts val="0"/>
              </a:spcBef>
              <a:spcAft>
                <a:spcPts val="0"/>
              </a:spcAft>
              <a:buClr>
                <a:schemeClr val="dk1"/>
              </a:buClr>
              <a:buSzPts val="1200"/>
              <a:buFont typeface="Arial"/>
              <a:buChar char="•"/>
            </a:pPr>
            <a:r>
              <a:rPr lang="en-US"/>
              <a:t>The organization can create new applications quickly and easily.</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b="1" lang="en-US"/>
              <a:t>Service-oriented Architecture: </a:t>
            </a:r>
            <a:r>
              <a:rPr lang="en-US"/>
              <a:t>The collection of Web services used to build a firm’s IT applications. Businesses accomplish their processes by executing a series of these services.</a:t>
            </a:r>
            <a:endParaRPr/>
          </a:p>
          <a:p>
            <a:pPr indent="0" lvl="0" marL="0" rtl="0" algn="l">
              <a:spcBef>
                <a:spcPts val="0"/>
              </a:spcBef>
              <a:spcAft>
                <a:spcPts val="0"/>
              </a:spcAft>
              <a:buNone/>
            </a:pPr>
            <a:r>
              <a:rPr b="1" lang="en-US"/>
              <a:t>Extensible Markup Language (XML): </a:t>
            </a:r>
            <a:r>
              <a:rPr lang="en-US"/>
              <a:t>is a computer language that makes it easier to exchange data among a variety of applications and to validate and interpret these data. </a:t>
            </a:r>
            <a:endParaRPr/>
          </a:p>
          <a:p>
            <a:pPr indent="0" lvl="0" marL="0" rtl="0" algn="l">
              <a:spcBef>
                <a:spcPts val="0"/>
              </a:spcBef>
              <a:spcAft>
                <a:spcPts val="0"/>
              </a:spcAft>
              <a:buNone/>
            </a:pPr>
            <a:r>
              <a:rPr b="1" lang="en-US"/>
              <a:t>Hypertext Markup Language (HTML): </a:t>
            </a:r>
            <a:r>
              <a:rPr lang="en-US"/>
              <a:t>HTML is a page-description language for specifying how text, graphics, video, and sound are placed on a Web page document.</a:t>
            </a:r>
            <a:endParaRPr/>
          </a:p>
          <a:p>
            <a:pPr indent="0" lvl="0" marL="0" rtl="0" algn="l">
              <a:spcBef>
                <a:spcPts val="0"/>
              </a:spcBef>
              <a:spcAft>
                <a:spcPts val="0"/>
              </a:spcAft>
              <a:buNone/>
            </a:pPr>
            <a:r>
              <a:rPr b="1" lang="en-US"/>
              <a:t>Hypertext Markup Language 5 (HTML5): </a:t>
            </a:r>
            <a:r>
              <a:rPr lang="en-US"/>
              <a:t>enables users to embed images, audio, and video directly into a document without the use of add-ons (Adobe Flash Player). HTML5 also makes it easier for Web pages to function across different display devices, including mobile devices and desktops.</a:t>
            </a:r>
            <a:endParaRPr/>
          </a:p>
          <a:p>
            <a:pPr indent="0" lvl="0" marL="0" rtl="0" algn="l">
              <a:spcBef>
                <a:spcPts val="0"/>
              </a:spcBef>
              <a:spcAft>
                <a:spcPts val="0"/>
              </a:spcAft>
              <a:buNone/>
            </a:pPr>
            <a:r>
              <a:rPr b="1" lang="en-US"/>
              <a:t>Simple Object Access Protocol (SOAP): </a:t>
            </a:r>
            <a:r>
              <a:rPr lang="en-US"/>
              <a:t>a set of rules that define how messages can be exchanged among different network systems and applications through the use of XML. These rules essentially establish a common protocol that allows different Web services to interoperate.</a:t>
            </a:r>
            <a:endParaRPr/>
          </a:p>
          <a:p>
            <a:pPr indent="0" lvl="0" marL="0" rtl="0" algn="l">
              <a:spcBef>
                <a:spcPts val="0"/>
              </a:spcBef>
              <a:spcAft>
                <a:spcPts val="0"/>
              </a:spcAft>
              <a:buNone/>
            </a:pPr>
            <a:r>
              <a:rPr b="1" lang="en-US"/>
              <a:t>Web Services Description Language (WSDL): </a:t>
            </a:r>
            <a:r>
              <a:rPr lang="en-US"/>
              <a:t>creates the XML document describing the tasks performed by the various Web services. Tools such as VisualStudio.Net automate the process of accessing the WSDL, reading it, and coding the application to reference the specific Web service.</a:t>
            </a:r>
            <a:endParaRPr/>
          </a:p>
          <a:p>
            <a:pPr indent="0" lvl="0" marL="0" rtl="0" algn="l">
              <a:spcBef>
                <a:spcPts val="0"/>
              </a:spcBef>
              <a:spcAft>
                <a:spcPts val="0"/>
              </a:spcAft>
              <a:buNone/>
            </a:pPr>
            <a:r>
              <a:rPr b="1" lang="en-US"/>
              <a:t>Universal Description, Discovery, and Integration (UDDI): </a:t>
            </a:r>
            <a:r>
              <a:rPr lang="en-US"/>
              <a:t>allows MIS professionals to search for needed Web services by creating public or private searchable directories of these services.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3" name="Google Shape;403;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Radio-Frequency Identification (RFID): </a:t>
            </a:r>
            <a:r>
              <a:rPr lang="en-US"/>
              <a:t>technology that allows manufacturers to attach tags with antennas and computer chips on goods and then track their movement through radio signals. RFID was developed to replace bar codes.</a:t>
            </a:r>
            <a:endParaRPr/>
          </a:p>
          <a:p>
            <a:pPr indent="0" lvl="0" marL="0" marR="0" rtl="0" algn="l">
              <a:lnSpc>
                <a:spcPct val="100000"/>
              </a:lnSpc>
              <a:spcBef>
                <a:spcPts val="0"/>
              </a:spcBef>
              <a:spcAft>
                <a:spcPts val="0"/>
              </a:spcAft>
              <a:buClr>
                <a:schemeClr val="dk1"/>
              </a:buClr>
              <a:buSzPts val="1200"/>
              <a:buFont typeface="Calibri"/>
              <a:buNone/>
            </a:pPr>
            <a:r>
              <a:rPr b="1" lang="en-US"/>
              <a:t>Wireless Sensor Networks (WSNs): </a:t>
            </a:r>
            <a:r>
              <a:rPr lang="en-US"/>
              <a:t>networks of interconnected, battery powered, wireless sensors called motes that are placed into the physical environment.</a:t>
            </a:r>
            <a:endParaRPr/>
          </a:p>
          <a:p>
            <a:pPr indent="0" lvl="0" marL="0" marR="0" rtl="0" algn="l">
              <a:lnSpc>
                <a:spcPct val="100000"/>
              </a:lnSpc>
              <a:spcBef>
                <a:spcPts val="0"/>
              </a:spcBef>
              <a:spcAft>
                <a:spcPts val="0"/>
              </a:spcAft>
              <a:buClr>
                <a:schemeClr val="dk1"/>
              </a:buClr>
              <a:buSzPts val="1200"/>
              <a:buFont typeface="Calibri"/>
              <a:buNone/>
            </a:pPr>
            <a:r>
              <a:rPr b="1" lang="en-US"/>
              <a:t>Internet of Things (IoT): </a:t>
            </a:r>
            <a:r>
              <a:rPr lang="en-US"/>
              <a:t>a scenario in which objects, animals, and people are provided with unique identifiers and the ability to automatically transfer data over a network without requiring human-to-human or human-to-computer interaction.</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164" name="Google Shape;16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a:t>Benefits of Web services:</a:t>
            </a:r>
            <a:endParaRPr b="1" i="1"/>
          </a:p>
          <a:p>
            <a:pPr indent="-171450" lvl="0" marL="171450" rtl="0" algn="l">
              <a:spcBef>
                <a:spcPts val="0"/>
              </a:spcBef>
              <a:spcAft>
                <a:spcPts val="0"/>
              </a:spcAft>
              <a:buClr>
                <a:schemeClr val="dk1"/>
              </a:buClr>
              <a:buSzPts val="1200"/>
              <a:buFont typeface="Arial"/>
              <a:buChar char="•"/>
            </a:pPr>
            <a:r>
              <a:rPr lang="en-US"/>
              <a:t>The organization can utilize the existing Internet infrastructure without having to implement any new technologies.</a:t>
            </a:r>
            <a:endParaRPr/>
          </a:p>
          <a:p>
            <a:pPr indent="-171450" lvl="0" marL="171450" rtl="0" algn="l">
              <a:spcBef>
                <a:spcPts val="0"/>
              </a:spcBef>
              <a:spcAft>
                <a:spcPts val="0"/>
              </a:spcAft>
              <a:buClr>
                <a:schemeClr val="dk1"/>
              </a:buClr>
              <a:buSzPts val="1200"/>
              <a:buFont typeface="Arial"/>
              <a:buChar char="•"/>
            </a:pPr>
            <a:r>
              <a:rPr lang="en-US"/>
              <a:t>Organizational personnel can access remote or local data without having to understand the complexities of this process.</a:t>
            </a:r>
            <a:endParaRPr/>
          </a:p>
          <a:p>
            <a:pPr indent="-171450" lvl="0" marL="171450" rtl="0" algn="l">
              <a:spcBef>
                <a:spcPts val="0"/>
              </a:spcBef>
              <a:spcAft>
                <a:spcPts val="0"/>
              </a:spcAft>
              <a:buClr>
                <a:schemeClr val="dk1"/>
              </a:buClr>
              <a:buSzPts val="1200"/>
              <a:buFont typeface="Arial"/>
              <a:buChar char="•"/>
            </a:pPr>
            <a:r>
              <a:rPr lang="en-US"/>
              <a:t>The organization can create new applications quickly and easily.</a:t>
            </a:r>
            <a:endParaRPr/>
          </a:p>
        </p:txBody>
      </p:sp>
      <p:sp>
        <p:nvSpPr>
          <p:cNvPr id="411" name="Google Shape;411;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Radio-Frequency Identification (RFID): </a:t>
            </a:r>
            <a:r>
              <a:rPr lang="en-US"/>
              <a:t>technology that allows manufacturers to attach tags with antennas and computer chips on goods and then track their movement through radio signals. RFID was developed to replace bar codes.</a:t>
            </a:r>
            <a:endParaRPr/>
          </a:p>
          <a:p>
            <a:pPr indent="0" lvl="0" marL="0" rtl="0" algn="l">
              <a:spcBef>
                <a:spcPts val="0"/>
              </a:spcBef>
              <a:spcAft>
                <a:spcPts val="0"/>
              </a:spcAft>
              <a:buNone/>
            </a:pPr>
            <a:r>
              <a:rPr b="1" lang="en-US"/>
              <a:t>Universal Product Code (UPC): </a:t>
            </a:r>
            <a:r>
              <a:rPr lang="en-US"/>
              <a:t>A typical bar code made up of 12 digits that are batched in various groups. The first digit identifies the item type, the next five digits identify the manufacturer, and the next five identify the product. The last digit is a check digit for error detection.</a:t>
            </a:r>
            <a:endParaRPr/>
          </a:p>
          <a:p>
            <a:pPr indent="0" lvl="0" marL="0" rtl="0" algn="l">
              <a:spcBef>
                <a:spcPts val="0"/>
              </a:spcBef>
              <a:spcAft>
                <a:spcPts val="0"/>
              </a:spcAft>
              <a:buNone/>
            </a:pPr>
            <a:r>
              <a:rPr b="1" lang="en-US"/>
              <a:t>RFID Systems: </a:t>
            </a:r>
            <a:r>
              <a:rPr lang="en-US"/>
              <a:t>tags have embedded microchips, which contain data, and antennas to transmit radio signals over a short distance to RFID readers including information that uniquely identifies an item (location and when it was made).</a:t>
            </a:r>
            <a:endParaRPr/>
          </a:p>
          <a:p>
            <a:pPr indent="0" lvl="0" marL="0" marR="0" rtl="0" algn="l">
              <a:lnSpc>
                <a:spcPct val="100000"/>
              </a:lnSpc>
              <a:spcBef>
                <a:spcPts val="0"/>
              </a:spcBef>
              <a:spcAft>
                <a:spcPts val="0"/>
              </a:spcAft>
              <a:buClr>
                <a:schemeClr val="dk1"/>
              </a:buClr>
              <a:buSzPts val="1200"/>
              <a:buFont typeface="Calibri"/>
              <a:buNone/>
            </a:pPr>
            <a:r>
              <a:rPr b="1" lang="en-US"/>
              <a:t>QR code: </a:t>
            </a:r>
            <a:r>
              <a:rPr lang="en-US"/>
              <a:t>a two-dimensional code, readable by dedicated QR readers and camera phones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Limitations of Bar codes:</a:t>
            </a:r>
            <a:endParaRPr b="1"/>
          </a:p>
          <a:p>
            <a:pPr indent="-171450" lvl="0" marL="171450" rtl="0" algn="l">
              <a:spcBef>
                <a:spcPts val="0"/>
              </a:spcBef>
              <a:spcAft>
                <a:spcPts val="0"/>
              </a:spcAft>
              <a:buClr>
                <a:schemeClr val="dk1"/>
              </a:buClr>
              <a:buSzPts val="1200"/>
              <a:buFont typeface="Arial"/>
              <a:buChar char="•"/>
            </a:pPr>
            <a:r>
              <a:rPr lang="en-US"/>
              <a:t>Require a line of sight to the scanning device</a:t>
            </a:r>
            <a:endParaRPr/>
          </a:p>
          <a:p>
            <a:pPr indent="-171450" lvl="0" marL="171450" rtl="0" algn="l">
              <a:spcBef>
                <a:spcPts val="0"/>
              </a:spcBef>
              <a:spcAft>
                <a:spcPts val="0"/>
              </a:spcAft>
              <a:buClr>
                <a:schemeClr val="dk1"/>
              </a:buClr>
              <a:buSzPts val="1200"/>
              <a:buFont typeface="Arial"/>
              <a:buChar char="•"/>
            </a:pPr>
            <a:r>
              <a:rPr lang="en-US"/>
              <a:t>Pose substantial problems in a manufacturing plant, warehouse or shipping/receiving dock</a:t>
            </a:r>
            <a:endParaRPr/>
          </a:p>
          <a:p>
            <a:pPr indent="-171450" lvl="0" marL="171450" rtl="0" algn="l">
              <a:spcBef>
                <a:spcPts val="0"/>
              </a:spcBef>
              <a:spcAft>
                <a:spcPts val="0"/>
              </a:spcAft>
              <a:buClr>
                <a:schemeClr val="dk1"/>
              </a:buClr>
              <a:buSzPts val="1200"/>
              <a:buFont typeface="Arial"/>
              <a:buChar char="•"/>
            </a:pPr>
            <a:r>
              <a:rPr lang="en-US"/>
              <a:t>can be ripped, soiled, or lost</a:t>
            </a:r>
            <a:endParaRPr/>
          </a:p>
          <a:p>
            <a:pPr indent="-171450" lvl="0" marL="171450" rtl="0" algn="l">
              <a:spcBef>
                <a:spcPts val="0"/>
              </a:spcBef>
              <a:spcAft>
                <a:spcPts val="0"/>
              </a:spcAft>
              <a:buClr>
                <a:schemeClr val="dk1"/>
              </a:buClr>
              <a:buSzPts val="1200"/>
              <a:buFont typeface="Arial"/>
              <a:buChar char="•"/>
            </a:pPr>
            <a:r>
              <a:rPr lang="en-US"/>
              <a:t>identifies the manufacturer and product but not the actual item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Two Basic Types of RFID Tags:</a:t>
            </a:r>
            <a:endParaRPr b="1"/>
          </a:p>
          <a:p>
            <a:pPr indent="0" lvl="0" marL="0" rtl="0" algn="l">
              <a:spcBef>
                <a:spcPts val="0"/>
              </a:spcBef>
              <a:spcAft>
                <a:spcPts val="0"/>
              </a:spcAft>
              <a:buNone/>
            </a:pPr>
            <a:r>
              <a:rPr b="1" i="1" lang="en-US"/>
              <a:t>Active RFID: </a:t>
            </a:r>
            <a:r>
              <a:rPr lang="en-US"/>
              <a:t>tags that use internal batteries for power, and they broadcast radio waves to a reader.</a:t>
            </a:r>
            <a:endParaRPr/>
          </a:p>
          <a:p>
            <a:pPr indent="0" lvl="0" marL="0" rtl="0" algn="l">
              <a:spcBef>
                <a:spcPts val="0"/>
              </a:spcBef>
              <a:spcAft>
                <a:spcPts val="0"/>
              </a:spcAft>
              <a:buNone/>
            </a:pPr>
            <a:r>
              <a:rPr b="1" i="1" lang="en-US"/>
              <a:t>Passive RFID: </a:t>
            </a:r>
            <a:r>
              <a:rPr lang="en-US"/>
              <a:t>tags rely entirely on readers for their power, less expensive than active tags, and can be read only up to 20 feet.</a:t>
            </a:r>
            <a:endParaRPr/>
          </a:p>
        </p:txBody>
      </p:sp>
      <p:sp>
        <p:nvSpPr>
          <p:cNvPr id="171" name="Google Shape;17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Radio-Frequency Identification (RFID): </a:t>
            </a:r>
            <a:r>
              <a:rPr lang="en-US"/>
              <a:t>technology that allows manufacturers to attach tags with antennas and computer chips on goods and then track their movement through radio signals. RFID was developed to replace bar codes.</a:t>
            </a:r>
            <a:endParaRPr/>
          </a:p>
          <a:p>
            <a:pPr indent="0" lvl="0" marL="0" rtl="0" algn="l">
              <a:spcBef>
                <a:spcPts val="0"/>
              </a:spcBef>
              <a:spcAft>
                <a:spcPts val="0"/>
              </a:spcAft>
              <a:buNone/>
            </a:pPr>
            <a:r>
              <a:rPr b="1" lang="en-US"/>
              <a:t>RFID Systems: </a:t>
            </a:r>
            <a:r>
              <a:rPr lang="en-US"/>
              <a:t>tags have embedded microchips, which contain data, and antennas to transmit radio signals over a short distance to RFID readers including information that uniquely identifies an item (location and when it was made).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Two Basic Types of RFID Tags:</a:t>
            </a:r>
            <a:endParaRPr b="1"/>
          </a:p>
          <a:p>
            <a:pPr indent="0" lvl="0" marL="0" rtl="0" algn="l">
              <a:spcBef>
                <a:spcPts val="0"/>
              </a:spcBef>
              <a:spcAft>
                <a:spcPts val="0"/>
              </a:spcAft>
              <a:buNone/>
            </a:pPr>
            <a:r>
              <a:rPr b="1" i="1" lang="en-US"/>
              <a:t>Active RFID: </a:t>
            </a:r>
            <a:r>
              <a:rPr lang="en-US"/>
              <a:t>tags that use internal batteries for power, and they broadcast radio waves to a reader.</a:t>
            </a:r>
            <a:endParaRPr/>
          </a:p>
          <a:p>
            <a:pPr indent="0" lvl="0" marL="0" rtl="0" algn="l">
              <a:spcBef>
                <a:spcPts val="0"/>
              </a:spcBef>
              <a:spcAft>
                <a:spcPts val="0"/>
              </a:spcAft>
              <a:buNone/>
            </a:pPr>
            <a:r>
              <a:rPr b="1" i="1" lang="en-US"/>
              <a:t>Passive RFID: </a:t>
            </a:r>
            <a:r>
              <a:rPr lang="en-US"/>
              <a:t>tags rely entirely on readers for their power, less expensive than active tags, and can be read only up to 20 feet.</a:t>
            </a:r>
            <a:endParaRPr/>
          </a:p>
        </p:txBody>
      </p:sp>
      <p:sp>
        <p:nvSpPr>
          <p:cNvPr id="181" name="Google Shape;18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Universal Product Code (UPC): </a:t>
            </a:r>
            <a:r>
              <a:rPr lang="en-US"/>
              <a:t>A typical bar code made up of 12 digits that are batched in various groups. The first digit identifies the item type, the next five digits identify the manufacturer, and the next five identify the product. The last digit is a check digit for error detection.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Limitations of Bar codes:</a:t>
            </a:r>
            <a:endParaRPr b="1"/>
          </a:p>
          <a:p>
            <a:pPr indent="-171450" lvl="0" marL="171450" rtl="0" algn="l">
              <a:spcBef>
                <a:spcPts val="0"/>
              </a:spcBef>
              <a:spcAft>
                <a:spcPts val="0"/>
              </a:spcAft>
              <a:buClr>
                <a:schemeClr val="dk1"/>
              </a:buClr>
              <a:buSzPts val="1200"/>
              <a:buFont typeface="Arial"/>
              <a:buChar char="•"/>
            </a:pPr>
            <a:r>
              <a:rPr lang="en-US"/>
              <a:t>Require a line of sight to the scanning device</a:t>
            </a:r>
            <a:endParaRPr/>
          </a:p>
          <a:p>
            <a:pPr indent="-171450" lvl="0" marL="171450" rtl="0" algn="l">
              <a:spcBef>
                <a:spcPts val="0"/>
              </a:spcBef>
              <a:spcAft>
                <a:spcPts val="0"/>
              </a:spcAft>
              <a:buClr>
                <a:schemeClr val="dk1"/>
              </a:buClr>
              <a:buSzPts val="1200"/>
              <a:buFont typeface="Arial"/>
              <a:buChar char="•"/>
            </a:pPr>
            <a:r>
              <a:rPr lang="en-US"/>
              <a:t>Pose substantial problems in a manufacturing plant, warehouse or shipping/receiving dock </a:t>
            </a:r>
            <a:endParaRPr/>
          </a:p>
          <a:p>
            <a:pPr indent="-171450" lvl="0" marL="171450" rtl="0" algn="l">
              <a:spcBef>
                <a:spcPts val="0"/>
              </a:spcBef>
              <a:spcAft>
                <a:spcPts val="0"/>
              </a:spcAft>
              <a:buClr>
                <a:schemeClr val="dk1"/>
              </a:buClr>
              <a:buSzPts val="1200"/>
              <a:buFont typeface="Arial"/>
              <a:buChar char="•"/>
            </a:pPr>
            <a:r>
              <a:rPr lang="en-US"/>
              <a:t>Paper bar codes can be ripped, soiled, or lost</a:t>
            </a:r>
            <a:endParaRPr/>
          </a:p>
          <a:p>
            <a:pPr indent="-171450" lvl="0" marL="171450" rtl="0" algn="l">
              <a:spcBef>
                <a:spcPts val="0"/>
              </a:spcBef>
              <a:spcAft>
                <a:spcPts val="0"/>
              </a:spcAft>
              <a:buClr>
                <a:schemeClr val="dk1"/>
              </a:buClr>
              <a:buSzPts val="1200"/>
              <a:buFont typeface="Arial"/>
              <a:buChar char="•"/>
            </a:pPr>
            <a:r>
              <a:rPr lang="en-US"/>
              <a:t>identifies the manufacturer and product but not the actual item</a:t>
            </a:r>
            <a:endParaRPr/>
          </a:p>
        </p:txBody>
      </p:sp>
      <p:sp>
        <p:nvSpPr>
          <p:cNvPr id="195" name="Google Shape;19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QR code: </a:t>
            </a:r>
            <a:r>
              <a:rPr lang="en-US"/>
              <a:t>a two-dimensional code, readable by dedicated QR readers and camera phones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Advantages of QR codes (over bar codes):</a:t>
            </a:r>
            <a:endParaRPr b="1"/>
          </a:p>
          <a:p>
            <a:pPr indent="0" lvl="0" marL="0" rtl="0" algn="l">
              <a:spcBef>
                <a:spcPts val="0"/>
              </a:spcBef>
              <a:spcAft>
                <a:spcPts val="0"/>
              </a:spcAft>
              <a:buNone/>
            </a:pPr>
            <a:r>
              <a:rPr lang="en-US"/>
              <a:t>• QR codes can store much more information.</a:t>
            </a:r>
            <a:endParaRPr/>
          </a:p>
          <a:p>
            <a:pPr indent="0" lvl="0" marL="0" rtl="0" algn="l">
              <a:spcBef>
                <a:spcPts val="0"/>
              </a:spcBef>
              <a:spcAft>
                <a:spcPts val="0"/>
              </a:spcAft>
              <a:buNone/>
            </a:pPr>
            <a:r>
              <a:rPr lang="en-US"/>
              <a:t>• Data types stored in QR codes include numbers, text, URLs, and even Japanese characters.</a:t>
            </a:r>
            <a:endParaRPr/>
          </a:p>
          <a:p>
            <a:pPr indent="0" lvl="0" marL="0" rtl="0" algn="l">
              <a:spcBef>
                <a:spcPts val="0"/>
              </a:spcBef>
              <a:spcAft>
                <a:spcPts val="0"/>
              </a:spcAft>
              <a:buNone/>
            </a:pPr>
            <a:r>
              <a:rPr lang="en-US"/>
              <a:t>• QR codes are smaller because they store information both horizontally and vertically.</a:t>
            </a:r>
            <a:endParaRPr/>
          </a:p>
          <a:p>
            <a:pPr indent="0" lvl="0" marL="0" rtl="0" algn="l">
              <a:spcBef>
                <a:spcPts val="0"/>
              </a:spcBef>
              <a:spcAft>
                <a:spcPts val="0"/>
              </a:spcAft>
              <a:buNone/>
            </a:pPr>
            <a:r>
              <a:rPr lang="en-US"/>
              <a:t>• QR codes can be read from any direction or angle, so they are less likely to be misread.</a:t>
            </a:r>
            <a:endParaRPr/>
          </a:p>
          <a:p>
            <a:pPr indent="0" lvl="0" marL="0" rtl="0" algn="l">
              <a:spcBef>
                <a:spcPts val="0"/>
              </a:spcBef>
              <a:spcAft>
                <a:spcPts val="0"/>
              </a:spcAft>
              <a:buNone/>
            </a:pPr>
            <a:r>
              <a:rPr lang="en-US"/>
              <a:t>• QR codes are more resistant to damage.</a:t>
            </a:r>
            <a:endParaRPr/>
          </a:p>
        </p:txBody>
      </p:sp>
      <p:sp>
        <p:nvSpPr>
          <p:cNvPr id="202" name="Google Shape;20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p:cSld name="Chapter Title">
    <p:spTree>
      <p:nvGrpSpPr>
        <p:cNvPr id="15" name="Shape 15"/>
        <p:cNvGrpSpPr/>
        <p:nvPr/>
      </p:nvGrpSpPr>
      <p:grpSpPr>
        <a:xfrm>
          <a:off x="0" y="0"/>
          <a:ext cx="0" cy="0"/>
          <a:chOff x="0" y="0"/>
          <a:chExt cx="0" cy="0"/>
        </a:xfrm>
      </p:grpSpPr>
      <p:pic>
        <p:nvPicPr>
          <p:cNvPr id="16" name="Google Shape;16;p42"/>
          <p:cNvPicPr preferRelativeResize="0"/>
          <p:nvPr/>
        </p:nvPicPr>
        <p:blipFill rotWithShape="1">
          <a:blip r:embed="rId2">
            <a:alphaModFix/>
          </a:blip>
          <a:srcRect b="0" l="813" r="1785" t="1641"/>
          <a:stretch/>
        </p:blipFill>
        <p:spPr>
          <a:xfrm>
            <a:off x="-1" y="0"/>
            <a:ext cx="9144001" cy="4571999"/>
          </a:xfrm>
          <a:prstGeom prst="rect">
            <a:avLst/>
          </a:prstGeom>
          <a:noFill/>
          <a:ln>
            <a:noFill/>
          </a:ln>
        </p:spPr>
      </p:pic>
      <p:sp>
        <p:nvSpPr>
          <p:cNvPr id="17" name="Google Shape;17;p42"/>
          <p:cNvSpPr/>
          <p:nvPr/>
        </p:nvSpPr>
        <p:spPr>
          <a:xfrm>
            <a:off x="-4762" y="1478378"/>
            <a:ext cx="9154254" cy="5387145"/>
          </a:xfrm>
          <a:custGeom>
            <a:rect b="b" l="l" r="r" t="t"/>
            <a:pathLst>
              <a:path extrusionOk="0" h="5406780" w="9229895">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a:gsLst>
              <a:gs pos="0">
                <a:srgbClr val="D8D8D8"/>
              </a:gs>
              <a:gs pos="29000">
                <a:srgbClr val="F3F3F3"/>
              </a:gs>
              <a:gs pos="82000">
                <a:schemeClr val="lt1"/>
              </a:gs>
              <a:gs pos="100000">
                <a:schemeClr val="lt1"/>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8" name="Google Shape;18;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42"/>
          <p:cNvSpPr txBox="1"/>
          <p:nvPr>
            <p:ph idx="1" type="body"/>
          </p:nvPr>
        </p:nvSpPr>
        <p:spPr>
          <a:xfrm>
            <a:off x="2590799" y="1752600"/>
            <a:ext cx="2057401" cy="1752600"/>
          </a:xfrm>
          <a:prstGeom prst="rect">
            <a:avLst/>
          </a:prstGeom>
          <a:noFill/>
          <a:ln>
            <a:noFill/>
          </a:ln>
        </p:spPr>
        <p:txBody>
          <a:bodyPr anchorCtr="0" anchor="ctr" bIns="45700" lIns="91425" spcFirstLastPara="1" rIns="91425" wrap="square" tIns="45700">
            <a:noAutofit/>
          </a:bodyPr>
          <a:lstStyle>
            <a:lvl1pPr indent="-228600" lvl="0" marL="457200" algn="ctr">
              <a:spcBef>
                <a:spcPts val="2300"/>
              </a:spcBef>
              <a:spcAft>
                <a:spcPts val="0"/>
              </a:spcAft>
              <a:buClr>
                <a:srgbClr val="A0B94F"/>
              </a:buClr>
              <a:buSzPts val="11500"/>
              <a:buFont typeface="Arial"/>
              <a:buNone/>
              <a:defRPr b="0" i="0" sz="11500">
                <a:solidFill>
                  <a:srgbClr val="A0B94F"/>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2"/>
          <p:cNvSpPr txBox="1"/>
          <p:nvPr/>
        </p:nvSpPr>
        <p:spPr>
          <a:xfrm>
            <a:off x="685800" y="2133600"/>
            <a:ext cx="2362200"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88888"/>
              </a:lnSpc>
              <a:spcBef>
                <a:spcPts val="0"/>
              </a:spcBef>
              <a:spcAft>
                <a:spcPts val="0"/>
              </a:spcAft>
              <a:buClr>
                <a:srgbClr val="7F7F7F"/>
              </a:buClr>
              <a:buSzPts val="3600"/>
              <a:buFont typeface="Arial"/>
              <a:buNone/>
            </a:pPr>
            <a:r>
              <a:rPr b="0" i="0" lang="en-US" sz="3600" u="none" cap="none" strike="noStrike">
                <a:solidFill>
                  <a:srgbClr val="7F7F7F"/>
                </a:solidFill>
                <a:latin typeface="Verdana"/>
                <a:ea typeface="Verdana"/>
                <a:cs typeface="Verdana"/>
                <a:sym typeface="Verdana"/>
              </a:rPr>
              <a:t>CHAPTER</a:t>
            </a:r>
            <a:endParaRPr b="0" i="0" sz="3600" u="none" cap="none" strike="noStrike">
              <a:solidFill>
                <a:srgbClr val="7F7F7F"/>
              </a:solidFill>
              <a:latin typeface="Verdana"/>
              <a:ea typeface="Verdana"/>
              <a:cs typeface="Verdana"/>
              <a:sym typeface="Verdana"/>
            </a:endParaRPr>
          </a:p>
        </p:txBody>
      </p:sp>
      <p:cxnSp>
        <p:nvCxnSpPr>
          <p:cNvPr id="21" name="Google Shape;21;p42"/>
          <p:cNvCxnSpPr/>
          <p:nvPr/>
        </p:nvCxnSpPr>
        <p:spPr>
          <a:xfrm rot="10800000">
            <a:off x="3048000" y="3352800"/>
            <a:ext cx="1143000" cy="0"/>
          </a:xfrm>
          <a:prstGeom prst="straightConnector1">
            <a:avLst/>
          </a:prstGeom>
          <a:noFill/>
          <a:ln cap="flat" cmpd="sng" w="38100">
            <a:solidFill>
              <a:srgbClr val="BFBFBF"/>
            </a:solidFill>
            <a:prstDash val="solid"/>
            <a:round/>
            <a:headEnd len="sm" w="sm" type="none"/>
            <a:tailEnd len="sm" w="sm" type="none"/>
          </a:ln>
        </p:spPr>
      </p:cxnSp>
      <p:sp>
        <p:nvSpPr>
          <p:cNvPr id="22" name="Google Shape;22;p42"/>
          <p:cNvSpPr txBox="1"/>
          <p:nvPr>
            <p:ph idx="2" type="subTitle"/>
          </p:nvPr>
        </p:nvSpPr>
        <p:spPr>
          <a:xfrm>
            <a:off x="609600" y="3810000"/>
            <a:ext cx="8382000" cy="2895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Clr>
                <a:srgbClr val="D74B13"/>
              </a:buClr>
              <a:buSzPts val="7200"/>
              <a:buNone/>
              <a:defRPr sz="7200">
                <a:solidFill>
                  <a:srgbClr val="D74B13"/>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 Example / Opening Case">
  <p:cSld name="PI Example / Opening Case">
    <p:spTree>
      <p:nvGrpSpPr>
        <p:cNvPr id="91" name="Shape 91"/>
        <p:cNvGrpSpPr/>
        <p:nvPr/>
      </p:nvGrpSpPr>
      <p:grpSpPr>
        <a:xfrm>
          <a:off x="0" y="0"/>
          <a:ext cx="0" cy="0"/>
          <a:chOff x="0" y="0"/>
          <a:chExt cx="0" cy="0"/>
        </a:xfrm>
      </p:grpSpPr>
      <p:cxnSp>
        <p:nvCxnSpPr>
          <p:cNvPr id="92" name="Google Shape;92;p51"/>
          <p:cNvCxnSpPr/>
          <p:nvPr/>
        </p:nvCxnSpPr>
        <p:spPr>
          <a:xfrm>
            <a:off x="0" y="6477000"/>
            <a:ext cx="8686800" cy="0"/>
          </a:xfrm>
          <a:prstGeom prst="straightConnector1">
            <a:avLst/>
          </a:prstGeom>
          <a:noFill/>
          <a:ln cap="flat" cmpd="sng" w="25400">
            <a:solidFill>
              <a:srgbClr val="A5A5A5"/>
            </a:solidFill>
            <a:prstDash val="solid"/>
            <a:round/>
            <a:headEnd len="sm" w="sm" type="none"/>
            <a:tailEnd len="sm" w="sm" type="none"/>
          </a:ln>
        </p:spPr>
      </p:cxnSp>
      <p:sp>
        <p:nvSpPr>
          <p:cNvPr id="93" name="Google Shape;93;p51"/>
          <p:cNvSpPr/>
          <p:nvPr/>
        </p:nvSpPr>
        <p:spPr>
          <a:xfrm>
            <a:off x="8382000" y="5715000"/>
            <a:ext cx="304800" cy="762000"/>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cxnSp>
        <p:nvCxnSpPr>
          <p:cNvPr id="94" name="Google Shape;94;p51"/>
          <p:cNvCxnSpPr/>
          <p:nvPr/>
        </p:nvCxnSpPr>
        <p:spPr>
          <a:xfrm>
            <a:off x="609600" y="1219200"/>
            <a:ext cx="8534400" cy="0"/>
          </a:xfrm>
          <a:prstGeom prst="straightConnector1">
            <a:avLst/>
          </a:prstGeom>
          <a:noFill/>
          <a:ln cap="flat" cmpd="sng" w="25400">
            <a:solidFill>
              <a:srgbClr val="A5A5A5"/>
            </a:solidFill>
            <a:prstDash val="solid"/>
            <a:round/>
            <a:headEnd len="sm" w="sm" type="none"/>
            <a:tailEnd len="sm" w="sm" type="none"/>
          </a:ln>
        </p:spPr>
      </p:cxnSp>
      <p:sp>
        <p:nvSpPr>
          <p:cNvPr id="95" name="Google Shape;95;p51"/>
          <p:cNvSpPr txBox="1"/>
          <p:nvPr>
            <p:ph idx="12" type="sldNum"/>
          </p:nvPr>
        </p:nvSpPr>
        <p:spPr>
          <a:xfrm>
            <a:off x="6553200" y="6119896"/>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6" name="Google Shape;96;p51"/>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lvl1pPr indent="-457200" lvl="0" marL="457200" algn="l">
              <a:spcBef>
                <a:spcPts val="720"/>
              </a:spcBef>
              <a:spcAft>
                <a:spcPts val="0"/>
              </a:spcAft>
              <a:buClr>
                <a:srgbClr val="9900FF"/>
              </a:buClr>
              <a:buSzPts val="3600"/>
              <a:buChar char="•"/>
              <a:defRPr b="0" sz="3600">
                <a:solidFill>
                  <a:srgbClr val="9900FF"/>
                </a:solidFill>
                <a:latin typeface="Verdana"/>
                <a:ea typeface="Verdana"/>
                <a:cs typeface="Verdana"/>
                <a:sym typeface="Verdana"/>
              </a:defRPr>
            </a:lvl1pPr>
            <a:lvl2pPr indent="-431800" lvl="1" marL="914400" algn="l">
              <a:spcBef>
                <a:spcPts val="640"/>
              </a:spcBef>
              <a:spcAft>
                <a:spcPts val="0"/>
              </a:spcAft>
              <a:buClr>
                <a:srgbClr val="FF9900"/>
              </a:buClr>
              <a:buSzPts val="3200"/>
              <a:buFont typeface="Georgia"/>
              <a:buAutoNum type="arabicPeriod"/>
              <a:defRPr sz="3200">
                <a:solidFill>
                  <a:schemeClr val="dk1"/>
                </a:solidFill>
                <a:latin typeface="Verdana"/>
                <a:ea typeface="Verdana"/>
                <a:cs typeface="Verdana"/>
                <a:sym typeface="Verdana"/>
              </a:defRPr>
            </a:lvl2pPr>
            <a:lvl3pPr indent="-406400" lvl="2" marL="1371600" algn="l">
              <a:spcBef>
                <a:spcPts val="560"/>
              </a:spcBef>
              <a:spcAft>
                <a:spcPts val="0"/>
              </a:spcAft>
              <a:buClr>
                <a:schemeClr val="dk1"/>
              </a:buClr>
              <a:buSzPts val="2800"/>
              <a:buChar char="•"/>
              <a:defRPr sz="2800">
                <a:solidFill>
                  <a:schemeClr val="dk1"/>
                </a:solidFill>
                <a:latin typeface="Verdana"/>
                <a:ea typeface="Verdana"/>
                <a:cs typeface="Verdana"/>
                <a:sym typeface="Verdana"/>
              </a:defRPr>
            </a:lvl3pPr>
            <a:lvl4pPr indent="-381000" lvl="3" marL="1828800" algn="l">
              <a:spcBef>
                <a:spcPts val="480"/>
              </a:spcBef>
              <a:spcAft>
                <a:spcPts val="0"/>
              </a:spcAft>
              <a:buClr>
                <a:schemeClr val="dk1"/>
              </a:buClr>
              <a:buSzPts val="2400"/>
              <a:buChar char="–"/>
              <a:defRPr sz="2400">
                <a:solidFill>
                  <a:schemeClr val="dk1"/>
                </a:solidFill>
                <a:latin typeface="Verdana"/>
                <a:ea typeface="Verdana"/>
                <a:cs typeface="Verdana"/>
                <a:sym typeface="Verdana"/>
              </a:defRPr>
            </a:lvl4pPr>
            <a:lvl5pPr indent="-381000" lvl="4" marL="2286000" algn="l">
              <a:spcBef>
                <a:spcPts val="480"/>
              </a:spcBef>
              <a:spcAft>
                <a:spcPts val="0"/>
              </a:spcAft>
              <a:buClr>
                <a:schemeClr val="dk1"/>
              </a:buClr>
              <a:buSzPts val="2400"/>
              <a:buChar char="»"/>
              <a:defRPr sz="2400">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7" name="Google Shape;97;p51"/>
          <p:cNvSpPr txBox="1"/>
          <p:nvPr>
            <p:ph type="title"/>
          </p:nvPr>
        </p:nvSpPr>
        <p:spPr>
          <a:xfrm>
            <a:off x="457200" y="228600"/>
            <a:ext cx="50292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9900"/>
              </a:buClr>
              <a:buSzPts val="4400"/>
              <a:buFont typeface="Verdana"/>
              <a:buNone/>
              <a:defRPr b="1" sz="4400">
                <a:solidFill>
                  <a:srgbClr val="FF99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_IT's_Personal">
  <p:cSld name="PI_IT's_Personal">
    <p:spTree>
      <p:nvGrpSpPr>
        <p:cNvPr id="98" name="Shape 98"/>
        <p:cNvGrpSpPr/>
        <p:nvPr/>
      </p:nvGrpSpPr>
      <p:grpSpPr>
        <a:xfrm>
          <a:off x="0" y="0"/>
          <a:ext cx="0" cy="0"/>
          <a:chOff x="0" y="0"/>
          <a:chExt cx="0" cy="0"/>
        </a:xfrm>
      </p:grpSpPr>
      <p:sp>
        <p:nvSpPr>
          <p:cNvPr id="99" name="Google Shape;99;p52"/>
          <p:cNvSpPr/>
          <p:nvPr/>
        </p:nvSpPr>
        <p:spPr>
          <a:xfrm>
            <a:off x="0" y="2057400"/>
            <a:ext cx="9144000" cy="42672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cxnSp>
        <p:nvCxnSpPr>
          <p:cNvPr id="100" name="Google Shape;100;p52"/>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101" name="Google Shape;101;p52"/>
          <p:cNvSpPr/>
          <p:nvPr/>
        </p:nvSpPr>
        <p:spPr>
          <a:xfrm>
            <a:off x="6781800" y="6362700"/>
            <a:ext cx="2362200" cy="3429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02" name="Google Shape;102;p52"/>
          <p:cNvSpPr txBox="1"/>
          <p:nvPr>
            <p:ph idx="1" type="subTitle"/>
          </p:nvPr>
        </p:nvSpPr>
        <p:spPr>
          <a:xfrm>
            <a:off x="457200" y="3200400"/>
            <a:ext cx="7772400" cy="27432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Clr>
                <a:srgbClr val="6600CC"/>
              </a:buClr>
              <a:buSzPts val="5400"/>
              <a:buNone/>
              <a:defRPr sz="5400">
                <a:solidFill>
                  <a:srgbClr val="6600CC"/>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03" name="Google Shape;103;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Garamond"/>
                <a:ea typeface="Garamond"/>
                <a:cs typeface="Garamond"/>
                <a:sym typeface="Garamond"/>
              </a:defRPr>
            </a:lvl1pPr>
            <a:lvl2pPr indent="0" lvl="1" marL="0" algn="r">
              <a:spcBef>
                <a:spcPts val="0"/>
              </a:spcBef>
              <a:buNone/>
              <a:defRPr sz="1200">
                <a:solidFill>
                  <a:schemeClr val="lt1"/>
                </a:solidFill>
                <a:latin typeface="Garamond"/>
                <a:ea typeface="Garamond"/>
                <a:cs typeface="Garamond"/>
                <a:sym typeface="Garamond"/>
              </a:defRPr>
            </a:lvl2pPr>
            <a:lvl3pPr indent="0" lvl="2" marL="0" algn="r">
              <a:spcBef>
                <a:spcPts val="0"/>
              </a:spcBef>
              <a:buNone/>
              <a:defRPr sz="1200">
                <a:solidFill>
                  <a:schemeClr val="lt1"/>
                </a:solidFill>
                <a:latin typeface="Garamond"/>
                <a:ea typeface="Garamond"/>
                <a:cs typeface="Garamond"/>
                <a:sym typeface="Garamond"/>
              </a:defRPr>
            </a:lvl3pPr>
            <a:lvl4pPr indent="0" lvl="3" marL="0" algn="r">
              <a:spcBef>
                <a:spcPts val="0"/>
              </a:spcBef>
              <a:buNone/>
              <a:defRPr sz="1200">
                <a:solidFill>
                  <a:schemeClr val="lt1"/>
                </a:solidFill>
                <a:latin typeface="Garamond"/>
                <a:ea typeface="Garamond"/>
                <a:cs typeface="Garamond"/>
                <a:sym typeface="Garamond"/>
              </a:defRPr>
            </a:lvl4pPr>
            <a:lvl5pPr indent="0" lvl="4" marL="0" algn="r">
              <a:spcBef>
                <a:spcPts val="0"/>
              </a:spcBef>
              <a:buNone/>
              <a:defRPr sz="1200">
                <a:solidFill>
                  <a:schemeClr val="lt1"/>
                </a:solidFill>
                <a:latin typeface="Garamond"/>
                <a:ea typeface="Garamond"/>
                <a:cs typeface="Garamond"/>
                <a:sym typeface="Garamond"/>
              </a:defRPr>
            </a:lvl5pPr>
            <a:lvl6pPr indent="0" lvl="5" marL="0" algn="r">
              <a:spcBef>
                <a:spcPts val="0"/>
              </a:spcBef>
              <a:buNone/>
              <a:defRPr sz="1200">
                <a:solidFill>
                  <a:schemeClr val="lt1"/>
                </a:solidFill>
                <a:latin typeface="Garamond"/>
                <a:ea typeface="Garamond"/>
                <a:cs typeface="Garamond"/>
                <a:sym typeface="Garamond"/>
              </a:defRPr>
            </a:lvl6pPr>
            <a:lvl7pPr indent="0" lvl="6" marL="0" algn="r">
              <a:spcBef>
                <a:spcPts val="0"/>
              </a:spcBef>
              <a:buNone/>
              <a:defRPr sz="1200">
                <a:solidFill>
                  <a:schemeClr val="lt1"/>
                </a:solidFill>
                <a:latin typeface="Garamond"/>
                <a:ea typeface="Garamond"/>
                <a:cs typeface="Garamond"/>
                <a:sym typeface="Garamond"/>
              </a:defRPr>
            </a:lvl7pPr>
            <a:lvl8pPr indent="0" lvl="7" marL="0" algn="r">
              <a:spcBef>
                <a:spcPts val="0"/>
              </a:spcBef>
              <a:buNone/>
              <a:defRPr sz="1200">
                <a:solidFill>
                  <a:schemeClr val="lt1"/>
                </a:solidFill>
                <a:latin typeface="Garamond"/>
                <a:ea typeface="Garamond"/>
                <a:cs typeface="Garamond"/>
                <a:sym typeface="Garamond"/>
              </a:defRPr>
            </a:lvl8pPr>
            <a:lvl9pPr indent="0" lvl="8" marL="0" algn="r">
              <a:spcBef>
                <a:spcPts val="0"/>
              </a:spcBef>
              <a:buNone/>
              <a:defRPr sz="1200">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52"/>
          <p:cNvSpPr txBox="1"/>
          <p:nvPr>
            <p:ph idx="2" type="body"/>
          </p:nvPr>
        </p:nvSpPr>
        <p:spPr>
          <a:xfrm>
            <a:off x="1295400" y="1219200"/>
            <a:ext cx="7391400" cy="990600"/>
          </a:xfrm>
          <a:prstGeom prst="rect">
            <a:avLst/>
          </a:prstGeom>
          <a:noFill/>
          <a:ln>
            <a:noFill/>
          </a:ln>
        </p:spPr>
        <p:txBody>
          <a:bodyPr anchorCtr="0" anchor="t" bIns="45700" lIns="91425" spcFirstLastPara="1" rIns="91425" wrap="square" tIns="45700">
            <a:normAutofit/>
          </a:bodyPr>
          <a:lstStyle>
            <a:lvl1pPr indent="-228600" lvl="0" marL="457200" algn="l">
              <a:spcBef>
                <a:spcPts val="1080"/>
              </a:spcBef>
              <a:spcAft>
                <a:spcPts val="0"/>
              </a:spcAft>
              <a:buClr>
                <a:srgbClr val="6600CC"/>
              </a:buClr>
              <a:buSzPts val="5400"/>
              <a:buNone/>
              <a:defRPr b="0" i="0" sz="5400">
                <a:solidFill>
                  <a:srgbClr val="6600CC"/>
                </a:solidFill>
                <a:latin typeface="Verdana"/>
                <a:ea typeface="Verdana"/>
                <a:cs typeface="Verdana"/>
                <a:sym typeface="Verdan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05" name="Google Shape;105;p52"/>
          <p:cNvCxnSpPr/>
          <p:nvPr/>
        </p:nvCxnSpPr>
        <p:spPr>
          <a:xfrm>
            <a:off x="0" y="2057400"/>
            <a:ext cx="8534400" cy="0"/>
          </a:xfrm>
          <a:prstGeom prst="straightConnector1">
            <a:avLst/>
          </a:prstGeom>
          <a:noFill/>
          <a:ln cap="flat" cmpd="sng" w="25400">
            <a:solidFill>
              <a:srgbClr val="A5A5A5"/>
            </a:solidFill>
            <a:prstDash val="solid"/>
            <a:round/>
            <a:headEnd len="sm" w="sm" type="none"/>
            <a:tailEnd len="sm" w="sm" type="none"/>
          </a:ln>
        </p:spPr>
      </p:cxnSp>
      <p:grpSp>
        <p:nvGrpSpPr>
          <p:cNvPr id="106" name="Google Shape;106;p52"/>
          <p:cNvGrpSpPr/>
          <p:nvPr/>
        </p:nvGrpSpPr>
        <p:grpSpPr>
          <a:xfrm>
            <a:off x="609600" y="888704"/>
            <a:ext cx="923260" cy="1473496"/>
            <a:chOff x="495300" y="888704"/>
            <a:chExt cx="923260" cy="1473496"/>
          </a:xfrm>
        </p:grpSpPr>
        <p:sp>
          <p:nvSpPr>
            <p:cNvPr id="107" name="Google Shape;107;p52"/>
            <p:cNvSpPr/>
            <p:nvPr/>
          </p:nvSpPr>
          <p:spPr>
            <a:xfrm>
              <a:off x="838200" y="1008888"/>
              <a:ext cx="246888" cy="1353312"/>
            </a:xfrm>
            <a:prstGeom prst="rect">
              <a:avLst/>
            </a:prstGeom>
            <a:solidFill>
              <a:srgbClr val="000099"/>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08" name="Google Shape;108;p52"/>
            <p:cNvSpPr/>
            <p:nvPr/>
          </p:nvSpPr>
          <p:spPr>
            <a:xfrm>
              <a:off x="495300" y="1219200"/>
              <a:ext cx="246888" cy="1143000"/>
            </a:xfrm>
            <a:prstGeom prst="rect">
              <a:avLst/>
            </a:prstGeom>
            <a:solidFill>
              <a:srgbClr val="9900FF"/>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09" name="Google Shape;109;p52"/>
            <p:cNvSpPr/>
            <p:nvPr/>
          </p:nvSpPr>
          <p:spPr>
            <a:xfrm rot="5400000">
              <a:off x="847060" y="545804"/>
              <a:ext cx="228600" cy="914400"/>
            </a:xfrm>
            <a:prstGeom prst="rect">
              <a:avLst/>
            </a:prstGeom>
            <a:solidFill>
              <a:srgbClr val="000099"/>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_Learning_Obj">
  <p:cSld name="Ch_Learning_Obj">
    <p:spTree>
      <p:nvGrpSpPr>
        <p:cNvPr id="110" name="Shape 110"/>
        <p:cNvGrpSpPr/>
        <p:nvPr/>
      </p:nvGrpSpPr>
      <p:grpSpPr>
        <a:xfrm>
          <a:off x="0" y="0"/>
          <a:ext cx="0" cy="0"/>
          <a:chOff x="0" y="0"/>
          <a:chExt cx="0" cy="0"/>
        </a:xfrm>
      </p:grpSpPr>
      <p:sp>
        <p:nvSpPr>
          <p:cNvPr id="111" name="Google Shape;111;p53"/>
          <p:cNvSpPr/>
          <p:nvPr/>
        </p:nvSpPr>
        <p:spPr>
          <a:xfrm>
            <a:off x="6781800" y="6362700"/>
            <a:ext cx="2362200" cy="3429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12" name="Google Shape;112;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FF9900"/>
              </a:buClr>
              <a:buSzPts val="3200"/>
              <a:buFont typeface="Georgia"/>
              <a:buAutoNum type="arabicPeriod"/>
              <a:defRPr>
                <a:latin typeface="Times New Roman"/>
                <a:ea typeface="Times New Roman"/>
                <a:cs typeface="Times New Roman"/>
                <a:sym typeface="Times New Roman"/>
              </a:defRPr>
            </a:lvl1pPr>
            <a:lvl2pPr indent="-406400" lvl="1" marL="914400" algn="l">
              <a:spcBef>
                <a:spcPts val="560"/>
              </a:spcBef>
              <a:spcAft>
                <a:spcPts val="0"/>
              </a:spcAft>
              <a:buClr>
                <a:schemeClr val="dk1"/>
              </a:buClr>
              <a:buSzPts val="2800"/>
              <a:buChar char="–"/>
              <a:defRPr>
                <a:latin typeface="Times New Roman"/>
                <a:ea typeface="Times New Roman"/>
                <a:cs typeface="Times New Roman"/>
                <a:sym typeface="Times New Roman"/>
              </a:defRPr>
            </a:lvl2pPr>
            <a:lvl3pPr indent="-381000" lvl="2" marL="1371600" algn="l">
              <a:spcBef>
                <a:spcPts val="480"/>
              </a:spcBef>
              <a:spcAft>
                <a:spcPts val="0"/>
              </a:spcAft>
              <a:buClr>
                <a:schemeClr val="dk1"/>
              </a:buClr>
              <a:buSzPts val="2400"/>
              <a:buChar char="•"/>
              <a:defRPr>
                <a:latin typeface="Times New Roman"/>
                <a:ea typeface="Times New Roman"/>
                <a:cs typeface="Times New Roman"/>
                <a:sym typeface="Times New Roman"/>
              </a:defRPr>
            </a:lvl3pPr>
            <a:lvl4pPr indent="-355600" lvl="3" marL="1828800" algn="l">
              <a:spcBef>
                <a:spcPts val="400"/>
              </a:spcBef>
              <a:spcAft>
                <a:spcPts val="0"/>
              </a:spcAft>
              <a:buClr>
                <a:schemeClr val="dk1"/>
              </a:buClr>
              <a:buSzPts val="2000"/>
              <a:buChar char="–"/>
              <a:defRPr>
                <a:latin typeface="Times New Roman"/>
                <a:ea typeface="Times New Roman"/>
                <a:cs typeface="Times New Roman"/>
                <a:sym typeface="Times New Roman"/>
              </a:defRPr>
            </a:lvl4pPr>
            <a:lvl5pPr indent="-355600" lvl="4" marL="2286000" algn="l">
              <a:spcBef>
                <a:spcPts val="400"/>
              </a:spcBef>
              <a:spcAft>
                <a:spcPts val="0"/>
              </a:spcAft>
              <a:buClr>
                <a:schemeClr val="dk1"/>
              </a:buClr>
              <a:buSzPts val="2000"/>
              <a:buChar char="»"/>
              <a:defRPr>
                <a:latin typeface="Times New Roman"/>
                <a:ea typeface="Times New Roman"/>
                <a:cs typeface="Times New Roman"/>
                <a:sym typeface="Times New Roma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Garamond"/>
                <a:ea typeface="Garamond"/>
                <a:cs typeface="Garamond"/>
                <a:sym typeface="Garamond"/>
              </a:defRPr>
            </a:lvl1pPr>
            <a:lvl2pPr indent="0" lvl="1" marL="0" algn="r">
              <a:spcBef>
                <a:spcPts val="0"/>
              </a:spcBef>
              <a:buNone/>
              <a:defRPr sz="1200">
                <a:solidFill>
                  <a:schemeClr val="lt1"/>
                </a:solidFill>
                <a:latin typeface="Garamond"/>
                <a:ea typeface="Garamond"/>
                <a:cs typeface="Garamond"/>
                <a:sym typeface="Garamond"/>
              </a:defRPr>
            </a:lvl2pPr>
            <a:lvl3pPr indent="0" lvl="2" marL="0" algn="r">
              <a:spcBef>
                <a:spcPts val="0"/>
              </a:spcBef>
              <a:buNone/>
              <a:defRPr sz="1200">
                <a:solidFill>
                  <a:schemeClr val="lt1"/>
                </a:solidFill>
                <a:latin typeface="Garamond"/>
                <a:ea typeface="Garamond"/>
                <a:cs typeface="Garamond"/>
                <a:sym typeface="Garamond"/>
              </a:defRPr>
            </a:lvl3pPr>
            <a:lvl4pPr indent="0" lvl="3" marL="0" algn="r">
              <a:spcBef>
                <a:spcPts val="0"/>
              </a:spcBef>
              <a:buNone/>
              <a:defRPr sz="1200">
                <a:solidFill>
                  <a:schemeClr val="lt1"/>
                </a:solidFill>
                <a:latin typeface="Garamond"/>
                <a:ea typeface="Garamond"/>
                <a:cs typeface="Garamond"/>
                <a:sym typeface="Garamond"/>
              </a:defRPr>
            </a:lvl4pPr>
            <a:lvl5pPr indent="0" lvl="4" marL="0" algn="r">
              <a:spcBef>
                <a:spcPts val="0"/>
              </a:spcBef>
              <a:buNone/>
              <a:defRPr sz="1200">
                <a:solidFill>
                  <a:schemeClr val="lt1"/>
                </a:solidFill>
                <a:latin typeface="Garamond"/>
                <a:ea typeface="Garamond"/>
                <a:cs typeface="Garamond"/>
                <a:sym typeface="Garamond"/>
              </a:defRPr>
            </a:lvl5pPr>
            <a:lvl6pPr indent="0" lvl="5" marL="0" algn="r">
              <a:spcBef>
                <a:spcPts val="0"/>
              </a:spcBef>
              <a:buNone/>
              <a:defRPr sz="1200">
                <a:solidFill>
                  <a:schemeClr val="lt1"/>
                </a:solidFill>
                <a:latin typeface="Garamond"/>
                <a:ea typeface="Garamond"/>
                <a:cs typeface="Garamond"/>
                <a:sym typeface="Garamond"/>
              </a:defRPr>
            </a:lvl6pPr>
            <a:lvl7pPr indent="0" lvl="6" marL="0" algn="r">
              <a:spcBef>
                <a:spcPts val="0"/>
              </a:spcBef>
              <a:buNone/>
              <a:defRPr sz="1200">
                <a:solidFill>
                  <a:schemeClr val="lt1"/>
                </a:solidFill>
                <a:latin typeface="Garamond"/>
                <a:ea typeface="Garamond"/>
                <a:cs typeface="Garamond"/>
                <a:sym typeface="Garamond"/>
              </a:defRPr>
            </a:lvl7pPr>
            <a:lvl8pPr indent="0" lvl="7" marL="0" algn="r">
              <a:spcBef>
                <a:spcPts val="0"/>
              </a:spcBef>
              <a:buNone/>
              <a:defRPr sz="1200">
                <a:solidFill>
                  <a:schemeClr val="lt1"/>
                </a:solidFill>
                <a:latin typeface="Garamond"/>
                <a:ea typeface="Garamond"/>
                <a:cs typeface="Garamond"/>
                <a:sym typeface="Garamond"/>
              </a:defRPr>
            </a:lvl8pPr>
            <a:lvl9pPr indent="0" lvl="8" marL="0" algn="r">
              <a:spcBef>
                <a:spcPts val="0"/>
              </a:spcBef>
              <a:buNone/>
              <a:defRPr sz="1200">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14" name="Google Shape;114;p53"/>
          <p:cNvCxnSpPr/>
          <p:nvPr/>
        </p:nvCxnSpPr>
        <p:spPr>
          <a:xfrm>
            <a:off x="609600" y="6324600"/>
            <a:ext cx="8534400" cy="0"/>
          </a:xfrm>
          <a:prstGeom prst="straightConnector1">
            <a:avLst/>
          </a:prstGeom>
          <a:noFill/>
          <a:ln cap="flat" cmpd="sng" w="25400">
            <a:solidFill>
              <a:srgbClr val="C2D59B"/>
            </a:solidFill>
            <a:prstDash val="solid"/>
            <a:round/>
            <a:headEnd len="sm" w="sm" type="none"/>
            <a:tailEnd len="sm" w="sm" type="none"/>
          </a:ln>
        </p:spPr>
      </p:cxnSp>
      <p:cxnSp>
        <p:nvCxnSpPr>
          <p:cNvPr id="115" name="Google Shape;115;p53"/>
          <p:cNvCxnSpPr/>
          <p:nvPr/>
        </p:nvCxnSpPr>
        <p:spPr>
          <a:xfrm>
            <a:off x="0" y="304800"/>
            <a:ext cx="8534400" cy="0"/>
          </a:xfrm>
          <a:prstGeom prst="straightConnector1">
            <a:avLst/>
          </a:prstGeom>
          <a:noFill/>
          <a:ln cap="flat" cmpd="sng" w="25400">
            <a:solidFill>
              <a:srgbClr val="C2D59B"/>
            </a:solidFill>
            <a:prstDash val="solid"/>
            <a:round/>
            <a:headEnd len="sm" w="sm" type="none"/>
            <a:tailEnd len="sm" w="sm" type="none"/>
          </a:ln>
        </p:spPr>
      </p:cxnSp>
      <p:sp>
        <p:nvSpPr>
          <p:cNvPr id="116" name="Google Shape;116;p53"/>
          <p:cNvSpPr txBox="1"/>
          <p:nvPr>
            <p:ph idx="2" type="subTitle"/>
          </p:nvPr>
        </p:nvSpPr>
        <p:spPr>
          <a:xfrm>
            <a:off x="457200" y="533400"/>
            <a:ext cx="8686800" cy="1066800"/>
          </a:xfrm>
          <a:prstGeom prst="rect">
            <a:avLst/>
          </a:prstGeom>
          <a:noFill/>
          <a:ln>
            <a:noFill/>
          </a:ln>
        </p:spPr>
        <p:txBody>
          <a:bodyPr anchorCtr="0" anchor="t" bIns="45700" lIns="91425" spcFirstLastPara="1" rIns="91425" wrap="square" tIns="45700">
            <a:normAutofit/>
          </a:bodyPr>
          <a:lstStyle>
            <a:lvl1pPr lvl="0" algn="l">
              <a:lnSpc>
                <a:spcPct val="154545"/>
              </a:lnSpc>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17" name="Google Shape;117;p53"/>
          <p:cNvSpPr txBox="1"/>
          <p:nvPr/>
        </p:nvSpPr>
        <p:spPr>
          <a:xfrm>
            <a:off x="7263063" y="533400"/>
            <a:ext cx="1652337"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54545"/>
              </a:lnSpc>
              <a:spcBef>
                <a:spcPts val="0"/>
              </a:spcBef>
              <a:spcAft>
                <a:spcPts val="0"/>
              </a:spcAft>
              <a:buClr>
                <a:srgbClr val="538CD5"/>
              </a:buClr>
              <a:buSzPts val="4400"/>
              <a:buFont typeface="Arial"/>
              <a:buNone/>
            </a:pPr>
            <a:r>
              <a:rPr lang="en-US" sz="4400">
                <a:solidFill>
                  <a:srgbClr val="538CD5"/>
                </a:solidFill>
                <a:latin typeface="Verdana"/>
                <a:ea typeface="Verdana"/>
                <a:cs typeface="Verdana"/>
                <a:sym typeface="Verdana"/>
              </a:rPr>
              <a:t>&gt;&gt;&gt;</a:t>
            </a:r>
            <a:endParaRPr sz="4400">
              <a:solidFill>
                <a:srgbClr val="538CD5"/>
              </a:solidFill>
              <a:latin typeface="Verdana"/>
              <a:ea typeface="Verdana"/>
              <a:cs typeface="Verdana"/>
              <a:sym typeface="Verdan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Case">
  <p:cSld name="Opening Case">
    <p:spTree>
      <p:nvGrpSpPr>
        <p:cNvPr id="118" name="Shape 118"/>
        <p:cNvGrpSpPr/>
        <p:nvPr/>
      </p:nvGrpSpPr>
      <p:grpSpPr>
        <a:xfrm>
          <a:off x="0" y="0"/>
          <a:ext cx="0" cy="0"/>
          <a:chOff x="0" y="0"/>
          <a:chExt cx="0" cy="0"/>
        </a:xfrm>
      </p:grpSpPr>
      <p:cxnSp>
        <p:nvCxnSpPr>
          <p:cNvPr id="119" name="Google Shape;119;p54"/>
          <p:cNvCxnSpPr/>
          <p:nvPr/>
        </p:nvCxnSpPr>
        <p:spPr>
          <a:xfrm>
            <a:off x="0" y="6477000"/>
            <a:ext cx="8686800" cy="0"/>
          </a:xfrm>
          <a:prstGeom prst="straightConnector1">
            <a:avLst/>
          </a:prstGeom>
          <a:noFill/>
          <a:ln cap="flat" cmpd="sng" w="25400">
            <a:solidFill>
              <a:srgbClr val="A5A5A5"/>
            </a:solidFill>
            <a:prstDash val="solid"/>
            <a:round/>
            <a:headEnd len="sm" w="sm" type="none"/>
            <a:tailEnd len="sm" w="sm" type="none"/>
          </a:ln>
        </p:spPr>
      </p:cxnSp>
      <p:sp>
        <p:nvSpPr>
          <p:cNvPr id="120" name="Google Shape;120;p54"/>
          <p:cNvSpPr/>
          <p:nvPr/>
        </p:nvSpPr>
        <p:spPr>
          <a:xfrm>
            <a:off x="8382000" y="5715000"/>
            <a:ext cx="304800" cy="762000"/>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cxnSp>
        <p:nvCxnSpPr>
          <p:cNvPr id="121" name="Google Shape;121;p54"/>
          <p:cNvCxnSpPr/>
          <p:nvPr/>
        </p:nvCxnSpPr>
        <p:spPr>
          <a:xfrm>
            <a:off x="609600" y="1219200"/>
            <a:ext cx="8534400" cy="0"/>
          </a:xfrm>
          <a:prstGeom prst="straightConnector1">
            <a:avLst/>
          </a:prstGeom>
          <a:noFill/>
          <a:ln cap="flat" cmpd="sng" w="25400">
            <a:solidFill>
              <a:srgbClr val="A5A5A5"/>
            </a:solidFill>
            <a:prstDash val="solid"/>
            <a:round/>
            <a:headEnd len="sm" w="sm" type="none"/>
            <a:tailEnd len="sm" w="sm" type="none"/>
          </a:ln>
        </p:spPr>
      </p:cxnSp>
      <p:sp>
        <p:nvSpPr>
          <p:cNvPr id="122" name="Google Shape;122;p54"/>
          <p:cNvSpPr txBox="1"/>
          <p:nvPr>
            <p:ph idx="12" type="sldNum"/>
          </p:nvPr>
        </p:nvSpPr>
        <p:spPr>
          <a:xfrm>
            <a:off x="6553200" y="6119896"/>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54"/>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b="1" sz="3200">
                <a:latin typeface="Verdana"/>
                <a:ea typeface="Verdana"/>
                <a:cs typeface="Verdana"/>
                <a:sym typeface="Verdana"/>
              </a:defRPr>
            </a:lvl1pPr>
            <a:lvl2pPr indent="-381000" lvl="1" marL="914400" algn="l">
              <a:spcBef>
                <a:spcPts val="480"/>
              </a:spcBef>
              <a:spcAft>
                <a:spcPts val="0"/>
              </a:spcAft>
              <a:buClr>
                <a:srgbClr val="366092"/>
              </a:buClr>
              <a:buSzPts val="2400"/>
              <a:buFont typeface="Georgia"/>
              <a:buAutoNum type="arabicPeriod"/>
              <a:defRPr sz="2400">
                <a:solidFill>
                  <a:schemeClr val="dk1"/>
                </a:solidFill>
                <a:latin typeface="Verdana"/>
                <a:ea typeface="Verdana"/>
                <a:cs typeface="Verdana"/>
                <a:sym typeface="Verdana"/>
              </a:defRPr>
            </a:lvl2pPr>
            <a:lvl3pPr indent="-355600" lvl="2" marL="1371600" algn="l">
              <a:spcBef>
                <a:spcPts val="400"/>
              </a:spcBef>
              <a:spcAft>
                <a:spcPts val="0"/>
              </a:spcAft>
              <a:buClr>
                <a:schemeClr val="dk1"/>
              </a:buClr>
              <a:buSzPts val="2000"/>
              <a:buChar char="•"/>
              <a:defRPr sz="2000">
                <a:solidFill>
                  <a:schemeClr val="dk1"/>
                </a:solidFill>
                <a:latin typeface="Verdana"/>
                <a:ea typeface="Verdana"/>
                <a:cs typeface="Verdana"/>
                <a:sym typeface="Verdana"/>
              </a:defRPr>
            </a:lvl3pPr>
            <a:lvl4pPr indent="-342900" lvl="3" marL="1828800" algn="l">
              <a:spcBef>
                <a:spcPts val="360"/>
              </a:spcBef>
              <a:spcAft>
                <a:spcPts val="0"/>
              </a:spcAft>
              <a:buClr>
                <a:schemeClr val="dk1"/>
              </a:buClr>
              <a:buSzPts val="1800"/>
              <a:buChar char="–"/>
              <a:defRPr sz="1800">
                <a:solidFill>
                  <a:schemeClr val="dk1"/>
                </a:solidFill>
                <a:latin typeface="Verdana"/>
                <a:ea typeface="Verdana"/>
                <a:cs typeface="Verdana"/>
                <a:sym typeface="Verdana"/>
              </a:defRPr>
            </a:lvl4pPr>
            <a:lvl5pPr indent="-342900" lvl="4" marL="2286000" algn="l">
              <a:spcBef>
                <a:spcPts val="360"/>
              </a:spcBef>
              <a:spcAft>
                <a:spcPts val="0"/>
              </a:spcAft>
              <a:buClr>
                <a:schemeClr val="dk1"/>
              </a:buClr>
              <a:buSzPts val="1800"/>
              <a:buChar char="»"/>
              <a:defRPr sz="1800">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4" name="Google Shape;124;p54"/>
          <p:cNvSpPr txBox="1"/>
          <p:nvPr>
            <p:ph type="title"/>
          </p:nvPr>
        </p:nvSpPr>
        <p:spPr>
          <a:xfrm>
            <a:off x="3276600" y="228600"/>
            <a:ext cx="2209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66092"/>
              </a:buClr>
              <a:buSzPts val="4400"/>
              <a:buFont typeface="Verdana"/>
              <a:buNone/>
              <a:defRPr b="1" sz="4400">
                <a:solidFill>
                  <a:srgbClr val="366092"/>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54"/>
          <p:cNvSpPr txBox="1"/>
          <p:nvPr/>
        </p:nvSpPr>
        <p:spPr>
          <a:xfrm>
            <a:off x="457200" y="228600"/>
            <a:ext cx="3276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66092"/>
              </a:buClr>
              <a:buSzPts val="4400"/>
              <a:buFont typeface="Verdana"/>
              <a:buNone/>
            </a:pPr>
            <a:r>
              <a:rPr b="0" lang="en-US" sz="4400">
                <a:solidFill>
                  <a:srgbClr val="366092"/>
                </a:solidFill>
                <a:latin typeface="Verdana"/>
                <a:ea typeface="Verdana"/>
                <a:cs typeface="Verdana"/>
                <a:sym typeface="Verdana"/>
              </a:rPr>
              <a:t>OPENING</a:t>
            </a:r>
            <a:endParaRPr b="0" sz="4400">
              <a:solidFill>
                <a:srgbClr val="366092"/>
              </a:solidFill>
              <a:latin typeface="Verdana"/>
              <a:ea typeface="Verdana"/>
              <a:cs typeface="Verdana"/>
              <a:sym typeface="Verdana"/>
            </a:endParaRPr>
          </a:p>
        </p:txBody>
      </p:sp>
      <p:sp>
        <p:nvSpPr>
          <p:cNvPr id="126" name="Google Shape;126;p54"/>
          <p:cNvSpPr txBox="1"/>
          <p:nvPr/>
        </p:nvSpPr>
        <p:spPr>
          <a:xfrm>
            <a:off x="5181600" y="228600"/>
            <a:ext cx="2438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6600CC"/>
              </a:buClr>
              <a:buSzPts val="4400"/>
              <a:buFont typeface="Verdana"/>
              <a:buNone/>
            </a:pPr>
            <a:r>
              <a:rPr b="1" lang="en-US" sz="4400">
                <a:solidFill>
                  <a:srgbClr val="6600CC"/>
                </a:solidFill>
                <a:latin typeface="Verdana"/>
                <a:ea typeface="Verdana"/>
                <a:cs typeface="Verdana"/>
                <a:sym typeface="Verdana"/>
              </a:rPr>
              <a:t>&gt;</a:t>
            </a:r>
            <a:endParaRPr b="1" sz="4400">
              <a:solidFill>
                <a:srgbClr val="6600CC"/>
              </a:solidFill>
              <a:latin typeface="Verdana"/>
              <a:ea typeface="Verdana"/>
              <a:cs typeface="Verdana"/>
              <a:sym typeface="Verdan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5">
  <p:cSld name="Topic Level5">
    <p:spTree>
      <p:nvGrpSpPr>
        <p:cNvPr id="127" name="Shape 127"/>
        <p:cNvGrpSpPr/>
        <p:nvPr/>
      </p:nvGrpSpPr>
      <p:grpSpPr>
        <a:xfrm>
          <a:off x="0" y="0"/>
          <a:ext cx="0" cy="0"/>
          <a:chOff x="0" y="0"/>
          <a:chExt cx="0" cy="0"/>
        </a:xfrm>
      </p:grpSpPr>
      <p:sp>
        <p:nvSpPr>
          <p:cNvPr id="128" name="Google Shape;128;p55"/>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cxnSp>
        <p:nvCxnSpPr>
          <p:cNvPr id="129" name="Google Shape;129;p55"/>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130" name="Google Shape;130;p55"/>
          <p:cNvSpPr/>
          <p:nvPr/>
        </p:nvSpPr>
        <p:spPr>
          <a:xfrm>
            <a:off x="6781800" y="6362700"/>
            <a:ext cx="2362200" cy="3429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31" name="Google Shape;131;p55"/>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chemeClr val="dk1"/>
              </a:buClr>
              <a:buSzPts val="4400"/>
              <a:buNone/>
              <a:defRPr sz="4400">
                <a:solidFill>
                  <a:schemeClr val="dk1"/>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32" name="Google Shape;132;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Garamond"/>
                <a:ea typeface="Garamond"/>
                <a:cs typeface="Garamond"/>
                <a:sym typeface="Garamond"/>
              </a:defRPr>
            </a:lvl1pPr>
            <a:lvl2pPr indent="0" lvl="1" marL="0" algn="r">
              <a:spcBef>
                <a:spcPts val="0"/>
              </a:spcBef>
              <a:buNone/>
              <a:defRPr sz="1200">
                <a:solidFill>
                  <a:schemeClr val="lt1"/>
                </a:solidFill>
                <a:latin typeface="Garamond"/>
                <a:ea typeface="Garamond"/>
                <a:cs typeface="Garamond"/>
                <a:sym typeface="Garamond"/>
              </a:defRPr>
            </a:lvl2pPr>
            <a:lvl3pPr indent="0" lvl="2" marL="0" algn="r">
              <a:spcBef>
                <a:spcPts val="0"/>
              </a:spcBef>
              <a:buNone/>
              <a:defRPr sz="1200">
                <a:solidFill>
                  <a:schemeClr val="lt1"/>
                </a:solidFill>
                <a:latin typeface="Garamond"/>
                <a:ea typeface="Garamond"/>
                <a:cs typeface="Garamond"/>
                <a:sym typeface="Garamond"/>
              </a:defRPr>
            </a:lvl3pPr>
            <a:lvl4pPr indent="0" lvl="3" marL="0" algn="r">
              <a:spcBef>
                <a:spcPts val="0"/>
              </a:spcBef>
              <a:buNone/>
              <a:defRPr sz="1200">
                <a:solidFill>
                  <a:schemeClr val="lt1"/>
                </a:solidFill>
                <a:latin typeface="Garamond"/>
                <a:ea typeface="Garamond"/>
                <a:cs typeface="Garamond"/>
                <a:sym typeface="Garamond"/>
              </a:defRPr>
            </a:lvl4pPr>
            <a:lvl5pPr indent="0" lvl="4" marL="0" algn="r">
              <a:spcBef>
                <a:spcPts val="0"/>
              </a:spcBef>
              <a:buNone/>
              <a:defRPr sz="1200">
                <a:solidFill>
                  <a:schemeClr val="lt1"/>
                </a:solidFill>
                <a:latin typeface="Garamond"/>
                <a:ea typeface="Garamond"/>
                <a:cs typeface="Garamond"/>
                <a:sym typeface="Garamond"/>
              </a:defRPr>
            </a:lvl5pPr>
            <a:lvl6pPr indent="0" lvl="5" marL="0" algn="r">
              <a:spcBef>
                <a:spcPts val="0"/>
              </a:spcBef>
              <a:buNone/>
              <a:defRPr sz="1200">
                <a:solidFill>
                  <a:schemeClr val="lt1"/>
                </a:solidFill>
                <a:latin typeface="Garamond"/>
                <a:ea typeface="Garamond"/>
                <a:cs typeface="Garamond"/>
                <a:sym typeface="Garamond"/>
              </a:defRPr>
            </a:lvl6pPr>
            <a:lvl7pPr indent="0" lvl="6" marL="0" algn="r">
              <a:spcBef>
                <a:spcPts val="0"/>
              </a:spcBef>
              <a:buNone/>
              <a:defRPr sz="1200">
                <a:solidFill>
                  <a:schemeClr val="lt1"/>
                </a:solidFill>
                <a:latin typeface="Garamond"/>
                <a:ea typeface="Garamond"/>
                <a:cs typeface="Garamond"/>
                <a:sym typeface="Garamond"/>
              </a:defRPr>
            </a:lvl7pPr>
            <a:lvl8pPr indent="0" lvl="7" marL="0" algn="r">
              <a:spcBef>
                <a:spcPts val="0"/>
              </a:spcBef>
              <a:buNone/>
              <a:defRPr sz="1200">
                <a:solidFill>
                  <a:schemeClr val="lt1"/>
                </a:solidFill>
                <a:latin typeface="Garamond"/>
                <a:ea typeface="Garamond"/>
                <a:cs typeface="Garamond"/>
                <a:sym typeface="Garamond"/>
              </a:defRPr>
            </a:lvl8pPr>
            <a:lvl9pPr indent="0" lvl="8" marL="0" algn="r">
              <a:spcBef>
                <a:spcPts val="0"/>
              </a:spcBef>
              <a:buNone/>
              <a:defRPr sz="1200">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55"/>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595959"/>
              </a:buClr>
              <a:buSzPts val="3200"/>
              <a:buChar char="•"/>
              <a:defRPr>
                <a:solidFill>
                  <a:srgbClr val="595959"/>
                </a:solidFill>
                <a:latin typeface="Verdana"/>
                <a:ea typeface="Verdana"/>
                <a:cs typeface="Verdana"/>
                <a:sym typeface="Verdana"/>
              </a:defRPr>
            </a:lvl1pPr>
            <a:lvl2pPr indent="-406400" lvl="1" marL="914400" algn="l">
              <a:spcBef>
                <a:spcPts val="560"/>
              </a:spcBef>
              <a:spcAft>
                <a:spcPts val="0"/>
              </a:spcAft>
              <a:buClr>
                <a:srgbClr val="595959"/>
              </a:buClr>
              <a:buSzPts val="2800"/>
              <a:buChar char="–"/>
              <a:defRPr>
                <a:solidFill>
                  <a:srgbClr val="595959"/>
                </a:solidFill>
                <a:latin typeface="Verdana"/>
                <a:ea typeface="Verdana"/>
                <a:cs typeface="Verdana"/>
                <a:sym typeface="Verdana"/>
              </a:defRPr>
            </a:lvl2pPr>
            <a:lvl3pPr indent="-381000" lvl="2" marL="1371600" algn="l">
              <a:spcBef>
                <a:spcPts val="480"/>
              </a:spcBef>
              <a:spcAft>
                <a:spcPts val="0"/>
              </a:spcAft>
              <a:buClr>
                <a:srgbClr val="595959"/>
              </a:buClr>
              <a:buSzPts val="2400"/>
              <a:buChar char="•"/>
              <a:defRPr>
                <a:solidFill>
                  <a:srgbClr val="595959"/>
                </a:solidFill>
                <a:latin typeface="Verdana"/>
                <a:ea typeface="Verdana"/>
                <a:cs typeface="Verdana"/>
                <a:sym typeface="Verdana"/>
              </a:defRPr>
            </a:lvl3pPr>
            <a:lvl4pPr indent="-355600" lvl="3" marL="1828800" algn="l">
              <a:spcBef>
                <a:spcPts val="400"/>
              </a:spcBef>
              <a:spcAft>
                <a:spcPts val="0"/>
              </a:spcAft>
              <a:buClr>
                <a:srgbClr val="595959"/>
              </a:buClr>
              <a:buSzPts val="2000"/>
              <a:buChar char="–"/>
              <a:defRPr>
                <a:solidFill>
                  <a:srgbClr val="595959"/>
                </a:solidFill>
                <a:latin typeface="Verdana"/>
                <a:ea typeface="Verdana"/>
                <a:cs typeface="Verdana"/>
                <a:sym typeface="Verdana"/>
              </a:defRPr>
            </a:lvl4pPr>
            <a:lvl5pPr indent="-355600" lvl="4" marL="2286000" algn="l">
              <a:spcBef>
                <a:spcPts val="400"/>
              </a:spcBef>
              <a:spcAft>
                <a:spcPts val="0"/>
              </a:spcAft>
              <a:buClr>
                <a:srgbClr val="595959"/>
              </a:buClr>
              <a:buSzPts val="2000"/>
              <a:buChar char="»"/>
              <a:defRPr>
                <a:solidFill>
                  <a:srgbClr val="595959"/>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34" name="Google Shape;134;p55"/>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lide_Level3">
  <p:cSld name="ImageSlide_Level3">
    <p:spTree>
      <p:nvGrpSpPr>
        <p:cNvPr id="135" name="Shape 135"/>
        <p:cNvGrpSpPr/>
        <p:nvPr/>
      </p:nvGrpSpPr>
      <p:grpSpPr>
        <a:xfrm>
          <a:off x="0" y="0"/>
          <a:ext cx="0" cy="0"/>
          <a:chOff x="0" y="0"/>
          <a:chExt cx="0" cy="0"/>
        </a:xfrm>
      </p:grpSpPr>
      <p:sp>
        <p:nvSpPr>
          <p:cNvPr id="136" name="Google Shape;136;p56"/>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37" name="Google Shape;137;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Garamond"/>
                <a:ea typeface="Garamond"/>
                <a:cs typeface="Garamond"/>
                <a:sym typeface="Garamond"/>
              </a:defRPr>
            </a:lvl1pPr>
            <a:lvl2pPr indent="0" lvl="1" marL="0" algn="r">
              <a:spcBef>
                <a:spcPts val="0"/>
              </a:spcBef>
              <a:buNone/>
              <a:defRPr sz="1200">
                <a:solidFill>
                  <a:schemeClr val="lt1"/>
                </a:solidFill>
                <a:latin typeface="Garamond"/>
                <a:ea typeface="Garamond"/>
                <a:cs typeface="Garamond"/>
                <a:sym typeface="Garamond"/>
              </a:defRPr>
            </a:lvl2pPr>
            <a:lvl3pPr indent="0" lvl="2" marL="0" algn="r">
              <a:spcBef>
                <a:spcPts val="0"/>
              </a:spcBef>
              <a:buNone/>
              <a:defRPr sz="1200">
                <a:solidFill>
                  <a:schemeClr val="lt1"/>
                </a:solidFill>
                <a:latin typeface="Garamond"/>
                <a:ea typeface="Garamond"/>
                <a:cs typeface="Garamond"/>
                <a:sym typeface="Garamond"/>
              </a:defRPr>
            </a:lvl3pPr>
            <a:lvl4pPr indent="0" lvl="3" marL="0" algn="r">
              <a:spcBef>
                <a:spcPts val="0"/>
              </a:spcBef>
              <a:buNone/>
              <a:defRPr sz="1200">
                <a:solidFill>
                  <a:schemeClr val="lt1"/>
                </a:solidFill>
                <a:latin typeface="Garamond"/>
                <a:ea typeface="Garamond"/>
                <a:cs typeface="Garamond"/>
                <a:sym typeface="Garamond"/>
              </a:defRPr>
            </a:lvl4pPr>
            <a:lvl5pPr indent="0" lvl="4" marL="0" algn="r">
              <a:spcBef>
                <a:spcPts val="0"/>
              </a:spcBef>
              <a:buNone/>
              <a:defRPr sz="1200">
                <a:solidFill>
                  <a:schemeClr val="lt1"/>
                </a:solidFill>
                <a:latin typeface="Garamond"/>
                <a:ea typeface="Garamond"/>
                <a:cs typeface="Garamond"/>
                <a:sym typeface="Garamond"/>
              </a:defRPr>
            </a:lvl5pPr>
            <a:lvl6pPr indent="0" lvl="5" marL="0" algn="r">
              <a:spcBef>
                <a:spcPts val="0"/>
              </a:spcBef>
              <a:buNone/>
              <a:defRPr sz="1200">
                <a:solidFill>
                  <a:schemeClr val="lt1"/>
                </a:solidFill>
                <a:latin typeface="Garamond"/>
                <a:ea typeface="Garamond"/>
                <a:cs typeface="Garamond"/>
                <a:sym typeface="Garamond"/>
              </a:defRPr>
            </a:lvl6pPr>
            <a:lvl7pPr indent="0" lvl="6" marL="0" algn="r">
              <a:spcBef>
                <a:spcPts val="0"/>
              </a:spcBef>
              <a:buNone/>
              <a:defRPr sz="1200">
                <a:solidFill>
                  <a:schemeClr val="lt1"/>
                </a:solidFill>
                <a:latin typeface="Garamond"/>
                <a:ea typeface="Garamond"/>
                <a:cs typeface="Garamond"/>
                <a:sym typeface="Garamond"/>
              </a:defRPr>
            </a:lvl7pPr>
            <a:lvl8pPr indent="0" lvl="7" marL="0" algn="r">
              <a:spcBef>
                <a:spcPts val="0"/>
              </a:spcBef>
              <a:buNone/>
              <a:defRPr sz="1200">
                <a:solidFill>
                  <a:schemeClr val="lt1"/>
                </a:solidFill>
                <a:latin typeface="Garamond"/>
                <a:ea typeface="Garamond"/>
                <a:cs typeface="Garamond"/>
                <a:sym typeface="Garamond"/>
              </a:defRPr>
            </a:lvl8pPr>
            <a:lvl9pPr indent="0" lvl="8" marL="0" algn="r">
              <a:spcBef>
                <a:spcPts val="0"/>
              </a:spcBef>
              <a:buNone/>
              <a:defRPr sz="1200">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p56"/>
          <p:cNvSpPr txBox="1"/>
          <p:nvPr>
            <p:ph idx="2" type="body"/>
          </p:nvPr>
        </p:nvSpPr>
        <p:spPr>
          <a:xfrm>
            <a:off x="457200" y="1828800"/>
            <a:ext cx="8153400" cy="48006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39" name="Google Shape;139;p56"/>
          <p:cNvCxnSpPr/>
          <p:nvPr/>
        </p:nvCxnSpPr>
        <p:spPr>
          <a:xfrm>
            <a:off x="0" y="16764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_Outline" type="obj">
  <p:cSld name="OBJECT">
    <p:spTree>
      <p:nvGrpSpPr>
        <p:cNvPr id="23" name="Shape 23"/>
        <p:cNvGrpSpPr/>
        <p:nvPr/>
      </p:nvGrpSpPr>
      <p:grpSpPr>
        <a:xfrm>
          <a:off x="0" y="0"/>
          <a:ext cx="0" cy="0"/>
          <a:chOff x="0" y="0"/>
          <a:chExt cx="0" cy="0"/>
        </a:xfrm>
      </p:grpSpPr>
      <p:sp>
        <p:nvSpPr>
          <p:cNvPr id="24" name="Google Shape;24;p43"/>
          <p:cNvSpPr/>
          <p:nvPr/>
        </p:nvSpPr>
        <p:spPr>
          <a:xfrm>
            <a:off x="6781800" y="6362700"/>
            <a:ext cx="2362200" cy="342900"/>
          </a:xfrm>
          <a:prstGeom prst="rect">
            <a:avLst/>
          </a:prstGeom>
          <a:solidFill>
            <a:srgbClr val="00CC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25" name="Google Shape;25;p4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CCFF"/>
              </a:buClr>
              <a:buSzPts val="4400"/>
              <a:buFont typeface="Verdana"/>
              <a:buNone/>
              <a:defRPr b="0" sz="4400">
                <a:solidFill>
                  <a:srgbClr val="00CCFF"/>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3"/>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00B0F0"/>
              </a:buClr>
              <a:buSzPts val="3200"/>
              <a:buFont typeface="Georgia"/>
              <a:buAutoNum type="arabicPeriod"/>
              <a:defRPr>
                <a:latin typeface="Verdana"/>
                <a:ea typeface="Verdana"/>
                <a:cs typeface="Verdana"/>
                <a:sym typeface="Verdana"/>
              </a:defRPr>
            </a:lvl1pPr>
            <a:lvl2pPr indent="-406400" lvl="1" marL="914400" algn="l">
              <a:spcBef>
                <a:spcPts val="560"/>
              </a:spcBef>
              <a:spcAft>
                <a:spcPts val="0"/>
              </a:spcAft>
              <a:buClr>
                <a:schemeClr val="dk1"/>
              </a:buClr>
              <a:buSzPts val="2800"/>
              <a:buChar char="–"/>
              <a:defRPr>
                <a:latin typeface="Times New Roman"/>
                <a:ea typeface="Times New Roman"/>
                <a:cs typeface="Times New Roman"/>
                <a:sym typeface="Times New Roman"/>
              </a:defRPr>
            </a:lvl2pPr>
            <a:lvl3pPr indent="-381000" lvl="2" marL="1371600" algn="l">
              <a:spcBef>
                <a:spcPts val="480"/>
              </a:spcBef>
              <a:spcAft>
                <a:spcPts val="0"/>
              </a:spcAft>
              <a:buClr>
                <a:schemeClr val="dk1"/>
              </a:buClr>
              <a:buSzPts val="2400"/>
              <a:buChar char="•"/>
              <a:defRPr>
                <a:latin typeface="Times New Roman"/>
                <a:ea typeface="Times New Roman"/>
                <a:cs typeface="Times New Roman"/>
                <a:sym typeface="Times New Roman"/>
              </a:defRPr>
            </a:lvl3pPr>
            <a:lvl4pPr indent="-355600" lvl="3" marL="1828800" algn="l">
              <a:spcBef>
                <a:spcPts val="400"/>
              </a:spcBef>
              <a:spcAft>
                <a:spcPts val="0"/>
              </a:spcAft>
              <a:buClr>
                <a:schemeClr val="dk1"/>
              </a:buClr>
              <a:buSzPts val="2000"/>
              <a:buChar char="–"/>
              <a:defRPr>
                <a:latin typeface="Times New Roman"/>
                <a:ea typeface="Times New Roman"/>
                <a:cs typeface="Times New Roman"/>
                <a:sym typeface="Times New Roman"/>
              </a:defRPr>
            </a:lvl4pPr>
            <a:lvl5pPr indent="-355600" lvl="4" marL="2286000" algn="l">
              <a:spcBef>
                <a:spcPts val="400"/>
              </a:spcBef>
              <a:spcAft>
                <a:spcPts val="0"/>
              </a:spcAft>
              <a:buClr>
                <a:schemeClr val="dk1"/>
              </a:buClr>
              <a:buSzPts val="2000"/>
              <a:buChar char="»"/>
              <a:defRPr>
                <a:latin typeface="Times New Roman"/>
                <a:ea typeface="Times New Roman"/>
                <a:cs typeface="Times New Roman"/>
                <a:sym typeface="Times New Roma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p43"/>
          <p:cNvCxnSpPr/>
          <p:nvPr/>
        </p:nvCxnSpPr>
        <p:spPr>
          <a:xfrm>
            <a:off x="609600" y="6324600"/>
            <a:ext cx="8534400" cy="0"/>
          </a:xfrm>
          <a:prstGeom prst="straightConnector1">
            <a:avLst/>
          </a:prstGeom>
          <a:noFill/>
          <a:ln cap="flat" cmpd="sng" w="25400">
            <a:solidFill>
              <a:srgbClr val="C2D59B"/>
            </a:solidFill>
            <a:prstDash val="solid"/>
            <a:round/>
            <a:headEnd len="sm" w="sm" type="none"/>
            <a:tailEnd len="sm" w="sm" type="none"/>
          </a:ln>
        </p:spPr>
      </p:cxnSp>
      <p:cxnSp>
        <p:nvCxnSpPr>
          <p:cNvPr id="29" name="Google Shape;29;p43"/>
          <p:cNvCxnSpPr/>
          <p:nvPr/>
        </p:nvCxnSpPr>
        <p:spPr>
          <a:xfrm>
            <a:off x="0" y="304800"/>
            <a:ext cx="8534400" cy="0"/>
          </a:xfrm>
          <a:prstGeom prst="straightConnector1">
            <a:avLst/>
          </a:prstGeom>
          <a:noFill/>
          <a:ln cap="flat" cmpd="sng" w="25400">
            <a:solidFill>
              <a:srgbClr val="C2D59B"/>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2">
  <p:cSld name="Topic Level2">
    <p:spTree>
      <p:nvGrpSpPr>
        <p:cNvPr id="30" name="Shape 30"/>
        <p:cNvGrpSpPr/>
        <p:nvPr/>
      </p:nvGrpSpPr>
      <p:grpSpPr>
        <a:xfrm>
          <a:off x="0" y="0"/>
          <a:ext cx="0" cy="0"/>
          <a:chOff x="0" y="0"/>
          <a:chExt cx="0" cy="0"/>
        </a:xfrm>
      </p:grpSpPr>
      <p:sp>
        <p:nvSpPr>
          <p:cNvPr id="31" name="Google Shape;31;p44"/>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32" name="Google Shape;32;p44"/>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33" name="Google Shape;33;p44"/>
          <p:cNvSpPr/>
          <p:nvPr/>
        </p:nvSpPr>
        <p:spPr>
          <a:xfrm>
            <a:off x="6781800" y="6362700"/>
            <a:ext cx="2362200" cy="3429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34" name="Google Shape;34;p44"/>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5" name="Google Shape;35;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44"/>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lvl1pPr indent="-228600" lvl="0" marL="457200" algn="ctr">
              <a:spcBef>
                <a:spcPts val="1440"/>
              </a:spcBef>
              <a:spcAft>
                <a:spcPts val="0"/>
              </a:spcAft>
              <a:buClr>
                <a:srgbClr val="7F7F7F"/>
              </a:buClr>
              <a:buSzPts val="7200"/>
              <a:buNone/>
              <a:defRPr sz="7200">
                <a:solidFill>
                  <a:srgbClr val="7F7F7F"/>
                </a:solidFill>
                <a:latin typeface="Century Gothic"/>
                <a:ea typeface="Century Gothic"/>
                <a:cs typeface="Century Gothic"/>
                <a:sym typeface="Century Gothic"/>
              </a:defRPr>
            </a:lvl1pPr>
            <a:lvl2pPr indent="-228600" lvl="1" marL="914400" algn="l">
              <a:spcBef>
                <a:spcPts val="1440"/>
              </a:spcBef>
              <a:spcAft>
                <a:spcPts val="0"/>
              </a:spcAft>
              <a:buClr>
                <a:schemeClr val="dk1"/>
              </a:buClr>
              <a:buSzPts val="7200"/>
              <a:buNone/>
              <a:defRPr sz="7200">
                <a:latin typeface="Century Gothic"/>
                <a:ea typeface="Century Gothic"/>
                <a:cs typeface="Century Gothic"/>
                <a:sym typeface="Century Gothic"/>
              </a:defRPr>
            </a:lvl2pPr>
            <a:lvl3pPr indent="-228600" lvl="2" marL="1371600" algn="l">
              <a:spcBef>
                <a:spcPts val="1440"/>
              </a:spcBef>
              <a:spcAft>
                <a:spcPts val="0"/>
              </a:spcAft>
              <a:buClr>
                <a:schemeClr val="dk1"/>
              </a:buClr>
              <a:buSzPts val="7200"/>
              <a:buNone/>
              <a:defRPr sz="7200">
                <a:latin typeface="Century Gothic"/>
                <a:ea typeface="Century Gothic"/>
                <a:cs typeface="Century Gothic"/>
                <a:sym typeface="Century Gothic"/>
              </a:defRPr>
            </a:lvl3pPr>
            <a:lvl4pPr indent="-228600" lvl="3" marL="1828800" algn="l">
              <a:spcBef>
                <a:spcPts val="1440"/>
              </a:spcBef>
              <a:spcAft>
                <a:spcPts val="0"/>
              </a:spcAft>
              <a:buClr>
                <a:schemeClr val="dk1"/>
              </a:buClr>
              <a:buSzPts val="7200"/>
              <a:buNone/>
              <a:defRPr sz="7200">
                <a:latin typeface="Century Gothic"/>
                <a:ea typeface="Century Gothic"/>
                <a:cs typeface="Century Gothic"/>
                <a:sym typeface="Century Gothic"/>
              </a:defRPr>
            </a:lvl4pPr>
            <a:lvl5pPr indent="-228600" lvl="4" marL="2286000" algn="l">
              <a:spcBef>
                <a:spcPts val="1440"/>
              </a:spcBef>
              <a:spcAft>
                <a:spcPts val="0"/>
              </a:spcAft>
              <a:buClr>
                <a:schemeClr val="dk1"/>
              </a:buClr>
              <a:buSzPts val="7200"/>
              <a:buNone/>
              <a:defRPr sz="7200">
                <a:latin typeface="Century Gothic"/>
                <a:ea typeface="Century Gothic"/>
                <a:cs typeface="Century Gothic"/>
                <a:sym typeface="Century Gothic"/>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44"/>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6600CC"/>
              </a:buClr>
              <a:buSzPts val="3200"/>
              <a:buChar char="•"/>
              <a:defRPr>
                <a:solidFill>
                  <a:srgbClr val="6600CC"/>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8" name="Google Shape;38;p44"/>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3">
  <p:cSld name="Topic Level3">
    <p:spTree>
      <p:nvGrpSpPr>
        <p:cNvPr id="39" name="Shape 39"/>
        <p:cNvGrpSpPr/>
        <p:nvPr/>
      </p:nvGrpSpPr>
      <p:grpSpPr>
        <a:xfrm>
          <a:off x="0" y="0"/>
          <a:ext cx="0" cy="0"/>
          <a:chOff x="0" y="0"/>
          <a:chExt cx="0" cy="0"/>
        </a:xfrm>
      </p:grpSpPr>
      <p:sp>
        <p:nvSpPr>
          <p:cNvPr id="40" name="Google Shape;40;p45"/>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41" name="Google Shape;41;p45"/>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42" name="Google Shape;42;p45"/>
          <p:cNvSpPr/>
          <p:nvPr/>
        </p:nvSpPr>
        <p:spPr>
          <a:xfrm>
            <a:off x="6781800" y="6362700"/>
            <a:ext cx="2362200" cy="342900"/>
          </a:xfrm>
          <a:prstGeom prst="rect">
            <a:avLst/>
          </a:prstGeom>
          <a:solidFill>
            <a:srgbClr val="6600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43" name="Google Shape;43;p45"/>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4" name="Google Shape;44;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45"/>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6" name="Google Shape;46;p45"/>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4">
  <p:cSld name="Topic Level4">
    <p:spTree>
      <p:nvGrpSpPr>
        <p:cNvPr id="47" name="Shape 47"/>
        <p:cNvGrpSpPr/>
        <p:nvPr/>
      </p:nvGrpSpPr>
      <p:grpSpPr>
        <a:xfrm>
          <a:off x="0" y="0"/>
          <a:ext cx="0" cy="0"/>
          <a:chOff x="0" y="0"/>
          <a:chExt cx="0" cy="0"/>
        </a:xfrm>
      </p:grpSpPr>
      <p:sp>
        <p:nvSpPr>
          <p:cNvPr id="48" name="Google Shape;48;p46"/>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49" name="Google Shape;49;p46"/>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50" name="Google Shape;50;p46"/>
          <p:cNvSpPr/>
          <p:nvPr/>
        </p:nvSpPr>
        <p:spPr>
          <a:xfrm>
            <a:off x="6781800" y="6362700"/>
            <a:ext cx="2362200" cy="342900"/>
          </a:xfrm>
          <a:prstGeom prst="rect">
            <a:avLst/>
          </a:prstGeom>
          <a:solidFill>
            <a:srgbClr val="9900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51" name="Google Shape;51;p46"/>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rgbClr val="9900FF"/>
              </a:buClr>
              <a:buSzPts val="4400"/>
              <a:buNone/>
              <a:defRPr sz="4400">
                <a:solidFill>
                  <a:srgbClr val="9900FF"/>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2" name="Google Shape;52;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46"/>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595959"/>
              </a:buClr>
              <a:buSzPts val="3200"/>
              <a:buChar char="•"/>
              <a:defRPr>
                <a:solidFill>
                  <a:srgbClr val="595959"/>
                </a:solidFill>
                <a:latin typeface="Verdana"/>
                <a:ea typeface="Verdana"/>
                <a:cs typeface="Verdana"/>
                <a:sym typeface="Verdana"/>
              </a:defRPr>
            </a:lvl1pPr>
            <a:lvl2pPr indent="-406400" lvl="1" marL="914400" algn="l">
              <a:spcBef>
                <a:spcPts val="560"/>
              </a:spcBef>
              <a:spcAft>
                <a:spcPts val="0"/>
              </a:spcAft>
              <a:buClr>
                <a:srgbClr val="595959"/>
              </a:buClr>
              <a:buSzPts val="2800"/>
              <a:buChar char="–"/>
              <a:defRPr>
                <a:solidFill>
                  <a:srgbClr val="595959"/>
                </a:solidFill>
                <a:latin typeface="Verdana"/>
                <a:ea typeface="Verdana"/>
                <a:cs typeface="Verdana"/>
                <a:sym typeface="Verdana"/>
              </a:defRPr>
            </a:lvl2pPr>
            <a:lvl3pPr indent="-381000" lvl="2" marL="1371600" algn="l">
              <a:spcBef>
                <a:spcPts val="480"/>
              </a:spcBef>
              <a:spcAft>
                <a:spcPts val="0"/>
              </a:spcAft>
              <a:buClr>
                <a:srgbClr val="595959"/>
              </a:buClr>
              <a:buSzPts val="2400"/>
              <a:buChar char="•"/>
              <a:defRPr>
                <a:solidFill>
                  <a:srgbClr val="595959"/>
                </a:solidFill>
                <a:latin typeface="Verdana"/>
                <a:ea typeface="Verdana"/>
                <a:cs typeface="Verdana"/>
                <a:sym typeface="Verdana"/>
              </a:defRPr>
            </a:lvl3pPr>
            <a:lvl4pPr indent="-355600" lvl="3" marL="1828800" algn="l">
              <a:spcBef>
                <a:spcPts val="400"/>
              </a:spcBef>
              <a:spcAft>
                <a:spcPts val="0"/>
              </a:spcAft>
              <a:buClr>
                <a:srgbClr val="595959"/>
              </a:buClr>
              <a:buSzPts val="2000"/>
              <a:buChar char="–"/>
              <a:defRPr>
                <a:solidFill>
                  <a:srgbClr val="595959"/>
                </a:solidFill>
                <a:latin typeface="Verdana"/>
                <a:ea typeface="Verdana"/>
                <a:cs typeface="Verdana"/>
                <a:sym typeface="Verdana"/>
              </a:defRPr>
            </a:lvl4pPr>
            <a:lvl5pPr indent="-355600" lvl="4" marL="2286000" algn="l">
              <a:spcBef>
                <a:spcPts val="400"/>
              </a:spcBef>
              <a:spcAft>
                <a:spcPts val="0"/>
              </a:spcAft>
              <a:buClr>
                <a:srgbClr val="595959"/>
              </a:buClr>
              <a:buSzPts val="2000"/>
              <a:buChar char="»"/>
              <a:defRPr>
                <a:solidFill>
                  <a:srgbClr val="595959"/>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54" name="Google Shape;54;p46"/>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ts_about_bus">
  <p:cSld name="Its_about_bus">
    <p:spTree>
      <p:nvGrpSpPr>
        <p:cNvPr id="55" name="Shape 55"/>
        <p:cNvGrpSpPr/>
        <p:nvPr/>
      </p:nvGrpSpPr>
      <p:grpSpPr>
        <a:xfrm>
          <a:off x="0" y="0"/>
          <a:ext cx="0" cy="0"/>
          <a:chOff x="0" y="0"/>
          <a:chExt cx="0" cy="0"/>
        </a:xfrm>
      </p:grpSpPr>
      <p:sp>
        <p:nvSpPr>
          <p:cNvPr id="56" name="Google Shape;56;p47"/>
          <p:cNvSpPr/>
          <p:nvPr/>
        </p:nvSpPr>
        <p:spPr>
          <a:xfrm>
            <a:off x="0" y="1397296"/>
            <a:ext cx="9144000" cy="4927304"/>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57" name="Google Shape;57;p47"/>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58" name="Google Shape;58;p47"/>
          <p:cNvSpPr/>
          <p:nvPr/>
        </p:nvSpPr>
        <p:spPr>
          <a:xfrm>
            <a:off x="6781800" y="6362700"/>
            <a:ext cx="2362200" cy="3429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59" name="Google Shape;59;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47"/>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lvl1pPr indent="-228600" lvl="0" marL="457200" algn="l">
              <a:spcBef>
                <a:spcPts val="880"/>
              </a:spcBef>
              <a:spcAft>
                <a:spcPts val="0"/>
              </a:spcAft>
              <a:buClr>
                <a:srgbClr val="6600CC"/>
              </a:buClr>
              <a:buSzPts val="4400"/>
              <a:buNone/>
              <a:defRPr b="0" i="0" sz="4400">
                <a:solidFill>
                  <a:srgbClr val="6600CC"/>
                </a:solidFill>
                <a:latin typeface="Verdana"/>
                <a:ea typeface="Verdana"/>
                <a:cs typeface="Verdana"/>
                <a:sym typeface="Verdan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61" name="Google Shape;61;p47"/>
          <p:cNvCxnSpPr/>
          <p:nvPr/>
        </p:nvCxnSpPr>
        <p:spPr>
          <a:xfrm>
            <a:off x="0" y="1397296"/>
            <a:ext cx="8534400" cy="0"/>
          </a:xfrm>
          <a:prstGeom prst="straightConnector1">
            <a:avLst/>
          </a:prstGeom>
          <a:noFill/>
          <a:ln cap="flat" cmpd="sng" w="25400">
            <a:solidFill>
              <a:srgbClr val="A5A5A5"/>
            </a:solidFill>
            <a:prstDash val="solid"/>
            <a:round/>
            <a:headEnd len="sm" w="sm" type="none"/>
            <a:tailEnd len="sm" w="sm" type="none"/>
          </a:ln>
        </p:spPr>
      </p:cxnSp>
      <p:grpSp>
        <p:nvGrpSpPr>
          <p:cNvPr id="62" name="Google Shape;62;p47"/>
          <p:cNvGrpSpPr/>
          <p:nvPr/>
        </p:nvGrpSpPr>
        <p:grpSpPr>
          <a:xfrm>
            <a:off x="609600" y="228600"/>
            <a:ext cx="923260" cy="1473496"/>
            <a:chOff x="495300" y="888704"/>
            <a:chExt cx="923260" cy="1473496"/>
          </a:xfrm>
        </p:grpSpPr>
        <p:sp>
          <p:nvSpPr>
            <p:cNvPr id="63" name="Google Shape;63;p47"/>
            <p:cNvSpPr/>
            <p:nvPr/>
          </p:nvSpPr>
          <p:spPr>
            <a:xfrm>
              <a:off x="838200" y="1008888"/>
              <a:ext cx="246888" cy="1353312"/>
            </a:xfrm>
            <a:prstGeom prst="rect">
              <a:avLst/>
            </a:prstGeom>
            <a:solidFill>
              <a:srgbClr val="000099"/>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64" name="Google Shape;64;p47"/>
            <p:cNvSpPr/>
            <p:nvPr/>
          </p:nvSpPr>
          <p:spPr>
            <a:xfrm>
              <a:off x="495300" y="1219200"/>
              <a:ext cx="246888" cy="1143000"/>
            </a:xfrm>
            <a:prstGeom prst="rect">
              <a:avLst/>
            </a:prstGeom>
            <a:solidFill>
              <a:srgbClr val="9900FF"/>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65" name="Google Shape;65;p47"/>
            <p:cNvSpPr/>
            <p:nvPr/>
          </p:nvSpPr>
          <p:spPr>
            <a:xfrm rot="5400000">
              <a:off x="847060" y="545804"/>
              <a:ext cx="228600" cy="914400"/>
            </a:xfrm>
            <a:prstGeom prst="rect">
              <a:avLst/>
            </a:prstGeom>
            <a:solidFill>
              <a:srgbClr val="000099"/>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grpSp>
      <p:sp>
        <p:nvSpPr>
          <p:cNvPr id="66" name="Google Shape;66;p47"/>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b="1" sz="3200">
                <a:solidFill>
                  <a:schemeClr val="dk1"/>
                </a:solidFill>
                <a:latin typeface="Verdana"/>
                <a:ea typeface="Verdana"/>
                <a:cs typeface="Verdana"/>
                <a:sym typeface="Verdana"/>
              </a:defRPr>
            </a:lvl1pPr>
            <a:lvl2pPr indent="-381000" lvl="1" marL="914400" algn="l">
              <a:spcBef>
                <a:spcPts val="480"/>
              </a:spcBef>
              <a:spcAft>
                <a:spcPts val="0"/>
              </a:spcAft>
              <a:buClr>
                <a:srgbClr val="0000CC"/>
              </a:buClr>
              <a:buSzPts val="2400"/>
              <a:buFont typeface="Georgia"/>
              <a:buAutoNum type="arabicPeriod"/>
              <a:defRPr sz="2400">
                <a:solidFill>
                  <a:schemeClr val="dk1"/>
                </a:solidFill>
                <a:latin typeface="Verdana"/>
                <a:ea typeface="Verdana"/>
                <a:cs typeface="Verdana"/>
                <a:sym typeface="Verdana"/>
              </a:defRPr>
            </a:lvl2pPr>
            <a:lvl3pPr indent="-355600" lvl="2" marL="1371600" algn="l">
              <a:spcBef>
                <a:spcPts val="400"/>
              </a:spcBef>
              <a:spcAft>
                <a:spcPts val="0"/>
              </a:spcAft>
              <a:buClr>
                <a:schemeClr val="dk1"/>
              </a:buClr>
              <a:buSzPts val="2000"/>
              <a:buChar char="•"/>
              <a:defRPr sz="2000">
                <a:solidFill>
                  <a:schemeClr val="dk1"/>
                </a:solidFill>
                <a:latin typeface="Verdana"/>
                <a:ea typeface="Verdana"/>
                <a:cs typeface="Verdana"/>
                <a:sym typeface="Verdana"/>
              </a:defRPr>
            </a:lvl3pPr>
            <a:lvl4pPr indent="-342900" lvl="3" marL="1828800" algn="l">
              <a:spcBef>
                <a:spcPts val="360"/>
              </a:spcBef>
              <a:spcAft>
                <a:spcPts val="0"/>
              </a:spcAft>
              <a:buClr>
                <a:schemeClr val="dk1"/>
              </a:buClr>
              <a:buSzPts val="1800"/>
              <a:buChar char="–"/>
              <a:defRPr sz="1800">
                <a:solidFill>
                  <a:schemeClr val="dk1"/>
                </a:solidFill>
                <a:latin typeface="Verdana"/>
                <a:ea typeface="Verdana"/>
                <a:cs typeface="Verdana"/>
                <a:sym typeface="Verdana"/>
              </a:defRPr>
            </a:lvl4pPr>
            <a:lvl5pPr indent="-342900" lvl="4" marL="2286000" algn="l">
              <a:spcBef>
                <a:spcPts val="360"/>
              </a:spcBef>
              <a:spcAft>
                <a:spcPts val="0"/>
              </a:spcAft>
              <a:buClr>
                <a:schemeClr val="dk1"/>
              </a:buClr>
              <a:buSzPts val="1800"/>
              <a:buChar char="»"/>
              <a:defRPr sz="1800">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lug It In Title">
  <p:cSld name="1_Plug It In Title">
    <p:spTree>
      <p:nvGrpSpPr>
        <p:cNvPr id="67" name="Shape 67"/>
        <p:cNvGrpSpPr/>
        <p:nvPr/>
      </p:nvGrpSpPr>
      <p:grpSpPr>
        <a:xfrm>
          <a:off x="0" y="0"/>
          <a:ext cx="0" cy="0"/>
          <a:chOff x="0" y="0"/>
          <a:chExt cx="0" cy="0"/>
        </a:xfrm>
      </p:grpSpPr>
      <p:pic>
        <p:nvPicPr>
          <p:cNvPr id="68" name="Google Shape;68;p48"/>
          <p:cNvPicPr preferRelativeResize="0"/>
          <p:nvPr/>
        </p:nvPicPr>
        <p:blipFill rotWithShape="1">
          <a:blip r:embed="rId2">
            <a:alphaModFix/>
          </a:blip>
          <a:srcRect b="0" l="813" r="1785" t="1641"/>
          <a:stretch/>
        </p:blipFill>
        <p:spPr>
          <a:xfrm>
            <a:off x="-1" y="0"/>
            <a:ext cx="9144001" cy="4571999"/>
          </a:xfrm>
          <a:prstGeom prst="rect">
            <a:avLst/>
          </a:prstGeom>
          <a:noFill/>
          <a:ln>
            <a:noFill/>
          </a:ln>
        </p:spPr>
      </p:pic>
      <p:sp>
        <p:nvSpPr>
          <p:cNvPr id="69" name="Google Shape;69;p48"/>
          <p:cNvSpPr/>
          <p:nvPr/>
        </p:nvSpPr>
        <p:spPr>
          <a:xfrm>
            <a:off x="-4762" y="1478378"/>
            <a:ext cx="9154254" cy="5387145"/>
          </a:xfrm>
          <a:custGeom>
            <a:rect b="b" l="l" r="r" t="t"/>
            <a:pathLst>
              <a:path extrusionOk="0" h="5406780" w="9229895">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a:gsLst>
              <a:gs pos="0">
                <a:srgbClr val="D8D8D8"/>
              </a:gs>
              <a:gs pos="29000">
                <a:srgbClr val="F3F3F3"/>
              </a:gs>
              <a:gs pos="82000">
                <a:schemeClr val="lt1"/>
              </a:gs>
              <a:gs pos="100000">
                <a:schemeClr val="lt1"/>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70" name="Google Shape;70;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48"/>
          <p:cNvSpPr txBox="1"/>
          <p:nvPr>
            <p:ph idx="1" type="body"/>
          </p:nvPr>
        </p:nvSpPr>
        <p:spPr>
          <a:xfrm>
            <a:off x="2743199" y="1828800"/>
            <a:ext cx="2057401" cy="1752600"/>
          </a:xfrm>
          <a:prstGeom prst="rect">
            <a:avLst/>
          </a:prstGeom>
          <a:noFill/>
          <a:ln>
            <a:noFill/>
          </a:ln>
        </p:spPr>
        <p:txBody>
          <a:bodyPr anchorCtr="0" anchor="ctr" bIns="45700" lIns="91425" spcFirstLastPara="1" rIns="91425" wrap="square" tIns="45700">
            <a:noAutofit/>
          </a:bodyPr>
          <a:lstStyle>
            <a:lvl1pPr indent="-228600" lvl="0" marL="457200" algn="ctr">
              <a:spcBef>
                <a:spcPts val="2300"/>
              </a:spcBef>
              <a:spcAft>
                <a:spcPts val="0"/>
              </a:spcAft>
              <a:buClr>
                <a:srgbClr val="A0B94F"/>
              </a:buClr>
              <a:buSzPts val="11500"/>
              <a:buFont typeface="Arial"/>
              <a:buNone/>
              <a:defRPr b="0" i="0" sz="11500">
                <a:solidFill>
                  <a:srgbClr val="A0B94F"/>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48"/>
          <p:cNvSpPr txBox="1"/>
          <p:nvPr/>
        </p:nvSpPr>
        <p:spPr>
          <a:xfrm>
            <a:off x="457200" y="2209800"/>
            <a:ext cx="2971800"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88888"/>
              </a:lnSpc>
              <a:spcBef>
                <a:spcPts val="0"/>
              </a:spcBef>
              <a:spcAft>
                <a:spcPts val="0"/>
              </a:spcAft>
              <a:buClr>
                <a:srgbClr val="7F7F7F"/>
              </a:buClr>
              <a:buSzPts val="3600"/>
              <a:buFont typeface="Arial"/>
              <a:buNone/>
            </a:pPr>
            <a:r>
              <a:rPr b="0" i="0" lang="en-US" sz="3600" u="none" cap="none" strike="noStrike">
                <a:solidFill>
                  <a:srgbClr val="7F7F7F"/>
                </a:solidFill>
                <a:latin typeface="Verdana"/>
                <a:ea typeface="Verdana"/>
                <a:cs typeface="Verdana"/>
                <a:sym typeface="Verdana"/>
              </a:rPr>
              <a:t>PLUG IT IN</a:t>
            </a:r>
            <a:endParaRPr b="0" i="0" sz="3600" u="none" cap="none" strike="noStrike">
              <a:solidFill>
                <a:srgbClr val="7F7F7F"/>
              </a:solidFill>
              <a:latin typeface="Verdana"/>
              <a:ea typeface="Verdana"/>
              <a:cs typeface="Verdana"/>
              <a:sym typeface="Verdana"/>
            </a:endParaRPr>
          </a:p>
        </p:txBody>
      </p:sp>
      <p:cxnSp>
        <p:nvCxnSpPr>
          <p:cNvPr id="73" name="Google Shape;73;p48"/>
          <p:cNvCxnSpPr/>
          <p:nvPr/>
        </p:nvCxnSpPr>
        <p:spPr>
          <a:xfrm rot="10800000">
            <a:off x="3200400" y="3429000"/>
            <a:ext cx="1143000" cy="0"/>
          </a:xfrm>
          <a:prstGeom prst="straightConnector1">
            <a:avLst/>
          </a:prstGeom>
          <a:noFill/>
          <a:ln cap="flat" cmpd="sng" w="38100">
            <a:solidFill>
              <a:srgbClr val="BFBFBF"/>
            </a:solidFill>
            <a:prstDash val="solid"/>
            <a:round/>
            <a:headEnd len="sm" w="sm" type="none"/>
            <a:tailEnd len="sm" w="sm" type="none"/>
          </a:ln>
        </p:spPr>
      </p:cxnSp>
      <p:sp>
        <p:nvSpPr>
          <p:cNvPr id="74" name="Google Shape;74;p48"/>
          <p:cNvSpPr txBox="1"/>
          <p:nvPr>
            <p:ph idx="2" type="subTitle"/>
          </p:nvPr>
        </p:nvSpPr>
        <p:spPr>
          <a:xfrm>
            <a:off x="609600" y="3886200"/>
            <a:ext cx="8382000" cy="2819400"/>
          </a:xfrm>
          <a:prstGeom prst="rect">
            <a:avLst/>
          </a:prstGeom>
          <a:noFill/>
          <a:ln>
            <a:noFill/>
          </a:ln>
        </p:spPr>
        <p:txBody>
          <a:bodyPr anchorCtr="0" anchor="t" bIns="45700" lIns="91425" spcFirstLastPara="1" rIns="91425" wrap="square" tIns="45700">
            <a:normAutofit/>
          </a:bodyPr>
          <a:lstStyle>
            <a:lvl1pPr lvl="0" algn="l">
              <a:lnSpc>
                <a:spcPct val="83333"/>
              </a:lnSpc>
              <a:spcBef>
                <a:spcPts val="600"/>
              </a:spcBef>
              <a:spcAft>
                <a:spcPts val="0"/>
              </a:spcAft>
              <a:buClr>
                <a:srgbClr val="D74B13"/>
              </a:buClr>
              <a:buSzPts val="7200"/>
              <a:buNone/>
              <a:defRPr sz="7200">
                <a:solidFill>
                  <a:srgbClr val="D74B13"/>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_Topic Level2">
  <p:cSld name="PI_Topic Level2">
    <p:spTree>
      <p:nvGrpSpPr>
        <p:cNvPr id="75" name="Shape 75"/>
        <p:cNvGrpSpPr/>
        <p:nvPr/>
      </p:nvGrpSpPr>
      <p:grpSpPr>
        <a:xfrm>
          <a:off x="0" y="0"/>
          <a:ext cx="0" cy="0"/>
          <a:chOff x="0" y="0"/>
          <a:chExt cx="0" cy="0"/>
        </a:xfrm>
      </p:grpSpPr>
      <p:sp>
        <p:nvSpPr>
          <p:cNvPr id="76" name="Google Shape;76;p49"/>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cxnSp>
        <p:nvCxnSpPr>
          <p:cNvPr id="77" name="Google Shape;77;p49"/>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78" name="Google Shape;78;p49"/>
          <p:cNvSpPr/>
          <p:nvPr/>
        </p:nvSpPr>
        <p:spPr>
          <a:xfrm>
            <a:off x="6781800" y="6362700"/>
            <a:ext cx="2362200" cy="3429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79" name="Google Shape;79;p49"/>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80" name="Google Shape;80;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Garamond"/>
                <a:ea typeface="Garamond"/>
                <a:cs typeface="Garamond"/>
                <a:sym typeface="Garamond"/>
              </a:defRPr>
            </a:lvl1pPr>
            <a:lvl2pPr indent="0" lvl="1" marL="0" algn="r">
              <a:spcBef>
                <a:spcPts val="0"/>
              </a:spcBef>
              <a:buNone/>
              <a:defRPr sz="1200">
                <a:solidFill>
                  <a:schemeClr val="lt1"/>
                </a:solidFill>
                <a:latin typeface="Garamond"/>
                <a:ea typeface="Garamond"/>
                <a:cs typeface="Garamond"/>
                <a:sym typeface="Garamond"/>
              </a:defRPr>
            </a:lvl2pPr>
            <a:lvl3pPr indent="0" lvl="2" marL="0" algn="r">
              <a:spcBef>
                <a:spcPts val="0"/>
              </a:spcBef>
              <a:buNone/>
              <a:defRPr sz="1200">
                <a:solidFill>
                  <a:schemeClr val="lt1"/>
                </a:solidFill>
                <a:latin typeface="Garamond"/>
                <a:ea typeface="Garamond"/>
                <a:cs typeface="Garamond"/>
                <a:sym typeface="Garamond"/>
              </a:defRPr>
            </a:lvl3pPr>
            <a:lvl4pPr indent="0" lvl="3" marL="0" algn="r">
              <a:spcBef>
                <a:spcPts val="0"/>
              </a:spcBef>
              <a:buNone/>
              <a:defRPr sz="1200">
                <a:solidFill>
                  <a:schemeClr val="lt1"/>
                </a:solidFill>
                <a:latin typeface="Garamond"/>
                <a:ea typeface="Garamond"/>
                <a:cs typeface="Garamond"/>
                <a:sym typeface="Garamond"/>
              </a:defRPr>
            </a:lvl4pPr>
            <a:lvl5pPr indent="0" lvl="4" marL="0" algn="r">
              <a:spcBef>
                <a:spcPts val="0"/>
              </a:spcBef>
              <a:buNone/>
              <a:defRPr sz="1200">
                <a:solidFill>
                  <a:schemeClr val="lt1"/>
                </a:solidFill>
                <a:latin typeface="Garamond"/>
                <a:ea typeface="Garamond"/>
                <a:cs typeface="Garamond"/>
                <a:sym typeface="Garamond"/>
              </a:defRPr>
            </a:lvl5pPr>
            <a:lvl6pPr indent="0" lvl="5" marL="0" algn="r">
              <a:spcBef>
                <a:spcPts val="0"/>
              </a:spcBef>
              <a:buNone/>
              <a:defRPr sz="1200">
                <a:solidFill>
                  <a:schemeClr val="lt1"/>
                </a:solidFill>
                <a:latin typeface="Garamond"/>
                <a:ea typeface="Garamond"/>
                <a:cs typeface="Garamond"/>
                <a:sym typeface="Garamond"/>
              </a:defRPr>
            </a:lvl6pPr>
            <a:lvl7pPr indent="0" lvl="6" marL="0" algn="r">
              <a:spcBef>
                <a:spcPts val="0"/>
              </a:spcBef>
              <a:buNone/>
              <a:defRPr sz="1200">
                <a:solidFill>
                  <a:schemeClr val="lt1"/>
                </a:solidFill>
                <a:latin typeface="Garamond"/>
                <a:ea typeface="Garamond"/>
                <a:cs typeface="Garamond"/>
                <a:sym typeface="Garamond"/>
              </a:defRPr>
            </a:lvl7pPr>
            <a:lvl8pPr indent="0" lvl="7" marL="0" algn="r">
              <a:spcBef>
                <a:spcPts val="0"/>
              </a:spcBef>
              <a:buNone/>
              <a:defRPr sz="1200">
                <a:solidFill>
                  <a:schemeClr val="lt1"/>
                </a:solidFill>
                <a:latin typeface="Garamond"/>
                <a:ea typeface="Garamond"/>
                <a:cs typeface="Garamond"/>
                <a:sym typeface="Garamond"/>
              </a:defRPr>
            </a:lvl8pPr>
            <a:lvl9pPr indent="0" lvl="8" marL="0" algn="r">
              <a:spcBef>
                <a:spcPts val="0"/>
              </a:spcBef>
              <a:buNone/>
              <a:defRPr sz="1200">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49"/>
          <p:cNvSpPr txBox="1"/>
          <p:nvPr>
            <p:ph idx="2" type="body"/>
          </p:nvPr>
        </p:nvSpPr>
        <p:spPr>
          <a:xfrm>
            <a:off x="76200" y="152400"/>
            <a:ext cx="1981200" cy="1524000"/>
          </a:xfrm>
          <a:prstGeom prst="rect">
            <a:avLst/>
          </a:prstGeom>
          <a:noFill/>
          <a:ln>
            <a:noFill/>
          </a:ln>
        </p:spPr>
        <p:txBody>
          <a:bodyPr anchorCtr="0" anchor="t" bIns="45700" lIns="91425" spcFirstLastPara="1" rIns="91425" wrap="square" tIns="45700">
            <a:noAutofit/>
          </a:bodyPr>
          <a:lstStyle>
            <a:lvl1pPr indent="-228600" lvl="0" marL="457200" algn="ctr">
              <a:spcBef>
                <a:spcPts val="1200"/>
              </a:spcBef>
              <a:spcAft>
                <a:spcPts val="0"/>
              </a:spcAft>
              <a:buClr>
                <a:srgbClr val="7F7F7F"/>
              </a:buClr>
              <a:buSzPts val="6000"/>
              <a:buNone/>
              <a:defRPr sz="6000">
                <a:solidFill>
                  <a:srgbClr val="7F7F7F"/>
                </a:solidFill>
                <a:latin typeface="Century Gothic"/>
                <a:ea typeface="Century Gothic"/>
                <a:cs typeface="Century Gothic"/>
                <a:sym typeface="Century Gothic"/>
              </a:defRPr>
            </a:lvl1pPr>
            <a:lvl2pPr indent="-228600" lvl="1" marL="914400" algn="l">
              <a:spcBef>
                <a:spcPts val="1440"/>
              </a:spcBef>
              <a:spcAft>
                <a:spcPts val="0"/>
              </a:spcAft>
              <a:buClr>
                <a:schemeClr val="dk1"/>
              </a:buClr>
              <a:buSzPts val="7200"/>
              <a:buNone/>
              <a:defRPr sz="7200">
                <a:latin typeface="Century Gothic"/>
                <a:ea typeface="Century Gothic"/>
                <a:cs typeface="Century Gothic"/>
                <a:sym typeface="Century Gothic"/>
              </a:defRPr>
            </a:lvl2pPr>
            <a:lvl3pPr indent="-228600" lvl="2" marL="1371600" algn="l">
              <a:spcBef>
                <a:spcPts val="1440"/>
              </a:spcBef>
              <a:spcAft>
                <a:spcPts val="0"/>
              </a:spcAft>
              <a:buClr>
                <a:schemeClr val="dk1"/>
              </a:buClr>
              <a:buSzPts val="7200"/>
              <a:buNone/>
              <a:defRPr sz="7200">
                <a:latin typeface="Century Gothic"/>
                <a:ea typeface="Century Gothic"/>
                <a:cs typeface="Century Gothic"/>
                <a:sym typeface="Century Gothic"/>
              </a:defRPr>
            </a:lvl3pPr>
            <a:lvl4pPr indent="-228600" lvl="3" marL="1828800" algn="l">
              <a:spcBef>
                <a:spcPts val="1440"/>
              </a:spcBef>
              <a:spcAft>
                <a:spcPts val="0"/>
              </a:spcAft>
              <a:buClr>
                <a:schemeClr val="dk1"/>
              </a:buClr>
              <a:buSzPts val="7200"/>
              <a:buNone/>
              <a:defRPr sz="7200">
                <a:latin typeface="Century Gothic"/>
                <a:ea typeface="Century Gothic"/>
                <a:cs typeface="Century Gothic"/>
                <a:sym typeface="Century Gothic"/>
              </a:defRPr>
            </a:lvl4pPr>
            <a:lvl5pPr indent="-228600" lvl="4" marL="2286000" algn="l">
              <a:spcBef>
                <a:spcPts val="1440"/>
              </a:spcBef>
              <a:spcAft>
                <a:spcPts val="0"/>
              </a:spcAft>
              <a:buClr>
                <a:schemeClr val="dk1"/>
              </a:buClr>
              <a:buSzPts val="7200"/>
              <a:buNone/>
              <a:defRPr sz="7200">
                <a:latin typeface="Century Gothic"/>
                <a:ea typeface="Century Gothic"/>
                <a:cs typeface="Century Gothic"/>
                <a:sym typeface="Century Gothic"/>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49"/>
          <p:cNvSpPr txBox="1"/>
          <p:nvPr>
            <p:ph idx="3" type="body"/>
          </p:nvPr>
        </p:nvSpPr>
        <p:spPr>
          <a:xfrm>
            <a:off x="609600" y="2133600"/>
            <a:ext cx="8001000" cy="41148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6600CC"/>
              </a:buClr>
              <a:buSzPts val="3200"/>
              <a:buChar char="•"/>
              <a:defRPr>
                <a:solidFill>
                  <a:srgbClr val="6600CC"/>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83" name="Google Shape;83;p49"/>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zaxcv">
  <p:cSld name="Image Slidezaxcv">
    <p:spTree>
      <p:nvGrpSpPr>
        <p:cNvPr id="84" name="Shape 84"/>
        <p:cNvGrpSpPr/>
        <p:nvPr/>
      </p:nvGrpSpPr>
      <p:grpSpPr>
        <a:xfrm>
          <a:off x="0" y="0"/>
          <a:ext cx="0" cy="0"/>
          <a:chOff x="0" y="0"/>
          <a:chExt cx="0" cy="0"/>
        </a:xfrm>
      </p:grpSpPr>
      <p:cxnSp>
        <p:nvCxnSpPr>
          <p:cNvPr id="85" name="Google Shape;85;p50"/>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86" name="Google Shape;86;p50"/>
          <p:cNvSpPr/>
          <p:nvPr/>
        </p:nvSpPr>
        <p:spPr>
          <a:xfrm>
            <a:off x="6781800" y="6362700"/>
            <a:ext cx="2362200" cy="342900"/>
          </a:xfrm>
          <a:prstGeom prst="rect">
            <a:avLst/>
          </a:prstGeom>
          <a:solidFill>
            <a:srgbClr val="6600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87" name="Google Shape;87;p50"/>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88" name="Google Shape;88;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Garamond"/>
                <a:ea typeface="Garamond"/>
                <a:cs typeface="Garamond"/>
                <a:sym typeface="Garamond"/>
              </a:defRPr>
            </a:lvl1pPr>
            <a:lvl2pPr indent="0" lvl="1" marL="0" algn="r">
              <a:spcBef>
                <a:spcPts val="0"/>
              </a:spcBef>
              <a:buNone/>
              <a:defRPr sz="1200">
                <a:solidFill>
                  <a:schemeClr val="lt1"/>
                </a:solidFill>
                <a:latin typeface="Garamond"/>
                <a:ea typeface="Garamond"/>
                <a:cs typeface="Garamond"/>
                <a:sym typeface="Garamond"/>
              </a:defRPr>
            </a:lvl2pPr>
            <a:lvl3pPr indent="0" lvl="2" marL="0" algn="r">
              <a:spcBef>
                <a:spcPts val="0"/>
              </a:spcBef>
              <a:buNone/>
              <a:defRPr sz="1200">
                <a:solidFill>
                  <a:schemeClr val="lt1"/>
                </a:solidFill>
                <a:latin typeface="Garamond"/>
                <a:ea typeface="Garamond"/>
                <a:cs typeface="Garamond"/>
                <a:sym typeface="Garamond"/>
              </a:defRPr>
            </a:lvl3pPr>
            <a:lvl4pPr indent="0" lvl="3" marL="0" algn="r">
              <a:spcBef>
                <a:spcPts val="0"/>
              </a:spcBef>
              <a:buNone/>
              <a:defRPr sz="1200">
                <a:solidFill>
                  <a:schemeClr val="lt1"/>
                </a:solidFill>
                <a:latin typeface="Garamond"/>
                <a:ea typeface="Garamond"/>
                <a:cs typeface="Garamond"/>
                <a:sym typeface="Garamond"/>
              </a:defRPr>
            </a:lvl4pPr>
            <a:lvl5pPr indent="0" lvl="4" marL="0" algn="r">
              <a:spcBef>
                <a:spcPts val="0"/>
              </a:spcBef>
              <a:buNone/>
              <a:defRPr sz="1200">
                <a:solidFill>
                  <a:schemeClr val="lt1"/>
                </a:solidFill>
                <a:latin typeface="Garamond"/>
                <a:ea typeface="Garamond"/>
                <a:cs typeface="Garamond"/>
                <a:sym typeface="Garamond"/>
              </a:defRPr>
            </a:lvl5pPr>
            <a:lvl6pPr indent="0" lvl="5" marL="0" algn="r">
              <a:spcBef>
                <a:spcPts val="0"/>
              </a:spcBef>
              <a:buNone/>
              <a:defRPr sz="1200">
                <a:solidFill>
                  <a:schemeClr val="lt1"/>
                </a:solidFill>
                <a:latin typeface="Garamond"/>
                <a:ea typeface="Garamond"/>
                <a:cs typeface="Garamond"/>
                <a:sym typeface="Garamond"/>
              </a:defRPr>
            </a:lvl6pPr>
            <a:lvl7pPr indent="0" lvl="6" marL="0" algn="r">
              <a:spcBef>
                <a:spcPts val="0"/>
              </a:spcBef>
              <a:buNone/>
              <a:defRPr sz="1200">
                <a:solidFill>
                  <a:schemeClr val="lt1"/>
                </a:solidFill>
                <a:latin typeface="Garamond"/>
                <a:ea typeface="Garamond"/>
                <a:cs typeface="Garamond"/>
                <a:sym typeface="Garamond"/>
              </a:defRPr>
            </a:lvl7pPr>
            <a:lvl8pPr indent="0" lvl="7" marL="0" algn="r">
              <a:spcBef>
                <a:spcPts val="0"/>
              </a:spcBef>
              <a:buNone/>
              <a:defRPr sz="1200">
                <a:solidFill>
                  <a:schemeClr val="lt1"/>
                </a:solidFill>
                <a:latin typeface="Garamond"/>
                <a:ea typeface="Garamond"/>
                <a:cs typeface="Garamond"/>
                <a:sym typeface="Garamond"/>
              </a:defRPr>
            </a:lvl8pPr>
            <a:lvl9pPr indent="0" lvl="8" marL="0" algn="r">
              <a:spcBef>
                <a:spcPts val="0"/>
              </a:spcBef>
              <a:buNone/>
              <a:defRPr sz="1200">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50"/>
          <p:cNvSpPr txBox="1"/>
          <p:nvPr>
            <p:ph idx="2" type="body"/>
          </p:nvPr>
        </p:nvSpPr>
        <p:spPr>
          <a:xfrm>
            <a:off x="457200" y="1524000"/>
            <a:ext cx="8153400" cy="4724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90" name="Google Shape;90;p50"/>
          <p:cNvCxnSpPr/>
          <p:nvPr/>
        </p:nvCxnSpPr>
        <p:spPr>
          <a:xfrm>
            <a:off x="0" y="14478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400"/>
              <a:buFont typeface="Verdana"/>
              <a:buNone/>
              <a:defRPr b="0" i="0" sz="44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9pPr>
          </a:lstStyle>
          <a:p/>
        </p:txBody>
      </p:sp>
      <p:sp>
        <p:nvSpPr>
          <p:cNvPr id="12" name="Google Shape;12;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3" name="Google Shape;13;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Garamond"/>
                <a:ea typeface="Garamond"/>
                <a:cs typeface="Garamond"/>
                <a:sym typeface="Garamond"/>
              </a:defRPr>
            </a:lvl1pPr>
            <a:lvl2pPr indent="0" lvl="1" marL="0" marR="0" rtl="0" algn="r">
              <a:spcBef>
                <a:spcPts val="0"/>
              </a:spcBef>
              <a:buNone/>
              <a:defRPr b="0" i="0" sz="1200" u="none" cap="none" strike="noStrike">
                <a:solidFill>
                  <a:srgbClr val="888888"/>
                </a:solidFill>
                <a:latin typeface="Garamond"/>
                <a:ea typeface="Garamond"/>
                <a:cs typeface="Garamond"/>
                <a:sym typeface="Garamond"/>
              </a:defRPr>
            </a:lvl2pPr>
            <a:lvl3pPr indent="0" lvl="2" marL="0" marR="0" rtl="0" algn="r">
              <a:spcBef>
                <a:spcPts val="0"/>
              </a:spcBef>
              <a:buNone/>
              <a:defRPr b="0" i="0" sz="1200" u="none" cap="none" strike="noStrike">
                <a:solidFill>
                  <a:srgbClr val="888888"/>
                </a:solidFill>
                <a:latin typeface="Garamond"/>
                <a:ea typeface="Garamond"/>
                <a:cs typeface="Garamond"/>
                <a:sym typeface="Garamond"/>
              </a:defRPr>
            </a:lvl3pPr>
            <a:lvl4pPr indent="0" lvl="3" marL="0" marR="0" rtl="0" algn="r">
              <a:spcBef>
                <a:spcPts val="0"/>
              </a:spcBef>
              <a:buNone/>
              <a:defRPr b="0" i="0" sz="1200" u="none" cap="none" strike="noStrike">
                <a:solidFill>
                  <a:srgbClr val="888888"/>
                </a:solidFill>
                <a:latin typeface="Garamond"/>
                <a:ea typeface="Garamond"/>
                <a:cs typeface="Garamond"/>
                <a:sym typeface="Garamond"/>
              </a:defRPr>
            </a:lvl4pPr>
            <a:lvl5pPr indent="0" lvl="4" marL="0" marR="0" rtl="0" algn="r">
              <a:spcBef>
                <a:spcPts val="0"/>
              </a:spcBef>
              <a:buNone/>
              <a:defRPr b="0" i="0" sz="1200" u="none" cap="none" strike="noStrike">
                <a:solidFill>
                  <a:srgbClr val="888888"/>
                </a:solidFill>
                <a:latin typeface="Garamond"/>
                <a:ea typeface="Garamond"/>
                <a:cs typeface="Garamond"/>
                <a:sym typeface="Garamond"/>
              </a:defRPr>
            </a:lvl5pPr>
            <a:lvl6pPr indent="0" lvl="5" marL="0" marR="0" rtl="0" algn="r">
              <a:spcBef>
                <a:spcPts val="0"/>
              </a:spcBef>
              <a:buNone/>
              <a:defRPr b="0" i="0" sz="1200" u="none" cap="none" strike="noStrike">
                <a:solidFill>
                  <a:srgbClr val="888888"/>
                </a:solidFill>
                <a:latin typeface="Garamond"/>
                <a:ea typeface="Garamond"/>
                <a:cs typeface="Garamond"/>
                <a:sym typeface="Garamond"/>
              </a:defRPr>
            </a:lvl6pPr>
            <a:lvl7pPr indent="0" lvl="6" marL="0" marR="0" rtl="0" algn="r">
              <a:spcBef>
                <a:spcPts val="0"/>
              </a:spcBef>
              <a:buNone/>
              <a:defRPr b="0" i="0" sz="1200" u="none" cap="none" strike="noStrike">
                <a:solidFill>
                  <a:srgbClr val="888888"/>
                </a:solidFill>
                <a:latin typeface="Garamond"/>
                <a:ea typeface="Garamond"/>
                <a:cs typeface="Garamond"/>
                <a:sym typeface="Garamond"/>
              </a:defRPr>
            </a:lvl7pPr>
            <a:lvl8pPr indent="0" lvl="7" marL="0" marR="0" rtl="0" algn="r">
              <a:spcBef>
                <a:spcPts val="0"/>
              </a:spcBef>
              <a:buNone/>
              <a:defRPr b="0" i="0" sz="1200" u="none" cap="none" strike="noStrike">
                <a:solidFill>
                  <a:srgbClr val="888888"/>
                </a:solidFill>
                <a:latin typeface="Garamond"/>
                <a:ea typeface="Garamond"/>
                <a:cs typeface="Garamond"/>
                <a:sym typeface="Garamond"/>
              </a:defRPr>
            </a:lvl8pPr>
            <a:lvl9pPr indent="0" lvl="8" marL="0" marR="0" rtl="0" algn="r">
              <a:spcBef>
                <a:spcPts val="0"/>
              </a:spcBef>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idx="1" type="body"/>
          </p:nvPr>
        </p:nvSpPr>
        <p:spPr>
          <a:xfrm>
            <a:off x="2590799" y="1752600"/>
            <a:ext cx="2057401" cy="175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A0B94F"/>
              </a:buClr>
              <a:buSzPts val="11500"/>
              <a:buFont typeface="Arial"/>
              <a:buNone/>
            </a:pPr>
            <a:r>
              <a:rPr lang="en-US"/>
              <a:t>5</a:t>
            </a:r>
            <a:endParaRPr/>
          </a:p>
        </p:txBody>
      </p:sp>
      <p:sp>
        <p:nvSpPr>
          <p:cNvPr id="145" name="Google Shape;145;p1"/>
          <p:cNvSpPr txBox="1"/>
          <p:nvPr>
            <p:ph idx="2" type="subTitle"/>
          </p:nvPr>
        </p:nvSpPr>
        <p:spPr>
          <a:xfrm>
            <a:off x="762000" y="3657600"/>
            <a:ext cx="8382000" cy="2121535"/>
          </a:xfrm>
          <a:prstGeom prst="rect">
            <a:avLst/>
          </a:prstGeom>
          <a:noFill/>
          <a:ln>
            <a:noFill/>
          </a:ln>
        </p:spPr>
        <p:txBody>
          <a:bodyPr anchorCtr="0" anchor="t" bIns="45700" lIns="91425" spcFirstLastPara="1" rIns="91425" wrap="square" tIns="45700">
            <a:normAutofit fontScale="25000"/>
          </a:bodyPr>
          <a:lstStyle/>
          <a:p>
            <a:pPr indent="0" lvl="0" marL="0" rtl="0" algn="l">
              <a:lnSpc>
                <a:spcPct val="45000"/>
              </a:lnSpc>
              <a:spcBef>
                <a:spcPts val="0"/>
              </a:spcBef>
              <a:spcAft>
                <a:spcPts val="0"/>
              </a:spcAft>
              <a:buClr>
                <a:schemeClr val="dk2"/>
              </a:buClr>
              <a:buSzPct val="100000"/>
              <a:buNone/>
            </a:pPr>
            <a:r>
              <a:rPr b="1" lang="en-US" sz="16000">
                <a:solidFill>
                  <a:schemeClr val="dk2"/>
                </a:solidFill>
              </a:rPr>
              <a:t>Pervasive Computing</a:t>
            </a:r>
            <a:endParaRPr b="1" sz="16000">
              <a:solidFill>
                <a:schemeClr val="dk2"/>
              </a:solidFill>
            </a:endParaRPr>
          </a:p>
          <a:p>
            <a:pPr indent="0" lvl="0" marL="0" rtl="0" algn="l">
              <a:lnSpc>
                <a:spcPct val="100000"/>
              </a:lnSpc>
              <a:spcBef>
                <a:spcPts val="1200"/>
              </a:spcBef>
              <a:spcAft>
                <a:spcPts val="0"/>
              </a:spcAft>
              <a:buClr>
                <a:srgbClr val="C00000"/>
              </a:buClr>
              <a:buSzPct val="100000"/>
              <a:buNone/>
            </a:pPr>
            <a:r>
              <a:rPr b="1" lang="en-US">
                <a:solidFill>
                  <a:srgbClr val="C00000"/>
                </a:solidFill>
              </a:rPr>
              <a:t>Dr. Asawari Dudwadkar </a:t>
            </a:r>
            <a:endParaRPr b="1">
              <a:solidFill>
                <a:srgbClr val="C00000"/>
              </a:solidFill>
            </a:endParaRPr>
          </a:p>
          <a:p>
            <a:pPr indent="0" lvl="0" marL="0" rtl="0" algn="l">
              <a:lnSpc>
                <a:spcPct val="100000"/>
              </a:lnSpc>
              <a:spcBef>
                <a:spcPts val="1200"/>
              </a:spcBef>
              <a:spcAft>
                <a:spcPts val="0"/>
              </a:spcAft>
              <a:buClr>
                <a:srgbClr val="C00000"/>
              </a:buClr>
              <a:buSzPct val="100000"/>
              <a:buNone/>
            </a:pPr>
            <a:r>
              <a:rPr b="1" lang="en-US">
                <a:solidFill>
                  <a:srgbClr val="C00000"/>
                </a:solidFill>
              </a:rPr>
              <a:t>Asst.Prof. ECS Dept. </a:t>
            </a:r>
            <a:endParaRPr b="1">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9" name="Shape 209"/>
        <p:cNvGrpSpPr/>
        <p:nvPr/>
      </p:nvGrpSpPr>
      <p:grpSpPr>
        <a:xfrm>
          <a:off x="0" y="0"/>
          <a:ext cx="0" cy="0"/>
          <a:chOff x="0" y="0"/>
          <a:chExt cx="0" cy="0"/>
        </a:xfrm>
      </p:grpSpPr>
      <p:sp>
        <p:nvSpPr>
          <p:cNvPr id="210" name="Google Shape;210;p10"/>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6600CC"/>
              </a:buClr>
              <a:buSzPts val="4400"/>
              <a:buNone/>
            </a:pPr>
            <a:r>
              <a:rPr lang="en-US"/>
              <a:t>’S ABOUT BUSINESS 10.5</a:t>
            </a:r>
            <a:endParaRPr/>
          </a:p>
        </p:txBody>
      </p:sp>
      <p:sp>
        <p:nvSpPr>
          <p:cNvPr id="211" name="Google Shape;211;p10"/>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Marks &amp; Spencer </a:t>
            </a:r>
            <a:br>
              <a:rPr lang="en-US"/>
            </a:br>
            <a:r>
              <a:rPr lang="en-US"/>
              <a:t>Embraces RFID</a:t>
            </a:r>
            <a:endParaRPr/>
          </a:p>
          <a:p>
            <a:pPr indent="-514350" lvl="1" marL="971550" rtl="0" algn="l">
              <a:spcBef>
                <a:spcPts val="480"/>
              </a:spcBef>
              <a:spcAft>
                <a:spcPts val="0"/>
              </a:spcAft>
              <a:buSzPts val="2400"/>
              <a:buAutoNum type="arabicPeriod"/>
            </a:pPr>
            <a:r>
              <a:rPr lang="en-US"/>
              <a:t>Describe how RFID technology can generate increased customer satisfaction.</a:t>
            </a:r>
            <a:endParaRPr/>
          </a:p>
          <a:p>
            <a:pPr indent="-514350" lvl="1" marL="971550" rtl="0" algn="l">
              <a:spcBef>
                <a:spcPts val="480"/>
              </a:spcBef>
              <a:spcAft>
                <a:spcPts val="0"/>
              </a:spcAft>
              <a:buSzPts val="2400"/>
              <a:buAutoNum type="arabicPeriod"/>
            </a:pPr>
            <a:r>
              <a:rPr lang="en-US"/>
              <a:t>What are potential disadvantages to implementing RFID technology in a retailer such as Marks &amp; Spencer?</a:t>
            </a:r>
            <a:endParaRPr/>
          </a:p>
          <a:p>
            <a:pPr indent="-514350" lvl="1" marL="971550" rtl="0" algn="l">
              <a:spcBef>
                <a:spcPts val="480"/>
              </a:spcBef>
              <a:spcAft>
                <a:spcPts val="0"/>
              </a:spcAft>
              <a:buSzPts val="2400"/>
              <a:buAutoNum type="arabicPeriod"/>
            </a:pPr>
            <a:r>
              <a:rPr lang="en-US"/>
              <a:t>Why did Marks &amp; Spencer initially deploy RFID technology on a limited basis? In your opinion, was this the correct strategy? Why or why not? Be specific.</a:t>
            </a:r>
            <a:endParaRPr/>
          </a:p>
        </p:txBody>
      </p:sp>
      <p:pic>
        <p:nvPicPr>
          <p:cNvPr id="212" name="Google Shape;212;p10"/>
          <p:cNvPicPr preferRelativeResize="0"/>
          <p:nvPr/>
        </p:nvPicPr>
        <p:blipFill rotWithShape="1">
          <a:blip r:embed="rId3">
            <a:alphaModFix/>
          </a:blip>
          <a:srcRect b="0" l="0" r="0" t="0"/>
          <a:stretch/>
        </p:blipFill>
        <p:spPr>
          <a:xfrm>
            <a:off x="6705600" y="1447801"/>
            <a:ext cx="1847849" cy="13419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Wireless Sensor Networks</a:t>
            </a:r>
            <a:endParaRPr/>
          </a:p>
        </p:txBody>
      </p:sp>
      <p:sp>
        <p:nvSpPr>
          <p:cNvPr id="219" name="Google Shape;219;p11"/>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Motes</a:t>
            </a:r>
            <a:endParaRPr/>
          </a:p>
          <a:p>
            <a:pPr indent="-342900" lvl="0" marL="342900" rtl="0" algn="l">
              <a:spcBef>
                <a:spcPts val="640"/>
              </a:spcBef>
              <a:spcAft>
                <a:spcPts val="0"/>
              </a:spcAft>
              <a:buClr>
                <a:schemeClr val="dk1"/>
              </a:buClr>
              <a:buSzPts val="3200"/>
              <a:buChar char="•"/>
            </a:pPr>
            <a:r>
              <a:rPr lang="en-US"/>
              <a:t>Capability of Wireless Sensor Networks</a:t>
            </a:r>
            <a:endParaRPr/>
          </a:p>
          <a:p>
            <a:pPr indent="-342900" lvl="0" marL="342900" rtl="0" algn="l">
              <a:spcBef>
                <a:spcPts val="640"/>
              </a:spcBef>
              <a:spcAft>
                <a:spcPts val="0"/>
              </a:spcAft>
              <a:buClr>
                <a:schemeClr val="dk1"/>
              </a:buClr>
              <a:buSzPts val="3200"/>
              <a:buChar char="•"/>
            </a:pPr>
            <a:r>
              <a:rPr lang="en-US"/>
              <a:t>Applications of Wireless Sensor Networks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2"/>
          <p:cNvSpPr txBox="1"/>
          <p:nvPr>
            <p:ph idx="1" type="subTitle"/>
          </p:nvPr>
        </p:nvSpPr>
        <p:spPr>
          <a:xfrm>
            <a:off x="304800" y="-5334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Wireless Sensor Networks</a:t>
            </a:r>
            <a:endParaRPr/>
          </a:p>
        </p:txBody>
      </p:sp>
      <p:sp>
        <p:nvSpPr>
          <p:cNvPr id="226" name="Google Shape;226;p12"/>
          <p:cNvSpPr txBox="1"/>
          <p:nvPr>
            <p:ph idx="2" type="body"/>
          </p:nvPr>
        </p:nvSpPr>
        <p:spPr>
          <a:xfrm>
            <a:off x="495300" y="1066800"/>
            <a:ext cx="8440420" cy="548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Char char="•"/>
            </a:pPr>
            <a:r>
              <a:rPr b="1" lang="en-US" sz="1600"/>
              <a:t>Wireless Sensor Networks (WSNs): </a:t>
            </a:r>
            <a:r>
              <a:rPr lang="en-US" sz="1600"/>
              <a:t>networks of interconnected, battery powered, wireless sensors called motes that are placed into the physical environment.</a:t>
            </a:r>
            <a:endParaRPr sz="1600"/>
          </a:p>
          <a:p>
            <a:pPr indent="-342900" lvl="0" marL="342900" rtl="0" algn="l">
              <a:spcBef>
                <a:spcPts val="320"/>
              </a:spcBef>
              <a:spcAft>
                <a:spcPts val="0"/>
              </a:spcAft>
              <a:buClr>
                <a:schemeClr val="dk1"/>
              </a:buClr>
              <a:buSzPts val="1600"/>
              <a:buChar char="•"/>
            </a:pPr>
            <a:r>
              <a:rPr b="1" lang="en-US" sz="1600"/>
              <a:t>Motes: </a:t>
            </a:r>
            <a:r>
              <a:rPr lang="en-US" sz="1600"/>
              <a:t>wireless sensors that collect data from many points over an extended space.</a:t>
            </a:r>
            <a:endParaRPr sz="1600"/>
          </a:p>
          <a:p>
            <a:pPr indent="-342900" lvl="0" marL="342900" rtl="0" algn="l">
              <a:spcBef>
                <a:spcPts val="320"/>
              </a:spcBef>
              <a:spcAft>
                <a:spcPts val="0"/>
              </a:spcAft>
              <a:buClr>
                <a:srgbClr val="E30000"/>
              </a:buClr>
              <a:buSzPts val="1600"/>
              <a:buChar char="•"/>
            </a:pPr>
            <a:r>
              <a:rPr b="1" lang="en-US" sz="1600">
                <a:solidFill>
                  <a:srgbClr val="E30000"/>
                </a:solidFill>
              </a:rPr>
              <a:t>They contain processing, storage, and radio-frequency sensors and antennas. </a:t>
            </a:r>
            <a:endParaRPr sz="1600"/>
          </a:p>
          <a:p>
            <a:pPr indent="-342900" lvl="0" marL="342900" rtl="0" algn="l">
              <a:spcBef>
                <a:spcPts val="320"/>
              </a:spcBef>
              <a:spcAft>
                <a:spcPts val="0"/>
              </a:spcAft>
              <a:buClr>
                <a:schemeClr val="dk1"/>
              </a:buClr>
              <a:buSzPts val="1600"/>
              <a:buChar char="•"/>
            </a:pPr>
            <a:r>
              <a:rPr lang="en-US" sz="1600"/>
              <a:t>Each mote “wakes up” or activates for a fraction of a second when it has data to transmit. </a:t>
            </a:r>
            <a:endParaRPr sz="1600"/>
          </a:p>
          <a:p>
            <a:pPr indent="-342900" lvl="0" marL="342900" rtl="0" algn="l">
              <a:spcBef>
                <a:spcPts val="320"/>
              </a:spcBef>
              <a:spcAft>
                <a:spcPts val="0"/>
              </a:spcAft>
              <a:buClr>
                <a:schemeClr val="dk1"/>
              </a:buClr>
              <a:buSzPts val="1600"/>
              <a:buChar char="•"/>
            </a:pPr>
            <a:r>
              <a:rPr lang="en-US" sz="1600"/>
              <a:t>It then relays those data to its nearest neighbor. </a:t>
            </a:r>
            <a:endParaRPr sz="1600"/>
          </a:p>
          <a:p>
            <a:pPr indent="-342900" lvl="0" marL="342900" rtl="0" algn="l">
              <a:spcBef>
                <a:spcPts val="320"/>
              </a:spcBef>
              <a:spcAft>
                <a:spcPts val="0"/>
              </a:spcAft>
              <a:buClr>
                <a:schemeClr val="dk1"/>
              </a:buClr>
              <a:buSzPts val="1600"/>
              <a:buChar char="•"/>
            </a:pPr>
            <a:r>
              <a:rPr lang="en-US" sz="1600"/>
              <a:t>An advantage of a wireless sensor network is that if one mote fails, then another one can pick up the data.</a:t>
            </a:r>
            <a:endParaRPr sz="1600"/>
          </a:p>
          <a:p>
            <a:pPr indent="-342900" lvl="0" marL="342900" rtl="0" algn="l">
              <a:spcBef>
                <a:spcPts val="320"/>
              </a:spcBef>
              <a:spcAft>
                <a:spcPts val="0"/>
              </a:spcAft>
              <a:buClr>
                <a:schemeClr val="dk1"/>
              </a:buClr>
              <a:buSzPts val="1600"/>
              <a:buChar char="•"/>
            </a:pPr>
            <a:r>
              <a:rPr lang="en-US" sz="1600"/>
              <a:t>Motes provide information that enables a central computer to integrate reports of the same activity from different angles within the network.</a:t>
            </a:r>
            <a:endParaRPr sz="1600"/>
          </a:p>
          <a:p>
            <a:pPr indent="-241300" lvl="0" marL="342900" rtl="0" algn="l">
              <a:spcBef>
                <a:spcPts val="320"/>
              </a:spcBef>
              <a:spcAft>
                <a:spcPts val="0"/>
              </a:spcAft>
              <a:buClr>
                <a:schemeClr val="dk1"/>
              </a:buClr>
              <a:buSzPts val="1600"/>
              <a:buNone/>
            </a:pPr>
            <a:r>
              <a:t/>
            </a:r>
            <a:endParaRPr sz="1600"/>
          </a:p>
          <a:p>
            <a:pPr indent="-241300" lvl="0" marL="342900" rtl="0" algn="l">
              <a:spcBef>
                <a:spcPts val="320"/>
              </a:spcBef>
              <a:spcAft>
                <a:spcPts val="0"/>
              </a:spcAft>
              <a:buClr>
                <a:schemeClr val="dk1"/>
              </a:buClr>
              <a:buSzPts val="1600"/>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3"/>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Capability of Wireless Sensor Networks</a:t>
            </a:r>
            <a:endParaRPr/>
          </a:p>
        </p:txBody>
      </p:sp>
      <p:sp>
        <p:nvSpPr>
          <p:cNvPr id="233" name="Google Shape;233;p13"/>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rgbClr val="595959"/>
              </a:buClr>
              <a:buSzPct val="100000"/>
              <a:buChar char="•"/>
            </a:pPr>
            <a:r>
              <a:rPr lang="en-US"/>
              <a:t>If one mote fails the gap is covered by nearby motes</a:t>
            </a:r>
            <a:endParaRPr/>
          </a:p>
          <a:p>
            <a:pPr indent="-342900" lvl="0" marL="342900" rtl="0" algn="l">
              <a:spcBef>
                <a:spcPts val="592"/>
              </a:spcBef>
              <a:spcAft>
                <a:spcPts val="0"/>
              </a:spcAft>
              <a:buClr>
                <a:srgbClr val="595959"/>
              </a:buClr>
              <a:buSzPct val="100000"/>
              <a:buChar char="•"/>
            </a:pPr>
            <a:r>
              <a:rPr lang="en-US"/>
              <a:t>Provides data on activities from different angles</a:t>
            </a:r>
            <a:endParaRPr/>
          </a:p>
          <a:p>
            <a:pPr indent="-342900" lvl="0" marL="342900" rtl="0" algn="l">
              <a:spcBef>
                <a:spcPts val="592"/>
              </a:spcBef>
              <a:spcAft>
                <a:spcPts val="0"/>
              </a:spcAft>
              <a:buClr>
                <a:srgbClr val="595959"/>
              </a:buClr>
              <a:buSzPct val="100000"/>
              <a:buChar char="•"/>
            </a:pPr>
            <a:r>
              <a:rPr lang="en-US"/>
              <a:t>Determine direction of movement</a:t>
            </a:r>
            <a:endParaRPr/>
          </a:p>
          <a:p>
            <a:pPr indent="-342900" lvl="0" marL="342900" rtl="0" algn="l">
              <a:spcBef>
                <a:spcPts val="592"/>
              </a:spcBef>
              <a:spcAft>
                <a:spcPts val="0"/>
              </a:spcAft>
              <a:buClr>
                <a:srgbClr val="595959"/>
              </a:buClr>
              <a:buSzPct val="100000"/>
              <a:buChar char="•"/>
            </a:pPr>
            <a:r>
              <a:rPr lang="en-US"/>
              <a:t>Weight of a vehicle</a:t>
            </a:r>
            <a:endParaRPr/>
          </a:p>
          <a:p>
            <a:pPr indent="-342900" lvl="0" marL="342900" rtl="0" algn="l">
              <a:spcBef>
                <a:spcPts val="592"/>
              </a:spcBef>
              <a:spcAft>
                <a:spcPts val="0"/>
              </a:spcAft>
              <a:buClr>
                <a:srgbClr val="595959"/>
              </a:buClr>
              <a:buSzPct val="100000"/>
              <a:buChar char="•"/>
            </a:pPr>
            <a:r>
              <a:rPr lang="en-US"/>
              <a:t>Amount of rainfall over a field of crops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4"/>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Applications of Wireless Sensor Networks</a:t>
            </a:r>
            <a:endParaRPr/>
          </a:p>
        </p:txBody>
      </p:sp>
      <p:sp>
        <p:nvSpPr>
          <p:cNvPr id="240" name="Google Shape;240;p14"/>
          <p:cNvSpPr txBox="1"/>
          <p:nvPr>
            <p:ph idx="2" type="body"/>
          </p:nvPr>
        </p:nvSpPr>
        <p:spPr>
          <a:xfrm>
            <a:off x="304800" y="2057400"/>
            <a:ext cx="8133346" cy="44196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595959"/>
              </a:buClr>
              <a:buSzPct val="100000"/>
              <a:buChar char="•"/>
            </a:pPr>
            <a:r>
              <a:rPr b="1" lang="en-US"/>
              <a:t>Applications of Wireless Sensors:</a:t>
            </a:r>
            <a:endParaRPr b="1"/>
          </a:p>
          <a:p>
            <a:pPr indent="-342900" lvl="0" marL="342900" rtl="0" algn="l">
              <a:spcBef>
                <a:spcPts val="448"/>
              </a:spcBef>
              <a:spcAft>
                <a:spcPts val="0"/>
              </a:spcAft>
              <a:buClr>
                <a:srgbClr val="595959"/>
              </a:buClr>
              <a:buSzPct val="100000"/>
              <a:buChar char="•"/>
            </a:pPr>
            <a:r>
              <a:rPr lang="en-US"/>
              <a:t>Digital thermostats = energy efficiency</a:t>
            </a:r>
            <a:endParaRPr/>
          </a:p>
          <a:p>
            <a:pPr indent="-342900" lvl="0" marL="342900" rtl="0" algn="l">
              <a:spcBef>
                <a:spcPts val="448"/>
              </a:spcBef>
              <a:spcAft>
                <a:spcPts val="0"/>
              </a:spcAft>
              <a:buClr>
                <a:srgbClr val="595959"/>
              </a:buClr>
              <a:buSzPct val="100000"/>
              <a:buChar char="•"/>
            </a:pPr>
            <a:r>
              <a:rPr lang="en-US"/>
              <a:t>sensors in bridges and oil rigs = alerts of needed repairs</a:t>
            </a:r>
            <a:endParaRPr/>
          </a:p>
          <a:p>
            <a:pPr indent="-342900" lvl="0" marL="342900" rtl="0" algn="l">
              <a:spcBef>
                <a:spcPts val="448"/>
              </a:spcBef>
              <a:spcAft>
                <a:spcPts val="0"/>
              </a:spcAft>
              <a:buClr>
                <a:srgbClr val="595959"/>
              </a:buClr>
              <a:buSzPct val="100000"/>
              <a:buChar char="•"/>
            </a:pPr>
            <a:r>
              <a:rPr lang="en-US"/>
              <a:t>Sensors in jet engines = real time data on operating performance</a:t>
            </a:r>
            <a:endParaRPr/>
          </a:p>
          <a:p>
            <a:pPr indent="-342900" lvl="0" marL="342900" rtl="0" algn="l">
              <a:spcBef>
                <a:spcPts val="448"/>
              </a:spcBef>
              <a:spcAft>
                <a:spcPts val="0"/>
              </a:spcAft>
              <a:buClr>
                <a:srgbClr val="595959"/>
              </a:buClr>
              <a:buSzPct val="100000"/>
              <a:buChar char="•"/>
            </a:pPr>
            <a:r>
              <a:rPr lang="en-US"/>
              <a:t>Sensors in fruit &amp; vegetable crates = warning in advance of spoilage</a:t>
            </a:r>
            <a:endParaRPr/>
          </a:p>
          <a:p>
            <a:pPr indent="-342900" lvl="0" marL="342900" rtl="0" algn="l">
              <a:spcBef>
                <a:spcPts val="448"/>
              </a:spcBef>
              <a:spcAft>
                <a:spcPts val="0"/>
              </a:spcAft>
              <a:buClr>
                <a:srgbClr val="595959"/>
              </a:buClr>
              <a:buSzPct val="100000"/>
              <a:buChar char="•"/>
            </a:pPr>
            <a:r>
              <a:rPr lang="en-US"/>
              <a:t>Improve a city’s use of water, electricity, and transportation</a:t>
            </a:r>
            <a:endParaRPr/>
          </a:p>
          <a:p>
            <a:pPr indent="-342900" lvl="0" marL="342900" rtl="0" algn="l">
              <a:spcBef>
                <a:spcPts val="448"/>
              </a:spcBef>
              <a:spcAft>
                <a:spcPts val="0"/>
              </a:spcAft>
              <a:buClr>
                <a:srgbClr val="595959"/>
              </a:buClr>
              <a:buSzPct val="100000"/>
              <a:buChar char="•"/>
            </a:pPr>
            <a:r>
              <a:rPr lang="en-US"/>
              <a:t>Smart/digital water meters = monitoring of water use and potential leaks</a:t>
            </a:r>
            <a:endParaRPr/>
          </a:p>
          <a:p>
            <a:pPr indent="-342900" lvl="0" marL="342900" rtl="0" algn="l">
              <a:spcBef>
                <a:spcPts val="448"/>
              </a:spcBef>
              <a:spcAft>
                <a:spcPts val="0"/>
              </a:spcAft>
              <a:buClr>
                <a:srgbClr val="595959"/>
              </a:buClr>
              <a:buSzPct val="100000"/>
              <a:buChar char="•"/>
            </a:pPr>
            <a:r>
              <a:rPr lang="en-US"/>
              <a:t>Smart electrical meters = smart grid monitoring electricity usage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5"/>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The Internet of Things (IoT)</a:t>
            </a:r>
            <a:endParaRPr/>
          </a:p>
        </p:txBody>
      </p:sp>
      <p:sp>
        <p:nvSpPr>
          <p:cNvPr id="247" name="Google Shape;247;p15"/>
          <p:cNvSpPr txBox="1"/>
          <p:nvPr>
            <p:ph idx="2" type="body"/>
          </p:nvPr>
        </p:nvSpPr>
        <p:spPr>
          <a:xfrm>
            <a:off x="152400" y="1905000"/>
            <a:ext cx="8991600" cy="48006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b="1" lang="en-US"/>
              <a:t>Internet of Things (IoT): </a:t>
            </a:r>
            <a:r>
              <a:rPr lang="en-US"/>
              <a:t>a scenario in which objects, animals, and people are provided with unique identifiers and the ability to automatically transfer data over a network without requiring human-to-human or human-to-computer interaction.</a:t>
            </a:r>
            <a:endParaRPr/>
          </a:p>
          <a:p>
            <a:pPr indent="-215900" lvl="0" marL="342900" rtl="0" algn="l">
              <a:spcBef>
                <a:spcPts val="400"/>
              </a:spcBef>
              <a:spcAft>
                <a:spcPts val="0"/>
              </a:spcAft>
              <a:buClr>
                <a:schemeClr val="dk1"/>
              </a:buClr>
              <a:buSzPct val="100000"/>
              <a:buNone/>
            </a:pPr>
            <a:r>
              <a:t/>
            </a:r>
            <a:endParaRPr/>
          </a:p>
          <a:p>
            <a:pPr indent="-342900" lvl="0" marL="342900" rtl="0" algn="l">
              <a:spcBef>
                <a:spcPts val="400"/>
              </a:spcBef>
              <a:spcAft>
                <a:spcPts val="0"/>
              </a:spcAft>
              <a:buClr>
                <a:schemeClr val="dk1"/>
              </a:buClr>
              <a:buSzPct val="100000"/>
              <a:buChar char="•"/>
            </a:pPr>
            <a:r>
              <a:rPr b="1" lang="en-US"/>
              <a:t>Examples of IoT Use:</a:t>
            </a:r>
            <a:endParaRPr b="1"/>
          </a:p>
          <a:p>
            <a:pPr indent="-342900" lvl="0" marL="342900" rtl="0" algn="l">
              <a:spcBef>
                <a:spcPts val="400"/>
              </a:spcBef>
              <a:spcAft>
                <a:spcPts val="0"/>
              </a:spcAft>
              <a:buClr>
                <a:schemeClr val="dk1"/>
              </a:buClr>
              <a:buSzPct val="100000"/>
              <a:buChar char="•"/>
            </a:pPr>
            <a:r>
              <a:rPr lang="en-US"/>
              <a:t>Coke machines</a:t>
            </a:r>
            <a:endParaRPr/>
          </a:p>
          <a:p>
            <a:pPr indent="-342900" lvl="0" marL="342900" rtl="0" algn="l">
              <a:spcBef>
                <a:spcPts val="400"/>
              </a:spcBef>
              <a:spcAft>
                <a:spcPts val="0"/>
              </a:spcAft>
              <a:buClr>
                <a:schemeClr val="dk1"/>
              </a:buClr>
              <a:buSzPct val="100000"/>
              <a:buChar char="•"/>
            </a:pPr>
            <a:r>
              <a:rPr lang="en-US"/>
              <a:t>A heart monitor implant</a:t>
            </a:r>
            <a:endParaRPr/>
          </a:p>
          <a:p>
            <a:pPr indent="-342900" lvl="0" marL="342900" rtl="0" algn="l">
              <a:spcBef>
                <a:spcPts val="400"/>
              </a:spcBef>
              <a:spcAft>
                <a:spcPts val="0"/>
              </a:spcAft>
              <a:buClr>
                <a:schemeClr val="dk1"/>
              </a:buClr>
              <a:buSzPct val="100000"/>
              <a:buChar char="•"/>
            </a:pPr>
            <a:r>
              <a:rPr lang="en-US"/>
              <a:t>A farm animal with a biochip transmitter</a:t>
            </a:r>
            <a:endParaRPr/>
          </a:p>
          <a:p>
            <a:pPr indent="-342900" lvl="0" marL="342900" rtl="0" algn="l">
              <a:spcBef>
                <a:spcPts val="400"/>
              </a:spcBef>
              <a:spcAft>
                <a:spcPts val="0"/>
              </a:spcAft>
              <a:buClr>
                <a:schemeClr val="dk1"/>
              </a:buClr>
              <a:buSzPct val="100000"/>
              <a:buChar char="•"/>
            </a:pPr>
            <a:r>
              <a:rPr lang="en-US"/>
              <a:t>An automobile tire pressure</a:t>
            </a:r>
            <a:endParaRPr/>
          </a:p>
          <a:p>
            <a:pPr indent="-215900" lvl="0" marL="342900" rtl="0" algn="l">
              <a:spcBef>
                <a:spcPts val="400"/>
              </a:spcBef>
              <a:spcAft>
                <a:spcPts val="0"/>
              </a:spcAft>
              <a:buClr>
                <a:schemeClr val="dk1"/>
              </a:buClr>
              <a:buSzPct val="100000"/>
              <a:buNone/>
            </a:pPr>
            <a:r>
              <a:t/>
            </a:r>
            <a:endParaRPr/>
          </a:p>
          <a:p>
            <a:pPr indent="-342900" lvl="0" marL="342900" rtl="0" algn="l">
              <a:spcBef>
                <a:spcPts val="400"/>
              </a:spcBef>
              <a:spcAft>
                <a:spcPts val="0"/>
              </a:spcAft>
              <a:buClr>
                <a:schemeClr val="dk1"/>
              </a:buClr>
              <a:buSzPct val="100000"/>
              <a:buChar char="•"/>
            </a:pPr>
            <a:r>
              <a:rPr b="1" lang="en-US"/>
              <a:t>Capabilities of IoT:</a:t>
            </a:r>
            <a:endParaRPr b="1"/>
          </a:p>
          <a:p>
            <a:pPr indent="-171450" lvl="0" marL="171450" rtl="0" algn="l">
              <a:spcBef>
                <a:spcPts val="400"/>
              </a:spcBef>
              <a:spcAft>
                <a:spcPts val="0"/>
              </a:spcAft>
              <a:buClr>
                <a:schemeClr val="dk1"/>
              </a:buClr>
              <a:buSzPct val="100000"/>
              <a:buChar char="•"/>
            </a:pPr>
            <a:r>
              <a:rPr lang="en-US"/>
              <a:t>Reducing waste, loss, and cost</a:t>
            </a:r>
            <a:endParaRPr/>
          </a:p>
          <a:p>
            <a:pPr indent="-171450" lvl="0" marL="171450" rtl="0" algn="l">
              <a:spcBef>
                <a:spcPts val="400"/>
              </a:spcBef>
              <a:spcAft>
                <a:spcPts val="0"/>
              </a:spcAft>
              <a:buClr>
                <a:schemeClr val="dk1"/>
              </a:buClr>
              <a:buSzPct val="100000"/>
              <a:buChar char="•"/>
            </a:pPr>
            <a:r>
              <a:rPr lang="en-US"/>
              <a:t>Identifying the need for repair, replacement, or recall</a:t>
            </a:r>
            <a:endParaRPr/>
          </a:p>
          <a:p>
            <a:pPr indent="-171450" lvl="0" marL="171450" rtl="0" algn="l">
              <a:spcBef>
                <a:spcPts val="400"/>
              </a:spcBef>
              <a:spcAft>
                <a:spcPts val="0"/>
              </a:spcAft>
              <a:buClr>
                <a:schemeClr val="dk1"/>
              </a:buClr>
              <a:buSzPct val="100000"/>
              <a:buChar char="•"/>
            </a:pPr>
            <a:r>
              <a:rPr lang="en-US"/>
              <a:t>Tracking expiry data on perishable items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2" name="Shape 252"/>
        <p:cNvGrpSpPr/>
        <p:nvPr/>
      </p:nvGrpSpPr>
      <p:grpSpPr>
        <a:xfrm>
          <a:off x="0" y="0"/>
          <a:ext cx="0" cy="0"/>
          <a:chOff x="0" y="0"/>
          <a:chExt cx="0" cy="0"/>
        </a:xfrm>
      </p:grpSpPr>
      <p:sp>
        <p:nvSpPr>
          <p:cNvPr id="253" name="Google Shape;253;p16"/>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4400"/>
              <a:buNone/>
            </a:pPr>
            <a:r>
              <a:rPr lang="en-US"/>
              <a:t>Wireless Security</a:t>
            </a:r>
            <a:endParaRPr/>
          </a:p>
        </p:txBody>
      </p:sp>
      <p:sp>
        <p:nvSpPr>
          <p:cNvPr id="254" name="Google Shape;254;p16"/>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6600CC"/>
              </a:buClr>
              <a:buSzPts val="3200"/>
              <a:buNone/>
            </a:pPr>
            <a:r>
              <a:rPr lang="en-US"/>
              <a:t>Four Major Threats to Wireless Networks</a:t>
            </a:r>
            <a:endParaRPr/>
          </a:p>
          <a:p>
            <a:pPr indent="-285750" lvl="1" marL="742950" rtl="0" algn="l">
              <a:spcBef>
                <a:spcPts val="560"/>
              </a:spcBef>
              <a:spcAft>
                <a:spcPts val="0"/>
              </a:spcAft>
              <a:buClr>
                <a:schemeClr val="dk1"/>
              </a:buClr>
              <a:buSzPts val="2800"/>
              <a:buChar char="–"/>
            </a:pPr>
            <a:r>
              <a:rPr lang="en-US"/>
              <a:t>Rogue Access Point (Evil Twin)</a:t>
            </a:r>
            <a:endParaRPr/>
          </a:p>
          <a:p>
            <a:pPr indent="-285750" lvl="1" marL="742950" rtl="0" algn="l">
              <a:spcBef>
                <a:spcPts val="560"/>
              </a:spcBef>
              <a:spcAft>
                <a:spcPts val="0"/>
              </a:spcAft>
              <a:buClr>
                <a:schemeClr val="dk1"/>
              </a:buClr>
              <a:buSzPts val="2800"/>
              <a:buChar char="–"/>
            </a:pPr>
            <a:r>
              <a:rPr lang="en-US"/>
              <a:t>War Driving</a:t>
            </a:r>
            <a:endParaRPr/>
          </a:p>
          <a:p>
            <a:pPr indent="-285750" lvl="1" marL="742950" rtl="0" algn="l">
              <a:spcBef>
                <a:spcPts val="560"/>
              </a:spcBef>
              <a:spcAft>
                <a:spcPts val="0"/>
              </a:spcAft>
              <a:buClr>
                <a:schemeClr val="dk1"/>
              </a:buClr>
              <a:buSzPts val="2800"/>
              <a:buChar char="–"/>
            </a:pPr>
            <a:r>
              <a:rPr lang="en-US"/>
              <a:t>Eavesdropping</a:t>
            </a:r>
            <a:endParaRPr/>
          </a:p>
          <a:p>
            <a:pPr indent="-285750" lvl="1" marL="742950" rtl="0" algn="l">
              <a:spcBef>
                <a:spcPts val="560"/>
              </a:spcBef>
              <a:spcAft>
                <a:spcPts val="0"/>
              </a:spcAft>
              <a:buClr>
                <a:schemeClr val="dk1"/>
              </a:buClr>
              <a:buSzPts val="2800"/>
              <a:buChar char="–"/>
            </a:pPr>
            <a:r>
              <a:rPr lang="en-US"/>
              <a:t>Radio Frequency Jamming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7"/>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4400"/>
              <a:buNone/>
            </a:pPr>
            <a:r>
              <a:rPr lang="en-US"/>
              <a:t>Wireless Security</a:t>
            </a:r>
            <a:endParaRPr/>
          </a:p>
        </p:txBody>
      </p:sp>
      <p:sp>
        <p:nvSpPr>
          <p:cNvPr id="261" name="Google Shape;261;p17"/>
          <p:cNvSpPr txBox="1"/>
          <p:nvPr>
            <p:ph idx="3" type="body"/>
          </p:nvPr>
        </p:nvSpPr>
        <p:spPr>
          <a:xfrm>
            <a:off x="381000" y="1094105"/>
            <a:ext cx="8577580" cy="5230495"/>
          </a:xfrm>
          <a:prstGeom prst="rect">
            <a:avLst/>
          </a:prstGeom>
          <a:noFill/>
          <a:ln>
            <a:noFill/>
          </a:ln>
        </p:spPr>
        <p:txBody>
          <a:bodyPr anchorCtr="0" anchor="t" bIns="45700" lIns="91425" spcFirstLastPara="1" rIns="91425" wrap="square" tIns="45700">
            <a:normAutofit fontScale="52499" lnSpcReduction="20000"/>
          </a:bodyPr>
          <a:lstStyle/>
          <a:p>
            <a:pPr indent="-342900" lvl="0" marL="342900" rtl="0" algn="l">
              <a:spcBef>
                <a:spcPts val="0"/>
              </a:spcBef>
              <a:spcAft>
                <a:spcPts val="0"/>
              </a:spcAft>
              <a:buClr>
                <a:schemeClr val="dk1"/>
              </a:buClr>
              <a:buSzPct val="100000"/>
              <a:buChar char="•"/>
            </a:pPr>
            <a:r>
              <a:rPr b="1" lang="en-US">
                <a:solidFill>
                  <a:schemeClr val="dk1"/>
                </a:solidFill>
              </a:rPr>
              <a:t>Four Major Threats to Wireless Networks:</a:t>
            </a:r>
            <a:endParaRPr b="1">
              <a:solidFill>
                <a:schemeClr val="dk1"/>
              </a:solidFill>
            </a:endParaRPr>
          </a:p>
          <a:p>
            <a:pPr indent="-236220" lvl="0" marL="342900" rtl="0" algn="l">
              <a:spcBef>
                <a:spcPts val="336"/>
              </a:spcBef>
              <a:spcAft>
                <a:spcPts val="0"/>
              </a:spcAft>
              <a:buClr>
                <a:srgbClr val="6600CC"/>
              </a:buClr>
              <a:buSzPct val="100000"/>
              <a:buNone/>
            </a:pPr>
            <a:r>
              <a:t/>
            </a:r>
            <a:endParaRPr b="1">
              <a:solidFill>
                <a:schemeClr val="dk1"/>
              </a:solidFill>
            </a:endParaRPr>
          </a:p>
          <a:p>
            <a:pPr indent="-342900" lvl="0" marL="342900" rtl="0" algn="l">
              <a:spcBef>
                <a:spcPts val="336"/>
              </a:spcBef>
              <a:spcAft>
                <a:spcPts val="0"/>
              </a:spcAft>
              <a:buClr>
                <a:schemeClr val="dk1"/>
              </a:buClr>
              <a:buSzPct val="100000"/>
              <a:buChar char="•"/>
            </a:pPr>
            <a:r>
              <a:rPr b="1" lang="en-US">
                <a:solidFill>
                  <a:schemeClr val="dk1"/>
                </a:solidFill>
              </a:rPr>
              <a:t>Rogue Access Point: </a:t>
            </a:r>
            <a:r>
              <a:rPr lang="en-US">
                <a:solidFill>
                  <a:schemeClr val="dk1"/>
                </a:solidFill>
              </a:rPr>
              <a:t>an unauthorized access point connected to a wireless network.</a:t>
            </a:r>
            <a:endParaRPr>
              <a:solidFill>
                <a:schemeClr val="dk1"/>
              </a:solidFill>
            </a:endParaRPr>
          </a:p>
          <a:p>
            <a:pPr indent="-236220" lvl="0" marL="342900" rtl="0" algn="l">
              <a:spcBef>
                <a:spcPts val="336"/>
              </a:spcBef>
              <a:spcAft>
                <a:spcPts val="0"/>
              </a:spcAft>
              <a:buClr>
                <a:srgbClr val="6600CC"/>
              </a:buClr>
              <a:buSzPct val="100000"/>
              <a:buNone/>
            </a:pPr>
            <a:r>
              <a:t/>
            </a:r>
            <a:endParaRPr>
              <a:solidFill>
                <a:schemeClr val="dk1"/>
              </a:solidFill>
            </a:endParaRPr>
          </a:p>
          <a:p>
            <a:pPr indent="-342900" lvl="0" marL="342900" rtl="0" algn="l">
              <a:spcBef>
                <a:spcPts val="336"/>
              </a:spcBef>
              <a:spcAft>
                <a:spcPts val="0"/>
              </a:spcAft>
              <a:buClr>
                <a:schemeClr val="dk1"/>
              </a:buClr>
              <a:buSzPct val="100000"/>
              <a:buChar char="•"/>
            </a:pPr>
            <a:r>
              <a:rPr b="1" lang="en-US">
                <a:solidFill>
                  <a:schemeClr val="dk1"/>
                </a:solidFill>
              </a:rPr>
              <a:t>Evil Twin Attack: </a:t>
            </a:r>
            <a:r>
              <a:rPr lang="en-US">
                <a:solidFill>
                  <a:schemeClr val="dk1"/>
                </a:solidFill>
              </a:rPr>
              <a:t>the attacker is in the locality with a Wi-Fi-enabled computer and a separate connection to the Internet. Using a hotspot—attacker simulates a wireless access point with the same wireless network name, or SSID, as the one that authorized users expect. If the signal is strong enough, users will connect to the attacker’s system instead of the real access point.</a:t>
            </a:r>
            <a:endParaRPr>
              <a:solidFill>
                <a:schemeClr val="dk1"/>
              </a:solidFill>
            </a:endParaRPr>
          </a:p>
          <a:p>
            <a:pPr indent="-236220" lvl="0" marL="342900" rtl="0" algn="l">
              <a:spcBef>
                <a:spcPts val="336"/>
              </a:spcBef>
              <a:spcAft>
                <a:spcPts val="0"/>
              </a:spcAft>
              <a:buClr>
                <a:srgbClr val="6600CC"/>
              </a:buClr>
              <a:buSzPct val="100000"/>
              <a:buNone/>
            </a:pPr>
            <a:r>
              <a:t/>
            </a:r>
            <a:endParaRPr>
              <a:solidFill>
                <a:schemeClr val="dk1"/>
              </a:solidFill>
            </a:endParaRPr>
          </a:p>
          <a:p>
            <a:pPr indent="-342900" lvl="0" marL="342900" rtl="0" algn="l">
              <a:spcBef>
                <a:spcPts val="336"/>
              </a:spcBef>
              <a:spcAft>
                <a:spcPts val="0"/>
              </a:spcAft>
              <a:buClr>
                <a:schemeClr val="dk1"/>
              </a:buClr>
              <a:buSzPct val="100000"/>
              <a:buChar char="•"/>
            </a:pPr>
            <a:r>
              <a:rPr b="1" lang="en-US">
                <a:solidFill>
                  <a:schemeClr val="dk1"/>
                </a:solidFill>
              </a:rPr>
              <a:t>War Driving: </a:t>
            </a:r>
            <a:r>
              <a:rPr lang="en-US">
                <a:solidFill>
                  <a:schemeClr val="dk1"/>
                </a:solidFill>
              </a:rPr>
              <a:t>the act of locating WLANs while driving (or walking) around a city or elsewhere.</a:t>
            </a:r>
            <a:endParaRPr>
              <a:solidFill>
                <a:schemeClr val="dk1"/>
              </a:solidFill>
            </a:endParaRPr>
          </a:p>
          <a:p>
            <a:pPr indent="-236220" lvl="0" marL="342900" rtl="0" algn="l">
              <a:spcBef>
                <a:spcPts val="336"/>
              </a:spcBef>
              <a:spcAft>
                <a:spcPts val="0"/>
              </a:spcAft>
              <a:buClr>
                <a:srgbClr val="6600CC"/>
              </a:buClr>
              <a:buSzPct val="100000"/>
              <a:buNone/>
            </a:pPr>
            <a:r>
              <a:t/>
            </a:r>
            <a:endParaRPr>
              <a:solidFill>
                <a:schemeClr val="dk1"/>
              </a:solidFill>
            </a:endParaRPr>
          </a:p>
          <a:p>
            <a:pPr indent="-342900" lvl="0" marL="342900" rtl="0" algn="l">
              <a:spcBef>
                <a:spcPts val="336"/>
              </a:spcBef>
              <a:spcAft>
                <a:spcPts val="0"/>
              </a:spcAft>
              <a:buClr>
                <a:schemeClr val="dk1"/>
              </a:buClr>
              <a:buSzPct val="100000"/>
              <a:buChar char="•"/>
            </a:pPr>
            <a:r>
              <a:rPr b="1" lang="en-US">
                <a:solidFill>
                  <a:schemeClr val="dk1"/>
                </a:solidFill>
              </a:rPr>
              <a:t>Eavesdropping: </a:t>
            </a:r>
            <a:r>
              <a:rPr lang="en-US">
                <a:solidFill>
                  <a:schemeClr val="dk1"/>
                </a:solidFill>
              </a:rPr>
              <a:t>efforts by unauthorized users to access data that are traveling over wireless networks.</a:t>
            </a:r>
            <a:endParaRPr>
              <a:solidFill>
                <a:schemeClr val="dk1"/>
              </a:solidFill>
            </a:endParaRPr>
          </a:p>
          <a:p>
            <a:pPr indent="-236220" lvl="0" marL="342900" rtl="0" algn="l">
              <a:spcBef>
                <a:spcPts val="336"/>
              </a:spcBef>
              <a:spcAft>
                <a:spcPts val="0"/>
              </a:spcAft>
              <a:buClr>
                <a:srgbClr val="6600CC"/>
              </a:buClr>
              <a:buSzPct val="100000"/>
              <a:buNone/>
            </a:pPr>
            <a:r>
              <a:t/>
            </a:r>
            <a:endParaRPr>
              <a:solidFill>
                <a:schemeClr val="dk1"/>
              </a:solidFill>
            </a:endParaRPr>
          </a:p>
          <a:p>
            <a:pPr indent="-342900" lvl="0" marL="342900" rtl="0" algn="l">
              <a:spcBef>
                <a:spcPts val="336"/>
              </a:spcBef>
              <a:spcAft>
                <a:spcPts val="0"/>
              </a:spcAft>
              <a:buClr>
                <a:schemeClr val="dk1"/>
              </a:buClr>
              <a:buSzPct val="100000"/>
              <a:buChar char="•"/>
            </a:pPr>
            <a:r>
              <a:rPr b="1" lang="en-US">
                <a:solidFill>
                  <a:schemeClr val="dk1"/>
                </a:solidFill>
              </a:rPr>
              <a:t>Radio-Frequency (RF) Jamming: </a:t>
            </a:r>
            <a:r>
              <a:rPr lang="en-US">
                <a:solidFill>
                  <a:schemeClr val="dk1"/>
                </a:solidFill>
              </a:rPr>
              <a:t>a person or a device intentionally or unintentionally interferes with your wireless network transmissions.</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8"/>
          <p:cNvSpPr txBox="1"/>
          <p:nvPr>
            <p:ph idx="2" type="subTitle"/>
          </p:nvPr>
        </p:nvSpPr>
        <p:spPr>
          <a:xfrm>
            <a:off x="609600" y="3886200"/>
            <a:ext cx="8382000" cy="2819400"/>
          </a:xfrm>
          <a:prstGeom prst="rect">
            <a:avLst/>
          </a:prstGeom>
          <a:noFill/>
          <a:ln>
            <a:noFill/>
          </a:ln>
        </p:spPr>
        <p:txBody>
          <a:bodyPr anchorCtr="0" anchor="t" bIns="45700" lIns="91425" spcFirstLastPara="1" rIns="91425" wrap="square" tIns="45700">
            <a:normAutofit/>
          </a:bodyPr>
          <a:lstStyle/>
          <a:p>
            <a:pPr indent="0" lvl="0" marL="0" rtl="0" algn="l">
              <a:lnSpc>
                <a:spcPct val="83333"/>
              </a:lnSpc>
              <a:spcBef>
                <a:spcPts val="0"/>
              </a:spcBef>
              <a:spcAft>
                <a:spcPts val="0"/>
              </a:spcAft>
              <a:buClr>
                <a:srgbClr val="D74B13"/>
              </a:buClr>
              <a:buSzPts val="7200"/>
              <a:buNone/>
            </a:pPr>
            <a:r>
              <a:rPr lang="en-US"/>
              <a:t>Cloud </a:t>
            </a:r>
            <a:br>
              <a:rPr lang="en-US"/>
            </a:br>
            <a:r>
              <a:rPr lang="en-US"/>
              <a:t>Computing</a:t>
            </a:r>
            <a:endParaRPr/>
          </a:p>
        </p:txBody>
      </p:sp>
      <p:sp>
        <p:nvSpPr>
          <p:cNvPr id="267" name="Google Shape;267;p18"/>
          <p:cNvSpPr txBox="1"/>
          <p:nvPr/>
        </p:nvSpPr>
        <p:spPr>
          <a:xfrm>
            <a:off x="533400" y="2514600"/>
            <a:ext cx="2743200" cy="53340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9"/>
          <p:cNvSpPr txBox="1"/>
          <p:nvPr>
            <p:ph idx="1" type="subTitle"/>
          </p:nvPr>
        </p:nvSpPr>
        <p:spPr>
          <a:xfrm>
            <a:off x="464820" y="304800"/>
            <a:ext cx="8145780"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2"/>
              </a:buClr>
              <a:buSzPts val="4400"/>
              <a:buNone/>
            </a:pPr>
            <a:r>
              <a:rPr lang="en-US">
                <a:solidFill>
                  <a:schemeClr val="accent2"/>
                </a:solidFill>
              </a:rPr>
              <a:t>Cloud Computing</a:t>
            </a:r>
            <a:endParaRPr>
              <a:solidFill>
                <a:schemeClr val="accent2"/>
              </a:solidFill>
            </a:endParaRPr>
          </a:p>
          <a:p>
            <a:pPr indent="0" lvl="0" marL="0" rtl="0" algn="l">
              <a:spcBef>
                <a:spcPts val="1200"/>
              </a:spcBef>
              <a:spcAft>
                <a:spcPts val="0"/>
              </a:spcAft>
              <a:buClr>
                <a:schemeClr val="accent2"/>
              </a:buClr>
              <a:buSzPts val="4400"/>
              <a:buNone/>
            </a:pPr>
            <a:r>
              <a:rPr lang="en-US">
                <a:solidFill>
                  <a:schemeClr val="accent2"/>
                </a:solidFill>
              </a:rPr>
              <a:t> </a:t>
            </a:r>
            <a:r>
              <a:rPr lang="en-US" sz="3200">
                <a:solidFill>
                  <a:schemeClr val="dk1"/>
                </a:solidFill>
              </a:rPr>
              <a:t>Introduction</a:t>
            </a:r>
            <a:endParaRPr sz="3200">
              <a:solidFill>
                <a:schemeClr val="dk1"/>
              </a:solidFill>
            </a:endParaRPr>
          </a:p>
        </p:txBody>
      </p:sp>
      <p:sp>
        <p:nvSpPr>
          <p:cNvPr id="274" name="Google Shape;274;p19"/>
          <p:cNvSpPr txBox="1"/>
          <p:nvPr>
            <p:ph idx="3" type="body"/>
          </p:nvPr>
        </p:nvSpPr>
        <p:spPr>
          <a:xfrm>
            <a:off x="609600" y="2057400"/>
            <a:ext cx="8409305" cy="4114800"/>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rgbClr val="6600CC"/>
              </a:buClr>
              <a:buSzPct val="100000"/>
              <a:buChar char="•"/>
            </a:pPr>
            <a:r>
              <a:rPr lang="en-US"/>
              <a:t>Six Stages of IT Infrastructure Evolution</a:t>
            </a:r>
            <a:endParaRPr/>
          </a:p>
          <a:p>
            <a:pPr indent="-514350" lvl="1" marL="914400" rtl="0" algn="l">
              <a:spcBef>
                <a:spcPts val="518"/>
              </a:spcBef>
              <a:spcAft>
                <a:spcPts val="0"/>
              </a:spcAft>
              <a:buClr>
                <a:schemeClr val="dk1"/>
              </a:buClr>
              <a:buSzPct val="100000"/>
              <a:buFont typeface="Georgia"/>
              <a:buAutoNum type="arabicPeriod"/>
            </a:pPr>
            <a:r>
              <a:rPr lang="en-US"/>
              <a:t>Stand-alone Mainframes</a:t>
            </a:r>
            <a:endParaRPr/>
          </a:p>
          <a:p>
            <a:pPr indent="-514350" lvl="1" marL="914400" rtl="0" algn="l">
              <a:spcBef>
                <a:spcPts val="518"/>
              </a:spcBef>
              <a:spcAft>
                <a:spcPts val="0"/>
              </a:spcAft>
              <a:buClr>
                <a:schemeClr val="dk1"/>
              </a:buClr>
              <a:buSzPct val="100000"/>
              <a:buFont typeface="Georgia"/>
              <a:buAutoNum type="arabicPeriod"/>
            </a:pPr>
            <a:r>
              <a:rPr lang="en-US"/>
              <a:t>Mainframe &amp; Dumb Terminals</a:t>
            </a:r>
            <a:endParaRPr/>
          </a:p>
          <a:p>
            <a:pPr indent="-514350" lvl="1" marL="914400" rtl="0" algn="l">
              <a:spcBef>
                <a:spcPts val="518"/>
              </a:spcBef>
              <a:spcAft>
                <a:spcPts val="0"/>
              </a:spcAft>
              <a:buClr>
                <a:schemeClr val="dk1"/>
              </a:buClr>
              <a:buSzPct val="100000"/>
              <a:buFont typeface="Georgia"/>
              <a:buAutoNum type="arabicPeriod"/>
            </a:pPr>
            <a:r>
              <a:rPr lang="en-US"/>
              <a:t>Stand-alone Personal Computers</a:t>
            </a:r>
            <a:endParaRPr/>
          </a:p>
          <a:p>
            <a:pPr indent="-514350" lvl="1" marL="914400" rtl="0" algn="l">
              <a:spcBef>
                <a:spcPts val="518"/>
              </a:spcBef>
              <a:spcAft>
                <a:spcPts val="0"/>
              </a:spcAft>
              <a:buClr>
                <a:schemeClr val="dk1"/>
              </a:buClr>
              <a:buSzPct val="100000"/>
              <a:buFont typeface="Georgia"/>
              <a:buAutoNum type="arabicPeriod"/>
            </a:pPr>
            <a:r>
              <a:rPr lang="en-US"/>
              <a:t>Local Area Networks</a:t>
            </a:r>
            <a:endParaRPr/>
          </a:p>
          <a:p>
            <a:pPr indent="-514350" lvl="1" marL="914400" rtl="0" algn="l">
              <a:spcBef>
                <a:spcPts val="518"/>
              </a:spcBef>
              <a:spcAft>
                <a:spcPts val="0"/>
              </a:spcAft>
              <a:buClr>
                <a:schemeClr val="dk1"/>
              </a:buClr>
              <a:buSzPct val="100000"/>
              <a:buFont typeface="Georgia"/>
              <a:buAutoNum type="arabicPeriod"/>
            </a:pPr>
            <a:r>
              <a:rPr lang="en-US"/>
              <a:t>Enterprise Computing</a:t>
            </a:r>
            <a:endParaRPr/>
          </a:p>
          <a:p>
            <a:pPr indent="-514350" lvl="1" marL="914400" rtl="0" algn="l">
              <a:spcBef>
                <a:spcPts val="518"/>
              </a:spcBef>
              <a:spcAft>
                <a:spcPts val="0"/>
              </a:spcAft>
              <a:buClr>
                <a:schemeClr val="dk1"/>
              </a:buClr>
              <a:buSzPct val="100000"/>
              <a:buFont typeface="Georgia"/>
              <a:buAutoNum type="arabicPeriod"/>
            </a:pPr>
            <a:r>
              <a:rPr lang="en-US"/>
              <a:t>Cloud Computing and Mobile Computing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CCFF"/>
              </a:buClr>
              <a:buSzPts val="4400"/>
              <a:buFont typeface="Verdana"/>
              <a:buNone/>
            </a:pPr>
            <a:r>
              <a:t/>
            </a:r>
            <a:endParaRPr/>
          </a:p>
        </p:txBody>
      </p:sp>
      <p:sp>
        <p:nvSpPr>
          <p:cNvPr id="151" name="Google Shape;151;p2"/>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rgbClr val="00B0F0"/>
              </a:buClr>
              <a:buSzPts val="3200"/>
              <a:buFont typeface="Georgia"/>
              <a:buAutoNum type="arabicPeriod"/>
            </a:pPr>
            <a:r>
              <a:rPr lang="en-US"/>
              <a:t>Pervasive Computing</a:t>
            </a:r>
            <a:endParaRPr/>
          </a:p>
          <a:p>
            <a:pPr indent="-514350" lvl="0" marL="514350" rtl="0" algn="l">
              <a:spcBef>
                <a:spcPts val="640"/>
              </a:spcBef>
              <a:spcAft>
                <a:spcPts val="0"/>
              </a:spcAft>
              <a:buClr>
                <a:srgbClr val="00B0F0"/>
              </a:buClr>
              <a:buSzPts val="3200"/>
              <a:buFont typeface="Georgia"/>
              <a:buAutoNum type="arabicPeriod"/>
            </a:pPr>
            <a:r>
              <a:rPr lang="en-US"/>
              <a:t>Cloud computing Model</a:t>
            </a:r>
            <a:endParaRPr/>
          </a:p>
          <a:p>
            <a:pPr indent="0" lvl="0" marL="0" rtl="0" algn="l">
              <a:spcBef>
                <a:spcPts val="640"/>
              </a:spcBef>
              <a:spcAft>
                <a:spcPts val="0"/>
              </a:spcAft>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0"/>
          <p:cNvSpPr txBox="1"/>
          <p:nvPr>
            <p:ph idx="1" type="subTitle"/>
          </p:nvPr>
        </p:nvSpPr>
        <p:spPr>
          <a:xfrm>
            <a:off x="758825" y="304800"/>
            <a:ext cx="7851775"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4400"/>
              <a:buNone/>
            </a:pPr>
            <a:r>
              <a:rPr lang="en-US"/>
              <a:t>.....Cloud Computing </a:t>
            </a:r>
            <a:endParaRPr/>
          </a:p>
        </p:txBody>
      </p:sp>
      <p:sp>
        <p:nvSpPr>
          <p:cNvPr id="281" name="Google Shape;281;p20"/>
          <p:cNvSpPr txBox="1"/>
          <p:nvPr>
            <p:ph idx="3" type="body"/>
          </p:nvPr>
        </p:nvSpPr>
        <p:spPr>
          <a:xfrm>
            <a:off x="609600" y="2133600"/>
            <a:ext cx="8364855" cy="41148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6600CC"/>
              </a:buClr>
              <a:buSzPct val="100000"/>
              <a:buChar char="•"/>
            </a:pPr>
            <a:r>
              <a:rPr b="1" lang="en-US"/>
              <a:t>Cloud Computing:</a:t>
            </a:r>
            <a:endParaRPr b="1"/>
          </a:p>
          <a:p>
            <a:pPr indent="-342939" lvl="0" marL="342900" rtl="0" algn="l">
              <a:spcBef>
                <a:spcPts val="480"/>
              </a:spcBef>
              <a:spcAft>
                <a:spcPts val="0"/>
              </a:spcAft>
              <a:buClr>
                <a:schemeClr val="dk1"/>
              </a:buClr>
              <a:buSzPct val="100000"/>
              <a:buChar char="•"/>
            </a:pPr>
            <a:r>
              <a:rPr lang="en-US" sz="3095">
                <a:solidFill>
                  <a:schemeClr val="dk1"/>
                </a:solidFill>
              </a:rPr>
              <a:t>A type of computing that delivers convenient, on-demand, pay-as-you-go access for multiple customers to a shared pool of configurable computing resources (e.g., servers, networks, storage, applications, and services) that can be rapidly and easily accessed over the Internet. </a:t>
            </a:r>
            <a:endParaRPr sz="3095">
              <a:solidFill>
                <a:schemeClr val="dk1"/>
              </a:solidFill>
            </a:endParaRPr>
          </a:p>
          <a:p>
            <a:pPr indent="-190627" lvl="0" marL="342900" rtl="0" algn="l">
              <a:spcBef>
                <a:spcPts val="480"/>
              </a:spcBef>
              <a:spcAft>
                <a:spcPts val="0"/>
              </a:spcAft>
              <a:buClr>
                <a:srgbClr val="6600CC"/>
              </a:buClr>
              <a:buSzPct val="100000"/>
              <a:buNone/>
            </a:pPr>
            <a:r>
              <a:t/>
            </a:r>
            <a:endParaRPr sz="3095">
              <a:solidFill>
                <a:schemeClr val="dk1"/>
              </a:solidFill>
            </a:endParaRPr>
          </a:p>
          <a:p>
            <a:pPr indent="-342939" lvl="0" marL="342900" rtl="0" algn="l">
              <a:spcBef>
                <a:spcPts val="480"/>
              </a:spcBef>
              <a:spcAft>
                <a:spcPts val="0"/>
              </a:spcAft>
              <a:buClr>
                <a:schemeClr val="dk1"/>
              </a:buClr>
              <a:buSzPct val="100000"/>
              <a:buChar char="•"/>
            </a:pPr>
            <a:r>
              <a:rPr lang="en-US" sz="3095">
                <a:solidFill>
                  <a:schemeClr val="dk1"/>
                </a:solidFill>
              </a:rPr>
              <a:t>Cloud computing allows customers to acquire resources at any time and then delete them the instant they are no longer needed.</a:t>
            </a:r>
            <a:endParaRPr sz="3095">
              <a:solidFill>
                <a:schemeClr val="dk1"/>
              </a:solidFill>
            </a:endParaRPr>
          </a:p>
          <a:p>
            <a:pPr indent="-190627" lvl="0" marL="342900" rtl="0" algn="l">
              <a:spcBef>
                <a:spcPts val="480"/>
              </a:spcBef>
              <a:spcAft>
                <a:spcPts val="0"/>
              </a:spcAft>
              <a:buClr>
                <a:srgbClr val="6600CC"/>
              </a:buClr>
              <a:buSzPct val="100000"/>
              <a:buNone/>
            </a:pPr>
            <a:r>
              <a:t/>
            </a:r>
            <a:endParaRPr sz="3095">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6" name="Shape 286"/>
        <p:cNvGrpSpPr/>
        <p:nvPr/>
      </p:nvGrpSpPr>
      <p:grpSpPr>
        <a:xfrm>
          <a:off x="0" y="0"/>
          <a:ext cx="0" cy="0"/>
          <a:chOff x="0" y="0"/>
          <a:chExt cx="0" cy="0"/>
        </a:xfrm>
      </p:grpSpPr>
      <p:sp>
        <p:nvSpPr>
          <p:cNvPr id="287" name="Google Shape;287;p21"/>
          <p:cNvSpPr txBox="1"/>
          <p:nvPr>
            <p:ph idx="1" type="subTitle"/>
          </p:nvPr>
        </p:nvSpPr>
        <p:spPr>
          <a:xfrm>
            <a:off x="608965" y="152400"/>
            <a:ext cx="8001635"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4400"/>
              <a:buNone/>
            </a:pPr>
            <a:r>
              <a:rPr lang="en-US"/>
              <a:t>....</a:t>
            </a:r>
            <a:r>
              <a:rPr lang="en-US" sz="3600"/>
              <a:t>Cloud Computing </a:t>
            </a:r>
            <a:endParaRPr sz="3600"/>
          </a:p>
        </p:txBody>
      </p:sp>
      <p:sp>
        <p:nvSpPr>
          <p:cNvPr id="288" name="Google Shape;288;p21"/>
          <p:cNvSpPr txBox="1"/>
          <p:nvPr>
            <p:ph idx="3" type="body"/>
          </p:nvPr>
        </p:nvSpPr>
        <p:spPr>
          <a:xfrm>
            <a:off x="228600" y="914400"/>
            <a:ext cx="8815070" cy="4114800"/>
          </a:xfrm>
          <a:prstGeom prst="rect">
            <a:avLst/>
          </a:prstGeom>
          <a:noFill/>
          <a:ln>
            <a:noFill/>
          </a:ln>
        </p:spPr>
        <p:txBody>
          <a:bodyPr anchorCtr="0" anchor="t" bIns="45700" lIns="91425" spcFirstLastPara="1" rIns="91425" wrap="square" tIns="45700">
            <a:normAutofit fontScale="25000" lnSpcReduction="20000"/>
          </a:bodyPr>
          <a:lstStyle/>
          <a:p>
            <a:pPr indent="-254000" lvl="0" marL="342900" rtl="0" algn="l">
              <a:spcBef>
                <a:spcPts val="0"/>
              </a:spcBef>
              <a:spcAft>
                <a:spcPts val="0"/>
              </a:spcAft>
              <a:buClr>
                <a:srgbClr val="6600CC"/>
              </a:buClr>
              <a:buSzPct val="100000"/>
              <a:buNone/>
            </a:pPr>
            <a:r>
              <a:t/>
            </a:r>
            <a:endParaRPr sz="5600"/>
          </a:p>
          <a:p>
            <a:pPr indent="0" lvl="0" marL="0" rtl="0" algn="l">
              <a:spcBef>
                <a:spcPts val="0"/>
              </a:spcBef>
              <a:spcAft>
                <a:spcPts val="0"/>
              </a:spcAft>
              <a:buClr>
                <a:srgbClr val="6600CC"/>
              </a:buClr>
              <a:buSzPct val="100000"/>
              <a:buNone/>
            </a:pPr>
            <a:r>
              <a:rPr b="1" i="1" lang="en-US" sz="5600"/>
              <a:t>Six Stages of Modern IT Infrastructure Evolution</a:t>
            </a:r>
            <a:endParaRPr b="1" i="1" sz="5600"/>
          </a:p>
          <a:p>
            <a:pPr indent="0" lvl="0" marL="0" rtl="0" algn="l">
              <a:spcBef>
                <a:spcPts val="0"/>
              </a:spcBef>
              <a:spcAft>
                <a:spcPts val="0"/>
              </a:spcAft>
              <a:buClr>
                <a:srgbClr val="6600CC"/>
              </a:buClr>
              <a:buSzPct val="100000"/>
              <a:buNone/>
            </a:pPr>
            <a:r>
              <a:t/>
            </a:r>
            <a:endParaRPr b="1" i="1" sz="5600"/>
          </a:p>
          <a:p>
            <a:pPr indent="-292100" lvl="0" marL="342900" rtl="0" algn="l">
              <a:spcBef>
                <a:spcPts val="160"/>
              </a:spcBef>
              <a:spcAft>
                <a:spcPts val="0"/>
              </a:spcAft>
              <a:buClr>
                <a:srgbClr val="6600CC"/>
              </a:buClr>
              <a:buSzPct val="100000"/>
              <a:buNone/>
            </a:pPr>
            <a:r>
              <a:t/>
            </a:r>
            <a:endParaRPr b="1"/>
          </a:p>
          <a:p>
            <a:pPr indent="-342900" lvl="0" marL="342900" rtl="0" algn="l">
              <a:spcBef>
                <a:spcPts val="360"/>
              </a:spcBef>
              <a:spcAft>
                <a:spcPts val="0"/>
              </a:spcAft>
              <a:buClr>
                <a:srgbClr val="6600CC"/>
              </a:buClr>
              <a:buSzPct val="100000"/>
              <a:buChar char="•"/>
            </a:pPr>
            <a:r>
              <a:rPr b="1" lang="en-US" sz="7200"/>
              <a:t>1. Stand-alone Mainframes: </a:t>
            </a:r>
            <a:r>
              <a:rPr lang="en-US" sz="7200"/>
              <a:t>Organizations initially used mainframe computers in their engineering and accounting departments. The mainframe was typically housed in a secure area, and only MIS personnel had access to it.</a:t>
            </a:r>
            <a:endParaRPr sz="7200"/>
          </a:p>
          <a:p>
            <a:pPr indent="-228600" lvl="0" marL="342900" rtl="0" algn="l">
              <a:spcBef>
                <a:spcPts val="360"/>
              </a:spcBef>
              <a:spcAft>
                <a:spcPts val="0"/>
              </a:spcAft>
              <a:buClr>
                <a:srgbClr val="6600CC"/>
              </a:buClr>
              <a:buSzPct val="100000"/>
              <a:buNone/>
            </a:pPr>
            <a:r>
              <a:t/>
            </a:r>
            <a:endParaRPr sz="7200"/>
          </a:p>
          <a:p>
            <a:pPr indent="-342900" lvl="0" marL="342900" rtl="0" algn="l">
              <a:spcBef>
                <a:spcPts val="360"/>
              </a:spcBef>
              <a:spcAft>
                <a:spcPts val="0"/>
              </a:spcAft>
              <a:buClr>
                <a:srgbClr val="6600CC"/>
              </a:buClr>
              <a:buSzPct val="100000"/>
              <a:buChar char="•"/>
            </a:pPr>
            <a:r>
              <a:rPr b="1" lang="en-US" sz="7200"/>
              <a:t>2. Mainframe &amp; Dumb Terminals: </a:t>
            </a:r>
            <a:r>
              <a:rPr lang="en-US" sz="7200"/>
              <a:t>Forcing users to go to wherever the mainframe was located was time consuming and inefficient. As a result, firms began placing so-called “dumb terminals”—essentially electronic typewriters with limited processing power—in user departments. This arrangement enabled users to input computer programs into the mainframe from their departments, a process called remote job entry.</a:t>
            </a:r>
            <a:endParaRPr sz="7200"/>
          </a:p>
          <a:p>
            <a:pPr indent="-228600" lvl="0" marL="342900" rtl="0" algn="l">
              <a:spcBef>
                <a:spcPts val="360"/>
              </a:spcBef>
              <a:spcAft>
                <a:spcPts val="0"/>
              </a:spcAft>
              <a:buClr>
                <a:srgbClr val="6600CC"/>
              </a:buClr>
              <a:buSzPct val="100000"/>
              <a:buNone/>
            </a:pPr>
            <a:r>
              <a:t/>
            </a:r>
            <a:endParaRPr sz="7200"/>
          </a:p>
          <a:p>
            <a:pPr indent="-342900" lvl="0" marL="342900" rtl="0" algn="l">
              <a:spcBef>
                <a:spcPts val="360"/>
              </a:spcBef>
              <a:spcAft>
                <a:spcPts val="0"/>
              </a:spcAft>
              <a:buClr>
                <a:srgbClr val="6600CC"/>
              </a:buClr>
              <a:buSzPct val="100000"/>
              <a:buChar char="•"/>
            </a:pPr>
            <a:r>
              <a:rPr b="1" lang="en-US" sz="7200"/>
              <a:t>3. Stand-alone Personal Computers: </a:t>
            </a:r>
            <a:r>
              <a:rPr lang="en-US" sz="7200"/>
              <a:t>In the late 1970s, the first personal computers appeared. The IBM PC’s debut in 1981 legitimized the entire personal computer market. Users began bringing personal computers to the workplace to improve their productivity—for example, by using spreadsheet and word processing applications. t. </a:t>
            </a:r>
            <a:endParaRPr sz="7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3" name="Shape 293"/>
        <p:cNvGrpSpPr/>
        <p:nvPr/>
      </p:nvGrpSpPr>
      <p:grpSpPr>
        <a:xfrm>
          <a:off x="0" y="0"/>
          <a:ext cx="0" cy="0"/>
          <a:chOff x="0" y="0"/>
          <a:chExt cx="0" cy="0"/>
        </a:xfrm>
      </p:grpSpPr>
      <p:sp>
        <p:nvSpPr>
          <p:cNvPr id="294" name="Google Shape;294;p22"/>
          <p:cNvSpPr txBox="1"/>
          <p:nvPr>
            <p:ph idx="1" type="subTitle"/>
          </p:nvPr>
        </p:nvSpPr>
        <p:spPr>
          <a:xfrm>
            <a:off x="715645" y="304800"/>
            <a:ext cx="7894955" cy="92646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4400"/>
              <a:buNone/>
            </a:pPr>
            <a:r>
              <a:rPr lang="en-US"/>
              <a:t>....Cloud Computing </a:t>
            </a:r>
            <a:endParaRPr/>
          </a:p>
        </p:txBody>
      </p:sp>
      <p:sp>
        <p:nvSpPr>
          <p:cNvPr id="295" name="Google Shape;295;p22"/>
          <p:cNvSpPr txBox="1"/>
          <p:nvPr>
            <p:ph idx="3" type="body"/>
          </p:nvPr>
        </p:nvSpPr>
        <p:spPr>
          <a:xfrm>
            <a:off x="457200" y="1295400"/>
            <a:ext cx="8001000" cy="4114800"/>
          </a:xfrm>
          <a:prstGeom prst="rect">
            <a:avLst/>
          </a:prstGeom>
          <a:noFill/>
          <a:ln>
            <a:noFill/>
          </a:ln>
        </p:spPr>
        <p:txBody>
          <a:bodyPr anchorCtr="0" anchor="t" bIns="45700" lIns="91425" spcFirstLastPara="1" rIns="91425" wrap="square" tIns="45700">
            <a:normAutofit fontScale="47500" lnSpcReduction="20000"/>
          </a:bodyPr>
          <a:lstStyle/>
          <a:p>
            <a:pPr indent="-342900" lvl="0" marL="342900" rtl="0" algn="l">
              <a:spcBef>
                <a:spcPts val="0"/>
              </a:spcBef>
              <a:spcAft>
                <a:spcPts val="0"/>
              </a:spcAft>
              <a:buClr>
                <a:srgbClr val="6600CC"/>
              </a:buClr>
              <a:buSzPct val="100000"/>
              <a:buChar char="•"/>
            </a:pPr>
            <a:r>
              <a:rPr b="1" lang="en-US"/>
              <a:t>4. Local Area Networks: </a:t>
            </a:r>
            <a:r>
              <a:rPr lang="en-US"/>
              <a:t>(client/server computing). When personal computers are networked, individual productivity is substantially increased. For this reason, organizations began to connect personal computers into local area networks (LANs) and then connect these LANs to the mainframe, a type of processing known as client/server computing.</a:t>
            </a:r>
            <a:endParaRPr/>
          </a:p>
          <a:p>
            <a:pPr indent="-246380" lvl="0" marL="342900" rtl="0" algn="l">
              <a:spcBef>
                <a:spcPts val="304"/>
              </a:spcBef>
              <a:spcAft>
                <a:spcPts val="0"/>
              </a:spcAft>
              <a:buClr>
                <a:srgbClr val="6600CC"/>
              </a:buClr>
              <a:buSzPct val="100000"/>
              <a:buNone/>
            </a:pPr>
            <a:r>
              <a:t/>
            </a:r>
            <a:endParaRPr/>
          </a:p>
          <a:p>
            <a:pPr indent="-342900" lvl="0" marL="342900" rtl="0" algn="l">
              <a:spcBef>
                <a:spcPts val="304"/>
              </a:spcBef>
              <a:spcAft>
                <a:spcPts val="0"/>
              </a:spcAft>
              <a:buClr>
                <a:srgbClr val="6600CC"/>
              </a:buClr>
              <a:buSzPct val="100000"/>
              <a:buChar char="•"/>
            </a:pPr>
            <a:r>
              <a:rPr b="1" lang="en-US"/>
              <a:t>5. Enterprise Computing: </a:t>
            </a:r>
            <a:r>
              <a:rPr lang="en-US"/>
              <a:t>In the early 1990s, organizations began to use networking standards to integrate different kinds of networks throughout the firm, thereby creating enterprise computing. As the Internet became widespread after </a:t>
            </a:r>
            <a:r>
              <a:rPr b="1" lang="en-US"/>
              <a:t>1995, organizations began using the TCP/IP</a:t>
            </a:r>
            <a:r>
              <a:rPr lang="en-US"/>
              <a:t> networking protocol to integrate different types of networks. All types of hardware were networked, from mainframes to personal computers to smartphones. Soft ware applications and data could now flow seamlessly throughout the enterprise and between organizations.</a:t>
            </a:r>
            <a:endParaRPr/>
          </a:p>
          <a:p>
            <a:pPr indent="-246380" lvl="0" marL="342900" rtl="0" algn="l">
              <a:spcBef>
                <a:spcPts val="304"/>
              </a:spcBef>
              <a:spcAft>
                <a:spcPts val="0"/>
              </a:spcAft>
              <a:buClr>
                <a:srgbClr val="6600CC"/>
              </a:buClr>
              <a:buSzPct val="100000"/>
              <a:buNone/>
            </a:pPr>
            <a:r>
              <a:t/>
            </a:r>
            <a:endParaRPr/>
          </a:p>
          <a:p>
            <a:pPr indent="-342900" lvl="0" marL="342900" rtl="0" algn="l">
              <a:spcBef>
                <a:spcPts val="304"/>
              </a:spcBef>
              <a:spcAft>
                <a:spcPts val="0"/>
              </a:spcAft>
              <a:buClr>
                <a:srgbClr val="6600CC"/>
              </a:buClr>
              <a:buSzPct val="100000"/>
              <a:buChar char="•"/>
            </a:pPr>
            <a:r>
              <a:rPr b="1" lang="en-US"/>
              <a:t>6. Cloud Computing and Mobile Computing: </a:t>
            </a:r>
            <a:r>
              <a:rPr lang="en-US"/>
              <a:t>Today, organizations and individuals can use the power of cloud computing. As you will see in this Plug IT In, cloud computing provides access to a shared pool of computing resources, including computers, storage, applications, and services, over a network, typically the Internet.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3"/>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2"/>
              </a:buClr>
              <a:buSzPts val="3600"/>
              <a:buNone/>
            </a:pPr>
            <a:r>
              <a:rPr lang="en-US" sz="3600">
                <a:solidFill>
                  <a:schemeClr val="accent2"/>
                </a:solidFill>
              </a:rPr>
              <a:t>What is Cloud Computing?</a:t>
            </a:r>
            <a:endParaRPr sz="3600">
              <a:solidFill>
                <a:schemeClr val="accent2"/>
              </a:solidFill>
            </a:endParaRPr>
          </a:p>
        </p:txBody>
      </p:sp>
      <p:sp>
        <p:nvSpPr>
          <p:cNvPr id="302" name="Google Shape;302;p23"/>
          <p:cNvSpPr txBox="1"/>
          <p:nvPr>
            <p:ph idx="3" type="body"/>
          </p:nvPr>
        </p:nvSpPr>
        <p:spPr>
          <a:xfrm>
            <a:off x="609600" y="2133600"/>
            <a:ext cx="8001000" cy="4114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6600CC"/>
              </a:buClr>
              <a:buSzPts val="3200"/>
              <a:buChar char="•"/>
            </a:pPr>
            <a:r>
              <a:rPr lang="en-US"/>
              <a:t>Cloud Computing</a:t>
            </a:r>
            <a:endParaRPr/>
          </a:p>
          <a:p>
            <a:pPr indent="-342900" lvl="0" marL="342900" rtl="0" algn="l">
              <a:spcBef>
                <a:spcPts val="640"/>
              </a:spcBef>
              <a:spcAft>
                <a:spcPts val="0"/>
              </a:spcAft>
              <a:buClr>
                <a:srgbClr val="6600CC"/>
              </a:buClr>
              <a:buSzPts val="3200"/>
              <a:buChar char="•"/>
            </a:pPr>
            <a:r>
              <a:rPr lang="en-US"/>
              <a:t>Cloud Computing Characteristics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7" name="Shape 307"/>
        <p:cNvGrpSpPr/>
        <p:nvPr/>
      </p:nvGrpSpPr>
      <p:grpSpPr>
        <a:xfrm>
          <a:off x="0" y="0"/>
          <a:ext cx="0" cy="0"/>
          <a:chOff x="0" y="0"/>
          <a:chExt cx="0" cy="0"/>
        </a:xfrm>
      </p:grpSpPr>
      <p:sp>
        <p:nvSpPr>
          <p:cNvPr id="308" name="Google Shape;308;p24"/>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Cloud Computing Characteristics</a:t>
            </a:r>
            <a:endParaRPr/>
          </a:p>
        </p:txBody>
      </p:sp>
      <p:sp>
        <p:nvSpPr>
          <p:cNvPr id="309" name="Google Shape;309;p24"/>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Provides On-Demand Self- Service</a:t>
            </a:r>
            <a:endParaRPr/>
          </a:p>
          <a:p>
            <a:pPr indent="-342900" lvl="0" marL="342900" rtl="0" algn="l">
              <a:spcBef>
                <a:spcPts val="592"/>
              </a:spcBef>
              <a:spcAft>
                <a:spcPts val="0"/>
              </a:spcAft>
              <a:buClr>
                <a:schemeClr val="dk1"/>
              </a:buClr>
              <a:buSzPct val="100000"/>
              <a:buChar char="•"/>
            </a:pPr>
            <a:r>
              <a:rPr lang="en-US"/>
              <a:t>Encompasses the Characteristics of Grid Computing</a:t>
            </a:r>
            <a:endParaRPr/>
          </a:p>
          <a:p>
            <a:pPr indent="-342900" lvl="0" marL="342900" rtl="0" algn="l">
              <a:spcBef>
                <a:spcPts val="592"/>
              </a:spcBef>
              <a:spcAft>
                <a:spcPts val="0"/>
              </a:spcAft>
              <a:buClr>
                <a:schemeClr val="dk1"/>
              </a:buClr>
              <a:buSzPct val="100000"/>
              <a:buChar char="•"/>
            </a:pPr>
            <a:r>
              <a:rPr lang="en-US"/>
              <a:t>Encompasses the Characteristics of Utility Computing</a:t>
            </a:r>
            <a:endParaRPr/>
          </a:p>
          <a:p>
            <a:pPr indent="-342900" lvl="0" marL="342900" rtl="0" algn="l">
              <a:spcBef>
                <a:spcPts val="592"/>
              </a:spcBef>
              <a:spcAft>
                <a:spcPts val="0"/>
              </a:spcAft>
              <a:buClr>
                <a:schemeClr val="dk1"/>
              </a:buClr>
              <a:buSzPct val="100000"/>
              <a:buChar char="•"/>
            </a:pPr>
            <a:r>
              <a:rPr lang="en-US"/>
              <a:t>Utilizes Broad Network Access</a:t>
            </a:r>
            <a:endParaRPr/>
          </a:p>
          <a:p>
            <a:pPr indent="-342900" lvl="0" marL="342900" rtl="0" algn="l">
              <a:spcBef>
                <a:spcPts val="592"/>
              </a:spcBef>
              <a:spcAft>
                <a:spcPts val="0"/>
              </a:spcAft>
              <a:buClr>
                <a:schemeClr val="dk1"/>
              </a:buClr>
              <a:buSzPct val="100000"/>
              <a:buChar char="•"/>
            </a:pPr>
            <a:r>
              <a:rPr lang="en-US"/>
              <a:t>Pools Computing Resources</a:t>
            </a:r>
            <a:endParaRPr/>
          </a:p>
          <a:p>
            <a:pPr indent="-342900" lvl="0" marL="342900" rtl="0" algn="l">
              <a:spcBef>
                <a:spcPts val="592"/>
              </a:spcBef>
              <a:spcAft>
                <a:spcPts val="0"/>
              </a:spcAft>
              <a:buClr>
                <a:schemeClr val="dk1"/>
              </a:buClr>
              <a:buSzPct val="100000"/>
              <a:buChar char="•"/>
            </a:pPr>
            <a:r>
              <a:rPr lang="en-US"/>
              <a:t>Often Occurs on Virtualized Servers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5"/>
          <p:cNvSpPr txBox="1"/>
          <p:nvPr>
            <p:ph idx="1" type="subTitle"/>
          </p:nvPr>
        </p:nvSpPr>
        <p:spPr>
          <a:xfrm>
            <a:off x="495300" y="304800"/>
            <a:ext cx="8153400" cy="540385"/>
          </a:xfrm>
          <a:prstGeom prst="rect">
            <a:avLst/>
          </a:prstGeom>
          <a:noFill/>
          <a:ln>
            <a:noFill/>
          </a:ln>
        </p:spPr>
        <p:txBody>
          <a:bodyPr anchorCtr="0" anchor="b" bIns="45700" lIns="91425" spcFirstLastPara="1" rIns="91425" wrap="square" tIns="45700">
            <a:normAutofit fontScale="80000"/>
          </a:bodyPr>
          <a:lstStyle/>
          <a:p>
            <a:pPr indent="0" lvl="0" marL="0" rtl="0" algn="l">
              <a:spcBef>
                <a:spcPts val="0"/>
              </a:spcBef>
              <a:spcAft>
                <a:spcPts val="0"/>
              </a:spcAft>
              <a:buClr>
                <a:srgbClr val="6600CC"/>
              </a:buClr>
              <a:buSzPct val="100000"/>
              <a:buNone/>
            </a:pPr>
            <a:r>
              <a:rPr lang="en-US" sz="3600"/>
              <a:t>Cloud Computing Characteristics</a:t>
            </a:r>
            <a:endParaRPr sz="3600"/>
          </a:p>
        </p:txBody>
      </p:sp>
      <p:sp>
        <p:nvSpPr>
          <p:cNvPr id="316" name="Google Shape;316;p25"/>
          <p:cNvSpPr txBox="1"/>
          <p:nvPr>
            <p:ph idx="2" type="body"/>
          </p:nvPr>
        </p:nvSpPr>
        <p:spPr>
          <a:xfrm>
            <a:off x="76200" y="1219200"/>
            <a:ext cx="8991600" cy="4724400"/>
          </a:xfrm>
          <a:prstGeom prst="rect">
            <a:avLst/>
          </a:prstGeom>
          <a:noFill/>
          <a:ln>
            <a:noFill/>
          </a:ln>
        </p:spPr>
        <p:txBody>
          <a:bodyPr anchorCtr="0" anchor="t" bIns="45700" lIns="91425" spcFirstLastPara="1" rIns="91425" wrap="square" tIns="45700">
            <a:normAutofit fontScale="25000" lnSpcReduction="20000"/>
          </a:bodyPr>
          <a:lstStyle/>
          <a:p>
            <a:pPr indent="-342915" lvl="0" marL="342900" rtl="0" algn="l">
              <a:spcBef>
                <a:spcPts val="0"/>
              </a:spcBef>
              <a:spcAft>
                <a:spcPts val="0"/>
              </a:spcAft>
              <a:buClr>
                <a:schemeClr val="dk1"/>
              </a:buClr>
              <a:buSzPct val="100000"/>
              <a:buChar char="•"/>
            </a:pPr>
            <a:r>
              <a:rPr b="1" lang="en-US" sz="5145"/>
              <a:t>Cloud Computing Provides On-Demand Self- Service: </a:t>
            </a:r>
            <a:r>
              <a:rPr lang="en-US" sz="5145"/>
              <a:t>A customer can access needed computing resources automatically.</a:t>
            </a:r>
            <a:endParaRPr sz="5145"/>
          </a:p>
          <a:p>
            <a:pPr indent="-261239" lvl="0" marL="342900" rtl="0" algn="l">
              <a:spcBef>
                <a:spcPts val="257"/>
              </a:spcBef>
              <a:spcAft>
                <a:spcPts val="0"/>
              </a:spcAft>
              <a:buClr>
                <a:schemeClr val="dk1"/>
              </a:buClr>
              <a:buSzPct val="100000"/>
              <a:buNone/>
            </a:pPr>
            <a:r>
              <a:t/>
            </a:r>
            <a:endParaRPr sz="5145"/>
          </a:p>
          <a:p>
            <a:pPr indent="-261239" lvl="0" marL="342900" rtl="0" algn="l">
              <a:spcBef>
                <a:spcPts val="257"/>
              </a:spcBef>
              <a:spcAft>
                <a:spcPts val="0"/>
              </a:spcAft>
              <a:buClr>
                <a:schemeClr val="dk1"/>
              </a:buClr>
              <a:buSzPct val="100000"/>
              <a:buNone/>
            </a:pPr>
            <a:r>
              <a:t/>
            </a:r>
            <a:endParaRPr sz="5145"/>
          </a:p>
          <a:p>
            <a:pPr indent="-342915" lvl="0" marL="342900" rtl="0" algn="l">
              <a:spcBef>
                <a:spcPts val="257"/>
              </a:spcBef>
              <a:spcAft>
                <a:spcPts val="0"/>
              </a:spcAft>
              <a:buClr>
                <a:schemeClr val="dk1"/>
              </a:buClr>
              <a:buSzPct val="100000"/>
              <a:buChar char="•"/>
            </a:pPr>
            <a:r>
              <a:rPr b="1" lang="en-US" sz="5145"/>
              <a:t>Cloud Computing Encompasses the Characteristics of Grid Computing:</a:t>
            </a:r>
            <a:endParaRPr b="1" sz="5145"/>
          </a:p>
          <a:p>
            <a:pPr indent="-342947" lvl="0" marL="342900" rtl="0" algn="l">
              <a:spcBef>
                <a:spcPts val="267"/>
              </a:spcBef>
              <a:spcAft>
                <a:spcPts val="0"/>
              </a:spcAft>
              <a:buClr>
                <a:schemeClr val="dk1"/>
              </a:buClr>
              <a:buSzPct val="100000"/>
              <a:buChar char="•"/>
            </a:pPr>
            <a:r>
              <a:rPr lang="en-US" sz="5335"/>
              <a:t>Grid computing pools various hardware and soft ware components to create a single IT environment with shared resources.</a:t>
            </a:r>
            <a:endParaRPr sz="5335"/>
          </a:p>
          <a:p>
            <a:pPr indent="-258254" lvl="0" marL="342900" rtl="0" algn="l">
              <a:spcBef>
                <a:spcPts val="267"/>
              </a:spcBef>
              <a:spcAft>
                <a:spcPts val="0"/>
              </a:spcAft>
              <a:buClr>
                <a:schemeClr val="dk1"/>
              </a:buClr>
              <a:buSzPct val="100000"/>
              <a:buNone/>
            </a:pPr>
            <a:r>
              <a:t/>
            </a:r>
            <a:endParaRPr sz="5335"/>
          </a:p>
          <a:p>
            <a:pPr indent="-342947" lvl="0" marL="342900" rtl="0" algn="l">
              <a:spcBef>
                <a:spcPts val="267"/>
              </a:spcBef>
              <a:spcAft>
                <a:spcPts val="0"/>
              </a:spcAft>
              <a:buClr>
                <a:schemeClr val="dk1"/>
              </a:buClr>
              <a:buSzPct val="100000"/>
              <a:buChar char="•"/>
            </a:pPr>
            <a:r>
              <a:rPr lang="en-US" sz="5335"/>
              <a:t>Grid computing shares the processing resources of many geographically dispersed computers across a network.</a:t>
            </a:r>
            <a:endParaRPr sz="5335"/>
          </a:p>
          <a:p>
            <a:pPr indent="-258254" lvl="0" marL="342900" rtl="0" algn="l">
              <a:spcBef>
                <a:spcPts val="267"/>
              </a:spcBef>
              <a:spcAft>
                <a:spcPts val="0"/>
              </a:spcAft>
              <a:buClr>
                <a:schemeClr val="dk1"/>
              </a:buClr>
              <a:buSzPct val="100000"/>
              <a:buNone/>
            </a:pPr>
            <a:r>
              <a:t/>
            </a:r>
            <a:endParaRPr sz="5335"/>
          </a:p>
          <a:p>
            <a:pPr indent="-342947" lvl="0" marL="342900" rtl="0" algn="l">
              <a:spcBef>
                <a:spcPts val="267"/>
              </a:spcBef>
              <a:spcAft>
                <a:spcPts val="0"/>
              </a:spcAft>
              <a:buClr>
                <a:schemeClr val="dk1"/>
              </a:buClr>
              <a:buSzPct val="100000"/>
              <a:buChar char="•"/>
            </a:pPr>
            <a:r>
              <a:rPr lang="en-US" sz="5335"/>
              <a:t>Enables organizations to utilize their computing resources more efficiently.</a:t>
            </a:r>
            <a:endParaRPr sz="5335"/>
          </a:p>
          <a:p>
            <a:pPr indent="-258254" lvl="0" marL="342900" rtl="0" algn="l">
              <a:spcBef>
                <a:spcPts val="267"/>
              </a:spcBef>
              <a:spcAft>
                <a:spcPts val="0"/>
              </a:spcAft>
              <a:buClr>
                <a:schemeClr val="dk1"/>
              </a:buClr>
              <a:buSzPct val="100000"/>
              <a:buNone/>
            </a:pPr>
            <a:r>
              <a:t/>
            </a:r>
            <a:endParaRPr sz="5335"/>
          </a:p>
          <a:p>
            <a:pPr indent="-342947" lvl="0" marL="342900" rtl="0" algn="l">
              <a:spcBef>
                <a:spcPts val="267"/>
              </a:spcBef>
              <a:spcAft>
                <a:spcPts val="0"/>
              </a:spcAft>
              <a:buClr>
                <a:schemeClr val="dk1"/>
              </a:buClr>
              <a:buSzPct val="100000"/>
              <a:buChar char="•"/>
            </a:pPr>
            <a:r>
              <a:rPr lang="en-US" sz="5335"/>
              <a:t>Provides fault tolerance and redundancy, meaning that there is no single point of failure, so the failure of one computer will not stop an application from executing.</a:t>
            </a:r>
            <a:endParaRPr sz="5335"/>
          </a:p>
          <a:p>
            <a:pPr indent="-258254" lvl="0" marL="342900" rtl="0" algn="l">
              <a:spcBef>
                <a:spcPts val="267"/>
              </a:spcBef>
              <a:spcAft>
                <a:spcPts val="0"/>
              </a:spcAft>
              <a:buClr>
                <a:schemeClr val="dk1"/>
              </a:buClr>
              <a:buSzPct val="100000"/>
              <a:buNone/>
            </a:pPr>
            <a:r>
              <a:t/>
            </a:r>
            <a:endParaRPr sz="5335"/>
          </a:p>
          <a:p>
            <a:pPr indent="-342947" lvl="0" marL="342900" rtl="0" algn="l">
              <a:spcBef>
                <a:spcPts val="267"/>
              </a:spcBef>
              <a:spcAft>
                <a:spcPts val="0"/>
              </a:spcAft>
              <a:buClr>
                <a:schemeClr val="dk1"/>
              </a:buClr>
              <a:buSzPct val="100000"/>
              <a:buChar char="•"/>
            </a:pPr>
            <a:r>
              <a:rPr lang="en-US" sz="5335"/>
              <a:t>Makes it easy to scale up—that is, to access increased computing resources (i.e., add more servers)—to meet the processing demands of complex applications.</a:t>
            </a:r>
            <a:endParaRPr sz="5335"/>
          </a:p>
          <a:p>
            <a:pPr indent="-258254" lvl="0" marL="342900" rtl="0" algn="l">
              <a:spcBef>
                <a:spcPts val="267"/>
              </a:spcBef>
              <a:spcAft>
                <a:spcPts val="0"/>
              </a:spcAft>
              <a:buClr>
                <a:schemeClr val="dk1"/>
              </a:buClr>
              <a:buSzPct val="100000"/>
              <a:buNone/>
            </a:pPr>
            <a:r>
              <a:t/>
            </a:r>
            <a:endParaRPr sz="5335"/>
          </a:p>
          <a:p>
            <a:pPr indent="-342947" lvl="0" marL="342900" rtl="0" algn="l">
              <a:spcBef>
                <a:spcPts val="267"/>
              </a:spcBef>
              <a:spcAft>
                <a:spcPts val="0"/>
              </a:spcAft>
              <a:buClr>
                <a:schemeClr val="dk1"/>
              </a:buClr>
              <a:buSzPct val="100000"/>
              <a:buChar char="•"/>
            </a:pPr>
            <a:r>
              <a:rPr lang="en-US" sz="5335"/>
              <a:t>Grid computing makes it easy to scale down (remove computers) if extensive processing is not needed.</a:t>
            </a:r>
            <a:endParaRPr sz="533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6"/>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Cloud Computing Characteristics</a:t>
            </a:r>
            <a:endParaRPr/>
          </a:p>
        </p:txBody>
      </p:sp>
      <p:sp>
        <p:nvSpPr>
          <p:cNvPr id="323" name="Google Shape;323;p26"/>
          <p:cNvSpPr txBox="1"/>
          <p:nvPr>
            <p:ph idx="2" type="body"/>
          </p:nvPr>
        </p:nvSpPr>
        <p:spPr>
          <a:xfrm>
            <a:off x="0" y="1981200"/>
            <a:ext cx="8915400" cy="48768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b="1" lang="en-US"/>
              <a:t>Cloud Computing Encompasses the Characteristics of Utility Computing: </a:t>
            </a:r>
            <a:r>
              <a:rPr lang="en-US"/>
              <a:t>In utility computing, a service provider makes computing resources and infrastructure management available to a customer as needed. The provider then charges the customer for its specific usage rather than a flat rate. Utility computing enables companies to efficiently meet fluctuating demands for computing power by lowering the costs of owning the hardware infrastructure.</a:t>
            </a:r>
            <a:endParaRPr/>
          </a:p>
          <a:p>
            <a:pPr indent="-342900" lvl="0" marL="342900" rtl="0" algn="l">
              <a:spcBef>
                <a:spcPts val="496"/>
              </a:spcBef>
              <a:spcAft>
                <a:spcPts val="0"/>
              </a:spcAft>
              <a:buClr>
                <a:schemeClr val="dk1"/>
              </a:buClr>
              <a:buSzPct val="100000"/>
              <a:buChar char="•"/>
            </a:pPr>
            <a:r>
              <a:rPr b="1" lang="en-US"/>
              <a:t>Cloud Computing Utilizes Broad Network Access: </a:t>
            </a:r>
            <a:r>
              <a:rPr lang="en-US"/>
              <a:t>The cloud provider’s computing resources are available over a network, accessed with a Web browser, and they are configured so that they can be used with any computing device.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Cloud Computing Characteristics</a:t>
            </a:r>
            <a:endParaRPr/>
          </a:p>
        </p:txBody>
      </p:sp>
      <p:sp>
        <p:nvSpPr>
          <p:cNvPr id="330" name="Google Shape;330;p27"/>
          <p:cNvSpPr txBox="1"/>
          <p:nvPr>
            <p:ph idx="2" type="body"/>
          </p:nvPr>
        </p:nvSpPr>
        <p:spPr>
          <a:xfrm>
            <a:off x="0" y="1981200"/>
            <a:ext cx="8915400" cy="44958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b="1" lang="en-US"/>
              <a:t>Cloud Computing Pools Computing Resources: </a:t>
            </a:r>
            <a:r>
              <a:rPr lang="en-US"/>
              <a:t>The provider’s computing resources are available to serve multiple customers. These resources are dynamically assigned and reassigned according to customer demand.</a:t>
            </a:r>
            <a:endParaRPr/>
          </a:p>
          <a:p>
            <a:pPr indent="-342900" lvl="0" marL="342900" rtl="0" algn="l">
              <a:spcBef>
                <a:spcPts val="496"/>
              </a:spcBef>
              <a:spcAft>
                <a:spcPts val="0"/>
              </a:spcAft>
              <a:buClr>
                <a:schemeClr val="dk1"/>
              </a:buClr>
              <a:buSzPct val="100000"/>
              <a:buChar char="•"/>
            </a:pPr>
            <a:r>
              <a:rPr b="1" lang="en-US"/>
              <a:t>Cloud Computing Often Occurs on Virtualized Servers: </a:t>
            </a:r>
            <a:r>
              <a:rPr lang="en-US"/>
              <a:t>Cloud computing providers have placed hundreds or thousands of networked servers inside massive data centers called server farms. Server farms require massive amounts of electrical power, air-conditioning, backup generators, and security. They also need to be located fairly closely to fiber-optic communications links.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8"/>
          <p:cNvSpPr txBox="1"/>
          <p:nvPr>
            <p:ph idx="1" type="subTitle"/>
          </p:nvPr>
        </p:nvSpPr>
        <p:spPr>
          <a:xfrm>
            <a:off x="609600" y="-533400"/>
            <a:ext cx="8153399" cy="1371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Server Farms</a:t>
            </a:r>
            <a:endParaRPr/>
          </a:p>
        </p:txBody>
      </p:sp>
      <p:pic>
        <p:nvPicPr>
          <p:cNvPr id="336" name="Google Shape;336;p28"/>
          <p:cNvPicPr preferRelativeResize="0"/>
          <p:nvPr>
            <p:ph idx="2" type="body"/>
          </p:nvPr>
        </p:nvPicPr>
        <p:blipFill rotWithShape="1">
          <a:blip r:embed="rId3">
            <a:alphaModFix/>
          </a:blip>
          <a:srcRect b="0" l="0" r="0" t="0"/>
          <a:stretch/>
        </p:blipFill>
        <p:spPr>
          <a:xfrm>
            <a:off x="990600" y="870078"/>
            <a:ext cx="5960164" cy="568312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0" name="Shape 340"/>
        <p:cNvGrpSpPr/>
        <p:nvPr/>
      </p:nvGrpSpPr>
      <p:grpSpPr>
        <a:xfrm>
          <a:off x="0" y="0"/>
          <a:ext cx="0" cy="0"/>
          <a:chOff x="0" y="0"/>
          <a:chExt cx="0" cy="0"/>
        </a:xfrm>
      </p:grpSpPr>
      <p:sp>
        <p:nvSpPr>
          <p:cNvPr id="341" name="Google Shape;341;p29"/>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lnSpcReduction="10000"/>
          </a:bodyPr>
          <a:lstStyle/>
          <a:p>
            <a:pPr indent="0" lvl="0" marL="0" rtl="0" algn="l">
              <a:spcBef>
                <a:spcPts val="0"/>
              </a:spcBef>
              <a:spcAft>
                <a:spcPts val="0"/>
              </a:spcAft>
              <a:buClr>
                <a:srgbClr val="6600CC"/>
              </a:buClr>
              <a:buSzPts val="4400"/>
              <a:buNone/>
            </a:pPr>
            <a:r>
              <a:rPr lang="en-US"/>
              <a:t>Server Farms in Relation to the Internet</a:t>
            </a:r>
            <a:endParaRPr/>
          </a:p>
        </p:txBody>
      </p:sp>
      <p:pic>
        <p:nvPicPr>
          <p:cNvPr id="342" name="Google Shape;342;p29"/>
          <p:cNvPicPr preferRelativeResize="0"/>
          <p:nvPr>
            <p:ph idx="2" type="body"/>
          </p:nvPr>
        </p:nvPicPr>
        <p:blipFill rotWithShape="1">
          <a:blip r:embed="rId3">
            <a:alphaModFix/>
          </a:blip>
          <a:srcRect b="0" l="0" r="0" t="0"/>
          <a:stretch/>
        </p:blipFill>
        <p:spPr>
          <a:xfrm>
            <a:off x="1852967" y="1524000"/>
            <a:ext cx="5361866" cy="4724400"/>
          </a:xfrm>
          <a:prstGeom prst="rect">
            <a:avLst/>
          </a:prstGeom>
          <a:noFill/>
          <a:ln>
            <a:noFill/>
          </a:ln>
        </p:spPr>
      </p:pic>
      <p:sp>
        <p:nvSpPr>
          <p:cNvPr id="343" name="Google Shape;343;p29"/>
          <p:cNvSpPr txBox="1"/>
          <p:nvPr/>
        </p:nvSpPr>
        <p:spPr>
          <a:xfrm>
            <a:off x="914400" y="5874873"/>
            <a:ext cx="112883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Verdana"/>
                <a:ea typeface="Verdana"/>
                <a:cs typeface="Verdana"/>
                <a:sym typeface="Verdana"/>
              </a:rPr>
              <a:t>Figure PI4.2</a:t>
            </a:r>
            <a:endParaRPr sz="1200">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2"/>
              </a:buClr>
              <a:buSzPts val="4400"/>
              <a:buNone/>
            </a:pPr>
            <a:r>
              <a:rPr lang="en-US">
                <a:solidFill>
                  <a:schemeClr val="accent2"/>
                </a:solidFill>
              </a:rPr>
              <a:t>Pervasive Computing</a:t>
            </a:r>
            <a:endParaRPr>
              <a:solidFill>
                <a:schemeClr val="accent2"/>
              </a:solidFill>
            </a:endParaRPr>
          </a:p>
        </p:txBody>
      </p:sp>
      <p:sp>
        <p:nvSpPr>
          <p:cNvPr id="158" name="Google Shape;158;p3"/>
          <p:cNvSpPr txBox="1"/>
          <p:nvPr>
            <p:ph idx="3" type="body"/>
          </p:nvPr>
        </p:nvSpPr>
        <p:spPr>
          <a:xfrm>
            <a:off x="304800" y="1981021"/>
            <a:ext cx="7543800" cy="38100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6600CC"/>
              </a:buClr>
              <a:buSzPts val="3200"/>
              <a:buChar char="•"/>
            </a:pPr>
            <a:r>
              <a:rPr lang="en-US"/>
              <a:t>Radio-Frequency </a:t>
            </a:r>
            <a:br>
              <a:rPr lang="en-US"/>
            </a:br>
            <a:r>
              <a:rPr lang="en-US"/>
              <a:t>Identification </a:t>
            </a:r>
            <a:br>
              <a:rPr lang="en-US"/>
            </a:br>
            <a:r>
              <a:rPr lang="en-US"/>
              <a:t>(RFID)</a:t>
            </a:r>
            <a:endParaRPr/>
          </a:p>
          <a:p>
            <a:pPr indent="-139700" lvl="0" marL="342900" rtl="0" algn="l">
              <a:spcBef>
                <a:spcPts val="640"/>
              </a:spcBef>
              <a:spcAft>
                <a:spcPts val="0"/>
              </a:spcAft>
              <a:buClr>
                <a:srgbClr val="6600CC"/>
              </a:buClr>
              <a:buSzPts val="3200"/>
              <a:buNone/>
            </a:pPr>
            <a:r>
              <a:t/>
            </a:r>
            <a:endParaRPr/>
          </a:p>
          <a:p>
            <a:pPr indent="-342900" lvl="0" marL="342900" rtl="0" algn="l">
              <a:spcBef>
                <a:spcPts val="640"/>
              </a:spcBef>
              <a:spcAft>
                <a:spcPts val="0"/>
              </a:spcAft>
              <a:buClr>
                <a:srgbClr val="6600CC"/>
              </a:buClr>
              <a:buSzPts val="3200"/>
              <a:buChar char="•"/>
            </a:pPr>
            <a:r>
              <a:rPr lang="en-US"/>
              <a:t>Wireless Sensor Networks</a:t>
            </a:r>
            <a:endParaRPr/>
          </a:p>
          <a:p>
            <a:pPr indent="-139700" lvl="0" marL="342900" rtl="0" algn="l">
              <a:spcBef>
                <a:spcPts val="640"/>
              </a:spcBef>
              <a:spcAft>
                <a:spcPts val="0"/>
              </a:spcAft>
              <a:buClr>
                <a:srgbClr val="6600CC"/>
              </a:buClr>
              <a:buSzPts val="3200"/>
              <a:buNone/>
            </a:pPr>
            <a:r>
              <a:t/>
            </a:r>
            <a:endParaRPr/>
          </a:p>
          <a:p>
            <a:pPr indent="-342900" lvl="0" marL="342900" rtl="0" algn="l">
              <a:spcBef>
                <a:spcPts val="640"/>
              </a:spcBef>
              <a:spcAft>
                <a:spcPts val="0"/>
              </a:spcAft>
              <a:buClr>
                <a:srgbClr val="6600CC"/>
              </a:buClr>
              <a:buSzPts val="3200"/>
              <a:buChar char="•"/>
            </a:pPr>
            <a:r>
              <a:rPr lang="en-US"/>
              <a:t>The Internet of Things</a:t>
            </a:r>
            <a:endParaRPr/>
          </a:p>
          <a:p>
            <a:pPr indent="-139700" lvl="0" marL="342900" rtl="0" algn="l">
              <a:spcBef>
                <a:spcPts val="640"/>
              </a:spcBef>
              <a:spcAft>
                <a:spcPts val="0"/>
              </a:spcAft>
              <a:buClr>
                <a:srgbClr val="6600CC"/>
              </a:buClr>
              <a:buSzPts val="3200"/>
              <a:buNone/>
            </a:pPr>
            <a:r>
              <a:t/>
            </a:r>
            <a:endParaRPr/>
          </a:p>
          <a:p>
            <a:pPr indent="-139700" lvl="0" marL="342900" rtl="0" algn="l">
              <a:spcBef>
                <a:spcPts val="640"/>
              </a:spcBef>
              <a:spcAft>
                <a:spcPts val="0"/>
              </a:spcAft>
              <a:buClr>
                <a:srgbClr val="6600CC"/>
              </a:buClr>
              <a:buSzPts val="3200"/>
              <a:buNone/>
            </a:pPr>
            <a:r>
              <a:t/>
            </a:r>
            <a:endParaRPr/>
          </a:p>
          <a:p>
            <a:pPr indent="-139700" lvl="0" marL="342900" rtl="0" algn="l">
              <a:spcBef>
                <a:spcPts val="640"/>
              </a:spcBef>
              <a:spcAft>
                <a:spcPts val="0"/>
              </a:spcAft>
              <a:buClr>
                <a:srgbClr val="6600CC"/>
              </a:buClr>
              <a:buSzPts val="3200"/>
              <a:buNone/>
            </a:pPr>
            <a:r>
              <a:t/>
            </a:r>
            <a:endParaRPr/>
          </a:p>
        </p:txBody>
      </p:sp>
      <p:pic>
        <p:nvPicPr>
          <p:cNvPr id="159" name="Google Shape;159;p3"/>
          <p:cNvPicPr preferRelativeResize="0"/>
          <p:nvPr/>
        </p:nvPicPr>
        <p:blipFill rotWithShape="1">
          <a:blip r:embed="rId3">
            <a:alphaModFix/>
          </a:blip>
          <a:srcRect b="0" l="0" r="0" t="0"/>
          <a:stretch/>
        </p:blipFill>
        <p:spPr>
          <a:xfrm>
            <a:off x="5715000" y="1447800"/>
            <a:ext cx="3180055" cy="2286000"/>
          </a:xfrm>
          <a:prstGeom prst="rect">
            <a:avLst/>
          </a:prstGeom>
          <a:noFill/>
          <a:ln>
            <a:noFill/>
          </a:ln>
        </p:spPr>
      </p:pic>
      <p:pic>
        <p:nvPicPr>
          <p:cNvPr id="160" name="Google Shape;160;p3"/>
          <p:cNvPicPr preferRelativeResize="0"/>
          <p:nvPr/>
        </p:nvPicPr>
        <p:blipFill rotWithShape="1">
          <a:blip r:embed="rId4">
            <a:alphaModFix/>
          </a:blip>
          <a:srcRect b="0" l="0" r="0" t="0"/>
          <a:stretch/>
        </p:blipFill>
        <p:spPr>
          <a:xfrm>
            <a:off x="6648450" y="4343400"/>
            <a:ext cx="2047875" cy="175725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7" name="Shape 347"/>
        <p:cNvGrpSpPr/>
        <p:nvPr/>
      </p:nvGrpSpPr>
      <p:grpSpPr>
        <a:xfrm>
          <a:off x="0" y="0"/>
          <a:ext cx="0" cy="0"/>
          <a:chOff x="0" y="0"/>
          <a:chExt cx="0" cy="0"/>
        </a:xfrm>
      </p:grpSpPr>
      <p:sp>
        <p:nvSpPr>
          <p:cNvPr id="348" name="Google Shape;348;p30"/>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9900FF"/>
              </a:buClr>
              <a:buSzPts val="3600"/>
              <a:buChar char="•"/>
            </a:pPr>
            <a:r>
              <a:rPr lang="en-US"/>
              <a:t>Amazon, whose online music store competes with Apple’s, has “moved music into it’s cloud” to solve two problems.</a:t>
            </a:r>
            <a:endParaRPr/>
          </a:p>
          <a:p>
            <a:pPr indent="-457200" lvl="1" marL="914400" rtl="0" algn="l">
              <a:spcBef>
                <a:spcPts val="640"/>
              </a:spcBef>
              <a:spcAft>
                <a:spcPts val="0"/>
              </a:spcAft>
              <a:buSzPts val="3200"/>
              <a:buAutoNum type="arabicPeriod"/>
            </a:pPr>
            <a:r>
              <a:rPr lang="en-US"/>
              <a:t>Music Libraries have typically been scattered</a:t>
            </a:r>
            <a:endParaRPr/>
          </a:p>
          <a:p>
            <a:pPr indent="-457200" lvl="1" marL="914400" rtl="0" algn="l">
              <a:spcBef>
                <a:spcPts val="640"/>
              </a:spcBef>
              <a:spcAft>
                <a:spcPts val="0"/>
              </a:spcAft>
              <a:buSzPts val="3200"/>
              <a:buAutoNum type="arabicPeriod"/>
            </a:pPr>
            <a:r>
              <a:rPr lang="en-US"/>
              <a:t>Amazon wants more people to buy music from its proprietary store instead of from Apple’s iTunes.</a:t>
            </a:r>
            <a:endParaRPr/>
          </a:p>
        </p:txBody>
      </p:sp>
      <p:sp>
        <p:nvSpPr>
          <p:cNvPr id="349" name="Google Shape;349;p30"/>
          <p:cNvSpPr txBox="1"/>
          <p:nvPr>
            <p:ph type="title"/>
          </p:nvPr>
        </p:nvSpPr>
        <p:spPr>
          <a:xfrm>
            <a:off x="457200" y="228600"/>
            <a:ext cx="50292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9900"/>
              </a:buClr>
              <a:buSzPts val="4400"/>
              <a:buFont typeface="Verdana"/>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4" name="Shape 354"/>
        <p:cNvGrpSpPr/>
        <p:nvPr/>
      </p:nvGrpSpPr>
      <p:grpSpPr>
        <a:xfrm>
          <a:off x="0" y="0"/>
          <a:ext cx="0" cy="0"/>
          <a:chOff x="0" y="0"/>
          <a:chExt cx="0" cy="0"/>
        </a:xfrm>
      </p:grpSpPr>
      <p:sp>
        <p:nvSpPr>
          <p:cNvPr id="355" name="Google Shape;355;p31"/>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4400"/>
              <a:buNone/>
            </a:pPr>
            <a:r>
              <a:rPr lang="en-US"/>
              <a:t>Different Types of Clouds</a:t>
            </a:r>
            <a:endParaRPr/>
          </a:p>
        </p:txBody>
      </p:sp>
      <p:sp>
        <p:nvSpPr>
          <p:cNvPr id="356" name="Google Shape;356;p31"/>
          <p:cNvSpPr txBox="1"/>
          <p:nvPr>
            <p:ph idx="3" type="body"/>
          </p:nvPr>
        </p:nvSpPr>
        <p:spPr>
          <a:xfrm>
            <a:off x="609600" y="2133600"/>
            <a:ext cx="8001000" cy="4114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6600CC"/>
              </a:buClr>
              <a:buSzPts val="3200"/>
              <a:buChar char="•"/>
            </a:pPr>
            <a:r>
              <a:rPr lang="en-US"/>
              <a:t>Public Cloud</a:t>
            </a:r>
            <a:endParaRPr/>
          </a:p>
          <a:p>
            <a:pPr indent="-342900" lvl="0" marL="342900" rtl="0" algn="l">
              <a:spcBef>
                <a:spcPts val="640"/>
              </a:spcBef>
              <a:spcAft>
                <a:spcPts val="0"/>
              </a:spcAft>
              <a:buClr>
                <a:srgbClr val="6600CC"/>
              </a:buClr>
              <a:buSzPts val="3200"/>
              <a:buChar char="•"/>
            </a:pPr>
            <a:r>
              <a:rPr lang="en-US"/>
              <a:t>Private Cloud</a:t>
            </a:r>
            <a:endParaRPr/>
          </a:p>
          <a:p>
            <a:pPr indent="-342900" lvl="0" marL="342900" rtl="0" algn="l">
              <a:spcBef>
                <a:spcPts val="640"/>
              </a:spcBef>
              <a:spcAft>
                <a:spcPts val="0"/>
              </a:spcAft>
              <a:buClr>
                <a:srgbClr val="6600CC"/>
              </a:buClr>
              <a:buSzPts val="3200"/>
              <a:buChar char="•"/>
            </a:pPr>
            <a:r>
              <a:rPr lang="en-US"/>
              <a:t>Hybrid Cloud</a:t>
            </a:r>
            <a:endParaRPr/>
          </a:p>
          <a:p>
            <a:pPr indent="-342900" lvl="0" marL="342900" rtl="0" algn="l">
              <a:spcBef>
                <a:spcPts val="640"/>
              </a:spcBef>
              <a:spcAft>
                <a:spcPts val="0"/>
              </a:spcAft>
              <a:buClr>
                <a:srgbClr val="6600CC"/>
              </a:buClr>
              <a:buSzPts val="3200"/>
              <a:buChar char="•"/>
            </a:pPr>
            <a:r>
              <a:rPr lang="en-US"/>
              <a:t>Vertical Cloud</a:t>
            </a:r>
            <a:endParaRPr/>
          </a:p>
          <a:p>
            <a:pPr indent="-139700" lvl="0" marL="342900" rtl="0" algn="l">
              <a:spcBef>
                <a:spcPts val="640"/>
              </a:spcBef>
              <a:spcAft>
                <a:spcPts val="0"/>
              </a:spcAft>
              <a:buClr>
                <a:srgbClr val="6600CC"/>
              </a:buClr>
              <a:buSzPts val="32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2"/>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lnSpcReduction="10000"/>
          </a:bodyPr>
          <a:lstStyle/>
          <a:p>
            <a:pPr indent="0" lvl="0" marL="0" rtl="0" algn="l">
              <a:spcBef>
                <a:spcPts val="0"/>
              </a:spcBef>
              <a:spcAft>
                <a:spcPts val="0"/>
              </a:spcAft>
              <a:buClr>
                <a:srgbClr val="6600CC"/>
              </a:buClr>
              <a:buSzPts val="4400"/>
              <a:buNone/>
            </a:pPr>
            <a:r>
              <a:rPr lang="en-US"/>
              <a:t>Public Clouds, Private Clouds, and Hybrid Clouds</a:t>
            </a:r>
            <a:endParaRPr/>
          </a:p>
        </p:txBody>
      </p:sp>
      <p:pic>
        <p:nvPicPr>
          <p:cNvPr id="362" name="Google Shape;362;p32"/>
          <p:cNvPicPr preferRelativeResize="0"/>
          <p:nvPr>
            <p:ph idx="2" type="body"/>
          </p:nvPr>
        </p:nvPicPr>
        <p:blipFill rotWithShape="1">
          <a:blip r:embed="rId3">
            <a:alphaModFix/>
          </a:blip>
          <a:srcRect b="0" l="0" r="0" t="0"/>
          <a:stretch/>
        </p:blipFill>
        <p:spPr>
          <a:xfrm>
            <a:off x="1288417" y="1524000"/>
            <a:ext cx="6490965" cy="4724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3"/>
          <p:cNvSpPr txBox="1"/>
          <p:nvPr>
            <p:ph idx="1" type="subTitle"/>
          </p:nvPr>
        </p:nvSpPr>
        <p:spPr>
          <a:xfrm>
            <a:off x="381000" y="304800"/>
            <a:ext cx="8229599"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4400"/>
              <a:buNone/>
            </a:pPr>
            <a:r>
              <a:rPr lang="en-US"/>
              <a:t>Cloud Computing Services</a:t>
            </a:r>
            <a:endParaRPr/>
          </a:p>
        </p:txBody>
      </p:sp>
      <p:sp>
        <p:nvSpPr>
          <p:cNvPr id="369" name="Google Shape;369;p33"/>
          <p:cNvSpPr txBox="1"/>
          <p:nvPr>
            <p:ph idx="3" type="body"/>
          </p:nvPr>
        </p:nvSpPr>
        <p:spPr>
          <a:xfrm>
            <a:off x="609600" y="2133600"/>
            <a:ext cx="8001000" cy="4114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6600CC"/>
              </a:buClr>
              <a:buSzPts val="3200"/>
              <a:buChar char="•"/>
            </a:pPr>
            <a:r>
              <a:rPr lang="en-US"/>
              <a:t>Infrastructure-as-a-Service (IaaS)</a:t>
            </a:r>
            <a:endParaRPr/>
          </a:p>
          <a:p>
            <a:pPr indent="-342900" lvl="0" marL="342900" rtl="0" algn="l">
              <a:spcBef>
                <a:spcPts val="640"/>
              </a:spcBef>
              <a:spcAft>
                <a:spcPts val="0"/>
              </a:spcAft>
              <a:buClr>
                <a:srgbClr val="6600CC"/>
              </a:buClr>
              <a:buSzPts val="3200"/>
              <a:buChar char="•"/>
            </a:pPr>
            <a:r>
              <a:rPr lang="en-US"/>
              <a:t>Platform-as-a-Service (PaaS)</a:t>
            </a:r>
            <a:endParaRPr/>
          </a:p>
          <a:p>
            <a:pPr indent="-342900" lvl="0" marL="342900" rtl="0" algn="l">
              <a:spcBef>
                <a:spcPts val="640"/>
              </a:spcBef>
              <a:spcAft>
                <a:spcPts val="0"/>
              </a:spcAft>
              <a:buClr>
                <a:srgbClr val="6600CC"/>
              </a:buClr>
              <a:buSzPts val="3200"/>
              <a:buChar char="•"/>
            </a:pPr>
            <a:r>
              <a:rPr lang="en-US"/>
              <a:t>Software-as-a-Service (SaaS)</a:t>
            </a:r>
            <a:endParaRPr/>
          </a:p>
          <a:p>
            <a:pPr indent="-139700" lvl="0" marL="342900" rtl="0" algn="l">
              <a:spcBef>
                <a:spcPts val="640"/>
              </a:spcBef>
              <a:spcAft>
                <a:spcPts val="0"/>
              </a:spcAft>
              <a:buClr>
                <a:srgbClr val="6600CC"/>
              </a:buClr>
              <a:buSzPts val="32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4"/>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fontScale="92500"/>
          </a:bodyPr>
          <a:lstStyle/>
          <a:p>
            <a:pPr indent="0" lvl="0" marL="0" rtl="0" algn="l">
              <a:spcBef>
                <a:spcPts val="0"/>
              </a:spcBef>
              <a:spcAft>
                <a:spcPts val="0"/>
              </a:spcAft>
              <a:buClr>
                <a:srgbClr val="6600CC"/>
              </a:buClr>
              <a:buSzPct val="100000"/>
              <a:buNone/>
            </a:pPr>
            <a:r>
              <a:rPr lang="en-US"/>
              <a:t>Comparison of On-premise Software, IaaS, PaaS, &amp; SaaS</a:t>
            </a:r>
            <a:endParaRPr/>
          </a:p>
        </p:txBody>
      </p:sp>
      <p:pic>
        <p:nvPicPr>
          <p:cNvPr id="375" name="Google Shape;375;p34"/>
          <p:cNvPicPr preferRelativeResize="0"/>
          <p:nvPr>
            <p:ph idx="2" type="body"/>
          </p:nvPr>
        </p:nvPicPr>
        <p:blipFill rotWithShape="1">
          <a:blip r:embed="rId3">
            <a:alphaModFix/>
          </a:blip>
          <a:srcRect b="0" l="0" r="0" t="0"/>
          <a:stretch/>
        </p:blipFill>
        <p:spPr>
          <a:xfrm>
            <a:off x="457200" y="1524000"/>
            <a:ext cx="8686800" cy="5791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9" name="Shape 379"/>
        <p:cNvGrpSpPr/>
        <p:nvPr/>
      </p:nvGrpSpPr>
      <p:grpSpPr>
        <a:xfrm>
          <a:off x="0" y="0"/>
          <a:ext cx="0" cy="0"/>
          <a:chOff x="0" y="0"/>
          <a:chExt cx="0" cy="0"/>
        </a:xfrm>
      </p:grpSpPr>
      <p:sp>
        <p:nvSpPr>
          <p:cNvPr id="380" name="Google Shape;380;p35"/>
          <p:cNvSpPr txBox="1"/>
          <p:nvPr>
            <p:ph idx="1" type="subTitle"/>
          </p:nvPr>
        </p:nvSpPr>
        <p:spPr>
          <a:xfrm>
            <a:off x="457200" y="3200400"/>
            <a:ext cx="7772400" cy="2743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6600CC"/>
              </a:buClr>
              <a:buSzPts val="5400"/>
              <a:buNone/>
            </a:pPr>
            <a:r>
              <a:rPr lang="en-US"/>
              <a:t>“THE CLOUD”</a:t>
            </a:r>
            <a:endParaRPr/>
          </a:p>
        </p:txBody>
      </p:sp>
      <p:sp>
        <p:nvSpPr>
          <p:cNvPr id="381" name="Google Shape;381;p35"/>
          <p:cNvSpPr txBox="1"/>
          <p:nvPr>
            <p:ph idx="2" type="body"/>
          </p:nvPr>
        </p:nvSpPr>
        <p:spPr>
          <a:xfrm>
            <a:off x="1295400" y="1219200"/>
            <a:ext cx="73914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6600CC"/>
              </a:buClr>
              <a:buSzPts val="54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6"/>
          <p:cNvSpPr txBox="1"/>
          <p:nvPr>
            <p:ph idx="1" type="subTitle"/>
          </p:nvPr>
        </p:nvSpPr>
        <p:spPr>
          <a:xfrm>
            <a:off x="152400" y="304800"/>
            <a:ext cx="8763001"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4400"/>
              <a:buNone/>
            </a:pPr>
            <a:r>
              <a:rPr lang="en-US"/>
              <a:t>Benefits of Cloud Computing</a:t>
            </a:r>
            <a:endParaRPr/>
          </a:p>
        </p:txBody>
      </p:sp>
      <p:sp>
        <p:nvSpPr>
          <p:cNvPr id="387" name="Google Shape;387;p36"/>
          <p:cNvSpPr txBox="1"/>
          <p:nvPr>
            <p:ph idx="3" type="body"/>
          </p:nvPr>
        </p:nvSpPr>
        <p:spPr>
          <a:xfrm>
            <a:off x="152400" y="1981200"/>
            <a:ext cx="8763001" cy="4114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6600CC"/>
              </a:buClr>
              <a:buSzPts val="2400"/>
              <a:buChar char="•"/>
            </a:pPr>
            <a:r>
              <a:rPr lang="en-US" sz="2400"/>
              <a:t>Benefit 1: Making Individuals More Productive</a:t>
            </a:r>
            <a:endParaRPr sz="2400"/>
          </a:p>
          <a:p>
            <a:pPr indent="-342900" lvl="0" marL="342900" rtl="0" algn="l">
              <a:spcBef>
                <a:spcPts val="480"/>
              </a:spcBef>
              <a:spcAft>
                <a:spcPts val="0"/>
              </a:spcAft>
              <a:buClr>
                <a:srgbClr val="6600CC"/>
              </a:buClr>
              <a:buSzPts val="2400"/>
              <a:buChar char="•"/>
            </a:pPr>
            <a:r>
              <a:rPr lang="en-US" sz="2400"/>
              <a:t>Benefit 2: Facilitating Collaboration</a:t>
            </a:r>
            <a:endParaRPr sz="2400"/>
          </a:p>
          <a:p>
            <a:pPr indent="-342900" lvl="0" marL="342900" rtl="0" algn="l">
              <a:spcBef>
                <a:spcPts val="480"/>
              </a:spcBef>
              <a:spcAft>
                <a:spcPts val="0"/>
              </a:spcAft>
              <a:buClr>
                <a:srgbClr val="6600CC"/>
              </a:buClr>
              <a:buSzPts val="2400"/>
              <a:buChar char="•"/>
            </a:pPr>
            <a:r>
              <a:rPr lang="en-US" sz="2400"/>
              <a:t>Benefit 3: Mining Insights from Data</a:t>
            </a:r>
            <a:endParaRPr sz="2400"/>
          </a:p>
          <a:p>
            <a:pPr indent="-342900" lvl="0" marL="342900" rtl="0" algn="l">
              <a:spcBef>
                <a:spcPts val="480"/>
              </a:spcBef>
              <a:spcAft>
                <a:spcPts val="0"/>
              </a:spcAft>
              <a:buClr>
                <a:srgbClr val="6600CC"/>
              </a:buClr>
              <a:buSzPts val="2400"/>
              <a:buChar char="•"/>
            </a:pPr>
            <a:r>
              <a:rPr lang="en-US" sz="2400"/>
              <a:t>Benefit 4: Reduce Costs</a:t>
            </a:r>
            <a:endParaRPr sz="2400"/>
          </a:p>
          <a:p>
            <a:pPr indent="-342900" lvl="0" marL="342900" rtl="0" algn="l">
              <a:spcBef>
                <a:spcPts val="480"/>
              </a:spcBef>
              <a:spcAft>
                <a:spcPts val="0"/>
              </a:spcAft>
              <a:buClr>
                <a:srgbClr val="6600CC"/>
              </a:buClr>
              <a:buSzPts val="2400"/>
              <a:buChar char="•"/>
            </a:pPr>
            <a:r>
              <a:rPr lang="en-US" sz="2400"/>
              <a:t>Benefit 5: Expand the Scope of Business Operations</a:t>
            </a:r>
            <a:endParaRPr sz="2400"/>
          </a:p>
          <a:p>
            <a:pPr indent="-342900" lvl="0" marL="342900" rtl="0" algn="l">
              <a:spcBef>
                <a:spcPts val="480"/>
              </a:spcBef>
              <a:spcAft>
                <a:spcPts val="0"/>
              </a:spcAft>
              <a:buClr>
                <a:srgbClr val="6600CC"/>
              </a:buClr>
              <a:buSzPts val="2400"/>
              <a:buChar char="•"/>
            </a:pPr>
            <a:r>
              <a:rPr lang="en-US" sz="2400"/>
              <a:t>Benefit 6: Respond Quickly to Market Changes</a:t>
            </a:r>
            <a:endParaRPr sz="2400"/>
          </a:p>
          <a:p>
            <a:pPr indent="-342900" lvl="0" marL="342900" rtl="0" algn="l">
              <a:spcBef>
                <a:spcPts val="480"/>
              </a:spcBef>
              <a:spcAft>
                <a:spcPts val="0"/>
              </a:spcAft>
              <a:buClr>
                <a:srgbClr val="6600CC"/>
              </a:buClr>
              <a:buSzPts val="2400"/>
              <a:buChar char="•"/>
            </a:pPr>
            <a:r>
              <a:rPr lang="en-US" sz="2400"/>
              <a:t>Benefit 7: Customize Products and Services</a:t>
            </a:r>
            <a:endParaRPr sz="2400"/>
          </a:p>
          <a:p>
            <a:pPr indent="-190500" lvl="0" marL="342900" rtl="0" algn="l">
              <a:spcBef>
                <a:spcPts val="480"/>
              </a:spcBef>
              <a:spcAft>
                <a:spcPts val="0"/>
              </a:spcAft>
              <a:buClr>
                <a:srgbClr val="6600CC"/>
              </a:buClr>
              <a:buSzPts val="2400"/>
              <a:buNone/>
            </a:pPr>
            <a:r>
              <a:t/>
            </a:r>
            <a:endParaRPr sz="2400"/>
          </a:p>
          <a:p>
            <a:pPr indent="-190500" lvl="0" marL="342900" rtl="0" algn="l">
              <a:spcBef>
                <a:spcPts val="480"/>
              </a:spcBef>
              <a:spcAft>
                <a:spcPts val="0"/>
              </a:spcAft>
              <a:buClr>
                <a:srgbClr val="6600CC"/>
              </a:buClr>
              <a:buSzPts val="2400"/>
              <a:buNone/>
            </a:pPr>
            <a:r>
              <a:t/>
            </a:r>
            <a:endParaRPr sz="2400"/>
          </a:p>
          <a:p>
            <a:pPr indent="-190500" lvl="0" marL="342900" rtl="0" algn="l">
              <a:spcBef>
                <a:spcPts val="480"/>
              </a:spcBef>
              <a:spcAft>
                <a:spcPts val="0"/>
              </a:spcAft>
              <a:buClr>
                <a:srgbClr val="6600CC"/>
              </a:buClr>
              <a:buSzPts val="2400"/>
              <a:buNone/>
            </a:pPr>
            <a:r>
              <a:t/>
            </a:r>
            <a:endParaRPr sz="2400"/>
          </a:p>
          <a:p>
            <a:pPr indent="-190500" lvl="0" marL="342900" rtl="0" algn="l">
              <a:spcBef>
                <a:spcPts val="480"/>
              </a:spcBef>
              <a:spcAft>
                <a:spcPts val="0"/>
              </a:spcAft>
              <a:buClr>
                <a:srgbClr val="6600CC"/>
              </a:buClr>
              <a:buSzPts val="2400"/>
              <a:buNone/>
            </a:pPr>
            <a:r>
              <a:t/>
            </a:r>
            <a:endParaRPr sz="2400"/>
          </a:p>
          <a:p>
            <a:pPr indent="-190500" lvl="0" marL="342900" rtl="0" algn="l">
              <a:spcBef>
                <a:spcPts val="480"/>
              </a:spcBef>
              <a:spcAft>
                <a:spcPts val="0"/>
              </a:spcAft>
              <a:buClr>
                <a:srgbClr val="6600CC"/>
              </a:buClr>
              <a:buSzPts val="2400"/>
              <a:buNone/>
            </a:pPr>
            <a:r>
              <a:t/>
            </a:r>
            <a:endParaRPr sz="2400"/>
          </a:p>
          <a:p>
            <a:pPr indent="-190500" lvl="0" marL="342900" rtl="0" algn="l">
              <a:spcBef>
                <a:spcPts val="480"/>
              </a:spcBef>
              <a:spcAft>
                <a:spcPts val="0"/>
              </a:spcAft>
              <a:buClr>
                <a:srgbClr val="6600CC"/>
              </a:buClr>
              <a:buSzPts val="2400"/>
              <a:buNone/>
            </a:pPr>
            <a:r>
              <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7"/>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4400"/>
              <a:buNone/>
            </a:pPr>
            <a:r>
              <a:rPr lang="en-US"/>
              <a:t>Concerns and Risks with Cloud Computing</a:t>
            </a:r>
            <a:endParaRPr/>
          </a:p>
        </p:txBody>
      </p:sp>
      <p:sp>
        <p:nvSpPr>
          <p:cNvPr id="393" name="Google Shape;393;p37"/>
          <p:cNvSpPr txBox="1"/>
          <p:nvPr>
            <p:ph idx="3" type="body"/>
          </p:nvPr>
        </p:nvSpPr>
        <p:spPr>
          <a:xfrm>
            <a:off x="304800" y="2133600"/>
            <a:ext cx="8610600" cy="4114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6600CC"/>
              </a:buClr>
              <a:buSzPts val="2400"/>
              <a:buChar char="•"/>
            </a:pPr>
            <a:r>
              <a:rPr lang="en-US" sz="2400"/>
              <a:t>Concern 1: Legacy IT Systems</a:t>
            </a:r>
            <a:endParaRPr sz="2400"/>
          </a:p>
          <a:p>
            <a:pPr indent="-342900" lvl="0" marL="342900" rtl="0" algn="l">
              <a:spcBef>
                <a:spcPts val="480"/>
              </a:spcBef>
              <a:spcAft>
                <a:spcPts val="0"/>
              </a:spcAft>
              <a:buClr>
                <a:srgbClr val="6600CC"/>
              </a:buClr>
              <a:buSzPts val="2400"/>
              <a:buChar char="•"/>
            </a:pPr>
            <a:r>
              <a:rPr lang="en-US" sz="2400"/>
              <a:t>Concern 2: Reliability</a:t>
            </a:r>
            <a:endParaRPr sz="2400"/>
          </a:p>
          <a:p>
            <a:pPr indent="-342900" lvl="0" marL="342900" rtl="0" algn="l">
              <a:spcBef>
                <a:spcPts val="480"/>
              </a:spcBef>
              <a:spcAft>
                <a:spcPts val="0"/>
              </a:spcAft>
              <a:buClr>
                <a:srgbClr val="6600CC"/>
              </a:buClr>
              <a:buSzPts val="2400"/>
              <a:buChar char="•"/>
            </a:pPr>
            <a:r>
              <a:rPr lang="en-US" sz="2400"/>
              <a:t>Concern 3: Privacy</a:t>
            </a:r>
            <a:endParaRPr sz="2400"/>
          </a:p>
          <a:p>
            <a:pPr indent="-342900" lvl="0" marL="342900" rtl="0" algn="l">
              <a:spcBef>
                <a:spcPts val="480"/>
              </a:spcBef>
              <a:spcAft>
                <a:spcPts val="0"/>
              </a:spcAft>
              <a:buClr>
                <a:srgbClr val="6600CC"/>
              </a:buClr>
              <a:buSzPts val="2400"/>
              <a:buChar char="•"/>
            </a:pPr>
            <a:r>
              <a:rPr lang="en-US" sz="2400"/>
              <a:t>Concern 4: Security</a:t>
            </a:r>
            <a:endParaRPr sz="2400"/>
          </a:p>
          <a:p>
            <a:pPr indent="-342900" lvl="0" marL="342900" rtl="0" algn="l">
              <a:spcBef>
                <a:spcPts val="480"/>
              </a:spcBef>
              <a:spcAft>
                <a:spcPts val="0"/>
              </a:spcAft>
              <a:buClr>
                <a:srgbClr val="6600CC"/>
              </a:buClr>
              <a:buSzPts val="2400"/>
              <a:buChar char="•"/>
            </a:pPr>
            <a:r>
              <a:rPr lang="en-US" sz="2400"/>
              <a:t>Concern 5: The Regulatory and Legal Environment</a:t>
            </a:r>
            <a:endParaRPr sz="2400"/>
          </a:p>
          <a:p>
            <a:pPr indent="-342900" lvl="0" marL="342900" rtl="0" algn="l">
              <a:spcBef>
                <a:spcPts val="480"/>
              </a:spcBef>
              <a:spcAft>
                <a:spcPts val="0"/>
              </a:spcAft>
              <a:buClr>
                <a:srgbClr val="6600CC"/>
              </a:buClr>
              <a:buSzPts val="2400"/>
              <a:buChar char="•"/>
            </a:pPr>
            <a:r>
              <a:rPr lang="en-US" sz="2400"/>
              <a:t>Concern 6: Criminal Use of Cloud Computing</a:t>
            </a:r>
            <a:endParaRPr sz="2400"/>
          </a:p>
          <a:p>
            <a:pPr indent="-190500" lvl="0" marL="342900" rtl="0" algn="l">
              <a:spcBef>
                <a:spcPts val="480"/>
              </a:spcBef>
              <a:spcAft>
                <a:spcPts val="0"/>
              </a:spcAft>
              <a:buClr>
                <a:srgbClr val="6600CC"/>
              </a:buClr>
              <a:buSzPts val="2400"/>
              <a:buNone/>
            </a:pPr>
            <a:r>
              <a:t/>
            </a:r>
            <a:endParaRPr sz="2400"/>
          </a:p>
          <a:p>
            <a:pPr indent="-190500" lvl="0" marL="342900" rtl="0" algn="l">
              <a:spcBef>
                <a:spcPts val="480"/>
              </a:spcBef>
              <a:spcAft>
                <a:spcPts val="0"/>
              </a:spcAft>
              <a:buClr>
                <a:srgbClr val="6600CC"/>
              </a:buClr>
              <a:buSzPts val="2400"/>
              <a:buNone/>
            </a:pPr>
            <a:r>
              <a:t/>
            </a:r>
            <a:endParaRPr sz="2400"/>
          </a:p>
          <a:p>
            <a:pPr indent="-190500" lvl="0" marL="342900" rtl="0" algn="l">
              <a:spcBef>
                <a:spcPts val="480"/>
              </a:spcBef>
              <a:spcAft>
                <a:spcPts val="0"/>
              </a:spcAft>
              <a:buClr>
                <a:srgbClr val="6600CC"/>
              </a:buClr>
              <a:buSzPts val="2400"/>
              <a:buNone/>
            </a:pPr>
            <a:r>
              <a:t/>
            </a:r>
            <a:endParaRPr sz="2400"/>
          </a:p>
          <a:p>
            <a:pPr indent="-190500" lvl="0" marL="342900" rtl="0" algn="l">
              <a:spcBef>
                <a:spcPts val="480"/>
              </a:spcBef>
              <a:spcAft>
                <a:spcPts val="0"/>
              </a:spcAft>
              <a:buClr>
                <a:srgbClr val="6600CC"/>
              </a:buClr>
              <a:buSzPts val="2400"/>
              <a:buNone/>
            </a:pPr>
            <a:r>
              <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7" name="Shape 397"/>
        <p:cNvGrpSpPr/>
        <p:nvPr/>
      </p:nvGrpSpPr>
      <p:grpSpPr>
        <a:xfrm>
          <a:off x="0" y="0"/>
          <a:ext cx="0" cy="0"/>
          <a:chOff x="0" y="0"/>
          <a:chExt cx="0" cy="0"/>
        </a:xfrm>
      </p:grpSpPr>
      <p:sp>
        <p:nvSpPr>
          <p:cNvPr id="398" name="Google Shape;398;p38"/>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9900FF"/>
              </a:buClr>
              <a:buSzPts val="3600"/>
              <a:buChar char="•"/>
            </a:pPr>
            <a:r>
              <a:rPr lang="en-US"/>
              <a:t>Amazon Web Services</a:t>
            </a:r>
            <a:endParaRPr/>
          </a:p>
        </p:txBody>
      </p:sp>
      <p:sp>
        <p:nvSpPr>
          <p:cNvPr id="399" name="Google Shape;399;p38"/>
          <p:cNvSpPr txBox="1"/>
          <p:nvPr>
            <p:ph type="title"/>
          </p:nvPr>
        </p:nvSpPr>
        <p:spPr>
          <a:xfrm>
            <a:off x="457200" y="228600"/>
            <a:ext cx="50292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9900"/>
              </a:buClr>
              <a:buSzPts val="4400"/>
              <a:buFont typeface="Verdana"/>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4" name="Shape 404"/>
        <p:cNvGrpSpPr/>
        <p:nvPr/>
      </p:nvGrpSpPr>
      <p:grpSpPr>
        <a:xfrm>
          <a:off x="0" y="0"/>
          <a:ext cx="0" cy="0"/>
          <a:chOff x="0" y="0"/>
          <a:chExt cx="0" cy="0"/>
        </a:xfrm>
      </p:grpSpPr>
      <p:sp>
        <p:nvSpPr>
          <p:cNvPr id="405" name="Google Shape;405;p39"/>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rgbClr val="FF9900"/>
              </a:buClr>
              <a:buSzPct val="100000"/>
              <a:buNone/>
            </a:pPr>
            <a:r>
              <a:rPr lang="en-US"/>
              <a:t>Web Services and Service-Oriented Architecture</a:t>
            </a:r>
            <a:endParaRPr/>
          </a:p>
        </p:txBody>
      </p:sp>
      <p:sp>
        <p:nvSpPr>
          <p:cNvPr id="406" name="Google Shape;406;p39"/>
          <p:cNvSpPr txBox="1"/>
          <p:nvPr>
            <p:ph idx="2" type="body"/>
          </p:nvPr>
        </p:nvSpPr>
        <p:spPr>
          <a:xfrm>
            <a:off x="76200" y="152400"/>
            <a:ext cx="1981200" cy="15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7F7F7F"/>
              </a:buClr>
              <a:buSzPts val="6000"/>
              <a:buNone/>
            </a:pPr>
            <a:r>
              <a:rPr lang="en-US"/>
              <a:t>PI4.7</a:t>
            </a:r>
            <a:endParaRPr/>
          </a:p>
        </p:txBody>
      </p:sp>
      <p:sp>
        <p:nvSpPr>
          <p:cNvPr id="407" name="Google Shape;407;p39"/>
          <p:cNvSpPr txBox="1"/>
          <p:nvPr>
            <p:ph idx="3" type="body"/>
          </p:nvPr>
        </p:nvSpPr>
        <p:spPr>
          <a:xfrm>
            <a:off x="609600" y="2133600"/>
            <a:ext cx="8001000" cy="4114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6600CC"/>
              </a:buClr>
              <a:buSzPts val="3200"/>
              <a:buChar char="•"/>
            </a:pPr>
            <a:r>
              <a:rPr lang="en-US"/>
              <a:t>Web services</a:t>
            </a:r>
            <a:endParaRPr/>
          </a:p>
          <a:p>
            <a:pPr indent="-342900" lvl="0" marL="342900" rtl="0" algn="l">
              <a:spcBef>
                <a:spcPts val="640"/>
              </a:spcBef>
              <a:spcAft>
                <a:spcPts val="0"/>
              </a:spcAft>
              <a:buClr>
                <a:srgbClr val="6600CC"/>
              </a:buClr>
              <a:buSzPts val="3200"/>
              <a:buChar char="•"/>
            </a:pPr>
            <a:r>
              <a:rPr lang="en-US"/>
              <a:t>Benefits of Web Services</a:t>
            </a:r>
            <a:endParaRPr/>
          </a:p>
          <a:p>
            <a:pPr indent="-342900" lvl="0" marL="342900" rtl="0" algn="l">
              <a:spcBef>
                <a:spcPts val="640"/>
              </a:spcBef>
              <a:spcAft>
                <a:spcPts val="0"/>
              </a:spcAft>
              <a:buClr>
                <a:srgbClr val="6600CC"/>
              </a:buClr>
              <a:buSzPts val="3200"/>
              <a:buChar char="•"/>
            </a:pPr>
            <a:r>
              <a:rPr lang="en-US"/>
              <a:t>Service-oriented Architecture</a:t>
            </a:r>
            <a:endParaRPr/>
          </a:p>
          <a:p>
            <a:pPr indent="-342900" lvl="0" marL="342900" rtl="0" algn="l">
              <a:spcBef>
                <a:spcPts val="640"/>
              </a:spcBef>
              <a:spcAft>
                <a:spcPts val="0"/>
              </a:spcAft>
              <a:buClr>
                <a:srgbClr val="6600CC"/>
              </a:buClr>
              <a:buSzPts val="3200"/>
              <a:buChar char="•"/>
            </a:pPr>
            <a:r>
              <a:rPr lang="en-US"/>
              <a:t>Four Key Protocols of Web Services</a:t>
            </a:r>
            <a:endParaRPr/>
          </a:p>
          <a:p>
            <a:pPr indent="-342900" lvl="0" marL="342900" rtl="0" algn="l">
              <a:spcBef>
                <a:spcPts val="640"/>
              </a:spcBef>
              <a:spcAft>
                <a:spcPts val="0"/>
              </a:spcAft>
              <a:buClr>
                <a:srgbClr val="6600CC"/>
              </a:buClr>
              <a:buSzPts val="3200"/>
              <a:buChar char="•"/>
            </a:pPr>
            <a:r>
              <a:rPr lang="en-US"/>
              <a:t>Extensible Markup Language (XML)</a:t>
            </a:r>
            <a:endParaRPr/>
          </a:p>
          <a:p>
            <a:pPr indent="-342900" lvl="0" marL="342900" rtl="0" algn="l">
              <a:spcBef>
                <a:spcPts val="640"/>
              </a:spcBef>
              <a:spcAft>
                <a:spcPts val="0"/>
              </a:spcAft>
              <a:buClr>
                <a:srgbClr val="6600CC"/>
              </a:buClr>
              <a:buSzPts val="3200"/>
              <a:buChar char="•"/>
            </a:pPr>
            <a:r>
              <a:rPr lang="en-US"/>
              <a:t>Hypertext Markup Language (HTML)</a:t>
            </a:r>
            <a:endParaRPr/>
          </a:p>
          <a:p>
            <a:pPr indent="-342900" lvl="0" marL="342900" rtl="0" algn="l">
              <a:spcBef>
                <a:spcPts val="640"/>
              </a:spcBef>
              <a:spcAft>
                <a:spcPts val="0"/>
              </a:spcAft>
              <a:buClr>
                <a:srgbClr val="6600CC"/>
              </a:buClr>
              <a:buSzPts val="3200"/>
              <a:buChar char="•"/>
            </a:pPr>
            <a:r>
              <a:rPr lang="en-US"/>
              <a:t>HTML5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4400"/>
              <a:buNone/>
            </a:pPr>
            <a:r>
              <a:rPr lang="en-US"/>
              <a:t>Pervasive Computing</a:t>
            </a:r>
            <a:endParaRPr/>
          </a:p>
        </p:txBody>
      </p:sp>
      <p:sp>
        <p:nvSpPr>
          <p:cNvPr id="167" name="Google Shape;167;p4"/>
          <p:cNvSpPr txBox="1"/>
          <p:nvPr>
            <p:ph idx="3" type="body"/>
          </p:nvPr>
        </p:nvSpPr>
        <p:spPr>
          <a:xfrm>
            <a:off x="228600" y="2057400"/>
            <a:ext cx="8382000" cy="41910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rgbClr val="6600CC"/>
              </a:buClr>
              <a:buSzPct val="100000"/>
              <a:buNone/>
            </a:pPr>
            <a:r>
              <a:rPr b="1" lang="en-US"/>
              <a:t>Radio-Frequency Identification (RFID): </a:t>
            </a:r>
            <a:r>
              <a:rPr lang="en-US"/>
              <a:t>technology that allows manufacturers to attach tags with antennas and computer chips on goods and then track their movement through radio signals. RFID was developed to replace bar codes.</a:t>
            </a:r>
            <a:endParaRPr/>
          </a:p>
          <a:p>
            <a:pPr indent="0" lvl="0" marL="0" rtl="0" algn="l">
              <a:spcBef>
                <a:spcPts val="0"/>
              </a:spcBef>
              <a:spcAft>
                <a:spcPts val="0"/>
              </a:spcAft>
              <a:buClr>
                <a:srgbClr val="6600CC"/>
              </a:buClr>
              <a:buSzPct val="100000"/>
              <a:buNone/>
            </a:pPr>
            <a:r>
              <a:t/>
            </a:r>
            <a:endParaRPr/>
          </a:p>
          <a:p>
            <a:pPr indent="0" lvl="0" marL="0" rtl="0" algn="l">
              <a:spcBef>
                <a:spcPts val="0"/>
              </a:spcBef>
              <a:spcAft>
                <a:spcPts val="0"/>
              </a:spcAft>
              <a:buClr>
                <a:srgbClr val="6600CC"/>
              </a:buClr>
              <a:buSzPct val="100000"/>
              <a:buNone/>
            </a:pPr>
            <a:r>
              <a:rPr b="1" lang="en-US"/>
              <a:t>Wireless Sensor Networks (WSNs): </a:t>
            </a:r>
            <a:r>
              <a:rPr lang="en-US"/>
              <a:t>networks of interconnected, battery powered, wireless sensors called motes that are placed into the physical environment.</a:t>
            </a:r>
            <a:endParaRPr/>
          </a:p>
          <a:p>
            <a:pPr indent="0" lvl="0" marL="0" rtl="0" algn="l">
              <a:spcBef>
                <a:spcPts val="0"/>
              </a:spcBef>
              <a:spcAft>
                <a:spcPts val="0"/>
              </a:spcAft>
              <a:buClr>
                <a:srgbClr val="6600CC"/>
              </a:buClr>
              <a:buSzPct val="100000"/>
              <a:buNone/>
            </a:pPr>
            <a:r>
              <a:t/>
            </a:r>
            <a:endParaRPr/>
          </a:p>
          <a:p>
            <a:pPr indent="0" lvl="0" marL="0" rtl="0" algn="l">
              <a:spcBef>
                <a:spcPts val="0"/>
              </a:spcBef>
              <a:spcAft>
                <a:spcPts val="0"/>
              </a:spcAft>
              <a:buClr>
                <a:srgbClr val="6600CC"/>
              </a:buClr>
              <a:buSzPct val="100000"/>
              <a:buNone/>
            </a:pPr>
            <a:r>
              <a:rPr b="1" lang="en-US"/>
              <a:t>Internet of Things (IoT): </a:t>
            </a:r>
            <a:r>
              <a:rPr lang="en-US"/>
              <a:t>a scenario in which objects, animals, and people are provided with unique identifiers and the ability to automatically transfer data over a network without requiring human-to-human or human-to-computer interaction.</a:t>
            </a:r>
            <a:endParaRPr/>
          </a:p>
          <a:p>
            <a:pPr indent="0" lvl="0" marL="0" rtl="0" algn="l">
              <a:spcBef>
                <a:spcPts val="0"/>
              </a:spcBef>
              <a:spcAft>
                <a:spcPts val="0"/>
              </a:spcAft>
              <a:buClr>
                <a:srgbClr val="6600CC"/>
              </a:buClr>
              <a:buSzPct val="100000"/>
              <a:buNone/>
            </a:pPr>
            <a:r>
              <a:t/>
            </a:r>
            <a:endParaRPr/>
          </a:p>
          <a:p>
            <a:pPr indent="-200660" lvl="0" marL="342900" rtl="0" algn="l">
              <a:spcBef>
                <a:spcPts val="448"/>
              </a:spcBef>
              <a:spcAft>
                <a:spcPts val="0"/>
              </a:spcAft>
              <a:buClr>
                <a:srgbClr val="6600CC"/>
              </a:buClr>
              <a:buSzPct val="100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2" name="Shape 412"/>
        <p:cNvGrpSpPr/>
        <p:nvPr/>
      </p:nvGrpSpPr>
      <p:grpSpPr>
        <a:xfrm>
          <a:off x="0" y="0"/>
          <a:ext cx="0" cy="0"/>
          <a:chOff x="0" y="0"/>
          <a:chExt cx="0" cy="0"/>
        </a:xfrm>
      </p:grpSpPr>
      <p:sp>
        <p:nvSpPr>
          <p:cNvPr id="413" name="Google Shape;413;p40"/>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Benefits of Web Services</a:t>
            </a:r>
            <a:endParaRPr/>
          </a:p>
        </p:txBody>
      </p:sp>
      <p:sp>
        <p:nvSpPr>
          <p:cNvPr id="414" name="Google Shape;414;p40"/>
          <p:cNvSpPr txBox="1"/>
          <p:nvPr>
            <p:ph idx="2" type="body"/>
          </p:nvPr>
        </p:nvSpPr>
        <p:spPr>
          <a:xfrm>
            <a:off x="457200" y="1524000"/>
            <a:ext cx="8153400" cy="4724400"/>
          </a:xfrm>
          <a:prstGeom prst="rect">
            <a:avLst/>
          </a:prstGeom>
          <a:noFill/>
          <a:ln>
            <a:noFill/>
          </a:ln>
        </p:spPr>
        <p:txBody>
          <a:bodyPr anchorCtr="0" anchor="t" bIns="45700" lIns="91425" spcFirstLastPara="1" rIns="91425" wrap="square" tIns="45700">
            <a:normAutofit lnSpcReduction="10000"/>
          </a:bodyPr>
          <a:lstStyle/>
          <a:p>
            <a:pPr indent="-203200" lvl="0" marL="171450" rtl="0" algn="l">
              <a:spcBef>
                <a:spcPts val="0"/>
              </a:spcBef>
              <a:spcAft>
                <a:spcPts val="0"/>
              </a:spcAft>
              <a:buClr>
                <a:schemeClr val="dk1"/>
              </a:buClr>
              <a:buSzPts val="3200"/>
              <a:buChar char="•"/>
            </a:pPr>
            <a:r>
              <a:rPr lang="en-US"/>
              <a:t>The organization can utilize the existing Internet infrastructure without having to implement any new technologies.</a:t>
            </a:r>
            <a:endParaRPr/>
          </a:p>
          <a:p>
            <a:pPr indent="-203200" lvl="0" marL="171450" rtl="0" algn="l">
              <a:spcBef>
                <a:spcPts val="640"/>
              </a:spcBef>
              <a:spcAft>
                <a:spcPts val="0"/>
              </a:spcAft>
              <a:buClr>
                <a:schemeClr val="dk1"/>
              </a:buClr>
              <a:buSzPts val="3200"/>
              <a:buChar char="•"/>
            </a:pPr>
            <a:r>
              <a:rPr lang="en-US"/>
              <a:t>Organizational personnel can access remote or local data without having to understand the complexities of this process.</a:t>
            </a:r>
            <a:endParaRPr/>
          </a:p>
          <a:p>
            <a:pPr indent="-203200" lvl="0" marL="171450" rtl="0" algn="l">
              <a:spcBef>
                <a:spcPts val="640"/>
              </a:spcBef>
              <a:spcAft>
                <a:spcPts val="0"/>
              </a:spcAft>
              <a:buClr>
                <a:schemeClr val="dk1"/>
              </a:buClr>
              <a:buSzPts val="3200"/>
              <a:buChar char="•"/>
            </a:pPr>
            <a:r>
              <a:rPr lang="en-US"/>
              <a:t>The organization can create new applications quickly and easily.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5"/>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Radio-Frequency Identification (RFID)</a:t>
            </a:r>
            <a:endParaRPr/>
          </a:p>
        </p:txBody>
      </p:sp>
      <p:sp>
        <p:nvSpPr>
          <p:cNvPr id="174" name="Google Shape;174;p5"/>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RFID</a:t>
            </a:r>
            <a:endParaRPr/>
          </a:p>
          <a:p>
            <a:pPr indent="-342900" lvl="0" marL="342900" rtl="0" algn="l">
              <a:spcBef>
                <a:spcPts val="640"/>
              </a:spcBef>
              <a:spcAft>
                <a:spcPts val="0"/>
              </a:spcAft>
              <a:buClr>
                <a:schemeClr val="dk1"/>
              </a:buClr>
              <a:buSzPts val="3200"/>
              <a:buChar char="•"/>
            </a:pPr>
            <a:r>
              <a:rPr lang="en-US"/>
              <a:t>Bar Codes</a:t>
            </a:r>
            <a:endParaRPr/>
          </a:p>
          <a:p>
            <a:pPr indent="-342900" lvl="0" marL="342900" rtl="0" algn="l">
              <a:spcBef>
                <a:spcPts val="640"/>
              </a:spcBef>
              <a:spcAft>
                <a:spcPts val="0"/>
              </a:spcAft>
              <a:buClr>
                <a:schemeClr val="dk1"/>
              </a:buClr>
              <a:buSzPts val="3200"/>
              <a:buChar char="•"/>
            </a:pPr>
            <a:r>
              <a:rPr lang="en-US"/>
              <a:t>QR Codes</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pic>
        <p:nvPicPr>
          <p:cNvPr id="175" name="Google Shape;175;p5"/>
          <p:cNvPicPr preferRelativeResize="0"/>
          <p:nvPr/>
        </p:nvPicPr>
        <p:blipFill rotWithShape="1">
          <a:blip r:embed="rId3">
            <a:alphaModFix/>
          </a:blip>
          <a:srcRect b="0" l="0" r="0" t="0"/>
          <a:stretch/>
        </p:blipFill>
        <p:spPr>
          <a:xfrm>
            <a:off x="5432425" y="1905000"/>
            <a:ext cx="2779395" cy="2064385"/>
          </a:xfrm>
          <a:prstGeom prst="rect">
            <a:avLst/>
          </a:prstGeom>
          <a:noFill/>
          <a:ln>
            <a:noFill/>
          </a:ln>
        </p:spPr>
      </p:pic>
      <p:pic>
        <p:nvPicPr>
          <p:cNvPr id="176" name="Google Shape;176;p5"/>
          <p:cNvPicPr preferRelativeResize="0"/>
          <p:nvPr/>
        </p:nvPicPr>
        <p:blipFill rotWithShape="1">
          <a:blip r:embed="rId4">
            <a:alphaModFix/>
          </a:blip>
          <a:srcRect b="0" l="0" r="0" t="0"/>
          <a:stretch/>
        </p:blipFill>
        <p:spPr>
          <a:xfrm>
            <a:off x="1371600" y="4172585"/>
            <a:ext cx="3392805" cy="1809115"/>
          </a:xfrm>
          <a:prstGeom prst="rect">
            <a:avLst/>
          </a:prstGeom>
          <a:noFill/>
          <a:ln>
            <a:noFill/>
          </a:ln>
        </p:spPr>
      </p:pic>
      <p:pic>
        <p:nvPicPr>
          <p:cNvPr id="177" name="Google Shape;177;p5"/>
          <p:cNvPicPr preferRelativeResize="0"/>
          <p:nvPr/>
        </p:nvPicPr>
        <p:blipFill rotWithShape="1">
          <a:blip r:embed="rId5">
            <a:alphaModFix/>
          </a:blip>
          <a:srcRect b="0" l="0" r="0" t="0"/>
          <a:stretch/>
        </p:blipFill>
        <p:spPr>
          <a:xfrm>
            <a:off x="5432425" y="4248785"/>
            <a:ext cx="3178810" cy="19996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RFID</a:t>
            </a:r>
            <a:endParaRPr/>
          </a:p>
        </p:txBody>
      </p:sp>
      <p:sp>
        <p:nvSpPr>
          <p:cNvPr id="184" name="Google Shape;184;p6"/>
          <p:cNvSpPr txBox="1"/>
          <p:nvPr>
            <p:ph idx="2" type="body"/>
          </p:nvPr>
        </p:nvSpPr>
        <p:spPr>
          <a:xfrm>
            <a:off x="609600" y="1934845"/>
            <a:ext cx="8001000" cy="4313555"/>
          </a:xfrm>
          <a:prstGeom prst="rect">
            <a:avLst/>
          </a:prstGeom>
          <a:noFill/>
          <a:ln>
            <a:noFill/>
          </a:ln>
        </p:spPr>
        <p:txBody>
          <a:bodyPr anchorCtr="0" anchor="t" bIns="45700" lIns="91425" spcFirstLastPara="1" rIns="91425" wrap="square" tIns="45700">
            <a:normAutofit fontScale="82500"/>
          </a:bodyPr>
          <a:lstStyle/>
          <a:p>
            <a:pPr indent="-342900" lvl="0" marL="342900" rtl="0" algn="l">
              <a:spcBef>
                <a:spcPts val="0"/>
              </a:spcBef>
              <a:spcAft>
                <a:spcPts val="0"/>
              </a:spcAft>
              <a:buClr>
                <a:srgbClr val="595959"/>
              </a:buClr>
              <a:buSzPct val="100000"/>
              <a:buChar char="•"/>
            </a:pPr>
            <a:r>
              <a:rPr lang="en-US"/>
              <a:t>RFID Systems</a:t>
            </a:r>
            <a:endParaRPr/>
          </a:p>
          <a:p>
            <a:pPr indent="-342900" lvl="0" marL="342900" rtl="0" algn="l">
              <a:spcBef>
                <a:spcPts val="528"/>
              </a:spcBef>
              <a:spcAft>
                <a:spcPts val="0"/>
              </a:spcAft>
              <a:buClr>
                <a:srgbClr val="595959"/>
              </a:buClr>
              <a:buSzPct val="100000"/>
              <a:buChar char="•"/>
            </a:pPr>
            <a:r>
              <a:rPr lang="en-US"/>
              <a:t>Two Basic Types of RFID Tags</a:t>
            </a:r>
            <a:endParaRPr/>
          </a:p>
          <a:p>
            <a:pPr indent="-342900" lvl="0" marL="342900" rtl="0" algn="l">
              <a:spcBef>
                <a:spcPts val="528"/>
              </a:spcBef>
              <a:spcAft>
                <a:spcPts val="0"/>
              </a:spcAft>
              <a:buClr>
                <a:srgbClr val="595959"/>
              </a:buClr>
              <a:buSzPct val="100000"/>
              <a:buChar char="•"/>
            </a:pPr>
            <a:r>
              <a:rPr b="1" i="1" lang="en-US"/>
              <a:t>Active RFID: </a:t>
            </a:r>
            <a:r>
              <a:rPr lang="en-US"/>
              <a:t>tags that use internal batteries for power, and they broadcast radio waves to a reader.</a:t>
            </a:r>
            <a:endParaRPr/>
          </a:p>
          <a:p>
            <a:pPr indent="-175260" lvl="0" marL="342900" rtl="0" algn="l">
              <a:spcBef>
                <a:spcPts val="528"/>
              </a:spcBef>
              <a:spcAft>
                <a:spcPts val="0"/>
              </a:spcAft>
              <a:buClr>
                <a:srgbClr val="595959"/>
              </a:buClr>
              <a:buSzPct val="100000"/>
              <a:buNone/>
            </a:pPr>
            <a:r>
              <a:t/>
            </a:r>
            <a:endParaRPr/>
          </a:p>
          <a:p>
            <a:pPr indent="-342900" lvl="0" marL="342900" rtl="0" algn="l">
              <a:spcBef>
                <a:spcPts val="528"/>
              </a:spcBef>
              <a:spcAft>
                <a:spcPts val="0"/>
              </a:spcAft>
              <a:buClr>
                <a:srgbClr val="595959"/>
              </a:buClr>
              <a:buSzPct val="100000"/>
              <a:buChar char="•"/>
            </a:pPr>
            <a:r>
              <a:rPr b="1" i="1" lang="en-US"/>
              <a:t>Passive RFID: </a:t>
            </a:r>
            <a:r>
              <a:rPr lang="en-US"/>
              <a:t>tags rely entirely on readers for their power, less expensive than active tags, and can be read only up to </a:t>
            </a:r>
            <a:r>
              <a:rPr b="1" lang="en-US"/>
              <a:t>20 feet.</a:t>
            </a:r>
            <a:endParaRPr b="1"/>
          </a:p>
          <a:p>
            <a:pPr indent="-139065" lvl="1" marL="742950" rtl="0" algn="l">
              <a:spcBef>
                <a:spcPts val="462"/>
              </a:spcBef>
              <a:spcAft>
                <a:spcPts val="0"/>
              </a:spcAft>
              <a:buClr>
                <a:srgbClr val="595959"/>
              </a:buClr>
              <a:buSzPct val="100000"/>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t/>
            </a:r>
            <a:endParaRPr/>
          </a:p>
        </p:txBody>
      </p:sp>
      <p:sp>
        <p:nvSpPr>
          <p:cNvPr id="190" name="Google Shape;190;p7"/>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rgbClr val="595959"/>
              </a:buClr>
              <a:buSzPts val="3200"/>
              <a:buNone/>
            </a:pPr>
            <a:r>
              <a:t/>
            </a:r>
            <a:endParaRPr/>
          </a:p>
        </p:txBody>
      </p:sp>
      <p:pic>
        <p:nvPicPr>
          <p:cNvPr id="191" name="Google Shape;191;p7"/>
          <p:cNvPicPr preferRelativeResize="0"/>
          <p:nvPr/>
        </p:nvPicPr>
        <p:blipFill rotWithShape="1">
          <a:blip r:embed="rId3">
            <a:alphaModFix/>
          </a:blip>
          <a:srcRect b="0" l="0" r="0" t="0"/>
          <a:stretch/>
        </p:blipFill>
        <p:spPr>
          <a:xfrm>
            <a:off x="451485" y="74295"/>
            <a:ext cx="8307705" cy="66713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8"/>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Bar Codes</a:t>
            </a:r>
            <a:endParaRPr/>
          </a:p>
        </p:txBody>
      </p:sp>
      <p:sp>
        <p:nvSpPr>
          <p:cNvPr id="198" name="Google Shape;198;p8"/>
          <p:cNvSpPr txBox="1"/>
          <p:nvPr>
            <p:ph idx="2" type="body"/>
          </p:nvPr>
        </p:nvSpPr>
        <p:spPr>
          <a:xfrm>
            <a:off x="571500" y="1981200"/>
            <a:ext cx="8001000" cy="39624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rgbClr val="595959"/>
              </a:buClr>
              <a:buSzPct val="100000"/>
              <a:buChar char="•"/>
            </a:pPr>
            <a:r>
              <a:rPr b="1" lang="en-US"/>
              <a:t>Universal Product Code (UPC): </a:t>
            </a:r>
            <a:r>
              <a:rPr lang="en-US"/>
              <a:t>A typical bar code made up of </a:t>
            </a:r>
            <a:r>
              <a:rPr b="1" lang="en-US">
                <a:solidFill>
                  <a:srgbClr val="C00000"/>
                </a:solidFill>
              </a:rPr>
              <a:t>12 digits</a:t>
            </a:r>
            <a:r>
              <a:rPr lang="en-US"/>
              <a:t> that are batched in various groups. The </a:t>
            </a:r>
            <a:r>
              <a:rPr lang="en-US">
                <a:solidFill>
                  <a:srgbClr val="C00000"/>
                </a:solidFill>
              </a:rPr>
              <a:t>f</a:t>
            </a:r>
            <a:r>
              <a:rPr b="1" lang="en-US">
                <a:solidFill>
                  <a:srgbClr val="C00000"/>
                </a:solidFill>
              </a:rPr>
              <a:t>irst digit identifies the item type</a:t>
            </a:r>
            <a:r>
              <a:rPr lang="en-US"/>
              <a:t>, the next </a:t>
            </a:r>
            <a:r>
              <a:rPr b="1" lang="en-US"/>
              <a:t>five</a:t>
            </a:r>
            <a:r>
              <a:rPr lang="en-US"/>
              <a:t> digits identify the </a:t>
            </a:r>
            <a:r>
              <a:rPr b="1" lang="en-US"/>
              <a:t>manufacturer,</a:t>
            </a:r>
            <a:r>
              <a:rPr lang="en-US"/>
              <a:t> and the next five identify the </a:t>
            </a:r>
            <a:r>
              <a:rPr b="1" lang="en-US"/>
              <a:t>product</a:t>
            </a:r>
            <a:r>
              <a:rPr lang="en-US"/>
              <a:t>. The last digit is a check digit for error detection.</a:t>
            </a:r>
            <a:endParaRPr/>
          </a:p>
          <a:p>
            <a:pPr indent="-215900" lvl="0" marL="342900" rtl="0" algn="l">
              <a:spcBef>
                <a:spcPts val="400"/>
              </a:spcBef>
              <a:spcAft>
                <a:spcPts val="0"/>
              </a:spcAft>
              <a:buClr>
                <a:srgbClr val="595959"/>
              </a:buClr>
              <a:buSzPct val="100000"/>
              <a:buNone/>
            </a:pPr>
            <a:r>
              <a:t/>
            </a:r>
            <a:endParaRPr/>
          </a:p>
          <a:p>
            <a:pPr indent="-342900" lvl="0" marL="342900" rtl="0" algn="l">
              <a:spcBef>
                <a:spcPts val="400"/>
              </a:spcBef>
              <a:spcAft>
                <a:spcPts val="0"/>
              </a:spcAft>
              <a:buClr>
                <a:srgbClr val="595959"/>
              </a:buClr>
              <a:buSzPct val="100000"/>
              <a:buChar char="•"/>
            </a:pPr>
            <a:r>
              <a:rPr b="1" lang="en-US"/>
              <a:t>Limitations of Bar codes:</a:t>
            </a:r>
            <a:endParaRPr b="1"/>
          </a:p>
          <a:p>
            <a:pPr indent="-171450" lvl="0" marL="171450" rtl="0" algn="l">
              <a:spcBef>
                <a:spcPts val="400"/>
              </a:spcBef>
              <a:spcAft>
                <a:spcPts val="0"/>
              </a:spcAft>
              <a:buClr>
                <a:srgbClr val="595959"/>
              </a:buClr>
              <a:buSzPct val="100000"/>
              <a:buChar char="•"/>
            </a:pPr>
            <a:r>
              <a:rPr lang="en-US"/>
              <a:t>Require a line of sight to the scanning device</a:t>
            </a:r>
            <a:endParaRPr/>
          </a:p>
          <a:p>
            <a:pPr indent="-171450" lvl="0" marL="171450" rtl="0" algn="l">
              <a:spcBef>
                <a:spcPts val="400"/>
              </a:spcBef>
              <a:spcAft>
                <a:spcPts val="0"/>
              </a:spcAft>
              <a:buClr>
                <a:srgbClr val="595959"/>
              </a:buClr>
              <a:buSzPct val="100000"/>
              <a:buChar char="•"/>
            </a:pPr>
            <a:r>
              <a:rPr lang="en-US"/>
              <a:t>Pose substantial problems in a manufacturing plant, warehouse or shipping/receiving dock </a:t>
            </a:r>
            <a:endParaRPr/>
          </a:p>
          <a:p>
            <a:pPr indent="-171450" lvl="0" marL="171450" rtl="0" algn="l">
              <a:spcBef>
                <a:spcPts val="400"/>
              </a:spcBef>
              <a:spcAft>
                <a:spcPts val="0"/>
              </a:spcAft>
              <a:buClr>
                <a:srgbClr val="595959"/>
              </a:buClr>
              <a:buSzPct val="100000"/>
              <a:buChar char="•"/>
            </a:pPr>
            <a:r>
              <a:rPr lang="en-US"/>
              <a:t>Paper bar codes can be ripped, soiled, or lost</a:t>
            </a:r>
            <a:endParaRPr/>
          </a:p>
          <a:p>
            <a:pPr indent="-171450" lvl="0" marL="171450" rtl="0" algn="l">
              <a:spcBef>
                <a:spcPts val="400"/>
              </a:spcBef>
              <a:spcAft>
                <a:spcPts val="0"/>
              </a:spcAft>
              <a:buClr>
                <a:srgbClr val="595959"/>
              </a:buClr>
              <a:buSzPct val="100000"/>
              <a:buChar char="•"/>
            </a:pPr>
            <a:r>
              <a:rPr lang="en-US"/>
              <a:t>identifies the manufacturer and product but not the actual item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QR Codes: </a:t>
            </a:r>
            <a:br>
              <a:rPr lang="en-US"/>
            </a:br>
            <a:r>
              <a:rPr lang="en-US"/>
              <a:t>Advantages Over Bar Codes</a:t>
            </a:r>
            <a:endParaRPr/>
          </a:p>
        </p:txBody>
      </p:sp>
      <p:sp>
        <p:nvSpPr>
          <p:cNvPr id="205" name="Google Shape;205;p9"/>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rgbClr val="595959"/>
              </a:buClr>
              <a:buSzPct val="100000"/>
              <a:buNone/>
            </a:pPr>
            <a:r>
              <a:rPr b="1" lang="en-US"/>
              <a:t>QR code: </a:t>
            </a:r>
            <a:r>
              <a:rPr lang="en-US"/>
              <a:t>a two-dimensional code, readable by dedicated QR readers and camera phones</a:t>
            </a:r>
            <a:endParaRPr/>
          </a:p>
          <a:p>
            <a:pPr indent="-200660" lvl="0" marL="342900" rtl="0" algn="l">
              <a:spcBef>
                <a:spcPts val="448"/>
              </a:spcBef>
              <a:spcAft>
                <a:spcPts val="0"/>
              </a:spcAft>
              <a:buClr>
                <a:srgbClr val="595959"/>
              </a:buClr>
              <a:buSzPct val="100000"/>
              <a:buNone/>
            </a:pPr>
            <a:r>
              <a:t/>
            </a:r>
            <a:endParaRPr/>
          </a:p>
          <a:p>
            <a:pPr indent="-342900" lvl="0" marL="342900" rtl="0" algn="l">
              <a:spcBef>
                <a:spcPts val="448"/>
              </a:spcBef>
              <a:spcAft>
                <a:spcPts val="0"/>
              </a:spcAft>
              <a:buClr>
                <a:srgbClr val="595959"/>
              </a:buClr>
              <a:buSzPct val="100000"/>
              <a:buChar char="•"/>
            </a:pPr>
            <a:r>
              <a:rPr b="1" lang="en-US"/>
              <a:t>Advantages of QR codes (over bar codes):</a:t>
            </a:r>
            <a:endParaRPr b="1"/>
          </a:p>
          <a:p>
            <a:pPr indent="-342900" lvl="0" marL="342900" rtl="0" algn="l">
              <a:spcBef>
                <a:spcPts val="448"/>
              </a:spcBef>
              <a:spcAft>
                <a:spcPts val="0"/>
              </a:spcAft>
              <a:buClr>
                <a:srgbClr val="595959"/>
              </a:buClr>
              <a:buSzPct val="100000"/>
              <a:buChar char="•"/>
            </a:pPr>
            <a:r>
              <a:rPr lang="en-US"/>
              <a:t>QR codes can store much more information.</a:t>
            </a:r>
            <a:endParaRPr/>
          </a:p>
          <a:p>
            <a:pPr indent="-342900" lvl="0" marL="342900" rtl="0" algn="l">
              <a:spcBef>
                <a:spcPts val="448"/>
              </a:spcBef>
              <a:spcAft>
                <a:spcPts val="0"/>
              </a:spcAft>
              <a:buClr>
                <a:srgbClr val="E30000"/>
              </a:buClr>
              <a:buSzPct val="100000"/>
              <a:buChar char="•"/>
            </a:pPr>
            <a:r>
              <a:rPr b="1" lang="en-US">
                <a:solidFill>
                  <a:srgbClr val="E30000"/>
                </a:solidFill>
              </a:rPr>
              <a:t>Data types stored in QR codes include numbers, text, URLs, and even Japanese characters.</a:t>
            </a:r>
            <a:endParaRPr/>
          </a:p>
          <a:p>
            <a:pPr indent="-342900" lvl="0" marL="342900" rtl="0" algn="l">
              <a:spcBef>
                <a:spcPts val="448"/>
              </a:spcBef>
              <a:spcAft>
                <a:spcPts val="0"/>
              </a:spcAft>
              <a:buClr>
                <a:srgbClr val="595959"/>
              </a:buClr>
              <a:buSzPct val="100000"/>
              <a:buChar char="•"/>
            </a:pPr>
            <a:r>
              <a:rPr lang="en-US"/>
              <a:t>QR codes are smaller because they store information both horizontally and vertically.</a:t>
            </a:r>
            <a:endParaRPr/>
          </a:p>
          <a:p>
            <a:pPr indent="-342900" lvl="0" marL="342900" rtl="0" algn="l">
              <a:spcBef>
                <a:spcPts val="448"/>
              </a:spcBef>
              <a:spcAft>
                <a:spcPts val="0"/>
              </a:spcAft>
              <a:buClr>
                <a:srgbClr val="595959"/>
              </a:buClr>
              <a:buSzPct val="100000"/>
              <a:buChar char="•"/>
            </a:pPr>
            <a:r>
              <a:rPr lang="en-US"/>
              <a:t>QR codes can be read from any direction or angle, so they are less likely to be misread.</a:t>
            </a:r>
            <a:endParaRPr/>
          </a:p>
          <a:p>
            <a:pPr indent="-342900" lvl="0" marL="342900" rtl="0" algn="l">
              <a:spcBef>
                <a:spcPts val="448"/>
              </a:spcBef>
              <a:spcAft>
                <a:spcPts val="0"/>
              </a:spcAft>
              <a:buClr>
                <a:srgbClr val="595959"/>
              </a:buClr>
              <a:buSzPct val="100000"/>
              <a:buChar char="•"/>
            </a:pPr>
            <a:r>
              <a:rPr lang="en-US"/>
              <a:t>QR codes are more resistant to damage.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2013-08-07T23:49:00Z</dcterms:created>
  <dc:creator>John Kenneth Corley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E7FB38DFF7EE4E1AA0AD7DCDBAEFE680</vt:lpwstr>
  </property>
  <property fmtid="{D5CDD505-2E9C-101B-9397-08002B2CF9AE}" pid="3" name="KSOProductBuildVer">
    <vt:lpwstr>1033-11.2.0.11341</vt:lpwstr>
  </property>
</Properties>
</file>