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embeddedFontLst>
    <p:embeddedFont>
      <p:font typeface="Garamond"/>
      <p:regular r:id="rId54"/>
      <p:bold r:id="rId55"/>
      <p:italic r:id="rId56"/>
      <p:boldItalic r:id="rId57"/>
    </p:embeddedFont>
    <p:embeddedFont>
      <p:font typeface="Century Gothic"/>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2" roundtripDataSignature="AMtx7mjgpMNuf1JkofjoQ1qDA4J4Mcl/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CenturyGothic-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Garamond-bold.fntdata"/><Relationship Id="rId10" Type="http://schemas.openxmlformats.org/officeDocument/2006/relationships/slide" Target="slides/slide5.xml"/><Relationship Id="rId54" Type="http://schemas.openxmlformats.org/officeDocument/2006/relationships/font" Target="fonts/Garamond-regular.fntdata"/><Relationship Id="rId13" Type="http://schemas.openxmlformats.org/officeDocument/2006/relationships/slide" Target="slides/slide8.xml"/><Relationship Id="rId57" Type="http://schemas.openxmlformats.org/officeDocument/2006/relationships/font" Target="fonts/Garamond-boldItalic.fntdata"/><Relationship Id="rId12" Type="http://schemas.openxmlformats.org/officeDocument/2006/relationships/slide" Target="slides/slide7.xml"/><Relationship Id="rId56" Type="http://schemas.openxmlformats.org/officeDocument/2006/relationships/font" Target="fonts/Garamond-italic.fntdata"/><Relationship Id="rId15" Type="http://schemas.openxmlformats.org/officeDocument/2006/relationships/slide" Target="slides/slide10.xml"/><Relationship Id="rId59" Type="http://schemas.openxmlformats.org/officeDocument/2006/relationships/font" Target="fonts/CenturyGothic-bold.fntdata"/><Relationship Id="rId14" Type="http://schemas.openxmlformats.org/officeDocument/2006/relationships/slide" Target="slides/slide9.xml"/><Relationship Id="rId58" Type="http://schemas.openxmlformats.org/officeDocument/2006/relationships/font" Target="fonts/CenturyGothic-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IT Strategic Plan: </a:t>
            </a:r>
            <a:r>
              <a:rPr lang="en-US"/>
              <a:t>a set of long-range goals that describe the IT infrastructure and identify the major IT initiatives needed to achieve the organization’s goals.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Three Objectives of an IT Strategic Plan:</a:t>
            </a:r>
            <a:endParaRPr b="1"/>
          </a:p>
          <a:p>
            <a:pPr indent="0" lvl="0" marL="0" rtl="0" algn="l">
              <a:spcBef>
                <a:spcPts val="0"/>
              </a:spcBef>
              <a:spcAft>
                <a:spcPts val="0"/>
              </a:spcAft>
              <a:buNone/>
            </a:pPr>
            <a:r>
              <a:rPr b="1" i="1" lang="en-US"/>
              <a:t>Must be aligned with the organization’s strategic plan. </a:t>
            </a:r>
            <a:r>
              <a:rPr lang="en-US"/>
              <a:t>Alignment is critical because the organization’s information systems must support the organization’s strategies.</a:t>
            </a:r>
            <a:endParaRPr/>
          </a:p>
          <a:p>
            <a:pPr indent="0" lvl="0" marL="0" rtl="0" algn="l">
              <a:spcBef>
                <a:spcPts val="0"/>
              </a:spcBef>
              <a:spcAft>
                <a:spcPts val="0"/>
              </a:spcAft>
              <a:buNone/>
            </a:pPr>
            <a:r>
              <a:rPr b="1" i="1" lang="en-US"/>
              <a:t>Provide for an IT architecture </a:t>
            </a:r>
            <a:r>
              <a:rPr lang="en-US"/>
              <a:t>that seamlessly networks users, applications, and databases.</a:t>
            </a:r>
            <a:endParaRPr/>
          </a:p>
          <a:p>
            <a:pPr indent="0" lvl="0" marL="0" rtl="0" algn="l">
              <a:spcBef>
                <a:spcPts val="0"/>
              </a:spcBef>
              <a:spcAft>
                <a:spcPts val="0"/>
              </a:spcAft>
              <a:buNone/>
            </a:pPr>
            <a:r>
              <a:rPr b="1" i="1" lang="en-US"/>
              <a:t>Efficiently allocate IS development resources </a:t>
            </a:r>
            <a:r>
              <a:rPr lang="en-US"/>
              <a:t>among competing projects so that the projects can be completed on time and within budget and still have the required functionality.</a:t>
            </a:r>
            <a:endParaRPr/>
          </a:p>
        </p:txBody>
      </p:sp>
      <p:sp>
        <p:nvSpPr>
          <p:cNvPr id="201" name="Google Shape;20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IT Steering Committee: </a:t>
            </a:r>
            <a:r>
              <a:rPr lang="en-US"/>
              <a:t>comprised of a group of managers and staff who represent the various organizational units, is created to establish IT priorities and to ensure that the MIS function is meeting the organization’s needs.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Major Tasks of an IT Steering Committee:</a:t>
            </a:r>
            <a:endParaRPr b="1"/>
          </a:p>
          <a:p>
            <a:pPr indent="-171450" lvl="0" marL="171450" rtl="0" algn="l">
              <a:spcBef>
                <a:spcPts val="0"/>
              </a:spcBef>
              <a:spcAft>
                <a:spcPts val="0"/>
              </a:spcAft>
              <a:buClr>
                <a:schemeClr val="dk1"/>
              </a:buClr>
              <a:buSzPts val="1200"/>
              <a:buFont typeface="Arial"/>
              <a:buChar char="•"/>
            </a:pPr>
            <a:r>
              <a:rPr lang="en-US"/>
              <a:t>Link corporate strategy with IT strategy</a:t>
            </a:r>
            <a:endParaRPr/>
          </a:p>
          <a:p>
            <a:pPr indent="-171450" lvl="0" marL="171450" rtl="0" algn="l">
              <a:spcBef>
                <a:spcPts val="0"/>
              </a:spcBef>
              <a:spcAft>
                <a:spcPts val="0"/>
              </a:spcAft>
              <a:buClr>
                <a:schemeClr val="dk1"/>
              </a:buClr>
              <a:buSzPts val="1200"/>
              <a:buFont typeface="Arial"/>
              <a:buChar char="•"/>
            </a:pPr>
            <a:r>
              <a:rPr lang="en-US"/>
              <a:t>Approve the allocation of resources for the MIS function</a:t>
            </a:r>
            <a:endParaRPr/>
          </a:p>
          <a:p>
            <a:pPr indent="-171450" lvl="0" marL="171450" rtl="0" algn="l">
              <a:spcBef>
                <a:spcPts val="0"/>
              </a:spcBef>
              <a:spcAft>
                <a:spcPts val="0"/>
              </a:spcAft>
              <a:buClr>
                <a:schemeClr val="dk1"/>
              </a:buClr>
              <a:buSzPts val="1200"/>
              <a:buFont typeface="Arial"/>
              <a:buChar char="•"/>
            </a:pPr>
            <a:r>
              <a:rPr lang="en-US"/>
              <a:t>Establish performance measures for the MIS function and ensure they are met</a:t>
            </a:r>
            <a:endParaRPr/>
          </a:p>
        </p:txBody>
      </p:sp>
      <p:sp>
        <p:nvSpPr>
          <p:cNvPr id="208" name="Google Shape;20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IS Operational Plan: </a:t>
            </a:r>
            <a:r>
              <a:rPr b="0" lang="en-US"/>
              <a:t>consists of a clear set of projects that the IS department and the functional area managers will execute in support of the IT strategic plan.</a:t>
            </a:r>
            <a:endParaRPr b="0"/>
          </a:p>
          <a:p>
            <a:pPr indent="0" lvl="0" marL="0" rtl="0" algn="l">
              <a:spcBef>
                <a:spcPts val="0"/>
              </a:spcBef>
              <a:spcAft>
                <a:spcPts val="0"/>
              </a:spcAft>
              <a:buNone/>
            </a:pPr>
            <a:r>
              <a:t/>
            </a:r>
            <a:endParaRPr b="1"/>
          </a:p>
          <a:p>
            <a:pPr indent="0" lvl="0" marL="0" rtl="0" algn="l">
              <a:spcBef>
                <a:spcPts val="0"/>
              </a:spcBef>
              <a:spcAft>
                <a:spcPts val="0"/>
              </a:spcAft>
              <a:buNone/>
            </a:pPr>
            <a:r>
              <a:rPr b="1" lang="en-US"/>
              <a:t>Elements of an IS operational plan:</a:t>
            </a:r>
            <a:endParaRPr b="1"/>
          </a:p>
          <a:p>
            <a:pPr indent="0" lvl="0" marL="0" rtl="0" algn="l">
              <a:spcBef>
                <a:spcPts val="0"/>
              </a:spcBef>
              <a:spcAft>
                <a:spcPts val="0"/>
              </a:spcAft>
              <a:buNone/>
            </a:pPr>
            <a:r>
              <a:rPr b="1" lang="en-US"/>
              <a:t>Mission: </a:t>
            </a:r>
            <a:r>
              <a:rPr lang="en-US"/>
              <a:t>The mission of the IS function (derived from the IT strategy).</a:t>
            </a:r>
            <a:endParaRPr/>
          </a:p>
          <a:p>
            <a:pPr indent="0" lvl="0" marL="0" rtl="0" algn="l">
              <a:spcBef>
                <a:spcPts val="0"/>
              </a:spcBef>
              <a:spcAft>
                <a:spcPts val="0"/>
              </a:spcAft>
              <a:buNone/>
            </a:pPr>
            <a:r>
              <a:rPr b="1" lang="en-US"/>
              <a:t>IS Environment: </a:t>
            </a:r>
            <a:r>
              <a:rPr lang="en-US"/>
              <a:t>A summary of the information needs of the individual functional areas and of the organization as a whole.</a:t>
            </a:r>
            <a:endParaRPr/>
          </a:p>
          <a:p>
            <a:pPr indent="0" lvl="0" marL="0" rtl="0" algn="l">
              <a:spcBef>
                <a:spcPts val="0"/>
              </a:spcBef>
              <a:spcAft>
                <a:spcPts val="0"/>
              </a:spcAft>
              <a:buNone/>
            </a:pPr>
            <a:r>
              <a:rPr b="1" lang="en-US"/>
              <a:t>Objectives of the IS Function: </a:t>
            </a:r>
            <a:r>
              <a:rPr lang="en-US"/>
              <a:t>The best current estimate of the goals of the IS function.</a:t>
            </a:r>
            <a:endParaRPr/>
          </a:p>
          <a:p>
            <a:pPr indent="0" lvl="0" marL="0" rtl="0" algn="l">
              <a:spcBef>
                <a:spcPts val="0"/>
              </a:spcBef>
              <a:spcAft>
                <a:spcPts val="0"/>
              </a:spcAft>
              <a:buNone/>
            </a:pPr>
            <a:r>
              <a:rPr b="1" lang="en-US"/>
              <a:t>Constraints on the IS function: </a:t>
            </a:r>
            <a:r>
              <a:rPr lang="en-US"/>
              <a:t>Technological, financial, personnel, and other resource limitations on the IS function.</a:t>
            </a:r>
            <a:endParaRPr/>
          </a:p>
          <a:p>
            <a:pPr indent="0" lvl="0" marL="0" rtl="0" algn="l">
              <a:spcBef>
                <a:spcPts val="0"/>
              </a:spcBef>
              <a:spcAft>
                <a:spcPts val="0"/>
              </a:spcAft>
              <a:buNone/>
            </a:pPr>
            <a:r>
              <a:rPr b="1" lang="en-US"/>
              <a:t>Application Portfolio: </a:t>
            </a:r>
            <a:r>
              <a:rPr lang="en-US"/>
              <a:t>prioritized inventory of present applications and a detailed plan of projects to be developed or continued during the current year.</a:t>
            </a:r>
            <a:endParaRPr/>
          </a:p>
          <a:p>
            <a:pPr indent="0" lvl="0" marL="0" rtl="0" algn="l">
              <a:spcBef>
                <a:spcPts val="0"/>
              </a:spcBef>
              <a:spcAft>
                <a:spcPts val="0"/>
              </a:spcAft>
              <a:buNone/>
            </a:pPr>
            <a:r>
              <a:rPr b="1" lang="en-US"/>
              <a:t>Resource Allocation and Project Management: </a:t>
            </a:r>
            <a:r>
              <a:rPr lang="en-US"/>
              <a:t>A listing of who is going to do what, how, and when.</a:t>
            </a:r>
            <a:endParaRPr/>
          </a:p>
        </p:txBody>
      </p:sp>
      <p:sp>
        <p:nvSpPr>
          <p:cNvPr id="215" name="Google Shape;21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Assessing the Costs: </a:t>
            </a:r>
            <a:r>
              <a:rPr lang="en-US"/>
              <a:t>Calculating the dollar value of IT investments is not as simple as it may seem. One of the major challenges --&gt; allocating fixed costs among different IT projects. </a:t>
            </a:r>
            <a:endParaRPr/>
          </a:p>
          <a:p>
            <a:pPr indent="0" lvl="0" marL="0" rtl="0" algn="l">
              <a:spcBef>
                <a:spcPts val="0"/>
              </a:spcBef>
              <a:spcAft>
                <a:spcPts val="0"/>
              </a:spcAft>
              <a:buNone/>
            </a:pPr>
            <a:r>
              <a:rPr b="1" lang="en-US"/>
              <a:t>Fixed Costs: </a:t>
            </a:r>
            <a:r>
              <a:rPr lang="en-US"/>
              <a:t>are those costs that remain the same regardless of any change in the company’s activity level (e.g., costs associated with infrastructure ,IT services, and IT management.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b="1" lang="en-US"/>
              <a:t>Assessing the Benefits: </a:t>
            </a:r>
            <a:r>
              <a:rPr lang="en-US"/>
              <a:t>benefits may be more difficult to quantify, especially because many of them are intangible.</a:t>
            </a:r>
            <a:endParaRPr/>
          </a:p>
          <a:p>
            <a:pPr indent="0" lvl="0" marL="0" marR="0" rtl="0" algn="l">
              <a:lnSpc>
                <a:spcPct val="100000"/>
              </a:lnSpc>
              <a:spcBef>
                <a:spcPts val="0"/>
              </a:spcBef>
              <a:spcAft>
                <a:spcPts val="0"/>
              </a:spcAft>
              <a:buClr>
                <a:schemeClr val="dk1"/>
              </a:buClr>
              <a:buSzPts val="1200"/>
              <a:buFont typeface="Calibri"/>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Assessing the Costs: </a:t>
            </a:r>
            <a:r>
              <a:rPr lang="en-US"/>
              <a:t>Calculating the dollar value of IT investments is not as simple as it may seem. One of the major challenges --&gt; allocating fixed costs among different IT projects. </a:t>
            </a:r>
            <a:endParaRPr/>
          </a:p>
          <a:p>
            <a:pPr indent="0" lvl="0" marL="0" rtl="0" algn="l">
              <a:spcBef>
                <a:spcPts val="0"/>
              </a:spcBef>
              <a:spcAft>
                <a:spcPts val="0"/>
              </a:spcAft>
              <a:buNone/>
            </a:pPr>
            <a:r>
              <a:rPr b="1" lang="en-US"/>
              <a:t>Fixed Costs: </a:t>
            </a:r>
            <a:r>
              <a:rPr lang="en-US"/>
              <a:t>are those costs that remain the same regardless of any change in the company’s activity level (e.g., costs associated with infrastructure ,IT services, and IT management.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b="1" lang="en-US"/>
              <a:t>Assessing the Benefits: </a:t>
            </a:r>
            <a:r>
              <a:rPr lang="en-US"/>
              <a:t>benefits may be more difficult to quantify, especially because many of them are intangible.</a:t>
            </a:r>
            <a:endParaRPr/>
          </a:p>
          <a:p>
            <a:pPr indent="0" lvl="0" marL="0" marR="0" rtl="0" algn="l">
              <a:lnSpc>
                <a:spcPct val="100000"/>
              </a:lnSpc>
              <a:spcBef>
                <a:spcPts val="0"/>
              </a:spcBef>
              <a:spcAft>
                <a:spcPts val="0"/>
              </a:spcAft>
              <a:buClr>
                <a:schemeClr val="dk1"/>
              </a:buClr>
              <a:buSzPts val="1200"/>
              <a:buFont typeface="Calibri"/>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Four Common Approaches for Cost-Benefit Analysis:</a:t>
            </a:r>
            <a:endParaRPr b="1"/>
          </a:p>
          <a:p>
            <a:pPr indent="0" lvl="0" marL="0" rtl="0" algn="l">
              <a:spcBef>
                <a:spcPts val="0"/>
              </a:spcBef>
              <a:spcAft>
                <a:spcPts val="0"/>
              </a:spcAft>
              <a:buNone/>
            </a:pPr>
            <a:r>
              <a:rPr b="1" lang="en-US"/>
              <a:t>Net Present Value: </a:t>
            </a:r>
            <a:r>
              <a:rPr lang="en-US"/>
              <a:t>Analysts use the net present value (NPV) method to convert future values of benefits to their present-value equivalent by “discounting” them at the organization’s cost of funds. Th ey can then compare the present value of the future benefi ts with the cost required to achieve those benefits to determine whether the benefits exceed the costs.</a:t>
            </a:r>
            <a:endParaRPr/>
          </a:p>
          <a:p>
            <a:pPr indent="0" lvl="0" marL="0" rtl="0" algn="l">
              <a:spcBef>
                <a:spcPts val="0"/>
              </a:spcBef>
              <a:spcAft>
                <a:spcPts val="0"/>
              </a:spcAft>
              <a:buNone/>
            </a:pPr>
            <a:r>
              <a:rPr b="1" lang="en-US"/>
              <a:t>Return on Investment (ROI): </a:t>
            </a:r>
            <a:r>
              <a:rPr lang="en-US"/>
              <a:t>measures management’s effectiveness in generating profits with its available assets. ROI is calculated by dividing the net income generated by a project by the average assets invested in the project. ROI is a percentage, and the higher the percentage return, the better.</a:t>
            </a:r>
            <a:endParaRPr/>
          </a:p>
          <a:p>
            <a:pPr indent="0" lvl="0" marL="0" rtl="0" algn="l">
              <a:spcBef>
                <a:spcPts val="0"/>
              </a:spcBef>
              <a:spcAft>
                <a:spcPts val="0"/>
              </a:spcAft>
              <a:buNone/>
            </a:pPr>
            <a:r>
              <a:rPr b="1" lang="en-US"/>
              <a:t>Breakeven Analysis: </a:t>
            </a:r>
            <a:r>
              <a:rPr lang="en-US"/>
              <a:t>determines the point at which the cumulative dollar value of the benefits from a project equals the investment made in the project.</a:t>
            </a:r>
            <a:endParaRPr/>
          </a:p>
          <a:p>
            <a:pPr indent="0" lvl="0" marL="0" rtl="0" algn="l">
              <a:spcBef>
                <a:spcPts val="0"/>
              </a:spcBef>
              <a:spcAft>
                <a:spcPts val="0"/>
              </a:spcAft>
              <a:buNone/>
            </a:pPr>
            <a:r>
              <a:rPr b="1" lang="en-US"/>
              <a:t>Business Case Approach: </a:t>
            </a:r>
            <a:r>
              <a:rPr lang="en-US"/>
              <a:t>system developers write a business case to justify funding one or more specific applications or projects. IS professionals will be a major source of input when business cases are developed because these cases describe what you do, how you do it, and how a new system could better support you.</a:t>
            </a:r>
            <a:endParaRPr/>
          </a:p>
        </p:txBody>
      </p:sp>
      <p:sp>
        <p:nvSpPr>
          <p:cNvPr id="236" name="Google Shape;23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Four Common Approaches for Cost-Benefit Analysis:</a:t>
            </a:r>
            <a:endParaRPr b="1"/>
          </a:p>
          <a:p>
            <a:pPr indent="0" lvl="0" marL="0" rtl="0" algn="l">
              <a:spcBef>
                <a:spcPts val="0"/>
              </a:spcBef>
              <a:spcAft>
                <a:spcPts val="0"/>
              </a:spcAft>
              <a:buNone/>
            </a:pPr>
            <a:r>
              <a:rPr b="1" lang="en-US"/>
              <a:t>Net Present Value: </a:t>
            </a:r>
            <a:r>
              <a:rPr lang="en-US"/>
              <a:t>Analysts use the net present value (NPV) method to convert future values of benefits to their present-value equivalent by “discounting” them at the organization’s cost of funds. Th ey can then compare the present value of the future benefi ts with the cost required to achieve those benefits to determine whether the benefits exceed the costs.</a:t>
            </a:r>
            <a:endParaRPr/>
          </a:p>
          <a:p>
            <a:pPr indent="0" lvl="0" marL="0" rtl="0" algn="l">
              <a:spcBef>
                <a:spcPts val="0"/>
              </a:spcBef>
              <a:spcAft>
                <a:spcPts val="0"/>
              </a:spcAft>
              <a:buNone/>
            </a:pPr>
            <a:r>
              <a:rPr b="1" lang="en-US"/>
              <a:t>Return on Investment (ROI): </a:t>
            </a:r>
            <a:r>
              <a:rPr lang="en-US"/>
              <a:t>measures management’s effectiveness in generating profits with its available assets. ROI is calculated by dividing the net income generated by a project by the average assets invested in the project. ROI is a percentage, and the higher the percentage return, the better.</a:t>
            </a:r>
            <a:endParaRPr/>
          </a:p>
          <a:p>
            <a:pPr indent="0" lvl="0" marL="0" rtl="0" algn="l">
              <a:spcBef>
                <a:spcPts val="0"/>
              </a:spcBef>
              <a:spcAft>
                <a:spcPts val="0"/>
              </a:spcAft>
              <a:buNone/>
            </a:pPr>
            <a:r>
              <a:rPr b="1" lang="en-US"/>
              <a:t>Breakeven Analysis: </a:t>
            </a:r>
            <a:r>
              <a:rPr lang="en-US"/>
              <a:t>determines the point at which the cumulative dollar value of the benefits from a project equals the investment made in the project.</a:t>
            </a:r>
            <a:endParaRPr/>
          </a:p>
          <a:p>
            <a:pPr indent="0" lvl="0" marL="0" rtl="0" algn="l">
              <a:spcBef>
                <a:spcPts val="0"/>
              </a:spcBef>
              <a:spcAft>
                <a:spcPts val="0"/>
              </a:spcAft>
              <a:buNone/>
            </a:pPr>
            <a:r>
              <a:rPr b="1" lang="en-US"/>
              <a:t>Business Case Approach: </a:t>
            </a:r>
            <a:r>
              <a:rPr lang="en-US"/>
              <a:t>system developers write a business case to justify funding one or more specific applications or projects. IS professionals will be a major source of input when business cases are developed because these cases describe what you do, how you do it, and how a new system could better support you.</a:t>
            </a:r>
            <a:endParaRPr/>
          </a:p>
        </p:txBody>
      </p:sp>
      <p:sp>
        <p:nvSpPr>
          <p:cNvPr id="243" name="Google Shape;24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Fundamental Decisions in IT Application Acquistion:</a:t>
            </a:r>
            <a:endParaRPr/>
          </a:p>
          <a:p>
            <a:pPr indent="-171450" lvl="0" marL="171450" rtl="0" algn="l">
              <a:spcBef>
                <a:spcPts val="0"/>
              </a:spcBef>
              <a:spcAft>
                <a:spcPts val="0"/>
              </a:spcAft>
              <a:buClr>
                <a:schemeClr val="dk1"/>
              </a:buClr>
              <a:buSzPts val="1200"/>
              <a:buFont typeface="Arial"/>
              <a:buChar char="•"/>
            </a:pPr>
            <a:r>
              <a:rPr b="1" i="1" lang="en-US"/>
              <a:t>How much computer code does the company want to write? </a:t>
            </a:r>
            <a:r>
              <a:rPr lang="en-US"/>
              <a:t>A company can choose to use a totally prewritten application (write no computer code), to customize a prewritten application (write some computer code), or to custom-write an entire application (write all new computer code).</a:t>
            </a:r>
            <a:endParaRPr/>
          </a:p>
          <a:p>
            <a:pPr indent="-171450" lvl="0" marL="171450" rtl="0" algn="l">
              <a:spcBef>
                <a:spcPts val="0"/>
              </a:spcBef>
              <a:spcAft>
                <a:spcPts val="0"/>
              </a:spcAft>
              <a:buClr>
                <a:schemeClr val="dk1"/>
              </a:buClr>
              <a:buSzPts val="1200"/>
              <a:buFont typeface="Arial"/>
              <a:buChar char="•"/>
            </a:pPr>
            <a:r>
              <a:rPr b="1" i="1" lang="en-US"/>
              <a:t>How will the company pay for the application? </a:t>
            </a:r>
            <a:r>
              <a:rPr lang="en-US"/>
              <a:t>Once the company has decided how much computer code to write, it must decide how to pay for it. With prewritten applications or customized prewritten applications, companies can buy them or lease them. With totally custom applications, companies use internal funding.</a:t>
            </a:r>
            <a:endParaRPr/>
          </a:p>
          <a:p>
            <a:pPr indent="-171450" lvl="0" marL="171450" rtl="0" algn="l">
              <a:spcBef>
                <a:spcPts val="0"/>
              </a:spcBef>
              <a:spcAft>
                <a:spcPts val="0"/>
              </a:spcAft>
              <a:buClr>
                <a:schemeClr val="dk1"/>
              </a:buClr>
              <a:buSzPts val="1200"/>
              <a:buFont typeface="Arial"/>
              <a:buChar char="•"/>
            </a:pPr>
            <a:r>
              <a:rPr b="1" i="1" lang="en-US"/>
              <a:t>Where will the application run? </a:t>
            </a:r>
            <a:r>
              <a:rPr lang="en-US"/>
              <a:t>The next decision is whether to run the application on the company’s platform or on someone else’s platform. In other words, the company can employ either a soft ware-as-a-service vendor or an application service provider.</a:t>
            </a:r>
            <a:endParaRPr/>
          </a:p>
          <a:p>
            <a:pPr indent="-171450" lvl="0" marL="171450" rtl="0" algn="l">
              <a:spcBef>
                <a:spcPts val="0"/>
              </a:spcBef>
              <a:spcAft>
                <a:spcPts val="0"/>
              </a:spcAft>
              <a:buClr>
                <a:schemeClr val="dk1"/>
              </a:buClr>
              <a:buSzPts val="1200"/>
              <a:buFont typeface="Arial"/>
              <a:buChar char="•"/>
            </a:pPr>
            <a:r>
              <a:rPr b="1" i="1" lang="en-US"/>
              <a:t>Where will the application originate? </a:t>
            </a:r>
            <a:r>
              <a:rPr lang="en-US"/>
              <a:t>Prewritten applications can be open-source software or they can come from a vendor. Th e company may choose to customize prewritten open-source applications or prewritten proprietary applications from vendors.</a:t>
            </a:r>
            <a:endParaRPr/>
          </a:p>
        </p:txBody>
      </p:sp>
      <p:sp>
        <p:nvSpPr>
          <p:cNvPr id="257" name="Google Shape;25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Purchase a Prewritten Application: </a:t>
            </a:r>
            <a:r>
              <a:rPr lang="en-US"/>
              <a:t>Many commercial soft ware packages contain the standard features required by IT applications. Therefore, purchasing an existing package can be a cost-effective and time-saving strategy compared with custom-developing the application in-house.</a:t>
            </a:r>
            <a:endParaRPr/>
          </a:p>
          <a:p>
            <a:pPr indent="0" lvl="0" marL="0" rtl="0" algn="l">
              <a:spcBef>
                <a:spcPts val="0"/>
              </a:spcBef>
              <a:spcAft>
                <a:spcPts val="0"/>
              </a:spcAft>
              <a:buNone/>
            </a:pPr>
            <a:r>
              <a:rPr b="1" lang="en-US"/>
              <a:t>Customize a Prewritten Application: </a:t>
            </a:r>
            <a:r>
              <a:rPr lang="en-US"/>
              <a:t>Customizing existing software is an especially attractive option if the software vendor allows the company to modify the application to meet its needs. However, this option may not be attractive in cases where customization is the only method of providing the necessary flexibility to address the company’s needs. It also is not the best strategy when the software is either very expensive or likely to become obsolete in a short time.</a:t>
            </a:r>
            <a:endParaRPr/>
          </a:p>
          <a:p>
            <a:pPr indent="0" lvl="0" marL="0" rtl="0" algn="l">
              <a:spcBef>
                <a:spcPts val="0"/>
              </a:spcBef>
              <a:spcAft>
                <a:spcPts val="0"/>
              </a:spcAft>
              <a:buNone/>
            </a:pPr>
            <a:r>
              <a:rPr b="1" lang="en-US"/>
              <a:t>Lease the Application: </a:t>
            </a:r>
            <a:r>
              <a:rPr lang="en-US"/>
              <a:t>Compared with the buy option and the option to develop applications in-house, the lease option can save a company both time and money. Leased packages (like purchased packages) may not exactly fit the company’s application requirements. Leasing can be especially attractive to small and medium-sized enterprises (SMEs) that cannot aff ord major investments in IT software.</a:t>
            </a:r>
            <a:endParaRPr/>
          </a:p>
          <a:p>
            <a:pPr indent="0" lvl="0" marL="0" rtl="0" algn="l">
              <a:spcBef>
                <a:spcPts val="0"/>
              </a:spcBef>
              <a:spcAft>
                <a:spcPts val="0"/>
              </a:spcAft>
              <a:buNone/>
            </a:pPr>
            <a:r>
              <a:rPr b="1" lang="en-US"/>
              <a:t>Application Service Provider (ASP): </a:t>
            </a:r>
            <a:r>
              <a:rPr lang="en-US"/>
              <a:t>an agent or a vendor who assembles the software needed by enterprises and then packages it with services such as development, operations, and maintenance. The customer then accesses these applications via the Internet. </a:t>
            </a:r>
            <a:endParaRPr/>
          </a:p>
          <a:p>
            <a:pPr indent="0" lvl="0" marL="0" rtl="0" algn="l">
              <a:spcBef>
                <a:spcPts val="0"/>
              </a:spcBef>
              <a:spcAft>
                <a:spcPts val="0"/>
              </a:spcAft>
              <a:buNone/>
            </a:pPr>
            <a:r>
              <a:rPr b="1" lang="en-US"/>
              <a:t>Software-as-a-Service (SaaS): </a:t>
            </a:r>
            <a:r>
              <a:rPr lang="en-US"/>
              <a:t>a method of delivering software in which a vendor hosts the applications and provides them as a service to customers over a network, typically the Internet. Customers do not own the software; rather, they pay for using it. SaaS eliminates the need for customers to install and run the application on their own computers. Therefore, SaaS customers save the expense (money, time, IT staff) of buying, operating, and maintaining the software.</a:t>
            </a:r>
            <a:endParaRPr/>
          </a:p>
          <a:p>
            <a:pPr indent="0" lvl="0" marL="0" rtl="0" algn="l">
              <a:spcBef>
                <a:spcPts val="0"/>
              </a:spcBef>
              <a:spcAft>
                <a:spcPts val="0"/>
              </a:spcAft>
              <a:buNone/>
            </a:pPr>
            <a:r>
              <a:rPr b="1" lang="en-US"/>
              <a:t>Use Open-Source Software: </a:t>
            </a:r>
            <a:r>
              <a:rPr lang="en-US"/>
              <a:t>Organizations obtain a license to implement an open-source soft ware product and either use it as is, customize it, or develop applications with it.</a:t>
            </a:r>
            <a:endParaRPr/>
          </a:p>
          <a:p>
            <a:pPr indent="0" lvl="0" marL="0" rtl="0" algn="l">
              <a:spcBef>
                <a:spcPts val="0"/>
              </a:spcBef>
              <a:spcAft>
                <a:spcPts val="0"/>
              </a:spcAft>
              <a:buNone/>
            </a:pPr>
            <a:r>
              <a:rPr b="1" lang="en-US"/>
              <a:t>Outsourcing: </a:t>
            </a:r>
            <a:r>
              <a:rPr lang="en-US"/>
              <a:t>Acquiring IT applications from outside contractors or external organizations is called outsourcing.</a:t>
            </a:r>
            <a:endParaRPr/>
          </a:p>
          <a:p>
            <a:pPr indent="0" lvl="0" marL="0" rtl="0" algn="l">
              <a:spcBef>
                <a:spcPts val="0"/>
              </a:spcBef>
              <a:spcAft>
                <a:spcPts val="0"/>
              </a:spcAft>
              <a:buNone/>
            </a:pPr>
            <a:r>
              <a:rPr b="1" lang="en-US"/>
              <a:t>Employ Custom Development: </a:t>
            </a:r>
            <a:r>
              <a:rPr lang="en-US"/>
              <a:t>Another option is to custom-build an application. Companies can either perform this operation in-house or outsource the process.</a:t>
            </a:r>
            <a:endParaRPr/>
          </a:p>
        </p:txBody>
      </p:sp>
      <p:sp>
        <p:nvSpPr>
          <p:cNvPr id="264" name="Google Shape;26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Purchase a Prewritten Application: </a:t>
            </a:r>
            <a:r>
              <a:rPr lang="en-US"/>
              <a:t>Many commercial soft ware packages contain the standard features required by IT applications. Therefore, purchasing an existing package can be a cost-effective and time-saving strategy compared with custom-developing the application in-house.</a:t>
            </a:r>
            <a:endParaRPr/>
          </a:p>
          <a:p>
            <a:pPr indent="0" lvl="0" marL="0" rtl="0" algn="l">
              <a:spcBef>
                <a:spcPts val="0"/>
              </a:spcBef>
              <a:spcAft>
                <a:spcPts val="0"/>
              </a:spcAft>
              <a:buNone/>
            </a:pPr>
            <a:r>
              <a:rPr b="1" lang="en-US"/>
              <a:t>Customize a Prewritten Application: </a:t>
            </a:r>
            <a:r>
              <a:rPr lang="en-US"/>
              <a:t>Customizing existing software is an especially attractive option if the software vendor allows the company to modify the application to meet its needs. However, this option may not be attractive in cases where customization is the only method of providing the necessary flexibility to address the company’s needs. It also is not the best strategy when the software is either very expensive or likely to become obsolete in a short time.</a:t>
            </a:r>
            <a:endParaRPr/>
          </a:p>
          <a:p>
            <a:pPr indent="0" lvl="0" marL="0" rtl="0" algn="l">
              <a:spcBef>
                <a:spcPts val="0"/>
              </a:spcBef>
              <a:spcAft>
                <a:spcPts val="0"/>
              </a:spcAft>
              <a:buNone/>
            </a:pPr>
            <a:r>
              <a:rPr b="1" lang="en-US"/>
              <a:t>Lease the Application: </a:t>
            </a:r>
            <a:r>
              <a:rPr lang="en-US"/>
              <a:t>Compared with the buy option and the option to develop applications in-house, the lease option can save a company both time and money. Leased packages (like purchased packages) may not exactly fit the company’s application requirements. Leasing can be especially attractive to small and medium-sized enterprises (SMEs) that cannot aff ord major investments in IT software.</a:t>
            </a:r>
            <a:endParaRPr/>
          </a:p>
          <a:p>
            <a:pPr indent="0" lvl="0" marL="0" rtl="0" algn="l">
              <a:spcBef>
                <a:spcPts val="0"/>
              </a:spcBef>
              <a:spcAft>
                <a:spcPts val="0"/>
              </a:spcAft>
              <a:buNone/>
            </a:pPr>
            <a:r>
              <a:rPr b="1" lang="en-US"/>
              <a:t>Application Service Provider (ASP): </a:t>
            </a:r>
            <a:r>
              <a:rPr lang="en-US"/>
              <a:t>an agent or a vendor who assembles the software needed by enterprises and then packages it with services such as development, operations, and maintenance. The customer then accesses these applications via the Internet. </a:t>
            </a:r>
            <a:endParaRPr/>
          </a:p>
          <a:p>
            <a:pPr indent="0" lvl="0" marL="0" rtl="0" algn="l">
              <a:spcBef>
                <a:spcPts val="0"/>
              </a:spcBef>
              <a:spcAft>
                <a:spcPts val="0"/>
              </a:spcAft>
              <a:buNone/>
            </a:pPr>
            <a:r>
              <a:rPr b="1" lang="en-US"/>
              <a:t>Software-as-a-Service (SaaS): </a:t>
            </a:r>
            <a:r>
              <a:rPr lang="en-US"/>
              <a:t>a method of delivering software in which a vendor hosts the applications and provides them as a service to customers over a network, typically the Internet. Customers do not own the software; rather, they pay for using it. SaaS eliminates the need for customers to install and run the application on their own computers. Therefore, SaaS customers save the expense (money, time, IT staff) of buying, operating, and maintaining the software.</a:t>
            </a:r>
            <a:endParaRPr/>
          </a:p>
          <a:p>
            <a:pPr indent="0" lvl="0" marL="0" rtl="0" algn="l">
              <a:spcBef>
                <a:spcPts val="0"/>
              </a:spcBef>
              <a:spcAft>
                <a:spcPts val="0"/>
              </a:spcAft>
              <a:buNone/>
            </a:pPr>
            <a:r>
              <a:rPr b="1" lang="en-US"/>
              <a:t>Use Open-Source Software: </a:t>
            </a:r>
            <a:r>
              <a:rPr lang="en-US"/>
              <a:t>Organizations obtain a license to implement an open-source soft ware product and either use it as is, customize it, or develop applications with it.</a:t>
            </a:r>
            <a:endParaRPr/>
          </a:p>
          <a:p>
            <a:pPr indent="0" lvl="0" marL="0" rtl="0" algn="l">
              <a:spcBef>
                <a:spcPts val="0"/>
              </a:spcBef>
              <a:spcAft>
                <a:spcPts val="0"/>
              </a:spcAft>
              <a:buNone/>
            </a:pPr>
            <a:r>
              <a:rPr b="1" lang="en-US"/>
              <a:t>Outsourcing: </a:t>
            </a:r>
            <a:r>
              <a:rPr lang="en-US"/>
              <a:t>Acquiring IT applications from outside contractors or external organizations is called outsourcing.</a:t>
            </a:r>
            <a:endParaRPr/>
          </a:p>
          <a:p>
            <a:pPr indent="0" lvl="0" marL="0" rtl="0" algn="l">
              <a:spcBef>
                <a:spcPts val="0"/>
              </a:spcBef>
              <a:spcAft>
                <a:spcPts val="0"/>
              </a:spcAft>
              <a:buNone/>
            </a:pPr>
            <a:r>
              <a:rPr b="1" lang="en-US"/>
              <a:t>Employ Custom Development: </a:t>
            </a:r>
            <a:r>
              <a:rPr lang="en-US"/>
              <a:t>Another option is to custom-build an application. Companies can either perform this operation in-house or outsource the process.</a:t>
            </a:r>
            <a:endParaRPr/>
          </a:p>
        </p:txBody>
      </p:sp>
      <p:sp>
        <p:nvSpPr>
          <p:cNvPr id="271" name="Google Shape;27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Purchase a Prewritten Application: </a:t>
            </a:r>
            <a:r>
              <a:rPr lang="en-US"/>
              <a:t>Many commercial soft ware packages contain the standard features required by IT applications. Therefore, purchasing an existing package can be a cost-effective and time-saving strategy compared with custom-developing the application in-house.</a:t>
            </a:r>
            <a:endParaRPr/>
          </a:p>
          <a:p>
            <a:pPr indent="0" lvl="0" marL="0" rtl="0" algn="l">
              <a:spcBef>
                <a:spcPts val="0"/>
              </a:spcBef>
              <a:spcAft>
                <a:spcPts val="0"/>
              </a:spcAft>
              <a:buNone/>
            </a:pPr>
            <a:r>
              <a:rPr b="1" lang="en-US"/>
              <a:t>Customize a Prewritten Application: </a:t>
            </a:r>
            <a:r>
              <a:rPr lang="en-US"/>
              <a:t>Customizing existing software is an especially attractive option if the software vendor allows the company to modify the application to meet its needs. However, this option may not be attractive in cases where customization is the only method of providing the necessary flexibility to address the company’s needs. It also is not the best strategy when the software is either very expensive or likely to become obsolete in a short time.</a:t>
            </a:r>
            <a:endParaRPr/>
          </a:p>
          <a:p>
            <a:pPr indent="0" lvl="0" marL="0" rtl="0" algn="l">
              <a:spcBef>
                <a:spcPts val="0"/>
              </a:spcBef>
              <a:spcAft>
                <a:spcPts val="0"/>
              </a:spcAft>
              <a:buNone/>
            </a:pPr>
            <a:r>
              <a:rPr b="1" lang="en-US"/>
              <a:t>Lease the Application: </a:t>
            </a:r>
            <a:r>
              <a:rPr lang="en-US"/>
              <a:t>Compared with the buy option and the option to develop applications in-house, the lease option can save a company both time and money. Leased packages (like purchased packages) may not exactly fit the company’s application requirements. Leasing can be especially attractive to small and medium-sized enterprises (SMEs) that cannot aff ord major investments in IT software.</a:t>
            </a:r>
            <a:endParaRPr/>
          </a:p>
          <a:p>
            <a:pPr indent="0" lvl="0" marL="0" rtl="0" algn="l">
              <a:spcBef>
                <a:spcPts val="0"/>
              </a:spcBef>
              <a:spcAft>
                <a:spcPts val="0"/>
              </a:spcAft>
              <a:buNone/>
            </a:pPr>
            <a:r>
              <a:rPr b="1" lang="en-US"/>
              <a:t>Application Service Provider (ASP): </a:t>
            </a:r>
            <a:r>
              <a:rPr lang="en-US"/>
              <a:t>an agent or a vendor who assembles the software needed by enterprises and then packages it with services such as development, operations, and maintenance. The customer then accesses these applications via the Internet. </a:t>
            </a:r>
            <a:endParaRPr/>
          </a:p>
          <a:p>
            <a:pPr indent="0" lvl="0" marL="0" rtl="0" algn="l">
              <a:spcBef>
                <a:spcPts val="0"/>
              </a:spcBef>
              <a:spcAft>
                <a:spcPts val="0"/>
              </a:spcAft>
              <a:buNone/>
            </a:pPr>
            <a:r>
              <a:rPr b="1" lang="en-US"/>
              <a:t>Software-as-a-Service (SaaS): </a:t>
            </a:r>
            <a:r>
              <a:rPr lang="en-US"/>
              <a:t>a method of delivering software in which a vendor hosts the applications and provides them as a service to customers over a network, typically the Internet. Customers do not own the software; rather, they pay for using it. SaaS eliminates the need for customers to install and run the application on their own computers. Therefore, SaaS customers save the expense (money, time, IT staff) of buying, operating, and maintaining the software.</a:t>
            </a:r>
            <a:endParaRPr/>
          </a:p>
          <a:p>
            <a:pPr indent="0" lvl="0" marL="0" rtl="0" algn="l">
              <a:spcBef>
                <a:spcPts val="0"/>
              </a:spcBef>
              <a:spcAft>
                <a:spcPts val="0"/>
              </a:spcAft>
              <a:buNone/>
            </a:pPr>
            <a:r>
              <a:rPr b="1" lang="en-US"/>
              <a:t>Use Open-Source Software: </a:t>
            </a:r>
            <a:r>
              <a:rPr lang="en-US"/>
              <a:t>Organizations obtain a license to implement an open-source soft ware product and either use it as is, customize it, or develop applications with it.</a:t>
            </a:r>
            <a:endParaRPr/>
          </a:p>
          <a:p>
            <a:pPr indent="0" lvl="0" marL="0" rtl="0" algn="l">
              <a:spcBef>
                <a:spcPts val="0"/>
              </a:spcBef>
              <a:spcAft>
                <a:spcPts val="0"/>
              </a:spcAft>
              <a:buNone/>
            </a:pPr>
            <a:r>
              <a:rPr b="1" lang="en-US"/>
              <a:t>Outsourcing: </a:t>
            </a:r>
            <a:r>
              <a:rPr lang="en-US"/>
              <a:t>Acquiring IT applications from outside contractors or external organizations is called outsourcing.</a:t>
            </a:r>
            <a:endParaRPr/>
          </a:p>
          <a:p>
            <a:pPr indent="0" lvl="0" marL="0" rtl="0" algn="l">
              <a:spcBef>
                <a:spcPts val="0"/>
              </a:spcBef>
              <a:spcAft>
                <a:spcPts val="0"/>
              </a:spcAft>
              <a:buNone/>
            </a:pPr>
            <a:r>
              <a:rPr b="1" lang="en-US"/>
              <a:t>Employ Custom Development: </a:t>
            </a:r>
            <a:r>
              <a:rPr lang="en-US"/>
              <a:t>Another option is to custom-build an application. Companies can either perform this operation in-house or outsource the process.</a:t>
            </a:r>
            <a:endParaRPr/>
          </a:p>
        </p:txBody>
      </p:sp>
      <p:sp>
        <p:nvSpPr>
          <p:cNvPr id="278" name="Google Shape;27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Systems Development Life Cycle (SDLC): </a:t>
            </a:r>
            <a:r>
              <a:rPr lang="en-US"/>
              <a:t>the traditional systems development method that organizations use for large-scale IT projects. The SDLC is a structured framework that consists of sequential processes by which information systems are developed.</a:t>
            </a:r>
            <a:endParaRPr/>
          </a:p>
          <a:p>
            <a:pPr indent="0" lvl="0" marL="0" rtl="0" algn="l">
              <a:spcBef>
                <a:spcPts val="0"/>
              </a:spcBef>
              <a:spcAft>
                <a:spcPts val="0"/>
              </a:spcAft>
              <a:buNone/>
            </a:pPr>
            <a:r>
              <a:rPr b="1" lang="en-US"/>
              <a:t>Systems Analysts: </a:t>
            </a:r>
            <a:r>
              <a:rPr lang="en-US"/>
              <a:t>IS professionals who specialize in analyzing and designing information systems. </a:t>
            </a:r>
            <a:endParaRPr/>
          </a:p>
          <a:p>
            <a:pPr indent="0" lvl="0" marL="0" rtl="0" algn="l">
              <a:spcBef>
                <a:spcPts val="0"/>
              </a:spcBef>
              <a:spcAft>
                <a:spcPts val="0"/>
              </a:spcAft>
              <a:buNone/>
            </a:pPr>
            <a:r>
              <a:rPr b="1" lang="en-US"/>
              <a:t>Programmers: </a:t>
            </a:r>
            <a:r>
              <a:rPr lang="en-US"/>
              <a:t>IS professionals who either modify existing computer programs or write new programs to satisfy user requirements. </a:t>
            </a:r>
            <a:endParaRPr/>
          </a:p>
          <a:p>
            <a:pPr indent="0" lvl="0" marL="0" rtl="0" algn="l">
              <a:spcBef>
                <a:spcPts val="0"/>
              </a:spcBef>
              <a:spcAft>
                <a:spcPts val="0"/>
              </a:spcAft>
              <a:buNone/>
            </a:pPr>
            <a:r>
              <a:rPr b="1" lang="en-US"/>
              <a:t>Technical Specialists: </a:t>
            </a:r>
            <a:r>
              <a:rPr lang="en-US"/>
              <a:t>experts on a certain type of technology, such as databases or telecommunications. </a:t>
            </a:r>
            <a:endParaRPr/>
          </a:p>
          <a:p>
            <a:pPr indent="0" lvl="0" marL="0" rtl="0" algn="l">
              <a:spcBef>
                <a:spcPts val="0"/>
              </a:spcBef>
              <a:spcAft>
                <a:spcPts val="0"/>
              </a:spcAft>
              <a:buNone/>
            </a:pPr>
            <a:r>
              <a:rPr b="1" lang="en-US"/>
              <a:t>Systems Stakeholders: </a:t>
            </a:r>
            <a:r>
              <a:rPr lang="en-US"/>
              <a:t>include everyone who is affected by changes in a company’s information systems—for example, users and managers. All stakeholders are typically involved in systems development at various times and in varying degrees.</a:t>
            </a:r>
            <a:endParaRPr/>
          </a:p>
        </p:txBody>
      </p:sp>
      <p:sp>
        <p:nvSpPr>
          <p:cNvPr id="321" name="Google Shape;32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Systems Development Life Cycle (SDLC): </a:t>
            </a:r>
            <a:r>
              <a:rPr lang="en-US"/>
              <a:t>the traditional systems development method that organizations use for large-scale IT projects. The SDLC is a structured framework that consists of sequential processes by which information systems are developed.</a:t>
            </a:r>
            <a:endParaRPr/>
          </a:p>
          <a:p>
            <a:pPr indent="0" lvl="0" marL="0" rtl="0" algn="l">
              <a:spcBef>
                <a:spcPts val="0"/>
              </a:spcBef>
              <a:spcAft>
                <a:spcPts val="0"/>
              </a:spcAft>
              <a:buNone/>
            </a:pPr>
            <a:r>
              <a:rPr b="1" lang="en-US"/>
              <a:t>Systems Analysts: </a:t>
            </a:r>
            <a:r>
              <a:rPr lang="en-US"/>
              <a:t>IS professionals who specialize in analyzing and designing information systems. </a:t>
            </a:r>
            <a:endParaRPr/>
          </a:p>
          <a:p>
            <a:pPr indent="0" lvl="0" marL="0" rtl="0" algn="l">
              <a:spcBef>
                <a:spcPts val="0"/>
              </a:spcBef>
              <a:spcAft>
                <a:spcPts val="0"/>
              </a:spcAft>
              <a:buNone/>
            </a:pPr>
            <a:r>
              <a:rPr b="1" lang="en-US"/>
              <a:t>Programmers: </a:t>
            </a:r>
            <a:r>
              <a:rPr lang="en-US"/>
              <a:t>IS professionals who either modify existing computer programs or write new programs to satisfy user requirements. </a:t>
            </a:r>
            <a:endParaRPr/>
          </a:p>
          <a:p>
            <a:pPr indent="0" lvl="0" marL="0" rtl="0" algn="l">
              <a:spcBef>
                <a:spcPts val="0"/>
              </a:spcBef>
              <a:spcAft>
                <a:spcPts val="0"/>
              </a:spcAft>
              <a:buNone/>
            </a:pPr>
            <a:r>
              <a:rPr b="1" lang="en-US"/>
              <a:t>Technical Specialists: </a:t>
            </a:r>
            <a:r>
              <a:rPr lang="en-US"/>
              <a:t>experts on a certain type of technology, such as databases or telecommunications. </a:t>
            </a:r>
            <a:endParaRPr/>
          </a:p>
          <a:p>
            <a:pPr indent="0" lvl="0" marL="0" rtl="0" algn="l">
              <a:spcBef>
                <a:spcPts val="0"/>
              </a:spcBef>
              <a:spcAft>
                <a:spcPts val="0"/>
              </a:spcAft>
              <a:buNone/>
            </a:pPr>
            <a:r>
              <a:rPr b="1" lang="en-US"/>
              <a:t>Systems Stakeholders: </a:t>
            </a:r>
            <a:r>
              <a:rPr lang="en-US"/>
              <a:t>include everyone who is affected by changes in a company’s information systems—for example, users and managers. All stakeholders are typically involved in systems development at various times and in varying degrees.</a:t>
            </a:r>
            <a:endParaRPr/>
          </a:p>
        </p:txBody>
      </p:sp>
      <p:sp>
        <p:nvSpPr>
          <p:cNvPr id="329" name="Google Shape;32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Systems Investigation: </a:t>
            </a:r>
            <a:r>
              <a:rPr lang="en-US"/>
              <a:t>The initial stage in a traditional SDLC is systems investigation, and the primary task in the systems investigation stage is the feasibility study.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Organizations have three basic solutions to any business problem relating to an information system:</a:t>
            </a:r>
            <a:endParaRPr b="1"/>
          </a:p>
          <a:p>
            <a:pPr indent="0" lvl="0" marL="0" rtl="0" algn="l">
              <a:spcBef>
                <a:spcPts val="0"/>
              </a:spcBef>
              <a:spcAft>
                <a:spcPts val="0"/>
              </a:spcAft>
              <a:buNone/>
            </a:pPr>
            <a:r>
              <a:rPr lang="en-US"/>
              <a:t>(1) do nothing and continue to use the existing system unchanged</a:t>
            </a:r>
            <a:endParaRPr/>
          </a:p>
          <a:p>
            <a:pPr indent="0" lvl="0" marL="0" rtl="0" algn="l">
              <a:spcBef>
                <a:spcPts val="0"/>
              </a:spcBef>
              <a:spcAft>
                <a:spcPts val="0"/>
              </a:spcAft>
              <a:buNone/>
            </a:pPr>
            <a:r>
              <a:rPr lang="en-US"/>
              <a:t>(2) modify or enhance the existing system</a:t>
            </a:r>
            <a:endParaRPr/>
          </a:p>
          <a:p>
            <a:pPr indent="0" lvl="0" marL="0" rtl="0" algn="l">
              <a:spcBef>
                <a:spcPts val="0"/>
              </a:spcBef>
              <a:spcAft>
                <a:spcPts val="0"/>
              </a:spcAft>
              <a:buNone/>
            </a:pPr>
            <a:r>
              <a:rPr lang="en-US"/>
              <a:t>(3) develop a new system.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Feasibility Study: </a:t>
            </a:r>
            <a:r>
              <a:rPr lang="en-US"/>
              <a:t>analyzes which of three basic solutions best fits the particular business problem. It also provides a rough assessment of the project’s technical, economic, and behavioral feasibility, as explained below.</a:t>
            </a:r>
            <a:endParaRPr/>
          </a:p>
          <a:p>
            <a:pPr indent="0" lvl="0" marL="0" rtl="0" algn="l">
              <a:spcBef>
                <a:spcPts val="0"/>
              </a:spcBef>
              <a:spcAft>
                <a:spcPts val="0"/>
              </a:spcAft>
              <a:buNone/>
            </a:pPr>
            <a:r>
              <a:rPr b="1" lang="en-US"/>
              <a:t>Technical Feasibility: </a:t>
            </a:r>
            <a:r>
              <a:rPr lang="en-US"/>
              <a:t>determines whether the company can develop and/or acquire the hardware, soft ware, and communications components needed to solve the business problem. Technical feasibility also determines whether the organization can use its existing technology to achieve the project’s performance objectives.</a:t>
            </a:r>
            <a:endParaRPr/>
          </a:p>
          <a:p>
            <a:pPr indent="0" lvl="0" marL="0" rtl="0" algn="l">
              <a:spcBef>
                <a:spcPts val="0"/>
              </a:spcBef>
              <a:spcAft>
                <a:spcPts val="0"/>
              </a:spcAft>
              <a:buNone/>
            </a:pPr>
            <a:r>
              <a:rPr b="1" lang="en-US"/>
              <a:t>Economic Feasibility: </a:t>
            </a:r>
            <a:r>
              <a:rPr lang="en-US"/>
              <a:t>determines whether the project is an acceptable financial risk and, if so, whether the organization has the necessary time and money to successfully complete the project. </a:t>
            </a:r>
            <a:endParaRPr/>
          </a:p>
          <a:p>
            <a:pPr indent="0" lvl="0" marL="0" rtl="0" algn="l">
              <a:spcBef>
                <a:spcPts val="0"/>
              </a:spcBef>
              <a:spcAft>
                <a:spcPts val="0"/>
              </a:spcAft>
              <a:buNone/>
            </a:pPr>
            <a:r>
              <a:rPr b="1" lang="en-US"/>
              <a:t>Behavioral Feasibility: </a:t>
            </a:r>
            <a:r>
              <a:rPr lang="en-US"/>
              <a:t>addresses the human issues of the systems development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Outcome of the Feasibility Study is a “go/no-go” decision</a:t>
            </a:r>
            <a:endParaRPr/>
          </a:p>
        </p:txBody>
      </p:sp>
      <p:sp>
        <p:nvSpPr>
          <p:cNvPr id="343" name="Google Shape;34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Feasibility Study: </a:t>
            </a:r>
            <a:r>
              <a:rPr lang="en-US"/>
              <a:t>analyzes which of three basic solutions best fits the particular business problem. It also provides a rough assessment of the project’s technical, economic, and behavioral feasibility, as explained below.</a:t>
            </a:r>
            <a:endParaRPr/>
          </a:p>
          <a:p>
            <a:pPr indent="0" lvl="0" marL="0" rtl="0" algn="l">
              <a:spcBef>
                <a:spcPts val="0"/>
              </a:spcBef>
              <a:spcAft>
                <a:spcPts val="0"/>
              </a:spcAft>
              <a:buNone/>
            </a:pPr>
            <a:r>
              <a:rPr b="1" lang="en-US"/>
              <a:t>Technical Feasibility: </a:t>
            </a:r>
            <a:r>
              <a:rPr lang="en-US"/>
              <a:t>determines whether the company can develop and/or acquire the hardware, soft ware, and communications components needed to solve the business problem. Technical feasibility also determines whether the organization can use its existing technology to achieve the project’s performance objectives.</a:t>
            </a:r>
            <a:endParaRPr/>
          </a:p>
          <a:p>
            <a:pPr indent="0" lvl="0" marL="0" rtl="0" algn="l">
              <a:spcBef>
                <a:spcPts val="0"/>
              </a:spcBef>
              <a:spcAft>
                <a:spcPts val="0"/>
              </a:spcAft>
              <a:buNone/>
            </a:pPr>
            <a:r>
              <a:rPr b="1" lang="en-US"/>
              <a:t>Economic Feasibility: </a:t>
            </a:r>
            <a:r>
              <a:rPr lang="en-US"/>
              <a:t>determines whether the project is an acceptable financial risk and, if so, whether the organization has the necessary time and money to successfully complete the project. </a:t>
            </a:r>
            <a:endParaRPr/>
          </a:p>
          <a:p>
            <a:pPr indent="0" lvl="0" marL="0" rtl="0" algn="l">
              <a:spcBef>
                <a:spcPts val="0"/>
              </a:spcBef>
              <a:spcAft>
                <a:spcPts val="0"/>
              </a:spcAft>
              <a:buNone/>
            </a:pPr>
            <a:r>
              <a:rPr b="1" lang="en-US"/>
              <a:t>Behavioral Feasibility: </a:t>
            </a:r>
            <a:r>
              <a:rPr lang="en-US"/>
              <a:t>addresses the human issues of the systems development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Outcome of the Feasibility Study is a “go/no-go” decision</a:t>
            </a:r>
            <a:endParaRPr/>
          </a:p>
          <a:p>
            <a:pPr indent="0" lvl="0" marL="0" rtl="0" algn="l">
              <a:spcBef>
                <a:spcPts val="0"/>
              </a:spcBef>
              <a:spcAft>
                <a:spcPts val="0"/>
              </a:spcAft>
              <a:buNone/>
            </a:pPr>
            <a:r>
              <a:t/>
            </a:r>
            <a:endParaRPr/>
          </a:p>
        </p:txBody>
      </p:sp>
      <p:sp>
        <p:nvSpPr>
          <p:cNvPr id="356" name="Google Shape;356;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Systems analysis: </a:t>
            </a:r>
            <a:r>
              <a:rPr lang="en-US"/>
              <a:t>the process whereby systems analysts examine the business problem that the organization plans to solve with an information system. Systems analysis deliverable is a set of system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User Requirements: </a:t>
            </a:r>
            <a:r>
              <a:rPr lang="en-US"/>
              <a:t>identifying business requirements the system must satisfy which is provided by users. This is often the most difficult task in systems analysis.</a:t>
            </a:r>
            <a:endParaRPr/>
          </a:p>
        </p:txBody>
      </p:sp>
      <p:sp>
        <p:nvSpPr>
          <p:cNvPr id="363" name="Google Shape;36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Systems Design:  </a:t>
            </a:r>
            <a:r>
              <a:rPr lang="en-US"/>
              <a:t>describes how the system will resolve the business problem.</a:t>
            </a:r>
            <a:endParaRPr/>
          </a:p>
          <a:p>
            <a:pPr indent="0" lvl="0" marL="0" rtl="0" algn="l">
              <a:spcBef>
                <a:spcPts val="0"/>
              </a:spcBef>
              <a:spcAft>
                <a:spcPts val="0"/>
              </a:spcAft>
              <a:buNone/>
            </a:pPr>
            <a:r>
              <a:rPr b="1" lang="en-US"/>
              <a:t>Deliverable: </a:t>
            </a:r>
            <a:r>
              <a:rPr lang="en-US"/>
              <a:t>a set of technical system specifications.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Technical Specifications include following:</a:t>
            </a:r>
            <a:endParaRPr b="1"/>
          </a:p>
          <a:p>
            <a:pPr indent="0" lvl="0" marL="0" rtl="0" algn="l">
              <a:spcBef>
                <a:spcPts val="0"/>
              </a:spcBef>
              <a:spcAft>
                <a:spcPts val="0"/>
              </a:spcAft>
              <a:buNone/>
            </a:pPr>
            <a:r>
              <a:rPr lang="en-US"/>
              <a:t>• System outputs, inputs, and user interfaces</a:t>
            </a:r>
            <a:endParaRPr/>
          </a:p>
          <a:p>
            <a:pPr indent="0" lvl="0" marL="0" rtl="0" algn="l">
              <a:spcBef>
                <a:spcPts val="0"/>
              </a:spcBef>
              <a:spcAft>
                <a:spcPts val="0"/>
              </a:spcAft>
              <a:buNone/>
            </a:pPr>
            <a:r>
              <a:rPr lang="en-US"/>
              <a:t>• Hardware, soft ware, databases, telecommunications, personnel, and procedures</a:t>
            </a:r>
            <a:endParaRPr/>
          </a:p>
          <a:p>
            <a:pPr indent="0" lvl="0" marL="0" rtl="0" algn="l">
              <a:spcBef>
                <a:spcPts val="0"/>
              </a:spcBef>
              <a:spcAft>
                <a:spcPts val="0"/>
              </a:spcAft>
              <a:buNone/>
            </a:pPr>
            <a:r>
              <a:rPr lang="en-US"/>
              <a:t>• A blueprint of how these components are integrated</a:t>
            </a:r>
            <a:endParaRPr/>
          </a:p>
          <a:p>
            <a:pPr indent="0" lvl="0" marL="0" rtl="0" algn="l">
              <a:spcBef>
                <a:spcPts val="0"/>
              </a:spcBef>
              <a:spcAft>
                <a:spcPts val="0"/>
              </a:spcAft>
              <a:buNone/>
            </a:pPr>
            <a:r>
              <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Scope Creep: </a:t>
            </a:r>
            <a:r>
              <a:rPr b="0" i="0" lang="en-US" sz="1200" u="none" strike="noStrike">
                <a:solidFill>
                  <a:schemeClr val="dk1"/>
                </a:solidFill>
                <a:latin typeface="Calibri"/>
                <a:ea typeface="Calibri"/>
                <a:cs typeface="Calibri"/>
                <a:sym typeface="Calibri"/>
              </a:rPr>
              <a:t>Adding functions after the project has been initiated causes  the time frame and expenses associated with the project expand beyond the agreed-upon limits.</a:t>
            </a:r>
            <a:endParaRPr/>
          </a:p>
        </p:txBody>
      </p:sp>
      <p:sp>
        <p:nvSpPr>
          <p:cNvPr id="370" name="Google Shape;37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Programming: </a:t>
            </a:r>
            <a:r>
              <a:rPr lang="en-US"/>
              <a:t>involves translating the design specifications into computer code.</a:t>
            </a:r>
            <a:endParaRPr/>
          </a:p>
          <a:p>
            <a:pPr indent="0" lvl="0" marL="0" rtl="0" algn="l">
              <a:spcBef>
                <a:spcPts val="0"/>
              </a:spcBef>
              <a:spcAft>
                <a:spcPts val="0"/>
              </a:spcAft>
              <a:buNone/>
            </a:pPr>
            <a:r>
              <a:rPr b="1" lang="en-US"/>
              <a:t>Testing: </a:t>
            </a:r>
            <a:r>
              <a:rPr lang="en-US"/>
              <a:t>the process that assesses whether the computer code will produce the expected and desired results.</a:t>
            </a:r>
            <a:endParaRPr/>
          </a:p>
        </p:txBody>
      </p:sp>
      <p:sp>
        <p:nvSpPr>
          <p:cNvPr id="383" name="Google Shape;38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Implementation (or deployment): </a:t>
            </a:r>
            <a:r>
              <a:rPr lang="en-US"/>
              <a:t>the process of converting from an old computer system to a new one.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Three Major Conversion Strategies:</a:t>
            </a:r>
            <a:endParaRPr b="1"/>
          </a:p>
          <a:p>
            <a:pPr indent="0" lvl="0" marL="0" rtl="0" algn="l">
              <a:spcBef>
                <a:spcPts val="0"/>
              </a:spcBef>
              <a:spcAft>
                <a:spcPts val="0"/>
              </a:spcAft>
              <a:buNone/>
            </a:pPr>
            <a:r>
              <a:rPr b="1" i="1" lang="en-US"/>
              <a:t>Direct Conversion: </a:t>
            </a:r>
            <a:r>
              <a:rPr lang="en-US"/>
              <a:t>the old system is cut off , and the new system is turned on at a certain point in time. This type of conversion is the least expensive and the most risky.</a:t>
            </a:r>
            <a:endParaRPr/>
          </a:p>
          <a:p>
            <a:pPr indent="0" lvl="0" marL="0" rtl="0" algn="l">
              <a:spcBef>
                <a:spcPts val="0"/>
              </a:spcBef>
              <a:spcAft>
                <a:spcPts val="0"/>
              </a:spcAft>
              <a:buNone/>
            </a:pPr>
            <a:r>
              <a:rPr b="1" i="1" lang="en-US"/>
              <a:t>Pilot Conversion:</a:t>
            </a:r>
            <a:r>
              <a:rPr i="1" lang="en-US"/>
              <a:t> </a:t>
            </a:r>
            <a:r>
              <a:rPr lang="en-US"/>
              <a:t>introduces the new system in one part of the organization, such as in one plant or one functional area. The new system runs for a period of time and is then assessed. If the assessment confirms that the system is working properly, then the system is implemented in other parts of the organization.</a:t>
            </a:r>
            <a:endParaRPr/>
          </a:p>
          <a:p>
            <a:pPr indent="0" lvl="0" marL="0" rtl="0" algn="l">
              <a:spcBef>
                <a:spcPts val="0"/>
              </a:spcBef>
              <a:spcAft>
                <a:spcPts val="0"/>
              </a:spcAft>
              <a:buNone/>
            </a:pPr>
            <a:r>
              <a:rPr b="1" i="1" lang="en-US"/>
              <a:t>Phased Conversion: </a:t>
            </a:r>
            <a:r>
              <a:rPr lang="en-US"/>
              <a:t>introduces components of the new system, such as individual modules, in stages. Each module is assessed. If it works properly, then other modules are introduced, until the entire new system is operational.</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rPr b="1" i="1" lang="en-US"/>
              <a:t>Parallel Conversion: </a:t>
            </a:r>
            <a:r>
              <a:rPr lang="en-US"/>
              <a:t>old and new systems operate simultaneously for a time, but this strategy is seldom used today.</a:t>
            </a:r>
            <a:endParaRPr/>
          </a:p>
        </p:txBody>
      </p:sp>
      <p:sp>
        <p:nvSpPr>
          <p:cNvPr id="390" name="Google Shape;390;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Operation and Maintenance: </a:t>
            </a:r>
            <a:r>
              <a:rPr lang="en-US"/>
              <a:t>once a new system’s operations are stabilized, the company performs audits to assess the system’s capabilities and to determine if it is being utilized correctly.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Systems Require Several Types of Maintenance:</a:t>
            </a:r>
            <a:endParaRPr b="1"/>
          </a:p>
          <a:p>
            <a:pPr indent="0" lvl="0" marL="0" rtl="0" algn="l">
              <a:spcBef>
                <a:spcPts val="0"/>
              </a:spcBef>
              <a:spcAft>
                <a:spcPts val="0"/>
              </a:spcAft>
              <a:buNone/>
            </a:pPr>
            <a:r>
              <a:rPr b="1" i="1" lang="en-US"/>
              <a:t>Debugging: </a:t>
            </a:r>
            <a:r>
              <a:rPr lang="en-US"/>
              <a:t>(the system) a process that continues throughout the life of the system.</a:t>
            </a:r>
            <a:endParaRPr/>
          </a:p>
          <a:p>
            <a:pPr indent="0" lvl="0" marL="0" rtl="0" algn="l">
              <a:spcBef>
                <a:spcPts val="0"/>
              </a:spcBef>
              <a:spcAft>
                <a:spcPts val="0"/>
              </a:spcAft>
              <a:buNone/>
            </a:pPr>
            <a:r>
              <a:rPr b="1" i="1" lang="en-US"/>
              <a:t>Updating: </a:t>
            </a:r>
            <a:r>
              <a:rPr lang="en-US"/>
              <a:t>(the system) to accommodate changes in business conditions (e.g., adjusting to new governmental regulations).</a:t>
            </a:r>
            <a:endParaRPr/>
          </a:p>
          <a:p>
            <a:pPr indent="0" lvl="0" marL="0" rtl="0" algn="l">
              <a:spcBef>
                <a:spcPts val="0"/>
              </a:spcBef>
              <a:spcAft>
                <a:spcPts val="0"/>
              </a:spcAft>
              <a:buNone/>
            </a:pPr>
            <a:r>
              <a:rPr b="1" i="1" lang="en-US"/>
              <a:t>Adding: </a:t>
            </a:r>
            <a:r>
              <a:rPr lang="en-US"/>
              <a:t>new functions added to the existing system without disturbing its operation</a:t>
            </a:r>
            <a:endParaRPr/>
          </a:p>
        </p:txBody>
      </p:sp>
      <p:sp>
        <p:nvSpPr>
          <p:cNvPr id="404" name="Google Shape;404;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Joint Application Design (JAD): </a:t>
            </a:r>
            <a:r>
              <a:rPr lang="en-US"/>
              <a:t>a group-based tool for collecting user requirements and creating system designs. It is most often used within the systems analysis and systems design stages of the SDLC. JAD involves a group meeting attended by the analysts and all of the users that can be conducted either in person or via the computer. During this meeting, all users jointly define and agree on the systems requirements.</a:t>
            </a:r>
            <a:endParaRPr/>
          </a:p>
          <a:p>
            <a:pPr indent="0" lvl="0" marL="0" rtl="0" algn="l">
              <a:spcBef>
                <a:spcPts val="0"/>
              </a:spcBef>
              <a:spcAft>
                <a:spcPts val="0"/>
              </a:spcAft>
              <a:buNone/>
            </a:pPr>
            <a:r>
              <a:rPr b="1" lang="en-US"/>
              <a:t>Rapid Application Development (RAD): </a:t>
            </a:r>
            <a:r>
              <a:rPr lang="en-US"/>
              <a:t>a systems development method that can combine JAD, prototyping, and integrated computer-assisted software engineering (ICASE) tools to rapidly produce a high-quality system. In the first RAD stage, developers use JAD sessions to collect system requirements. This strategy ensures that users are intensively involved early on. The development process in RAD is iterative.</a:t>
            </a:r>
            <a:endParaRPr/>
          </a:p>
          <a:p>
            <a:pPr indent="0" lvl="0" marL="0" rtl="0" algn="l">
              <a:spcBef>
                <a:spcPts val="0"/>
              </a:spcBef>
              <a:spcAft>
                <a:spcPts val="0"/>
              </a:spcAft>
              <a:buNone/>
            </a:pPr>
            <a:r>
              <a:rPr b="1" lang="en-US"/>
              <a:t>Agile Development: </a:t>
            </a:r>
            <a:r>
              <a:rPr lang="en-US"/>
              <a:t>a software development methodology that delivers functionality in rapid iterations, which are usually measured in weeks. To be successful, this methodology requires frequent communication, development, testing, and delivery.</a:t>
            </a:r>
            <a:endParaRPr/>
          </a:p>
          <a:p>
            <a:pPr indent="0" lvl="0" marL="0" rtl="0" algn="l">
              <a:spcBef>
                <a:spcPts val="0"/>
              </a:spcBef>
              <a:spcAft>
                <a:spcPts val="0"/>
              </a:spcAft>
              <a:buNone/>
            </a:pPr>
            <a:r>
              <a:rPr b="1" lang="en-US"/>
              <a:t>End-User Development: </a:t>
            </a:r>
            <a:r>
              <a:rPr lang="en-US"/>
              <a:t>an approach in which the organization’s end users develop their own applications with little or no formal assistance from the IT department.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Tools for Systems Development:</a:t>
            </a:r>
            <a:endParaRPr/>
          </a:p>
          <a:p>
            <a:pPr indent="0" lvl="0" marL="0" rtl="0" algn="l">
              <a:spcBef>
                <a:spcPts val="0"/>
              </a:spcBef>
              <a:spcAft>
                <a:spcPts val="0"/>
              </a:spcAft>
              <a:buNone/>
            </a:pPr>
            <a:r>
              <a:rPr lang="en-US"/>
              <a:t>prototyping</a:t>
            </a:r>
            <a:endParaRPr/>
          </a:p>
          <a:p>
            <a:pPr indent="0" lvl="0" marL="0" rtl="0" algn="l">
              <a:spcBef>
                <a:spcPts val="0"/>
              </a:spcBef>
              <a:spcAft>
                <a:spcPts val="0"/>
              </a:spcAft>
              <a:buNone/>
            </a:pPr>
            <a:r>
              <a:rPr lang="en-US"/>
              <a:t>integrated computer-assisted software engineering</a:t>
            </a:r>
            <a:endParaRPr/>
          </a:p>
          <a:p>
            <a:pPr indent="0" lvl="0" marL="0" rtl="0" algn="l">
              <a:spcBef>
                <a:spcPts val="0"/>
              </a:spcBef>
              <a:spcAft>
                <a:spcPts val="0"/>
              </a:spcAft>
              <a:buNone/>
            </a:pPr>
            <a:r>
              <a:rPr lang="en-US"/>
              <a:t>component-based development,</a:t>
            </a:r>
            <a:endParaRPr/>
          </a:p>
          <a:p>
            <a:pPr indent="0" lvl="0" marL="0" rtl="0" algn="l">
              <a:spcBef>
                <a:spcPts val="0"/>
              </a:spcBef>
              <a:spcAft>
                <a:spcPts val="0"/>
              </a:spcAft>
              <a:buNone/>
            </a:pPr>
            <a:r>
              <a:rPr lang="en-US"/>
              <a:t>object-oriented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Prototyping: a development approach that defines an initial list of user requirements, builds a model of the system, and then refines the system in several iterations based on users’ feedback. Developers quickly develop a smaller version of the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Integrated Computer-Assisted Software Engineering Tools (CASE): a group of tools that automate many of the tasks in the SDLC.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Upper Case Tools: used to automate the early stages of the SDLC (systems investigation, analysis, and design).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Lower Case Tools: used to automate later stages in the SDLC (programming, testing, operation, and maintenance).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Integrated CASE (ICASE) Tools: provide links between upper CASE and lower CASE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Component-Based Development: uses standard components to build applications. Components are reusable applications that generally have one specific function, such as a shopping cart, user authentication, or a catalog.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Object-Oriented Development: based on a different view of computer systems than the perception that characterizes traditional development approaches. An object-oriented (OO) system begins not with the task to be performed, but with the aspects of the real world that must be modeled to perform that task.</a:t>
            </a:r>
            <a:endParaRPr/>
          </a:p>
        </p:txBody>
      </p:sp>
      <p:sp>
        <p:nvSpPr>
          <p:cNvPr id="417" name="Google Shape;41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Joint Application Design (JAD): </a:t>
            </a:r>
            <a:r>
              <a:rPr lang="en-US"/>
              <a:t>a group-based tool for collecting user requirements and creating system designs. It is most often used within the systems analysis and systems design stages of the SDLC. JAD involves a group meeting attended by the analysts and all of the users that can be conducted either in person or via the computer. During this meeting, all users jointly define and agree on the systems requirements.</a:t>
            </a:r>
            <a:endParaRPr/>
          </a:p>
          <a:p>
            <a:pPr indent="0" lvl="0" marL="0" rtl="0" algn="l">
              <a:spcBef>
                <a:spcPts val="0"/>
              </a:spcBef>
              <a:spcAft>
                <a:spcPts val="0"/>
              </a:spcAft>
              <a:buNone/>
            </a:pPr>
            <a:r>
              <a:rPr b="1" lang="en-US"/>
              <a:t>Rapid Application Development (RAD): </a:t>
            </a:r>
            <a:r>
              <a:rPr lang="en-US"/>
              <a:t>a systems development method that can combine JAD, prototyping, and integrated computer-assisted software engineering (ICASE) tools to rapidly produce a high-quality system. In the first RAD stage, developers use JAD sessions to collect system requirements. This strategy ensures that users are intensively involved early on. The development process in RAD is iterative.</a:t>
            </a:r>
            <a:endParaRPr/>
          </a:p>
          <a:p>
            <a:pPr indent="0" lvl="0" marL="0" rtl="0" algn="l">
              <a:spcBef>
                <a:spcPts val="0"/>
              </a:spcBef>
              <a:spcAft>
                <a:spcPts val="0"/>
              </a:spcAft>
              <a:buNone/>
            </a:pPr>
            <a:r>
              <a:rPr b="1" lang="en-US"/>
              <a:t>Agile Development: </a:t>
            </a:r>
            <a:r>
              <a:rPr lang="en-US"/>
              <a:t>a software development methodology that delivers functionality in rapid iterations, which are usually measured in weeks. To be successful, this methodology requires frequent communication, development, testing, and delivery.</a:t>
            </a:r>
            <a:endParaRPr/>
          </a:p>
          <a:p>
            <a:pPr indent="0" lvl="0" marL="0" rtl="0" algn="l">
              <a:spcBef>
                <a:spcPts val="0"/>
              </a:spcBef>
              <a:spcAft>
                <a:spcPts val="0"/>
              </a:spcAft>
              <a:buNone/>
            </a:pPr>
            <a:r>
              <a:rPr b="1" lang="en-US"/>
              <a:t>End-User Development: </a:t>
            </a:r>
            <a:r>
              <a:rPr lang="en-US"/>
              <a:t>an approach in which the organization’s end users develop their own applications with little or no formal assistance from the IT department.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Tools for Systems Development:</a:t>
            </a:r>
            <a:endParaRPr/>
          </a:p>
          <a:p>
            <a:pPr indent="0" lvl="0" marL="0" rtl="0" algn="l">
              <a:spcBef>
                <a:spcPts val="0"/>
              </a:spcBef>
              <a:spcAft>
                <a:spcPts val="0"/>
              </a:spcAft>
              <a:buNone/>
            </a:pPr>
            <a:r>
              <a:rPr lang="en-US"/>
              <a:t>prototyping</a:t>
            </a:r>
            <a:endParaRPr/>
          </a:p>
          <a:p>
            <a:pPr indent="0" lvl="0" marL="0" rtl="0" algn="l">
              <a:spcBef>
                <a:spcPts val="0"/>
              </a:spcBef>
              <a:spcAft>
                <a:spcPts val="0"/>
              </a:spcAft>
              <a:buNone/>
            </a:pPr>
            <a:r>
              <a:rPr lang="en-US"/>
              <a:t>integrated computer-assisted software engineering</a:t>
            </a:r>
            <a:endParaRPr/>
          </a:p>
          <a:p>
            <a:pPr indent="0" lvl="0" marL="0" rtl="0" algn="l">
              <a:spcBef>
                <a:spcPts val="0"/>
              </a:spcBef>
              <a:spcAft>
                <a:spcPts val="0"/>
              </a:spcAft>
              <a:buNone/>
            </a:pPr>
            <a:r>
              <a:rPr lang="en-US"/>
              <a:t>component-based development,</a:t>
            </a:r>
            <a:endParaRPr/>
          </a:p>
          <a:p>
            <a:pPr indent="0" lvl="0" marL="0" rtl="0" algn="l">
              <a:spcBef>
                <a:spcPts val="0"/>
              </a:spcBef>
              <a:spcAft>
                <a:spcPts val="0"/>
              </a:spcAft>
              <a:buNone/>
            </a:pPr>
            <a:r>
              <a:rPr lang="en-US"/>
              <a:t>object-oriented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Prototyping: a development approach that defines an initial list of user requirements, builds a model of the system, and then refines the system in several iterations based on users’ feedback. Developers quickly develop a smaller version of the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Integrated Computer-Assisted Software Engineering Tools (CASE): a group of tools that automate many of the tasks in the SDLC.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Upper Case Tools: used to automate the early stages of the SDLC (systems investigation, analysis, and design).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Lower Case Tools: used to automate later stages in the SDLC (programming, testing, operation, and maintenance).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Integrated CASE (ICASE) Tools: provide links between upper CASE and lower CASE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Component-Based Development: uses standard components to build applications. Components are reusable applications that generally have one specific function, such as a shopping cart, user authentication, or a catalog.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Object-Oriented Development: based on a different view of computer systems than the perception that characterizes traditional development approaches. An object-oriented (OO) system begins not with the task to be performed, but with the aspects of the real world that must be modeled to perform that task.</a:t>
            </a:r>
            <a:endParaRPr/>
          </a:p>
        </p:txBody>
      </p:sp>
      <p:sp>
        <p:nvSpPr>
          <p:cNvPr id="425" name="Google Shape;42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Agile Development: </a:t>
            </a:r>
            <a:r>
              <a:rPr lang="en-US"/>
              <a:t>a software development methodology that delivers functionality in rapid iterations, which are usually measured in weeks. To be successful, this methodology requires frequent communication, development, testing, and delivery.</a:t>
            </a:r>
            <a:endParaRPr/>
          </a:p>
          <a:p>
            <a:pPr indent="0" lvl="0" marL="0" rtl="0" algn="l">
              <a:spcBef>
                <a:spcPts val="0"/>
              </a:spcBef>
              <a:spcAft>
                <a:spcPts val="0"/>
              </a:spcAft>
              <a:buNone/>
            </a:pPr>
            <a:r>
              <a:rPr b="1" lang="en-US"/>
              <a:t>Scrum Approach: </a:t>
            </a:r>
            <a:r>
              <a:rPr lang="en-US"/>
              <a:t>the key principle of this agile development approach is that during a project users can change their minds about what they want and need. Scrum acknowledges that a development problem cannot be fully understood or defined from the start.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Practices and Predefined Roles Contained in Scrum:</a:t>
            </a:r>
            <a:endParaRPr b="1"/>
          </a:p>
          <a:p>
            <a:pPr indent="0" lvl="0" marL="0" rtl="0" algn="l">
              <a:spcBef>
                <a:spcPts val="0"/>
              </a:spcBef>
              <a:spcAft>
                <a:spcPts val="0"/>
              </a:spcAft>
              <a:buNone/>
            </a:pPr>
            <a:r>
              <a:rPr b="1" i="1" lang="en-US"/>
              <a:t>The Scrum Master: </a:t>
            </a:r>
            <a:r>
              <a:rPr lang="en-US"/>
              <a:t>maintains the processes (typically replaces a project manager).</a:t>
            </a:r>
            <a:endParaRPr/>
          </a:p>
          <a:p>
            <a:pPr indent="0" lvl="0" marL="0" rtl="0" algn="l">
              <a:spcBef>
                <a:spcPts val="0"/>
              </a:spcBef>
              <a:spcAft>
                <a:spcPts val="0"/>
              </a:spcAft>
              <a:buNone/>
            </a:pPr>
            <a:r>
              <a:rPr b="1" i="1" lang="en-US"/>
              <a:t>The Product Owner: </a:t>
            </a:r>
            <a:r>
              <a:rPr lang="en-US"/>
              <a:t>represents the business users and any other stakeholders in the project.</a:t>
            </a:r>
            <a:endParaRPr/>
          </a:p>
          <a:p>
            <a:pPr indent="0" lvl="0" marL="0" rtl="0" algn="l">
              <a:spcBef>
                <a:spcPts val="0"/>
              </a:spcBef>
              <a:spcAft>
                <a:spcPts val="0"/>
              </a:spcAft>
              <a:buNone/>
            </a:pPr>
            <a:r>
              <a:rPr b="1" i="1" lang="en-US"/>
              <a:t>The Team: </a:t>
            </a:r>
            <a:r>
              <a:rPr lang="en-US"/>
              <a:t>a cross-functional group of about seven people who perform the actual analysis, design, coding, implementation, testing, and so on.</a:t>
            </a:r>
            <a:endParaRPr/>
          </a:p>
        </p:txBody>
      </p:sp>
      <p:sp>
        <p:nvSpPr>
          <p:cNvPr id="433" name="Google Shape;433;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Tools for Systems Development:</a:t>
            </a:r>
            <a:endParaRPr b="1"/>
          </a:p>
          <a:p>
            <a:pPr indent="0" lvl="0" marL="0" rtl="0" algn="l">
              <a:spcBef>
                <a:spcPts val="0"/>
              </a:spcBef>
              <a:spcAft>
                <a:spcPts val="0"/>
              </a:spcAft>
              <a:buNone/>
            </a:pPr>
            <a:r>
              <a:rPr b="1" lang="en-US"/>
              <a:t>Prototyping: </a:t>
            </a:r>
            <a:r>
              <a:rPr lang="en-US"/>
              <a:t>a development approach that defines an initial list of user requirements, builds a model of the system, and then refines the system in several iterations based on users’ feedback. Developers quickly develop a smaller version of the system.</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Integrated Computer-Assisted Software Engineering Tools (CASE): </a:t>
            </a:r>
            <a:r>
              <a:rPr lang="en-US"/>
              <a:t>a group of tools that automate many of the tasks in the SDLC. </a:t>
            </a:r>
            <a:endParaRPr/>
          </a:p>
          <a:p>
            <a:pPr indent="0" lvl="0" marL="0" rtl="0" algn="l">
              <a:spcBef>
                <a:spcPts val="0"/>
              </a:spcBef>
              <a:spcAft>
                <a:spcPts val="0"/>
              </a:spcAft>
              <a:buNone/>
            </a:pPr>
            <a:r>
              <a:rPr b="1" i="1" lang="en-US"/>
              <a:t>Upper Case Tools: </a:t>
            </a:r>
            <a:r>
              <a:rPr lang="en-US"/>
              <a:t>used to automate the early stages of the SDLC (systems investigation, analysis, and design). </a:t>
            </a:r>
            <a:endParaRPr/>
          </a:p>
          <a:p>
            <a:pPr indent="0" lvl="0" marL="0" rtl="0" algn="l">
              <a:spcBef>
                <a:spcPts val="0"/>
              </a:spcBef>
              <a:spcAft>
                <a:spcPts val="0"/>
              </a:spcAft>
              <a:buNone/>
            </a:pPr>
            <a:r>
              <a:rPr b="1" i="1" lang="en-US"/>
              <a:t>Lower Case Tools: </a:t>
            </a:r>
            <a:r>
              <a:rPr lang="en-US"/>
              <a:t>used to automate later stages in the SDLC (programming, testing, operation, and maintenance).</a:t>
            </a:r>
            <a:endParaRPr/>
          </a:p>
          <a:p>
            <a:pPr indent="0" lvl="0" marL="0" rtl="0" algn="l">
              <a:spcBef>
                <a:spcPts val="0"/>
              </a:spcBef>
              <a:spcAft>
                <a:spcPts val="0"/>
              </a:spcAft>
              <a:buNone/>
            </a:pPr>
            <a:r>
              <a:rPr b="1" i="1" lang="en-US"/>
              <a:t>Integrated CASE (ICASE) Tools:  </a:t>
            </a:r>
            <a:r>
              <a:rPr lang="en-US"/>
              <a:t>provide links between upper CASE and lower CASE tools.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Component-Based Development: </a:t>
            </a:r>
            <a:r>
              <a:rPr lang="en-US"/>
              <a:t>uses standard components to build applications. Components are reusable applications that generally have one specific function, such as a shopping cart, user authentication, or a catalog.</a:t>
            </a:r>
            <a:endParaRPr/>
          </a:p>
          <a:p>
            <a:pPr indent="0" lvl="0" marL="0" rtl="0" algn="l">
              <a:spcBef>
                <a:spcPts val="0"/>
              </a:spcBef>
              <a:spcAft>
                <a:spcPts val="0"/>
              </a:spcAft>
              <a:buNone/>
            </a:pPr>
            <a:r>
              <a:rPr b="1" lang="en-US"/>
              <a:t>Object-Oriented Development: </a:t>
            </a:r>
            <a:r>
              <a:rPr lang="en-US"/>
              <a:t>based on a different view of computer systems than the perception that characterizes traditional development approaches. An object-oriented (OO) system begins not with the task to be performed, but with the aspects of the real world that must be modeled to perform that task.</a:t>
            </a:r>
            <a:endParaRPr/>
          </a:p>
          <a:p>
            <a:pPr indent="0" lvl="0" marL="0" rtl="0" algn="l">
              <a:spcBef>
                <a:spcPts val="0"/>
              </a:spcBef>
              <a:spcAft>
                <a:spcPts val="0"/>
              </a:spcAft>
              <a:buNone/>
            </a:pPr>
            <a:r>
              <a:t/>
            </a:r>
            <a:endParaRPr/>
          </a:p>
        </p:txBody>
      </p:sp>
      <p:sp>
        <p:nvSpPr>
          <p:cNvPr id="440" name="Google Shape;440;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Integrated Computer-Assisted Software Engineering Tools (CASE): </a:t>
            </a:r>
            <a:r>
              <a:rPr lang="en-US"/>
              <a:t>a group of tools that automate many of the tasks in the SDLC. </a:t>
            </a:r>
            <a:endParaRPr/>
          </a:p>
          <a:p>
            <a:pPr indent="0" lvl="0" marL="0" rtl="0" algn="l">
              <a:spcBef>
                <a:spcPts val="0"/>
              </a:spcBef>
              <a:spcAft>
                <a:spcPts val="0"/>
              </a:spcAft>
              <a:buNone/>
            </a:pPr>
            <a:r>
              <a:rPr b="1" i="1" lang="en-US"/>
              <a:t>Upper Case Tools: </a:t>
            </a:r>
            <a:r>
              <a:rPr lang="en-US"/>
              <a:t>used to automate the early stages of the SDLC (systems investigation, analysis, and design). </a:t>
            </a:r>
            <a:endParaRPr/>
          </a:p>
          <a:p>
            <a:pPr indent="0" lvl="0" marL="0" rtl="0" algn="l">
              <a:spcBef>
                <a:spcPts val="0"/>
              </a:spcBef>
              <a:spcAft>
                <a:spcPts val="0"/>
              </a:spcAft>
              <a:buNone/>
            </a:pPr>
            <a:r>
              <a:rPr b="1" i="1" lang="en-US"/>
              <a:t>Lower Case Tools: </a:t>
            </a:r>
            <a:r>
              <a:rPr lang="en-US"/>
              <a:t>used to automate later stages in the SDLC (programming, testing, operation, and maintenance).</a:t>
            </a:r>
            <a:endParaRPr/>
          </a:p>
          <a:p>
            <a:pPr indent="0" lvl="0" marL="0" rtl="0" algn="l">
              <a:spcBef>
                <a:spcPts val="0"/>
              </a:spcBef>
              <a:spcAft>
                <a:spcPts val="0"/>
              </a:spcAft>
              <a:buNone/>
            </a:pPr>
            <a:r>
              <a:rPr b="1" i="1" lang="en-US"/>
              <a:t>Integrated CASE (ICASE) Tools:  </a:t>
            </a:r>
            <a:r>
              <a:rPr lang="en-US"/>
              <a:t>provide links between upper CASE and lower CASE tools.</a:t>
            </a:r>
            <a:endParaRPr/>
          </a:p>
          <a:p>
            <a:pPr indent="0" lvl="0" marL="0" rtl="0" algn="l">
              <a:spcBef>
                <a:spcPts val="0"/>
              </a:spcBef>
              <a:spcAft>
                <a:spcPts val="0"/>
              </a:spcAft>
              <a:buNone/>
            </a:pPr>
            <a:r>
              <a:t/>
            </a:r>
            <a:endParaRPr/>
          </a:p>
        </p:txBody>
      </p:sp>
      <p:sp>
        <p:nvSpPr>
          <p:cNvPr id="447" name="Google Shape;44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Organization Strategic Plan: </a:t>
            </a:r>
            <a:r>
              <a:rPr lang="en-US"/>
              <a:t>identifies the firm’s overall mission, the goals that follow from that mission, and the broad steps required to reach these goals.</a:t>
            </a:r>
            <a:endParaRPr/>
          </a:p>
          <a:p>
            <a:pPr indent="0" lvl="0" marL="0" rtl="0" algn="l">
              <a:spcBef>
                <a:spcPts val="0"/>
              </a:spcBef>
              <a:spcAft>
                <a:spcPts val="0"/>
              </a:spcAft>
              <a:buNone/>
            </a:pPr>
            <a:r>
              <a:rPr b="1" lang="en-US"/>
              <a:t>IT Strategic Plan: </a:t>
            </a:r>
            <a:r>
              <a:rPr lang="en-US"/>
              <a:t>a set of long-range goals that describe the IT infrastructure and identify the major IT initiatives needed to achieve the organization’s goals.</a:t>
            </a:r>
            <a:endParaRPr/>
          </a:p>
          <a:p>
            <a:pPr indent="0" lvl="0" marL="0" rtl="0" algn="l">
              <a:spcBef>
                <a:spcPts val="0"/>
              </a:spcBef>
              <a:spcAft>
                <a:spcPts val="0"/>
              </a:spcAft>
              <a:buNone/>
            </a:pPr>
            <a:r>
              <a:rPr b="1" lang="en-US"/>
              <a:t>IT Steering Committee: </a:t>
            </a:r>
            <a:r>
              <a:rPr lang="en-US"/>
              <a:t>comprised of a group of managers and staff who represent the various organizational units, is created to establish IT priorities and to ensure that the MIS function is meeting the organization’s needs.</a:t>
            </a:r>
            <a:endParaRPr/>
          </a:p>
          <a:p>
            <a:pPr indent="0" lvl="0" marL="0" rtl="0" algn="l">
              <a:spcBef>
                <a:spcPts val="0"/>
              </a:spcBef>
              <a:spcAft>
                <a:spcPts val="0"/>
              </a:spcAft>
              <a:buNone/>
            </a:pPr>
            <a:r>
              <a:rPr b="1" lang="en-US"/>
              <a:t>IS Operational Plan: </a:t>
            </a:r>
            <a:r>
              <a:rPr lang="en-US"/>
              <a:t>consists of a clear set of projects that the IS department and the functional area managers will execute in support of the IT strategic plan.</a:t>
            </a:r>
            <a:endParaRPr/>
          </a:p>
        </p:txBody>
      </p:sp>
      <p:sp>
        <p:nvSpPr>
          <p:cNvPr id="187" name="Google Shape;18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Organization Strategic Plan: </a:t>
            </a:r>
            <a:r>
              <a:rPr lang="en-US"/>
              <a:t>identifies the firm’s overall mission, the goals that follow from that mission, and the broad steps required to reach these goals.</a:t>
            </a:r>
            <a:endParaRPr/>
          </a:p>
          <a:p>
            <a:pPr indent="0" lvl="0" marL="0" rtl="0" algn="l">
              <a:spcBef>
                <a:spcPts val="0"/>
              </a:spcBef>
              <a:spcAft>
                <a:spcPts val="0"/>
              </a:spcAft>
              <a:buNone/>
            </a:pPr>
            <a:r>
              <a:rPr b="1" lang="en-US"/>
              <a:t>IT Strategic Plan: </a:t>
            </a:r>
            <a:r>
              <a:rPr lang="en-US"/>
              <a:t>a set of long-range goals that describe the IT infrastructure and identify the major IT initiatives needed to achieve the organization’s goals.</a:t>
            </a:r>
            <a:endParaRPr/>
          </a:p>
          <a:p>
            <a:pPr indent="0" lvl="0" marL="0" rtl="0" algn="l">
              <a:spcBef>
                <a:spcPts val="0"/>
              </a:spcBef>
              <a:spcAft>
                <a:spcPts val="0"/>
              </a:spcAft>
              <a:buNone/>
            </a:pPr>
            <a:r>
              <a:rPr b="1" lang="en-US"/>
              <a:t>IT Steering Committee: </a:t>
            </a:r>
            <a:r>
              <a:rPr lang="en-US"/>
              <a:t>comprised of a group of managers and staff who represent the various organizational units, is created to establish IT priorities and to ensure that the MIS function is meeting the organization’s needs.</a:t>
            </a:r>
            <a:endParaRPr/>
          </a:p>
          <a:p>
            <a:pPr indent="0" lvl="0" marL="0" rtl="0" algn="l">
              <a:spcBef>
                <a:spcPts val="0"/>
              </a:spcBef>
              <a:spcAft>
                <a:spcPts val="0"/>
              </a:spcAft>
              <a:buNone/>
            </a:pPr>
            <a:r>
              <a:rPr b="1" lang="en-US"/>
              <a:t>IS Operational Plan: </a:t>
            </a:r>
            <a:r>
              <a:rPr lang="en-US"/>
              <a:t>consists of a clear set of projects that the IS department and the functional area managers will execute in support of the IT strategic plan.</a:t>
            </a:r>
            <a:endParaRPr/>
          </a:p>
        </p:txBody>
      </p:sp>
      <p:sp>
        <p:nvSpPr>
          <p:cNvPr id="194" name="Google Shape;19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15" name="Shape 15"/>
        <p:cNvGrpSpPr/>
        <p:nvPr/>
      </p:nvGrpSpPr>
      <p:grpSpPr>
        <a:xfrm>
          <a:off x="0" y="0"/>
          <a:ext cx="0" cy="0"/>
          <a:chOff x="0" y="0"/>
          <a:chExt cx="0" cy="0"/>
        </a:xfrm>
      </p:grpSpPr>
      <p:pic>
        <p:nvPicPr>
          <p:cNvPr id="16" name="Google Shape;16;p50"/>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7" name="Google Shape;17;p50"/>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8" name="Google Shape;18;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50"/>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0"/>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21" name="Google Shape;21;p50"/>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22" name="Google Shape;22;p50"/>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91" name="Shape 91"/>
        <p:cNvGrpSpPr/>
        <p:nvPr/>
      </p:nvGrpSpPr>
      <p:grpSpPr>
        <a:xfrm>
          <a:off x="0" y="0"/>
          <a:ext cx="0" cy="0"/>
          <a:chOff x="0" y="0"/>
          <a:chExt cx="0" cy="0"/>
        </a:xfrm>
      </p:grpSpPr>
      <p:sp>
        <p:nvSpPr>
          <p:cNvPr id="92" name="Google Shape;92;p59"/>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93" name="Google Shape;93;p59"/>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4" name="Google Shape;94;p59"/>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95" name="Google Shape;95;p5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6" name="Google Shape;96;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5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98" name="Google Shape;98;p59"/>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99" name="Shape 99"/>
        <p:cNvGrpSpPr/>
        <p:nvPr/>
      </p:nvGrpSpPr>
      <p:grpSpPr>
        <a:xfrm>
          <a:off x="0" y="0"/>
          <a:ext cx="0" cy="0"/>
          <a:chOff x="0" y="0"/>
          <a:chExt cx="0" cy="0"/>
        </a:xfrm>
      </p:grpSpPr>
      <p:sp>
        <p:nvSpPr>
          <p:cNvPr id="100" name="Google Shape;100;p60"/>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1" name="Google Shape;101;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60"/>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03" name="Google Shape;103;p60"/>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lug It In Title">
  <p:cSld name="1_Plug It In Title">
    <p:spTree>
      <p:nvGrpSpPr>
        <p:cNvPr id="104" name="Shape 104"/>
        <p:cNvGrpSpPr/>
        <p:nvPr/>
      </p:nvGrpSpPr>
      <p:grpSpPr>
        <a:xfrm>
          <a:off x="0" y="0"/>
          <a:ext cx="0" cy="0"/>
          <a:chOff x="0" y="0"/>
          <a:chExt cx="0" cy="0"/>
        </a:xfrm>
      </p:grpSpPr>
      <p:pic>
        <p:nvPicPr>
          <p:cNvPr id="105" name="Google Shape;105;p61"/>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06" name="Google Shape;106;p61"/>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07" name="Google Shape;10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61"/>
          <p:cNvSpPr txBox="1"/>
          <p:nvPr>
            <p:ph idx="1" type="body"/>
          </p:nvPr>
        </p:nvSpPr>
        <p:spPr>
          <a:xfrm>
            <a:off x="2743199" y="18288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61"/>
          <p:cNvSpPr txBox="1"/>
          <p:nvPr/>
        </p:nvSpPr>
        <p:spPr>
          <a:xfrm>
            <a:off x="457200" y="2209800"/>
            <a:ext cx="29718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PLUG IT IN</a:t>
            </a:r>
            <a:endParaRPr b="0" i="0" sz="3600" u="none" cap="none" strike="noStrike">
              <a:solidFill>
                <a:srgbClr val="7F7F7F"/>
              </a:solidFill>
              <a:latin typeface="Verdana"/>
              <a:ea typeface="Verdana"/>
              <a:cs typeface="Verdana"/>
              <a:sym typeface="Verdana"/>
            </a:endParaRPr>
          </a:p>
        </p:txBody>
      </p:sp>
      <p:cxnSp>
        <p:nvCxnSpPr>
          <p:cNvPr id="110" name="Google Shape;110;p61"/>
          <p:cNvCxnSpPr/>
          <p:nvPr/>
        </p:nvCxnSpPr>
        <p:spPr>
          <a:xfrm rot="10800000">
            <a:off x="3200400" y="3429000"/>
            <a:ext cx="1143000" cy="0"/>
          </a:xfrm>
          <a:prstGeom prst="straightConnector1">
            <a:avLst/>
          </a:prstGeom>
          <a:noFill/>
          <a:ln cap="flat" cmpd="sng" w="38100">
            <a:solidFill>
              <a:srgbClr val="BFBFBF"/>
            </a:solidFill>
            <a:prstDash val="solid"/>
            <a:round/>
            <a:headEnd len="sm" w="sm" type="none"/>
            <a:tailEnd len="sm" w="sm" type="none"/>
          </a:ln>
        </p:spPr>
      </p:cxnSp>
      <p:sp>
        <p:nvSpPr>
          <p:cNvPr id="111" name="Google Shape;111;p61"/>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lvl1pPr lvl="0" algn="l">
              <a:lnSpc>
                <a:spcPct val="83333"/>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Topic Level2">
  <p:cSld name="PI_Topic Level2">
    <p:spTree>
      <p:nvGrpSpPr>
        <p:cNvPr id="112" name="Shape 112"/>
        <p:cNvGrpSpPr/>
        <p:nvPr/>
      </p:nvGrpSpPr>
      <p:grpSpPr>
        <a:xfrm>
          <a:off x="0" y="0"/>
          <a:ext cx="0" cy="0"/>
          <a:chOff x="0" y="0"/>
          <a:chExt cx="0" cy="0"/>
        </a:xfrm>
      </p:grpSpPr>
      <p:sp>
        <p:nvSpPr>
          <p:cNvPr id="113" name="Google Shape;113;p62"/>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14" name="Google Shape;114;p6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15" name="Google Shape;115;p62"/>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16" name="Google Shape;116;p62"/>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17" name="Google Shape;11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62"/>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200"/>
              </a:spcBef>
              <a:spcAft>
                <a:spcPts val="0"/>
              </a:spcAft>
              <a:buClr>
                <a:srgbClr val="7F7F7F"/>
              </a:buClr>
              <a:buSzPts val="6000"/>
              <a:buNone/>
              <a:defRPr sz="60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62"/>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20" name="Google Shape;120;p62"/>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 Example / Opening Case">
  <p:cSld name="PI Example / Opening Case">
    <p:spTree>
      <p:nvGrpSpPr>
        <p:cNvPr id="121" name="Shape 121"/>
        <p:cNvGrpSpPr/>
        <p:nvPr/>
      </p:nvGrpSpPr>
      <p:grpSpPr>
        <a:xfrm>
          <a:off x="0" y="0"/>
          <a:ext cx="0" cy="0"/>
          <a:chOff x="0" y="0"/>
          <a:chExt cx="0" cy="0"/>
        </a:xfrm>
      </p:grpSpPr>
      <p:cxnSp>
        <p:nvCxnSpPr>
          <p:cNvPr id="122" name="Google Shape;122;p63"/>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123" name="Google Shape;123;p63"/>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24" name="Google Shape;124;p63"/>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125" name="Google Shape;125;p63"/>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63"/>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57200" lvl="0" marL="457200" algn="l">
              <a:spcBef>
                <a:spcPts val="720"/>
              </a:spcBef>
              <a:spcAft>
                <a:spcPts val="0"/>
              </a:spcAft>
              <a:buClr>
                <a:srgbClr val="9900FF"/>
              </a:buClr>
              <a:buSzPts val="3600"/>
              <a:buChar char="•"/>
              <a:defRPr b="0" sz="3600">
                <a:solidFill>
                  <a:srgbClr val="9900FF"/>
                </a:solidFill>
                <a:latin typeface="Verdana"/>
                <a:ea typeface="Verdana"/>
                <a:cs typeface="Verdana"/>
                <a:sym typeface="Verdana"/>
              </a:defRPr>
            </a:lvl1pPr>
            <a:lvl2pPr indent="-431800" lvl="1" marL="914400" algn="l">
              <a:spcBef>
                <a:spcPts val="640"/>
              </a:spcBef>
              <a:spcAft>
                <a:spcPts val="0"/>
              </a:spcAft>
              <a:buClr>
                <a:srgbClr val="FF9900"/>
              </a:buClr>
              <a:buSzPts val="3200"/>
              <a:buFont typeface="Georgia"/>
              <a:buAutoNum type="arabicPeriod"/>
              <a:defRPr sz="3200">
                <a:solidFill>
                  <a:schemeClr val="dk1"/>
                </a:solidFill>
                <a:latin typeface="Verdana"/>
                <a:ea typeface="Verdana"/>
                <a:cs typeface="Verdana"/>
                <a:sym typeface="Verdana"/>
              </a:defRPr>
            </a:lvl2pPr>
            <a:lvl3pPr indent="-406400" lvl="2" marL="1371600" algn="l">
              <a:spcBef>
                <a:spcPts val="560"/>
              </a:spcBef>
              <a:spcAft>
                <a:spcPts val="0"/>
              </a:spcAft>
              <a:buClr>
                <a:schemeClr val="dk1"/>
              </a:buClr>
              <a:buSzPts val="2800"/>
              <a:buChar char="•"/>
              <a:defRPr sz="2800">
                <a:solidFill>
                  <a:schemeClr val="dk1"/>
                </a:solidFill>
                <a:latin typeface="Verdana"/>
                <a:ea typeface="Verdana"/>
                <a:cs typeface="Verdana"/>
                <a:sym typeface="Verdana"/>
              </a:defRPr>
            </a:lvl3pPr>
            <a:lvl4pPr indent="-381000" lvl="3" marL="18288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4pPr>
            <a:lvl5pPr indent="-381000" lvl="4" marL="22860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63"/>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9900"/>
              </a:buClr>
              <a:buSzPts val="4400"/>
              <a:buFont typeface="Verdana"/>
              <a:buNone/>
              <a:defRPr b="1" sz="4400">
                <a:solidFill>
                  <a:srgbClr val="FF99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IT's_Personal">
  <p:cSld name="PI_IT's_Personal">
    <p:spTree>
      <p:nvGrpSpPr>
        <p:cNvPr id="128" name="Shape 128"/>
        <p:cNvGrpSpPr/>
        <p:nvPr/>
      </p:nvGrpSpPr>
      <p:grpSpPr>
        <a:xfrm>
          <a:off x="0" y="0"/>
          <a:ext cx="0" cy="0"/>
          <a:chOff x="0" y="0"/>
          <a:chExt cx="0" cy="0"/>
        </a:xfrm>
      </p:grpSpPr>
      <p:sp>
        <p:nvSpPr>
          <p:cNvPr id="129" name="Google Shape;129;p64"/>
          <p:cNvSpPr/>
          <p:nvPr/>
        </p:nvSpPr>
        <p:spPr>
          <a:xfrm>
            <a:off x="0" y="2057400"/>
            <a:ext cx="9144000" cy="42672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30" name="Google Shape;130;p64"/>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31" name="Google Shape;131;p64"/>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2" name="Google Shape;132;p64"/>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6600CC"/>
              </a:buClr>
              <a:buSzPts val="5400"/>
              <a:buNone/>
              <a:defRPr sz="5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3" name="Google Shape;13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64"/>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1080"/>
              </a:spcBef>
              <a:spcAft>
                <a:spcPts val="0"/>
              </a:spcAft>
              <a:buClr>
                <a:srgbClr val="6600CC"/>
              </a:buClr>
              <a:buSzPts val="5400"/>
              <a:buNone/>
              <a:defRPr b="0" i="0" sz="5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5" name="Google Shape;135;p64"/>
          <p:cNvCxnSpPr/>
          <p:nvPr/>
        </p:nvCxnSpPr>
        <p:spPr>
          <a:xfrm>
            <a:off x="0" y="2057400"/>
            <a:ext cx="8534400" cy="0"/>
          </a:xfrm>
          <a:prstGeom prst="straightConnector1">
            <a:avLst/>
          </a:prstGeom>
          <a:noFill/>
          <a:ln cap="flat" cmpd="sng" w="25400">
            <a:solidFill>
              <a:srgbClr val="A5A5A5"/>
            </a:solidFill>
            <a:prstDash val="solid"/>
            <a:round/>
            <a:headEnd len="sm" w="sm" type="none"/>
            <a:tailEnd len="sm" w="sm" type="none"/>
          </a:ln>
        </p:spPr>
      </p:cxnSp>
      <p:grpSp>
        <p:nvGrpSpPr>
          <p:cNvPr id="136" name="Google Shape;136;p64"/>
          <p:cNvGrpSpPr/>
          <p:nvPr/>
        </p:nvGrpSpPr>
        <p:grpSpPr>
          <a:xfrm>
            <a:off x="609600" y="888704"/>
            <a:ext cx="923260" cy="1473496"/>
            <a:chOff x="495300" y="888704"/>
            <a:chExt cx="923260" cy="1473496"/>
          </a:xfrm>
        </p:grpSpPr>
        <p:sp>
          <p:nvSpPr>
            <p:cNvPr id="137" name="Google Shape;137;p64"/>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8" name="Google Shape;138;p64"/>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9" name="Google Shape;139;p64"/>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23" name="Shape 23"/>
        <p:cNvGrpSpPr/>
        <p:nvPr/>
      </p:nvGrpSpPr>
      <p:grpSpPr>
        <a:xfrm>
          <a:off x="0" y="0"/>
          <a:ext cx="0" cy="0"/>
          <a:chOff x="0" y="0"/>
          <a:chExt cx="0" cy="0"/>
        </a:xfrm>
      </p:grpSpPr>
      <p:sp>
        <p:nvSpPr>
          <p:cNvPr id="24" name="Google Shape;24;p51"/>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5" name="Google Shape;25;p5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1"/>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51"/>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29" name="Google Shape;29;p51"/>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Learning_Obj">
  <p:cSld name="Ch_Learning_Obj">
    <p:spTree>
      <p:nvGrpSpPr>
        <p:cNvPr id="30" name="Shape 30"/>
        <p:cNvGrpSpPr/>
        <p:nvPr/>
      </p:nvGrpSpPr>
      <p:grpSpPr>
        <a:xfrm>
          <a:off x="0" y="0"/>
          <a:ext cx="0" cy="0"/>
          <a:chOff x="0" y="0"/>
          <a:chExt cx="0" cy="0"/>
        </a:xfrm>
      </p:grpSpPr>
      <p:sp>
        <p:nvSpPr>
          <p:cNvPr id="31" name="Google Shape;31;p52"/>
          <p:cNvSpPr/>
          <p:nvPr/>
        </p:nvSpPr>
        <p:spPr>
          <a:xfrm>
            <a:off x="6781800" y="6362700"/>
            <a:ext cx="2362200" cy="3429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2" name="Google Shape;32;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FF9900"/>
              </a:buClr>
              <a:buSzPts val="3200"/>
              <a:buFont typeface="Georgia"/>
              <a:buAutoNum type="arabicPeriod"/>
              <a:defRPr>
                <a:latin typeface="Times New Roman"/>
                <a:ea typeface="Times New Roman"/>
                <a:cs typeface="Times New Roman"/>
                <a:sym typeface="Times New Roman"/>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52"/>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35" name="Google Shape;35;p52"/>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
        <p:nvSpPr>
          <p:cNvPr id="36" name="Google Shape;36;p52"/>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lvl1pPr lvl="0" algn="l">
              <a:lnSpc>
                <a:spcPct val="154545"/>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7" name="Google Shape;37;p52"/>
          <p:cNvSpPr txBox="1"/>
          <p:nvPr/>
        </p:nvSpPr>
        <p:spPr>
          <a:xfrm>
            <a:off x="7263063" y="533400"/>
            <a:ext cx="1652337"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54545"/>
              </a:lnSpc>
              <a:spcBef>
                <a:spcPts val="0"/>
              </a:spcBef>
              <a:spcAft>
                <a:spcPts val="0"/>
              </a:spcAft>
              <a:buClr>
                <a:srgbClr val="538CD5"/>
              </a:buClr>
              <a:buSzPts val="4400"/>
              <a:buFont typeface="Arial"/>
              <a:buNone/>
            </a:pPr>
            <a:r>
              <a:rPr b="0" i="0" lang="en-US" sz="4400" u="none" cap="none" strike="noStrike">
                <a:solidFill>
                  <a:srgbClr val="538CD5"/>
                </a:solidFill>
                <a:latin typeface="Verdana"/>
                <a:ea typeface="Verdana"/>
                <a:cs typeface="Verdana"/>
                <a:sym typeface="Verdana"/>
              </a:rPr>
              <a:t>&gt;&gt;&gt;</a:t>
            </a:r>
            <a:endParaRPr b="0" i="0" sz="4400" u="none" cap="none" strike="noStrike">
              <a:solidFill>
                <a:srgbClr val="538CD5"/>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Case">
  <p:cSld name="Opening Case">
    <p:spTree>
      <p:nvGrpSpPr>
        <p:cNvPr id="38" name="Shape 38"/>
        <p:cNvGrpSpPr/>
        <p:nvPr/>
      </p:nvGrpSpPr>
      <p:grpSpPr>
        <a:xfrm>
          <a:off x="0" y="0"/>
          <a:ext cx="0" cy="0"/>
          <a:chOff x="0" y="0"/>
          <a:chExt cx="0" cy="0"/>
        </a:xfrm>
      </p:grpSpPr>
      <p:cxnSp>
        <p:nvCxnSpPr>
          <p:cNvPr id="39" name="Google Shape;39;p53"/>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40" name="Google Shape;40;p53"/>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1" name="Google Shape;41;p53"/>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42" name="Google Shape;42;p53"/>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3"/>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latin typeface="Verdana"/>
                <a:ea typeface="Verdana"/>
                <a:cs typeface="Verdana"/>
                <a:sym typeface="Verdana"/>
              </a:defRPr>
            </a:lvl1pPr>
            <a:lvl2pPr indent="-381000" lvl="1" marL="914400" algn="l">
              <a:spcBef>
                <a:spcPts val="480"/>
              </a:spcBef>
              <a:spcAft>
                <a:spcPts val="0"/>
              </a:spcAft>
              <a:buClr>
                <a:srgbClr val="366092"/>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53"/>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66092"/>
              </a:buClr>
              <a:buSzPts val="4400"/>
              <a:buFont typeface="Verdana"/>
              <a:buNone/>
              <a:defRPr b="1" sz="4400">
                <a:solidFill>
                  <a:srgbClr val="36609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3"/>
          <p:cNvSpPr txBox="1"/>
          <p:nvPr/>
        </p:nvSpPr>
        <p:spPr>
          <a:xfrm>
            <a:off x="457200" y="228600"/>
            <a:ext cx="3276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66092"/>
              </a:buClr>
              <a:buSzPts val="4400"/>
              <a:buFont typeface="Verdana"/>
              <a:buNone/>
            </a:pPr>
            <a:r>
              <a:rPr b="0" i="0" lang="en-US" sz="4400" u="none" cap="none" strike="noStrike">
                <a:solidFill>
                  <a:srgbClr val="366092"/>
                </a:solidFill>
                <a:latin typeface="Verdana"/>
                <a:ea typeface="Verdana"/>
                <a:cs typeface="Verdana"/>
                <a:sym typeface="Verdana"/>
              </a:rPr>
              <a:t>OPENING</a:t>
            </a:r>
            <a:endParaRPr b="0" i="0" sz="4400" u="none" cap="none" strike="noStrike">
              <a:solidFill>
                <a:srgbClr val="366092"/>
              </a:solidFill>
              <a:latin typeface="Verdana"/>
              <a:ea typeface="Verdana"/>
              <a:cs typeface="Verdana"/>
              <a:sym typeface="Verdana"/>
            </a:endParaRPr>
          </a:p>
        </p:txBody>
      </p:sp>
      <p:sp>
        <p:nvSpPr>
          <p:cNvPr id="46" name="Google Shape;46;p53"/>
          <p:cNvSpPr txBox="1"/>
          <p:nvPr/>
        </p:nvSpPr>
        <p:spPr>
          <a:xfrm>
            <a:off x="5181600" y="228600"/>
            <a:ext cx="2438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6600CC"/>
              </a:buClr>
              <a:buSzPts val="4400"/>
              <a:buFont typeface="Verdana"/>
              <a:buNone/>
            </a:pPr>
            <a:r>
              <a:rPr b="1" i="0" lang="en-US" sz="4400" u="none" cap="none" strike="noStrike">
                <a:solidFill>
                  <a:srgbClr val="6600CC"/>
                </a:solidFill>
                <a:latin typeface="Verdana"/>
                <a:ea typeface="Verdana"/>
                <a:cs typeface="Verdana"/>
                <a:sym typeface="Verdana"/>
              </a:rPr>
              <a:t>&gt;</a:t>
            </a:r>
            <a:endParaRPr b="1" i="0" sz="4400" u="none" cap="none" strike="noStrike">
              <a:solidFill>
                <a:srgbClr val="6600CC"/>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47" name="Shape 47"/>
        <p:cNvGrpSpPr/>
        <p:nvPr/>
      </p:nvGrpSpPr>
      <p:grpSpPr>
        <a:xfrm>
          <a:off x="0" y="0"/>
          <a:ext cx="0" cy="0"/>
          <a:chOff x="0" y="0"/>
          <a:chExt cx="0" cy="0"/>
        </a:xfrm>
      </p:grpSpPr>
      <p:sp>
        <p:nvSpPr>
          <p:cNvPr id="48" name="Google Shape;48;p54"/>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9" name="Google Shape;49;p54"/>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0" name="Google Shape;50;p54"/>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1" name="Google Shape;51;p54"/>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2" name="Google Shape;5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54"/>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54"/>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55" name="Google Shape;55;p54"/>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zaxcv">
  <p:cSld name="Image Slidezaxcv">
    <p:spTree>
      <p:nvGrpSpPr>
        <p:cNvPr id="56" name="Shape 56"/>
        <p:cNvGrpSpPr/>
        <p:nvPr/>
      </p:nvGrpSpPr>
      <p:grpSpPr>
        <a:xfrm>
          <a:off x="0" y="0"/>
          <a:ext cx="0" cy="0"/>
          <a:chOff x="0" y="0"/>
          <a:chExt cx="0" cy="0"/>
        </a:xfrm>
      </p:grpSpPr>
      <p:cxnSp>
        <p:nvCxnSpPr>
          <p:cNvPr id="57" name="Google Shape;57;p55"/>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8" name="Google Shape;58;p55"/>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9" name="Google Shape;59;p55"/>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0" name="Google Shape;60;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55"/>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62" name="Google Shape;62;p55"/>
          <p:cNvCxnSpPr/>
          <p:nvPr/>
        </p:nvCxnSpPr>
        <p:spPr>
          <a:xfrm>
            <a:off x="0" y="14478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63" name="Shape 63"/>
        <p:cNvGrpSpPr/>
        <p:nvPr/>
      </p:nvGrpSpPr>
      <p:grpSpPr>
        <a:xfrm>
          <a:off x="0" y="0"/>
          <a:ext cx="0" cy="0"/>
          <a:chOff x="0" y="0"/>
          <a:chExt cx="0" cy="0"/>
        </a:xfrm>
      </p:grpSpPr>
      <p:sp>
        <p:nvSpPr>
          <p:cNvPr id="64" name="Google Shape;64;p56"/>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65" name="Google Shape;65;p56"/>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66" name="Google Shape;66;p56"/>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7" name="Google Shape;67;p5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8" name="Google Shape;6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5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0" name="Google Shape;70;p56"/>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71" name="Shape 71"/>
        <p:cNvGrpSpPr/>
        <p:nvPr/>
      </p:nvGrpSpPr>
      <p:grpSpPr>
        <a:xfrm>
          <a:off x="0" y="0"/>
          <a:ext cx="0" cy="0"/>
          <a:chOff x="0" y="0"/>
          <a:chExt cx="0" cy="0"/>
        </a:xfrm>
      </p:grpSpPr>
      <p:sp>
        <p:nvSpPr>
          <p:cNvPr id="72" name="Google Shape;72;p57"/>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73" name="Google Shape;73;p57"/>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74" name="Google Shape;74;p57"/>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75" name="Google Shape;75;p5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6" name="Google Shape;76;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5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8" name="Google Shape;78;p57"/>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79" name="Shape 79"/>
        <p:cNvGrpSpPr/>
        <p:nvPr/>
      </p:nvGrpSpPr>
      <p:grpSpPr>
        <a:xfrm>
          <a:off x="0" y="0"/>
          <a:ext cx="0" cy="0"/>
          <a:chOff x="0" y="0"/>
          <a:chExt cx="0" cy="0"/>
        </a:xfrm>
      </p:grpSpPr>
      <p:sp>
        <p:nvSpPr>
          <p:cNvPr id="80" name="Google Shape;80;p58"/>
          <p:cNvSpPr/>
          <p:nvPr/>
        </p:nvSpPr>
        <p:spPr>
          <a:xfrm>
            <a:off x="0" y="1397296"/>
            <a:ext cx="9144000" cy="4927304"/>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81" name="Google Shape;81;p58"/>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82" name="Google Shape;82;p58"/>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83" name="Google Shape;8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58"/>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85" name="Google Shape;85;p58"/>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86" name="Google Shape;86;p58"/>
          <p:cNvGrpSpPr/>
          <p:nvPr/>
        </p:nvGrpSpPr>
        <p:grpSpPr>
          <a:xfrm>
            <a:off x="609600" y="228600"/>
            <a:ext cx="923260" cy="1473496"/>
            <a:chOff x="495300" y="888704"/>
            <a:chExt cx="923260" cy="1473496"/>
          </a:xfrm>
        </p:grpSpPr>
        <p:sp>
          <p:nvSpPr>
            <p:cNvPr id="87" name="Google Shape;87;p58"/>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88" name="Google Shape;88;p58"/>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89" name="Google Shape;89;p58"/>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
        <p:nvSpPr>
          <p:cNvPr id="90" name="Google Shape;90;p58"/>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algn="l">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0B94F"/>
              </a:buClr>
              <a:buSzPts val="11500"/>
              <a:buFont typeface="Arial"/>
              <a:buNone/>
            </a:pPr>
            <a:r>
              <a:rPr lang="en-US"/>
              <a:t>14</a:t>
            </a:r>
            <a:endParaRPr/>
          </a:p>
        </p:txBody>
      </p:sp>
      <p:sp>
        <p:nvSpPr>
          <p:cNvPr id="145" name="Google Shape;145;p1"/>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Clr>
                <a:srgbClr val="D74B13"/>
              </a:buClr>
              <a:buSzPct val="100000"/>
              <a:buNone/>
            </a:pPr>
            <a:r>
              <a:rPr lang="en-US"/>
              <a:t>Acquiring </a:t>
            </a:r>
            <a:br>
              <a:rPr lang="en-US"/>
            </a:br>
            <a:r>
              <a:rPr lang="en-US"/>
              <a:t>Information Systems and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IT Strategic Plan</a:t>
            </a:r>
            <a:endParaRPr/>
          </a:p>
        </p:txBody>
      </p:sp>
      <p:sp>
        <p:nvSpPr>
          <p:cNvPr id="204" name="Google Shape;204;p10"/>
          <p:cNvSpPr txBox="1"/>
          <p:nvPr>
            <p:ph idx="2" type="body"/>
          </p:nvPr>
        </p:nvSpPr>
        <p:spPr>
          <a:xfrm>
            <a:off x="152400" y="2286000"/>
            <a:ext cx="8458200" cy="41910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595959"/>
              </a:buClr>
              <a:buSzPct val="100000"/>
              <a:buChar char="•"/>
            </a:pPr>
            <a:r>
              <a:rPr b="1" lang="en-US"/>
              <a:t>IT Strategic Plan: </a:t>
            </a:r>
            <a:r>
              <a:rPr lang="en-US"/>
              <a:t>a set of long-range goals that describe the IT infrastructure and identify the major IT initiatives needed to achieve the organization’s goals.</a:t>
            </a:r>
            <a:endParaRPr/>
          </a:p>
          <a:p>
            <a:pPr indent="-215900" lvl="0" marL="342900" rtl="0" algn="l">
              <a:spcBef>
                <a:spcPts val="400"/>
              </a:spcBef>
              <a:spcAft>
                <a:spcPts val="0"/>
              </a:spcAft>
              <a:buClr>
                <a:srgbClr val="595959"/>
              </a:buClr>
              <a:buSzPct val="100000"/>
              <a:buNone/>
            </a:pPr>
            <a:r>
              <a:t/>
            </a:r>
            <a:endParaRPr/>
          </a:p>
          <a:p>
            <a:pPr indent="-342900" lvl="0" marL="342900" rtl="0" algn="l">
              <a:spcBef>
                <a:spcPts val="400"/>
              </a:spcBef>
              <a:spcAft>
                <a:spcPts val="0"/>
              </a:spcAft>
              <a:buClr>
                <a:srgbClr val="595959"/>
              </a:buClr>
              <a:buSzPct val="100000"/>
              <a:buChar char="•"/>
            </a:pPr>
            <a:r>
              <a:rPr b="1" lang="en-US"/>
              <a:t>Three Objectives of an IT Strategic Plan:</a:t>
            </a:r>
            <a:endParaRPr b="1"/>
          </a:p>
          <a:p>
            <a:pPr indent="-342900" lvl="0" marL="342900" rtl="0" algn="l">
              <a:spcBef>
                <a:spcPts val="400"/>
              </a:spcBef>
              <a:spcAft>
                <a:spcPts val="0"/>
              </a:spcAft>
              <a:buClr>
                <a:srgbClr val="595959"/>
              </a:buClr>
              <a:buSzPct val="100000"/>
              <a:buChar char="•"/>
            </a:pPr>
            <a:r>
              <a:rPr b="1" i="1" lang="en-US"/>
              <a:t>Must be aligned with the organization’s strategic plan. </a:t>
            </a:r>
            <a:r>
              <a:rPr lang="en-US"/>
              <a:t>Alignment is critical because the organization’s information systems must support the organization’s strategies.</a:t>
            </a:r>
            <a:endParaRPr/>
          </a:p>
          <a:p>
            <a:pPr indent="-342900" lvl="0" marL="342900" rtl="0" algn="l">
              <a:spcBef>
                <a:spcPts val="400"/>
              </a:spcBef>
              <a:spcAft>
                <a:spcPts val="0"/>
              </a:spcAft>
              <a:buClr>
                <a:srgbClr val="595959"/>
              </a:buClr>
              <a:buSzPct val="100000"/>
              <a:buChar char="•"/>
            </a:pPr>
            <a:r>
              <a:rPr b="1" i="1" lang="en-US"/>
              <a:t>Provide for an IT architecture </a:t>
            </a:r>
            <a:r>
              <a:rPr lang="en-US"/>
              <a:t>that seamlessly networks users, applications, and databases.</a:t>
            </a:r>
            <a:endParaRPr/>
          </a:p>
          <a:p>
            <a:pPr indent="-342900" lvl="0" marL="342900" rtl="0" algn="l">
              <a:spcBef>
                <a:spcPts val="400"/>
              </a:spcBef>
              <a:spcAft>
                <a:spcPts val="0"/>
              </a:spcAft>
              <a:buClr>
                <a:srgbClr val="595959"/>
              </a:buClr>
              <a:buSzPct val="100000"/>
              <a:buChar char="•"/>
            </a:pPr>
            <a:r>
              <a:rPr b="1" i="1" lang="en-US"/>
              <a:t>Efficiently allocate IS development resources </a:t>
            </a:r>
            <a:r>
              <a:rPr lang="en-US"/>
              <a:t>among competing projects so that the projects can be completed on time and within budget and still have the required functionality.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IT Steering Committee</a:t>
            </a:r>
            <a:endParaRPr/>
          </a:p>
        </p:txBody>
      </p:sp>
      <p:sp>
        <p:nvSpPr>
          <p:cNvPr id="211" name="Google Shape;211;p11"/>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595959"/>
              </a:buClr>
              <a:buSzPct val="100000"/>
              <a:buChar char="•"/>
            </a:pPr>
            <a:r>
              <a:rPr b="1" lang="en-US"/>
              <a:t>IT Steering Committee: </a:t>
            </a:r>
            <a:r>
              <a:rPr lang="en-US"/>
              <a:t>comprised of a group of managers and staff who represent the various organizational units, is created to establish IT priorities and to ensure that the MIS function is meeting the organization’s needs.</a:t>
            </a:r>
            <a:endParaRPr/>
          </a:p>
          <a:p>
            <a:pPr indent="-200660" lvl="0" marL="342900" rtl="0" algn="l">
              <a:spcBef>
                <a:spcPts val="448"/>
              </a:spcBef>
              <a:spcAft>
                <a:spcPts val="0"/>
              </a:spcAft>
              <a:buClr>
                <a:srgbClr val="595959"/>
              </a:buClr>
              <a:buSzPct val="100000"/>
              <a:buNone/>
            </a:pPr>
            <a:r>
              <a:t/>
            </a:r>
            <a:endParaRPr/>
          </a:p>
          <a:p>
            <a:pPr indent="-342900" lvl="0" marL="342900" rtl="0" algn="l">
              <a:spcBef>
                <a:spcPts val="448"/>
              </a:spcBef>
              <a:spcAft>
                <a:spcPts val="0"/>
              </a:spcAft>
              <a:buClr>
                <a:srgbClr val="595959"/>
              </a:buClr>
              <a:buSzPct val="100000"/>
              <a:buChar char="•"/>
            </a:pPr>
            <a:r>
              <a:rPr b="1" lang="en-US"/>
              <a:t>Major Tasks of an IT Steering Committee:</a:t>
            </a:r>
            <a:endParaRPr b="1"/>
          </a:p>
          <a:p>
            <a:pPr indent="-171450" lvl="0" marL="171450" rtl="0" algn="l">
              <a:spcBef>
                <a:spcPts val="448"/>
              </a:spcBef>
              <a:spcAft>
                <a:spcPts val="0"/>
              </a:spcAft>
              <a:buClr>
                <a:srgbClr val="595959"/>
              </a:buClr>
              <a:buSzPct val="100000"/>
              <a:buChar char="•"/>
            </a:pPr>
            <a:r>
              <a:rPr lang="en-US"/>
              <a:t>Link corporate strategy with IT strategy</a:t>
            </a:r>
            <a:endParaRPr/>
          </a:p>
          <a:p>
            <a:pPr indent="-171450" lvl="0" marL="171450" rtl="0" algn="l">
              <a:spcBef>
                <a:spcPts val="448"/>
              </a:spcBef>
              <a:spcAft>
                <a:spcPts val="0"/>
              </a:spcAft>
              <a:buClr>
                <a:srgbClr val="595959"/>
              </a:buClr>
              <a:buSzPct val="100000"/>
              <a:buChar char="•"/>
            </a:pPr>
            <a:r>
              <a:rPr lang="en-US"/>
              <a:t>Approve the allocation of resources for the MIS function</a:t>
            </a:r>
            <a:endParaRPr/>
          </a:p>
          <a:p>
            <a:pPr indent="-171450" lvl="0" marL="171450" rtl="0" algn="l">
              <a:spcBef>
                <a:spcPts val="448"/>
              </a:spcBef>
              <a:spcAft>
                <a:spcPts val="0"/>
              </a:spcAft>
              <a:buClr>
                <a:srgbClr val="595959"/>
              </a:buClr>
              <a:buSzPct val="100000"/>
              <a:buChar char="•"/>
            </a:pPr>
            <a:r>
              <a:rPr lang="en-US"/>
              <a:t>Establish performance measures for the MIS function and ensure they are met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IS Operational Plan</a:t>
            </a:r>
            <a:endParaRPr/>
          </a:p>
        </p:txBody>
      </p:sp>
      <p:sp>
        <p:nvSpPr>
          <p:cNvPr id="218" name="Google Shape;218;p12"/>
          <p:cNvSpPr txBox="1"/>
          <p:nvPr>
            <p:ph idx="2" type="body"/>
          </p:nvPr>
        </p:nvSpPr>
        <p:spPr>
          <a:xfrm>
            <a:off x="304800" y="1981200"/>
            <a:ext cx="8305800" cy="4876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rgbClr val="595959"/>
              </a:buClr>
              <a:buSzPct val="100000"/>
              <a:buChar char="•"/>
            </a:pPr>
            <a:r>
              <a:rPr b="1" lang="en-US"/>
              <a:t>IS Operational Plan: </a:t>
            </a:r>
            <a:r>
              <a:rPr lang="en-US"/>
              <a:t>consists of a clear set of projects that the IS department and the functional area managers will execute in support of the IT strategic plan.</a:t>
            </a:r>
            <a:endParaRPr/>
          </a:p>
          <a:p>
            <a:pPr indent="-231140" lvl="0" marL="342900" rtl="0" algn="l">
              <a:spcBef>
                <a:spcPts val="352"/>
              </a:spcBef>
              <a:spcAft>
                <a:spcPts val="0"/>
              </a:spcAft>
              <a:buClr>
                <a:srgbClr val="595959"/>
              </a:buClr>
              <a:buSzPct val="100000"/>
              <a:buNone/>
            </a:pPr>
            <a:r>
              <a:t/>
            </a:r>
            <a:endParaRPr b="1"/>
          </a:p>
          <a:p>
            <a:pPr indent="-342900" lvl="0" marL="342900" rtl="0" algn="l">
              <a:spcBef>
                <a:spcPts val="352"/>
              </a:spcBef>
              <a:spcAft>
                <a:spcPts val="0"/>
              </a:spcAft>
              <a:buClr>
                <a:srgbClr val="595959"/>
              </a:buClr>
              <a:buSzPct val="100000"/>
              <a:buChar char="•"/>
            </a:pPr>
            <a:r>
              <a:rPr b="1" lang="en-US"/>
              <a:t>Elements of an IS operational plan:</a:t>
            </a:r>
            <a:endParaRPr b="1"/>
          </a:p>
          <a:p>
            <a:pPr indent="-342900" lvl="0" marL="342900" rtl="0" algn="l">
              <a:spcBef>
                <a:spcPts val="352"/>
              </a:spcBef>
              <a:spcAft>
                <a:spcPts val="0"/>
              </a:spcAft>
              <a:buClr>
                <a:srgbClr val="595959"/>
              </a:buClr>
              <a:buSzPct val="100000"/>
              <a:buChar char="•"/>
            </a:pPr>
            <a:r>
              <a:rPr b="1" lang="en-US"/>
              <a:t>Mission: </a:t>
            </a:r>
            <a:r>
              <a:rPr lang="en-US"/>
              <a:t>The mission of the IS function (derived from the IT strategy).</a:t>
            </a:r>
            <a:endParaRPr/>
          </a:p>
          <a:p>
            <a:pPr indent="-342900" lvl="0" marL="342900" rtl="0" algn="l">
              <a:spcBef>
                <a:spcPts val="352"/>
              </a:spcBef>
              <a:spcAft>
                <a:spcPts val="0"/>
              </a:spcAft>
              <a:buClr>
                <a:srgbClr val="595959"/>
              </a:buClr>
              <a:buSzPct val="100000"/>
              <a:buChar char="•"/>
            </a:pPr>
            <a:r>
              <a:rPr b="1" lang="en-US"/>
              <a:t>IS Environment: </a:t>
            </a:r>
            <a:r>
              <a:rPr lang="en-US"/>
              <a:t>A summary of the information needs of the individual functional areas and of the organization as a whole.</a:t>
            </a:r>
            <a:endParaRPr/>
          </a:p>
          <a:p>
            <a:pPr indent="-342900" lvl="0" marL="342900" rtl="0" algn="l">
              <a:spcBef>
                <a:spcPts val="352"/>
              </a:spcBef>
              <a:spcAft>
                <a:spcPts val="0"/>
              </a:spcAft>
              <a:buClr>
                <a:srgbClr val="595959"/>
              </a:buClr>
              <a:buSzPct val="100000"/>
              <a:buChar char="•"/>
            </a:pPr>
            <a:r>
              <a:rPr b="1" lang="en-US"/>
              <a:t>Objectives of the IS Function: </a:t>
            </a:r>
            <a:r>
              <a:rPr lang="en-US"/>
              <a:t>The best current estimate of the goals of the IS function.</a:t>
            </a:r>
            <a:endParaRPr/>
          </a:p>
          <a:p>
            <a:pPr indent="-342900" lvl="0" marL="342900" rtl="0" algn="l">
              <a:spcBef>
                <a:spcPts val="352"/>
              </a:spcBef>
              <a:spcAft>
                <a:spcPts val="0"/>
              </a:spcAft>
              <a:buClr>
                <a:srgbClr val="595959"/>
              </a:buClr>
              <a:buSzPct val="100000"/>
              <a:buChar char="•"/>
            </a:pPr>
            <a:r>
              <a:rPr b="1" lang="en-US"/>
              <a:t>Constraints on the IS function: </a:t>
            </a:r>
            <a:r>
              <a:rPr lang="en-US"/>
              <a:t>Technological, financial, personnel, and other resource limitations on the IS function.</a:t>
            </a:r>
            <a:endParaRPr/>
          </a:p>
          <a:p>
            <a:pPr indent="-342900" lvl="0" marL="342900" rtl="0" algn="l">
              <a:spcBef>
                <a:spcPts val="352"/>
              </a:spcBef>
              <a:spcAft>
                <a:spcPts val="0"/>
              </a:spcAft>
              <a:buClr>
                <a:srgbClr val="595959"/>
              </a:buClr>
              <a:buSzPct val="100000"/>
              <a:buChar char="•"/>
            </a:pPr>
            <a:r>
              <a:rPr b="1" lang="en-US"/>
              <a:t>Application Portfolio: </a:t>
            </a:r>
            <a:r>
              <a:rPr lang="en-US"/>
              <a:t>prioritized inventory of present applications and a detailed plan of projects to be developed or continued during the current year.</a:t>
            </a:r>
            <a:endParaRPr/>
          </a:p>
          <a:p>
            <a:pPr indent="-342900" lvl="0" marL="342900" rtl="0" algn="l">
              <a:spcBef>
                <a:spcPts val="352"/>
              </a:spcBef>
              <a:spcAft>
                <a:spcPts val="0"/>
              </a:spcAft>
              <a:buClr>
                <a:srgbClr val="595959"/>
              </a:buClr>
              <a:buSzPct val="100000"/>
              <a:buChar char="•"/>
            </a:pPr>
            <a:r>
              <a:rPr b="1" lang="en-US"/>
              <a:t>Resource Allocation and Project Management: </a:t>
            </a:r>
            <a:r>
              <a:rPr lang="en-US"/>
              <a:t>A listing of who is going to do what, how, and when.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spcBef>
                <a:spcPts val="0"/>
              </a:spcBef>
              <a:spcAft>
                <a:spcPts val="0"/>
              </a:spcAft>
              <a:buClr>
                <a:srgbClr val="6600CC"/>
              </a:buClr>
              <a:buSzPct val="100000"/>
              <a:buNone/>
            </a:pPr>
            <a:r>
              <a:rPr lang="en-US"/>
              <a:t>Evaluation and Justifying IT Investment: Benefits, Costs, and Issues</a:t>
            </a:r>
            <a:endParaRPr/>
          </a:p>
        </p:txBody>
      </p:sp>
      <p:sp>
        <p:nvSpPr>
          <p:cNvPr id="225" name="Google Shape;225;p1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Assessing the Costs</a:t>
            </a:r>
            <a:endParaRPr/>
          </a:p>
          <a:p>
            <a:pPr indent="-342900" lvl="0" marL="342900" rtl="0" algn="l">
              <a:spcBef>
                <a:spcPts val="640"/>
              </a:spcBef>
              <a:spcAft>
                <a:spcPts val="0"/>
              </a:spcAft>
              <a:buClr>
                <a:schemeClr val="dk1"/>
              </a:buClr>
              <a:buSzPts val="3200"/>
              <a:buChar char="•"/>
            </a:pPr>
            <a:r>
              <a:rPr lang="en-US"/>
              <a:t>Assessing the Benefits</a:t>
            </a:r>
            <a:endParaRPr/>
          </a:p>
          <a:p>
            <a:pPr indent="-342900" lvl="0" marL="342900" rtl="0" algn="l">
              <a:spcBef>
                <a:spcPts val="640"/>
              </a:spcBef>
              <a:spcAft>
                <a:spcPts val="0"/>
              </a:spcAft>
              <a:buClr>
                <a:schemeClr val="dk1"/>
              </a:buClr>
              <a:buSzPts val="3200"/>
              <a:buChar char="•"/>
            </a:pPr>
            <a:r>
              <a:rPr lang="en-US"/>
              <a:t>Conducting the Cost-Benefit Analysis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spcBef>
                <a:spcPts val="0"/>
              </a:spcBef>
              <a:spcAft>
                <a:spcPts val="0"/>
              </a:spcAft>
              <a:buClr>
                <a:srgbClr val="6600CC"/>
              </a:buClr>
              <a:buSzPct val="100000"/>
              <a:buNone/>
            </a:pPr>
            <a:r>
              <a:rPr lang="en-US"/>
              <a:t>Evaluation and Justifying IT Investment: Benefits, Costs, and Issues</a:t>
            </a:r>
            <a:endParaRPr/>
          </a:p>
        </p:txBody>
      </p:sp>
      <p:sp>
        <p:nvSpPr>
          <p:cNvPr id="232" name="Google Shape;232;p1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Assessing the Costs: </a:t>
            </a:r>
            <a:r>
              <a:rPr lang="en-US"/>
              <a:t>Calculating the dollar value of IT investments is not as simple as it may seem. One of the major challenges --&gt; allocating fixed costs among different IT projects. </a:t>
            </a:r>
            <a:endParaRPr/>
          </a:p>
          <a:p>
            <a:pPr indent="-342900" lvl="0" marL="342900" rtl="0" algn="l">
              <a:spcBef>
                <a:spcPts val="448"/>
              </a:spcBef>
              <a:spcAft>
                <a:spcPts val="0"/>
              </a:spcAft>
              <a:buClr>
                <a:schemeClr val="dk1"/>
              </a:buClr>
              <a:buSzPct val="100000"/>
              <a:buChar char="•"/>
            </a:pPr>
            <a:r>
              <a:rPr b="1" lang="en-US"/>
              <a:t>Fixed Costs: </a:t>
            </a:r>
            <a:r>
              <a:rPr lang="en-US"/>
              <a:t>are those costs that remain the same regardless of any change in the company’s activity level (e.g., costs associated with infrastructure ,IT services, and IT management. </a:t>
            </a:r>
            <a:endParaRPr/>
          </a:p>
          <a:p>
            <a:pPr indent="-342900" lvl="0" marL="342900" rtl="0" algn="l">
              <a:spcBef>
                <a:spcPts val="448"/>
              </a:spcBef>
              <a:spcAft>
                <a:spcPts val="0"/>
              </a:spcAft>
              <a:buClr>
                <a:schemeClr val="dk1"/>
              </a:buClr>
              <a:buSzPct val="100000"/>
              <a:buChar char="•"/>
            </a:pPr>
            <a:r>
              <a:rPr lang="en-US"/>
              <a:t>-----------------</a:t>
            </a:r>
            <a:endParaRPr/>
          </a:p>
          <a:p>
            <a:pPr indent="-342900" lvl="0" marL="342900" rtl="0" algn="l">
              <a:spcBef>
                <a:spcPts val="448"/>
              </a:spcBef>
              <a:spcAft>
                <a:spcPts val="0"/>
              </a:spcAft>
              <a:buClr>
                <a:schemeClr val="dk1"/>
              </a:buClr>
              <a:buSzPct val="100000"/>
              <a:buChar char="•"/>
            </a:pPr>
            <a:r>
              <a:rPr b="1" lang="en-US"/>
              <a:t>Assessing the Benefits: </a:t>
            </a:r>
            <a:r>
              <a:rPr lang="en-US"/>
              <a:t>benefits may be more difficult to quantify, especially because many of them are intangible.</a:t>
            </a:r>
            <a:endParaRPr/>
          </a:p>
          <a:p>
            <a:pPr indent="0" lvl="0" marL="0" rtl="0" algn="l">
              <a:spcBef>
                <a:spcPts val="0"/>
              </a:spcBef>
              <a:spcAft>
                <a:spcPts val="0"/>
              </a:spcAft>
              <a:buClr>
                <a:schemeClr val="dk1"/>
              </a:buClr>
              <a:buSzPct val="100000"/>
              <a:buNone/>
            </a:pPr>
            <a:r>
              <a:rPr lang="en-US"/>
              <a:t>-----------------</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Conducting the Cost-Benefit Analysis</a:t>
            </a:r>
            <a:endParaRPr/>
          </a:p>
        </p:txBody>
      </p:sp>
      <p:sp>
        <p:nvSpPr>
          <p:cNvPr id="239" name="Google Shape;239;p1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595959"/>
              </a:buClr>
              <a:buSzPts val="3200"/>
              <a:buNone/>
            </a:pPr>
            <a:r>
              <a:rPr lang="en-US"/>
              <a:t>Four Common Approaches for Cost-Benefit Analysis:</a:t>
            </a:r>
            <a:endParaRPr/>
          </a:p>
          <a:p>
            <a:pPr indent="-342900" lvl="0" marL="342900" rtl="0" algn="l">
              <a:spcBef>
                <a:spcPts val="640"/>
              </a:spcBef>
              <a:spcAft>
                <a:spcPts val="0"/>
              </a:spcAft>
              <a:buClr>
                <a:srgbClr val="595959"/>
              </a:buClr>
              <a:buSzPts val="3200"/>
              <a:buChar char="•"/>
            </a:pPr>
            <a:r>
              <a:rPr lang="en-US"/>
              <a:t>Net Present Value</a:t>
            </a:r>
            <a:endParaRPr/>
          </a:p>
          <a:p>
            <a:pPr indent="-342900" lvl="0" marL="342900" rtl="0" algn="l">
              <a:spcBef>
                <a:spcPts val="640"/>
              </a:spcBef>
              <a:spcAft>
                <a:spcPts val="0"/>
              </a:spcAft>
              <a:buClr>
                <a:srgbClr val="595959"/>
              </a:buClr>
              <a:buSzPts val="3200"/>
              <a:buChar char="•"/>
            </a:pPr>
            <a:r>
              <a:rPr lang="en-US"/>
              <a:t>Return on Investment (ROI)</a:t>
            </a:r>
            <a:endParaRPr/>
          </a:p>
          <a:p>
            <a:pPr indent="-342900" lvl="0" marL="342900" rtl="0" algn="l">
              <a:spcBef>
                <a:spcPts val="640"/>
              </a:spcBef>
              <a:spcAft>
                <a:spcPts val="0"/>
              </a:spcAft>
              <a:buClr>
                <a:srgbClr val="595959"/>
              </a:buClr>
              <a:buSzPts val="3200"/>
              <a:buChar char="•"/>
            </a:pPr>
            <a:r>
              <a:rPr lang="en-US"/>
              <a:t>Breakeven Analysis</a:t>
            </a:r>
            <a:endParaRPr/>
          </a:p>
          <a:p>
            <a:pPr indent="-342900" lvl="0" marL="342900" rtl="0" algn="l">
              <a:spcBef>
                <a:spcPts val="640"/>
              </a:spcBef>
              <a:spcAft>
                <a:spcPts val="0"/>
              </a:spcAft>
              <a:buClr>
                <a:srgbClr val="595959"/>
              </a:buClr>
              <a:buSzPts val="3200"/>
              <a:buChar char="•"/>
            </a:pPr>
            <a:r>
              <a:rPr lang="en-US"/>
              <a:t>Business Case Approach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Conducting the Cost-Benefit Analysis</a:t>
            </a:r>
            <a:endParaRPr/>
          </a:p>
        </p:txBody>
      </p:sp>
      <p:sp>
        <p:nvSpPr>
          <p:cNvPr id="246" name="Google Shape;246;p1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rgbClr val="595959"/>
              </a:buClr>
              <a:buSzPct val="100000"/>
              <a:buChar char="•"/>
            </a:pPr>
            <a:r>
              <a:rPr b="1" lang="en-US"/>
              <a:t>Four Common Approaches for Cost-Benefit Analysis:</a:t>
            </a:r>
            <a:endParaRPr b="1"/>
          </a:p>
          <a:p>
            <a:pPr indent="-342900" lvl="0" marL="342900" rtl="0" algn="l">
              <a:spcBef>
                <a:spcPts val="304"/>
              </a:spcBef>
              <a:spcAft>
                <a:spcPts val="0"/>
              </a:spcAft>
              <a:buClr>
                <a:srgbClr val="595959"/>
              </a:buClr>
              <a:buSzPct val="100000"/>
              <a:buChar char="•"/>
            </a:pPr>
            <a:r>
              <a:rPr b="1" lang="en-US"/>
              <a:t>Net Present Value: </a:t>
            </a:r>
            <a:r>
              <a:rPr lang="en-US"/>
              <a:t>Analysts use the net present value (NPV) method to convert future values of benefits to their present-value equivalent by “discounting” them at the organization’s cost of funds. Th ey can then compare the present value of the future benefi ts with the cost required to achieve those benefits to determine whether the benefits exceed the costs.</a:t>
            </a:r>
            <a:endParaRPr/>
          </a:p>
          <a:p>
            <a:pPr indent="-342900" lvl="0" marL="342900" rtl="0" algn="l">
              <a:spcBef>
                <a:spcPts val="304"/>
              </a:spcBef>
              <a:spcAft>
                <a:spcPts val="0"/>
              </a:spcAft>
              <a:buClr>
                <a:srgbClr val="595959"/>
              </a:buClr>
              <a:buSzPct val="100000"/>
              <a:buChar char="•"/>
            </a:pPr>
            <a:r>
              <a:rPr b="1" lang="en-US"/>
              <a:t>Return on Investment (ROI): </a:t>
            </a:r>
            <a:r>
              <a:rPr lang="en-US"/>
              <a:t>measures management’s effectiveness in generating profits with its available assets. ROI is calculated by dividing the net income generated by a project by the average assets invested in the project. ROI is a percentage, and the higher the percentage return, the better.</a:t>
            </a:r>
            <a:endParaRPr/>
          </a:p>
          <a:p>
            <a:pPr indent="-342900" lvl="0" marL="342900" rtl="0" algn="l">
              <a:spcBef>
                <a:spcPts val="304"/>
              </a:spcBef>
              <a:spcAft>
                <a:spcPts val="0"/>
              </a:spcAft>
              <a:buClr>
                <a:srgbClr val="595959"/>
              </a:buClr>
              <a:buSzPct val="100000"/>
              <a:buChar char="•"/>
            </a:pPr>
            <a:r>
              <a:rPr b="1" lang="en-US"/>
              <a:t>Breakeven Analysis: </a:t>
            </a:r>
            <a:r>
              <a:rPr lang="en-US"/>
              <a:t>determines the point at which the cumulative dollar value of the benefits from a project equals the investment made in the project.</a:t>
            </a:r>
            <a:endParaRPr/>
          </a:p>
          <a:p>
            <a:pPr indent="-342900" lvl="0" marL="342900" rtl="0" algn="l">
              <a:spcBef>
                <a:spcPts val="304"/>
              </a:spcBef>
              <a:spcAft>
                <a:spcPts val="0"/>
              </a:spcAft>
              <a:buClr>
                <a:srgbClr val="595959"/>
              </a:buClr>
              <a:buSzPct val="100000"/>
              <a:buChar char="•"/>
            </a:pPr>
            <a:r>
              <a:rPr b="1" lang="en-US"/>
              <a:t>Business Case Approach: </a:t>
            </a:r>
            <a:r>
              <a:rPr lang="en-US"/>
              <a:t>system developers write a business case to justify funding one or more specific applications or projects. IS professionals will be a major source of input when business cases are developed because these cases describe what you do, how you do it, and how a new system could better support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rgbClr val="FF9900"/>
              </a:buClr>
              <a:buSzPct val="100000"/>
              <a:buNone/>
            </a:pPr>
            <a:r>
              <a:rPr lang="en-US"/>
              <a:t>Strategies for Acquiring IT Applications</a:t>
            </a:r>
            <a:endParaRPr/>
          </a:p>
        </p:txBody>
      </p:sp>
      <p:sp>
        <p:nvSpPr>
          <p:cNvPr id="252" name="Google Shape;252;p17"/>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14.2</a:t>
            </a:r>
            <a:endParaRPr/>
          </a:p>
        </p:txBody>
      </p:sp>
      <p:sp>
        <p:nvSpPr>
          <p:cNvPr id="253" name="Google Shape;253;p17"/>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Fundamental Decisions</a:t>
            </a:r>
            <a:endParaRPr/>
          </a:p>
          <a:p>
            <a:pPr indent="-342900" lvl="0" marL="342900" rtl="0" algn="l">
              <a:spcBef>
                <a:spcPts val="640"/>
              </a:spcBef>
              <a:spcAft>
                <a:spcPts val="0"/>
              </a:spcAft>
              <a:buClr>
                <a:srgbClr val="6600CC"/>
              </a:buClr>
              <a:buSzPts val="3200"/>
              <a:buChar char="•"/>
            </a:pPr>
            <a:r>
              <a:rPr lang="en-US"/>
              <a:t>Acquisition Methods</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Fundamental Decisions</a:t>
            </a:r>
            <a:endParaRPr/>
          </a:p>
        </p:txBody>
      </p:sp>
      <p:sp>
        <p:nvSpPr>
          <p:cNvPr id="260" name="Google Shape;260;p18"/>
          <p:cNvSpPr txBox="1"/>
          <p:nvPr>
            <p:ph idx="2" type="body"/>
          </p:nvPr>
        </p:nvSpPr>
        <p:spPr>
          <a:xfrm>
            <a:off x="152400" y="2286000"/>
            <a:ext cx="8458200" cy="46482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Fundamental Decisions in IT Application Acquistion:</a:t>
            </a:r>
            <a:endParaRPr/>
          </a:p>
          <a:p>
            <a:pPr indent="-171450" lvl="0" marL="171450" rtl="0" algn="l">
              <a:spcBef>
                <a:spcPts val="352"/>
              </a:spcBef>
              <a:spcAft>
                <a:spcPts val="0"/>
              </a:spcAft>
              <a:buClr>
                <a:schemeClr val="dk1"/>
              </a:buClr>
              <a:buSzPct val="100000"/>
              <a:buChar char="•"/>
            </a:pPr>
            <a:r>
              <a:rPr b="1" i="1" lang="en-US"/>
              <a:t>How much computer code does the company want to write? </a:t>
            </a:r>
            <a:r>
              <a:rPr lang="en-US"/>
              <a:t>A company can choose to use a totally prewritten application (write no computer code), to customize a prewritten application (write some computer code), or to custom-write an entire application (write all new computer code).</a:t>
            </a:r>
            <a:endParaRPr/>
          </a:p>
          <a:p>
            <a:pPr indent="-171450" lvl="0" marL="171450" rtl="0" algn="l">
              <a:spcBef>
                <a:spcPts val="352"/>
              </a:spcBef>
              <a:spcAft>
                <a:spcPts val="0"/>
              </a:spcAft>
              <a:buClr>
                <a:schemeClr val="dk1"/>
              </a:buClr>
              <a:buSzPct val="100000"/>
              <a:buChar char="•"/>
            </a:pPr>
            <a:r>
              <a:rPr b="1" i="1" lang="en-US"/>
              <a:t>How will the company pay for the application? </a:t>
            </a:r>
            <a:r>
              <a:rPr lang="en-US"/>
              <a:t>Once the company has decided how much computer code to write, it must decide how to pay for it. With prewritten applications or customized prewritten applications, companies can buy them or lease them. With totally custom applications, companies use internal funding.</a:t>
            </a:r>
            <a:endParaRPr/>
          </a:p>
          <a:p>
            <a:pPr indent="-171450" lvl="0" marL="171450" rtl="0" algn="l">
              <a:spcBef>
                <a:spcPts val="352"/>
              </a:spcBef>
              <a:spcAft>
                <a:spcPts val="0"/>
              </a:spcAft>
              <a:buClr>
                <a:schemeClr val="dk1"/>
              </a:buClr>
              <a:buSzPct val="100000"/>
              <a:buChar char="•"/>
            </a:pPr>
            <a:r>
              <a:rPr b="1" i="1" lang="en-US"/>
              <a:t>Where will the application run? </a:t>
            </a:r>
            <a:r>
              <a:rPr lang="en-US"/>
              <a:t>The next decision is whether to run the application on the company’s platform or on someone else’s platform. In other words, the company can employ either a soft ware-as-a-service vendor or an application service provider.</a:t>
            </a:r>
            <a:endParaRPr/>
          </a:p>
          <a:p>
            <a:pPr indent="-171450" lvl="0" marL="171450" rtl="0" algn="l">
              <a:spcBef>
                <a:spcPts val="352"/>
              </a:spcBef>
              <a:spcAft>
                <a:spcPts val="0"/>
              </a:spcAft>
              <a:buClr>
                <a:schemeClr val="dk1"/>
              </a:buClr>
              <a:buSzPct val="100000"/>
              <a:buChar char="•"/>
            </a:pPr>
            <a:r>
              <a:rPr b="1" i="1" lang="en-US"/>
              <a:t>Where will the application originate? </a:t>
            </a:r>
            <a:r>
              <a:rPr lang="en-US"/>
              <a:t>Prewritten applications can be open-source software or they can come from a vendor. Th e company may choose to customize prewritten open-source applications or prewritten proprietary applications from vendors.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Acquisition Methods</a:t>
            </a:r>
            <a:endParaRPr/>
          </a:p>
        </p:txBody>
      </p:sp>
      <p:sp>
        <p:nvSpPr>
          <p:cNvPr id="267" name="Google Shape;267;p1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Purchase a Prewritten Application</a:t>
            </a:r>
            <a:endParaRPr/>
          </a:p>
          <a:p>
            <a:pPr indent="-342900" lvl="0" marL="342900" rtl="0" algn="l">
              <a:spcBef>
                <a:spcPts val="592"/>
              </a:spcBef>
              <a:spcAft>
                <a:spcPts val="0"/>
              </a:spcAft>
              <a:buClr>
                <a:schemeClr val="dk1"/>
              </a:buClr>
              <a:buSzPct val="100000"/>
              <a:buChar char="•"/>
            </a:pPr>
            <a:r>
              <a:rPr lang="en-US"/>
              <a:t>Customize a Prewritten Application</a:t>
            </a:r>
            <a:endParaRPr/>
          </a:p>
          <a:p>
            <a:pPr indent="-342900" lvl="0" marL="342900" rtl="0" algn="l">
              <a:spcBef>
                <a:spcPts val="592"/>
              </a:spcBef>
              <a:spcAft>
                <a:spcPts val="0"/>
              </a:spcAft>
              <a:buClr>
                <a:schemeClr val="dk1"/>
              </a:buClr>
              <a:buSzPct val="100000"/>
              <a:buChar char="•"/>
            </a:pPr>
            <a:r>
              <a:rPr lang="en-US"/>
              <a:t>Lease the Application</a:t>
            </a:r>
            <a:endParaRPr/>
          </a:p>
          <a:p>
            <a:pPr indent="-342900" lvl="0" marL="342900" rtl="0" algn="l">
              <a:spcBef>
                <a:spcPts val="592"/>
              </a:spcBef>
              <a:spcAft>
                <a:spcPts val="0"/>
              </a:spcAft>
              <a:buClr>
                <a:schemeClr val="dk1"/>
              </a:buClr>
              <a:buSzPct val="100000"/>
              <a:buChar char="•"/>
            </a:pPr>
            <a:r>
              <a:rPr lang="en-US"/>
              <a:t>Application Service Provider (ASP)</a:t>
            </a:r>
            <a:endParaRPr/>
          </a:p>
          <a:p>
            <a:pPr indent="-342900" lvl="0" marL="342900" rtl="0" algn="l">
              <a:spcBef>
                <a:spcPts val="592"/>
              </a:spcBef>
              <a:spcAft>
                <a:spcPts val="0"/>
              </a:spcAft>
              <a:buClr>
                <a:schemeClr val="dk1"/>
              </a:buClr>
              <a:buSzPct val="100000"/>
              <a:buChar char="•"/>
            </a:pPr>
            <a:r>
              <a:rPr lang="en-US"/>
              <a:t>Software-as-a-Service (SaaS)</a:t>
            </a:r>
            <a:endParaRPr/>
          </a:p>
          <a:p>
            <a:pPr indent="-342900" lvl="0" marL="342900" rtl="0" algn="l">
              <a:spcBef>
                <a:spcPts val="592"/>
              </a:spcBef>
              <a:spcAft>
                <a:spcPts val="0"/>
              </a:spcAft>
              <a:buClr>
                <a:schemeClr val="dk1"/>
              </a:buClr>
              <a:buSzPct val="100000"/>
              <a:buChar char="•"/>
            </a:pPr>
            <a:r>
              <a:rPr lang="en-US"/>
              <a:t>Use Open-Source Software</a:t>
            </a:r>
            <a:endParaRPr/>
          </a:p>
          <a:p>
            <a:pPr indent="-342900" lvl="0" marL="342900" rtl="0" algn="l">
              <a:spcBef>
                <a:spcPts val="592"/>
              </a:spcBef>
              <a:spcAft>
                <a:spcPts val="0"/>
              </a:spcAft>
              <a:buClr>
                <a:schemeClr val="dk1"/>
              </a:buClr>
              <a:buSzPct val="100000"/>
              <a:buChar char="•"/>
            </a:pPr>
            <a:r>
              <a:rPr lang="en-US"/>
              <a:t>Outsourcing</a:t>
            </a:r>
            <a:endParaRPr/>
          </a:p>
          <a:p>
            <a:pPr indent="-342900" lvl="0" marL="342900" rtl="0" algn="l">
              <a:spcBef>
                <a:spcPts val="592"/>
              </a:spcBef>
              <a:spcAft>
                <a:spcPts val="0"/>
              </a:spcAft>
              <a:buClr>
                <a:schemeClr val="dk1"/>
              </a:buClr>
              <a:buSzPct val="100000"/>
              <a:buChar char="•"/>
            </a:pPr>
            <a:r>
              <a:rPr lang="en-US"/>
              <a:t>Employ Custom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t/>
            </a:r>
            <a:endParaRPr/>
          </a:p>
        </p:txBody>
      </p:sp>
      <p:sp>
        <p:nvSpPr>
          <p:cNvPr id="151" name="Google Shape;151;p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Clr>
                <a:srgbClr val="00B0F0"/>
              </a:buClr>
              <a:buSzPts val="3200"/>
              <a:buFont typeface="Georgia"/>
              <a:buAutoNum type="arabicPeriod"/>
            </a:pPr>
            <a:r>
              <a:rPr lang="en-US"/>
              <a:t>Planning for and Justifying IT Applications</a:t>
            </a:r>
            <a:endParaRPr/>
          </a:p>
          <a:p>
            <a:pPr indent="-514350" lvl="0" marL="514350" rtl="0" algn="l">
              <a:spcBef>
                <a:spcPts val="640"/>
              </a:spcBef>
              <a:spcAft>
                <a:spcPts val="0"/>
              </a:spcAft>
              <a:buClr>
                <a:srgbClr val="00B0F0"/>
              </a:buClr>
              <a:buSzPts val="3200"/>
              <a:buFont typeface="Georgia"/>
              <a:buAutoNum type="arabicPeriod"/>
            </a:pPr>
            <a:r>
              <a:rPr lang="en-US"/>
              <a:t>Strategies for Acquiring IT Applications</a:t>
            </a:r>
            <a:endParaRPr/>
          </a:p>
          <a:p>
            <a:pPr indent="-514350" lvl="0" marL="514350" rtl="0" algn="l">
              <a:spcBef>
                <a:spcPts val="640"/>
              </a:spcBef>
              <a:spcAft>
                <a:spcPts val="0"/>
              </a:spcAft>
              <a:buClr>
                <a:srgbClr val="00B0F0"/>
              </a:buClr>
              <a:buSzPts val="3200"/>
              <a:buFont typeface="Georgia"/>
              <a:buAutoNum type="arabicPeriod"/>
            </a:pPr>
            <a:r>
              <a:rPr lang="en-US"/>
              <a:t>The Traditional Systems Development Life Cycle</a:t>
            </a:r>
            <a:endParaRPr/>
          </a:p>
          <a:p>
            <a:pPr indent="-514350" lvl="0" marL="514350" rtl="0" algn="l">
              <a:spcBef>
                <a:spcPts val="640"/>
              </a:spcBef>
              <a:spcAft>
                <a:spcPts val="0"/>
              </a:spcAft>
              <a:buClr>
                <a:srgbClr val="00B0F0"/>
              </a:buClr>
              <a:buSzPts val="3200"/>
              <a:buFont typeface="Georgia"/>
              <a:buAutoNum type="arabicPeriod"/>
            </a:pPr>
            <a:r>
              <a:rPr lang="en-US"/>
              <a:t>Alternative Methods and Tools for Systems Development</a:t>
            </a:r>
            <a:endParaRPr/>
          </a:p>
          <a:p>
            <a:pPr indent="-514350" lvl="0" marL="514350" rtl="0" algn="l">
              <a:spcBef>
                <a:spcPts val="640"/>
              </a:spcBef>
              <a:spcAft>
                <a:spcPts val="0"/>
              </a:spcAft>
              <a:buClr>
                <a:srgbClr val="00B0F0"/>
              </a:buClr>
              <a:buSzPts val="3200"/>
              <a:buFont typeface="Georgia"/>
              <a:buAutoNum type="arabicPeriod"/>
            </a:pPr>
            <a:r>
              <a:rPr lang="en-US"/>
              <a:t>Vendor and Software Selection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Acquisition Methods</a:t>
            </a:r>
            <a:endParaRPr/>
          </a:p>
        </p:txBody>
      </p:sp>
      <p:sp>
        <p:nvSpPr>
          <p:cNvPr id="274" name="Google Shape;274;p20"/>
          <p:cNvSpPr txBox="1"/>
          <p:nvPr>
            <p:ph idx="2" type="body"/>
          </p:nvPr>
        </p:nvSpPr>
        <p:spPr>
          <a:xfrm>
            <a:off x="228600" y="1981200"/>
            <a:ext cx="8915400" cy="4876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b="1" lang="en-US"/>
              <a:t>Purchase a Prewritten Application: </a:t>
            </a:r>
            <a:r>
              <a:rPr lang="en-US"/>
              <a:t>Many commercial soft ware packages contain the standard features required by IT applications. Therefore, purchasing an existing package can be a cost-effective and time-saving strategy compared with custom-developing the application in-house.</a:t>
            </a:r>
            <a:endParaRPr/>
          </a:p>
          <a:p>
            <a:pPr indent="-342900" lvl="0" marL="342900" rtl="0" algn="l">
              <a:spcBef>
                <a:spcPts val="352"/>
              </a:spcBef>
              <a:spcAft>
                <a:spcPts val="0"/>
              </a:spcAft>
              <a:buClr>
                <a:schemeClr val="dk1"/>
              </a:buClr>
              <a:buSzPct val="100000"/>
              <a:buChar char="•"/>
            </a:pPr>
            <a:r>
              <a:rPr b="1" lang="en-US"/>
              <a:t>Customize a Prewritten Application: </a:t>
            </a:r>
            <a:r>
              <a:rPr lang="en-US"/>
              <a:t>Customizing existing software is an especially attractive option if the software vendor allows the company to modify the application to meet its needs. However, this option may not be attractive in cases where customization is the only method of providing the necessary flexibility to address the company’s needs. It also is not the best strategy when the software is either very expensive or likely to become obsolete in a short time.</a:t>
            </a:r>
            <a:endParaRPr/>
          </a:p>
          <a:p>
            <a:pPr indent="-342900" lvl="0" marL="342900" rtl="0" algn="l">
              <a:spcBef>
                <a:spcPts val="352"/>
              </a:spcBef>
              <a:spcAft>
                <a:spcPts val="0"/>
              </a:spcAft>
              <a:buClr>
                <a:schemeClr val="dk1"/>
              </a:buClr>
              <a:buSzPct val="100000"/>
              <a:buChar char="•"/>
            </a:pPr>
            <a:r>
              <a:rPr b="1" lang="en-US"/>
              <a:t>Lease the Application: </a:t>
            </a:r>
            <a:r>
              <a:rPr lang="en-US"/>
              <a:t>Compared with the buy option and the option to develop applications in-house, the lease option can save a company both time and money. Leased packages (like purchased packages) may not exactly fit the company’s application requirements. Leasing can be especially attractive to small and medium-sized enterprises (SMEs) that cannot aff ord major investments in IT software.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Acquisition Methods</a:t>
            </a:r>
            <a:endParaRPr/>
          </a:p>
        </p:txBody>
      </p:sp>
      <p:sp>
        <p:nvSpPr>
          <p:cNvPr id="281" name="Google Shape;281;p21"/>
          <p:cNvSpPr txBox="1"/>
          <p:nvPr>
            <p:ph idx="2" type="body"/>
          </p:nvPr>
        </p:nvSpPr>
        <p:spPr>
          <a:xfrm>
            <a:off x="228600" y="1981200"/>
            <a:ext cx="8915400" cy="4876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b="1" lang="en-US"/>
              <a:t>Application Service Provider (ASP): </a:t>
            </a:r>
            <a:r>
              <a:rPr lang="en-US"/>
              <a:t>an agent or a vendor who assembles the software needed by enterprises and then packages it with services such as development, operations, and maintenance. The customer then accesses these applications via the Internet. </a:t>
            </a:r>
            <a:endParaRPr/>
          </a:p>
          <a:p>
            <a:pPr indent="-342900" lvl="0" marL="342900" rtl="0" algn="l">
              <a:spcBef>
                <a:spcPts val="352"/>
              </a:spcBef>
              <a:spcAft>
                <a:spcPts val="0"/>
              </a:spcAft>
              <a:buClr>
                <a:schemeClr val="dk1"/>
              </a:buClr>
              <a:buSzPct val="100000"/>
              <a:buChar char="•"/>
            </a:pPr>
            <a:r>
              <a:rPr b="1" lang="en-US"/>
              <a:t>Software-as-a-Service (SaaS): </a:t>
            </a:r>
            <a:r>
              <a:rPr lang="en-US"/>
              <a:t>a method of delivering software in which a vendor hosts the applications and provides them as a service to customers over a network, typically the Internet. Customers do not own the software; rather, they pay for using it. SaaS eliminates the need for customers to install and run the application on their own computers. Therefore, SaaS customers save the expense (money, time, IT staff) of buying, operating, and maintaining the software.</a:t>
            </a:r>
            <a:endParaRPr/>
          </a:p>
          <a:p>
            <a:pPr indent="-342900" lvl="0" marL="342900" rtl="0" algn="l">
              <a:spcBef>
                <a:spcPts val="352"/>
              </a:spcBef>
              <a:spcAft>
                <a:spcPts val="0"/>
              </a:spcAft>
              <a:buClr>
                <a:schemeClr val="dk1"/>
              </a:buClr>
              <a:buSzPct val="100000"/>
              <a:buChar char="•"/>
            </a:pPr>
            <a:r>
              <a:rPr b="1" lang="en-US"/>
              <a:t>Use Open-Source Software: </a:t>
            </a:r>
            <a:r>
              <a:rPr lang="en-US"/>
              <a:t>Organizations obtain a license to implement an open-source soft ware product and either use it as is, customize it, or develop applications with it.</a:t>
            </a:r>
            <a:endParaRPr/>
          </a:p>
          <a:p>
            <a:pPr indent="-342900" lvl="0" marL="342900" rtl="0" algn="l">
              <a:spcBef>
                <a:spcPts val="352"/>
              </a:spcBef>
              <a:spcAft>
                <a:spcPts val="0"/>
              </a:spcAft>
              <a:buClr>
                <a:schemeClr val="dk1"/>
              </a:buClr>
              <a:buSzPct val="100000"/>
              <a:buChar char="•"/>
            </a:pPr>
            <a:r>
              <a:rPr b="1" lang="en-US"/>
              <a:t>Outsourcing: </a:t>
            </a:r>
            <a:r>
              <a:rPr lang="en-US"/>
              <a:t>Acquiring IT applications from outside contractors or external organizations is called outsourcing.</a:t>
            </a:r>
            <a:endParaRPr/>
          </a:p>
          <a:p>
            <a:pPr indent="-342900" lvl="0" marL="342900" rtl="0" algn="l">
              <a:spcBef>
                <a:spcPts val="352"/>
              </a:spcBef>
              <a:spcAft>
                <a:spcPts val="0"/>
              </a:spcAft>
              <a:buClr>
                <a:schemeClr val="dk1"/>
              </a:buClr>
              <a:buSzPct val="100000"/>
              <a:buChar char="•"/>
            </a:pPr>
            <a:r>
              <a:rPr b="1" lang="en-US"/>
              <a:t>Employ Custom Development: </a:t>
            </a:r>
            <a:r>
              <a:rPr lang="en-US"/>
              <a:t>Another option is to custom-build an application. Companies can either perform this operation in-house or outsource the process.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Clr>
                <a:srgbClr val="6600CC"/>
              </a:buClr>
              <a:buSzPct val="100000"/>
              <a:buNone/>
            </a:pPr>
            <a:r>
              <a:rPr lang="en-US"/>
              <a:t>Table 14.1: Advantages &amp; Disadvantages of Buy Option</a:t>
            </a:r>
            <a:endParaRPr/>
          </a:p>
        </p:txBody>
      </p:sp>
      <p:pic>
        <p:nvPicPr>
          <p:cNvPr id="287" name="Google Shape;287;p22"/>
          <p:cNvPicPr preferRelativeResize="0"/>
          <p:nvPr>
            <p:ph idx="2" type="body"/>
          </p:nvPr>
        </p:nvPicPr>
        <p:blipFill rotWithShape="1">
          <a:blip r:embed="rId3">
            <a:alphaModFix/>
          </a:blip>
          <a:srcRect b="0" l="0" r="0" t="0"/>
          <a:stretch/>
        </p:blipFill>
        <p:spPr>
          <a:xfrm>
            <a:off x="635567" y="1524000"/>
            <a:ext cx="7796666" cy="472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3"/>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Figure 14.2: Operation of an ASP</a:t>
            </a:r>
            <a:endParaRPr/>
          </a:p>
        </p:txBody>
      </p:sp>
      <p:pic>
        <p:nvPicPr>
          <p:cNvPr id="293" name="Google Shape;293;p23"/>
          <p:cNvPicPr preferRelativeResize="0"/>
          <p:nvPr>
            <p:ph idx="2" type="body"/>
          </p:nvPr>
        </p:nvPicPr>
        <p:blipFill rotWithShape="1">
          <a:blip r:embed="rId3">
            <a:alphaModFix/>
          </a:blip>
          <a:srcRect b="0" l="0" r="0" t="0"/>
          <a:stretch/>
        </p:blipFill>
        <p:spPr>
          <a:xfrm>
            <a:off x="1432408" y="1524000"/>
            <a:ext cx="6202984" cy="472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4"/>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Figure 14.3: Operation of a SaaS Vendor</a:t>
            </a:r>
            <a:endParaRPr/>
          </a:p>
        </p:txBody>
      </p:sp>
      <p:pic>
        <p:nvPicPr>
          <p:cNvPr id="299" name="Google Shape;299;p24"/>
          <p:cNvPicPr preferRelativeResize="0"/>
          <p:nvPr>
            <p:ph idx="2" type="body"/>
          </p:nvPr>
        </p:nvPicPr>
        <p:blipFill rotWithShape="1">
          <a:blip r:embed="rId3">
            <a:alphaModFix/>
          </a:blip>
          <a:srcRect b="0" l="0" r="0" t="0"/>
          <a:stretch/>
        </p:blipFill>
        <p:spPr>
          <a:xfrm>
            <a:off x="1410992" y="1524000"/>
            <a:ext cx="6245816" cy="472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25"/>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14.1</a:t>
            </a:r>
            <a:endParaRPr/>
          </a:p>
        </p:txBody>
      </p:sp>
      <p:sp>
        <p:nvSpPr>
          <p:cNvPr id="305" name="Google Shape;305;p25"/>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 Disastrous Development Project</a:t>
            </a:r>
            <a:endParaRPr/>
          </a:p>
          <a:p>
            <a:pPr indent="-514350" lvl="1" marL="971550" rtl="0" algn="l">
              <a:spcBef>
                <a:spcPts val="444"/>
              </a:spcBef>
              <a:spcAft>
                <a:spcPts val="0"/>
              </a:spcAft>
              <a:buSzPct val="100000"/>
              <a:buAutoNum type="arabicPeriod"/>
            </a:pPr>
            <a:r>
              <a:rPr lang="en-US"/>
              <a:t>Debate the lawsuit from the point of view of Deloitte and SAP.</a:t>
            </a:r>
            <a:endParaRPr/>
          </a:p>
          <a:p>
            <a:pPr indent="-514350" lvl="1" marL="971550" rtl="0" algn="l">
              <a:spcBef>
                <a:spcPts val="444"/>
              </a:spcBef>
              <a:spcAft>
                <a:spcPts val="0"/>
              </a:spcAft>
              <a:buSzPct val="100000"/>
              <a:buAutoNum type="arabicPeriod"/>
            </a:pPr>
            <a:r>
              <a:rPr lang="en-US"/>
              <a:t>Debate the lawsuit from the point of view of Marin County.</a:t>
            </a:r>
            <a:endParaRPr/>
          </a:p>
          <a:p>
            <a:pPr indent="-514350" lvl="1" marL="971550" rtl="0" algn="l">
              <a:spcBef>
                <a:spcPts val="444"/>
              </a:spcBef>
              <a:spcAft>
                <a:spcPts val="0"/>
              </a:spcAft>
              <a:buSzPct val="100000"/>
              <a:buAutoNum type="arabicPeriod"/>
            </a:pPr>
            <a:r>
              <a:rPr lang="en-US"/>
              <a:t>Is it a good idea for Marin County to attempt another ERP implementation? Why or why not? Support your answer. </a:t>
            </a:r>
            <a:endParaRPr/>
          </a:p>
          <a:p>
            <a:pPr indent="-514350" lvl="1" marL="971550" rtl="0" algn="l">
              <a:spcBef>
                <a:spcPts val="444"/>
              </a:spcBef>
              <a:spcAft>
                <a:spcPts val="0"/>
              </a:spcAft>
              <a:buSzPct val="100000"/>
              <a:buAutoNum type="arabicPeriod"/>
            </a:pPr>
            <a:r>
              <a:rPr lang="en-US"/>
              <a:t>Are there other types of software that Marin County might use? (Hint: Consider cloud computing (see Plug IT In 4).)</a:t>
            </a:r>
            <a:endParaRPr/>
          </a:p>
          <a:p>
            <a:pPr indent="-514350" lvl="1" marL="971550" rtl="0" algn="l">
              <a:spcBef>
                <a:spcPts val="444"/>
              </a:spcBef>
              <a:spcAft>
                <a:spcPts val="0"/>
              </a:spcAft>
              <a:buSzPct val="100000"/>
              <a:buAutoNum type="arabicPeriod"/>
            </a:pPr>
            <a:r>
              <a:rPr lang="en-US"/>
              <a:t>Is it a good idea for Marin County to use software products from different vendors? Why or why not? Support your answer.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26"/>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14.2</a:t>
            </a:r>
            <a:endParaRPr/>
          </a:p>
        </p:txBody>
      </p:sp>
      <p:sp>
        <p:nvSpPr>
          <p:cNvPr id="311" name="Google Shape;311;p26"/>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General Motors Insources Its Information Technology Function</a:t>
            </a:r>
            <a:endParaRPr/>
          </a:p>
          <a:p>
            <a:pPr indent="-514350" lvl="1" marL="971550" rtl="0" algn="l">
              <a:spcBef>
                <a:spcPts val="480"/>
              </a:spcBef>
              <a:spcAft>
                <a:spcPts val="0"/>
              </a:spcAft>
              <a:buSzPts val="2400"/>
              <a:buAutoNum type="arabicPeriod"/>
            </a:pPr>
            <a:r>
              <a:rPr lang="en-US"/>
              <a:t>What are potential disadvantages of Mott’s insourcing strategy?</a:t>
            </a:r>
            <a:endParaRPr/>
          </a:p>
          <a:p>
            <a:pPr indent="-514350" lvl="1" marL="971550" rtl="0" algn="l">
              <a:spcBef>
                <a:spcPts val="480"/>
              </a:spcBef>
              <a:spcAft>
                <a:spcPts val="0"/>
              </a:spcAft>
              <a:buSzPts val="2400"/>
              <a:buAutoNum type="arabicPeriod"/>
            </a:pPr>
            <a:r>
              <a:rPr lang="en-US"/>
              <a:t>Why did GM’s outsourcing strategy result in the company’s using 4,000 software applications? In your opinion, will Mott’s insourcing strategy resolve this problem? Why or why not?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27"/>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14.3</a:t>
            </a:r>
            <a:endParaRPr/>
          </a:p>
        </p:txBody>
      </p:sp>
      <p:sp>
        <p:nvSpPr>
          <p:cNvPr id="317" name="Google Shape;317;p27"/>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Build Your Apps Yourself</a:t>
            </a:r>
            <a:endParaRPr/>
          </a:p>
          <a:p>
            <a:pPr indent="-514350" lvl="1" marL="971550" rtl="0" algn="l">
              <a:spcBef>
                <a:spcPts val="480"/>
              </a:spcBef>
              <a:spcAft>
                <a:spcPts val="0"/>
              </a:spcAft>
              <a:buSzPts val="2400"/>
              <a:buAutoNum type="arabicPeriod"/>
            </a:pPr>
            <a:r>
              <a:rPr lang="en-US"/>
              <a:t>What are the advantages of learning to code so that you can build your own mobile apps? Provide specific examples to support your answer.</a:t>
            </a:r>
            <a:endParaRPr/>
          </a:p>
          <a:p>
            <a:pPr indent="-514350" lvl="1" marL="971550" rtl="0" algn="l">
              <a:spcBef>
                <a:spcPts val="480"/>
              </a:spcBef>
              <a:spcAft>
                <a:spcPts val="0"/>
              </a:spcAft>
              <a:buSzPts val="2400"/>
              <a:buAutoNum type="arabicPeriod"/>
            </a:pPr>
            <a:r>
              <a:rPr lang="en-US"/>
              <a:t>What are the disadvantages of learning to code so that you can build your own mobile apps? Provide specific examples to support your answer.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rgbClr val="FF9900"/>
              </a:buClr>
              <a:buSzPct val="100000"/>
              <a:buNone/>
            </a:pPr>
            <a:r>
              <a:rPr lang="en-US"/>
              <a:t>The Traditional Systems Development Life Cycle</a:t>
            </a:r>
            <a:endParaRPr/>
          </a:p>
        </p:txBody>
      </p:sp>
      <p:sp>
        <p:nvSpPr>
          <p:cNvPr id="324" name="Google Shape;324;p28"/>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14.3</a:t>
            </a:r>
            <a:endParaRPr/>
          </a:p>
        </p:txBody>
      </p:sp>
      <p:sp>
        <p:nvSpPr>
          <p:cNvPr id="325" name="Google Shape;325;p28"/>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6600CC"/>
              </a:buClr>
              <a:buSzPct val="100000"/>
              <a:buChar char="•"/>
            </a:pPr>
            <a:r>
              <a:rPr lang="en-US"/>
              <a:t>Systems Development Life Cycle (SDLC)</a:t>
            </a:r>
            <a:endParaRPr/>
          </a:p>
          <a:p>
            <a:pPr indent="-514350" lvl="1" marL="971550" rtl="0" algn="l">
              <a:spcBef>
                <a:spcPts val="518"/>
              </a:spcBef>
              <a:spcAft>
                <a:spcPts val="0"/>
              </a:spcAft>
              <a:buClr>
                <a:schemeClr val="dk1"/>
              </a:buClr>
              <a:buSzPct val="100000"/>
              <a:buFont typeface="Georgia"/>
              <a:buAutoNum type="arabicPeriod"/>
            </a:pPr>
            <a:r>
              <a:rPr lang="en-US"/>
              <a:t>Systems Investigation</a:t>
            </a:r>
            <a:endParaRPr/>
          </a:p>
          <a:p>
            <a:pPr indent="-514350" lvl="1" marL="971550" rtl="0" algn="l">
              <a:spcBef>
                <a:spcPts val="518"/>
              </a:spcBef>
              <a:spcAft>
                <a:spcPts val="0"/>
              </a:spcAft>
              <a:buClr>
                <a:schemeClr val="dk1"/>
              </a:buClr>
              <a:buSzPct val="100000"/>
              <a:buFont typeface="Georgia"/>
              <a:buAutoNum type="arabicPeriod"/>
            </a:pPr>
            <a:r>
              <a:rPr lang="en-US"/>
              <a:t>Systems Analysis</a:t>
            </a:r>
            <a:endParaRPr/>
          </a:p>
          <a:p>
            <a:pPr indent="-514350" lvl="1" marL="971550" rtl="0" algn="l">
              <a:spcBef>
                <a:spcPts val="518"/>
              </a:spcBef>
              <a:spcAft>
                <a:spcPts val="0"/>
              </a:spcAft>
              <a:buClr>
                <a:schemeClr val="dk1"/>
              </a:buClr>
              <a:buSzPct val="100000"/>
              <a:buFont typeface="Georgia"/>
              <a:buAutoNum type="arabicPeriod"/>
            </a:pPr>
            <a:r>
              <a:rPr lang="en-US"/>
              <a:t>Systems Design</a:t>
            </a:r>
            <a:endParaRPr/>
          </a:p>
          <a:p>
            <a:pPr indent="-514350" lvl="1" marL="971550" rtl="0" algn="l">
              <a:spcBef>
                <a:spcPts val="518"/>
              </a:spcBef>
              <a:spcAft>
                <a:spcPts val="0"/>
              </a:spcAft>
              <a:buClr>
                <a:schemeClr val="dk1"/>
              </a:buClr>
              <a:buSzPct val="100000"/>
              <a:buFont typeface="Georgia"/>
              <a:buAutoNum type="arabicPeriod"/>
            </a:pPr>
            <a:r>
              <a:rPr lang="en-US"/>
              <a:t>Programming and Testing</a:t>
            </a:r>
            <a:endParaRPr/>
          </a:p>
          <a:p>
            <a:pPr indent="-514350" lvl="1" marL="971550" rtl="0" algn="l">
              <a:spcBef>
                <a:spcPts val="518"/>
              </a:spcBef>
              <a:spcAft>
                <a:spcPts val="0"/>
              </a:spcAft>
              <a:buClr>
                <a:schemeClr val="dk1"/>
              </a:buClr>
              <a:buSzPct val="100000"/>
              <a:buFont typeface="Georgia"/>
              <a:buAutoNum type="arabicPeriod"/>
            </a:pPr>
            <a:r>
              <a:rPr lang="en-US"/>
              <a:t>Implementation</a:t>
            </a:r>
            <a:endParaRPr/>
          </a:p>
          <a:p>
            <a:pPr indent="-514350" lvl="1" marL="971550" rtl="0" algn="l">
              <a:spcBef>
                <a:spcPts val="518"/>
              </a:spcBef>
              <a:spcAft>
                <a:spcPts val="0"/>
              </a:spcAft>
              <a:buClr>
                <a:schemeClr val="dk1"/>
              </a:buClr>
              <a:buSzPct val="100000"/>
              <a:buFont typeface="Georgia"/>
              <a:buAutoNum type="arabicPeriod"/>
            </a:pPr>
            <a:r>
              <a:rPr lang="en-US"/>
              <a:t>Operations and Maintenance</a:t>
            </a:r>
            <a:endParaRPr/>
          </a:p>
          <a:p>
            <a:pPr indent="-154940" lvl="0" marL="342900" rtl="0" algn="l">
              <a:spcBef>
                <a:spcPts val="592"/>
              </a:spcBef>
              <a:spcAft>
                <a:spcPts val="0"/>
              </a:spcAft>
              <a:buClr>
                <a:srgbClr val="6600CC"/>
              </a:buClr>
              <a:buSzPct val="100000"/>
              <a:buNone/>
            </a:pPr>
            <a:r>
              <a:t/>
            </a:r>
            <a:endParaRPr/>
          </a:p>
          <a:p>
            <a:pPr indent="-154940" lvl="0" marL="342900" rtl="0" algn="l">
              <a:spcBef>
                <a:spcPts val="592"/>
              </a:spcBef>
              <a:spcAft>
                <a:spcPts val="0"/>
              </a:spcAft>
              <a:buClr>
                <a:srgbClr val="6600CC"/>
              </a:buClr>
              <a:buSzPct val="100000"/>
              <a:buNone/>
            </a:pPr>
            <a:r>
              <a:t/>
            </a:r>
            <a:endParaRPr/>
          </a:p>
          <a:p>
            <a:pPr indent="-154940" lvl="0" marL="342900" rtl="0" algn="l">
              <a:spcBef>
                <a:spcPts val="592"/>
              </a:spcBef>
              <a:spcAft>
                <a:spcPts val="0"/>
              </a:spcAft>
              <a:buClr>
                <a:srgbClr val="6600CC"/>
              </a:buClr>
              <a:buSzPct val="100000"/>
              <a:buNone/>
            </a:pPr>
            <a:r>
              <a:t/>
            </a:r>
            <a:endParaRPr/>
          </a:p>
          <a:p>
            <a:pPr indent="-154940" lvl="0" marL="342900" rtl="0" algn="l">
              <a:spcBef>
                <a:spcPts val="592"/>
              </a:spcBef>
              <a:spcAft>
                <a:spcPts val="0"/>
              </a:spcAft>
              <a:buClr>
                <a:srgbClr val="6600CC"/>
              </a:buClr>
              <a:buSzPct val="100000"/>
              <a:buNone/>
            </a:pPr>
            <a:r>
              <a:t/>
            </a:r>
            <a:endParaRPr/>
          </a:p>
          <a:p>
            <a:pPr indent="-154940" lvl="0" marL="342900" rtl="0" algn="l">
              <a:spcBef>
                <a:spcPts val="592"/>
              </a:spcBef>
              <a:spcAft>
                <a:spcPts val="0"/>
              </a:spcAft>
              <a:buClr>
                <a:srgbClr val="6600CC"/>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rgbClr val="FF9900"/>
              </a:buClr>
              <a:buSzPct val="100000"/>
              <a:buNone/>
            </a:pPr>
            <a:r>
              <a:rPr lang="en-US"/>
              <a:t>The Traditional Systems Development Life Cycle</a:t>
            </a:r>
            <a:endParaRPr/>
          </a:p>
        </p:txBody>
      </p:sp>
      <p:sp>
        <p:nvSpPr>
          <p:cNvPr id="332" name="Google Shape;332;p29"/>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14.3</a:t>
            </a:r>
            <a:endParaRPr/>
          </a:p>
        </p:txBody>
      </p:sp>
      <p:sp>
        <p:nvSpPr>
          <p:cNvPr id="333" name="Google Shape;333;p29"/>
          <p:cNvSpPr txBox="1"/>
          <p:nvPr>
            <p:ph idx="3" type="body"/>
          </p:nvPr>
        </p:nvSpPr>
        <p:spPr>
          <a:xfrm>
            <a:off x="152400" y="1981200"/>
            <a:ext cx="8915400" cy="42672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6600CC"/>
              </a:buClr>
              <a:buSzPct val="100000"/>
              <a:buChar char="•"/>
            </a:pPr>
            <a:r>
              <a:rPr b="1" lang="en-US"/>
              <a:t>Systems Development Life Cycle (SDLC): </a:t>
            </a:r>
            <a:r>
              <a:rPr lang="en-US"/>
              <a:t>the traditional systems development method that organizations use for large-scale IT projects. The SDLC is a structured framework that consists of sequential processes by which information systems are developed.</a:t>
            </a:r>
            <a:endParaRPr/>
          </a:p>
          <a:p>
            <a:pPr indent="-342900" lvl="0" marL="342900" rtl="0" algn="l">
              <a:spcBef>
                <a:spcPts val="400"/>
              </a:spcBef>
              <a:spcAft>
                <a:spcPts val="0"/>
              </a:spcAft>
              <a:buClr>
                <a:srgbClr val="6600CC"/>
              </a:buClr>
              <a:buSzPct val="100000"/>
              <a:buChar char="•"/>
            </a:pPr>
            <a:r>
              <a:rPr b="1" lang="en-US"/>
              <a:t>Systems Analysts: </a:t>
            </a:r>
            <a:r>
              <a:rPr lang="en-US"/>
              <a:t>IS professionals who specialize in analyzing and designing information systems. </a:t>
            </a:r>
            <a:endParaRPr/>
          </a:p>
          <a:p>
            <a:pPr indent="-342900" lvl="0" marL="342900" rtl="0" algn="l">
              <a:spcBef>
                <a:spcPts val="400"/>
              </a:spcBef>
              <a:spcAft>
                <a:spcPts val="0"/>
              </a:spcAft>
              <a:buClr>
                <a:srgbClr val="6600CC"/>
              </a:buClr>
              <a:buSzPct val="100000"/>
              <a:buChar char="•"/>
            </a:pPr>
            <a:r>
              <a:rPr b="1" lang="en-US"/>
              <a:t>Programmers: </a:t>
            </a:r>
            <a:r>
              <a:rPr lang="en-US"/>
              <a:t>IS professionals who either modify existing computer programs or write new programs to satisfy user requirements. </a:t>
            </a:r>
            <a:endParaRPr/>
          </a:p>
          <a:p>
            <a:pPr indent="-342900" lvl="0" marL="342900" rtl="0" algn="l">
              <a:spcBef>
                <a:spcPts val="400"/>
              </a:spcBef>
              <a:spcAft>
                <a:spcPts val="0"/>
              </a:spcAft>
              <a:buClr>
                <a:srgbClr val="6600CC"/>
              </a:buClr>
              <a:buSzPct val="100000"/>
              <a:buChar char="•"/>
            </a:pPr>
            <a:r>
              <a:rPr b="1" lang="en-US"/>
              <a:t>Technical Specialists: </a:t>
            </a:r>
            <a:r>
              <a:rPr lang="en-US"/>
              <a:t>experts on a certain type of technology, such as databases or telecommunications. </a:t>
            </a:r>
            <a:endParaRPr/>
          </a:p>
          <a:p>
            <a:pPr indent="-342900" lvl="0" marL="342900" rtl="0" algn="l">
              <a:spcBef>
                <a:spcPts val="400"/>
              </a:spcBef>
              <a:spcAft>
                <a:spcPts val="0"/>
              </a:spcAft>
              <a:buClr>
                <a:srgbClr val="6600CC"/>
              </a:buClr>
              <a:buSzPct val="100000"/>
              <a:buChar char="•"/>
            </a:pPr>
            <a:r>
              <a:rPr b="1" lang="en-US"/>
              <a:t>Systems Stakeholders: </a:t>
            </a:r>
            <a:r>
              <a:rPr lang="en-US"/>
              <a:t>include everyone who is affected by changes in a company’s information systems—for example, users and managers. All stakeholders are typically involved in systems development at various times and in varying degrees.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FF9900"/>
              </a:buClr>
              <a:buSzPts val="3200"/>
              <a:buFont typeface="Georgia"/>
              <a:buAutoNum type="arabicPeriod"/>
            </a:pPr>
            <a:r>
              <a:rPr lang="en-US"/>
              <a:t>Discuss the different cost–benefit analyses that companies must take into account when formulating an IT strategic plan.</a:t>
            </a:r>
            <a:endParaRPr/>
          </a:p>
          <a:p>
            <a:pPr indent="-514350" lvl="0" marL="514350" rtl="0" algn="l">
              <a:spcBef>
                <a:spcPts val="640"/>
              </a:spcBef>
              <a:spcAft>
                <a:spcPts val="0"/>
              </a:spcAft>
              <a:buClr>
                <a:srgbClr val="FF9900"/>
              </a:buClr>
              <a:buSzPts val="3200"/>
              <a:buFont typeface="Georgia"/>
              <a:buAutoNum type="arabicPeriod"/>
            </a:pPr>
            <a:r>
              <a:rPr lang="en-US"/>
              <a:t>Discuss the four business decisions that companies must make when they acquire new applications.</a:t>
            </a:r>
            <a:endParaRPr/>
          </a:p>
        </p:txBody>
      </p:sp>
      <p:sp>
        <p:nvSpPr>
          <p:cNvPr id="157" name="Google Shape;157;p3"/>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4545"/>
              </a:lnSpc>
              <a:spcBef>
                <a:spcPts val="0"/>
              </a:spcBef>
              <a:spcAft>
                <a:spcPts val="0"/>
              </a:spcAft>
              <a:buClr>
                <a:srgbClr val="FF9900"/>
              </a:buClr>
              <a:buSzPts val="4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Figure 14.4: A six-stage SDLC with Supporting Tools</a:t>
            </a:r>
            <a:endParaRPr/>
          </a:p>
        </p:txBody>
      </p:sp>
      <p:pic>
        <p:nvPicPr>
          <p:cNvPr id="339" name="Google Shape;339;p30"/>
          <p:cNvPicPr preferRelativeResize="0"/>
          <p:nvPr>
            <p:ph idx="2" type="body"/>
          </p:nvPr>
        </p:nvPicPr>
        <p:blipFill rotWithShape="1">
          <a:blip r:embed="rId3">
            <a:alphaModFix/>
          </a:blip>
          <a:srcRect b="0" l="0" r="0" t="0"/>
          <a:stretch/>
        </p:blipFill>
        <p:spPr>
          <a:xfrm>
            <a:off x="457200" y="2129658"/>
            <a:ext cx="8153400" cy="35130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SDLC: </a:t>
            </a:r>
            <a:br>
              <a:rPr lang="en-US"/>
            </a:br>
            <a:r>
              <a:rPr lang="en-US"/>
              <a:t>Systems Investigation</a:t>
            </a:r>
            <a:endParaRPr/>
          </a:p>
        </p:txBody>
      </p:sp>
      <p:sp>
        <p:nvSpPr>
          <p:cNvPr id="346" name="Google Shape;346;p31"/>
          <p:cNvSpPr txBox="1"/>
          <p:nvPr>
            <p:ph idx="2" type="body"/>
          </p:nvPr>
        </p:nvSpPr>
        <p:spPr>
          <a:xfrm>
            <a:off x="228600" y="2057400"/>
            <a:ext cx="8534400" cy="4648200"/>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l">
              <a:spcBef>
                <a:spcPts val="0"/>
              </a:spcBef>
              <a:spcAft>
                <a:spcPts val="0"/>
              </a:spcAft>
              <a:buClr>
                <a:schemeClr val="dk1"/>
              </a:buClr>
              <a:buSzPct val="100000"/>
              <a:buChar char="•"/>
            </a:pPr>
            <a:r>
              <a:rPr b="1" lang="en-US"/>
              <a:t>Systems Investigation: </a:t>
            </a:r>
            <a:r>
              <a:rPr lang="en-US"/>
              <a:t>The initial stage in a traditional SDLC is systems investigation, and the primary task in the systems investigation stage is the feasibility study.</a:t>
            </a:r>
            <a:endParaRPr/>
          </a:p>
          <a:p>
            <a:pPr indent="-261620" lvl="0" marL="342900" rtl="0" algn="l">
              <a:spcBef>
                <a:spcPts val="256"/>
              </a:spcBef>
              <a:spcAft>
                <a:spcPts val="0"/>
              </a:spcAft>
              <a:buClr>
                <a:schemeClr val="dk1"/>
              </a:buClr>
              <a:buSzPct val="100000"/>
              <a:buNone/>
            </a:pPr>
            <a:r>
              <a:t/>
            </a:r>
            <a:endParaRPr/>
          </a:p>
          <a:p>
            <a:pPr indent="-342900" lvl="0" marL="342900" rtl="0" algn="l">
              <a:spcBef>
                <a:spcPts val="256"/>
              </a:spcBef>
              <a:spcAft>
                <a:spcPts val="0"/>
              </a:spcAft>
              <a:buClr>
                <a:schemeClr val="dk1"/>
              </a:buClr>
              <a:buSzPct val="100000"/>
              <a:buChar char="•"/>
            </a:pPr>
            <a:r>
              <a:rPr b="1" lang="en-US"/>
              <a:t>Organizations have three basic solutions to any business problem relating to an information system:</a:t>
            </a:r>
            <a:endParaRPr b="1"/>
          </a:p>
          <a:p>
            <a:pPr indent="-342900" lvl="0" marL="342900" rtl="0" algn="l">
              <a:spcBef>
                <a:spcPts val="256"/>
              </a:spcBef>
              <a:spcAft>
                <a:spcPts val="0"/>
              </a:spcAft>
              <a:buClr>
                <a:schemeClr val="dk1"/>
              </a:buClr>
              <a:buSzPct val="100000"/>
              <a:buChar char="•"/>
            </a:pPr>
            <a:r>
              <a:rPr lang="en-US"/>
              <a:t>(1) do nothing and continue to use the existing system unchanged</a:t>
            </a:r>
            <a:endParaRPr/>
          </a:p>
          <a:p>
            <a:pPr indent="-342900" lvl="0" marL="342900" rtl="0" algn="l">
              <a:spcBef>
                <a:spcPts val="256"/>
              </a:spcBef>
              <a:spcAft>
                <a:spcPts val="0"/>
              </a:spcAft>
              <a:buClr>
                <a:schemeClr val="dk1"/>
              </a:buClr>
              <a:buSzPct val="100000"/>
              <a:buChar char="•"/>
            </a:pPr>
            <a:r>
              <a:rPr lang="en-US"/>
              <a:t>(2) modify or enhance the existing system</a:t>
            </a:r>
            <a:endParaRPr/>
          </a:p>
          <a:p>
            <a:pPr indent="-342900" lvl="0" marL="342900" rtl="0" algn="l">
              <a:spcBef>
                <a:spcPts val="256"/>
              </a:spcBef>
              <a:spcAft>
                <a:spcPts val="0"/>
              </a:spcAft>
              <a:buClr>
                <a:schemeClr val="dk1"/>
              </a:buClr>
              <a:buSzPct val="100000"/>
              <a:buChar char="•"/>
            </a:pPr>
            <a:r>
              <a:rPr lang="en-US"/>
              <a:t>(3) develop a new system.</a:t>
            </a:r>
            <a:endParaRPr/>
          </a:p>
          <a:p>
            <a:pPr indent="-261620" lvl="0" marL="342900" rtl="0" algn="l">
              <a:spcBef>
                <a:spcPts val="256"/>
              </a:spcBef>
              <a:spcAft>
                <a:spcPts val="0"/>
              </a:spcAft>
              <a:buClr>
                <a:schemeClr val="dk1"/>
              </a:buClr>
              <a:buSzPct val="100000"/>
              <a:buNone/>
            </a:pPr>
            <a:r>
              <a:t/>
            </a:r>
            <a:endParaRPr/>
          </a:p>
          <a:p>
            <a:pPr indent="-342900" lvl="0" marL="342900" rtl="0" algn="l">
              <a:spcBef>
                <a:spcPts val="256"/>
              </a:spcBef>
              <a:spcAft>
                <a:spcPts val="0"/>
              </a:spcAft>
              <a:buClr>
                <a:schemeClr val="dk1"/>
              </a:buClr>
              <a:buSzPct val="100000"/>
              <a:buChar char="•"/>
            </a:pPr>
            <a:r>
              <a:rPr b="1" lang="en-US"/>
              <a:t>Feasibility Study: </a:t>
            </a:r>
            <a:r>
              <a:rPr lang="en-US"/>
              <a:t>analyzes which of three basic solutions best fits the particular business problem. It also provides a rough assessment of the project’s technical, economic, and behavioral feasibility, as explained below.</a:t>
            </a:r>
            <a:endParaRPr/>
          </a:p>
          <a:p>
            <a:pPr indent="-342900" lvl="0" marL="342900" rtl="0" algn="l">
              <a:spcBef>
                <a:spcPts val="256"/>
              </a:spcBef>
              <a:spcAft>
                <a:spcPts val="0"/>
              </a:spcAft>
              <a:buClr>
                <a:schemeClr val="dk1"/>
              </a:buClr>
              <a:buSzPct val="100000"/>
              <a:buChar char="•"/>
            </a:pPr>
            <a:r>
              <a:rPr b="1" lang="en-US"/>
              <a:t>Technical Feasibility: </a:t>
            </a:r>
            <a:r>
              <a:rPr lang="en-US"/>
              <a:t>determines whether the company can develop and/or acquire the hardware, soft ware, and communications components needed to solve the business problem. Technical feasibility also determines whether the organization can use its existing technology to achieve the project’s performance objectives.</a:t>
            </a:r>
            <a:endParaRPr/>
          </a:p>
          <a:p>
            <a:pPr indent="-342900" lvl="0" marL="342900" rtl="0" algn="l">
              <a:spcBef>
                <a:spcPts val="256"/>
              </a:spcBef>
              <a:spcAft>
                <a:spcPts val="0"/>
              </a:spcAft>
              <a:buClr>
                <a:schemeClr val="dk1"/>
              </a:buClr>
              <a:buSzPct val="100000"/>
              <a:buChar char="•"/>
            </a:pPr>
            <a:r>
              <a:rPr b="1" lang="en-US"/>
              <a:t>Economic Feasibility: </a:t>
            </a:r>
            <a:r>
              <a:rPr lang="en-US"/>
              <a:t>determines whether the project is an acceptable financial risk and, if so, whether the organization has the necessary time and money to successfully complete the project. </a:t>
            </a:r>
            <a:endParaRPr/>
          </a:p>
          <a:p>
            <a:pPr indent="-342900" lvl="0" marL="342900" rtl="0" algn="l">
              <a:spcBef>
                <a:spcPts val="256"/>
              </a:spcBef>
              <a:spcAft>
                <a:spcPts val="0"/>
              </a:spcAft>
              <a:buClr>
                <a:schemeClr val="dk1"/>
              </a:buClr>
              <a:buSzPct val="100000"/>
              <a:buChar char="•"/>
            </a:pPr>
            <a:r>
              <a:rPr b="1" lang="en-US"/>
              <a:t>Behavioral Feasibility: </a:t>
            </a:r>
            <a:r>
              <a:rPr lang="en-US"/>
              <a:t>addresses the human issues of the systems development project.</a:t>
            </a:r>
            <a:endParaRPr/>
          </a:p>
          <a:p>
            <a:pPr indent="-261620" lvl="0" marL="342900" rtl="0" algn="l">
              <a:spcBef>
                <a:spcPts val="256"/>
              </a:spcBef>
              <a:spcAft>
                <a:spcPts val="0"/>
              </a:spcAft>
              <a:buClr>
                <a:schemeClr val="dk1"/>
              </a:buClr>
              <a:buSzPct val="100000"/>
              <a:buNone/>
            </a:pPr>
            <a:r>
              <a:t/>
            </a:r>
            <a:endParaRPr/>
          </a:p>
          <a:p>
            <a:pPr indent="-342900" lvl="0" marL="342900" rtl="0" algn="l">
              <a:spcBef>
                <a:spcPts val="256"/>
              </a:spcBef>
              <a:spcAft>
                <a:spcPts val="0"/>
              </a:spcAft>
              <a:buClr>
                <a:schemeClr val="dk1"/>
              </a:buClr>
              <a:buSzPct val="100000"/>
              <a:buChar char="•"/>
            </a:pPr>
            <a:r>
              <a:rPr lang="en-US"/>
              <a:t>Outcome of the Feasibility Study is a “go/no-go” decision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Systems Investigation: Three Basic Solutions</a:t>
            </a:r>
            <a:endParaRPr/>
          </a:p>
        </p:txBody>
      </p:sp>
      <p:sp>
        <p:nvSpPr>
          <p:cNvPr id="352" name="Google Shape;352;p3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595959"/>
              </a:buClr>
              <a:buSzPts val="3200"/>
              <a:buFont typeface="Georgia"/>
              <a:buAutoNum type="arabicPeriod"/>
            </a:pPr>
            <a:r>
              <a:rPr lang="en-US"/>
              <a:t>Do nothing and continue to use the existing system unchanged</a:t>
            </a:r>
            <a:endParaRPr/>
          </a:p>
          <a:p>
            <a:pPr indent="-514350" lvl="0" marL="514350" rtl="0" algn="l">
              <a:spcBef>
                <a:spcPts val="640"/>
              </a:spcBef>
              <a:spcAft>
                <a:spcPts val="0"/>
              </a:spcAft>
              <a:buClr>
                <a:srgbClr val="595959"/>
              </a:buClr>
              <a:buSzPts val="3200"/>
              <a:buFont typeface="Georgia"/>
              <a:buAutoNum type="arabicPeriod"/>
            </a:pPr>
            <a:r>
              <a:rPr lang="en-US"/>
              <a:t>Modify or enhance the existing system</a:t>
            </a:r>
            <a:endParaRPr/>
          </a:p>
          <a:p>
            <a:pPr indent="-514350" lvl="0" marL="514350" rtl="0" algn="l">
              <a:spcBef>
                <a:spcPts val="640"/>
              </a:spcBef>
              <a:spcAft>
                <a:spcPts val="0"/>
              </a:spcAft>
              <a:buClr>
                <a:srgbClr val="595959"/>
              </a:buClr>
              <a:buSzPts val="3200"/>
              <a:buFont typeface="Georgia"/>
              <a:buAutoNum type="arabicPeriod"/>
            </a:pPr>
            <a:r>
              <a:rPr lang="en-US"/>
              <a:t>Develop a new system.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Systems Investigation: Feasibility Study</a:t>
            </a:r>
            <a:endParaRPr/>
          </a:p>
        </p:txBody>
      </p:sp>
      <p:sp>
        <p:nvSpPr>
          <p:cNvPr id="359" name="Google Shape;359;p3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rgbClr val="595959"/>
              </a:buClr>
              <a:buSzPct val="100000"/>
              <a:buChar char="•"/>
            </a:pPr>
            <a:r>
              <a:rPr b="1" lang="en-US"/>
              <a:t>Feasibility Study: </a:t>
            </a:r>
            <a:r>
              <a:rPr lang="en-US"/>
              <a:t>analyzes which of three basic solutions best fits the particular business problem. It also provides a rough assessment of the project’s technical, economic, and behavioral feasibility, as explained below.</a:t>
            </a:r>
            <a:endParaRPr/>
          </a:p>
          <a:p>
            <a:pPr indent="-342900" lvl="0" marL="342900" rtl="0" algn="l">
              <a:spcBef>
                <a:spcPts val="304"/>
              </a:spcBef>
              <a:spcAft>
                <a:spcPts val="0"/>
              </a:spcAft>
              <a:buClr>
                <a:srgbClr val="595959"/>
              </a:buClr>
              <a:buSzPct val="100000"/>
              <a:buChar char="•"/>
            </a:pPr>
            <a:r>
              <a:rPr b="1" lang="en-US"/>
              <a:t>Technical Feasibility: </a:t>
            </a:r>
            <a:r>
              <a:rPr lang="en-US"/>
              <a:t>determines whether the company can develop and/or acquire the hardware, soft ware, and communications components needed to solve the business problem. Technical feasibility also determines whether the organization can use its existing technology to achieve the project’s performance objectives.</a:t>
            </a:r>
            <a:endParaRPr/>
          </a:p>
          <a:p>
            <a:pPr indent="-342900" lvl="0" marL="342900" rtl="0" algn="l">
              <a:spcBef>
                <a:spcPts val="304"/>
              </a:spcBef>
              <a:spcAft>
                <a:spcPts val="0"/>
              </a:spcAft>
              <a:buClr>
                <a:srgbClr val="595959"/>
              </a:buClr>
              <a:buSzPct val="100000"/>
              <a:buChar char="•"/>
            </a:pPr>
            <a:r>
              <a:rPr b="1" lang="en-US"/>
              <a:t>Economic Feasibility: </a:t>
            </a:r>
            <a:r>
              <a:rPr lang="en-US"/>
              <a:t>determines whether the project is an acceptable financial risk and, if so, whether the organization has the necessary time and money to successfully complete the project. </a:t>
            </a:r>
            <a:endParaRPr/>
          </a:p>
          <a:p>
            <a:pPr indent="-342900" lvl="0" marL="342900" rtl="0" algn="l">
              <a:spcBef>
                <a:spcPts val="304"/>
              </a:spcBef>
              <a:spcAft>
                <a:spcPts val="0"/>
              </a:spcAft>
              <a:buClr>
                <a:srgbClr val="595959"/>
              </a:buClr>
              <a:buSzPct val="100000"/>
              <a:buChar char="•"/>
            </a:pPr>
            <a:r>
              <a:rPr b="1" lang="en-US"/>
              <a:t>Behavioral Feasibility: </a:t>
            </a:r>
            <a:r>
              <a:rPr lang="en-US"/>
              <a:t>addresses the human issues of the systems development project.</a:t>
            </a:r>
            <a:endParaRPr/>
          </a:p>
          <a:p>
            <a:pPr indent="-246380" lvl="0" marL="342900" rtl="0" algn="l">
              <a:spcBef>
                <a:spcPts val="304"/>
              </a:spcBef>
              <a:spcAft>
                <a:spcPts val="0"/>
              </a:spcAft>
              <a:buClr>
                <a:srgbClr val="595959"/>
              </a:buClr>
              <a:buSzPct val="100000"/>
              <a:buNone/>
            </a:pPr>
            <a:r>
              <a:t/>
            </a:r>
            <a:endParaRPr/>
          </a:p>
          <a:p>
            <a:pPr indent="-342900" lvl="0" marL="342900" rtl="0" algn="l">
              <a:spcBef>
                <a:spcPts val="304"/>
              </a:spcBef>
              <a:spcAft>
                <a:spcPts val="0"/>
              </a:spcAft>
              <a:buClr>
                <a:srgbClr val="595959"/>
              </a:buClr>
              <a:buSzPct val="100000"/>
              <a:buChar char="•"/>
            </a:pPr>
            <a:r>
              <a:rPr lang="en-US"/>
              <a:t>Outcome of the Feasibility Study is a “go/no-go” decision</a:t>
            </a:r>
            <a:endParaRPr/>
          </a:p>
          <a:p>
            <a:pPr indent="-246380" lvl="0" marL="342900" rtl="0" algn="l">
              <a:spcBef>
                <a:spcPts val="304"/>
              </a:spcBef>
              <a:spcAft>
                <a:spcPts val="0"/>
              </a:spcAft>
              <a:buClr>
                <a:srgbClr val="595959"/>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SDLC:</a:t>
            </a:r>
            <a:endParaRPr/>
          </a:p>
          <a:p>
            <a:pPr indent="0" lvl="0" marL="0" rtl="0" algn="l">
              <a:spcBef>
                <a:spcPts val="1200"/>
              </a:spcBef>
              <a:spcAft>
                <a:spcPts val="0"/>
              </a:spcAft>
              <a:buClr>
                <a:srgbClr val="6600CC"/>
              </a:buClr>
              <a:buSzPts val="4400"/>
              <a:buNone/>
            </a:pPr>
            <a:r>
              <a:rPr lang="en-US"/>
              <a:t>Systems Analysis</a:t>
            </a:r>
            <a:endParaRPr/>
          </a:p>
        </p:txBody>
      </p:sp>
      <p:sp>
        <p:nvSpPr>
          <p:cNvPr id="366" name="Google Shape;366;p3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Systems analysis: </a:t>
            </a:r>
            <a:r>
              <a:rPr lang="en-US"/>
              <a:t>the process whereby systems analysts examine the business problem that the organization plans to solve with an information system. Systems analysis deliverable is a set of system requirements.</a:t>
            </a:r>
            <a:endParaRPr/>
          </a:p>
          <a:p>
            <a:pPr indent="-20066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b="1" lang="en-US"/>
              <a:t>User Requirements: </a:t>
            </a:r>
            <a:r>
              <a:rPr lang="en-US"/>
              <a:t>identifying business requirements the system must satisfy which is provided by users. This is often the most difficult task in systems analysis.</a:t>
            </a:r>
            <a:endParaRPr/>
          </a:p>
          <a:p>
            <a:pPr indent="0" lvl="0" marL="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lang="en-US"/>
              <a:t>Deliverable:</a:t>
            </a:r>
            <a:endParaRPr/>
          </a:p>
          <a:p>
            <a:pPr indent="-285750" lvl="1" marL="742950" rtl="0" algn="l">
              <a:spcBef>
                <a:spcPts val="392"/>
              </a:spcBef>
              <a:spcAft>
                <a:spcPts val="0"/>
              </a:spcAft>
              <a:buClr>
                <a:schemeClr val="dk1"/>
              </a:buClr>
              <a:buSzPct val="100000"/>
              <a:buChar char="–"/>
            </a:pPr>
            <a:r>
              <a:rPr lang="en-US"/>
              <a:t>A set of system requirements (or User Requirements)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SLDC:</a:t>
            </a:r>
            <a:endParaRPr/>
          </a:p>
          <a:p>
            <a:pPr indent="0" lvl="0" marL="0" rtl="0" algn="l">
              <a:spcBef>
                <a:spcPts val="1200"/>
              </a:spcBef>
              <a:spcAft>
                <a:spcPts val="0"/>
              </a:spcAft>
              <a:buClr>
                <a:srgbClr val="6600CC"/>
              </a:buClr>
              <a:buSzPts val="4400"/>
              <a:buNone/>
            </a:pPr>
            <a:r>
              <a:rPr lang="en-US"/>
              <a:t>Systems Design</a:t>
            </a:r>
            <a:endParaRPr/>
          </a:p>
        </p:txBody>
      </p:sp>
      <p:sp>
        <p:nvSpPr>
          <p:cNvPr id="373" name="Google Shape;373;p3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b="1" lang="en-US"/>
              <a:t>Systems Design:  </a:t>
            </a:r>
            <a:r>
              <a:rPr lang="en-US"/>
              <a:t>describes how the system will resolve the business problem.</a:t>
            </a:r>
            <a:endParaRPr/>
          </a:p>
          <a:p>
            <a:pPr indent="-342900" lvl="0" marL="342900" rtl="0" algn="l">
              <a:spcBef>
                <a:spcPts val="352"/>
              </a:spcBef>
              <a:spcAft>
                <a:spcPts val="0"/>
              </a:spcAft>
              <a:buClr>
                <a:schemeClr val="dk1"/>
              </a:buClr>
              <a:buSzPct val="100000"/>
              <a:buChar char="•"/>
            </a:pPr>
            <a:r>
              <a:rPr b="1" lang="en-US"/>
              <a:t>Deliverable: </a:t>
            </a:r>
            <a:r>
              <a:rPr lang="en-US"/>
              <a:t>a set of technical system specifications.</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b="1" lang="en-US"/>
              <a:t>Technical Specifications include following:</a:t>
            </a:r>
            <a:endParaRPr b="1"/>
          </a:p>
          <a:p>
            <a:pPr indent="-342900" lvl="0" marL="342900" rtl="0" algn="l">
              <a:spcBef>
                <a:spcPts val="352"/>
              </a:spcBef>
              <a:spcAft>
                <a:spcPts val="0"/>
              </a:spcAft>
              <a:buClr>
                <a:schemeClr val="dk1"/>
              </a:buClr>
              <a:buSzPct val="100000"/>
              <a:buChar char="•"/>
            </a:pPr>
            <a:r>
              <a:rPr lang="en-US"/>
              <a:t>• System outputs, inputs, and user interfaces</a:t>
            </a:r>
            <a:endParaRPr/>
          </a:p>
          <a:p>
            <a:pPr indent="-342900" lvl="0" marL="342900" rtl="0" algn="l">
              <a:spcBef>
                <a:spcPts val="352"/>
              </a:spcBef>
              <a:spcAft>
                <a:spcPts val="0"/>
              </a:spcAft>
              <a:buClr>
                <a:schemeClr val="dk1"/>
              </a:buClr>
              <a:buSzPct val="100000"/>
              <a:buChar char="•"/>
            </a:pPr>
            <a:r>
              <a:rPr lang="en-US"/>
              <a:t>• Hardware, soft ware, databases, telecommunications, personnel, and procedures</a:t>
            </a:r>
            <a:endParaRPr/>
          </a:p>
          <a:p>
            <a:pPr indent="-342900" lvl="0" marL="342900" rtl="0" algn="l">
              <a:spcBef>
                <a:spcPts val="352"/>
              </a:spcBef>
              <a:spcAft>
                <a:spcPts val="0"/>
              </a:spcAft>
              <a:buClr>
                <a:schemeClr val="dk1"/>
              </a:buClr>
              <a:buSzPct val="100000"/>
              <a:buChar char="•"/>
            </a:pPr>
            <a:r>
              <a:rPr lang="en-US"/>
              <a:t>• A blueprint of how these components are integrated</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b="1" lang="en-US"/>
              <a:t>Scope Creep: </a:t>
            </a:r>
            <a:r>
              <a:rPr lang="en-US"/>
              <a:t>Adding functions after the project has been initiated causes  the time frame and expenses associated with the project expand beyond the agreed-upon limits.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Systems Design: </a:t>
            </a:r>
            <a:endParaRPr/>
          </a:p>
          <a:p>
            <a:pPr indent="0" lvl="0" marL="0" rtl="0" algn="l">
              <a:spcBef>
                <a:spcPts val="1200"/>
              </a:spcBef>
              <a:spcAft>
                <a:spcPts val="0"/>
              </a:spcAft>
              <a:buClr>
                <a:srgbClr val="9900FF"/>
              </a:buClr>
              <a:buSzPts val="4400"/>
              <a:buNone/>
            </a:pPr>
            <a:r>
              <a:rPr lang="en-US"/>
              <a:t>Technical Specifications</a:t>
            </a:r>
            <a:endParaRPr/>
          </a:p>
        </p:txBody>
      </p:sp>
      <p:sp>
        <p:nvSpPr>
          <p:cNvPr id="379" name="Google Shape;379;p3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595959"/>
              </a:buClr>
              <a:buSzPts val="3200"/>
              <a:buChar char="•"/>
            </a:pPr>
            <a:r>
              <a:rPr lang="en-US"/>
              <a:t>Technical Specifications include following:</a:t>
            </a:r>
            <a:endParaRPr/>
          </a:p>
          <a:p>
            <a:pPr indent="-285750" lvl="1" marL="742950" rtl="0" algn="l">
              <a:spcBef>
                <a:spcPts val="560"/>
              </a:spcBef>
              <a:spcAft>
                <a:spcPts val="0"/>
              </a:spcAft>
              <a:buClr>
                <a:srgbClr val="595959"/>
              </a:buClr>
              <a:buSzPts val="2800"/>
              <a:buChar char="–"/>
            </a:pPr>
            <a:r>
              <a:rPr lang="en-US"/>
              <a:t>System outputs, inputs, and user interfaces</a:t>
            </a:r>
            <a:endParaRPr/>
          </a:p>
          <a:p>
            <a:pPr indent="-285750" lvl="1" marL="742950" rtl="0" algn="l">
              <a:spcBef>
                <a:spcPts val="560"/>
              </a:spcBef>
              <a:spcAft>
                <a:spcPts val="0"/>
              </a:spcAft>
              <a:buClr>
                <a:srgbClr val="595959"/>
              </a:buClr>
              <a:buSzPts val="2800"/>
              <a:buChar char="–"/>
            </a:pPr>
            <a:r>
              <a:rPr lang="en-US"/>
              <a:t>Hardware, software, databases, telecommunications, personnel, and procedures</a:t>
            </a:r>
            <a:endParaRPr/>
          </a:p>
          <a:p>
            <a:pPr indent="-285750" lvl="1" marL="742950" rtl="0" algn="l">
              <a:spcBef>
                <a:spcPts val="560"/>
              </a:spcBef>
              <a:spcAft>
                <a:spcPts val="0"/>
              </a:spcAft>
              <a:buClr>
                <a:srgbClr val="595959"/>
              </a:buClr>
              <a:buSzPts val="2800"/>
              <a:buChar char="–"/>
            </a:pPr>
            <a:r>
              <a:rPr lang="en-US"/>
              <a:t> A blueprint of how these components are integrated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SDLC:</a:t>
            </a:r>
            <a:endParaRPr/>
          </a:p>
          <a:p>
            <a:pPr indent="0" lvl="0" marL="0" rtl="0" algn="l">
              <a:spcBef>
                <a:spcPts val="1200"/>
              </a:spcBef>
              <a:spcAft>
                <a:spcPts val="0"/>
              </a:spcAft>
              <a:buClr>
                <a:srgbClr val="6600CC"/>
              </a:buClr>
              <a:buSzPts val="4400"/>
              <a:buNone/>
            </a:pPr>
            <a:r>
              <a:rPr lang="en-US"/>
              <a:t>Programming and Testing</a:t>
            </a:r>
            <a:endParaRPr/>
          </a:p>
        </p:txBody>
      </p:sp>
      <p:sp>
        <p:nvSpPr>
          <p:cNvPr id="386" name="Google Shape;386;p37"/>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Programming: </a:t>
            </a:r>
            <a:r>
              <a:rPr lang="en-US"/>
              <a:t>involves translating the design specifications into computer code.</a:t>
            </a:r>
            <a:endParaRPr/>
          </a:p>
          <a:p>
            <a:pPr indent="-342900" lvl="0" marL="342900" rtl="0" algn="l">
              <a:spcBef>
                <a:spcPts val="640"/>
              </a:spcBef>
              <a:spcAft>
                <a:spcPts val="0"/>
              </a:spcAft>
              <a:buClr>
                <a:schemeClr val="dk1"/>
              </a:buClr>
              <a:buSzPts val="3200"/>
              <a:buChar char="•"/>
            </a:pPr>
            <a:r>
              <a:rPr b="1" lang="en-US"/>
              <a:t>Testing: </a:t>
            </a:r>
            <a:r>
              <a:rPr lang="en-US"/>
              <a:t>the process that assesses whether the computer code will produce the expected and desired results.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SDLC:</a:t>
            </a:r>
            <a:endParaRPr/>
          </a:p>
          <a:p>
            <a:pPr indent="0" lvl="0" marL="0" rtl="0" algn="l">
              <a:spcBef>
                <a:spcPts val="1200"/>
              </a:spcBef>
              <a:spcAft>
                <a:spcPts val="0"/>
              </a:spcAft>
              <a:buClr>
                <a:srgbClr val="6600CC"/>
              </a:buClr>
              <a:buSzPts val="4400"/>
              <a:buNone/>
            </a:pPr>
            <a:r>
              <a:rPr lang="en-US"/>
              <a:t>Implementation</a:t>
            </a:r>
            <a:endParaRPr/>
          </a:p>
        </p:txBody>
      </p:sp>
      <p:sp>
        <p:nvSpPr>
          <p:cNvPr id="393" name="Google Shape;393;p38"/>
          <p:cNvSpPr txBox="1"/>
          <p:nvPr>
            <p:ph idx="2" type="body"/>
          </p:nvPr>
        </p:nvSpPr>
        <p:spPr>
          <a:xfrm>
            <a:off x="152400" y="2057400"/>
            <a:ext cx="8763000" cy="434340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b="1" lang="en-US"/>
              <a:t>Implementation (or deployment): </a:t>
            </a:r>
            <a:r>
              <a:rPr lang="en-US"/>
              <a:t>the process of converting from an old computer system to a new one.</a:t>
            </a:r>
            <a:endParaRPr/>
          </a:p>
          <a:p>
            <a:pPr indent="-246380" lvl="0" marL="342900" rtl="0" algn="l">
              <a:spcBef>
                <a:spcPts val="304"/>
              </a:spcBef>
              <a:spcAft>
                <a:spcPts val="0"/>
              </a:spcAft>
              <a:buClr>
                <a:schemeClr val="dk1"/>
              </a:buClr>
              <a:buSzPct val="100000"/>
              <a:buNone/>
            </a:pPr>
            <a:r>
              <a:t/>
            </a:r>
            <a:endParaRPr/>
          </a:p>
          <a:p>
            <a:pPr indent="-342900" lvl="0" marL="342900" rtl="0" algn="l">
              <a:spcBef>
                <a:spcPts val="304"/>
              </a:spcBef>
              <a:spcAft>
                <a:spcPts val="0"/>
              </a:spcAft>
              <a:buClr>
                <a:schemeClr val="dk1"/>
              </a:buClr>
              <a:buSzPct val="100000"/>
              <a:buChar char="•"/>
            </a:pPr>
            <a:r>
              <a:rPr b="1" lang="en-US"/>
              <a:t>Three Major Conversion Strategies:</a:t>
            </a:r>
            <a:endParaRPr b="1"/>
          </a:p>
          <a:p>
            <a:pPr indent="-342900" lvl="0" marL="342900" rtl="0" algn="l">
              <a:spcBef>
                <a:spcPts val="304"/>
              </a:spcBef>
              <a:spcAft>
                <a:spcPts val="0"/>
              </a:spcAft>
              <a:buClr>
                <a:schemeClr val="dk1"/>
              </a:buClr>
              <a:buSzPct val="100000"/>
              <a:buChar char="•"/>
            </a:pPr>
            <a:r>
              <a:rPr b="1" i="1" lang="en-US"/>
              <a:t>Direct Conversion: </a:t>
            </a:r>
            <a:r>
              <a:rPr lang="en-US"/>
              <a:t>the old system is cut off , and the new system is turned on at a certain point in time. This type of conversion is the least expensive and the most risky.</a:t>
            </a:r>
            <a:endParaRPr/>
          </a:p>
          <a:p>
            <a:pPr indent="-342900" lvl="0" marL="342900" rtl="0" algn="l">
              <a:spcBef>
                <a:spcPts val="304"/>
              </a:spcBef>
              <a:spcAft>
                <a:spcPts val="0"/>
              </a:spcAft>
              <a:buClr>
                <a:schemeClr val="dk1"/>
              </a:buClr>
              <a:buSzPct val="100000"/>
              <a:buChar char="•"/>
            </a:pPr>
            <a:r>
              <a:rPr b="1" i="1" lang="en-US"/>
              <a:t>Pilot Conversion:</a:t>
            </a:r>
            <a:r>
              <a:rPr i="1" lang="en-US"/>
              <a:t> </a:t>
            </a:r>
            <a:r>
              <a:rPr lang="en-US"/>
              <a:t>introduces the new system in one part of the organization, such as in one plant or one functional area. The new system runs for a period of time and is then assessed. If the assessment confirms that the system is working properly, then the system is implemented in other parts of the organization.</a:t>
            </a:r>
            <a:endParaRPr/>
          </a:p>
          <a:p>
            <a:pPr indent="-342900" lvl="0" marL="342900" rtl="0" algn="l">
              <a:spcBef>
                <a:spcPts val="304"/>
              </a:spcBef>
              <a:spcAft>
                <a:spcPts val="0"/>
              </a:spcAft>
              <a:buClr>
                <a:schemeClr val="dk1"/>
              </a:buClr>
              <a:buSzPct val="100000"/>
              <a:buChar char="•"/>
            </a:pPr>
            <a:r>
              <a:rPr b="1" i="1" lang="en-US"/>
              <a:t>Phased Conversion: </a:t>
            </a:r>
            <a:r>
              <a:rPr lang="en-US"/>
              <a:t>introduces components of the new system, such as individual modules, in stages. Each module is assessed. If it works properly, then other modules are introduced, until the entire new system is operational.</a:t>
            </a:r>
            <a:endParaRPr/>
          </a:p>
          <a:p>
            <a:pPr indent="-342900" lvl="0" marL="342900" rtl="0" algn="l">
              <a:spcBef>
                <a:spcPts val="304"/>
              </a:spcBef>
              <a:spcAft>
                <a:spcPts val="0"/>
              </a:spcAft>
              <a:buClr>
                <a:schemeClr val="dk1"/>
              </a:buClr>
              <a:buSzPct val="100000"/>
              <a:buChar char="•"/>
            </a:pPr>
            <a:r>
              <a:rPr lang="en-US"/>
              <a:t>---------------------</a:t>
            </a:r>
            <a:endParaRPr/>
          </a:p>
          <a:p>
            <a:pPr indent="-342900" lvl="0" marL="342900" rtl="0" algn="l">
              <a:spcBef>
                <a:spcPts val="304"/>
              </a:spcBef>
              <a:spcAft>
                <a:spcPts val="0"/>
              </a:spcAft>
              <a:buClr>
                <a:schemeClr val="dk1"/>
              </a:buClr>
              <a:buSzPct val="100000"/>
              <a:buChar char="•"/>
            </a:pPr>
            <a:r>
              <a:rPr b="1" i="1" lang="en-US"/>
              <a:t>Parallel Conversion: </a:t>
            </a:r>
            <a:r>
              <a:rPr lang="en-US"/>
              <a:t>old and new systems operate simultaneously for a time, but this strategy is seldom used today.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39"/>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14.4</a:t>
            </a:r>
            <a:endParaRPr/>
          </a:p>
        </p:txBody>
      </p:sp>
      <p:sp>
        <p:nvSpPr>
          <p:cNvPr id="399" name="Google Shape;399;p39"/>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Avon Writes Off </a:t>
            </a:r>
            <a:br>
              <a:rPr lang="en-US"/>
            </a:br>
            <a:r>
              <a:rPr lang="en-US"/>
              <a:t>$125 Million </a:t>
            </a:r>
            <a:br>
              <a:rPr lang="en-US"/>
            </a:br>
            <a:r>
              <a:rPr lang="en-US"/>
              <a:t>on Failed Software Implementation</a:t>
            </a:r>
            <a:endParaRPr/>
          </a:p>
          <a:p>
            <a:pPr indent="-514350" lvl="1" marL="971550" rtl="0" algn="l">
              <a:spcBef>
                <a:spcPts val="480"/>
              </a:spcBef>
              <a:spcAft>
                <a:spcPts val="0"/>
              </a:spcAft>
              <a:buSzPts val="2400"/>
              <a:buAutoNum type="arabicPeriod"/>
            </a:pPr>
            <a:r>
              <a:rPr lang="en-US"/>
              <a:t>Is the Avon failure the fault of Avon? SAP? IBM? All three? Explain your answer.</a:t>
            </a:r>
            <a:endParaRPr/>
          </a:p>
          <a:p>
            <a:pPr indent="-514350" lvl="1" marL="971550" rtl="0" algn="l">
              <a:spcBef>
                <a:spcPts val="480"/>
              </a:spcBef>
              <a:spcAft>
                <a:spcPts val="0"/>
              </a:spcAft>
              <a:buSzPts val="2400"/>
              <a:buAutoNum type="arabicPeriod"/>
            </a:pPr>
            <a:r>
              <a:rPr lang="en-US"/>
              <a:t>Recall the discussion of strategic information systems in Chapter 2. Is Avon’s new system a strategic information system? Why or why not? Explain your answer.</a:t>
            </a:r>
            <a:endParaRPr/>
          </a:p>
        </p:txBody>
      </p:sp>
      <p:pic>
        <p:nvPicPr>
          <p:cNvPr id="400" name="Google Shape;400;p39"/>
          <p:cNvPicPr preferRelativeResize="0"/>
          <p:nvPr/>
        </p:nvPicPr>
        <p:blipFill rotWithShape="1">
          <a:blip r:embed="rId3">
            <a:alphaModFix/>
          </a:blip>
          <a:srcRect b="0" l="0" r="0" t="0"/>
          <a:stretch/>
        </p:blipFill>
        <p:spPr>
          <a:xfrm>
            <a:off x="6019800" y="1524000"/>
            <a:ext cx="2486025" cy="225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SzPts val="3200"/>
              <a:buFont typeface="Georgia"/>
              <a:buAutoNum type="arabicPeriod" startAt="3"/>
            </a:pPr>
            <a:r>
              <a:rPr lang="en-US"/>
              <a:t>Enumerate the primary tasks and the importance of each of the six processes involved in the systems development life cycle.</a:t>
            </a:r>
            <a:endParaRPr/>
          </a:p>
          <a:p>
            <a:pPr indent="-514350" lvl="0" marL="514350" rtl="0" algn="l">
              <a:spcBef>
                <a:spcPts val="640"/>
              </a:spcBef>
              <a:spcAft>
                <a:spcPts val="0"/>
              </a:spcAft>
              <a:buSzPts val="3200"/>
              <a:buFont typeface="Georgia"/>
              <a:buAutoNum type="arabicPeriod" startAt="3"/>
            </a:pPr>
            <a:r>
              <a:rPr lang="en-US"/>
              <a:t>Describe alternative development methods and the tools that augment development methods.</a:t>
            </a:r>
            <a:endParaRPr/>
          </a:p>
          <a:p>
            <a:pPr indent="-514350" lvl="0" marL="514350" rtl="0" algn="l">
              <a:spcBef>
                <a:spcPts val="640"/>
              </a:spcBef>
              <a:spcAft>
                <a:spcPts val="0"/>
              </a:spcAft>
              <a:buSzPts val="3200"/>
              <a:buAutoNum type="arabicPeriod" startAt="3"/>
            </a:pPr>
            <a:r>
              <a:rPr lang="en-US"/>
              <a:t>Analyze the process of vendor and soft ware selection.</a:t>
            </a:r>
            <a:endParaRPr/>
          </a:p>
        </p:txBody>
      </p:sp>
      <p:sp>
        <p:nvSpPr>
          <p:cNvPr id="163" name="Google Shape;163;p4"/>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4545"/>
              </a:lnSpc>
              <a:spcBef>
                <a:spcPts val="0"/>
              </a:spcBef>
              <a:spcAft>
                <a:spcPts val="0"/>
              </a:spcAft>
              <a:buClr>
                <a:srgbClr val="FF9900"/>
              </a:buClr>
              <a:buSzPts val="44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0"/>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SDLC: </a:t>
            </a:r>
            <a:br>
              <a:rPr lang="en-US"/>
            </a:br>
            <a:r>
              <a:rPr lang="en-US"/>
              <a:t>Operations &amp; Maintenance</a:t>
            </a:r>
            <a:endParaRPr/>
          </a:p>
        </p:txBody>
      </p:sp>
      <p:sp>
        <p:nvSpPr>
          <p:cNvPr id="407" name="Google Shape;407;p40"/>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b="1" lang="en-US"/>
              <a:t>Operation and Maintenance: </a:t>
            </a:r>
            <a:r>
              <a:rPr lang="en-US"/>
              <a:t>once a new system’s operations are stabilized, the company performs audits to assess the system’s capabilities and to determine if it is being utilized correctly.</a:t>
            </a:r>
            <a:endParaRPr/>
          </a:p>
          <a:p>
            <a:pPr indent="-215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b="1" lang="en-US"/>
              <a:t>Systems Require Several Types of Maintenance:</a:t>
            </a:r>
            <a:endParaRPr b="1"/>
          </a:p>
          <a:p>
            <a:pPr indent="-342900" lvl="0" marL="342900" rtl="0" algn="l">
              <a:spcBef>
                <a:spcPts val="400"/>
              </a:spcBef>
              <a:spcAft>
                <a:spcPts val="0"/>
              </a:spcAft>
              <a:buClr>
                <a:schemeClr val="dk1"/>
              </a:buClr>
              <a:buSzPct val="100000"/>
              <a:buChar char="•"/>
            </a:pPr>
            <a:r>
              <a:rPr b="1" i="1" lang="en-US"/>
              <a:t>Debugging: </a:t>
            </a:r>
            <a:r>
              <a:rPr lang="en-US"/>
              <a:t>(the system) a process that continues throughout the life of the system.</a:t>
            </a:r>
            <a:endParaRPr/>
          </a:p>
          <a:p>
            <a:pPr indent="-342900" lvl="0" marL="342900" rtl="0" algn="l">
              <a:spcBef>
                <a:spcPts val="400"/>
              </a:spcBef>
              <a:spcAft>
                <a:spcPts val="0"/>
              </a:spcAft>
              <a:buClr>
                <a:schemeClr val="dk1"/>
              </a:buClr>
              <a:buSzPct val="100000"/>
              <a:buChar char="•"/>
            </a:pPr>
            <a:r>
              <a:rPr b="1" i="1" lang="en-US"/>
              <a:t>Updating: </a:t>
            </a:r>
            <a:r>
              <a:rPr lang="en-US"/>
              <a:t>(the system) to accommodate changes in business conditions (e.g., adjusting to new governmental regulations).</a:t>
            </a:r>
            <a:endParaRPr/>
          </a:p>
          <a:p>
            <a:pPr indent="-342900" lvl="0" marL="342900" rtl="0" algn="l">
              <a:spcBef>
                <a:spcPts val="400"/>
              </a:spcBef>
              <a:spcAft>
                <a:spcPts val="0"/>
              </a:spcAft>
              <a:buClr>
                <a:schemeClr val="dk1"/>
              </a:buClr>
              <a:buSzPct val="100000"/>
              <a:buChar char="•"/>
            </a:pPr>
            <a:r>
              <a:rPr b="1" i="1" lang="en-US"/>
              <a:t>Adding: </a:t>
            </a:r>
            <a:r>
              <a:rPr lang="en-US"/>
              <a:t>new functions added to the existing system without disturbing its operation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1"/>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fontScale="77500" lnSpcReduction="20000"/>
          </a:bodyPr>
          <a:lstStyle/>
          <a:p>
            <a:pPr indent="0" lvl="0" marL="0" rtl="0" algn="l">
              <a:spcBef>
                <a:spcPts val="0"/>
              </a:spcBef>
              <a:spcAft>
                <a:spcPts val="0"/>
              </a:spcAft>
              <a:buClr>
                <a:srgbClr val="6600CC"/>
              </a:buClr>
              <a:buSzPct val="100000"/>
              <a:buNone/>
            </a:pPr>
            <a:r>
              <a:rPr lang="en-US"/>
              <a:t>Figure 14.5: Comparison of user &amp; Developer Involvement Over the SDLC</a:t>
            </a:r>
            <a:endParaRPr/>
          </a:p>
        </p:txBody>
      </p:sp>
      <p:pic>
        <p:nvPicPr>
          <p:cNvPr id="413" name="Google Shape;413;p41"/>
          <p:cNvPicPr preferRelativeResize="0"/>
          <p:nvPr>
            <p:ph idx="2" type="body"/>
          </p:nvPr>
        </p:nvPicPr>
        <p:blipFill rotWithShape="1">
          <a:blip r:embed="rId3">
            <a:alphaModFix/>
          </a:blip>
          <a:srcRect b="0" l="0" r="0" t="0"/>
          <a:stretch/>
        </p:blipFill>
        <p:spPr>
          <a:xfrm>
            <a:off x="722217" y="1676400"/>
            <a:ext cx="7507383" cy="4410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9900"/>
              </a:buClr>
              <a:buSzPct val="100000"/>
              <a:buNone/>
            </a:pPr>
            <a:r>
              <a:rPr lang="en-US"/>
              <a:t>Alternative Methods and Tools for Systems Development</a:t>
            </a:r>
            <a:endParaRPr/>
          </a:p>
        </p:txBody>
      </p:sp>
      <p:sp>
        <p:nvSpPr>
          <p:cNvPr id="420" name="Google Shape;420;p42"/>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14.4</a:t>
            </a:r>
            <a:endParaRPr/>
          </a:p>
        </p:txBody>
      </p:sp>
      <p:sp>
        <p:nvSpPr>
          <p:cNvPr id="421" name="Google Shape;421;p42"/>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Joint Application Development</a:t>
            </a:r>
            <a:endParaRPr/>
          </a:p>
          <a:p>
            <a:pPr indent="-342900" lvl="0" marL="342900" rtl="0" algn="l">
              <a:spcBef>
                <a:spcPts val="640"/>
              </a:spcBef>
              <a:spcAft>
                <a:spcPts val="0"/>
              </a:spcAft>
              <a:buClr>
                <a:srgbClr val="6600CC"/>
              </a:buClr>
              <a:buSzPts val="3200"/>
              <a:buChar char="•"/>
            </a:pPr>
            <a:r>
              <a:rPr lang="en-US"/>
              <a:t>Rapid Application Development</a:t>
            </a:r>
            <a:endParaRPr/>
          </a:p>
          <a:p>
            <a:pPr indent="-342900" lvl="0" marL="342900" rtl="0" algn="l">
              <a:spcBef>
                <a:spcPts val="640"/>
              </a:spcBef>
              <a:spcAft>
                <a:spcPts val="0"/>
              </a:spcAft>
              <a:buClr>
                <a:srgbClr val="6600CC"/>
              </a:buClr>
              <a:buSzPts val="3200"/>
              <a:buChar char="•"/>
            </a:pPr>
            <a:r>
              <a:rPr lang="en-US"/>
              <a:t>Agile Development</a:t>
            </a:r>
            <a:endParaRPr/>
          </a:p>
          <a:p>
            <a:pPr indent="-342900" lvl="0" marL="342900" rtl="0" algn="l">
              <a:spcBef>
                <a:spcPts val="640"/>
              </a:spcBef>
              <a:spcAft>
                <a:spcPts val="0"/>
              </a:spcAft>
              <a:buClr>
                <a:srgbClr val="6600CC"/>
              </a:buClr>
              <a:buSzPts val="3200"/>
              <a:buChar char="•"/>
            </a:pPr>
            <a:r>
              <a:rPr lang="en-US"/>
              <a:t>End-User Development</a:t>
            </a:r>
            <a:endParaRPr/>
          </a:p>
          <a:p>
            <a:pPr indent="-342900" lvl="0" marL="342900" rtl="0" algn="l">
              <a:spcBef>
                <a:spcPts val="640"/>
              </a:spcBef>
              <a:spcAft>
                <a:spcPts val="0"/>
              </a:spcAft>
              <a:buClr>
                <a:srgbClr val="6600CC"/>
              </a:buClr>
              <a:buSzPts val="3200"/>
              <a:buChar char="•"/>
            </a:pPr>
            <a:r>
              <a:rPr lang="en-US"/>
              <a:t>Tools for Systems Development</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3"/>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9900"/>
              </a:buClr>
              <a:buSzPct val="100000"/>
              <a:buNone/>
            </a:pPr>
            <a:r>
              <a:rPr lang="en-US"/>
              <a:t>Alternative Methods and Tools for Systems Development</a:t>
            </a:r>
            <a:endParaRPr/>
          </a:p>
        </p:txBody>
      </p:sp>
      <p:sp>
        <p:nvSpPr>
          <p:cNvPr id="428" name="Google Shape;428;p43"/>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14.4</a:t>
            </a:r>
            <a:endParaRPr/>
          </a:p>
        </p:txBody>
      </p:sp>
      <p:sp>
        <p:nvSpPr>
          <p:cNvPr id="429" name="Google Shape;429;p43"/>
          <p:cNvSpPr txBox="1"/>
          <p:nvPr>
            <p:ph idx="3" type="body"/>
          </p:nvPr>
        </p:nvSpPr>
        <p:spPr>
          <a:xfrm>
            <a:off x="228600" y="1981200"/>
            <a:ext cx="8382000" cy="4267200"/>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Clr>
                <a:srgbClr val="6600CC"/>
              </a:buClr>
              <a:buSzPct val="100000"/>
              <a:buChar char="•"/>
            </a:pPr>
            <a:r>
              <a:rPr b="1" lang="en-US"/>
              <a:t>Joint Application Design (JAD): </a:t>
            </a:r>
            <a:r>
              <a:rPr lang="en-US"/>
              <a:t>a group-based tool for collecting user requirements and creating system designs. It is most often used within the systems analysis and systems design stages of the SDLC. JAD involves a group meeting attended by the analysts and all of the users that can be conducted either in person or via the computer. During this meeting, all users jointly define and agree on the systems requirements.</a:t>
            </a:r>
            <a:endParaRPr/>
          </a:p>
          <a:p>
            <a:pPr indent="-342900" lvl="0" marL="342900" rtl="0" algn="l">
              <a:spcBef>
                <a:spcPts val="160"/>
              </a:spcBef>
              <a:spcAft>
                <a:spcPts val="0"/>
              </a:spcAft>
              <a:buClr>
                <a:srgbClr val="6600CC"/>
              </a:buClr>
              <a:buSzPct val="100000"/>
              <a:buChar char="•"/>
            </a:pPr>
            <a:r>
              <a:rPr b="1" lang="en-US"/>
              <a:t>Rapid Application Development (RAD): </a:t>
            </a:r>
            <a:r>
              <a:rPr lang="en-US"/>
              <a:t>a systems development method that can combine JAD, prototyping, and integrated computer-assisted software engineering (ICASE) tools to rapidly produce a high-quality system. In the first RAD stage, developers use JAD sessions to collect system requirements. This strategy ensures that users are intensively involved early on. The development process in RAD is iterative.</a:t>
            </a:r>
            <a:endParaRPr/>
          </a:p>
          <a:p>
            <a:pPr indent="-342900" lvl="0" marL="342900" rtl="0" algn="l">
              <a:spcBef>
                <a:spcPts val="160"/>
              </a:spcBef>
              <a:spcAft>
                <a:spcPts val="0"/>
              </a:spcAft>
              <a:buClr>
                <a:srgbClr val="6600CC"/>
              </a:buClr>
              <a:buSzPct val="100000"/>
              <a:buChar char="•"/>
            </a:pPr>
            <a:r>
              <a:rPr b="1" lang="en-US"/>
              <a:t>Agile Development: </a:t>
            </a:r>
            <a:r>
              <a:rPr lang="en-US"/>
              <a:t>a software development methodology that delivers functionality in rapid iterations, which are usually measured in weeks. To be successful, this methodology requires frequent communication, development, testing, and delivery.</a:t>
            </a:r>
            <a:endParaRPr/>
          </a:p>
          <a:p>
            <a:pPr indent="-342900" lvl="0" marL="342900" rtl="0" algn="l">
              <a:spcBef>
                <a:spcPts val="160"/>
              </a:spcBef>
              <a:spcAft>
                <a:spcPts val="0"/>
              </a:spcAft>
              <a:buClr>
                <a:srgbClr val="6600CC"/>
              </a:buClr>
              <a:buSzPct val="100000"/>
              <a:buChar char="•"/>
            </a:pPr>
            <a:r>
              <a:rPr b="1" lang="en-US"/>
              <a:t>End-User Development: </a:t>
            </a:r>
            <a:r>
              <a:rPr lang="en-US"/>
              <a:t>an approach in which the organization’s end users develop their own applications with little or no formal assistance from the IT department.</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Tools for Systems Development:</a:t>
            </a:r>
            <a:endParaRPr/>
          </a:p>
          <a:p>
            <a:pPr indent="-342900" lvl="0" marL="342900" rtl="0" algn="l">
              <a:spcBef>
                <a:spcPts val="160"/>
              </a:spcBef>
              <a:spcAft>
                <a:spcPts val="0"/>
              </a:spcAft>
              <a:buClr>
                <a:srgbClr val="6600CC"/>
              </a:buClr>
              <a:buSzPct val="100000"/>
              <a:buChar char="•"/>
            </a:pPr>
            <a:r>
              <a:rPr lang="en-US"/>
              <a:t>prototyping</a:t>
            </a:r>
            <a:endParaRPr/>
          </a:p>
          <a:p>
            <a:pPr indent="-342900" lvl="0" marL="342900" rtl="0" algn="l">
              <a:spcBef>
                <a:spcPts val="160"/>
              </a:spcBef>
              <a:spcAft>
                <a:spcPts val="0"/>
              </a:spcAft>
              <a:buClr>
                <a:srgbClr val="6600CC"/>
              </a:buClr>
              <a:buSzPct val="100000"/>
              <a:buChar char="•"/>
            </a:pPr>
            <a:r>
              <a:rPr lang="en-US"/>
              <a:t>integrated computer-assisted software engineering</a:t>
            </a:r>
            <a:endParaRPr/>
          </a:p>
          <a:p>
            <a:pPr indent="-342900" lvl="0" marL="342900" rtl="0" algn="l">
              <a:spcBef>
                <a:spcPts val="160"/>
              </a:spcBef>
              <a:spcAft>
                <a:spcPts val="0"/>
              </a:spcAft>
              <a:buClr>
                <a:srgbClr val="6600CC"/>
              </a:buClr>
              <a:buSzPct val="100000"/>
              <a:buChar char="•"/>
            </a:pPr>
            <a:r>
              <a:rPr lang="en-US"/>
              <a:t>component-based development,</a:t>
            </a:r>
            <a:endParaRPr/>
          </a:p>
          <a:p>
            <a:pPr indent="-342900" lvl="0" marL="342900" rtl="0" algn="l">
              <a:spcBef>
                <a:spcPts val="160"/>
              </a:spcBef>
              <a:spcAft>
                <a:spcPts val="0"/>
              </a:spcAft>
              <a:buClr>
                <a:srgbClr val="6600CC"/>
              </a:buClr>
              <a:buSzPct val="100000"/>
              <a:buChar char="•"/>
            </a:pPr>
            <a:r>
              <a:rPr lang="en-US"/>
              <a:t>object-oriented development.</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Prototyping: a development approach that defines an initial list of user requirements, builds a model of the system, and then refines the system in several iterations based on users’ feedback. Developers quickly develop a smaller version of the system.</a:t>
            </a:r>
            <a:endParaRPr/>
          </a:p>
          <a:p>
            <a:pPr indent="-292100" lvl="0" marL="342900" rtl="0" algn="l">
              <a:spcBef>
                <a:spcPts val="160"/>
              </a:spcBef>
              <a:spcAft>
                <a:spcPts val="0"/>
              </a:spcAft>
              <a:buClr>
                <a:srgbClr val="6600CC"/>
              </a:buClr>
              <a:buSzPct val="100000"/>
              <a:buNone/>
            </a:pPr>
            <a:r>
              <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Integrated Computer-Assisted Software Engineering Tools (CASE): a group of tools that automate many of the tasks in the SDLC. </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Upper Case Tools: used to automate the early stages of the SDLC (systems investigation, analysis, and design). </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Lower Case Tools: used to automate later stages in the SDLC (programming, testing, operation, and maintenance).</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Integrated CASE (ICASE) Tools: provide links between upper CASE and lower CASE tools.</a:t>
            </a:r>
            <a:endParaRPr/>
          </a:p>
          <a:p>
            <a:pPr indent="-292100" lvl="0" marL="342900" rtl="0" algn="l">
              <a:spcBef>
                <a:spcPts val="160"/>
              </a:spcBef>
              <a:spcAft>
                <a:spcPts val="0"/>
              </a:spcAft>
              <a:buClr>
                <a:srgbClr val="6600CC"/>
              </a:buClr>
              <a:buSzPct val="100000"/>
              <a:buNone/>
            </a:pPr>
            <a:r>
              <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Component-Based Development: uses standard components to build applications. Components are reusable applications that generally have one specific function, such as a shopping cart, user authentication, or a catalog.</a:t>
            </a:r>
            <a:endParaRPr/>
          </a:p>
          <a:p>
            <a:pPr indent="-292100" lvl="0" marL="342900" rtl="0" algn="l">
              <a:spcBef>
                <a:spcPts val="160"/>
              </a:spcBef>
              <a:spcAft>
                <a:spcPts val="0"/>
              </a:spcAft>
              <a:buClr>
                <a:srgbClr val="6600CC"/>
              </a:buClr>
              <a:buSzPct val="100000"/>
              <a:buNone/>
            </a:pPr>
            <a:r>
              <a:t/>
            </a:r>
            <a:endParaRPr/>
          </a:p>
          <a:p>
            <a:pPr indent="-342900" lvl="0" marL="342900" rtl="0" algn="l">
              <a:spcBef>
                <a:spcPts val="160"/>
              </a:spcBef>
              <a:spcAft>
                <a:spcPts val="0"/>
              </a:spcAft>
              <a:buClr>
                <a:srgbClr val="6600CC"/>
              </a:buClr>
              <a:buSzPct val="100000"/>
              <a:buChar char="•"/>
            </a:pPr>
            <a:r>
              <a:rPr lang="en-US"/>
              <a:t>Object-Oriented Development: based on a different view of computer systems than the perception that characterizes traditional development approaches. An object-oriented (OO) system begins not with the task to be performed, but with the aspects of the real world that must be modeled to perform that task.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Agile Development</a:t>
            </a:r>
            <a:endParaRPr/>
          </a:p>
        </p:txBody>
      </p:sp>
      <p:sp>
        <p:nvSpPr>
          <p:cNvPr id="436" name="Google Shape;436;p4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Scrum Approach</a:t>
            </a:r>
            <a:endParaRPr/>
          </a:p>
          <a:p>
            <a:pPr indent="-342900" lvl="0" marL="342900" rtl="0" algn="l">
              <a:spcBef>
                <a:spcPts val="640"/>
              </a:spcBef>
              <a:spcAft>
                <a:spcPts val="0"/>
              </a:spcAft>
              <a:buClr>
                <a:schemeClr val="dk1"/>
              </a:buClr>
              <a:buSzPts val="3200"/>
              <a:buChar char="•"/>
            </a:pPr>
            <a:r>
              <a:rPr lang="en-US"/>
              <a:t>Practices and Predefined Roles Contained in Scrum:</a:t>
            </a:r>
            <a:endParaRPr/>
          </a:p>
          <a:p>
            <a:pPr indent="-285750" lvl="1" marL="742950" rtl="0" algn="l">
              <a:spcBef>
                <a:spcPts val="560"/>
              </a:spcBef>
              <a:spcAft>
                <a:spcPts val="0"/>
              </a:spcAft>
              <a:buClr>
                <a:schemeClr val="dk1"/>
              </a:buClr>
              <a:buSzPts val="2800"/>
              <a:buChar char="–"/>
            </a:pPr>
            <a:r>
              <a:rPr lang="en-US"/>
              <a:t>The Scrum Master</a:t>
            </a:r>
            <a:endParaRPr/>
          </a:p>
          <a:p>
            <a:pPr indent="-285750" lvl="1" marL="742950" rtl="0" algn="l">
              <a:spcBef>
                <a:spcPts val="560"/>
              </a:spcBef>
              <a:spcAft>
                <a:spcPts val="0"/>
              </a:spcAft>
              <a:buClr>
                <a:schemeClr val="dk1"/>
              </a:buClr>
              <a:buSzPts val="2800"/>
              <a:buChar char="–"/>
            </a:pPr>
            <a:r>
              <a:rPr lang="en-US"/>
              <a:t>The Product Owner</a:t>
            </a:r>
            <a:endParaRPr/>
          </a:p>
          <a:p>
            <a:pPr indent="-285750" lvl="1" marL="742950" rtl="0" algn="l">
              <a:spcBef>
                <a:spcPts val="560"/>
              </a:spcBef>
              <a:spcAft>
                <a:spcPts val="0"/>
              </a:spcAft>
              <a:buClr>
                <a:schemeClr val="dk1"/>
              </a:buClr>
              <a:buSzPts val="2800"/>
              <a:buChar char="–"/>
            </a:pPr>
            <a:r>
              <a:rPr lang="en-US"/>
              <a:t>The Team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Tools for Systems Development</a:t>
            </a:r>
            <a:endParaRPr/>
          </a:p>
        </p:txBody>
      </p:sp>
      <p:sp>
        <p:nvSpPr>
          <p:cNvPr id="443" name="Google Shape;443;p4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Prototyping</a:t>
            </a:r>
            <a:endParaRPr/>
          </a:p>
          <a:p>
            <a:pPr indent="-342900" lvl="0" marL="342900" rtl="0" algn="l">
              <a:spcBef>
                <a:spcPts val="640"/>
              </a:spcBef>
              <a:spcAft>
                <a:spcPts val="0"/>
              </a:spcAft>
              <a:buClr>
                <a:schemeClr val="dk1"/>
              </a:buClr>
              <a:buSzPts val="3200"/>
              <a:buChar char="•"/>
            </a:pPr>
            <a:r>
              <a:rPr lang="en-US"/>
              <a:t>Integrated computer-assisted software engineering (CASE)</a:t>
            </a:r>
            <a:endParaRPr/>
          </a:p>
          <a:p>
            <a:pPr indent="-342900" lvl="0" marL="342900" rtl="0" algn="l">
              <a:spcBef>
                <a:spcPts val="640"/>
              </a:spcBef>
              <a:spcAft>
                <a:spcPts val="0"/>
              </a:spcAft>
              <a:buClr>
                <a:schemeClr val="dk1"/>
              </a:buClr>
              <a:buSzPts val="3200"/>
              <a:buChar char="•"/>
            </a:pPr>
            <a:r>
              <a:rPr lang="en-US"/>
              <a:t>Component-based development</a:t>
            </a:r>
            <a:endParaRPr/>
          </a:p>
          <a:p>
            <a:pPr indent="-342900" lvl="0" marL="342900" rtl="0" algn="l">
              <a:spcBef>
                <a:spcPts val="640"/>
              </a:spcBef>
              <a:spcAft>
                <a:spcPts val="0"/>
              </a:spcAft>
              <a:buClr>
                <a:schemeClr val="dk1"/>
              </a:buClr>
              <a:buSzPts val="3200"/>
              <a:buChar char="•"/>
            </a:pPr>
            <a:r>
              <a:rPr lang="en-US"/>
              <a:t>Object-oriented development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spcBef>
                <a:spcPts val="0"/>
              </a:spcBef>
              <a:spcAft>
                <a:spcPts val="0"/>
              </a:spcAft>
              <a:buClr>
                <a:srgbClr val="6600CC"/>
              </a:buClr>
              <a:buSzPct val="100000"/>
              <a:buNone/>
            </a:pPr>
            <a:r>
              <a:rPr lang="en-US"/>
              <a:t>Integrated Computer-Assisted Software Engineering (CASE) Tools</a:t>
            </a:r>
            <a:endParaRPr/>
          </a:p>
        </p:txBody>
      </p:sp>
      <p:sp>
        <p:nvSpPr>
          <p:cNvPr id="450" name="Google Shape;450;p46"/>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Upper CASE Tools</a:t>
            </a:r>
            <a:endParaRPr/>
          </a:p>
          <a:p>
            <a:pPr indent="-342900" lvl="0" marL="342900" rtl="0" algn="l">
              <a:spcBef>
                <a:spcPts val="640"/>
              </a:spcBef>
              <a:spcAft>
                <a:spcPts val="0"/>
              </a:spcAft>
              <a:buClr>
                <a:schemeClr val="dk1"/>
              </a:buClr>
              <a:buSzPts val="3200"/>
              <a:buChar char="•"/>
            </a:pPr>
            <a:r>
              <a:rPr lang="en-US"/>
              <a:t>Lower CASE Tools</a:t>
            </a:r>
            <a:endParaRPr/>
          </a:p>
          <a:p>
            <a:pPr indent="-342900" lvl="0" marL="342900" rtl="0" algn="l">
              <a:spcBef>
                <a:spcPts val="640"/>
              </a:spcBef>
              <a:spcAft>
                <a:spcPts val="0"/>
              </a:spcAft>
              <a:buClr>
                <a:schemeClr val="dk1"/>
              </a:buClr>
              <a:buSzPts val="3200"/>
              <a:buChar char="•"/>
            </a:pPr>
            <a:r>
              <a:rPr lang="en-US"/>
              <a:t>Integrated CASE (iCASE) Tools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Vendor and Software Selection</a:t>
            </a:r>
            <a:endParaRPr/>
          </a:p>
        </p:txBody>
      </p:sp>
      <p:sp>
        <p:nvSpPr>
          <p:cNvPr id="456" name="Google Shape;456;p47"/>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14.5</a:t>
            </a:r>
            <a:endParaRPr/>
          </a:p>
        </p:txBody>
      </p:sp>
      <p:sp>
        <p:nvSpPr>
          <p:cNvPr id="457" name="Google Shape;457;p47"/>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6600CC"/>
              </a:buClr>
              <a:buSzPts val="3200"/>
              <a:buNone/>
            </a:pPr>
            <a:r>
              <a:rPr b="1" lang="en-US"/>
              <a:t>Six Steps in Vendor &amp; Software Selection</a:t>
            </a:r>
            <a:endParaRPr b="1"/>
          </a:p>
          <a:p>
            <a:pPr indent="-514350" lvl="0" marL="514350" rtl="0" algn="l">
              <a:spcBef>
                <a:spcPts val="640"/>
              </a:spcBef>
              <a:spcAft>
                <a:spcPts val="0"/>
              </a:spcAft>
              <a:buClr>
                <a:srgbClr val="6600CC"/>
              </a:buClr>
              <a:buSzPts val="3200"/>
              <a:buFont typeface="Georgia"/>
              <a:buAutoNum type="arabicPeriod"/>
            </a:pPr>
            <a:r>
              <a:rPr lang="en-US"/>
              <a:t>Identify Potential Vendors</a:t>
            </a:r>
            <a:endParaRPr/>
          </a:p>
          <a:p>
            <a:pPr indent="-514350" lvl="0" marL="514350" rtl="0" algn="l">
              <a:spcBef>
                <a:spcPts val="640"/>
              </a:spcBef>
              <a:spcAft>
                <a:spcPts val="0"/>
              </a:spcAft>
              <a:buClr>
                <a:srgbClr val="6600CC"/>
              </a:buClr>
              <a:buSzPts val="3200"/>
              <a:buFont typeface="Georgia"/>
              <a:buAutoNum type="arabicPeriod"/>
            </a:pPr>
            <a:r>
              <a:rPr lang="en-US"/>
              <a:t>Determine the Evaluation Criteria</a:t>
            </a:r>
            <a:endParaRPr/>
          </a:p>
          <a:p>
            <a:pPr indent="-514350" lvl="0" marL="514350" rtl="0" algn="l">
              <a:spcBef>
                <a:spcPts val="640"/>
              </a:spcBef>
              <a:spcAft>
                <a:spcPts val="0"/>
              </a:spcAft>
              <a:buClr>
                <a:srgbClr val="6600CC"/>
              </a:buClr>
              <a:buSzPts val="3200"/>
              <a:buFont typeface="Georgia"/>
              <a:buAutoNum type="arabicPeriod"/>
            </a:pPr>
            <a:r>
              <a:rPr lang="en-US"/>
              <a:t>Evaluate Vendors and Packages</a:t>
            </a:r>
            <a:endParaRPr/>
          </a:p>
          <a:p>
            <a:pPr indent="-514350" lvl="0" marL="514350" rtl="0" algn="l">
              <a:spcBef>
                <a:spcPts val="640"/>
              </a:spcBef>
              <a:spcAft>
                <a:spcPts val="0"/>
              </a:spcAft>
              <a:buClr>
                <a:srgbClr val="6600CC"/>
              </a:buClr>
              <a:buSzPts val="3200"/>
              <a:buFont typeface="Georgia"/>
              <a:buAutoNum type="arabicPeriod"/>
            </a:pPr>
            <a:r>
              <a:rPr lang="en-US"/>
              <a:t>Choose the Vendor and Package</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8"/>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Vendor and Software Selection (con’t)</a:t>
            </a:r>
            <a:endParaRPr/>
          </a:p>
        </p:txBody>
      </p:sp>
      <p:sp>
        <p:nvSpPr>
          <p:cNvPr id="464" name="Google Shape;464;p48"/>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14.5</a:t>
            </a:r>
            <a:endParaRPr/>
          </a:p>
        </p:txBody>
      </p:sp>
      <p:sp>
        <p:nvSpPr>
          <p:cNvPr id="465" name="Google Shape;465;p48"/>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3200"/>
              <a:buNone/>
            </a:pPr>
            <a:r>
              <a:rPr b="1" lang="en-US"/>
              <a:t>Six Steps in Vendor &amp; Software Selection (continued)</a:t>
            </a:r>
            <a:endParaRPr b="1"/>
          </a:p>
          <a:p>
            <a:pPr indent="-514350" lvl="0" marL="514350" rtl="0" algn="l">
              <a:spcBef>
                <a:spcPts val="640"/>
              </a:spcBef>
              <a:spcAft>
                <a:spcPts val="0"/>
              </a:spcAft>
              <a:buClr>
                <a:srgbClr val="6600CC"/>
              </a:buClr>
              <a:buSzPts val="3200"/>
              <a:buFont typeface="Georgia"/>
              <a:buAutoNum type="arabicPeriod" startAt="5"/>
            </a:pPr>
            <a:r>
              <a:rPr lang="en-US"/>
              <a:t>Negotiate a Contract</a:t>
            </a:r>
            <a:endParaRPr/>
          </a:p>
          <a:p>
            <a:pPr indent="-514350" lvl="0" marL="514350" rtl="0" algn="l">
              <a:spcBef>
                <a:spcPts val="640"/>
              </a:spcBef>
              <a:spcAft>
                <a:spcPts val="0"/>
              </a:spcAft>
              <a:buClr>
                <a:srgbClr val="6600CC"/>
              </a:buClr>
              <a:buSzPts val="3200"/>
              <a:buFont typeface="Georgia"/>
              <a:buAutoNum type="arabicPeriod" startAt="5"/>
            </a:pPr>
            <a:r>
              <a:rPr lang="en-US"/>
              <a:t>Establish a Service Level Agreement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 name="Shape 167"/>
        <p:cNvGrpSpPr/>
        <p:nvPr/>
      </p:nvGrpSpPr>
      <p:grpSpPr>
        <a:xfrm>
          <a:off x="0" y="0"/>
          <a:ext cx="0" cy="0"/>
          <a:chOff x="0" y="0"/>
          <a:chExt cx="0" cy="0"/>
        </a:xfrm>
      </p:grpSpPr>
      <p:sp>
        <p:nvSpPr>
          <p:cNvPr id="168" name="Google Shape;168;p5"/>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LinkedIn’s Fast </a:t>
            </a:r>
            <a:br>
              <a:rPr lang="en-US"/>
            </a:br>
            <a:r>
              <a:rPr lang="en-US"/>
              <a:t>Development </a:t>
            </a:r>
            <a:br>
              <a:rPr lang="en-US"/>
            </a:br>
            <a:r>
              <a:rPr lang="en-US"/>
              <a:t>Process Helps </a:t>
            </a:r>
            <a:br>
              <a:rPr lang="en-US"/>
            </a:br>
            <a:r>
              <a:rPr lang="en-US"/>
              <a:t>Save the Company</a:t>
            </a:r>
            <a:endParaRPr/>
          </a:p>
          <a:p>
            <a:pPr indent="-457200" lvl="1" marL="914400" rtl="0" algn="l">
              <a:spcBef>
                <a:spcPts val="480"/>
              </a:spcBef>
              <a:spcAft>
                <a:spcPts val="0"/>
              </a:spcAft>
              <a:buSzPts val="2400"/>
              <a:buAutoNum type="arabicPeriod"/>
            </a:pPr>
            <a:r>
              <a:rPr lang="en-US"/>
              <a:t>Describe how freezing </a:t>
            </a:r>
            <a:br>
              <a:rPr lang="en-US"/>
            </a:br>
            <a:r>
              <a:rPr lang="en-US"/>
              <a:t>new feature development on its Web site “saved” LinkedIn.</a:t>
            </a:r>
            <a:endParaRPr/>
          </a:p>
          <a:p>
            <a:pPr indent="-457200" lvl="1" marL="914400" rtl="0" algn="l">
              <a:spcBef>
                <a:spcPts val="480"/>
              </a:spcBef>
              <a:spcAft>
                <a:spcPts val="0"/>
              </a:spcAft>
              <a:buSzPts val="2400"/>
              <a:buAutoNum type="arabicPeriod"/>
            </a:pPr>
            <a:r>
              <a:rPr lang="en-US"/>
              <a:t>Describe how rapid application development is enabling LinkedIn to add its next feature, mining users’ economic and job data.</a:t>
            </a:r>
            <a:endParaRPr/>
          </a:p>
        </p:txBody>
      </p:sp>
      <p:sp>
        <p:nvSpPr>
          <p:cNvPr id="169" name="Google Shape;169;p5"/>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Verdana"/>
              <a:buNone/>
            </a:pPr>
            <a:r>
              <a:t/>
            </a:r>
            <a:endParaRPr/>
          </a:p>
        </p:txBody>
      </p:sp>
      <p:pic>
        <p:nvPicPr>
          <p:cNvPr id="170" name="Google Shape;170;p5"/>
          <p:cNvPicPr preferRelativeResize="0"/>
          <p:nvPr/>
        </p:nvPicPr>
        <p:blipFill rotWithShape="1">
          <a:blip r:embed="rId3">
            <a:alphaModFix/>
          </a:blip>
          <a:srcRect b="0" l="0" r="0" t="0"/>
          <a:stretch/>
        </p:blipFill>
        <p:spPr>
          <a:xfrm>
            <a:off x="5410200" y="1371600"/>
            <a:ext cx="3343275" cy="238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9900"/>
              </a:buClr>
              <a:buSzPct val="100000"/>
              <a:buNone/>
            </a:pPr>
            <a:r>
              <a:rPr lang="en-US"/>
              <a:t>Planning for and Justifying IT Applications</a:t>
            </a:r>
            <a:endParaRPr/>
          </a:p>
        </p:txBody>
      </p:sp>
      <p:sp>
        <p:nvSpPr>
          <p:cNvPr id="176" name="Google Shape;176;p6"/>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7F7F7F"/>
              </a:buClr>
              <a:buSzPts val="7200"/>
              <a:buNone/>
            </a:pPr>
            <a:r>
              <a:rPr lang="en-US"/>
              <a:t>14.1</a:t>
            </a:r>
            <a:endParaRPr/>
          </a:p>
        </p:txBody>
      </p:sp>
      <p:sp>
        <p:nvSpPr>
          <p:cNvPr id="177" name="Google Shape;177;p6"/>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IT Planning</a:t>
            </a:r>
            <a:endParaRPr/>
          </a:p>
          <a:p>
            <a:pPr indent="-342900" lvl="0" marL="342900" rtl="0" algn="l">
              <a:spcBef>
                <a:spcPts val="640"/>
              </a:spcBef>
              <a:spcAft>
                <a:spcPts val="0"/>
              </a:spcAft>
              <a:buClr>
                <a:srgbClr val="6600CC"/>
              </a:buClr>
              <a:buSzPts val="3200"/>
              <a:buChar char="•"/>
            </a:pPr>
            <a:r>
              <a:rPr lang="en-US"/>
              <a:t>Evaluation and Justifying IT Investment: Benefits, Costs, and Issues</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Figure 14.1: The IS Planning Process</a:t>
            </a:r>
            <a:endParaRPr/>
          </a:p>
        </p:txBody>
      </p:sp>
      <p:pic>
        <p:nvPicPr>
          <p:cNvPr id="183" name="Google Shape;183;p7"/>
          <p:cNvPicPr preferRelativeResize="0"/>
          <p:nvPr>
            <p:ph idx="2" type="body"/>
          </p:nvPr>
        </p:nvPicPr>
        <p:blipFill rotWithShape="1">
          <a:blip r:embed="rId3">
            <a:alphaModFix/>
          </a:blip>
          <a:srcRect b="0" l="0" r="0" t="0"/>
          <a:stretch/>
        </p:blipFill>
        <p:spPr>
          <a:xfrm>
            <a:off x="1625313" y="1524000"/>
            <a:ext cx="5817174" cy="472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IT Planning</a:t>
            </a:r>
            <a:endParaRPr/>
          </a:p>
        </p:txBody>
      </p:sp>
      <p:sp>
        <p:nvSpPr>
          <p:cNvPr id="190" name="Google Shape;190;p8"/>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Organizational Strategic Plan</a:t>
            </a:r>
            <a:endParaRPr/>
          </a:p>
          <a:p>
            <a:pPr indent="-342900" lvl="0" marL="342900" rtl="0" algn="l">
              <a:spcBef>
                <a:spcPts val="640"/>
              </a:spcBef>
              <a:spcAft>
                <a:spcPts val="0"/>
              </a:spcAft>
              <a:buClr>
                <a:schemeClr val="dk1"/>
              </a:buClr>
              <a:buSzPts val="3200"/>
              <a:buChar char="•"/>
            </a:pPr>
            <a:r>
              <a:rPr lang="en-US"/>
              <a:t>IT Strategic Plan</a:t>
            </a:r>
            <a:endParaRPr/>
          </a:p>
          <a:p>
            <a:pPr indent="-342900" lvl="0" marL="342900" rtl="0" algn="l">
              <a:spcBef>
                <a:spcPts val="640"/>
              </a:spcBef>
              <a:spcAft>
                <a:spcPts val="0"/>
              </a:spcAft>
              <a:buClr>
                <a:schemeClr val="dk1"/>
              </a:buClr>
              <a:buSzPts val="3200"/>
              <a:buChar char="•"/>
            </a:pPr>
            <a:r>
              <a:rPr lang="en-US"/>
              <a:t>IT Steering Committee</a:t>
            </a:r>
            <a:endParaRPr/>
          </a:p>
          <a:p>
            <a:pPr indent="-342900" lvl="0" marL="342900" rtl="0" algn="l">
              <a:spcBef>
                <a:spcPts val="640"/>
              </a:spcBef>
              <a:spcAft>
                <a:spcPts val="0"/>
              </a:spcAft>
              <a:buClr>
                <a:schemeClr val="dk1"/>
              </a:buClr>
              <a:buSzPts val="3200"/>
              <a:buChar char="•"/>
            </a:pPr>
            <a:r>
              <a:rPr lang="en-US"/>
              <a:t>IS Operational Plan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IT Planning</a:t>
            </a:r>
            <a:endParaRPr/>
          </a:p>
        </p:txBody>
      </p:sp>
      <p:sp>
        <p:nvSpPr>
          <p:cNvPr id="197" name="Google Shape;197;p9"/>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b="1" lang="en-US"/>
              <a:t>Organization Strategic Plan: </a:t>
            </a:r>
            <a:r>
              <a:rPr lang="en-US"/>
              <a:t>identifies the firm’s overall mission, the goals that follow from that mission, and the broad steps required to reach these goals.</a:t>
            </a:r>
            <a:endParaRPr/>
          </a:p>
          <a:p>
            <a:pPr indent="-342900" lvl="0" marL="342900" rtl="0" algn="l">
              <a:spcBef>
                <a:spcPts val="400"/>
              </a:spcBef>
              <a:spcAft>
                <a:spcPts val="0"/>
              </a:spcAft>
              <a:buClr>
                <a:schemeClr val="dk1"/>
              </a:buClr>
              <a:buSzPct val="100000"/>
              <a:buChar char="•"/>
            </a:pPr>
            <a:r>
              <a:rPr b="1" lang="en-US"/>
              <a:t>IT Strategic Plan: </a:t>
            </a:r>
            <a:r>
              <a:rPr lang="en-US"/>
              <a:t>a set of long-range goals that describe the IT infrastructure and identify the major IT initiatives needed to achieve the organization’s goals.</a:t>
            </a:r>
            <a:endParaRPr/>
          </a:p>
          <a:p>
            <a:pPr indent="-342900" lvl="0" marL="342900" rtl="0" algn="l">
              <a:spcBef>
                <a:spcPts val="400"/>
              </a:spcBef>
              <a:spcAft>
                <a:spcPts val="0"/>
              </a:spcAft>
              <a:buClr>
                <a:schemeClr val="dk1"/>
              </a:buClr>
              <a:buSzPct val="100000"/>
              <a:buChar char="•"/>
            </a:pPr>
            <a:r>
              <a:rPr b="1" lang="en-US"/>
              <a:t>IT Steering Committee: </a:t>
            </a:r>
            <a:r>
              <a:rPr lang="en-US"/>
              <a:t>comprised of a group of managers and staff who represent the various organizational units, is created to establish IT priorities and to ensure that the MIS function is meeting the organization’s needs.</a:t>
            </a:r>
            <a:endParaRPr/>
          </a:p>
          <a:p>
            <a:pPr indent="-342900" lvl="0" marL="342900" rtl="0" algn="l">
              <a:spcBef>
                <a:spcPts val="400"/>
              </a:spcBef>
              <a:spcAft>
                <a:spcPts val="0"/>
              </a:spcAft>
              <a:buClr>
                <a:schemeClr val="dk1"/>
              </a:buClr>
              <a:buSzPct val="100000"/>
              <a:buChar char="•"/>
            </a:pPr>
            <a:r>
              <a:rPr b="1" lang="en-US"/>
              <a:t>IS Operational Plan: </a:t>
            </a:r>
            <a:r>
              <a:rPr lang="en-US"/>
              <a:t>consists of a clear set of projects that the IS department and the functional area managers will execute in support of the IT strategic plan.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7C5E5EAD7F614F23B0D54A436291F100</vt:lpwstr>
  </property>
  <property fmtid="{D5CDD505-2E9C-101B-9397-08002B2CF9AE}" pid="3" name="KSOProductBuildVer">
    <vt:lpwstr>1033-11.2.0.11191</vt:lpwstr>
  </property>
</Properties>
</file>