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9144000"/>
  <p:notesSz cx="6858000" cy="9144000"/>
  <p:embeddedFontLst>
    <p:embeddedFont>
      <p:font typeface="Garamond"/>
      <p:regular r:id="rId60"/>
      <p:bold r:id="rId61"/>
      <p:italic r:id="rId62"/>
      <p:boldItalic r:id="rId63"/>
    </p:embeddedFont>
    <p:embeddedFont>
      <p:font typeface="Century Gothic"/>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8" roundtripDataSignature="AMtx7mhFY2b48aiZNGJKqg3FZn1HUiq8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Garamond-italic.fntdata"/><Relationship Id="rId61" Type="http://schemas.openxmlformats.org/officeDocument/2006/relationships/font" Target="fonts/Garamond-bold.fntdata"/><Relationship Id="rId20" Type="http://schemas.openxmlformats.org/officeDocument/2006/relationships/slide" Target="slides/slide15.xml"/><Relationship Id="rId64" Type="http://schemas.openxmlformats.org/officeDocument/2006/relationships/font" Target="fonts/CenturyGothic-regular.fntdata"/><Relationship Id="rId63" Type="http://schemas.openxmlformats.org/officeDocument/2006/relationships/font" Target="fonts/Garamond-boldItalic.fntdata"/><Relationship Id="rId22" Type="http://schemas.openxmlformats.org/officeDocument/2006/relationships/slide" Target="slides/slide17.xml"/><Relationship Id="rId66" Type="http://schemas.openxmlformats.org/officeDocument/2006/relationships/font" Target="fonts/CenturyGothic-italic.fntdata"/><Relationship Id="rId21" Type="http://schemas.openxmlformats.org/officeDocument/2006/relationships/slide" Target="slides/slide16.xml"/><Relationship Id="rId65" Type="http://schemas.openxmlformats.org/officeDocument/2006/relationships/font" Target="fonts/CenturyGothic-bold.fntdata"/><Relationship Id="rId24" Type="http://schemas.openxmlformats.org/officeDocument/2006/relationships/slide" Target="slides/slide19.xml"/><Relationship Id="rId68" Type="http://customschemas.google.com/relationships/presentationmetadata" Target="metadata"/><Relationship Id="rId23" Type="http://schemas.openxmlformats.org/officeDocument/2006/relationships/slide" Target="slides/slide18.xml"/><Relationship Id="rId67" Type="http://schemas.openxmlformats.org/officeDocument/2006/relationships/font" Target="fonts/CenturyGothic-boldItalic.fntdata"/><Relationship Id="rId60" Type="http://schemas.openxmlformats.org/officeDocument/2006/relationships/font" Target="fonts/Garamond-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Information Systems for Marketing: </a:t>
            </a:r>
            <a:r>
              <a:rPr lang="en-US"/>
              <a:t>Any successful organization must understand its customers’ needs and wants and then develop its marketing and advertising strategies around them.</a:t>
            </a:r>
            <a:endParaRPr/>
          </a:p>
        </p:txBody>
      </p:sp>
      <p:sp>
        <p:nvSpPr>
          <p:cNvPr id="219" name="Google Shape;21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Financial Planning and Budgeting: </a:t>
            </a:r>
            <a:r>
              <a:rPr lang="en-US"/>
              <a:t>Appropriate management of financial assets and is an important part of managerial planning for both acquiring and utilizing resources.</a:t>
            </a:r>
            <a:endParaRPr/>
          </a:p>
          <a:p>
            <a:pPr indent="0" lvl="0" marL="0" marR="0" rtl="0" algn="l">
              <a:lnSpc>
                <a:spcPct val="100000"/>
              </a:lnSpc>
              <a:spcBef>
                <a:spcPts val="0"/>
              </a:spcBef>
              <a:spcAft>
                <a:spcPts val="0"/>
              </a:spcAft>
              <a:buClr>
                <a:schemeClr val="dk1"/>
              </a:buClr>
              <a:buSzPts val="1200"/>
              <a:buFont typeface="Calibri"/>
              <a:buNone/>
            </a:pPr>
            <a:r>
              <a:rPr b="1" lang="en-US"/>
              <a:t>Managing Financial Transactions: </a:t>
            </a:r>
            <a:r>
              <a:rPr lang="en-US"/>
              <a:t>accounting/finance software packages that are integrated with other functional areas (e.g., Peachtree  offers a sales ledger, a purchase ledger, a cash book, sales order processing, invoicing, stock control, a fixed assets register, etc.). Organizations, business processes, and business activities operate with, and manage, financial transactions.</a:t>
            </a:r>
            <a:endParaRPr/>
          </a:p>
          <a:p>
            <a:pPr indent="0" lvl="0" marL="0" marR="0" rtl="0" algn="l">
              <a:lnSpc>
                <a:spcPct val="100000"/>
              </a:lnSpc>
              <a:spcBef>
                <a:spcPts val="0"/>
              </a:spcBef>
              <a:spcAft>
                <a:spcPts val="0"/>
              </a:spcAft>
              <a:buClr>
                <a:schemeClr val="dk1"/>
              </a:buClr>
              <a:buSzPts val="1200"/>
              <a:buFont typeface="Calibri"/>
              <a:buNone/>
            </a:pPr>
            <a:r>
              <a:rPr b="1" lang="en-US"/>
              <a:t>Investment Management: </a:t>
            </a:r>
            <a:r>
              <a:rPr lang="en-US"/>
              <a:t>Systems for managing organization investments in in stocks, bonds, real estate, and other assets that are subject to complex regulations and tax laws, which vary from one location to another.</a:t>
            </a:r>
            <a:endParaRPr/>
          </a:p>
          <a:p>
            <a:pPr indent="0" lvl="0" marL="0" marR="0" rtl="0" algn="l">
              <a:lnSpc>
                <a:spcPct val="100000"/>
              </a:lnSpc>
              <a:spcBef>
                <a:spcPts val="0"/>
              </a:spcBef>
              <a:spcAft>
                <a:spcPts val="0"/>
              </a:spcAft>
              <a:buClr>
                <a:schemeClr val="dk1"/>
              </a:buClr>
              <a:buSzPts val="1200"/>
              <a:buFont typeface="Calibri"/>
              <a:buNone/>
            </a:pPr>
            <a:r>
              <a:rPr b="1" lang="en-US"/>
              <a:t>Control and Auditing: </a:t>
            </a:r>
            <a:r>
              <a:rPr lang="en-US"/>
              <a:t>effectively control their finances and financial statements. Let us examine some of the most common forms of financial control.</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226" name="Google Shape;22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Financial Planning and Budgeting: </a:t>
            </a:r>
            <a:r>
              <a:rPr lang="en-US"/>
              <a:t>Appropriate management of financial assets and is an important part of managerial planning for both acquiring and utilizing resources.</a:t>
            </a:r>
            <a:endParaRPr/>
          </a:p>
          <a:p>
            <a:pPr indent="0" lvl="0" marL="0" marR="0" rtl="0" algn="l">
              <a:lnSpc>
                <a:spcPct val="100000"/>
              </a:lnSpc>
              <a:spcBef>
                <a:spcPts val="0"/>
              </a:spcBef>
              <a:spcAft>
                <a:spcPts val="0"/>
              </a:spcAft>
              <a:buClr>
                <a:schemeClr val="dk1"/>
              </a:buClr>
              <a:buSzPts val="1200"/>
              <a:buFont typeface="Calibri"/>
              <a:buNone/>
            </a:pPr>
            <a:r>
              <a:rPr b="1" lang="en-US"/>
              <a:t>Managing Financial Transactions: </a:t>
            </a:r>
            <a:r>
              <a:rPr lang="en-US"/>
              <a:t>accounting/finance software packages that are integrated with other functional areas (e.g., Peachtree  offers a sales ledger, a purchase ledger, a cash book, sales order processing, invoicing, stock control, a fixed assets register, etc.). Organizations, business processes, and business activities operate with, and manage, financial transactions.</a:t>
            </a:r>
            <a:endParaRPr/>
          </a:p>
          <a:p>
            <a:pPr indent="0" lvl="0" marL="0" marR="0" rtl="0" algn="l">
              <a:lnSpc>
                <a:spcPct val="100000"/>
              </a:lnSpc>
              <a:spcBef>
                <a:spcPts val="0"/>
              </a:spcBef>
              <a:spcAft>
                <a:spcPts val="0"/>
              </a:spcAft>
              <a:buClr>
                <a:schemeClr val="dk1"/>
              </a:buClr>
              <a:buSzPts val="1200"/>
              <a:buFont typeface="Calibri"/>
              <a:buNone/>
            </a:pPr>
            <a:r>
              <a:rPr b="1" lang="en-US"/>
              <a:t>Investment Management: </a:t>
            </a:r>
            <a:r>
              <a:rPr lang="en-US"/>
              <a:t>Systems for managing organization investments in in stocks, bonds, real estate, and other assets that are subject to complex regulations and tax laws, which vary from one location to another.</a:t>
            </a:r>
            <a:endParaRPr/>
          </a:p>
          <a:p>
            <a:pPr indent="0" lvl="0" marL="0" marR="0" rtl="0" algn="l">
              <a:lnSpc>
                <a:spcPct val="100000"/>
              </a:lnSpc>
              <a:spcBef>
                <a:spcPts val="0"/>
              </a:spcBef>
              <a:spcAft>
                <a:spcPts val="0"/>
              </a:spcAft>
              <a:buClr>
                <a:schemeClr val="dk1"/>
              </a:buClr>
              <a:buSzPts val="1200"/>
              <a:buFont typeface="Calibri"/>
              <a:buNone/>
            </a:pPr>
            <a:r>
              <a:rPr b="1" lang="en-US"/>
              <a:t>Control and Auditing: </a:t>
            </a:r>
            <a:r>
              <a:rPr lang="en-US"/>
              <a:t>effectively control their finances and financial statements. Let us examine some of the most common forms of financial control.</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233" name="Google Shape;233;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Financial Planning and Budgeting: </a:t>
            </a:r>
            <a:r>
              <a:rPr lang="en-US"/>
              <a:t>Appropriate management of financial assets and is an important part of managerial planning for both acquiring and utilizing resources.</a:t>
            </a:r>
            <a:endParaRPr/>
          </a:p>
          <a:p>
            <a:pPr indent="0" lvl="0" marL="0" rtl="0" algn="l">
              <a:spcBef>
                <a:spcPts val="0"/>
              </a:spcBef>
              <a:spcAft>
                <a:spcPts val="0"/>
              </a:spcAft>
              <a:buNone/>
            </a:pPr>
            <a:r>
              <a:rPr b="1" lang="en-US"/>
              <a:t>Financial and Economic Forecasting: </a:t>
            </a:r>
            <a:r>
              <a:rPr lang="en-US"/>
              <a:t>Knowledge about the availability and cost of money a key ingredient for successful financial planning including flow projections which inform organizations what funds they need, when they need them, and how they will acquire them.</a:t>
            </a:r>
            <a:endParaRPr/>
          </a:p>
          <a:p>
            <a:pPr indent="0" lvl="0" marL="0" rtl="0" algn="l">
              <a:spcBef>
                <a:spcPts val="0"/>
              </a:spcBef>
              <a:spcAft>
                <a:spcPts val="0"/>
              </a:spcAft>
              <a:buNone/>
            </a:pPr>
            <a:r>
              <a:rPr b="1" lang="en-US"/>
              <a:t>Budgeting: </a:t>
            </a:r>
            <a:r>
              <a:rPr lang="en-US"/>
              <a:t>allocates the organization’s financial resources among participants and activities allowing management to distribute resources in the way that best supports the organization’s mission and goals.</a:t>
            </a:r>
            <a:endParaRPr/>
          </a:p>
        </p:txBody>
      </p:sp>
      <p:sp>
        <p:nvSpPr>
          <p:cNvPr id="240" name="Google Shape;240;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Managing Financial Transactions: </a:t>
            </a:r>
            <a:r>
              <a:rPr lang="en-US"/>
              <a:t>accounting/finance software packages that are integrated with other functional areas (e.g., Peachtree  offers a sales ledger, a purchase ledger, a cash book, sales order processing, invoicing, stock control, a fixed assets register, etc.). Organizations, business processes, and business activities operate with, and manage, financial transactions.</a:t>
            </a:r>
            <a:endParaRPr/>
          </a:p>
          <a:p>
            <a:pPr indent="0" lvl="0" marL="0" rtl="0" algn="l">
              <a:spcBef>
                <a:spcPts val="0"/>
              </a:spcBef>
              <a:spcAft>
                <a:spcPts val="0"/>
              </a:spcAft>
              <a:buNone/>
            </a:pPr>
            <a:r>
              <a:rPr b="1" lang="en-US"/>
              <a:t>Global stock exchanges: </a:t>
            </a:r>
            <a:r>
              <a:rPr lang="en-US"/>
              <a:t>Financial markets operate in global, 24/7/365, distributed electronic stock exchanges that use the Internet both to buy and sell stocks and to broadcast real-time stock prices</a:t>
            </a:r>
            <a:endParaRPr/>
          </a:p>
          <a:p>
            <a:pPr indent="0" lvl="0" marL="0" rtl="0" algn="l">
              <a:spcBef>
                <a:spcPts val="0"/>
              </a:spcBef>
              <a:spcAft>
                <a:spcPts val="0"/>
              </a:spcAft>
              <a:buNone/>
            </a:pPr>
            <a:r>
              <a:rPr b="1" lang="en-US"/>
              <a:t>Managing multiple currencies: </a:t>
            </a:r>
            <a:r>
              <a:rPr lang="en-US"/>
              <a:t>Financial and accounting systems utilize financial data from different countries to convert currencies (with conversion ratios that constantly flux) in seconds.</a:t>
            </a:r>
            <a:endParaRPr/>
          </a:p>
          <a:p>
            <a:pPr indent="0" lvl="0" marL="0" rtl="0" algn="l">
              <a:spcBef>
                <a:spcPts val="0"/>
              </a:spcBef>
              <a:spcAft>
                <a:spcPts val="0"/>
              </a:spcAft>
              <a:buNone/>
            </a:pPr>
            <a:r>
              <a:rPr b="1" lang="en-US"/>
              <a:t>Virtual close: </a:t>
            </a:r>
            <a:r>
              <a:rPr lang="en-US"/>
              <a:t>the ability the books quickly at any time, on very short notice (rather than quarterly) which provides almost real-time information on the organization’s financial health.</a:t>
            </a:r>
            <a:endParaRPr/>
          </a:p>
          <a:p>
            <a:pPr indent="0" lvl="0" marL="0" rtl="0" algn="l">
              <a:spcBef>
                <a:spcPts val="0"/>
              </a:spcBef>
              <a:spcAft>
                <a:spcPts val="0"/>
              </a:spcAft>
              <a:buNone/>
            </a:pPr>
            <a:r>
              <a:rPr b="1" lang="en-US"/>
              <a:t>Expense management automation (EMA): </a:t>
            </a:r>
            <a:r>
              <a:rPr lang="en-US"/>
              <a:t>systems that automate the data entry and processing of travel and entertainment expenses through Web-based applications that enable companies to quickly and consistently collect expense information, enforce company policies and contracts, and reduce unplanned purchases as well as airline and hotel expenses.</a:t>
            </a:r>
            <a:endParaRPr/>
          </a:p>
        </p:txBody>
      </p:sp>
      <p:sp>
        <p:nvSpPr>
          <p:cNvPr id="247" name="Google Shape;24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Control and Auditing: </a:t>
            </a:r>
            <a:r>
              <a:rPr lang="en-US"/>
              <a:t>effectively control their finances and financial statements. Let us examine some of the most common forms of financial control.</a:t>
            </a:r>
            <a:endParaRPr/>
          </a:p>
          <a:p>
            <a:pPr indent="0" lvl="0" marL="0" rtl="0" algn="l">
              <a:spcBef>
                <a:spcPts val="0"/>
              </a:spcBef>
              <a:spcAft>
                <a:spcPts val="0"/>
              </a:spcAft>
              <a:buNone/>
            </a:pPr>
            <a:r>
              <a:rPr b="1" lang="en-US"/>
              <a:t>Budgetary control: </a:t>
            </a:r>
            <a:r>
              <a:rPr lang="en-US"/>
              <a:t>managers at various levels monitor departmental expenditures and compare them against the budget and the operational progress of corporate plans.</a:t>
            </a:r>
            <a:endParaRPr/>
          </a:p>
          <a:p>
            <a:pPr indent="0" lvl="0" marL="0" rtl="0" algn="l">
              <a:spcBef>
                <a:spcPts val="0"/>
              </a:spcBef>
              <a:spcAft>
                <a:spcPts val="0"/>
              </a:spcAft>
              <a:buNone/>
            </a:pPr>
            <a:r>
              <a:rPr b="1" lang="en-US"/>
              <a:t>Auditing: </a:t>
            </a:r>
            <a:r>
              <a:rPr lang="en-US"/>
              <a:t>monitoring how the organization’s monies are being spent and assessing the organization’s financial health.</a:t>
            </a:r>
            <a:endParaRPr/>
          </a:p>
          <a:p>
            <a:pPr indent="0" lvl="0" marL="0" rtl="0" algn="l">
              <a:spcBef>
                <a:spcPts val="0"/>
              </a:spcBef>
              <a:spcAft>
                <a:spcPts val="0"/>
              </a:spcAft>
              <a:buNone/>
            </a:pPr>
            <a:r>
              <a:rPr b="1" lang="en-US"/>
              <a:t>Financial ratio analysis: </a:t>
            </a:r>
            <a:r>
              <a:rPr lang="en-US"/>
              <a:t>monitoring the company’s financial health by assessing a set of fi nancial ratios including liquidity ratios (the availability of cash to pay debt), activity ratios (how quickly a firm converts noncash assets to cash assets), debt ratios (measure thefi rm’s ability to repay long-term debt), and profitability ratios (measure the fi rm’s use of its assets and control of its expenses to generate an acceptable rate of return).</a:t>
            </a:r>
            <a:endParaRPr/>
          </a:p>
          <a:p>
            <a:pPr indent="0" lvl="0" marL="0" rtl="0" algn="l">
              <a:spcBef>
                <a:spcPts val="0"/>
              </a:spcBef>
              <a:spcAft>
                <a:spcPts val="0"/>
              </a:spcAft>
              <a:buNone/>
            </a:pPr>
            <a:r>
              <a:t/>
            </a:r>
            <a:endParaRPr/>
          </a:p>
        </p:txBody>
      </p:sp>
      <p:sp>
        <p:nvSpPr>
          <p:cNvPr id="266" name="Google Shape;266;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Recruitment: </a:t>
            </a:r>
            <a:r>
              <a:rPr lang="en-US"/>
              <a:t>systems that assist human resource personnel in finding potential employees, evaluating them, and deciding which ones to hire.</a:t>
            </a:r>
            <a:endParaRPr/>
          </a:p>
          <a:p>
            <a:pPr indent="0" lvl="0" marL="0" rtl="0" algn="l">
              <a:spcBef>
                <a:spcPts val="0"/>
              </a:spcBef>
              <a:spcAft>
                <a:spcPts val="0"/>
              </a:spcAft>
              <a:buNone/>
            </a:pPr>
            <a:r>
              <a:rPr b="1" lang="en-US"/>
              <a:t>Human Resources Development: </a:t>
            </a:r>
            <a:r>
              <a:rPr lang="en-US"/>
              <a:t>IS that assist human resource personnel in helping new hires become part of the corporate human resources pool through evaluation and development.</a:t>
            </a:r>
            <a:endParaRPr/>
          </a:p>
          <a:p>
            <a:pPr indent="0" lvl="0" marL="0" rtl="0" algn="l">
              <a:spcBef>
                <a:spcPts val="0"/>
              </a:spcBef>
              <a:spcAft>
                <a:spcPts val="0"/>
              </a:spcAft>
              <a:buNone/>
            </a:pPr>
            <a:r>
              <a:rPr b="1" lang="en-US"/>
              <a:t>Human Resources Planning and Management: </a:t>
            </a:r>
            <a:r>
              <a:rPr lang="en-US"/>
              <a:t>Managing human resources in large organizations requires extensive planning and detailed strategy.</a:t>
            </a:r>
            <a:endParaRPr/>
          </a:p>
        </p:txBody>
      </p:sp>
      <p:sp>
        <p:nvSpPr>
          <p:cNvPr id="293" name="Google Shape;293;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Routine Reports: </a:t>
            </a:r>
            <a:r>
              <a:rPr lang="en-US"/>
              <a:t>reports produced at scheduled intervals.</a:t>
            </a:r>
            <a:endParaRPr/>
          </a:p>
          <a:p>
            <a:pPr indent="0" lvl="0" marL="0" rtl="0" algn="l">
              <a:spcBef>
                <a:spcPts val="0"/>
              </a:spcBef>
              <a:spcAft>
                <a:spcPts val="0"/>
              </a:spcAft>
              <a:buNone/>
            </a:pPr>
            <a:r>
              <a:rPr b="1" lang="en-US"/>
              <a:t>Ad-hoc Reports: </a:t>
            </a:r>
            <a:r>
              <a:rPr lang="en-US"/>
              <a:t>out-of-the routine reports.</a:t>
            </a:r>
            <a:endParaRPr/>
          </a:p>
          <a:p>
            <a:pPr indent="-171450" lvl="0" marL="171450" rtl="0" algn="l">
              <a:spcBef>
                <a:spcPts val="0"/>
              </a:spcBef>
              <a:spcAft>
                <a:spcPts val="0"/>
              </a:spcAft>
              <a:buClr>
                <a:schemeClr val="dk1"/>
              </a:buClr>
              <a:buSzPts val="1200"/>
              <a:buFont typeface="Arial"/>
              <a:buChar char="•"/>
            </a:pPr>
            <a:r>
              <a:rPr b="1" lang="en-US"/>
              <a:t>Drill-Down Reports: </a:t>
            </a:r>
            <a:r>
              <a:rPr lang="en-US"/>
              <a:t>display a greater level of detail.</a:t>
            </a:r>
            <a:endParaRPr/>
          </a:p>
          <a:p>
            <a:pPr indent="-171450" lvl="0" marL="171450" rtl="0" algn="l">
              <a:spcBef>
                <a:spcPts val="0"/>
              </a:spcBef>
              <a:spcAft>
                <a:spcPts val="0"/>
              </a:spcAft>
              <a:buClr>
                <a:schemeClr val="dk1"/>
              </a:buClr>
              <a:buSzPts val="1200"/>
              <a:buFont typeface="Arial"/>
              <a:buChar char="•"/>
            </a:pPr>
            <a:r>
              <a:rPr b="1" lang="en-US"/>
              <a:t>Key Indicator Reports: </a:t>
            </a:r>
            <a:r>
              <a:rPr lang="en-US"/>
              <a:t>summarize the performance of critical activities.</a:t>
            </a:r>
            <a:endParaRPr/>
          </a:p>
          <a:p>
            <a:pPr indent="-171450" lvl="0" marL="171450" rtl="0" algn="l">
              <a:spcBef>
                <a:spcPts val="0"/>
              </a:spcBef>
              <a:spcAft>
                <a:spcPts val="0"/>
              </a:spcAft>
              <a:buClr>
                <a:schemeClr val="dk1"/>
              </a:buClr>
              <a:buSzPts val="1200"/>
              <a:buFont typeface="Arial"/>
              <a:buChar char="•"/>
            </a:pPr>
            <a:r>
              <a:rPr b="1" lang="en-US"/>
              <a:t>Comparative Reports: </a:t>
            </a:r>
            <a:r>
              <a:rPr lang="en-US"/>
              <a:t>compare and contrast the performances of different business units or of a single unit during different time periods.</a:t>
            </a:r>
            <a:endParaRPr/>
          </a:p>
          <a:p>
            <a:pPr indent="-171450" lvl="0" marL="171450" rtl="0" algn="l">
              <a:spcBef>
                <a:spcPts val="0"/>
              </a:spcBef>
              <a:spcAft>
                <a:spcPts val="0"/>
              </a:spcAft>
              <a:buClr>
                <a:schemeClr val="dk1"/>
              </a:buClr>
              <a:buSzPts val="1200"/>
              <a:buFont typeface="Arial"/>
              <a:buChar char="•"/>
            </a:pPr>
            <a:r>
              <a:rPr b="1" lang="en-US"/>
              <a:t>Exception Reports: </a:t>
            </a:r>
            <a:r>
              <a:rPr lang="en-US"/>
              <a:t>include only information that falls outside certain threshold standards.</a:t>
            </a:r>
            <a:endParaRPr/>
          </a:p>
        </p:txBody>
      </p:sp>
      <p:sp>
        <p:nvSpPr>
          <p:cNvPr id="306" name="Google Shape;306;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Enterprise Resource Planning (ERP) Systems: </a:t>
            </a:r>
            <a:r>
              <a:rPr lang="en-US"/>
              <a:t>systems designed to correct a lack of communication among the functional area IS and they adopt a business process view of the overall organization to integrate the planning, management, and use of all of an organization’s resources, employing a common software platform and database.</a:t>
            </a:r>
            <a:endParaRPr/>
          </a:p>
          <a:p>
            <a:pPr indent="0" lvl="0" marL="0" rtl="0" algn="l">
              <a:spcBef>
                <a:spcPts val="0"/>
              </a:spcBef>
              <a:spcAft>
                <a:spcPts val="0"/>
              </a:spcAft>
              <a:buNone/>
            </a:pPr>
            <a:r>
              <a:rPr b="1" lang="en-US"/>
              <a:t>ERP II Systems: </a:t>
            </a:r>
            <a:r>
              <a:rPr lang="en-US"/>
              <a:t>interorganizational ERP systems that provide Web-enabled links among a company’s key business systems—such as inventory and production—and its customers, suppliers, distributors, and other relevant parties.</a:t>
            </a:r>
            <a:endParaRPr/>
          </a:p>
          <a:p>
            <a:pPr indent="0" lvl="0" marL="0" rtl="0" algn="l">
              <a:spcBef>
                <a:spcPts val="0"/>
              </a:spcBef>
              <a:spcAft>
                <a:spcPts val="0"/>
              </a:spcAft>
              <a:buNone/>
            </a:pPr>
            <a:r>
              <a:rPr b="1" lang="en-US"/>
              <a:t>Enterprise Application Integration (EAI) System: </a:t>
            </a:r>
            <a:r>
              <a:rPr lang="en-US"/>
              <a:t>integrates existing systems by providing software, called middleware, that connects multiple applications allowing existing applications to communicate and share data.</a:t>
            </a:r>
            <a:endParaRPr/>
          </a:p>
          <a:p>
            <a:pPr indent="0" lvl="0" marL="0" rtl="0" algn="l">
              <a:spcBef>
                <a:spcPts val="0"/>
              </a:spcBef>
              <a:spcAft>
                <a:spcPts val="0"/>
              </a:spcAft>
              <a:buNone/>
            </a:pPr>
            <a:r>
              <a:t/>
            </a:r>
            <a:endParaRPr/>
          </a:p>
        </p:txBody>
      </p:sp>
      <p:sp>
        <p:nvSpPr>
          <p:cNvPr id="319" name="Google Shape;319;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Enterprise Resource Planning (ERP) Systems: </a:t>
            </a:r>
            <a:r>
              <a:rPr lang="en-US"/>
              <a:t>systems designed to correct a lack of communication among the functional area IS and they adopt a business process view of the overall organization to integrate the planning, management, and use of all of an organization’s resources, employing a common software platform and database.</a:t>
            </a:r>
            <a:endParaRPr/>
          </a:p>
          <a:p>
            <a:pPr indent="0" lvl="0" marL="0" rtl="0" algn="l">
              <a:spcBef>
                <a:spcPts val="0"/>
              </a:spcBef>
              <a:spcAft>
                <a:spcPts val="0"/>
              </a:spcAft>
              <a:buNone/>
            </a:pPr>
            <a:r>
              <a:rPr b="1" lang="en-US"/>
              <a:t>ERP II Systems: </a:t>
            </a:r>
            <a:r>
              <a:rPr lang="en-US"/>
              <a:t>interorganizational ERP systems that provide Web-enabled links among a company’s key business systems—such as inventory and production—and its customers, suppliers, distributors, and other relevant parties.</a:t>
            </a:r>
            <a:endParaRPr/>
          </a:p>
          <a:p>
            <a:pPr indent="0" lvl="0" marL="0" rtl="0" algn="l">
              <a:spcBef>
                <a:spcPts val="0"/>
              </a:spcBef>
              <a:spcAft>
                <a:spcPts val="0"/>
              </a:spcAft>
              <a:buNone/>
            </a:pPr>
            <a:r>
              <a:rPr b="1" lang="en-US"/>
              <a:t>Enterprise Application Integration (EAI) System: </a:t>
            </a:r>
            <a:r>
              <a:rPr lang="en-US"/>
              <a:t>integrates existing systems by providing software, called middleware, that connects multiple applications allowing existing applications to communicate and share data.</a:t>
            </a:r>
            <a:endParaRPr/>
          </a:p>
          <a:p>
            <a:pPr indent="0" lvl="0" marL="0" rtl="0" algn="l">
              <a:spcBef>
                <a:spcPts val="0"/>
              </a:spcBef>
              <a:spcAft>
                <a:spcPts val="0"/>
              </a:spcAft>
              <a:buNone/>
            </a:pPr>
            <a:r>
              <a:t/>
            </a:r>
            <a:endParaRPr/>
          </a:p>
        </p:txBody>
      </p:sp>
      <p:sp>
        <p:nvSpPr>
          <p:cNvPr id="326" name="Google Shape;326;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Organizational Flexibility and Agility: </a:t>
            </a:r>
            <a:r>
              <a:rPr lang="en-US"/>
              <a:t>ERP systems break down many former departmental and functional silos of business processes, information systems, and information resources making organizations more flexible, agile, and adaptive.</a:t>
            </a:r>
            <a:endParaRPr/>
          </a:p>
          <a:p>
            <a:pPr indent="0" lvl="0" marL="0" rtl="0" algn="l">
              <a:spcBef>
                <a:spcPts val="0"/>
              </a:spcBef>
              <a:spcAft>
                <a:spcPts val="0"/>
              </a:spcAft>
              <a:buNone/>
            </a:pPr>
            <a:r>
              <a:rPr b="1" lang="en-US"/>
              <a:t>Decision Support: </a:t>
            </a:r>
            <a:r>
              <a:rPr lang="en-US"/>
              <a:t>provide essential information on business performance across functional areas which significantly improves managers’ ability to make better, more timely decisions.</a:t>
            </a:r>
            <a:endParaRPr/>
          </a:p>
          <a:p>
            <a:pPr indent="0" lvl="0" marL="0" rtl="0" algn="l">
              <a:spcBef>
                <a:spcPts val="0"/>
              </a:spcBef>
              <a:spcAft>
                <a:spcPts val="0"/>
              </a:spcAft>
              <a:buNone/>
            </a:pPr>
            <a:r>
              <a:rPr b="1" lang="en-US"/>
              <a:t>Quality and Efficiency: </a:t>
            </a:r>
            <a:r>
              <a:rPr lang="en-US"/>
              <a:t>ERP systems integrate and improve an organization’s business processes, generating signifi cant improvements in the quality of production, distribution, and customer service.</a:t>
            </a:r>
            <a:endParaRPr/>
          </a:p>
        </p:txBody>
      </p:sp>
      <p:sp>
        <p:nvSpPr>
          <p:cNvPr id="386" name="Google Shape;386;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Business Processes Predefined by Best Practices: </a:t>
            </a:r>
            <a:r>
              <a:rPr lang="en-US"/>
              <a:t>may require companies need to change their existing business processes to fit the predefined business processes incorporated into the ERP software.</a:t>
            </a:r>
            <a:endParaRPr/>
          </a:p>
          <a:p>
            <a:pPr indent="0" lvl="0" marL="0" rtl="0" algn="l">
              <a:spcBef>
                <a:spcPts val="0"/>
              </a:spcBef>
              <a:spcAft>
                <a:spcPts val="0"/>
              </a:spcAft>
              <a:buNone/>
            </a:pPr>
            <a:r>
              <a:rPr b="1" lang="en-US"/>
              <a:t>Difficult to Implement: </a:t>
            </a:r>
            <a:r>
              <a:rPr lang="en-US"/>
              <a:t>ERP systems can be extremely complex, expensive, and time consuming to implement.</a:t>
            </a:r>
            <a:endParaRPr/>
          </a:p>
          <a:p>
            <a:pPr indent="0" lvl="0" marL="0" rtl="0" algn="l">
              <a:spcBef>
                <a:spcPts val="0"/>
              </a:spcBef>
              <a:spcAft>
                <a:spcPts val="0"/>
              </a:spcAft>
              <a:buNone/>
            </a:pPr>
            <a:r>
              <a:rPr b="1" lang="en-US"/>
              <a:t>Potential for Failure</a:t>
            </a:r>
            <a:endParaRPr b="1"/>
          </a:p>
        </p:txBody>
      </p:sp>
      <p:sp>
        <p:nvSpPr>
          <p:cNvPr id="393" name="Google Shape;393;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Major Causes of ERP Implementation Failure:</a:t>
            </a:r>
            <a:endParaRPr/>
          </a:p>
          <a:p>
            <a:pPr indent="-171450" lvl="0" marL="171450" rtl="0" algn="l">
              <a:spcBef>
                <a:spcPts val="0"/>
              </a:spcBef>
              <a:spcAft>
                <a:spcPts val="0"/>
              </a:spcAft>
              <a:buClr>
                <a:schemeClr val="dk1"/>
              </a:buClr>
              <a:buSzPts val="1200"/>
              <a:buFont typeface="Arial"/>
              <a:buChar char="•"/>
            </a:pPr>
            <a:r>
              <a:rPr lang="en-US"/>
              <a:t>Failure to involve affected employees in the planning and development phases and in change management processes</a:t>
            </a:r>
            <a:endParaRPr/>
          </a:p>
          <a:p>
            <a:pPr indent="-171450" lvl="0" marL="171450" rtl="0" algn="l">
              <a:spcBef>
                <a:spcPts val="0"/>
              </a:spcBef>
              <a:spcAft>
                <a:spcPts val="0"/>
              </a:spcAft>
              <a:buClr>
                <a:schemeClr val="dk1"/>
              </a:buClr>
              <a:buSzPts val="1200"/>
              <a:buFont typeface="Arial"/>
              <a:buChar char="•"/>
            </a:pPr>
            <a:r>
              <a:rPr lang="en-US"/>
              <a:t>Trying to accomplish too much too fast in the conversion process</a:t>
            </a:r>
            <a:endParaRPr/>
          </a:p>
          <a:p>
            <a:pPr indent="-171450" lvl="0" marL="171450" rtl="0" algn="l">
              <a:spcBef>
                <a:spcPts val="0"/>
              </a:spcBef>
              <a:spcAft>
                <a:spcPts val="0"/>
              </a:spcAft>
              <a:buClr>
                <a:schemeClr val="dk1"/>
              </a:buClr>
              <a:buSzPts val="1200"/>
              <a:buFont typeface="Arial"/>
              <a:buChar char="•"/>
            </a:pPr>
            <a:r>
              <a:rPr lang="en-US"/>
              <a:t>Insufficient training in the new work tasks required by the ERP system</a:t>
            </a:r>
            <a:endParaRPr/>
          </a:p>
          <a:p>
            <a:pPr indent="-171450" lvl="0" marL="171450" rtl="0" algn="l">
              <a:spcBef>
                <a:spcPts val="0"/>
              </a:spcBef>
              <a:spcAft>
                <a:spcPts val="0"/>
              </a:spcAft>
              <a:buClr>
                <a:schemeClr val="dk1"/>
              </a:buClr>
              <a:buSzPts val="1200"/>
              <a:buFont typeface="Arial"/>
              <a:buChar char="•"/>
            </a:pPr>
            <a:r>
              <a:rPr lang="en-US"/>
              <a:t>Failure to perform proper data conversion and testing for the new system</a:t>
            </a:r>
            <a:endParaRPr/>
          </a:p>
        </p:txBody>
      </p:sp>
      <p:sp>
        <p:nvSpPr>
          <p:cNvPr id="400" name="Google Shape;400;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ERP Software-as-a-Service (SaaS): </a:t>
            </a:r>
            <a:r>
              <a:rPr lang="en-US"/>
              <a:t>a cloud based solution in which the company rents the software from an ERP vendor who offers its products over the Internet, manages software updates, and is responsible for the system’s security and availability.</a:t>
            </a:r>
            <a:endParaRPr/>
          </a:p>
        </p:txBody>
      </p:sp>
      <p:sp>
        <p:nvSpPr>
          <p:cNvPr id="407" name="Google Shape;407;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Vanilla Approach: </a:t>
            </a:r>
            <a:r>
              <a:rPr lang="en-US"/>
              <a:t>a company implements a standard ERP package, using the package’s built-in configuration options.</a:t>
            </a:r>
            <a:endParaRPr/>
          </a:p>
          <a:p>
            <a:pPr indent="0" lvl="0" marL="0" rtl="0" algn="l">
              <a:spcBef>
                <a:spcPts val="0"/>
              </a:spcBef>
              <a:spcAft>
                <a:spcPts val="0"/>
              </a:spcAft>
              <a:buNone/>
            </a:pPr>
            <a:r>
              <a:rPr b="1" lang="en-US"/>
              <a:t>Custom Approach:</a:t>
            </a:r>
            <a:r>
              <a:rPr lang="en-US"/>
              <a:t> a company implements a more customized ERP system by developing new ERP functions designed specifically for that firm.</a:t>
            </a:r>
            <a:endParaRPr/>
          </a:p>
          <a:p>
            <a:pPr indent="0" lvl="0" marL="0" rtl="0" algn="l">
              <a:spcBef>
                <a:spcPts val="0"/>
              </a:spcBef>
              <a:spcAft>
                <a:spcPts val="0"/>
              </a:spcAft>
              <a:buNone/>
            </a:pPr>
            <a:r>
              <a:rPr b="1" lang="en-US"/>
              <a:t>Best of Breed Approach: </a:t>
            </a:r>
            <a:r>
              <a:rPr lang="en-US"/>
              <a:t>combines the benefits of the vanilla and customized systems while avoiding the extensive costs and risks associated with complete customization.</a:t>
            </a:r>
            <a:endParaRPr/>
          </a:p>
        </p:txBody>
      </p:sp>
      <p:sp>
        <p:nvSpPr>
          <p:cNvPr id="414" name="Google Shape;414;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Vanilla Approach: </a:t>
            </a:r>
            <a:r>
              <a:rPr lang="en-US"/>
              <a:t>a company implements a standard ERP package, using the package’s built-in configuration options.</a:t>
            </a:r>
            <a:endParaRPr/>
          </a:p>
          <a:p>
            <a:pPr indent="0" lvl="0" marL="0" rtl="0" algn="l">
              <a:spcBef>
                <a:spcPts val="0"/>
              </a:spcBef>
              <a:spcAft>
                <a:spcPts val="0"/>
              </a:spcAft>
              <a:buNone/>
            </a:pPr>
            <a:r>
              <a:rPr b="1" lang="en-US"/>
              <a:t>Custom Approach:</a:t>
            </a:r>
            <a:r>
              <a:rPr lang="en-US"/>
              <a:t> a company implements a more customized ERP system by developing new ERP functions designed specifically for that firm.</a:t>
            </a:r>
            <a:endParaRPr/>
          </a:p>
          <a:p>
            <a:pPr indent="0" lvl="0" marL="0" rtl="0" algn="l">
              <a:spcBef>
                <a:spcPts val="0"/>
              </a:spcBef>
              <a:spcAft>
                <a:spcPts val="0"/>
              </a:spcAft>
              <a:buNone/>
            </a:pPr>
            <a:r>
              <a:rPr b="1" lang="en-US"/>
              <a:t>Best of Breed Approach: </a:t>
            </a:r>
            <a:r>
              <a:rPr lang="en-US"/>
              <a:t>combines the benefits of the vanilla and customized systems while avoiding the extensive costs and risks associated with complete customization.</a:t>
            </a:r>
            <a:endParaRPr/>
          </a:p>
        </p:txBody>
      </p:sp>
      <p:sp>
        <p:nvSpPr>
          <p:cNvPr id="421" name="Google Shape;421;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Procurement Process: </a:t>
            </a:r>
            <a:r>
              <a:rPr lang="en-US"/>
              <a:t>originates when a company needs to acquire goods or services from external sources, and it concludes when the company receives and pays for them.</a:t>
            </a:r>
            <a:endParaRPr/>
          </a:p>
          <a:p>
            <a:pPr indent="0" lvl="0" marL="0" rtl="0" algn="l">
              <a:spcBef>
                <a:spcPts val="0"/>
              </a:spcBef>
              <a:spcAft>
                <a:spcPts val="0"/>
              </a:spcAft>
              <a:buNone/>
            </a:pPr>
            <a:r>
              <a:rPr b="1" lang="en-US"/>
              <a:t>Order Fulfillment Process: </a:t>
            </a:r>
            <a:r>
              <a:rPr lang="en-US"/>
              <a:t>(order-to-cash process) process in which the company sells goods to a customer originating when the company receives a customer order, and concluding when the company receives a payment from the customer.</a:t>
            </a:r>
            <a:endParaRPr/>
          </a:p>
          <a:p>
            <a:pPr indent="0" lvl="0" marL="0" rtl="0" algn="l">
              <a:spcBef>
                <a:spcPts val="0"/>
              </a:spcBef>
              <a:spcAft>
                <a:spcPts val="0"/>
              </a:spcAft>
              <a:buNone/>
            </a:pPr>
            <a:r>
              <a:rPr b="1" lang="en-US"/>
              <a:t>Production Process: </a:t>
            </a:r>
            <a:r>
              <a:rPr lang="en-US"/>
              <a:t>occurring only in companies that produce physical goods, this process follows one of two strategies: make-to-stock and make-to-order.</a:t>
            </a:r>
            <a:endParaRPr/>
          </a:p>
        </p:txBody>
      </p:sp>
      <p:sp>
        <p:nvSpPr>
          <p:cNvPr id="494" name="Google Shape;494;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SCM and CRM Processes: </a:t>
            </a:r>
            <a:r>
              <a:rPr lang="en-US"/>
              <a:t>help multiple firms in an industry coordinate activities such as the production-to-sale of goods and services.</a:t>
            </a:r>
            <a:endParaRPr/>
          </a:p>
          <a:p>
            <a:pPr indent="0" lvl="0" marL="0" rtl="0" algn="l">
              <a:spcBef>
                <a:spcPts val="0"/>
              </a:spcBef>
              <a:spcAft>
                <a:spcPts val="0"/>
              </a:spcAft>
              <a:buNone/>
            </a:pPr>
            <a:r>
              <a:rPr b="1" lang="en-US"/>
              <a:t>ERP SCM Systems: </a:t>
            </a:r>
            <a:r>
              <a:rPr lang="en-US"/>
              <a:t>have the capability to place automatic requests to replinish raw materials/goods based on established criteria (e.g., below minimum quantity, expiration dates on perishable goods, etc.).</a:t>
            </a:r>
            <a:endParaRPr/>
          </a:p>
          <a:p>
            <a:pPr indent="0" lvl="0" marL="0" rtl="0" algn="l">
              <a:spcBef>
                <a:spcPts val="0"/>
              </a:spcBef>
              <a:spcAft>
                <a:spcPts val="0"/>
              </a:spcAft>
              <a:buNone/>
            </a:pPr>
            <a:r>
              <a:rPr b="1" lang="en-US"/>
              <a:t>ERP CRM Systems: </a:t>
            </a:r>
            <a:r>
              <a:rPr lang="en-US"/>
              <a:t>generate forecasting analyses of product consumption based on critical variables such as geographical area, season, day of the week, and type of customer; and, identify particular customer needs and then utilize this information to suggest specific product campaigns.</a:t>
            </a:r>
            <a:endParaRPr/>
          </a:p>
        </p:txBody>
      </p:sp>
      <p:sp>
        <p:nvSpPr>
          <p:cNvPr id="525" name="Google Shape;525;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SCM and CRM Processes: </a:t>
            </a:r>
            <a:r>
              <a:rPr lang="en-US"/>
              <a:t>help multiple firms in an industry coordinate activities such as the production-to-sale of goods and services.</a:t>
            </a:r>
            <a:endParaRPr/>
          </a:p>
          <a:p>
            <a:pPr indent="0" lvl="0" marL="0" rtl="0" algn="l">
              <a:spcBef>
                <a:spcPts val="0"/>
              </a:spcBef>
              <a:spcAft>
                <a:spcPts val="0"/>
              </a:spcAft>
              <a:buNone/>
            </a:pPr>
            <a:r>
              <a:rPr b="1" lang="en-US"/>
              <a:t>ERP SCM Systems: </a:t>
            </a:r>
            <a:r>
              <a:rPr lang="en-US"/>
              <a:t>have the capability to place automatic requests to replinish raw materials/goods based on established criteria (e.g., below minimum quantity, expiration dates on perishable goods, etc.).</a:t>
            </a:r>
            <a:endParaRPr/>
          </a:p>
          <a:p>
            <a:pPr indent="0" lvl="0" marL="0" rtl="0" algn="l">
              <a:spcBef>
                <a:spcPts val="0"/>
              </a:spcBef>
              <a:spcAft>
                <a:spcPts val="0"/>
              </a:spcAft>
              <a:buNone/>
            </a:pPr>
            <a:r>
              <a:rPr b="1" lang="en-US"/>
              <a:t>ERP CRM Systems: </a:t>
            </a:r>
            <a:r>
              <a:rPr lang="en-US"/>
              <a:t>generate forecasting analyses of product consumption based on critical variables such as geographical area, season, day of the week, and type of customer; and, identify particular customer needs and then utilize this information to suggest specific product campaigns.</a:t>
            </a:r>
            <a:endParaRPr/>
          </a:p>
        </p:txBody>
      </p:sp>
      <p:sp>
        <p:nvSpPr>
          <p:cNvPr id="532" name="Google Shape;532;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Transaction: </a:t>
            </a:r>
            <a:r>
              <a:rPr lang="en-US"/>
              <a:t>any business event that generates data worthy of being captured and stored in a database (e.g., product manufactured, a service sold, a person hired, and a payroll check generated)</a:t>
            </a:r>
            <a:endParaRPr/>
          </a:p>
          <a:p>
            <a:pPr indent="0" lvl="0" marL="0" rtl="0" algn="l">
              <a:spcBef>
                <a:spcPts val="0"/>
              </a:spcBef>
              <a:spcAft>
                <a:spcPts val="0"/>
              </a:spcAft>
              <a:buNone/>
            </a:pPr>
            <a:r>
              <a:rPr b="1" lang="en-US"/>
              <a:t>Transaction Processing System (TPS): </a:t>
            </a:r>
            <a:r>
              <a:rPr lang="en-US"/>
              <a:t>supports the monitoring, collection, storage, and processing of data from the organization’s basic business transactions, each of which generates and collects data continuously, in real time.</a:t>
            </a:r>
            <a:endParaRPr/>
          </a:p>
          <a:p>
            <a:pPr indent="0" lvl="0" marL="0" rtl="0" algn="l">
              <a:spcBef>
                <a:spcPts val="0"/>
              </a:spcBef>
              <a:spcAft>
                <a:spcPts val="0"/>
              </a:spcAft>
              <a:buNone/>
            </a:pPr>
            <a:r>
              <a:rPr b="1" lang="en-US"/>
              <a:t>Source Data Automation: </a:t>
            </a:r>
            <a:r>
              <a:rPr lang="en-US"/>
              <a:t>a process in which organizations try to automate the TPS data entry as much as possible because of the large volume involved.</a:t>
            </a:r>
            <a:endParaRPr/>
          </a:p>
          <a:p>
            <a:pPr indent="0" lvl="0" marL="0" rtl="0" algn="l">
              <a:spcBef>
                <a:spcPts val="0"/>
              </a:spcBef>
              <a:spcAft>
                <a:spcPts val="0"/>
              </a:spcAft>
              <a:buNone/>
            </a:pPr>
            <a:r>
              <a:rPr b="1" lang="en-US"/>
              <a:t>Batch Processing: </a:t>
            </a:r>
            <a:r>
              <a:rPr lang="en-US"/>
              <a:t>the firm collects data from transactions as they occur, placing them in groups or batches then prepares and processes the batches periodically.</a:t>
            </a:r>
            <a:endParaRPr/>
          </a:p>
          <a:p>
            <a:pPr indent="0" lvl="0" marL="0" rtl="0" algn="l">
              <a:spcBef>
                <a:spcPts val="0"/>
              </a:spcBef>
              <a:spcAft>
                <a:spcPts val="0"/>
              </a:spcAft>
              <a:buNone/>
            </a:pPr>
            <a:r>
              <a:rPr b="1" lang="en-US"/>
              <a:t>Online Transaction Processing (OLTP): </a:t>
            </a:r>
            <a:r>
              <a:rPr lang="en-US"/>
              <a:t>business transactions are processed online as soon as they occur and system performs these tasks in real time by means of online technologies.</a:t>
            </a:r>
            <a:endParaRPr/>
          </a:p>
        </p:txBody>
      </p:sp>
      <p:sp>
        <p:nvSpPr>
          <p:cNvPr id="174" name="Google Shape;17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Transaction: </a:t>
            </a:r>
            <a:r>
              <a:rPr lang="en-US"/>
              <a:t>any business event that generates data worthy of being captured and stored in a database (e.g., product manufactured, a service sold, a person hired, and a payroll check generated)</a:t>
            </a:r>
            <a:endParaRPr/>
          </a:p>
          <a:p>
            <a:pPr indent="0" lvl="0" marL="0" rtl="0" algn="l">
              <a:spcBef>
                <a:spcPts val="0"/>
              </a:spcBef>
              <a:spcAft>
                <a:spcPts val="0"/>
              </a:spcAft>
              <a:buNone/>
            </a:pPr>
            <a:r>
              <a:rPr b="1" lang="en-US"/>
              <a:t>Transaction Processing System (TPS): </a:t>
            </a:r>
            <a:r>
              <a:rPr lang="en-US"/>
              <a:t>supports the monitoring, collection, storage, and processing of data from the organization’s basic business transactions, each of which generates and collects data continuously, in real time.</a:t>
            </a:r>
            <a:endParaRPr/>
          </a:p>
          <a:p>
            <a:pPr indent="0" lvl="0" marL="0" rtl="0" algn="l">
              <a:spcBef>
                <a:spcPts val="0"/>
              </a:spcBef>
              <a:spcAft>
                <a:spcPts val="0"/>
              </a:spcAft>
              <a:buNone/>
            </a:pPr>
            <a:r>
              <a:rPr b="1" lang="en-US"/>
              <a:t>Source Data Automation: </a:t>
            </a:r>
            <a:r>
              <a:rPr lang="en-US"/>
              <a:t>a process in which organizations try to automate the TPS data entry as much as possible because of the large volume involved.</a:t>
            </a:r>
            <a:endParaRPr/>
          </a:p>
          <a:p>
            <a:pPr indent="0" lvl="0" marL="0" rtl="0" algn="l">
              <a:spcBef>
                <a:spcPts val="0"/>
              </a:spcBef>
              <a:spcAft>
                <a:spcPts val="0"/>
              </a:spcAft>
              <a:buNone/>
            </a:pPr>
            <a:r>
              <a:rPr b="1" lang="en-US"/>
              <a:t>Batch Processing: </a:t>
            </a:r>
            <a:r>
              <a:rPr lang="en-US"/>
              <a:t>the firm collects data from transactions as they occur, placing them in groups or batches then prepares and processes the batches periodically.</a:t>
            </a:r>
            <a:endParaRPr/>
          </a:p>
          <a:p>
            <a:pPr indent="0" lvl="0" marL="0" rtl="0" algn="l">
              <a:spcBef>
                <a:spcPts val="0"/>
              </a:spcBef>
              <a:spcAft>
                <a:spcPts val="0"/>
              </a:spcAft>
              <a:buNone/>
            </a:pPr>
            <a:r>
              <a:rPr b="1" lang="en-US"/>
              <a:t>Online Transaction Processing (OLTP): </a:t>
            </a:r>
            <a:r>
              <a:rPr lang="en-US"/>
              <a:t>business transactions are processed online as soon as they occur and system performs these tasks in real time by means of online technologies.</a:t>
            </a:r>
            <a:endParaRPr/>
          </a:p>
        </p:txBody>
      </p:sp>
      <p:sp>
        <p:nvSpPr>
          <p:cNvPr id="181" name="Google Shape;18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Transaction: </a:t>
            </a:r>
            <a:r>
              <a:rPr lang="en-US"/>
              <a:t>any business event that generates data worthy of being captured and stored in a database (e.g., product manufactured, a service sold, a person hired, and a payroll check generated)</a:t>
            </a:r>
            <a:endParaRPr/>
          </a:p>
          <a:p>
            <a:pPr indent="0" lvl="0" marL="0" rtl="0" algn="l">
              <a:spcBef>
                <a:spcPts val="0"/>
              </a:spcBef>
              <a:spcAft>
                <a:spcPts val="0"/>
              </a:spcAft>
              <a:buNone/>
            </a:pPr>
            <a:r>
              <a:rPr b="1" lang="en-US"/>
              <a:t>Transaction Processing System (TPS): </a:t>
            </a:r>
            <a:r>
              <a:rPr lang="en-US"/>
              <a:t>supports the monitoring, collection, storage, and processing of data from the organization’s basic business transactions, each of which generates and collects data continuously, in real time.</a:t>
            </a:r>
            <a:endParaRPr/>
          </a:p>
          <a:p>
            <a:pPr indent="0" lvl="0" marL="0" rtl="0" algn="l">
              <a:spcBef>
                <a:spcPts val="0"/>
              </a:spcBef>
              <a:spcAft>
                <a:spcPts val="0"/>
              </a:spcAft>
              <a:buNone/>
            </a:pPr>
            <a:r>
              <a:rPr b="1" lang="en-US"/>
              <a:t>Source Data Automation: </a:t>
            </a:r>
            <a:r>
              <a:rPr lang="en-US"/>
              <a:t>a process in which organizations try to automate the TPS data entry as much as possible because of the large volume involved.</a:t>
            </a:r>
            <a:endParaRPr/>
          </a:p>
          <a:p>
            <a:pPr indent="0" lvl="0" marL="0" rtl="0" algn="l">
              <a:spcBef>
                <a:spcPts val="0"/>
              </a:spcBef>
              <a:spcAft>
                <a:spcPts val="0"/>
              </a:spcAft>
              <a:buNone/>
            </a:pPr>
            <a:r>
              <a:rPr b="1" lang="en-US"/>
              <a:t>Batch Processing: </a:t>
            </a:r>
            <a:r>
              <a:rPr lang="en-US"/>
              <a:t>the firm collects data from transactions as they occur, placing them in groups or batches then prepares and processes the batches periodically.</a:t>
            </a:r>
            <a:endParaRPr/>
          </a:p>
          <a:p>
            <a:pPr indent="0" lvl="0" marL="0" rtl="0" algn="l">
              <a:spcBef>
                <a:spcPts val="0"/>
              </a:spcBef>
              <a:spcAft>
                <a:spcPts val="0"/>
              </a:spcAft>
              <a:buNone/>
            </a:pPr>
            <a:r>
              <a:rPr b="1" lang="en-US"/>
              <a:t>Online Transaction Processing (OLTP): </a:t>
            </a:r>
            <a:r>
              <a:rPr lang="en-US"/>
              <a:t>business transactions are processed online as soon as they occur and system performs these tasks in real time by means of online technologies.</a:t>
            </a:r>
            <a:endParaRPr/>
          </a:p>
        </p:txBody>
      </p:sp>
      <p:sp>
        <p:nvSpPr>
          <p:cNvPr id="188" name="Google Shape;18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spTree>
      <p:nvGrpSpPr>
        <p:cNvPr id="15" name="Shape 15"/>
        <p:cNvGrpSpPr/>
        <p:nvPr/>
      </p:nvGrpSpPr>
      <p:grpSpPr>
        <a:xfrm>
          <a:off x="0" y="0"/>
          <a:ext cx="0" cy="0"/>
          <a:chOff x="0" y="0"/>
          <a:chExt cx="0" cy="0"/>
        </a:xfrm>
      </p:grpSpPr>
      <p:pic>
        <p:nvPicPr>
          <p:cNvPr id="16" name="Google Shape;16;p56"/>
          <p:cNvPicPr preferRelativeResize="0"/>
          <p:nvPr/>
        </p:nvPicPr>
        <p:blipFill rotWithShape="1">
          <a:blip r:embed="rId2">
            <a:alphaModFix/>
          </a:blip>
          <a:srcRect b="0" l="813" r="1785" t="1641"/>
          <a:stretch/>
        </p:blipFill>
        <p:spPr>
          <a:xfrm>
            <a:off x="-1" y="0"/>
            <a:ext cx="9144001" cy="4571999"/>
          </a:xfrm>
          <a:prstGeom prst="rect">
            <a:avLst/>
          </a:prstGeom>
          <a:noFill/>
          <a:ln>
            <a:noFill/>
          </a:ln>
        </p:spPr>
      </p:pic>
      <p:sp>
        <p:nvSpPr>
          <p:cNvPr id="17" name="Google Shape;17;p56"/>
          <p:cNvSpPr/>
          <p:nvPr/>
        </p:nvSpPr>
        <p:spPr>
          <a:xfrm>
            <a:off x="-4762" y="1478378"/>
            <a:ext cx="9154254" cy="5387145"/>
          </a:xfrm>
          <a:custGeom>
            <a:rect b="b" l="l" r="r" t="t"/>
            <a:pathLst>
              <a:path extrusionOk="0" h="5406780" w="9229895">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a:gsLst>
              <a:gs pos="0">
                <a:srgbClr val="D8D8D8"/>
              </a:gs>
              <a:gs pos="29000">
                <a:srgbClr val="F3F3F3"/>
              </a:gs>
              <a:gs pos="82000">
                <a:schemeClr val="lt1"/>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8" name="Google Shape;18;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56"/>
          <p:cNvSpPr txBox="1"/>
          <p:nvPr>
            <p:ph idx="1" type="body"/>
          </p:nvPr>
        </p:nvSpPr>
        <p:spPr>
          <a:xfrm>
            <a:off x="2590799" y="1752600"/>
            <a:ext cx="2057401" cy="1752600"/>
          </a:xfrm>
          <a:prstGeom prst="rect">
            <a:avLst/>
          </a:prstGeom>
          <a:noFill/>
          <a:ln>
            <a:noFill/>
          </a:ln>
        </p:spPr>
        <p:txBody>
          <a:bodyPr anchorCtr="0" anchor="ctr" bIns="45700" lIns="91425" spcFirstLastPara="1" rIns="91425" wrap="square" tIns="45700">
            <a:noAutofit/>
          </a:bodyPr>
          <a:lstStyle>
            <a:lvl1pPr indent="-228600" lvl="0" marL="457200" algn="ctr">
              <a:spcBef>
                <a:spcPts val="2300"/>
              </a:spcBef>
              <a:spcAft>
                <a:spcPts val="0"/>
              </a:spcAft>
              <a:buClr>
                <a:srgbClr val="A0B94F"/>
              </a:buClr>
              <a:buSzPts val="11500"/>
              <a:buFont typeface="Arial"/>
              <a:buNone/>
              <a:defRPr b="0" i="0" sz="11500">
                <a:solidFill>
                  <a:srgbClr val="A0B94F"/>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56"/>
          <p:cNvSpPr txBox="1"/>
          <p:nvPr/>
        </p:nvSpPr>
        <p:spPr>
          <a:xfrm>
            <a:off x="685800" y="2133600"/>
            <a:ext cx="2362200"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88888"/>
              </a:lnSpc>
              <a:spcBef>
                <a:spcPts val="0"/>
              </a:spcBef>
              <a:spcAft>
                <a:spcPts val="0"/>
              </a:spcAft>
              <a:buClr>
                <a:srgbClr val="7F7F7F"/>
              </a:buClr>
              <a:buSzPts val="3600"/>
              <a:buFont typeface="Arial"/>
              <a:buNone/>
            </a:pPr>
            <a:r>
              <a:rPr b="0" i="0" lang="en-US" sz="3600" u="none" cap="none" strike="noStrike">
                <a:solidFill>
                  <a:srgbClr val="7F7F7F"/>
                </a:solidFill>
                <a:latin typeface="Verdana"/>
                <a:ea typeface="Verdana"/>
                <a:cs typeface="Verdana"/>
                <a:sym typeface="Verdana"/>
              </a:rPr>
              <a:t>CHAPTER</a:t>
            </a:r>
            <a:endParaRPr b="0" i="0" sz="3600" u="none" cap="none" strike="noStrike">
              <a:solidFill>
                <a:srgbClr val="7F7F7F"/>
              </a:solidFill>
              <a:latin typeface="Verdana"/>
              <a:ea typeface="Verdana"/>
              <a:cs typeface="Verdana"/>
              <a:sym typeface="Verdana"/>
            </a:endParaRPr>
          </a:p>
        </p:txBody>
      </p:sp>
      <p:cxnSp>
        <p:nvCxnSpPr>
          <p:cNvPr id="21" name="Google Shape;21;p56"/>
          <p:cNvCxnSpPr/>
          <p:nvPr/>
        </p:nvCxnSpPr>
        <p:spPr>
          <a:xfrm rot="10800000">
            <a:off x="3048000" y="3352800"/>
            <a:ext cx="1143000" cy="0"/>
          </a:xfrm>
          <a:prstGeom prst="straightConnector1">
            <a:avLst/>
          </a:prstGeom>
          <a:noFill/>
          <a:ln cap="flat" cmpd="sng" w="38100">
            <a:solidFill>
              <a:srgbClr val="BFBFBF"/>
            </a:solidFill>
            <a:prstDash val="solid"/>
            <a:round/>
            <a:headEnd len="sm" w="sm" type="none"/>
            <a:tailEnd len="sm" w="sm" type="none"/>
          </a:ln>
        </p:spPr>
      </p:cxnSp>
      <p:sp>
        <p:nvSpPr>
          <p:cNvPr id="22" name="Google Shape;22;p56"/>
          <p:cNvSpPr txBox="1"/>
          <p:nvPr>
            <p:ph idx="2" type="subTitle"/>
          </p:nvPr>
        </p:nvSpPr>
        <p:spPr>
          <a:xfrm>
            <a:off x="609600" y="3810000"/>
            <a:ext cx="8382000" cy="2895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00"/>
              </a:spcBef>
              <a:spcAft>
                <a:spcPts val="0"/>
              </a:spcAft>
              <a:buClr>
                <a:srgbClr val="D74B13"/>
              </a:buClr>
              <a:buSzPts val="7200"/>
              <a:buNone/>
              <a:defRPr sz="7200">
                <a:solidFill>
                  <a:srgbClr val="D74B13"/>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5">
  <p:cSld name="Topic Level5">
    <p:spTree>
      <p:nvGrpSpPr>
        <p:cNvPr id="91" name="Shape 91"/>
        <p:cNvGrpSpPr/>
        <p:nvPr/>
      </p:nvGrpSpPr>
      <p:grpSpPr>
        <a:xfrm>
          <a:off x="0" y="0"/>
          <a:ext cx="0" cy="0"/>
          <a:chOff x="0" y="0"/>
          <a:chExt cx="0" cy="0"/>
        </a:xfrm>
      </p:grpSpPr>
      <p:sp>
        <p:nvSpPr>
          <p:cNvPr id="92" name="Google Shape;92;p65"/>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93" name="Google Shape;93;p65"/>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94" name="Google Shape;94;p65"/>
          <p:cNvSpPr/>
          <p:nvPr/>
        </p:nvSpPr>
        <p:spPr>
          <a:xfrm>
            <a:off x="6781800" y="6362700"/>
            <a:ext cx="2362200" cy="3429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95" name="Google Shape;95;p6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chemeClr val="dk1"/>
              </a:buClr>
              <a:buSzPts val="4400"/>
              <a:buNone/>
              <a:defRPr sz="4400">
                <a:solidFill>
                  <a:schemeClr val="dk1"/>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6" name="Google Shape;96;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65"/>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595959"/>
              </a:buClr>
              <a:buSzPts val="3200"/>
              <a:buChar char="•"/>
              <a:defRPr>
                <a:solidFill>
                  <a:srgbClr val="595959"/>
                </a:solidFill>
                <a:latin typeface="Verdana"/>
                <a:ea typeface="Verdana"/>
                <a:cs typeface="Verdana"/>
                <a:sym typeface="Verdana"/>
              </a:defRPr>
            </a:lvl1pPr>
            <a:lvl2pPr indent="-406400" lvl="1" marL="914400" algn="l">
              <a:spcBef>
                <a:spcPts val="560"/>
              </a:spcBef>
              <a:spcAft>
                <a:spcPts val="0"/>
              </a:spcAft>
              <a:buClr>
                <a:srgbClr val="595959"/>
              </a:buClr>
              <a:buSzPts val="2800"/>
              <a:buChar char="–"/>
              <a:defRPr>
                <a:solidFill>
                  <a:srgbClr val="595959"/>
                </a:solidFill>
                <a:latin typeface="Verdana"/>
                <a:ea typeface="Verdana"/>
                <a:cs typeface="Verdana"/>
                <a:sym typeface="Verdana"/>
              </a:defRPr>
            </a:lvl2pPr>
            <a:lvl3pPr indent="-381000" lvl="2" marL="1371600" algn="l">
              <a:spcBef>
                <a:spcPts val="480"/>
              </a:spcBef>
              <a:spcAft>
                <a:spcPts val="0"/>
              </a:spcAft>
              <a:buClr>
                <a:srgbClr val="595959"/>
              </a:buClr>
              <a:buSzPts val="2400"/>
              <a:buChar char="•"/>
              <a:defRPr>
                <a:solidFill>
                  <a:srgbClr val="595959"/>
                </a:solidFill>
                <a:latin typeface="Verdana"/>
                <a:ea typeface="Verdana"/>
                <a:cs typeface="Verdana"/>
                <a:sym typeface="Verdana"/>
              </a:defRPr>
            </a:lvl3pPr>
            <a:lvl4pPr indent="-355600" lvl="3" marL="1828800" algn="l">
              <a:spcBef>
                <a:spcPts val="400"/>
              </a:spcBef>
              <a:spcAft>
                <a:spcPts val="0"/>
              </a:spcAft>
              <a:buClr>
                <a:srgbClr val="595959"/>
              </a:buClr>
              <a:buSzPts val="2000"/>
              <a:buChar char="–"/>
              <a:defRPr>
                <a:solidFill>
                  <a:srgbClr val="595959"/>
                </a:solidFill>
                <a:latin typeface="Verdana"/>
                <a:ea typeface="Verdana"/>
                <a:cs typeface="Verdana"/>
                <a:sym typeface="Verdana"/>
              </a:defRPr>
            </a:lvl4pPr>
            <a:lvl5pPr indent="-355600" lvl="4" marL="2286000" algn="l">
              <a:spcBef>
                <a:spcPts val="400"/>
              </a:spcBef>
              <a:spcAft>
                <a:spcPts val="0"/>
              </a:spcAft>
              <a:buClr>
                <a:srgbClr val="595959"/>
              </a:buClr>
              <a:buSzPts val="2000"/>
              <a:buChar char="»"/>
              <a:defRPr>
                <a:solidFill>
                  <a:srgbClr val="595959"/>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98" name="Google Shape;98;p65"/>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lide_Level3">
  <p:cSld name="ImageSlide_Level3">
    <p:spTree>
      <p:nvGrpSpPr>
        <p:cNvPr id="99" name="Shape 99"/>
        <p:cNvGrpSpPr/>
        <p:nvPr/>
      </p:nvGrpSpPr>
      <p:grpSpPr>
        <a:xfrm>
          <a:off x="0" y="0"/>
          <a:ext cx="0" cy="0"/>
          <a:chOff x="0" y="0"/>
          <a:chExt cx="0" cy="0"/>
        </a:xfrm>
      </p:grpSpPr>
      <p:sp>
        <p:nvSpPr>
          <p:cNvPr id="100" name="Google Shape;100;p66"/>
          <p:cNvSpPr txBox="1"/>
          <p:nvPr>
            <p:ph idx="1" type="subTitle"/>
          </p:nvPr>
        </p:nvSpPr>
        <p:spPr>
          <a:xfrm>
            <a:off x="457200" y="76200"/>
            <a:ext cx="8153399" cy="14478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01" name="Google Shape;101;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66"/>
          <p:cNvSpPr txBox="1"/>
          <p:nvPr>
            <p:ph idx="2" type="body"/>
          </p:nvPr>
        </p:nvSpPr>
        <p:spPr>
          <a:xfrm>
            <a:off x="457200" y="1828800"/>
            <a:ext cx="8153400" cy="48006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03" name="Google Shape;103;p66"/>
          <p:cNvCxnSpPr/>
          <p:nvPr/>
        </p:nvCxnSpPr>
        <p:spPr>
          <a:xfrm>
            <a:off x="0" y="16764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lug It In Title">
  <p:cSld name="1_Plug It In Title">
    <p:spTree>
      <p:nvGrpSpPr>
        <p:cNvPr id="104" name="Shape 104"/>
        <p:cNvGrpSpPr/>
        <p:nvPr/>
      </p:nvGrpSpPr>
      <p:grpSpPr>
        <a:xfrm>
          <a:off x="0" y="0"/>
          <a:ext cx="0" cy="0"/>
          <a:chOff x="0" y="0"/>
          <a:chExt cx="0" cy="0"/>
        </a:xfrm>
      </p:grpSpPr>
      <p:pic>
        <p:nvPicPr>
          <p:cNvPr id="105" name="Google Shape;105;p67"/>
          <p:cNvPicPr preferRelativeResize="0"/>
          <p:nvPr/>
        </p:nvPicPr>
        <p:blipFill rotWithShape="1">
          <a:blip r:embed="rId2">
            <a:alphaModFix/>
          </a:blip>
          <a:srcRect b="0" l="813" r="1785" t="1641"/>
          <a:stretch/>
        </p:blipFill>
        <p:spPr>
          <a:xfrm>
            <a:off x="-1" y="0"/>
            <a:ext cx="9144001" cy="4571999"/>
          </a:xfrm>
          <a:prstGeom prst="rect">
            <a:avLst/>
          </a:prstGeom>
          <a:noFill/>
          <a:ln>
            <a:noFill/>
          </a:ln>
        </p:spPr>
      </p:pic>
      <p:sp>
        <p:nvSpPr>
          <p:cNvPr id="106" name="Google Shape;106;p67"/>
          <p:cNvSpPr/>
          <p:nvPr/>
        </p:nvSpPr>
        <p:spPr>
          <a:xfrm>
            <a:off x="-4762" y="1478378"/>
            <a:ext cx="9154254" cy="5387145"/>
          </a:xfrm>
          <a:custGeom>
            <a:rect b="b" l="l" r="r" t="t"/>
            <a:pathLst>
              <a:path extrusionOk="0" h="5406780" w="9229895">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a:gsLst>
              <a:gs pos="0">
                <a:srgbClr val="D8D8D8"/>
              </a:gs>
              <a:gs pos="29000">
                <a:srgbClr val="F3F3F3"/>
              </a:gs>
              <a:gs pos="82000">
                <a:schemeClr val="lt1"/>
              </a:gs>
              <a:gs pos="100000">
                <a:schemeClr val="lt1"/>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07" name="Google Shape;107;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67"/>
          <p:cNvSpPr txBox="1"/>
          <p:nvPr>
            <p:ph idx="1" type="body"/>
          </p:nvPr>
        </p:nvSpPr>
        <p:spPr>
          <a:xfrm>
            <a:off x="2743199" y="1828800"/>
            <a:ext cx="2057401" cy="1752600"/>
          </a:xfrm>
          <a:prstGeom prst="rect">
            <a:avLst/>
          </a:prstGeom>
          <a:noFill/>
          <a:ln>
            <a:noFill/>
          </a:ln>
        </p:spPr>
        <p:txBody>
          <a:bodyPr anchorCtr="0" anchor="ctr" bIns="45700" lIns="91425" spcFirstLastPara="1" rIns="91425" wrap="square" tIns="45700">
            <a:noAutofit/>
          </a:bodyPr>
          <a:lstStyle>
            <a:lvl1pPr indent="-228600" lvl="0" marL="457200" algn="ctr">
              <a:spcBef>
                <a:spcPts val="2300"/>
              </a:spcBef>
              <a:spcAft>
                <a:spcPts val="0"/>
              </a:spcAft>
              <a:buClr>
                <a:srgbClr val="A0B94F"/>
              </a:buClr>
              <a:buSzPts val="11500"/>
              <a:buFont typeface="Arial"/>
              <a:buNone/>
              <a:defRPr b="0" i="0" sz="11500">
                <a:solidFill>
                  <a:srgbClr val="A0B94F"/>
                </a:solidFill>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67"/>
          <p:cNvSpPr txBox="1"/>
          <p:nvPr/>
        </p:nvSpPr>
        <p:spPr>
          <a:xfrm>
            <a:off x="457200" y="2209800"/>
            <a:ext cx="2971800"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88888"/>
              </a:lnSpc>
              <a:spcBef>
                <a:spcPts val="0"/>
              </a:spcBef>
              <a:spcAft>
                <a:spcPts val="0"/>
              </a:spcAft>
              <a:buClr>
                <a:srgbClr val="7F7F7F"/>
              </a:buClr>
              <a:buSzPts val="3600"/>
              <a:buFont typeface="Arial"/>
              <a:buNone/>
            </a:pPr>
            <a:r>
              <a:rPr b="0" i="0" lang="en-US" sz="3600" u="none" cap="none" strike="noStrike">
                <a:solidFill>
                  <a:srgbClr val="7F7F7F"/>
                </a:solidFill>
                <a:latin typeface="Verdana"/>
                <a:ea typeface="Verdana"/>
                <a:cs typeface="Verdana"/>
                <a:sym typeface="Verdana"/>
              </a:rPr>
              <a:t>PLUG IT IN</a:t>
            </a:r>
            <a:endParaRPr b="0" i="0" sz="3600" u="none" cap="none" strike="noStrike">
              <a:solidFill>
                <a:srgbClr val="7F7F7F"/>
              </a:solidFill>
              <a:latin typeface="Verdana"/>
              <a:ea typeface="Verdana"/>
              <a:cs typeface="Verdana"/>
              <a:sym typeface="Verdana"/>
            </a:endParaRPr>
          </a:p>
        </p:txBody>
      </p:sp>
      <p:cxnSp>
        <p:nvCxnSpPr>
          <p:cNvPr id="110" name="Google Shape;110;p67"/>
          <p:cNvCxnSpPr/>
          <p:nvPr/>
        </p:nvCxnSpPr>
        <p:spPr>
          <a:xfrm rot="10800000">
            <a:off x="3200400" y="3429000"/>
            <a:ext cx="1143000" cy="0"/>
          </a:xfrm>
          <a:prstGeom prst="straightConnector1">
            <a:avLst/>
          </a:prstGeom>
          <a:noFill/>
          <a:ln cap="flat" cmpd="sng" w="38100">
            <a:solidFill>
              <a:srgbClr val="BFBFBF"/>
            </a:solidFill>
            <a:prstDash val="solid"/>
            <a:round/>
            <a:headEnd len="sm" w="sm" type="none"/>
            <a:tailEnd len="sm" w="sm" type="none"/>
          </a:ln>
        </p:spPr>
      </p:cxnSp>
      <p:sp>
        <p:nvSpPr>
          <p:cNvPr id="111" name="Google Shape;111;p67"/>
          <p:cNvSpPr txBox="1"/>
          <p:nvPr>
            <p:ph idx="2" type="subTitle"/>
          </p:nvPr>
        </p:nvSpPr>
        <p:spPr>
          <a:xfrm>
            <a:off x="609600" y="3886200"/>
            <a:ext cx="8382000" cy="2819400"/>
          </a:xfrm>
          <a:prstGeom prst="rect">
            <a:avLst/>
          </a:prstGeom>
          <a:noFill/>
          <a:ln>
            <a:noFill/>
          </a:ln>
        </p:spPr>
        <p:txBody>
          <a:bodyPr anchorCtr="0" anchor="t" bIns="45700" lIns="91425" spcFirstLastPara="1" rIns="91425" wrap="square" tIns="45700">
            <a:normAutofit/>
          </a:bodyPr>
          <a:lstStyle>
            <a:lvl1pPr lvl="0" algn="l">
              <a:lnSpc>
                <a:spcPct val="83333"/>
              </a:lnSpc>
              <a:spcBef>
                <a:spcPts val="600"/>
              </a:spcBef>
              <a:spcAft>
                <a:spcPts val="0"/>
              </a:spcAft>
              <a:buClr>
                <a:srgbClr val="D74B13"/>
              </a:buClr>
              <a:buSzPts val="7200"/>
              <a:buNone/>
              <a:defRPr sz="7200">
                <a:solidFill>
                  <a:srgbClr val="D74B13"/>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_Topic Level2">
  <p:cSld name="PI_Topic Level2">
    <p:spTree>
      <p:nvGrpSpPr>
        <p:cNvPr id="112" name="Shape 112"/>
        <p:cNvGrpSpPr/>
        <p:nvPr/>
      </p:nvGrpSpPr>
      <p:grpSpPr>
        <a:xfrm>
          <a:off x="0" y="0"/>
          <a:ext cx="0" cy="0"/>
          <a:chOff x="0" y="0"/>
          <a:chExt cx="0" cy="0"/>
        </a:xfrm>
      </p:grpSpPr>
      <p:sp>
        <p:nvSpPr>
          <p:cNvPr id="113" name="Google Shape;113;p68"/>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114" name="Google Shape;114;p68"/>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115" name="Google Shape;115;p68"/>
          <p:cNvSpPr/>
          <p:nvPr/>
        </p:nvSpPr>
        <p:spPr>
          <a:xfrm>
            <a:off x="6781800" y="6362700"/>
            <a:ext cx="2362200" cy="3429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16" name="Google Shape;116;p68"/>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17" name="Google Shape;117;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68"/>
          <p:cNvSpPr txBox="1"/>
          <p:nvPr>
            <p:ph idx="2" type="body"/>
          </p:nvPr>
        </p:nvSpPr>
        <p:spPr>
          <a:xfrm>
            <a:off x="76200" y="152400"/>
            <a:ext cx="1981200" cy="1524000"/>
          </a:xfrm>
          <a:prstGeom prst="rect">
            <a:avLst/>
          </a:prstGeom>
          <a:noFill/>
          <a:ln>
            <a:noFill/>
          </a:ln>
        </p:spPr>
        <p:txBody>
          <a:bodyPr anchorCtr="0" anchor="t" bIns="45700" lIns="91425" spcFirstLastPara="1" rIns="91425" wrap="square" tIns="45700">
            <a:noAutofit/>
          </a:bodyPr>
          <a:lstStyle>
            <a:lvl1pPr indent="-228600" lvl="0" marL="457200" algn="ctr">
              <a:spcBef>
                <a:spcPts val="1200"/>
              </a:spcBef>
              <a:spcAft>
                <a:spcPts val="0"/>
              </a:spcAft>
              <a:buClr>
                <a:srgbClr val="7F7F7F"/>
              </a:buClr>
              <a:buSzPts val="6000"/>
              <a:buNone/>
              <a:defRPr sz="6000">
                <a:solidFill>
                  <a:srgbClr val="7F7F7F"/>
                </a:solidFill>
                <a:latin typeface="Century Gothic"/>
                <a:ea typeface="Century Gothic"/>
                <a:cs typeface="Century Gothic"/>
                <a:sym typeface="Century Gothic"/>
              </a:defRPr>
            </a:lvl1pPr>
            <a:lvl2pPr indent="-228600" lvl="1" marL="914400" algn="l">
              <a:spcBef>
                <a:spcPts val="1440"/>
              </a:spcBef>
              <a:spcAft>
                <a:spcPts val="0"/>
              </a:spcAft>
              <a:buClr>
                <a:schemeClr val="dk1"/>
              </a:buClr>
              <a:buSzPts val="7200"/>
              <a:buNone/>
              <a:defRPr sz="7200">
                <a:latin typeface="Century Gothic"/>
                <a:ea typeface="Century Gothic"/>
                <a:cs typeface="Century Gothic"/>
                <a:sym typeface="Century Gothic"/>
              </a:defRPr>
            </a:lvl2pPr>
            <a:lvl3pPr indent="-228600" lvl="2" marL="1371600" algn="l">
              <a:spcBef>
                <a:spcPts val="1440"/>
              </a:spcBef>
              <a:spcAft>
                <a:spcPts val="0"/>
              </a:spcAft>
              <a:buClr>
                <a:schemeClr val="dk1"/>
              </a:buClr>
              <a:buSzPts val="7200"/>
              <a:buNone/>
              <a:defRPr sz="7200">
                <a:latin typeface="Century Gothic"/>
                <a:ea typeface="Century Gothic"/>
                <a:cs typeface="Century Gothic"/>
                <a:sym typeface="Century Gothic"/>
              </a:defRPr>
            </a:lvl3pPr>
            <a:lvl4pPr indent="-228600" lvl="3" marL="1828800" algn="l">
              <a:spcBef>
                <a:spcPts val="1440"/>
              </a:spcBef>
              <a:spcAft>
                <a:spcPts val="0"/>
              </a:spcAft>
              <a:buClr>
                <a:schemeClr val="dk1"/>
              </a:buClr>
              <a:buSzPts val="7200"/>
              <a:buNone/>
              <a:defRPr sz="7200">
                <a:latin typeface="Century Gothic"/>
                <a:ea typeface="Century Gothic"/>
                <a:cs typeface="Century Gothic"/>
                <a:sym typeface="Century Gothic"/>
              </a:defRPr>
            </a:lvl4pPr>
            <a:lvl5pPr indent="-228600" lvl="4" marL="2286000" algn="l">
              <a:spcBef>
                <a:spcPts val="1440"/>
              </a:spcBef>
              <a:spcAft>
                <a:spcPts val="0"/>
              </a:spcAft>
              <a:buClr>
                <a:schemeClr val="dk1"/>
              </a:buClr>
              <a:buSzPts val="7200"/>
              <a:buNone/>
              <a:defRPr sz="7200">
                <a:latin typeface="Century Gothic"/>
                <a:ea typeface="Century Gothic"/>
                <a:cs typeface="Century Gothic"/>
                <a:sym typeface="Century Gothic"/>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68"/>
          <p:cNvSpPr txBox="1"/>
          <p:nvPr>
            <p:ph idx="3" type="body"/>
          </p:nvPr>
        </p:nvSpPr>
        <p:spPr>
          <a:xfrm>
            <a:off x="609600" y="2133600"/>
            <a:ext cx="8001000" cy="41148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6600CC"/>
              </a:buClr>
              <a:buSzPts val="3200"/>
              <a:buChar char="•"/>
              <a:defRPr>
                <a:solidFill>
                  <a:srgbClr val="6600CC"/>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20" name="Google Shape;120;p68"/>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 Example / Opening Case">
  <p:cSld name="PI Example / Opening Case">
    <p:spTree>
      <p:nvGrpSpPr>
        <p:cNvPr id="121" name="Shape 121"/>
        <p:cNvGrpSpPr/>
        <p:nvPr/>
      </p:nvGrpSpPr>
      <p:grpSpPr>
        <a:xfrm>
          <a:off x="0" y="0"/>
          <a:ext cx="0" cy="0"/>
          <a:chOff x="0" y="0"/>
          <a:chExt cx="0" cy="0"/>
        </a:xfrm>
      </p:grpSpPr>
      <p:cxnSp>
        <p:nvCxnSpPr>
          <p:cNvPr id="122" name="Google Shape;122;p69"/>
          <p:cNvCxnSpPr/>
          <p:nvPr/>
        </p:nvCxnSpPr>
        <p:spPr>
          <a:xfrm>
            <a:off x="0" y="6477000"/>
            <a:ext cx="8686800" cy="0"/>
          </a:xfrm>
          <a:prstGeom prst="straightConnector1">
            <a:avLst/>
          </a:prstGeom>
          <a:noFill/>
          <a:ln cap="flat" cmpd="sng" w="25400">
            <a:solidFill>
              <a:srgbClr val="A5A5A5"/>
            </a:solidFill>
            <a:prstDash val="solid"/>
            <a:round/>
            <a:headEnd len="sm" w="sm" type="none"/>
            <a:tailEnd len="sm" w="sm" type="none"/>
          </a:ln>
        </p:spPr>
      </p:cxnSp>
      <p:sp>
        <p:nvSpPr>
          <p:cNvPr id="123" name="Google Shape;123;p69"/>
          <p:cNvSpPr/>
          <p:nvPr/>
        </p:nvSpPr>
        <p:spPr>
          <a:xfrm>
            <a:off x="8382000" y="5715000"/>
            <a:ext cx="304800" cy="762000"/>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124" name="Google Shape;124;p69"/>
          <p:cNvCxnSpPr/>
          <p:nvPr/>
        </p:nvCxnSpPr>
        <p:spPr>
          <a:xfrm>
            <a:off x="609600" y="1219200"/>
            <a:ext cx="8534400" cy="0"/>
          </a:xfrm>
          <a:prstGeom prst="straightConnector1">
            <a:avLst/>
          </a:prstGeom>
          <a:noFill/>
          <a:ln cap="flat" cmpd="sng" w="25400">
            <a:solidFill>
              <a:srgbClr val="A5A5A5"/>
            </a:solidFill>
            <a:prstDash val="solid"/>
            <a:round/>
            <a:headEnd len="sm" w="sm" type="none"/>
            <a:tailEnd len="sm" w="sm" type="none"/>
          </a:ln>
        </p:spPr>
      </p:cxnSp>
      <p:sp>
        <p:nvSpPr>
          <p:cNvPr id="125" name="Google Shape;125;p69"/>
          <p:cNvSpPr txBox="1"/>
          <p:nvPr>
            <p:ph idx="12" type="sldNum"/>
          </p:nvPr>
        </p:nvSpPr>
        <p:spPr>
          <a:xfrm>
            <a:off x="6553200" y="6119896"/>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69"/>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lvl1pPr indent="-457200" lvl="0" marL="457200" algn="l">
              <a:spcBef>
                <a:spcPts val="720"/>
              </a:spcBef>
              <a:spcAft>
                <a:spcPts val="0"/>
              </a:spcAft>
              <a:buClr>
                <a:srgbClr val="9900FF"/>
              </a:buClr>
              <a:buSzPts val="3600"/>
              <a:buChar char="•"/>
              <a:defRPr b="0" sz="3600">
                <a:solidFill>
                  <a:srgbClr val="9900FF"/>
                </a:solidFill>
                <a:latin typeface="Verdana"/>
                <a:ea typeface="Verdana"/>
                <a:cs typeface="Verdana"/>
                <a:sym typeface="Verdana"/>
              </a:defRPr>
            </a:lvl1pPr>
            <a:lvl2pPr indent="-431800" lvl="1" marL="914400" algn="l">
              <a:spcBef>
                <a:spcPts val="640"/>
              </a:spcBef>
              <a:spcAft>
                <a:spcPts val="0"/>
              </a:spcAft>
              <a:buClr>
                <a:srgbClr val="FF9900"/>
              </a:buClr>
              <a:buSzPts val="3200"/>
              <a:buFont typeface="Georgia"/>
              <a:buAutoNum type="arabicPeriod"/>
              <a:defRPr sz="3200">
                <a:solidFill>
                  <a:schemeClr val="dk1"/>
                </a:solidFill>
                <a:latin typeface="Verdana"/>
                <a:ea typeface="Verdana"/>
                <a:cs typeface="Verdana"/>
                <a:sym typeface="Verdana"/>
              </a:defRPr>
            </a:lvl2pPr>
            <a:lvl3pPr indent="-406400" lvl="2" marL="1371600" algn="l">
              <a:spcBef>
                <a:spcPts val="560"/>
              </a:spcBef>
              <a:spcAft>
                <a:spcPts val="0"/>
              </a:spcAft>
              <a:buClr>
                <a:schemeClr val="dk1"/>
              </a:buClr>
              <a:buSzPts val="2800"/>
              <a:buChar char="•"/>
              <a:defRPr sz="2800">
                <a:solidFill>
                  <a:schemeClr val="dk1"/>
                </a:solidFill>
                <a:latin typeface="Verdana"/>
                <a:ea typeface="Verdana"/>
                <a:cs typeface="Verdana"/>
                <a:sym typeface="Verdana"/>
              </a:defRPr>
            </a:lvl3pPr>
            <a:lvl4pPr indent="-381000" lvl="3" marL="1828800" algn="l">
              <a:spcBef>
                <a:spcPts val="480"/>
              </a:spcBef>
              <a:spcAft>
                <a:spcPts val="0"/>
              </a:spcAft>
              <a:buClr>
                <a:schemeClr val="dk1"/>
              </a:buClr>
              <a:buSzPts val="2400"/>
              <a:buChar char="–"/>
              <a:defRPr sz="2400">
                <a:solidFill>
                  <a:schemeClr val="dk1"/>
                </a:solidFill>
                <a:latin typeface="Verdana"/>
                <a:ea typeface="Verdana"/>
                <a:cs typeface="Verdana"/>
                <a:sym typeface="Verdana"/>
              </a:defRPr>
            </a:lvl4pPr>
            <a:lvl5pPr indent="-381000" lvl="4" marL="2286000" algn="l">
              <a:spcBef>
                <a:spcPts val="480"/>
              </a:spcBef>
              <a:spcAft>
                <a:spcPts val="0"/>
              </a:spcAft>
              <a:buClr>
                <a:schemeClr val="dk1"/>
              </a:buClr>
              <a:buSzPts val="2400"/>
              <a:buChar char="»"/>
              <a:defRPr sz="2400">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 name="Google Shape;127;p69"/>
          <p:cNvSpPr txBox="1"/>
          <p:nvPr>
            <p:ph type="title"/>
          </p:nvPr>
        </p:nvSpPr>
        <p:spPr>
          <a:xfrm>
            <a:off x="457200" y="228600"/>
            <a:ext cx="50292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9900"/>
              </a:buClr>
              <a:buSzPts val="4400"/>
              <a:buFont typeface="Verdana"/>
              <a:buNone/>
              <a:defRPr b="1" sz="4400">
                <a:solidFill>
                  <a:srgbClr val="FF99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_IT's_Personal">
  <p:cSld name="PI_IT's_Personal">
    <p:spTree>
      <p:nvGrpSpPr>
        <p:cNvPr id="128" name="Shape 128"/>
        <p:cNvGrpSpPr/>
        <p:nvPr/>
      </p:nvGrpSpPr>
      <p:grpSpPr>
        <a:xfrm>
          <a:off x="0" y="0"/>
          <a:ext cx="0" cy="0"/>
          <a:chOff x="0" y="0"/>
          <a:chExt cx="0" cy="0"/>
        </a:xfrm>
      </p:grpSpPr>
      <p:sp>
        <p:nvSpPr>
          <p:cNvPr id="129" name="Google Shape;129;p70"/>
          <p:cNvSpPr/>
          <p:nvPr/>
        </p:nvSpPr>
        <p:spPr>
          <a:xfrm>
            <a:off x="0" y="2057400"/>
            <a:ext cx="9144000" cy="42672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130" name="Google Shape;130;p70"/>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131" name="Google Shape;131;p70"/>
          <p:cNvSpPr/>
          <p:nvPr/>
        </p:nvSpPr>
        <p:spPr>
          <a:xfrm>
            <a:off x="6781800" y="6362700"/>
            <a:ext cx="2362200" cy="3429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32" name="Google Shape;132;p70"/>
          <p:cNvSpPr txBox="1"/>
          <p:nvPr>
            <p:ph idx="1" type="subTitle"/>
          </p:nvPr>
        </p:nvSpPr>
        <p:spPr>
          <a:xfrm>
            <a:off x="457200" y="3200400"/>
            <a:ext cx="7772400" cy="27432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Clr>
                <a:srgbClr val="6600CC"/>
              </a:buClr>
              <a:buSzPts val="5400"/>
              <a:buNone/>
              <a:defRPr sz="5400">
                <a:solidFill>
                  <a:srgbClr val="6600CC"/>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33" name="Google Shape;133;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34" name="Google Shape;134;p70"/>
          <p:cNvSpPr txBox="1"/>
          <p:nvPr>
            <p:ph idx="2" type="body"/>
          </p:nvPr>
        </p:nvSpPr>
        <p:spPr>
          <a:xfrm>
            <a:off x="1295400" y="1219200"/>
            <a:ext cx="7391400" cy="990600"/>
          </a:xfrm>
          <a:prstGeom prst="rect">
            <a:avLst/>
          </a:prstGeom>
          <a:noFill/>
          <a:ln>
            <a:noFill/>
          </a:ln>
        </p:spPr>
        <p:txBody>
          <a:bodyPr anchorCtr="0" anchor="t" bIns="45700" lIns="91425" spcFirstLastPara="1" rIns="91425" wrap="square" tIns="45700">
            <a:normAutofit/>
          </a:bodyPr>
          <a:lstStyle>
            <a:lvl1pPr indent="-228600" lvl="0" marL="457200" algn="l">
              <a:spcBef>
                <a:spcPts val="1080"/>
              </a:spcBef>
              <a:spcAft>
                <a:spcPts val="0"/>
              </a:spcAft>
              <a:buClr>
                <a:srgbClr val="6600CC"/>
              </a:buClr>
              <a:buSzPts val="5400"/>
              <a:buNone/>
              <a:defRPr b="0" i="0" sz="5400">
                <a:solidFill>
                  <a:srgbClr val="6600CC"/>
                </a:solidFill>
                <a:latin typeface="Verdana"/>
                <a:ea typeface="Verdana"/>
                <a:cs typeface="Verdana"/>
                <a:sym typeface="Verdan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35" name="Google Shape;135;p70"/>
          <p:cNvCxnSpPr/>
          <p:nvPr/>
        </p:nvCxnSpPr>
        <p:spPr>
          <a:xfrm>
            <a:off x="0" y="2057400"/>
            <a:ext cx="8534400" cy="0"/>
          </a:xfrm>
          <a:prstGeom prst="straightConnector1">
            <a:avLst/>
          </a:prstGeom>
          <a:noFill/>
          <a:ln cap="flat" cmpd="sng" w="25400">
            <a:solidFill>
              <a:srgbClr val="A5A5A5"/>
            </a:solidFill>
            <a:prstDash val="solid"/>
            <a:round/>
            <a:headEnd len="sm" w="sm" type="none"/>
            <a:tailEnd len="sm" w="sm" type="none"/>
          </a:ln>
        </p:spPr>
      </p:cxnSp>
      <p:grpSp>
        <p:nvGrpSpPr>
          <p:cNvPr id="136" name="Google Shape;136;p70"/>
          <p:cNvGrpSpPr/>
          <p:nvPr/>
        </p:nvGrpSpPr>
        <p:grpSpPr>
          <a:xfrm>
            <a:off x="609600" y="888704"/>
            <a:ext cx="923260" cy="1473496"/>
            <a:chOff x="495300" y="888704"/>
            <a:chExt cx="923260" cy="1473496"/>
          </a:xfrm>
        </p:grpSpPr>
        <p:sp>
          <p:nvSpPr>
            <p:cNvPr id="137" name="Google Shape;137;p70"/>
            <p:cNvSpPr/>
            <p:nvPr/>
          </p:nvSpPr>
          <p:spPr>
            <a:xfrm>
              <a:off x="838200" y="1008888"/>
              <a:ext cx="246888" cy="1353312"/>
            </a:xfrm>
            <a:prstGeom prst="rect">
              <a:avLst/>
            </a:prstGeom>
            <a:solidFill>
              <a:srgbClr val="000099"/>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38" name="Google Shape;138;p70"/>
            <p:cNvSpPr/>
            <p:nvPr/>
          </p:nvSpPr>
          <p:spPr>
            <a:xfrm>
              <a:off x="495300" y="1219200"/>
              <a:ext cx="246888" cy="1143000"/>
            </a:xfrm>
            <a:prstGeom prst="rect">
              <a:avLst/>
            </a:prstGeom>
            <a:solidFill>
              <a:srgbClr val="9900FF"/>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139" name="Google Shape;139;p70"/>
            <p:cNvSpPr/>
            <p:nvPr/>
          </p:nvSpPr>
          <p:spPr>
            <a:xfrm rot="5400000">
              <a:off x="847060" y="545804"/>
              <a:ext cx="228600" cy="914400"/>
            </a:xfrm>
            <a:prstGeom prst="rect">
              <a:avLst/>
            </a:prstGeom>
            <a:solidFill>
              <a:srgbClr val="000099"/>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_Outline" type="obj">
  <p:cSld name="OBJECT">
    <p:spTree>
      <p:nvGrpSpPr>
        <p:cNvPr id="23" name="Shape 23"/>
        <p:cNvGrpSpPr/>
        <p:nvPr/>
      </p:nvGrpSpPr>
      <p:grpSpPr>
        <a:xfrm>
          <a:off x="0" y="0"/>
          <a:ext cx="0" cy="0"/>
          <a:chOff x="0" y="0"/>
          <a:chExt cx="0" cy="0"/>
        </a:xfrm>
      </p:grpSpPr>
      <p:sp>
        <p:nvSpPr>
          <p:cNvPr id="24" name="Google Shape;24;p57"/>
          <p:cNvSpPr/>
          <p:nvPr/>
        </p:nvSpPr>
        <p:spPr>
          <a:xfrm>
            <a:off x="6781800" y="6362700"/>
            <a:ext cx="2362200" cy="342900"/>
          </a:xfrm>
          <a:prstGeom prst="rect">
            <a:avLst/>
          </a:prstGeom>
          <a:solidFill>
            <a:srgbClr val="00CC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25" name="Google Shape;25;p5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CCFF"/>
              </a:buClr>
              <a:buSzPts val="4400"/>
              <a:buFont typeface="Verdana"/>
              <a:buNone/>
              <a:defRPr b="0" sz="4400">
                <a:solidFill>
                  <a:srgbClr val="00CCFF"/>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7"/>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00B0F0"/>
              </a:buClr>
              <a:buSzPts val="3200"/>
              <a:buFont typeface="Georgia"/>
              <a:buAutoNum type="arabicPeriod"/>
              <a:defRPr>
                <a:latin typeface="Verdana"/>
                <a:ea typeface="Verdana"/>
                <a:cs typeface="Verdana"/>
                <a:sym typeface="Verdana"/>
              </a:defRPr>
            </a:lvl1pPr>
            <a:lvl2pPr indent="-406400" lvl="1" marL="914400" algn="l">
              <a:spcBef>
                <a:spcPts val="560"/>
              </a:spcBef>
              <a:spcAft>
                <a:spcPts val="0"/>
              </a:spcAft>
              <a:buClr>
                <a:schemeClr val="dk1"/>
              </a:buClr>
              <a:buSzPts val="2800"/>
              <a:buChar char="–"/>
              <a:defRPr>
                <a:latin typeface="Times New Roman"/>
                <a:ea typeface="Times New Roman"/>
                <a:cs typeface="Times New Roman"/>
                <a:sym typeface="Times New Roman"/>
              </a:defRPr>
            </a:lvl2pPr>
            <a:lvl3pPr indent="-381000" lvl="2" marL="1371600" algn="l">
              <a:spcBef>
                <a:spcPts val="480"/>
              </a:spcBef>
              <a:spcAft>
                <a:spcPts val="0"/>
              </a:spcAft>
              <a:buClr>
                <a:schemeClr val="dk1"/>
              </a:buClr>
              <a:buSzPts val="2400"/>
              <a:buChar char="•"/>
              <a:defRPr>
                <a:latin typeface="Times New Roman"/>
                <a:ea typeface="Times New Roman"/>
                <a:cs typeface="Times New Roman"/>
                <a:sym typeface="Times New Roman"/>
              </a:defRPr>
            </a:lvl3pPr>
            <a:lvl4pPr indent="-355600" lvl="3" marL="1828800" algn="l">
              <a:spcBef>
                <a:spcPts val="400"/>
              </a:spcBef>
              <a:spcAft>
                <a:spcPts val="0"/>
              </a:spcAft>
              <a:buClr>
                <a:schemeClr val="dk1"/>
              </a:buClr>
              <a:buSzPts val="2000"/>
              <a:buChar char="–"/>
              <a:defRPr>
                <a:latin typeface="Times New Roman"/>
                <a:ea typeface="Times New Roman"/>
                <a:cs typeface="Times New Roman"/>
                <a:sym typeface="Times New Roman"/>
              </a:defRPr>
            </a:lvl4pPr>
            <a:lvl5pPr indent="-355600" lvl="4" marL="2286000" algn="l">
              <a:spcBef>
                <a:spcPts val="400"/>
              </a:spcBef>
              <a:spcAft>
                <a:spcPts val="0"/>
              </a:spcAft>
              <a:buClr>
                <a:schemeClr val="dk1"/>
              </a:buClr>
              <a:buSzPts val="2000"/>
              <a:buChar char="»"/>
              <a:defRPr>
                <a:latin typeface="Times New Roman"/>
                <a:ea typeface="Times New Roman"/>
                <a:cs typeface="Times New Roman"/>
                <a:sym typeface="Times New Roma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57"/>
          <p:cNvCxnSpPr/>
          <p:nvPr/>
        </p:nvCxnSpPr>
        <p:spPr>
          <a:xfrm>
            <a:off x="609600" y="6324600"/>
            <a:ext cx="8534400" cy="0"/>
          </a:xfrm>
          <a:prstGeom prst="straightConnector1">
            <a:avLst/>
          </a:prstGeom>
          <a:noFill/>
          <a:ln cap="flat" cmpd="sng" w="25400">
            <a:solidFill>
              <a:srgbClr val="C2D59B"/>
            </a:solidFill>
            <a:prstDash val="solid"/>
            <a:round/>
            <a:headEnd len="sm" w="sm" type="none"/>
            <a:tailEnd len="sm" w="sm" type="none"/>
          </a:ln>
        </p:spPr>
      </p:cxnSp>
      <p:cxnSp>
        <p:nvCxnSpPr>
          <p:cNvPr id="29" name="Google Shape;29;p57"/>
          <p:cNvCxnSpPr/>
          <p:nvPr/>
        </p:nvCxnSpPr>
        <p:spPr>
          <a:xfrm>
            <a:off x="0" y="304800"/>
            <a:ext cx="8534400" cy="0"/>
          </a:xfrm>
          <a:prstGeom prst="straightConnector1">
            <a:avLst/>
          </a:prstGeom>
          <a:noFill/>
          <a:ln cap="flat" cmpd="sng" w="25400">
            <a:solidFill>
              <a:srgbClr val="C2D59B"/>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_Learning_Obj">
  <p:cSld name="Ch_Learning_Obj">
    <p:spTree>
      <p:nvGrpSpPr>
        <p:cNvPr id="30" name="Shape 30"/>
        <p:cNvGrpSpPr/>
        <p:nvPr/>
      </p:nvGrpSpPr>
      <p:grpSpPr>
        <a:xfrm>
          <a:off x="0" y="0"/>
          <a:ext cx="0" cy="0"/>
          <a:chOff x="0" y="0"/>
          <a:chExt cx="0" cy="0"/>
        </a:xfrm>
      </p:grpSpPr>
      <p:sp>
        <p:nvSpPr>
          <p:cNvPr id="31" name="Google Shape;31;p58"/>
          <p:cNvSpPr/>
          <p:nvPr/>
        </p:nvSpPr>
        <p:spPr>
          <a:xfrm>
            <a:off x="6781800" y="6362700"/>
            <a:ext cx="2362200" cy="342900"/>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32" name="Google Shape;32;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FF9900"/>
              </a:buClr>
              <a:buSzPts val="3200"/>
              <a:buFont typeface="Georgia"/>
              <a:buAutoNum type="arabicPeriod"/>
              <a:defRPr>
                <a:latin typeface="Times New Roman"/>
                <a:ea typeface="Times New Roman"/>
                <a:cs typeface="Times New Roman"/>
                <a:sym typeface="Times New Roman"/>
              </a:defRPr>
            </a:lvl1pPr>
            <a:lvl2pPr indent="-406400" lvl="1" marL="914400" algn="l">
              <a:spcBef>
                <a:spcPts val="560"/>
              </a:spcBef>
              <a:spcAft>
                <a:spcPts val="0"/>
              </a:spcAft>
              <a:buClr>
                <a:schemeClr val="dk1"/>
              </a:buClr>
              <a:buSzPts val="2800"/>
              <a:buChar char="–"/>
              <a:defRPr>
                <a:latin typeface="Times New Roman"/>
                <a:ea typeface="Times New Roman"/>
                <a:cs typeface="Times New Roman"/>
                <a:sym typeface="Times New Roman"/>
              </a:defRPr>
            </a:lvl2pPr>
            <a:lvl3pPr indent="-381000" lvl="2" marL="1371600" algn="l">
              <a:spcBef>
                <a:spcPts val="480"/>
              </a:spcBef>
              <a:spcAft>
                <a:spcPts val="0"/>
              </a:spcAft>
              <a:buClr>
                <a:schemeClr val="dk1"/>
              </a:buClr>
              <a:buSzPts val="2400"/>
              <a:buChar char="•"/>
              <a:defRPr>
                <a:latin typeface="Times New Roman"/>
                <a:ea typeface="Times New Roman"/>
                <a:cs typeface="Times New Roman"/>
                <a:sym typeface="Times New Roman"/>
              </a:defRPr>
            </a:lvl3pPr>
            <a:lvl4pPr indent="-355600" lvl="3" marL="1828800" algn="l">
              <a:spcBef>
                <a:spcPts val="400"/>
              </a:spcBef>
              <a:spcAft>
                <a:spcPts val="0"/>
              </a:spcAft>
              <a:buClr>
                <a:schemeClr val="dk1"/>
              </a:buClr>
              <a:buSzPts val="2000"/>
              <a:buChar char="–"/>
              <a:defRPr>
                <a:latin typeface="Times New Roman"/>
                <a:ea typeface="Times New Roman"/>
                <a:cs typeface="Times New Roman"/>
                <a:sym typeface="Times New Roman"/>
              </a:defRPr>
            </a:lvl4pPr>
            <a:lvl5pPr indent="-355600" lvl="4" marL="2286000" algn="l">
              <a:spcBef>
                <a:spcPts val="400"/>
              </a:spcBef>
              <a:spcAft>
                <a:spcPts val="0"/>
              </a:spcAft>
              <a:buClr>
                <a:schemeClr val="dk1"/>
              </a:buClr>
              <a:buSzPts val="2000"/>
              <a:buChar char="»"/>
              <a:defRPr>
                <a:latin typeface="Times New Roman"/>
                <a:ea typeface="Times New Roman"/>
                <a:cs typeface="Times New Roman"/>
                <a:sym typeface="Times New Roma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58"/>
          <p:cNvCxnSpPr/>
          <p:nvPr/>
        </p:nvCxnSpPr>
        <p:spPr>
          <a:xfrm>
            <a:off x="609600" y="6324600"/>
            <a:ext cx="8534400" cy="0"/>
          </a:xfrm>
          <a:prstGeom prst="straightConnector1">
            <a:avLst/>
          </a:prstGeom>
          <a:noFill/>
          <a:ln cap="flat" cmpd="sng" w="25400">
            <a:solidFill>
              <a:srgbClr val="C2D59B"/>
            </a:solidFill>
            <a:prstDash val="solid"/>
            <a:round/>
            <a:headEnd len="sm" w="sm" type="none"/>
            <a:tailEnd len="sm" w="sm" type="none"/>
          </a:ln>
        </p:spPr>
      </p:cxnSp>
      <p:cxnSp>
        <p:nvCxnSpPr>
          <p:cNvPr id="35" name="Google Shape;35;p58"/>
          <p:cNvCxnSpPr/>
          <p:nvPr/>
        </p:nvCxnSpPr>
        <p:spPr>
          <a:xfrm>
            <a:off x="0" y="304800"/>
            <a:ext cx="8534400" cy="0"/>
          </a:xfrm>
          <a:prstGeom prst="straightConnector1">
            <a:avLst/>
          </a:prstGeom>
          <a:noFill/>
          <a:ln cap="flat" cmpd="sng" w="25400">
            <a:solidFill>
              <a:srgbClr val="C2D59B"/>
            </a:solidFill>
            <a:prstDash val="solid"/>
            <a:round/>
            <a:headEnd len="sm" w="sm" type="none"/>
            <a:tailEnd len="sm" w="sm" type="none"/>
          </a:ln>
        </p:spPr>
      </p:cxnSp>
      <p:sp>
        <p:nvSpPr>
          <p:cNvPr id="36" name="Google Shape;36;p58"/>
          <p:cNvSpPr txBox="1"/>
          <p:nvPr>
            <p:ph idx="2" type="subTitle"/>
          </p:nvPr>
        </p:nvSpPr>
        <p:spPr>
          <a:xfrm>
            <a:off x="457200" y="533400"/>
            <a:ext cx="8686800" cy="1066800"/>
          </a:xfrm>
          <a:prstGeom prst="rect">
            <a:avLst/>
          </a:prstGeom>
          <a:noFill/>
          <a:ln>
            <a:noFill/>
          </a:ln>
        </p:spPr>
        <p:txBody>
          <a:bodyPr anchorCtr="0" anchor="t" bIns="45700" lIns="91425" spcFirstLastPara="1" rIns="91425" wrap="square" tIns="45700">
            <a:normAutofit/>
          </a:bodyPr>
          <a:lstStyle>
            <a:lvl1pPr lvl="0" algn="l">
              <a:lnSpc>
                <a:spcPct val="154545"/>
              </a:lnSpc>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7" name="Google Shape;37;p58"/>
          <p:cNvSpPr txBox="1"/>
          <p:nvPr/>
        </p:nvSpPr>
        <p:spPr>
          <a:xfrm>
            <a:off x="7263063" y="533400"/>
            <a:ext cx="1652337" cy="1066800"/>
          </a:xfrm>
          <a:prstGeom prst="rect">
            <a:avLst/>
          </a:prstGeom>
          <a:noFill/>
          <a:ln>
            <a:noFill/>
          </a:ln>
        </p:spPr>
        <p:txBody>
          <a:bodyPr anchorCtr="0" anchor="t" bIns="45700" lIns="91425" spcFirstLastPara="1" rIns="91425" wrap="square" tIns="45700">
            <a:normAutofit/>
          </a:bodyPr>
          <a:lstStyle/>
          <a:p>
            <a:pPr indent="0" lvl="0" marL="0" marR="0" rtl="0" algn="l">
              <a:lnSpc>
                <a:spcPct val="154545"/>
              </a:lnSpc>
              <a:spcBef>
                <a:spcPts val="0"/>
              </a:spcBef>
              <a:spcAft>
                <a:spcPts val="0"/>
              </a:spcAft>
              <a:buClr>
                <a:srgbClr val="538CD5"/>
              </a:buClr>
              <a:buSzPts val="4400"/>
              <a:buFont typeface="Arial"/>
              <a:buNone/>
            </a:pPr>
            <a:r>
              <a:rPr b="0" i="0" lang="en-US" sz="4400" u="none" cap="none" strike="noStrike">
                <a:solidFill>
                  <a:srgbClr val="538CD5"/>
                </a:solidFill>
                <a:latin typeface="Verdana"/>
                <a:ea typeface="Verdana"/>
                <a:cs typeface="Verdana"/>
                <a:sym typeface="Verdana"/>
              </a:rPr>
              <a:t>&gt;&gt;&gt;</a:t>
            </a:r>
            <a:endParaRPr b="0" i="0" sz="4400" u="none" cap="none" strike="noStrike">
              <a:solidFill>
                <a:srgbClr val="538CD5"/>
              </a:solidFill>
              <a:latin typeface="Verdana"/>
              <a:ea typeface="Verdana"/>
              <a:cs typeface="Verdana"/>
              <a:sym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Case">
  <p:cSld name="Opening Case">
    <p:spTree>
      <p:nvGrpSpPr>
        <p:cNvPr id="38" name="Shape 38"/>
        <p:cNvGrpSpPr/>
        <p:nvPr/>
      </p:nvGrpSpPr>
      <p:grpSpPr>
        <a:xfrm>
          <a:off x="0" y="0"/>
          <a:ext cx="0" cy="0"/>
          <a:chOff x="0" y="0"/>
          <a:chExt cx="0" cy="0"/>
        </a:xfrm>
      </p:grpSpPr>
      <p:cxnSp>
        <p:nvCxnSpPr>
          <p:cNvPr id="39" name="Google Shape;39;p59"/>
          <p:cNvCxnSpPr/>
          <p:nvPr/>
        </p:nvCxnSpPr>
        <p:spPr>
          <a:xfrm>
            <a:off x="0" y="6477000"/>
            <a:ext cx="8686800" cy="0"/>
          </a:xfrm>
          <a:prstGeom prst="straightConnector1">
            <a:avLst/>
          </a:prstGeom>
          <a:noFill/>
          <a:ln cap="flat" cmpd="sng" w="25400">
            <a:solidFill>
              <a:srgbClr val="A5A5A5"/>
            </a:solidFill>
            <a:prstDash val="solid"/>
            <a:round/>
            <a:headEnd len="sm" w="sm" type="none"/>
            <a:tailEnd len="sm" w="sm" type="none"/>
          </a:ln>
        </p:spPr>
      </p:cxnSp>
      <p:sp>
        <p:nvSpPr>
          <p:cNvPr id="40" name="Google Shape;40;p59"/>
          <p:cNvSpPr/>
          <p:nvPr/>
        </p:nvSpPr>
        <p:spPr>
          <a:xfrm>
            <a:off x="8382000" y="5715000"/>
            <a:ext cx="304800" cy="762000"/>
          </a:xfrm>
          <a:prstGeom prst="rect">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41" name="Google Shape;41;p59"/>
          <p:cNvCxnSpPr/>
          <p:nvPr/>
        </p:nvCxnSpPr>
        <p:spPr>
          <a:xfrm>
            <a:off x="609600" y="1219200"/>
            <a:ext cx="8534400" cy="0"/>
          </a:xfrm>
          <a:prstGeom prst="straightConnector1">
            <a:avLst/>
          </a:prstGeom>
          <a:noFill/>
          <a:ln cap="flat" cmpd="sng" w="25400">
            <a:solidFill>
              <a:srgbClr val="A5A5A5"/>
            </a:solidFill>
            <a:prstDash val="solid"/>
            <a:round/>
            <a:headEnd len="sm" w="sm" type="none"/>
            <a:tailEnd len="sm" w="sm" type="none"/>
          </a:ln>
        </p:spPr>
      </p:cxnSp>
      <p:sp>
        <p:nvSpPr>
          <p:cNvPr id="42" name="Google Shape;42;p59"/>
          <p:cNvSpPr txBox="1"/>
          <p:nvPr>
            <p:ph idx="12" type="sldNum"/>
          </p:nvPr>
        </p:nvSpPr>
        <p:spPr>
          <a:xfrm>
            <a:off x="6553200" y="6119896"/>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59"/>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b="1" sz="3200">
                <a:latin typeface="Verdana"/>
                <a:ea typeface="Verdana"/>
                <a:cs typeface="Verdana"/>
                <a:sym typeface="Verdana"/>
              </a:defRPr>
            </a:lvl1pPr>
            <a:lvl2pPr indent="-381000" lvl="1" marL="914400" algn="l">
              <a:spcBef>
                <a:spcPts val="480"/>
              </a:spcBef>
              <a:spcAft>
                <a:spcPts val="0"/>
              </a:spcAft>
              <a:buClr>
                <a:srgbClr val="366092"/>
              </a:buClr>
              <a:buSzPts val="2400"/>
              <a:buFont typeface="Georgia"/>
              <a:buAutoNum type="arabicPeriod"/>
              <a:defRPr sz="2400">
                <a:solidFill>
                  <a:schemeClr val="dk1"/>
                </a:solidFill>
                <a:latin typeface="Verdana"/>
                <a:ea typeface="Verdana"/>
                <a:cs typeface="Verdana"/>
                <a:sym typeface="Verdana"/>
              </a:defRPr>
            </a:lvl2pPr>
            <a:lvl3pPr indent="-355600" lvl="2" marL="1371600" algn="l">
              <a:spcBef>
                <a:spcPts val="400"/>
              </a:spcBef>
              <a:spcAft>
                <a:spcPts val="0"/>
              </a:spcAft>
              <a:buClr>
                <a:schemeClr val="dk1"/>
              </a:buClr>
              <a:buSzPts val="2000"/>
              <a:buChar char="•"/>
              <a:defRPr sz="2000">
                <a:solidFill>
                  <a:schemeClr val="dk1"/>
                </a:solidFill>
                <a:latin typeface="Verdana"/>
                <a:ea typeface="Verdana"/>
                <a:cs typeface="Verdana"/>
                <a:sym typeface="Verdana"/>
              </a:defRPr>
            </a:lvl3pPr>
            <a:lvl4pPr indent="-342900" lvl="3" marL="1828800" algn="l">
              <a:spcBef>
                <a:spcPts val="360"/>
              </a:spcBef>
              <a:spcAft>
                <a:spcPts val="0"/>
              </a:spcAft>
              <a:buClr>
                <a:schemeClr val="dk1"/>
              </a:buClr>
              <a:buSzPts val="1800"/>
              <a:buChar char="–"/>
              <a:defRPr sz="1800">
                <a:solidFill>
                  <a:schemeClr val="dk1"/>
                </a:solidFill>
                <a:latin typeface="Verdana"/>
                <a:ea typeface="Verdana"/>
                <a:cs typeface="Verdana"/>
                <a:sym typeface="Verdana"/>
              </a:defRPr>
            </a:lvl4pPr>
            <a:lvl5pPr indent="-342900" lvl="4" marL="2286000" algn="l">
              <a:spcBef>
                <a:spcPts val="360"/>
              </a:spcBef>
              <a:spcAft>
                <a:spcPts val="0"/>
              </a:spcAft>
              <a:buClr>
                <a:schemeClr val="dk1"/>
              </a:buClr>
              <a:buSzPts val="1800"/>
              <a:buChar char="»"/>
              <a:defRPr sz="1800">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59"/>
          <p:cNvSpPr txBox="1"/>
          <p:nvPr>
            <p:ph type="title"/>
          </p:nvPr>
        </p:nvSpPr>
        <p:spPr>
          <a:xfrm>
            <a:off x="3276600" y="228600"/>
            <a:ext cx="22098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366092"/>
              </a:buClr>
              <a:buSzPts val="4400"/>
              <a:buFont typeface="Verdana"/>
              <a:buNone/>
              <a:defRPr b="1" sz="4400">
                <a:solidFill>
                  <a:srgbClr val="36609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9"/>
          <p:cNvSpPr txBox="1"/>
          <p:nvPr/>
        </p:nvSpPr>
        <p:spPr>
          <a:xfrm>
            <a:off x="457200" y="228600"/>
            <a:ext cx="3276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66092"/>
              </a:buClr>
              <a:buSzPts val="4400"/>
              <a:buFont typeface="Verdana"/>
              <a:buNone/>
            </a:pPr>
            <a:r>
              <a:rPr b="0" i="0" lang="en-US" sz="4400" u="none" cap="none" strike="noStrike">
                <a:solidFill>
                  <a:srgbClr val="366092"/>
                </a:solidFill>
                <a:latin typeface="Verdana"/>
                <a:ea typeface="Verdana"/>
                <a:cs typeface="Verdana"/>
                <a:sym typeface="Verdana"/>
              </a:rPr>
              <a:t>OPENING</a:t>
            </a:r>
            <a:endParaRPr b="0" i="0" sz="4400" u="none" cap="none" strike="noStrike">
              <a:solidFill>
                <a:srgbClr val="366092"/>
              </a:solidFill>
              <a:latin typeface="Verdana"/>
              <a:ea typeface="Verdana"/>
              <a:cs typeface="Verdana"/>
              <a:sym typeface="Verdana"/>
            </a:endParaRPr>
          </a:p>
        </p:txBody>
      </p:sp>
      <p:sp>
        <p:nvSpPr>
          <p:cNvPr id="46" name="Google Shape;46;p59"/>
          <p:cNvSpPr txBox="1"/>
          <p:nvPr/>
        </p:nvSpPr>
        <p:spPr>
          <a:xfrm>
            <a:off x="5181600" y="228600"/>
            <a:ext cx="24384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6600CC"/>
              </a:buClr>
              <a:buSzPts val="4400"/>
              <a:buFont typeface="Verdana"/>
              <a:buNone/>
            </a:pPr>
            <a:r>
              <a:rPr b="1" i="0" lang="en-US" sz="4400" u="none" cap="none" strike="noStrike">
                <a:solidFill>
                  <a:srgbClr val="6600CC"/>
                </a:solidFill>
                <a:latin typeface="Verdana"/>
                <a:ea typeface="Verdana"/>
                <a:cs typeface="Verdana"/>
                <a:sym typeface="Verdana"/>
              </a:rPr>
              <a:t>&gt;</a:t>
            </a:r>
            <a:endParaRPr b="1" i="0" sz="4400" u="none" cap="none" strike="noStrike">
              <a:solidFill>
                <a:srgbClr val="6600CC"/>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2">
  <p:cSld name="Topic Level2">
    <p:spTree>
      <p:nvGrpSpPr>
        <p:cNvPr id="47" name="Shape 47"/>
        <p:cNvGrpSpPr/>
        <p:nvPr/>
      </p:nvGrpSpPr>
      <p:grpSpPr>
        <a:xfrm>
          <a:off x="0" y="0"/>
          <a:ext cx="0" cy="0"/>
          <a:chOff x="0" y="0"/>
          <a:chExt cx="0" cy="0"/>
        </a:xfrm>
      </p:grpSpPr>
      <p:sp>
        <p:nvSpPr>
          <p:cNvPr id="48" name="Google Shape;48;p60"/>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49" name="Google Shape;49;p60"/>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50" name="Google Shape;50;p60"/>
          <p:cNvSpPr/>
          <p:nvPr/>
        </p:nvSpPr>
        <p:spPr>
          <a:xfrm>
            <a:off x="6781800" y="6362700"/>
            <a:ext cx="2362200" cy="3429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51" name="Google Shape;51;p60"/>
          <p:cNvSpPr txBox="1"/>
          <p:nvPr>
            <p:ph idx="1" type="subTitle"/>
          </p:nvPr>
        </p:nvSpPr>
        <p:spPr>
          <a:xfrm>
            <a:off x="2057400" y="304800"/>
            <a:ext cx="6553199" cy="16764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Clr>
                <a:srgbClr val="FF9900"/>
              </a:buClr>
              <a:buSzPts val="4400"/>
              <a:buNone/>
              <a:defRPr sz="4400">
                <a:solidFill>
                  <a:srgbClr val="FF9900"/>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2" name="Google Shape;52;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60"/>
          <p:cNvSpPr txBox="1"/>
          <p:nvPr>
            <p:ph idx="2" type="body"/>
          </p:nvPr>
        </p:nvSpPr>
        <p:spPr>
          <a:xfrm>
            <a:off x="76200" y="0"/>
            <a:ext cx="1981200" cy="1524000"/>
          </a:xfrm>
          <a:prstGeom prst="rect">
            <a:avLst/>
          </a:prstGeom>
          <a:noFill/>
          <a:ln>
            <a:noFill/>
          </a:ln>
        </p:spPr>
        <p:txBody>
          <a:bodyPr anchorCtr="0" anchor="t" bIns="45700" lIns="91425" spcFirstLastPara="1" rIns="91425" wrap="square" tIns="45700">
            <a:noAutofit/>
          </a:bodyPr>
          <a:lstStyle>
            <a:lvl1pPr indent="-228600" lvl="0" marL="457200" algn="ctr">
              <a:spcBef>
                <a:spcPts val="1440"/>
              </a:spcBef>
              <a:spcAft>
                <a:spcPts val="0"/>
              </a:spcAft>
              <a:buClr>
                <a:srgbClr val="7F7F7F"/>
              </a:buClr>
              <a:buSzPts val="7200"/>
              <a:buNone/>
              <a:defRPr sz="7200">
                <a:solidFill>
                  <a:srgbClr val="7F7F7F"/>
                </a:solidFill>
                <a:latin typeface="Century Gothic"/>
                <a:ea typeface="Century Gothic"/>
                <a:cs typeface="Century Gothic"/>
                <a:sym typeface="Century Gothic"/>
              </a:defRPr>
            </a:lvl1pPr>
            <a:lvl2pPr indent="-228600" lvl="1" marL="914400" algn="l">
              <a:spcBef>
                <a:spcPts val="1440"/>
              </a:spcBef>
              <a:spcAft>
                <a:spcPts val="0"/>
              </a:spcAft>
              <a:buClr>
                <a:schemeClr val="dk1"/>
              </a:buClr>
              <a:buSzPts val="7200"/>
              <a:buNone/>
              <a:defRPr sz="7200">
                <a:latin typeface="Century Gothic"/>
                <a:ea typeface="Century Gothic"/>
                <a:cs typeface="Century Gothic"/>
                <a:sym typeface="Century Gothic"/>
              </a:defRPr>
            </a:lvl2pPr>
            <a:lvl3pPr indent="-228600" lvl="2" marL="1371600" algn="l">
              <a:spcBef>
                <a:spcPts val="1440"/>
              </a:spcBef>
              <a:spcAft>
                <a:spcPts val="0"/>
              </a:spcAft>
              <a:buClr>
                <a:schemeClr val="dk1"/>
              </a:buClr>
              <a:buSzPts val="7200"/>
              <a:buNone/>
              <a:defRPr sz="7200">
                <a:latin typeface="Century Gothic"/>
                <a:ea typeface="Century Gothic"/>
                <a:cs typeface="Century Gothic"/>
                <a:sym typeface="Century Gothic"/>
              </a:defRPr>
            </a:lvl3pPr>
            <a:lvl4pPr indent="-228600" lvl="3" marL="1828800" algn="l">
              <a:spcBef>
                <a:spcPts val="1440"/>
              </a:spcBef>
              <a:spcAft>
                <a:spcPts val="0"/>
              </a:spcAft>
              <a:buClr>
                <a:schemeClr val="dk1"/>
              </a:buClr>
              <a:buSzPts val="7200"/>
              <a:buNone/>
              <a:defRPr sz="7200">
                <a:latin typeface="Century Gothic"/>
                <a:ea typeface="Century Gothic"/>
                <a:cs typeface="Century Gothic"/>
                <a:sym typeface="Century Gothic"/>
              </a:defRPr>
            </a:lvl4pPr>
            <a:lvl5pPr indent="-228600" lvl="4" marL="2286000" algn="l">
              <a:spcBef>
                <a:spcPts val="1440"/>
              </a:spcBef>
              <a:spcAft>
                <a:spcPts val="0"/>
              </a:spcAft>
              <a:buClr>
                <a:schemeClr val="dk1"/>
              </a:buClr>
              <a:buSzPts val="7200"/>
              <a:buNone/>
              <a:defRPr sz="7200">
                <a:latin typeface="Century Gothic"/>
                <a:ea typeface="Century Gothic"/>
                <a:cs typeface="Century Gothic"/>
                <a:sym typeface="Century Gothic"/>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60"/>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6600CC"/>
              </a:buClr>
              <a:buSzPts val="3200"/>
              <a:buChar char="•"/>
              <a:defRPr>
                <a:solidFill>
                  <a:srgbClr val="6600CC"/>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55" name="Google Shape;55;p60"/>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zaxcv">
  <p:cSld name="Image Slidezaxcv">
    <p:spTree>
      <p:nvGrpSpPr>
        <p:cNvPr id="56" name="Shape 56"/>
        <p:cNvGrpSpPr/>
        <p:nvPr/>
      </p:nvGrpSpPr>
      <p:grpSpPr>
        <a:xfrm>
          <a:off x="0" y="0"/>
          <a:ext cx="0" cy="0"/>
          <a:chOff x="0" y="0"/>
          <a:chExt cx="0" cy="0"/>
        </a:xfrm>
      </p:grpSpPr>
      <p:cxnSp>
        <p:nvCxnSpPr>
          <p:cNvPr id="57" name="Google Shape;57;p61"/>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58" name="Google Shape;58;p61"/>
          <p:cNvSpPr/>
          <p:nvPr/>
        </p:nvSpPr>
        <p:spPr>
          <a:xfrm>
            <a:off x="6781800" y="6362700"/>
            <a:ext cx="2362200" cy="342900"/>
          </a:xfrm>
          <a:prstGeom prst="rect">
            <a:avLst/>
          </a:prstGeom>
          <a:solidFill>
            <a:srgbClr val="6600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59" name="Google Shape;59;p61"/>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0" name="Google Shape;60;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61"/>
          <p:cNvSpPr txBox="1"/>
          <p:nvPr>
            <p:ph idx="2" type="body"/>
          </p:nvPr>
        </p:nvSpPr>
        <p:spPr>
          <a:xfrm>
            <a:off x="457200" y="1524000"/>
            <a:ext cx="8153400" cy="4724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62" name="Google Shape;62;p61"/>
          <p:cNvCxnSpPr/>
          <p:nvPr/>
        </p:nvCxnSpPr>
        <p:spPr>
          <a:xfrm>
            <a:off x="0" y="14478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3">
  <p:cSld name="Topic Level3">
    <p:spTree>
      <p:nvGrpSpPr>
        <p:cNvPr id="63" name="Shape 63"/>
        <p:cNvGrpSpPr/>
        <p:nvPr/>
      </p:nvGrpSpPr>
      <p:grpSpPr>
        <a:xfrm>
          <a:off x="0" y="0"/>
          <a:ext cx="0" cy="0"/>
          <a:chOff x="0" y="0"/>
          <a:chExt cx="0" cy="0"/>
        </a:xfrm>
      </p:grpSpPr>
      <p:sp>
        <p:nvSpPr>
          <p:cNvPr id="64" name="Google Shape;64;p62"/>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65" name="Google Shape;65;p62"/>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66" name="Google Shape;66;p62"/>
          <p:cNvSpPr/>
          <p:nvPr/>
        </p:nvSpPr>
        <p:spPr>
          <a:xfrm>
            <a:off x="6781800" y="6362700"/>
            <a:ext cx="2362200" cy="342900"/>
          </a:xfrm>
          <a:prstGeom prst="rect">
            <a:avLst/>
          </a:prstGeom>
          <a:solidFill>
            <a:srgbClr val="6600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67" name="Google Shape;67;p62"/>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rgbClr val="6600CC"/>
              </a:buClr>
              <a:buSzPts val="4400"/>
              <a:buNone/>
              <a:defRPr sz="4400">
                <a:solidFill>
                  <a:srgbClr val="6600CC"/>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8" name="Google Shape;68;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62"/>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solidFill>
                  <a:schemeClr val="dk1"/>
                </a:solidFill>
                <a:latin typeface="Verdana"/>
                <a:ea typeface="Verdana"/>
                <a:cs typeface="Verdana"/>
                <a:sym typeface="Verdana"/>
              </a:defRPr>
            </a:lvl1pPr>
            <a:lvl2pPr indent="-406400" lvl="1" marL="914400" algn="l">
              <a:spcBef>
                <a:spcPts val="560"/>
              </a:spcBef>
              <a:spcAft>
                <a:spcPts val="0"/>
              </a:spcAft>
              <a:buClr>
                <a:schemeClr val="dk1"/>
              </a:buClr>
              <a:buSzPts val="2800"/>
              <a:buChar char="–"/>
              <a:defRPr>
                <a:solidFill>
                  <a:schemeClr val="dk1"/>
                </a:solidFill>
                <a:latin typeface="Verdana"/>
                <a:ea typeface="Verdana"/>
                <a:cs typeface="Verdana"/>
                <a:sym typeface="Verdana"/>
              </a:defRPr>
            </a:lvl2pPr>
            <a:lvl3pPr indent="-381000" lvl="2" marL="1371600" algn="l">
              <a:spcBef>
                <a:spcPts val="480"/>
              </a:spcBef>
              <a:spcAft>
                <a:spcPts val="0"/>
              </a:spcAft>
              <a:buClr>
                <a:schemeClr val="dk1"/>
              </a:buClr>
              <a:buSzPts val="2400"/>
              <a:buChar char="•"/>
              <a:defRPr>
                <a:solidFill>
                  <a:schemeClr val="dk1"/>
                </a:solidFill>
                <a:latin typeface="Verdana"/>
                <a:ea typeface="Verdana"/>
                <a:cs typeface="Verdana"/>
                <a:sym typeface="Verdana"/>
              </a:defRPr>
            </a:lvl3pPr>
            <a:lvl4pPr indent="-355600" lvl="3" marL="1828800" algn="l">
              <a:spcBef>
                <a:spcPts val="400"/>
              </a:spcBef>
              <a:spcAft>
                <a:spcPts val="0"/>
              </a:spcAft>
              <a:buClr>
                <a:schemeClr val="dk1"/>
              </a:buClr>
              <a:buSzPts val="2000"/>
              <a:buChar char="–"/>
              <a:defRPr>
                <a:solidFill>
                  <a:schemeClr val="dk1"/>
                </a:solidFill>
                <a:latin typeface="Verdana"/>
                <a:ea typeface="Verdana"/>
                <a:cs typeface="Verdana"/>
                <a:sym typeface="Verdana"/>
              </a:defRPr>
            </a:lvl4pPr>
            <a:lvl5pPr indent="-355600" lvl="4" marL="2286000" algn="l">
              <a:spcBef>
                <a:spcPts val="400"/>
              </a:spcBef>
              <a:spcAft>
                <a:spcPts val="0"/>
              </a:spcAft>
              <a:buClr>
                <a:schemeClr val="dk1"/>
              </a:buClr>
              <a:buSzPts val="2000"/>
              <a:buChar char="»"/>
              <a:defRPr>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70" name="Google Shape;70;p62"/>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Level4">
  <p:cSld name="Topic Level4">
    <p:spTree>
      <p:nvGrpSpPr>
        <p:cNvPr id="71" name="Shape 71"/>
        <p:cNvGrpSpPr/>
        <p:nvPr/>
      </p:nvGrpSpPr>
      <p:grpSpPr>
        <a:xfrm>
          <a:off x="0" y="0"/>
          <a:ext cx="0" cy="0"/>
          <a:chOff x="0" y="0"/>
          <a:chExt cx="0" cy="0"/>
        </a:xfrm>
      </p:grpSpPr>
      <p:sp>
        <p:nvSpPr>
          <p:cNvPr id="72" name="Google Shape;72;p63"/>
          <p:cNvSpPr/>
          <p:nvPr/>
        </p:nvSpPr>
        <p:spPr>
          <a:xfrm>
            <a:off x="0" y="1905000"/>
            <a:ext cx="9144000" cy="4419600"/>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73" name="Google Shape;73;p63"/>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74" name="Google Shape;74;p63"/>
          <p:cNvSpPr/>
          <p:nvPr/>
        </p:nvSpPr>
        <p:spPr>
          <a:xfrm>
            <a:off x="6781800" y="6362700"/>
            <a:ext cx="2362200" cy="342900"/>
          </a:xfrm>
          <a:prstGeom prst="rect">
            <a:avLst/>
          </a:prstGeom>
          <a:solidFill>
            <a:srgbClr val="9900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75" name="Google Shape;75;p6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lvl1pPr lvl="0" algn="l">
              <a:spcBef>
                <a:spcPts val="600"/>
              </a:spcBef>
              <a:spcAft>
                <a:spcPts val="0"/>
              </a:spcAft>
              <a:buClr>
                <a:srgbClr val="9900FF"/>
              </a:buClr>
              <a:buSzPts val="4400"/>
              <a:buNone/>
              <a:defRPr sz="4400">
                <a:solidFill>
                  <a:srgbClr val="9900FF"/>
                </a:solidFill>
                <a:latin typeface="Verdana"/>
                <a:ea typeface="Verdana"/>
                <a:cs typeface="Verdana"/>
                <a:sym typeface="Verdana"/>
              </a:defRPr>
            </a:lvl1pPr>
            <a:lvl2pPr lvl="1" algn="ctr">
              <a:spcBef>
                <a:spcPts val="60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76" name="Google Shape;76;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63"/>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595959"/>
              </a:buClr>
              <a:buSzPts val="3200"/>
              <a:buChar char="•"/>
              <a:defRPr>
                <a:solidFill>
                  <a:srgbClr val="595959"/>
                </a:solidFill>
                <a:latin typeface="Verdana"/>
                <a:ea typeface="Verdana"/>
                <a:cs typeface="Verdana"/>
                <a:sym typeface="Verdana"/>
              </a:defRPr>
            </a:lvl1pPr>
            <a:lvl2pPr indent="-406400" lvl="1" marL="914400" algn="l">
              <a:spcBef>
                <a:spcPts val="560"/>
              </a:spcBef>
              <a:spcAft>
                <a:spcPts val="0"/>
              </a:spcAft>
              <a:buClr>
                <a:srgbClr val="595959"/>
              </a:buClr>
              <a:buSzPts val="2800"/>
              <a:buChar char="–"/>
              <a:defRPr>
                <a:solidFill>
                  <a:srgbClr val="595959"/>
                </a:solidFill>
                <a:latin typeface="Verdana"/>
                <a:ea typeface="Verdana"/>
                <a:cs typeface="Verdana"/>
                <a:sym typeface="Verdana"/>
              </a:defRPr>
            </a:lvl2pPr>
            <a:lvl3pPr indent="-381000" lvl="2" marL="1371600" algn="l">
              <a:spcBef>
                <a:spcPts val="480"/>
              </a:spcBef>
              <a:spcAft>
                <a:spcPts val="0"/>
              </a:spcAft>
              <a:buClr>
                <a:srgbClr val="595959"/>
              </a:buClr>
              <a:buSzPts val="2400"/>
              <a:buChar char="•"/>
              <a:defRPr>
                <a:solidFill>
                  <a:srgbClr val="595959"/>
                </a:solidFill>
                <a:latin typeface="Verdana"/>
                <a:ea typeface="Verdana"/>
                <a:cs typeface="Verdana"/>
                <a:sym typeface="Verdana"/>
              </a:defRPr>
            </a:lvl3pPr>
            <a:lvl4pPr indent="-355600" lvl="3" marL="1828800" algn="l">
              <a:spcBef>
                <a:spcPts val="400"/>
              </a:spcBef>
              <a:spcAft>
                <a:spcPts val="0"/>
              </a:spcAft>
              <a:buClr>
                <a:srgbClr val="595959"/>
              </a:buClr>
              <a:buSzPts val="2000"/>
              <a:buChar char="–"/>
              <a:defRPr>
                <a:solidFill>
                  <a:srgbClr val="595959"/>
                </a:solidFill>
                <a:latin typeface="Verdana"/>
                <a:ea typeface="Verdana"/>
                <a:cs typeface="Verdana"/>
                <a:sym typeface="Verdana"/>
              </a:defRPr>
            </a:lvl4pPr>
            <a:lvl5pPr indent="-355600" lvl="4" marL="2286000" algn="l">
              <a:spcBef>
                <a:spcPts val="400"/>
              </a:spcBef>
              <a:spcAft>
                <a:spcPts val="0"/>
              </a:spcAft>
              <a:buClr>
                <a:srgbClr val="595959"/>
              </a:buClr>
              <a:buSzPts val="2000"/>
              <a:buChar char="»"/>
              <a:defRPr>
                <a:solidFill>
                  <a:srgbClr val="595959"/>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78" name="Google Shape;78;p63"/>
          <p:cNvCxnSpPr/>
          <p:nvPr/>
        </p:nvCxnSpPr>
        <p:spPr>
          <a:xfrm>
            <a:off x="0" y="1905000"/>
            <a:ext cx="8534400" cy="0"/>
          </a:xfrm>
          <a:prstGeom prst="straightConnector1">
            <a:avLst/>
          </a:prstGeom>
          <a:noFill/>
          <a:ln cap="flat" cmpd="sng" w="25400">
            <a:solidFill>
              <a:srgbClr val="A5A5A5"/>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s_about_bus">
  <p:cSld name="Its_about_bus">
    <p:spTree>
      <p:nvGrpSpPr>
        <p:cNvPr id="79" name="Shape 79"/>
        <p:cNvGrpSpPr/>
        <p:nvPr/>
      </p:nvGrpSpPr>
      <p:grpSpPr>
        <a:xfrm>
          <a:off x="0" y="0"/>
          <a:ext cx="0" cy="0"/>
          <a:chOff x="0" y="0"/>
          <a:chExt cx="0" cy="0"/>
        </a:xfrm>
      </p:grpSpPr>
      <p:sp>
        <p:nvSpPr>
          <p:cNvPr id="80" name="Google Shape;80;p64"/>
          <p:cNvSpPr/>
          <p:nvPr/>
        </p:nvSpPr>
        <p:spPr>
          <a:xfrm>
            <a:off x="0" y="1397296"/>
            <a:ext cx="9144000" cy="4927304"/>
          </a:xfrm>
          <a:prstGeom prst="rect">
            <a:avLst/>
          </a:prstGeom>
          <a:solidFill>
            <a:srgbClr val="FFFFCC">
              <a:alpha val="3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cxnSp>
        <p:nvCxnSpPr>
          <p:cNvPr id="81" name="Google Shape;81;p64"/>
          <p:cNvCxnSpPr/>
          <p:nvPr/>
        </p:nvCxnSpPr>
        <p:spPr>
          <a:xfrm>
            <a:off x="609600" y="6324600"/>
            <a:ext cx="8534400" cy="0"/>
          </a:xfrm>
          <a:prstGeom prst="straightConnector1">
            <a:avLst/>
          </a:prstGeom>
          <a:noFill/>
          <a:ln cap="flat" cmpd="sng" w="25400">
            <a:solidFill>
              <a:srgbClr val="A5A5A5"/>
            </a:solidFill>
            <a:prstDash val="solid"/>
            <a:round/>
            <a:headEnd len="sm" w="sm" type="none"/>
            <a:tailEnd len="sm" w="sm" type="none"/>
          </a:ln>
        </p:spPr>
      </p:cxnSp>
      <p:sp>
        <p:nvSpPr>
          <p:cNvPr id="82" name="Google Shape;82;p64"/>
          <p:cNvSpPr/>
          <p:nvPr/>
        </p:nvSpPr>
        <p:spPr>
          <a:xfrm>
            <a:off x="6781800" y="6362700"/>
            <a:ext cx="2362200" cy="3429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83" name="Google Shape;83;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aramond"/>
                <a:ea typeface="Garamond"/>
                <a:cs typeface="Garamond"/>
                <a:sym typeface="Garamond"/>
              </a:defRPr>
            </a:lvl1pPr>
            <a:lvl2pPr indent="0" lvl="1" marL="0" algn="r">
              <a:spcBef>
                <a:spcPts val="0"/>
              </a:spcBef>
              <a:buNone/>
              <a:defRPr b="0" i="0" sz="1200" u="none" cap="none" strike="noStrike">
                <a:solidFill>
                  <a:schemeClr val="lt1"/>
                </a:solidFill>
                <a:latin typeface="Garamond"/>
                <a:ea typeface="Garamond"/>
                <a:cs typeface="Garamond"/>
                <a:sym typeface="Garamond"/>
              </a:defRPr>
            </a:lvl2pPr>
            <a:lvl3pPr indent="0" lvl="2" marL="0" algn="r">
              <a:spcBef>
                <a:spcPts val="0"/>
              </a:spcBef>
              <a:buNone/>
              <a:defRPr b="0" i="0" sz="1200" u="none" cap="none" strike="noStrike">
                <a:solidFill>
                  <a:schemeClr val="lt1"/>
                </a:solidFill>
                <a:latin typeface="Garamond"/>
                <a:ea typeface="Garamond"/>
                <a:cs typeface="Garamond"/>
                <a:sym typeface="Garamond"/>
              </a:defRPr>
            </a:lvl3pPr>
            <a:lvl4pPr indent="0" lvl="3" marL="0" algn="r">
              <a:spcBef>
                <a:spcPts val="0"/>
              </a:spcBef>
              <a:buNone/>
              <a:defRPr b="0" i="0" sz="1200" u="none" cap="none" strike="noStrike">
                <a:solidFill>
                  <a:schemeClr val="lt1"/>
                </a:solidFill>
                <a:latin typeface="Garamond"/>
                <a:ea typeface="Garamond"/>
                <a:cs typeface="Garamond"/>
                <a:sym typeface="Garamond"/>
              </a:defRPr>
            </a:lvl4pPr>
            <a:lvl5pPr indent="0" lvl="4" marL="0" algn="r">
              <a:spcBef>
                <a:spcPts val="0"/>
              </a:spcBef>
              <a:buNone/>
              <a:defRPr b="0" i="0" sz="1200" u="none" cap="none" strike="noStrike">
                <a:solidFill>
                  <a:schemeClr val="lt1"/>
                </a:solidFill>
                <a:latin typeface="Garamond"/>
                <a:ea typeface="Garamond"/>
                <a:cs typeface="Garamond"/>
                <a:sym typeface="Garamond"/>
              </a:defRPr>
            </a:lvl5pPr>
            <a:lvl6pPr indent="0" lvl="5" marL="0" algn="r">
              <a:spcBef>
                <a:spcPts val="0"/>
              </a:spcBef>
              <a:buNone/>
              <a:defRPr b="0" i="0" sz="1200" u="none" cap="none" strike="noStrike">
                <a:solidFill>
                  <a:schemeClr val="lt1"/>
                </a:solidFill>
                <a:latin typeface="Garamond"/>
                <a:ea typeface="Garamond"/>
                <a:cs typeface="Garamond"/>
                <a:sym typeface="Garamond"/>
              </a:defRPr>
            </a:lvl6pPr>
            <a:lvl7pPr indent="0" lvl="6" marL="0" algn="r">
              <a:spcBef>
                <a:spcPts val="0"/>
              </a:spcBef>
              <a:buNone/>
              <a:defRPr b="0" i="0" sz="1200" u="none" cap="none" strike="noStrike">
                <a:solidFill>
                  <a:schemeClr val="lt1"/>
                </a:solidFill>
                <a:latin typeface="Garamond"/>
                <a:ea typeface="Garamond"/>
                <a:cs typeface="Garamond"/>
                <a:sym typeface="Garamond"/>
              </a:defRPr>
            </a:lvl7pPr>
            <a:lvl8pPr indent="0" lvl="7" marL="0" algn="r">
              <a:spcBef>
                <a:spcPts val="0"/>
              </a:spcBef>
              <a:buNone/>
              <a:defRPr b="0" i="0" sz="1200" u="none" cap="none" strike="noStrike">
                <a:solidFill>
                  <a:schemeClr val="lt1"/>
                </a:solidFill>
                <a:latin typeface="Garamond"/>
                <a:ea typeface="Garamond"/>
                <a:cs typeface="Garamond"/>
                <a:sym typeface="Garamond"/>
              </a:defRPr>
            </a:lvl8pPr>
            <a:lvl9pPr indent="0" lvl="8" marL="0" algn="r">
              <a:spcBef>
                <a:spcPts val="0"/>
              </a:spcBef>
              <a:buNone/>
              <a:defRPr b="0" i="0" sz="1200" u="none" cap="none" strike="noStrike">
                <a:solidFill>
                  <a:schemeClr val="lt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p64"/>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lvl1pPr indent="-228600" lvl="0" marL="457200" algn="l">
              <a:spcBef>
                <a:spcPts val="880"/>
              </a:spcBef>
              <a:spcAft>
                <a:spcPts val="0"/>
              </a:spcAft>
              <a:buClr>
                <a:srgbClr val="6600CC"/>
              </a:buClr>
              <a:buSzPts val="4400"/>
              <a:buNone/>
              <a:defRPr b="0" i="0" sz="4400">
                <a:solidFill>
                  <a:srgbClr val="6600CC"/>
                </a:solidFill>
                <a:latin typeface="Verdana"/>
                <a:ea typeface="Verdana"/>
                <a:cs typeface="Verdana"/>
                <a:sym typeface="Verdana"/>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85" name="Google Shape;85;p64"/>
          <p:cNvCxnSpPr/>
          <p:nvPr/>
        </p:nvCxnSpPr>
        <p:spPr>
          <a:xfrm>
            <a:off x="0" y="1397296"/>
            <a:ext cx="8534400" cy="0"/>
          </a:xfrm>
          <a:prstGeom prst="straightConnector1">
            <a:avLst/>
          </a:prstGeom>
          <a:noFill/>
          <a:ln cap="flat" cmpd="sng" w="25400">
            <a:solidFill>
              <a:srgbClr val="A5A5A5"/>
            </a:solidFill>
            <a:prstDash val="solid"/>
            <a:round/>
            <a:headEnd len="sm" w="sm" type="none"/>
            <a:tailEnd len="sm" w="sm" type="none"/>
          </a:ln>
        </p:spPr>
      </p:cxnSp>
      <p:grpSp>
        <p:nvGrpSpPr>
          <p:cNvPr id="86" name="Google Shape;86;p64"/>
          <p:cNvGrpSpPr/>
          <p:nvPr/>
        </p:nvGrpSpPr>
        <p:grpSpPr>
          <a:xfrm>
            <a:off x="609600" y="228600"/>
            <a:ext cx="923260" cy="1473496"/>
            <a:chOff x="495300" y="888704"/>
            <a:chExt cx="923260" cy="1473496"/>
          </a:xfrm>
        </p:grpSpPr>
        <p:sp>
          <p:nvSpPr>
            <p:cNvPr id="87" name="Google Shape;87;p64"/>
            <p:cNvSpPr/>
            <p:nvPr/>
          </p:nvSpPr>
          <p:spPr>
            <a:xfrm>
              <a:off x="838200" y="1008888"/>
              <a:ext cx="246888" cy="1353312"/>
            </a:xfrm>
            <a:prstGeom prst="rect">
              <a:avLst/>
            </a:prstGeom>
            <a:solidFill>
              <a:srgbClr val="000099"/>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88" name="Google Shape;88;p64"/>
            <p:cNvSpPr/>
            <p:nvPr/>
          </p:nvSpPr>
          <p:spPr>
            <a:xfrm>
              <a:off x="495300" y="1219200"/>
              <a:ext cx="246888" cy="1143000"/>
            </a:xfrm>
            <a:prstGeom prst="rect">
              <a:avLst/>
            </a:prstGeom>
            <a:solidFill>
              <a:srgbClr val="9900FF"/>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89" name="Google Shape;89;p64"/>
            <p:cNvSpPr/>
            <p:nvPr/>
          </p:nvSpPr>
          <p:spPr>
            <a:xfrm rot="5400000">
              <a:off x="847060" y="545804"/>
              <a:ext cx="228600" cy="914400"/>
            </a:xfrm>
            <a:prstGeom prst="rect">
              <a:avLst/>
            </a:prstGeom>
            <a:solidFill>
              <a:srgbClr val="000099"/>
            </a:solidFill>
            <a:ln>
              <a:noFill/>
            </a:ln>
            <a:effectLst>
              <a:outerShdw blurRad="76200" sx="109000" rotWithShape="0" algn="ctr" dir="4620000" dist="88900" sy="109000">
                <a:srgbClr val="A5A5A5">
                  <a:alpha val="1882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grpSp>
      <p:sp>
        <p:nvSpPr>
          <p:cNvPr id="90" name="Google Shape;90;p64"/>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b="1" sz="3200">
                <a:solidFill>
                  <a:schemeClr val="dk1"/>
                </a:solidFill>
                <a:latin typeface="Verdana"/>
                <a:ea typeface="Verdana"/>
                <a:cs typeface="Verdana"/>
                <a:sym typeface="Verdana"/>
              </a:defRPr>
            </a:lvl1pPr>
            <a:lvl2pPr indent="-381000" lvl="1" marL="914400" algn="l">
              <a:spcBef>
                <a:spcPts val="480"/>
              </a:spcBef>
              <a:spcAft>
                <a:spcPts val="0"/>
              </a:spcAft>
              <a:buClr>
                <a:srgbClr val="0000CC"/>
              </a:buClr>
              <a:buSzPts val="2400"/>
              <a:buFont typeface="Georgia"/>
              <a:buAutoNum type="arabicPeriod"/>
              <a:defRPr sz="2400">
                <a:solidFill>
                  <a:schemeClr val="dk1"/>
                </a:solidFill>
                <a:latin typeface="Verdana"/>
                <a:ea typeface="Verdana"/>
                <a:cs typeface="Verdana"/>
                <a:sym typeface="Verdana"/>
              </a:defRPr>
            </a:lvl2pPr>
            <a:lvl3pPr indent="-355600" lvl="2" marL="1371600" algn="l">
              <a:spcBef>
                <a:spcPts val="400"/>
              </a:spcBef>
              <a:spcAft>
                <a:spcPts val="0"/>
              </a:spcAft>
              <a:buClr>
                <a:schemeClr val="dk1"/>
              </a:buClr>
              <a:buSzPts val="2000"/>
              <a:buChar char="•"/>
              <a:defRPr sz="2000">
                <a:solidFill>
                  <a:schemeClr val="dk1"/>
                </a:solidFill>
                <a:latin typeface="Verdana"/>
                <a:ea typeface="Verdana"/>
                <a:cs typeface="Verdana"/>
                <a:sym typeface="Verdana"/>
              </a:defRPr>
            </a:lvl3pPr>
            <a:lvl4pPr indent="-342900" lvl="3" marL="1828800" algn="l">
              <a:spcBef>
                <a:spcPts val="360"/>
              </a:spcBef>
              <a:spcAft>
                <a:spcPts val="0"/>
              </a:spcAft>
              <a:buClr>
                <a:schemeClr val="dk1"/>
              </a:buClr>
              <a:buSzPts val="1800"/>
              <a:buChar char="–"/>
              <a:defRPr sz="1800">
                <a:solidFill>
                  <a:schemeClr val="dk1"/>
                </a:solidFill>
                <a:latin typeface="Verdana"/>
                <a:ea typeface="Verdana"/>
                <a:cs typeface="Verdana"/>
                <a:sym typeface="Verdana"/>
              </a:defRPr>
            </a:lvl4pPr>
            <a:lvl5pPr indent="-342900" lvl="4" marL="2286000" algn="l">
              <a:spcBef>
                <a:spcPts val="360"/>
              </a:spcBef>
              <a:spcAft>
                <a:spcPts val="0"/>
              </a:spcAft>
              <a:buClr>
                <a:schemeClr val="dk1"/>
              </a:buClr>
              <a:buSzPts val="1800"/>
              <a:buChar char="»"/>
              <a:defRPr sz="1800">
                <a:solidFill>
                  <a:schemeClr val="dk1"/>
                </a:solidFill>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400"/>
              <a:buFont typeface="Verdana"/>
              <a:buNone/>
              <a:defRPr b="0" i="0" sz="44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9pPr>
          </a:lstStyle>
          <a:p/>
        </p:txBody>
      </p:sp>
      <p:sp>
        <p:nvSpPr>
          <p:cNvPr id="12" name="Google Shape;12;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 name="Google Shape;13;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Garamond"/>
                <a:ea typeface="Garamond"/>
                <a:cs typeface="Garamond"/>
                <a:sym typeface="Garamond"/>
              </a:defRPr>
            </a:lvl1pPr>
            <a:lvl2pPr indent="0" lvl="1" marL="0" marR="0" rtl="0" algn="r">
              <a:spcBef>
                <a:spcPts val="0"/>
              </a:spcBef>
              <a:buNone/>
              <a:defRPr b="0" i="0" sz="1200" u="none" cap="none" strike="noStrike">
                <a:solidFill>
                  <a:srgbClr val="888888"/>
                </a:solidFill>
                <a:latin typeface="Garamond"/>
                <a:ea typeface="Garamond"/>
                <a:cs typeface="Garamond"/>
                <a:sym typeface="Garamond"/>
              </a:defRPr>
            </a:lvl2pPr>
            <a:lvl3pPr indent="0" lvl="2" marL="0" marR="0" rtl="0" algn="r">
              <a:spcBef>
                <a:spcPts val="0"/>
              </a:spcBef>
              <a:buNone/>
              <a:defRPr b="0" i="0" sz="1200" u="none" cap="none" strike="noStrike">
                <a:solidFill>
                  <a:srgbClr val="888888"/>
                </a:solidFill>
                <a:latin typeface="Garamond"/>
                <a:ea typeface="Garamond"/>
                <a:cs typeface="Garamond"/>
                <a:sym typeface="Garamond"/>
              </a:defRPr>
            </a:lvl3pPr>
            <a:lvl4pPr indent="0" lvl="3" marL="0" marR="0" rtl="0" algn="r">
              <a:spcBef>
                <a:spcPts val="0"/>
              </a:spcBef>
              <a:buNone/>
              <a:defRPr b="0" i="0" sz="1200" u="none" cap="none" strike="noStrike">
                <a:solidFill>
                  <a:srgbClr val="888888"/>
                </a:solidFill>
                <a:latin typeface="Garamond"/>
                <a:ea typeface="Garamond"/>
                <a:cs typeface="Garamond"/>
                <a:sym typeface="Garamond"/>
              </a:defRPr>
            </a:lvl4pPr>
            <a:lvl5pPr indent="0" lvl="4" marL="0" marR="0" rtl="0" algn="r">
              <a:spcBef>
                <a:spcPts val="0"/>
              </a:spcBef>
              <a:buNone/>
              <a:defRPr b="0" i="0" sz="1200" u="none" cap="none" strike="noStrike">
                <a:solidFill>
                  <a:srgbClr val="888888"/>
                </a:solidFill>
                <a:latin typeface="Garamond"/>
                <a:ea typeface="Garamond"/>
                <a:cs typeface="Garamond"/>
                <a:sym typeface="Garamond"/>
              </a:defRPr>
            </a:lvl5pPr>
            <a:lvl6pPr indent="0" lvl="5" marL="0" marR="0" rtl="0" algn="r">
              <a:spcBef>
                <a:spcPts val="0"/>
              </a:spcBef>
              <a:buNone/>
              <a:defRPr b="0" i="0" sz="1200" u="none" cap="none" strike="noStrike">
                <a:solidFill>
                  <a:srgbClr val="888888"/>
                </a:solidFill>
                <a:latin typeface="Garamond"/>
                <a:ea typeface="Garamond"/>
                <a:cs typeface="Garamond"/>
                <a:sym typeface="Garamond"/>
              </a:defRPr>
            </a:lvl6pPr>
            <a:lvl7pPr indent="0" lvl="6" marL="0" marR="0" rtl="0" algn="r">
              <a:spcBef>
                <a:spcPts val="0"/>
              </a:spcBef>
              <a:buNone/>
              <a:defRPr b="0" i="0" sz="1200" u="none" cap="none" strike="noStrike">
                <a:solidFill>
                  <a:srgbClr val="888888"/>
                </a:solidFill>
                <a:latin typeface="Garamond"/>
                <a:ea typeface="Garamond"/>
                <a:cs typeface="Garamond"/>
                <a:sym typeface="Garamond"/>
              </a:defRPr>
            </a:lvl7pPr>
            <a:lvl8pPr indent="0" lvl="7" marL="0" marR="0" rtl="0" algn="r">
              <a:spcBef>
                <a:spcPts val="0"/>
              </a:spcBef>
              <a:buNone/>
              <a:defRPr b="0" i="0" sz="1200" u="none" cap="none" strike="noStrike">
                <a:solidFill>
                  <a:srgbClr val="888888"/>
                </a:solidFill>
                <a:latin typeface="Garamond"/>
                <a:ea typeface="Garamond"/>
                <a:cs typeface="Garamond"/>
                <a:sym typeface="Garamond"/>
              </a:defRPr>
            </a:lvl8pPr>
            <a:lvl9pPr indent="0" lvl="8" marL="0" marR="0" rtl="0" algn="r">
              <a:spcBef>
                <a:spcPts val="0"/>
              </a:spcBef>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idx="1" type="body"/>
          </p:nvPr>
        </p:nvSpPr>
        <p:spPr>
          <a:xfrm>
            <a:off x="2590799" y="1752600"/>
            <a:ext cx="2057401" cy="1752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A0B94F"/>
              </a:buClr>
              <a:buSzPts val="11500"/>
              <a:buFont typeface="Arial"/>
              <a:buNone/>
            </a:pPr>
            <a:r>
              <a:rPr lang="en-US"/>
              <a:t>6</a:t>
            </a:r>
            <a:endParaRPr/>
          </a:p>
        </p:txBody>
      </p:sp>
      <p:sp>
        <p:nvSpPr>
          <p:cNvPr id="145" name="Google Shape;145;p1"/>
          <p:cNvSpPr txBox="1"/>
          <p:nvPr>
            <p:ph idx="2" type="subTitle"/>
          </p:nvPr>
        </p:nvSpPr>
        <p:spPr>
          <a:xfrm>
            <a:off x="609600" y="3810000"/>
            <a:ext cx="8382000" cy="28956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rgbClr val="D74B13"/>
              </a:buClr>
              <a:buSzPts val="7200"/>
              <a:buNone/>
            </a:pPr>
            <a:r>
              <a:rPr lang="en-US"/>
              <a:t>Information Systems within the Organization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ph type="title"/>
          </p:nvPr>
        </p:nvSpPr>
        <p:spPr>
          <a:xfrm>
            <a:off x="304800" y="232611"/>
            <a:ext cx="88392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6600FF"/>
              </a:buClr>
              <a:buSzPts val="2800"/>
              <a:buFont typeface="Verdana"/>
              <a:buNone/>
            </a:pPr>
            <a:r>
              <a:rPr lang="en-US" sz="2800">
                <a:solidFill>
                  <a:srgbClr val="6600FF"/>
                </a:solidFill>
              </a:rPr>
              <a:t>TPSs manage the complexities of transactional data</a:t>
            </a:r>
            <a:endParaRPr sz="2800">
              <a:solidFill>
                <a:srgbClr val="6600FF"/>
              </a:solidFill>
            </a:endParaRPr>
          </a:p>
        </p:txBody>
      </p:sp>
      <p:sp>
        <p:nvSpPr>
          <p:cNvPr id="203" name="Google Shape;203;p10"/>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Font typeface="Arial"/>
              <a:buChar char="•"/>
            </a:pPr>
            <a:r>
              <a:rPr lang="en-US" sz="2000"/>
              <a:t>When more than one person or application program can access the </a:t>
            </a:r>
            <a:r>
              <a:rPr lang="en-US" sz="2000" u="sng"/>
              <a:t>database </a:t>
            </a:r>
            <a:r>
              <a:rPr lang="en-US" sz="2000"/>
              <a:t>at the same time, the database has to be protected from errors resulting from overlapping updates. </a:t>
            </a:r>
            <a:endParaRPr sz="2000"/>
          </a:p>
          <a:p>
            <a:pPr indent="-342900" lvl="0" marL="342900" rtl="0" algn="l">
              <a:spcBef>
                <a:spcPts val="400"/>
              </a:spcBef>
              <a:spcAft>
                <a:spcPts val="0"/>
              </a:spcAft>
              <a:buSzPts val="2000"/>
              <a:buFont typeface="Arial"/>
              <a:buChar char="•"/>
            </a:pPr>
            <a:r>
              <a:rPr lang="en-US" sz="2000"/>
              <a:t>When processing a transaction involves more than one computer, the database and all users must be protected against inconsistencies arising from a failure of any component at any time. </a:t>
            </a:r>
            <a:endParaRPr sz="2000"/>
          </a:p>
          <a:p>
            <a:pPr indent="-342900" lvl="0" marL="342900" rtl="0" algn="l">
              <a:spcBef>
                <a:spcPts val="400"/>
              </a:spcBef>
              <a:spcAft>
                <a:spcPts val="0"/>
              </a:spcAft>
              <a:buSzPts val="2000"/>
              <a:buFont typeface="Arial"/>
              <a:buChar char="•"/>
            </a:pPr>
            <a:r>
              <a:rPr lang="en-US" sz="2000"/>
              <a:t>It must be possible to reverse a transaction in its entirety if it turns out to have been entered in error. It is also necessary to reverse a transaction when a purchased item is returned.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304800" y="232611"/>
            <a:ext cx="88392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6600FF"/>
              </a:buClr>
              <a:buSzPts val="2800"/>
              <a:buFont typeface="Verdana"/>
              <a:buNone/>
            </a:pPr>
            <a:r>
              <a:rPr lang="en-US" sz="2800">
                <a:solidFill>
                  <a:srgbClr val="6600FF"/>
                </a:solidFill>
              </a:rPr>
              <a:t>TPSs manage the complexities of transactional data</a:t>
            </a:r>
            <a:endParaRPr sz="2800">
              <a:solidFill>
                <a:srgbClr val="6600FF"/>
              </a:solidFill>
            </a:endParaRPr>
          </a:p>
        </p:txBody>
      </p:sp>
      <p:sp>
        <p:nvSpPr>
          <p:cNvPr id="209" name="Google Shape;209;p11"/>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Font typeface="Arial"/>
              <a:buNone/>
            </a:pPr>
            <a:r>
              <a:rPr lang="en-US" sz="2000"/>
              <a:t>•When more than one person or application program can access the </a:t>
            </a:r>
            <a:r>
              <a:rPr lang="en-US" sz="2000" u="sng"/>
              <a:t>database </a:t>
            </a:r>
            <a:r>
              <a:rPr lang="en-US" sz="2000"/>
              <a:t>at the same time, the database has to be protected from errors resulting from overlapping updates. The most common error is losing the results of one of the updates.</a:t>
            </a:r>
            <a:endParaRPr sz="2000"/>
          </a:p>
          <a:p>
            <a:pPr indent="0" lvl="0" marL="0" rtl="0" algn="l">
              <a:spcBef>
                <a:spcPts val="400"/>
              </a:spcBef>
              <a:spcAft>
                <a:spcPts val="0"/>
              </a:spcAft>
              <a:buSzPts val="2000"/>
              <a:buNone/>
            </a:pPr>
            <a:r>
              <a:rPr lang="en-US" sz="2000"/>
              <a:t>• When processing a transaction involves more than one computer, the database and all users must be protected against inconsistencies arising from a failure of any component at any time. </a:t>
            </a:r>
            <a:endParaRPr sz="2000"/>
          </a:p>
          <a:p>
            <a:pPr indent="0" lvl="0" marL="0" rtl="0" algn="l">
              <a:spcBef>
                <a:spcPts val="400"/>
              </a:spcBef>
              <a:spcAft>
                <a:spcPts val="0"/>
              </a:spcAft>
              <a:buSzPts val="2000"/>
              <a:buNone/>
            </a:pPr>
            <a:r>
              <a:rPr lang="en-US" sz="2000"/>
              <a:t>• It must be possible to reverse a transaction in its entirety if it turns out to have been entered in error. It is also necessary to reverse a transaction when a purchased item is returned. </a:t>
            </a:r>
            <a:endParaRPr sz="2000"/>
          </a:p>
          <a:p>
            <a:pPr indent="0" lvl="0" marL="0" rtl="0" algn="l">
              <a:spcBef>
                <a:spcPts val="400"/>
              </a:spcBef>
              <a:spcAft>
                <a:spcPts val="0"/>
              </a:spcAft>
              <a:buSzPts val="2000"/>
              <a:buNone/>
            </a:pPr>
            <a:r>
              <a:rPr lang="en-US" sz="2000"/>
              <a:t>• It is frequently important to preserve an audit trail. In fact, for certain transactions an audit trail may be legally required.</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idx="1" type="subTitle"/>
          </p:nvPr>
        </p:nvSpPr>
        <p:spPr>
          <a:xfrm>
            <a:off x="609600" y="-228600"/>
            <a:ext cx="8153399" cy="1371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How TPS Manage Data?</a:t>
            </a:r>
            <a:endParaRPr/>
          </a:p>
        </p:txBody>
      </p:sp>
      <p:pic>
        <p:nvPicPr>
          <p:cNvPr id="215" name="Google Shape;215;p12"/>
          <p:cNvPicPr preferRelativeResize="0"/>
          <p:nvPr>
            <p:ph idx="2" type="body"/>
          </p:nvPr>
        </p:nvPicPr>
        <p:blipFill rotWithShape="1">
          <a:blip r:embed="rId3">
            <a:alphaModFix/>
          </a:blip>
          <a:srcRect b="0" l="0" r="0" t="0"/>
          <a:stretch/>
        </p:blipFill>
        <p:spPr>
          <a:xfrm>
            <a:off x="0" y="1828800"/>
            <a:ext cx="9144000" cy="34178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3"/>
          <p:cNvSpPr txBox="1"/>
          <p:nvPr>
            <p:ph idx="1" type="subTitle"/>
          </p:nvPr>
        </p:nvSpPr>
        <p:spPr>
          <a:xfrm>
            <a:off x="1066800" y="0"/>
            <a:ext cx="6553199"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Functional Area Information Systems</a:t>
            </a:r>
            <a:endParaRPr/>
          </a:p>
        </p:txBody>
      </p:sp>
      <p:sp>
        <p:nvSpPr>
          <p:cNvPr id="222" name="Google Shape;222;p13"/>
          <p:cNvSpPr txBox="1"/>
          <p:nvPr>
            <p:ph idx="3" type="body"/>
          </p:nvPr>
        </p:nvSpPr>
        <p:spPr>
          <a:xfrm>
            <a:off x="1066800" y="2438400"/>
            <a:ext cx="7543800" cy="38100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6600CC"/>
              </a:buClr>
              <a:buSzPts val="3200"/>
              <a:buChar char="•"/>
            </a:pPr>
            <a:r>
              <a:rPr lang="en-US"/>
              <a:t>IS for Accounting and Finance</a:t>
            </a:r>
            <a:endParaRPr/>
          </a:p>
          <a:p>
            <a:pPr indent="-342900" lvl="0" marL="342900" rtl="0" algn="l">
              <a:spcBef>
                <a:spcPts val="640"/>
              </a:spcBef>
              <a:spcAft>
                <a:spcPts val="0"/>
              </a:spcAft>
              <a:buClr>
                <a:srgbClr val="6600CC"/>
              </a:buClr>
              <a:buSzPts val="3200"/>
              <a:buChar char="•"/>
            </a:pPr>
            <a:r>
              <a:rPr lang="en-US"/>
              <a:t>IS for Marketing</a:t>
            </a:r>
            <a:endParaRPr/>
          </a:p>
          <a:p>
            <a:pPr indent="-342900" lvl="0" marL="342900" rtl="0" algn="l">
              <a:spcBef>
                <a:spcPts val="640"/>
              </a:spcBef>
              <a:spcAft>
                <a:spcPts val="0"/>
              </a:spcAft>
              <a:buClr>
                <a:srgbClr val="6600CC"/>
              </a:buClr>
              <a:buSzPts val="3200"/>
              <a:buChar char="•"/>
            </a:pPr>
            <a:r>
              <a:rPr lang="en-US"/>
              <a:t>IS for Production/Operations Management</a:t>
            </a:r>
            <a:endParaRPr/>
          </a:p>
          <a:p>
            <a:pPr indent="-342900" lvl="0" marL="342900" rtl="0" algn="l">
              <a:spcBef>
                <a:spcPts val="640"/>
              </a:spcBef>
              <a:spcAft>
                <a:spcPts val="0"/>
              </a:spcAft>
              <a:buClr>
                <a:srgbClr val="6600CC"/>
              </a:buClr>
              <a:buSzPts val="3200"/>
              <a:buChar char="•"/>
            </a:pPr>
            <a:r>
              <a:rPr lang="en-US"/>
              <a:t>IS for Human Resource Management</a:t>
            </a:r>
            <a:endParaRPr/>
          </a:p>
          <a:p>
            <a:pPr indent="-342900" lvl="0" marL="342900" rtl="0" algn="l">
              <a:spcBef>
                <a:spcPts val="640"/>
              </a:spcBef>
              <a:spcAft>
                <a:spcPts val="0"/>
              </a:spcAft>
              <a:buClr>
                <a:srgbClr val="6600CC"/>
              </a:buClr>
              <a:buSzPts val="3200"/>
              <a:buChar char="•"/>
            </a:pPr>
            <a:r>
              <a:rPr lang="en-US"/>
              <a:t>Reports</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IS for Accounting and Finance</a:t>
            </a:r>
            <a:endParaRPr/>
          </a:p>
        </p:txBody>
      </p:sp>
      <p:sp>
        <p:nvSpPr>
          <p:cNvPr id="229" name="Google Shape;229;p14"/>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Financial Planning and Budgeting</a:t>
            </a:r>
            <a:endParaRPr/>
          </a:p>
          <a:p>
            <a:pPr indent="-342900" lvl="0" marL="342900" rtl="0" algn="l">
              <a:spcBef>
                <a:spcPts val="640"/>
              </a:spcBef>
              <a:spcAft>
                <a:spcPts val="0"/>
              </a:spcAft>
              <a:buClr>
                <a:schemeClr val="dk1"/>
              </a:buClr>
              <a:buSzPts val="3200"/>
              <a:buChar char="•"/>
            </a:pPr>
            <a:r>
              <a:rPr lang="en-US"/>
              <a:t>Managing Financial Transactions</a:t>
            </a:r>
            <a:endParaRPr/>
          </a:p>
          <a:p>
            <a:pPr indent="-342900" lvl="0" marL="342900" rtl="0" algn="l">
              <a:spcBef>
                <a:spcPts val="640"/>
              </a:spcBef>
              <a:spcAft>
                <a:spcPts val="0"/>
              </a:spcAft>
              <a:buClr>
                <a:schemeClr val="dk1"/>
              </a:buClr>
              <a:buSzPts val="3200"/>
              <a:buChar char="•"/>
            </a:pPr>
            <a:r>
              <a:rPr lang="en-US"/>
              <a:t>Investment Management</a:t>
            </a:r>
            <a:endParaRPr/>
          </a:p>
          <a:p>
            <a:pPr indent="-342900" lvl="0" marL="342900" rtl="0" algn="l">
              <a:spcBef>
                <a:spcPts val="640"/>
              </a:spcBef>
              <a:spcAft>
                <a:spcPts val="0"/>
              </a:spcAft>
              <a:buClr>
                <a:schemeClr val="dk1"/>
              </a:buClr>
              <a:buSzPts val="3200"/>
              <a:buChar char="•"/>
            </a:pPr>
            <a:r>
              <a:rPr lang="en-US"/>
              <a:t>Control and Auditing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4" name="Shape 234"/>
        <p:cNvGrpSpPr/>
        <p:nvPr/>
      </p:nvGrpSpPr>
      <p:grpSpPr>
        <a:xfrm>
          <a:off x="0" y="0"/>
          <a:ext cx="0" cy="0"/>
          <a:chOff x="0" y="0"/>
          <a:chExt cx="0" cy="0"/>
        </a:xfrm>
      </p:grpSpPr>
      <p:sp>
        <p:nvSpPr>
          <p:cNvPr id="235" name="Google Shape;235;p15"/>
          <p:cNvSpPr txBox="1"/>
          <p:nvPr>
            <p:ph idx="1" type="subTitle"/>
          </p:nvPr>
        </p:nvSpPr>
        <p:spPr>
          <a:xfrm>
            <a:off x="457200" y="76200"/>
            <a:ext cx="8153400" cy="89090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3600"/>
              <a:buNone/>
            </a:pPr>
            <a:r>
              <a:rPr lang="en-US" sz="3600"/>
              <a:t>IS for Accounting and Finance</a:t>
            </a:r>
            <a:endParaRPr sz="3600"/>
          </a:p>
        </p:txBody>
      </p:sp>
      <p:sp>
        <p:nvSpPr>
          <p:cNvPr id="236" name="Google Shape;236;p15"/>
          <p:cNvSpPr txBox="1"/>
          <p:nvPr>
            <p:ph idx="2" type="body"/>
          </p:nvPr>
        </p:nvSpPr>
        <p:spPr>
          <a:xfrm>
            <a:off x="190500" y="1600200"/>
            <a:ext cx="8686800" cy="5542915"/>
          </a:xfrm>
          <a:prstGeom prst="rect">
            <a:avLst/>
          </a:prstGeom>
          <a:noFill/>
          <a:ln>
            <a:noFill/>
          </a:ln>
        </p:spPr>
        <p:txBody>
          <a:bodyPr anchorCtr="0" anchor="t" bIns="45700" lIns="91425" spcFirstLastPara="1" rIns="91425" wrap="square" tIns="45700">
            <a:normAutofit fontScale="67500" lnSpcReduction="20000"/>
          </a:bodyPr>
          <a:lstStyle/>
          <a:p>
            <a:pPr indent="-342900" lvl="0" marL="342900" rtl="0" algn="l">
              <a:spcBef>
                <a:spcPts val="0"/>
              </a:spcBef>
              <a:spcAft>
                <a:spcPts val="0"/>
              </a:spcAft>
              <a:buClr>
                <a:schemeClr val="dk1"/>
              </a:buClr>
              <a:buSzPct val="100000"/>
              <a:buChar char="•"/>
            </a:pPr>
            <a:r>
              <a:rPr b="1" lang="en-US"/>
              <a:t>Financial Planning and Budgeting</a:t>
            </a:r>
            <a:r>
              <a:rPr lang="en-US"/>
              <a:t>:Appropriate management of financial assets and is an important part of managerial planning for both acquiring and utilizing resources.</a:t>
            </a:r>
            <a:endParaRPr/>
          </a:p>
          <a:p>
            <a:pPr indent="-342900" lvl="0" marL="342900" rtl="0" algn="l">
              <a:spcBef>
                <a:spcPts val="432"/>
              </a:spcBef>
              <a:spcAft>
                <a:spcPts val="0"/>
              </a:spcAft>
              <a:buClr>
                <a:schemeClr val="dk1"/>
              </a:buClr>
              <a:buSzPct val="100000"/>
              <a:buChar char="•"/>
            </a:pPr>
            <a:r>
              <a:rPr b="1" lang="en-US"/>
              <a:t>Managing Financial Transactions</a:t>
            </a:r>
            <a:r>
              <a:rPr lang="en-US"/>
              <a:t>:accounting/finance software packages that are integrated with other functional areas (e.g., Peachtree  offers a sales ledger, a purchase ledger, a cash book, sales order processing, invoicing, stock control, a fixed assets register, etc.). Organizations, business processes, and business activities operate with, and manage, financial transactions.</a:t>
            </a:r>
            <a:endParaRPr/>
          </a:p>
          <a:p>
            <a:pPr indent="-342900" lvl="0" marL="342900" rtl="0" algn="l">
              <a:spcBef>
                <a:spcPts val="432"/>
              </a:spcBef>
              <a:spcAft>
                <a:spcPts val="0"/>
              </a:spcAft>
              <a:buClr>
                <a:schemeClr val="dk1"/>
              </a:buClr>
              <a:buSzPct val="100000"/>
              <a:buChar char="•"/>
            </a:pPr>
            <a:r>
              <a:rPr b="1" lang="en-US"/>
              <a:t>Investment Management</a:t>
            </a:r>
            <a:r>
              <a:rPr lang="en-US"/>
              <a:t>:Systems for managing organization investments in in stocks, bonds, real estate, and other assets that are subject to complex regulations and tax laws, which vary from one location to another.</a:t>
            </a:r>
            <a:endParaRPr/>
          </a:p>
          <a:p>
            <a:pPr indent="-342900" lvl="0" marL="342900" rtl="0" algn="l">
              <a:spcBef>
                <a:spcPts val="432"/>
              </a:spcBef>
              <a:spcAft>
                <a:spcPts val="0"/>
              </a:spcAft>
              <a:buClr>
                <a:schemeClr val="dk1"/>
              </a:buClr>
              <a:buSzPct val="100000"/>
              <a:buChar char="•"/>
            </a:pPr>
            <a:r>
              <a:rPr b="1" lang="en-US"/>
              <a:t>Control and Auditing</a:t>
            </a:r>
            <a:r>
              <a:rPr lang="en-US"/>
              <a:t>:effectively control their finances and financial statements.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6"/>
          <p:cNvSpPr txBox="1"/>
          <p:nvPr>
            <p:ph idx="1" type="subTitle"/>
          </p:nvPr>
        </p:nvSpPr>
        <p:spPr>
          <a:xfrm>
            <a:off x="24063" y="-838200"/>
            <a:ext cx="9677400"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000"/>
              <a:buNone/>
            </a:pPr>
            <a:r>
              <a:rPr lang="en-US" sz="4000"/>
              <a:t>Financial Planning and Budgeting</a:t>
            </a:r>
            <a:endParaRPr sz="4000"/>
          </a:p>
        </p:txBody>
      </p:sp>
      <p:sp>
        <p:nvSpPr>
          <p:cNvPr id="243" name="Google Shape;243;p16"/>
          <p:cNvSpPr txBox="1"/>
          <p:nvPr>
            <p:ph idx="2" type="body"/>
          </p:nvPr>
        </p:nvSpPr>
        <p:spPr>
          <a:xfrm>
            <a:off x="24063" y="990600"/>
            <a:ext cx="8738937" cy="4988560"/>
          </a:xfrm>
          <a:prstGeom prst="rect">
            <a:avLst/>
          </a:prstGeom>
          <a:noFill/>
          <a:ln>
            <a:noFill/>
          </a:ln>
        </p:spPr>
        <p:txBody>
          <a:bodyPr anchorCtr="0" anchor="t" bIns="45700" lIns="91425" spcFirstLastPara="1" rIns="91425" wrap="square" tIns="45700">
            <a:normAutofit fontScale="75000" lnSpcReduction="20000"/>
          </a:bodyPr>
          <a:lstStyle/>
          <a:p>
            <a:pPr indent="0" lvl="0" marL="0" rtl="0" algn="l">
              <a:spcBef>
                <a:spcPts val="0"/>
              </a:spcBef>
              <a:spcAft>
                <a:spcPts val="0"/>
              </a:spcAft>
              <a:buClr>
                <a:srgbClr val="595959"/>
              </a:buClr>
              <a:buSzPct val="100000"/>
              <a:buNone/>
            </a:pPr>
            <a:r>
              <a:rPr lang="en-US"/>
              <a:t>Appropriate management of financial assets and is an important part of managerial planning for both acquiring and utilizing resources.</a:t>
            </a:r>
            <a:endParaRPr/>
          </a:p>
          <a:p>
            <a:pPr indent="-190500" lvl="0" marL="342900" rtl="0" algn="l">
              <a:spcBef>
                <a:spcPts val="480"/>
              </a:spcBef>
              <a:spcAft>
                <a:spcPts val="0"/>
              </a:spcAft>
              <a:buClr>
                <a:srgbClr val="595959"/>
              </a:buClr>
              <a:buSzPct val="100000"/>
              <a:buNone/>
            </a:pPr>
            <a:r>
              <a:t/>
            </a:r>
            <a:endParaRPr b="1"/>
          </a:p>
          <a:p>
            <a:pPr indent="-342900" lvl="0" marL="342900" rtl="0" algn="l">
              <a:spcBef>
                <a:spcPts val="480"/>
              </a:spcBef>
              <a:spcAft>
                <a:spcPts val="0"/>
              </a:spcAft>
              <a:buClr>
                <a:srgbClr val="595959"/>
              </a:buClr>
              <a:buSzPct val="100000"/>
              <a:buChar char="•"/>
            </a:pPr>
            <a:r>
              <a:rPr b="1" lang="en-US"/>
              <a:t>Financial and economic forecasting</a:t>
            </a:r>
            <a:r>
              <a:rPr lang="en-US"/>
              <a:t>:Knowledge about the availability and cost of money a key ingredient for successful financial planning including flow projections which inform organizations what funds they need, when they need them, and how they will acquire them.</a:t>
            </a:r>
            <a:endParaRPr/>
          </a:p>
          <a:p>
            <a:pPr indent="-190500" lvl="0" marL="342900" rtl="0" algn="l">
              <a:spcBef>
                <a:spcPts val="480"/>
              </a:spcBef>
              <a:spcAft>
                <a:spcPts val="0"/>
              </a:spcAft>
              <a:buClr>
                <a:srgbClr val="595959"/>
              </a:buClr>
              <a:buSzPct val="100000"/>
              <a:buNone/>
            </a:pPr>
            <a:r>
              <a:t/>
            </a:r>
            <a:endParaRPr/>
          </a:p>
          <a:p>
            <a:pPr indent="-342900" lvl="0" marL="342900" rtl="0" algn="l">
              <a:spcBef>
                <a:spcPts val="480"/>
              </a:spcBef>
              <a:spcAft>
                <a:spcPts val="0"/>
              </a:spcAft>
              <a:buClr>
                <a:srgbClr val="595959"/>
              </a:buClr>
              <a:buSzPct val="100000"/>
              <a:buChar char="•"/>
            </a:pPr>
            <a:r>
              <a:rPr b="1" lang="en-US"/>
              <a:t>Budgeting</a:t>
            </a:r>
            <a:r>
              <a:rPr lang="en-US"/>
              <a:t>:allocates the organization’s financial resources among participants and activities allowing management to distribute resources in the way that best supports the organization’s mission and goals.</a:t>
            </a:r>
            <a:endParaRPr/>
          </a:p>
          <a:p>
            <a:pPr indent="-190500" lvl="0" marL="342900" rtl="0" algn="l">
              <a:spcBef>
                <a:spcPts val="480"/>
              </a:spcBef>
              <a:spcAft>
                <a:spcPts val="0"/>
              </a:spcAft>
              <a:buClr>
                <a:srgbClr val="595959"/>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7"/>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Managing Financial Transactions</a:t>
            </a:r>
            <a:endParaRPr/>
          </a:p>
        </p:txBody>
      </p:sp>
      <p:sp>
        <p:nvSpPr>
          <p:cNvPr id="250" name="Google Shape;250;p17"/>
          <p:cNvSpPr txBox="1"/>
          <p:nvPr>
            <p:ph idx="2" type="body"/>
          </p:nvPr>
        </p:nvSpPr>
        <p:spPr>
          <a:xfrm>
            <a:off x="228600" y="2057400"/>
            <a:ext cx="8534400" cy="3962400"/>
          </a:xfrm>
          <a:prstGeom prst="rect">
            <a:avLst/>
          </a:prstGeom>
          <a:noFill/>
          <a:ln>
            <a:noFill/>
          </a:ln>
        </p:spPr>
        <p:txBody>
          <a:bodyPr anchorCtr="0" anchor="t" bIns="45700" lIns="91425" spcFirstLastPara="1" rIns="91425" wrap="square" tIns="45700">
            <a:normAutofit fontScale="67500" lnSpcReduction="20000"/>
          </a:bodyPr>
          <a:lstStyle/>
          <a:p>
            <a:pPr indent="0" lvl="0" marL="0" rtl="0" algn="l">
              <a:spcBef>
                <a:spcPts val="0"/>
              </a:spcBef>
              <a:spcAft>
                <a:spcPts val="0"/>
              </a:spcAft>
              <a:buClr>
                <a:srgbClr val="595959"/>
              </a:buClr>
              <a:buSzPct val="100000"/>
              <a:buNone/>
            </a:pPr>
            <a:r>
              <a:rPr lang="en-US"/>
              <a:t>Accounting/finance software packages that are integrated with other functional areas (e.g A purchase ledger, a cash book, sales order processing, invoicing, stock control, a fixed assets register, etc.). Organizations, business processes, and business activities operate with, and manage, financial transactions.</a:t>
            </a:r>
            <a:endParaRPr/>
          </a:p>
          <a:p>
            <a:pPr indent="-205740" lvl="0" marL="342900" rtl="0" algn="l">
              <a:spcBef>
                <a:spcPts val="432"/>
              </a:spcBef>
              <a:spcAft>
                <a:spcPts val="0"/>
              </a:spcAft>
              <a:buClr>
                <a:srgbClr val="595959"/>
              </a:buClr>
              <a:buSzPct val="100000"/>
              <a:buNone/>
            </a:pPr>
            <a:r>
              <a:t/>
            </a:r>
            <a:endParaRPr/>
          </a:p>
          <a:p>
            <a:pPr indent="-342900" lvl="0" marL="342900" rtl="0" algn="l">
              <a:spcBef>
                <a:spcPts val="432"/>
              </a:spcBef>
              <a:spcAft>
                <a:spcPts val="0"/>
              </a:spcAft>
              <a:buClr>
                <a:srgbClr val="595959"/>
              </a:buClr>
              <a:buSzPct val="106666"/>
              <a:buChar char="•"/>
            </a:pPr>
            <a:r>
              <a:rPr lang="en-US"/>
              <a:t>Global stock exchanges</a:t>
            </a:r>
            <a:r>
              <a:rPr lang="en-US" sz="3000"/>
              <a:t>(Financial markets operate in global, 24/7/365)</a:t>
            </a:r>
            <a:endParaRPr sz="3000"/>
          </a:p>
          <a:p>
            <a:pPr indent="-342900" lvl="0" marL="342900" rtl="0" algn="l">
              <a:spcBef>
                <a:spcPts val="432"/>
              </a:spcBef>
              <a:spcAft>
                <a:spcPts val="0"/>
              </a:spcAft>
              <a:buClr>
                <a:srgbClr val="595959"/>
              </a:buClr>
              <a:buSzPct val="100000"/>
              <a:buChar char="•"/>
            </a:pPr>
            <a:r>
              <a:rPr lang="en-US"/>
              <a:t>Managing multiple currencies</a:t>
            </a:r>
            <a:endParaRPr/>
          </a:p>
          <a:p>
            <a:pPr indent="-342900" lvl="0" marL="342900" rtl="0" algn="l">
              <a:spcBef>
                <a:spcPts val="432"/>
              </a:spcBef>
              <a:spcAft>
                <a:spcPts val="0"/>
              </a:spcAft>
              <a:buClr>
                <a:srgbClr val="595959"/>
              </a:buClr>
              <a:buSzPct val="100000"/>
              <a:buChar char="•"/>
            </a:pPr>
            <a:r>
              <a:rPr lang="en-US"/>
              <a:t>Virtual close</a:t>
            </a:r>
            <a:endParaRPr/>
          </a:p>
          <a:p>
            <a:pPr indent="-342900" lvl="0" marL="342900" rtl="0" algn="l">
              <a:spcBef>
                <a:spcPts val="432"/>
              </a:spcBef>
              <a:spcAft>
                <a:spcPts val="0"/>
              </a:spcAft>
              <a:buClr>
                <a:srgbClr val="595959"/>
              </a:buClr>
              <a:buSzPct val="100000"/>
              <a:buChar char="•"/>
            </a:pPr>
            <a:r>
              <a:rPr lang="en-US"/>
              <a:t>Expense management automation (EMA)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4" name="Shape 254"/>
        <p:cNvGrpSpPr/>
        <p:nvPr/>
      </p:nvGrpSpPr>
      <p:grpSpPr>
        <a:xfrm>
          <a:off x="0" y="0"/>
          <a:ext cx="0" cy="0"/>
          <a:chOff x="0" y="0"/>
          <a:chExt cx="0" cy="0"/>
        </a:xfrm>
      </p:grpSpPr>
      <p:sp>
        <p:nvSpPr>
          <p:cNvPr id="255" name="Google Shape;255;p1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CCFF"/>
              </a:buClr>
              <a:buSzPts val="4400"/>
              <a:buFont typeface="Verdana"/>
              <a:buNone/>
            </a:pPr>
            <a:br>
              <a:rPr lang="en-US"/>
            </a:br>
            <a:r>
              <a:rPr lang="en-US" sz="3200"/>
              <a:t>Managing Financial Transactions</a:t>
            </a:r>
            <a:br>
              <a:rPr lang="en-US" sz="3200"/>
            </a:br>
            <a:endParaRPr sz="3200"/>
          </a:p>
        </p:txBody>
      </p:sp>
      <p:sp>
        <p:nvSpPr>
          <p:cNvPr id="256" name="Google Shape;256;p18"/>
          <p:cNvSpPr txBox="1"/>
          <p:nvPr>
            <p:ph idx="1" type="body"/>
          </p:nvPr>
        </p:nvSpPr>
        <p:spPr>
          <a:xfrm>
            <a:off x="457200" y="1371600"/>
            <a:ext cx="8229600" cy="5276850"/>
          </a:xfrm>
          <a:prstGeom prst="rect">
            <a:avLst/>
          </a:prstGeom>
          <a:noFill/>
          <a:ln>
            <a:noFill/>
          </a:ln>
        </p:spPr>
        <p:txBody>
          <a:bodyPr anchorCtr="0" anchor="t" bIns="45700" lIns="91425" spcFirstLastPara="1" rIns="91425" wrap="square" tIns="45700">
            <a:normAutofit fontScale="67500" lnSpcReduction="20000"/>
          </a:bodyPr>
          <a:lstStyle/>
          <a:p>
            <a:pPr indent="-514350" lvl="0" marL="514350" rtl="0" algn="l">
              <a:spcBef>
                <a:spcPts val="0"/>
              </a:spcBef>
              <a:spcAft>
                <a:spcPts val="0"/>
              </a:spcAft>
              <a:buClr>
                <a:srgbClr val="00B0F0"/>
              </a:buClr>
              <a:buSzPct val="100000"/>
              <a:buFont typeface="Georgia"/>
              <a:buAutoNum type="arabicPeriod"/>
            </a:pPr>
            <a:r>
              <a:rPr lang="en-US"/>
              <a:t>Global stock exchanges:Financial markets operate in global, 24/7/365, distributed electronic stock exchanges that use the Internet both to buy and sell stocks and to broadcast real-time stock prices</a:t>
            </a:r>
            <a:endParaRPr/>
          </a:p>
          <a:p>
            <a:pPr indent="-514350" lvl="0" marL="514350" rtl="0" algn="l">
              <a:spcBef>
                <a:spcPts val="432"/>
              </a:spcBef>
              <a:spcAft>
                <a:spcPts val="0"/>
              </a:spcAft>
              <a:buClr>
                <a:srgbClr val="00B0F0"/>
              </a:buClr>
              <a:buSzPct val="100000"/>
              <a:buFont typeface="Georgia"/>
              <a:buAutoNum type="arabicPeriod"/>
            </a:pPr>
            <a:r>
              <a:rPr lang="en-US"/>
              <a:t>Managing multiple currencies:Financial and accounting systems utilize financial data from different countries to convert currencies (with conversion ratios that constantly flux) in seconds.</a:t>
            </a:r>
            <a:endParaRPr/>
          </a:p>
          <a:p>
            <a:pPr indent="-514350" lvl="0" marL="514350" rtl="0" algn="l">
              <a:spcBef>
                <a:spcPts val="432"/>
              </a:spcBef>
              <a:spcAft>
                <a:spcPts val="0"/>
              </a:spcAft>
              <a:buClr>
                <a:srgbClr val="00B0F0"/>
              </a:buClr>
              <a:buSzPct val="100000"/>
              <a:buFont typeface="Georgia"/>
              <a:buAutoNum type="arabicPeriod"/>
            </a:pPr>
            <a:r>
              <a:rPr lang="en-US"/>
              <a:t>Expense management automation (EMA): systems that automate the data entry and processing of travel and entertainment expenses through Web-based applications that enable companies to quickly and consistently collect expense information, enforce company policies and contracts, and reduce unplanned purchases as well as airline and hotel expenses.</a:t>
            </a:r>
            <a:endParaRPr/>
          </a:p>
          <a:p>
            <a:pPr indent="-377190" lvl="0" marL="514350" rtl="0" algn="l">
              <a:spcBef>
                <a:spcPts val="432"/>
              </a:spcBef>
              <a:spcAft>
                <a:spcPts val="0"/>
              </a:spcAft>
              <a:buClr>
                <a:srgbClr val="00B0F0"/>
              </a:buClr>
              <a:buSzPct val="100000"/>
              <a:buFont typeface="Georgia"/>
              <a:buNone/>
            </a:pPr>
            <a:r>
              <a:t/>
            </a:r>
            <a:endParaRPr/>
          </a:p>
          <a:p>
            <a:pPr indent="-377190" lvl="0" marL="514350" rtl="0" algn="l">
              <a:spcBef>
                <a:spcPts val="432"/>
              </a:spcBef>
              <a:spcAft>
                <a:spcPts val="0"/>
              </a:spcAft>
              <a:buClr>
                <a:srgbClr val="00B0F0"/>
              </a:buClr>
              <a:buSzPct val="100000"/>
              <a:buFont typeface="Georgia"/>
              <a:buNone/>
            </a:pPr>
            <a:r>
              <a:t/>
            </a:r>
            <a:endParaRPr/>
          </a:p>
          <a:p>
            <a:pPr indent="0" lvl="0" marL="0" rtl="0" algn="l">
              <a:spcBef>
                <a:spcPts val="432"/>
              </a:spcBef>
              <a:spcAft>
                <a:spcPts val="0"/>
              </a:spcAft>
              <a:buSzPct val="100000"/>
              <a:buNone/>
            </a:pPr>
            <a:r>
              <a:t/>
            </a:r>
            <a:endParaRPr/>
          </a:p>
          <a:p>
            <a:pPr indent="-377190" lvl="0" marL="514350" rtl="0" algn="l">
              <a:spcBef>
                <a:spcPts val="432"/>
              </a:spcBef>
              <a:spcAft>
                <a:spcPts val="0"/>
              </a:spcAft>
              <a:buClr>
                <a:srgbClr val="00B0F0"/>
              </a:buClr>
              <a:buSzPct val="100000"/>
              <a:buFont typeface="Georgia"/>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6600FF"/>
              </a:buClr>
              <a:buSzPts val="4400"/>
              <a:buFont typeface="Verdana"/>
              <a:buNone/>
            </a:pPr>
            <a:r>
              <a:rPr b="1" lang="en-US">
                <a:solidFill>
                  <a:srgbClr val="6600FF"/>
                </a:solidFill>
              </a:rPr>
              <a:t>Investment Management</a:t>
            </a:r>
            <a:endParaRPr>
              <a:solidFill>
                <a:srgbClr val="6600FF"/>
              </a:solidFill>
            </a:endParaRPr>
          </a:p>
        </p:txBody>
      </p:sp>
      <p:sp>
        <p:nvSpPr>
          <p:cNvPr id="262" name="Google Shape;262;p19"/>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200"/>
              <a:buNone/>
            </a:pPr>
            <a:r>
              <a:rPr lang="en-US"/>
              <a:t>Systems for managing organization investments in stocks, bonds, real estate, and other assets that are subject to complex regulations and tax laws, which vary from one location to another.</a:t>
            </a:r>
            <a:endParaRPr/>
          </a:p>
          <a:p>
            <a:pPr indent="-311150" lvl="0" marL="514350" rtl="0" algn="l">
              <a:spcBef>
                <a:spcPts val="640"/>
              </a:spcBef>
              <a:spcAft>
                <a:spcPts val="0"/>
              </a:spcAft>
              <a:buClr>
                <a:srgbClr val="00B0F0"/>
              </a:buClr>
              <a:buSzPts val="3200"/>
              <a:buFont typeface="Georgia"/>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CCFF"/>
              </a:buClr>
              <a:buSzPts val="4400"/>
              <a:buFont typeface="Verdana"/>
              <a:buNone/>
            </a:pPr>
            <a:r>
              <a:t/>
            </a:r>
            <a:endParaRPr/>
          </a:p>
        </p:txBody>
      </p:sp>
      <p:sp>
        <p:nvSpPr>
          <p:cNvPr id="151" name="Google Shape;151;p2"/>
          <p:cNvSpPr txBox="1"/>
          <p:nvPr>
            <p:ph idx="1" type="body"/>
          </p:nvPr>
        </p:nvSpPr>
        <p:spPr>
          <a:xfrm>
            <a:off x="304800" y="1383632"/>
            <a:ext cx="8839200" cy="47545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rgbClr val="00B0F0"/>
              </a:buClr>
              <a:buSzPts val="2800"/>
              <a:buFont typeface="Georgia"/>
              <a:buAutoNum type="arabicPeriod"/>
            </a:pPr>
            <a:r>
              <a:rPr lang="en-US" sz="2800"/>
              <a:t>Transaction Processing Systems</a:t>
            </a:r>
            <a:endParaRPr sz="2800"/>
          </a:p>
          <a:p>
            <a:pPr indent="-514350" lvl="0" marL="514350" rtl="0" algn="l">
              <a:spcBef>
                <a:spcPts val="560"/>
              </a:spcBef>
              <a:spcAft>
                <a:spcPts val="0"/>
              </a:spcAft>
              <a:buClr>
                <a:srgbClr val="00B0F0"/>
              </a:buClr>
              <a:buSzPts val="2800"/>
              <a:buFont typeface="Georgia"/>
              <a:buAutoNum type="arabicPeriod"/>
            </a:pPr>
            <a:r>
              <a:rPr lang="en-US" sz="2800"/>
              <a:t>Functional Area Information Systems</a:t>
            </a:r>
            <a:endParaRPr sz="2800"/>
          </a:p>
          <a:p>
            <a:pPr indent="-514350" lvl="0" marL="514350" rtl="0" algn="l">
              <a:spcBef>
                <a:spcPts val="560"/>
              </a:spcBef>
              <a:spcAft>
                <a:spcPts val="0"/>
              </a:spcAft>
              <a:buClr>
                <a:srgbClr val="00B0F0"/>
              </a:buClr>
              <a:buSzPts val="2800"/>
              <a:buFont typeface="Georgia"/>
              <a:buAutoNum type="arabicPeriod"/>
            </a:pPr>
            <a:r>
              <a:rPr lang="en-US" sz="2800"/>
              <a:t>Enterprise Resource Planning (ERP) Systems</a:t>
            </a:r>
            <a:endParaRPr sz="2800"/>
          </a:p>
          <a:p>
            <a:pPr indent="-514350" lvl="0" marL="514350" rtl="0" algn="l">
              <a:spcBef>
                <a:spcPts val="560"/>
              </a:spcBef>
              <a:spcAft>
                <a:spcPts val="0"/>
              </a:spcAft>
              <a:buClr>
                <a:srgbClr val="00B0F0"/>
              </a:buClr>
              <a:buSzPts val="2800"/>
              <a:buFont typeface="Georgia"/>
              <a:buAutoNum type="arabicPeriod"/>
            </a:pPr>
            <a:r>
              <a:rPr lang="en-US" sz="2800"/>
              <a:t>ERP Support for Business Processes</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0"/>
          <p:cNvSpPr txBox="1"/>
          <p:nvPr>
            <p:ph idx="1" type="subTitle"/>
          </p:nvPr>
        </p:nvSpPr>
        <p:spPr>
          <a:xfrm>
            <a:off x="300789" y="-152400"/>
            <a:ext cx="8153400" cy="89090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Control and Auditing</a:t>
            </a:r>
            <a:endParaRPr/>
          </a:p>
        </p:txBody>
      </p:sp>
      <p:sp>
        <p:nvSpPr>
          <p:cNvPr id="269" name="Google Shape;269;p20"/>
          <p:cNvSpPr txBox="1"/>
          <p:nvPr>
            <p:ph idx="2" type="body"/>
          </p:nvPr>
        </p:nvSpPr>
        <p:spPr>
          <a:xfrm>
            <a:off x="0" y="754547"/>
            <a:ext cx="8915400" cy="528129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595959"/>
              </a:buClr>
              <a:buSzPts val="2400"/>
              <a:buNone/>
            </a:pPr>
            <a:r>
              <a:rPr lang="en-US" sz="2400"/>
              <a:t>effectively control their finances and financial statements. </a:t>
            </a:r>
            <a:endParaRPr b="1" sz="2000"/>
          </a:p>
          <a:p>
            <a:pPr indent="-342900" lvl="0" marL="342900" rtl="0" algn="l">
              <a:spcBef>
                <a:spcPts val="400"/>
              </a:spcBef>
              <a:spcAft>
                <a:spcPts val="0"/>
              </a:spcAft>
              <a:buClr>
                <a:srgbClr val="595959"/>
              </a:buClr>
              <a:buSzPts val="2000"/>
              <a:buChar char="•"/>
            </a:pPr>
            <a:r>
              <a:rPr b="1" lang="en-US" sz="2000"/>
              <a:t>Budgetary control: </a:t>
            </a:r>
            <a:r>
              <a:rPr lang="en-US" sz="2000"/>
              <a:t>managers at various levels monitor departmental expenditures and compare them against the budget and the operational progress of corporate plans.</a:t>
            </a:r>
            <a:endParaRPr sz="2000"/>
          </a:p>
          <a:p>
            <a:pPr indent="-342900" lvl="0" marL="342900" rtl="0" algn="l">
              <a:spcBef>
                <a:spcPts val="400"/>
              </a:spcBef>
              <a:spcAft>
                <a:spcPts val="0"/>
              </a:spcAft>
              <a:buClr>
                <a:srgbClr val="595959"/>
              </a:buClr>
              <a:buSzPts val="2000"/>
              <a:buChar char="•"/>
            </a:pPr>
            <a:r>
              <a:rPr b="1" lang="en-US" sz="2000"/>
              <a:t>Auditing</a:t>
            </a:r>
            <a:r>
              <a:rPr lang="en-US" sz="2000"/>
              <a:t>:monitoring how the organization’s monies are being spent and assessing the organization’s financial health.</a:t>
            </a:r>
            <a:endParaRPr sz="2000"/>
          </a:p>
          <a:p>
            <a:pPr indent="-342900" lvl="0" marL="342900" rtl="0" algn="l">
              <a:spcBef>
                <a:spcPts val="400"/>
              </a:spcBef>
              <a:spcAft>
                <a:spcPts val="0"/>
              </a:spcAft>
              <a:buClr>
                <a:srgbClr val="595959"/>
              </a:buClr>
              <a:buSzPts val="2000"/>
              <a:buChar char="•"/>
            </a:pPr>
            <a:r>
              <a:rPr b="1" lang="en-US" sz="2000"/>
              <a:t>Financial ratio analysis</a:t>
            </a:r>
            <a:r>
              <a:rPr lang="en-US" sz="2000"/>
              <a:t>:monitoring the company’s financial health by assessing a set of financial ratios.</a:t>
            </a:r>
            <a:endParaRPr sz="2000"/>
          </a:p>
          <a:p>
            <a:pPr indent="-285750" lvl="1" marL="742950" rtl="0" algn="l">
              <a:spcBef>
                <a:spcPts val="400"/>
              </a:spcBef>
              <a:spcAft>
                <a:spcPts val="0"/>
              </a:spcAft>
              <a:buClr>
                <a:srgbClr val="595959"/>
              </a:buClr>
              <a:buSzPts val="2000"/>
              <a:buChar char="–"/>
            </a:pPr>
            <a:r>
              <a:rPr b="1" lang="en-US" sz="2000"/>
              <a:t>liquidity ratios </a:t>
            </a:r>
            <a:r>
              <a:rPr lang="en-US" sz="2000"/>
              <a:t>:the availability of cash to pay debt</a:t>
            </a:r>
            <a:endParaRPr sz="2000"/>
          </a:p>
          <a:p>
            <a:pPr indent="-285750" lvl="1" marL="742950" rtl="0" algn="l">
              <a:spcBef>
                <a:spcPts val="400"/>
              </a:spcBef>
              <a:spcAft>
                <a:spcPts val="0"/>
              </a:spcAft>
              <a:buClr>
                <a:srgbClr val="595959"/>
              </a:buClr>
              <a:buSzPts val="2000"/>
              <a:buChar char="–"/>
            </a:pPr>
            <a:r>
              <a:rPr b="1" lang="en-US" sz="2000"/>
              <a:t>activity ratios: </a:t>
            </a:r>
            <a:r>
              <a:rPr lang="en-US" sz="2000"/>
              <a:t>how quickly a firm converts noncash assets to cash assets</a:t>
            </a:r>
            <a:endParaRPr sz="2000"/>
          </a:p>
          <a:p>
            <a:pPr indent="-285750" lvl="1" marL="742950" rtl="0" algn="l">
              <a:spcBef>
                <a:spcPts val="400"/>
              </a:spcBef>
              <a:spcAft>
                <a:spcPts val="0"/>
              </a:spcAft>
              <a:buClr>
                <a:srgbClr val="595959"/>
              </a:buClr>
              <a:buSzPts val="2000"/>
              <a:buChar char="–"/>
            </a:pPr>
            <a:r>
              <a:rPr b="1" lang="en-US" sz="2000"/>
              <a:t>debt ratios: </a:t>
            </a:r>
            <a:r>
              <a:rPr lang="en-US" sz="2000"/>
              <a:t>measure the firm’s ability to repay long-term debt</a:t>
            </a:r>
            <a:endParaRPr sz="2000"/>
          </a:p>
          <a:p>
            <a:pPr indent="-285750" lvl="1" marL="742950" rtl="0" algn="l">
              <a:spcBef>
                <a:spcPts val="400"/>
              </a:spcBef>
              <a:spcAft>
                <a:spcPts val="0"/>
              </a:spcAft>
              <a:buClr>
                <a:srgbClr val="595959"/>
              </a:buClr>
              <a:buSzPts val="2000"/>
              <a:buChar char="–"/>
            </a:pPr>
            <a:r>
              <a:rPr b="1" lang="en-US" sz="2000"/>
              <a:t>profitability ratios: </a:t>
            </a:r>
            <a:r>
              <a:rPr lang="en-US" sz="2000"/>
              <a:t>measure the firm’s use of its assets and control of its expenses to generate an acceptable rate of return</a:t>
            </a:r>
            <a:endParaRPr sz="2000"/>
          </a:p>
          <a:p>
            <a:pPr indent="-158750" lvl="1" marL="742950" rtl="0" algn="l">
              <a:spcBef>
                <a:spcPts val="400"/>
              </a:spcBef>
              <a:spcAft>
                <a:spcPts val="0"/>
              </a:spcAft>
              <a:buClr>
                <a:srgbClr val="595959"/>
              </a:buClr>
              <a:buSzPts val="2000"/>
              <a:buNone/>
            </a:pPr>
            <a:r>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1"/>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IS for Marketing</a:t>
            </a:r>
            <a:endParaRPr/>
          </a:p>
          <a:p>
            <a:pPr indent="0" lvl="0" marL="0" rtl="0" algn="l">
              <a:spcBef>
                <a:spcPts val="1200"/>
              </a:spcBef>
              <a:spcAft>
                <a:spcPts val="0"/>
              </a:spcAft>
              <a:buClr>
                <a:srgbClr val="9900FF"/>
              </a:buClr>
              <a:buSzPts val="4400"/>
              <a:buNone/>
            </a:pPr>
            <a:r>
              <a:t/>
            </a:r>
            <a:endParaRPr/>
          </a:p>
        </p:txBody>
      </p:sp>
      <p:sp>
        <p:nvSpPr>
          <p:cNvPr id="275" name="Google Shape;275;p21"/>
          <p:cNvSpPr txBox="1"/>
          <p:nvPr>
            <p:ph idx="2" type="body"/>
          </p:nvPr>
        </p:nvSpPr>
        <p:spPr>
          <a:xfrm>
            <a:off x="304800" y="2057400"/>
            <a:ext cx="8001000" cy="3962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595959"/>
              </a:buClr>
              <a:buSzPts val="3200"/>
              <a:buChar char="•"/>
            </a:pPr>
            <a:r>
              <a:rPr lang="en-US"/>
              <a:t>Any successful organization must understand its customers’ needs and wants.</a:t>
            </a:r>
            <a:endParaRPr/>
          </a:p>
          <a:p>
            <a:pPr indent="-342900" lvl="0" marL="342900" rtl="0" algn="l">
              <a:spcBef>
                <a:spcPts val="640"/>
              </a:spcBef>
              <a:spcAft>
                <a:spcPts val="0"/>
              </a:spcAft>
              <a:buClr>
                <a:srgbClr val="595959"/>
              </a:buClr>
              <a:buSzPts val="3200"/>
              <a:buChar char="•"/>
            </a:pPr>
            <a:r>
              <a:rPr lang="en-US"/>
              <a:t>They develop its marketing and advertising strategies around them.</a:t>
            </a:r>
            <a:endParaRPr/>
          </a:p>
          <a:p>
            <a:pPr indent="-342900" lvl="0" marL="342900" rtl="0" algn="l">
              <a:spcBef>
                <a:spcPts val="640"/>
              </a:spcBef>
              <a:spcAft>
                <a:spcPts val="0"/>
              </a:spcAft>
              <a:buClr>
                <a:srgbClr val="595959"/>
              </a:buClr>
              <a:buSzPts val="3200"/>
              <a:buChar char="•"/>
            </a:pPr>
            <a:r>
              <a:rPr lang="en-US"/>
              <a:t>Information systems provide numerous types of support to the marketing function.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2"/>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fontScale="92500"/>
          </a:bodyPr>
          <a:lstStyle/>
          <a:p>
            <a:pPr indent="0" lvl="0" marL="0" rtl="0" algn="l">
              <a:spcBef>
                <a:spcPts val="0"/>
              </a:spcBef>
              <a:spcAft>
                <a:spcPts val="0"/>
              </a:spcAft>
              <a:buClr>
                <a:srgbClr val="6600CC"/>
              </a:buClr>
              <a:buSzPct val="100000"/>
              <a:buNone/>
            </a:pPr>
            <a:r>
              <a:rPr lang="en-US"/>
              <a:t>IS for Production/Operations Management (POM)</a:t>
            </a:r>
            <a:endParaRPr/>
          </a:p>
        </p:txBody>
      </p:sp>
      <p:sp>
        <p:nvSpPr>
          <p:cNvPr id="282" name="Google Shape;282;p22"/>
          <p:cNvSpPr txBox="1"/>
          <p:nvPr>
            <p:ph idx="2" type="body"/>
          </p:nvPr>
        </p:nvSpPr>
        <p:spPr>
          <a:xfrm>
            <a:off x="152400" y="1981200"/>
            <a:ext cx="8991600" cy="42672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US"/>
              <a:t>In-House Logistics and Materials Management</a:t>
            </a:r>
            <a:endParaRPr/>
          </a:p>
          <a:p>
            <a:pPr indent="-285750" lvl="1" marL="742950" rtl="0" algn="l">
              <a:spcBef>
                <a:spcPts val="350"/>
              </a:spcBef>
              <a:spcAft>
                <a:spcPts val="0"/>
              </a:spcAft>
              <a:buClr>
                <a:schemeClr val="dk1"/>
              </a:buClr>
              <a:buSzPct val="100000"/>
              <a:buChar char="–"/>
            </a:pPr>
            <a:r>
              <a:rPr lang="en-US"/>
              <a:t>Logistics management deals with ordering, purchasing, inbound logistics (receiving), and outbound logistics (shipping) activities</a:t>
            </a:r>
            <a:endParaRPr/>
          </a:p>
          <a:p>
            <a:pPr indent="-342900" lvl="0" marL="342900" rtl="0" algn="l">
              <a:spcBef>
                <a:spcPts val="400"/>
              </a:spcBef>
              <a:spcAft>
                <a:spcPts val="0"/>
              </a:spcAft>
              <a:buClr>
                <a:schemeClr val="dk1"/>
              </a:buClr>
              <a:buSzPct val="100000"/>
              <a:buChar char="•"/>
            </a:pPr>
            <a:r>
              <a:rPr lang="en-US"/>
              <a:t>Inventory Management</a:t>
            </a:r>
            <a:endParaRPr/>
          </a:p>
          <a:p>
            <a:pPr indent="-285750" lvl="1" marL="742950" rtl="0" algn="l">
              <a:spcBef>
                <a:spcPts val="350"/>
              </a:spcBef>
              <a:spcAft>
                <a:spcPts val="0"/>
              </a:spcAft>
              <a:buClr>
                <a:schemeClr val="dk1"/>
              </a:buClr>
              <a:buSzPct val="100000"/>
              <a:buChar char="–"/>
            </a:pPr>
            <a:r>
              <a:rPr lang="en-US"/>
              <a:t>How much inventory an organization should maintain.</a:t>
            </a:r>
            <a:endParaRPr/>
          </a:p>
          <a:p>
            <a:pPr indent="-285750" lvl="1" marL="742950" rtl="0" algn="l">
              <a:spcBef>
                <a:spcPts val="350"/>
              </a:spcBef>
              <a:spcAft>
                <a:spcPts val="0"/>
              </a:spcAft>
              <a:buClr>
                <a:schemeClr val="dk1"/>
              </a:buClr>
              <a:buSzPct val="100000"/>
              <a:buChar char="–"/>
            </a:pPr>
            <a:r>
              <a:rPr lang="en-US"/>
              <a:t>Both excessive inventory and insufficient inventory create problems. </a:t>
            </a:r>
            <a:endParaRPr/>
          </a:p>
          <a:p>
            <a:pPr indent="-285750" lvl="1" marL="742950" rtl="0" algn="l">
              <a:spcBef>
                <a:spcPts val="350"/>
              </a:spcBef>
              <a:spcAft>
                <a:spcPts val="0"/>
              </a:spcAft>
              <a:buClr>
                <a:schemeClr val="dk1"/>
              </a:buClr>
              <a:buSzPct val="100000"/>
              <a:buChar char="–"/>
            </a:pPr>
            <a:r>
              <a:rPr lang="en-US"/>
              <a:t>Overstocking can be expensive, because of storage costs and the costs of spoilage and obsolescence.</a:t>
            </a:r>
            <a:endParaRPr/>
          </a:p>
          <a:p>
            <a:pPr indent="-285750" lvl="1" marL="742950" rtl="0" algn="l">
              <a:spcBef>
                <a:spcPts val="350"/>
              </a:spcBef>
              <a:spcAft>
                <a:spcPts val="0"/>
              </a:spcAft>
              <a:buClr>
                <a:schemeClr val="dk1"/>
              </a:buClr>
              <a:buSzPct val="100000"/>
              <a:buChar char="–"/>
            </a:pPr>
            <a:r>
              <a:rPr lang="en-US"/>
              <a:t>Insufficient inventory is also expensive, because of last-minute orders and lost sales. </a:t>
            </a:r>
            <a:endParaRPr/>
          </a:p>
          <a:p>
            <a:pPr indent="-342900" lvl="0" marL="342900" rtl="0" algn="l">
              <a:spcBef>
                <a:spcPts val="400"/>
              </a:spcBef>
              <a:spcAft>
                <a:spcPts val="0"/>
              </a:spcAft>
              <a:buClr>
                <a:schemeClr val="dk1"/>
              </a:buClr>
              <a:buSzPct val="100000"/>
              <a:buChar char="•"/>
            </a:pPr>
            <a:r>
              <a:rPr lang="en-US"/>
              <a:t>Quality Control:</a:t>
            </a:r>
            <a:endParaRPr/>
          </a:p>
          <a:p>
            <a:pPr indent="-285750" lvl="1" marL="742950" rtl="0" algn="l">
              <a:spcBef>
                <a:spcPts val="350"/>
              </a:spcBef>
              <a:spcAft>
                <a:spcPts val="0"/>
              </a:spcAft>
              <a:buClr>
                <a:schemeClr val="dk1"/>
              </a:buClr>
              <a:buSzPct val="100000"/>
              <a:buChar char="–"/>
            </a:pPr>
            <a:r>
              <a:rPr lang="en-US"/>
              <a:t>Quality-control systems used by manufacturing units provide information about the quality of incoming material and parts, as well as the quality of in-process semi finished and finished products.</a:t>
            </a:r>
            <a:endParaRPr/>
          </a:p>
          <a:p>
            <a:pPr indent="-285750" lvl="1" marL="742950" rtl="0" algn="l">
              <a:spcBef>
                <a:spcPts val="350"/>
              </a:spcBef>
              <a:spcAft>
                <a:spcPts val="0"/>
              </a:spcAft>
              <a:buClr>
                <a:schemeClr val="dk1"/>
              </a:buClr>
              <a:buSzPct val="100000"/>
              <a:buChar char="–"/>
            </a:pPr>
            <a:r>
              <a:rPr lang="en-US"/>
              <a:t>These systems record the results of all inspections and compare the actual results to established metrics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fontScale="92500"/>
          </a:bodyPr>
          <a:lstStyle/>
          <a:p>
            <a:pPr indent="0" lvl="0" marL="0" rtl="0" algn="l">
              <a:spcBef>
                <a:spcPts val="0"/>
              </a:spcBef>
              <a:spcAft>
                <a:spcPts val="0"/>
              </a:spcAft>
              <a:buClr>
                <a:srgbClr val="6600CC"/>
              </a:buClr>
              <a:buSzPct val="100000"/>
              <a:buNone/>
            </a:pPr>
            <a:r>
              <a:rPr lang="en-US"/>
              <a:t>IS for Production/Operations Management (POM)</a:t>
            </a:r>
            <a:endParaRPr/>
          </a:p>
        </p:txBody>
      </p:sp>
      <p:sp>
        <p:nvSpPr>
          <p:cNvPr id="289" name="Google Shape;289;p23"/>
          <p:cNvSpPr txBox="1"/>
          <p:nvPr>
            <p:ph idx="2" type="body"/>
          </p:nvPr>
        </p:nvSpPr>
        <p:spPr>
          <a:xfrm>
            <a:off x="114299" y="1981200"/>
            <a:ext cx="8839200" cy="44196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Planning Production and Operations Management</a:t>
            </a:r>
            <a:endParaRPr/>
          </a:p>
          <a:p>
            <a:pPr indent="-285750" lvl="1" marL="742950" rtl="0" algn="l">
              <a:spcBef>
                <a:spcPts val="392"/>
              </a:spcBef>
              <a:spcAft>
                <a:spcPts val="0"/>
              </a:spcAft>
              <a:buClr>
                <a:schemeClr val="dk1"/>
              </a:buClr>
              <a:buSzPct val="100000"/>
              <a:buChar char="–"/>
            </a:pPr>
            <a:r>
              <a:rPr lang="en-US"/>
              <a:t>Material requirements planning (MRP)</a:t>
            </a:r>
            <a:endParaRPr/>
          </a:p>
          <a:p>
            <a:pPr indent="-285750" lvl="1" marL="742950" rtl="0" algn="l">
              <a:spcBef>
                <a:spcPts val="392"/>
              </a:spcBef>
              <a:spcAft>
                <a:spcPts val="0"/>
              </a:spcAft>
              <a:buClr>
                <a:schemeClr val="dk1"/>
              </a:buClr>
              <a:buSzPct val="100000"/>
              <a:buChar char="–"/>
            </a:pPr>
            <a:r>
              <a:rPr lang="en-US"/>
              <a:t>Manufacturing resource planning (MRP II)</a:t>
            </a:r>
            <a:endParaRPr/>
          </a:p>
          <a:p>
            <a:pPr indent="-285750" lvl="1" marL="742950" rtl="0" algn="l">
              <a:spcBef>
                <a:spcPts val="392"/>
              </a:spcBef>
              <a:spcAft>
                <a:spcPts val="0"/>
              </a:spcAft>
              <a:buClr>
                <a:schemeClr val="dk1"/>
              </a:buClr>
              <a:buSzPct val="100000"/>
              <a:buChar char="–"/>
            </a:pPr>
            <a:r>
              <a:rPr lang="en-US"/>
              <a:t>Enterprise resource planning (ERP)</a:t>
            </a:r>
            <a:endParaRPr/>
          </a:p>
          <a:p>
            <a:pPr indent="-342900" lvl="0" marL="342900" rtl="0" algn="l">
              <a:spcBef>
                <a:spcPts val="448"/>
              </a:spcBef>
              <a:spcAft>
                <a:spcPts val="0"/>
              </a:spcAft>
              <a:buClr>
                <a:schemeClr val="dk1"/>
              </a:buClr>
              <a:buSzPct val="100000"/>
              <a:buChar char="•"/>
            </a:pPr>
            <a:r>
              <a:rPr lang="en-US"/>
              <a:t>Computer-Integrated Manufacturing (Goals)</a:t>
            </a:r>
            <a:endParaRPr/>
          </a:p>
          <a:p>
            <a:pPr indent="-514350" lvl="1" marL="914400" rtl="0" algn="l">
              <a:spcBef>
                <a:spcPts val="392"/>
              </a:spcBef>
              <a:spcAft>
                <a:spcPts val="0"/>
              </a:spcAft>
              <a:buClr>
                <a:schemeClr val="dk1"/>
              </a:buClr>
              <a:buSzPct val="100000"/>
              <a:buFont typeface="Georgia"/>
              <a:buAutoNum type="arabicPeriod"/>
            </a:pPr>
            <a:r>
              <a:rPr lang="en-US"/>
              <a:t>To  simplify all manufacturing technologies and techniques</a:t>
            </a:r>
            <a:endParaRPr/>
          </a:p>
          <a:p>
            <a:pPr indent="-514350" lvl="1" marL="914400" rtl="0" algn="l">
              <a:spcBef>
                <a:spcPts val="392"/>
              </a:spcBef>
              <a:spcAft>
                <a:spcPts val="0"/>
              </a:spcAft>
              <a:buClr>
                <a:schemeClr val="dk1"/>
              </a:buClr>
              <a:buSzPct val="100000"/>
              <a:buFont typeface="Georgia"/>
              <a:buAutoNum type="arabicPeriod"/>
            </a:pPr>
            <a:r>
              <a:rPr lang="en-US"/>
              <a:t>To automate as many of the manufacturing processes as possible</a:t>
            </a:r>
            <a:endParaRPr/>
          </a:p>
          <a:p>
            <a:pPr indent="-514350" lvl="1" marL="914400" rtl="0" algn="l">
              <a:spcBef>
                <a:spcPts val="392"/>
              </a:spcBef>
              <a:spcAft>
                <a:spcPts val="0"/>
              </a:spcAft>
              <a:buClr>
                <a:schemeClr val="dk1"/>
              </a:buClr>
              <a:buSzPct val="100000"/>
              <a:buFont typeface="Georgia"/>
              <a:buAutoNum type="arabicPeriod"/>
            </a:pPr>
            <a:r>
              <a:rPr lang="en-US"/>
              <a:t>To  integrate and coordinate all aspects of design, manufacturing, and related functions via computer systems. </a:t>
            </a:r>
            <a:endParaRPr/>
          </a:p>
          <a:p>
            <a:pPr indent="-342900" lvl="0" marL="342900" rtl="0" algn="l">
              <a:spcBef>
                <a:spcPts val="448"/>
              </a:spcBef>
              <a:spcAft>
                <a:spcPts val="0"/>
              </a:spcAft>
              <a:buClr>
                <a:schemeClr val="dk1"/>
              </a:buClr>
              <a:buSzPct val="100000"/>
              <a:buChar char="•"/>
            </a:pPr>
            <a:r>
              <a:rPr lang="en-US"/>
              <a:t>Product Lifecycle Management</a:t>
            </a:r>
            <a:endParaRPr/>
          </a:p>
          <a:p>
            <a:pPr indent="-285750" lvl="1" marL="742950" rtl="0" algn="l">
              <a:spcBef>
                <a:spcPts val="392"/>
              </a:spcBef>
              <a:spcAft>
                <a:spcPts val="0"/>
              </a:spcAft>
              <a:buClr>
                <a:schemeClr val="dk1"/>
              </a:buClr>
              <a:buSzPct val="100000"/>
              <a:buChar char="–"/>
            </a:pPr>
            <a:r>
              <a:rPr lang="en-US"/>
              <a:t>Product life cycle management is a business strategy that enables manufacturers to share product-related data that support </a:t>
            </a:r>
            <a:r>
              <a:rPr lang="en-US" u="sng"/>
              <a:t>product design and development and supply chain operations. </a:t>
            </a:r>
            <a:endParaRPr u="sng"/>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IS for Human Resource Management</a:t>
            </a:r>
            <a:endParaRPr/>
          </a:p>
        </p:txBody>
      </p:sp>
      <p:sp>
        <p:nvSpPr>
          <p:cNvPr id="296" name="Google Shape;296;p24"/>
          <p:cNvSpPr txBox="1"/>
          <p:nvPr>
            <p:ph idx="2" type="body"/>
          </p:nvPr>
        </p:nvSpPr>
        <p:spPr>
          <a:xfrm>
            <a:off x="457200" y="1981200"/>
            <a:ext cx="9067800" cy="39624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Recruitment</a:t>
            </a:r>
            <a:endParaRPr/>
          </a:p>
          <a:p>
            <a:pPr indent="-342900" lvl="0" marL="342900" rtl="0" algn="l">
              <a:spcBef>
                <a:spcPts val="544"/>
              </a:spcBef>
              <a:spcAft>
                <a:spcPts val="0"/>
              </a:spcAft>
              <a:buClr>
                <a:schemeClr val="dk1"/>
              </a:buClr>
              <a:buSzPct val="100000"/>
              <a:buChar char="•"/>
            </a:pPr>
            <a:r>
              <a:rPr lang="en-US"/>
              <a:t>Human Resources Development</a:t>
            </a:r>
            <a:endParaRPr/>
          </a:p>
          <a:p>
            <a:pPr indent="-342900" lvl="0" marL="342900" rtl="0" algn="l">
              <a:spcBef>
                <a:spcPts val="544"/>
              </a:spcBef>
              <a:spcAft>
                <a:spcPts val="0"/>
              </a:spcAft>
              <a:buClr>
                <a:schemeClr val="dk1"/>
              </a:buClr>
              <a:buSzPct val="100000"/>
              <a:buChar char="•"/>
            </a:pPr>
            <a:r>
              <a:rPr lang="en-US"/>
              <a:t>Human Resources Planning and Management</a:t>
            </a:r>
            <a:endParaRPr/>
          </a:p>
          <a:p>
            <a:pPr indent="-17018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Char char="•"/>
            </a:pPr>
            <a:r>
              <a:rPr lang="en-US"/>
              <a:t>Three Areas of IT support in HR Planning and Management</a:t>
            </a:r>
            <a:endParaRPr/>
          </a:p>
          <a:p>
            <a:pPr indent="-514350" lvl="1" marL="914400" rtl="0" algn="l">
              <a:spcBef>
                <a:spcPts val="476"/>
              </a:spcBef>
              <a:spcAft>
                <a:spcPts val="0"/>
              </a:spcAft>
              <a:buClr>
                <a:schemeClr val="dk1"/>
              </a:buClr>
              <a:buSzPct val="100000"/>
              <a:buFont typeface="Georgia"/>
              <a:buAutoNum type="arabicPeriod"/>
            </a:pPr>
            <a:r>
              <a:rPr lang="en-US"/>
              <a:t>Payroll and employees’ records</a:t>
            </a:r>
            <a:endParaRPr/>
          </a:p>
          <a:p>
            <a:pPr indent="-514350" lvl="1" marL="914400" rtl="0" algn="l">
              <a:spcBef>
                <a:spcPts val="476"/>
              </a:spcBef>
              <a:spcAft>
                <a:spcPts val="0"/>
              </a:spcAft>
              <a:buClr>
                <a:schemeClr val="dk1"/>
              </a:buClr>
              <a:buSzPct val="100000"/>
              <a:buFont typeface="Georgia"/>
              <a:buAutoNum type="arabicPeriod"/>
            </a:pPr>
            <a:r>
              <a:rPr lang="en-US"/>
              <a:t>Benefits administration</a:t>
            </a:r>
            <a:endParaRPr/>
          </a:p>
          <a:p>
            <a:pPr indent="-514350" lvl="1" marL="914400" rtl="0" algn="l">
              <a:spcBef>
                <a:spcPts val="476"/>
              </a:spcBef>
              <a:spcAft>
                <a:spcPts val="0"/>
              </a:spcAft>
              <a:buClr>
                <a:schemeClr val="dk1"/>
              </a:buClr>
              <a:buSzPct val="100000"/>
              <a:buFont typeface="Georgia"/>
              <a:buAutoNum type="arabicPeriod"/>
            </a:pPr>
            <a:r>
              <a:rPr lang="en-US"/>
              <a:t>Employee relationship management</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5"/>
          <p:cNvSpPr txBox="1"/>
          <p:nvPr>
            <p:ph idx="1" type="subTitle"/>
          </p:nvPr>
        </p:nvSpPr>
        <p:spPr>
          <a:xfrm>
            <a:off x="304800" y="-457200"/>
            <a:ext cx="9296400" cy="1371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3600"/>
              <a:buNone/>
            </a:pPr>
            <a:r>
              <a:rPr lang="en-US" sz="3600"/>
              <a:t>Systems supporting functional Areas</a:t>
            </a:r>
            <a:endParaRPr sz="3600"/>
          </a:p>
        </p:txBody>
      </p:sp>
      <p:pic>
        <p:nvPicPr>
          <p:cNvPr id="302" name="Google Shape;302;p25"/>
          <p:cNvPicPr preferRelativeResize="0"/>
          <p:nvPr>
            <p:ph idx="2" type="body"/>
          </p:nvPr>
        </p:nvPicPr>
        <p:blipFill rotWithShape="1">
          <a:blip r:embed="rId3">
            <a:alphaModFix/>
          </a:blip>
          <a:srcRect b="0" l="0" r="0" t="0"/>
          <a:stretch/>
        </p:blipFill>
        <p:spPr>
          <a:xfrm>
            <a:off x="152400" y="1219200"/>
            <a:ext cx="8763000" cy="5181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6"/>
          <p:cNvSpPr txBox="1"/>
          <p:nvPr>
            <p:ph idx="1" type="subTitle"/>
          </p:nvPr>
        </p:nvSpPr>
        <p:spPr>
          <a:xfrm>
            <a:off x="533400" y="-6858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Reports</a:t>
            </a:r>
            <a:endParaRPr/>
          </a:p>
        </p:txBody>
      </p:sp>
      <p:sp>
        <p:nvSpPr>
          <p:cNvPr id="309" name="Google Shape;309;p26"/>
          <p:cNvSpPr txBox="1"/>
          <p:nvPr>
            <p:ph idx="2" type="body"/>
          </p:nvPr>
        </p:nvSpPr>
        <p:spPr>
          <a:xfrm>
            <a:off x="304800" y="1905000"/>
            <a:ext cx="8610600" cy="47244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1" lang="en-US"/>
              <a:t>Routine Reports:</a:t>
            </a:r>
            <a:r>
              <a:rPr lang="en-US"/>
              <a:t>reports produced at scheduled intervals.</a:t>
            </a:r>
            <a:endParaRPr/>
          </a:p>
          <a:p>
            <a:pPr indent="-342900" lvl="0" marL="342900" rtl="0" algn="l">
              <a:spcBef>
                <a:spcPts val="544"/>
              </a:spcBef>
              <a:spcAft>
                <a:spcPts val="0"/>
              </a:spcAft>
              <a:buClr>
                <a:schemeClr val="dk1"/>
              </a:buClr>
              <a:buSzPct val="100000"/>
              <a:buChar char="•"/>
            </a:pPr>
            <a:r>
              <a:rPr b="1" lang="en-US"/>
              <a:t>Ad-hoc (On-Demand) Reports:</a:t>
            </a:r>
            <a:r>
              <a:rPr lang="en-US"/>
              <a:t>out-of-the routine reports.</a:t>
            </a:r>
            <a:endParaRPr/>
          </a:p>
          <a:p>
            <a:pPr indent="-514350" lvl="1" marL="971550" rtl="0" algn="l">
              <a:spcBef>
                <a:spcPts val="476"/>
              </a:spcBef>
              <a:spcAft>
                <a:spcPts val="0"/>
              </a:spcAft>
              <a:buClr>
                <a:schemeClr val="dk1"/>
              </a:buClr>
              <a:buSzPct val="100000"/>
              <a:buFont typeface="Georgia"/>
              <a:buAutoNum type="arabicPeriod"/>
            </a:pPr>
            <a:r>
              <a:rPr b="1" lang="en-US"/>
              <a:t>Drill-down reports:</a:t>
            </a:r>
            <a:r>
              <a:rPr lang="en-US"/>
              <a:t>display a greater level of detail.</a:t>
            </a:r>
            <a:endParaRPr/>
          </a:p>
          <a:p>
            <a:pPr indent="-514350" lvl="1" marL="971550" rtl="0" algn="l">
              <a:spcBef>
                <a:spcPts val="476"/>
              </a:spcBef>
              <a:spcAft>
                <a:spcPts val="0"/>
              </a:spcAft>
              <a:buClr>
                <a:schemeClr val="dk1"/>
              </a:buClr>
              <a:buSzPct val="100000"/>
              <a:buFont typeface="Georgia"/>
              <a:buAutoNum type="arabicPeriod"/>
            </a:pPr>
            <a:r>
              <a:rPr b="1" lang="en-US"/>
              <a:t>Key indicator reports: </a:t>
            </a:r>
            <a:r>
              <a:rPr lang="en-US"/>
              <a:t>summarize the performance of critical activities.</a:t>
            </a:r>
            <a:endParaRPr/>
          </a:p>
          <a:p>
            <a:pPr indent="-514350" lvl="1" marL="971550" rtl="0" algn="l">
              <a:spcBef>
                <a:spcPts val="476"/>
              </a:spcBef>
              <a:spcAft>
                <a:spcPts val="0"/>
              </a:spcAft>
              <a:buClr>
                <a:schemeClr val="dk1"/>
              </a:buClr>
              <a:buSzPct val="100000"/>
              <a:buFont typeface="Georgia"/>
              <a:buAutoNum type="arabicPeriod"/>
            </a:pPr>
            <a:r>
              <a:rPr b="1" lang="en-US"/>
              <a:t>Comparative reports: </a:t>
            </a:r>
            <a:r>
              <a:rPr lang="en-US"/>
              <a:t>compare and contrast the performances of different business units or of a single unit during different time periods.</a:t>
            </a:r>
            <a:endParaRPr/>
          </a:p>
          <a:p>
            <a:pPr indent="-514350" lvl="1" marL="971550" rtl="0" algn="l">
              <a:spcBef>
                <a:spcPts val="476"/>
              </a:spcBef>
              <a:spcAft>
                <a:spcPts val="0"/>
              </a:spcAft>
              <a:buClr>
                <a:schemeClr val="dk1"/>
              </a:buClr>
              <a:buSzPct val="100000"/>
              <a:buFont typeface="Georgia"/>
              <a:buAutoNum type="arabicPeriod"/>
            </a:pPr>
            <a:r>
              <a:rPr b="1" lang="en-US"/>
              <a:t>Exception reports:</a:t>
            </a:r>
            <a:r>
              <a:rPr lang="en-US"/>
              <a:t>include only information that falls outside certain threshold standards.</a:t>
            </a:r>
            <a:endParaRPr/>
          </a:p>
          <a:p>
            <a:pPr indent="-363219" lvl="1" marL="971550" rtl="0" algn="l">
              <a:spcBef>
                <a:spcPts val="476"/>
              </a:spcBef>
              <a:spcAft>
                <a:spcPts val="0"/>
              </a:spcAft>
              <a:buClr>
                <a:schemeClr val="dk1"/>
              </a:buClr>
              <a:buSzPct val="100000"/>
              <a:buFont typeface="Georgia"/>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7"/>
          <p:cNvSpPr txBox="1"/>
          <p:nvPr>
            <p:ph idx="1" type="subTitle"/>
          </p:nvPr>
        </p:nvSpPr>
        <p:spPr>
          <a:xfrm>
            <a:off x="533400" y="-533400"/>
            <a:ext cx="8153399" cy="1371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Monthly Sales Report</a:t>
            </a:r>
            <a:endParaRPr/>
          </a:p>
        </p:txBody>
      </p:sp>
      <p:pic>
        <p:nvPicPr>
          <p:cNvPr id="315" name="Google Shape;315;p27"/>
          <p:cNvPicPr preferRelativeResize="0"/>
          <p:nvPr>
            <p:ph idx="2" type="body"/>
          </p:nvPr>
        </p:nvPicPr>
        <p:blipFill rotWithShape="1">
          <a:blip r:embed="rId3">
            <a:alphaModFix/>
          </a:blip>
          <a:srcRect b="0" l="0" r="0" t="0"/>
          <a:stretch/>
        </p:blipFill>
        <p:spPr>
          <a:xfrm>
            <a:off x="304800" y="838200"/>
            <a:ext cx="7620000" cy="58338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8"/>
          <p:cNvSpPr txBox="1"/>
          <p:nvPr>
            <p:ph idx="1" type="subTitle"/>
          </p:nvPr>
        </p:nvSpPr>
        <p:spPr>
          <a:xfrm>
            <a:off x="305368" y="152400"/>
            <a:ext cx="9243694"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3200"/>
              <a:buNone/>
            </a:pPr>
            <a:r>
              <a:rPr lang="en-US" sz="3200"/>
              <a:t>Enterprise Resource Planning (ERP) Systems</a:t>
            </a:r>
            <a:endParaRPr sz="3200"/>
          </a:p>
        </p:txBody>
      </p:sp>
      <p:sp>
        <p:nvSpPr>
          <p:cNvPr id="322" name="Google Shape;322;p28"/>
          <p:cNvSpPr txBox="1"/>
          <p:nvPr>
            <p:ph idx="3" type="body"/>
          </p:nvPr>
        </p:nvSpPr>
        <p:spPr>
          <a:xfrm>
            <a:off x="305368" y="1981200"/>
            <a:ext cx="8635365" cy="4968240"/>
          </a:xfrm>
          <a:prstGeom prst="rect">
            <a:avLst/>
          </a:prstGeom>
          <a:noFill/>
          <a:ln>
            <a:noFill/>
          </a:ln>
        </p:spPr>
        <p:txBody>
          <a:bodyPr anchorCtr="0" anchor="t" bIns="45700" lIns="91425" spcFirstLastPara="1" rIns="91425" wrap="square" tIns="45700">
            <a:normAutofit fontScale="95000"/>
          </a:bodyPr>
          <a:lstStyle/>
          <a:p>
            <a:pPr indent="-342900" lvl="0" marL="342900" rtl="0" algn="l">
              <a:spcBef>
                <a:spcPts val="0"/>
              </a:spcBef>
              <a:spcAft>
                <a:spcPts val="0"/>
              </a:spcAft>
              <a:buClr>
                <a:srgbClr val="6600CC"/>
              </a:buClr>
              <a:buSzPct val="100000"/>
              <a:buChar char="•"/>
            </a:pPr>
            <a:r>
              <a:rPr lang="en-US" sz="2800"/>
              <a:t>ERP Systems designed to correct a lack of communication among the functional area IS.</a:t>
            </a:r>
            <a:endParaRPr sz="2800"/>
          </a:p>
          <a:p>
            <a:pPr indent="-342900" lvl="0" marL="342900" rtl="0" algn="l">
              <a:spcBef>
                <a:spcPts val="532"/>
              </a:spcBef>
              <a:spcAft>
                <a:spcPts val="0"/>
              </a:spcAft>
              <a:buClr>
                <a:srgbClr val="6600CC"/>
              </a:buClr>
              <a:buSzPct val="100000"/>
              <a:buChar char="•"/>
            </a:pPr>
            <a:r>
              <a:rPr lang="en-US" sz="2800"/>
              <a:t>They adopt a business process view of the overall organization to integrate the planning, management, and use of all of an organization’s resources, employing a common software platform and database.</a:t>
            </a:r>
            <a:endParaRPr sz="2800"/>
          </a:p>
          <a:p>
            <a:pPr indent="-173990" lvl="0" marL="342900" rtl="0" algn="l">
              <a:spcBef>
                <a:spcPts val="532"/>
              </a:spcBef>
              <a:spcAft>
                <a:spcPts val="0"/>
              </a:spcAft>
              <a:buClr>
                <a:srgbClr val="6600CC"/>
              </a:buClr>
              <a:buSzPct val="100000"/>
              <a:buNone/>
            </a:pPr>
            <a:r>
              <a:t/>
            </a:r>
            <a:endParaRPr sz="2800"/>
          </a:p>
          <a:p>
            <a:pPr indent="-173990" lvl="0" marL="342900" rtl="0" algn="l">
              <a:spcBef>
                <a:spcPts val="532"/>
              </a:spcBef>
              <a:spcAft>
                <a:spcPts val="0"/>
              </a:spcAft>
              <a:buClr>
                <a:srgbClr val="6600CC"/>
              </a:buClr>
              <a:buSzPct val="100000"/>
              <a:buNone/>
            </a:pPr>
            <a:r>
              <a:t/>
            </a:r>
            <a:endParaRPr sz="2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9"/>
          <p:cNvSpPr txBox="1"/>
          <p:nvPr>
            <p:ph idx="1" type="subTitle"/>
          </p:nvPr>
        </p:nvSpPr>
        <p:spPr>
          <a:xfrm>
            <a:off x="305368" y="152400"/>
            <a:ext cx="9243694"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3200"/>
              <a:buNone/>
            </a:pPr>
            <a:r>
              <a:rPr lang="en-US" sz="3200"/>
              <a:t>Enterprise Resource Planning (ERP) Systems</a:t>
            </a:r>
            <a:endParaRPr sz="3200"/>
          </a:p>
        </p:txBody>
      </p:sp>
      <p:sp>
        <p:nvSpPr>
          <p:cNvPr id="329" name="Google Shape;329;p29"/>
          <p:cNvSpPr txBox="1"/>
          <p:nvPr>
            <p:ph idx="3" type="body"/>
          </p:nvPr>
        </p:nvSpPr>
        <p:spPr>
          <a:xfrm>
            <a:off x="305368" y="1752600"/>
            <a:ext cx="8635365" cy="4419600"/>
          </a:xfrm>
          <a:prstGeom prst="rect">
            <a:avLst/>
          </a:prstGeom>
          <a:noFill/>
          <a:ln>
            <a:noFill/>
          </a:ln>
        </p:spPr>
        <p:txBody>
          <a:bodyPr anchorCtr="0" anchor="t" bIns="45700" lIns="91425" spcFirstLastPara="1" rIns="91425" wrap="square" tIns="45700">
            <a:normAutofit fontScale="65000" lnSpcReduction="20000"/>
          </a:bodyPr>
          <a:lstStyle/>
          <a:p>
            <a:pPr indent="-194310" lvl="0" marL="342900" rtl="0" algn="l">
              <a:spcBef>
                <a:spcPts val="0"/>
              </a:spcBef>
              <a:spcAft>
                <a:spcPts val="0"/>
              </a:spcAft>
              <a:buClr>
                <a:srgbClr val="6600CC"/>
              </a:buClr>
              <a:buSzPct val="100000"/>
              <a:buNone/>
            </a:pPr>
            <a:r>
              <a:t/>
            </a:r>
            <a:endParaRPr sz="3600"/>
          </a:p>
          <a:p>
            <a:pPr indent="-342900" lvl="0" marL="342900" rtl="0" algn="l">
              <a:spcBef>
                <a:spcPts val="468"/>
              </a:spcBef>
              <a:spcAft>
                <a:spcPts val="0"/>
              </a:spcAft>
              <a:buClr>
                <a:srgbClr val="6600CC"/>
              </a:buClr>
              <a:buSzPct val="100000"/>
              <a:buChar char="•"/>
            </a:pPr>
            <a:r>
              <a:rPr b="1" lang="en-US" sz="3600"/>
              <a:t>ERP II Systems: </a:t>
            </a:r>
            <a:endParaRPr b="1" sz="3600"/>
          </a:p>
          <a:p>
            <a:pPr indent="-342900" lvl="0" marL="342900" rtl="0" algn="l">
              <a:spcBef>
                <a:spcPts val="468"/>
              </a:spcBef>
              <a:spcAft>
                <a:spcPts val="0"/>
              </a:spcAft>
              <a:buClr>
                <a:srgbClr val="6600CC"/>
              </a:buClr>
              <a:buSzPct val="100000"/>
              <a:buChar char="•"/>
            </a:pPr>
            <a:r>
              <a:rPr lang="en-US" sz="3600"/>
              <a:t>Interorganizational ERP systems that provide Web-enabled links among a company’s key business systems—such as inventory and production—and its customers, suppliers, distributors, and other relevant parties.</a:t>
            </a:r>
            <a:endParaRPr sz="3600"/>
          </a:p>
          <a:p>
            <a:pPr indent="-194310" lvl="0" marL="342900" rtl="0" algn="l">
              <a:spcBef>
                <a:spcPts val="468"/>
              </a:spcBef>
              <a:spcAft>
                <a:spcPts val="0"/>
              </a:spcAft>
              <a:buClr>
                <a:srgbClr val="6600CC"/>
              </a:buClr>
              <a:buSzPct val="100000"/>
              <a:buNone/>
            </a:pPr>
            <a:r>
              <a:t/>
            </a:r>
            <a:endParaRPr sz="3600"/>
          </a:p>
          <a:p>
            <a:pPr indent="-342900" lvl="0" marL="342900" rtl="0" algn="l">
              <a:spcBef>
                <a:spcPts val="468"/>
              </a:spcBef>
              <a:spcAft>
                <a:spcPts val="0"/>
              </a:spcAft>
              <a:buClr>
                <a:srgbClr val="6600CC"/>
              </a:buClr>
              <a:buSzPct val="100000"/>
              <a:buChar char="•"/>
            </a:pPr>
            <a:r>
              <a:rPr lang="en-US" sz="3600"/>
              <a:t>Enterprise Application Integration:</a:t>
            </a:r>
            <a:endParaRPr sz="3600"/>
          </a:p>
          <a:p>
            <a:pPr indent="-285750" lvl="1" marL="742950" rtl="0" algn="l">
              <a:spcBef>
                <a:spcPts val="481"/>
              </a:spcBef>
              <a:spcAft>
                <a:spcPts val="0"/>
              </a:spcAft>
              <a:buClr>
                <a:schemeClr val="dk1"/>
              </a:buClr>
              <a:buSzPct val="100000"/>
              <a:buChar char="–"/>
            </a:pPr>
            <a:r>
              <a:rPr lang="en-US" sz="3700"/>
              <a:t>Integrates existing systems by providing software, called middleware, that connects multiple applications allowing existing applications to communicate and share data</a:t>
            </a:r>
            <a:endParaRPr sz="3700"/>
          </a:p>
          <a:p>
            <a:pPr indent="-194310" lvl="0" marL="342900" rtl="0" algn="l">
              <a:spcBef>
                <a:spcPts val="468"/>
              </a:spcBef>
              <a:spcAft>
                <a:spcPts val="0"/>
              </a:spcAft>
              <a:buClr>
                <a:srgbClr val="6600CC"/>
              </a:buClr>
              <a:buSzPct val="100000"/>
              <a:buNone/>
            </a:pPr>
            <a:r>
              <a:t/>
            </a:r>
            <a:endParaRPr sz="3600"/>
          </a:p>
          <a:p>
            <a:pPr indent="-194310" lvl="0" marL="342900" rtl="0" algn="l">
              <a:spcBef>
                <a:spcPts val="468"/>
              </a:spcBef>
              <a:spcAft>
                <a:spcPts val="0"/>
              </a:spcAft>
              <a:buClr>
                <a:srgbClr val="6600CC"/>
              </a:buClr>
              <a:buSzPct val="100000"/>
              <a:buNone/>
            </a:pPr>
            <a:r>
              <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5" name="Shape 155"/>
        <p:cNvGrpSpPr/>
        <p:nvPr/>
      </p:nvGrpSpPr>
      <p:grpSpPr>
        <a:xfrm>
          <a:off x="0" y="0"/>
          <a:ext cx="0" cy="0"/>
          <a:chOff x="0" y="0"/>
          <a:chExt cx="0" cy="0"/>
        </a:xfrm>
      </p:grpSpPr>
      <p:sp>
        <p:nvSpPr>
          <p:cNvPr id="156" name="Google Shape;15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rgbClr val="FF9900"/>
              </a:buClr>
              <a:buSzPts val="3200"/>
              <a:buFont typeface="Georgia"/>
              <a:buAutoNum type="arabicPeriod"/>
            </a:pPr>
            <a:r>
              <a:rPr lang="en-US"/>
              <a:t>Explain the purpose of transaction processing systems.</a:t>
            </a:r>
            <a:endParaRPr/>
          </a:p>
          <a:p>
            <a:pPr indent="-514350" lvl="0" marL="514350" rtl="0" algn="l">
              <a:spcBef>
                <a:spcPts val="640"/>
              </a:spcBef>
              <a:spcAft>
                <a:spcPts val="0"/>
              </a:spcAft>
              <a:buClr>
                <a:srgbClr val="FF9900"/>
              </a:buClr>
              <a:buSzPts val="3200"/>
              <a:buFont typeface="Georgia"/>
              <a:buAutoNum type="arabicPeriod"/>
            </a:pPr>
            <a:r>
              <a:rPr lang="en-US"/>
              <a:t>Explain the types of support that information systems can provide for each functional area of the organization.</a:t>
            </a:r>
            <a:endParaRPr/>
          </a:p>
          <a:p>
            <a:pPr indent="-514350" lvl="0" marL="514350" rtl="0" algn="l">
              <a:spcBef>
                <a:spcPts val="640"/>
              </a:spcBef>
              <a:spcAft>
                <a:spcPts val="0"/>
              </a:spcAft>
              <a:buClr>
                <a:srgbClr val="FF9900"/>
              </a:buClr>
              <a:buSzPts val="3200"/>
              <a:buFont typeface="Georgia"/>
              <a:buAutoNum type="arabicPeriod"/>
            </a:pPr>
            <a:r>
              <a:rPr lang="en-US"/>
              <a:t>Identify advantages and drawbacks to businesses implementing an enterprise resource planning system.</a:t>
            </a:r>
            <a:endParaRPr/>
          </a:p>
        </p:txBody>
      </p:sp>
      <p:sp>
        <p:nvSpPr>
          <p:cNvPr id="157" name="Google Shape;157;p3"/>
          <p:cNvSpPr txBox="1"/>
          <p:nvPr>
            <p:ph idx="2" type="subTitle"/>
          </p:nvPr>
        </p:nvSpPr>
        <p:spPr>
          <a:xfrm>
            <a:off x="457200" y="533400"/>
            <a:ext cx="8686800" cy="1066800"/>
          </a:xfrm>
          <a:prstGeom prst="rect">
            <a:avLst/>
          </a:prstGeom>
          <a:noFill/>
          <a:ln>
            <a:noFill/>
          </a:ln>
        </p:spPr>
        <p:txBody>
          <a:bodyPr anchorCtr="0" anchor="t" bIns="45700" lIns="91425" spcFirstLastPara="1" rIns="91425" wrap="square" tIns="45700">
            <a:normAutofit/>
          </a:bodyPr>
          <a:lstStyle/>
          <a:p>
            <a:pPr indent="0" lvl="0" marL="0" rtl="0" algn="l">
              <a:lnSpc>
                <a:spcPct val="154545"/>
              </a:lnSpc>
              <a:spcBef>
                <a:spcPts val="0"/>
              </a:spcBef>
              <a:spcAft>
                <a:spcPts val="0"/>
              </a:spcAft>
              <a:buClr>
                <a:srgbClr val="FF9900"/>
              </a:buClr>
              <a:buSzPts val="4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0"/>
          <p:cNvSpPr/>
          <p:nvPr/>
        </p:nvSpPr>
        <p:spPr>
          <a:xfrm>
            <a:off x="0" y="0"/>
            <a:ext cx="89154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grpSp>
        <p:nvGrpSpPr>
          <p:cNvPr id="335" name="Google Shape;335;p30"/>
          <p:cNvGrpSpPr/>
          <p:nvPr/>
        </p:nvGrpSpPr>
        <p:grpSpPr>
          <a:xfrm>
            <a:off x="609600" y="304800"/>
            <a:ext cx="8534400" cy="6400800"/>
            <a:chOff x="609600" y="304800"/>
            <a:chExt cx="8534400" cy="6400800"/>
          </a:xfrm>
        </p:grpSpPr>
        <p:grpSp>
          <p:nvGrpSpPr>
            <p:cNvPr id="336" name="Google Shape;336;p30"/>
            <p:cNvGrpSpPr/>
            <p:nvPr/>
          </p:nvGrpSpPr>
          <p:grpSpPr>
            <a:xfrm>
              <a:off x="609600" y="304800"/>
              <a:ext cx="8534400" cy="6400800"/>
              <a:chOff x="304800" y="228600"/>
              <a:chExt cx="8534400" cy="6400800"/>
            </a:xfrm>
          </p:grpSpPr>
          <p:grpSp>
            <p:nvGrpSpPr>
              <p:cNvPr id="337" name="Google Shape;337;p30"/>
              <p:cNvGrpSpPr/>
              <p:nvPr/>
            </p:nvGrpSpPr>
            <p:grpSpPr>
              <a:xfrm>
                <a:off x="1676400" y="838200"/>
                <a:ext cx="5699125" cy="5329914"/>
                <a:chOff x="1371599" y="304800"/>
                <a:chExt cx="6811519" cy="6348867"/>
              </a:xfrm>
            </p:grpSpPr>
            <p:grpSp>
              <p:nvGrpSpPr>
                <p:cNvPr id="338" name="Google Shape;338;p30"/>
                <p:cNvGrpSpPr/>
                <p:nvPr/>
              </p:nvGrpSpPr>
              <p:grpSpPr>
                <a:xfrm>
                  <a:off x="3577720" y="304800"/>
                  <a:ext cx="2375823" cy="2133039"/>
                  <a:chOff x="3577720" y="304800"/>
                  <a:chExt cx="2375823" cy="2133039"/>
                </a:xfrm>
              </p:grpSpPr>
              <p:sp>
                <p:nvSpPr>
                  <p:cNvPr id="339" name="Google Shape;339;p30"/>
                  <p:cNvSpPr/>
                  <p:nvPr/>
                </p:nvSpPr>
                <p:spPr>
                  <a:xfrm>
                    <a:off x="3577720" y="304800"/>
                    <a:ext cx="2375823" cy="2109122"/>
                  </a:xfrm>
                  <a:custGeom>
                    <a:rect b="b" l="l" r="r" t="t"/>
                    <a:pathLst>
                      <a:path extrusionOk="0" h="956" w="956">
                        <a:moveTo>
                          <a:pt x="520" y="0"/>
                        </a:moveTo>
                        <a:lnTo>
                          <a:pt x="520" y="0"/>
                        </a:lnTo>
                        <a:lnTo>
                          <a:pt x="530" y="100"/>
                        </a:lnTo>
                        <a:lnTo>
                          <a:pt x="536" y="102"/>
                        </a:lnTo>
                        <a:lnTo>
                          <a:pt x="536" y="102"/>
                        </a:lnTo>
                        <a:lnTo>
                          <a:pt x="576" y="110"/>
                        </a:lnTo>
                        <a:lnTo>
                          <a:pt x="616" y="124"/>
                        </a:lnTo>
                        <a:lnTo>
                          <a:pt x="622" y="126"/>
                        </a:lnTo>
                        <a:lnTo>
                          <a:pt x="622" y="126"/>
                        </a:lnTo>
                        <a:lnTo>
                          <a:pt x="682" y="44"/>
                        </a:lnTo>
                        <a:lnTo>
                          <a:pt x="682" y="44"/>
                        </a:lnTo>
                        <a:lnTo>
                          <a:pt x="754" y="86"/>
                        </a:lnTo>
                        <a:lnTo>
                          <a:pt x="754" y="86"/>
                        </a:lnTo>
                        <a:lnTo>
                          <a:pt x="712" y="178"/>
                        </a:lnTo>
                        <a:lnTo>
                          <a:pt x="716" y="182"/>
                        </a:lnTo>
                        <a:lnTo>
                          <a:pt x="716" y="182"/>
                        </a:lnTo>
                        <a:lnTo>
                          <a:pt x="748" y="208"/>
                        </a:lnTo>
                        <a:lnTo>
                          <a:pt x="774" y="240"/>
                        </a:lnTo>
                        <a:lnTo>
                          <a:pt x="778" y="244"/>
                        </a:lnTo>
                        <a:lnTo>
                          <a:pt x="778" y="244"/>
                        </a:lnTo>
                        <a:lnTo>
                          <a:pt x="870" y="202"/>
                        </a:lnTo>
                        <a:lnTo>
                          <a:pt x="870" y="202"/>
                        </a:lnTo>
                        <a:lnTo>
                          <a:pt x="912" y="274"/>
                        </a:lnTo>
                        <a:lnTo>
                          <a:pt x="912" y="274"/>
                        </a:lnTo>
                        <a:lnTo>
                          <a:pt x="830" y="334"/>
                        </a:lnTo>
                        <a:lnTo>
                          <a:pt x="832" y="338"/>
                        </a:lnTo>
                        <a:lnTo>
                          <a:pt x="832" y="338"/>
                        </a:lnTo>
                        <a:lnTo>
                          <a:pt x="846" y="380"/>
                        </a:lnTo>
                        <a:lnTo>
                          <a:pt x="852" y="400"/>
                        </a:lnTo>
                        <a:lnTo>
                          <a:pt x="856" y="420"/>
                        </a:lnTo>
                        <a:lnTo>
                          <a:pt x="856" y="426"/>
                        </a:lnTo>
                        <a:lnTo>
                          <a:pt x="856" y="426"/>
                        </a:lnTo>
                        <a:lnTo>
                          <a:pt x="956" y="436"/>
                        </a:lnTo>
                        <a:lnTo>
                          <a:pt x="956" y="436"/>
                        </a:lnTo>
                        <a:lnTo>
                          <a:pt x="956" y="520"/>
                        </a:lnTo>
                        <a:lnTo>
                          <a:pt x="956" y="520"/>
                        </a:lnTo>
                        <a:lnTo>
                          <a:pt x="856" y="530"/>
                        </a:lnTo>
                        <a:lnTo>
                          <a:pt x="856" y="536"/>
                        </a:lnTo>
                        <a:lnTo>
                          <a:pt x="856" y="536"/>
                        </a:lnTo>
                        <a:lnTo>
                          <a:pt x="846" y="578"/>
                        </a:lnTo>
                        <a:lnTo>
                          <a:pt x="834" y="618"/>
                        </a:lnTo>
                        <a:lnTo>
                          <a:pt x="832" y="622"/>
                        </a:lnTo>
                        <a:lnTo>
                          <a:pt x="832" y="622"/>
                        </a:lnTo>
                        <a:lnTo>
                          <a:pt x="914" y="682"/>
                        </a:lnTo>
                        <a:lnTo>
                          <a:pt x="914" y="682"/>
                        </a:lnTo>
                        <a:lnTo>
                          <a:pt x="870" y="754"/>
                        </a:lnTo>
                        <a:lnTo>
                          <a:pt x="870" y="754"/>
                        </a:lnTo>
                        <a:lnTo>
                          <a:pt x="778" y="712"/>
                        </a:lnTo>
                        <a:lnTo>
                          <a:pt x="776" y="718"/>
                        </a:lnTo>
                        <a:lnTo>
                          <a:pt x="776" y="718"/>
                        </a:lnTo>
                        <a:lnTo>
                          <a:pt x="748" y="748"/>
                        </a:lnTo>
                        <a:lnTo>
                          <a:pt x="718" y="776"/>
                        </a:lnTo>
                        <a:lnTo>
                          <a:pt x="714" y="778"/>
                        </a:lnTo>
                        <a:lnTo>
                          <a:pt x="714" y="778"/>
                        </a:lnTo>
                        <a:lnTo>
                          <a:pt x="756" y="870"/>
                        </a:lnTo>
                        <a:lnTo>
                          <a:pt x="756" y="870"/>
                        </a:lnTo>
                        <a:lnTo>
                          <a:pt x="682" y="914"/>
                        </a:lnTo>
                        <a:lnTo>
                          <a:pt x="682" y="914"/>
                        </a:lnTo>
                        <a:lnTo>
                          <a:pt x="622" y="832"/>
                        </a:lnTo>
                        <a:lnTo>
                          <a:pt x="618" y="834"/>
                        </a:lnTo>
                        <a:lnTo>
                          <a:pt x="618" y="834"/>
                        </a:lnTo>
                        <a:lnTo>
                          <a:pt x="598" y="840"/>
                        </a:lnTo>
                        <a:lnTo>
                          <a:pt x="578" y="846"/>
                        </a:lnTo>
                        <a:lnTo>
                          <a:pt x="556" y="852"/>
                        </a:lnTo>
                        <a:lnTo>
                          <a:pt x="536" y="856"/>
                        </a:lnTo>
                        <a:lnTo>
                          <a:pt x="530" y="856"/>
                        </a:lnTo>
                        <a:lnTo>
                          <a:pt x="530" y="856"/>
                        </a:lnTo>
                        <a:lnTo>
                          <a:pt x="520" y="956"/>
                        </a:lnTo>
                        <a:lnTo>
                          <a:pt x="520" y="956"/>
                        </a:lnTo>
                        <a:lnTo>
                          <a:pt x="436" y="956"/>
                        </a:lnTo>
                        <a:lnTo>
                          <a:pt x="436" y="956"/>
                        </a:lnTo>
                        <a:lnTo>
                          <a:pt x="426" y="856"/>
                        </a:lnTo>
                        <a:lnTo>
                          <a:pt x="420" y="856"/>
                        </a:lnTo>
                        <a:lnTo>
                          <a:pt x="420" y="856"/>
                        </a:lnTo>
                        <a:lnTo>
                          <a:pt x="380" y="846"/>
                        </a:lnTo>
                        <a:lnTo>
                          <a:pt x="340" y="834"/>
                        </a:lnTo>
                        <a:lnTo>
                          <a:pt x="334" y="832"/>
                        </a:lnTo>
                        <a:lnTo>
                          <a:pt x="334" y="832"/>
                        </a:lnTo>
                        <a:lnTo>
                          <a:pt x="274" y="914"/>
                        </a:lnTo>
                        <a:lnTo>
                          <a:pt x="274" y="914"/>
                        </a:lnTo>
                        <a:lnTo>
                          <a:pt x="202" y="872"/>
                        </a:lnTo>
                        <a:lnTo>
                          <a:pt x="202" y="872"/>
                        </a:lnTo>
                        <a:lnTo>
                          <a:pt x="244" y="780"/>
                        </a:lnTo>
                        <a:lnTo>
                          <a:pt x="240" y="776"/>
                        </a:lnTo>
                        <a:lnTo>
                          <a:pt x="240" y="776"/>
                        </a:lnTo>
                        <a:lnTo>
                          <a:pt x="208" y="748"/>
                        </a:lnTo>
                        <a:lnTo>
                          <a:pt x="182" y="718"/>
                        </a:lnTo>
                        <a:lnTo>
                          <a:pt x="178" y="714"/>
                        </a:lnTo>
                        <a:lnTo>
                          <a:pt x="178" y="714"/>
                        </a:lnTo>
                        <a:lnTo>
                          <a:pt x="86" y="756"/>
                        </a:lnTo>
                        <a:lnTo>
                          <a:pt x="86" y="756"/>
                        </a:lnTo>
                        <a:lnTo>
                          <a:pt x="44" y="682"/>
                        </a:lnTo>
                        <a:lnTo>
                          <a:pt x="44" y="682"/>
                        </a:lnTo>
                        <a:lnTo>
                          <a:pt x="126" y="624"/>
                        </a:lnTo>
                        <a:lnTo>
                          <a:pt x="124" y="618"/>
                        </a:lnTo>
                        <a:lnTo>
                          <a:pt x="124" y="618"/>
                        </a:lnTo>
                        <a:lnTo>
                          <a:pt x="110" y="578"/>
                        </a:lnTo>
                        <a:lnTo>
                          <a:pt x="104" y="556"/>
                        </a:lnTo>
                        <a:lnTo>
                          <a:pt x="102" y="536"/>
                        </a:lnTo>
                        <a:lnTo>
                          <a:pt x="100" y="530"/>
                        </a:lnTo>
                        <a:lnTo>
                          <a:pt x="100" y="530"/>
                        </a:lnTo>
                        <a:lnTo>
                          <a:pt x="0" y="520"/>
                        </a:lnTo>
                        <a:lnTo>
                          <a:pt x="0" y="520"/>
                        </a:lnTo>
                        <a:lnTo>
                          <a:pt x="0" y="436"/>
                        </a:lnTo>
                        <a:lnTo>
                          <a:pt x="0" y="436"/>
                        </a:lnTo>
                        <a:lnTo>
                          <a:pt x="100" y="426"/>
                        </a:lnTo>
                        <a:lnTo>
                          <a:pt x="102" y="420"/>
                        </a:lnTo>
                        <a:lnTo>
                          <a:pt x="102" y="420"/>
                        </a:lnTo>
                        <a:lnTo>
                          <a:pt x="110" y="380"/>
                        </a:lnTo>
                        <a:lnTo>
                          <a:pt x="122" y="340"/>
                        </a:lnTo>
                        <a:lnTo>
                          <a:pt x="124" y="334"/>
                        </a:lnTo>
                        <a:lnTo>
                          <a:pt x="124" y="334"/>
                        </a:lnTo>
                        <a:lnTo>
                          <a:pt x="42" y="276"/>
                        </a:lnTo>
                        <a:lnTo>
                          <a:pt x="42" y="276"/>
                        </a:lnTo>
                        <a:lnTo>
                          <a:pt x="86" y="202"/>
                        </a:lnTo>
                        <a:lnTo>
                          <a:pt x="86" y="202"/>
                        </a:lnTo>
                        <a:lnTo>
                          <a:pt x="178" y="244"/>
                        </a:lnTo>
                        <a:lnTo>
                          <a:pt x="180" y="240"/>
                        </a:lnTo>
                        <a:lnTo>
                          <a:pt x="180" y="240"/>
                        </a:lnTo>
                        <a:lnTo>
                          <a:pt x="208" y="210"/>
                        </a:lnTo>
                        <a:lnTo>
                          <a:pt x="238" y="182"/>
                        </a:lnTo>
                        <a:lnTo>
                          <a:pt x="242" y="178"/>
                        </a:lnTo>
                        <a:lnTo>
                          <a:pt x="242" y="178"/>
                        </a:lnTo>
                        <a:lnTo>
                          <a:pt x="200" y="86"/>
                        </a:lnTo>
                        <a:lnTo>
                          <a:pt x="200" y="86"/>
                        </a:lnTo>
                        <a:lnTo>
                          <a:pt x="274" y="44"/>
                        </a:lnTo>
                        <a:lnTo>
                          <a:pt x="274" y="44"/>
                        </a:lnTo>
                        <a:lnTo>
                          <a:pt x="334" y="126"/>
                        </a:lnTo>
                        <a:lnTo>
                          <a:pt x="338" y="124"/>
                        </a:lnTo>
                        <a:lnTo>
                          <a:pt x="338" y="124"/>
                        </a:lnTo>
                        <a:lnTo>
                          <a:pt x="378" y="110"/>
                        </a:lnTo>
                        <a:lnTo>
                          <a:pt x="400" y="106"/>
                        </a:lnTo>
                        <a:lnTo>
                          <a:pt x="420" y="102"/>
                        </a:lnTo>
                        <a:lnTo>
                          <a:pt x="426" y="100"/>
                        </a:lnTo>
                        <a:lnTo>
                          <a:pt x="426" y="100"/>
                        </a:lnTo>
                        <a:lnTo>
                          <a:pt x="436" y="0"/>
                        </a:lnTo>
                        <a:lnTo>
                          <a:pt x="436" y="0"/>
                        </a:lnTo>
                        <a:lnTo>
                          <a:pt x="520" y="0"/>
                        </a:lnTo>
                        <a:lnTo>
                          <a:pt x="520" y="0"/>
                        </a:lnTo>
                        <a:close/>
                      </a:path>
                    </a:pathLst>
                  </a:custGeom>
                  <a:solidFill>
                    <a:srgbClr val="17365D"/>
                  </a:soli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340" name="Google Shape;340;p30"/>
                  <p:cNvSpPr/>
                  <p:nvPr/>
                </p:nvSpPr>
                <p:spPr>
                  <a:xfrm>
                    <a:off x="3582023" y="304800"/>
                    <a:ext cx="2362211" cy="2133039"/>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300" u="none" cap="none" strike="noStrike">
                        <a:solidFill>
                          <a:schemeClr val="lt1"/>
                        </a:solidFill>
                        <a:latin typeface="Garamond"/>
                        <a:ea typeface="Garamond"/>
                        <a:cs typeface="Garamond"/>
                        <a:sym typeface="Garamond"/>
                      </a:rPr>
                      <a:t>Manufacturing</a:t>
                    </a:r>
                    <a:endParaRPr b="1" i="0" sz="1300" u="none" cap="none" strike="noStrike">
                      <a:solidFill>
                        <a:schemeClr val="lt1"/>
                      </a:solidFill>
                      <a:latin typeface="Garamond"/>
                      <a:ea typeface="Garamond"/>
                      <a:cs typeface="Garamond"/>
                      <a:sym typeface="Garamond"/>
                    </a:endParaRPr>
                  </a:p>
                  <a:p>
                    <a:pPr indent="0" lvl="0" marL="0" marR="0" rtl="0" algn="ctr">
                      <a:spcBef>
                        <a:spcPts val="0"/>
                      </a:spcBef>
                      <a:spcAft>
                        <a:spcPts val="0"/>
                      </a:spcAft>
                      <a:buNone/>
                    </a:pPr>
                    <a:r>
                      <a:rPr b="1" i="0" lang="en-US" sz="1500" u="none" cap="none" strike="noStrike">
                        <a:solidFill>
                          <a:schemeClr val="lt1"/>
                        </a:solidFill>
                        <a:latin typeface="Garamond"/>
                        <a:ea typeface="Garamond"/>
                        <a:cs typeface="Garamond"/>
                        <a:sym typeface="Garamond"/>
                      </a:rPr>
                      <a:t>&amp; Production</a:t>
                    </a:r>
                    <a:endParaRPr b="1" i="0" sz="1500" u="none" cap="none" strike="noStrike">
                      <a:solidFill>
                        <a:schemeClr val="lt1"/>
                      </a:solidFill>
                      <a:latin typeface="Garamond"/>
                      <a:ea typeface="Garamond"/>
                      <a:cs typeface="Garamond"/>
                      <a:sym typeface="Garamond"/>
                    </a:endParaRPr>
                  </a:p>
                  <a:p>
                    <a:pPr indent="0" lvl="0" marL="0" marR="0" rtl="0" algn="ctr">
                      <a:spcBef>
                        <a:spcPts val="0"/>
                      </a:spcBef>
                      <a:spcAft>
                        <a:spcPts val="0"/>
                      </a:spcAft>
                      <a:buNone/>
                    </a:pPr>
                    <a:r>
                      <a:rPr b="1" i="0" lang="en-US" sz="1500" u="none" cap="none" strike="noStrike">
                        <a:solidFill>
                          <a:schemeClr val="lt1"/>
                        </a:solidFill>
                        <a:latin typeface="Garamond"/>
                        <a:ea typeface="Garamond"/>
                        <a:cs typeface="Garamond"/>
                        <a:sym typeface="Garamond"/>
                      </a:rPr>
                      <a:t>Module</a:t>
                    </a:r>
                    <a:endParaRPr b="1" i="0" sz="1500" u="none" cap="none" strike="noStrike">
                      <a:solidFill>
                        <a:schemeClr val="lt1"/>
                      </a:solidFill>
                      <a:latin typeface="Garamond"/>
                      <a:ea typeface="Garamond"/>
                      <a:cs typeface="Garamond"/>
                      <a:sym typeface="Garamond"/>
                    </a:endParaRPr>
                  </a:p>
                </p:txBody>
              </p:sp>
            </p:grpSp>
            <p:grpSp>
              <p:nvGrpSpPr>
                <p:cNvPr id="341" name="Google Shape;341;p30"/>
                <p:cNvGrpSpPr/>
                <p:nvPr/>
              </p:nvGrpSpPr>
              <p:grpSpPr>
                <a:xfrm>
                  <a:off x="1599282" y="1133384"/>
                  <a:ext cx="2286318" cy="1958470"/>
                  <a:chOff x="1599282" y="1133384"/>
                  <a:chExt cx="2286318" cy="1958470"/>
                </a:xfrm>
              </p:grpSpPr>
              <p:sp>
                <p:nvSpPr>
                  <p:cNvPr id="342" name="Google Shape;342;p30"/>
                  <p:cNvSpPr/>
                  <p:nvPr/>
                </p:nvSpPr>
                <p:spPr>
                  <a:xfrm>
                    <a:off x="1640140" y="1133384"/>
                    <a:ext cx="2206121" cy="1958470"/>
                  </a:xfrm>
                  <a:custGeom>
                    <a:rect b="b" l="l" r="r" t="t"/>
                    <a:pathLst>
                      <a:path extrusionOk="0" h="956" w="956">
                        <a:moveTo>
                          <a:pt x="520" y="0"/>
                        </a:moveTo>
                        <a:lnTo>
                          <a:pt x="520" y="0"/>
                        </a:lnTo>
                        <a:lnTo>
                          <a:pt x="530" y="100"/>
                        </a:lnTo>
                        <a:lnTo>
                          <a:pt x="536" y="102"/>
                        </a:lnTo>
                        <a:lnTo>
                          <a:pt x="536" y="102"/>
                        </a:lnTo>
                        <a:lnTo>
                          <a:pt x="576" y="110"/>
                        </a:lnTo>
                        <a:lnTo>
                          <a:pt x="616" y="124"/>
                        </a:lnTo>
                        <a:lnTo>
                          <a:pt x="622" y="126"/>
                        </a:lnTo>
                        <a:lnTo>
                          <a:pt x="622" y="126"/>
                        </a:lnTo>
                        <a:lnTo>
                          <a:pt x="682" y="44"/>
                        </a:lnTo>
                        <a:lnTo>
                          <a:pt x="682" y="44"/>
                        </a:lnTo>
                        <a:lnTo>
                          <a:pt x="754" y="86"/>
                        </a:lnTo>
                        <a:lnTo>
                          <a:pt x="754" y="86"/>
                        </a:lnTo>
                        <a:lnTo>
                          <a:pt x="712" y="178"/>
                        </a:lnTo>
                        <a:lnTo>
                          <a:pt x="716" y="182"/>
                        </a:lnTo>
                        <a:lnTo>
                          <a:pt x="716" y="182"/>
                        </a:lnTo>
                        <a:lnTo>
                          <a:pt x="748" y="208"/>
                        </a:lnTo>
                        <a:lnTo>
                          <a:pt x="774" y="240"/>
                        </a:lnTo>
                        <a:lnTo>
                          <a:pt x="778" y="244"/>
                        </a:lnTo>
                        <a:lnTo>
                          <a:pt x="778" y="244"/>
                        </a:lnTo>
                        <a:lnTo>
                          <a:pt x="870" y="202"/>
                        </a:lnTo>
                        <a:lnTo>
                          <a:pt x="870" y="202"/>
                        </a:lnTo>
                        <a:lnTo>
                          <a:pt x="912" y="274"/>
                        </a:lnTo>
                        <a:lnTo>
                          <a:pt x="912" y="274"/>
                        </a:lnTo>
                        <a:lnTo>
                          <a:pt x="830" y="334"/>
                        </a:lnTo>
                        <a:lnTo>
                          <a:pt x="832" y="338"/>
                        </a:lnTo>
                        <a:lnTo>
                          <a:pt x="832" y="338"/>
                        </a:lnTo>
                        <a:lnTo>
                          <a:pt x="846" y="380"/>
                        </a:lnTo>
                        <a:lnTo>
                          <a:pt x="852" y="400"/>
                        </a:lnTo>
                        <a:lnTo>
                          <a:pt x="856" y="420"/>
                        </a:lnTo>
                        <a:lnTo>
                          <a:pt x="856" y="426"/>
                        </a:lnTo>
                        <a:lnTo>
                          <a:pt x="856" y="426"/>
                        </a:lnTo>
                        <a:lnTo>
                          <a:pt x="956" y="436"/>
                        </a:lnTo>
                        <a:lnTo>
                          <a:pt x="956" y="436"/>
                        </a:lnTo>
                        <a:lnTo>
                          <a:pt x="956" y="520"/>
                        </a:lnTo>
                        <a:lnTo>
                          <a:pt x="956" y="520"/>
                        </a:lnTo>
                        <a:lnTo>
                          <a:pt x="856" y="530"/>
                        </a:lnTo>
                        <a:lnTo>
                          <a:pt x="856" y="536"/>
                        </a:lnTo>
                        <a:lnTo>
                          <a:pt x="856" y="536"/>
                        </a:lnTo>
                        <a:lnTo>
                          <a:pt x="846" y="578"/>
                        </a:lnTo>
                        <a:lnTo>
                          <a:pt x="834" y="618"/>
                        </a:lnTo>
                        <a:lnTo>
                          <a:pt x="832" y="622"/>
                        </a:lnTo>
                        <a:lnTo>
                          <a:pt x="832" y="622"/>
                        </a:lnTo>
                        <a:lnTo>
                          <a:pt x="914" y="682"/>
                        </a:lnTo>
                        <a:lnTo>
                          <a:pt x="914" y="682"/>
                        </a:lnTo>
                        <a:lnTo>
                          <a:pt x="870" y="754"/>
                        </a:lnTo>
                        <a:lnTo>
                          <a:pt x="870" y="754"/>
                        </a:lnTo>
                        <a:lnTo>
                          <a:pt x="778" y="712"/>
                        </a:lnTo>
                        <a:lnTo>
                          <a:pt x="776" y="718"/>
                        </a:lnTo>
                        <a:lnTo>
                          <a:pt x="776" y="718"/>
                        </a:lnTo>
                        <a:lnTo>
                          <a:pt x="748" y="748"/>
                        </a:lnTo>
                        <a:lnTo>
                          <a:pt x="718" y="776"/>
                        </a:lnTo>
                        <a:lnTo>
                          <a:pt x="714" y="778"/>
                        </a:lnTo>
                        <a:lnTo>
                          <a:pt x="714" y="778"/>
                        </a:lnTo>
                        <a:lnTo>
                          <a:pt x="756" y="870"/>
                        </a:lnTo>
                        <a:lnTo>
                          <a:pt x="756" y="870"/>
                        </a:lnTo>
                        <a:lnTo>
                          <a:pt x="682" y="914"/>
                        </a:lnTo>
                        <a:lnTo>
                          <a:pt x="682" y="914"/>
                        </a:lnTo>
                        <a:lnTo>
                          <a:pt x="622" y="832"/>
                        </a:lnTo>
                        <a:lnTo>
                          <a:pt x="618" y="834"/>
                        </a:lnTo>
                        <a:lnTo>
                          <a:pt x="618" y="834"/>
                        </a:lnTo>
                        <a:lnTo>
                          <a:pt x="598" y="840"/>
                        </a:lnTo>
                        <a:lnTo>
                          <a:pt x="578" y="846"/>
                        </a:lnTo>
                        <a:lnTo>
                          <a:pt x="556" y="852"/>
                        </a:lnTo>
                        <a:lnTo>
                          <a:pt x="536" y="856"/>
                        </a:lnTo>
                        <a:lnTo>
                          <a:pt x="530" y="856"/>
                        </a:lnTo>
                        <a:lnTo>
                          <a:pt x="530" y="856"/>
                        </a:lnTo>
                        <a:lnTo>
                          <a:pt x="520" y="956"/>
                        </a:lnTo>
                        <a:lnTo>
                          <a:pt x="520" y="956"/>
                        </a:lnTo>
                        <a:lnTo>
                          <a:pt x="436" y="956"/>
                        </a:lnTo>
                        <a:lnTo>
                          <a:pt x="436" y="956"/>
                        </a:lnTo>
                        <a:lnTo>
                          <a:pt x="426" y="856"/>
                        </a:lnTo>
                        <a:lnTo>
                          <a:pt x="420" y="856"/>
                        </a:lnTo>
                        <a:lnTo>
                          <a:pt x="420" y="856"/>
                        </a:lnTo>
                        <a:lnTo>
                          <a:pt x="380" y="846"/>
                        </a:lnTo>
                        <a:lnTo>
                          <a:pt x="340" y="834"/>
                        </a:lnTo>
                        <a:lnTo>
                          <a:pt x="334" y="832"/>
                        </a:lnTo>
                        <a:lnTo>
                          <a:pt x="334" y="832"/>
                        </a:lnTo>
                        <a:lnTo>
                          <a:pt x="274" y="914"/>
                        </a:lnTo>
                        <a:lnTo>
                          <a:pt x="274" y="914"/>
                        </a:lnTo>
                        <a:lnTo>
                          <a:pt x="202" y="872"/>
                        </a:lnTo>
                        <a:lnTo>
                          <a:pt x="202" y="872"/>
                        </a:lnTo>
                        <a:lnTo>
                          <a:pt x="244" y="780"/>
                        </a:lnTo>
                        <a:lnTo>
                          <a:pt x="240" y="776"/>
                        </a:lnTo>
                        <a:lnTo>
                          <a:pt x="240" y="776"/>
                        </a:lnTo>
                        <a:lnTo>
                          <a:pt x="208" y="748"/>
                        </a:lnTo>
                        <a:lnTo>
                          <a:pt x="182" y="718"/>
                        </a:lnTo>
                        <a:lnTo>
                          <a:pt x="178" y="714"/>
                        </a:lnTo>
                        <a:lnTo>
                          <a:pt x="178" y="714"/>
                        </a:lnTo>
                        <a:lnTo>
                          <a:pt x="86" y="756"/>
                        </a:lnTo>
                        <a:lnTo>
                          <a:pt x="86" y="756"/>
                        </a:lnTo>
                        <a:lnTo>
                          <a:pt x="44" y="682"/>
                        </a:lnTo>
                        <a:lnTo>
                          <a:pt x="44" y="682"/>
                        </a:lnTo>
                        <a:lnTo>
                          <a:pt x="126" y="624"/>
                        </a:lnTo>
                        <a:lnTo>
                          <a:pt x="124" y="618"/>
                        </a:lnTo>
                        <a:lnTo>
                          <a:pt x="124" y="618"/>
                        </a:lnTo>
                        <a:lnTo>
                          <a:pt x="110" y="578"/>
                        </a:lnTo>
                        <a:lnTo>
                          <a:pt x="104" y="556"/>
                        </a:lnTo>
                        <a:lnTo>
                          <a:pt x="102" y="536"/>
                        </a:lnTo>
                        <a:lnTo>
                          <a:pt x="100" y="530"/>
                        </a:lnTo>
                        <a:lnTo>
                          <a:pt x="100" y="530"/>
                        </a:lnTo>
                        <a:lnTo>
                          <a:pt x="0" y="520"/>
                        </a:lnTo>
                        <a:lnTo>
                          <a:pt x="0" y="520"/>
                        </a:lnTo>
                        <a:lnTo>
                          <a:pt x="0" y="436"/>
                        </a:lnTo>
                        <a:lnTo>
                          <a:pt x="0" y="436"/>
                        </a:lnTo>
                        <a:lnTo>
                          <a:pt x="100" y="426"/>
                        </a:lnTo>
                        <a:lnTo>
                          <a:pt x="102" y="420"/>
                        </a:lnTo>
                        <a:lnTo>
                          <a:pt x="102" y="420"/>
                        </a:lnTo>
                        <a:lnTo>
                          <a:pt x="110" y="380"/>
                        </a:lnTo>
                        <a:lnTo>
                          <a:pt x="122" y="340"/>
                        </a:lnTo>
                        <a:lnTo>
                          <a:pt x="124" y="334"/>
                        </a:lnTo>
                        <a:lnTo>
                          <a:pt x="124" y="334"/>
                        </a:lnTo>
                        <a:lnTo>
                          <a:pt x="42" y="276"/>
                        </a:lnTo>
                        <a:lnTo>
                          <a:pt x="42" y="276"/>
                        </a:lnTo>
                        <a:lnTo>
                          <a:pt x="86" y="202"/>
                        </a:lnTo>
                        <a:lnTo>
                          <a:pt x="86" y="202"/>
                        </a:lnTo>
                        <a:lnTo>
                          <a:pt x="178" y="244"/>
                        </a:lnTo>
                        <a:lnTo>
                          <a:pt x="180" y="240"/>
                        </a:lnTo>
                        <a:lnTo>
                          <a:pt x="180" y="240"/>
                        </a:lnTo>
                        <a:lnTo>
                          <a:pt x="208" y="210"/>
                        </a:lnTo>
                        <a:lnTo>
                          <a:pt x="238" y="182"/>
                        </a:lnTo>
                        <a:lnTo>
                          <a:pt x="242" y="178"/>
                        </a:lnTo>
                        <a:lnTo>
                          <a:pt x="242" y="178"/>
                        </a:lnTo>
                        <a:lnTo>
                          <a:pt x="200" y="86"/>
                        </a:lnTo>
                        <a:lnTo>
                          <a:pt x="200" y="86"/>
                        </a:lnTo>
                        <a:lnTo>
                          <a:pt x="274" y="44"/>
                        </a:lnTo>
                        <a:lnTo>
                          <a:pt x="274" y="44"/>
                        </a:lnTo>
                        <a:lnTo>
                          <a:pt x="334" y="126"/>
                        </a:lnTo>
                        <a:lnTo>
                          <a:pt x="338" y="124"/>
                        </a:lnTo>
                        <a:lnTo>
                          <a:pt x="338" y="124"/>
                        </a:lnTo>
                        <a:lnTo>
                          <a:pt x="378" y="110"/>
                        </a:lnTo>
                        <a:lnTo>
                          <a:pt x="400" y="106"/>
                        </a:lnTo>
                        <a:lnTo>
                          <a:pt x="420" y="102"/>
                        </a:lnTo>
                        <a:lnTo>
                          <a:pt x="426" y="100"/>
                        </a:lnTo>
                        <a:lnTo>
                          <a:pt x="426" y="100"/>
                        </a:lnTo>
                        <a:lnTo>
                          <a:pt x="436" y="0"/>
                        </a:lnTo>
                        <a:lnTo>
                          <a:pt x="436" y="0"/>
                        </a:lnTo>
                        <a:lnTo>
                          <a:pt x="520" y="0"/>
                        </a:lnTo>
                        <a:lnTo>
                          <a:pt x="520" y="0"/>
                        </a:lnTo>
                        <a:close/>
                      </a:path>
                    </a:pathLst>
                  </a:custGeom>
                  <a:solidFill>
                    <a:srgbClr val="17365D"/>
                  </a:soli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343" name="Google Shape;343;p30"/>
                  <p:cNvSpPr/>
                  <p:nvPr/>
                </p:nvSpPr>
                <p:spPr>
                  <a:xfrm>
                    <a:off x="1599282" y="1159529"/>
                    <a:ext cx="2286318" cy="190612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500" u="none" cap="none" strike="noStrike">
                        <a:solidFill>
                          <a:schemeClr val="lt1"/>
                        </a:solidFill>
                        <a:latin typeface="Garamond"/>
                        <a:ea typeface="Garamond"/>
                        <a:cs typeface="Garamond"/>
                        <a:sym typeface="Garamond"/>
                      </a:rPr>
                      <a:t>Accounting and Financial Module</a:t>
                    </a:r>
                    <a:endParaRPr b="1" i="0" sz="1500" u="none" cap="none" strike="noStrike">
                      <a:solidFill>
                        <a:schemeClr val="lt1"/>
                      </a:solidFill>
                      <a:latin typeface="Garamond"/>
                      <a:ea typeface="Garamond"/>
                      <a:cs typeface="Garamond"/>
                      <a:sym typeface="Garamond"/>
                    </a:endParaRPr>
                  </a:p>
                </p:txBody>
              </p:sp>
            </p:grpSp>
            <p:grpSp>
              <p:nvGrpSpPr>
                <p:cNvPr id="344" name="Google Shape;344;p30"/>
                <p:cNvGrpSpPr/>
                <p:nvPr/>
              </p:nvGrpSpPr>
              <p:grpSpPr>
                <a:xfrm>
                  <a:off x="2411312" y="4341861"/>
                  <a:ext cx="2512690" cy="2311805"/>
                  <a:chOff x="2411312" y="4341863"/>
                  <a:chExt cx="2512690" cy="2311805"/>
                </a:xfrm>
              </p:grpSpPr>
              <p:sp>
                <p:nvSpPr>
                  <p:cNvPr id="345" name="Google Shape;345;p30"/>
                  <p:cNvSpPr/>
                  <p:nvPr/>
                </p:nvSpPr>
                <p:spPr>
                  <a:xfrm rot="600000">
                    <a:off x="2564596" y="4518531"/>
                    <a:ext cx="2206121" cy="1958470"/>
                  </a:xfrm>
                  <a:custGeom>
                    <a:rect b="b" l="l" r="r" t="t"/>
                    <a:pathLst>
                      <a:path extrusionOk="0" h="956" w="956">
                        <a:moveTo>
                          <a:pt x="520" y="0"/>
                        </a:moveTo>
                        <a:lnTo>
                          <a:pt x="520" y="0"/>
                        </a:lnTo>
                        <a:lnTo>
                          <a:pt x="530" y="100"/>
                        </a:lnTo>
                        <a:lnTo>
                          <a:pt x="536" y="102"/>
                        </a:lnTo>
                        <a:lnTo>
                          <a:pt x="536" y="102"/>
                        </a:lnTo>
                        <a:lnTo>
                          <a:pt x="576" y="110"/>
                        </a:lnTo>
                        <a:lnTo>
                          <a:pt x="616" y="124"/>
                        </a:lnTo>
                        <a:lnTo>
                          <a:pt x="622" y="126"/>
                        </a:lnTo>
                        <a:lnTo>
                          <a:pt x="622" y="126"/>
                        </a:lnTo>
                        <a:lnTo>
                          <a:pt x="682" y="44"/>
                        </a:lnTo>
                        <a:lnTo>
                          <a:pt x="682" y="44"/>
                        </a:lnTo>
                        <a:lnTo>
                          <a:pt x="754" y="86"/>
                        </a:lnTo>
                        <a:lnTo>
                          <a:pt x="754" y="86"/>
                        </a:lnTo>
                        <a:lnTo>
                          <a:pt x="712" y="178"/>
                        </a:lnTo>
                        <a:lnTo>
                          <a:pt x="716" y="182"/>
                        </a:lnTo>
                        <a:lnTo>
                          <a:pt x="716" y="182"/>
                        </a:lnTo>
                        <a:lnTo>
                          <a:pt x="748" y="208"/>
                        </a:lnTo>
                        <a:lnTo>
                          <a:pt x="774" y="240"/>
                        </a:lnTo>
                        <a:lnTo>
                          <a:pt x="778" y="244"/>
                        </a:lnTo>
                        <a:lnTo>
                          <a:pt x="778" y="244"/>
                        </a:lnTo>
                        <a:lnTo>
                          <a:pt x="870" y="202"/>
                        </a:lnTo>
                        <a:lnTo>
                          <a:pt x="870" y="202"/>
                        </a:lnTo>
                        <a:lnTo>
                          <a:pt x="912" y="274"/>
                        </a:lnTo>
                        <a:lnTo>
                          <a:pt x="912" y="274"/>
                        </a:lnTo>
                        <a:lnTo>
                          <a:pt x="830" y="334"/>
                        </a:lnTo>
                        <a:lnTo>
                          <a:pt x="832" y="338"/>
                        </a:lnTo>
                        <a:lnTo>
                          <a:pt x="832" y="338"/>
                        </a:lnTo>
                        <a:lnTo>
                          <a:pt x="846" y="380"/>
                        </a:lnTo>
                        <a:lnTo>
                          <a:pt x="852" y="400"/>
                        </a:lnTo>
                        <a:lnTo>
                          <a:pt x="856" y="420"/>
                        </a:lnTo>
                        <a:lnTo>
                          <a:pt x="856" y="426"/>
                        </a:lnTo>
                        <a:lnTo>
                          <a:pt x="856" y="426"/>
                        </a:lnTo>
                        <a:lnTo>
                          <a:pt x="956" y="436"/>
                        </a:lnTo>
                        <a:lnTo>
                          <a:pt x="956" y="436"/>
                        </a:lnTo>
                        <a:lnTo>
                          <a:pt x="956" y="520"/>
                        </a:lnTo>
                        <a:lnTo>
                          <a:pt x="956" y="520"/>
                        </a:lnTo>
                        <a:lnTo>
                          <a:pt x="856" y="530"/>
                        </a:lnTo>
                        <a:lnTo>
                          <a:pt x="856" y="536"/>
                        </a:lnTo>
                        <a:lnTo>
                          <a:pt x="856" y="536"/>
                        </a:lnTo>
                        <a:lnTo>
                          <a:pt x="846" y="578"/>
                        </a:lnTo>
                        <a:lnTo>
                          <a:pt x="834" y="618"/>
                        </a:lnTo>
                        <a:lnTo>
                          <a:pt x="832" y="622"/>
                        </a:lnTo>
                        <a:lnTo>
                          <a:pt x="832" y="622"/>
                        </a:lnTo>
                        <a:lnTo>
                          <a:pt x="914" y="682"/>
                        </a:lnTo>
                        <a:lnTo>
                          <a:pt x="914" y="682"/>
                        </a:lnTo>
                        <a:lnTo>
                          <a:pt x="870" y="754"/>
                        </a:lnTo>
                        <a:lnTo>
                          <a:pt x="870" y="754"/>
                        </a:lnTo>
                        <a:lnTo>
                          <a:pt x="778" y="712"/>
                        </a:lnTo>
                        <a:lnTo>
                          <a:pt x="776" y="718"/>
                        </a:lnTo>
                        <a:lnTo>
                          <a:pt x="776" y="718"/>
                        </a:lnTo>
                        <a:lnTo>
                          <a:pt x="748" y="748"/>
                        </a:lnTo>
                        <a:lnTo>
                          <a:pt x="718" y="776"/>
                        </a:lnTo>
                        <a:lnTo>
                          <a:pt x="714" y="778"/>
                        </a:lnTo>
                        <a:lnTo>
                          <a:pt x="714" y="778"/>
                        </a:lnTo>
                        <a:lnTo>
                          <a:pt x="756" y="870"/>
                        </a:lnTo>
                        <a:lnTo>
                          <a:pt x="756" y="870"/>
                        </a:lnTo>
                        <a:lnTo>
                          <a:pt x="682" y="914"/>
                        </a:lnTo>
                        <a:lnTo>
                          <a:pt x="682" y="914"/>
                        </a:lnTo>
                        <a:lnTo>
                          <a:pt x="622" y="832"/>
                        </a:lnTo>
                        <a:lnTo>
                          <a:pt x="618" y="834"/>
                        </a:lnTo>
                        <a:lnTo>
                          <a:pt x="618" y="834"/>
                        </a:lnTo>
                        <a:lnTo>
                          <a:pt x="598" y="840"/>
                        </a:lnTo>
                        <a:lnTo>
                          <a:pt x="578" y="846"/>
                        </a:lnTo>
                        <a:lnTo>
                          <a:pt x="556" y="852"/>
                        </a:lnTo>
                        <a:lnTo>
                          <a:pt x="536" y="856"/>
                        </a:lnTo>
                        <a:lnTo>
                          <a:pt x="530" y="856"/>
                        </a:lnTo>
                        <a:lnTo>
                          <a:pt x="530" y="856"/>
                        </a:lnTo>
                        <a:lnTo>
                          <a:pt x="520" y="956"/>
                        </a:lnTo>
                        <a:lnTo>
                          <a:pt x="520" y="956"/>
                        </a:lnTo>
                        <a:lnTo>
                          <a:pt x="436" y="956"/>
                        </a:lnTo>
                        <a:lnTo>
                          <a:pt x="436" y="956"/>
                        </a:lnTo>
                        <a:lnTo>
                          <a:pt x="426" y="856"/>
                        </a:lnTo>
                        <a:lnTo>
                          <a:pt x="420" y="856"/>
                        </a:lnTo>
                        <a:lnTo>
                          <a:pt x="420" y="856"/>
                        </a:lnTo>
                        <a:lnTo>
                          <a:pt x="380" y="846"/>
                        </a:lnTo>
                        <a:lnTo>
                          <a:pt x="340" y="834"/>
                        </a:lnTo>
                        <a:lnTo>
                          <a:pt x="334" y="832"/>
                        </a:lnTo>
                        <a:lnTo>
                          <a:pt x="334" y="832"/>
                        </a:lnTo>
                        <a:lnTo>
                          <a:pt x="274" y="914"/>
                        </a:lnTo>
                        <a:lnTo>
                          <a:pt x="274" y="914"/>
                        </a:lnTo>
                        <a:lnTo>
                          <a:pt x="202" y="872"/>
                        </a:lnTo>
                        <a:lnTo>
                          <a:pt x="202" y="872"/>
                        </a:lnTo>
                        <a:lnTo>
                          <a:pt x="244" y="780"/>
                        </a:lnTo>
                        <a:lnTo>
                          <a:pt x="240" y="776"/>
                        </a:lnTo>
                        <a:lnTo>
                          <a:pt x="240" y="776"/>
                        </a:lnTo>
                        <a:lnTo>
                          <a:pt x="208" y="748"/>
                        </a:lnTo>
                        <a:lnTo>
                          <a:pt x="182" y="718"/>
                        </a:lnTo>
                        <a:lnTo>
                          <a:pt x="178" y="714"/>
                        </a:lnTo>
                        <a:lnTo>
                          <a:pt x="178" y="714"/>
                        </a:lnTo>
                        <a:lnTo>
                          <a:pt x="86" y="756"/>
                        </a:lnTo>
                        <a:lnTo>
                          <a:pt x="86" y="756"/>
                        </a:lnTo>
                        <a:lnTo>
                          <a:pt x="44" y="682"/>
                        </a:lnTo>
                        <a:lnTo>
                          <a:pt x="44" y="682"/>
                        </a:lnTo>
                        <a:lnTo>
                          <a:pt x="126" y="624"/>
                        </a:lnTo>
                        <a:lnTo>
                          <a:pt x="124" y="618"/>
                        </a:lnTo>
                        <a:lnTo>
                          <a:pt x="124" y="618"/>
                        </a:lnTo>
                        <a:lnTo>
                          <a:pt x="110" y="578"/>
                        </a:lnTo>
                        <a:lnTo>
                          <a:pt x="104" y="556"/>
                        </a:lnTo>
                        <a:lnTo>
                          <a:pt x="102" y="536"/>
                        </a:lnTo>
                        <a:lnTo>
                          <a:pt x="100" y="530"/>
                        </a:lnTo>
                        <a:lnTo>
                          <a:pt x="100" y="530"/>
                        </a:lnTo>
                        <a:lnTo>
                          <a:pt x="0" y="520"/>
                        </a:lnTo>
                        <a:lnTo>
                          <a:pt x="0" y="520"/>
                        </a:lnTo>
                        <a:lnTo>
                          <a:pt x="0" y="436"/>
                        </a:lnTo>
                        <a:lnTo>
                          <a:pt x="0" y="436"/>
                        </a:lnTo>
                        <a:lnTo>
                          <a:pt x="100" y="426"/>
                        </a:lnTo>
                        <a:lnTo>
                          <a:pt x="102" y="420"/>
                        </a:lnTo>
                        <a:lnTo>
                          <a:pt x="102" y="420"/>
                        </a:lnTo>
                        <a:lnTo>
                          <a:pt x="110" y="380"/>
                        </a:lnTo>
                        <a:lnTo>
                          <a:pt x="122" y="340"/>
                        </a:lnTo>
                        <a:lnTo>
                          <a:pt x="124" y="334"/>
                        </a:lnTo>
                        <a:lnTo>
                          <a:pt x="124" y="334"/>
                        </a:lnTo>
                        <a:lnTo>
                          <a:pt x="42" y="276"/>
                        </a:lnTo>
                        <a:lnTo>
                          <a:pt x="42" y="276"/>
                        </a:lnTo>
                        <a:lnTo>
                          <a:pt x="86" y="202"/>
                        </a:lnTo>
                        <a:lnTo>
                          <a:pt x="86" y="202"/>
                        </a:lnTo>
                        <a:lnTo>
                          <a:pt x="178" y="244"/>
                        </a:lnTo>
                        <a:lnTo>
                          <a:pt x="180" y="240"/>
                        </a:lnTo>
                        <a:lnTo>
                          <a:pt x="180" y="240"/>
                        </a:lnTo>
                        <a:lnTo>
                          <a:pt x="208" y="210"/>
                        </a:lnTo>
                        <a:lnTo>
                          <a:pt x="238" y="182"/>
                        </a:lnTo>
                        <a:lnTo>
                          <a:pt x="242" y="178"/>
                        </a:lnTo>
                        <a:lnTo>
                          <a:pt x="242" y="178"/>
                        </a:lnTo>
                        <a:lnTo>
                          <a:pt x="200" y="86"/>
                        </a:lnTo>
                        <a:lnTo>
                          <a:pt x="200" y="86"/>
                        </a:lnTo>
                        <a:lnTo>
                          <a:pt x="274" y="44"/>
                        </a:lnTo>
                        <a:lnTo>
                          <a:pt x="274" y="44"/>
                        </a:lnTo>
                        <a:lnTo>
                          <a:pt x="334" y="126"/>
                        </a:lnTo>
                        <a:lnTo>
                          <a:pt x="338" y="124"/>
                        </a:lnTo>
                        <a:lnTo>
                          <a:pt x="338" y="124"/>
                        </a:lnTo>
                        <a:lnTo>
                          <a:pt x="378" y="110"/>
                        </a:lnTo>
                        <a:lnTo>
                          <a:pt x="400" y="106"/>
                        </a:lnTo>
                        <a:lnTo>
                          <a:pt x="420" y="102"/>
                        </a:lnTo>
                        <a:lnTo>
                          <a:pt x="426" y="100"/>
                        </a:lnTo>
                        <a:lnTo>
                          <a:pt x="426" y="100"/>
                        </a:lnTo>
                        <a:lnTo>
                          <a:pt x="436" y="0"/>
                        </a:lnTo>
                        <a:lnTo>
                          <a:pt x="436" y="0"/>
                        </a:lnTo>
                        <a:lnTo>
                          <a:pt x="520" y="0"/>
                        </a:lnTo>
                        <a:lnTo>
                          <a:pt x="520" y="0"/>
                        </a:lnTo>
                        <a:close/>
                      </a:path>
                    </a:pathLst>
                  </a:cu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346" name="Google Shape;346;p30"/>
                  <p:cNvSpPr/>
                  <p:nvPr/>
                </p:nvSpPr>
                <p:spPr>
                  <a:xfrm>
                    <a:off x="2525194" y="4544407"/>
                    <a:ext cx="2274934" cy="190612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500" u="none" cap="none" strike="noStrike">
                        <a:solidFill>
                          <a:schemeClr val="dk1"/>
                        </a:solidFill>
                        <a:latin typeface="Garamond"/>
                        <a:ea typeface="Garamond"/>
                        <a:cs typeface="Garamond"/>
                        <a:sym typeface="Garamond"/>
                      </a:rPr>
                      <a:t>Business</a:t>
                    </a:r>
                    <a:endParaRPr b="1" i="0" sz="1500" u="none" cap="none" strike="noStrike">
                      <a:solidFill>
                        <a:schemeClr val="dk1"/>
                      </a:solidFill>
                      <a:latin typeface="Garamond"/>
                      <a:ea typeface="Garamond"/>
                      <a:cs typeface="Garamond"/>
                      <a:sym typeface="Garamond"/>
                    </a:endParaRPr>
                  </a:p>
                  <a:p>
                    <a:pPr indent="0" lvl="0" marL="0" marR="0" rtl="0" algn="ctr">
                      <a:spcBef>
                        <a:spcPts val="0"/>
                      </a:spcBef>
                      <a:spcAft>
                        <a:spcPts val="0"/>
                      </a:spcAft>
                      <a:buNone/>
                    </a:pPr>
                    <a:r>
                      <a:rPr b="1" i="0" lang="en-US" sz="1500" u="none" cap="none" strike="noStrike">
                        <a:solidFill>
                          <a:schemeClr val="dk1"/>
                        </a:solidFill>
                        <a:latin typeface="Garamond"/>
                        <a:ea typeface="Garamond"/>
                        <a:cs typeface="Garamond"/>
                        <a:sym typeface="Garamond"/>
                      </a:rPr>
                      <a:t>Intelligence</a:t>
                    </a:r>
                    <a:endParaRPr b="1" i="0" sz="1500" u="none" cap="none" strike="noStrike">
                      <a:solidFill>
                        <a:schemeClr val="dk1"/>
                      </a:solidFill>
                      <a:latin typeface="Garamond"/>
                      <a:ea typeface="Garamond"/>
                      <a:cs typeface="Garamond"/>
                      <a:sym typeface="Garamond"/>
                    </a:endParaRPr>
                  </a:p>
                  <a:p>
                    <a:pPr indent="0" lvl="0" marL="0" marR="0" rtl="0" algn="ctr">
                      <a:spcBef>
                        <a:spcPts val="0"/>
                      </a:spcBef>
                      <a:spcAft>
                        <a:spcPts val="0"/>
                      </a:spcAft>
                      <a:buNone/>
                    </a:pPr>
                    <a:r>
                      <a:rPr b="1" i="0" lang="en-US" sz="1500" u="none" cap="none" strike="noStrike">
                        <a:solidFill>
                          <a:schemeClr val="dk1"/>
                        </a:solidFill>
                        <a:latin typeface="Garamond"/>
                        <a:ea typeface="Garamond"/>
                        <a:cs typeface="Garamond"/>
                        <a:sym typeface="Garamond"/>
                      </a:rPr>
                      <a:t>Module</a:t>
                    </a:r>
                    <a:endParaRPr b="1" i="0" sz="1500" u="none" cap="none" strike="noStrike">
                      <a:solidFill>
                        <a:schemeClr val="dk1"/>
                      </a:solidFill>
                      <a:latin typeface="Garamond"/>
                      <a:ea typeface="Garamond"/>
                      <a:cs typeface="Garamond"/>
                      <a:sym typeface="Garamond"/>
                    </a:endParaRPr>
                  </a:p>
                </p:txBody>
              </p:sp>
            </p:grpSp>
            <p:grpSp>
              <p:nvGrpSpPr>
                <p:cNvPr id="347" name="Google Shape;347;p30"/>
                <p:cNvGrpSpPr/>
                <p:nvPr/>
              </p:nvGrpSpPr>
              <p:grpSpPr>
                <a:xfrm>
                  <a:off x="1371599" y="2931703"/>
                  <a:ext cx="2286318" cy="1958470"/>
                  <a:chOff x="1600200" y="1133384"/>
                  <a:chExt cx="2286318" cy="1958470"/>
                </a:xfrm>
              </p:grpSpPr>
              <p:sp>
                <p:nvSpPr>
                  <p:cNvPr id="348" name="Google Shape;348;p30"/>
                  <p:cNvSpPr/>
                  <p:nvPr/>
                </p:nvSpPr>
                <p:spPr>
                  <a:xfrm>
                    <a:off x="1640140" y="1133384"/>
                    <a:ext cx="2206121" cy="1958470"/>
                  </a:xfrm>
                  <a:custGeom>
                    <a:rect b="b" l="l" r="r" t="t"/>
                    <a:pathLst>
                      <a:path extrusionOk="0" h="956" w="956">
                        <a:moveTo>
                          <a:pt x="520" y="0"/>
                        </a:moveTo>
                        <a:lnTo>
                          <a:pt x="520" y="0"/>
                        </a:lnTo>
                        <a:lnTo>
                          <a:pt x="530" y="100"/>
                        </a:lnTo>
                        <a:lnTo>
                          <a:pt x="536" y="102"/>
                        </a:lnTo>
                        <a:lnTo>
                          <a:pt x="536" y="102"/>
                        </a:lnTo>
                        <a:lnTo>
                          <a:pt x="576" y="110"/>
                        </a:lnTo>
                        <a:lnTo>
                          <a:pt x="616" y="124"/>
                        </a:lnTo>
                        <a:lnTo>
                          <a:pt x="622" y="126"/>
                        </a:lnTo>
                        <a:lnTo>
                          <a:pt x="622" y="126"/>
                        </a:lnTo>
                        <a:lnTo>
                          <a:pt x="682" y="44"/>
                        </a:lnTo>
                        <a:lnTo>
                          <a:pt x="682" y="44"/>
                        </a:lnTo>
                        <a:lnTo>
                          <a:pt x="754" y="86"/>
                        </a:lnTo>
                        <a:lnTo>
                          <a:pt x="754" y="86"/>
                        </a:lnTo>
                        <a:lnTo>
                          <a:pt x="712" y="178"/>
                        </a:lnTo>
                        <a:lnTo>
                          <a:pt x="716" y="182"/>
                        </a:lnTo>
                        <a:lnTo>
                          <a:pt x="716" y="182"/>
                        </a:lnTo>
                        <a:lnTo>
                          <a:pt x="748" y="208"/>
                        </a:lnTo>
                        <a:lnTo>
                          <a:pt x="774" y="240"/>
                        </a:lnTo>
                        <a:lnTo>
                          <a:pt x="778" y="244"/>
                        </a:lnTo>
                        <a:lnTo>
                          <a:pt x="778" y="244"/>
                        </a:lnTo>
                        <a:lnTo>
                          <a:pt x="870" y="202"/>
                        </a:lnTo>
                        <a:lnTo>
                          <a:pt x="870" y="202"/>
                        </a:lnTo>
                        <a:lnTo>
                          <a:pt x="912" y="274"/>
                        </a:lnTo>
                        <a:lnTo>
                          <a:pt x="912" y="274"/>
                        </a:lnTo>
                        <a:lnTo>
                          <a:pt x="830" y="334"/>
                        </a:lnTo>
                        <a:lnTo>
                          <a:pt x="832" y="338"/>
                        </a:lnTo>
                        <a:lnTo>
                          <a:pt x="832" y="338"/>
                        </a:lnTo>
                        <a:lnTo>
                          <a:pt x="846" y="380"/>
                        </a:lnTo>
                        <a:lnTo>
                          <a:pt x="852" y="400"/>
                        </a:lnTo>
                        <a:lnTo>
                          <a:pt x="856" y="420"/>
                        </a:lnTo>
                        <a:lnTo>
                          <a:pt x="856" y="426"/>
                        </a:lnTo>
                        <a:lnTo>
                          <a:pt x="856" y="426"/>
                        </a:lnTo>
                        <a:lnTo>
                          <a:pt x="956" y="436"/>
                        </a:lnTo>
                        <a:lnTo>
                          <a:pt x="956" y="436"/>
                        </a:lnTo>
                        <a:lnTo>
                          <a:pt x="956" y="520"/>
                        </a:lnTo>
                        <a:lnTo>
                          <a:pt x="956" y="520"/>
                        </a:lnTo>
                        <a:lnTo>
                          <a:pt x="856" y="530"/>
                        </a:lnTo>
                        <a:lnTo>
                          <a:pt x="856" y="536"/>
                        </a:lnTo>
                        <a:lnTo>
                          <a:pt x="856" y="536"/>
                        </a:lnTo>
                        <a:lnTo>
                          <a:pt x="846" y="578"/>
                        </a:lnTo>
                        <a:lnTo>
                          <a:pt x="834" y="618"/>
                        </a:lnTo>
                        <a:lnTo>
                          <a:pt x="832" y="622"/>
                        </a:lnTo>
                        <a:lnTo>
                          <a:pt x="832" y="622"/>
                        </a:lnTo>
                        <a:lnTo>
                          <a:pt x="914" y="682"/>
                        </a:lnTo>
                        <a:lnTo>
                          <a:pt x="914" y="682"/>
                        </a:lnTo>
                        <a:lnTo>
                          <a:pt x="870" y="754"/>
                        </a:lnTo>
                        <a:lnTo>
                          <a:pt x="870" y="754"/>
                        </a:lnTo>
                        <a:lnTo>
                          <a:pt x="778" y="712"/>
                        </a:lnTo>
                        <a:lnTo>
                          <a:pt x="776" y="718"/>
                        </a:lnTo>
                        <a:lnTo>
                          <a:pt x="776" y="718"/>
                        </a:lnTo>
                        <a:lnTo>
                          <a:pt x="748" y="748"/>
                        </a:lnTo>
                        <a:lnTo>
                          <a:pt x="718" y="776"/>
                        </a:lnTo>
                        <a:lnTo>
                          <a:pt x="714" y="778"/>
                        </a:lnTo>
                        <a:lnTo>
                          <a:pt x="714" y="778"/>
                        </a:lnTo>
                        <a:lnTo>
                          <a:pt x="756" y="870"/>
                        </a:lnTo>
                        <a:lnTo>
                          <a:pt x="756" y="870"/>
                        </a:lnTo>
                        <a:lnTo>
                          <a:pt x="682" y="914"/>
                        </a:lnTo>
                        <a:lnTo>
                          <a:pt x="682" y="914"/>
                        </a:lnTo>
                        <a:lnTo>
                          <a:pt x="622" y="832"/>
                        </a:lnTo>
                        <a:lnTo>
                          <a:pt x="618" y="834"/>
                        </a:lnTo>
                        <a:lnTo>
                          <a:pt x="618" y="834"/>
                        </a:lnTo>
                        <a:lnTo>
                          <a:pt x="598" y="840"/>
                        </a:lnTo>
                        <a:lnTo>
                          <a:pt x="578" y="846"/>
                        </a:lnTo>
                        <a:lnTo>
                          <a:pt x="556" y="852"/>
                        </a:lnTo>
                        <a:lnTo>
                          <a:pt x="536" y="856"/>
                        </a:lnTo>
                        <a:lnTo>
                          <a:pt x="530" y="856"/>
                        </a:lnTo>
                        <a:lnTo>
                          <a:pt x="530" y="856"/>
                        </a:lnTo>
                        <a:lnTo>
                          <a:pt x="520" y="956"/>
                        </a:lnTo>
                        <a:lnTo>
                          <a:pt x="520" y="956"/>
                        </a:lnTo>
                        <a:lnTo>
                          <a:pt x="436" y="956"/>
                        </a:lnTo>
                        <a:lnTo>
                          <a:pt x="436" y="956"/>
                        </a:lnTo>
                        <a:lnTo>
                          <a:pt x="426" y="856"/>
                        </a:lnTo>
                        <a:lnTo>
                          <a:pt x="420" y="856"/>
                        </a:lnTo>
                        <a:lnTo>
                          <a:pt x="420" y="856"/>
                        </a:lnTo>
                        <a:lnTo>
                          <a:pt x="380" y="846"/>
                        </a:lnTo>
                        <a:lnTo>
                          <a:pt x="340" y="834"/>
                        </a:lnTo>
                        <a:lnTo>
                          <a:pt x="334" y="832"/>
                        </a:lnTo>
                        <a:lnTo>
                          <a:pt x="334" y="832"/>
                        </a:lnTo>
                        <a:lnTo>
                          <a:pt x="274" y="914"/>
                        </a:lnTo>
                        <a:lnTo>
                          <a:pt x="274" y="914"/>
                        </a:lnTo>
                        <a:lnTo>
                          <a:pt x="202" y="872"/>
                        </a:lnTo>
                        <a:lnTo>
                          <a:pt x="202" y="872"/>
                        </a:lnTo>
                        <a:lnTo>
                          <a:pt x="244" y="780"/>
                        </a:lnTo>
                        <a:lnTo>
                          <a:pt x="240" y="776"/>
                        </a:lnTo>
                        <a:lnTo>
                          <a:pt x="240" y="776"/>
                        </a:lnTo>
                        <a:lnTo>
                          <a:pt x="208" y="748"/>
                        </a:lnTo>
                        <a:lnTo>
                          <a:pt x="182" y="718"/>
                        </a:lnTo>
                        <a:lnTo>
                          <a:pt x="178" y="714"/>
                        </a:lnTo>
                        <a:lnTo>
                          <a:pt x="178" y="714"/>
                        </a:lnTo>
                        <a:lnTo>
                          <a:pt x="86" y="756"/>
                        </a:lnTo>
                        <a:lnTo>
                          <a:pt x="86" y="756"/>
                        </a:lnTo>
                        <a:lnTo>
                          <a:pt x="44" y="682"/>
                        </a:lnTo>
                        <a:lnTo>
                          <a:pt x="44" y="682"/>
                        </a:lnTo>
                        <a:lnTo>
                          <a:pt x="126" y="624"/>
                        </a:lnTo>
                        <a:lnTo>
                          <a:pt x="124" y="618"/>
                        </a:lnTo>
                        <a:lnTo>
                          <a:pt x="124" y="618"/>
                        </a:lnTo>
                        <a:lnTo>
                          <a:pt x="110" y="578"/>
                        </a:lnTo>
                        <a:lnTo>
                          <a:pt x="104" y="556"/>
                        </a:lnTo>
                        <a:lnTo>
                          <a:pt x="102" y="536"/>
                        </a:lnTo>
                        <a:lnTo>
                          <a:pt x="100" y="530"/>
                        </a:lnTo>
                        <a:lnTo>
                          <a:pt x="100" y="530"/>
                        </a:lnTo>
                        <a:lnTo>
                          <a:pt x="0" y="520"/>
                        </a:lnTo>
                        <a:lnTo>
                          <a:pt x="0" y="520"/>
                        </a:lnTo>
                        <a:lnTo>
                          <a:pt x="0" y="436"/>
                        </a:lnTo>
                        <a:lnTo>
                          <a:pt x="0" y="436"/>
                        </a:lnTo>
                        <a:lnTo>
                          <a:pt x="100" y="426"/>
                        </a:lnTo>
                        <a:lnTo>
                          <a:pt x="102" y="420"/>
                        </a:lnTo>
                        <a:lnTo>
                          <a:pt x="102" y="420"/>
                        </a:lnTo>
                        <a:lnTo>
                          <a:pt x="110" y="380"/>
                        </a:lnTo>
                        <a:lnTo>
                          <a:pt x="122" y="340"/>
                        </a:lnTo>
                        <a:lnTo>
                          <a:pt x="124" y="334"/>
                        </a:lnTo>
                        <a:lnTo>
                          <a:pt x="124" y="334"/>
                        </a:lnTo>
                        <a:lnTo>
                          <a:pt x="42" y="276"/>
                        </a:lnTo>
                        <a:lnTo>
                          <a:pt x="42" y="276"/>
                        </a:lnTo>
                        <a:lnTo>
                          <a:pt x="86" y="202"/>
                        </a:lnTo>
                        <a:lnTo>
                          <a:pt x="86" y="202"/>
                        </a:lnTo>
                        <a:lnTo>
                          <a:pt x="178" y="244"/>
                        </a:lnTo>
                        <a:lnTo>
                          <a:pt x="180" y="240"/>
                        </a:lnTo>
                        <a:lnTo>
                          <a:pt x="180" y="240"/>
                        </a:lnTo>
                        <a:lnTo>
                          <a:pt x="208" y="210"/>
                        </a:lnTo>
                        <a:lnTo>
                          <a:pt x="238" y="182"/>
                        </a:lnTo>
                        <a:lnTo>
                          <a:pt x="242" y="178"/>
                        </a:lnTo>
                        <a:lnTo>
                          <a:pt x="242" y="178"/>
                        </a:lnTo>
                        <a:lnTo>
                          <a:pt x="200" y="86"/>
                        </a:lnTo>
                        <a:lnTo>
                          <a:pt x="200" y="86"/>
                        </a:lnTo>
                        <a:lnTo>
                          <a:pt x="274" y="44"/>
                        </a:lnTo>
                        <a:lnTo>
                          <a:pt x="274" y="44"/>
                        </a:lnTo>
                        <a:lnTo>
                          <a:pt x="334" y="126"/>
                        </a:lnTo>
                        <a:lnTo>
                          <a:pt x="338" y="124"/>
                        </a:lnTo>
                        <a:lnTo>
                          <a:pt x="338" y="124"/>
                        </a:lnTo>
                        <a:lnTo>
                          <a:pt x="378" y="110"/>
                        </a:lnTo>
                        <a:lnTo>
                          <a:pt x="400" y="106"/>
                        </a:lnTo>
                        <a:lnTo>
                          <a:pt x="420" y="102"/>
                        </a:lnTo>
                        <a:lnTo>
                          <a:pt x="426" y="100"/>
                        </a:lnTo>
                        <a:lnTo>
                          <a:pt x="426" y="100"/>
                        </a:lnTo>
                        <a:lnTo>
                          <a:pt x="436" y="0"/>
                        </a:lnTo>
                        <a:lnTo>
                          <a:pt x="436" y="0"/>
                        </a:lnTo>
                        <a:lnTo>
                          <a:pt x="520" y="0"/>
                        </a:lnTo>
                        <a:lnTo>
                          <a:pt x="520" y="0"/>
                        </a:lnTo>
                        <a:close/>
                      </a:path>
                    </a:pathLst>
                  </a:cu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349" name="Google Shape;349;p30"/>
                  <p:cNvSpPr/>
                  <p:nvPr/>
                </p:nvSpPr>
                <p:spPr>
                  <a:xfrm>
                    <a:off x="1600200" y="1159543"/>
                    <a:ext cx="2286318" cy="190612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500" u="none" cap="none" strike="noStrike">
                        <a:solidFill>
                          <a:schemeClr val="dk1"/>
                        </a:solidFill>
                        <a:latin typeface="Garamond"/>
                        <a:ea typeface="Garamond"/>
                        <a:cs typeface="Garamond"/>
                        <a:sym typeface="Garamond"/>
                      </a:rPr>
                      <a:t>Supply Chain Management Module</a:t>
                    </a:r>
                    <a:endParaRPr b="1" i="0" sz="1500" u="none" cap="none" strike="noStrike">
                      <a:solidFill>
                        <a:schemeClr val="dk1"/>
                      </a:solidFill>
                      <a:latin typeface="Garamond"/>
                      <a:ea typeface="Garamond"/>
                      <a:cs typeface="Garamond"/>
                      <a:sym typeface="Garamond"/>
                    </a:endParaRPr>
                  </a:p>
                </p:txBody>
              </p:sp>
            </p:grpSp>
            <p:grpSp>
              <p:nvGrpSpPr>
                <p:cNvPr id="350" name="Google Shape;350;p30"/>
                <p:cNvGrpSpPr/>
                <p:nvPr/>
              </p:nvGrpSpPr>
              <p:grpSpPr>
                <a:xfrm>
                  <a:off x="4633160" y="4419599"/>
                  <a:ext cx="2274933" cy="1958470"/>
                  <a:chOff x="1600402" y="1133384"/>
                  <a:chExt cx="2274933" cy="1958470"/>
                </a:xfrm>
              </p:grpSpPr>
              <p:sp>
                <p:nvSpPr>
                  <p:cNvPr id="351" name="Google Shape;351;p30"/>
                  <p:cNvSpPr/>
                  <p:nvPr/>
                </p:nvSpPr>
                <p:spPr>
                  <a:xfrm>
                    <a:off x="1640140" y="1133384"/>
                    <a:ext cx="2206121" cy="1958470"/>
                  </a:xfrm>
                  <a:custGeom>
                    <a:rect b="b" l="l" r="r" t="t"/>
                    <a:pathLst>
                      <a:path extrusionOk="0" h="956" w="956">
                        <a:moveTo>
                          <a:pt x="520" y="0"/>
                        </a:moveTo>
                        <a:lnTo>
                          <a:pt x="520" y="0"/>
                        </a:lnTo>
                        <a:lnTo>
                          <a:pt x="530" y="100"/>
                        </a:lnTo>
                        <a:lnTo>
                          <a:pt x="536" y="102"/>
                        </a:lnTo>
                        <a:lnTo>
                          <a:pt x="536" y="102"/>
                        </a:lnTo>
                        <a:lnTo>
                          <a:pt x="576" y="110"/>
                        </a:lnTo>
                        <a:lnTo>
                          <a:pt x="616" y="124"/>
                        </a:lnTo>
                        <a:lnTo>
                          <a:pt x="622" y="126"/>
                        </a:lnTo>
                        <a:lnTo>
                          <a:pt x="622" y="126"/>
                        </a:lnTo>
                        <a:lnTo>
                          <a:pt x="682" y="44"/>
                        </a:lnTo>
                        <a:lnTo>
                          <a:pt x="682" y="44"/>
                        </a:lnTo>
                        <a:lnTo>
                          <a:pt x="754" y="86"/>
                        </a:lnTo>
                        <a:lnTo>
                          <a:pt x="754" y="86"/>
                        </a:lnTo>
                        <a:lnTo>
                          <a:pt x="712" y="178"/>
                        </a:lnTo>
                        <a:lnTo>
                          <a:pt x="716" y="182"/>
                        </a:lnTo>
                        <a:lnTo>
                          <a:pt x="716" y="182"/>
                        </a:lnTo>
                        <a:lnTo>
                          <a:pt x="748" y="208"/>
                        </a:lnTo>
                        <a:lnTo>
                          <a:pt x="774" y="240"/>
                        </a:lnTo>
                        <a:lnTo>
                          <a:pt x="778" y="244"/>
                        </a:lnTo>
                        <a:lnTo>
                          <a:pt x="778" y="244"/>
                        </a:lnTo>
                        <a:lnTo>
                          <a:pt x="870" y="202"/>
                        </a:lnTo>
                        <a:lnTo>
                          <a:pt x="870" y="202"/>
                        </a:lnTo>
                        <a:lnTo>
                          <a:pt x="912" y="274"/>
                        </a:lnTo>
                        <a:lnTo>
                          <a:pt x="912" y="274"/>
                        </a:lnTo>
                        <a:lnTo>
                          <a:pt x="830" y="334"/>
                        </a:lnTo>
                        <a:lnTo>
                          <a:pt x="832" y="338"/>
                        </a:lnTo>
                        <a:lnTo>
                          <a:pt x="832" y="338"/>
                        </a:lnTo>
                        <a:lnTo>
                          <a:pt x="846" y="380"/>
                        </a:lnTo>
                        <a:lnTo>
                          <a:pt x="852" y="400"/>
                        </a:lnTo>
                        <a:lnTo>
                          <a:pt x="856" y="420"/>
                        </a:lnTo>
                        <a:lnTo>
                          <a:pt x="856" y="426"/>
                        </a:lnTo>
                        <a:lnTo>
                          <a:pt x="856" y="426"/>
                        </a:lnTo>
                        <a:lnTo>
                          <a:pt x="956" y="436"/>
                        </a:lnTo>
                        <a:lnTo>
                          <a:pt x="956" y="436"/>
                        </a:lnTo>
                        <a:lnTo>
                          <a:pt x="956" y="520"/>
                        </a:lnTo>
                        <a:lnTo>
                          <a:pt x="956" y="520"/>
                        </a:lnTo>
                        <a:lnTo>
                          <a:pt x="856" y="530"/>
                        </a:lnTo>
                        <a:lnTo>
                          <a:pt x="856" y="536"/>
                        </a:lnTo>
                        <a:lnTo>
                          <a:pt x="856" y="536"/>
                        </a:lnTo>
                        <a:lnTo>
                          <a:pt x="846" y="578"/>
                        </a:lnTo>
                        <a:lnTo>
                          <a:pt x="834" y="618"/>
                        </a:lnTo>
                        <a:lnTo>
                          <a:pt x="832" y="622"/>
                        </a:lnTo>
                        <a:lnTo>
                          <a:pt x="832" y="622"/>
                        </a:lnTo>
                        <a:lnTo>
                          <a:pt x="914" y="682"/>
                        </a:lnTo>
                        <a:lnTo>
                          <a:pt x="914" y="682"/>
                        </a:lnTo>
                        <a:lnTo>
                          <a:pt x="870" y="754"/>
                        </a:lnTo>
                        <a:lnTo>
                          <a:pt x="870" y="754"/>
                        </a:lnTo>
                        <a:lnTo>
                          <a:pt x="778" y="712"/>
                        </a:lnTo>
                        <a:lnTo>
                          <a:pt x="776" y="718"/>
                        </a:lnTo>
                        <a:lnTo>
                          <a:pt x="776" y="718"/>
                        </a:lnTo>
                        <a:lnTo>
                          <a:pt x="748" y="748"/>
                        </a:lnTo>
                        <a:lnTo>
                          <a:pt x="718" y="776"/>
                        </a:lnTo>
                        <a:lnTo>
                          <a:pt x="714" y="778"/>
                        </a:lnTo>
                        <a:lnTo>
                          <a:pt x="714" y="778"/>
                        </a:lnTo>
                        <a:lnTo>
                          <a:pt x="756" y="870"/>
                        </a:lnTo>
                        <a:lnTo>
                          <a:pt x="756" y="870"/>
                        </a:lnTo>
                        <a:lnTo>
                          <a:pt x="682" y="914"/>
                        </a:lnTo>
                        <a:lnTo>
                          <a:pt x="682" y="914"/>
                        </a:lnTo>
                        <a:lnTo>
                          <a:pt x="622" y="832"/>
                        </a:lnTo>
                        <a:lnTo>
                          <a:pt x="618" y="834"/>
                        </a:lnTo>
                        <a:lnTo>
                          <a:pt x="618" y="834"/>
                        </a:lnTo>
                        <a:lnTo>
                          <a:pt x="598" y="840"/>
                        </a:lnTo>
                        <a:lnTo>
                          <a:pt x="578" y="846"/>
                        </a:lnTo>
                        <a:lnTo>
                          <a:pt x="556" y="852"/>
                        </a:lnTo>
                        <a:lnTo>
                          <a:pt x="536" y="856"/>
                        </a:lnTo>
                        <a:lnTo>
                          <a:pt x="530" y="856"/>
                        </a:lnTo>
                        <a:lnTo>
                          <a:pt x="530" y="856"/>
                        </a:lnTo>
                        <a:lnTo>
                          <a:pt x="520" y="956"/>
                        </a:lnTo>
                        <a:lnTo>
                          <a:pt x="520" y="956"/>
                        </a:lnTo>
                        <a:lnTo>
                          <a:pt x="436" y="956"/>
                        </a:lnTo>
                        <a:lnTo>
                          <a:pt x="436" y="956"/>
                        </a:lnTo>
                        <a:lnTo>
                          <a:pt x="426" y="856"/>
                        </a:lnTo>
                        <a:lnTo>
                          <a:pt x="420" y="856"/>
                        </a:lnTo>
                        <a:lnTo>
                          <a:pt x="420" y="856"/>
                        </a:lnTo>
                        <a:lnTo>
                          <a:pt x="380" y="846"/>
                        </a:lnTo>
                        <a:lnTo>
                          <a:pt x="340" y="834"/>
                        </a:lnTo>
                        <a:lnTo>
                          <a:pt x="334" y="832"/>
                        </a:lnTo>
                        <a:lnTo>
                          <a:pt x="334" y="832"/>
                        </a:lnTo>
                        <a:lnTo>
                          <a:pt x="274" y="914"/>
                        </a:lnTo>
                        <a:lnTo>
                          <a:pt x="274" y="914"/>
                        </a:lnTo>
                        <a:lnTo>
                          <a:pt x="202" y="872"/>
                        </a:lnTo>
                        <a:lnTo>
                          <a:pt x="202" y="872"/>
                        </a:lnTo>
                        <a:lnTo>
                          <a:pt x="244" y="780"/>
                        </a:lnTo>
                        <a:lnTo>
                          <a:pt x="240" y="776"/>
                        </a:lnTo>
                        <a:lnTo>
                          <a:pt x="240" y="776"/>
                        </a:lnTo>
                        <a:lnTo>
                          <a:pt x="208" y="748"/>
                        </a:lnTo>
                        <a:lnTo>
                          <a:pt x="182" y="718"/>
                        </a:lnTo>
                        <a:lnTo>
                          <a:pt x="178" y="714"/>
                        </a:lnTo>
                        <a:lnTo>
                          <a:pt x="178" y="714"/>
                        </a:lnTo>
                        <a:lnTo>
                          <a:pt x="86" y="756"/>
                        </a:lnTo>
                        <a:lnTo>
                          <a:pt x="86" y="756"/>
                        </a:lnTo>
                        <a:lnTo>
                          <a:pt x="44" y="682"/>
                        </a:lnTo>
                        <a:lnTo>
                          <a:pt x="44" y="682"/>
                        </a:lnTo>
                        <a:lnTo>
                          <a:pt x="126" y="624"/>
                        </a:lnTo>
                        <a:lnTo>
                          <a:pt x="124" y="618"/>
                        </a:lnTo>
                        <a:lnTo>
                          <a:pt x="124" y="618"/>
                        </a:lnTo>
                        <a:lnTo>
                          <a:pt x="110" y="578"/>
                        </a:lnTo>
                        <a:lnTo>
                          <a:pt x="104" y="556"/>
                        </a:lnTo>
                        <a:lnTo>
                          <a:pt x="102" y="536"/>
                        </a:lnTo>
                        <a:lnTo>
                          <a:pt x="100" y="530"/>
                        </a:lnTo>
                        <a:lnTo>
                          <a:pt x="100" y="530"/>
                        </a:lnTo>
                        <a:lnTo>
                          <a:pt x="0" y="520"/>
                        </a:lnTo>
                        <a:lnTo>
                          <a:pt x="0" y="520"/>
                        </a:lnTo>
                        <a:lnTo>
                          <a:pt x="0" y="436"/>
                        </a:lnTo>
                        <a:lnTo>
                          <a:pt x="0" y="436"/>
                        </a:lnTo>
                        <a:lnTo>
                          <a:pt x="100" y="426"/>
                        </a:lnTo>
                        <a:lnTo>
                          <a:pt x="102" y="420"/>
                        </a:lnTo>
                        <a:lnTo>
                          <a:pt x="102" y="420"/>
                        </a:lnTo>
                        <a:lnTo>
                          <a:pt x="110" y="380"/>
                        </a:lnTo>
                        <a:lnTo>
                          <a:pt x="122" y="340"/>
                        </a:lnTo>
                        <a:lnTo>
                          <a:pt x="124" y="334"/>
                        </a:lnTo>
                        <a:lnTo>
                          <a:pt x="124" y="334"/>
                        </a:lnTo>
                        <a:lnTo>
                          <a:pt x="42" y="276"/>
                        </a:lnTo>
                        <a:lnTo>
                          <a:pt x="42" y="276"/>
                        </a:lnTo>
                        <a:lnTo>
                          <a:pt x="86" y="202"/>
                        </a:lnTo>
                        <a:lnTo>
                          <a:pt x="86" y="202"/>
                        </a:lnTo>
                        <a:lnTo>
                          <a:pt x="178" y="244"/>
                        </a:lnTo>
                        <a:lnTo>
                          <a:pt x="180" y="240"/>
                        </a:lnTo>
                        <a:lnTo>
                          <a:pt x="180" y="240"/>
                        </a:lnTo>
                        <a:lnTo>
                          <a:pt x="208" y="210"/>
                        </a:lnTo>
                        <a:lnTo>
                          <a:pt x="238" y="182"/>
                        </a:lnTo>
                        <a:lnTo>
                          <a:pt x="242" y="178"/>
                        </a:lnTo>
                        <a:lnTo>
                          <a:pt x="242" y="178"/>
                        </a:lnTo>
                        <a:lnTo>
                          <a:pt x="200" y="86"/>
                        </a:lnTo>
                        <a:lnTo>
                          <a:pt x="200" y="86"/>
                        </a:lnTo>
                        <a:lnTo>
                          <a:pt x="274" y="44"/>
                        </a:lnTo>
                        <a:lnTo>
                          <a:pt x="274" y="44"/>
                        </a:lnTo>
                        <a:lnTo>
                          <a:pt x="334" y="126"/>
                        </a:lnTo>
                        <a:lnTo>
                          <a:pt x="338" y="124"/>
                        </a:lnTo>
                        <a:lnTo>
                          <a:pt x="338" y="124"/>
                        </a:lnTo>
                        <a:lnTo>
                          <a:pt x="378" y="110"/>
                        </a:lnTo>
                        <a:lnTo>
                          <a:pt x="400" y="106"/>
                        </a:lnTo>
                        <a:lnTo>
                          <a:pt x="420" y="102"/>
                        </a:lnTo>
                        <a:lnTo>
                          <a:pt x="426" y="100"/>
                        </a:lnTo>
                        <a:lnTo>
                          <a:pt x="426" y="100"/>
                        </a:lnTo>
                        <a:lnTo>
                          <a:pt x="436" y="0"/>
                        </a:lnTo>
                        <a:lnTo>
                          <a:pt x="436" y="0"/>
                        </a:lnTo>
                        <a:lnTo>
                          <a:pt x="520" y="0"/>
                        </a:lnTo>
                        <a:lnTo>
                          <a:pt x="520" y="0"/>
                        </a:lnTo>
                        <a:close/>
                      </a:path>
                    </a:pathLst>
                  </a:cu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352" name="Google Shape;352;p30"/>
                  <p:cNvSpPr/>
                  <p:nvPr/>
                </p:nvSpPr>
                <p:spPr>
                  <a:xfrm>
                    <a:off x="1600402" y="1159858"/>
                    <a:ext cx="2274933" cy="190612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500" u="none" cap="none" strike="noStrike">
                        <a:solidFill>
                          <a:schemeClr val="dk1"/>
                        </a:solidFill>
                        <a:latin typeface="Garamond"/>
                        <a:ea typeface="Garamond"/>
                        <a:cs typeface="Garamond"/>
                        <a:sym typeface="Garamond"/>
                      </a:rPr>
                      <a:t>E-Business Module</a:t>
                    </a:r>
                    <a:endParaRPr b="1" i="0" sz="1500" u="none" cap="none" strike="noStrike">
                      <a:solidFill>
                        <a:schemeClr val="dk1"/>
                      </a:solidFill>
                      <a:latin typeface="Garamond"/>
                      <a:ea typeface="Garamond"/>
                      <a:cs typeface="Garamond"/>
                      <a:sym typeface="Garamond"/>
                    </a:endParaRPr>
                  </a:p>
                </p:txBody>
              </p:sp>
            </p:grpSp>
            <p:grpSp>
              <p:nvGrpSpPr>
                <p:cNvPr id="353" name="Google Shape;353;p30"/>
                <p:cNvGrpSpPr/>
                <p:nvPr/>
              </p:nvGrpSpPr>
              <p:grpSpPr>
                <a:xfrm>
                  <a:off x="5887314" y="2971799"/>
                  <a:ext cx="2295804" cy="1958470"/>
                  <a:chOff x="1589636" y="1133384"/>
                  <a:chExt cx="2295804" cy="1958470"/>
                </a:xfrm>
              </p:grpSpPr>
              <p:sp>
                <p:nvSpPr>
                  <p:cNvPr id="354" name="Google Shape;354;p30"/>
                  <p:cNvSpPr/>
                  <p:nvPr/>
                </p:nvSpPr>
                <p:spPr>
                  <a:xfrm>
                    <a:off x="1640140" y="1133384"/>
                    <a:ext cx="2206121" cy="1958470"/>
                  </a:xfrm>
                  <a:custGeom>
                    <a:rect b="b" l="l" r="r" t="t"/>
                    <a:pathLst>
                      <a:path extrusionOk="0" h="956" w="956">
                        <a:moveTo>
                          <a:pt x="520" y="0"/>
                        </a:moveTo>
                        <a:lnTo>
                          <a:pt x="520" y="0"/>
                        </a:lnTo>
                        <a:lnTo>
                          <a:pt x="530" y="100"/>
                        </a:lnTo>
                        <a:lnTo>
                          <a:pt x="536" y="102"/>
                        </a:lnTo>
                        <a:lnTo>
                          <a:pt x="536" y="102"/>
                        </a:lnTo>
                        <a:lnTo>
                          <a:pt x="576" y="110"/>
                        </a:lnTo>
                        <a:lnTo>
                          <a:pt x="616" y="124"/>
                        </a:lnTo>
                        <a:lnTo>
                          <a:pt x="622" y="126"/>
                        </a:lnTo>
                        <a:lnTo>
                          <a:pt x="622" y="126"/>
                        </a:lnTo>
                        <a:lnTo>
                          <a:pt x="682" y="44"/>
                        </a:lnTo>
                        <a:lnTo>
                          <a:pt x="682" y="44"/>
                        </a:lnTo>
                        <a:lnTo>
                          <a:pt x="754" y="86"/>
                        </a:lnTo>
                        <a:lnTo>
                          <a:pt x="754" y="86"/>
                        </a:lnTo>
                        <a:lnTo>
                          <a:pt x="712" y="178"/>
                        </a:lnTo>
                        <a:lnTo>
                          <a:pt x="716" y="182"/>
                        </a:lnTo>
                        <a:lnTo>
                          <a:pt x="716" y="182"/>
                        </a:lnTo>
                        <a:lnTo>
                          <a:pt x="748" y="208"/>
                        </a:lnTo>
                        <a:lnTo>
                          <a:pt x="774" y="240"/>
                        </a:lnTo>
                        <a:lnTo>
                          <a:pt x="778" y="244"/>
                        </a:lnTo>
                        <a:lnTo>
                          <a:pt x="778" y="244"/>
                        </a:lnTo>
                        <a:lnTo>
                          <a:pt x="870" y="202"/>
                        </a:lnTo>
                        <a:lnTo>
                          <a:pt x="870" y="202"/>
                        </a:lnTo>
                        <a:lnTo>
                          <a:pt x="912" y="274"/>
                        </a:lnTo>
                        <a:lnTo>
                          <a:pt x="912" y="274"/>
                        </a:lnTo>
                        <a:lnTo>
                          <a:pt x="830" y="334"/>
                        </a:lnTo>
                        <a:lnTo>
                          <a:pt x="832" y="338"/>
                        </a:lnTo>
                        <a:lnTo>
                          <a:pt x="832" y="338"/>
                        </a:lnTo>
                        <a:lnTo>
                          <a:pt x="846" y="380"/>
                        </a:lnTo>
                        <a:lnTo>
                          <a:pt x="852" y="400"/>
                        </a:lnTo>
                        <a:lnTo>
                          <a:pt x="856" y="420"/>
                        </a:lnTo>
                        <a:lnTo>
                          <a:pt x="856" y="426"/>
                        </a:lnTo>
                        <a:lnTo>
                          <a:pt x="856" y="426"/>
                        </a:lnTo>
                        <a:lnTo>
                          <a:pt x="956" y="436"/>
                        </a:lnTo>
                        <a:lnTo>
                          <a:pt x="956" y="436"/>
                        </a:lnTo>
                        <a:lnTo>
                          <a:pt x="956" y="520"/>
                        </a:lnTo>
                        <a:lnTo>
                          <a:pt x="956" y="520"/>
                        </a:lnTo>
                        <a:lnTo>
                          <a:pt x="856" y="530"/>
                        </a:lnTo>
                        <a:lnTo>
                          <a:pt x="856" y="536"/>
                        </a:lnTo>
                        <a:lnTo>
                          <a:pt x="856" y="536"/>
                        </a:lnTo>
                        <a:lnTo>
                          <a:pt x="846" y="578"/>
                        </a:lnTo>
                        <a:lnTo>
                          <a:pt x="834" y="618"/>
                        </a:lnTo>
                        <a:lnTo>
                          <a:pt x="832" y="622"/>
                        </a:lnTo>
                        <a:lnTo>
                          <a:pt x="832" y="622"/>
                        </a:lnTo>
                        <a:lnTo>
                          <a:pt x="914" y="682"/>
                        </a:lnTo>
                        <a:lnTo>
                          <a:pt x="914" y="682"/>
                        </a:lnTo>
                        <a:lnTo>
                          <a:pt x="870" y="754"/>
                        </a:lnTo>
                        <a:lnTo>
                          <a:pt x="870" y="754"/>
                        </a:lnTo>
                        <a:lnTo>
                          <a:pt x="778" y="712"/>
                        </a:lnTo>
                        <a:lnTo>
                          <a:pt x="776" y="718"/>
                        </a:lnTo>
                        <a:lnTo>
                          <a:pt x="776" y="718"/>
                        </a:lnTo>
                        <a:lnTo>
                          <a:pt x="748" y="748"/>
                        </a:lnTo>
                        <a:lnTo>
                          <a:pt x="718" y="776"/>
                        </a:lnTo>
                        <a:lnTo>
                          <a:pt x="714" y="778"/>
                        </a:lnTo>
                        <a:lnTo>
                          <a:pt x="714" y="778"/>
                        </a:lnTo>
                        <a:lnTo>
                          <a:pt x="756" y="870"/>
                        </a:lnTo>
                        <a:lnTo>
                          <a:pt x="756" y="870"/>
                        </a:lnTo>
                        <a:lnTo>
                          <a:pt x="682" y="914"/>
                        </a:lnTo>
                        <a:lnTo>
                          <a:pt x="682" y="914"/>
                        </a:lnTo>
                        <a:lnTo>
                          <a:pt x="622" y="832"/>
                        </a:lnTo>
                        <a:lnTo>
                          <a:pt x="618" y="834"/>
                        </a:lnTo>
                        <a:lnTo>
                          <a:pt x="618" y="834"/>
                        </a:lnTo>
                        <a:lnTo>
                          <a:pt x="598" y="840"/>
                        </a:lnTo>
                        <a:lnTo>
                          <a:pt x="578" y="846"/>
                        </a:lnTo>
                        <a:lnTo>
                          <a:pt x="556" y="852"/>
                        </a:lnTo>
                        <a:lnTo>
                          <a:pt x="536" y="856"/>
                        </a:lnTo>
                        <a:lnTo>
                          <a:pt x="530" y="856"/>
                        </a:lnTo>
                        <a:lnTo>
                          <a:pt x="530" y="856"/>
                        </a:lnTo>
                        <a:lnTo>
                          <a:pt x="520" y="956"/>
                        </a:lnTo>
                        <a:lnTo>
                          <a:pt x="520" y="956"/>
                        </a:lnTo>
                        <a:lnTo>
                          <a:pt x="436" y="956"/>
                        </a:lnTo>
                        <a:lnTo>
                          <a:pt x="436" y="956"/>
                        </a:lnTo>
                        <a:lnTo>
                          <a:pt x="426" y="856"/>
                        </a:lnTo>
                        <a:lnTo>
                          <a:pt x="420" y="856"/>
                        </a:lnTo>
                        <a:lnTo>
                          <a:pt x="420" y="856"/>
                        </a:lnTo>
                        <a:lnTo>
                          <a:pt x="380" y="846"/>
                        </a:lnTo>
                        <a:lnTo>
                          <a:pt x="340" y="834"/>
                        </a:lnTo>
                        <a:lnTo>
                          <a:pt x="334" y="832"/>
                        </a:lnTo>
                        <a:lnTo>
                          <a:pt x="334" y="832"/>
                        </a:lnTo>
                        <a:lnTo>
                          <a:pt x="274" y="914"/>
                        </a:lnTo>
                        <a:lnTo>
                          <a:pt x="274" y="914"/>
                        </a:lnTo>
                        <a:lnTo>
                          <a:pt x="202" y="872"/>
                        </a:lnTo>
                        <a:lnTo>
                          <a:pt x="202" y="872"/>
                        </a:lnTo>
                        <a:lnTo>
                          <a:pt x="244" y="780"/>
                        </a:lnTo>
                        <a:lnTo>
                          <a:pt x="240" y="776"/>
                        </a:lnTo>
                        <a:lnTo>
                          <a:pt x="240" y="776"/>
                        </a:lnTo>
                        <a:lnTo>
                          <a:pt x="208" y="748"/>
                        </a:lnTo>
                        <a:lnTo>
                          <a:pt x="182" y="718"/>
                        </a:lnTo>
                        <a:lnTo>
                          <a:pt x="178" y="714"/>
                        </a:lnTo>
                        <a:lnTo>
                          <a:pt x="178" y="714"/>
                        </a:lnTo>
                        <a:lnTo>
                          <a:pt x="86" y="756"/>
                        </a:lnTo>
                        <a:lnTo>
                          <a:pt x="86" y="756"/>
                        </a:lnTo>
                        <a:lnTo>
                          <a:pt x="44" y="682"/>
                        </a:lnTo>
                        <a:lnTo>
                          <a:pt x="44" y="682"/>
                        </a:lnTo>
                        <a:lnTo>
                          <a:pt x="126" y="624"/>
                        </a:lnTo>
                        <a:lnTo>
                          <a:pt x="124" y="618"/>
                        </a:lnTo>
                        <a:lnTo>
                          <a:pt x="124" y="618"/>
                        </a:lnTo>
                        <a:lnTo>
                          <a:pt x="110" y="578"/>
                        </a:lnTo>
                        <a:lnTo>
                          <a:pt x="104" y="556"/>
                        </a:lnTo>
                        <a:lnTo>
                          <a:pt x="102" y="536"/>
                        </a:lnTo>
                        <a:lnTo>
                          <a:pt x="100" y="530"/>
                        </a:lnTo>
                        <a:lnTo>
                          <a:pt x="100" y="530"/>
                        </a:lnTo>
                        <a:lnTo>
                          <a:pt x="0" y="520"/>
                        </a:lnTo>
                        <a:lnTo>
                          <a:pt x="0" y="520"/>
                        </a:lnTo>
                        <a:lnTo>
                          <a:pt x="0" y="436"/>
                        </a:lnTo>
                        <a:lnTo>
                          <a:pt x="0" y="436"/>
                        </a:lnTo>
                        <a:lnTo>
                          <a:pt x="100" y="426"/>
                        </a:lnTo>
                        <a:lnTo>
                          <a:pt x="102" y="420"/>
                        </a:lnTo>
                        <a:lnTo>
                          <a:pt x="102" y="420"/>
                        </a:lnTo>
                        <a:lnTo>
                          <a:pt x="110" y="380"/>
                        </a:lnTo>
                        <a:lnTo>
                          <a:pt x="122" y="340"/>
                        </a:lnTo>
                        <a:lnTo>
                          <a:pt x="124" y="334"/>
                        </a:lnTo>
                        <a:lnTo>
                          <a:pt x="124" y="334"/>
                        </a:lnTo>
                        <a:lnTo>
                          <a:pt x="42" y="276"/>
                        </a:lnTo>
                        <a:lnTo>
                          <a:pt x="42" y="276"/>
                        </a:lnTo>
                        <a:lnTo>
                          <a:pt x="86" y="202"/>
                        </a:lnTo>
                        <a:lnTo>
                          <a:pt x="86" y="202"/>
                        </a:lnTo>
                        <a:lnTo>
                          <a:pt x="178" y="244"/>
                        </a:lnTo>
                        <a:lnTo>
                          <a:pt x="180" y="240"/>
                        </a:lnTo>
                        <a:lnTo>
                          <a:pt x="180" y="240"/>
                        </a:lnTo>
                        <a:lnTo>
                          <a:pt x="208" y="210"/>
                        </a:lnTo>
                        <a:lnTo>
                          <a:pt x="238" y="182"/>
                        </a:lnTo>
                        <a:lnTo>
                          <a:pt x="242" y="178"/>
                        </a:lnTo>
                        <a:lnTo>
                          <a:pt x="242" y="178"/>
                        </a:lnTo>
                        <a:lnTo>
                          <a:pt x="200" y="86"/>
                        </a:lnTo>
                        <a:lnTo>
                          <a:pt x="200" y="86"/>
                        </a:lnTo>
                        <a:lnTo>
                          <a:pt x="274" y="44"/>
                        </a:lnTo>
                        <a:lnTo>
                          <a:pt x="274" y="44"/>
                        </a:lnTo>
                        <a:lnTo>
                          <a:pt x="334" y="126"/>
                        </a:lnTo>
                        <a:lnTo>
                          <a:pt x="338" y="124"/>
                        </a:lnTo>
                        <a:lnTo>
                          <a:pt x="338" y="124"/>
                        </a:lnTo>
                        <a:lnTo>
                          <a:pt x="378" y="110"/>
                        </a:lnTo>
                        <a:lnTo>
                          <a:pt x="400" y="106"/>
                        </a:lnTo>
                        <a:lnTo>
                          <a:pt x="420" y="102"/>
                        </a:lnTo>
                        <a:lnTo>
                          <a:pt x="426" y="100"/>
                        </a:lnTo>
                        <a:lnTo>
                          <a:pt x="426" y="100"/>
                        </a:lnTo>
                        <a:lnTo>
                          <a:pt x="436" y="0"/>
                        </a:lnTo>
                        <a:lnTo>
                          <a:pt x="436" y="0"/>
                        </a:lnTo>
                        <a:lnTo>
                          <a:pt x="520" y="0"/>
                        </a:lnTo>
                        <a:lnTo>
                          <a:pt x="520" y="0"/>
                        </a:lnTo>
                        <a:close/>
                      </a:path>
                    </a:pathLst>
                  </a:cu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355" name="Google Shape;355;p30"/>
                  <p:cNvSpPr/>
                  <p:nvPr/>
                </p:nvSpPr>
                <p:spPr>
                  <a:xfrm>
                    <a:off x="1589636" y="1159159"/>
                    <a:ext cx="2295804" cy="190612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500" u="none" cap="none" strike="noStrike">
                        <a:solidFill>
                          <a:schemeClr val="dk1"/>
                        </a:solidFill>
                        <a:latin typeface="Garamond"/>
                        <a:ea typeface="Garamond"/>
                        <a:cs typeface="Garamond"/>
                        <a:sym typeface="Garamond"/>
                      </a:rPr>
                      <a:t>Customer Relationship Management Module</a:t>
                    </a:r>
                    <a:endParaRPr b="1" i="0" sz="1500" u="none" cap="none" strike="noStrike">
                      <a:solidFill>
                        <a:schemeClr val="dk1"/>
                      </a:solidFill>
                      <a:latin typeface="Garamond"/>
                      <a:ea typeface="Garamond"/>
                      <a:cs typeface="Garamond"/>
                      <a:sym typeface="Garamond"/>
                    </a:endParaRPr>
                  </a:p>
                </p:txBody>
              </p:sp>
            </p:grpSp>
            <p:grpSp>
              <p:nvGrpSpPr>
                <p:cNvPr id="356" name="Google Shape;356;p30"/>
                <p:cNvGrpSpPr/>
                <p:nvPr/>
              </p:nvGrpSpPr>
              <p:grpSpPr>
                <a:xfrm>
                  <a:off x="5653938" y="1143000"/>
                  <a:ext cx="2274933" cy="1958470"/>
                  <a:chOff x="1600098" y="1133384"/>
                  <a:chExt cx="2274933" cy="1958470"/>
                </a:xfrm>
              </p:grpSpPr>
              <p:sp>
                <p:nvSpPr>
                  <p:cNvPr id="357" name="Google Shape;357;p30"/>
                  <p:cNvSpPr/>
                  <p:nvPr/>
                </p:nvSpPr>
                <p:spPr>
                  <a:xfrm>
                    <a:off x="1640140" y="1133384"/>
                    <a:ext cx="2206121" cy="1958470"/>
                  </a:xfrm>
                  <a:custGeom>
                    <a:rect b="b" l="l" r="r" t="t"/>
                    <a:pathLst>
                      <a:path extrusionOk="0" h="956" w="956">
                        <a:moveTo>
                          <a:pt x="520" y="0"/>
                        </a:moveTo>
                        <a:lnTo>
                          <a:pt x="520" y="0"/>
                        </a:lnTo>
                        <a:lnTo>
                          <a:pt x="530" y="100"/>
                        </a:lnTo>
                        <a:lnTo>
                          <a:pt x="536" y="102"/>
                        </a:lnTo>
                        <a:lnTo>
                          <a:pt x="536" y="102"/>
                        </a:lnTo>
                        <a:lnTo>
                          <a:pt x="576" y="110"/>
                        </a:lnTo>
                        <a:lnTo>
                          <a:pt x="616" y="124"/>
                        </a:lnTo>
                        <a:lnTo>
                          <a:pt x="622" y="126"/>
                        </a:lnTo>
                        <a:lnTo>
                          <a:pt x="622" y="126"/>
                        </a:lnTo>
                        <a:lnTo>
                          <a:pt x="682" y="44"/>
                        </a:lnTo>
                        <a:lnTo>
                          <a:pt x="682" y="44"/>
                        </a:lnTo>
                        <a:lnTo>
                          <a:pt x="754" y="86"/>
                        </a:lnTo>
                        <a:lnTo>
                          <a:pt x="754" y="86"/>
                        </a:lnTo>
                        <a:lnTo>
                          <a:pt x="712" y="178"/>
                        </a:lnTo>
                        <a:lnTo>
                          <a:pt x="716" y="182"/>
                        </a:lnTo>
                        <a:lnTo>
                          <a:pt x="716" y="182"/>
                        </a:lnTo>
                        <a:lnTo>
                          <a:pt x="748" y="208"/>
                        </a:lnTo>
                        <a:lnTo>
                          <a:pt x="774" y="240"/>
                        </a:lnTo>
                        <a:lnTo>
                          <a:pt x="778" y="244"/>
                        </a:lnTo>
                        <a:lnTo>
                          <a:pt x="778" y="244"/>
                        </a:lnTo>
                        <a:lnTo>
                          <a:pt x="870" y="202"/>
                        </a:lnTo>
                        <a:lnTo>
                          <a:pt x="870" y="202"/>
                        </a:lnTo>
                        <a:lnTo>
                          <a:pt x="912" y="274"/>
                        </a:lnTo>
                        <a:lnTo>
                          <a:pt x="912" y="274"/>
                        </a:lnTo>
                        <a:lnTo>
                          <a:pt x="830" y="334"/>
                        </a:lnTo>
                        <a:lnTo>
                          <a:pt x="832" y="338"/>
                        </a:lnTo>
                        <a:lnTo>
                          <a:pt x="832" y="338"/>
                        </a:lnTo>
                        <a:lnTo>
                          <a:pt x="846" y="380"/>
                        </a:lnTo>
                        <a:lnTo>
                          <a:pt x="852" y="400"/>
                        </a:lnTo>
                        <a:lnTo>
                          <a:pt x="856" y="420"/>
                        </a:lnTo>
                        <a:lnTo>
                          <a:pt x="856" y="426"/>
                        </a:lnTo>
                        <a:lnTo>
                          <a:pt x="856" y="426"/>
                        </a:lnTo>
                        <a:lnTo>
                          <a:pt x="956" y="436"/>
                        </a:lnTo>
                        <a:lnTo>
                          <a:pt x="956" y="436"/>
                        </a:lnTo>
                        <a:lnTo>
                          <a:pt x="956" y="520"/>
                        </a:lnTo>
                        <a:lnTo>
                          <a:pt x="956" y="520"/>
                        </a:lnTo>
                        <a:lnTo>
                          <a:pt x="856" y="530"/>
                        </a:lnTo>
                        <a:lnTo>
                          <a:pt x="856" y="536"/>
                        </a:lnTo>
                        <a:lnTo>
                          <a:pt x="856" y="536"/>
                        </a:lnTo>
                        <a:lnTo>
                          <a:pt x="846" y="578"/>
                        </a:lnTo>
                        <a:lnTo>
                          <a:pt x="834" y="618"/>
                        </a:lnTo>
                        <a:lnTo>
                          <a:pt x="832" y="622"/>
                        </a:lnTo>
                        <a:lnTo>
                          <a:pt x="832" y="622"/>
                        </a:lnTo>
                        <a:lnTo>
                          <a:pt x="914" y="682"/>
                        </a:lnTo>
                        <a:lnTo>
                          <a:pt x="914" y="682"/>
                        </a:lnTo>
                        <a:lnTo>
                          <a:pt x="870" y="754"/>
                        </a:lnTo>
                        <a:lnTo>
                          <a:pt x="870" y="754"/>
                        </a:lnTo>
                        <a:lnTo>
                          <a:pt x="778" y="712"/>
                        </a:lnTo>
                        <a:lnTo>
                          <a:pt x="776" y="718"/>
                        </a:lnTo>
                        <a:lnTo>
                          <a:pt x="776" y="718"/>
                        </a:lnTo>
                        <a:lnTo>
                          <a:pt x="748" y="748"/>
                        </a:lnTo>
                        <a:lnTo>
                          <a:pt x="718" y="776"/>
                        </a:lnTo>
                        <a:lnTo>
                          <a:pt x="714" y="778"/>
                        </a:lnTo>
                        <a:lnTo>
                          <a:pt x="714" y="778"/>
                        </a:lnTo>
                        <a:lnTo>
                          <a:pt x="756" y="870"/>
                        </a:lnTo>
                        <a:lnTo>
                          <a:pt x="756" y="870"/>
                        </a:lnTo>
                        <a:lnTo>
                          <a:pt x="682" y="914"/>
                        </a:lnTo>
                        <a:lnTo>
                          <a:pt x="682" y="914"/>
                        </a:lnTo>
                        <a:lnTo>
                          <a:pt x="622" y="832"/>
                        </a:lnTo>
                        <a:lnTo>
                          <a:pt x="618" y="834"/>
                        </a:lnTo>
                        <a:lnTo>
                          <a:pt x="618" y="834"/>
                        </a:lnTo>
                        <a:lnTo>
                          <a:pt x="598" y="840"/>
                        </a:lnTo>
                        <a:lnTo>
                          <a:pt x="578" y="846"/>
                        </a:lnTo>
                        <a:lnTo>
                          <a:pt x="556" y="852"/>
                        </a:lnTo>
                        <a:lnTo>
                          <a:pt x="536" y="856"/>
                        </a:lnTo>
                        <a:lnTo>
                          <a:pt x="530" y="856"/>
                        </a:lnTo>
                        <a:lnTo>
                          <a:pt x="530" y="856"/>
                        </a:lnTo>
                        <a:lnTo>
                          <a:pt x="520" y="956"/>
                        </a:lnTo>
                        <a:lnTo>
                          <a:pt x="520" y="956"/>
                        </a:lnTo>
                        <a:lnTo>
                          <a:pt x="436" y="956"/>
                        </a:lnTo>
                        <a:lnTo>
                          <a:pt x="436" y="956"/>
                        </a:lnTo>
                        <a:lnTo>
                          <a:pt x="426" y="856"/>
                        </a:lnTo>
                        <a:lnTo>
                          <a:pt x="420" y="856"/>
                        </a:lnTo>
                        <a:lnTo>
                          <a:pt x="420" y="856"/>
                        </a:lnTo>
                        <a:lnTo>
                          <a:pt x="380" y="846"/>
                        </a:lnTo>
                        <a:lnTo>
                          <a:pt x="340" y="834"/>
                        </a:lnTo>
                        <a:lnTo>
                          <a:pt x="334" y="832"/>
                        </a:lnTo>
                        <a:lnTo>
                          <a:pt x="334" y="832"/>
                        </a:lnTo>
                        <a:lnTo>
                          <a:pt x="274" y="914"/>
                        </a:lnTo>
                        <a:lnTo>
                          <a:pt x="274" y="914"/>
                        </a:lnTo>
                        <a:lnTo>
                          <a:pt x="202" y="872"/>
                        </a:lnTo>
                        <a:lnTo>
                          <a:pt x="202" y="872"/>
                        </a:lnTo>
                        <a:lnTo>
                          <a:pt x="244" y="780"/>
                        </a:lnTo>
                        <a:lnTo>
                          <a:pt x="240" y="776"/>
                        </a:lnTo>
                        <a:lnTo>
                          <a:pt x="240" y="776"/>
                        </a:lnTo>
                        <a:lnTo>
                          <a:pt x="208" y="748"/>
                        </a:lnTo>
                        <a:lnTo>
                          <a:pt x="182" y="718"/>
                        </a:lnTo>
                        <a:lnTo>
                          <a:pt x="178" y="714"/>
                        </a:lnTo>
                        <a:lnTo>
                          <a:pt x="178" y="714"/>
                        </a:lnTo>
                        <a:lnTo>
                          <a:pt x="86" y="756"/>
                        </a:lnTo>
                        <a:lnTo>
                          <a:pt x="86" y="756"/>
                        </a:lnTo>
                        <a:lnTo>
                          <a:pt x="44" y="682"/>
                        </a:lnTo>
                        <a:lnTo>
                          <a:pt x="44" y="682"/>
                        </a:lnTo>
                        <a:lnTo>
                          <a:pt x="126" y="624"/>
                        </a:lnTo>
                        <a:lnTo>
                          <a:pt x="124" y="618"/>
                        </a:lnTo>
                        <a:lnTo>
                          <a:pt x="124" y="618"/>
                        </a:lnTo>
                        <a:lnTo>
                          <a:pt x="110" y="578"/>
                        </a:lnTo>
                        <a:lnTo>
                          <a:pt x="104" y="556"/>
                        </a:lnTo>
                        <a:lnTo>
                          <a:pt x="102" y="536"/>
                        </a:lnTo>
                        <a:lnTo>
                          <a:pt x="100" y="530"/>
                        </a:lnTo>
                        <a:lnTo>
                          <a:pt x="100" y="530"/>
                        </a:lnTo>
                        <a:lnTo>
                          <a:pt x="0" y="520"/>
                        </a:lnTo>
                        <a:lnTo>
                          <a:pt x="0" y="520"/>
                        </a:lnTo>
                        <a:lnTo>
                          <a:pt x="0" y="436"/>
                        </a:lnTo>
                        <a:lnTo>
                          <a:pt x="0" y="436"/>
                        </a:lnTo>
                        <a:lnTo>
                          <a:pt x="100" y="426"/>
                        </a:lnTo>
                        <a:lnTo>
                          <a:pt x="102" y="420"/>
                        </a:lnTo>
                        <a:lnTo>
                          <a:pt x="102" y="420"/>
                        </a:lnTo>
                        <a:lnTo>
                          <a:pt x="110" y="380"/>
                        </a:lnTo>
                        <a:lnTo>
                          <a:pt x="122" y="340"/>
                        </a:lnTo>
                        <a:lnTo>
                          <a:pt x="124" y="334"/>
                        </a:lnTo>
                        <a:lnTo>
                          <a:pt x="124" y="334"/>
                        </a:lnTo>
                        <a:lnTo>
                          <a:pt x="42" y="276"/>
                        </a:lnTo>
                        <a:lnTo>
                          <a:pt x="42" y="276"/>
                        </a:lnTo>
                        <a:lnTo>
                          <a:pt x="86" y="202"/>
                        </a:lnTo>
                        <a:lnTo>
                          <a:pt x="86" y="202"/>
                        </a:lnTo>
                        <a:lnTo>
                          <a:pt x="178" y="244"/>
                        </a:lnTo>
                        <a:lnTo>
                          <a:pt x="180" y="240"/>
                        </a:lnTo>
                        <a:lnTo>
                          <a:pt x="180" y="240"/>
                        </a:lnTo>
                        <a:lnTo>
                          <a:pt x="208" y="210"/>
                        </a:lnTo>
                        <a:lnTo>
                          <a:pt x="238" y="182"/>
                        </a:lnTo>
                        <a:lnTo>
                          <a:pt x="242" y="178"/>
                        </a:lnTo>
                        <a:lnTo>
                          <a:pt x="242" y="178"/>
                        </a:lnTo>
                        <a:lnTo>
                          <a:pt x="200" y="86"/>
                        </a:lnTo>
                        <a:lnTo>
                          <a:pt x="200" y="86"/>
                        </a:lnTo>
                        <a:lnTo>
                          <a:pt x="274" y="44"/>
                        </a:lnTo>
                        <a:lnTo>
                          <a:pt x="274" y="44"/>
                        </a:lnTo>
                        <a:lnTo>
                          <a:pt x="334" y="126"/>
                        </a:lnTo>
                        <a:lnTo>
                          <a:pt x="338" y="124"/>
                        </a:lnTo>
                        <a:lnTo>
                          <a:pt x="338" y="124"/>
                        </a:lnTo>
                        <a:lnTo>
                          <a:pt x="378" y="110"/>
                        </a:lnTo>
                        <a:lnTo>
                          <a:pt x="400" y="106"/>
                        </a:lnTo>
                        <a:lnTo>
                          <a:pt x="420" y="102"/>
                        </a:lnTo>
                        <a:lnTo>
                          <a:pt x="426" y="100"/>
                        </a:lnTo>
                        <a:lnTo>
                          <a:pt x="426" y="100"/>
                        </a:lnTo>
                        <a:lnTo>
                          <a:pt x="436" y="0"/>
                        </a:lnTo>
                        <a:lnTo>
                          <a:pt x="436" y="0"/>
                        </a:lnTo>
                        <a:lnTo>
                          <a:pt x="520" y="0"/>
                        </a:lnTo>
                        <a:lnTo>
                          <a:pt x="520" y="0"/>
                        </a:lnTo>
                        <a:close/>
                      </a:path>
                    </a:pathLst>
                  </a:custGeom>
                  <a:solidFill>
                    <a:srgbClr val="17365D"/>
                  </a:soli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Garamond"/>
                      <a:ea typeface="Garamond"/>
                      <a:cs typeface="Garamond"/>
                      <a:sym typeface="Garamond"/>
                    </a:endParaRPr>
                  </a:p>
                </p:txBody>
              </p:sp>
              <p:sp>
                <p:nvSpPr>
                  <p:cNvPr id="358" name="Google Shape;358;p30"/>
                  <p:cNvSpPr/>
                  <p:nvPr/>
                </p:nvSpPr>
                <p:spPr>
                  <a:xfrm>
                    <a:off x="1600098" y="1159368"/>
                    <a:ext cx="2274933" cy="1906120"/>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500" u="none" cap="none" strike="noStrike">
                        <a:solidFill>
                          <a:schemeClr val="lt1"/>
                        </a:solidFill>
                        <a:latin typeface="Garamond"/>
                        <a:ea typeface="Garamond"/>
                        <a:cs typeface="Garamond"/>
                        <a:sym typeface="Garamond"/>
                      </a:rPr>
                      <a:t>Human Resources Module</a:t>
                    </a:r>
                    <a:endParaRPr b="1" i="0" sz="1500" u="none" cap="none" strike="noStrike">
                      <a:solidFill>
                        <a:schemeClr val="lt1"/>
                      </a:solidFill>
                      <a:latin typeface="Garamond"/>
                      <a:ea typeface="Garamond"/>
                      <a:cs typeface="Garamond"/>
                      <a:sym typeface="Garamond"/>
                    </a:endParaRPr>
                  </a:p>
                </p:txBody>
              </p:sp>
            </p:grpSp>
          </p:grpSp>
          <p:sp>
            <p:nvSpPr>
              <p:cNvPr id="359" name="Google Shape;359;p30"/>
              <p:cNvSpPr/>
              <p:nvPr/>
            </p:nvSpPr>
            <p:spPr>
              <a:xfrm>
                <a:off x="3200400" y="228600"/>
                <a:ext cx="25908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17365D"/>
                    </a:solidFill>
                    <a:latin typeface="Garamond"/>
                    <a:ea typeface="Garamond"/>
                    <a:cs typeface="Garamond"/>
                    <a:sym typeface="Garamond"/>
                  </a:rPr>
                  <a:t>Core ERP Modules</a:t>
                </a:r>
                <a:endParaRPr b="1" i="0" sz="2000" u="none" cap="none" strike="noStrike">
                  <a:solidFill>
                    <a:srgbClr val="17365D"/>
                  </a:solidFill>
                  <a:latin typeface="Garamond"/>
                  <a:ea typeface="Garamond"/>
                  <a:cs typeface="Garamond"/>
                  <a:sym typeface="Garamond"/>
                </a:endParaRPr>
              </a:p>
            </p:txBody>
          </p:sp>
          <p:cxnSp>
            <p:nvCxnSpPr>
              <p:cNvPr id="360" name="Google Shape;360;p30"/>
              <p:cNvCxnSpPr>
                <a:stCxn id="359" idx="3"/>
                <a:endCxn id="358" idx="0"/>
              </p:cNvCxnSpPr>
              <p:nvPr/>
            </p:nvCxnSpPr>
            <p:spPr>
              <a:xfrm>
                <a:off x="5791200" y="381000"/>
                <a:ext cx="420000" cy="1182600"/>
              </a:xfrm>
              <a:prstGeom prst="bentConnector2">
                <a:avLst/>
              </a:prstGeom>
              <a:noFill/>
              <a:ln cap="flat" cmpd="sng" w="28575">
                <a:solidFill>
                  <a:srgbClr val="17365D"/>
                </a:solidFill>
                <a:prstDash val="dot"/>
                <a:round/>
                <a:headEnd len="sm" w="sm" type="none"/>
                <a:tailEnd len="med" w="med" type="stealth"/>
              </a:ln>
            </p:spPr>
          </p:cxnSp>
          <p:cxnSp>
            <p:nvCxnSpPr>
              <p:cNvPr id="361" name="Google Shape;361;p30"/>
              <p:cNvCxnSpPr>
                <a:stCxn id="359" idx="1"/>
                <a:endCxn id="343" idx="0"/>
              </p:cNvCxnSpPr>
              <p:nvPr/>
            </p:nvCxnSpPr>
            <p:spPr>
              <a:xfrm flipH="1">
                <a:off x="2823300" y="381000"/>
                <a:ext cx="377100" cy="1174800"/>
              </a:xfrm>
              <a:prstGeom prst="bentConnector2">
                <a:avLst/>
              </a:prstGeom>
              <a:noFill/>
              <a:ln cap="flat" cmpd="sng" w="28575">
                <a:solidFill>
                  <a:srgbClr val="17365D"/>
                </a:solidFill>
                <a:prstDash val="dot"/>
                <a:round/>
                <a:headEnd len="sm" w="sm" type="none"/>
                <a:tailEnd len="med" w="med" type="stealth"/>
              </a:ln>
            </p:spPr>
          </p:cxnSp>
          <p:cxnSp>
            <p:nvCxnSpPr>
              <p:cNvPr id="362" name="Google Shape;362;p30"/>
              <p:cNvCxnSpPr>
                <a:stCxn id="359" idx="2"/>
                <a:endCxn id="340" idx="0"/>
              </p:cNvCxnSpPr>
              <p:nvPr/>
            </p:nvCxnSpPr>
            <p:spPr>
              <a:xfrm>
                <a:off x="4495800" y="533400"/>
                <a:ext cx="18300" cy="304800"/>
              </a:xfrm>
              <a:prstGeom prst="straightConnector1">
                <a:avLst/>
              </a:prstGeom>
              <a:noFill/>
              <a:ln cap="flat" cmpd="sng" w="28575">
                <a:solidFill>
                  <a:srgbClr val="17365D"/>
                </a:solidFill>
                <a:prstDash val="dot"/>
                <a:round/>
                <a:headEnd len="sm" w="sm" type="none"/>
                <a:tailEnd len="med" w="med" type="stealth"/>
              </a:ln>
            </p:spPr>
          </p:cxnSp>
          <p:sp>
            <p:nvSpPr>
              <p:cNvPr id="363" name="Google Shape;363;p30"/>
              <p:cNvSpPr/>
              <p:nvPr/>
            </p:nvSpPr>
            <p:spPr>
              <a:xfrm>
                <a:off x="2819400" y="6308725"/>
                <a:ext cx="3581400" cy="3206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Garamond"/>
                    <a:ea typeface="Garamond"/>
                    <a:cs typeface="Garamond"/>
                    <a:sym typeface="Garamond"/>
                  </a:rPr>
                  <a:t>Extended ERP Modules</a:t>
                </a:r>
                <a:endParaRPr b="1" i="0" sz="2000" u="none" cap="none" strike="noStrike">
                  <a:solidFill>
                    <a:schemeClr val="dk1"/>
                  </a:solidFill>
                  <a:latin typeface="Garamond"/>
                  <a:ea typeface="Garamond"/>
                  <a:cs typeface="Garamond"/>
                  <a:sym typeface="Garamond"/>
                </a:endParaRPr>
              </a:p>
            </p:txBody>
          </p:sp>
          <p:cxnSp>
            <p:nvCxnSpPr>
              <p:cNvPr id="364" name="Google Shape;364;p30"/>
              <p:cNvCxnSpPr>
                <a:stCxn id="363" idx="3"/>
              </p:cNvCxnSpPr>
              <p:nvPr/>
            </p:nvCxnSpPr>
            <p:spPr>
              <a:xfrm flipH="1" rot="10800000">
                <a:off x="6400800" y="4648063"/>
                <a:ext cx="457200" cy="1821000"/>
              </a:xfrm>
              <a:prstGeom prst="bentConnector2">
                <a:avLst/>
              </a:prstGeom>
              <a:noFill/>
              <a:ln cap="flat" cmpd="sng" w="28575">
                <a:solidFill>
                  <a:srgbClr val="17365D"/>
                </a:solidFill>
                <a:prstDash val="dot"/>
                <a:round/>
                <a:headEnd len="sm" w="sm" type="none"/>
                <a:tailEnd len="med" w="med" type="stealth"/>
              </a:ln>
            </p:spPr>
          </p:cxnSp>
          <p:cxnSp>
            <p:nvCxnSpPr>
              <p:cNvPr id="365" name="Google Shape;365;p30"/>
              <p:cNvCxnSpPr>
                <a:stCxn id="363" idx="1"/>
              </p:cNvCxnSpPr>
              <p:nvPr/>
            </p:nvCxnSpPr>
            <p:spPr>
              <a:xfrm rot="10800000">
                <a:off x="2133600" y="4571863"/>
                <a:ext cx="685800" cy="1897200"/>
              </a:xfrm>
              <a:prstGeom prst="bentConnector2">
                <a:avLst/>
              </a:prstGeom>
              <a:noFill/>
              <a:ln cap="flat" cmpd="sng" w="28575">
                <a:solidFill>
                  <a:srgbClr val="17365D"/>
                </a:solidFill>
                <a:prstDash val="dot"/>
                <a:round/>
                <a:headEnd len="sm" w="sm" type="none"/>
                <a:tailEnd len="med" w="med" type="stealth"/>
              </a:ln>
            </p:spPr>
          </p:cxnSp>
          <p:cxnSp>
            <p:nvCxnSpPr>
              <p:cNvPr id="366" name="Google Shape;366;p30"/>
              <p:cNvCxnSpPr/>
              <p:nvPr/>
            </p:nvCxnSpPr>
            <p:spPr>
              <a:xfrm flipH="1" rot="5400000">
                <a:off x="3886200" y="6096000"/>
                <a:ext cx="304800" cy="152400"/>
              </a:xfrm>
              <a:prstGeom prst="straightConnector1">
                <a:avLst/>
              </a:prstGeom>
              <a:noFill/>
              <a:ln cap="flat" cmpd="sng" w="28575">
                <a:solidFill>
                  <a:srgbClr val="17365D"/>
                </a:solidFill>
                <a:prstDash val="dot"/>
                <a:round/>
                <a:headEnd len="sm" w="sm" type="none"/>
                <a:tailEnd len="med" w="med" type="stealth"/>
              </a:ln>
            </p:spPr>
          </p:cxnSp>
          <p:cxnSp>
            <p:nvCxnSpPr>
              <p:cNvPr id="367" name="Google Shape;367;p30"/>
              <p:cNvCxnSpPr/>
              <p:nvPr/>
            </p:nvCxnSpPr>
            <p:spPr>
              <a:xfrm rot="-5400000">
                <a:off x="4876800" y="5943600"/>
                <a:ext cx="381000" cy="381000"/>
              </a:xfrm>
              <a:prstGeom prst="straightConnector1">
                <a:avLst/>
              </a:prstGeom>
              <a:noFill/>
              <a:ln cap="flat" cmpd="sng" w="28575">
                <a:solidFill>
                  <a:srgbClr val="17365D"/>
                </a:solidFill>
                <a:prstDash val="dot"/>
                <a:round/>
                <a:headEnd len="sm" w="sm" type="none"/>
                <a:tailEnd len="med" w="med" type="stealth"/>
              </a:ln>
            </p:spPr>
          </p:cxnSp>
          <p:sp>
            <p:nvSpPr>
              <p:cNvPr id="368" name="Google Shape;368;p30"/>
              <p:cNvSpPr/>
              <p:nvPr/>
            </p:nvSpPr>
            <p:spPr>
              <a:xfrm>
                <a:off x="304800" y="2819400"/>
                <a:ext cx="1752600" cy="38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17365D"/>
                    </a:solidFill>
                    <a:latin typeface="Garamond"/>
                    <a:ea typeface="Garamond"/>
                    <a:cs typeface="Garamond"/>
                    <a:sym typeface="Garamond"/>
                  </a:rPr>
                  <a:t>Suppliers</a:t>
                </a:r>
                <a:endParaRPr b="1" i="0" sz="2000" u="none" cap="none" strike="noStrike">
                  <a:solidFill>
                    <a:srgbClr val="17365D"/>
                  </a:solidFill>
                  <a:latin typeface="Garamond"/>
                  <a:ea typeface="Garamond"/>
                  <a:cs typeface="Garamond"/>
                  <a:sym typeface="Garamond"/>
                </a:endParaRPr>
              </a:p>
            </p:txBody>
          </p:sp>
          <p:sp>
            <p:nvSpPr>
              <p:cNvPr id="369" name="Google Shape;369;p30"/>
              <p:cNvSpPr/>
              <p:nvPr/>
            </p:nvSpPr>
            <p:spPr>
              <a:xfrm>
                <a:off x="7010400" y="2895600"/>
                <a:ext cx="18288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17365D"/>
                    </a:solidFill>
                    <a:latin typeface="Garamond"/>
                    <a:ea typeface="Garamond"/>
                    <a:cs typeface="Garamond"/>
                    <a:sym typeface="Garamond"/>
                  </a:rPr>
                  <a:t>Customers</a:t>
                </a:r>
                <a:endParaRPr b="1" i="0" sz="2000" u="none" cap="none" strike="noStrike">
                  <a:solidFill>
                    <a:srgbClr val="17365D"/>
                  </a:solidFill>
                  <a:latin typeface="Garamond"/>
                  <a:ea typeface="Garamond"/>
                  <a:cs typeface="Garamond"/>
                  <a:sym typeface="Garamond"/>
                </a:endParaRPr>
              </a:p>
            </p:txBody>
          </p:sp>
          <p:cxnSp>
            <p:nvCxnSpPr>
              <p:cNvPr id="370" name="Google Shape;370;p30"/>
              <p:cNvCxnSpPr>
                <a:stCxn id="369" idx="2"/>
                <a:endCxn id="355" idx="6"/>
              </p:cNvCxnSpPr>
              <p:nvPr/>
            </p:nvCxnSpPr>
            <p:spPr>
              <a:xfrm flipH="1">
                <a:off x="7375500" y="3200400"/>
                <a:ext cx="549300" cy="698400"/>
              </a:xfrm>
              <a:prstGeom prst="straightConnector1">
                <a:avLst/>
              </a:prstGeom>
              <a:noFill/>
              <a:ln cap="flat" cmpd="sng" w="28575">
                <a:solidFill>
                  <a:srgbClr val="17365D"/>
                </a:solidFill>
                <a:prstDash val="solid"/>
                <a:round/>
                <a:headEnd len="med" w="med" type="stealth"/>
                <a:tailEnd len="med" w="med" type="stealth"/>
              </a:ln>
            </p:spPr>
          </p:cxnSp>
          <p:cxnSp>
            <p:nvCxnSpPr>
              <p:cNvPr id="371" name="Google Shape;371;p30"/>
              <p:cNvCxnSpPr>
                <a:stCxn id="368" idx="2"/>
                <a:endCxn id="349" idx="2"/>
              </p:cNvCxnSpPr>
              <p:nvPr/>
            </p:nvCxnSpPr>
            <p:spPr>
              <a:xfrm>
                <a:off x="1181100" y="3200400"/>
                <a:ext cx="495300" cy="665100"/>
              </a:xfrm>
              <a:prstGeom prst="straightConnector1">
                <a:avLst/>
              </a:prstGeom>
              <a:noFill/>
              <a:ln cap="flat" cmpd="sng" w="28575">
                <a:solidFill>
                  <a:srgbClr val="17365D"/>
                </a:solidFill>
                <a:prstDash val="solid"/>
                <a:round/>
                <a:headEnd len="med" w="med" type="stealth"/>
                <a:tailEnd len="med" w="med" type="stealth"/>
              </a:ln>
            </p:spPr>
          </p:cxnSp>
          <p:grpSp>
            <p:nvGrpSpPr>
              <p:cNvPr id="372" name="Google Shape;372;p30"/>
              <p:cNvGrpSpPr/>
              <p:nvPr/>
            </p:nvGrpSpPr>
            <p:grpSpPr>
              <a:xfrm>
                <a:off x="3810000" y="2819400"/>
                <a:ext cx="1295400" cy="1447800"/>
                <a:chOff x="3810000" y="2819400"/>
                <a:chExt cx="1295400" cy="1447800"/>
              </a:xfrm>
            </p:grpSpPr>
            <p:sp>
              <p:nvSpPr>
                <p:cNvPr id="373" name="Google Shape;373;p30"/>
                <p:cNvSpPr/>
                <p:nvPr/>
              </p:nvSpPr>
              <p:spPr>
                <a:xfrm>
                  <a:off x="3810000" y="2819400"/>
                  <a:ext cx="1295400" cy="1447800"/>
                </a:xfrm>
                <a:prstGeom prst="flowChartMagneticDisk">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dk1"/>
                    </a:solidFill>
                    <a:latin typeface="Garamond"/>
                    <a:ea typeface="Garamond"/>
                    <a:cs typeface="Garamond"/>
                    <a:sym typeface="Garamond"/>
                  </a:endParaRPr>
                </a:p>
              </p:txBody>
            </p:sp>
            <p:sp>
              <p:nvSpPr>
                <p:cNvPr id="374" name="Google Shape;374;p30"/>
                <p:cNvSpPr/>
                <p:nvPr/>
              </p:nvSpPr>
              <p:spPr>
                <a:xfrm>
                  <a:off x="3810000" y="3200400"/>
                  <a:ext cx="1295400" cy="1066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Garamond"/>
                      <a:ea typeface="Garamond"/>
                      <a:cs typeface="Garamond"/>
                      <a:sym typeface="Garamond"/>
                    </a:rPr>
                    <a:t>ERP</a:t>
                  </a:r>
                  <a:r>
                    <a:rPr b="1" i="0" lang="en-US" sz="1800" u="none" cap="none" strike="noStrike">
                      <a:solidFill>
                        <a:schemeClr val="dk1"/>
                      </a:solidFill>
                      <a:latin typeface="Garamond"/>
                      <a:ea typeface="Garamond"/>
                      <a:cs typeface="Garamond"/>
                      <a:sym typeface="Garamond"/>
                    </a:rPr>
                    <a:t> </a:t>
                  </a:r>
                  <a:r>
                    <a:rPr b="1" i="0" lang="en-US" sz="1600" u="none" cap="none" strike="noStrike">
                      <a:solidFill>
                        <a:schemeClr val="dk1"/>
                      </a:solidFill>
                      <a:latin typeface="Garamond"/>
                      <a:ea typeface="Garamond"/>
                      <a:cs typeface="Garamond"/>
                      <a:sym typeface="Garamond"/>
                    </a:rPr>
                    <a:t>Platform &amp; Database</a:t>
                  </a:r>
                  <a:endParaRPr b="1" i="0" sz="1600" u="none" cap="none" strike="noStrike">
                    <a:solidFill>
                      <a:schemeClr val="dk1"/>
                    </a:solidFill>
                    <a:latin typeface="Garamond"/>
                    <a:ea typeface="Garamond"/>
                    <a:cs typeface="Garamond"/>
                    <a:sym typeface="Garamond"/>
                  </a:endParaRPr>
                </a:p>
              </p:txBody>
            </p:sp>
          </p:grpSp>
        </p:grpSp>
        <p:cxnSp>
          <p:nvCxnSpPr>
            <p:cNvPr id="375" name="Google Shape;375;p30"/>
            <p:cNvCxnSpPr/>
            <p:nvPr/>
          </p:nvCxnSpPr>
          <p:spPr>
            <a:xfrm flipH="1" rot="-5400000">
              <a:off x="4419600" y="2667000"/>
              <a:ext cx="381000" cy="76200"/>
            </a:xfrm>
            <a:prstGeom prst="straightConnector1">
              <a:avLst/>
            </a:prstGeom>
            <a:noFill/>
            <a:ln cap="flat" cmpd="sng" w="28575">
              <a:solidFill>
                <a:srgbClr val="17365D"/>
              </a:solidFill>
              <a:prstDash val="solid"/>
              <a:round/>
              <a:headEnd len="med" w="med" type="stealth"/>
              <a:tailEnd len="med" w="med" type="stealth"/>
            </a:ln>
          </p:spPr>
        </p:cxnSp>
        <p:cxnSp>
          <p:nvCxnSpPr>
            <p:cNvPr id="376" name="Google Shape;376;p30"/>
            <p:cNvCxnSpPr/>
            <p:nvPr/>
          </p:nvCxnSpPr>
          <p:spPr>
            <a:xfrm>
              <a:off x="3657600" y="2895600"/>
              <a:ext cx="457200" cy="304800"/>
            </a:xfrm>
            <a:prstGeom prst="straightConnector1">
              <a:avLst/>
            </a:prstGeom>
            <a:noFill/>
            <a:ln cap="flat" cmpd="sng" w="28575">
              <a:solidFill>
                <a:srgbClr val="17365D"/>
              </a:solidFill>
              <a:prstDash val="solid"/>
              <a:round/>
              <a:headEnd len="med" w="med" type="stealth"/>
              <a:tailEnd len="med" w="med" type="stealth"/>
            </a:ln>
          </p:spPr>
        </p:cxnSp>
        <p:cxnSp>
          <p:nvCxnSpPr>
            <p:cNvPr id="377" name="Google Shape;377;p30"/>
            <p:cNvCxnSpPr/>
            <p:nvPr/>
          </p:nvCxnSpPr>
          <p:spPr>
            <a:xfrm flipH="1">
              <a:off x="3657600" y="3581400"/>
              <a:ext cx="457200" cy="152400"/>
            </a:xfrm>
            <a:prstGeom prst="straightConnector1">
              <a:avLst/>
            </a:prstGeom>
            <a:noFill/>
            <a:ln cap="flat" cmpd="sng" w="28575">
              <a:solidFill>
                <a:srgbClr val="17365D"/>
              </a:solidFill>
              <a:prstDash val="solid"/>
              <a:round/>
              <a:headEnd len="med" w="med" type="stealth"/>
              <a:tailEnd len="med" w="med" type="stealth"/>
            </a:ln>
          </p:spPr>
        </p:cxnSp>
        <p:cxnSp>
          <p:nvCxnSpPr>
            <p:cNvPr id="378" name="Google Shape;378;p30"/>
            <p:cNvCxnSpPr/>
            <p:nvPr/>
          </p:nvCxnSpPr>
          <p:spPr>
            <a:xfrm rot="5400000">
              <a:off x="4152900" y="4381500"/>
              <a:ext cx="304800" cy="228600"/>
            </a:xfrm>
            <a:prstGeom prst="straightConnector1">
              <a:avLst/>
            </a:prstGeom>
            <a:noFill/>
            <a:ln cap="flat" cmpd="sng" w="28575">
              <a:solidFill>
                <a:srgbClr val="17365D"/>
              </a:solidFill>
              <a:prstDash val="solid"/>
              <a:round/>
              <a:headEnd len="med" w="med" type="stealth"/>
              <a:tailEnd len="med" w="med" type="stealth"/>
            </a:ln>
          </p:spPr>
        </p:cxnSp>
        <p:cxnSp>
          <p:nvCxnSpPr>
            <p:cNvPr id="379" name="Google Shape;379;p30"/>
            <p:cNvCxnSpPr/>
            <p:nvPr/>
          </p:nvCxnSpPr>
          <p:spPr>
            <a:xfrm flipH="1" rot="10800000">
              <a:off x="5410200" y="2895600"/>
              <a:ext cx="609600" cy="381000"/>
            </a:xfrm>
            <a:prstGeom prst="straightConnector1">
              <a:avLst/>
            </a:prstGeom>
            <a:noFill/>
            <a:ln cap="flat" cmpd="sng" w="28575">
              <a:solidFill>
                <a:srgbClr val="17365D"/>
              </a:solidFill>
              <a:prstDash val="solid"/>
              <a:round/>
              <a:headEnd len="med" w="med" type="stealth"/>
              <a:tailEnd len="med" w="med" type="stealth"/>
            </a:ln>
          </p:spPr>
        </p:cxnSp>
        <p:cxnSp>
          <p:nvCxnSpPr>
            <p:cNvPr id="380" name="Google Shape;380;p30"/>
            <p:cNvCxnSpPr/>
            <p:nvPr/>
          </p:nvCxnSpPr>
          <p:spPr>
            <a:xfrm>
              <a:off x="5410200" y="3657600"/>
              <a:ext cx="609600" cy="152400"/>
            </a:xfrm>
            <a:prstGeom prst="straightConnector1">
              <a:avLst/>
            </a:prstGeom>
            <a:noFill/>
            <a:ln cap="flat" cmpd="sng" w="28575">
              <a:solidFill>
                <a:srgbClr val="17365D"/>
              </a:solidFill>
              <a:prstDash val="solid"/>
              <a:round/>
              <a:headEnd len="med" w="med" type="stealth"/>
              <a:tailEnd len="med" w="med" type="stealth"/>
            </a:ln>
          </p:spPr>
        </p:cxnSp>
        <p:cxnSp>
          <p:nvCxnSpPr>
            <p:cNvPr id="381" name="Google Shape;381;p30"/>
            <p:cNvCxnSpPr/>
            <p:nvPr/>
          </p:nvCxnSpPr>
          <p:spPr>
            <a:xfrm flipH="1" rot="-5400000">
              <a:off x="5257800" y="4343400"/>
              <a:ext cx="304800" cy="152400"/>
            </a:xfrm>
            <a:prstGeom prst="straightConnector1">
              <a:avLst/>
            </a:prstGeom>
            <a:noFill/>
            <a:ln cap="flat" cmpd="sng" w="28575">
              <a:solidFill>
                <a:srgbClr val="17365D"/>
              </a:solidFill>
              <a:prstDash val="solid"/>
              <a:round/>
              <a:headEnd len="med" w="med" type="stealth"/>
              <a:tailEnd len="med" w="med" type="stealth"/>
            </a:ln>
          </p:spPr>
        </p:cxnSp>
      </p:grpSp>
      <p:sp>
        <p:nvSpPr>
          <p:cNvPr id="382" name="Google Shape;382;p30"/>
          <p:cNvSpPr/>
          <p:nvPr/>
        </p:nvSpPr>
        <p:spPr>
          <a:xfrm>
            <a:off x="207579" y="228600"/>
            <a:ext cx="2057400" cy="1219200"/>
          </a:xfrm>
          <a:prstGeom prst="rect">
            <a:avLst/>
          </a:prstGeom>
          <a:gradFill>
            <a:gsLst>
              <a:gs pos="0">
                <a:srgbClr val="17365D"/>
              </a:gs>
              <a:gs pos="80000">
                <a:srgbClr val="17365D"/>
              </a:gs>
              <a:gs pos="100000">
                <a:srgbClr val="8CB3E3"/>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DAE5F1"/>
                </a:solidFill>
                <a:latin typeface="Times New Roman"/>
                <a:ea typeface="Times New Roman"/>
                <a:cs typeface="Times New Roman"/>
                <a:sym typeface="Times New Roman"/>
              </a:rPr>
              <a:t>ERP  II</a:t>
            </a:r>
            <a:endParaRPr b="1" i="0" sz="2800" u="none" cap="none" strike="noStrike">
              <a:solidFill>
                <a:srgbClr val="DAE5F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800" u="none" cap="none" strike="noStrike">
                <a:solidFill>
                  <a:srgbClr val="DAE5F1"/>
                </a:solidFill>
                <a:latin typeface="Times New Roman"/>
                <a:ea typeface="Times New Roman"/>
                <a:cs typeface="Times New Roman"/>
                <a:sym typeface="Times New Roman"/>
              </a:rPr>
              <a:t>SYSTEM</a:t>
            </a:r>
            <a:endParaRPr b="1" i="0" sz="2800" u="none" cap="none" strike="noStrike">
              <a:solidFill>
                <a:srgbClr val="DAE5F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1"/>
          <p:cNvSpPr txBox="1"/>
          <p:nvPr>
            <p:ph idx="1" type="subTitle"/>
          </p:nvPr>
        </p:nvSpPr>
        <p:spPr>
          <a:xfrm>
            <a:off x="571500" y="-6096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ERP Systems: Benefits</a:t>
            </a:r>
            <a:endParaRPr/>
          </a:p>
        </p:txBody>
      </p:sp>
      <p:sp>
        <p:nvSpPr>
          <p:cNvPr id="389" name="Google Shape;389;p31"/>
          <p:cNvSpPr txBox="1"/>
          <p:nvPr>
            <p:ph idx="2" type="body"/>
          </p:nvPr>
        </p:nvSpPr>
        <p:spPr>
          <a:xfrm>
            <a:off x="54140" y="2057400"/>
            <a:ext cx="9013659" cy="39624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Organizational Flexibility and Agility: </a:t>
            </a:r>
            <a:r>
              <a:rPr lang="en-US"/>
              <a:t>ERP systems break down many former departmental and functional silos of business processes, information systems, and information resources making organizations more flexible, agile, and adaptive.</a:t>
            </a:r>
            <a:endParaRPr/>
          </a:p>
          <a:p>
            <a:pPr indent="-342900" lvl="0" marL="342900" rtl="0" algn="l">
              <a:spcBef>
                <a:spcPts val="448"/>
              </a:spcBef>
              <a:spcAft>
                <a:spcPts val="0"/>
              </a:spcAft>
              <a:buClr>
                <a:schemeClr val="dk1"/>
              </a:buClr>
              <a:buSzPct val="100000"/>
              <a:buChar char="•"/>
            </a:pPr>
            <a:r>
              <a:rPr b="1" lang="en-US"/>
              <a:t>Decision Support: </a:t>
            </a:r>
            <a:r>
              <a:rPr lang="en-US"/>
              <a:t>provide essential information on business performance across functional areas which significantly improves managers’ ability to make better, more timely decisions.</a:t>
            </a:r>
            <a:endParaRPr/>
          </a:p>
          <a:p>
            <a:pPr indent="-342900" lvl="0" marL="342900" rtl="0" algn="l">
              <a:spcBef>
                <a:spcPts val="448"/>
              </a:spcBef>
              <a:spcAft>
                <a:spcPts val="0"/>
              </a:spcAft>
              <a:buClr>
                <a:schemeClr val="dk1"/>
              </a:buClr>
              <a:buSzPct val="100000"/>
              <a:buChar char="•"/>
            </a:pPr>
            <a:r>
              <a:rPr b="1" lang="en-US"/>
              <a:t>Quality and Efficiency: </a:t>
            </a:r>
            <a:r>
              <a:rPr lang="en-US"/>
              <a:t>ERP systems integrate and improve an organization’s business processes, generating significant improvements in the quality of production, distribution, and customer service.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2"/>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ERP Systems: Limitations</a:t>
            </a:r>
            <a:endParaRPr/>
          </a:p>
        </p:txBody>
      </p:sp>
      <p:sp>
        <p:nvSpPr>
          <p:cNvPr id="396" name="Google Shape;396;p32"/>
          <p:cNvSpPr txBox="1"/>
          <p:nvPr>
            <p:ph idx="2" type="body"/>
          </p:nvPr>
        </p:nvSpPr>
        <p:spPr>
          <a:xfrm>
            <a:off x="152400" y="1981200"/>
            <a:ext cx="8763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b="1" lang="en-US" sz="2800"/>
              <a:t>Business Processes Predefined by Best Practices: </a:t>
            </a:r>
            <a:r>
              <a:rPr lang="en-US" sz="2800"/>
              <a:t>may require companies need to change their existing business processes to fit the predefined business processes incorporated into the ERP software.</a:t>
            </a:r>
            <a:endParaRPr sz="2800"/>
          </a:p>
          <a:p>
            <a:pPr indent="-342900" lvl="0" marL="342900" rtl="0" algn="l">
              <a:spcBef>
                <a:spcPts val="560"/>
              </a:spcBef>
              <a:spcAft>
                <a:spcPts val="0"/>
              </a:spcAft>
              <a:buClr>
                <a:schemeClr val="dk1"/>
              </a:buClr>
              <a:buSzPts val="2800"/>
              <a:buChar char="•"/>
            </a:pPr>
            <a:r>
              <a:rPr b="1" lang="en-US" sz="2800"/>
              <a:t>Difficult to Implement: </a:t>
            </a:r>
            <a:r>
              <a:rPr lang="en-US" sz="2800"/>
              <a:t>ERP systems can be extremely complex, expensive, and time consuming to implement.</a:t>
            </a:r>
            <a:endParaRPr sz="2800"/>
          </a:p>
          <a:p>
            <a:pPr indent="-342900" lvl="0" marL="342900" rtl="0" algn="l">
              <a:spcBef>
                <a:spcPts val="560"/>
              </a:spcBef>
              <a:spcAft>
                <a:spcPts val="0"/>
              </a:spcAft>
              <a:buClr>
                <a:schemeClr val="dk1"/>
              </a:buClr>
              <a:buSzPts val="2800"/>
              <a:buChar char="•"/>
            </a:pPr>
            <a:r>
              <a:rPr b="1" lang="en-US" sz="2800"/>
              <a:t>Potential for Failure</a:t>
            </a:r>
            <a:endParaRPr b="1" sz="2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Major Causes of ERP Implementation Failure</a:t>
            </a:r>
            <a:endParaRPr/>
          </a:p>
        </p:txBody>
      </p:sp>
      <p:sp>
        <p:nvSpPr>
          <p:cNvPr id="403" name="Google Shape;403;p33"/>
          <p:cNvSpPr txBox="1"/>
          <p:nvPr>
            <p:ph idx="2" type="body"/>
          </p:nvPr>
        </p:nvSpPr>
        <p:spPr>
          <a:xfrm>
            <a:off x="457200" y="2133600"/>
            <a:ext cx="8382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solidFill>
                  <a:schemeClr val="dk1"/>
                </a:solidFill>
              </a:rPr>
              <a:t>Failure to involve affected employees in planning and development</a:t>
            </a:r>
            <a:endParaRPr sz="2400">
              <a:solidFill>
                <a:schemeClr val="dk1"/>
              </a:solidFill>
            </a:endParaRPr>
          </a:p>
          <a:p>
            <a:pPr indent="-342900" lvl="0" marL="342900" rtl="0" algn="l">
              <a:spcBef>
                <a:spcPts val="480"/>
              </a:spcBef>
              <a:spcAft>
                <a:spcPts val="0"/>
              </a:spcAft>
              <a:buClr>
                <a:schemeClr val="dk1"/>
              </a:buClr>
              <a:buSzPts val="2400"/>
              <a:buChar char="•"/>
            </a:pPr>
            <a:r>
              <a:rPr lang="en-US" sz="2400">
                <a:solidFill>
                  <a:schemeClr val="dk1"/>
                </a:solidFill>
              </a:rPr>
              <a:t>Attempting too much too fast</a:t>
            </a:r>
            <a:endParaRPr sz="2400">
              <a:solidFill>
                <a:schemeClr val="dk1"/>
              </a:solidFill>
            </a:endParaRPr>
          </a:p>
          <a:p>
            <a:pPr indent="-342900" lvl="0" marL="342900" rtl="0" algn="l">
              <a:spcBef>
                <a:spcPts val="480"/>
              </a:spcBef>
              <a:spcAft>
                <a:spcPts val="0"/>
              </a:spcAft>
              <a:buClr>
                <a:schemeClr val="dk1"/>
              </a:buClr>
              <a:buSzPts val="2400"/>
              <a:buChar char="•"/>
            </a:pPr>
            <a:r>
              <a:rPr lang="en-US" sz="2400">
                <a:solidFill>
                  <a:schemeClr val="dk1"/>
                </a:solidFill>
              </a:rPr>
              <a:t>Insufficient training</a:t>
            </a:r>
            <a:endParaRPr sz="2400">
              <a:solidFill>
                <a:schemeClr val="dk1"/>
              </a:solidFill>
            </a:endParaRPr>
          </a:p>
          <a:p>
            <a:pPr indent="-342900" lvl="0" marL="342900" rtl="0" algn="l">
              <a:spcBef>
                <a:spcPts val="480"/>
              </a:spcBef>
              <a:spcAft>
                <a:spcPts val="0"/>
              </a:spcAft>
              <a:buClr>
                <a:schemeClr val="dk1"/>
              </a:buClr>
              <a:buSzPts val="2400"/>
              <a:buChar char="•"/>
            </a:pPr>
            <a:r>
              <a:rPr lang="en-US" sz="2400">
                <a:solidFill>
                  <a:schemeClr val="dk1"/>
                </a:solidFill>
              </a:rPr>
              <a:t>Failure to perform proper data conversion and testing</a:t>
            </a:r>
            <a:endParaRPr sz="24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600CC"/>
              </a:buClr>
              <a:buSzPts val="4400"/>
              <a:buNone/>
            </a:pPr>
            <a:r>
              <a:rPr lang="en-US"/>
              <a:t>Implementing ERP Systems</a:t>
            </a:r>
            <a:endParaRPr/>
          </a:p>
        </p:txBody>
      </p:sp>
      <p:sp>
        <p:nvSpPr>
          <p:cNvPr id="410" name="Google Shape;410;p34"/>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On-Premise ERP Implementation</a:t>
            </a:r>
            <a:endParaRPr/>
          </a:p>
          <a:p>
            <a:pPr indent="-342900" lvl="0" marL="342900" rtl="0" algn="l">
              <a:spcBef>
                <a:spcPts val="640"/>
              </a:spcBef>
              <a:spcAft>
                <a:spcPts val="0"/>
              </a:spcAft>
              <a:buClr>
                <a:schemeClr val="dk1"/>
              </a:buClr>
              <a:buSzPts val="3200"/>
              <a:buChar char="•"/>
            </a:pPr>
            <a:r>
              <a:rPr lang="en-US"/>
              <a:t>Software-as-a-Service (SaaS) ERP Implementation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5"/>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On-Premise ERP Implementation</a:t>
            </a:r>
            <a:endParaRPr/>
          </a:p>
        </p:txBody>
      </p:sp>
      <p:sp>
        <p:nvSpPr>
          <p:cNvPr id="417" name="Google Shape;417;p35"/>
          <p:cNvSpPr txBox="1"/>
          <p:nvPr>
            <p:ph idx="2" type="body"/>
          </p:nvPr>
        </p:nvSpPr>
        <p:spPr>
          <a:xfrm>
            <a:off x="609600" y="2286000"/>
            <a:ext cx="8001000" cy="3962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595959"/>
              </a:buClr>
              <a:buSzPts val="3200"/>
              <a:buChar char="•"/>
            </a:pPr>
            <a:r>
              <a:rPr lang="en-US"/>
              <a:t>Vanilla Approach</a:t>
            </a:r>
            <a:endParaRPr/>
          </a:p>
          <a:p>
            <a:pPr indent="-342900" lvl="0" marL="342900" rtl="0" algn="l">
              <a:spcBef>
                <a:spcPts val="640"/>
              </a:spcBef>
              <a:spcAft>
                <a:spcPts val="0"/>
              </a:spcAft>
              <a:buClr>
                <a:srgbClr val="595959"/>
              </a:buClr>
              <a:buSzPts val="3200"/>
              <a:buChar char="•"/>
            </a:pPr>
            <a:r>
              <a:rPr lang="en-US"/>
              <a:t>Custom Approach</a:t>
            </a:r>
            <a:endParaRPr/>
          </a:p>
          <a:p>
            <a:pPr indent="-342900" lvl="0" marL="342900" rtl="0" algn="l">
              <a:spcBef>
                <a:spcPts val="640"/>
              </a:spcBef>
              <a:spcAft>
                <a:spcPts val="0"/>
              </a:spcAft>
              <a:buClr>
                <a:srgbClr val="595959"/>
              </a:buClr>
              <a:buSzPts val="3200"/>
              <a:buChar char="•"/>
            </a:pPr>
            <a:r>
              <a:rPr lang="en-US"/>
              <a:t>Best of Breed Approach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6"/>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900FF"/>
              </a:buClr>
              <a:buSzPts val="4400"/>
              <a:buNone/>
            </a:pPr>
            <a:r>
              <a:rPr lang="en-US"/>
              <a:t>On-Premise ERP Implementation</a:t>
            </a:r>
            <a:endParaRPr/>
          </a:p>
        </p:txBody>
      </p:sp>
      <p:sp>
        <p:nvSpPr>
          <p:cNvPr id="424" name="Google Shape;424;p36"/>
          <p:cNvSpPr txBox="1"/>
          <p:nvPr>
            <p:ph idx="2" type="body"/>
          </p:nvPr>
        </p:nvSpPr>
        <p:spPr>
          <a:xfrm>
            <a:off x="228600" y="1981200"/>
            <a:ext cx="8915400" cy="39624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595959"/>
              </a:buClr>
              <a:buSzPct val="100000"/>
              <a:buChar char="•"/>
            </a:pPr>
            <a:r>
              <a:rPr b="1" lang="en-US"/>
              <a:t>Vanilla Approach: </a:t>
            </a:r>
            <a:r>
              <a:rPr lang="en-US"/>
              <a:t>a company implements a standard ERP package, using the package’s built-in configuration options.</a:t>
            </a:r>
            <a:endParaRPr/>
          </a:p>
          <a:p>
            <a:pPr indent="-342900" lvl="0" marL="342900" rtl="0" algn="l">
              <a:spcBef>
                <a:spcPts val="544"/>
              </a:spcBef>
              <a:spcAft>
                <a:spcPts val="0"/>
              </a:spcAft>
              <a:buClr>
                <a:srgbClr val="595959"/>
              </a:buClr>
              <a:buSzPct val="100000"/>
              <a:buChar char="•"/>
            </a:pPr>
            <a:r>
              <a:rPr b="1" lang="en-US"/>
              <a:t>Custom Approach:</a:t>
            </a:r>
            <a:r>
              <a:rPr lang="en-US"/>
              <a:t> a company implements a more customized ERP system by developing new ERP functions designed specifically for that firm.</a:t>
            </a:r>
            <a:endParaRPr/>
          </a:p>
          <a:p>
            <a:pPr indent="-342900" lvl="0" marL="342900" rtl="0" algn="l">
              <a:spcBef>
                <a:spcPts val="544"/>
              </a:spcBef>
              <a:spcAft>
                <a:spcPts val="0"/>
              </a:spcAft>
              <a:buClr>
                <a:srgbClr val="595959"/>
              </a:buClr>
              <a:buSzPct val="100000"/>
              <a:buChar char="•"/>
            </a:pPr>
            <a:r>
              <a:rPr b="1" lang="en-US"/>
              <a:t>Best of Breed Approach: </a:t>
            </a:r>
            <a:r>
              <a:rPr lang="en-US"/>
              <a:t>combines the benefits of the vanilla and customized systems while avoiding the extensive costs and risks associated with complete customization.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8" name="Shape 428"/>
        <p:cNvGrpSpPr/>
        <p:nvPr/>
      </p:nvGrpSpPr>
      <p:grpSpPr>
        <a:xfrm>
          <a:off x="0" y="0"/>
          <a:ext cx="0" cy="0"/>
          <a:chOff x="0" y="0"/>
          <a:chExt cx="0" cy="0"/>
        </a:xfrm>
      </p:grpSpPr>
      <p:sp>
        <p:nvSpPr>
          <p:cNvPr id="429" name="Google Shape;429;p3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CCFF"/>
              </a:buClr>
              <a:buSzPts val="4400"/>
              <a:buFont typeface="Verdana"/>
              <a:buNone/>
            </a:pPr>
            <a:r>
              <a:rPr lang="en-US"/>
              <a:t>Vanilla Approach</a:t>
            </a:r>
            <a:br>
              <a:rPr lang="en-US"/>
            </a:br>
            <a:endParaRPr/>
          </a:p>
        </p:txBody>
      </p:sp>
      <p:sp>
        <p:nvSpPr>
          <p:cNvPr id="430" name="Google Shape;430;p37"/>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70000" lnSpcReduction="20000"/>
          </a:bodyPr>
          <a:lstStyle/>
          <a:p>
            <a:pPr indent="-514350" lvl="0" marL="514350" rtl="0" algn="l">
              <a:spcBef>
                <a:spcPts val="0"/>
              </a:spcBef>
              <a:spcAft>
                <a:spcPts val="0"/>
              </a:spcAft>
              <a:buClr>
                <a:srgbClr val="00B0F0"/>
              </a:buClr>
              <a:buSzPct val="100000"/>
              <a:buFont typeface="Georgia"/>
              <a:buAutoNum type="arabicPeriod"/>
            </a:pPr>
            <a:r>
              <a:rPr lang="en-US"/>
              <a:t> In this approach, a company implements a standard ERP package,using the package’s built-in configuration options. When the system is implemented in this way, it will deviate only minimally from the package’s standardized settings. </a:t>
            </a:r>
            <a:endParaRPr/>
          </a:p>
          <a:p>
            <a:pPr indent="-514350" lvl="0" marL="514350" rtl="0" algn="l">
              <a:spcBef>
                <a:spcPts val="448"/>
              </a:spcBef>
              <a:spcAft>
                <a:spcPts val="0"/>
              </a:spcAft>
              <a:buClr>
                <a:srgbClr val="00B0F0"/>
              </a:buClr>
              <a:buSzPct val="100000"/>
              <a:buFont typeface="Georgia"/>
              <a:buAutoNum type="arabicPeriod"/>
            </a:pPr>
            <a:r>
              <a:rPr lang="en-US"/>
              <a:t>The vanilla approach can make the implementation quicker, but the extent to which the software is adapted to the organization’s specifi c processes is limited. </a:t>
            </a:r>
            <a:endParaRPr/>
          </a:p>
          <a:p>
            <a:pPr indent="-514350" lvl="0" marL="514350" rtl="0" algn="l">
              <a:spcBef>
                <a:spcPts val="448"/>
              </a:spcBef>
              <a:spcAft>
                <a:spcPts val="0"/>
              </a:spcAft>
              <a:buClr>
                <a:srgbClr val="00B0F0"/>
              </a:buClr>
              <a:buSzPct val="100000"/>
              <a:buFont typeface="Georgia"/>
              <a:buAutoNum type="arabicPeriod"/>
            </a:pPr>
            <a:r>
              <a:rPr lang="en-US"/>
              <a:t>Fortunately, a vanilla implementation provides general functions that can support the fi rm’s common business processes with relative ease, even if they are not a perfect fi t for those processes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4" name="Shape 434"/>
        <p:cNvGrpSpPr/>
        <p:nvPr/>
      </p:nvGrpSpPr>
      <p:grpSpPr>
        <a:xfrm>
          <a:off x="0" y="0"/>
          <a:ext cx="0" cy="0"/>
          <a:chOff x="0" y="0"/>
          <a:chExt cx="0" cy="0"/>
        </a:xfrm>
      </p:grpSpPr>
      <p:sp>
        <p:nvSpPr>
          <p:cNvPr id="435" name="Google Shape;435;p3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CCFF"/>
              </a:buClr>
              <a:buSzPts val="4400"/>
              <a:buFont typeface="Verdana"/>
              <a:buNone/>
            </a:pPr>
            <a:r>
              <a:rPr lang="en-US"/>
              <a:t>Custom Approach</a:t>
            </a:r>
            <a:br>
              <a:rPr lang="en-US"/>
            </a:br>
            <a:endParaRPr/>
          </a:p>
        </p:txBody>
      </p:sp>
      <p:sp>
        <p:nvSpPr>
          <p:cNvPr id="436" name="Google Shape;436;p38"/>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60000" lnSpcReduction="20000"/>
          </a:bodyPr>
          <a:lstStyle/>
          <a:p>
            <a:pPr indent="-514350" lvl="0" marL="514350" rtl="0" algn="l">
              <a:spcBef>
                <a:spcPts val="0"/>
              </a:spcBef>
              <a:spcAft>
                <a:spcPts val="0"/>
              </a:spcAft>
              <a:buClr>
                <a:srgbClr val="00B0F0"/>
              </a:buClr>
              <a:buSzPct val="100000"/>
              <a:buFont typeface="Georgia"/>
              <a:buAutoNum type="arabicPeriod"/>
            </a:pPr>
            <a:r>
              <a:rPr lang="en-US"/>
              <a:t>In this approach, a company implements a more customized ERP  system by developing new ERP functions designed specifically for that firm.</a:t>
            </a:r>
            <a:endParaRPr/>
          </a:p>
          <a:p>
            <a:pPr indent="-514350" lvl="0" marL="514350" rtl="0" algn="l">
              <a:spcBef>
                <a:spcPts val="384"/>
              </a:spcBef>
              <a:spcAft>
                <a:spcPts val="0"/>
              </a:spcAft>
              <a:buClr>
                <a:srgbClr val="00B0F0"/>
              </a:buClr>
              <a:buSzPct val="100000"/>
              <a:buFont typeface="Georgia"/>
              <a:buAutoNum type="arabicPeriod"/>
            </a:pPr>
            <a:r>
              <a:rPr lang="en-US"/>
              <a:t> Decisions concerning the ERP’s degree of customization are specific to each organization. </a:t>
            </a:r>
            <a:endParaRPr/>
          </a:p>
          <a:p>
            <a:pPr indent="-514350" lvl="0" marL="514350" rtl="0" algn="l">
              <a:spcBef>
                <a:spcPts val="384"/>
              </a:spcBef>
              <a:spcAft>
                <a:spcPts val="0"/>
              </a:spcAft>
              <a:buClr>
                <a:srgbClr val="00B0F0"/>
              </a:buClr>
              <a:buSzPct val="100000"/>
              <a:buFont typeface="Georgia"/>
              <a:buAutoNum type="arabicPeriod"/>
            </a:pPr>
            <a:r>
              <a:rPr lang="en-US"/>
              <a:t>To utilize the custom approach, the organization must carefully analyze its existing business processes to develop a system that conforms to the organizations particular characteristics and processes.</a:t>
            </a:r>
            <a:endParaRPr/>
          </a:p>
          <a:p>
            <a:pPr indent="-514350" lvl="0" marL="514350" rtl="0" algn="l">
              <a:spcBef>
                <a:spcPts val="384"/>
              </a:spcBef>
              <a:spcAft>
                <a:spcPts val="0"/>
              </a:spcAft>
              <a:buClr>
                <a:srgbClr val="00B0F0"/>
              </a:buClr>
              <a:buSzPct val="100000"/>
              <a:buFont typeface="Georgia"/>
              <a:buAutoNum type="arabicPeriod"/>
            </a:pPr>
            <a:r>
              <a:rPr lang="en-US"/>
              <a:t>In addition, customization is expensive and risky because computer code must be written and updated every time a new version of the ERP software is released.</a:t>
            </a:r>
            <a:endParaRPr/>
          </a:p>
          <a:p>
            <a:pPr indent="-514350" lvl="0" marL="514350" rtl="0" algn="l">
              <a:spcBef>
                <a:spcPts val="384"/>
              </a:spcBef>
              <a:spcAft>
                <a:spcPts val="0"/>
              </a:spcAft>
              <a:buClr>
                <a:srgbClr val="00B0F0"/>
              </a:buClr>
              <a:buSzPct val="100000"/>
              <a:buFont typeface="Georgia"/>
              <a:buAutoNum type="arabicPeriod"/>
            </a:pPr>
            <a:r>
              <a:rPr lang="en-US"/>
              <a:t> Going further, if the customization does not perfectly match the organization’s needs, then the system can be</a:t>
            </a:r>
            <a:endParaRPr/>
          </a:p>
          <a:p>
            <a:pPr indent="-514350" lvl="0" marL="514350" rtl="0" algn="l">
              <a:spcBef>
                <a:spcPts val="384"/>
              </a:spcBef>
              <a:spcAft>
                <a:spcPts val="0"/>
              </a:spcAft>
              <a:buClr>
                <a:srgbClr val="00B0F0"/>
              </a:buClr>
              <a:buSzPct val="100000"/>
              <a:buFont typeface="Georgia"/>
              <a:buAutoNum type="arabicPeriod"/>
            </a:pPr>
            <a:r>
              <a:rPr lang="en-US"/>
              <a:t>very diffi cult to use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0" name="Shape 440"/>
        <p:cNvGrpSpPr/>
        <p:nvPr/>
      </p:nvGrpSpPr>
      <p:grpSpPr>
        <a:xfrm>
          <a:off x="0" y="0"/>
          <a:ext cx="0" cy="0"/>
          <a:chOff x="0" y="0"/>
          <a:chExt cx="0" cy="0"/>
        </a:xfrm>
      </p:grpSpPr>
      <p:sp>
        <p:nvSpPr>
          <p:cNvPr id="441" name="Google Shape;441;p3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CCFF"/>
              </a:buClr>
              <a:buSzPts val="4400"/>
              <a:buFont typeface="Verdana"/>
              <a:buNone/>
            </a:pPr>
            <a:r>
              <a:rPr lang="en-US"/>
              <a:t>The best of breed approach</a:t>
            </a:r>
            <a:endParaRPr/>
          </a:p>
        </p:txBody>
      </p:sp>
      <p:sp>
        <p:nvSpPr>
          <p:cNvPr id="442" name="Google Shape;442;p39"/>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50000" lnSpcReduction="20000"/>
          </a:bodyPr>
          <a:lstStyle/>
          <a:p>
            <a:pPr indent="-514350" lvl="0" marL="514350" rtl="0" algn="l">
              <a:spcBef>
                <a:spcPts val="0"/>
              </a:spcBef>
              <a:spcAft>
                <a:spcPts val="0"/>
              </a:spcAft>
              <a:buClr>
                <a:srgbClr val="00B0F0"/>
              </a:buClr>
              <a:buSzPct val="100000"/>
              <a:buFont typeface="Georgia"/>
              <a:buAutoNum type="arabicPeriod"/>
            </a:pPr>
            <a:r>
              <a:rPr lang="en-US"/>
              <a:t>This approach combines the benefits of the vanilla and customized systems while avoiding the extensive costs and risks associated with complete customization.</a:t>
            </a:r>
            <a:endParaRPr/>
          </a:p>
          <a:p>
            <a:pPr indent="-514350" lvl="0" marL="514350" rtl="0" algn="l">
              <a:spcBef>
                <a:spcPts val="320"/>
              </a:spcBef>
              <a:spcAft>
                <a:spcPts val="0"/>
              </a:spcAft>
              <a:buClr>
                <a:srgbClr val="00B0F0"/>
              </a:buClr>
              <a:buSzPct val="100000"/>
              <a:buFont typeface="Georgia"/>
              <a:buAutoNum type="arabicPeriod"/>
            </a:pPr>
            <a:r>
              <a:rPr lang="en-US"/>
              <a:t>Companies that adopt this approach mix and match core ERP modules as well as other extended ERP modules from different software providers to best fit their unique internal processes and value chains. </a:t>
            </a:r>
            <a:endParaRPr/>
          </a:p>
          <a:p>
            <a:pPr indent="-514350" lvl="0" marL="514350" rtl="0" algn="l">
              <a:spcBef>
                <a:spcPts val="320"/>
              </a:spcBef>
              <a:spcAft>
                <a:spcPts val="0"/>
              </a:spcAft>
              <a:buClr>
                <a:srgbClr val="00B0F0"/>
              </a:buClr>
              <a:buSzPct val="100000"/>
              <a:buFont typeface="Georgia"/>
              <a:buAutoNum type="arabicPeriod"/>
            </a:pPr>
            <a:r>
              <a:rPr lang="en-US"/>
              <a:t>Thus, a company may choose several core ERP modules from an established vendor to take advantage of industry best practices—for example, for fi nancial management and human resource management. </a:t>
            </a:r>
            <a:endParaRPr/>
          </a:p>
          <a:p>
            <a:pPr indent="-514350" lvl="0" marL="514350" rtl="0" algn="l">
              <a:spcBef>
                <a:spcPts val="320"/>
              </a:spcBef>
              <a:spcAft>
                <a:spcPts val="0"/>
              </a:spcAft>
              <a:buClr>
                <a:srgbClr val="00B0F0"/>
              </a:buClr>
              <a:buSzPct val="100000"/>
              <a:buFont typeface="Georgia"/>
              <a:buAutoNum type="arabicPeriod"/>
            </a:pPr>
            <a:r>
              <a:rPr lang="en-US"/>
              <a:t>At the same time, it may also choose specialized software to support its unique business processes—for example, for manufacturing, warehousing and distribution. </a:t>
            </a:r>
            <a:endParaRPr/>
          </a:p>
          <a:p>
            <a:pPr indent="-514350" lvl="0" marL="514350" rtl="0" algn="l">
              <a:spcBef>
                <a:spcPts val="320"/>
              </a:spcBef>
              <a:spcAft>
                <a:spcPts val="0"/>
              </a:spcAft>
              <a:buClr>
                <a:srgbClr val="00B0F0"/>
              </a:buClr>
              <a:buSzPct val="100000"/>
              <a:buFont typeface="Georgia"/>
              <a:buAutoNum type="arabicPeriod"/>
            </a:pPr>
            <a:r>
              <a:rPr lang="en-US"/>
              <a:t>Sometimes companies arrive at the best of breed approach the hard way. </a:t>
            </a:r>
            <a:endParaRPr/>
          </a:p>
          <a:p>
            <a:pPr indent="-514350" lvl="0" marL="514350" rtl="0" algn="l">
              <a:spcBef>
                <a:spcPts val="320"/>
              </a:spcBef>
              <a:spcAft>
                <a:spcPts val="0"/>
              </a:spcAft>
              <a:buClr>
                <a:srgbClr val="00B0F0"/>
              </a:buClr>
              <a:buSzPct val="100000"/>
              <a:buFont typeface="Georgia"/>
              <a:buAutoNum type="arabicPeriod"/>
            </a:pPr>
            <a:r>
              <a:rPr lang="en-US"/>
              <a:t>For example, Dell wasted millions of dollars trying to customize an integrated ERP system from a major vendor to match its unique processes before it realized that a smaller, more flexible system that integrated well with other corporate applications was the answer.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1" name="Shape 161"/>
        <p:cNvGrpSpPr/>
        <p:nvPr/>
      </p:nvGrpSpPr>
      <p:grpSpPr>
        <a:xfrm>
          <a:off x="0" y="0"/>
          <a:ext cx="0" cy="0"/>
          <a:chOff x="0" y="0"/>
          <a:chExt cx="0" cy="0"/>
        </a:xfrm>
      </p:grpSpPr>
      <p:sp>
        <p:nvSpPr>
          <p:cNvPr id="162" name="Google Shape;16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3200"/>
              <a:buFont typeface="Georgia"/>
              <a:buAutoNum type="arabicPeriod" startAt="4"/>
            </a:pPr>
            <a:r>
              <a:rPr lang="en-US"/>
              <a:t>Describe the three main business processes supported by ERP systems.</a:t>
            </a:r>
            <a:endParaRPr/>
          </a:p>
        </p:txBody>
      </p:sp>
      <p:sp>
        <p:nvSpPr>
          <p:cNvPr id="163" name="Google Shape;163;p4"/>
          <p:cNvSpPr txBox="1"/>
          <p:nvPr>
            <p:ph idx="2" type="subTitle"/>
          </p:nvPr>
        </p:nvSpPr>
        <p:spPr>
          <a:xfrm>
            <a:off x="457200" y="533400"/>
            <a:ext cx="8686800" cy="1066800"/>
          </a:xfrm>
          <a:prstGeom prst="rect">
            <a:avLst/>
          </a:prstGeom>
          <a:noFill/>
          <a:ln>
            <a:noFill/>
          </a:ln>
        </p:spPr>
        <p:txBody>
          <a:bodyPr anchorCtr="0" anchor="t" bIns="45700" lIns="91425" spcFirstLastPara="1" rIns="91425" wrap="square" tIns="45700">
            <a:normAutofit/>
          </a:bodyPr>
          <a:lstStyle/>
          <a:p>
            <a:pPr indent="0" lvl="0" marL="0" rtl="0" algn="l">
              <a:lnSpc>
                <a:spcPct val="154545"/>
              </a:lnSpc>
              <a:spcBef>
                <a:spcPts val="0"/>
              </a:spcBef>
              <a:spcAft>
                <a:spcPts val="0"/>
              </a:spcAft>
              <a:buClr>
                <a:srgbClr val="FF9900"/>
              </a:buClr>
              <a:buSzPts val="44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0"/>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6600CC"/>
              </a:buClr>
              <a:buSzPts val="4400"/>
              <a:buFont typeface="Verdana"/>
              <a:buNone/>
            </a:pPr>
            <a:r>
              <a:rPr lang="en-US">
                <a:solidFill>
                  <a:srgbClr val="6600CC"/>
                </a:solidFill>
              </a:rPr>
              <a:t>Software-as-a-Service ERP Implementation. </a:t>
            </a:r>
            <a:endParaRPr>
              <a:solidFill>
                <a:srgbClr val="6600CC"/>
              </a:solidFill>
            </a:endParaRPr>
          </a:p>
        </p:txBody>
      </p:sp>
      <p:sp>
        <p:nvSpPr>
          <p:cNvPr id="448" name="Google Shape;448;p40"/>
          <p:cNvSpPr txBox="1"/>
          <p:nvPr>
            <p:ph idx="1" type="body"/>
          </p:nvPr>
        </p:nvSpPr>
        <p:spPr>
          <a:xfrm>
            <a:off x="304800" y="1524000"/>
            <a:ext cx="8229600" cy="4897120"/>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rgbClr val="00B0F0"/>
              </a:buClr>
              <a:buSzPts val="2000"/>
              <a:buFont typeface="Georgia"/>
              <a:buAutoNum type="arabicPeriod"/>
            </a:pPr>
            <a:r>
              <a:rPr lang="en-US" sz="2000"/>
              <a:t>Do not buy on premise ERP system.</a:t>
            </a:r>
            <a:endParaRPr sz="2000"/>
          </a:p>
          <a:p>
            <a:pPr indent="-514350" lvl="0" marL="514350" rtl="0" algn="l">
              <a:spcBef>
                <a:spcPts val="400"/>
              </a:spcBef>
              <a:spcAft>
                <a:spcPts val="0"/>
              </a:spcAft>
              <a:buClr>
                <a:srgbClr val="00B0F0"/>
              </a:buClr>
              <a:buSzPts val="2000"/>
              <a:buFont typeface="Georgia"/>
              <a:buAutoNum type="arabicPeriod"/>
            </a:pPr>
            <a:r>
              <a:rPr lang="en-US" sz="2000"/>
              <a:t>Company rents the software from an ERP vendor who offers its products over the Internet using the SaaS model. </a:t>
            </a:r>
            <a:endParaRPr sz="2000"/>
          </a:p>
          <a:p>
            <a:pPr indent="-514350" lvl="0" marL="514350" rtl="0" algn="l">
              <a:spcBef>
                <a:spcPts val="400"/>
              </a:spcBef>
              <a:spcAft>
                <a:spcPts val="0"/>
              </a:spcAft>
              <a:buClr>
                <a:srgbClr val="00B0F0"/>
              </a:buClr>
              <a:buSzPts val="2000"/>
              <a:buFont typeface="Georgia"/>
              <a:buAutoNum type="arabicPeriod"/>
            </a:pPr>
            <a:r>
              <a:rPr lang="en-US" sz="2000"/>
              <a:t>ERP cloud vendor manages software updates and is responsible for the system’s security and availability.</a:t>
            </a:r>
            <a:endParaRPr sz="2000"/>
          </a:p>
          <a:p>
            <a:pPr indent="-514350" lvl="0" marL="514350" rtl="0" algn="l">
              <a:spcBef>
                <a:spcPts val="400"/>
              </a:spcBef>
              <a:spcAft>
                <a:spcPts val="0"/>
              </a:spcAft>
              <a:buClr>
                <a:srgbClr val="00B0F0"/>
              </a:buClr>
              <a:buSzPts val="2000"/>
              <a:buFont typeface="Georgia"/>
              <a:buAutoNum type="arabicPeriod"/>
            </a:pPr>
            <a:r>
              <a:rPr lang="en-US" sz="2000"/>
              <a:t>Cloud-based ERP systems can be a perfect fit for some companies. For instance, companies that cannot afford to make large investments in IT, yet which already have relatively structured business processes that need to be tightly integrated, might benefit from cloud computing.</a:t>
            </a:r>
            <a:endParaRPr sz="2000"/>
          </a:p>
          <a:p>
            <a:pPr indent="-514350" lvl="0" marL="514350" rtl="0" algn="l">
              <a:spcBef>
                <a:spcPts val="400"/>
              </a:spcBef>
              <a:spcAft>
                <a:spcPts val="0"/>
              </a:spcAft>
              <a:buClr>
                <a:srgbClr val="00B0F0"/>
              </a:buClr>
              <a:buSzPts val="2000"/>
              <a:buFont typeface="Georgia"/>
              <a:buAutoNum type="arabicPeriod"/>
            </a:pPr>
            <a:r>
              <a:rPr lang="en-US" sz="2000"/>
              <a:t>The relationship between the company and the cloud vendor is regulated by contracts and by service level agreements (SLAs)</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2" name="Shape 452"/>
        <p:cNvGrpSpPr/>
        <p:nvPr/>
      </p:nvGrpSpPr>
      <p:grpSpPr>
        <a:xfrm>
          <a:off x="0" y="0"/>
          <a:ext cx="0" cy="0"/>
          <a:chOff x="0" y="0"/>
          <a:chExt cx="0" cy="0"/>
        </a:xfrm>
      </p:grpSpPr>
      <p:sp>
        <p:nvSpPr>
          <p:cNvPr id="453" name="Google Shape;453;p4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6600CC"/>
              </a:buClr>
              <a:buSzPts val="4400"/>
              <a:buFont typeface="Verdana"/>
              <a:buNone/>
            </a:pPr>
            <a:r>
              <a:rPr lang="en-US">
                <a:solidFill>
                  <a:srgbClr val="6600CC"/>
                </a:solidFill>
              </a:rPr>
              <a:t>Software-as-a-Service ERP Implementation. </a:t>
            </a:r>
            <a:endParaRPr>
              <a:solidFill>
                <a:srgbClr val="6600CC"/>
              </a:solidFill>
            </a:endParaRPr>
          </a:p>
        </p:txBody>
      </p:sp>
      <p:sp>
        <p:nvSpPr>
          <p:cNvPr id="454" name="Google Shape;454;p41"/>
          <p:cNvSpPr txBox="1"/>
          <p:nvPr>
            <p:ph idx="1" type="body"/>
          </p:nvPr>
        </p:nvSpPr>
        <p:spPr>
          <a:xfrm>
            <a:off x="304800" y="1524000"/>
            <a:ext cx="8229600" cy="4897120"/>
          </a:xfrm>
          <a:prstGeom prst="rect">
            <a:avLst/>
          </a:prstGeom>
          <a:noFill/>
          <a:ln>
            <a:noFill/>
          </a:ln>
        </p:spPr>
        <p:txBody>
          <a:bodyPr anchorCtr="0" anchor="t" bIns="45700" lIns="91425" spcFirstLastPara="1" rIns="91425" wrap="square" tIns="45700">
            <a:normAutofit lnSpcReduction="10000"/>
          </a:bodyPr>
          <a:lstStyle/>
          <a:p>
            <a:pPr indent="-514350" lvl="0" marL="514350" rtl="0" algn="l">
              <a:spcBef>
                <a:spcPts val="0"/>
              </a:spcBef>
              <a:spcAft>
                <a:spcPts val="0"/>
              </a:spcAft>
              <a:buClr>
                <a:srgbClr val="00B0F0"/>
              </a:buClr>
              <a:buSzPts val="2000"/>
              <a:buFont typeface="Georgia"/>
              <a:buAutoNum type="arabicPeriod"/>
            </a:pPr>
            <a:r>
              <a:rPr lang="en-US" sz="2000"/>
              <a:t>Companies can acquire ERP systems without having to buy a complete software solution (i.e., on-premise ERP implementation). </a:t>
            </a:r>
            <a:endParaRPr sz="2000"/>
          </a:p>
          <a:p>
            <a:pPr indent="-514350" lvl="0" marL="514350" rtl="0" algn="l">
              <a:spcBef>
                <a:spcPts val="400"/>
              </a:spcBef>
              <a:spcAft>
                <a:spcPts val="0"/>
              </a:spcAft>
              <a:buClr>
                <a:srgbClr val="00B0F0"/>
              </a:buClr>
              <a:buSzPts val="2000"/>
              <a:buFont typeface="Georgia"/>
              <a:buAutoNum type="arabicPeriod"/>
            </a:pPr>
            <a:r>
              <a:rPr lang="en-US" sz="2000"/>
              <a:t>In this business model, the company rents the software from an ERP vendor who offers its products over the Internet using the SaaS model. </a:t>
            </a:r>
            <a:endParaRPr sz="2000"/>
          </a:p>
          <a:p>
            <a:pPr indent="-514350" lvl="0" marL="514350" rtl="0" algn="l">
              <a:spcBef>
                <a:spcPts val="400"/>
              </a:spcBef>
              <a:spcAft>
                <a:spcPts val="0"/>
              </a:spcAft>
              <a:buClr>
                <a:srgbClr val="00B0F0"/>
              </a:buClr>
              <a:buSzPts val="2000"/>
              <a:buFont typeface="Georgia"/>
              <a:buAutoNum type="arabicPeriod"/>
            </a:pPr>
            <a:r>
              <a:rPr lang="en-US" sz="2000"/>
              <a:t>The ERP cloud vendor manages software updates and is responsible for the system’s security and availability.</a:t>
            </a:r>
            <a:endParaRPr sz="2000"/>
          </a:p>
          <a:p>
            <a:pPr indent="-514350" lvl="0" marL="514350" rtl="0" algn="l">
              <a:spcBef>
                <a:spcPts val="400"/>
              </a:spcBef>
              <a:spcAft>
                <a:spcPts val="0"/>
              </a:spcAft>
              <a:buClr>
                <a:srgbClr val="00B0F0"/>
              </a:buClr>
              <a:buSzPts val="2000"/>
              <a:buFont typeface="Georgia"/>
              <a:buAutoNum type="arabicPeriod"/>
            </a:pPr>
            <a:r>
              <a:rPr lang="en-US" sz="2000"/>
              <a:t>Cloud-based ERP systems can be a perfect fi t for some companies. For instance, companies that cannot afford to make large investments in IT, yet which already have relatively structured business processes that need to be tightly integrated, might benefi t from cloud computing.</a:t>
            </a:r>
            <a:endParaRPr sz="2000"/>
          </a:p>
          <a:p>
            <a:pPr indent="-514350" lvl="0" marL="514350" rtl="0" algn="l">
              <a:spcBef>
                <a:spcPts val="400"/>
              </a:spcBef>
              <a:spcAft>
                <a:spcPts val="0"/>
              </a:spcAft>
              <a:buClr>
                <a:srgbClr val="00B0F0"/>
              </a:buClr>
              <a:buSzPts val="2000"/>
              <a:buFont typeface="Georgia"/>
              <a:buAutoNum type="arabicPeriod"/>
            </a:pPr>
            <a:r>
              <a:rPr lang="en-US" sz="2000"/>
              <a:t>The relationship between the company and the cloud vendor is regulated by contracts and by service level agreements (SLAs)</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8" name="Shape 458"/>
        <p:cNvGrpSpPr/>
        <p:nvPr/>
      </p:nvGrpSpPr>
      <p:grpSpPr>
        <a:xfrm>
          <a:off x="0" y="0"/>
          <a:ext cx="0" cy="0"/>
          <a:chOff x="0" y="0"/>
          <a:chExt cx="0" cy="0"/>
        </a:xfrm>
      </p:grpSpPr>
      <p:sp>
        <p:nvSpPr>
          <p:cNvPr id="459" name="Google Shape;459;p4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6600CC"/>
              </a:buClr>
              <a:buSzPts val="2400"/>
              <a:buFont typeface="Verdana"/>
              <a:buNone/>
            </a:pPr>
            <a:r>
              <a:rPr lang="en-US" sz="2400">
                <a:solidFill>
                  <a:srgbClr val="6600CC"/>
                </a:solidFill>
              </a:rPr>
              <a:t>Three major advantages of using a cloud-based ERP system are:</a:t>
            </a:r>
            <a:endParaRPr sz="2400">
              <a:solidFill>
                <a:srgbClr val="6600CC"/>
              </a:solidFill>
            </a:endParaRPr>
          </a:p>
        </p:txBody>
      </p:sp>
      <p:sp>
        <p:nvSpPr>
          <p:cNvPr id="460" name="Google Shape;460;p42"/>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fontScale="77500" lnSpcReduction="20000"/>
          </a:bodyPr>
          <a:lstStyle/>
          <a:p>
            <a:pPr indent="-514350" lvl="0" marL="514350" rtl="0" algn="l">
              <a:spcBef>
                <a:spcPts val="0"/>
              </a:spcBef>
              <a:spcAft>
                <a:spcPts val="0"/>
              </a:spcAft>
              <a:buClr>
                <a:srgbClr val="00B0F0"/>
              </a:buClr>
              <a:buSzPct val="100000"/>
              <a:buFont typeface="Georgia"/>
              <a:buAutoNum type="arabicPeriod"/>
            </a:pPr>
            <a:r>
              <a:rPr lang="en-US"/>
              <a:t>The system can be used from any location that provides Internet access. Consequently, users can work from any location using online shared and centralized resources (data and databases). </a:t>
            </a:r>
            <a:endParaRPr/>
          </a:p>
          <a:p>
            <a:pPr indent="-514350" lvl="0" marL="514350" rtl="0" algn="l">
              <a:spcBef>
                <a:spcPts val="496"/>
              </a:spcBef>
              <a:spcAft>
                <a:spcPts val="0"/>
              </a:spcAft>
              <a:buClr>
                <a:srgbClr val="00B0F0"/>
              </a:buClr>
              <a:buSzPct val="100000"/>
              <a:buFont typeface="Georgia"/>
              <a:buAutoNum type="arabicPeriod"/>
            </a:pPr>
            <a:r>
              <a:rPr lang="en-US"/>
              <a:t>Companies using cloud-based ERP avoid the initial hardware and software expenses that are typical of on-premise  implementations</a:t>
            </a:r>
            <a:endParaRPr/>
          </a:p>
          <a:p>
            <a:pPr indent="-514350" lvl="0" marL="514350" rtl="0" algn="l">
              <a:spcBef>
                <a:spcPts val="496"/>
              </a:spcBef>
              <a:spcAft>
                <a:spcPts val="0"/>
              </a:spcAft>
              <a:buClr>
                <a:srgbClr val="00B0F0"/>
              </a:buClr>
              <a:buSzPct val="100000"/>
              <a:buFont typeface="Georgia"/>
              <a:buAutoNum type="arabicPeriod"/>
            </a:pPr>
            <a:r>
              <a:rPr lang="en-US"/>
              <a:t>Cloud-based ERP solutions are scalable, meaning it is possible to extend ERP support to new business processes and new business partners (e.g., suppliers) by purchasing new ERP modules.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3"/>
          <p:cNvSpPr txBox="1"/>
          <p:nvPr>
            <p:ph type="title"/>
          </p:nvPr>
        </p:nvSpPr>
        <p:spPr>
          <a:xfrm>
            <a:off x="465221" y="6858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6600CC"/>
              </a:buClr>
              <a:buSzPts val="2800"/>
              <a:buFont typeface="Verdana"/>
              <a:buNone/>
            </a:pPr>
            <a:r>
              <a:rPr lang="en-US" sz="2800">
                <a:solidFill>
                  <a:srgbClr val="6600CC"/>
                </a:solidFill>
              </a:rPr>
              <a:t>Three major advantages of using a cloud-based ERP system are:</a:t>
            </a:r>
            <a:endParaRPr sz="2800">
              <a:solidFill>
                <a:srgbClr val="6600CC"/>
              </a:solidFill>
            </a:endParaRPr>
          </a:p>
        </p:txBody>
      </p:sp>
      <p:sp>
        <p:nvSpPr>
          <p:cNvPr id="466" name="Google Shape;466;p43"/>
          <p:cNvSpPr txBox="1"/>
          <p:nvPr>
            <p:ph idx="1" type="body"/>
          </p:nvPr>
        </p:nvSpPr>
        <p:spPr>
          <a:xfrm>
            <a:off x="469232" y="2143542"/>
            <a:ext cx="9144000" cy="47545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rgbClr val="00B0F0"/>
              </a:buClr>
              <a:buSzPts val="2400"/>
              <a:buFont typeface="Georgia"/>
              <a:buAutoNum type="arabicPeriod"/>
            </a:pPr>
            <a:r>
              <a:rPr lang="en-US" sz="2400"/>
              <a:t>The system can be used from any location that provides Internet access</a:t>
            </a:r>
            <a:endParaRPr sz="2400"/>
          </a:p>
          <a:p>
            <a:pPr indent="-514350" lvl="0" marL="514350" rtl="0" algn="l">
              <a:spcBef>
                <a:spcPts val="480"/>
              </a:spcBef>
              <a:spcAft>
                <a:spcPts val="0"/>
              </a:spcAft>
              <a:buClr>
                <a:srgbClr val="00B0F0"/>
              </a:buClr>
              <a:buSzPts val="2400"/>
              <a:buFont typeface="Georgia"/>
              <a:buAutoNum type="arabicPeriod"/>
            </a:pPr>
            <a:r>
              <a:rPr lang="en-US" sz="2400"/>
              <a:t>Initial hardware and software expenses that are typical of on premise implementations</a:t>
            </a:r>
            <a:endParaRPr sz="2400"/>
          </a:p>
          <a:p>
            <a:pPr indent="-514350" lvl="0" marL="514350" rtl="0" algn="l">
              <a:spcBef>
                <a:spcPts val="480"/>
              </a:spcBef>
              <a:spcAft>
                <a:spcPts val="0"/>
              </a:spcAft>
              <a:buClr>
                <a:srgbClr val="00B0F0"/>
              </a:buClr>
              <a:buSzPts val="2400"/>
              <a:buFont typeface="Georgia"/>
              <a:buAutoNum type="arabicPeriod"/>
            </a:pPr>
            <a:r>
              <a:rPr lang="en-US" sz="2400"/>
              <a:t>Cloud-based ERP solutions are scalable</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0" name="Shape 470"/>
        <p:cNvGrpSpPr/>
        <p:nvPr/>
      </p:nvGrpSpPr>
      <p:grpSpPr>
        <a:xfrm>
          <a:off x="0" y="0"/>
          <a:ext cx="0" cy="0"/>
          <a:chOff x="0" y="0"/>
          <a:chExt cx="0" cy="0"/>
        </a:xfrm>
      </p:grpSpPr>
      <p:sp>
        <p:nvSpPr>
          <p:cNvPr id="471" name="Google Shape;471;p4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6600CC"/>
              </a:buClr>
              <a:buSzPts val="4400"/>
              <a:buFont typeface="Verdana"/>
              <a:buNone/>
            </a:pPr>
            <a:r>
              <a:rPr lang="en-US">
                <a:solidFill>
                  <a:srgbClr val="6600CC"/>
                </a:solidFill>
              </a:rPr>
              <a:t> </a:t>
            </a:r>
            <a:r>
              <a:rPr lang="en-US" sz="2800">
                <a:solidFill>
                  <a:srgbClr val="6600CC"/>
                </a:solidFill>
              </a:rPr>
              <a:t>Three main disadvantages of using a cloud-based ERP system are: </a:t>
            </a:r>
            <a:endParaRPr sz="2800">
              <a:solidFill>
                <a:srgbClr val="6600CC"/>
              </a:solidFill>
            </a:endParaRPr>
          </a:p>
        </p:txBody>
      </p:sp>
      <p:sp>
        <p:nvSpPr>
          <p:cNvPr id="472" name="Google Shape;472;p44"/>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rgbClr val="00B0F0"/>
              </a:buClr>
              <a:buSzPts val="3200"/>
              <a:buFont typeface="Georgia"/>
              <a:buAutoNum type="arabicPeriod"/>
            </a:pPr>
            <a:r>
              <a:rPr lang="en-US"/>
              <a:t>It is not clear whether cloud-based ERP systems are more secure than on-premise systems.</a:t>
            </a:r>
            <a:endParaRPr/>
          </a:p>
          <a:p>
            <a:pPr indent="-514350" lvl="0" marL="514350" rtl="0" algn="l">
              <a:spcBef>
                <a:spcPts val="640"/>
              </a:spcBef>
              <a:spcAft>
                <a:spcPts val="0"/>
              </a:spcAft>
              <a:buClr>
                <a:srgbClr val="00B0F0"/>
              </a:buClr>
              <a:buSzPts val="3200"/>
              <a:buFont typeface="Georgia"/>
              <a:buAutoNum type="arabicPeriod"/>
            </a:pPr>
            <a:r>
              <a:rPr lang="en-US"/>
              <a:t>In fact, a 2012 survey conducted by North Bridge Venture Partners indicated that security</a:t>
            </a:r>
            <a:endParaRPr/>
          </a:p>
          <a:p>
            <a:pPr indent="-514350" lvl="0" marL="514350" rtl="0" algn="l">
              <a:spcBef>
                <a:spcPts val="640"/>
              </a:spcBef>
              <a:spcAft>
                <a:spcPts val="0"/>
              </a:spcAft>
              <a:buClr>
                <a:srgbClr val="00B0F0"/>
              </a:buClr>
              <a:buSzPts val="3200"/>
              <a:buFont typeface="Georgia"/>
              <a:buAutoNum type="arabicPeriod"/>
            </a:pPr>
            <a:r>
              <a:rPr lang="en-US"/>
              <a:t>was the primary reason why organizations did not adopt cloud-based ERP</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6600CC"/>
              </a:buClr>
              <a:buSzPts val="2800"/>
              <a:buFont typeface="Verdana"/>
              <a:buNone/>
            </a:pPr>
            <a:r>
              <a:rPr lang="en-US" sz="2800">
                <a:solidFill>
                  <a:srgbClr val="6600CC"/>
                </a:solidFill>
              </a:rPr>
              <a:t>Main disadvantages of using a cloud-based ERP system are: </a:t>
            </a:r>
            <a:endParaRPr sz="2800">
              <a:solidFill>
                <a:srgbClr val="6600CC"/>
              </a:solidFill>
            </a:endParaRPr>
          </a:p>
        </p:txBody>
      </p:sp>
      <p:sp>
        <p:nvSpPr>
          <p:cNvPr id="478" name="Google Shape;478;p45"/>
          <p:cNvSpPr txBox="1"/>
          <p:nvPr>
            <p:ph idx="1" type="body"/>
          </p:nvPr>
        </p:nvSpPr>
        <p:spPr>
          <a:xfrm>
            <a:off x="457200" y="1676400"/>
            <a:ext cx="8229600" cy="47545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SzPts val="2400"/>
              <a:buFont typeface="Arial"/>
              <a:buChar char="•"/>
            </a:pPr>
            <a:r>
              <a:rPr lang="en-US" sz="2400"/>
              <a:t>Security</a:t>
            </a:r>
            <a:endParaRPr sz="2400"/>
          </a:p>
          <a:p>
            <a:pPr indent="-514350" lvl="0" marL="514350" rtl="0" algn="l">
              <a:spcBef>
                <a:spcPts val="480"/>
              </a:spcBef>
              <a:spcAft>
                <a:spcPts val="0"/>
              </a:spcAft>
              <a:buSzPts val="2400"/>
              <a:buFont typeface="Arial"/>
              <a:buChar char="•"/>
            </a:pPr>
            <a:r>
              <a:rPr lang="en-US" sz="2400"/>
              <a:t>In fact, a 2012 survey conducted by North Bridge Venture Partners indicated that security was the primary reason why organizations did not adopt cloud-based ERP</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2" name="Shape 482"/>
        <p:cNvGrpSpPr/>
        <p:nvPr/>
      </p:nvGrpSpPr>
      <p:grpSpPr>
        <a:xfrm>
          <a:off x="0" y="0"/>
          <a:ext cx="0" cy="0"/>
          <a:chOff x="0" y="0"/>
          <a:chExt cx="0" cy="0"/>
        </a:xfrm>
      </p:grpSpPr>
      <p:sp>
        <p:nvSpPr>
          <p:cNvPr id="483" name="Google Shape;483;p46"/>
          <p:cNvSpPr txBox="1"/>
          <p:nvPr>
            <p:ph idx="1" type="body"/>
          </p:nvPr>
        </p:nvSpPr>
        <p:spPr>
          <a:xfrm>
            <a:off x="1295400" y="635296"/>
            <a:ext cx="77724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6600CC"/>
              </a:buClr>
              <a:buSzPts val="4400"/>
              <a:buNone/>
            </a:pPr>
            <a:r>
              <a:rPr lang="en-US"/>
              <a:t>’S ABOUT BUSINESS 11.1</a:t>
            </a:r>
            <a:endParaRPr/>
          </a:p>
        </p:txBody>
      </p:sp>
      <p:sp>
        <p:nvSpPr>
          <p:cNvPr id="484" name="Google Shape;484;p46"/>
          <p:cNvSpPr txBox="1"/>
          <p:nvPr>
            <p:ph idx="2" type="body"/>
          </p:nvPr>
        </p:nvSpPr>
        <p:spPr>
          <a:xfrm>
            <a:off x="609600" y="1828800"/>
            <a:ext cx="8001000" cy="4419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GEA Group Uses SAP for Financial Reporting</a:t>
            </a:r>
            <a:endParaRPr/>
          </a:p>
          <a:p>
            <a:pPr indent="-514350" lvl="1" marL="971550" rtl="0" algn="l">
              <a:spcBef>
                <a:spcPts val="480"/>
              </a:spcBef>
              <a:spcAft>
                <a:spcPts val="0"/>
              </a:spcAft>
              <a:buSzPts val="2400"/>
              <a:buAutoNum type="arabicPeriod"/>
            </a:pPr>
            <a:r>
              <a:rPr lang="en-US"/>
              <a:t>Discuss the reasons why financial reports must be timely.</a:t>
            </a:r>
            <a:endParaRPr/>
          </a:p>
          <a:p>
            <a:pPr indent="-514350" lvl="1" marL="971550" rtl="0" algn="l">
              <a:spcBef>
                <a:spcPts val="480"/>
              </a:spcBef>
              <a:spcAft>
                <a:spcPts val="0"/>
              </a:spcAft>
              <a:buSzPts val="2400"/>
              <a:buAutoNum type="arabicPeriod"/>
            </a:pPr>
            <a:r>
              <a:rPr lang="en-US"/>
              <a:t>Explain how SAP enabled the GEA Group to produce their financial reports in an efficient, timely manner.</a:t>
            </a:r>
            <a:endParaRPr/>
          </a:p>
          <a:p>
            <a:pPr indent="-514350" lvl="1" marL="971550" rtl="0" algn="l">
              <a:spcBef>
                <a:spcPts val="480"/>
              </a:spcBef>
              <a:spcAft>
                <a:spcPts val="0"/>
              </a:spcAft>
              <a:buSzPts val="2400"/>
              <a:buAutoNum type="arabicPeriod"/>
            </a:pPr>
            <a:r>
              <a:rPr lang="en-US"/>
              <a:t>What are the advantages of the SAP solution to the GEA Group?</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7"/>
          <p:cNvSpPr txBox="1"/>
          <p:nvPr>
            <p:ph idx="1" type="subTitle"/>
          </p:nvPr>
        </p:nvSpPr>
        <p:spPr>
          <a:xfrm>
            <a:off x="228600" y="304800"/>
            <a:ext cx="8381999"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ERP Support for Business Processes</a:t>
            </a:r>
            <a:endParaRPr/>
          </a:p>
        </p:txBody>
      </p:sp>
      <p:sp>
        <p:nvSpPr>
          <p:cNvPr id="490" name="Google Shape;490;p47"/>
          <p:cNvSpPr txBox="1"/>
          <p:nvPr>
            <p:ph idx="3" type="body"/>
          </p:nvPr>
        </p:nvSpPr>
        <p:spPr>
          <a:xfrm>
            <a:off x="380998" y="2286000"/>
            <a:ext cx="8382001" cy="3810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00CC"/>
              </a:buClr>
              <a:buSzPts val="3200"/>
              <a:buChar char="•"/>
            </a:pPr>
            <a:r>
              <a:rPr lang="en-US"/>
              <a:t>The Procurement, Fulfillment, and Production Processes</a:t>
            </a:r>
            <a:endParaRPr/>
          </a:p>
          <a:p>
            <a:pPr indent="-342900" lvl="0" marL="342900" rtl="0" algn="l">
              <a:spcBef>
                <a:spcPts val="640"/>
              </a:spcBef>
              <a:spcAft>
                <a:spcPts val="0"/>
              </a:spcAft>
              <a:buClr>
                <a:srgbClr val="6600CC"/>
              </a:buClr>
              <a:buSzPts val="3200"/>
              <a:buChar char="•"/>
            </a:pPr>
            <a:r>
              <a:rPr lang="en-US"/>
              <a:t>Interorganizational Processes: ERP with SCM and CRM</a:t>
            </a:r>
            <a:endParaRPr/>
          </a:p>
          <a:p>
            <a:pPr indent="-139700" lvl="0" marL="342900" rtl="0" algn="l">
              <a:spcBef>
                <a:spcPts val="640"/>
              </a:spcBef>
              <a:spcAft>
                <a:spcPts val="0"/>
              </a:spcAft>
              <a:buClr>
                <a:srgbClr val="6600CC"/>
              </a:buClr>
              <a:buSzPts val="3200"/>
              <a:buNone/>
            </a:pPr>
            <a:r>
              <a:t/>
            </a:r>
            <a:endParaRPr/>
          </a:p>
          <a:p>
            <a:pPr indent="-139700" lvl="0" marL="342900" rtl="0" algn="l">
              <a:spcBef>
                <a:spcPts val="640"/>
              </a:spcBef>
              <a:spcAft>
                <a:spcPts val="0"/>
              </a:spcAft>
              <a:buClr>
                <a:srgbClr val="6600CC"/>
              </a:buClr>
              <a:buSzPts val="32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8"/>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fontScale="92500"/>
          </a:bodyPr>
          <a:lstStyle/>
          <a:p>
            <a:pPr indent="0" lvl="0" marL="0" rtl="0" algn="l">
              <a:spcBef>
                <a:spcPts val="0"/>
              </a:spcBef>
              <a:spcAft>
                <a:spcPts val="0"/>
              </a:spcAft>
              <a:buClr>
                <a:srgbClr val="6600CC"/>
              </a:buClr>
              <a:buSzPct val="100000"/>
              <a:buNone/>
            </a:pPr>
            <a:r>
              <a:rPr lang="en-US"/>
              <a:t>The Procurement, Fulfillment, and Production Processes</a:t>
            </a:r>
            <a:endParaRPr/>
          </a:p>
        </p:txBody>
      </p:sp>
      <p:sp>
        <p:nvSpPr>
          <p:cNvPr id="497" name="Google Shape;497;p48"/>
          <p:cNvSpPr txBox="1"/>
          <p:nvPr>
            <p:ph idx="2" type="body"/>
          </p:nvPr>
        </p:nvSpPr>
        <p:spPr>
          <a:xfrm>
            <a:off x="421104" y="2209800"/>
            <a:ext cx="8341895" cy="39624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Procurement Process: </a:t>
            </a:r>
            <a:r>
              <a:rPr lang="en-US"/>
              <a:t>originates when a company needs to acquire goods or services from external sources, and it concludes when the company receives and pays for them.</a:t>
            </a:r>
            <a:endParaRPr/>
          </a:p>
          <a:p>
            <a:pPr indent="-342900" lvl="0" marL="342900" rtl="0" algn="l">
              <a:spcBef>
                <a:spcPts val="448"/>
              </a:spcBef>
              <a:spcAft>
                <a:spcPts val="0"/>
              </a:spcAft>
              <a:buClr>
                <a:schemeClr val="dk1"/>
              </a:buClr>
              <a:buSzPct val="100000"/>
              <a:buChar char="•"/>
            </a:pPr>
            <a:r>
              <a:rPr b="1" lang="en-US"/>
              <a:t>Order Fulfillment Process: </a:t>
            </a:r>
            <a:r>
              <a:rPr lang="en-US"/>
              <a:t>(order-to-cash process) process in which the company sells goods to a customer originating when the company receives a customer order, and concluding when the company receives a payment from the customer.</a:t>
            </a:r>
            <a:endParaRPr/>
          </a:p>
          <a:p>
            <a:pPr indent="-342900" lvl="0" marL="342900" rtl="0" algn="l">
              <a:spcBef>
                <a:spcPts val="448"/>
              </a:spcBef>
              <a:spcAft>
                <a:spcPts val="0"/>
              </a:spcAft>
              <a:buClr>
                <a:schemeClr val="dk1"/>
              </a:buClr>
              <a:buSzPct val="100000"/>
              <a:buChar char="•"/>
            </a:pPr>
            <a:r>
              <a:rPr b="1" lang="en-US"/>
              <a:t>Production Process: </a:t>
            </a:r>
            <a:r>
              <a:rPr lang="en-US"/>
              <a:t>occurring only in companies that produce physical goods, this process follows one of two strategies: </a:t>
            </a:r>
            <a:endParaRPr/>
          </a:p>
          <a:p>
            <a:pPr indent="-285750" lvl="1" marL="742950" rtl="0" algn="l">
              <a:spcBef>
                <a:spcPts val="392"/>
              </a:spcBef>
              <a:spcAft>
                <a:spcPts val="0"/>
              </a:spcAft>
              <a:buClr>
                <a:schemeClr val="dk1"/>
              </a:buClr>
              <a:buSzPct val="100000"/>
              <a:buChar char="–"/>
            </a:pPr>
            <a:r>
              <a:rPr lang="en-US"/>
              <a:t>make-to-stock and make-to-order.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9"/>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Clr>
                <a:srgbClr val="6600CC"/>
              </a:buClr>
              <a:buSzPts val="4400"/>
              <a:buNone/>
            </a:pPr>
            <a:r>
              <a:rPr lang="en-US"/>
              <a:t>Departments &amp; Documents Flow in Procurement</a:t>
            </a:r>
            <a:endParaRPr/>
          </a:p>
        </p:txBody>
      </p:sp>
      <p:pic>
        <p:nvPicPr>
          <p:cNvPr id="503" name="Google Shape;503;p49"/>
          <p:cNvPicPr preferRelativeResize="0"/>
          <p:nvPr>
            <p:ph idx="2" type="body"/>
          </p:nvPr>
        </p:nvPicPr>
        <p:blipFill rotWithShape="1">
          <a:blip r:embed="rId3">
            <a:alphaModFix/>
          </a:blip>
          <a:srcRect b="0" l="0" r="0" t="0"/>
          <a:stretch/>
        </p:blipFill>
        <p:spPr>
          <a:xfrm>
            <a:off x="228600" y="1676400"/>
            <a:ext cx="8686800" cy="396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7" name="Shape 167"/>
        <p:cNvGrpSpPr/>
        <p:nvPr/>
      </p:nvGrpSpPr>
      <p:grpSpPr>
        <a:xfrm>
          <a:off x="0" y="0"/>
          <a:ext cx="0" cy="0"/>
          <a:chOff x="0" y="0"/>
          <a:chExt cx="0" cy="0"/>
        </a:xfrm>
      </p:grpSpPr>
      <p:sp>
        <p:nvSpPr>
          <p:cNvPr id="168" name="Google Shape;168;p5"/>
          <p:cNvSpPr txBox="1"/>
          <p:nvPr>
            <p:ph idx="1" type="body"/>
          </p:nvPr>
        </p:nvSpPr>
        <p:spPr>
          <a:xfrm>
            <a:off x="457200" y="1371600"/>
            <a:ext cx="82296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Lion King </a:t>
            </a:r>
            <a:br>
              <a:rPr lang="en-US"/>
            </a:br>
            <a:r>
              <a:rPr lang="en-US"/>
              <a:t>Roars Back</a:t>
            </a:r>
            <a:endParaRPr/>
          </a:p>
          <a:p>
            <a:pPr indent="-457200" lvl="1" marL="914400" rtl="0" algn="l">
              <a:spcBef>
                <a:spcPts val="480"/>
              </a:spcBef>
              <a:spcAft>
                <a:spcPts val="0"/>
              </a:spcAft>
              <a:buSzPts val="2400"/>
              <a:buAutoNum type="arabicPeriod"/>
            </a:pPr>
            <a:r>
              <a:rPr lang="en-US"/>
              <a:t>Why are yield </a:t>
            </a:r>
            <a:br>
              <a:rPr lang="en-US"/>
            </a:br>
            <a:r>
              <a:rPr lang="en-US"/>
              <a:t>management systems </a:t>
            </a:r>
            <a:br>
              <a:rPr lang="en-US"/>
            </a:br>
            <a:r>
              <a:rPr lang="en-US"/>
              <a:t>so important to the </a:t>
            </a:r>
            <a:br>
              <a:rPr lang="en-US"/>
            </a:br>
            <a:r>
              <a:rPr lang="en-US"/>
              <a:t>producers of Broadway </a:t>
            </a:r>
            <a:br>
              <a:rPr lang="en-US"/>
            </a:br>
            <a:r>
              <a:rPr lang="en-US"/>
              <a:t>shows? Hint: What is the value of an unsold seat once the curtain goes up?</a:t>
            </a:r>
            <a:endParaRPr/>
          </a:p>
          <a:p>
            <a:pPr indent="-457200" lvl="1" marL="914400" rtl="0" algn="l">
              <a:spcBef>
                <a:spcPts val="480"/>
              </a:spcBef>
              <a:spcAft>
                <a:spcPts val="0"/>
              </a:spcAft>
              <a:buSzPts val="2400"/>
              <a:buAutoNum type="arabicPeriod"/>
            </a:pPr>
            <a:r>
              <a:rPr lang="en-US"/>
              <a:t>Describe potential disadvantages of Disney’s yield management system.</a:t>
            </a:r>
            <a:endParaRPr/>
          </a:p>
        </p:txBody>
      </p:sp>
      <p:sp>
        <p:nvSpPr>
          <p:cNvPr id="169" name="Google Shape;169;p5"/>
          <p:cNvSpPr txBox="1"/>
          <p:nvPr>
            <p:ph type="title"/>
          </p:nvPr>
        </p:nvSpPr>
        <p:spPr>
          <a:xfrm>
            <a:off x="3276600" y="228600"/>
            <a:ext cx="22098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66092"/>
              </a:buClr>
              <a:buSzPts val="4400"/>
              <a:buFont typeface="Verdana"/>
              <a:buNone/>
            </a:pPr>
            <a:r>
              <a:t/>
            </a:r>
            <a:endParaRPr/>
          </a:p>
        </p:txBody>
      </p:sp>
      <p:pic>
        <p:nvPicPr>
          <p:cNvPr id="170" name="Google Shape;170;p5"/>
          <p:cNvPicPr preferRelativeResize="0"/>
          <p:nvPr/>
        </p:nvPicPr>
        <p:blipFill rotWithShape="1">
          <a:blip r:embed="rId3">
            <a:alphaModFix/>
          </a:blip>
          <a:srcRect b="0" l="0" r="0" t="0"/>
          <a:stretch/>
        </p:blipFill>
        <p:spPr>
          <a:xfrm>
            <a:off x="5257800" y="1371600"/>
            <a:ext cx="3503295" cy="251478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0"/>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Clr>
                <a:srgbClr val="6600CC"/>
              </a:buClr>
              <a:buSzPts val="4400"/>
              <a:buNone/>
            </a:pPr>
            <a:r>
              <a:rPr lang="en-US"/>
              <a:t>Departments &amp; Documents Flow in Fulfillment</a:t>
            </a:r>
            <a:endParaRPr/>
          </a:p>
        </p:txBody>
      </p:sp>
      <p:pic>
        <p:nvPicPr>
          <p:cNvPr id="509" name="Google Shape;509;p50"/>
          <p:cNvPicPr preferRelativeResize="0"/>
          <p:nvPr>
            <p:ph idx="2" type="body"/>
          </p:nvPr>
        </p:nvPicPr>
        <p:blipFill rotWithShape="1">
          <a:blip r:embed="rId3">
            <a:alphaModFix/>
          </a:blip>
          <a:srcRect b="0" l="0" r="0" t="0"/>
          <a:stretch/>
        </p:blipFill>
        <p:spPr>
          <a:xfrm>
            <a:off x="465220" y="1828800"/>
            <a:ext cx="8526379" cy="3657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1"/>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Clr>
                <a:srgbClr val="6600CC"/>
              </a:buClr>
              <a:buSzPts val="4400"/>
              <a:buNone/>
            </a:pPr>
            <a:r>
              <a:rPr lang="en-US"/>
              <a:t>Departments &amp; Documents Flow in Production</a:t>
            </a:r>
            <a:endParaRPr/>
          </a:p>
        </p:txBody>
      </p:sp>
      <p:pic>
        <p:nvPicPr>
          <p:cNvPr id="515" name="Google Shape;515;p51"/>
          <p:cNvPicPr preferRelativeResize="0"/>
          <p:nvPr>
            <p:ph idx="2" type="body"/>
          </p:nvPr>
        </p:nvPicPr>
        <p:blipFill rotWithShape="1">
          <a:blip r:embed="rId3">
            <a:alphaModFix/>
          </a:blip>
          <a:srcRect b="0" l="0" r="0" t="0"/>
          <a:stretch/>
        </p:blipFill>
        <p:spPr>
          <a:xfrm>
            <a:off x="457200" y="2286000"/>
            <a:ext cx="8458200" cy="31242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2"/>
          <p:cNvSpPr txBox="1"/>
          <p:nvPr>
            <p:ph idx="1" type="subTitle"/>
          </p:nvPr>
        </p:nvSpPr>
        <p:spPr>
          <a:xfrm>
            <a:off x="457200" y="76200"/>
            <a:ext cx="8153399" cy="1371600"/>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Clr>
                <a:srgbClr val="6600CC"/>
              </a:buClr>
              <a:buSzPts val="4400"/>
              <a:buNone/>
            </a:pPr>
            <a:r>
              <a:rPr lang="en-US"/>
              <a:t>Integrated Processes with ERP Systems</a:t>
            </a:r>
            <a:endParaRPr/>
          </a:p>
        </p:txBody>
      </p:sp>
      <p:pic>
        <p:nvPicPr>
          <p:cNvPr id="521" name="Google Shape;521;p52"/>
          <p:cNvPicPr preferRelativeResize="0"/>
          <p:nvPr>
            <p:ph idx="2" type="body"/>
          </p:nvPr>
        </p:nvPicPr>
        <p:blipFill rotWithShape="1">
          <a:blip r:embed="rId3">
            <a:alphaModFix/>
          </a:blip>
          <a:srcRect b="0" l="0" r="0" t="0"/>
          <a:stretch/>
        </p:blipFill>
        <p:spPr>
          <a:xfrm>
            <a:off x="437147" y="1447800"/>
            <a:ext cx="8686799" cy="52578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3"/>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fontScale="92500"/>
          </a:bodyPr>
          <a:lstStyle/>
          <a:p>
            <a:pPr indent="0" lvl="0" marL="0" rtl="0" algn="l">
              <a:spcBef>
                <a:spcPts val="0"/>
              </a:spcBef>
              <a:spcAft>
                <a:spcPts val="0"/>
              </a:spcAft>
              <a:buClr>
                <a:srgbClr val="6600CC"/>
              </a:buClr>
              <a:buSzPct val="100000"/>
              <a:buNone/>
            </a:pPr>
            <a:r>
              <a:rPr lang="en-US"/>
              <a:t>Interorganizational Processes: ERP with SCM and CRM</a:t>
            </a:r>
            <a:endParaRPr/>
          </a:p>
        </p:txBody>
      </p:sp>
      <p:sp>
        <p:nvSpPr>
          <p:cNvPr id="528" name="Google Shape;528;p53"/>
          <p:cNvSpPr txBox="1"/>
          <p:nvPr>
            <p:ph idx="2" type="body"/>
          </p:nvPr>
        </p:nvSpPr>
        <p:spPr>
          <a:xfrm>
            <a:off x="228600" y="2133600"/>
            <a:ext cx="8610600" cy="41148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SCM and CRM Processes: </a:t>
            </a:r>
            <a:r>
              <a:rPr lang="en-US"/>
              <a:t>help multiple firms in an industry coordinate activities such as the production-to-sale of goods and services.</a:t>
            </a:r>
            <a:endParaRPr/>
          </a:p>
          <a:p>
            <a:pPr indent="-342900" lvl="0" marL="342900" rtl="0" algn="l">
              <a:spcBef>
                <a:spcPts val="448"/>
              </a:spcBef>
              <a:spcAft>
                <a:spcPts val="0"/>
              </a:spcAft>
              <a:buClr>
                <a:schemeClr val="dk1"/>
              </a:buClr>
              <a:buSzPct val="100000"/>
              <a:buChar char="•"/>
            </a:pPr>
            <a:r>
              <a:rPr b="1" lang="en-US"/>
              <a:t>ERP SCM Systems: </a:t>
            </a:r>
            <a:r>
              <a:rPr lang="en-US"/>
              <a:t>have the capability to place automatic requests to replenish raw materials/goods based on established criteria (e.g., below minimum quantity, expiration dates on perishable goods, etc.).</a:t>
            </a:r>
            <a:endParaRPr/>
          </a:p>
          <a:p>
            <a:pPr indent="-342900" lvl="0" marL="342900" rtl="0" algn="l">
              <a:spcBef>
                <a:spcPts val="448"/>
              </a:spcBef>
              <a:spcAft>
                <a:spcPts val="0"/>
              </a:spcAft>
              <a:buClr>
                <a:schemeClr val="dk1"/>
              </a:buClr>
              <a:buSzPct val="100000"/>
              <a:buChar char="•"/>
            </a:pPr>
            <a:r>
              <a:rPr b="1" lang="en-US"/>
              <a:t>ERP CRM Systems: </a:t>
            </a:r>
            <a:r>
              <a:rPr lang="en-US"/>
              <a:t>generate forecasting analyses of product consumption based on critical variables such as geographical area, season, day of the week, and type of customer; and, identify particular customer needs and then utilize this information to suggest specific product campaigns.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3" name="Shape 533"/>
        <p:cNvGrpSpPr/>
        <p:nvPr/>
      </p:nvGrpSpPr>
      <p:grpSpPr>
        <a:xfrm>
          <a:off x="0" y="0"/>
          <a:ext cx="0" cy="0"/>
          <a:chOff x="0" y="0"/>
          <a:chExt cx="0" cy="0"/>
        </a:xfrm>
      </p:grpSpPr>
      <p:sp>
        <p:nvSpPr>
          <p:cNvPr id="534" name="Google Shape;534;p54"/>
          <p:cNvSpPr txBox="1"/>
          <p:nvPr>
            <p:ph idx="1" type="subTitle"/>
          </p:nvPr>
        </p:nvSpPr>
        <p:spPr>
          <a:xfrm>
            <a:off x="457200" y="76200"/>
            <a:ext cx="8153399" cy="1676400"/>
          </a:xfrm>
          <a:prstGeom prst="rect">
            <a:avLst/>
          </a:prstGeom>
          <a:noFill/>
          <a:ln>
            <a:noFill/>
          </a:ln>
        </p:spPr>
        <p:txBody>
          <a:bodyPr anchorCtr="0" anchor="b" bIns="45700" lIns="91425" spcFirstLastPara="1" rIns="91425" wrap="square" tIns="45700">
            <a:normAutofit fontScale="92500"/>
          </a:bodyPr>
          <a:lstStyle/>
          <a:p>
            <a:pPr indent="0" lvl="0" marL="0" rtl="0" algn="l">
              <a:spcBef>
                <a:spcPts val="0"/>
              </a:spcBef>
              <a:spcAft>
                <a:spcPts val="0"/>
              </a:spcAft>
              <a:buClr>
                <a:srgbClr val="6600CC"/>
              </a:buClr>
              <a:buSzPct val="100000"/>
              <a:buNone/>
            </a:pPr>
            <a:r>
              <a:rPr lang="en-US"/>
              <a:t>Interorganizational Processes: ERP with SCM and CRM</a:t>
            </a:r>
            <a:endParaRPr/>
          </a:p>
        </p:txBody>
      </p:sp>
      <p:sp>
        <p:nvSpPr>
          <p:cNvPr id="535" name="Google Shape;535;p54"/>
          <p:cNvSpPr txBox="1"/>
          <p:nvPr>
            <p:ph idx="2" type="body"/>
          </p:nvPr>
        </p:nvSpPr>
        <p:spPr>
          <a:xfrm>
            <a:off x="228600" y="2133600"/>
            <a:ext cx="8610600" cy="41148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a:t>SCM and CRM Processes: </a:t>
            </a:r>
            <a:r>
              <a:rPr lang="en-US"/>
              <a:t>help multiple firms in an industry coordinate activities such as the production-to-sale of goods and services.</a:t>
            </a:r>
            <a:endParaRPr/>
          </a:p>
          <a:p>
            <a:pPr indent="-342900" lvl="0" marL="342900" rtl="0" algn="l">
              <a:spcBef>
                <a:spcPts val="448"/>
              </a:spcBef>
              <a:spcAft>
                <a:spcPts val="0"/>
              </a:spcAft>
              <a:buClr>
                <a:schemeClr val="dk1"/>
              </a:buClr>
              <a:buSzPct val="100000"/>
              <a:buChar char="•"/>
            </a:pPr>
            <a:r>
              <a:rPr b="1" lang="en-US"/>
              <a:t>ERP SCM Systems: </a:t>
            </a:r>
            <a:endParaRPr b="1"/>
          </a:p>
          <a:p>
            <a:pPr indent="-342900" lvl="0" marL="342900" rtl="0" algn="l">
              <a:spcBef>
                <a:spcPts val="448"/>
              </a:spcBef>
              <a:spcAft>
                <a:spcPts val="0"/>
              </a:spcAft>
              <a:buClr>
                <a:schemeClr val="dk1"/>
              </a:buClr>
              <a:buSzPct val="100000"/>
              <a:buChar char="•"/>
            </a:pPr>
            <a:r>
              <a:rPr lang="en-US"/>
              <a:t>Place automatic requests to replenish raw materials/goods based on established criteria (e.g., below minimum quantity, expiration dates on perishable goods, etc.).</a:t>
            </a:r>
            <a:endParaRPr/>
          </a:p>
          <a:p>
            <a:pPr indent="-342900" lvl="0" marL="342900" rtl="0" algn="l">
              <a:spcBef>
                <a:spcPts val="448"/>
              </a:spcBef>
              <a:spcAft>
                <a:spcPts val="0"/>
              </a:spcAft>
              <a:buClr>
                <a:schemeClr val="dk1"/>
              </a:buClr>
              <a:buSzPct val="100000"/>
              <a:buChar char="•"/>
            </a:pPr>
            <a:r>
              <a:rPr b="1" lang="en-US"/>
              <a:t>ERP CRM Systems: </a:t>
            </a:r>
            <a:endParaRPr b="1"/>
          </a:p>
          <a:p>
            <a:pPr indent="-342900" lvl="0" marL="342900" rtl="0" algn="l">
              <a:spcBef>
                <a:spcPts val="448"/>
              </a:spcBef>
              <a:spcAft>
                <a:spcPts val="0"/>
              </a:spcAft>
              <a:buClr>
                <a:schemeClr val="dk1"/>
              </a:buClr>
              <a:buSzPct val="100000"/>
              <a:buChar char="•"/>
            </a:pPr>
            <a:r>
              <a:rPr lang="en-US"/>
              <a:t>forecasting of product consumption based on critical variables such as geographical area, season, day of the week, and type of customer; and, identify particular customer needs and then utilize this information to suggest specific product campaigns.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5" name="Shape 175"/>
        <p:cNvGrpSpPr/>
        <p:nvPr/>
      </p:nvGrpSpPr>
      <p:grpSpPr>
        <a:xfrm>
          <a:off x="0" y="0"/>
          <a:ext cx="0" cy="0"/>
          <a:chOff x="0" y="0"/>
          <a:chExt cx="0" cy="0"/>
        </a:xfrm>
      </p:grpSpPr>
      <p:sp>
        <p:nvSpPr>
          <p:cNvPr id="176" name="Google Shape;176;p6"/>
          <p:cNvSpPr txBox="1"/>
          <p:nvPr>
            <p:ph idx="1" type="subTitle"/>
          </p:nvPr>
        </p:nvSpPr>
        <p:spPr>
          <a:xfrm>
            <a:off x="-36095" y="228600"/>
            <a:ext cx="10210800"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Transaction Processing Systems</a:t>
            </a:r>
            <a:endParaRPr/>
          </a:p>
        </p:txBody>
      </p:sp>
      <p:sp>
        <p:nvSpPr>
          <p:cNvPr id="177" name="Google Shape;177;p6"/>
          <p:cNvSpPr txBox="1"/>
          <p:nvPr>
            <p:ph idx="3" type="body"/>
          </p:nvPr>
        </p:nvSpPr>
        <p:spPr>
          <a:xfrm>
            <a:off x="838200" y="2209800"/>
            <a:ext cx="7543800" cy="3810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6600CC"/>
              </a:buClr>
              <a:buSzPts val="3200"/>
              <a:buChar char="•"/>
            </a:pPr>
            <a:r>
              <a:rPr lang="en-US"/>
              <a:t>Transaction</a:t>
            </a:r>
            <a:endParaRPr/>
          </a:p>
          <a:p>
            <a:pPr indent="-342900" lvl="0" marL="342900" rtl="0" algn="l">
              <a:spcBef>
                <a:spcPts val="640"/>
              </a:spcBef>
              <a:spcAft>
                <a:spcPts val="0"/>
              </a:spcAft>
              <a:buClr>
                <a:srgbClr val="6600CC"/>
              </a:buClr>
              <a:buSzPts val="3200"/>
              <a:buChar char="•"/>
            </a:pPr>
            <a:r>
              <a:rPr lang="en-US"/>
              <a:t>Transaction Processing System (TPS)</a:t>
            </a:r>
            <a:endParaRPr/>
          </a:p>
          <a:p>
            <a:pPr indent="-342900" lvl="0" marL="342900" rtl="0" algn="l">
              <a:spcBef>
                <a:spcPts val="640"/>
              </a:spcBef>
              <a:spcAft>
                <a:spcPts val="0"/>
              </a:spcAft>
              <a:buClr>
                <a:srgbClr val="6600CC"/>
              </a:buClr>
              <a:buSzPts val="3200"/>
              <a:buChar char="•"/>
            </a:pPr>
            <a:r>
              <a:rPr lang="en-US"/>
              <a:t>Batch Processing</a:t>
            </a:r>
            <a:endParaRPr/>
          </a:p>
          <a:p>
            <a:pPr indent="-342900" lvl="0" marL="342900" rtl="0" algn="l">
              <a:spcBef>
                <a:spcPts val="640"/>
              </a:spcBef>
              <a:spcAft>
                <a:spcPts val="0"/>
              </a:spcAft>
              <a:buClr>
                <a:srgbClr val="6600CC"/>
              </a:buClr>
              <a:buSzPts val="3200"/>
              <a:buChar char="•"/>
            </a:pPr>
            <a:r>
              <a:rPr lang="en-US"/>
              <a:t>Online Transaction Processing (OLTP)</a:t>
            </a:r>
            <a:endParaRPr/>
          </a:p>
          <a:p>
            <a:pPr indent="-139700" lvl="0" marL="342900" rtl="0" algn="l">
              <a:spcBef>
                <a:spcPts val="640"/>
              </a:spcBef>
              <a:spcAft>
                <a:spcPts val="0"/>
              </a:spcAft>
              <a:buClr>
                <a:srgbClr val="6600CC"/>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idx="1" type="subTitle"/>
          </p:nvPr>
        </p:nvSpPr>
        <p:spPr>
          <a:xfrm>
            <a:off x="-36095" y="228600"/>
            <a:ext cx="10210800"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Transaction Processing Systems</a:t>
            </a:r>
            <a:endParaRPr/>
          </a:p>
        </p:txBody>
      </p:sp>
      <p:sp>
        <p:nvSpPr>
          <p:cNvPr id="184" name="Google Shape;184;p7"/>
          <p:cNvSpPr txBox="1"/>
          <p:nvPr>
            <p:ph idx="3" type="body"/>
          </p:nvPr>
        </p:nvSpPr>
        <p:spPr>
          <a:xfrm>
            <a:off x="0" y="1905000"/>
            <a:ext cx="88392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6600CC"/>
              </a:buClr>
              <a:buSzPts val="2400"/>
              <a:buChar char="•"/>
            </a:pPr>
            <a:r>
              <a:rPr b="1" lang="en-US" sz="2400"/>
              <a:t>Transaction: </a:t>
            </a:r>
            <a:r>
              <a:rPr lang="en-US" sz="2400"/>
              <a:t>any business event that generates data worthy of being captured and stored in a database (e.g., product manufactured, a service sold, a person hired, and a payroll check generated)</a:t>
            </a:r>
            <a:endParaRPr sz="2400"/>
          </a:p>
          <a:p>
            <a:pPr indent="-342900" lvl="0" marL="342900" rtl="0" algn="l">
              <a:spcBef>
                <a:spcPts val="480"/>
              </a:spcBef>
              <a:spcAft>
                <a:spcPts val="0"/>
              </a:spcAft>
              <a:buClr>
                <a:srgbClr val="6600CC"/>
              </a:buClr>
              <a:buSzPts val="2400"/>
              <a:buChar char="•"/>
            </a:pPr>
            <a:r>
              <a:rPr b="1" lang="en-US" sz="2400"/>
              <a:t>Transaction Processing System (TPS): </a:t>
            </a:r>
            <a:r>
              <a:rPr lang="en-US" sz="2400"/>
              <a:t>supports the monitoring, collection, storage, and processing of data from the organization’s basic business transactions, each of which generates and collects data continuously, in real time.</a:t>
            </a:r>
            <a:endParaRPr sz="2400"/>
          </a:p>
          <a:p>
            <a:pPr indent="-342900" lvl="0" marL="342900" rtl="0" algn="l">
              <a:spcBef>
                <a:spcPts val="480"/>
              </a:spcBef>
              <a:spcAft>
                <a:spcPts val="0"/>
              </a:spcAft>
              <a:buClr>
                <a:srgbClr val="6600CC"/>
              </a:buClr>
              <a:buSzPts val="2400"/>
              <a:buChar char="•"/>
            </a:pPr>
            <a:r>
              <a:rPr b="1" lang="en-US" sz="2400"/>
              <a:t>Source Data Automation: </a:t>
            </a:r>
            <a:r>
              <a:rPr lang="en-US" sz="2400"/>
              <a:t>a process in which organizations try to automate the TPS data entry as much as possible because of the large volume involved.</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idx="1" type="subTitle"/>
          </p:nvPr>
        </p:nvSpPr>
        <p:spPr>
          <a:xfrm>
            <a:off x="-36095" y="228600"/>
            <a:ext cx="10210800" cy="167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9900"/>
              </a:buClr>
              <a:buSzPts val="4400"/>
              <a:buNone/>
            </a:pPr>
            <a:r>
              <a:rPr lang="en-US"/>
              <a:t>Transaction Processing Systems</a:t>
            </a:r>
            <a:endParaRPr/>
          </a:p>
        </p:txBody>
      </p:sp>
      <p:sp>
        <p:nvSpPr>
          <p:cNvPr id="191" name="Google Shape;191;p8"/>
          <p:cNvSpPr txBox="1"/>
          <p:nvPr>
            <p:ph idx="3" type="body"/>
          </p:nvPr>
        </p:nvSpPr>
        <p:spPr>
          <a:xfrm>
            <a:off x="152400" y="2057400"/>
            <a:ext cx="86868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6600CC"/>
              </a:buClr>
              <a:buSzPts val="2800"/>
              <a:buChar char="•"/>
            </a:pPr>
            <a:r>
              <a:rPr b="1" lang="en-US" sz="2800"/>
              <a:t>Batch Processing: </a:t>
            </a:r>
            <a:r>
              <a:rPr lang="en-US" sz="2800"/>
              <a:t>the firm collects data from transactions as they occur, placing them in groups or batches then prepares and processes the batches periodically.</a:t>
            </a:r>
            <a:endParaRPr sz="2800"/>
          </a:p>
          <a:p>
            <a:pPr indent="-342900" lvl="0" marL="342900" rtl="0" algn="l">
              <a:spcBef>
                <a:spcPts val="560"/>
              </a:spcBef>
              <a:spcAft>
                <a:spcPts val="0"/>
              </a:spcAft>
              <a:buClr>
                <a:srgbClr val="6600CC"/>
              </a:buClr>
              <a:buSzPts val="2800"/>
              <a:buChar char="•"/>
            </a:pPr>
            <a:r>
              <a:rPr b="1" lang="en-US" sz="2800"/>
              <a:t>Online Transaction Processing (OLTP): </a:t>
            </a:r>
            <a:r>
              <a:rPr lang="en-US" sz="2800"/>
              <a:t>business transactions are processed online as soon as they occur and system performs these tasks in real time by means of online technologies.</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5" name="Shape 195"/>
        <p:cNvGrpSpPr/>
        <p:nvPr/>
      </p:nvGrpSpPr>
      <p:grpSpPr>
        <a:xfrm>
          <a:off x="0" y="0"/>
          <a:ext cx="0" cy="0"/>
          <a:chOff x="0" y="0"/>
          <a:chExt cx="0" cy="0"/>
        </a:xfrm>
      </p:grpSpPr>
      <p:sp>
        <p:nvSpPr>
          <p:cNvPr id="196" name="Google Shape;196;p9"/>
          <p:cNvSpPr txBox="1"/>
          <p:nvPr>
            <p:ph type="title"/>
          </p:nvPr>
        </p:nvSpPr>
        <p:spPr>
          <a:xfrm>
            <a:off x="457200" y="228600"/>
            <a:ext cx="99822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CCFF"/>
              </a:buClr>
              <a:buSzPts val="4400"/>
              <a:buFont typeface="Verdana"/>
              <a:buNone/>
            </a:pPr>
            <a:r>
              <a:rPr lang="en-US"/>
              <a:t>Transaction Processing Systems</a:t>
            </a:r>
            <a:br>
              <a:rPr lang="en-US"/>
            </a:br>
            <a:endParaRPr/>
          </a:p>
        </p:txBody>
      </p:sp>
      <p:sp>
        <p:nvSpPr>
          <p:cNvPr id="197" name="Google Shape;197;p9"/>
          <p:cNvSpPr txBox="1"/>
          <p:nvPr>
            <p:ph idx="1" type="body"/>
          </p:nvPr>
        </p:nvSpPr>
        <p:spPr>
          <a:xfrm>
            <a:off x="457200" y="1008380"/>
            <a:ext cx="8229600" cy="5396230"/>
          </a:xfrm>
          <a:prstGeom prst="rect">
            <a:avLst/>
          </a:prstGeom>
          <a:noFill/>
          <a:ln>
            <a:noFill/>
          </a:ln>
        </p:spPr>
        <p:txBody>
          <a:bodyPr anchorCtr="0" anchor="t" bIns="45700" lIns="91425" spcFirstLastPara="1" rIns="91425" wrap="square" tIns="45700">
            <a:normAutofit fontScale="90000" lnSpcReduction="10000"/>
          </a:bodyPr>
          <a:lstStyle/>
          <a:p>
            <a:pPr indent="-514350" lvl="0" marL="514350" rtl="0" algn="l">
              <a:spcBef>
                <a:spcPts val="0"/>
              </a:spcBef>
              <a:spcAft>
                <a:spcPts val="0"/>
              </a:spcAft>
              <a:buClr>
                <a:srgbClr val="00B0F0"/>
              </a:buClr>
              <a:buSzPct val="100000"/>
              <a:buFont typeface="Georgia"/>
              <a:buAutoNum type="arabicPeriod"/>
            </a:pPr>
            <a:r>
              <a:rPr lang="en-US"/>
              <a:t>TPSs are inputs for the functional area information systems and business intelligence systems, as well as business operations such as customer relationship management, knowledge management, and e-commerce. </a:t>
            </a:r>
            <a:endParaRPr/>
          </a:p>
          <a:p>
            <a:pPr indent="-514350" lvl="0" marL="514350" rtl="0" algn="l">
              <a:spcBef>
                <a:spcPts val="576"/>
              </a:spcBef>
              <a:spcAft>
                <a:spcPts val="0"/>
              </a:spcAft>
              <a:buClr>
                <a:srgbClr val="00B0F0"/>
              </a:buClr>
              <a:buSzPct val="100000"/>
              <a:buFont typeface="Georgia"/>
              <a:buAutoNum type="arabicPeriod"/>
            </a:pPr>
            <a:r>
              <a:rPr lang="en-US"/>
              <a:t>TPSs have to efficiently handle both high volumes of data and large variations in those volumes</a:t>
            </a:r>
            <a:endParaRPr/>
          </a:p>
          <a:p>
            <a:pPr indent="-514350" lvl="0" marL="514350" rtl="0" algn="l">
              <a:spcBef>
                <a:spcPts val="576"/>
              </a:spcBef>
              <a:spcAft>
                <a:spcPts val="0"/>
              </a:spcAft>
              <a:buClr>
                <a:srgbClr val="00B0F0"/>
              </a:buClr>
              <a:buSzPct val="100000"/>
              <a:buFont typeface="Georgia"/>
              <a:buAutoNum type="arabicPeriod"/>
            </a:pPr>
            <a:r>
              <a:rPr lang="en-US"/>
              <a:t>they must avoid errors and downtime, record results accurately and securely, and maintain privacy and security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2013-08-07T23:49:00Z</dcterms:created>
  <dc:creator>John Kenneth Corley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349D191A2BFC44DD8630257C47670232</vt:lpwstr>
  </property>
  <property fmtid="{D5CDD505-2E9C-101B-9397-08002B2CF9AE}" pid="3" name="KSOProductBuildVer">
    <vt:lpwstr>1033-11.2.0.11191</vt:lpwstr>
  </property>
</Properties>
</file>