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Lst>
  <p:sldSz cy="6858000" cx="9144000"/>
  <p:notesSz cx="9144000" cy="6858000"/>
  <p:embeddedFontLst>
    <p:embeddedFont>
      <p:font typeface="Quattrocento Sans"/>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09" roundtripDataSignature="AMtx7mhaOL8I2Y3HfebWCTG38SAB/1yX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QuattrocentoSans-italic.fntdata"/><Relationship Id="rId106" Type="http://schemas.openxmlformats.org/officeDocument/2006/relationships/font" Target="fonts/QuattrocentoSans-bold.fntdata"/><Relationship Id="rId105" Type="http://schemas.openxmlformats.org/officeDocument/2006/relationships/font" Target="fonts/QuattrocentoSans-regular.fntdata"/><Relationship Id="rId104" Type="http://schemas.openxmlformats.org/officeDocument/2006/relationships/slide" Target="slides/slide99.xml"/><Relationship Id="rId109" Type="http://customschemas.google.com/relationships/presentationmetadata" Target="metadata"/><Relationship Id="rId108" Type="http://schemas.openxmlformats.org/officeDocument/2006/relationships/font" Target="fonts/QuattrocentoSans-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7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8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8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8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8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8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8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9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9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9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9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9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9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01"/>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65F6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1"/>
          <p:cNvSpPr txBox="1"/>
          <p:nvPr>
            <p:ph idx="1" type="body"/>
          </p:nvPr>
        </p:nvSpPr>
        <p:spPr>
          <a:xfrm>
            <a:off x="535940" y="1622805"/>
            <a:ext cx="7312659" cy="43484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0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10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103"/>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65F6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0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65F6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05"/>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65F6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0"/>
          <p:cNvSpPr/>
          <p:nvPr/>
        </p:nvSpPr>
        <p:spPr>
          <a:xfrm>
            <a:off x="8763000" y="0"/>
            <a:ext cx="0" cy="6858000"/>
          </a:xfrm>
          <a:custGeom>
            <a:rect b="b" l="l" r="r" t="t"/>
            <a:pathLst>
              <a:path extrusionOk="0" h="6858000" w="120000">
                <a:moveTo>
                  <a:pt x="0" y="0"/>
                </a:moveTo>
                <a:lnTo>
                  <a:pt x="0" y="6857999"/>
                </a:lnTo>
              </a:path>
            </a:pathLst>
          </a:custGeom>
          <a:noFill/>
          <a:ln cap="flat" cmpd="sng" w="38100">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00"/>
          <p:cNvSpPr/>
          <p:nvPr/>
        </p:nvSpPr>
        <p:spPr>
          <a:xfrm>
            <a:off x="47625" y="0"/>
            <a:ext cx="57150" cy="6858000"/>
          </a:xfrm>
          <a:custGeom>
            <a:rect b="b" l="l" r="r" t="t"/>
            <a:pathLst>
              <a:path extrusionOk="0" h="6858000" w="57150">
                <a:moveTo>
                  <a:pt x="11430" y="0"/>
                </a:moveTo>
                <a:lnTo>
                  <a:pt x="0" y="0"/>
                </a:lnTo>
                <a:lnTo>
                  <a:pt x="0" y="6858000"/>
                </a:lnTo>
                <a:lnTo>
                  <a:pt x="11430" y="6858000"/>
                </a:lnTo>
                <a:lnTo>
                  <a:pt x="11430" y="0"/>
                </a:lnTo>
                <a:close/>
              </a:path>
              <a:path extrusionOk="0" h="6858000" w="57150">
                <a:moveTo>
                  <a:pt x="57150" y="0"/>
                </a:moveTo>
                <a:lnTo>
                  <a:pt x="22860" y="0"/>
                </a:lnTo>
                <a:lnTo>
                  <a:pt x="22860" y="6858000"/>
                </a:lnTo>
                <a:lnTo>
                  <a:pt x="57150" y="6858000"/>
                </a:lnTo>
                <a:lnTo>
                  <a:pt x="57150" y="0"/>
                </a:lnTo>
                <a:close/>
              </a:path>
            </a:pathLst>
          </a:custGeom>
          <a:solidFill>
            <a:srgbClr val="FDC3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00"/>
          <p:cNvSpPr/>
          <p:nvPr/>
        </p:nvSpPr>
        <p:spPr>
          <a:xfrm>
            <a:off x="8839200" y="0"/>
            <a:ext cx="304800" cy="6858000"/>
          </a:xfrm>
          <a:custGeom>
            <a:rect b="b" l="l" r="r" t="t"/>
            <a:pathLst>
              <a:path extrusionOk="0" h="6858000" w="304800">
                <a:moveTo>
                  <a:pt x="304800" y="0"/>
                </a:moveTo>
                <a:lnTo>
                  <a:pt x="0" y="0"/>
                </a:lnTo>
                <a:lnTo>
                  <a:pt x="0" y="6858000"/>
                </a:lnTo>
                <a:lnTo>
                  <a:pt x="304800" y="6858000"/>
                </a:lnTo>
                <a:lnTo>
                  <a:pt x="304800" y="0"/>
                </a:lnTo>
                <a:close/>
              </a:path>
            </a:pathLst>
          </a:custGeom>
          <a:solidFill>
            <a:srgbClr val="FDC3AD">
              <a:alpha val="8666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00"/>
          <p:cNvSpPr/>
          <p:nvPr/>
        </p:nvSpPr>
        <p:spPr>
          <a:xfrm>
            <a:off x="8915400" y="0"/>
            <a:ext cx="0" cy="6858000"/>
          </a:xfrm>
          <a:custGeom>
            <a:rect b="b" l="l" r="r" t="t"/>
            <a:pathLst>
              <a:path extrusionOk="0" h="6858000" w="120000">
                <a:moveTo>
                  <a:pt x="0" y="0"/>
                </a:moveTo>
                <a:lnTo>
                  <a:pt x="0" y="6857999"/>
                </a:lnTo>
              </a:path>
            </a:pathLst>
          </a:custGeom>
          <a:noFill/>
          <a:ln cap="flat" cmpd="sng" w="9525">
            <a:solidFill>
              <a:srgbClr val="FD85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00"/>
          <p:cNvSpPr/>
          <p:nvPr/>
        </p:nvSpPr>
        <p:spPr>
          <a:xfrm>
            <a:off x="8156447" y="5715000"/>
            <a:ext cx="548640" cy="548640"/>
          </a:xfrm>
          <a:custGeom>
            <a:rect b="b" l="l" r="r" t="t"/>
            <a:pathLst>
              <a:path extrusionOk="0" h="548639" w="548640">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00"/>
          <p:cNvSpPr txBox="1"/>
          <p:nvPr>
            <p:ph type="title"/>
          </p:nvPr>
        </p:nvSpPr>
        <p:spPr>
          <a:xfrm>
            <a:off x="187553" y="50038"/>
            <a:ext cx="7657871" cy="1323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565F6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0"/>
          <p:cNvSpPr txBox="1"/>
          <p:nvPr>
            <p:ph idx="1" type="body"/>
          </p:nvPr>
        </p:nvSpPr>
        <p:spPr>
          <a:xfrm>
            <a:off x="535940" y="1622805"/>
            <a:ext cx="7312659" cy="43484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0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0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0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9.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8.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0.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381000" y="0"/>
            <a:ext cx="445134" cy="6858000"/>
          </a:xfrm>
          <a:custGeom>
            <a:rect b="b" l="l" r="r" t="t"/>
            <a:pathLst>
              <a:path extrusionOk="0" h="6858000" w="445134">
                <a:moveTo>
                  <a:pt x="0" y="6858000"/>
                </a:moveTo>
                <a:lnTo>
                  <a:pt x="444538" y="6858000"/>
                </a:lnTo>
                <a:lnTo>
                  <a:pt x="444538" y="0"/>
                </a:lnTo>
                <a:lnTo>
                  <a:pt x="0" y="0"/>
                </a:lnTo>
                <a:lnTo>
                  <a:pt x="0" y="6858000"/>
                </a:lnTo>
                <a:close/>
              </a:path>
            </a:pathLst>
          </a:custGeom>
          <a:solidFill>
            <a:srgbClr val="FDC3AD">
              <a:alpha val="5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 name="Google Shape;49;p1"/>
          <p:cNvSpPr/>
          <p:nvPr/>
        </p:nvSpPr>
        <p:spPr>
          <a:xfrm>
            <a:off x="882688" y="0"/>
            <a:ext cx="3175" cy="6858000"/>
          </a:xfrm>
          <a:custGeom>
            <a:rect b="b" l="l" r="r" t="t"/>
            <a:pathLst>
              <a:path extrusionOk="0" h="6858000" w="3175">
                <a:moveTo>
                  <a:pt x="0" y="6858000"/>
                </a:moveTo>
                <a:lnTo>
                  <a:pt x="3136" y="6858000"/>
                </a:lnTo>
                <a:lnTo>
                  <a:pt x="3136" y="0"/>
                </a:lnTo>
                <a:lnTo>
                  <a:pt x="0" y="0"/>
                </a:lnTo>
                <a:lnTo>
                  <a:pt x="0" y="6858000"/>
                </a:lnTo>
                <a:close/>
              </a:path>
            </a:pathLst>
          </a:custGeom>
          <a:solidFill>
            <a:srgbClr val="FDC3AD">
              <a:alpha val="5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1"/>
          <p:cNvSpPr/>
          <p:nvPr/>
        </p:nvSpPr>
        <p:spPr>
          <a:xfrm>
            <a:off x="942975" y="0"/>
            <a:ext cx="47625" cy="6858000"/>
          </a:xfrm>
          <a:custGeom>
            <a:rect b="b" l="l" r="r" t="t"/>
            <a:pathLst>
              <a:path extrusionOk="0" h="6858000" w="47625">
                <a:moveTo>
                  <a:pt x="0" y="6858000"/>
                </a:moveTo>
                <a:lnTo>
                  <a:pt x="47625" y="6858000"/>
                </a:lnTo>
                <a:lnTo>
                  <a:pt x="47625" y="0"/>
                </a:lnTo>
                <a:lnTo>
                  <a:pt x="0" y="0"/>
                </a:lnTo>
                <a:lnTo>
                  <a:pt x="0" y="6858000"/>
                </a:lnTo>
                <a:close/>
              </a:path>
            </a:pathLst>
          </a:custGeom>
          <a:solidFill>
            <a:srgbClr val="FDC3AD">
              <a:alpha val="5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1"/>
          <p:cNvSpPr/>
          <p:nvPr/>
        </p:nvSpPr>
        <p:spPr>
          <a:xfrm>
            <a:off x="276339" y="0"/>
            <a:ext cx="104775" cy="6858000"/>
          </a:xfrm>
          <a:custGeom>
            <a:rect b="b" l="l" r="r" t="t"/>
            <a:pathLst>
              <a:path extrusionOk="0" h="6858000" w="104775">
                <a:moveTo>
                  <a:pt x="104664" y="0"/>
                </a:moveTo>
                <a:lnTo>
                  <a:pt x="0" y="0"/>
                </a:lnTo>
                <a:lnTo>
                  <a:pt x="0" y="6858000"/>
                </a:lnTo>
                <a:lnTo>
                  <a:pt x="104664" y="6858000"/>
                </a:lnTo>
                <a:lnTo>
                  <a:pt x="104664" y="0"/>
                </a:lnTo>
                <a:close/>
              </a:path>
            </a:pathLst>
          </a:custGeom>
          <a:solidFill>
            <a:srgbClr val="FFD9C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2" name="Google Shape;52;p1"/>
          <p:cNvGrpSpPr/>
          <p:nvPr/>
        </p:nvGrpSpPr>
        <p:grpSpPr>
          <a:xfrm>
            <a:off x="990600" y="0"/>
            <a:ext cx="381227" cy="6858000"/>
            <a:chOff x="990600" y="0"/>
            <a:chExt cx="381227" cy="6858000"/>
          </a:xfrm>
        </p:grpSpPr>
        <p:sp>
          <p:nvSpPr>
            <p:cNvPr id="53" name="Google Shape;53;p1"/>
            <p:cNvSpPr/>
            <p:nvPr/>
          </p:nvSpPr>
          <p:spPr>
            <a:xfrm>
              <a:off x="990600" y="0"/>
              <a:ext cx="182245" cy="6858000"/>
            </a:xfrm>
            <a:custGeom>
              <a:rect b="b" l="l" r="r" t="t"/>
              <a:pathLst>
                <a:path extrusionOk="0" h="6858000" w="182244">
                  <a:moveTo>
                    <a:pt x="181876" y="0"/>
                  </a:moveTo>
                  <a:lnTo>
                    <a:pt x="0" y="0"/>
                  </a:lnTo>
                  <a:lnTo>
                    <a:pt x="0" y="6858000"/>
                  </a:lnTo>
                  <a:lnTo>
                    <a:pt x="181876" y="6858000"/>
                  </a:lnTo>
                  <a:lnTo>
                    <a:pt x="181876" y="0"/>
                  </a:lnTo>
                  <a:close/>
                </a:path>
              </a:pathLst>
            </a:custGeom>
            <a:solidFill>
              <a:srgbClr val="FFD9C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4" name="Google Shape;54;p1"/>
            <p:cNvSpPr/>
            <p:nvPr/>
          </p:nvSpPr>
          <p:spPr>
            <a:xfrm>
              <a:off x="1141323" y="0"/>
              <a:ext cx="230504" cy="6858000"/>
            </a:xfrm>
            <a:custGeom>
              <a:rect b="b" l="l" r="r" t="t"/>
              <a:pathLst>
                <a:path extrusionOk="0" h="6858000" w="230505">
                  <a:moveTo>
                    <a:pt x="230276" y="0"/>
                  </a:moveTo>
                  <a:lnTo>
                    <a:pt x="0" y="0"/>
                  </a:lnTo>
                  <a:lnTo>
                    <a:pt x="0" y="6858000"/>
                  </a:lnTo>
                  <a:lnTo>
                    <a:pt x="230276" y="6858000"/>
                  </a:lnTo>
                  <a:lnTo>
                    <a:pt x="230276" y="0"/>
                  </a:lnTo>
                  <a:close/>
                </a:path>
              </a:pathLst>
            </a:custGeom>
            <a:solidFill>
              <a:srgbClr val="FFECE8">
                <a:alpha val="7058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5" name="Google Shape;55;p1"/>
          <p:cNvSpPr/>
          <p:nvPr/>
        </p:nvSpPr>
        <p:spPr>
          <a:xfrm>
            <a:off x="106343" y="0"/>
            <a:ext cx="0" cy="6858000"/>
          </a:xfrm>
          <a:custGeom>
            <a:rect b="b" l="l" r="r" t="t"/>
            <a:pathLst>
              <a:path extrusionOk="0" h="6858000" w="120000">
                <a:moveTo>
                  <a:pt x="0" y="0"/>
                </a:moveTo>
                <a:lnTo>
                  <a:pt x="0" y="6857999"/>
                </a:lnTo>
              </a:path>
            </a:pathLst>
          </a:custGeom>
          <a:noFill/>
          <a:ln cap="flat" cmpd="sng" w="57150">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6" name="Google Shape;56;p1"/>
          <p:cNvGrpSpPr/>
          <p:nvPr/>
        </p:nvGrpSpPr>
        <p:grpSpPr>
          <a:xfrm>
            <a:off x="825538" y="0"/>
            <a:ext cx="117436" cy="6858000"/>
            <a:chOff x="825538" y="0"/>
            <a:chExt cx="117436" cy="6858000"/>
          </a:xfrm>
        </p:grpSpPr>
        <p:sp>
          <p:nvSpPr>
            <p:cNvPr id="57" name="Google Shape;57;p1"/>
            <p:cNvSpPr/>
            <p:nvPr/>
          </p:nvSpPr>
          <p:spPr>
            <a:xfrm>
              <a:off x="885824" y="0"/>
              <a:ext cx="57150" cy="6858000"/>
            </a:xfrm>
            <a:custGeom>
              <a:rect b="b" l="l" r="r" t="t"/>
              <a:pathLst>
                <a:path extrusionOk="0" h="6858000" w="57150">
                  <a:moveTo>
                    <a:pt x="0" y="6857999"/>
                  </a:moveTo>
                  <a:lnTo>
                    <a:pt x="57150" y="6857999"/>
                  </a:lnTo>
                  <a:lnTo>
                    <a:pt x="57150" y="0"/>
                  </a:lnTo>
                  <a:lnTo>
                    <a:pt x="0" y="0"/>
                  </a:lnTo>
                  <a:lnTo>
                    <a:pt x="0" y="6857999"/>
                  </a:lnTo>
                  <a:close/>
                </a:path>
              </a:pathLst>
            </a:custGeom>
            <a:solidFill>
              <a:srgbClr val="FFECE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1"/>
            <p:cNvSpPr/>
            <p:nvPr/>
          </p:nvSpPr>
          <p:spPr>
            <a:xfrm>
              <a:off x="825538" y="0"/>
              <a:ext cx="57150" cy="6858000"/>
            </a:xfrm>
            <a:custGeom>
              <a:rect b="b" l="l" r="r" t="t"/>
              <a:pathLst>
                <a:path extrusionOk="0" h="6858000" w="57150">
                  <a:moveTo>
                    <a:pt x="0" y="6857999"/>
                  </a:moveTo>
                  <a:lnTo>
                    <a:pt x="57150" y="6857999"/>
                  </a:lnTo>
                  <a:lnTo>
                    <a:pt x="57150" y="0"/>
                  </a:lnTo>
                  <a:lnTo>
                    <a:pt x="0" y="0"/>
                  </a:lnTo>
                  <a:lnTo>
                    <a:pt x="0" y="6857999"/>
                  </a:lnTo>
                  <a:close/>
                </a:path>
              </a:pathLst>
            </a:custGeom>
            <a:solidFill>
              <a:srgbClr val="FDC3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9" name="Google Shape;59;p1"/>
          <p:cNvSpPr/>
          <p:nvPr/>
        </p:nvSpPr>
        <p:spPr>
          <a:xfrm>
            <a:off x="1726692" y="0"/>
            <a:ext cx="0" cy="6858000"/>
          </a:xfrm>
          <a:custGeom>
            <a:rect b="b" l="l" r="r" t="t"/>
            <a:pathLst>
              <a:path extrusionOk="0" h="6858000" w="120000">
                <a:moveTo>
                  <a:pt x="0" y="0"/>
                </a:moveTo>
                <a:lnTo>
                  <a:pt x="0" y="6857999"/>
                </a:lnTo>
              </a:path>
            </a:pathLst>
          </a:custGeom>
          <a:noFill/>
          <a:ln cap="flat" cmpd="sng" w="28575">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 name="Google Shape;60;p1"/>
          <p:cNvSpPr/>
          <p:nvPr/>
        </p:nvSpPr>
        <p:spPr>
          <a:xfrm>
            <a:off x="1066800" y="0"/>
            <a:ext cx="0" cy="6858000"/>
          </a:xfrm>
          <a:custGeom>
            <a:rect b="b" l="l" r="r" t="t"/>
            <a:pathLst>
              <a:path extrusionOk="0" h="6858000" w="120000">
                <a:moveTo>
                  <a:pt x="0" y="0"/>
                </a:moveTo>
                <a:lnTo>
                  <a:pt x="0" y="6857999"/>
                </a:lnTo>
              </a:path>
            </a:pathLst>
          </a:custGeom>
          <a:noFill/>
          <a:ln cap="flat" cmpd="sng" w="9525">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1"/>
          <p:cNvSpPr/>
          <p:nvPr/>
        </p:nvSpPr>
        <p:spPr>
          <a:xfrm>
            <a:off x="9085326" y="0"/>
            <a:ext cx="57150" cy="6858000"/>
          </a:xfrm>
          <a:custGeom>
            <a:rect b="b" l="l" r="r" t="t"/>
            <a:pathLst>
              <a:path extrusionOk="0" h="6858000" w="57150">
                <a:moveTo>
                  <a:pt x="11430" y="0"/>
                </a:moveTo>
                <a:lnTo>
                  <a:pt x="0" y="0"/>
                </a:lnTo>
                <a:lnTo>
                  <a:pt x="0" y="6858000"/>
                </a:lnTo>
                <a:lnTo>
                  <a:pt x="11430" y="6858000"/>
                </a:lnTo>
                <a:lnTo>
                  <a:pt x="11430" y="0"/>
                </a:lnTo>
                <a:close/>
              </a:path>
              <a:path extrusionOk="0" h="6858000" w="57150">
                <a:moveTo>
                  <a:pt x="57150" y="0"/>
                </a:moveTo>
                <a:lnTo>
                  <a:pt x="22860" y="0"/>
                </a:lnTo>
                <a:lnTo>
                  <a:pt x="22860" y="6858000"/>
                </a:lnTo>
                <a:lnTo>
                  <a:pt x="57150" y="6858000"/>
                </a:lnTo>
                <a:lnTo>
                  <a:pt x="57150" y="0"/>
                </a:lnTo>
                <a:close/>
              </a:path>
            </a:pathLst>
          </a:custGeom>
          <a:solidFill>
            <a:srgbClr val="FDC3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2" name="Google Shape;62;p1"/>
          <p:cNvGrpSpPr/>
          <p:nvPr/>
        </p:nvGrpSpPr>
        <p:grpSpPr>
          <a:xfrm>
            <a:off x="609600" y="0"/>
            <a:ext cx="1661655" cy="6858000"/>
            <a:chOff x="609600" y="0"/>
            <a:chExt cx="1661655" cy="6858000"/>
          </a:xfrm>
        </p:grpSpPr>
        <p:sp>
          <p:nvSpPr>
            <p:cNvPr id="63" name="Google Shape;63;p1"/>
            <p:cNvSpPr/>
            <p:nvPr/>
          </p:nvSpPr>
          <p:spPr>
            <a:xfrm>
              <a:off x="1219200" y="0"/>
              <a:ext cx="76200" cy="6858000"/>
            </a:xfrm>
            <a:custGeom>
              <a:rect b="b" l="l" r="r" t="t"/>
              <a:pathLst>
                <a:path extrusionOk="0" h="6858000" w="76200">
                  <a:moveTo>
                    <a:pt x="76200" y="0"/>
                  </a:moveTo>
                  <a:lnTo>
                    <a:pt x="0" y="0"/>
                  </a:lnTo>
                  <a:lnTo>
                    <a:pt x="0" y="6858000"/>
                  </a:lnTo>
                  <a:lnTo>
                    <a:pt x="76200" y="6858000"/>
                  </a:lnTo>
                  <a:lnTo>
                    <a:pt x="76200" y="0"/>
                  </a:lnTo>
                  <a:close/>
                </a:path>
              </a:pathLst>
            </a:custGeom>
            <a:solidFill>
              <a:srgbClr val="FDC3AD">
                <a:alpha val="5058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 name="Google Shape;64;p1"/>
            <p:cNvSpPr/>
            <p:nvPr/>
          </p:nvSpPr>
          <p:spPr>
            <a:xfrm>
              <a:off x="609600" y="3428999"/>
              <a:ext cx="1341755" cy="2079625"/>
            </a:xfrm>
            <a:custGeom>
              <a:rect b="b" l="l" r="r" t="t"/>
              <a:pathLst>
                <a:path extrusionOk="0" h="2079625" w="1341755">
                  <a:moveTo>
                    <a:pt x="1295400" y="647700"/>
                  </a:moveTo>
                  <a:lnTo>
                    <a:pt x="1293622" y="599363"/>
                  </a:lnTo>
                  <a:lnTo>
                    <a:pt x="1288376" y="551980"/>
                  </a:lnTo>
                  <a:lnTo>
                    <a:pt x="1279779" y="505701"/>
                  </a:lnTo>
                  <a:lnTo>
                    <a:pt x="1267968" y="460629"/>
                  </a:lnTo>
                  <a:lnTo>
                    <a:pt x="1253070" y="416890"/>
                  </a:lnTo>
                  <a:lnTo>
                    <a:pt x="1235202" y="374637"/>
                  </a:lnTo>
                  <a:lnTo>
                    <a:pt x="1214488" y="333959"/>
                  </a:lnTo>
                  <a:lnTo>
                    <a:pt x="1191056" y="295008"/>
                  </a:lnTo>
                  <a:lnTo>
                    <a:pt x="1165034" y="257898"/>
                  </a:lnTo>
                  <a:lnTo>
                    <a:pt x="1136535" y="222745"/>
                  </a:lnTo>
                  <a:lnTo>
                    <a:pt x="1105700" y="189699"/>
                  </a:lnTo>
                  <a:lnTo>
                    <a:pt x="1072654" y="158864"/>
                  </a:lnTo>
                  <a:lnTo>
                    <a:pt x="1037501" y="130365"/>
                  </a:lnTo>
                  <a:lnTo>
                    <a:pt x="1000391" y="104343"/>
                  </a:lnTo>
                  <a:lnTo>
                    <a:pt x="961440" y="80911"/>
                  </a:lnTo>
                  <a:lnTo>
                    <a:pt x="920762" y="60198"/>
                  </a:lnTo>
                  <a:lnTo>
                    <a:pt x="878509" y="42329"/>
                  </a:lnTo>
                  <a:lnTo>
                    <a:pt x="834771" y="27432"/>
                  </a:lnTo>
                  <a:lnTo>
                    <a:pt x="789698" y="15621"/>
                  </a:lnTo>
                  <a:lnTo>
                    <a:pt x="743419" y="7023"/>
                  </a:lnTo>
                  <a:lnTo>
                    <a:pt x="696036" y="1778"/>
                  </a:lnTo>
                  <a:lnTo>
                    <a:pt x="647700" y="0"/>
                  </a:lnTo>
                  <a:lnTo>
                    <a:pt x="599351" y="1778"/>
                  </a:lnTo>
                  <a:lnTo>
                    <a:pt x="551980" y="7023"/>
                  </a:lnTo>
                  <a:lnTo>
                    <a:pt x="505701" y="15621"/>
                  </a:lnTo>
                  <a:lnTo>
                    <a:pt x="460629" y="27432"/>
                  </a:lnTo>
                  <a:lnTo>
                    <a:pt x="416902" y="42329"/>
                  </a:lnTo>
                  <a:lnTo>
                    <a:pt x="374637" y="60198"/>
                  </a:lnTo>
                  <a:lnTo>
                    <a:pt x="333971" y="80911"/>
                  </a:lnTo>
                  <a:lnTo>
                    <a:pt x="295008" y="104343"/>
                  </a:lnTo>
                  <a:lnTo>
                    <a:pt x="257898" y="130365"/>
                  </a:lnTo>
                  <a:lnTo>
                    <a:pt x="222758" y="158864"/>
                  </a:lnTo>
                  <a:lnTo>
                    <a:pt x="189699" y="189699"/>
                  </a:lnTo>
                  <a:lnTo>
                    <a:pt x="158864" y="222745"/>
                  </a:lnTo>
                  <a:lnTo>
                    <a:pt x="130365" y="257898"/>
                  </a:lnTo>
                  <a:lnTo>
                    <a:pt x="104343" y="295008"/>
                  </a:lnTo>
                  <a:lnTo>
                    <a:pt x="80911" y="333959"/>
                  </a:lnTo>
                  <a:lnTo>
                    <a:pt x="60185" y="374637"/>
                  </a:lnTo>
                  <a:lnTo>
                    <a:pt x="42316" y="416890"/>
                  </a:lnTo>
                  <a:lnTo>
                    <a:pt x="27419" y="460629"/>
                  </a:lnTo>
                  <a:lnTo>
                    <a:pt x="15608" y="505701"/>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71"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extrusionOk="0" h="2079625" w="1341755">
                  <a:moveTo>
                    <a:pt x="1341501" y="1758442"/>
                  </a:moveTo>
                  <a:lnTo>
                    <a:pt x="1338021" y="1711045"/>
                  </a:lnTo>
                  <a:lnTo>
                    <a:pt x="1327912" y="1665808"/>
                  </a:lnTo>
                  <a:lnTo>
                    <a:pt x="1311681" y="1623237"/>
                  </a:lnTo>
                  <a:lnTo>
                    <a:pt x="1289812" y="1583804"/>
                  </a:lnTo>
                  <a:lnTo>
                    <a:pt x="1262799" y="1548041"/>
                  </a:lnTo>
                  <a:lnTo>
                    <a:pt x="1231163" y="1516405"/>
                  </a:lnTo>
                  <a:lnTo>
                    <a:pt x="1195374" y="1489417"/>
                  </a:lnTo>
                  <a:lnTo>
                    <a:pt x="1155928" y="1467573"/>
                  </a:lnTo>
                  <a:lnTo>
                    <a:pt x="1113345" y="1451343"/>
                  </a:lnTo>
                  <a:lnTo>
                    <a:pt x="1068095" y="1441246"/>
                  </a:lnTo>
                  <a:lnTo>
                    <a:pt x="1020699" y="1437767"/>
                  </a:lnTo>
                  <a:lnTo>
                    <a:pt x="973315" y="1441246"/>
                  </a:lnTo>
                  <a:lnTo>
                    <a:pt x="928103" y="1451343"/>
                  </a:lnTo>
                  <a:lnTo>
                    <a:pt x="885532" y="1467573"/>
                  </a:lnTo>
                  <a:lnTo>
                    <a:pt x="846112" y="1489417"/>
                  </a:lnTo>
                  <a:lnTo>
                    <a:pt x="810336" y="1516405"/>
                  </a:lnTo>
                  <a:lnTo>
                    <a:pt x="778700" y="1548041"/>
                  </a:lnTo>
                  <a:lnTo>
                    <a:pt x="751700" y="1583804"/>
                  </a:lnTo>
                  <a:lnTo>
                    <a:pt x="729830" y="1623237"/>
                  </a:lnTo>
                  <a:lnTo>
                    <a:pt x="713600" y="1665808"/>
                  </a:lnTo>
                  <a:lnTo>
                    <a:pt x="703491" y="1711045"/>
                  </a:lnTo>
                  <a:lnTo>
                    <a:pt x="700024" y="1758442"/>
                  </a:lnTo>
                  <a:lnTo>
                    <a:pt x="703491" y="1805851"/>
                  </a:lnTo>
                  <a:lnTo>
                    <a:pt x="713600" y="1851088"/>
                  </a:lnTo>
                  <a:lnTo>
                    <a:pt x="729830" y="1893658"/>
                  </a:lnTo>
                  <a:lnTo>
                    <a:pt x="751700" y="1933092"/>
                  </a:lnTo>
                  <a:lnTo>
                    <a:pt x="778700" y="1968855"/>
                  </a:lnTo>
                  <a:lnTo>
                    <a:pt x="810336" y="2000491"/>
                  </a:lnTo>
                  <a:lnTo>
                    <a:pt x="846112" y="2027478"/>
                  </a:lnTo>
                  <a:lnTo>
                    <a:pt x="885532" y="2049322"/>
                  </a:lnTo>
                  <a:lnTo>
                    <a:pt x="928103" y="2065553"/>
                  </a:lnTo>
                  <a:lnTo>
                    <a:pt x="973315" y="2075649"/>
                  </a:lnTo>
                  <a:lnTo>
                    <a:pt x="1020699" y="2079117"/>
                  </a:lnTo>
                  <a:lnTo>
                    <a:pt x="1068095" y="2075649"/>
                  </a:lnTo>
                  <a:lnTo>
                    <a:pt x="1113345" y="2065553"/>
                  </a:lnTo>
                  <a:lnTo>
                    <a:pt x="1155928" y="2049322"/>
                  </a:lnTo>
                  <a:lnTo>
                    <a:pt x="1195374" y="2027478"/>
                  </a:lnTo>
                  <a:lnTo>
                    <a:pt x="1231163" y="2000491"/>
                  </a:lnTo>
                  <a:lnTo>
                    <a:pt x="1262799" y="1968855"/>
                  </a:lnTo>
                  <a:lnTo>
                    <a:pt x="1289812" y="1933092"/>
                  </a:lnTo>
                  <a:lnTo>
                    <a:pt x="1311681" y="1893658"/>
                  </a:lnTo>
                  <a:lnTo>
                    <a:pt x="1327912" y="1851088"/>
                  </a:lnTo>
                  <a:lnTo>
                    <a:pt x="1338021" y="1805851"/>
                  </a:lnTo>
                  <a:lnTo>
                    <a:pt x="1341501" y="1758442"/>
                  </a:lnTo>
                  <a:close/>
                </a:path>
              </a:pathLst>
            </a:custGeom>
            <a:solidFill>
              <a:srgbClr val="FD85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5" name="Google Shape;65;p1"/>
            <p:cNvPicPr preferRelativeResize="0"/>
            <p:nvPr/>
          </p:nvPicPr>
          <p:blipFill rotWithShape="1">
            <a:blip r:embed="rId3">
              <a:alphaModFix/>
            </a:blip>
            <a:srcRect b="0" l="0" r="0" t="0"/>
            <a:stretch/>
          </p:blipFill>
          <p:spPr>
            <a:xfrm>
              <a:off x="1091082" y="5500623"/>
              <a:ext cx="137159" cy="137172"/>
            </a:xfrm>
            <a:prstGeom prst="rect">
              <a:avLst/>
            </a:prstGeom>
            <a:noFill/>
            <a:ln>
              <a:noFill/>
            </a:ln>
          </p:spPr>
        </p:pic>
        <p:sp>
          <p:nvSpPr>
            <p:cNvPr id="66" name="Google Shape;66;p1"/>
            <p:cNvSpPr/>
            <p:nvPr/>
          </p:nvSpPr>
          <p:spPr>
            <a:xfrm>
              <a:off x="1664195" y="4495799"/>
              <a:ext cx="607060" cy="1567180"/>
            </a:xfrm>
            <a:custGeom>
              <a:rect b="b" l="l" r="r" t="t"/>
              <a:pathLst>
                <a:path extrusionOk="0" h="1567179" w="607060">
                  <a:moveTo>
                    <a:pt x="274332" y="1429512"/>
                  </a:moveTo>
                  <a:lnTo>
                    <a:pt x="267322" y="1386166"/>
                  </a:lnTo>
                  <a:lnTo>
                    <a:pt x="247840" y="1348511"/>
                  </a:lnTo>
                  <a:lnTo>
                    <a:pt x="218147" y="1318818"/>
                  </a:lnTo>
                  <a:lnTo>
                    <a:pt x="180492" y="1299349"/>
                  </a:lnTo>
                  <a:lnTo>
                    <a:pt x="137172" y="1292352"/>
                  </a:lnTo>
                  <a:lnTo>
                    <a:pt x="93840" y="1299349"/>
                  </a:lnTo>
                  <a:lnTo>
                    <a:pt x="56184" y="1318818"/>
                  </a:lnTo>
                  <a:lnTo>
                    <a:pt x="26492" y="1348511"/>
                  </a:lnTo>
                  <a:lnTo>
                    <a:pt x="7010" y="1386166"/>
                  </a:lnTo>
                  <a:lnTo>
                    <a:pt x="0" y="1429512"/>
                  </a:lnTo>
                  <a:lnTo>
                    <a:pt x="7010" y="1472869"/>
                  </a:lnTo>
                  <a:lnTo>
                    <a:pt x="26492" y="1510525"/>
                  </a:lnTo>
                  <a:lnTo>
                    <a:pt x="56184" y="1540217"/>
                  </a:lnTo>
                  <a:lnTo>
                    <a:pt x="93840" y="1559687"/>
                  </a:lnTo>
                  <a:lnTo>
                    <a:pt x="137172" y="1566672"/>
                  </a:lnTo>
                  <a:lnTo>
                    <a:pt x="180492" y="1559687"/>
                  </a:lnTo>
                  <a:lnTo>
                    <a:pt x="218147" y="1540217"/>
                  </a:lnTo>
                  <a:lnTo>
                    <a:pt x="247840" y="1510525"/>
                  </a:lnTo>
                  <a:lnTo>
                    <a:pt x="267322" y="1472869"/>
                  </a:lnTo>
                  <a:lnTo>
                    <a:pt x="274332" y="1429512"/>
                  </a:lnTo>
                  <a:close/>
                </a:path>
                <a:path extrusionOk="0" h="1567179" w="607060">
                  <a:moveTo>
                    <a:pt x="606564" y="182880"/>
                  </a:moveTo>
                  <a:lnTo>
                    <a:pt x="600024" y="134277"/>
                  </a:lnTo>
                  <a:lnTo>
                    <a:pt x="581583" y="90601"/>
                  </a:lnTo>
                  <a:lnTo>
                    <a:pt x="552983" y="53581"/>
                  </a:lnTo>
                  <a:lnTo>
                    <a:pt x="515962" y="24980"/>
                  </a:lnTo>
                  <a:lnTo>
                    <a:pt x="472287" y="6540"/>
                  </a:lnTo>
                  <a:lnTo>
                    <a:pt x="423684" y="0"/>
                  </a:lnTo>
                  <a:lnTo>
                    <a:pt x="375069" y="6540"/>
                  </a:lnTo>
                  <a:lnTo>
                    <a:pt x="331393" y="24980"/>
                  </a:lnTo>
                  <a:lnTo>
                    <a:pt x="294373" y="53581"/>
                  </a:lnTo>
                  <a:lnTo>
                    <a:pt x="265772" y="90601"/>
                  </a:lnTo>
                  <a:lnTo>
                    <a:pt x="247332" y="134277"/>
                  </a:lnTo>
                  <a:lnTo>
                    <a:pt x="240804" y="182880"/>
                  </a:lnTo>
                  <a:lnTo>
                    <a:pt x="247332" y="231495"/>
                  </a:lnTo>
                  <a:lnTo>
                    <a:pt x="265772" y="275170"/>
                  </a:lnTo>
                  <a:lnTo>
                    <a:pt x="294373" y="312191"/>
                  </a:lnTo>
                  <a:lnTo>
                    <a:pt x="331393" y="340791"/>
                  </a:lnTo>
                  <a:lnTo>
                    <a:pt x="375069" y="359232"/>
                  </a:lnTo>
                  <a:lnTo>
                    <a:pt x="423684" y="365760"/>
                  </a:lnTo>
                  <a:lnTo>
                    <a:pt x="472287" y="359232"/>
                  </a:lnTo>
                  <a:lnTo>
                    <a:pt x="515962" y="340791"/>
                  </a:lnTo>
                  <a:lnTo>
                    <a:pt x="552983" y="312191"/>
                  </a:lnTo>
                  <a:lnTo>
                    <a:pt x="581583" y="275170"/>
                  </a:lnTo>
                  <a:lnTo>
                    <a:pt x="600024" y="231495"/>
                  </a:lnTo>
                  <a:lnTo>
                    <a:pt x="606564" y="182880"/>
                  </a:lnTo>
                  <a:close/>
                </a:path>
              </a:pathLst>
            </a:custGeom>
            <a:solidFill>
              <a:srgbClr val="FD85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7" name="Google Shape;67;p1"/>
          <p:cNvSpPr txBox="1"/>
          <p:nvPr>
            <p:ph type="title"/>
          </p:nvPr>
        </p:nvSpPr>
        <p:spPr>
          <a:xfrm>
            <a:off x="841044" y="2084019"/>
            <a:ext cx="251650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cap="small"/>
              <a:t>Module-2</a:t>
            </a:r>
            <a:endParaRPr sz="4000"/>
          </a:p>
        </p:txBody>
      </p:sp>
      <p:sp>
        <p:nvSpPr>
          <p:cNvPr id="68" name="Google Shape;68;p1"/>
          <p:cNvSpPr txBox="1"/>
          <p:nvPr/>
        </p:nvSpPr>
        <p:spPr>
          <a:xfrm>
            <a:off x="3031998" y="2804286"/>
            <a:ext cx="5594985" cy="1644014"/>
          </a:xfrm>
          <a:prstGeom prst="rect">
            <a:avLst/>
          </a:prstGeom>
          <a:noFill/>
          <a:ln>
            <a:noFill/>
          </a:ln>
        </p:spPr>
        <p:txBody>
          <a:bodyPr anchorCtr="0" anchor="t" bIns="0" lIns="0" spcFirstLastPara="1" rIns="0" wrap="square" tIns="60325">
            <a:spAutoFit/>
          </a:bodyPr>
          <a:lstStyle/>
          <a:p>
            <a:pPr indent="0" lvl="0" marL="12700" marR="5080" rtl="0" algn="ctr">
              <a:lnSpc>
                <a:spcPct val="112162"/>
              </a:lnSpc>
              <a:spcBef>
                <a:spcPts val="0"/>
              </a:spcBef>
              <a:spcAft>
                <a:spcPts val="0"/>
              </a:spcAft>
              <a:buNone/>
            </a:pPr>
            <a:r>
              <a:rPr b="1" lang="en-US" sz="3700">
                <a:latin typeface="Arial"/>
                <a:ea typeface="Arial"/>
                <a:cs typeface="Arial"/>
                <a:sym typeface="Arial"/>
              </a:rPr>
              <a:t>IoT Network Architecture and</a:t>
            </a:r>
            <a:endParaRPr sz="3700">
              <a:latin typeface="Arial"/>
              <a:ea typeface="Arial"/>
              <a:cs typeface="Arial"/>
              <a:sym typeface="Arial"/>
            </a:endParaRPr>
          </a:p>
          <a:p>
            <a:pPr indent="0" lvl="0" marL="635" rtl="0" algn="ctr">
              <a:lnSpc>
                <a:spcPct val="109864"/>
              </a:lnSpc>
              <a:spcBef>
                <a:spcPts val="0"/>
              </a:spcBef>
              <a:spcAft>
                <a:spcPts val="0"/>
              </a:spcAft>
              <a:buNone/>
            </a:pPr>
            <a:r>
              <a:rPr b="1" lang="en-US" sz="3700">
                <a:latin typeface="Arial"/>
                <a:ea typeface="Arial"/>
                <a:cs typeface="Arial"/>
                <a:sym typeface="Arial"/>
              </a:rPr>
              <a:t>Design</a:t>
            </a:r>
            <a:endParaRPr sz="37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459740" y="327152"/>
            <a:ext cx="116776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50">
                <a:solidFill>
                  <a:srgbClr val="FD8537"/>
                </a:solidFill>
                <a:latin typeface="Times New Roman"/>
                <a:ea typeface="Times New Roman"/>
                <a:cs typeface="Times New Roman"/>
                <a:sym typeface="Times New Roman"/>
              </a:rPr>
              <a:t>iv.	</a:t>
            </a:r>
            <a:r>
              <a:rPr lang="en-US" sz="2400">
                <a:solidFill>
                  <a:srgbClr val="000000"/>
                </a:solidFill>
                <a:latin typeface="Times New Roman"/>
                <a:ea typeface="Times New Roman"/>
                <a:cs typeface="Times New Roman"/>
                <a:sym typeface="Times New Roman"/>
              </a:rPr>
              <a:t>Data</a:t>
            </a:r>
            <a:endParaRPr sz="2400">
              <a:latin typeface="Times New Roman"/>
              <a:ea typeface="Times New Roman"/>
              <a:cs typeface="Times New Roman"/>
              <a:sym typeface="Times New Roman"/>
            </a:endParaRPr>
          </a:p>
        </p:txBody>
      </p:sp>
      <p:sp>
        <p:nvSpPr>
          <p:cNvPr id="122" name="Google Shape;122;p10"/>
          <p:cNvSpPr txBox="1"/>
          <p:nvPr/>
        </p:nvSpPr>
        <p:spPr>
          <a:xfrm>
            <a:off x="917244" y="1208278"/>
            <a:ext cx="7463155" cy="3098800"/>
          </a:xfrm>
          <a:prstGeom prst="rect">
            <a:avLst/>
          </a:prstGeom>
          <a:noFill/>
          <a:ln>
            <a:noFill/>
          </a:ln>
        </p:spPr>
        <p:txBody>
          <a:bodyPr anchorCtr="0" anchor="t" bIns="0" lIns="0" spcFirstLastPara="1" rIns="0" wrap="square" tIns="12700">
            <a:spAutoFit/>
          </a:bodyPr>
          <a:lstStyle/>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IoT devices generate a mountain of data. In general, most IT shops don’t really care much about the unstructured chatty data generated by devices on the network.</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However, in IoT the data is like gold, as it is what enables businesses to deliver new IoT services that enhance the customer  experience,  reduce  cost,  and  deliver  new revenue opportunities</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nvSpPr>
        <p:spPr>
          <a:xfrm>
            <a:off x="771467" y="1524000"/>
            <a:ext cx="7998459" cy="2806065"/>
          </a:xfrm>
          <a:prstGeom prst="rect">
            <a:avLst/>
          </a:prstGeom>
          <a:noFill/>
          <a:ln>
            <a:noFill/>
          </a:ln>
        </p:spPr>
        <p:txBody>
          <a:bodyPr anchorCtr="0" anchor="t" bIns="0" lIns="0" spcFirstLastPara="1" rIns="0" wrap="square" tIns="12700">
            <a:spAutoFit/>
          </a:bodyPr>
          <a:lstStyle/>
          <a:p>
            <a:pPr indent="-343535" lvl="0" marL="355600"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Although most IoT-generated data is unstructured, the insights it provides through analytics can revolutionize processes and create new business models.</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For ex :</a:t>
            </a:r>
            <a:endParaRPr sz="2400">
              <a:latin typeface="Times New Roman"/>
              <a:ea typeface="Times New Roman"/>
              <a:cs typeface="Times New Roman"/>
              <a:sym typeface="Times New Roman"/>
            </a:endParaRPr>
          </a:p>
          <a:p>
            <a:pPr indent="-342900" lvl="1" marL="812800" marR="6350" rtl="0" algn="l">
              <a:lnSpc>
                <a:spcPct val="100000"/>
              </a:lnSpc>
              <a:spcBef>
                <a:spcPts val="575"/>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Imagine a smart city with a few hundred thousand smart streetlights, all connected through an IoT network.</a:t>
            </a:r>
            <a:endParaRPr sz="2400">
              <a:latin typeface="Times New Roman"/>
              <a:ea typeface="Times New Roman"/>
              <a:cs typeface="Times New Roman"/>
              <a:sym typeface="Times New Roman"/>
            </a:endParaRPr>
          </a:p>
        </p:txBody>
      </p:sp>
      <p:sp>
        <p:nvSpPr>
          <p:cNvPr id="128" name="Google Shape;128;p11"/>
          <p:cNvSpPr txBox="1"/>
          <p:nvPr/>
        </p:nvSpPr>
        <p:spPr>
          <a:xfrm>
            <a:off x="764540" y="4800600"/>
            <a:ext cx="7995920" cy="756920"/>
          </a:xfrm>
          <a:prstGeom prst="rect">
            <a:avLst/>
          </a:prstGeom>
          <a:noFill/>
          <a:ln>
            <a:noFill/>
          </a:ln>
        </p:spPr>
        <p:txBody>
          <a:bodyPr anchorCtr="0" anchor="t" bIns="0" lIns="0" spcFirstLastPara="1" rIns="0" wrap="square" tIns="12700">
            <a:spAutoFit/>
          </a:bodyPr>
          <a:lstStyle/>
          <a:p>
            <a:pPr indent="-343535" lvl="0" marL="355600" marR="5080"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However,	when	all	this	data	is	combined,	it	can	become difficult to manage and analyze effectively.</a:t>
            </a:r>
            <a:endParaRPr sz="2400">
              <a:latin typeface="Times New Roman"/>
              <a:ea typeface="Times New Roman"/>
              <a:cs typeface="Times New Roman"/>
              <a:sym typeface="Times New Roman"/>
            </a:endParaRPr>
          </a:p>
        </p:txBody>
      </p:sp>
      <p:sp>
        <p:nvSpPr>
          <p:cNvPr id="129" name="Google Shape;129;p11"/>
          <p:cNvSpPr txBox="1"/>
          <p:nvPr/>
        </p:nvSpPr>
        <p:spPr>
          <a:xfrm>
            <a:off x="459740" y="327152"/>
            <a:ext cx="1167765" cy="39116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1650">
                <a:solidFill>
                  <a:srgbClr val="FD8537"/>
                </a:solidFill>
                <a:latin typeface="Times New Roman"/>
                <a:ea typeface="Times New Roman"/>
                <a:cs typeface="Times New Roman"/>
                <a:sym typeface="Times New Roman"/>
              </a:rPr>
              <a:t>iv.	</a:t>
            </a:r>
            <a:r>
              <a:rPr lang="en-US" sz="2400">
                <a:solidFill>
                  <a:srgbClr val="000000"/>
                </a:solidFill>
                <a:latin typeface="Times New Roman"/>
                <a:ea typeface="Times New Roman"/>
                <a:cs typeface="Times New Roman"/>
                <a:sym typeface="Times New Roman"/>
              </a:rPr>
              <a:t>Data</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459740" y="366471"/>
            <a:ext cx="355282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50">
                <a:solidFill>
                  <a:srgbClr val="FD8537"/>
                </a:solidFill>
                <a:latin typeface="Times New Roman"/>
                <a:ea typeface="Times New Roman"/>
                <a:cs typeface="Times New Roman"/>
                <a:sym typeface="Times New Roman"/>
              </a:rPr>
              <a:t>v.	</a:t>
            </a:r>
            <a:r>
              <a:rPr lang="en-US" sz="2400">
                <a:solidFill>
                  <a:srgbClr val="000000"/>
                </a:solidFill>
                <a:latin typeface="Times New Roman"/>
                <a:ea typeface="Times New Roman"/>
                <a:cs typeface="Times New Roman"/>
                <a:sym typeface="Times New Roman"/>
              </a:rPr>
              <a:t>Legacy Device Support</a:t>
            </a:r>
            <a:endParaRPr sz="2400">
              <a:latin typeface="Times New Roman"/>
              <a:ea typeface="Times New Roman"/>
              <a:cs typeface="Times New Roman"/>
              <a:sym typeface="Times New Roman"/>
            </a:endParaRPr>
          </a:p>
        </p:txBody>
      </p:sp>
      <p:sp>
        <p:nvSpPr>
          <p:cNvPr id="135" name="Google Shape;135;p12"/>
          <p:cNvSpPr txBox="1"/>
          <p:nvPr/>
        </p:nvSpPr>
        <p:spPr>
          <a:xfrm>
            <a:off x="917244" y="1174750"/>
            <a:ext cx="7616825" cy="4964430"/>
          </a:xfrm>
          <a:prstGeom prst="rect">
            <a:avLst/>
          </a:prstGeom>
          <a:noFill/>
          <a:ln>
            <a:noFill/>
          </a:ln>
        </p:spPr>
        <p:txBody>
          <a:bodyPr anchorCtr="0" anchor="t" bIns="0" lIns="0" spcFirstLastPara="1" rIns="0" wrap="square" tIns="48875">
            <a:spAutoFit/>
          </a:bodyPr>
          <a:lstStyle/>
          <a:p>
            <a:pPr indent="-342900" lvl="0" marL="354965" marR="5080" rtl="0" algn="just">
              <a:lnSpc>
                <a:spcPct val="9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Supporting  legacy  devices  in  an  IT organization  is  not usually a big problem. If someone’s computer or operating system is outdated, she simply upgrades. If someone is using a mobile device with an outdated Wi-Fi standard, such  as  802.11b  or  802.11g,  we  can  simply  deny  him access to the wireless network, and he will be forced to upgrade.</a:t>
            </a:r>
            <a:endParaRPr sz="2400">
              <a:latin typeface="Times New Roman"/>
              <a:ea typeface="Times New Roman"/>
              <a:cs typeface="Times New Roman"/>
              <a:sym typeface="Times New Roman"/>
            </a:endParaRPr>
          </a:p>
          <a:p>
            <a:pPr indent="0" lvl="0" marL="0" rtl="0" algn="l">
              <a:lnSpc>
                <a:spcPct val="100000"/>
              </a:lnSpc>
              <a:spcBef>
                <a:spcPts val="102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715" rtl="0" algn="just">
              <a:lnSpc>
                <a:spcPct val="107916"/>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In OT systems, end devices are likely to be on the network for a very long time—sometimes decades.</a:t>
            </a:r>
            <a:endParaRPr sz="2400">
              <a:latin typeface="Times New Roman"/>
              <a:ea typeface="Times New Roman"/>
              <a:cs typeface="Times New Roman"/>
              <a:sym typeface="Times New Roman"/>
            </a:endParaRPr>
          </a:p>
          <a:p>
            <a:pPr indent="0" lvl="0" marL="0" rtl="0" algn="l">
              <a:lnSpc>
                <a:spcPct val="100000"/>
              </a:lnSpc>
              <a:spcBef>
                <a:spcPts val="99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7916"/>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As IoT networks are deployed, they need to support the older devices already present on the network, as well as devices with new capabilities.</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764540" y="23876"/>
            <a:ext cx="7846059" cy="6329680"/>
          </a:xfrm>
          <a:prstGeom prst="rect">
            <a:avLst/>
          </a:prstGeom>
          <a:noFill/>
          <a:ln>
            <a:noFill/>
          </a:ln>
        </p:spPr>
        <p:txBody>
          <a:bodyPr anchorCtr="0" anchor="t" bIns="0" lIns="0" spcFirstLastPara="1" rIns="0" wrap="square" tIns="12050">
            <a:spAutoFit/>
          </a:bodyPr>
          <a:lstStyle/>
          <a:p>
            <a:pPr indent="-343535" lvl="0" marL="355600" marR="6350" rtl="0" algn="l">
              <a:lnSpc>
                <a:spcPct val="100000"/>
              </a:lnSpc>
              <a:spcBef>
                <a:spcPts val="0"/>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In	many	cases,	legacy	devices	are	so	old	that	they	don’t	even support IP.</a:t>
            </a:r>
            <a:endParaRPr sz="2200">
              <a:latin typeface="Times New Roman"/>
              <a:ea typeface="Times New Roman"/>
              <a:cs typeface="Times New Roman"/>
              <a:sym typeface="Times New Roman"/>
            </a:endParaRPr>
          </a:p>
          <a:p>
            <a:pPr indent="0" lvl="0" marL="0" rtl="0" algn="l">
              <a:lnSpc>
                <a:spcPct val="100000"/>
              </a:lnSpc>
              <a:spcBef>
                <a:spcPts val="1165"/>
              </a:spcBef>
              <a:spcAft>
                <a:spcPts val="0"/>
              </a:spcAft>
              <a:buClr>
                <a:srgbClr val="FD8537"/>
              </a:buClr>
              <a:buSzPts val="2200"/>
              <a:buFont typeface="Noto Sans Symbols"/>
              <a:buNone/>
            </a:pPr>
            <a:r>
              <a:t/>
            </a:r>
            <a:endParaRPr sz="22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For ex :</a:t>
            </a:r>
            <a:endParaRPr sz="2200">
              <a:latin typeface="Times New Roman"/>
              <a:ea typeface="Times New Roman"/>
              <a:cs typeface="Times New Roman"/>
              <a:sym typeface="Times New Roman"/>
            </a:endParaRPr>
          </a:p>
          <a:p>
            <a:pPr indent="-342900" lvl="1" marL="812800" rtl="0" algn="l">
              <a:lnSpc>
                <a:spcPct val="100000"/>
              </a:lnSpc>
              <a:spcBef>
                <a:spcPts val="525"/>
              </a:spcBef>
              <a:spcAft>
                <a:spcPts val="0"/>
              </a:spcAft>
              <a:buClr>
                <a:srgbClr val="DF752E"/>
              </a:buClr>
              <a:buSzPts val="1300"/>
              <a:buFont typeface="Noto Sans Symbols"/>
              <a:buChar char="▪"/>
            </a:pPr>
            <a:r>
              <a:rPr lang="en-US" sz="2200">
                <a:latin typeface="Times New Roman"/>
                <a:ea typeface="Times New Roman"/>
                <a:cs typeface="Times New Roman"/>
                <a:sym typeface="Times New Roman"/>
              </a:rPr>
              <a:t>A factory may replace machines only once every 20 years—or</a:t>
            </a:r>
            <a:endParaRPr sz="2200">
              <a:latin typeface="Times New Roman"/>
              <a:ea typeface="Times New Roman"/>
              <a:cs typeface="Times New Roman"/>
              <a:sym typeface="Times New Roman"/>
            </a:endParaRPr>
          </a:p>
          <a:p>
            <a:pPr indent="0" lvl="0" marL="812800" rtl="0" algn="l">
              <a:lnSpc>
                <a:spcPct val="100000"/>
              </a:lnSpc>
              <a:spcBef>
                <a:spcPts val="0"/>
              </a:spcBef>
              <a:spcAft>
                <a:spcPts val="0"/>
              </a:spcAft>
              <a:buNone/>
            </a:pPr>
            <a:r>
              <a:rPr lang="en-US" sz="2200">
                <a:latin typeface="Times New Roman"/>
                <a:ea typeface="Times New Roman"/>
                <a:cs typeface="Times New Roman"/>
                <a:sym typeface="Times New Roman"/>
              </a:rPr>
              <a:t>perhaps even longer!</a:t>
            </a:r>
            <a:endParaRPr sz="2200">
              <a:latin typeface="Times New Roman"/>
              <a:ea typeface="Times New Roman"/>
              <a:cs typeface="Times New Roman"/>
              <a:sym typeface="Times New Roman"/>
            </a:endParaRPr>
          </a:p>
          <a:p>
            <a:pPr indent="0" lvl="0" marL="0" rtl="0" algn="l">
              <a:lnSpc>
                <a:spcPct val="100000"/>
              </a:lnSpc>
              <a:spcBef>
                <a:spcPts val="1170"/>
              </a:spcBef>
              <a:spcAft>
                <a:spcPts val="0"/>
              </a:spcAft>
              <a:buNone/>
            </a:pPr>
            <a:r>
              <a:t/>
            </a:r>
            <a:endParaRPr sz="2200">
              <a:latin typeface="Times New Roman"/>
              <a:ea typeface="Times New Roman"/>
              <a:cs typeface="Times New Roman"/>
              <a:sym typeface="Times New Roman"/>
            </a:endParaRPr>
          </a:p>
          <a:p>
            <a:pPr indent="-342900" lvl="1" marL="812800" marR="5715" rtl="0" algn="just">
              <a:lnSpc>
                <a:spcPct val="100000"/>
              </a:lnSpc>
              <a:spcBef>
                <a:spcPts val="0"/>
              </a:spcBef>
              <a:spcAft>
                <a:spcPts val="0"/>
              </a:spcAft>
              <a:buClr>
                <a:srgbClr val="DF752E"/>
              </a:buClr>
              <a:buSzPts val="1300"/>
              <a:buFont typeface="Noto Sans Symbols"/>
              <a:buChar char="▪"/>
            </a:pPr>
            <a:r>
              <a:rPr lang="en-US" sz="2200">
                <a:latin typeface="Times New Roman"/>
                <a:ea typeface="Times New Roman"/>
                <a:cs typeface="Times New Roman"/>
                <a:sym typeface="Times New Roman"/>
              </a:rPr>
              <a:t>It does not want to upgrade multi-million-dollar machines just so it can connect them to a network for better visibility and control.</a:t>
            </a:r>
            <a:endParaRPr sz="2200">
              <a:latin typeface="Times New Roman"/>
              <a:ea typeface="Times New Roman"/>
              <a:cs typeface="Times New Roman"/>
              <a:sym typeface="Times New Roman"/>
            </a:endParaRPr>
          </a:p>
          <a:p>
            <a:pPr indent="0" lvl="1" marL="0" rtl="0" algn="l">
              <a:lnSpc>
                <a:spcPct val="100000"/>
              </a:lnSpc>
              <a:spcBef>
                <a:spcPts val="1165"/>
              </a:spcBef>
              <a:spcAft>
                <a:spcPts val="0"/>
              </a:spcAft>
              <a:buClr>
                <a:srgbClr val="DF752E"/>
              </a:buClr>
              <a:buSzPts val="2200"/>
              <a:buFont typeface="Noto Sans Symbols"/>
              <a:buNone/>
            </a:pPr>
            <a:r>
              <a:t/>
            </a:r>
            <a:endParaRPr sz="2200">
              <a:latin typeface="Times New Roman"/>
              <a:ea typeface="Times New Roman"/>
              <a:cs typeface="Times New Roman"/>
              <a:sym typeface="Times New Roman"/>
            </a:endParaRPr>
          </a:p>
          <a:p>
            <a:pPr indent="-342900" lvl="1" marL="812800" marR="7620" rtl="0" algn="just">
              <a:lnSpc>
                <a:spcPct val="100000"/>
              </a:lnSpc>
              <a:spcBef>
                <a:spcPts val="5"/>
              </a:spcBef>
              <a:spcAft>
                <a:spcPts val="0"/>
              </a:spcAft>
              <a:buClr>
                <a:srgbClr val="DF752E"/>
              </a:buClr>
              <a:buSzPts val="1300"/>
              <a:buFont typeface="Noto Sans Symbols"/>
              <a:buChar char="▪"/>
            </a:pPr>
            <a:r>
              <a:rPr lang="en-US" sz="2200">
                <a:latin typeface="Times New Roman"/>
                <a:ea typeface="Times New Roman"/>
                <a:cs typeface="Times New Roman"/>
                <a:sym typeface="Times New Roman"/>
              </a:rPr>
              <a:t>However, many of these legacy machines might support older protocols, such as serial interfaces, and use RS-232.</a:t>
            </a:r>
            <a:endParaRPr sz="2200">
              <a:latin typeface="Times New Roman"/>
              <a:ea typeface="Times New Roman"/>
              <a:cs typeface="Times New Roman"/>
              <a:sym typeface="Times New Roman"/>
            </a:endParaRPr>
          </a:p>
          <a:p>
            <a:pPr indent="0" lvl="1" marL="0" rtl="0" algn="l">
              <a:lnSpc>
                <a:spcPct val="100000"/>
              </a:lnSpc>
              <a:spcBef>
                <a:spcPts val="1165"/>
              </a:spcBef>
              <a:spcAft>
                <a:spcPts val="0"/>
              </a:spcAft>
              <a:buClr>
                <a:srgbClr val="DF752E"/>
              </a:buClr>
              <a:buSzPts val="2200"/>
              <a:buFont typeface="Noto Sans Symbols"/>
              <a:buNone/>
            </a:pPr>
            <a:r>
              <a:t/>
            </a:r>
            <a:endParaRPr sz="2200">
              <a:latin typeface="Times New Roman"/>
              <a:ea typeface="Times New Roman"/>
              <a:cs typeface="Times New Roman"/>
              <a:sym typeface="Times New Roman"/>
            </a:endParaRPr>
          </a:p>
          <a:p>
            <a:pPr indent="-342900" lvl="1" marL="812800" marR="6350" rtl="0" algn="just">
              <a:lnSpc>
                <a:spcPct val="100000"/>
              </a:lnSpc>
              <a:spcBef>
                <a:spcPts val="0"/>
              </a:spcBef>
              <a:spcAft>
                <a:spcPts val="0"/>
              </a:spcAft>
              <a:buClr>
                <a:srgbClr val="DF752E"/>
              </a:buClr>
              <a:buSzPts val="1300"/>
              <a:buFont typeface="Noto Sans Symbols"/>
              <a:buChar char="▪"/>
            </a:pPr>
            <a:r>
              <a:rPr lang="en-US" sz="2200">
                <a:latin typeface="Times New Roman"/>
                <a:ea typeface="Times New Roman"/>
                <a:cs typeface="Times New Roman"/>
                <a:sym typeface="Times New Roman"/>
              </a:rPr>
              <a:t>In this case, the IoT network must either be capable of some type of protocol translation or use a gateway device to connect these legacy endpoints to the IoT network</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535940" y="400634"/>
            <a:ext cx="588772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cap="small">
                <a:latin typeface="Times New Roman"/>
                <a:ea typeface="Times New Roman"/>
                <a:cs typeface="Times New Roman"/>
                <a:sym typeface="Times New Roman"/>
              </a:rPr>
              <a:t>Comparing IoT Architectures</a:t>
            </a:r>
            <a:endParaRPr sz="3200">
              <a:latin typeface="Times New Roman"/>
              <a:ea typeface="Times New Roman"/>
              <a:cs typeface="Times New Roman"/>
              <a:sym typeface="Times New Roman"/>
            </a:endParaRPr>
          </a:p>
        </p:txBody>
      </p:sp>
      <p:sp>
        <p:nvSpPr>
          <p:cNvPr id="146" name="Google Shape;146;p14"/>
          <p:cNvSpPr txBox="1"/>
          <p:nvPr/>
        </p:nvSpPr>
        <p:spPr>
          <a:xfrm>
            <a:off x="459753" y="1089400"/>
            <a:ext cx="8258100" cy="11211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In the past several years, architectural frameworks have emerged to address the challenge of designing massive-scale IoT networks</a:t>
            </a:r>
            <a:endParaRPr sz="2400">
              <a:latin typeface="Times New Roman"/>
              <a:ea typeface="Times New Roman"/>
              <a:cs typeface="Times New Roman"/>
              <a:sym typeface="Times New Roman"/>
            </a:endParaRPr>
          </a:p>
        </p:txBody>
      </p:sp>
      <p:sp>
        <p:nvSpPr>
          <p:cNvPr id="147" name="Google Shape;147;p14"/>
          <p:cNvSpPr txBox="1"/>
          <p:nvPr/>
        </p:nvSpPr>
        <p:spPr>
          <a:xfrm>
            <a:off x="459750" y="2581202"/>
            <a:ext cx="7995300" cy="3535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42900"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foundational  concept  in  all  these  architectures  is supporting  data,  process,  and  the  functions  that  endpoint devices perform.</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SzPts val="2400"/>
              <a:buFont typeface="Arial"/>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Two of the best-known architectures</a:t>
            </a:r>
            <a:endParaRPr sz="2400">
              <a:latin typeface="Times New Roman"/>
              <a:ea typeface="Times New Roman"/>
              <a:cs typeface="Times New Roman"/>
              <a:sym typeface="Times New Roman"/>
            </a:endParaRPr>
          </a:p>
          <a:p>
            <a:pPr indent="-342265" lvl="0" marL="354965" rtl="0" algn="l">
              <a:lnSpc>
                <a:spcPct val="100000"/>
              </a:lnSpc>
              <a:spcBef>
                <a:spcPts val="580"/>
              </a:spcBef>
              <a:spcAft>
                <a:spcPts val="0"/>
              </a:spcAft>
              <a:buClr>
                <a:srgbClr val="FD8537"/>
              </a:buClr>
              <a:buSzPts val="2250"/>
              <a:buFont typeface="Arial"/>
              <a:buChar char="•"/>
            </a:pPr>
            <a:r>
              <a:rPr b="1" lang="en-US" sz="3200">
                <a:latin typeface="Times New Roman"/>
                <a:ea typeface="Times New Roman"/>
                <a:cs typeface="Times New Roman"/>
                <a:sym typeface="Times New Roman"/>
              </a:rPr>
              <a:t>oneM2M</a:t>
            </a:r>
            <a:endParaRPr sz="3200">
              <a:latin typeface="Times New Roman"/>
              <a:ea typeface="Times New Roman"/>
              <a:cs typeface="Times New Roman"/>
              <a:sym typeface="Times New Roman"/>
            </a:endParaRPr>
          </a:p>
          <a:p>
            <a:pPr indent="-342265" lvl="0" marL="354965" rtl="0" algn="l">
              <a:lnSpc>
                <a:spcPct val="100000"/>
              </a:lnSpc>
              <a:spcBef>
                <a:spcPts val="600"/>
              </a:spcBef>
              <a:spcAft>
                <a:spcPts val="0"/>
              </a:spcAft>
              <a:buClr>
                <a:srgbClr val="FD8537"/>
              </a:buClr>
              <a:buSzPts val="2250"/>
              <a:buFont typeface="Arial"/>
              <a:buChar char="•"/>
            </a:pPr>
            <a:r>
              <a:rPr b="1" lang="en-US" sz="3200">
                <a:latin typeface="Times New Roman"/>
                <a:ea typeface="Times New Roman"/>
                <a:cs typeface="Times New Roman"/>
                <a:sym typeface="Times New Roman"/>
              </a:rPr>
              <a:t>IoT World Forum </a:t>
            </a:r>
            <a:r>
              <a:rPr lang="en-US" sz="3200">
                <a:latin typeface="Times New Roman"/>
                <a:ea typeface="Times New Roman"/>
                <a:cs typeface="Times New Roman"/>
                <a:sym typeface="Times New Roman"/>
              </a:rPr>
              <a:t>(IoTWF)</a:t>
            </a:r>
            <a:endParaRPr sz="3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52400" y="304800"/>
            <a:ext cx="860107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cap="small"/>
              <a:t>The oneM2M IoT Standardized Architecture</a:t>
            </a:r>
            <a:endParaRPr sz="3200"/>
          </a:p>
        </p:txBody>
      </p:sp>
      <p:sp>
        <p:nvSpPr>
          <p:cNvPr id="153" name="Google Shape;153;p15"/>
          <p:cNvSpPr txBox="1"/>
          <p:nvPr/>
        </p:nvSpPr>
        <p:spPr>
          <a:xfrm>
            <a:off x="535940" y="1621281"/>
            <a:ext cx="7312025" cy="3484245"/>
          </a:xfrm>
          <a:prstGeom prst="rect">
            <a:avLst/>
          </a:prstGeom>
          <a:noFill/>
          <a:ln>
            <a:noFill/>
          </a:ln>
        </p:spPr>
        <p:txBody>
          <a:bodyPr anchorCtr="0" anchor="t" bIns="0" lIns="0" spcFirstLastPara="1" rIns="0" wrap="square" tIns="12050">
            <a:spAutoFit/>
          </a:bodyPr>
          <a:lstStyle/>
          <a:p>
            <a:pPr indent="-274319" lvl="0" marL="286385" marR="6350" rtl="0" algn="just">
              <a:lnSpc>
                <a:spcPct val="100000"/>
              </a:lnSpc>
              <a:spcBef>
                <a:spcPts val="0"/>
              </a:spcBef>
              <a:spcAft>
                <a:spcPts val="0"/>
              </a:spcAft>
              <a:buClr>
                <a:srgbClr val="FD8537"/>
              </a:buClr>
              <a:buSzPts val="1950"/>
              <a:buFont typeface="Noto Sans Symbols"/>
              <a:buChar char="🞆"/>
            </a:pPr>
            <a:r>
              <a:rPr b="1" lang="en-US" sz="2800">
                <a:latin typeface="Times New Roman"/>
                <a:ea typeface="Times New Roman"/>
                <a:cs typeface="Times New Roman"/>
                <a:sym typeface="Times New Roman"/>
              </a:rPr>
              <a:t>European   Telecommunications   Standards Institute  (ETSI)  </a:t>
            </a:r>
            <a:r>
              <a:rPr lang="en-US" sz="2800">
                <a:latin typeface="Times New Roman"/>
                <a:ea typeface="Times New Roman"/>
                <a:cs typeface="Times New Roman"/>
                <a:sym typeface="Times New Roman"/>
              </a:rPr>
              <a:t>created  the  M2M  Technical Committee in 2008.</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3685" lvl="0" marL="286385"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a:t>
            </a:r>
            <a:r>
              <a:rPr b="1" lang="en-US" sz="2800">
                <a:latin typeface="Times New Roman"/>
                <a:ea typeface="Times New Roman"/>
                <a:cs typeface="Times New Roman"/>
                <a:sym typeface="Times New Roman"/>
              </a:rPr>
              <a:t>goal of this committee </a:t>
            </a:r>
            <a:r>
              <a:rPr lang="en-US" sz="2800">
                <a:latin typeface="Times New Roman"/>
                <a:ea typeface="Times New Roman"/>
                <a:cs typeface="Times New Roman"/>
                <a:sym typeface="Times New Roman"/>
              </a:rPr>
              <a:t>was to</a:t>
            </a:r>
            <a:endParaRPr sz="2800">
              <a:latin typeface="Times New Roman"/>
              <a:ea typeface="Times New Roman"/>
              <a:cs typeface="Times New Roman"/>
              <a:sym typeface="Times New Roman"/>
            </a:endParaRPr>
          </a:p>
          <a:p>
            <a:pPr indent="-274320" lvl="1" marL="652780" marR="5080" rtl="0" algn="just">
              <a:lnSpc>
                <a:spcPct val="100000"/>
              </a:lnSpc>
              <a:spcBef>
                <a:spcPts val="59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create  a  common  architecture  that  would  help accelerate  the  adoption  of  M2M  applications  and devices.</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nvSpPr>
        <p:spPr>
          <a:xfrm>
            <a:off x="535940" y="249428"/>
            <a:ext cx="8071484" cy="1305560"/>
          </a:xfrm>
          <a:prstGeom prst="rect">
            <a:avLst/>
          </a:prstGeom>
          <a:noFill/>
          <a:ln>
            <a:noFill/>
          </a:ln>
        </p:spPr>
        <p:txBody>
          <a:bodyPr anchorCtr="0" anchor="t" bIns="0" lIns="0" spcFirstLastPara="1" rIns="0" wrap="square" tIns="12050">
            <a:spAutoFit/>
          </a:bodyPr>
          <a:lstStyle/>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In  2012  launched  oneM2M  as  a  global  initiative designed to promote efficient M2M communication systems and IoT.</a:t>
            </a:r>
            <a:endParaRPr sz="2800">
              <a:latin typeface="Times New Roman"/>
              <a:ea typeface="Times New Roman"/>
              <a:cs typeface="Times New Roman"/>
              <a:sym typeface="Times New Roman"/>
            </a:endParaRPr>
          </a:p>
        </p:txBody>
      </p:sp>
      <p:sp>
        <p:nvSpPr>
          <p:cNvPr id="159" name="Google Shape;159;p16"/>
          <p:cNvSpPr txBox="1"/>
          <p:nvPr/>
        </p:nvSpPr>
        <p:spPr>
          <a:xfrm>
            <a:off x="535940" y="2109038"/>
            <a:ext cx="1630045" cy="878840"/>
          </a:xfrm>
          <a:prstGeom prst="rect">
            <a:avLst/>
          </a:prstGeom>
          <a:noFill/>
          <a:ln>
            <a:noFill/>
          </a:ln>
        </p:spPr>
        <p:txBody>
          <a:bodyPr anchorCtr="0" anchor="t" bIns="0" lIns="0" spcFirstLastPara="1" rIns="0" wrap="square" tIns="12050">
            <a:spAutoFit/>
          </a:bodyPr>
          <a:lstStyle/>
          <a:p>
            <a:pPr indent="-274319" lvl="0" marL="286385" marR="5080" rtl="0" algn="l">
              <a:lnSpc>
                <a:spcPct val="100000"/>
              </a:lnSpc>
              <a:spcBef>
                <a:spcPts val="0"/>
              </a:spcBef>
              <a:spcAft>
                <a:spcPts val="0"/>
              </a:spcAft>
              <a:buClr>
                <a:srgbClr val="FD8537"/>
              </a:buClr>
              <a:buSzPts val="1950"/>
              <a:buFont typeface="Noto Sans Symbols"/>
              <a:buChar char="🞆"/>
            </a:pPr>
            <a:r>
              <a:rPr lang="en-US" sz="1950">
                <a:solidFill>
                  <a:srgbClr val="FD8537"/>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create	a readily</a:t>
            </a:r>
            <a:endParaRPr sz="2800">
              <a:latin typeface="Times New Roman"/>
              <a:ea typeface="Times New Roman"/>
              <a:cs typeface="Times New Roman"/>
              <a:sym typeface="Times New Roman"/>
            </a:endParaRPr>
          </a:p>
        </p:txBody>
      </p:sp>
      <p:sp>
        <p:nvSpPr>
          <p:cNvPr id="160" name="Google Shape;160;p16"/>
          <p:cNvSpPr txBox="1"/>
          <p:nvPr/>
        </p:nvSpPr>
        <p:spPr>
          <a:xfrm>
            <a:off x="2176017" y="2109038"/>
            <a:ext cx="6431915" cy="878840"/>
          </a:xfrm>
          <a:prstGeom prst="rect">
            <a:avLst/>
          </a:prstGeom>
          <a:noFill/>
          <a:ln>
            <a:noFill/>
          </a:ln>
        </p:spPr>
        <p:txBody>
          <a:bodyPr anchorCtr="0" anchor="t" bIns="0" lIns="0" spcFirstLastPara="1" rIns="0" wrap="square" tIns="12050">
            <a:spAutoFit/>
          </a:bodyPr>
          <a:lstStyle/>
          <a:p>
            <a:pPr indent="202565" lvl="0" marL="12700" marR="5080" rtl="0" algn="l">
              <a:lnSpc>
                <a:spcPct val="100000"/>
              </a:lnSpc>
              <a:spcBef>
                <a:spcPts val="0"/>
              </a:spcBef>
              <a:spcAft>
                <a:spcPts val="0"/>
              </a:spcAft>
              <a:buNone/>
            </a:pPr>
            <a:r>
              <a:rPr b="1" lang="en-US" sz="2800">
                <a:latin typeface="Times New Roman"/>
                <a:ea typeface="Times New Roman"/>
                <a:cs typeface="Times New Roman"/>
                <a:sym typeface="Times New Roman"/>
              </a:rPr>
              <a:t>common	services	layer,	</a:t>
            </a:r>
            <a:r>
              <a:rPr lang="en-US" sz="2800">
                <a:latin typeface="Times New Roman"/>
                <a:ea typeface="Times New Roman"/>
                <a:cs typeface="Times New Roman"/>
                <a:sym typeface="Times New Roman"/>
              </a:rPr>
              <a:t>which	can	be embedded		in	field		devices	to</a:t>
            </a:r>
            <a:endParaRPr sz="2800">
              <a:latin typeface="Times New Roman"/>
              <a:ea typeface="Times New Roman"/>
              <a:cs typeface="Times New Roman"/>
              <a:sym typeface="Times New Roman"/>
            </a:endParaRPr>
          </a:p>
        </p:txBody>
      </p:sp>
      <p:sp>
        <p:nvSpPr>
          <p:cNvPr id="161" name="Google Shape;161;p16"/>
          <p:cNvSpPr txBox="1"/>
          <p:nvPr/>
        </p:nvSpPr>
        <p:spPr>
          <a:xfrm>
            <a:off x="7793228" y="2536062"/>
            <a:ext cx="81343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Times New Roman"/>
                <a:ea typeface="Times New Roman"/>
                <a:cs typeface="Times New Roman"/>
                <a:sym typeface="Times New Roman"/>
              </a:rPr>
              <a:t>allow</a:t>
            </a:r>
            <a:endParaRPr sz="2800">
              <a:latin typeface="Times New Roman"/>
              <a:ea typeface="Times New Roman"/>
              <a:cs typeface="Times New Roman"/>
              <a:sym typeface="Times New Roman"/>
            </a:endParaRPr>
          </a:p>
        </p:txBody>
      </p:sp>
      <p:sp>
        <p:nvSpPr>
          <p:cNvPr id="162" name="Google Shape;162;p16"/>
          <p:cNvSpPr txBox="1"/>
          <p:nvPr/>
        </p:nvSpPr>
        <p:spPr>
          <a:xfrm>
            <a:off x="535940" y="2962782"/>
            <a:ext cx="8080375" cy="2312035"/>
          </a:xfrm>
          <a:prstGeom prst="rect">
            <a:avLst/>
          </a:prstGeom>
          <a:noFill/>
          <a:ln>
            <a:noFill/>
          </a:ln>
        </p:spPr>
        <p:txBody>
          <a:bodyPr anchorCtr="0" anchor="t" bIns="0" lIns="0" spcFirstLastPara="1" rIns="0" wrap="square" tIns="12050">
            <a:spAutoFit/>
          </a:bodyPr>
          <a:lstStyle/>
          <a:p>
            <a:pPr indent="0" lvl="0" marL="286385" rtl="0" algn="l">
              <a:lnSpc>
                <a:spcPct val="100000"/>
              </a:lnSpc>
              <a:spcBef>
                <a:spcPts val="0"/>
              </a:spcBef>
              <a:spcAft>
                <a:spcPts val="0"/>
              </a:spcAft>
              <a:buNone/>
            </a:pPr>
            <a:r>
              <a:rPr lang="en-US" sz="2800">
                <a:latin typeface="Times New Roman"/>
                <a:ea typeface="Times New Roman"/>
                <a:cs typeface="Times New Roman"/>
                <a:sym typeface="Times New Roman"/>
              </a:rPr>
              <a:t>communication with application servers.</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One of the greatest </a:t>
            </a:r>
            <a:r>
              <a:rPr b="1" lang="en-US" sz="2800">
                <a:latin typeface="Times New Roman"/>
                <a:ea typeface="Times New Roman"/>
                <a:cs typeface="Times New Roman"/>
                <a:sym typeface="Times New Roman"/>
              </a:rPr>
              <a:t>challenges </a:t>
            </a:r>
            <a:r>
              <a:rPr lang="en-US" sz="2800">
                <a:latin typeface="Times New Roman"/>
                <a:ea typeface="Times New Roman"/>
                <a:cs typeface="Times New Roman"/>
                <a:sym typeface="Times New Roman"/>
              </a:rPr>
              <a:t>in designing an IoT architecture  is  dealing  with  the  heterogeneity  of devices, software, and access methods.</a:t>
            </a:r>
            <a:endParaRPr sz="2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7"/>
          <p:cNvPicPr preferRelativeResize="0"/>
          <p:nvPr/>
        </p:nvPicPr>
        <p:blipFill rotWithShape="1">
          <a:blip r:embed="rId3">
            <a:alphaModFix/>
          </a:blip>
          <a:srcRect b="0" l="0" r="0" t="0"/>
          <a:stretch/>
        </p:blipFill>
        <p:spPr>
          <a:xfrm>
            <a:off x="24983" y="0"/>
            <a:ext cx="9118981" cy="68579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383540" y="290576"/>
            <a:ext cx="7464425" cy="4131945"/>
          </a:xfrm>
          <a:prstGeom prst="rect">
            <a:avLst/>
          </a:prstGeom>
          <a:noFill/>
          <a:ln>
            <a:noFill/>
          </a:ln>
        </p:spPr>
        <p:txBody>
          <a:bodyPr anchorCtr="0" anchor="t" bIns="0" lIns="0" spcFirstLastPara="1" rIns="0" wrap="square" tIns="48875">
            <a:spAutoFit/>
          </a:bodyPr>
          <a:lstStyle/>
          <a:p>
            <a:pPr indent="-342900" lvl="0" marL="355600" marR="5080" rtl="0" algn="just">
              <a:lnSpc>
                <a:spcPct val="9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oneM2M  architecture  divides  IoT  functions  into three major domains: the </a:t>
            </a:r>
            <a:r>
              <a:rPr b="1" lang="en-US" sz="2400">
                <a:latin typeface="Times New Roman"/>
                <a:ea typeface="Times New Roman"/>
                <a:cs typeface="Times New Roman"/>
                <a:sym typeface="Times New Roman"/>
              </a:rPr>
              <a:t>application layer</a:t>
            </a:r>
            <a:r>
              <a:rPr lang="en-US" sz="2400">
                <a:latin typeface="Times New Roman"/>
                <a:ea typeface="Times New Roman"/>
                <a:cs typeface="Times New Roman"/>
                <a:sym typeface="Times New Roman"/>
              </a:rPr>
              <a:t>, the </a:t>
            </a:r>
            <a:r>
              <a:rPr b="1" lang="en-US" sz="2400">
                <a:latin typeface="Times New Roman"/>
                <a:ea typeface="Times New Roman"/>
                <a:cs typeface="Times New Roman"/>
                <a:sym typeface="Times New Roman"/>
              </a:rPr>
              <a:t>services layer</a:t>
            </a:r>
            <a:r>
              <a:rPr lang="en-US" sz="2400">
                <a:latin typeface="Times New Roman"/>
                <a:ea typeface="Times New Roman"/>
                <a:cs typeface="Times New Roman"/>
                <a:sym typeface="Times New Roman"/>
              </a:rPr>
              <a:t>, and the </a:t>
            </a:r>
            <a:r>
              <a:rPr b="1" lang="en-US" sz="2400">
                <a:latin typeface="Times New Roman"/>
                <a:ea typeface="Times New Roman"/>
                <a:cs typeface="Times New Roman"/>
                <a:sym typeface="Times New Roman"/>
              </a:rPr>
              <a:t>network layer</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74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Let’s examine each of these domains in turn:</a:t>
            </a:r>
            <a:endParaRPr sz="2400">
              <a:latin typeface="Times New Roman"/>
              <a:ea typeface="Times New Roman"/>
              <a:cs typeface="Times New Roman"/>
              <a:sym typeface="Times New Roman"/>
            </a:endParaRPr>
          </a:p>
          <a:p>
            <a:pPr indent="0" lvl="0" marL="0" rtl="0" algn="l">
              <a:lnSpc>
                <a:spcPct val="100000"/>
              </a:lnSpc>
              <a:spcBef>
                <a:spcPts val="7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514984" lvl="1" marL="984885" rtl="0" algn="l">
              <a:lnSpc>
                <a:spcPct val="100000"/>
              </a:lnSpc>
              <a:spcBef>
                <a:spcPts val="0"/>
              </a:spcBef>
              <a:spcAft>
                <a:spcPts val="0"/>
              </a:spcAft>
              <a:buClr>
                <a:srgbClr val="FD8537"/>
              </a:buClr>
              <a:buSzPts val="1900"/>
              <a:buFont typeface="Times New Roman"/>
              <a:buAutoNum type="romanLcPeriod"/>
            </a:pPr>
            <a:r>
              <a:rPr b="1" lang="en-US" sz="2400">
                <a:latin typeface="Times New Roman"/>
                <a:ea typeface="Times New Roman"/>
                <a:cs typeface="Times New Roman"/>
                <a:sym typeface="Times New Roman"/>
              </a:rPr>
              <a:t>Applications layer</a:t>
            </a:r>
            <a:endParaRPr sz="2400">
              <a:latin typeface="Times New Roman"/>
              <a:ea typeface="Times New Roman"/>
              <a:cs typeface="Times New Roman"/>
              <a:sym typeface="Times New Roman"/>
            </a:endParaRPr>
          </a:p>
          <a:p>
            <a:pPr indent="0" lvl="1" marL="0" rtl="0" algn="l">
              <a:lnSpc>
                <a:spcPct val="100000"/>
              </a:lnSpc>
              <a:spcBef>
                <a:spcPts val="1025"/>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342900" lvl="2" marL="1270000" marR="5080" rtl="0" algn="just">
              <a:lnSpc>
                <a:spcPct val="107916"/>
              </a:lnSpc>
              <a:spcBef>
                <a:spcPts val="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The oneM2M architecture gives major attention to connectivity   between   devices   and   their applications.</a:t>
            </a:r>
            <a:endParaRPr sz="2400">
              <a:latin typeface="Times New Roman"/>
              <a:ea typeface="Times New Roman"/>
              <a:cs typeface="Times New Roman"/>
              <a:sym typeface="Times New Roman"/>
            </a:endParaRPr>
          </a:p>
        </p:txBody>
      </p:sp>
      <p:sp>
        <p:nvSpPr>
          <p:cNvPr id="173" name="Google Shape;173;p18"/>
          <p:cNvSpPr txBox="1"/>
          <p:nvPr/>
        </p:nvSpPr>
        <p:spPr>
          <a:xfrm>
            <a:off x="1298194" y="4836109"/>
            <a:ext cx="4168140" cy="391795"/>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This	domain	includes	the</a:t>
            </a:r>
            <a:endParaRPr sz="2400">
              <a:latin typeface="Times New Roman"/>
              <a:ea typeface="Times New Roman"/>
              <a:cs typeface="Times New Roman"/>
              <a:sym typeface="Times New Roman"/>
            </a:endParaRPr>
          </a:p>
        </p:txBody>
      </p:sp>
      <p:sp>
        <p:nvSpPr>
          <p:cNvPr id="174" name="Google Shape;174;p18"/>
          <p:cNvSpPr txBox="1"/>
          <p:nvPr/>
        </p:nvSpPr>
        <p:spPr>
          <a:xfrm>
            <a:off x="5651372" y="4836109"/>
            <a:ext cx="2195830" cy="1050290"/>
          </a:xfrm>
          <a:prstGeom prst="rect">
            <a:avLst/>
          </a:prstGeom>
          <a:noFill/>
          <a:ln>
            <a:noFill/>
          </a:ln>
        </p:spPr>
        <p:txBody>
          <a:bodyPr anchorCtr="0" anchor="t" bIns="0" lIns="0" spcFirstLastPara="1" rIns="0" wrap="square" tIns="54600">
            <a:spAutoFit/>
          </a:bodyPr>
          <a:lstStyle/>
          <a:p>
            <a:pPr indent="109220" lvl="0" marL="12700" marR="5080" rtl="0" algn="just">
              <a:lnSpc>
                <a:spcPct val="107916"/>
              </a:lnSpc>
              <a:spcBef>
                <a:spcPts val="0"/>
              </a:spcBef>
              <a:spcAft>
                <a:spcPts val="0"/>
              </a:spcAft>
              <a:buNone/>
            </a:pPr>
            <a:r>
              <a:rPr lang="en-US" sz="2400">
                <a:latin typeface="Times New Roman"/>
                <a:ea typeface="Times New Roman"/>
                <a:cs typeface="Times New Roman"/>
                <a:sym typeface="Times New Roman"/>
              </a:rPr>
              <a:t>application-layer standardize  API with   business</a:t>
            </a:r>
            <a:endParaRPr sz="2400">
              <a:latin typeface="Times New Roman"/>
              <a:ea typeface="Times New Roman"/>
              <a:cs typeface="Times New Roman"/>
              <a:sym typeface="Times New Roman"/>
            </a:endParaRPr>
          </a:p>
        </p:txBody>
      </p:sp>
      <p:sp>
        <p:nvSpPr>
          <p:cNvPr id="175" name="Google Shape;175;p18"/>
          <p:cNvSpPr txBox="1"/>
          <p:nvPr/>
        </p:nvSpPr>
        <p:spPr>
          <a:xfrm>
            <a:off x="1641094" y="5165597"/>
            <a:ext cx="374396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protocols	and	attempts	to</a:t>
            </a:r>
            <a:endParaRPr sz="2400">
              <a:latin typeface="Times New Roman"/>
              <a:ea typeface="Times New Roman"/>
              <a:cs typeface="Times New Roman"/>
              <a:sym typeface="Times New Roman"/>
            </a:endParaRPr>
          </a:p>
        </p:txBody>
      </p:sp>
      <p:sp>
        <p:nvSpPr>
          <p:cNvPr id="176" name="Google Shape;176;p18"/>
          <p:cNvSpPr txBox="1"/>
          <p:nvPr/>
        </p:nvSpPr>
        <p:spPr>
          <a:xfrm>
            <a:off x="1641094" y="5494731"/>
            <a:ext cx="380809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definitions	for	interaction</a:t>
            </a:r>
            <a:endParaRPr sz="2400">
              <a:latin typeface="Times New Roman"/>
              <a:ea typeface="Times New Roman"/>
              <a:cs typeface="Times New Roman"/>
              <a:sym typeface="Times New Roman"/>
            </a:endParaRPr>
          </a:p>
        </p:txBody>
      </p:sp>
      <p:sp>
        <p:nvSpPr>
          <p:cNvPr id="177" name="Google Shape;177;p18"/>
          <p:cNvSpPr txBox="1"/>
          <p:nvPr/>
        </p:nvSpPr>
        <p:spPr>
          <a:xfrm>
            <a:off x="1641094" y="5823915"/>
            <a:ext cx="314579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intelligence (BI) systems.</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nvSpPr>
        <p:spPr>
          <a:xfrm>
            <a:off x="688340" y="327152"/>
            <a:ext cx="7693025" cy="4072254"/>
          </a:xfrm>
          <a:prstGeom prst="rect">
            <a:avLst/>
          </a:prstGeom>
          <a:noFill/>
          <a:ln>
            <a:noFill/>
          </a:ln>
        </p:spPr>
        <p:txBody>
          <a:bodyPr anchorCtr="0" anchor="t" bIns="0" lIns="0" spcFirstLastPara="1" rIns="0" wrap="square" tIns="12700">
            <a:spAutoFit/>
          </a:bodyPr>
          <a:lstStyle/>
          <a:p>
            <a:pPr indent="-514983" lvl="0" marL="527685" rtl="0" algn="l">
              <a:lnSpc>
                <a:spcPct val="100000"/>
              </a:lnSpc>
              <a:spcBef>
                <a:spcPts val="0"/>
              </a:spcBef>
              <a:spcAft>
                <a:spcPts val="0"/>
              </a:spcAft>
              <a:buClr>
                <a:srgbClr val="FD8537"/>
              </a:buClr>
              <a:buSzPts val="1900"/>
              <a:buFont typeface="Times New Roman"/>
              <a:buAutoNum type="romanLcPeriod" startAt="2"/>
            </a:pPr>
            <a:r>
              <a:rPr b="1" lang="en-US" sz="2400">
                <a:latin typeface="Times New Roman"/>
                <a:ea typeface="Times New Roman"/>
                <a:cs typeface="Times New Roman"/>
                <a:sym typeface="Times New Roman"/>
              </a:rPr>
              <a:t>Services layer</a:t>
            </a:r>
            <a:endParaRPr sz="2400">
              <a:latin typeface="Times New Roman"/>
              <a:ea typeface="Times New Roman"/>
              <a:cs typeface="Times New Roman"/>
              <a:sym typeface="Times New Roman"/>
            </a:endParaRPr>
          </a:p>
          <a:p>
            <a:pPr indent="0" lvl="0" marL="0" rtl="0" algn="l">
              <a:lnSpc>
                <a:spcPct val="100000"/>
              </a:lnSpc>
              <a:spcBef>
                <a:spcPts val="135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342900" lvl="1" marL="812800" marR="8255" rtl="0" algn="just">
              <a:lnSpc>
                <a:spcPct val="100000"/>
              </a:lnSpc>
              <a:spcBef>
                <a:spcPts val="5"/>
              </a:spcBef>
              <a:spcAft>
                <a:spcPts val="0"/>
              </a:spcAft>
              <a:buClr>
                <a:srgbClr val="DF752E"/>
              </a:buClr>
              <a:buSzPts val="1650"/>
              <a:buFont typeface="Noto Sans Symbols"/>
              <a:buChar char="⮚"/>
            </a:pPr>
            <a:r>
              <a:rPr lang="en-US" sz="2800">
                <a:latin typeface="Times New Roman"/>
                <a:ea typeface="Times New Roman"/>
                <a:cs typeface="Times New Roman"/>
                <a:sym typeface="Times New Roman"/>
              </a:rPr>
              <a:t>This layer is shown as a horizontal framework across the vertical industry applications.</a:t>
            </a:r>
            <a:endParaRPr sz="2800">
              <a:latin typeface="Times New Roman"/>
              <a:ea typeface="Times New Roman"/>
              <a:cs typeface="Times New Roman"/>
              <a:sym typeface="Times New Roman"/>
            </a:endParaRPr>
          </a:p>
          <a:p>
            <a:pPr indent="0" lvl="1" marL="0" rtl="0" algn="l">
              <a:lnSpc>
                <a:spcPct val="100000"/>
              </a:lnSpc>
              <a:spcBef>
                <a:spcPts val="1485"/>
              </a:spcBef>
              <a:spcAft>
                <a:spcPts val="0"/>
              </a:spcAft>
              <a:buClr>
                <a:srgbClr val="DF752E"/>
              </a:buClr>
              <a:buSzPts val="2800"/>
              <a:buFont typeface="Noto Sans Symbols"/>
              <a:buNone/>
            </a:pPr>
            <a:r>
              <a:t/>
            </a:r>
            <a:endParaRPr sz="2800">
              <a:latin typeface="Times New Roman"/>
              <a:ea typeface="Times New Roman"/>
              <a:cs typeface="Times New Roman"/>
              <a:sym typeface="Times New Roman"/>
            </a:endParaRPr>
          </a:p>
          <a:p>
            <a:pPr indent="-342900" lvl="1" marL="812800" marR="5080" rtl="0" algn="just">
              <a:lnSpc>
                <a:spcPct val="100000"/>
              </a:lnSpc>
              <a:spcBef>
                <a:spcPts val="0"/>
              </a:spcBef>
              <a:spcAft>
                <a:spcPts val="0"/>
              </a:spcAft>
              <a:buClr>
                <a:srgbClr val="DF752E"/>
              </a:buClr>
              <a:buSzPts val="1650"/>
              <a:buFont typeface="Noto Sans Symbols"/>
              <a:buChar char="⮚"/>
            </a:pPr>
            <a:r>
              <a:rPr lang="en-US" sz="2800">
                <a:latin typeface="Times New Roman"/>
                <a:ea typeface="Times New Roman"/>
                <a:cs typeface="Times New Roman"/>
                <a:sym typeface="Times New Roman"/>
              </a:rPr>
              <a:t>At this layer, horizontal  modules include the physical network that the IoT  applications run on, the underlying management  protocols, and the hardware.</a:t>
            </a:r>
            <a:endParaRPr sz="2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87553" y="50038"/>
            <a:ext cx="7657871" cy="1323670"/>
          </a:xfrm>
          <a:prstGeom prst="rect">
            <a:avLst/>
          </a:prstGeom>
          <a:noFill/>
          <a:ln>
            <a:noFill/>
          </a:ln>
        </p:spPr>
        <p:txBody>
          <a:bodyPr anchorCtr="0" anchor="t" bIns="0" lIns="0" spcFirstLastPara="1" rIns="0" wrap="square" tIns="455350">
            <a:spAutoFit/>
          </a:bodyPr>
          <a:lstStyle/>
          <a:p>
            <a:pPr indent="0" lvl="0" marL="360680" rtl="0" algn="l">
              <a:lnSpc>
                <a:spcPct val="100000"/>
              </a:lnSpc>
              <a:spcBef>
                <a:spcPts val="0"/>
              </a:spcBef>
              <a:spcAft>
                <a:spcPts val="0"/>
              </a:spcAft>
              <a:buNone/>
            </a:pPr>
            <a:r>
              <a:rPr b="0" lang="en-US" sz="2900" cap="small">
                <a:latin typeface="Times New Roman"/>
                <a:ea typeface="Times New Roman"/>
                <a:cs typeface="Times New Roman"/>
                <a:sym typeface="Times New Roman"/>
              </a:rPr>
              <a:t>This chapter explores the following areas</a:t>
            </a:r>
            <a:endParaRPr sz="2900">
              <a:latin typeface="Times New Roman"/>
              <a:ea typeface="Times New Roman"/>
              <a:cs typeface="Times New Roman"/>
              <a:sym typeface="Times New Roman"/>
            </a:endParaRPr>
          </a:p>
        </p:txBody>
      </p:sp>
      <p:sp>
        <p:nvSpPr>
          <p:cNvPr id="74" name="Google Shape;74;p2"/>
          <p:cNvSpPr txBox="1"/>
          <p:nvPr/>
        </p:nvSpPr>
        <p:spPr>
          <a:xfrm>
            <a:off x="535940" y="1740153"/>
            <a:ext cx="6505575" cy="289115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Drivers Behind New Network Architectures</a:t>
            </a:r>
            <a:endParaRPr sz="2400">
              <a:latin typeface="Arial"/>
              <a:ea typeface="Arial"/>
              <a:cs typeface="Arial"/>
              <a:sym typeface="Arial"/>
            </a:endParaRPr>
          </a:p>
          <a:p>
            <a:pPr indent="-273685" lvl="0" marL="286385" rtl="0" algn="l">
              <a:lnSpc>
                <a:spcPct val="100000"/>
              </a:lnSpc>
              <a:spcBef>
                <a:spcPts val="2039"/>
              </a:spcBef>
              <a:spcAft>
                <a:spcPts val="0"/>
              </a:spcAft>
              <a:buClr>
                <a:srgbClr val="FD8537"/>
              </a:buClr>
              <a:buSzPts val="1650"/>
              <a:buFont typeface="Noto Sans Symbols"/>
              <a:buChar char="🞆"/>
            </a:pPr>
            <a:r>
              <a:rPr b="1" lang="en-US" sz="2400">
                <a:latin typeface="Arial"/>
                <a:ea typeface="Arial"/>
                <a:cs typeface="Arial"/>
                <a:sym typeface="Arial"/>
              </a:rPr>
              <a:t>Comparing IoT Architectures</a:t>
            </a:r>
            <a:endParaRPr sz="2400">
              <a:latin typeface="Arial"/>
              <a:ea typeface="Arial"/>
              <a:cs typeface="Arial"/>
              <a:sym typeface="Arial"/>
            </a:endParaRPr>
          </a:p>
          <a:p>
            <a:pPr indent="-273685" lvl="0" marL="286385" rtl="0" algn="l">
              <a:lnSpc>
                <a:spcPct val="100000"/>
              </a:lnSpc>
              <a:spcBef>
                <a:spcPts val="2039"/>
              </a:spcBef>
              <a:spcAft>
                <a:spcPts val="0"/>
              </a:spcAft>
              <a:buClr>
                <a:srgbClr val="FD8537"/>
              </a:buClr>
              <a:buSzPts val="1650"/>
              <a:buFont typeface="Noto Sans Symbols"/>
              <a:buChar char="🞆"/>
            </a:pPr>
            <a:r>
              <a:rPr b="1" lang="en-US" sz="2400">
                <a:latin typeface="Arial"/>
                <a:ea typeface="Arial"/>
                <a:cs typeface="Arial"/>
                <a:sym typeface="Arial"/>
              </a:rPr>
              <a:t>A Simplified IoT Architecture</a:t>
            </a:r>
            <a:endParaRPr sz="2400">
              <a:latin typeface="Arial"/>
              <a:ea typeface="Arial"/>
              <a:cs typeface="Arial"/>
              <a:sym typeface="Arial"/>
            </a:endParaRPr>
          </a:p>
          <a:p>
            <a:pPr indent="-273685" lvl="0" marL="286385" rtl="0" algn="l">
              <a:lnSpc>
                <a:spcPct val="100000"/>
              </a:lnSpc>
              <a:spcBef>
                <a:spcPts val="2045"/>
              </a:spcBef>
              <a:spcAft>
                <a:spcPts val="0"/>
              </a:spcAft>
              <a:buClr>
                <a:srgbClr val="FD8537"/>
              </a:buClr>
              <a:buSzPts val="1650"/>
              <a:buFont typeface="Noto Sans Symbols"/>
              <a:buChar char="🞆"/>
            </a:pPr>
            <a:r>
              <a:rPr b="1" lang="en-US" sz="2400">
                <a:latin typeface="Arial"/>
                <a:ea typeface="Arial"/>
                <a:cs typeface="Arial"/>
                <a:sym typeface="Arial"/>
              </a:rPr>
              <a:t>The Core IoT Functional Stack</a:t>
            </a:r>
            <a:endParaRPr sz="2400">
              <a:latin typeface="Arial"/>
              <a:ea typeface="Arial"/>
              <a:cs typeface="Arial"/>
              <a:sym typeface="Arial"/>
            </a:endParaRPr>
          </a:p>
          <a:p>
            <a:pPr indent="-273685" lvl="0" marL="286385" rtl="0" algn="l">
              <a:lnSpc>
                <a:spcPct val="100000"/>
              </a:lnSpc>
              <a:spcBef>
                <a:spcPts val="2039"/>
              </a:spcBef>
              <a:spcAft>
                <a:spcPts val="0"/>
              </a:spcAft>
              <a:buClr>
                <a:srgbClr val="FD8537"/>
              </a:buClr>
              <a:buSzPts val="1650"/>
              <a:buFont typeface="Noto Sans Symbols"/>
              <a:buChar char="🞆"/>
            </a:pPr>
            <a:r>
              <a:rPr b="1" lang="en-US" sz="2400">
                <a:latin typeface="Arial"/>
                <a:ea typeface="Arial"/>
                <a:cs typeface="Arial"/>
                <a:sym typeface="Arial"/>
              </a:rPr>
              <a:t>IoT Data Management and Compute Stack</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764540" y="174752"/>
            <a:ext cx="253111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900">
                <a:solidFill>
                  <a:srgbClr val="FD8537"/>
                </a:solidFill>
                <a:latin typeface="Times New Roman"/>
                <a:ea typeface="Times New Roman"/>
                <a:cs typeface="Times New Roman"/>
                <a:sym typeface="Times New Roman"/>
              </a:rPr>
              <a:t>iii.	</a:t>
            </a:r>
            <a:r>
              <a:rPr lang="en-US" sz="2400">
                <a:solidFill>
                  <a:srgbClr val="000000"/>
                </a:solidFill>
                <a:latin typeface="Times New Roman"/>
                <a:ea typeface="Times New Roman"/>
                <a:cs typeface="Times New Roman"/>
                <a:sym typeface="Times New Roman"/>
              </a:rPr>
              <a:t>Network Layer</a:t>
            </a:r>
            <a:endParaRPr sz="2400">
              <a:latin typeface="Times New Roman"/>
              <a:ea typeface="Times New Roman"/>
              <a:cs typeface="Times New Roman"/>
              <a:sym typeface="Times New Roman"/>
            </a:endParaRPr>
          </a:p>
        </p:txBody>
      </p:sp>
      <p:sp>
        <p:nvSpPr>
          <p:cNvPr id="188" name="Google Shape;188;p20"/>
          <p:cNvSpPr txBox="1"/>
          <p:nvPr/>
        </p:nvSpPr>
        <p:spPr>
          <a:xfrm>
            <a:off x="1222044" y="1052829"/>
            <a:ext cx="7159625" cy="5220335"/>
          </a:xfrm>
          <a:prstGeom prst="rect">
            <a:avLst/>
          </a:prstGeom>
          <a:noFill/>
          <a:ln>
            <a:noFill/>
          </a:ln>
        </p:spPr>
        <p:txBody>
          <a:bodyPr anchorCtr="0" anchor="t" bIns="0" lIns="0" spcFirstLastPara="1" rIns="0" wrap="square" tIns="12700">
            <a:spAutoFit/>
          </a:bodyPr>
          <a:lstStyle/>
          <a:p>
            <a:pPr indent="-342900" lvl="0" marL="354965" marR="5715" rtl="0" algn="just">
              <a:lnSpc>
                <a:spcPct val="100000"/>
              </a:lnSpc>
              <a:spcBef>
                <a:spcPts val="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This is the communication domain for the IoT devices and endpoints.</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It   includes   the   devices   themselves   and   the communications network that links them.</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5"/>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the  communications  infrastructure  include  wireless mesh  technologies,  such  as  IEEE  802.15.4,  and wireless  point-to-multipoint  systems,  such  as  IEEE 801.11</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5"/>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Also included are wired device connections, such as IEEE 1901 power line communications.</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87553" y="50038"/>
            <a:ext cx="7657871" cy="1323670"/>
          </a:xfrm>
          <a:prstGeom prst="rect">
            <a:avLst/>
          </a:prstGeom>
          <a:noFill/>
          <a:ln>
            <a:noFill/>
          </a:ln>
        </p:spPr>
        <p:txBody>
          <a:bodyPr anchorCtr="0" anchor="t" bIns="0" lIns="0" spcFirstLastPara="1" rIns="0" wrap="square" tIns="12700">
            <a:spAutoFit/>
          </a:bodyPr>
          <a:lstStyle/>
          <a:p>
            <a:pPr indent="0" lvl="0" marL="360680" marR="5080" rtl="0" algn="l">
              <a:lnSpc>
                <a:spcPct val="100000"/>
              </a:lnSpc>
              <a:spcBef>
                <a:spcPts val="0"/>
              </a:spcBef>
              <a:spcAft>
                <a:spcPts val="0"/>
              </a:spcAft>
              <a:buNone/>
            </a:pPr>
            <a:r>
              <a:rPr lang="en-US" sz="2900" cap="small">
                <a:latin typeface="Times New Roman"/>
                <a:ea typeface="Times New Roman"/>
                <a:cs typeface="Times New Roman"/>
                <a:sym typeface="Times New Roman"/>
              </a:rPr>
              <a:t>The IoT World Forum (IoTWF) Standardized Architecture</a:t>
            </a:r>
            <a:endParaRPr sz="2900">
              <a:latin typeface="Times New Roman"/>
              <a:ea typeface="Times New Roman"/>
              <a:cs typeface="Times New Roman"/>
              <a:sym typeface="Times New Roman"/>
            </a:endParaRPr>
          </a:p>
        </p:txBody>
      </p:sp>
      <p:sp>
        <p:nvSpPr>
          <p:cNvPr id="194" name="Google Shape;194;p21"/>
          <p:cNvSpPr txBox="1"/>
          <p:nvPr/>
        </p:nvSpPr>
        <p:spPr>
          <a:xfrm>
            <a:off x="535940" y="1622805"/>
            <a:ext cx="7998459" cy="4507230"/>
          </a:xfrm>
          <a:prstGeom prst="rect">
            <a:avLst/>
          </a:prstGeom>
          <a:noFill/>
          <a:ln>
            <a:noFill/>
          </a:ln>
        </p:spPr>
        <p:txBody>
          <a:bodyPr anchorCtr="0" anchor="t" bIns="0" lIns="0" spcFirstLastPara="1" rIns="0" wrap="square" tIns="12700">
            <a:spAutoFit/>
          </a:bodyPr>
          <a:lstStyle/>
          <a:p>
            <a:pPr indent="-343535"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In 2014 the IoTWF architectural committee (led by Cisco, IBM, Rockwell Automation, and others) published a seven- layer IoT architectural reference model.</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900" lvl="0" marL="35560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visualizing IoT from a technical perspective.</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762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Each  of  the  seven  layers  is  broken  down  into  specific functions, and security encompasses the entire model.</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8255"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Figure 2.2 details the IoT reference model published by the IoTWF</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2"/>
          <p:cNvPicPr preferRelativeResize="0"/>
          <p:nvPr/>
        </p:nvPicPr>
        <p:blipFill rotWithShape="1">
          <a:blip r:embed="rId3">
            <a:alphaModFix/>
          </a:blip>
          <a:srcRect b="0" l="0" r="0" t="0"/>
          <a:stretch/>
        </p:blipFill>
        <p:spPr>
          <a:xfrm>
            <a:off x="0" y="152400"/>
            <a:ext cx="9144000" cy="5867400"/>
          </a:xfrm>
          <a:prstGeom prst="rect">
            <a:avLst/>
          </a:prstGeom>
          <a:noFill/>
          <a:ln>
            <a:noFill/>
          </a:ln>
        </p:spPr>
      </p:pic>
      <p:sp>
        <p:nvSpPr>
          <p:cNvPr id="200" name="Google Shape;200;p22"/>
          <p:cNvSpPr txBox="1"/>
          <p:nvPr/>
        </p:nvSpPr>
        <p:spPr>
          <a:xfrm>
            <a:off x="1222044" y="6263436"/>
            <a:ext cx="640270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Figure 2.2 </a:t>
            </a:r>
            <a:r>
              <a:rPr lang="en-US" sz="1800">
                <a:latin typeface="Times New Roman"/>
                <a:ea typeface="Times New Roman"/>
                <a:cs typeface="Times New Roman"/>
                <a:sym typeface="Times New Roman"/>
              </a:rPr>
              <a:t>: IoT Reference Model Published by the IoT World Forum</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nvSpPr>
        <p:spPr>
          <a:xfrm>
            <a:off x="535940" y="249428"/>
            <a:ext cx="8075295" cy="5101590"/>
          </a:xfrm>
          <a:prstGeom prst="rect">
            <a:avLst/>
          </a:prstGeom>
          <a:noFill/>
          <a:ln>
            <a:noFill/>
          </a:ln>
        </p:spPr>
        <p:txBody>
          <a:bodyPr anchorCtr="0" anchor="t" bIns="0" lIns="0" spcFirstLastPara="1" rIns="0" wrap="square" tIns="12050">
            <a:spAutoFit/>
          </a:bodyPr>
          <a:lstStyle/>
          <a:p>
            <a:pPr indent="-274319" lvl="0" marL="286385" marR="7620"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Using this reference model, we are able to achieve the following:</a:t>
            </a:r>
            <a:endParaRPr sz="2800">
              <a:latin typeface="Times New Roman"/>
              <a:ea typeface="Times New Roman"/>
              <a:cs typeface="Times New Roman"/>
              <a:sym typeface="Times New Roman"/>
            </a:endParaRPr>
          </a:p>
          <a:p>
            <a:pPr indent="-514983" lvl="0" marL="527685" rtl="0" algn="l">
              <a:lnSpc>
                <a:spcPct val="100000"/>
              </a:lnSpc>
              <a:spcBef>
                <a:spcPts val="600"/>
              </a:spcBef>
              <a:spcAft>
                <a:spcPts val="0"/>
              </a:spcAft>
              <a:buClr>
                <a:srgbClr val="FD8537"/>
              </a:buClr>
              <a:buSzPts val="1950"/>
              <a:buFont typeface="Times New Roman"/>
              <a:buAutoNum type="arabicPeriod"/>
            </a:pPr>
            <a:r>
              <a:rPr lang="en-US" sz="2800">
                <a:latin typeface="Times New Roman"/>
                <a:ea typeface="Times New Roman"/>
                <a:cs typeface="Times New Roman"/>
                <a:sym typeface="Times New Roman"/>
              </a:rPr>
              <a:t>Decompose the IoT problem into smaller parts</a:t>
            </a:r>
            <a:endParaRPr sz="2800">
              <a:latin typeface="Times New Roman"/>
              <a:ea typeface="Times New Roman"/>
              <a:cs typeface="Times New Roman"/>
              <a:sym typeface="Times New Roman"/>
            </a:endParaRPr>
          </a:p>
          <a:p>
            <a:pPr indent="-515619" lvl="0" marL="527685" marR="5080" rtl="0" algn="l">
              <a:lnSpc>
                <a:spcPct val="100000"/>
              </a:lnSpc>
              <a:spcBef>
                <a:spcPts val="600"/>
              </a:spcBef>
              <a:spcAft>
                <a:spcPts val="0"/>
              </a:spcAft>
              <a:buClr>
                <a:srgbClr val="FD8537"/>
              </a:buClr>
              <a:buSzPts val="1950"/>
              <a:buFont typeface="Times New Roman"/>
              <a:buAutoNum type="arabicPeriod"/>
            </a:pPr>
            <a:r>
              <a:rPr lang="en-US" sz="2800">
                <a:latin typeface="Times New Roman"/>
                <a:ea typeface="Times New Roman"/>
                <a:cs typeface="Times New Roman"/>
                <a:sym typeface="Times New Roman"/>
              </a:rPr>
              <a:t>Identify different technologies at each layer and how they relate to one another</a:t>
            </a:r>
            <a:endParaRPr sz="2800">
              <a:latin typeface="Times New Roman"/>
              <a:ea typeface="Times New Roman"/>
              <a:cs typeface="Times New Roman"/>
              <a:sym typeface="Times New Roman"/>
            </a:endParaRPr>
          </a:p>
          <a:p>
            <a:pPr indent="-515619" lvl="0" marL="527685" marR="5080" rtl="0" algn="l">
              <a:lnSpc>
                <a:spcPct val="100000"/>
              </a:lnSpc>
              <a:spcBef>
                <a:spcPts val="605"/>
              </a:spcBef>
              <a:spcAft>
                <a:spcPts val="0"/>
              </a:spcAft>
              <a:buClr>
                <a:srgbClr val="FD8537"/>
              </a:buClr>
              <a:buSzPts val="1950"/>
              <a:buFont typeface="Times New Roman"/>
              <a:buAutoNum type="arabicPeriod"/>
            </a:pPr>
            <a:r>
              <a:rPr lang="en-US" sz="2800">
                <a:latin typeface="Times New Roman"/>
                <a:ea typeface="Times New Roman"/>
                <a:cs typeface="Times New Roman"/>
                <a:sym typeface="Times New Roman"/>
              </a:rPr>
              <a:t>Define	a	system	in	which	different	parts	can	be provided by different vendors</a:t>
            </a:r>
            <a:endParaRPr sz="2800">
              <a:latin typeface="Times New Roman"/>
              <a:ea typeface="Times New Roman"/>
              <a:cs typeface="Times New Roman"/>
              <a:sym typeface="Times New Roman"/>
            </a:endParaRPr>
          </a:p>
          <a:p>
            <a:pPr indent="-515619" lvl="0" marL="527685" marR="8255" rtl="0" algn="l">
              <a:lnSpc>
                <a:spcPct val="100000"/>
              </a:lnSpc>
              <a:spcBef>
                <a:spcPts val="600"/>
              </a:spcBef>
              <a:spcAft>
                <a:spcPts val="0"/>
              </a:spcAft>
              <a:buClr>
                <a:srgbClr val="FD8537"/>
              </a:buClr>
              <a:buSzPts val="1950"/>
              <a:buFont typeface="Times New Roman"/>
              <a:buAutoNum type="arabicPeriod"/>
            </a:pPr>
            <a:r>
              <a:rPr lang="en-US" sz="2800">
                <a:latin typeface="Times New Roman"/>
                <a:ea typeface="Times New Roman"/>
                <a:cs typeface="Times New Roman"/>
                <a:sym typeface="Times New Roman"/>
              </a:rPr>
              <a:t>Have	a	process	of	defining	interfaces	that	leads	to interoperability</a:t>
            </a:r>
            <a:endParaRPr sz="2800">
              <a:latin typeface="Times New Roman"/>
              <a:ea typeface="Times New Roman"/>
              <a:cs typeface="Times New Roman"/>
              <a:sym typeface="Times New Roman"/>
            </a:endParaRPr>
          </a:p>
          <a:p>
            <a:pPr indent="-515619" lvl="0" marL="527685" marR="6985" rtl="0" algn="l">
              <a:lnSpc>
                <a:spcPct val="100000"/>
              </a:lnSpc>
              <a:spcBef>
                <a:spcPts val="600"/>
              </a:spcBef>
              <a:spcAft>
                <a:spcPts val="0"/>
              </a:spcAft>
              <a:buClr>
                <a:srgbClr val="FD8537"/>
              </a:buClr>
              <a:buSzPts val="1950"/>
              <a:buFont typeface="Times New Roman"/>
              <a:buAutoNum type="arabicPeriod"/>
            </a:pPr>
            <a:r>
              <a:rPr lang="en-US" sz="2800">
                <a:latin typeface="Times New Roman"/>
                <a:ea typeface="Times New Roman"/>
                <a:cs typeface="Times New Roman"/>
                <a:sym typeface="Times New Roman"/>
              </a:rPr>
              <a:t>Define a tiered security model that is enforced at the transition points between levels</a:t>
            </a:r>
            <a:endParaRPr sz="2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nvSpPr>
        <p:spPr>
          <a:xfrm>
            <a:off x="535940" y="325628"/>
            <a:ext cx="7934959" cy="6015355"/>
          </a:xfrm>
          <a:prstGeom prst="rect">
            <a:avLst/>
          </a:prstGeom>
          <a:noFill/>
          <a:ln>
            <a:noFill/>
          </a:ln>
        </p:spPr>
        <p:txBody>
          <a:bodyPr anchorCtr="0" anchor="t" bIns="0" lIns="0" spcFirstLastPara="1" rIns="0" wrap="square" tIns="12050">
            <a:spAutoFit/>
          </a:bodyPr>
          <a:lstStyle/>
          <a:p>
            <a:pPr indent="-273685" lvl="0" marL="286385" rtl="0" algn="l">
              <a:lnSpc>
                <a:spcPct val="100000"/>
              </a:lnSpc>
              <a:spcBef>
                <a:spcPts val="0"/>
              </a:spcBef>
              <a:spcAft>
                <a:spcPts val="0"/>
              </a:spcAft>
              <a:buClr>
                <a:srgbClr val="FD8537"/>
              </a:buClr>
              <a:buSzPts val="1950"/>
              <a:buFont typeface="Noto Sans Symbols"/>
              <a:buChar char="🞆"/>
            </a:pPr>
            <a:r>
              <a:rPr b="1" lang="en-US" sz="2800">
                <a:latin typeface="Times New Roman"/>
                <a:ea typeface="Times New Roman"/>
                <a:cs typeface="Times New Roman"/>
                <a:sym typeface="Times New Roman"/>
              </a:rPr>
              <a:t>Layer 1: Physical Devices and Controllers Layer</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38290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This layer is home to the “things” in the Internet of Things</a:t>
            </a:r>
            <a:endParaRPr sz="2800">
              <a:latin typeface="Times New Roman"/>
              <a:ea typeface="Times New Roman"/>
              <a:cs typeface="Times New Roman"/>
              <a:sym typeface="Times New Roman"/>
            </a:endParaRPr>
          </a:p>
          <a:p>
            <a:pPr indent="-274320" lvl="1" marL="652780" marR="174625" rtl="0" algn="l">
              <a:lnSpc>
                <a:spcPct val="100000"/>
              </a:lnSpc>
              <a:spcBef>
                <a:spcPts val="615"/>
              </a:spcBef>
              <a:spcAft>
                <a:spcPts val="0"/>
              </a:spcAft>
              <a:buClr>
                <a:srgbClr val="FD8537"/>
              </a:buClr>
              <a:buSzPts val="2000"/>
              <a:buFont typeface="Quattrocento Sans"/>
              <a:buChar char="⚫"/>
            </a:pPr>
            <a:r>
              <a:rPr lang="en-US" sz="2000">
                <a:solidFill>
                  <a:srgbClr val="FD8537"/>
                </a:solidFill>
                <a:latin typeface="Quattrocento Sans"/>
                <a:ea typeface="Quattrocento Sans"/>
                <a:cs typeface="Quattrocento Sans"/>
                <a:sym typeface="Quattrocento Sans"/>
              </a:rPr>
              <a:t>	</a:t>
            </a:r>
            <a:r>
              <a:rPr lang="en-US" sz="2500">
                <a:latin typeface="Times New Roman"/>
                <a:ea typeface="Times New Roman"/>
                <a:cs typeface="Times New Roman"/>
                <a:sym typeface="Times New Roman"/>
              </a:rPr>
              <a:t>including the various endpoint devices and sensors that send and receive information.</a:t>
            </a:r>
            <a:endParaRPr sz="2500">
              <a:latin typeface="Times New Roman"/>
              <a:ea typeface="Times New Roman"/>
              <a:cs typeface="Times New Roman"/>
              <a:sym typeface="Times New Roman"/>
            </a:endParaRPr>
          </a:p>
          <a:p>
            <a:pPr indent="0" lvl="1" marL="0" rtl="0" algn="l">
              <a:lnSpc>
                <a:spcPct val="100000"/>
              </a:lnSpc>
              <a:spcBef>
                <a:spcPts val="1675"/>
              </a:spcBef>
              <a:spcAft>
                <a:spcPts val="0"/>
              </a:spcAft>
              <a:buClr>
                <a:srgbClr val="FD8537"/>
              </a:buClr>
              <a:buSzPts val="2500"/>
              <a:buFont typeface="Quattrocento Sans"/>
              <a:buNone/>
            </a:pPr>
            <a:r>
              <a:t/>
            </a:r>
            <a:endParaRPr sz="2500">
              <a:latin typeface="Times New Roman"/>
              <a:ea typeface="Times New Roman"/>
              <a:cs typeface="Times New Roman"/>
              <a:sym typeface="Times New Roman"/>
            </a:endParaRPr>
          </a:p>
          <a:p>
            <a:pPr indent="-273685" lvl="0" marL="28638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size of these “things” can range from almost</a:t>
            </a:r>
            <a:endParaRPr sz="2800">
              <a:latin typeface="Times New Roman"/>
              <a:ea typeface="Times New Roman"/>
              <a:cs typeface="Times New Roman"/>
              <a:sym typeface="Times New Roman"/>
            </a:endParaRPr>
          </a:p>
          <a:p>
            <a:pPr indent="0" lvl="0" marL="286385" rtl="0" algn="l">
              <a:lnSpc>
                <a:spcPct val="100000"/>
              </a:lnSpc>
              <a:spcBef>
                <a:spcPts val="0"/>
              </a:spcBef>
              <a:spcAft>
                <a:spcPts val="0"/>
              </a:spcAft>
              <a:buNone/>
            </a:pPr>
            <a:r>
              <a:rPr b="1" lang="en-US" sz="2800">
                <a:latin typeface="Times New Roman"/>
                <a:ea typeface="Times New Roman"/>
                <a:cs typeface="Times New Roman"/>
                <a:sym typeface="Times New Roman"/>
              </a:rPr>
              <a:t>microscopic sensors </a:t>
            </a:r>
            <a:r>
              <a:rPr lang="en-US" sz="2800">
                <a:latin typeface="Times New Roman"/>
                <a:ea typeface="Times New Roman"/>
                <a:cs typeface="Times New Roman"/>
                <a:sym typeface="Times New Roman"/>
              </a:rPr>
              <a:t>to </a:t>
            </a:r>
            <a:r>
              <a:rPr b="1" lang="en-US" sz="2800">
                <a:latin typeface="Times New Roman"/>
                <a:ea typeface="Times New Roman"/>
                <a:cs typeface="Times New Roman"/>
                <a:sym typeface="Times New Roman"/>
              </a:rPr>
              <a:t>giant machines </a:t>
            </a:r>
            <a:r>
              <a:rPr lang="en-US" sz="2800">
                <a:latin typeface="Times New Roman"/>
                <a:ea typeface="Times New Roman"/>
                <a:cs typeface="Times New Roman"/>
                <a:sym typeface="Times New Roman"/>
              </a:rPr>
              <a:t>in a factory.</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None/>
            </a:pPr>
            <a:r>
              <a:t/>
            </a:r>
            <a:endParaRPr sz="2800">
              <a:latin typeface="Times New Roman"/>
              <a:ea typeface="Times New Roman"/>
              <a:cs typeface="Times New Roman"/>
              <a:sym typeface="Times New Roman"/>
            </a:endParaRPr>
          </a:p>
          <a:p>
            <a:pPr indent="-274319" lvl="0" marL="286385" marR="5080"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Their </a:t>
            </a:r>
            <a:r>
              <a:rPr b="1" lang="en-US" sz="2800">
                <a:latin typeface="Times New Roman"/>
                <a:ea typeface="Times New Roman"/>
                <a:cs typeface="Times New Roman"/>
                <a:sym typeface="Times New Roman"/>
              </a:rPr>
              <a:t>primary function </a:t>
            </a:r>
            <a:r>
              <a:rPr lang="en-US" sz="2800">
                <a:latin typeface="Times New Roman"/>
                <a:ea typeface="Times New Roman"/>
                <a:cs typeface="Times New Roman"/>
                <a:sym typeface="Times New Roman"/>
              </a:rPr>
              <a:t>is generating </a:t>
            </a:r>
            <a:r>
              <a:rPr b="1" lang="en-US" sz="2800">
                <a:latin typeface="Times New Roman"/>
                <a:ea typeface="Times New Roman"/>
                <a:cs typeface="Times New Roman"/>
                <a:sym typeface="Times New Roman"/>
              </a:rPr>
              <a:t>data </a:t>
            </a:r>
            <a:r>
              <a:rPr lang="en-US" sz="2800">
                <a:latin typeface="Times New Roman"/>
                <a:ea typeface="Times New Roman"/>
                <a:cs typeface="Times New Roman"/>
                <a:sym typeface="Times New Roman"/>
              </a:rPr>
              <a:t>and being capable of being </a:t>
            </a:r>
            <a:r>
              <a:rPr b="1" lang="en-US" sz="2800">
                <a:latin typeface="Times New Roman"/>
                <a:ea typeface="Times New Roman"/>
                <a:cs typeface="Times New Roman"/>
                <a:sym typeface="Times New Roman"/>
              </a:rPr>
              <a:t>queried and/or controlled over a network.</a:t>
            </a:r>
            <a:endParaRPr sz="2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5"/>
          <p:cNvPicPr preferRelativeResize="0"/>
          <p:nvPr/>
        </p:nvPicPr>
        <p:blipFill rotWithShape="1">
          <a:blip r:embed="rId3">
            <a:alphaModFix/>
          </a:blip>
          <a:srcRect b="0" l="0" r="0" t="0"/>
          <a:stretch/>
        </p:blipFill>
        <p:spPr>
          <a:xfrm>
            <a:off x="304800" y="2362257"/>
            <a:ext cx="8372475" cy="4488815"/>
          </a:xfrm>
          <a:prstGeom prst="rect">
            <a:avLst/>
          </a:prstGeom>
          <a:noFill/>
          <a:ln>
            <a:noFill/>
          </a:ln>
        </p:spPr>
      </p:pic>
      <p:sp>
        <p:nvSpPr>
          <p:cNvPr id="216" name="Google Shape;216;p25"/>
          <p:cNvSpPr txBox="1"/>
          <p:nvPr/>
        </p:nvSpPr>
        <p:spPr>
          <a:xfrm>
            <a:off x="535940" y="101726"/>
            <a:ext cx="7185025" cy="1717675"/>
          </a:xfrm>
          <a:prstGeom prst="rect">
            <a:avLst/>
          </a:prstGeom>
          <a:noFill/>
          <a:ln>
            <a:noFill/>
          </a:ln>
        </p:spPr>
        <p:txBody>
          <a:bodyPr anchorCtr="0" anchor="t" bIns="0" lIns="0" spcFirstLastPara="1" rIns="0" wrap="square" tIns="889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Layer 2: Connectivity Layer</a:t>
            </a:r>
            <a:endParaRPr sz="2400">
              <a:latin typeface="Arial"/>
              <a:ea typeface="Arial"/>
              <a:cs typeface="Arial"/>
              <a:sym typeface="Arial"/>
            </a:endParaRPr>
          </a:p>
          <a:p>
            <a:pPr indent="-273685" lvl="0" marL="286385" rtl="0" algn="l">
              <a:lnSpc>
                <a:spcPct val="100000"/>
              </a:lnSpc>
              <a:spcBef>
                <a:spcPts val="600"/>
              </a:spcBef>
              <a:spcAft>
                <a:spcPts val="0"/>
              </a:spcAft>
              <a:buClr>
                <a:srgbClr val="FD8537"/>
              </a:buClr>
              <a:buSzPts val="1650"/>
              <a:buFont typeface="Noto Sans Symbols"/>
              <a:buChar char="🞆"/>
            </a:pPr>
            <a:r>
              <a:rPr lang="en-US" sz="2400">
                <a:latin typeface="Arial"/>
                <a:ea typeface="Arial"/>
                <a:cs typeface="Arial"/>
                <a:sym typeface="Arial"/>
              </a:rPr>
              <a:t>the focus is on connectivity.</a:t>
            </a:r>
            <a:endParaRPr sz="2400">
              <a:latin typeface="Arial"/>
              <a:ea typeface="Arial"/>
              <a:cs typeface="Arial"/>
              <a:sym typeface="Arial"/>
            </a:endParaRPr>
          </a:p>
          <a:p>
            <a:pPr indent="-273685" lvl="0" marL="286385" rtl="0" algn="l">
              <a:lnSpc>
                <a:spcPct val="100000"/>
              </a:lnSpc>
              <a:spcBef>
                <a:spcPts val="600"/>
              </a:spcBef>
              <a:spcAft>
                <a:spcPts val="0"/>
              </a:spcAft>
              <a:buClr>
                <a:srgbClr val="FD8537"/>
              </a:buClr>
              <a:buSzPts val="1650"/>
              <a:buFont typeface="Noto Sans Symbols"/>
              <a:buChar char="🞆"/>
            </a:pPr>
            <a:r>
              <a:rPr lang="en-US" sz="2400">
                <a:latin typeface="Arial"/>
                <a:ea typeface="Arial"/>
                <a:cs typeface="Arial"/>
                <a:sym typeface="Arial"/>
              </a:rPr>
              <a:t>The most important </a:t>
            </a:r>
            <a:r>
              <a:rPr b="1" lang="en-US" sz="2400">
                <a:latin typeface="Arial"/>
                <a:ea typeface="Arial"/>
                <a:cs typeface="Arial"/>
                <a:sym typeface="Arial"/>
              </a:rPr>
              <a:t>function </a:t>
            </a:r>
            <a:r>
              <a:rPr lang="en-US" sz="2400">
                <a:latin typeface="Arial"/>
                <a:ea typeface="Arial"/>
                <a:cs typeface="Arial"/>
                <a:sym typeface="Arial"/>
              </a:rPr>
              <a:t>of this IoT layer is the</a:t>
            </a:r>
            <a:endParaRPr sz="2400">
              <a:latin typeface="Arial"/>
              <a:ea typeface="Arial"/>
              <a:cs typeface="Arial"/>
              <a:sym typeface="Arial"/>
            </a:endParaRPr>
          </a:p>
          <a:p>
            <a:pPr indent="0" lvl="0" marL="286385" rtl="0" algn="l">
              <a:lnSpc>
                <a:spcPct val="100000"/>
              </a:lnSpc>
              <a:spcBef>
                <a:spcPts val="0"/>
              </a:spcBef>
              <a:spcAft>
                <a:spcPts val="0"/>
              </a:spcAft>
              <a:buNone/>
            </a:pPr>
            <a:r>
              <a:rPr b="1" lang="en-US" sz="2400">
                <a:latin typeface="Arial"/>
                <a:ea typeface="Arial"/>
                <a:cs typeface="Arial"/>
                <a:sym typeface="Arial"/>
              </a:rPr>
              <a:t>reliable and timely transmission of data</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nvSpPr>
        <p:spPr>
          <a:xfrm>
            <a:off x="535940" y="254000"/>
            <a:ext cx="7616190" cy="4872990"/>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Layer 3: Edge Computing</a:t>
            </a:r>
            <a:endParaRPr sz="2400">
              <a:latin typeface="Arial"/>
              <a:ea typeface="Arial"/>
              <a:cs typeface="Arial"/>
              <a:sym typeface="Arial"/>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Edge computing is often referred to as the “fog” layer</a:t>
            </a:r>
            <a:endParaRPr sz="2400">
              <a:latin typeface="Arial"/>
              <a:ea typeface="Arial"/>
              <a:cs typeface="Arial"/>
              <a:sym typeface="Arial"/>
            </a:endParaRPr>
          </a:p>
          <a:p>
            <a:pPr indent="0" lvl="0" marL="0" rtl="0" algn="l">
              <a:lnSpc>
                <a:spcPct val="100000"/>
              </a:lnSpc>
              <a:spcBef>
                <a:spcPts val="1325"/>
              </a:spcBef>
              <a:spcAft>
                <a:spcPts val="0"/>
              </a:spcAft>
              <a:buClr>
                <a:srgbClr val="FD8537"/>
              </a:buClr>
              <a:buSzPts val="2400"/>
              <a:buFont typeface="Noto Sans Symbols"/>
              <a:buNone/>
            </a:pPr>
            <a:r>
              <a:t/>
            </a:r>
            <a:endParaRPr sz="2400">
              <a:latin typeface="Arial"/>
              <a:ea typeface="Arial"/>
              <a:cs typeface="Arial"/>
              <a:sym typeface="Arial"/>
            </a:endParaRPr>
          </a:p>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At this layer, the emphasis is on </a:t>
            </a:r>
            <a:r>
              <a:rPr b="1" lang="en-US" sz="2400">
                <a:latin typeface="Arial"/>
                <a:ea typeface="Arial"/>
                <a:cs typeface="Arial"/>
                <a:sym typeface="Arial"/>
              </a:rPr>
              <a:t>data reduction and converting  network  data  flows  into  information that is ready for storage and processing by higher layers.</a:t>
            </a:r>
            <a:endParaRPr sz="2400">
              <a:latin typeface="Arial"/>
              <a:ea typeface="Arial"/>
              <a:cs typeface="Arial"/>
              <a:sym typeface="Arial"/>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Arial"/>
              <a:ea typeface="Arial"/>
              <a:cs typeface="Arial"/>
              <a:sym typeface="Arial"/>
            </a:endParaRPr>
          </a:p>
          <a:p>
            <a:pPr indent="-274319" lvl="0" marL="286385" marR="6350" rtl="0" algn="just">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One of the basic principles of this reference model is that </a:t>
            </a:r>
            <a:r>
              <a:rPr b="1" lang="en-US" sz="2400">
                <a:latin typeface="Arial"/>
                <a:ea typeface="Arial"/>
                <a:cs typeface="Arial"/>
                <a:sym typeface="Arial"/>
              </a:rPr>
              <a:t>information processing </a:t>
            </a:r>
            <a:r>
              <a:rPr lang="en-US" sz="2400">
                <a:latin typeface="Arial"/>
                <a:ea typeface="Arial"/>
                <a:cs typeface="Arial"/>
                <a:sym typeface="Arial"/>
              </a:rPr>
              <a:t>is initiated as early and as close to the edge of the network as possible</a:t>
            </a:r>
            <a:endParaRPr sz="24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7"/>
          <p:cNvPicPr preferRelativeResize="0"/>
          <p:nvPr/>
        </p:nvPicPr>
        <p:blipFill rotWithShape="1">
          <a:blip r:embed="rId3">
            <a:alphaModFix/>
          </a:blip>
          <a:srcRect b="0" l="0" r="0" t="0"/>
          <a:stretch/>
        </p:blipFill>
        <p:spPr>
          <a:xfrm>
            <a:off x="180975" y="228600"/>
            <a:ext cx="8782050" cy="647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28"/>
          <p:cNvSpPr/>
          <p:nvPr/>
        </p:nvSpPr>
        <p:spPr>
          <a:xfrm>
            <a:off x="8763000" y="0"/>
            <a:ext cx="0" cy="6858000"/>
          </a:xfrm>
          <a:custGeom>
            <a:rect b="b" l="l" r="r" t="t"/>
            <a:pathLst>
              <a:path extrusionOk="0" h="6858000" w="120000">
                <a:moveTo>
                  <a:pt x="0" y="0"/>
                </a:moveTo>
                <a:lnTo>
                  <a:pt x="0" y="6857999"/>
                </a:lnTo>
              </a:path>
            </a:pathLst>
          </a:custGeom>
          <a:noFill/>
          <a:ln cap="flat" cmpd="sng" w="38100">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2" name="Google Shape;232;p28"/>
          <p:cNvSpPr/>
          <p:nvPr/>
        </p:nvSpPr>
        <p:spPr>
          <a:xfrm>
            <a:off x="47625" y="0"/>
            <a:ext cx="57150" cy="6858000"/>
          </a:xfrm>
          <a:custGeom>
            <a:rect b="b" l="l" r="r" t="t"/>
            <a:pathLst>
              <a:path extrusionOk="0" h="6858000" w="57150">
                <a:moveTo>
                  <a:pt x="11430" y="0"/>
                </a:moveTo>
                <a:lnTo>
                  <a:pt x="0" y="0"/>
                </a:lnTo>
                <a:lnTo>
                  <a:pt x="0" y="6858000"/>
                </a:lnTo>
                <a:lnTo>
                  <a:pt x="11430" y="6858000"/>
                </a:lnTo>
                <a:lnTo>
                  <a:pt x="11430" y="0"/>
                </a:lnTo>
                <a:close/>
              </a:path>
              <a:path extrusionOk="0" h="6858000" w="57150">
                <a:moveTo>
                  <a:pt x="57150" y="0"/>
                </a:moveTo>
                <a:lnTo>
                  <a:pt x="22860" y="0"/>
                </a:lnTo>
                <a:lnTo>
                  <a:pt x="22860" y="6858000"/>
                </a:lnTo>
                <a:lnTo>
                  <a:pt x="57150" y="6858000"/>
                </a:lnTo>
                <a:lnTo>
                  <a:pt x="57150" y="0"/>
                </a:lnTo>
                <a:close/>
              </a:path>
            </a:pathLst>
          </a:custGeom>
          <a:solidFill>
            <a:srgbClr val="FDC3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33" name="Google Shape;233;p28"/>
          <p:cNvGrpSpPr/>
          <p:nvPr/>
        </p:nvGrpSpPr>
        <p:grpSpPr>
          <a:xfrm>
            <a:off x="8839200" y="0"/>
            <a:ext cx="304800" cy="6858000"/>
            <a:chOff x="8839200" y="0"/>
            <a:chExt cx="304800" cy="6858000"/>
          </a:xfrm>
        </p:grpSpPr>
        <p:sp>
          <p:nvSpPr>
            <p:cNvPr id="234" name="Google Shape;234;p28"/>
            <p:cNvSpPr/>
            <p:nvPr/>
          </p:nvSpPr>
          <p:spPr>
            <a:xfrm>
              <a:off x="8839200" y="0"/>
              <a:ext cx="304800" cy="6858000"/>
            </a:xfrm>
            <a:custGeom>
              <a:rect b="b" l="l" r="r" t="t"/>
              <a:pathLst>
                <a:path extrusionOk="0" h="6858000" w="304800">
                  <a:moveTo>
                    <a:pt x="304800" y="0"/>
                  </a:moveTo>
                  <a:lnTo>
                    <a:pt x="0" y="0"/>
                  </a:lnTo>
                  <a:lnTo>
                    <a:pt x="0" y="6858000"/>
                  </a:lnTo>
                  <a:lnTo>
                    <a:pt x="304800" y="6858000"/>
                  </a:lnTo>
                  <a:lnTo>
                    <a:pt x="304800" y="0"/>
                  </a:lnTo>
                  <a:close/>
                </a:path>
              </a:pathLst>
            </a:custGeom>
            <a:solidFill>
              <a:srgbClr val="FDC3AD">
                <a:alpha val="8666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5" name="Google Shape;235;p28"/>
            <p:cNvSpPr/>
            <p:nvPr/>
          </p:nvSpPr>
          <p:spPr>
            <a:xfrm>
              <a:off x="8915400" y="0"/>
              <a:ext cx="0" cy="6858000"/>
            </a:xfrm>
            <a:custGeom>
              <a:rect b="b" l="l" r="r" t="t"/>
              <a:pathLst>
                <a:path extrusionOk="0" h="6858000" w="120000">
                  <a:moveTo>
                    <a:pt x="0" y="0"/>
                  </a:moveTo>
                  <a:lnTo>
                    <a:pt x="0" y="6857999"/>
                  </a:lnTo>
                </a:path>
              </a:pathLst>
            </a:custGeom>
            <a:noFill/>
            <a:ln cap="flat" cmpd="sng" w="9525">
              <a:solidFill>
                <a:srgbClr val="FD85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36" name="Google Shape;236;p28"/>
          <p:cNvSpPr txBox="1"/>
          <p:nvPr/>
        </p:nvSpPr>
        <p:spPr>
          <a:xfrm>
            <a:off x="307340" y="104771"/>
            <a:ext cx="7549515" cy="1269365"/>
          </a:xfrm>
          <a:prstGeom prst="rect">
            <a:avLst/>
          </a:prstGeom>
          <a:noFill/>
          <a:ln>
            <a:noFill/>
          </a:ln>
        </p:spPr>
        <p:txBody>
          <a:bodyPr anchorCtr="0" anchor="t" bIns="0" lIns="0" spcFirstLastPara="1" rIns="0" wrap="square" tIns="85725">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Upper Layers: Layers 4–7</a:t>
            </a:r>
            <a:endParaRPr sz="2400">
              <a:latin typeface="Arial"/>
              <a:ea typeface="Arial"/>
              <a:cs typeface="Arial"/>
              <a:sym typeface="Arial"/>
            </a:endParaRPr>
          </a:p>
          <a:p>
            <a:pPr indent="-273685" lvl="0" marL="286385" rtl="0" algn="l">
              <a:lnSpc>
                <a:spcPct val="100000"/>
              </a:lnSpc>
              <a:spcBef>
                <a:spcPts val="575"/>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The upper layers deal with handling and processing the IoT</a:t>
            </a:r>
            <a:endParaRPr sz="2400">
              <a:latin typeface="Times New Roman"/>
              <a:ea typeface="Times New Roman"/>
              <a:cs typeface="Times New Roman"/>
              <a:sym typeface="Times New Roman"/>
            </a:endParaRPr>
          </a:p>
          <a:p>
            <a:pPr indent="0" lvl="0" marL="286385" rtl="0" algn="l">
              <a:lnSpc>
                <a:spcPct val="100000"/>
              </a:lnSpc>
              <a:spcBef>
                <a:spcPts val="0"/>
              </a:spcBef>
              <a:spcAft>
                <a:spcPts val="0"/>
              </a:spcAft>
              <a:buNone/>
            </a:pPr>
            <a:r>
              <a:rPr lang="en-US" sz="2400">
                <a:latin typeface="Times New Roman"/>
                <a:ea typeface="Times New Roman"/>
                <a:cs typeface="Times New Roman"/>
                <a:sym typeface="Times New Roman"/>
              </a:rPr>
              <a:t>data generated by the bottom layer.</a:t>
            </a:r>
            <a:endParaRPr sz="2400">
              <a:latin typeface="Times New Roman"/>
              <a:ea typeface="Times New Roman"/>
              <a:cs typeface="Times New Roman"/>
              <a:sym typeface="Times New Roman"/>
            </a:endParaRPr>
          </a:p>
        </p:txBody>
      </p:sp>
      <p:grpSp>
        <p:nvGrpSpPr>
          <p:cNvPr id="237" name="Google Shape;237;p28"/>
          <p:cNvGrpSpPr/>
          <p:nvPr/>
        </p:nvGrpSpPr>
        <p:grpSpPr>
          <a:xfrm>
            <a:off x="146050" y="1746249"/>
            <a:ext cx="8623300" cy="5111776"/>
            <a:chOff x="146050" y="1746249"/>
            <a:chExt cx="8623300" cy="5111776"/>
          </a:xfrm>
        </p:grpSpPr>
        <p:sp>
          <p:nvSpPr>
            <p:cNvPr id="238" name="Google Shape;238;p28"/>
            <p:cNvSpPr/>
            <p:nvPr/>
          </p:nvSpPr>
          <p:spPr>
            <a:xfrm>
              <a:off x="3263519" y="1752625"/>
              <a:ext cx="5499735" cy="5105400"/>
            </a:xfrm>
            <a:custGeom>
              <a:rect b="b" l="l" r="r" t="t"/>
              <a:pathLst>
                <a:path extrusionOk="0" h="5105400" w="5499734">
                  <a:moveTo>
                    <a:pt x="5499481" y="3665105"/>
                  </a:moveTo>
                  <a:lnTo>
                    <a:pt x="0" y="3665105"/>
                  </a:lnTo>
                  <a:lnTo>
                    <a:pt x="0" y="5105374"/>
                  </a:lnTo>
                  <a:lnTo>
                    <a:pt x="5499481" y="5105374"/>
                  </a:lnTo>
                  <a:lnTo>
                    <a:pt x="5499481" y="3665105"/>
                  </a:lnTo>
                  <a:close/>
                </a:path>
                <a:path extrusionOk="0" h="5105400" w="5499734">
                  <a:moveTo>
                    <a:pt x="5499481" y="366522"/>
                  </a:moveTo>
                  <a:lnTo>
                    <a:pt x="0" y="366522"/>
                  </a:lnTo>
                  <a:lnTo>
                    <a:pt x="0" y="1282763"/>
                  </a:lnTo>
                  <a:lnTo>
                    <a:pt x="0" y="2473896"/>
                  </a:lnTo>
                  <a:lnTo>
                    <a:pt x="0" y="3665067"/>
                  </a:lnTo>
                  <a:lnTo>
                    <a:pt x="5499481" y="3665067"/>
                  </a:lnTo>
                  <a:lnTo>
                    <a:pt x="5499481" y="2473934"/>
                  </a:lnTo>
                  <a:lnTo>
                    <a:pt x="5499481" y="1282801"/>
                  </a:lnTo>
                  <a:lnTo>
                    <a:pt x="5499481" y="366522"/>
                  </a:lnTo>
                  <a:close/>
                </a:path>
                <a:path extrusionOk="0" h="5105400" w="5499734">
                  <a:moveTo>
                    <a:pt x="5499481" y="0"/>
                  </a:moveTo>
                  <a:lnTo>
                    <a:pt x="0" y="0"/>
                  </a:lnTo>
                  <a:lnTo>
                    <a:pt x="0" y="366496"/>
                  </a:lnTo>
                  <a:lnTo>
                    <a:pt x="5499481" y="366496"/>
                  </a:lnTo>
                  <a:lnTo>
                    <a:pt x="549948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9" name="Google Shape;239;p28"/>
            <p:cNvSpPr/>
            <p:nvPr/>
          </p:nvSpPr>
          <p:spPr>
            <a:xfrm>
              <a:off x="3257169" y="1746250"/>
              <a:ext cx="12700" cy="5111750"/>
            </a:xfrm>
            <a:custGeom>
              <a:rect b="b" l="l" r="r" t="t"/>
              <a:pathLst>
                <a:path extrusionOk="0" h="5111750" w="12700">
                  <a:moveTo>
                    <a:pt x="12700" y="0"/>
                  </a:moveTo>
                  <a:lnTo>
                    <a:pt x="0" y="0"/>
                  </a:lnTo>
                  <a:lnTo>
                    <a:pt x="0" y="5111746"/>
                  </a:lnTo>
                  <a:lnTo>
                    <a:pt x="12700" y="5111746"/>
                  </a:lnTo>
                  <a:lnTo>
                    <a:pt x="1270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0" name="Google Shape;240;p28"/>
            <p:cNvSpPr/>
            <p:nvPr/>
          </p:nvSpPr>
          <p:spPr>
            <a:xfrm>
              <a:off x="146050" y="2119122"/>
              <a:ext cx="8623300" cy="3298825"/>
            </a:xfrm>
            <a:custGeom>
              <a:rect b="b" l="l" r="r" t="t"/>
              <a:pathLst>
                <a:path extrusionOk="0" h="3298825" w="8623300">
                  <a:moveTo>
                    <a:pt x="0" y="0"/>
                  </a:moveTo>
                  <a:lnTo>
                    <a:pt x="8623300" y="0"/>
                  </a:lnTo>
                </a:path>
                <a:path extrusionOk="0" h="3298825" w="8623300">
                  <a:moveTo>
                    <a:pt x="0" y="916304"/>
                  </a:moveTo>
                  <a:lnTo>
                    <a:pt x="8623300" y="916304"/>
                  </a:lnTo>
                </a:path>
                <a:path extrusionOk="0" h="3298825" w="8623300">
                  <a:moveTo>
                    <a:pt x="0" y="2107438"/>
                  </a:moveTo>
                  <a:lnTo>
                    <a:pt x="8623300" y="2107438"/>
                  </a:lnTo>
                </a:path>
                <a:path extrusionOk="0" h="3298825" w="8623300">
                  <a:moveTo>
                    <a:pt x="0" y="3298571"/>
                  </a:moveTo>
                  <a:lnTo>
                    <a:pt x="8623300" y="3298571"/>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1" name="Google Shape;241;p28"/>
            <p:cNvSpPr/>
            <p:nvPr/>
          </p:nvSpPr>
          <p:spPr>
            <a:xfrm>
              <a:off x="146050" y="1746249"/>
              <a:ext cx="8623300" cy="5111750"/>
            </a:xfrm>
            <a:custGeom>
              <a:rect b="b" l="l" r="r" t="t"/>
              <a:pathLst>
                <a:path extrusionOk="0" h="5111750" w="8623300">
                  <a:moveTo>
                    <a:pt x="12700" y="0"/>
                  </a:moveTo>
                  <a:lnTo>
                    <a:pt x="0" y="0"/>
                  </a:lnTo>
                  <a:lnTo>
                    <a:pt x="0" y="5111750"/>
                  </a:lnTo>
                  <a:lnTo>
                    <a:pt x="12700" y="5111750"/>
                  </a:lnTo>
                  <a:lnTo>
                    <a:pt x="12700" y="0"/>
                  </a:lnTo>
                  <a:close/>
                </a:path>
                <a:path extrusionOk="0" h="5111750" w="8623300">
                  <a:moveTo>
                    <a:pt x="8623300" y="0"/>
                  </a:moveTo>
                  <a:lnTo>
                    <a:pt x="8610600" y="0"/>
                  </a:lnTo>
                  <a:lnTo>
                    <a:pt x="8610600" y="5111750"/>
                  </a:lnTo>
                  <a:lnTo>
                    <a:pt x="8623300" y="5111750"/>
                  </a:lnTo>
                  <a:lnTo>
                    <a:pt x="8623300"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2" name="Google Shape;242;p28"/>
            <p:cNvSpPr/>
            <p:nvPr/>
          </p:nvSpPr>
          <p:spPr>
            <a:xfrm>
              <a:off x="146050" y="1752600"/>
              <a:ext cx="8623300" cy="0"/>
            </a:xfrm>
            <a:custGeom>
              <a:rect b="b" l="l" r="r" t="t"/>
              <a:pathLst>
                <a:path extrusionOk="0" h="120000" w="8623300">
                  <a:moveTo>
                    <a:pt x="0" y="0"/>
                  </a:moveTo>
                  <a:lnTo>
                    <a:pt x="862330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43" name="Google Shape;243;p28"/>
          <p:cNvSpPr txBox="1"/>
          <p:nvPr/>
        </p:nvSpPr>
        <p:spPr>
          <a:xfrm>
            <a:off x="343001" y="1778253"/>
            <a:ext cx="272923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IoT Reference Model Layer</a:t>
            </a:r>
            <a:endParaRPr sz="1800">
              <a:latin typeface="Times New Roman"/>
              <a:ea typeface="Times New Roman"/>
              <a:cs typeface="Times New Roman"/>
              <a:sym typeface="Times New Roman"/>
            </a:endParaRPr>
          </a:p>
        </p:txBody>
      </p:sp>
      <p:sp>
        <p:nvSpPr>
          <p:cNvPr id="244" name="Google Shape;244;p28"/>
          <p:cNvSpPr txBox="1"/>
          <p:nvPr/>
        </p:nvSpPr>
        <p:spPr>
          <a:xfrm>
            <a:off x="5519420" y="1778253"/>
            <a:ext cx="9912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Functions</a:t>
            </a:r>
            <a:endParaRPr sz="1800">
              <a:latin typeface="Times New Roman"/>
              <a:ea typeface="Times New Roman"/>
              <a:cs typeface="Times New Roman"/>
              <a:sym typeface="Times New Roman"/>
            </a:endParaRPr>
          </a:p>
        </p:txBody>
      </p:sp>
      <p:sp>
        <p:nvSpPr>
          <p:cNvPr id="245" name="Google Shape;245;p28"/>
          <p:cNvSpPr txBox="1"/>
          <p:nvPr/>
        </p:nvSpPr>
        <p:spPr>
          <a:xfrm>
            <a:off x="367385" y="2145029"/>
            <a:ext cx="2679700" cy="574040"/>
          </a:xfrm>
          <a:prstGeom prst="rect">
            <a:avLst/>
          </a:prstGeom>
          <a:noFill/>
          <a:ln>
            <a:noFill/>
          </a:ln>
        </p:spPr>
        <p:txBody>
          <a:bodyPr anchorCtr="0" anchor="t" bIns="0" lIns="0" spcFirstLastPara="1" rIns="0" wrap="square" tIns="12700">
            <a:spAutoFit/>
          </a:bodyPr>
          <a:lstStyle/>
          <a:p>
            <a:pPr indent="-1059815" lvl="0" marL="1071880" marR="5080" rtl="0" algn="l">
              <a:lnSpc>
                <a:spcPct val="100000"/>
              </a:lnSpc>
              <a:spcBef>
                <a:spcPts val="0"/>
              </a:spcBef>
              <a:spcAft>
                <a:spcPts val="0"/>
              </a:spcAft>
              <a:buNone/>
            </a:pPr>
            <a:r>
              <a:rPr lang="en-US" sz="1800">
                <a:latin typeface="Times New Roman"/>
                <a:ea typeface="Times New Roman"/>
                <a:cs typeface="Times New Roman"/>
                <a:sym typeface="Times New Roman"/>
              </a:rPr>
              <a:t>Layer 4 : Data Accumulation Layer</a:t>
            </a:r>
            <a:endParaRPr sz="1800">
              <a:latin typeface="Times New Roman"/>
              <a:ea typeface="Times New Roman"/>
              <a:cs typeface="Times New Roman"/>
              <a:sym typeface="Times New Roman"/>
            </a:endParaRPr>
          </a:p>
        </p:txBody>
      </p:sp>
      <p:sp>
        <p:nvSpPr>
          <p:cNvPr id="246" name="Google Shape;246;p28"/>
          <p:cNvSpPr txBox="1"/>
          <p:nvPr/>
        </p:nvSpPr>
        <p:spPr>
          <a:xfrm>
            <a:off x="3342894" y="2145029"/>
            <a:ext cx="534352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latin typeface="Times New Roman"/>
                <a:ea typeface="Times New Roman"/>
                <a:cs typeface="Times New Roman"/>
                <a:sym typeface="Times New Roman"/>
              </a:rPr>
              <a:t>Captures data and stores it so it usable by applications when  necessary.  Converts  event-based  data  to  query based processing.</a:t>
            </a:r>
            <a:endParaRPr sz="1800">
              <a:latin typeface="Times New Roman"/>
              <a:ea typeface="Times New Roman"/>
              <a:cs typeface="Times New Roman"/>
              <a:sym typeface="Times New Roman"/>
            </a:endParaRPr>
          </a:p>
        </p:txBody>
      </p:sp>
      <p:sp>
        <p:nvSpPr>
          <p:cNvPr id="247" name="Google Shape;247;p28"/>
          <p:cNvSpPr txBox="1"/>
          <p:nvPr/>
        </p:nvSpPr>
        <p:spPr>
          <a:xfrm>
            <a:off x="510641" y="3061461"/>
            <a:ext cx="2393315" cy="574040"/>
          </a:xfrm>
          <a:prstGeom prst="rect">
            <a:avLst/>
          </a:prstGeom>
          <a:noFill/>
          <a:ln>
            <a:noFill/>
          </a:ln>
        </p:spPr>
        <p:txBody>
          <a:bodyPr anchorCtr="0" anchor="t" bIns="0" lIns="0" spcFirstLastPara="1" rIns="0" wrap="square" tIns="12700">
            <a:spAutoFit/>
          </a:bodyPr>
          <a:lstStyle/>
          <a:p>
            <a:pPr indent="-916305" lvl="0" marL="928369" marR="5080" rtl="0" algn="l">
              <a:lnSpc>
                <a:spcPct val="100000"/>
              </a:lnSpc>
              <a:spcBef>
                <a:spcPts val="0"/>
              </a:spcBef>
              <a:spcAft>
                <a:spcPts val="0"/>
              </a:spcAft>
              <a:buNone/>
            </a:pPr>
            <a:r>
              <a:rPr lang="en-US" sz="1800">
                <a:latin typeface="Times New Roman"/>
                <a:ea typeface="Times New Roman"/>
                <a:cs typeface="Times New Roman"/>
                <a:sym typeface="Times New Roman"/>
              </a:rPr>
              <a:t>Layer 5: Data Abstraction Layer</a:t>
            </a:r>
            <a:endParaRPr sz="1800">
              <a:latin typeface="Times New Roman"/>
              <a:ea typeface="Times New Roman"/>
              <a:cs typeface="Times New Roman"/>
              <a:sym typeface="Times New Roman"/>
            </a:endParaRPr>
          </a:p>
        </p:txBody>
      </p:sp>
      <p:sp>
        <p:nvSpPr>
          <p:cNvPr id="248" name="Google Shape;248;p28"/>
          <p:cNvSpPr txBox="1"/>
          <p:nvPr/>
        </p:nvSpPr>
        <p:spPr>
          <a:xfrm>
            <a:off x="3342894" y="3061461"/>
            <a:ext cx="5344160" cy="112268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latin typeface="Times New Roman"/>
                <a:ea typeface="Times New Roman"/>
                <a:cs typeface="Times New Roman"/>
                <a:sym typeface="Times New Roman"/>
              </a:rPr>
              <a:t>Reconciles multiple data formats and ensures consistent semantics from various sources. Confirms that the data set is complete and consolidates data into one place or multiple data stores using visualization.</a:t>
            </a:r>
            <a:endParaRPr sz="1800">
              <a:latin typeface="Times New Roman"/>
              <a:ea typeface="Times New Roman"/>
              <a:cs typeface="Times New Roman"/>
              <a:sym typeface="Times New Roman"/>
            </a:endParaRPr>
          </a:p>
        </p:txBody>
      </p:sp>
      <p:sp>
        <p:nvSpPr>
          <p:cNvPr id="249" name="Google Shape;249;p28"/>
          <p:cNvSpPr txBox="1"/>
          <p:nvPr/>
        </p:nvSpPr>
        <p:spPr>
          <a:xfrm>
            <a:off x="326237" y="4254500"/>
            <a:ext cx="276415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Arial"/>
                <a:ea typeface="Arial"/>
                <a:cs typeface="Arial"/>
                <a:sym typeface="Arial"/>
              </a:rPr>
              <a:t>Layer 6: Applications Layer</a:t>
            </a:r>
            <a:endParaRPr sz="1800">
              <a:latin typeface="Arial"/>
              <a:ea typeface="Arial"/>
              <a:cs typeface="Arial"/>
              <a:sym typeface="Arial"/>
            </a:endParaRPr>
          </a:p>
        </p:txBody>
      </p:sp>
      <p:sp>
        <p:nvSpPr>
          <p:cNvPr id="250" name="Google Shape;250;p28"/>
          <p:cNvSpPr txBox="1"/>
          <p:nvPr/>
        </p:nvSpPr>
        <p:spPr>
          <a:xfrm>
            <a:off x="3342894" y="4252976"/>
            <a:ext cx="534352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latin typeface="Times New Roman"/>
                <a:ea typeface="Times New Roman"/>
                <a:cs typeface="Times New Roman"/>
                <a:sym typeface="Times New Roman"/>
              </a:rPr>
              <a:t>Interprets data using software applications. Applications may monitor, control and provide reports based on the analysis of the data.</a:t>
            </a:r>
            <a:endParaRPr sz="1800">
              <a:latin typeface="Times New Roman"/>
              <a:ea typeface="Times New Roman"/>
              <a:cs typeface="Times New Roman"/>
              <a:sym typeface="Times New Roman"/>
            </a:endParaRPr>
          </a:p>
        </p:txBody>
      </p:sp>
      <p:sp>
        <p:nvSpPr>
          <p:cNvPr id="251" name="Google Shape;251;p28"/>
          <p:cNvSpPr txBox="1"/>
          <p:nvPr/>
        </p:nvSpPr>
        <p:spPr>
          <a:xfrm>
            <a:off x="356717" y="5445658"/>
            <a:ext cx="2704465" cy="574675"/>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1800">
                <a:latin typeface="Arial"/>
                <a:ea typeface="Arial"/>
                <a:cs typeface="Arial"/>
                <a:sym typeface="Arial"/>
              </a:rPr>
              <a:t>Layer 7: Collaboration and</a:t>
            </a:r>
            <a:endParaRPr sz="1800">
              <a:latin typeface="Arial"/>
              <a:ea typeface="Arial"/>
              <a:cs typeface="Arial"/>
              <a:sym typeface="Arial"/>
            </a:endParaRPr>
          </a:p>
          <a:p>
            <a:pPr indent="0" lvl="0" marL="0" rtl="0" algn="ctr">
              <a:lnSpc>
                <a:spcPct val="100000"/>
              </a:lnSpc>
              <a:spcBef>
                <a:spcPts val="0"/>
              </a:spcBef>
              <a:spcAft>
                <a:spcPts val="0"/>
              </a:spcAft>
              <a:buNone/>
            </a:pPr>
            <a:r>
              <a:rPr lang="en-US" sz="1800">
                <a:latin typeface="Arial"/>
                <a:ea typeface="Arial"/>
                <a:cs typeface="Arial"/>
                <a:sym typeface="Arial"/>
              </a:rPr>
              <a:t>processes layer</a:t>
            </a:r>
            <a:endParaRPr sz="1800">
              <a:latin typeface="Arial"/>
              <a:ea typeface="Arial"/>
              <a:cs typeface="Arial"/>
              <a:sym typeface="Arial"/>
            </a:endParaRPr>
          </a:p>
        </p:txBody>
      </p:sp>
      <p:sp>
        <p:nvSpPr>
          <p:cNvPr id="252" name="Google Shape;252;p28"/>
          <p:cNvSpPr txBox="1"/>
          <p:nvPr/>
        </p:nvSpPr>
        <p:spPr>
          <a:xfrm>
            <a:off x="3342894" y="5444134"/>
            <a:ext cx="534479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Times New Roman"/>
                <a:ea typeface="Times New Roman"/>
                <a:cs typeface="Times New Roman"/>
                <a:sym typeface="Times New Roman"/>
              </a:rPr>
              <a:t>Consumes	and	shares	the	application	information.</a:t>
            </a:r>
            <a:endParaRPr sz="1800">
              <a:latin typeface="Times New Roman"/>
              <a:ea typeface="Times New Roman"/>
              <a:cs typeface="Times New Roman"/>
              <a:sym typeface="Times New Roman"/>
            </a:endParaRPr>
          </a:p>
        </p:txBody>
      </p:sp>
      <p:sp>
        <p:nvSpPr>
          <p:cNvPr id="253" name="Google Shape;253;p28"/>
          <p:cNvSpPr txBox="1"/>
          <p:nvPr/>
        </p:nvSpPr>
        <p:spPr>
          <a:xfrm>
            <a:off x="3342894" y="5718759"/>
            <a:ext cx="5349240" cy="112268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latin typeface="Times New Roman"/>
                <a:ea typeface="Times New Roman"/>
                <a:cs typeface="Times New Roman"/>
                <a:sym typeface="Times New Roman"/>
              </a:rPr>
              <a:t>Collaboration  on  and  communicating  IoT  information often requires multiple steps and it is what makes IoT useful.  This  layer  can  change  business  processes  and delivers benefits of IoT</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9"/>
          <p:cNvPicPr preferRelativeResize="0"/>
          <p:nvPr/>
        </p:nvPicPr>
        <p:blipFill rotWithShape="1">
          <a:blip r:embed="rId3">
            <a:alphaModFix/>
          </a:blip>
          <a:srcRect b="0" l="0" r="0" t="0"/>
          <a:stretch/>
        </p:blipFill>
        <p:spPr>
          <a:xfrm>
            <a:off x="395287" y="1219200"/>
            <a:ext cx="8353425" cy="5181600"/>
          </a:xfrm>
          <a:prstGeom prst="rect">
            <a:avLst/>
          </a:prstGeom>
          <a:noFill/>
          <a:ln>
            <a:noFill/>
          </a:ln>
        </p:spPr>
      </p:pic>
      <p:sp>
        <p:nvSpPr>
          <p:cNvPr id="259" name="Google Shape;259;p29"/>
          <p:cNvSpPr txBox="1"/>
          <p:nvPr/>
        </p:nvSpPr>
        <p:spPr>
          <a:xfrm>
            <a:off x="231140" y="177800"/>
            <a:ext cx="8072120" cy="75755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IT	and	OT	Responsibilities	in	the	IoT	Reference Model</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535940" y="496646"/>
            <a:ext cx="8148955" cy="4290060"/>
          </a:xfrm>
          <a:prstGeom prst="rect">
            <a:avLst/>
          </a:prstGeom>
          <a:noFill/>
          <a:ln>
            <a:noFill/>
          </a:ln>
        </p:spPr>
        <p:txBody>
          <a:bodyPr anchorCtr="0" anchor="t" bIns="0" lIns="0" spcFirstLastPara="1" rIns="0" wrap="square" tIns="12050">
            <a:spAutoFit/>
          </a:bodyPr>
          <a:lstStyle/>
          <a:p>
            <a:pPr indent="-1251585" lvl="0" marL="2411095" marR="1988820" rtl="0" algn="l">
              <a:lnSpc>
                <a:spcPct val="100000"/>
              </a:lnSpc>
              <a:spcBef>
                <a:spcPts val="0"/>
              </a:spcBef>
              <a:spcAft>
                <a:spcPts val="0"/>
              </a:spcAft>
              <a:buNone/>
            </a:pPr>
            <a:r>
              <a:rPr b="1" lang="en-US" sz="2800" cap="small">
                <a:solidFill>
                  <a:srgbClr val="565F6C"/>
                </a:solidFill>
                <a:latin typeface="Arial"/>
                <a:ea typeface="Arial"/>
                <a:cs typeface="Arial"/>
                <a:sym typeface="Arial"/>
              </a:rPr>
              <a:t>Drivers Behind New Network Architectures</a:t>
            </a:r>
            <a:endParaRPr sz="2800">
              <a:latin typeface="Arial"/>
              <a:ea typeface="Arial"/>
              <a:cs typeface="Arial"/>
              <a:sym typeface="Arial"/>
            </a:endParaRPr>
          </a:p>
          <a:p>
            <a:pPr indent="-340360" lvl="0" marL="352425" marR="5715" rtl="0" algn="just">
              <a:lnSpc>
                <a:spcPct val="100000"/>
              </a:lnSpc>
              <a:spcBef>
                <a:spcPts val="2135"/>
              </a:spcBef>
              <a:spcAft>
                <a:spcPts val="0"/>
              </a:spcAft>
              <a:buClr>
                <a:srgbClr val="FD8537"/>
              </a:buClr>
              <a:buSzPts val="1950"/>
              <a:buFont typeface="Arial"/>
              <a:buChar char="•"/>
            </a:pPr>
            <a:r>
              <a:rPr lang="en-US" sz="2800">
                <a:latin typeface="Times New Roman"/>
                <a:ea typeface="Times New Roman"/>
                <a:cs typeface="Times New Roman"/>
                <a:sym typeface="Times New Roman"/>
              </a:rPr>
              <a:t>To implement any networking concepts designing and 	understanding the </a:t>
            </a:r>
            <a:r>
              <a:rPr b="1" lang="en-US" sz="2800">
                <a:latin typeface="Times New Roman"/>
                <a:ea typeface="Times New Roman"/>
                <a:cs typeface="Times New Roman"/>
                <a:sym typeface="Times New Roman"/>
              </a:rPr>
              <a:t>network architecture </a:t>
            </a:r>
            <a:r>
              <a:rPr lang="en-US" sz="2800">
                <a:latin typeface="Times New Roman"/>
                <a:ea typeface="Times New Roman"/>
                <a:cs typeface="Times New Roman"/>
                <a:sym typeface="Times New Roman"/>
              </a:rPr>
              <a:t>is of utmost 	importance.</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Clr>
                <a:srgbClr val="FD8537"/>
              </a:buClr>
              <a:buSzPts val="2800"/>
              <a:buFont typeface="Arial"/>
              <a:buNone/>
            </a:pPr>
            <a:r>
              <a:t/>
            </a:r>
            <a:endParaRPr sz="2800">
              <a:latin typeface="Times New Roman"/>
              <a:ea typeface="Times New Roman"/>
              <a:cs typeface="Times New Roman"/>
              <a:sym typeface="Times New Roman"/>
            </a:endParaRPr>
          </a:p>
          <a:p>
            <a:pPr indent="-340360" lvl="0" marL="352425" marR="5080" rtl="0" algn="just">
              <a:lnSpc>
                <a:spcPct val="100000"/>
              </a:lnSpc>
              <a:spcBef>
                <a:spcPts val="0"/>
              </a:spcBef>
              <a:spcAft>
                <a:spcPts val="0"/>
              </a:spcAft>
              <a:buClr>
                <a:srgbClr val="FD8537"/>
              </a:buClr>
              <a:buSzPts val="1950"/>
              <a:buFont typeface="Arial"/>
              <a:buChar char="•"/>
            </a:pPr>
            <a:r>
              <a:rPr lang="en-US" sz="2800">
                <a:latin typeface="Times New Roman"/>
                <a:ea typeface="Times New Roman"/>
                <a:cs typeface="Times New Roman"/>
                <a:sym typeface="Times New Roman"/>
              </a:rPr>
              <a:t>The difference between IT and IoT networks is much 	like  the  difference  between  residential  architecture 	and stadium architecture.</a:t>
            </a:r>
            <a:endParaRPr sz="2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nvSpPr>
        <p:spPr>
          <a:xfrm>
            <a:off x="535940" y="477977"/>
            <a:ext cx="7463790" cy="5025390"/>
          </a:xfrm>
          <a:prstGeom prst="rect">
            <a:avLst/>
          </a:prstGeom>
          <a:noFill/>
          <a:ln>
            <a:noFill/>
          </a:ln>
        </p:spPr>
        <p:txBody>
          <a:bodyPr anchorCtr="0" anchor="t" bIns="0" lIns="0" spcFirstLastPara="1" rIns="0" wrap="square" tIns="12050">
            <a:spAutoFit/>
          </a:bodyPr>
          <a:lstStyle/>
          <a:p>
            <a:pPr indent="-274319" lvl="0" marL="286385" marR="6985"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bottom of the stack is generally in the domain of OT.</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For  an  industry  like  oil  and  gas,  this  includes sensors and devices connected to pipelines, oil rigs, refinery machinery, and so on.</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top of the stack is in the IT area and includes things   like   the   servers,   databases,   and applications, all of which run on a part of the network controlled by IT.</a:t>
            </a:r>
            <a:endParaRPr sz="28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nvSpPr>
        <p:spPr>
          <a:xfrm>
            <a:off x="535940" y="1011681"/>
            <a:ext cx="8072755" cy="4171315"/>
          </a:xfrm>
          <a:prstGeom prst="rect">
            <a:avLst/>
          </a:prstGeom>
          <a:noFill/>
          <a:ln>
            <a:noFill/>
          </a:ln>
        </p:spPr>
        <p:txBody>
          <a:bodyPr anchorCtr="0" anchor="t" bIns="0" lIns="0" spcFirstLastPara="1" rIns="0" wrap="square" tIns="12050">
            <a:spAutoFit/>
          </a:bodyPr>
          <a:lstStyle/>
          <a:p>
            <a:pPr indent="-274319" lvl="0" marL="286385" marR="635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At the bottom, in the OT layers, the devices generate real-time data at their own rate</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data  has  to  be  buffered  or  stored  at  certain  points within the IoT stack.</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Layering data management in this way throughout the stack helps the top four layers handle data at their own speed.</a:t>
            </a:r>
            <a:endParaRPr sz="28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nvSpPr>
        <p:spPr>
          <a:xfrm>
            <a:off x="535940" y="1621281"/>
            <a:ext cx="7312659" cy="2738755"/>
          </a:xfrm>
          <a:prstGeom prst="rect">
            <a:avLst/>
          </a:prstGeom>
          <a:noFill/>
          <a:ln>
            <a:noFill/>
          </a:ln>
        </p:spPr>
        <p:txBody>
          <a:bodyPr anchorCtr="0" anchor="t" bIns="0" lIns="0" spcFirstLastPara="1" rIns="0" wrap="square" tIns="12050">
            <a:spAutoFit/>
          </a:bodyPr>
          <a:lstStyle/>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real-time </a:t>
            </a:r>
            <a:r>
              <a:rPr b="1" lang="en-US" sz="2800">
                <a:latin typeface="Times New Roman"/>
                <a:ea typeface="Times New Roman"/>
                <a:cs typeface="Times New Roman"/>
                <a:sym typeface="Times New Roman"/>
              </a:rPr>
              <a:t>“data in motion” </a:t>
            </a:r>
            <a:r>
              <a:rPr lang="en-US" sz="2800">
                <a:latin typeface="Times New Roman"/>
                <a:ea typeface="Times New Roman"/>
                <a:cs typeface="Times New Roman"/>
                <a:sym typeface="Times New Roman"/>
              </a:rPr>
              <a:t>close to the edge has to be organized and stored so that it becomes </a:t>
            </a:r>
            <a:r>
              <a:rPr b="1" lang="en-US" sz="2800">
                <a:latin typeface="Times New Roman"/>
                <a:ea typeface="Times New Roman"/>
                <a:cs typeface="Times New Roman"/>
                <a:sym typeface="Times New Roman"/>
              </a:rPr>
              <a:t>“data at rest” </a:t>
            </a:r>
            <a:r>
              <a:rPr lang="en-US" sz="2800">
                <a:latin typeface="Times New Roman"/>
                <a:ea typeface="Times New Roman"/>
                <a:cs typeface="Times New Roman"/>
                <a:sym typeface="Times New Roman"/>
              </a:rPr>
              <a:t>for the applications in the IT tiers.</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889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IT  and  OT  organizations  need  to  work together for overall data management.</a:t>
            </a:r>
            <a:endParaRPr sz="2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187553" y="50038"/>
            <a:ext cx="7657871" cy="1323670"/>
          </a:xfrm>
          <a:prstGeom prst="rect">
            <a:avLst/>
          </a:prstGeom>
          <a:noFill/>
          <a:ln>
            <a:noFill/>
          </a:ln>
        </p:spPr>
        <p:txBody>
          <a:bodyPr anchorCtr="0" anchor="t" bIns="0" lIns="0" spcFirstLastPara="1" rIns="0" wrap="square" tIns="854325">
            <a:spAutoFit/>
          </a:bodyPr>
          <a:lstStyle/>
          <a:p>
            <a:pPr indent="0" lvl="0" marL="360680" rtl="0" algn="l">
              <a:lnSpc>
                <a:spcPct val="100000"/>
              </a:lnSpc>
              <a:spcBef>
                <a:spcPts val="0"/>
              </a:spcBef>
              <a:spcAft>
                <a:spcPts val="0"/>
              </a:spcAft>
              <a:buNone/>
            </a:pPr>
            <a:r>
              <a:rPr lang="en-US" cap="small"/>
              <a:t>Additional IoT Reference Models</a:t>
            </a:r>
            <a:endParaRPr/>
          </a:p>
        </p:txBody>
      </p:sp>
      <p:sp>
        <p:nvSpPr>
          <p:cNvPr id="280" name="Google Shape;280;p33"/>
          <p:cNvSpPr txBox="1"/>
          <p:nvPr/>
        </p:nvSpPr>
        <p:spPr>
          <a:xfrm>
            <a:off x="535940" y="1622805"/>
            <a:ext cx="7767320" cy="2525395"/>
          </a:xfrm>
          <a:prstGeom prst="rect">
            <a:avLst/>
          </a:prstGeom>
          <a:noFill/>
          <a:ln>
            <a:noFill/>
          </a:ln>
        </p:spPr>
        <p:txBody>
          <a:bodyPr anchorCtr="0" anchor="t" bIns="0" lIns="0" spcFirstLastPara="1" rIns="0" wrap="square" tIns="12700">
            <a:spAutoFit/>
          </a:bodyPr>
          <a:lstStyle/>
          <a:p>
            <a:pPr indent="-514983" lvl="0" marL="527685" rtl="0" algn="l">
              <a:lnSpc>
                <a:spcPct val="100000"/>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Purdue model for control Hierarchy</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5619" lvl="0" marL="527685" marR="5080" rtl="0" algn="l">
              <a:lnSpc>
                <a:spcPct val="100000"/>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Industrial	Internet	Reference	Architecture(IIRA)	by Industrial Internet Consortium(IIC)</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4983" lvl="0" marL="527685" rtl="0" algn="l">
              <a:lnSpc>
                <a:spcPct val="100000"/>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Internet of Things-Architecture(IoT-A)</a:t>
            </a:r>
            <a:endParaRPr sz="24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187553" y="50038"/>
            <a:ext cx="7657871" cy="1323670"/>
          </a:xfrm>
          <a:prstGeom prst="rect">
            <a:avLst/>
          </a:prstGeom>
          <a:noFill/>
          <a:ln>
            <a:noFill/>
          </a:ln>
        </p:spPr>
        <p:txBody>
          <a:bodyPr anchorCtr="0" anchor="t" bIns="0" lIns="0" spcFirstLastPara="1" rIns="0" wrap="square" tIns="194625">
            <a:spAutoFit/>
          </a:bodyPr>
          <a:lstStyle/>
          <a:p>
            <a:pPr indent="0" lvl="0" marL="132080" rtl="0" algn="l">
              <a:lnSpc>
                <a:spcPct val="100000"/>
              </a:lnSpc>
              <a:spcBef>
                <a:spcPts val="0"/>
              </a:spcBef>
              <a:spcAft>
                <a:spcPts val="0"/>
              </a:spcAft>
              <a:buNone/>
            </a:pPr>
            <a:r>
              <a:rPr lang="en-US" sz="4000" cap="small"/>
              <a:t>A Simplified IoT Architecture</a:t>
            </a:r>
            <a:endParaRPr sz="4000"/>
          </a:p>
        </p:txBody>
      </p:sp>
      <p:sp>
        <p:nvSpPr>
          <p:cNvPr id="286" name="Google Shape;286;p34"/>
          <p:cNvSpPr txBox="1"/>
          <p:nvPr/>
        </p:nvSpPr>
        <p:spPr>
          <a:xfrm>
            <a:off x="535940" y="1622805"/>
            <a:ext cx="7927975" cy="3251200"/>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we  can  describe  an  IoT  framework  that  highlights  the fundamental building blocks that are common to most IoT systems and which is intended to help you in designing an IoT network.</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None/>
            </a:pPr>
            <a:r>
              <a:t/>
            </a:r>
            <a:endParaRPr sz="2400">
              <a:latin typeface="Times New Roman"/>
              <a:ea typeface="Times New Roman"/>
              <a:cs typeface="Times New Roman"/>
              <a:sym typeface="Times New Roman"/>
            </a:endParaRPr>
          </a:p>
          <a:p>
            <a:pPr indent="-342900" lvl="0" marL="35560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This framework is presented as two parallel stacks:</a:t>
            </a:r>
            <a:endParaRPr sz="2400">
              <a:latin typeface="Times New Roman"/>
              <a:ea typeface="Times New Roman"/>
              <a:cs typeface="Times New Roman"/>
              <a:sym typeface="Times New Roman"/>
            </a:endParaRPr>
          </a:p>
          <a:p>
            <a:pPr indent="-514984" lvl="1" marL="984885" rtl="0" algn="l">
              <a:lnSpc>
                <a:spcPct val="100000"/>
              </a:lnSpc>
              <a:spcBef>
                <a:spcPts val="575"/>
              </a:spcBef>
              <a:spcAft>
                <a:spcPts val="0"/>
              </a:spcAft>
              <a:buClr>
                <a:srgbClr val="FD8537"/>
              </a:buClr>
              <a:buSzPts val="1900"/>
              <a:buFont typeface="Times New Roman"/>
              <a:buAutoNum type="romanLcPeriod"/>
            </a:pPr>
            <a:r>
              <a:rPr b="1" lang="en-US" sz="2400">
                <a:latin typeface="Times New Roman"/>
                <a:ea typeface="Times New Roman"/>
                <a:cs typeface="Times New Roman"/>
                <a:sym typeface="Times New Roman"/>
              </a:rPr>
              <a:t>The IoT Data Management and Compute Stack</a:t>
            </a:r>
            <a:endParaRPr sz="2400">
              <a:latin typeface="Times New Roman"/>
              <a:ea typeface="Times New Roman"/>
              <a:cs typeface="Times New Roman"/>
              <a:sym typeface="Times New Roman"/>
            </a:endParaRPr>
          </a:p>
          <a:p>
            <a:pPr indent="-514984" lvl="1" marL="984885" rtl="0" algn="l">
              <a:lnSpc>
                <a:spcPct val="100000"/>
              </a:lnSpc>
              <a:spcBef>
                <a:spcPts val="575"/>
              </a:spcBef>
              <a:spcAft>
                <a:spcPts val="0"/>
              </a:spcAft>
              <a:buClr>
                <a:srgbClr val="FD8537"/>
              </a:buClr>
              <a:buSzPts val="1900"/>
              <a:buFont typeface="Times New Roman"/>
              <a:buAutoNum type="romanLcPeriod"/>
            </a:pPr>
            <a:r>
              <a:rPr b="1" lang="en-US" sz="2400">
                <a:latin typeface="Times New Roman"/>
                <a:ea typeface="Times New Roman"/>
                <a:cs typeface="Times New Roman"/>
                <a:sym typeface="Times New Roman"/>
              </a:rPr>
              <a:t>The Core IoT Functional Stack</a:t>
            </a:r>
            <a:endParaRPr sz="2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5"/>
          <p:cNvPicPr preferRelativeResize="0"/>
          <p:nvPr/>
        </p:nvPicPr>
        <p:blipFill rotWithShape="1">
          <a:blip r:embed="rId3">
            <a:alphaModFix/>
          </a:blip>
          <a:srcRect b="0" l="0" r="0" t="0"/>
          <a:stretch/>
        </p:blipFill>
        <p:spPr>
          <a:xfrm>
            <a:off x="313550" y="1066799"/>
            <a:ext cx="8144636" cy="5791197"/>
          </a:xfrm>
          <a:prstGeom prst="rect">
            <a:avLst/>
          </a:prstGeom>
          <a:noFill/>
          <a:ln>
            <a:noFill/>
          </a:ln>
        </p:spPr>
      </p:pic>
      <p:sp>
        <p:nvSpPr>
          <p:cNvPr id="292" name="Google Shape;292;p35"/>
          <p:cNvSpPr txBox="1"/>
          <p:nvPr>
            <p:ph type="title"/>
          </p:nvPr>
        </p:nvSpPr>
        <p:spPr>
          <a:xfrm>
            <a:off x="187553" y="50038"/>
            <a:ext cx="7657871" cy="1323670"/>
          </a:xfrm>
          <a:prstGeom prst="rect">
            <a:avLst/>
          </a:prstGeom>
          <a:noFill/>
          <a:ln>
            <a:noFill/>
          </a:ln>
        </p:spPr>
        <p:txBody>
          <a:bodyPr anchorCtr="0" anchor="t" bIns="0" lIns="0" spcFirstLastPara="1" rIns="0" wrap="square" tIns="194625">
            <a:spAutoFit/>
          </a:bodyPr>
          <a:lstStyle/>
          <a:p>
            <a:pPr indent="0" lvl="0" marL="132080" rtl="0" algn="l">
              <a:lnSpc>
                <a:spcPct val="100000"/>
              </a:lnSpc>
              <a:spcBef>
                <a:spcPts val="0"/>
              </a:spcBef>
              <a:spcAft>
                <a:spcPts val="0"/>
              </a:spcAft>
              <a:buNone/>
            </a:pPr>
            <a:r>
              <a:rPr lang="en-US" sz="4000" cap="small"/>
              <a:t>A Simplified IoT Architecture</a:t>
            </a:r>
            <a:endParaRPr sz="4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6"/>
          <p:cNvPicPr preferRelativeResize="0"/>
          <p:nvPr/>
        </p:nvPicPr>
        <p:blipFill rotWithShape="1">
          <a:blip r:embed="rId3">
            <a:alphaModFix/>
          </a:blip>
          <a:srcRect b="0" l="0" r="0" t="0"/>
          <a:stretch/>
        </p:blipFill>
        <p:spPr>
          <a:xfrm>
            <a:off x="228600" y="76200"/>
            <a:ext cx="8534400" cy="647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231140" y="433831"/>
            <a:ext cx="792226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cap="small"/>
              <a:t>The Core IoT Functional Stack</a:t>
            </a:r>
            <a:endParaRPr sz="4000"/>
          </a:p>
        </p:txBody>
      </p:sp>
      <p:sp>
        <p:nvSpPr>
          <p:cNvPr id="303" name="Google Shape;303;p37"/>
          <p:cNvSpPr txBox="1"/>
          <p:nvPr/>
        </p:nvSpPr>
        <p:spPr>
          <a:xfrm>
            <a:off x="91236" y="1316481"/>
            <a:ext cx="8376920" cy="5146675"/>
          </a:xfrm>
          <a:prstGeom prst="rect">
            <a:avLst/>
          </a:prstGeom>
          <a:noFill/>
          <a:ln>
            <a:noFill/>
          </a:ln>
        </p:spPr>
        <p:txBody>
          <a:bodyPr anchorCtr="0" anchor="t" bIns="0" lIns="0" spcFirstLastPara="1" rIns="0" wrap="square" tIns="12050">
            <a:spAutoFit/>
          </a:bodyPr>
          <a:lstStyle/>
          <a:p>
            <a:pPr indent="-274320" lvl="0" marL="287020"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IoT networks are built around the concept of </a:t>
            </a:r>
            <a:r>
              <a:rPr b="1" lang="en-US" sz="2800">
                <a:latin typeface="Times New Roman"/>
                <a:ea typeface="Times New Roman"/>
                <a:cs typeface="Times New Roman"/>
                <a:sym typeface="Times New Roman"/>
              </a:rPr>
              <a:t>“things,” </a:t>
            </a:r>
            <a:r>
              <a:rPr lang="en-US" sz="2800">
                <a:latin typeface="Times New Roman"/>
                <a:ea typeface="Times New Roman"/>
                <a:cs typeface="Times New Roman"/>
                <a:sym typeface="Times New Roman"/>
              </a:rPr>
              <a:t>or </a:t>
            </a:r>
            <a:r>
              <a:rPr b="1" lang="en-US" sz="2800">
                <a:latin typeface="Times New Roman"/>
                <a:ea typeface="Times New Roman"/>
                <a:cs typeface="Times New Roman"/>
                <a:sym typeface="Times New Roman"/>
              </a:rPr>
              <a:t>smart objects </a:t>
            </a:r>
            <a:r>
              <a:rPr lang="en-US" sz="2800">
                <a:latin typeface="Times New Roman"/>
                <a:ea typeface="Times New Roman"/>
                <a:cs typeface="Times New Roman"/>
                <a:sym typeface="Times New Roman"/>
              </a:rPr>
              <a:t>performing functions and delivering new connected services.</a:t>
            </a:r>
            <a:endParaRPr sz="2800">
              <a:latin typeface="Times New Roman"/>
              <a:ea typeface="Times New Roman"/>
              <a:cs typeface="Times New Roman"/>
              <a:sym typeface="Times New Roman"/>
            </a:endParaRPr>
          </a:p>
          <a:p>
            <a:pPr indent="-274320" lvl="0" marL="287020" marR="5715" rtl="0" algn="just">
              <a:lnSpc>
                <a:spcPct val="100000"/>
              </a:lnSpc>
              <a:spcBef>
                <a:spcPts val="264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These  objects  are  “smart”  because  they  use  a combination of </a:t>
            </a:r>
            <a:r>
              <a:rPr b="1" lang="en-US" sz="2800">
                <a:latin typeface="Times New Roman"/>
                <a:ea typeface="Times New Roman"/>
                <a:cs typeface="Times New Roman"/>
                <a:sym typeface="Times New Roman"/>
              </a:rPr>
              <a:t>contextual information </a:t>
            </a:r>
            <a:r>
              <a:rPr lang="en-US" sz="2800">
                <a:latin typeface="Times New Roman"/>
                <a:ea typeface="Times New Roman"/>
                <a:cs typeface="Times New Roman"/>
                <a:sym typeface="Times New Roman"/>
              </a:rPr>
              <a:t>and </a:t>
            </a:r>
            <a:r>
              <a:rPr b="1" lang="en-US" sz="2800">
                <a:latin typeface="Times New Roman"/>
                <a:ea typeface="Times New Roman"/>
                <a:cs typeface="Times New Roman"/>
                <a:sym typeface="Times New Roman"/>
              </a:rPr>
              <a:t>configured goals </a:t>
            </a:r>
            <a:r>
              <a:rPr lang="en-US" sz="2800">
                <a:latin typeface="Times New Roman"/>
                <a:ea typeface="Times New Roman"/>
                <a:cs typeface="Times New Roman"/>
                <a:sym typeface="Times New Roman"/>
              </a:rPr>
              <a:t>to perform actions.</a:t>
            </a:r>
            <a:endParaRPr sz="2800">
              <a:latin typeface="Times New Roman"/>
              <a:ea typeface="Times New Roman"/>
              <a:cs typeface="Times New Roman"/>
              <a:sym typeface="Times New Roman"/>
            </a:endParaRPr>
          </a:p>
          <a:p>
            <a:pPr indent="0" lvl="0" marL="0" rtl="0" algn="l">
              <a:lnSpc>
                <a:spcPct val="100000"/>
              </a:lnSpc>
              <a:spcBef>
                <a:spcPts val="86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20" lvl="0" marL="287020" marR="6985" rtl="0" algn="just">
              <a:lnSpc>
                <a:spcPct val="100000"/>
              </a:lnSpc>
              <a:spcBef>
                <a:spcPts val="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“thing”  interacts  with  an  external  system  to  report information that the smart object collects, to exchange with other objects, or to interact with a management platform.</a:t>
            </a:r>
            <a:endParaRPr sz="2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nvSpPr>
        <p:spPr>
          <a:xfrm>
            <a:off x="535940" y="1622805"/>
            <a:ext cx="7311900" cy="1121100"/>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From	an	architectural	standpoint,	several	components have to work together for an IoT Network to be operational</a:t>
            </a:r>
            <a:endParaRPr sz="2400">
              <a:latin typeface="Times New Roman"/>
              <a:ea typeface="Times New Roman"/>
              <a:cs typeface="Times New Roman"/>
              <a:sym typeface="Times New Roman"/>
            </a:endParaRPr>
          </a:p>
        </p:txBody>
      </p:sp>
      <p:sp>
        <p:nvSpPr>
          <p:cNvPr id="309" name="Google Shape;309;p38"/>
          <p:cNvSpPr txBox="1"/>
          <p:nvPr/>
        </p:nvSpPr>
        <p:spPr>
          <a:xfrm>
            <a:off x="535950" y="3026175"/>
            <a:ext cx="6348000" cy="32733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273685" lvl="0" marL="286385" rtl="0" algn="l">
              <a:lnSpc>
                <a:spcPct val="100000"/>
              </a:lnSpc>
              <a:spcBef>
                <a:spcPts val="60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“Things” layer</a:t>
            </a:r>
            <a:endParaRPr sz="2400">
              <a:latin typeface="Times New Roman"/>
              <a:ea typeface="Times New Roman"/>
              <a:cs typeface="Times New Roman"/>
              <a:sym typeface="Times New Roman"/>
            </a:endParaRPr>
          </a:p>
          <a:p>
            <a:pPr indent="-273685" lvl="0" marL="286385" rtl="0" algn="l">
              <a:lnSpc>
                <a:spcPct val="100000"/>
              </a:lnSpc>
              <a:spcBef>
                <a:spcPts val="60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Communications network layer</a:t>
            </a:r>
            <a:endParaRPr sz="2400">
              <a:latin typeface="Times New Roman"/>
              <a:ea typeface="Times New Roman"/>
              <a:cs typeface="Times New Roman"/>
              <a:sym typeface="Times New Roman"/>
            </a:endParaRPr>
          </a:p>
          <a:p>
            <a:pPr indent="-274320" lvl="1" marL="652780" rtl="0" algn="l">
              <a:lnSpc>
                <a:spcPct val="100000"/>
              </a:lnSpc>
              <a:spcBef>
                <a:spcPts val="520"/>
              </a:spcBef>
              <a:spcAft>
                <a:spcPts val="0"/>
              </a:spcAft>
              <a:buClr>
                <a:srgbClr val="FD8537"/>
              </a:buClr>
              <a:buSzPts val="1650"/>
              <a:buFont typeface="Quattrocento Sans"/>
              <a:buChar char="⚫"/>
            </a:pPr>
            <a:r>
              <a:rPr b="1" lang="en-US" sz="2100">
                <a:latin typeface="Times New Roman"/>
                <a:ea typeface="Times New Roman"/>
                <a:cs typeface="Times New Roman"/>
                <a:sym typeface="Times New Roman"/>
              </a:rPr>
              <a:t>Access network sublayer</a:t>
            </a:r>
            <a:endParaRPr sz="2100">
              <a:latin typeface="Times New Roman"/>
              <a:ea typeface="Times New Roman"/>
              <a:cs typeface="Times New Roman"/>
              <a:sym typeface="Times New Roman"/>
            </a:endParaRPr>
          </a:p>
          <a:p>
            <a:pPr indent="-274320" lvl="1" marL="652780" rtl="0" algn="l">
              <a:lnSpc>
                <a:spcPct val="100000"/>
              </a:lnSpc>
              <a:spcBef>
                <a:spcPts val="505"/>
              </a:spcBef>
              <a:spcAft>
                <a:spcPts val="0"/>
              </a:spcAft>
              <a:buClr>
                <a:srgbClr val="FD8537"/>
              </a:buClr>
              <a:buSzPts val="1650"/>
              <a:buFont typeface="Quattrocento Sans"/>
              <a:buChar char="⚫"/>
            </a:pPr>
            <a:r>
              <a:rPr b="1" lang="en-US" sz="2100">
                <a:latin typeface="Times New Roman"/>
                <a:ea typeface="Times New Roman"/>
                <a:cs typeface="Times New Roman"/>
                <a:sym typeface="Times New Roman"/>
              </a:rPr>
              <a:t>Gateways and backhaul network sublayer</a:t>
            </a:r>
            <a:endParaRPr sz="2100">
              <a:latin typeface="Times New Roman"/>
              <a:ea typeface="Times New Roman"/>
              <a:cs typeface="Times New Roman"/>
              <a:sym typeface="Times New Roman"/>
            </a:endParaRPr>
          </a:p>
          <a:p>
            <a:pPr indent="-274320" lvl="1" marL="652780" rtl="0" algn="l">
              <a:lnSpc>
                <a:spcPct val="100000"/>
              </a:lnSpc>
              <a:spcBef>
                <a:spcPts val="500"/>
              </a:spcBef>
              <a:spcAft>
                <a:spcPts val="0"/>
              </a:spcAft>
              <a:buClr>
                <a:srgbClr val="FD8537"/>
              </a:buClr>
              <a:buSzPts val="1650"/>
              <a:buFont typeface="Quattrocento Sans"/>
              <a:buChar char="⚫"/>
            </a:pPr>
            <a:r>
              <a:rPr b="1" lang="en-US" sz="2100">
                <a:latin typeface="Times New Roman"/>
                <a:ea typeface="Times New Roman"/>
                <a:cs typeface="Times New Roman"/>
                <a:sym typeface="Times New Roman"/>
              </a:rPr>
              <a:t>Network transport sublayer</a:t>
            </a:r>
            <a:endParaRPr sz="2100">
              <a:latin typeface="Times New Roman"/>
              <a:ea typeface="Times New Roman"/>
              <a:cs typeface="Times New Roman"/>
              <a:sym typeface="Times New Roman"/>
            </a:endParaRPr>
          </a:p>
          <a:p>
            <a:pPr indent="-274320" lvl="1" marL="652780" rtl="0" algn="l">
              <a:lnSpc>
                <a:spcPct val="100000"/>
              </a:lnSpc>
              <a:spcBef>
                <a:spcPts val="509"/>
              </a:spcBef>
              <a:spcAft>
                <a:spcPts val="0"/>
              </a:spcAft>
              <a:buClr>
                <a:srgbClr val="FD8537"/>
              </a:buClr>
              <a:buSzPts val="1650"/>
              <a:buFont typeface="Quattrocento Sans"/>
              <a:buChar char="⚫"/>
            </a:pPr>
            <a:r>
              <a:rPr b="1" lang="en-US" sz="2100">
                <a:latin typeface="Times New Roman"/>
                <a:ea typeface="Times New Roman"/>
                <a:cs typeface="Times New Roman"/>
                <a:sym typeface="Times New Roman"/>
              </a:rPr>
              <a:t>IoT network management sublayer</a:t>
            </a:r>
            <a:endParaRPr sz="2100">
              <a:latin typeface="Times New Roman"/>
              <a:ea typeface="Times New Roman"/>
              <a:cs typeface="Times New Roman"/>
              <a:sym typeface="Times New Roman"/>
            </a:endParaRPr>
          </a:p>
          <a:p>
            <a:pPr indent="-273685" lvl="0" marL="286385" rtl="0" algn="l">
              <a:lnSpc>
                <a:spcPct val="100000"/>
              </a:lnSpc>
              <a:spcBef>
                <a:spcPts val="585"/>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Application and analytics layer</a:t>
            </a:r>
            <a:endParaRPr sz="2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187553" y="50038"/>
            <a:ext cx="7657871" cy="1323670"/>
          </a:xfrm>
          <a:prstGeom prst="rect">
            <a:avLst/>
          </a:prstGeom>
          <a:noFill/>
          <a:ln>
            <a:noFill/>
          </a:ln>
        </p:spPr>
        <p:txBody>
          <a:bodyPr anchorCtr="0" anchor="t" bIns="0" lIns="0" spcFirstLastPara="1" rIns="0" wrap="square" tIns="243525">
            <a:spAutoFit/>
          </a:bodyPr>
          <a:lstStyle/>
          <a:p>
            <a:pPr indent="0" lvl="0" marL="360680" rtl="0" algn="l">
              <a:lnSpc>
                <a:spcPct val="100000"/>
              </a:lnSpc>
              <a:spcBef>
                <a:spcPts val="0"/>
              </a:spcBef>
              <a:spcAft>
                <a:spcPts val="0"/>
              </a:spcAft>
              <a:buNone/>
            </a:pPr>
            <a:r>
              <a:rPr lang="en-US" sz="3500" cap="small"/>
              <a:t>Layer 1: Things: Sensors and</a:t>
            </a:r>
            <a:endParaRPr sz="3500"/>
          </a:p>
          <a:p>
            <a:pPr indent="0" lvl="0" marL="360680" rtl="0" algn="l">
              <a:lnSpc>
                <a:spcPct val="100000"/>
              </a:lnSpc>
              <a:spcBef>
                <a:spcPts val="0"/>
              </a:spcBef>
              <a:spcAft>
                <a:spcPts val="0"/>
              </a:spcAft>
              <a:buNone/>
            </a:pPr>
            <a:r>
              <a:rPr lang="en-US" sz="3500" cap="small"/>
              <a:t>Actuators Layer</a:t>
            </a:r>
            <a:endParaRPr sz="3500"/>
          </a:p>
        </p:txBody>
      </p:sp>
      <p:sp>
        <p:nvSpPr>
          <p:cNvPr id="315" name="Google Shape;315;p39"/>
          <p:cNvSpPr txBox="1"/>
          <p:nvPr/>
        </p:nvSpPr>
        <p:spPr>
          <a:xfrm>
            <a:off x="535940" y="1625853"/>
            <a:ext cx="7031990" cy="237299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Most IoT networks start from the object, or “thing,” that needs to be connected.</a:t>
            </a:r>
            <a:endParaRPr sz="2400">
              <a:latin typeface="Arial"/>
              <a:ea typeface="Arial"/>
              <a:cs typeface="Arial"/>
              <a:sym typeface="Arial"/>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Arial"/>
              <a:ea typeface="Arial"/>
              <a:cs typeface="Arial"/>
              <a:sym typeface="Arial"/>
            </a:endParaRPr>
          </a:p>
          <a:p>
            <a:pPr indent="-274319" lvl="0" marL="286385" marR="262890" rtl="0" algn="l">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From an architectural standpoint, the variety of smart object types, shapes, and needs drive the variety of IoT protocols and architectures.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nvSpPr>
        <p:spPr>
          <a:xfrm>
            <a:off x="533400" y="762000"/>
            <a:ext cx="7616190" cy="4555093"/>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latin typeface="Times New Roman"/>
                <a:ea typeface="Times New Roman"/>
                <a:cs typeface="Times New Roman"/>
                <a:sym typeface="Times New Roman"/>
              </a:rPr>
              <a:t>The key difference between IT and IoT is the data.</a:t>
            </a:r>
            <a:endParaRPr sz="2400">
              <a:latin typeface="Times New Roman"/>
              <a:ea typeface="Times New Roman"/>
              <a:cs typeface="Times New Roman"/>
              <a:sym typeface="Times New Roman"/>
            </a:endParaRPr>
          </a:p>
          <a:p>
            <a:pPr indent="0" lvl="0" marL="0" rtl="0" algn="l">
              <a:lnSpc>
                <a:spcPct val="100000"/>
              </a:lnSpc>
              <a:spcBef>
                <a:spcPts val="107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just">
              <a:lnSpc>
                <a:spcPct val="107916"/>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While </a:t>
            </a:r>
            <a:r>
              <a:rPr b="1" lang="en-US" sz="2400">
                <a:latin typeface="Times New Roman"/>
                <a:ea typeface="Times New Roman"/>
                <a:cs typeface="Times New Roman"/>
                <a:sym typeface="Times New Roman"/>
              </a:rPr>
              <a:t>IT systems </a:t>
            </a:r>
            <a:r>
              <a:rPr lang="en-US" sz="2400">
                <a:latin typeface="Times New Roman"/>
                <a:ea typeface="Times New Roman"/>
                <a:cs typeface="Times New Roman"/>
                <a:sym typeface="Times New Roman"/>
              </a:rPr>
              <a:t>are mostly concerned with </a:t>
            </a:r>
            <a:r>
              <a:rPr b="1" lang="en-US" sz="2400">
                <a:latin typeface="Times New Roman"/>
                <a:ea typeface="Times New Roman"/>
                <a:cs typeface="Times New Roman"/>
                <a:sym typeface="Times New Roman"/>
              </a:rPr>
              <a:t>reliable </a:t>
            </a:r>
            <a:r>
              <a:rPr lang="en-US" sz="2400">
                <a:latin typeface="Times New Roman"/>
                <a:ea typeface="Times New Roman"/>
                <a:cs typeface="Times New Roman"/>
                <a:sym typeface="Times New Roman"/>
              </a:rPr>
              <a:t>and continuous support of business applications such as email, web, databases and so on.</a:t>
            </a:r>
            <a:endParaRPr sz="2400">
              <a:latin typeface="Times New Roman"/>
              <a:ea typeface="Times New Roman"/>
              <a:cs typeface="Times New Roman"/>
              <a:sym typeface="Times New Roman"/>
            </a:endParaRPr>
          </a:p>
          <a:p>
            <a:pPr indent="0" lvl="0" marL="0" rtl="0" algn="l">
              <a:lnSpc>
                <a:spcPct val="100000"/>
              </a:lnSpc>
              <a:spcBef>
                <a:spcPts val="104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just">
              <a:lnSpc>
                <a:spcPct val="107916"/>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IoT is all about the </a:t>
            </a:r>
            <a:r>
              <a:rPr b="1" lang="en-US" sz="2400">
                <a:latin typeface="Times New Roman"/>
                <a:ea typeface="Times New Roman"/>
                <a:cs typeface="Times New Roman"/>
                <a:sym typeface="Times New Roman"/>
              </a:rPr>
              <a:t>data </a:t>
            </a:r>
            <a:r>
              <a:rPr lang="en-US" sz="2400">
                <a:latin typeface="Times New Roman"/>
                <a:ea typeface="Times New Roman"/>
                <a:cs typeface="Times New Roman"/>
                <a:sym typeface="Times New Roman"/>
              </a:rPr>
              <a:t>generated by </a:t>
            </a:r>
            <a:r>
              <a:rPr b="1" lang="en-US" sz="2400">
                <a:latin typeface="Times New Roman"/>
                <a:ea typeface="Times New Roman"/>
                <a:cs typeface="Times New Roman"/>
                <a:sym typeface="Times New Roman"/>
              </a:rPr>
              <a:t>sensors </a:t>
            </a:r>
            <a:r>
              <a:rPr lang="en-US" sz="2400">
                <a:latin typeface="Times New Roman"/>
                <a:ea typeface="Times New Roman"/>
                <a:cs typeface="Times New Roman"/>
                <a:sym typeface="Times New Roman"/>
              </a:rPr>
              <a:t>and how that data is used.</a:t>
            </a:r>
            <a:endParaRPr sz="2400">
              <a:latin typeface="Times New Roman"/>
              <a:ea typeface="Times New Roman"/>
              <a:cs typeface="Times New Roman"/>
              <a:sym typeface="Times New Roman"/>
            </a:endParaRPr>
          </a:p>
          <a:p>
            <a:pPr indent="0" lvl="0" marL="0" rtl="0" algn="l">
              <a:lnSpc>
                <a:spcPct val="100000"/>
              </a:lnSpc>
              <a:spcBef>
                <a:spcPts val="103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just">
              <a:lnSpc>
                <a:spcPct val="107916"/>
              </a:lnSpc>
              <a:spcBef>
                <a:spcPts val="5"/>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essence of </a:t>
            </a:r>
            <a:r>
              <a:rPr b="1" lang="en-US" sz="2400">
                <a:latin typeface="Times New Roman"/>
                <a:ea typeface="Times New Roman"/>
                <a:cs typeface="Times New Roman"/>
                <a:sym typeface="Times New Roman"/>
              </a:rPr>
              <a:t>IoT architectures </a:t>
            </a:r>
            <a:r>
              <a:rPr lang="en-US" sz="2400">
                <a:latin typeface="Times New Roman"/>
                <a:ea typeface="Times New Roman"/>
                <a:cs typeface="Times New Roman"/>
                <a:sym typeface="Times New Roman"/>
              </a:rPr>
              <a:t>thus involves how the data  is  transported,  collected,  analyzed,  and  ultimately acted upon.</a:t>
            </a:r>
            <a:endParaRPr sz="24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nvSpPr>
        <p:spPr>
          <a:xfrm>
            <a:off x="535940" y="1991675"/>
            <a:ext cx="5948045" cy="2677795"/>
          </a:xfrm>
          <a:prstGeom prst="rect">
            <a:avLst/>
          </a:prstGeom>
          <a:noFill/>
          <a:ln>
            <a:noFill/>
          </a:ln>
        </p:spPr>
        <p:txBody>
          <a:bodyPr anchorCtr="0" anchor="t" bIns="0" lIns="0" spcFirstLastPara="1" rIns="0" wrap="square" tIns="88900">
            <a:spAutoFit/>
          </a:bodyPr>
          <a:lstStyle/>
          <a:p>
            <a:pPr indent="-514983" lvl="0" marL="527685" rtl="0" algn="l">
              <a:lnSpc>
                <a:spcPct val="100000"/>
              </a:lnSpc>
              <a:spcBef>
                <a:spcPts val="0"/>
              </a:spcBef>
              <a:spcAft>
                <a:spcPts val="0"/>
              </a:spcAft>
              <a:buClr>
                <a:srgbClr val="FD8537"/>
              </a:buClr>
              <a:buSzPts val="1650"/>
              <a:buFont typeface="Arial"/>
              <a:buAutoNum type="arabicPeriod"/>
            </a:pPr>
            <a:r>
              <a:rPr b="1" lang="en-US" sz="2400">
                <a:latin typeface="Arial"/>
                <a:ea typeface="Arial"/>
                <a:cs typeface="Arial"/>
                <a:sym typeface="Arial"/>
              </a:rPr>
              <a:t>Battery-powered or power-connected</a:t>
            </a:r>
            <a:endParaRPr sz="24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650"/>
              <a:buFont typeface="Arial"/>
              <a:buAutoNum type="arabicPeriod"/>
            </a:pPr>
            <a:r>
              <a:rPr b="1" lang="en-US" sz="2400">
                <a:latin typeface="Arial"/>
                <a:ea typeface="Arial"/>
                <a:cs typeface="Arial"/>
                <a:sym typeface="Arial"/>
              </a:rPr>
              <a:t>Mobile or static</a:t>
            </a:r>
            <a:endParaRPr sz="24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650"/>
              <a:buFont typeface="Arial"/>
              <a:buAutoNum type="arabicPeriod"/>
            </a:pPr>
            <a:r>
              <a:rPr b="1" lang="en-US" sz="2400">
                <a:latin typeface="Arial"/>
                <a:ea typeface="Arial"/>
                <a:cs typeface="Arial"/>
                <a:sym typeface="Arial"/>
              </a:rPr>
              <a:t>Low or high reporting frequency</a:t>
            </a:r>
            <a:endParaRPr sz="2400">
              <a:latin typeface="Arial"/>
              <a:ea typeface="Arial"/>
              <a:cs typeface="Arial"/>
              <a:sym typeface="Arial"/>
            </a:endParaRPr>
          </a:p>
          <a:p>
            <a:pPr indent="-514983" lvl="0" marL="527685" rtl="0" algn="l">
              <a:lnSpc>
                <a:spcPct val="100000"/>
              </a:lnSpc>
              <a:spcBef>
                <a:spcPts val="605"/>
              </a:spcBef>
              <a:spcAft>
                <a:spcPts val="0"/>
              </a:spcAft>
              <a:buClr>
                <a:srgbClr val="FD8537"/>
              </a:buClr>
              <a:buSzPts val="1650"/>
              <a:buFont typeface="Arial"/>
              <a:buAutoNum type="arabicPeriod"/>
            </a:pPr>
            <a:r>
              <a:rPr b="1" lang="en-US" sz="2400">
                <a:latin typeface="Arial"/>
                <a:ea typeface="Arial"/>
                <a:cs typeface="Arial"/>
                <a:sym typeface="Arial"/>
              </a:rPr>
              <a:t>Simple or rich data</a:t>
            </a:r>
            <a:endParaRPr sz="24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650"/>
              <a:buFont typeface="Arial"/>
              <a:buAutoNum type="arabicPeriod"/>
            </a:pPr>
            <a:r>
              <a:rPr b="1" lang="en-US" sz="2400">
                <a:latin typeface="Arial"/>
                <a:ea typeface="Arial"/>
                <a:cs typeface="Arial"/>
                <a:sym typeface="Arial"/>
              </a:rPr>
              <a:t>Report range</a:t>
            </a:r>
            <a:endParaRPr sz="24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650"/>
              <a:buFont typeface="Arial"/>
              <a:buAutoNum type="arabicPeriod"/>
            </a:pPr>
            <a:r>
              <a:rPr b="1" lang="en-US" sz="2400">
                <a:latin typeface="Arial"/>
                <a:ea typeface="Arial"/>
                <a:cs typeface="Arial"/>
                <a:sym typeface="Arial"/>
              </a:rPr>
              <a:t>Object density per cell</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nvSpPr>
        <p:spPr>
          <a:xfrm>
            <a:off x="459740" y="940054"/>
            <a:ext cx="8074659" cy="4488815"/>
          </a:xfrm>
          <a:prstGeom prst="rect">
            <a:avLst/>
          </a:prstGeom>
          <a:noFill/>
          <a:ln>
            <a:noFill/>
          </a:ln>
        </p:spPr>
        <p:txBody>
          <a:bodyPr anchorCtr="0" anchor="t" bIns="0" lIns="0" spcFirstLastPara="1" rIns="0" wrap="square" tIns="85725">
            <a:spAutoFit/>
          </a:bodyPr>
          <a:lstStyle/>
          <a:p>
            <a:pPr indent="-273685" lvl="0" marL="286385" rtl="0" algn="just">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Battery-powered or power-connected</a:t>
            </a:r>
            <a:endParaRPr sz="2400">
              <a:latin typeface="Times New Roman"/>
              <a:ea typeface="Times New Roman"/>
              <a:cs typeface="Times New Roman"/>
              <a:sym typeface="Times New Roman"/>
            </a:endParaRPr>
          </a:p>
          <a:p>
            <a:pPr indent="-274955" lvl="1" marL="652780" marR="5715" rtl="0" algn="just">
              <a:lnSpc>
                <a:spcPct val="100000"/>
              </a:lnSpc>
              <a:spcBef>
                <a:spcPts val="575"/>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This classification is based on whether the object carries its own energy supply or receives continuous power from an external power source.</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Quattrocento Sans"/>
              <a:buNone/>
            </a:pPr>
            <a:r>
              <a:t/>
            </a:r>
            <a:endParaRPr sz="2400">
              <a:latin typeface="Times New Roman"/>
              <a:ea typeface="Times New Roman"/>
              <a:cs typeface="Times New Roman"/>
              <a:sym typeface="Times New Roman"/>
            </a:endParaRPr>
          </a:p>
          <a:p>
            <a:pPr indent="-274955" lvl="1" marL="652780" marR="5080" rtl="0" algn="just">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Battery-powered things can be moved more easily than line- powered objects.</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Quattrocento Sans"/>
              <a:buNone/>
            </a:pPr>
            <a:r>
              <a:t/>
            </a:r>
            <a:endParaRPr sz="2400">
              <a:latin typeface="Times New Roman"/>
              <a:ea typeface="Times New Roman"/>
              <a:cs typeface="Times New Roman"/>
              <a:sym typeface="Times New Roman"/>
            </a:endParaRPr>
          </a:p>
          <a:p>
            <a:pPr indent="-274955" lvl="1" marL="652780" marR="6350" rtl="0" algn="just">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Batteries limit the lifetime and amount of energy that the object  is  allowed  to  consume,  thus  driving  transmission range and frequency</a:t>
            </a:r>
            <a:endParaRPr sz="24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nvSpPr>
        <p:spPr>
          <a:xfrm>
            <a:off x="535940" y="1533572"/>
            <a:ext cx="7312659" cy="4200525"/>
          </a:xfrm>
          <a:prstGeom prst="rect">
            <a:avLst/>
          </a:prstGeom>
          <a:noFill/>
          <a:ln>
            <a:noFill/>
          </a:ln>
        </p:spPr>
        <p:txBody>
          <a:bodyPr anchorCtr="0" anchor="t" bIns="0" lIns="0" spcFirstLastPara="1" rIns="0" wrap="square" tIns="99675">
            <a:spAutoFit/>
          </a:bodyPr>
          <a:lstStyle/>
          <a:p>
            <a:pPr indent="-273685" lvl="0" marL="286385" rtl="0" algn="l">
              <a:lnSpc>
                <a:spcPct val="100000"/>
              </a:lnSpc>
              <a:spcBef>
                <a:spcPts val="0"/>
              </a:spcBef>
              <a:spcAft>
                <a:spcPts val="0"/>
              </a:spcAft>
              <a:buClr>
                <a:srgbClr val="FD8537"/>
              </a:buClr>
              <a:buSzPts val="1950"/>
              <a:buFont typeface="Noto Sans Symbols"/>
              <a:buChar char="🞆"/>
            </a:pPr>
            <a:r>
              <a:rPr b="1" lang="en-US" sz="2800">
                <a:latin typeface="Times New Roman"/>
                <a:ea typeface="Times New Roman"/>
                <a:cs typeface="Times New Roman"/>
                <a:sym typeface="Times New Roman"/>
              </a:rPr>
              <a:t>Mobile or static:</a:t>
            </a:r>
            <a:endParaRPr sz="2800">
              <a:latin typeface="Times New Roman"/>
              <a:ea typeface="Times New Roman"/>
              <a:cs typeface="Times New Roman"/>
              <a:sym typeface="Times New Roman"/>
            </a:endParaRPr>
          </a:p>
          <a:p>
            <a:pPr indent="-274320" lvl="1" marL="652780" rtl="0" algn="l">
              <a:lnSpc>
                <a:spcPct val="100000"/>
              </a:lnSpc>
              <a:spcBef>
                <a:spcPts val="595"/>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This	classification	is	based	on	whether	the	“thing”</a:t>
            </a:r>
            <a:endParaRPr sz="2400">
              <a:latin typeface="Times New Roman"/>
              <a:ea typeface="Times New Roman"/>
              <a:cs typeface="Times New Roman"/>
              <a:sym typeface="Times New Roman"/>
            </a:endParaRPr>
          </a:p>
          <a:p>
            <a:pPr indent="0" lvl="0" marL="652780" rtl="0" algn="l">
              <a:lnSpc>
                <a:spcPct val="100000"/>
              </a:lnSpc>
              <a:spcBef>
                <a:spcPts val="0"/>
              </a:spcBef>
              <a:spcAft>
                <a:spcPts val="0"/>
              </a:spcAft>
              <a:buNone/>
            </a:pPr>
            <a:r>
              <a:rPr lang="en-US" sz="2400">
                <a:latin typeface="Times New Roman"/>
                <a:ea typeface="Times New Roman"/>
                <a:cs typeface="Times New Roman"/>
                <a:sym typeface="Times New Roman"/>
              </a:rPr>
              <a:t>should move or always stay at the same location.</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None/>
            </a:pPr>
            <a:r>
              <a:t/>
            </a:r>
            <a:endParaRPr sz="2400">
              <a:latin typeface="Times New Roman"/>
              <a:ea typeface="Times New Roman"/>
              <a:cs typeface="Times New Roman"/>
              <a:sym typeface="Times New Roman"/>
            </a:endParaRPr>
          </a:p>
          <a:p>
            <a:pPr indent="-274320" lvl="1" marL="652780" marR="8890" rtl="0" algn="just">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A sensor may be mobile because it is moved from one object to another or because it is attached to a moving object</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Quattrocento Sans"/>
              <a:buNone/>
            </a:pPr>
            <a:r>
              <a:t/>
            </a:r>
            <a:endParaRPr sz="2400">
              <a:latin typeface="Times New Roman"/>
              <a:ea typeface="Times New Roman"/>
              <a:cs typeface="Times New Roman"/>
              <a:sym typeface="Times New Roman"/>
            </a:endParaRPr>
          </a:p>
          <a:p>
            <a:pPr indent="-274320" lvl="1" marL="652780" rtl="0" algn="l">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The frequency of the movement may also vary, from</a:t>
            </a:r>
            <a:endParaRPr sz="2400">
              <a:latin typeface="Times New Roman"/>
              <a:ea typeface="Times New Roman"/>
              <a:cs typeface="Times New Roman"/>
              <a:sym typeface="Times New Roman"/>
            </a:endParaRPr>
          </a:p>
          <a:p>
            <a:pPr indent="0" lvl="0" marL="652780" rtl="0" algn="l">
              <a:lnSpc>
                <a:spcPct val="100000"/>
              </a:lnSpc>
              <a:spcBef>
                <a:spcPts val="0"/>
              </a:spcBef>
              <a:spcAft>
                <a:spcPts val="0"/>
              </a:spcAft>
              <a:buNone/>
            </a:pPr>
            <a:r>
              <a:rPr lang="en-US" sz="2400">
                <a:latin typeface="Times New Roman"/>
                <a:ea typeface="Times New Roman"/>
                <a:cs typeface="Times New Roman"/>
                <a:sym typeface="Times New Roman"/>
              </a:rPr>
              <a:t>occasional to permanent.</a:t>
            </a:r>
            <a:endParaRPr sz="24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nvSpPr>
        <p:spPr>
          <a:xfrm>
            <a:off x="535940" y="1533572"/>
            <a:ext cx="7309484" cy="1346835"/>
          </a:xfrm>
          <a:prstGeom prst="rect">
            <a:avLst/>
          </a:prstGeom>
          <a:noFill/>
          <a:ln>
            <a:noFill/>
          </a:ln>
        </p:spPr>
        <p:txBody>
          <a:bodyPr anchorCtr="0" anchor="t" bIns="0" lIns="0" spcFirstLastPara="1" rIns="0" wrap="square" tIns="99675">
            <a:spAutoFit/>
          </a:bodyPr>
          <a:lstStyle/>
          <a:p>
            <a:pPr indent="-273685" lvl="0" marL="286385" rtl="0" algn="l">
              <a:lnSpc>
                <a:spcPct val="100000"/>
              </a:lnSpc>
              <a:spcBef>
                <a:spcPts val="0"/>
              </a:spcBef>
              <a:spcAft>
                <a:spcPts val="0"/>
              </a:spcAft>
              <a:buClr>
                <a:srgbClr val="FD8537"/>
              </a:buClr>
              <a:buSzPts val="1950"/>
              <a:buFont typeface="Noto Sans Symbols"/>
              <a:buChar char="🞆"/>
            </a:pPr>
            <a:r>
              <a:rPr b="1" lang="en-US" sz="2800">
                <a:latin typeface="Times New Roman"/>
                <a:ea typeface="Times New Roman"/>
                <a:cs typeface="Times New Roman"/>
                <a:sym typeface="Times New Roman"/>
              </a:rPr>
              <a:t>Low or high reporting frequency</a:t>
            </a:r>
            <a:endParaRPr sz="2800">
              <a:latin typeface="Times New Roman"/>
              <a:ea typeface="Times New Roman"/>
              <a:cs typeface="Times New Roman"/>
              <a:sym typeface="Times New Roman"/>
            </a:endParaRPr>
          </a:p>
          <a:p>
            <a:pPr indent="-274320" lvl="1" marL="652780" rtl="0" algn="l">
              <a:lnSpc>
                <a:spcPct val="100000"/>
              </a:lnSpc>
              <a:spcBef>
                <a:spcPts val="595"/>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This	classification	is	based	on	how	often	the	object</a:t>
            </a:r>
            <a:endParaRPr sz="2400">
              <a:latin typeface="Times New Roman"/>
              <a:ea typeface="Times New Roman"/>
              <a:cs typeface="Times New Roman"/>
              <a:sym typeface="Times New Roman"/>
            </a:endParaRPr>
          </a:p>
          <a:p>
            <a:pPr indent="0" lvl="0" marL="652780" rtl="0" algn="l">
              <a:lnSpc>
                <a:spcPct val="100000"/>
              </a:lnSpc>
              <a:spcBef>
                <a:spcPts val="0"/>
              </a:spcBef>
              <a:spcAft>
                <a:spcPts val="0"/>
              </a:spcAft>
              <a:buNone/>
            </a:pPr>
            <a:r>
              <a:rPr lang="en-US" sz="2400">
                <a:latin typeface="Times New Roman"/>
                <a:ea typeface="Times New Roman"/>
                <a:cs typeface="Times New Roman"/>
                <a:sym typeface="Times New Roman"/>
              </a:rPr>
              <a:t>should report monitored parameters.</a:t>
            </a:r>
            <a:endParaRPr sz="2400">
              <a:latin typeface="Times New Roman"/>
              <a:ea typeface="Times New Roman"/>
              <a:cs typeface="Times New Roman"/>
              <a:sym typeface="Times New Roman"/>
            </a:endParaRPr>
          </a:p>
        </p:txBody>
      </p:sp>
      <p:sp>
        <p:nvSpPr>
          <p:cNvPr id="336" name="Google Shape;336;p43"/>
          <p:cNvSpPr txBox="1"/>
          <p:nvPr/>
        </p:nvSpPr>
        <p:spPr>
          <a:xfrm>
            <a:off x="902004" y="3366592"/>
            <a:ext cx="5942965" cy="163512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A rust sensor may report values once a month.</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Quattrocento Sans"/>
              <a:buNone/>
            </a:pPr>
            <a:r>
              <a:t/>
            </a:r>
            <a:endParaRPr sz="2400">
              <a:latin typeface="Times New Roman"/>
              <a:ea typeface="Times New Roman"/>
              <a:cs typeface="Times New Roman"/>
              <a:sym typeface="Times New Roman"/>
            </a:endParaRPr>
          </a:p>
          <a:p>
            <a:pPr indent="-274319" lvl="0" marL="286385" marR="67310" rtl="0" algn="l">
              <a:lnSpc>
                <a:spcPct val="100000"/>
              </a:lnSpc>
              <a:spcBef>
                <a:spcPts val="5"/>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A	motion	sensor	may	report	acceleration hundred times per second.</a:t>
            </a:r>
            <a:endParaRPr sz="2400">
              <a:latin typeface="Times New Roman"/>
              <a:ea typeface="Times New Roman"/>
              <a:cs typeface="Times New Roman"/>
              <a:sym typeface="Times New Roman"/>
            </a:endParaRPr>
          </a:p>
        </p:txBody>
      </p:sp>
      <p:sp>
        <p:nvSpPr>
          <p:cNvPr id="337" name="Google Shape;337;p43"/>
          <p:cNvSpPr txBox="1"/>
          <p:nvPr/>
        </p:nvSpPr>
        <p:spPr>
          <a:xfrm>
            <a:off x="6960869" y="4244720"/>
            <a:ext cx="8858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several</a:t>
            </a:r>
            <a:endParaRPr sz="2400">
              <a:latin typeface="Times New Roman"/>
              <a:ea typeface="Times New Roman"/>
              <a:cs typeface="Times New Roman"/>
              <a:sym typeface="Times New Roman"/>
            </a:endParaRPr>
          </a:p>
        </p:txBody>
      </p:sp>
      <p:sp>
        <p:nvSpPr>
          <p:cNvPr id="338" name="Google Shape;338;p43"/>
          <p:cNvSpPr txBox="1"/>
          <p:nvPr/>
        </p:nvSpPr>
        <p:spPr>
          <a:xfrm>
            <a:off x="902004" y="5488635"/>
            <a:ext cx="6807834" cy="391160"/>
          </a:xfrm>
          <a:prstGeom prst="rect">
            <a:avLst/>
          </a:prstGeom>
          <a:noFill/>
          <a:ln>
            <a:noFill/>
          </a:ln>
        </p:spPr>
        <p:txBody>
          <a:bodyPr anchorCtr="0" anchor="t" bIns="0" lIns="0" spcFirstLastPara="1" rIns="0" wrap="square" tIns="12700">
            <a:spAutoFit/>
          </a:bodyPr>
          <a:lstStyle/>
          <a:p>
            <a:pPr indent="-349885" lvl="0" marL="362585" rtl="0" algn="l">
              <a:lnSpc>
                <a:spcPct val="100000"/>
              </a:lnSpc>
              <a:spcBef>
                <a:spcPts val="0"/>
              </a:spcBef>
              <a:spcAft>
                <a:spcPts val="0"/>
              </a:spcAft>
              <a:buClr>
                <a:srgbClr val="FD8537"/>
              </a:buClr>
              <a:buSzPts val="1900"/>
              <a:buFont typeface="Quattrocento Sans"/>
              <a:buChar char="⚫"/>
            </a:pPr>
            <a:r>
              <a:rPr lang="en-US" sz="2400">
                <a:latin typeface="Times New Roman"/>
                <a:ea typeface="Times New Roman"/>
                <a:cs typeface="Times New Roman"/>
                <a:sym typeface="Times New Roman"/>
              </a:rPr>
              <a:t>Higher frequencies drive higher energy consumption</a:t>
            </a:r>
            <a:endParaRPr sz="24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nvSpPr>
        <p:spPr>
          <a:xfrm>
            <a:off x="535940" y="1547910"/>
            <a:ext cx="7310755" cy="2964815"/>
          </a:xfrm>
          <a:prstGeom prst="rect">
            <a:avLst/>
          </a:prstGeom>
          <a:noFill/>
          <a:ln>
            <a:noFill/>
          </a:ln>
        </p:spPr>
        <p:txBody>
          <a:bodyPr anchorCtr="0" anchor="t" bIns="0" lIns="0" spcFirstLastPara="1" rIns="0" wrap="square" tIns="87625">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Simple or rich data</a:t>
            </a:r>
            <a:endParaRPr sz="2400">
              <a:latin typeface="Times New Roman"/>
              <a:ea typeface="Times New Roman"/>
              <a:cs typeface="Times New Roman"/>
              <a:sym typeface="Times New Roman"/>
            </a:endParaRPr>
          </a:p>
          <a:p>
            <a:pPr indent="-274320" lvl="1" marL="652780" rtl="0" algn="l">
              <a:lnSpc>
                <a:spcPct val="100000"/>
              </a:lnSpc>
              <a:spcBef>
                <a:spcPts val="515"/>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This classification is based on the quantity of data exchanged</a:t>
            </a:r>
            <a:endParaRPr sz="2100">
              <a:latin typeface="Times New Roman"/>
              <a:ea typeface="Times New Roman"/>
              <a:cs typeface="Times New Roman"/>
              <a:sym typeface="Times New Roman"/>
            </a:endParaRPr>
          </a:p>
          <a:p>
            <a:pPr indent="0" lvl="0" marL="652780" rtl="0" algn="l">
              <a:lnSpc>
                <a:spcPct val="100000"/>
              </a:lnSpc>
              <a:spcBef>
                <a:spcPts val="0"/>
              </a:spcBef>
              <a:spcAft>
                <a:spcPts val="0"/>
              </a:spcAft>
              <a:buNone/>
            </a:pPr>
            <a:r>
              <a:rPr lang="en-US" sz="2100">
                <a:latin typeface="Times New Roman"/>
                <a:ea typeface="Times New Roman"/>
                <a:cs typeface="Times New Roman"/>
                <a:sym typeface="Times New Roman"/>
              </a:rPr>
              <a:t>at each report cycle.</a:t>
            </a:r>
            <a:endParaRPr sz="2100">
              <a:latin typeface="Times New Roman"/>
              <a:ea typeface="Times New Roman"/>
              <a:cs typeface="Times New Roman"/>
              <a:sym typeface="Times New Roman"/>
            </a:endParaRPr>
          </a:p>
          <a:p>
            <a:pPr indent="-274320" lvl="1" marL="652780" marR="5080" rtl="0" algn="l">
              <a:lnSpc>
                <a:spcPct val="100000"/>
              </a:lnSpc>
              <a:spcBef>
                <a:spcPts val="505"/>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A humidity sensor in a field may report a simple daily index and while an engine</a:t>
            </a:r>
            <a:endParaRPr sz="2100">
              <a:latin typeface="Times New Roman"/>
              <a:ea typeface="Times New Roman"/>
              <a:cs typeface="Times New Roman"/>
              <a:sym typeface="Times New Roman"/>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sensor may report hundreds of parameters, from temperature</a:t>
            </a:r>
            <a:endParaRPr sz="2100">
              <a:latin typeface="Times New Roman"/>
              <a:ea typeface="Times New Roman"/>
              <a:cs typeface="Times New Roman"/>
              <a:sym typeface="Times New Roman"/>
            </a:endParaRPr>
          </a:p>
          <a:p>
            <a:pPr indent="0" lvl="0" marL="652780" rtl="0" algn="l">
              <a:lnSpc>
                <a:spcPct val="100000"/>
              </a:lnSpc>
              <a:spcBef>
                <a:spcPts val="0"/>
              </a:spcBef>
              <a:spcAft>
                <a:spcPts val="0"/>
              </a:spcAft>
              <a:buNone/>
            </a:pPr>
            <a:r>
              <a:rPr lang="en-US" sz="2100">
                <a:latin typeface="Times New Roman"/>
                <a:ea typeface="Times New Roman"/>
                <a:cs typeface="Times New Roman"/>
                <a:sym typeface="Times New Roman"/>
              </a:rPr>
              <a:t>to pressure, gas velocity	etc.</a:t>
            </a:r>
            <a:endParaRPr sz="2100">
              <a:latin typeface="Times New Roman"/>
              <a:ea typeface="Times New Roman"/>
              <a:cs typeface="Times New Roman"/>
              <a:sym typeface="Times New Roman"/>
            </a:endParaRPr>
          </a:p>
          <a:p>
            <a:pPr indent="-340995" lvl="1" marL="719455" rtl="0" algn="l">
              <a:lnSpc>
                <a:spcPct val="100000"/>
              </a:lnSpc>
              <a:spcBef>
                <a:spcPts val="505"/>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Richer data typically drives higher power consumption.</a:t>
            </a:r>
            <a:endParaRPr sz="21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nvSpPr>
        <p:spPr>
          <a:xfrm>
            <a:off x="535940" y="1552698"/>
            <a:ext cx="7195184" cy="3077210"/>
          </a:xfrm>
          <a:prstGeom prst="rect">
            <a:avLst/>
          </a:prstGeom>
          <a:noFill/>
          <a:ln>
            <a:noFill/>
          </a:ln>
        </p:spPr>
        <p:txBody>
          <a:bodyPr anchorCtr="0" anchor="t" bIns="0" lIns="0" spcFirstLastPara="1" rIns="0" wrap="square" tIns="85725">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Report range</a:t>
            </a:r>
            <a:endParaRPr sz="2400">
              <a:latin typeface="Arial"/>
              <a:ea typeface="Arial"/>
              <a:cs typeface="Arial"/>
              <a:sym typeface="Arial"/>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Arial"/>
                <a:ea typeface="Arial"/>
                <a:cs typeface="Arial"/>
                <a:sym typeface="Arial"/>
              </a:rPr>
              <a:t>This classification is based on the distance at which the</a:t>
            </a:r>
            <a:endParaRPr sz="2100">
              <a:latin typeface="Arial"/>
              <a:ea typeface="Arial"/>
              <a:cs typeface="Arial"/>
              <a:sym typeface="Arial"/>
            </a:endParaRPr>
          </a:p>
          <a:p>
            <a:pPr indent="0" lvl="0" marL="652780" rtl="0" algn="l">
              <a:lnSpc>
                <a:spcPct val="100000"/>
              </a:lnSpc>
              <a:spcBef>
                <a:spcPts val="0"/>
              </a:spcBef>
              <a:spcAft>
                <a:spcPts val="0"/>
              </a:spcAft>
              <a:buNone/>
            </a:pPr>
            <a:r>
              <a:rPr lang="en-US" sz="2100">
                <a:latin typeface="Arial"/>
                <a:ea typeface="Arial"/>
                <a:cs typeface="Arial"/>
                <a:sym typeface="Arial"/>
              </a:rPr>
              <a:t>gateway is located.</a:t>
            </a:r>
            <a:endParaRPr sz="2100">
              <a:latin typeface="Arial"/>
              <a:ea typeface="Arial"/>
              <a:cs typeface="Arial"/>
              <a:sym typeface="Arial"/>
            </a:endParaRPr>
          </a:p>
          <a:p>
            <a:pPr indent="0" lvl="0" marL="0" rtl="0" algn="l">
              <a:lnSpc>
                <a:spcPct val="100000"/>
              </a:lnSpc>
              <a:spcBef>
                <a:spcPts val="1664"/>
              </a:spcBef>
              <a:spcAft>
                <a:spcPts val="0"/>
              </a:spcAft>
              <a:buNone/>
            </a:pPr>
            <a:r>
              <a:t/>
            </a:r>
            <a:endParaRPr sz="2100">
              <a:latin typeface="Arial"/>
              <a:ea typeface="Arial"/>
              <a:cs typeface="Arial"/>
              <a:sym typeface="Arial"/>
            </a:endParaRPr>
          </a:p>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Object density per cell</a:t>
            </a:r>
            <a:endParaRPr sz="2400">
              <a:latin typeface="Arial"/>
              <a:ea typeface="Arial"/>
              <a:cs typeface="Arial"/>
              <a:sym typeface="Arial"/>
            </a:endParaRPr>
          </a:p>
          <a:p>
            <a:pPr indent="-274320" lvl="1" marL="652780" marR="553085" rtl="0" algn="l">
              <a:lnSpc>
                <a:spcPct val="100000"/>
              </a:lnSpc>
              <a:spcBef>
                <a:spcPts val="509"/>
              </a:spcBef>
              <a:spcAft>
                <a:spcPts val="0"/>
              </a:spcAft>
              <a:buClr>
                <a:srgbClr val="FD8537"/>
              </a:buClr>
              <a:buSzPts val="1650"/>
              <a:buFont typeface="Quattrocento Sans"/>
              <a:buChar char="⚫"/>
            </a:pPr>
            <a:r>
              <a:rPr lang="en-US" sz="2100">
                <a:latin typeface="Arial"/>
                <a:ea typeface="Arial"/>
                <a:cs typeface="Arial"/>
                <a:sym typeface="Arial"/>
              </a:rPr>
              <a:t>This classification is based on the number of smart objects over a given area, connected to the same gateway</a:t>
            </a:r>
            <a:endParaRPr sz="21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6"/>
          <p:cNvPicPr preferRelativeResize="0"/>
          <p:nvPr/>
        </p:nvPicPr>
        <p:blipFill rotWithShape="1">
          <a:blip r:embed="rId3">
            <a:alphaModFix/>
          </a:blip>
          <a:srcRect b="0" l="0" r="0" t="0"/>
          <a:stretch/>
        </p:blipFill>
        <p:spPr>
          <a:xfrm>
            <a:off x="171450" y="379349"/>
            <a:ext cx="8801100" cy="4733925"/>
          </a:xfrm>
          <a:prstGeom prst="rect">
            <a:avLst/>
          </a:prstGeom>
          <a:noFill/>
          <a:ln>
            <a:noFill/>
          </a:ln>
        </p:spPr>
      </p:pic>
      <p:sp>
        <p:nvSpPr>
          <p:cNvPr id="354" name="Google Shape;354;p46"/>
          <p:cNvSpPr txBox="1"/>
          <p:nvPr/>
        </p:nvSpPr>
        <p:spPr>
          <a:xfrm>
            <a:off x="856589" y="5514847"/>
            <a:ext cx="741997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Figure 2.8</a:t>
            </a:r>
            <a:r>
              <a:rPr lang="en-US" sz="1800">
                <a:latin typeface="Times New Roman"/>
                <a:ea typeface="Times New Roman"/>
                <a:cs typeface="Times New Roman"/>
                <a:sym typeface="Times New Roman"/>
              </a:rPr>
              <a:t>: Example of Sensor Applications Based on Mobility and Throughput</a:t>
            </a:r>
            <a:endParaRPr sz="18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187553" y="50038"/>
            <a:ext cx="7657871" cy="1323670"/>
          </a:xfrm>
          <a:prstGeom prst="rect">
            <a:avLst/>
          </a:prstGeom>
          <a:noFill/>
          <a:ln>
            <a:noFill/>
          </a:ln>
        </p:spPr>
        <p:txBody>
          <a:bodyPr anchorCtr="0" anchor="t" bIns="0" lIns="0" spcFirstLastPara="1" rIns="0" wrap="square" tIns="333450">
            <a:spAutoFit/>
          </a:bodyPr>
          <a:lstStyle/>
          <a:p>
            <a:pPr indent="0" lvl="0" marL="360680" marR="5080" rtl="0" algn="l">
              <a:lnSpc>
                <a:spcPct val="100000"/>
              </a:lnSpc>
              <a:spcBef>
                <a:spcPts val="0"/>
              </a:spcBef>
              <a:spcAft>
                <a:spcPts val="0"/>
              </a:spcAft>
              <a:buNone/>
            </a:pPr>
            <a:r>
              <a:rPr lang="en-US" sz="3200" cap="small">
                <a:latin typeface="Times New Roman"/>
                <a:ea typeface="Times New Roman"/>
                <a:cs typeface="Times New Roman"/>
                <a:sym typeface="Times New Roman"/>
              </a:rPr>
              <a:t>Layer 2: Communications Network Layer</a:t>
            </a:r>
            <a:endParaRPr sz="3200">
              <a:latin typeface="Times New Roman"/>
              <a:ea typeface="Times New Roman"/>
              <a:cs typeface="Times New Roman"/>
              <a:sym typeface="Times New Roman"/>
            </a:endParaRPr>
          </a:p>
        </p:txBody>
      </p:sp>
      <p:sp>
        <p:nvSpPr>
          <p:cNvPr id="360" name="Google Shape;360;p47"/>
          <p:cNvSpPr txBox="1"/>
          <p:nvPr/>
        </p:nvSpPr>
        <p:spPr>
          <a:xfrm>
            <a:off x="535940" y="1622805"/>
            <a:ext cx="7310755" cy="3687445"/>
          </a:xfrm>
          <a:prstGeom prst="rect">
            <a:avLst/>
          </a:prstGeom>
          <a:noFill/>
          <a:ln>
            <a:noFill/>
          </a:ln>
        </p:spPr>
        <p:txBody>
          <a:bodyPr anchorCtr="0" anchor="t" bIns="0" lIns="0" spcFirstLastPara="1" rIns="0" wrap="square" tIns="12700">
            <a:spAutoFit/>
          </a:bodyPr>
          <a:lstStyle/>
          <a:p>
            <a:pPr indent="-343535"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When smart objects are not self contained, they need to communicate with an external system. In many cases, this  communication  uses  a  wireless  technology.  This layer has four sublayers:</a:t>
            </a:r>
            <a:endParaRPr sz="2400">
              <a:latin typeface="Times New Roman"/>
              <a:ea typeface="Times New Roman"/>
              <a:cs typeface="Times New Roman"/>
              <a:sym typeface="Times New Roman"/>
            </a:endParaRPr>
          </a:p>
          <a:p>
            <a:pPr indent="0" lvl="0" marL="0" rtl="0" algn="l">
              <a:lnSpc>
                <a:spcPct val="100000"/>
              </a:lnSpc>
              <a:spcBef>
                <a:spcPts val="130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514984" lvl="1" marL="984885" rtl="0" algn="l">
              <a:lnSpc>
                <a:spcPct val="100000"/>
              </a:lnSpc>
              <a:spcBef>
                <a:spcPts val="0"/>
              </a:spcBef>
              <a:spcAft>
                <a:spcPts val="0"/>
              </a:spcAft>
              <a:buClr>
                <a:srgbClr val="FD8537"/>
              </a:buClr>
              <a:buSzPts val="1900"/>
              <a:buFont typeface="Times New Roman"/>
              <a:buAutoNum type="romanLcPeriod"/>
            </a:pPr>
            <a:r>
              <a:rPr lang="en-US" sz="2400">
                <a:latin typeface="Times New Roman"/>
                <a:ea typeface="Times New Roman"/>
                <a:cs typeface="Times New Roman"/>
                <a:sym typeface="Times New Roman"/>
              </a:rPr>
              <a:t>Access Network Sublayer</a:t>
            </a:r>
            <a:endParaRPr sz="2400">
              <a:latin typeface="Times New Roman"/>
              <a:ea typeface="Times New Roman"/>
              <a:cs typeface="Times New Roman"/>
              <a:sym typeface="Times New Roman"/>
            </a:endParaRPr>
          </a:p>
          <a:p>
            <a:pPr indent="-514984" lvl="1" marL="984885" rtl="0" algn="l">
              <a:lnSpc>
                <a:spcPct val="100000"/>
              </a:lnSpc>
              <a:spcBef>
                <a:spcPts val="575"/>
              </a:spcBef>
              <a:spcAft>
                <a:spcPts val="0"/>
              </a:spcAft>
              <a:buClr>
                <a:srgbClr val="FD8537"/>
              </a:buClr>
              <a:buSzPts val="1900"/>
              <a:buFont typeface="Times New Roman"/>
              <a:buAutoNum type="romanLcPeriod"/>
            </a:pPr>
            <a:r>
              <a:rPr lang="en-US" sz="2400">
                <a:latin typeface="Times New Roman"/>
                <a:ea typeface="Times New Roman"/>
                <a:cs typeface="Times New Roman"/>
                <a:sym typeface="Times New Roman"/>
              </a:rPr>
              <a:t>Gateways and backhaul network sublayer</a:t>
            </a:r>
            <a:endParaRPr sz="2400">
              <a:latin typeface="Times New Roman"/>
              <a:ea typeface="Times New Roman"/>
              <a:cs typeface="Times New Roman"/>
              <a:sym typeface="Times New Roman"/>
            </a:endParaRPr>
          </a:p>
          <a:p>
            <a:pPr indent="-514984" lvl="1" marL="984885" rtl="0" algn="l">
              <a:lnSpc>
                <a:spcPct val="100000"/>
              </a:lnSpc>
              <a:spcBef>
                <a:spcPts val="575"/>
              </a:spcBef>
              <a:spcAft>
                <a:spcPts val="0"/>
              </a:spcAft>
              <a:buClr>
                <a:srgbClr val="FD8537"/>
              </a:buClr>
              <a:buSzPts val="1900"/>
              <a:buFont typeface="Times New Roman"/>
              <a:buAutoNum type="romanLcPeriod"/>
            </a:pPr>
            <a:r>
              <a:rPr lang="en-US" sz="2400">
                <a:latin typeface="Times New Roman"/>
                <a:ea typeface="Times New Roman"/>
                <a:cs typeface="Times New Roman"/>
                <a:sym typeface="Times New Roman"/>
              </a:rPr>
              <a:t>Network transport sublayer</a:t>
            </a:r>
            <a:endParaRPr sz="2400">
              <a:latin typeface="Times New Roman"/>
              <a:ea typeface="Times New Roman"/>
              <a:cs typeface="Times New Roman"/>
              <a:sym typeface="Times New Roman"/>
            </a:endParaRPr>
          </a:p>
          <a:p>
            <a:pPr indent="-514984" lvl="1" marL="984885" rtl="0" algn="l">
              <a:lnSpc>
                <a:spcPct val="100000"/>
              </a:lnSpc>
              <a:spcBef>
                <a:spcPts val="580"/>
              </a:spcBef>
              <a:spcAft>
                <a:spcPts val="0"/>
              </a:spcAft>
              <a:buClr>
                <a:srgbClr val="FD8537"/>
              </a:buClr>
              <a:buSzPts val="1900"/>
              <a:buFont typeface="Times New Roman"/>
              <a:buAutoNum type="romanLcPeriod"/>
            </a:pPr>
            <a:r>
              <a:rPr lang="en-US" sz="2400">
                <a:latin typeface="Times New Roman"/>
                <a:ea typeface="Times New Roman"/>
                <a:cs typeface="Times New Roman"/>
                <a:sym typeface="Times New Roman"/>
              </a:rPr>
              <a:t>IoT network management sublayer</a:t>
            </a:r>
            <a:endParaRPr sz="24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nvSpPr>
        <p:spPr>
          <a:xfrm>
            <a:off x="535940" y="1909698"/>
            <a:ext cx="7539990" cy="3369310"/>
          </a:xfrm>
          <a:prstGeom prst="rect">
            <a:avLst/>
          </a:prstGeom>
          <a:noFill/>
          <a:ln>
            <a:noFill/>
          </a:ln>
        </p:spPr>
        <p:txBody>
          <a:bodyPr anchorCtr="0" anchor="t" bIns="0" lIns="0" spcFirstLastPara="1" rIns="0" wrap="square" tIns="12700">
            <a:spAutoFit/>
          </a:bodyPr>
          <a:lstStyle/>
          <a:p>
            <a:pPr indent="-343535" lvl="0" marL="355600" marR="5715"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There is a direct relationship between the IoT network technology  we  choose  and  the  type  of  connectivity topology this technology allows</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Each technology was designed with a certain number of</a:t>
            </a:r>
            <a:endParaRPr sz="2400">
              <a:latin typeface="Times New Roman"/>
              <a:ea typeface="Times New Roman"/>
              <a:cs typeface="Times New Roman"/>
              <a:sym typeface="Times New Roman"/>
            </a:endParaRPr>
          </a:p>
          <a:p>
            <a:pPr indent="0" lvl="0" marL="355600" rtl="0" algn="l">
              <a:lnSpc>
                <a:spcPct val="100000"/>
              </a:lnSpc>
              <a:spcBef>
                <a:spcPts val="0"/>
              </a:spcBef>
              <a:spcAft>
                <a:spcPts val="0"/>
              </a:spcAft>
              <a:buNone/>
            </a:pPr>
            <a:r>
              <a:rPr lang="en-US" sz="2400">
                <a:latin typeface="Times New Roman"/>
                <a:ea typeface="Times New Roman"/>
                <a:cs typeface="Times New Roman"/>
                <a:sym typeface="Times New Roman"/>
              </a:rPr>
              <a:t>use cases in mind</a:t>
            </a:r>
            <a:endParaRPr sz="2400">
              <a:latin typeface="Times New Roman"/>
              <a:ea typeface="Times New Roman"/>
              <a:cs typeface="Times New Roman"/>
              <a:sym typeface="Times New Roman"/>
            </a:endParaRPr>
          </a:p>
          <a:p>
            <a:pPr indent="0" lvl="0" marL="0" rtl="0" algn="l">
              <a:lnSpc>
                <a:spcPct val="100000"/>
              </a:lnSpc>
              <a:spcBef>
                <a:spcPts val="325"/>
              </a:spcBef>
              <a:spcAft>
                <a:spcPts val="0"/>
              </a:spcAft>
              <a:buNone/>
            </a:pPr>
            <a:r>
              <a:t/>
            </a:r>
            <a:endParaRPr sz="2400">
              <a:latin typeface="Times New Roman"/>
              <a:ea typeface="Times New Roman"/>
              <a:cs typeface="Times New Roman"/>
              <a:sym typeface="Times New Roman"/>
            </a:endParaRPr>
          </a:p>
          <a:p>
            <a:pPr indent="-343535" lvl="1" marL="629920" rtl="0" algn="l">
              <a:lnSpc>
                <a:spcPct val="100000"/>
              </a:lnSpc>
              <a:spcBef>
                <a:spcPts val="0"/>
              </a:spcBef>
              <a:spcAft>
                <a:spcPts val="0"/>
              </a:spcAft>
              <a:buClr>
                <a:srgbClr val="DF752E"/>
              </a:buClr>
              <a:buSzPts val="1200"/>
              <a:buFont typeface="Noto Sans Symbols"/>
              <a:buChar char="⮚"/>
            </a:pPr>
            <a:r>
              <a:rPr lang="en-US" sz="2000">
                <a:latin typeface="Times New Roman"/>
                <a:ea typeface="Times New Roman"/>
                <a:cs typeface="Times New Roman"/>
                <a:sym typeface="Times New Roman"/>
              </a:rPr>
              <a:t>what to connect, where to connect, how much data to transport at</a:t>
            </a:r>
            <a:endParaRPr sz="2000">
              <a:latin typeface="Times New Roman"/>
              <a:ea typeface="Times New Roman"/>
              <a:cs typeface="Times New Roman"/>
              <a:sym typeface="Times New Roman"/>
            </a:endParaRPr>
          </a:p>
          <a:p>
            <a:pPr indent="0" lvl="0" marL="629920" rtl="0" algn="l">
              <a:lnSpc>
                <a:spcPct val="100000"/>
              </a:lnSpc>
              <a:spcBef>
                <a:spcPts val="5"/>
              </a:spcBef>
              <a:spcAft>
                <a:spcPts val="0"/>
              </a:spcAft>
              <a:buNone/>
            </a:pPr>
            <a:r>
              <a:rPr lang="en-US" sz="2000">
                <a:latin typeface="Times New Roman"/>
                <a:ea typeface="Times New Roman"/>
                <a:cs typeface="Times New Roman"/>
                <a:sym typeface="Times New Roman"/>
              </a:rPr>
              <a:t>what interval and over what distance.</a:t>
            </a:r>
            <a:endParaRPr sz="2000">
              <a:latin typeface="Times New Roman"/>
              <a:ea typeface="Times New Roman"/>
              <a:cs typeface="Times New Roman"/>
              <a:sym typeface="Times New Roman"/>
            </a:endParaRPr>
          </a:p>
        </p:txBody>
      </p:sp>
      <p:sp>
        <p:nvSpPr>
          <p:cNvPr id="366" name="Google Shape;366;p48"/>
          <p:cNvSpPr txBox="1"/>
          <p:nvPr>
            <p:ph type="title"/>
          </p:nvPr>
        </p:nvSpPr>
        <p:spPr>
          <a:xfrm>
            <a:off x="187553" y="50038"/>
            <a:ext cx="7657871" cy="1323670"/>
          </a:xfrm>
          <a:prstGeom prst="rect">
            <a:avLst/>
          </a:prstGeom>
          <a:noFill/>
          <a:ln>
            <a:noFill/>
          </a:ln>
        </p:spPr>
        <p:txBody>
          <a:bodyPr anchorCtr="0" anchor="t" bIns="0" lIns="0" spcFirstLastPara="1" rIns="0" wrap="square" tIns="393775">
            <a:spAutoFit/>
          </a:bodyPr>
          <a:lstStyle/>
          <a:p>
            <a:pPr indent="0" lvl="0" marL="360680" rtl="0" algn="l">
              <a:lnSpc>
                <a:spcPct val="100000"/>
              </a:lnSpc>
              <a:spcBef>
                <a:spcPts val="0"/>
              </a:spcBef>
              <a:spcAft>
                <a:spcPts val="0"/>
              </a:spcAft>
              <a:buNone/>
            </a:pPr>
            <a:r>
              <a:rPr lang="en-US" cap="small">
                <a:latin typeface="Times New Roman"/>
                <a:ea typeface="Times New Roman"/>
                <a:cs typeface="Times New Roman"/>
                <a:sym typeface="Times New Roman"/>
              </a:rPr>
              <a:t>i. Access Network Sublayer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nvSpPr>
        <p:spPr>
          <a:xfrm>
            <a:off x="993444" y="1624330"/>
            <a:ext cx="6858634" cy="3623945"/>
          </a:xfrm>
          <a:prstGeom prst="rect">
            <a:avLst/>
          </a:prstGeom>
          <a:noFill/>
          <a:ln>
            <a:noFill/>
          </a:ln>
        </p:spPr>
        <p:txBody>
          <a:bodyPr anchorCtr="0" anchor="t" bIns="0" lIns="0" spcFirstLastPara="1" rIns="0" wrap="square" tIns="13325">
            <a:spAutoFit/>
          </a:bodyPr>
          <a:lstStyle/>
          <a:p>
            <a:pPr indent="-342900" lvl="0" marL="354965" marR="10160" rtl="0" algn="just">
              <a:lnSpc>
                <a:spcPct val="100000"/>
              </a:lnSpc>
              <a:spcBef>
                <a:spcPts val="0"/>
              </a:spcBef>
              <a:spcAft>
                <a:spcPts val="0"/>
              </a:spcAft>
              <a:buClr>
                <a:srgbClr val="FD8537"/>
              </a:buClr>
              <a:buSzPts val="1600"/>
              <a:buFont typeface="Noto Sans Symbols"/>
              <a:buChar char="⮚"/>
            </a:pPr>
            <a:r>
              <a:rPr lang="en-US" sz="2000">
                <a:latin typeface="Times New Roman"/>
                <a:ea typeface="Times New Roman"/>
                <a:cs typeface="Times New Roman"/>
                <a:sym typeface="Times New Roman"/>
              </a:rPr>
              <a:t>As IoT continues to grow exponentially, we will encounter a wide variety of applications and special use cases.</a:t>
            </a:r>
            <a:endParaRPr sz="2000">
              <a:latin typeface="Times New Roman"/>
              <a:ea typeface="Times New Roman"/>
              <a:cs typeface="Times New Roman"/>
              <a:sym typeface="Times New Roman"/>
            </a:endParaRPr>
          </a:p>
          <a:p>
            <a:pPr indent="0" lvl="0" marL="0" rtl="0" algn="l">
              <a:lnSpc>
                <a:spcPct val="100000"/>
              </a:lnSpc>
              <a:spcBef>
                <a:spcPts val="1060"/>
              </a:spcBef>
              <a:spcAft>
                <a:spcPts val="0"/>
              </a:spcAft>
              <a:buClr>
                <a:srgbClr val="FD8537"/>
              </a:buClr>
              <a:buSzPts val="2000"/>
              <a:buFont typeface="Noto Sans Symbols"/>
              <a:buNone/>
            </a:pPr>
            <a:r>
              <a:t/>
            </a:r>
            <a:endParaRPr sz="20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FD8537"/>
              </a:buClr>
              <a:buSzPts val="1600"/>
              <a:buFont typeface="Noto Sans Symbols"/>
              <a:buChar char="⮚"/>
            </a:pPr>
            <a:r>
              <a:rPr lang="en-US" sz="2000">
                <a:solidFill>
                  <a:srgbClr val="FD8537"/>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For each of them, an access technology will be required. IoT sometimes   reuses   existing   access   technologies   whose characteristics match more or less closely the IoT use case requirements.</a:t>
            </a:r>
            <a:endParaRPr sz="2000">
              <a:latin typeface="Times New Roman"/>
              <a:ea typeface="Times New Roman"/>
              <a:cs typeface="Times New Roman"/>
              <a:sym typeface="Times New Roman"/>
            </a:endParaRPr>
          </a:p>
          <a:p>
            <a:pPr indent="0" lvl="0" marL="0" rtl="0" algn="l">
              <a:lnSpc>
                <a:spcPct val="100000"/>
              </a:lnSpc>
              <a:spcBef>
                <a:spcPts val="1060"/>
              </a:spcBef>
              <a:spcAft>
                <a:spcPts val="0"/>
              </a:spcAft>
              <a:buClr>
                <a:srgbClr val="FD8537"/>
              </a:buClr>
              <a:buSzPts val="2000"/>
              <a:buFont typeface="Noto Sans Symbols"/>
              <a:buNone/>
            </a:pPr>
            <a:r>
              <a:t/>
            </a:r>
            <a:endParaRPr sz="2000">
              <a:latin typeface="Times New Roman"/>
              <a:ea typeface="Times New Roman"/>
              <a:cs typeface="Times New Roman"/>
              <a:sym typeface="Times New Roman"/>
            </a:endParaRPr>
          </a:p>
          <a:p>
            <a:pPr indent="-342900" lvl="0" marL="354965" marR="8255" rtl="0" algn="just">
              <a:lnSpc>
                <a:spcPct val="100000"/>
              </a:lnSpc>
              <a:spcBef>
                <a:spcPts val="5"/>
              </a:spcBef>
              <a:spcAft>
                <a:spcPts val="0"/>
              </a:spcAft>
              <a:buClr>
                <a:srgbClr val="FD8537"/>
              </a:buClr>
              <a:buSzPts val="1600"/>
              <a:buFont typeface="Noto Sans Symbols"/>
              <a:buChar char="⮚"/>
            </a:pPr>
            <a:r>
              <a:rPr lang="en-US" sz="2000">
                <a:latin typeface="Times New Roman"/>
                <a:ea typeface="Times New Roman"/>
                <a:cs typeface="Times New Roman"/>
                <a:sym typeface="Times New Roman"/>
              </a:rPr>
              <a:t>One  key  parameter  determining  the  choice  of  access technology is </a:t>
            </a:r>
            <a:r>
              <a:rPr b="1" lang="en-US" sz="2000">
                <a:latin typeface="Times New Roman"/>
                <a:ea typeface="Times New Roman"/>
                <a:cs typeface="Times New Roman"/>
                <a:sym typeface="Times New Roman"/>
              </a:rPr>
              <a:t>the range between the smart object and the information collector.</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1068143" y="914400"/>
            <a:ext cx="4925695" cy="4152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2550">
                <a:latin typeface="Arial"/>
                <a:ea typeface="Arial"/>
                <a:cs typeface="Arial"/>
                <a:sym typeface="Arial"/>
              </a:rPr>
              <a:t>IOT ARCHITECTURAL DRIVERS</a:t>
            </a:r>
            <a:endParaRPr sz="2550">
              <a:latin typeface="Arial"/>
              <a:ea typeface="Arial"/>
              <a:cs typeface="Arial"/>
              <a:sym typeface="Arial"/>
            </a:endParaRPr>
          </a:p>
        </p:txBody>
      </p:sp>
      <p:sp>
        <p:nvSpPr>
          <p:cNvPr id="90" name="Google Shape;90;p5"/>
          <p:cNvSpPr txBox="1"/>
          <p:nvPr/>
        </p:nvSpPr>
        <p:spPr>
          <a:xfrm>
            <a:off x="902004" y="2046554"/>
            <a:ext cx="5064125" cy="415988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Arial"/>
                <a:ea typeface="Arial"/>
                <a:cs typeface="Arial"/>
                <a:sym typeface="Arial"/>
              </a:rPr>
              <a:t>Scale</a:t>
            </a:r>
            <a:endParaRPr sz="2400">
              <a:latin typeface="Arial"/>
              <a:ea typeface="Arial"/>
              <a:cs typeface="Arial"/>
              <a:sym typeface="Arial"/>
            </a:endParaRPr>
          </a:p>
          <a:p>
            <a:pPr indent="0" lvl="0" marL="0" rtl="0" algn="l">
              <a:lnSpc>
                <a:spcPct val="100000"/>
              </a:lnSpc>
              <a:spcBef>
                <a:spcPts val="1775"/>
              </a:spcBef>
              <a:spcAft>
                <a:spcPts val="0"/>
              </a:spcAft>
              <a:buClr>
                <a:srgbClr val="FD8537"/>
              </a:buClr>
              <a:buSzPts val="2400"/>
              <a:buFont typeface="Quattrocento Sans"/>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Arial"/>
                <a:ea typeface="Arial"/>
                <a:cs typeface="Arial"/>
                <a:sym typeface="Arial"/>
              </a:rPr>
              <a:t>Security</a:t>
            </a:r>
            <a:endParaRPr sz="2400">
              <a:latin typeface="Arial"/>
              <a:ea typeface="Arial"/>
              <a:cs typeface="Arial"/>
              <a:sym typeface="Arial"/>
            </a:endParaRPr>
          </a:p>
          <a:p>
            <a:pPr indent="0" lvl="0" marL="0" rtl="0" algn="l">
              <a:lnSpc>
                <a:spcPct val="100000"/>
              </a:lnSpc>
              <a:spcBef>
                <a:spcPts val="1780"/>
              </a:spcBef>
              <a:spcAft>
                <a:spcPts val="0"/>
              </a:spcAft>
              <a:buClr>
                <a:srgbClr val="FD8537"/>
              </a:buClr>
              <a:buSzPts val="2400"/>
              <a:buFont typeface="Quattrocento Sans"/>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Arial"/>
                <a:ea typeface="Arial"/>
                <a:cs typeface="Arial"/>
                <a:sym typeface="Arial"/>
              </a:rPr>
              <a:t>Constrained Devices and Networks</a:t>
            </a:r>
            <a:endParaRPr sz="2400">
              <a:latin typeface="Arial"/>
              <a:ea typeface="Arial"/>
              <a:cs typeface="Arial"/>
              <a:sym typeface="Arial"/>
            </a:endParaRPr>
          </a:p>
          <a:p>
            <a:pPr indent="0" lvl="0" marL="0" rtl="0" algn="l">
              <a:lnSpc>
                <a:spcPct val="100000"/>
              </a:lnSpc>
              <a:spcBef>
                <a:spcPts val="1780"/>
              </a:spcBef>
              <a:spcAft>
                <a:spcPts val="0"/>
              </a:spcAft>
              <a:buClr>
                <a:srgbClr val="FD8537"/>
              </a:buClr>
              <a:buSzPts val="2400"/>
              <a:buFont typeface="Quattrocento Sans"/>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Arial"/>
                <a:ea typeface="Arial"/>
                <a:cs typeface="Arial"/>
                <a:sym typeface="Arial"/>
              </a:rPr>
              <a:t>Data</a:t>
            </a:r>
            <a:endParaRPr sz="2400">
              <a:latin typeface="Arial"/>
              <a:ea typeface="Arial"/>
              <a:cs typeface="Arial"/>
              <a:sym typeface="Arial"/>
            </a:endParaRPr>
          </a:p>
          <a:p>
            <a:pPr indent="0" lvl="0" marL="0" rtl="0" algn="l">
              <a:lnSpc>
                <a:spcPct val="100000"/>
              </a:lnSpc>
              <a:spcBef>
                <a:spcPts val="1775"/>
              </a:spcBef>
              <a:spcAft>
                <a:spcPts val="0"/>
              </a:spcAft>
              <a:buClr>
                <a:srgbClr val="FD8537"/>
              </a:buClr>
              <a:buSzPts val="2400"/>
              <a:buFont typeface="Quattrocento Sans"/>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900"/>
              <a:buFont typeface="Quattrocento Sans"/>
              <a:buChar char="⚫"/>
            </a:pPr>
            <a:r>
              <a:rPr lang="en-US" sz="2400">
                <a:latin typeface="Arial"/>
                <a:ea typeface="Arial"/>
                <a:cs typeface="Arial"/>
                <a:sym typeface="Arial"/>
              </a:rPr>
              <a:t>Legacy Device Support</a:t>
            </a:r>
            <a:endParaRPr sz="24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nvSpPr>
        <p:spPr>
          <a:xfrm>
            <a:off x="764540" y="174752"/>
            <a:ext cx="7769859" cy="6025515"/>
          </a:xfrm>
          <a:prstGeom prst="rect">
            <a:avLst/>
          </a:prstGeom>
          <a:noFill/>
          <a:ln>
            <a:noFill/>
          </a:ln>
        </p:spPr>
        <p:txBody>
          <a:bodyPr anchorCtr="0" anchor="t" bIns="0" lIns="0" spcFirstLastPara="1" rIns="0" wrap="square" tIns="12700">
            <a:spAutoFit/>
          </a:bodyPr>
          <a:lstStyle/>
          <a:p>
            <a:pPr indent="-343535" lvl="0" marL="355600" marR="635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Figure 2.9 lists some access technologies we may encounter in the IoT world and the expected transmission distances.</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3535" lvl="0" marL="355600" marR="5080" rtl="0" algn="just">
              <a:lnSpc>
                <a:spcPct val="100000"/>
              </a:lnSpc>
              <a:spcBef>
                <a:spcPts val="5"/>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Range  estimates  are  grouped  by  category  </a:t>
            </a:r>
            <a:r>
              <a:rPr lang="en-US" sz="2400">
                <a:latin typeface="Times New Roman"/>
                <a:ea typeface="Times New Roman"/>
                <a:cs typeface="Times New Roman"/>
                <a:sym typeface="Times New Roman"/>
              </a:rPr>
              <a:t>names  that illustrate  the  environment  or  the  vertical  where  data collection over that range is expected.</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rtl="0" algn="just">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Common groups are as follows:</a:t>
            </a:r>
            <a:endParaRPr sz="2400">
              <a:latin typeface="Times New Roman"/>
              <a:ea typeface="Times New Roman"/>
              <a:cs typeface="Times New Roman"/>
              <a:sym typeface="Times New Roman"/>
            </a:endParaRPr>
          </a:p>
          <a:p>
            <a:pPr indent="-341630" lvl="1" marL="811530" marR="6985" rtl="0" algn="just">
              <a:lnSpc>
                <a:spcPct val="100000"/>
              </a:lnSpc>
              <a:spcBef>
                <a:spcPts val="575"/>
              </a:spcBef>
              <a:spcAft>
                <a:spcPts val="0"/>
              </a:spcAft>
              <a:buClr>
                <a:srgbClr val="DF752E"/>
              </a:buClr>
              <a:buSzPts val="1450"/>
              <a:buFont typeface="Noto Sans Symbols"/>
              <a:buChar char="▪"/>
            </a:pPr>
            <a:r>
              <a:rPr b="1" lang="en-US" sz="2400">
                <a:latin typeface="Times New Roman"/>
                <a:ea typeface="Times New Roman"/>
                <a:cs typeface="Times New Roman"/>
                <a:sym typeface="Times New Roman"/>
              </a:rPr>
              <a:t>PAN (personal area network)</a:t>
            </a:r>
            <a:r>
              <a:rPr lang="en-US" sz="2400">
                <a:latin typeface="Times New Roman"/>
                <a:ea typeface="Times New Roman"/>
                <a:cs typeface="Times New Roman"/>
                <a:sym typeface="Times New Roman"/>
              </a:rPr>
              <a:t>: Scale of a few meters. 	This is the personal space around a person. A common 	wireless technology for this scale is </a:t>
            </a:r>
            <a:r>
              <a:rPr b="1" lang="en-US" sz="2400">
                <a:latin typeface="Times New Roman"/>
                <a:ea typeface="Times New Roman"/>
                <a:cs typeface="Times New Roman"/>
                <a:sym typeface="Times New Roman"/>
              </a:rPr>
              <a:t>Bluetooth</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1630" lvl="1" marL="811530" marR="5715" rtl="0" algn="just">
              <a:lnSpc>
                <a:spcPct val="100000"/>
              </a:lnSpc>
              <a:spcBef>
                <a:spcPts val="0"/>
              </a:spcBef>
              <a:spcAft>
                <a:spcPts val="0"/>
              </a:spcAft>
              <a:buClr>
                <a:srgbClr val="DF752E"/>
              </a:buClr>
              <a:buSzPts val="1450"/>
              <a:buFont typeface="Noto Sans Symbols"/>
              <a:buChar char="▪"/>
            </a:pPr>
            <a:r>
              <a:rPr b="1" lang="en-US" sz="2400">
                <a:latin typeface="Times New Roman"/>
                <a:ea typeface="Times New Roman"/>
                <a:cs typeface="Times New Roman"/>
                <a:sym typeface="Times New Roman"/>
              </a:rPr>
              <a:t>HAN (home area network)</a:t>
            </a:r>
            <a:r>
              <a:rPr lang="en-US" sz="2400">
                <a:latin typeface="Times New Roman"/>
                <a:ea typeface="Times New Roman"/>
                <a:cs typeface="Times New Roman"/>
                <a:sym typeface="Times New Roman"/>
              </a:rPr>
              <a:t>: Scale of a few tens of 	meters. At this scale, common wireless technologies for 	IoT include </a:t>
            </a:r>
            <a:r>
              <a:rPr b="1" lang="en-US" sz="2400">
                <a:latin typeface="Times New Roman"/>
                <a:ea typeface="Times New Roman"/>
                <a:cs typeface="Times New Roman"/>
                <a:sym typeface="Times New Roman"/>
              </a:rPr>
              <a:t>ZigBee and Bluetooth Low Energy</a:t>
            </a:r>
            <a:endParaRPr sz="24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nvSpPr>
        <p:spPr>
          <a:xfrm>
            <a:off x="764540" y="555701"/>
            <a:ext cx="7465059" cy="5074285"/>
          </a:xfrm>
          <a:prstGeom prst="rect">
            <a:avLst/>
          </a:prstGeom>
          <a:noFill/>
          <a:ln>
            <a:noFill/>
          </a:ln>
        </p:spPr>
        <p:txBody>
          <a:bodyPr anchorCtr="0" anchor="t" bIns="0" lIns="0" spcFirstLastPara="1" rIns="0" wrap="square" tIns="12700">
            <a:spAutoFit/>
          </a:bodyPr>
          <a:lstStyle/>
          <a:p>
            <a:pPr indent="-342265" lvl="0" marL="354330" marR="6350" rtl="0" algn="just">
              <a:lnSpc>
                <a:spcPct val="100000"/>
              </a:lnSpc>
              <a:spcBef>
                <a:spcPts val="0"/>
              </a:spcBef>
              <a:spcAft>
                <a:spcPts val="0"/>
              </a:spcAft>
              <a:buClr>
                <a:srgbClr val="DF752E"/>
              </a:buClr>
              <a:buSzPts val="1450"/>
              <a:buFont typeface="Noto Sans Symbols"/>
              <a:buChar char="▪"/>
            </a:pPr>
            <a:r>
              <a:rPr b="1" lang="en-US" sz="2400">
                <a:latin typeface="Times New Roman"/>
                <a:ea typeface="Times New Roman"/>
                <a:cs typeface="Times New Roman"/>
                <a:sym typeface="Times New Roman"/>
              </a:rPr>
              <a:t>NAN (neighbourhood area network)</a:t>
            </a:r>
            <a:r>
              <a:rPr lang="en-US" sz="2400">
                <a:latin typeface="Times New Roman"/>
                <a:ea typeface="Times New Roman"/>
                <a:cs typeface="Times New Roman"/>
                <a:sym typeface="Times New Roman"/>
              </a:rPr>
              <a:t>: Scale of a few 	hundreds of meters. The term NAN is often used to refer 	to a group of house units from which data is collected.</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2265" lvl="0" marL="354330" marR="5080" rtl="0" algn="just">
              <a:lnSpc>
                <a:spcPct val="100000"/>
              </a:lnSpc>
              <a:spcBef>
                <a:spcPts val="0"/>
              </a:spcBef>
              <a:spcAft>
                <a:spcPts val="0"/>
              </a:spcAft>
              <a:buClr>
                <a:srgbClr val="DF752E"/>
              </a:buClr>
              <a:buSzPts val="1450"/>
              <a:buFont typeface="Noto Sans Symbols"/>
              <a:buChar char="▪"/>
            </a:pPr>
            <a:r>
              <a:rPr b="1" lang="en-US" sz="2400">
                <a:latin typeface="Times New Roman"/>
                <a:ea typeface="Times New Roman"/>
                <a:cs typeface="Times New Roman"/>
                <a:sym typeface="Times New Roman"/>
              </a:rPr>
              <a:t>FAN  (field  area  network)</a:t>
            </a:r>
            <a:r>
              <a:rPr lang="en-US" sz="2400">
                <a:latin typeface="Times New Roman"/>
                <a:ea typeface="Times New Roman"/>
                <a:cs typeface="Times New Roman"/>
                <a:sym typeface="Times New Roman"/>
              </a:rPr>
              <a:t>:  Scale  of  several  tens  of 	meters to several hundred meters. FAN typically refers to 	an outdoor area larger than a single group of house units.</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DF752E"/>
              </a:buClr>
              <a:buSzPts val="2400"/>
              <a:buFont typeface="Noto Sans Symbols"/>
              <a:buNone/>
            </a:pPr>
            <a:r>
              <a:t/>
            </a:r>
            <a:endParaRPr sz="2400">
              <a:latin typeface="Times New Roman"/>
              <a:ea typeface="Times New Roman"/>
              <a:cs typeface="Times New Roman"/>
              <a:sym typeface="Times New Roman"/>
            </a:endParaRPr>
          </a:p>
          <a:p>
            <a:pPr indent="-342265" lvl="0" marL="354330" marR="6350" rtl="0" algn="just">
              <a:lnSpc>
                <a:spcPct val="100000"/>
              </a:lnSpc>
              <a:spcBef>
                <a:spcPts val="0"/>
              </a:spcBef>
              <a:spcAft>
                <a:spcPts val="0"/>
              </a:spcAft>
              <a:buClr>
                <a:srgbClr val="DF752E"/>
              </a:buClr>
              <a:buSzPts val="1450"/>
              <a:buFont typeface="Noto Sans Symbols"/>
              <a:buChar char="▪"/>
            </a:pPr>
            <a:r>
              <a:rPr b="1" lang="en-US" sz="2400">
                <a:latin typeface="Times New Roman"/>
                <a:ea typeface="Times New Roman"/>
                <a:cs typeface="Times New Roman"/>
                <a:sym typeface="Times New Roman"/>
              </a:rPr>
              <a:t>LAN (local area network)</a:t>
            </a:r>
            <a:r>
              <a:rPr lang="en-US" sz="2400">
                <a:latin typeface="Times New Roman"/>
                <a:ea typeface="Times New Roman"/>
                <a:cs typeface="Times New Roman"/>
                <a:sym typeface="Times New Roman"/>
              </a:rPr>
              <a:t>: Scale of up to 100 m. This 	term is very common in networking, and it is therefore 	also  commonly  used  in  the  IoT  space  when  standard 	networking  technologies  (such  as  Ethernet  or  IEEE 	802.11) are used.</a:t>
            </a:r>
            <a:endParaRPr sz="2400">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52"/>
          <p:cNvPicPr preferRelativeResize="0"/>
          <p:nvPr/>
        </p:nvPicPr>
        <p:blipFill rotWithShape="1">
          <a:blip r:embed="rId3">
            <a:alphaModFix/>
          </a:blip>
          <a:srcRect b="0" l="0" r="0" t="0"/>
          <a:stretch/>
        </p:blipFill>
        <p:spPr>
          <a:xfrm>
            <a:off x="0" y="332613"/>
            <a:ext cx="8991600" cy="5839586"/>
          </a:xfrm>
          <a:prstGeom prst="rect">
            <a:avLst/>
          </a:prstGeom>
          <a:noFill/>
          <a:ln>
            <a:noFill/>
          </a:ln>
        </p:spPr>
      </p:pic>
      <p:sp>
        <p:nvSpPr>
          <p:cNvPr id="387" name="Google Shape;387;p52"/>
          <p:cNvSpPr txBox="1"/>
          <p:nvPr/>
        </p:nvSpPr>
        <p:spPr>
          <a:xfrm>
            <a:off x="2443988" y="6350000"/>
            <a:ext cx="445262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Figure 2.9 : </a:t>
            </a:r>
            <a:r>
              <a:rPr lang="en-US" sz="1800">
                <a:latin typeface="Times New Roman"/>
                <a:ea typeface="Times New Roman"/>
                <a:cs typeface="Times New Roman"/>
                <a:sym typeface="Times New Roman"/>
              </a:rPr>
              <a:t>Access Technologies and Distances</a:t>
            </a:r>
            <a:endParaRPr sz="18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nvSpPr>
        <p:spPr>
          <a:xfrm>
            <a:off x="627989" y="22352"/>
            <a:ext cx="7168515" cy="1123315"/>
          </a:xfrm>
          <a:prstGeom prst="rect">
            <a:avLst/>
          </a:prstGeom>
          <a:noFill/>
          <a:ln>
            <a:noFill/>
          </a:ln>
        </p:spPr>
        <p:txBody>
          <a:bodyPr anchorCtr="0" anchor="t" bIns="0" lIns="0" spcFirstLastPara="1" rIns="0" wrap="square" tIns="12700">
            <a:spAutoFit/>
          </a:bodyPr>
          <a:lstStyle/>
          <a:p>
            <a:pPr indent="-274320" lvl="0" marL="287020" marR="5080" rtl="0" algn="l">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Figure 2.10 demonstrates four technologies representing WHAN to WLAN ranges and compares the throughput and range that can be achieved in each case.</a:t>
            </a:r>
            <a:endParaRPr sz="2400">
              <a:latin typeface="Times New Roman"/>
              <a:ea typeface="Times New Roman"/>
              <a:cs typeface="Times New Roman"/>
              <a:sym typeface="Times New Roman"/>
            </a:endParaRPr>
          </a:p>
        </p:txBody>
      </p:sp>
      <p:pic>
        <p:nvPicPr>
          <p:cNvPr id="393" name="Google Shape;393;p53"/>
          <p:cNvPicPr preferRelativeResize="0"/>
          <p:nvPr/>
        </p:nvPicPr>
        <p:blipFill rotWithShape="1">
          <a:blip r:embed="rId3">
            <a:alphaModFix/>
          </a:blip>
          <a:srcRect b="0" l="0" r="0" t="0"/>
          <a:stretch/>
        </p:blipFill>
        <p:spPr>
          <a:xfrm>
            <a:off x="1868297" y="1752600"/>
            <a:ext cx="5257800" cy="4236500"/>
          </a:xfrm>
          <a:prstGeom prst="rect">
            <a:avLst/>
          </a:prstGeom>
          <a:noFill/>
          <a:ln>
            <a:noFill/>
          </a:ln>
        </p:spPr>
      </p:pic>
      <p:sp>
        <p:nvSpPr>
          <p:cNvPr id="394" name="Google Shape;394;p53"/>
          <p:cNvSpPr txBox="1"/>
          <p:nvPr/>
        </p:nvSpPr>
        <p:spPr>
          <a:xfrm>
            <a:off x="762406" y="6064707"/>
            <a:ext cx="751840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Figure 2.10 : </a:t>
            </a:r>
            <a:r>
              <a:rPr lang="en-US" sz="1800">
                <a:latin typeface="Times New Roman"/>
                <a:ea typeface="Times New Roman"/>
                <a:cs typeface="Times New Roman"/>
                <a:sym typeface="Times New Roman"/>
              </a:rPr>
              <a:t>Range Versus Throughput for Four WHAN to WLAN Technologies</a:t>
            </a:r>
            <a:endParaRPr sz="18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nvSpPr>
        <p:spPr>
          <a:xfrm>
            <a:off x="231140" y="48514"/>
            <a:ext cx="8393430" cy="75755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Figure 2.11 combines cost, range, power consumption, and typical available bandwidth for common IoT access technologies.</a:t>
            </a:r>
            <a:endParaRPr sz="2400">
              <a:latin typeface="Times New Roman"/>
              <a:ea typeface="Times New Roman"/>
              <a:cs typeface="Times New Roman"/>
              <a:sym typeface="Times New Roman"/>
            </a:endParaRPr>
          </a:p>
        </p:txBody>
      </p:sp>
      <p:pic>
        <p:nvPicPr>
          <p:cNvPr id="400" name="Google Shape;400;p54"/>
          <p:cNvPicPr preferRelativeResize="0"/>
          <p:nvPr/>
        </p:nvPicPr>
        <p:blipFill rotWithShape="1">
          <a:blip r:embed="rId3">
            <a:alphaModFix/>
          </a:blip>
          <a:srcRect b="0" l="0" r="0" t="0"/>
          <a:stretch/>
        </p:blipFill>
        <p:spPr>
          <a:xfrm>
            <a:off x="76200" y="838200"/>
            <a:ext cx="8696325" cy="4629150"/>
          </a:xfrm>
          <a:prstGeom prst="rect">
            <a:avLst/>
          </a:prstGeom>
          <a:noFill/>
          <a:ln>
            <a:noFill/>
          </a:ln>
        </p:spPr>
      </p:pic>
      <p:sp>
        <p:nvSpPr>
          <p:cNvPr id="401" name="Google Shape;401;p54"/>
          <p:cNvSpPr txBox="1"/>
          <p:nvPr/>
        </p:nvSpPr>
        <p:spPr>
          <a:xfrm>
            <a:off x="434746" y="6014110"/>
            <a:ext cx="752030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Times New Roman"/>
                <a:ea typeface="Times New Roman"/>
                <a:cs typeface="Times New Roman"/>
                <a:sym typeface="Times New Roman"/>
              </a:rPr>
              <a:t>Figure 2.11 : </a:t>
            </a:r>
            <a:r>
              <a:rPr lang="en-US" sz="1800">
                <a:latin typeface="Times New Roman"/>
                <a:ea typeface="Times New Roman"/>
                <a:cs typeface="Times New Roman"/>
                <a:sym typeface="Times New Roman"/>
              </a:rPr>
              <a:t>Comparison Between Common Last-Mile Technologies in Terms of</a:t>
            </a:r>
            <a:endParaRPr sz="1800">
              <a:latin typeface="Times New Roman"/>
              <a:ea typeface="Times New Roman"/>
              <a:cs typeface="Times New Roman"/>
              <a:sym typeface="Times New Roman"/>
            </a:endParaRPr>
          </a:p>
          <a:p>
            <a:pPr indent="0" lvl="0" marL="1326515" rtl="0" algn="l">
              <a:lnSpc>
                <a:spcPct val="100000"/>
              </a:lnSpc>
              <a:spcBef>
                <a:spcPts val="0"/>
              </a:spcBef>
              <a:spcAft>
                <a:spcPts val="0"/>
              </a:spcAft>
              <a:buNone/>
            </a:pPr>
            <a:r>
              <a:rPr lang="en-US" sz="1800">
                <a:latin typeface="Times New Roman"/>
                <a:ea typeface="Times New Roman"/>
                <a:cs typeface="Times New Roman"/>
                <a:sym typeface="Times New Roman"/>
              </a:rPr>
              <a:t>Range Versus Cost, Power, and Bandwidth</a:t>
            </a:r>
            <a:endParaRPr sz="1800">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nvSpPr>
        <p:spPr>
          <a:xfrm>
            <a:off x="535940" y="573456"/>
            <a:ext cx="8303895" cy="4670425"/>
          </a:xfrm>
          <a:prstGeom prst="rect">
            <a:avLst/>
          </a:prstGeom>
          <a:noFill/>
          <a:ln>
            <a:noFill/>
          </a:ln>
        </p:spPr>
        <p:txBody>
          <a:bodyPr anchorCtr="0" anchor="t" bIns="0" lIns="0" spcFirstLastPara="1" rIns="0" wrap="square" tIns="74275">
            <a:spAutoFit/>
          </a:bodyPr>
          <a:lstStyle/>
          <a:p>
            <a:pPr indent="0" lvl="0" marL="12700" rtl="0" algn="just">
              <a:lnSpc>
                <a:spcPct val="100000"/>
              </a:lnSpc>
              <a:spcBef>
                <a:spcPts val="0"/>
              </a:spcBef>
              <a:spcAft>
                <a:spcPts val="0"/>
              </a:spcAft>
              <a:buNone/>
            </a:pPr>
            <a:r>
              <a:rPr b="1" lang="en-US" sz="2400">
                <a:latin typeface="Arial"/>
                <a:ea typeface="Arial"/>
                <a:cs typeface="Arial"/>
                <a:sym typeface="Arial"/>
              </a:rPr>
              <a:t>Communication topologies:</a:t>
            </a:r>
            <a:endParaRPr sz="2400">
              <a:latin typeface="Arial"/>
              <a:ea typeface="Arial"/>
              <a:cs typeface="Arial"/>
              <a:sym typeface="Arial"/>
            </a:endParaRPr>
          </a:p>
          <a:p>
            <a:pPr indent="-274319" lvl="0" marL="286385" marR="7620" rtl="0" algn="just">
              <a:lnSpc>
                <a:spcPct val="100000"/>
              </a:lnSpc>
              <a:spcBef>
                <a:spcPts val="56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Some technologies offer flexible connectivity structure to extend communication possibilities</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None/>
            </a:pPr>
            <a:r>
              <a:t/>
            </a:r>
            <a:endParaRPr sz="2800">
              <a:latin typeface="Times New Roman"/>
              <a:ea typeface="Times New Roman"/>
              <a:cs typeface="Times New Roman"/>
              <a:sym typeface="Times New Roman"/>
            </a:endParaRPr>
          </a:p>
          <a:p>
            <a:pPr indent="-269875" lvl="0" marL="278765" rtl="0" algn="just">
              <a:lnSpc>
                <a:spcPct val="100000"/>
              </a:lnSpc>
              <a:spcBef>
                <a:spcPts val="5"/>
              </a:spcBef>
              <a:spcAft>
                <a:spcPts val="0"/>
              </a:spcAft>
              <a:buSzPts val="2700"/>
              <a:buFont typeface="Times New Roman"/>
              <a:buAutoNum type="arabicPeriod"/>
            </a:pPr>
            <a:r>
              <a:rPr b="1" lang="en-US" sz="2800">
                <a:latin typeface="Times New Roman"/>
                <a:ea typeface="Times New Roman"/>
                <a:cs typeface="Times New Roman"/>
                <a:sym typeface="Times New Roman"/>
              </a:rPr>
              <a:t>Point-to-point topologies:</a:t>
            </a:r>
            <a:endParaRPr sz="2800">
              <a:latin typeface="Times New Roman"/>
              <a:ea typeface="Times New Roman"/>
              <a:cs typeface="Times New Roman"/>
              <a:sym typeface="Times New Roman"/>
            </a:endParaRPr>
          </a:p>
          <a:p>
            <a:pPr indent="-274319" lvl="1" marL="286385" marR="8890" rtl="0" algn="just">
              <a:lnSpc>
                <a:spcPct val="100000"/>
              </a:lnSpc>
              <a:spcBef>
                <a:spcPts val="60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These topologies allow one point to communicate with another point.</a:t>
            </a:r>
            <a:endParaRPr sz="2800">
              <a:latin typeface="Times New Roman"/>
              <a:ea typeface="Times New Roman"/>
              <a:cs typeface="Times New Roman"/>
              <a:sym typeface="Times New Roman"/>
            </a:endParaRPr>
          </a:p>
          <a:p>
            <a:pPr indent="-274319" lvl="1" marL="286385" marR="5080" rtl="0" algn="just">
              <a:lnSpc>
                <a:spcPct val="100000"/>
              </a:lnSpc>
              <a:spcBef>
                <a:spcPts val="60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several technologies are referred to as “point-to-point” when  each  object  establishes  an  </a:t>
            </a:r>
            <a:r>
              <a:rPr b="1" lang="en-US" sz="2800">
                <a:latin typeface="Times New Roman"/>
                <a:ea typeface="Times New Roman"/>
                <a:cs typeface="Times New Roman"/>
                <a:sym typeface="Times New Roman"/>
              </a:rPr>
              <a:t>individual  session with the gateway</a:t>
            </a:r>
            <a:endParaRPr sz="28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nvSpPr>
        <p:spPr>
          <a:xfrm>
            <a:off x="535940" y="1544462"/>
            <a:ext cx="7311390" cy="3318510"/>
          </a:xfrm>
          <a:prstGeom prst="rect">
            <a:avLst/>
          </a:prstGeom>
          <a:noFill/>
          <a:ln>
            <a:noFill/>
          </a:ln>
        </p:spPr>
        <p:txBody>
          <a:bodyPr anchorCtr="0" anchor="t" bIns="0" lIns="0" spcFirstLastPara="1" rIns="0" wrap="square" tIns="88900">
            <a:spAutoFit/>
          </a:bodyPr>
          <a:lstStyle/>
          <a:p>
            <a:pPr indent="-337185" lvl="0" marL="349885" rtl="0" algn="l">
              <a:lnSpc>
                <a:spcPct val="100000"/>
              </a:lnSpc>
              <a:spcBef>
                <a:spcPts val="0"/>
              </a:spcBef>
              <a:spcAft>
                <a:spcPts val="0"/>
              </a:spcAft>
              <a:buSzPts val="2400"/>
              <a:buFont typeface="Arial"/>
              <a:buAutoNum type="arabicPeriod" startAt="2"/>
            </a:pPr>
            <a:r>
              <a:rPr b="1" lang="en-US" sz="2800">
                <a:latin typeface="Times New Roman"/>
                <a:ea typeface="Times New Roman"/>
                <a:cs typeface="Times New Roman"/>
                <a:sym typeface="Times New Roman"/>
              </a:rPr>
              <a:t>Point-to-multipoint topologies:</a:t>
            </a:r>
            <a:endParaRPr sz="2800">
              <a:latin typeface="Times New Roman"/>
              <a:ea typeface="Times New Roman"/>
              <a:cs typeface="Times New Roman"/>
              <a:sym typeface="Times New Roman"/>
            </a:endParaRPr>
          </a:p>
          <a:p>
            <a:pPr indent="-274319" lvl="1" marL="286385" marR="5080" rtl="0" algn="just">
              <a:lnSpc>
                <a:spcPct val="100000"/>
              </a:lnSpc>
              <a:spcBef>
                <a:spcPts val="60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These   topologies   allow   </a:t>
            </a:r>
            <a:r>
              <a:rPr b="1" lang="en-US" sz="2800">
                <a:latin typeface="Times New Roman"/>
                <a:ea typeface="Times New Roman"/>
                <a:cs typeface="Times New Roman"/>
                <a:sym typeface="Times New Roman"/>
              </a:rPr>
              <a:t>one   point   to communicate with more than one other point</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1" marL="0" rtl="0" algn="l">
              <a:lnSpc>
                <a:spcPct val="100000"/>
              </a:lnSpc>
              <a:spcBef>
                <a:spcPts val="134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1" marL="286385" marR="6985"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Most IoT technologies where one or more than one gateways communicate with multiple smart objects are in this category</a:t>
            </a:r>
            <a:endParaRPr sz="28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nvSpPr>
        <p:spPr>
          <a:xfrm>
            <a:off x="535940" y="1392681"/>
            <a:ext cx="8073390" cy="4237355"/>
          </a:xfrm>
          <a:prstGeom prst="rect">
            <a:avLst/>
          </a:prstGeom>
          <a:noFill/>
          <a:ln>
            <a:noFill/>
          </a:ln>
        </p:spPr>
        <p:txBody>
          <a:bodyPr anchorCtr="0" anchor="t" bIns="0" lIns="0" spcFirstLastPara="1" rIns="0" wrap="square" tIns="12050">
            <a:spAutoFit/>
          </a:bodyPr>
          <a:lstStyle/>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To form a network, a device needs to connect with another device.</a:t>
            </a:r>
            <a:endParaRPr sz="2800">
              <a:latin typeface="Times New Roman"/>
              <a:ea typeface="Times New Roman"/>
              <a:cs typeface="Times New Roman"/>
              <a:sym typeface="Times New Roman"/>
            </a:endParaRPr>
          </a:p>
          <a:p>
            <a:pPr indent="-274319" lvl="0" marL="286385" marR="6350" rtl="0" algn="just">
              <a:lnSpc>
                <a:spcPct val="100000"/>
              </a:lnSpc>
              <a:spcBef>
                <a:spcPts val="60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When  both  devices  fully  implement  the  </a:t>
            </a:r>
            <a:r>
              <a:rPr b="1" lang="en-US" sz="2800">
                <a:latin typeface="Times New Roman"/>
                <a:ea typeface="Times New Roman"/>
                <a:cs typeface="Times New Roman"/>
                <a:sym typeface="Times New Roman"/>
              </a:rPr>
              <a:t>protocol stack </a:t>
            </a:r>
            <a:r>
              <a:rPr lang="en-US" sz="2800">
                <a:latin typeface="Times New Roman"/>
                <a:ea typeface="Times New Roman"/>
                <a:cs typeface="Times New Roman"/>
                <a:sym typeface="Times New Roman"/>
              </a:rPr>
              <a:t>functions,</a:t>
            </a:r>
            <a:endParaRPr sz="2800">
              <a:latin typeface="Times New Roman"/>
              <a:ea typeface="Times New Roman"/>
              <a:cs typeface="Times New Roman"/>
              <a:sym typeface="Times New Roman"/>
            </a:endParaRPr>
          </a:p>
          <a:p>
            <a:pPr indent="-274320" lvl="1" marL="652780" rtl="0" algn="l">
              <a:lnSpc>
                <a:spcPct val="100000"/>
              </a:lnSpc>
              <a:spcBef>
                <a:spcPts val="530"/>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they can form a peer-to peer network.</a:t>
            </a:r>
            <a:endParaRPr sz="2100">
              <a:latin typeface="Times New Roman"/>
              <a:ea typeface="Times New Roman"/>
              <a:cs typeface="Times New Roman"/>
              <a:sym typeface="Times New Roman"/>
            </a:endParaRPr>
          </a:p>
          <a:p>
            <a:pPr indent="0" lvl="1" marL="0" rtl="0" algn="l">
              <a:lnSpc>
                <a:spcPct val="100000"/>
              </a:lnSpc>
              <a:spcBef>
                <a:spcPts val="2135"/>
              </a:spcBef>
              <a:spcAft>
                <a:spcPts val="0"/>
              </a:spcAft>
              <a:buClr>
                <a:srgbClr val="FD8537"/>
              </a:buClr>
              <a:buSzPts val="2100"/>
              <a:buFont typeface="Quattrocento Sans"/>
              <a:buNone/>
            </a:pPr>
            <a:r>
              <a:t/>
            </a:r>
            <a:endParaRPr sz="21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The sensor which can implement a subset of protocol functions to  perform  just  a  specialized  part  (communication  with  the coordinator).  Such  a  device  is  called  a  </a:t>
            </a:r>
            <a:r>
              <a:rPr b="1" lang="en-US" sz="2400">
                <a:latin typeface="Times New Roman"/>
                <a:ea typeface="Times New Roman"/>
                <a:cs typeface="Times New Roman"/>
                <a:sym typeface="Times New Roman"/>
              </a:rPr>
              <a:t>reduced-function device (RFD)</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nvSpPr>
        <p:spPr>
          <a:xfrm>
            <a:off x="993444" y="1622805"/>
            <a:ext cx="6853555" cy="2733040"/>
          </a:xfrm>
          <a:prstGeom prst="rect">
            <a:avLst/>
          </a:prstGeom>
          <a:noFill/>
          <a:ln>
            <a:noFill/>
          </a:ln>
        </p:spPr>
        <p:txBody>
          <a:bodyPr anchorCtr="0" anchor="t" bIns="0" lIns="0" spcFirstLastPara="1" rIns="0" wrap="square" tIns="12700">
            <a:spAutoFit/>
          </a:bodyPr>
          <a:lstStyle/>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An  RFD  </a:t>
            </a:r>
            <a:r>
              <a:rPr b="1" lang="en-US" sz="2400">
                <a:latin typeface="Times New Roman"/>
                <a:ea typeface="Times New Roman"/>
                <a:cs typeface="Times New Roman"/>
                <a:sym typeface="Times New Roman"/>
              </a:rPr>
              <a:t>cannot  </a:t>
            </a:r>
            <a:r>
              <a:rPr lang="en-US" sz="2400">
                <a:latin typeface="Times New Roman"/>
                <a:ea typeface="Times New Roman"/>
                <a:cs typeface="Times New Roman"/>
                <a:sym typeface="Times New Roman"/>
              </a:rPr>
              <a:t>be  a  coordinator.  An  RFD  also cannot implement direct communications to another RFD.</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715"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coordinator  that  implements  the  full  network functions  is  called,  by  contrast,  a  </a:t>
            </a:r>
            <a:r>
              <a:rPr b="1" lang="en-US" sz="2400">
                <a:latin typeface="Times New Roman"/>
                <a:ea typeface="Times New Roman"/>
                <a:cs typeface="Times New Roman"/>
                <a:sym typeface="Times New Roman"/>
              </a:rPr>
              <a:t>full-function device </a:t>
            </a:r>
            <a:r>
              <a:rPr lang="en-US" sz="2400">
                <a:latin typeface="Times New Roman"/>
                <a:ea typeface="Times New Roman"/>
                <a:cs typeface="Times New Roman"/>
                <a:sym typeface="Times New Roman"/>
              </a:rPr>
              <a:t>(FFD).</a:t>
            </a:r>
            <a:endParaRPr sz="2400">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nvSpPr>
        <p:spPr>
          <a:xfrm>
            <a:off x="993444" y="1590802"/>
            <a:ext cx="6859270" cy="4686300"/>
          </a:xfrm>
          <a:prstGeom prst="rect">
            <a:avLst/>
          </a:prstGeom>
          <a:noFill/>
          <a:ln>
            <a:noFill/>
          </a:ln>
        </p:spPr>
        <p:txBody>
          <a:bodyPr anchorCtr="0" anchor="t" bIns="0" lIns="0" spcFirstLastPara="1" rIns="0" wrap="square" tIns="45075">
            <a:spAutoFit/>
          </a:bodyPr>
          <a:lstStyle/>
          <a:p>
            <a:pPr indent="-342900" lvl="0" marL="354965" marR="10795" rtl="0" algn="just">
              <a:lnSpc>
                <a:spcPct val="90100"/>
              </a:lnSpc>
              <a:spcBef>
                <a:spcPts val="0"/>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An FFD can communicate directly with another FFD or with more than one FFD, forming multiple peer-to-peer connections.</a:t>
            </a:r>
            <a:endParaRPr sz="2200">
              <a:latin typeface="Times New Roman"/>
              <a:ea typeface="Times New Roman"/>
              <a:cs typeface="Times New Roman"/>
              <a:sym typeface="Times New Roman"/>
            </a:endParaRPr>
          </a:p>
          <a:p>
            <a:pPr indent="0" lvl="0" marL="0" rtl="0" algn="l">
              <a:lnSpc>
                <a:spcPct val="100000"/>
              </a:lnSpc>
              <a:spcBef>
                <a:spcPts val="900"/>
              </a:spcBef>
              <a:spcAft>
                <a:spcPts val="0"/>
              </a:spcAft>
              <a:buClr>
                <a:srgbClr val="FD8537"/>
              </a:buClr>
              <a:buSzPts val="2200"/>
              <a:buFont typeface="Noto Sans Symbols"/>
              <a:buNone/>
            </a:pPr>
            <a:r>
              <a:t/>
            </a:r>
            <a:endParaRPr sz="2200">
              <a:latin typeface="Times New Roman"/>
              <a:ea typeface="Times New Roman"/>
              <a:cs typeface="Times New Roman"/>
              <a:sym typeface="Times New Roman"/>
            </a:endParaRPr>
          </a:p>
          <a:p>
            <a:pPr indent="-342900" lvl="0" marL="354965" marR="5080" rtl="0" algn="just">
              <a:lnSpc>
                <a:spcPct val="90000"/>
              </a:lnSpc>
              <a:spcBef>
                <a:spcPts val="5"/>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Topologies where each FFD has a unique path to another FFD  are  called  </a:t>
            </a:r>
            <a:r>
              <a:rPr b="1" lang="en-US" sz="2200">
                <a:latin typeface="Times New Roman"/>
                <a:ea typeface="Times New Roman"/>
                <a:cs typeface="Times New Roman"/>
                <a:sym typeface="Times New Roman"/>
              </a:rPr>
              <a:t>cluster  tree  topologies</a:t>
            </a:r>
            <a:r>
              <a:rPr lang="en-US" sz="2200">
                <a:latin typeface="Times New Roman"/>
                <a:ea typeface="Times New Roman"/>
                <a:cs typeface="Times New Roman"/>
                <a:sym typeface="Times New Roman"/>
              </a:rPr>
              <a:t>.  FFDs  in  the cluster tree may have RFDs, resulting in a </a:t>
            </a:r>
            <a:r>
              <a:rPr b="1" lang="en-US" sz="2200">
                <a:latin typeface="Times New Roman"/>
                <a:ea typeface="Times New Roman"/>
                <a:cs typeface="Times New Roman"/>
                <a:sym typeface="Times New Roman"/>
              </a:rPr>
              <a:t>cluster star topology</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lnSpc>
                <a:spcPct val="100000"/>
              </a:lnSpc>
              <a:spcBef>
                <a:spcPts val="635"/>
              </a:spcBef>
              <a:spcAft>
                <a:spcPts val="0"/>
              </a:spcAft>
              <a:buClr>
                <a:srgbClr val="FD8537"/>
              </a:buClr>
              <a:buSzPts val="2200"/>
              <a:buFont typeface="Noto Sans Symbols"/>
              <a:buNone/>
            </a:pPr>
            <a:r>
              <a:t/>
            </a:r>
            <a:endParaRPr sz="22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Figure 2.12 illustrates these topologies</a:t>
            </a:r>
            <a:endParaRPr sz="2200">
              <a:latin typeface="Times New Roman"/>
              <a:ea typeface="Times New Roman"/>
              <a:cs typeface="Times New Roman"/>
              <a:sym typeface="Times New Roman"/>
            </a:endParaRPr>
          </a:p>
          <a:p>
            <a:pPr indent="0" lvl="0" marL="0" rtl="0" algn="l">
              <a:lnSpc>
                <a:spcPct val="100000"/>
              </a:lnSpc>
              <a:spcBef>
                <a:spcPts val="935"/>
              </a:spcBef>
              <a:spcAft>
                <a:spcPts val="0"/>
              </a:spcAft>
              <a:buClr>
                <a:srgbClr val="FD8537"/>
              </a:buClr>
              <a:buSzPts val="2200"/>
              <a:buFont typeface="Noto Sans Symbols"/>
              <a:buNone/>
            </a:pPr>
            <a:r>
              <a:t/>
            </a:r>
            <a:endParaRPr sz="2200">
              <a:latin typeface="Times New Roman"/>
              <a:ea typeface="Times New Roman"/>
              <a:cs typeface="Times New Roman"/>
              <a:sym typeface="Times New Roman"/>
            </a:endParaRPr>
          </a:p>
          <a:p>
            <a:pPr indent="-342900" lvl="0" marL="354965" marR="10160" rtl="0" algn="just">
              <a:lnSpc>
                <a:spcPct val="108181"/>
              </a:lnSpc>
              <a:spcBef>
                <a:spcPts val="5"/>
              </a:spcBef>
              <a:spcAft>
                <a:spcPts val="0"/>
              </a:spcAft>
              <a:buClr>
                <a:srgbClr val="FD8537"/>
              </a:buClr>
              <a:buSzPts val="1750"/>
              <a:buFont typeface="Noto Sans Symbols"/>
              <a:buChar char="⮚"/>
            </a:pPr>
            <a:r>
              <a:rPr lang="en-US" sz="2200">
                <a:latin typeface="Times New Roman"/>
                <a:ea typeface="Times New Roman"/>
                <a:cs typeface="Times New Roman"/>
                <a:sym typeface="Times New Roman"/>
              </a:rPr>
              <a:t>Other point-to-multipoint technologies allow a node to have more than one path to another node, forming a </a:t>
            </a:r>
            <a:r>
              <a:rPr b="1" lang="en-US" sz="2200">
                <a:latin typeface="Times New Roman"/>
                <a:ea typeface="Times New Roman"/>
                <a:cs typeface="Times New Roman"/>
                <a:sym typeface="Times New Roman"/>
              </a:rPr>
              <a:t>mesh topology</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535940" y="479501"/>
            <a:ext cx="121920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50">
                <a:solidFill>
                  <a:srgbClr val="FD8537"/>
                </a:solidFill>
                <a:latin typeface="Times New Roman"/>
                <a:ea typeface="Times New Roman"/>
                <a:cs typeface="Times New Roman"/>
                <a:sym typeface="Times New Roman"/>
              </a:rPr>
              <a:t>i.	</a:t>
            </a:r>
            <a:r>
              <a:rPr lang="en-US" sz="2400" u="sng">
                <a:solidFill>
                  <a:srgbClr val="000000"/>
                </a:solidFill>
                <a:latin typeface="Times New Roman"/>
                <a:ea typeface="Times New Roman"/>
                <a:cs typeface="Times New Roman"/>
                <a:sym typeface="Times New Roman"/>
              </a:rPr>
              <a:t>Scale</a:t>
            </a:r>
            <a:endParaRPr sz="2400">
              <a:latin typeface="Times New Roman"/>
              <a:ea typeface="Times New Roman"/>
              <a:cs typeface="Times New Roman"/>
              <a:sym typeface="Times New Roman"/>
            </a:endParaRPr>
          </a:p>
        </p:txBody>
      </p:sp>
      <p:sp>
        <p:nvSpPr>
          <p:cNvPr id="96" name="Google Shape;96;p6"/>
          <p:cNvSpPr txBox="1"/>
          <p:nvPr/>
        </p:nvSpPr>
        <p:spPr>
          <a:xfrm>
            <a:off x="993444" y="1357629"/>
            <a:ext cx="7539355" cy="3098800"/>
          </a:xfrm>
          <a:prstGeom prst="rect">
            <a:avLst/>
          </a:prstGeom>
          <a:noFill/>
          <a:ln>
            <a:noFill/>
          </a:ln>
        </p:spPr>
        <p:txBody>
          <a:bodyPr anchorCtr="0" anchor="t" bIns="0" lIns="0" spcFirstLastPara="1" rIns="0" wrap="square" tIns="12700">
            <a:spAutoFit/>
          </a:bodyPr>
          <a:lstStyle/>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scale of a typical IT network is on the order of several thousand  devices—typically  printers,  mobile  wireless devices, laptops, servers, and so on.</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But when a scale of a network goes from a few thousand endpoints  to  a  few  millions  the  IT  engineers  lack  a required  skills  to  design  a  network  that  is intended  to support millions of routable IP endpoints.</a:t>
            </a:r>
            <a:endParaRPr sz="24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0"/>
          <p:cNvPicPr preferRelativeResize="0"/>
          <p:nvPr/>
        </p:nvPicPr>
        <p:blipFill rotWithShape="1">
          <a:blip r:embed="rId3">
            <a:alphaModFix/>
          </a:blip>
          <a:srcRect b="0" l="0" r="0" t="0"/>
          <a:stretch/>
        </p:blipFill>
        <p:spPr>
          <a:xfrm>
            <a:off x="304800" y="609600"/>
            <a:ext cx="8686800" cy="5486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nvSpPr>
        <p:spPr>
          <a:xfrm>
            <a:off x="993444" y="3818001"/>
            <a:ext cx="7387590" cy="1891664"/>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Figure 2.13 shows a mesh topology.</a:t>
            </a:r>
            <a:endParaRPr sz="2400">
              <a:latin typeface="Times New Roman"/>
              <a:ea typeface="Times New Roman"/>
              <a:cs typeface="Times New Roman"/>
              <a:sym typeface="Times New Roman"/>
            </a:endParaRPr>
          </a:p>
          <a:p>
            <a:pPr indent="0" lvl="0" marL="0" rtl="0" algn="l">
              <a:lnSpc>
                <a:spcPct val="100000"/>
              </a:lnSpc>
              <a:spcBef>
                <a:spcPts val="40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Nodes A and D are too far apart to communicate directly. In  this  case,  communication  can  be  relayed  through nodes B or C. Node B may be used as the primary relay</a:t>
            </a:r>
            <a:endParaRPr sz="2400">
              <a:latin typeface="Times New Roman"/>
              <a:ea typeface="Times New Roman"/>
              <a:cs typeface="Times New Roman"/>
              <a:sym typeface="Times New Roman"/>
            </a:endParaRPr>
          </a:p>
        </p:txBody>
      </p:sp>
      <p:pic>
        <p:nvPicPr>
          <p:cNvPr id="437" name="Google Shape;437;p61"/>
          <p:cNvPicPr preferRelativeResize="0"/>
          <p:nvPr/>
        </p:nvPicPr>
        <p:blipFill rotWithShape="1">
          <a:blip r:embed="rId3">
            <a:alphaModFix/>
          </a:blip>
          <a:srcRect b="0" l="0" r="0" t="0"/>
          <a:stretch/>
        </p:blipFill>
        <p:spPr>
          <a:xfrm>
            <a:off x="152400" y="0"/>
            <a:ext cx="8686800" cy="4495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187553" y="272034"/>
            <a:ext cx="6365647"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cap="small"/>
              <a:t>Gateways and Backhaul Sublayer</a:t>
            </a:r>
            <a:endParaRPr/>
          </a:p>
        </p:txBody>
      </p:sp>
      <p:sp>
        <p:nvSpPr>
          <p:cNvPr id="443" name="Google Shape;443;p62"/>
          <p:cNvSpPr txBox="1"/>
          <p:nvPr/>
        </p:nvSpPr>
        <p:spPr>
          <a:xfrm>
            <a:off x="535940" y="937005"/>
            <a:ext cx="8225790" cy="3976370"/>
          </a:xfrm>
          <a:prstGeom prst="rect">
            <a:avLst/>
          </a:prstGeom>
          <a:noFill/>
          <a:ln>
            <a:noFill/>
          </a:ln>
        </p:spPr>
        <p:txBody>
          <a:bodyPr anchorCtr="0" anchor="t" bIns="0" lIns="0" spcFirstLastPara="1" rIns="0" wrap="square" tIns="12700">
            <a:spAutoFit/>
          </a:bodyPr>
          <a:lstStyle/>
          <a:p>
            <a:pPr indent="-342900" lvl="0" marL="355600" rtl="0" algn="l">
              <a:lnSpc>
                <a:spcPct val="100000"/>
              </a:lnSpc>
              <a:spcBef>
                <a:spcPts val="0"/>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Data </a:t>
            </a:r>
            <a:r>
              <a:rPr lang="en-US" sz="2400">
                <a:latin typeface="Times New Roman"/>
                <a:ea typeface="Times New Roman"/>
                <a:cs typeface="Times New Roman"/>
                <a:sym typeface="Times New Roman"/>
              </a:rPr>
              <a:t>collected from a </a:t>
            </a:r>
            <a:r>
              <a:rPr b="1" lang="en-US" sz="2400">
                <a:latin typeface="Times New Roman"/>
                <a:ea typeface="Times New Roman"/>
                <a:cs typeface="Times New Roman"/>
                <a:sym typeface="Times New Roman"/>
              </a:rPr>
              <a:t>smart object </a:t>
            </a:r>
            <a:r>
              <a:rPr lang="en-US" sz="2400">
                <a:latin typeface="Times New Roman"/>
                <a:ea typeface="Times New Roman"/>
                <a:cs typeface="Times New Roman"/>
                <a:sym typeface="Times New Roman"/>
              </a:rPr>
              <a:t>may need to be </a:t>
            </a:r>
            <a:r>
              <a:rPr b="1" lang="en-US" sz="2400">
                <a:latin typeface="Times New Roman"/>
                <a:ea typeface="Times New Roman"/>
                <a:cs typeface="Times New Roman"/>
                <a:sym typeface="Times New Roman"/>
              </a:rPr>
              <a:t>forwarded</a:t>
            </a:r>
            <a:endParaRPr sz="2400">
              <a:latin typeface="Times New Roman"/>
              <a:ea typeface="Times New Roman"/>
              <a:cs typeface="Times New Roman"/>
              <a:sym typeface="Times New Roman"/>
            </a:endParaRPr>
          </a:p>
          <a:p>
            <a:pPr indent="0" lvl="0" marL="355600" rtl="0" algn="l">
              <a:lnSpc>
                <a:spcPct val="100000"/>
              </a:lnSpc>
              <a:spcBef>
                <a:spcPts val="0"/>
              </a:spcBef>
              <a:spcAft>
                <a:spcPts val="0"/>
              </a:spcAft>
              <a:buNone/>
            </a:pPr>
            <a:r>
              <a:rPr lang="en-US" sz="2400">
                <a:latin typeface="Times New Roman"/>
                <a:ea typeface="Times New Roman"/>
                <a:cs typeface="Times New Roman"/>
                <a:sym typeface="Times New Roman"/>
              </a:rPr>
              <a:t>to a </a:t>
            </a:r>
            <a:r>
              <a:rPr b="1" lang="en-US" sz="2400">
                <a:latin typeface="Times New Roman"/>
                <a:ea typeface="Times New Roman"/>
                <a:cs typeface="Times New Roman"/>
                <a:sym typeface="Times New Roman"/>
              </a:rPr>
              <a:t>central station </a:t>
            </a:r>
            <a:r>
              <a:rPr lang="en-US" sz="2400">
                <a:latin typeface="Times New Roman"/>
                <a:ea typeface="Times New Roman"/>
                <a:cs typeface="Times New Roman"/>
                <a:sym typeface="Times New Roman"/>
              </a:rPr>
              <a:t>where data is processed.</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None/>
            </a:pPr>
            <a:r>
              <a:t/>
            </a:r>
            <a:endParaRPr sz="2400">
              <a:latin typeface="Times New Roman"/>
              <a:ea typeface="Times New Roman"/>
              <a:cs typeface="Times New Roman"/>
              <a:sym typeface="Times New Roman"/>
            </a:endParaRPr>
          </a:p>
          <a:p>
            <a:pPr indent="-343535" lvl="0" marL="355600"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As this station is often in a </a:t>
            </a:r>
            <a:r>
              <a:rPr b="1" lang="en-US" sz="2400">
                <a:latin typeface="Times New Roman"/>
                <a:ea typeface="Times New Roman"/>
                <a:cs typeface="Times New Roman"/>
                <a:sym typeface="Times New Roman"/>
              </a:rPr>
              <a:t>different location </a:t>
            </a:r>
            <a:r>
              <a:rPr lang="en-US" sz="2400">
                <a:latin typeface="Times New Roman"/>
                <a:ea typeface="Times New Roman"/>
                <a:cs typeface="Times New Roman"/>
                <a:sym typeface="Times New Roman"/>
              </a:rPr>
              <a:t>from the smart object, data directly received from the sensor through an </a:t>
            </a:r>
            <a:r>
              <a:rPr b="1" lang="en-US" sz="2400">
                <a:latin typeface="Times New Roman"/>
                <a:ea typeface="Times New Roman"/>
                <a:cs typeface="Times New Roman"/>
                <a:sym typeface="Times New Roman"/>
              </a:rPr>
              <a:t>access technology </a:t>
            </a:r>
            <a:r>
              <a:rPr lang="en-US" sz="2400">
                <a:latin typeface="Times New Roman"/>
                <a:ea typeface="Times New Roman"/>
                <a:cs typeface="Times New Roman"/>
                <a:sym typeface="Times New Roman"/>
              </a:rPr>
              <a:t>needs to be forwarded to </a:t>
            </a:r>
            <a:r>
              <a:rPr b="1" lang="en-US" sz="2400">
                <a:latin typeface="Times New Roman"/>
                <a:ea typeface="Times New Roman"/>
                <a:cs typeface="Times New Roman"/>
                <a:sym typeface="Times New Roman"/>
              </a:rPr>
              <a:t>another medium </a:t>
            </a:r>
            <a:r>
              <a:rPr lang="en-US" sz="2400">
                <a:latin typeface="Times New Roman"/>
                <a:ea typeface="Times New Roman"/>
                <a:cs typeface="Times New Roman"/>
                <a:sym typeface="Times New Roman"/>
              </a:rPr>
              <a:t>(the backhaul) and transported to the </a:t>
            </a:r>
            <a:r>
              <a:rPr b="1" lang="en-US" sz="2400">
                <a:latin typeface="Times New Roman"/>
                <a:ea typeface="Times New Roman"/>
                <a:cs typeface="Times New Roman"/>
                <a:sym typeface="Times New Roman"/>
              </a:rPr>
              <a:t>central station.</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3535" lvl="0" marL="355600" marR="5715" rtl="0" algn="just">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Ex:  A dedicated  short-range  communication  (DSRC)  allows vehicle-to-vehicle and vehicle-to-infrastructure communication.</a:t>
            </a:r>
            <a:endParaRPr sz="24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3"/>
          <p:cNvSpPr txBox="1"/>
          <p:nvPr/>
        </p:nvSpPr>
        <p:spPr>
          <a:xfrm>
            <a:off x="688340" y="174752"/>
            <a:ext cx="2339975" cy="757555"/>
          </a:xfrm>
          <a:prstGeom prst="rect">
            <a:avLst/>
          </a:prstGeom>
          <a:noFill/>
          <a:ln>
            <a:noFill/>
          </a:ln>
        </p:spPr>
        <p:txBody>
          <a:bodyPr anchorCtr="0" anchor="t" bIns="0" lIns="0" spcFirstLastPara="1" rIns="0" wrap="square" tIns="12700">
            <a:spAutoFit/>
          </a:bodyPr>
          <a:lstStyle/>
          <a:p>
            <a:pPr indent="-342900" lvl="0" marL="355600"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a:t>
            </a:r>
            <a:r>
              <a:rPr b="1" lang="en-US" sz="2400">
                <a:latin typeface="Times New Roman"/>
                <a:ea typeface="Times New Roman"/>
                <a:cs typeface="Times New Roman"/>
                <a:sym typeface="Times New Roman"/>
              </a:rPr>
              <a:t>gateway</a:t>
            </a:r>
            <a:endParaRPr sz="2400">
              <a:latin typeface="Times New Roman"/>
              <a:ea typeface="Times New Roman"/>
              <a:cs typeface="Times New Roman"/>
              <a:sym typeface="Times New Roman"/>
            </a:endParaRPr>
          </a:p>
          <a:p>
            <a:pPr indent="0" lvl="0" marL="355600" rtl="0" algn="l">
              <a:lnSpc>
                <a:spcPct val="100000"/>
              </a:lnSpc>
              <a:spcBef>
                <a:spcPts val="0"/>
              </a:spcBef>
              <a:spcAft>
                <a:spcPts val="0"/>
              </a:spcAft>
              <a:buNone/>
            </a:pPr>
            <a:r>
              <a:rPr lang="en-US" sz="2400">
                <a:latin typeface="Times New Roman"/>
                <a:ea typeface="Times New Roman"/>
                <a:cs typeface="Times New Roman"/>
                <a:sym typeface="Times New Roman"/>
              </a:rPr>
              <a:t>communication.</a:t>
            </a:r>
            <a:endParaRPr sz="2400">
              <a:latin typeface="Times New Roman"/>
              <a:ea typeface="Times New Roman"/>
              <a:cs typeface="Times New Roman"/>
              <a:sym typeface="Times New Roman"/>
            </a:endParaRPr>
          </a:p>
        </p:txBody>
      </p:sp>
      <p:sp>
        <p:nvSpPr>
          <p:cNvPr id="449" name="Google Shape;449;p63"/>
          <p:cNvSpPr txBox="1"/>
          <p:nvPr>
            <p:ph type="title"/>
          </p:nvPr>
        </p:nvSpPr>
        <p:spPr>
          <a:xfrm>
            <a:off x="3263010" y="174752"/>
            <a:ext cx="534733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400">
                <a:solidFill>
                  <a:srgbClr val="000000"/>
                </a:solidFill>
                <a:latin typeface="Times New Roman"/>
                <a:ea typeface="Times New Roman"/>
                <a:cs typeface="Times New Roman"/>
                <a:sym typeface="Times New Roman"/>
              </a:rPr>
              <a:t>is	in	charge	of	this	inter-medium</a:t>
            </a:r>
            <a:endParaRPr sz="2400">
              <a:latin typeface="Times New Roman"/>
              <a:ea typeface="Times New Roman"/>
              <a:cs typeface="Times New Roman"/>
              <a:sym typeface="Times New Roman"/>
            </a:endParaRPr>
          </a:p>
        </p:txBody>
      </p:sp>
      <p:sp>
        <p:nvSpPr>
          <p:cNvPr id="450" name="Google Shape;450;p63"/>
          <p:cNvSpPr txBox="1"/>
          <p:nvPr/>
        </p:nvSpPr>
        <p:spPr>
          <a:xfrm>
            <a:off x="231140" y="1171702"/>
            <a:ext cx="8378190" cy="4994910"/>
          </a:xfrm>
          <a:prstGeom prst="rect">
            <a:avLst/>
          </a:prstGeom>
          <a:noFill/>
          <a:ln>
            <a:noFill/>
          </a:ln>
        </p:spPr>
        <p:txBody>
          <a:bodyPr anchorCtr="0" anchor="t" bIns="0" lIns="0" spcFirstLastPara="1" rIns="0" wrap="square" tIns="12700">
            <a:spAutoFit/>
          </a:bodyPr>
          <a:lstStyle/>
          <a:p>
            <a:pPr indent="-343535" lvl="0" marL="812800" marR="5080"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In most cases, the smart objects are static or mobile within a limited area.</a:t>
            </a:r>
            <a:endParaRPr sz="2400">
              <a:latin typeface="Times New Roman"/>
              <a:ea typeface="Times New Roman"/>
              <a:cs typeface="Times New Roman"/>
              <a:sym typeface="Times New Roman"/>
            </a:endParaRPr>
          </a:p>
          <a:p>
            <a:pPr indent="-342900" lvl="0" marL="812800" rtl="0" algn="l">
              <a:lnSpc>
                <a:spcPct val="100000"/>
              </a:lnSpc>
              <a:spcBef>
                <a:spcPts val="216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gateway is often static. However, some IoT technologies</a:t>
            </a:r>
            <a:endParaRPr sz="2400">
              <a:latin typeface="Times New Roman"/>
              <a:ea typeface="Times New Roman"/>
              <a:cs typeface="Times New Roman"/>
              <a:sym typeface="Times New Roman"/>
            </a:endParaRPr>
          </a:p>
          <a:p>
            <a:pPr indent="0" lvl="0" marL="812800" rtl="0" algn="l">
              <a:lnSpc>
                <a:spcPct val="100000"/>
              </a:lnSpc>
              <a:spcBef>
                <a:spcPts val="0"/>
              </a:spcBef>
              <a:spcAft>
                <a:spcPts val="0"/>
              </a:spcAft>
              <a:buNone/>
            </a:pPr>
            <a:r>
              <a:rPr lang="en-US" sz="2400">
                <a:latin typeface="Times New Roman"/>
                <a:ea typeface="Times New Roman"/>
                <a:cs typeface="Times New Roman"/>
                <a:sym typeface="Times New Roman"/>
              </a:rPr>
              <a:t>do not apply this model.</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None/>
            </a:pPr>
            <a:r>
              <a:t/>
            </a:r>
            <a:endParaRPr sz="24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When the smart object’s operation is controlled from a local site, and when the environment is stable (for example, factory or oil and gas field), </a:t>
            </a:r>
            <a:r>
              <a:rPr b="1" lang="en-US" sz="2400">
                <a:latin typeface="Times New Roman"/>
                <a:ea typeface="Times New Roman"/>
                <a:cs typeface="Times New Roman"/>
                <a:sym typeface="Times New Roman"/>
              </a:rPr>
              <a:t>Ethernet </a:t>
            </a:r>
            <a:r>
              <a:rPr lang="en-US" sz="2400">
                <a:latin typeface="Times New Roman"/>
                <a:ea typeface="Times New Roman"/>
                <a:cs typeface="Times New Roman"/>
                <a:sym typeface="Times New Roman"/>
              </a:rPr>
              <a:t>can be used as a backhaul.</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WiMAX (802.16) is an example of a longer-range technology. WiMAX can achieve ranges of up to 50 kilometers with rates of up to 70 Mbps</a:t>
            </a:r>
            <a:endParaRPr sz="2400">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4"/>
          <p:cNvPicPr preferRelativeResize="0"/>
          <p:nvPr/>
        </p:nvPicPr>
        <p:blipFill rotWithShape="1">
          <a:blip r:embed="rId3">
            <a:alphaModFix/>
          </a:blip>
          <a:srcRect b="0" l="0" r="0" t="0"/>
          <a:stretch/>
        </p:blipFill>
        <p:spPr>
          <a:xfrm>
            <a:off x="0" y="0"/>
            <a:ext cx="9144000" cy="678179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187553" y="50038"/>
            <a:ext cx="7657871" cy="1323670"/>
          </a:xfrm>
          <a:prstGeom prst="rect">
            <a:avLst/>
          </a:prstGeom>
          <a:noFill/>
          <a:ln>
            <a:noFill/>
          </a:ln>
        </p:spPr>
        <p:txBody>
          <a:bodyPr anchorCtr="0" anchor="t" bIns="0" lIns="0" spcFirstLastPara="1" rIns="0" wrap="square" tIns="350700">
            <a:spAutoFit/>
          </a:bodyPr>
          <a:lstStyle/>
          <a:p>
            <a:pPr indent="0" lvl="0" marL="284480" rtl="0" algn="l">
              <a:lnSpc>
                <a:spcPct val="100000"/>
              </a:lnSpc>
              <a:spcBef>
                <a:spcPts val="0"/>
              </a:spcBef>
              <a:spcAft>
                <a:spcPts val="0"/>
              </a:spcAft>
              <a:buNone/>
            </a:pPr>
            <a:r>
              <a:rPr lang="en-US" cap="small"/>
              <a:t>Network Transport Sublayer</a:t>
            </a:r>
            <a:endParaRPr/>
          </a:p>
        </p:txBody>
      </p:sp>
      <p:sp>
        <p:nvSpPr>
          <p:cNvPr id="461" name="Google Shape;461;p65"/>
          <p:cNvSpPr txBox="1"/>
          <p:nvPr/>
        </p:nvSpPr>
        <p:spPr>
          <a:xfrm>
            <a:off x="535940" y="1729485"/>
            <a:ext cx="8074659" cy="2738755"/>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We know that a </a:t>
            </a:r>
            <a:r>
              <a:rPr b="1" lang="en-US" sz="2400">
                <a:latin typeface="Times New Roman"/>
                <a:ea typeface="Times New Roman"/>
                <a:cs typeface="Times New Roman"/>
                <a:sym typeface="Times New Roman"/>
              </a:rPr>
              <a:t>hierarchical communication architecture </a:t>
            </a:r>
            <a:r>
              <a:rPr lang="en-US" sz="2400">
                <a:latin typeface="Times New Roman"/>
                <a:ea typeface="Times New Roman"/>
                <a:cs typeface="Times New Roman"/>
                <a:sym typeface="Times New Roman"/>
              </a:rPr>
              <a:t>in which  a  series  of  smart  objects  report  to  a  </a:t>
            </a:r>
            <a:r>
              <a:rPr b="1" lang="en-US" sz="2400">
                <a:latin typeface="Times New Roman"/>
                <a:ea typeface="Times New Roman"/>
                <a:cs typeface="Times New Roman"/>
                <a:sym typeface="Times New Roman"/>
              </a:rPr>
              <a:t>gateway  </a:t>
            </a:r>
            <a:r>
              <a:rPr lang="en-US" sz="2400">
                <a:latin typeface="Times New Roman"/>
                <a:ea typeface="Times New Roman"/>
                <a:cs typeface="Times New Roman"/>
                <a:sym typeface="Times New Roman"/>
              </a:rPr>
              <a:t>that conveys the reported data over another </a:t>
            </a:r>
            <a:r>
              <a:rPr b="1" lang="en-US" sz="2400">
                <a:latin typeface="Times New Roman"/>
                <a:ea typeface="Times New Roman"/>
                <a:cs typeface="Times New Roman"/>
                <a:sym typeface="Times New Roman"/>
              </a:rPr>
              <a:t>medium and up to a central station.</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However,	practical	implementations	are	often	flexible,	with</a:t>
            </a:r>
            <a:endParaRPr sz="2400">
              <a:latin typeface="Times New Roman"/>
              <a:ea typeface="Times New Roman"/>
              <a:cs typeface="Times New Roman"/>
              <a:sym typeface="Times New Roman"/>
            </a:endParaRPr>
          </a:p>
          <a:p>
            <a:pPr indent="0" lvl="0" marL="286385" rtl="0" algn="l">
              <a:lnSpc>
                <a:spcPct val="100000"/>
              </a:lnSpc>
              <a:spcBef>
                <a:spcPts val="0"/>
              </a:spcBef>
              <a:spcAft>
                <a:spcPts val="0"/>
              </a:spcAft>
              <a:buNone/>
            </a:pPr>
            <a:r>
              <a:rPr b="1" lang="en-US" sz="2400">
                <a:latin typeface="Times New Roman"/>
                <a:ea typeface="Times New Roman"/>
                <a:cs typeface="Times New Roman"/>
                <a:sym typeface="Times New Roman"/>
              </a:rPr>
              <a:t>multiple transversal communication paths</a:t>
            </a:r>
            <a:endParaRPr sz="2400">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nvSpPr>
        <p:spPr>
          <a:xfrm>
            <a:off x="535940" y="1618234"/>
            <a:ext cx="6358890" cy="574040"/>
          </a:xfrm>
          <a:prstGeom prst="rect">
            <a:avLst/>
          </a:prstGeom>
          <a:noFill/>
          <a:ln>
            <a:noFill/>
          </a:ln>
        </p:spPr>
        <p:txBody>
          <a:bodyPr anchorCtr="0" anchor="t" bIns="0" lIns="0" spcFirstLastPara="1" rIns="0" wrap="square" tIns="12700">
            <a:spAutoFit/>
          </a:bodyPr>
          <a:lstStyle/>
          <a:p>
            <a:pPr indent="-286385" lvl="0" marL="299085" rtl="0" algn="l">
              <a:lnSpc>
                <a:spcPct val="100000"/>
              </a:lnSpc>
              <a:spcBef>
                <a:spcPts val="0"/>
              </a:spcBef>
              <a:spcAft>
                <a:spcPts val="0"/>
              </a:spcAft>
              <a:buClr>
                <a:srgbClr val="FD8537"/>
              </a:buClr>
              <a:buSzPts val="2400"/>
              <a:buFont typeface="Noto Sans Symbols"/>
              <a:buChar char="🞆"/>
            </a:pPr>
            <a:r>
              <a:rPr lang="en-US" sz="3600">
                <a:latin typeface="Times New Roman"/>
                <a:ea typeface="Times New Roman"/>
                <a:cs typeface="Times New Roman"/>
                <a:sym typeface="Times New Roman"/>
              </a:rPr>
              <a:t>communication structure involve</a:t>
            </a:r>
            <a:endParaRPr sz="3600">
              <a:latin typeface="Times New Roman"/>
              <a:ea typeface="Times New Roman"/>
              <a:cs typeface="Times New Roman"/>
              <a:sym typeface="Times New Roman"/>
            </a:endParaRPr>
          </a:p>
        </p:txBody>
      </p:sp>
      <p:sp>
        <p:nvSpPr>
          <p:cNvPr id="467" name="Google Shape;467;p66"/>
          <p:cNvSpPr txBox="1"/>
          <p:nvPr/>
        </p:nvSpPr>
        <p:spPr>
          <a:xfrm>
            <a:off x="535940" y="2613177"/>
            <a:ext cx="5809615" cy="2235835"/>
          </a:xfrm>
          <a:prstGeom prst="rect">
            <a:avLst/>
          </a:prstGeom>
          <a:noFill/>
          <a:ln>
            <a:noFill/>
          </a:ln>
        </p:spPr>
        <p:txBody>
          <a:bodyPr anchorCtr="0" anchor="t" bIns="0" lIns="0" spcFirstLastPara="1" rIns="0" wrap="square" tIns="88900">
            <a:spAutoFit/>
          </a:bodyPr>
          <a:lstStyle/>
          <a:p>
            <a:pPr indent="-273685" lvl="0" marL="286385" rtl="0" algn="l">
              <a:lnSpc>
                <a:spcPct val="100000"/>
              </a:lnSpc>
              <a:spcBef>
                <a:spcPts val="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peer-to-peer</a:t>
            </a:r>
            <a:endParaRPr sz="2500">
              <a:latin typeface="Times New Roman"/>
              <a:ea typeface="Times New Roman"/>
              <a:cs typeface="Times New Roman"/>
              <a:sym typeface="Times New Roman"/>
            </a:endParaRPr>
          </a:p>
          <a:p>
            <a:pPr indent="-273685" lvl="0" marL="286385" rtl="0" algn="l">
              <a:lnSpc>
                <a:spcPct val="100000"/>
              </a:lnSpc>
              <a:spcBef>
                <a:spcPts val="60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point-to-point</a:t>
            </a:r>
            <a:endParaRPr sz="2500">
              <a:latin typeface="Times New Roman"/>
              <a:ea typeface="Times New Roman"/>
              <a:cs typeface="Times New Roman"/>
              <a:sym typeface="Times New Roman"/>
            </a:endParaRPr>
          </a:p>
          <a:p>
            <a:pPr indent="-273685" lvl="0" marL="286385" rtl="0" algn="l">
              <a:lnSpc>
                <a:spcPct val="100000"/>
              </a:lnSpc>
              <a:spcBef>
                <a:spcPts val="60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point-to-multipoint (gateway or head-end)</a:t>
            </a:r>
            <a:endParaRPr sz="2500">
              <a:latin typeface="Times New Roman"/>
              <a:ea typeface="Times New Roman"/>
              <a:cs typeface="Times New Roman"/>
              <a:sym typeface="Times New Roman"/>
            </a:endParaRPr>
          </a:p>
          <a:p>
            <a:pPr indent="-274319" lvl="0" marL="286385" marR="5080" rtl="0" algn="l">
              <a:lnSpc>
                <a:spcPct val="100000"/>
              </a:lnSpc>
              <a:spcBef>
                <a:spcPts val="60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unicast	and	multicast	communications update to one or multiple systems)</a:t>
            </a:r>
            <a:endParaRPr sz="2500">
              <a:latin typeface="Times New Roman"/>
              <a:ea typeface="Times New Roman"/>
              <a:cs typeface="Times New Roman"/>
              <a:sym typeface="Times New Roman"/>
            </a:endParaRPr>
          </a:p>
        </p:txBody>
      </p:sp>
      <p:sp>
        <p:nvSpPr>
          <p:cNvPr id="468" name="Google Shape;468;p66"/>
          <p:cNvSpPr txBox="1"/>
          <p:nvPr/>
        </p:nvSpPr>
        <p:spPr>
          <a:xfrm>
            <a:off x="6617969" y="4061840"/>
            <a:ext cx="1224915" cy="406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500">
                <a:latin typeface="Times New Roman"/>
                <a:ea typeface="Times New Roman"/>
                <a:cs typeface="Times New Roman"/>
                <a:sym typeface="Times New Roman"/>
              </a:rPr>
              <a:t>(software</a:t>
            </a:r>
            <a:endParaRPr sz="2500">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nvSpPr>
        <p:spPr>
          <a:xfrm>
            <a:off x="993444" y="1549650"/>
            <a:ext cx="6854190" cy="4415790"/>
          </a:xfrm>
          <a:prstGeom prst="rect">
            <a:avLst/>
          </a:prstGeom>
          <a:noFill/>
          <a:ln>
            <a:noFill/>
          </a:ln>
        </p:spPr>
        <p:txBody>
          <a:bodyPr anchorCtr="0" anchor="t" bIns="0" lIns="0" spcFirstLastPara="1" rIns="0" wrap="square" tIns="85725">
            <a:spAutoFit/>
          </a:bodyPr>
          <a:lstStyle/>
          <a:p>
            <a:pPr indent="-418465" lvl="0" marL="431165" rtl="0" algn="just">
              <a:lnSpc>
                <a:spcPct val="100000"/>
              </a:lnSpc>
              <a:spcBef>
                <a:spcPts val="0"/>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communication </a:t>
            </a:r>
            <a:r>
              <a:rPr lang="en-US" sz="2400">
                <a:latin typeface="Times New Roman"/>
                <a:ea typeface="Times New Roman"/>
                <a:cs typeface="Times New Roman"/>
                <a:sym typeface="Times New Roman"/>
              </a:rPr>
              <a:t>occurs over </a:t>
            </a:r>
            <a:r>
              <a:rPr b="1" lang="en-US" sz="2400">
                <a:latin typeface="Times New Roman"/>
                <a:ea typeface="Times New Roman"/>
                <a:cs typeface="Times New Roman"/>
                <a:sym typeface="Times New Roman"/>
              </a:rPr>
              <a:t>multiple media</a:t>
            </a:r>
            <a:endParaRPr sz="2400">
              <a:latin typeface="Times New Roman"/>
              <a:ea typeface="Times New Roman"/>
              <a:cs typeface="Times New Roman"/>
              <a:sym typeface="Times New Roman"/>
            </a:endParaRPr>
          </a:p>
          <a:p>
            <a:pPr indent="-342900" lvl="0" marL="354965" marR="5080" rtl="0" algn="just">
              <a:lnSpc>
                <a:spcPct val="100000"/>
              </a:lnSpc>
              <a:spcBef>
                <a:spcPts val="580"/>
              </a:spcBef>
              <a:spcAft>
                <a:spcPts val="0"/>
              </a:spcAft>
              <a:buClr>
                <a:srgbClr val="FD8537"/>
              </a:buClr>
              <a:buSzPts val="1900"/>
              <a:buFont typeface="Noto Sans Symbols"/>
              <a:buChar char="⮚"/>
            </a:pPr>
            <a:r>
              <a:rPr i="1" lang="en-US" sz="2400">
                <a:latin typeface="Times New Roman"/>
                <a:ea typeface="Times New Roman"/>
                <a:cs typeface="Times New Roman"/>
                <a:sym typeface="Times New Roman"/>
              </a:rPr>
              <a:t>For ex: power lines inside our house or a short- range  wireless  system  like  indoor  Wi-Fi  and/or ZigBee</a:t>
            </a:r>
            <a:endParaRPr sz="2400">
              <a:latin typeface="Times New Roman"/>
              <a:ea typeface="Times New Roman"/>
              <a:cs typeface="Times New Roman"/>
              <a:sym typeface="Times New Roman"/>
            </a:endParaRPr>
          </a:p>
          <a:p>
            <a:pPr indent="-342900" lvl="0" marL="354965" marR="6350" rtl="0" algn="just">
              <a:lnSpc>
                <a:spcPct val="100000"/>
              </a:lnSpc>
              <a:spcBef>
                <a:spcPts val="57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 </a:t>
            </a:r>
            <a:r>
              <a:rPr b="1" lang="en-US" sz="2400">
                <a:latin typeface="Times New Roman"/>
                <a:ea typeface="Times New Roman"/>
                <a:cs typeface="Times New Roman"/>
                <a:sym typeface="Times New Roman"/>
              </a:rPr>
              <a:t>longer-range </a:t>
            </a:r>
            <a:r>
              <a:rPr lang="en-US" sz="2400">
                <a:latin typeface="Times New Roman"/>
                <a:ea typeface="Times New Roman"/>
                <a:cs typeface="Times New Roman"/>
                <a:sym typeface="Times New Roman"/>
              </a:rPr>
              <a:t>wireless system to the </a:t>
            </a:r>
            <a:r>
              <a:rPr b="1" lang="en-US" sz="2400">
                <a:latin typeface="Times New Roman"/>
                <a:ea typeface="Times New Roman"/>
                <a:cs typeface="Times New Roman"/>
                <a:sym typeface="Times New Roman"/>
              </a:rPr>
              <a:t>gateway</a:t>
            </a:r>
            <a:r>
              <a:rPr lang="en-US" sz="2400">
                <a:latin typeface="Times New Roman"/>
                <a:ea typeface="Times New Roman"/>
                <a:cs typeface="Times New Roman"/>
                <a:sym typeface="Times New Roman"/>
              </a:rPr>
              <a:t>, and yet another </a:t>
            </a:r>
            <a:r>
              <a:rPr b="1" lang="en-US" sz="2400">
                <a:latin typeface="Times New Roman"/>
                <a:ea typeface="Times New Roman"/>
                <a:cs typeface="Times New Roman"/>
                <a:sym typeface="Times New Roman"/>
              </a:rPr>
              <a:t>wireless </a:t>
            </a:r>
            <a:r>
              <a:rPr lang="en-US" sz="2400">
                <a:latin typeface="Times New Roman"/>
                <a:ea typeface="Times New Roman"/>
                <a:cs typeface="Times New Roman"/>
                <a:sym typeface="Times New Roman"/>
              </a:rPr>
              <a:t>or </a:t>
            </a:r>
            <a:r>
              <a:rPr b="1" lang="en-US" sz="2400">
                <a:latin typeface="Times New Roman"/>
                <a:ea typeface="Times New Roman"/>
                <a:cs typeface="Times New Roman"/>
                <a:sym typeface="Times New Roman"/>
              </a:rPr>
              <a:t>wired </a:t>
            </a:r>
            <a:r>
              <a:rPr lang="en-US" sz="2400">
                <a:latin typeface="Times New Roman"/>
                <a:ea typeface="Times New Roman"/>
                <a:cs typeface="Times New Roman"/>
                <a:sym typeface="Times New Roman"/>
              </a:rPr>
              <a:t>medium for backhaul transmission.</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To  allow  for  such  </a:t>
            </a:r>
            <a:r>
              <a:rPr b="1" lang="en-US" sz="2400">
                <a:latin typeface="Times New Roman"/>
                <a:ea typeface="Times New Roman"/>
                <a:cs typeface="Times New Roman"/>
                <a:sym typeface="Times New Roman"/>
              </a:rPr>
              <a:t>communication  structure</a:t>
            </a:r>
            <a:r>
              <a:rPr lang="en-US" sz="2400">
                <a:latin typeface="Times New Roman"/>
                <a:ea typeface="Times New Roman"/>
                <a:cs typeface="Times New Roman"/>
                <a:sym typeface="Times New Roman"/>
              </a:rPr>
              <a:t>,  a </a:t>
            </a:r>
            <a:r>
              <a:rPr b="1" i="1" lang="en-US" sz="2400">
                <a:latin typeface="Times New Roman"/>
                <a:ea typeface="Times New Roman"/>
                <a:cs typeface="Times New Roman"/>
                <a:sym typeface="Times New Roman"/>
              </a:rPr>
              <a:t>network protocol </a:t>
            </a:r>
            <a:r>
              <a:rPr lang="en-US" sz="2400">
                <a:latin typeface="Times New Roman"/>
                <a:ea typeface="Times New Roman"/>
                <a:cs typeface="Times New Roman"/>
                <a:sym typeface="Times New Roman"/>
              </a:rPr>
              <a:t>with </a:t>
            </a:r>
            <a:r>
              <a:rPr b="1" i="1" lang="en-US" sz="2400">
                <a:latin typeface="Times New Roman"/>
                <a:ea typeface="Times New Roman"/>
                <a:cs typeface="Times New Roman"/>
                <a:sym typeface="Times New Roman"/>
              </a:rPr>
              <a:t>specific characteristics </a:t>
            </a:r>
            <a:r>
              <a:rPr lang="en-US" sz="2400">
                <a:latin typeface="Times New Roman"/>
                <a:ea typeface="Times New Roman"/>
                <a:cs typeface="Times New Roman"/>
                <a:sym typeface="Times New Roman"/>
              </a:rPr>
              <a:t>needs to be </a:t>
            </a:r>
            <a:r>
              <a:rPr b="1" lang="en-US" sz="2400">
                <a:latin typeface="Times New Roman"/>
                <a:ea typeface="Times New Roman"/>
                <a:cs typeface="Times New Roman"/>
                <a:sym typeface="Times New Roman"/>
              </a:rPr>
              <a:t>implemented</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nvSpPr>
        <p:spPr>
          <a:xfrm>
            <a:off x="993444" y="403301"/>
            <a:ext cx="7616825" cy="5220970"/>
          </a:xfrm>
          <a:prstGeom prst="rect">
            <a:avLst/>
          </a:prstGeom>
          <a:noFill/>
          <a:ln>
            <a:noFill/>
          </a:ln>
        </p:spPr>
        <p:txBody>
          <a:bodyPr anchorCtr="0" anchor="t" bIns="0" lIns="0" spcFirstLastPara="1" rIns="0" wrap="square" tIns="12700">
            <a:spAutoFit/>
          </a:bodyPr>
          <a:lstStyle/>
          <a:p>
            <a:pPr indent="-342265" lvl="0" marL="342265" rtl="0" algn="ctr">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a:t>
            </a:r>
            <a:r>
              <a:rPr b="1" lang="en-US" sz="2400">
                <a:latin typeface="Times New Roman"/>
                <a:ea typeface="Times New Roman"/>
                <a:cs typeface="Times New Roman"/>
                <a:sym typeface="Times New Roman"/>
              </a:rPr>
              <a:t>protocol	</a:t>
            </a:r>
            <a:r>
              <a:rPr lang="en-US" sz="2400">
                <a:latin typeface="Times New Roman"/>
                <a:ea typeface="Times New Roman"/>
                <a:cs typeface="Times New Roman"/>
                <a:sym typeface="Times New Roman"/>
              </a:rPr>
              <a:t>needs	to	be	open	and	s</a:t>
            </a:r>
            <a:r>
              <a:rPr b="1" lang="en-US" sz="2400">
                <a:latin typeface="Times New Roman"/>
                <a:ea typeface="Times New Roman"/>
                <a:cs typeface="Times New Roman"/>
                <a:sym typeface="Times New Roman"/>
              </a:rPr>
              <a:t>tandard-based	</a:t>
            </a:r>
            <a:r>
              <a:rPr lang="en-US" sz="2400">
                <a:latin typeface="Times New Roman"/>
                <a:ea typeface="Times New Roman"/>
                <a:cs typeface="Times New Roman"/>
                <a:sym typeface="Times New Roman"/>
              </a:rPr>
              <a:t>to</a:t>
            </a:r>
            <a:endParaRPr sz="2400">
              <a:latin typeface="Times New Roman"/>
              <a:ea typeface="Times New Roman"/>
              <a:cs typeface="Times New Roman"/>
              <a:sym typeface="Times New Roman"/>
            </a:endParaRPr>
          </a:p>
          <a:p>
            <a:pPr indent="0" lvl="0" marL="0" marR="59689" rtl="0" algn="ctr">
              <a:lnSpc>
                <a:spcPct val="100000"/>
              </a:lnSpc>
              <a:spcBef>
                <a:spcPts val="0"/>
              </a:spcBef>
              <a:spcAft>
                <a:spcPts val="0"/>
              </a:spcAft>
              <a:buNone/>
            </a:pPr>
            <a:r>
              <a:rPr lang="en-US" sz="2400">
                <a:latin typeface="Times New Roman"/>
                <a:ea typeface="Times New Roman"/>
                <a:cs typeface="Times New Roman"/>
                <a:sym typeface="Times New Roman"/>
              </a:rPr>
              <a:t>accommodate </a:t>
            </a:r>
            <a:r>
              <a:rPr b="1" lang="en-US" sz="2400">
                <a:latin typeface="Times New Roman"/>
                <a:ea typeface="Times New Roman"/>
                <a:cs typeface="Times New Roman"/>
                <a:sym typeface="Times New Roman"/>
              </a:rPr>
              <a:t>multiple industries </a:t>
            </a:r>
            <a:r>
              <a:rPr lang="en-US" sz="2400">
                <a:latin typeface="Times New Roman"/>
                <a:ea typeface="Times New Roman"/>
                <a:cs typeface="Times New Roman"/>
                <a:sym typeface="Times New Roman"/>
              </a:rPr>
              <a:t>and </a:t>
            </a:r>
            <a:r>
              <a:rPr b="1" lang="en-US" sz="2400">
                <a:latin typeface="Times New Roman"/>
                <a:ea typeface="Times New Roman"/>
                <a:cs typeface="Times New Roman"/>
                <a:sym typeface="Times New Roman"/>
              </a:rPr>
              <a:t>multiple media</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None/>
            </a:pPr>
            <a:r>
              <a:t/>
            </a:r>
            <a:endParaRPr sz="2400">
              <a:latin typeface="Times New Roman"/>
              <a:ea typeface="Times New Roman"/>
              <a:cs typeface="Times New Roman"/>
              <a:sym typeface="Times New Roman"/>
            </a:endParaRPr>
          </a:p>
          <a:p>
            <a:pPr indent="-342900" lvl="0" marL="354965" marR="5715" rtl="0" algn="just">
              <a:lnSpc>
                <a:spcPct val="100000"/>
              </a:lnSpc>
              <a:spcBef>
                <a:spcPts val="5"/>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Scalability  </a:t>
            </a:r>
            <a:r>
              <a:rPr lang="en-US" sz="2400">
                <a:latin typeface="Times New Roman"/>
                <a:ea typeface="Times New Roman"/>
                <a:cs typeface="Times New Roman"/>
                <a:sym typeface="Times New Roman"/>
              </a:rPr>
              <a:t>(to  accommodate  thousands  or  millions  of sensors in a single network) and </a:t>
            </a:r>
            <a:r>
              <a:rPr b="1" lang="en-US" sz="2400">
                <a:latin typeface="Times New Roman"/>
                <a:ea typeface="Times New Roman"/>
                <a:cs typeface="Times New Roman"/>
                <a:sym typeface="Times New Roman"/>
              </a:rPr>
              <a:t>security </a:t>
            </a:r>
            <a:r>
              <a:rPr lang="en-US" sz="2400">
                <a:latin typeface="Times New Roman"/>
                <a:ea typeface="Times New Roman"/>
                <a:cs typeface="Times New Roman"/>
                <a:sym typeface="Times New Roman"/>
              </a:rPr>
              <a:t>are also common requirements.</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265" lvl="0" marL="354965" rtl="0" algn="l">
              <a:lnSpc>
                <a:spcPct val="100000"/>
              </a:lnSpc>
              <a:spcBef>
                <a:spcPts val="5"/>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IP is a protocol </a:t>
            </a:r>
            <a:r>
              <a:rPr lang="en-US" sz="2400">
                <a:latin typeface="Times New Roman"/>
                <a:ea typeface="Times New Roman"/>
                <a:cs typeface="Times New Roman"/>
                <a:sym typeface="Times New Roman"/>
              </a:rPr>
              <a:t>that matches all these </a:t>
            </a:r>
            <a:r>
              <a:rPr b="1" lang="en-US" sz="2400">
                <a:latin typeface="Times New Roman"/>
                <a:ea typeface="Times New Roman"/>
                <a:cs typeface="Times New Roman"/>
                <a:sym typeface="Times New Roman"/>
              </a:rPr>
              <a:t>requirements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4965" marR="5715" rtl="0" algn="just">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flexibility of IP allows this protocol to be embedded in objects of very different natures, exchanging </a:t>
            </a:r>
            <a:r>
              <a:rPr b="1" lang="en-US" sz="2400">
                <a:latin typeface="Times New Roman"/>
                <a:ea typeface="Times New Roman"/>
                <a:cs typeface="Times New Roman"/>
                <a:sym typeface="Times New Roman"/>
              </a:rPr>
              <a:t>information over very different media, including low-power, lossy, and low-bandwidth networks.</a:t>
            </a:r>
            <a:endParaRPr sz="2400">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9"/>
          <p:cNvSpPr txBox="1"/>
          <p:nvPr/>
        </p:nvSpPr>
        <p:spPr>
          <a:xfrm>
            <a:off x="535940" y="1267714"/>
            <a:ext cx="8082915" cy="331787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Finally,	the	</a:t>
            </a:r>
            <a:r>
              <a:rPr b="1" lang="en-US" sz="2400">
                <a:latin typeface="Times New Roman"/>
                <a:ea typeface="Times New Roman"/>
                <a:cs typeface="Times New Roman"/>
                <a:sym typeface="Times New Roman"/>
              </a:rPr>
              <a:t>transport	layer protocols	built	above	IP </a:t>
            </a:r>
            <a:r>
              <a:rPr lang="en-US" sz="2400">
                <a:latin typeface="Times New Roman"/>
                <a:ea typeface="Times New Roman"/>
                <a:cs typeface="Times New Roman"/>
                <a:sym typeface="Times New Roman"/>
              </a:rPr>
              <a:t>(UDP</a:t>
            </a:r>
            <a:endParaRPr sz="2400">
              <a:latin typeface="Times New Roman"/>
              <a:ea typeface="Times New Roman"/>
              <a:cs typeface="Times New Roman"/>
              <a:sym typeface="Times New Roman"/>
            </a:endParaRPr>
          </a:p>
          <a:p>
            <a:pPr indent="0" lvl="0" marL="286385" marR="13970" rtl="0" algn="just">
              <a:lnSpc>
                <a:spcPct val="200000"/>
              </a:lnSpc>
              <a:spcBef>
                <a:spcPts val="0"/>
              </a:spcBef>
              <a:spcAft>
                <a:spcPts val="0"/>
              </a:spcAft>
              <a:buNone/>
            </a:pPr>
            <a:r>
              <a:rPr lang="en-US" sz="2400">
                <a:latin typeface="Times New Roman"/>
                <a:ea typeface="Times New Roman"/>
                <a:cs typeface="Times New Roman"/>
                <a:sym typeface="Times New Roman"/>
              </a:rPr>
              <a:t>and  TCP)  can  easily  be  leveraged  to  decide  whether  the network should </a:t>
            </a:r>
            <a:r>
              <a:rPr b="1" lang="en-US" sz="2400">
                <a:latin typeface="Times New Roman"/>
                <a:ea typeface="Times New Roman"/>
                <a:cs typeface="Times New Roman"/>
                <a:sym typeface="Times New Roman"/>
              </a:rPr>
              <a:t>control the data packet delivery </a:t>
            </a:r>
            <a:r>
              <a:rPr lang="en-US" sz="2400">
                <a:latin typeface="Times New Roman"/>
                <a:ea typeface="Times New Roman"/>
                <a:cs typeface="Times New Roman"/>
                <a:sym typeface="Times New Roman"/>
              </a:rPr>
              <a:t>(with TCP) or whether the </a:t>
            </a:r>
            <a:r>
              <a:rPr b="1" lang="en-US" sz="2400">
                <a:latin typeface="Times New Roman"/>
                <a:ea typeface="Times New Roman"/>
                <a:cs typeface="Times New Roman"/>
                <a:sym typeface="Times New Roman"/>
              </a:rPr>
              <a:t>control task should be left to the application (UDP).</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535940" y="327152"/>
            <a:ext cx="14300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u="sng">
                <a:solidFill>
                  <a:srgbClr val="000000"/>
                </a:solidFill>
                <a:latin typeface="Times New Roman"/>
                <a:ea typeface="Times New Roman"/>
                <a:cs typeface="Times New Roman"/>
                <a:sym typeface="Times New Roman"/>
              </a:rPr>
              <a:t>ii. Security</a:t>
            </a:r>
            <a:endParaRPr sz="2400">
              <a:latin typeface="Times New Roman"/>
              <a:ea typeface="Times New Roman"/>
              <a:cs typeface="Times New Roman"/>
              <a:sym typeface="Times New Roman"/>
            </a:endParaRPr>
          </a:p>
        </p:txBody>
      </p:sp>
      <p:sp>
        <p:nvSpPr>
          <p:cNvPr id="102" name="Google Shape;102;p7"/>
          <p:cNvSpPr txBox="1"/>
          <p:nvPr/>
        </p:nvSpPr>
        <p:spPr>
          <a:xfrm>
            <a:off x="535940" y="1211326"/>
            <a:ext cx="7852409" cy="3409315"/>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The frequency and impact of cyber attacks in recent years has increased  dramatically.  Protecting  corporate  data  from intrusion and theft is one of the main functions of the IT department.</a:t>
            </a:r>
            <a:endParaRPr sz="2400">
              <a:latin typeface="Times New Roman"/>
              <a:ea typeface="Times New Roman"/>
              <a:cs typeface="Times New Roman"/>
              <a:sym typeface="Times New Roman"/>
            </a:endParaRPr>
          </a:p>
          <a:p>
            <a:pPr indent="0" lvl="0" marL="0" rtl="0" algn="l">
              <a:lnSpc>
                <a:spcPct val="100000"/>
              </a:lnSpc>
              <a:spcBef>
                <a:spcPts val="84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4319" lvl="0" marL="286385" marR="12700" rtl="0" algn="just">
              <a:lnSpc>
                <a:spcPct val="100000"/>
              </a:lnSpc>
              <a:spcBef>
                <a:spcPts val="0"/>
              </a:spcBef>
              <a:spcAft>
                <a:spcPts val="0"/>
              </a:spcAft>
              <a:buClr>
                <a:srgbClr val="FD8537"/>
              </a:buClr>
              <a:buSzPts val="1650"/>
              <a:buFont typeface="Noto Sans Symbols"/>
              <a:buChar char="⮚"/>
            </a:pPr>
            <a:r>
              <a:rPr lang="en-US" sz="2400">
                <a:latin typeface="Times New Roman"/>
                <a:ea typeface="Times New Roman"/>
                <a:cs typeface="Times New Roman"/>
                <a:sym typeface="Times New Roman"/>
              </a:rPr>
              <a:t>IoT systems require consistent mechanisms of authentication, encryption,   and   intrusion   prevention   techniques   that understand  the  behaviour  of  industrial  protocols  and  can respond to attacks on critical infrastructure</a:t>
            </a:r>
            <a:endParaRPr sz="24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187553" y="50038"/>
            <a:ext cx="7657871" cy="1323670"/>
          </a:xfrm>
          <a:prstGeom prst="rect">
            <a:avLst/>
          </a:prstGeom>
          <a:noFill/>
          <a:ln>
            <a:noFill/>
          </a:ln>
        </p:spPr>
        <p:txBody>
          <a:bodyPr anchorCtr="0" anchor="t" bIns="0" lIns="0" spcFirstLastPara="1" rIns="0" wrap="square" tIns="586975">
            <a:spAutoFit/>
          </a:bodyPr>
          <a:lstStyle/>
          <a:p>
            <a:pPr indent="0" lvl="0" marL="208279" rtl="0" algn="l">
              <a:lnSpc>
                <a:spcPct val="100000"/>
              </a:lnSpc>
              <a:spcBef>
                <a:spcPts val="0"/>
              </a:spcBef>
              <a:spcAft>
                <a:spcPts val="0"/>
              </a:spcAft>
              <a:buNone/>
            </a:pPr>
            <a:r>
              <a:rPr lang="en-US" cap="small"/>
              <a:t>IoT Network Management Sublayer</a:t>
            </a:r>
            <a:endParaRPr/>
          </a:p>
        </p:txBody>
      </p:sp>
      <p:sp>
        <p:nvSpPr>
          <p:cNvPr id="489" name="Google Shape;489;p70"/>
          <p:cNvSpPr txBox="1"/>
          <p:nvPr/>
        </p:nvSpPr>
        <p:spPr>
          <a:xfrm>
            <a:off x="535940" y="1581657"/>
            <a:ext cx="7317740" cy="4803775"/>
          </a:xfrm>
          <a:prstGeom prst="rect">
            <a:avLst/>
          </a:prstGeom>
          <a:noFill/>
          <a:ln>
            <a:noFill/>
          </a:ln>
        </p:spPr>
        <p:txBody>
          <a:bodyPr anchorCtr="0" anchor="t" bIns="0" lIns="0" spcFirstLastPara="1" rIns="0" wrap="square" tIns="57775">
            <a:spAutoFit/>
          </a:bodyPr>
          <a:lstStyle/>
          <a:p>
            <a:pPr indent="-274319" lvl="0" marL="286385" marR="5080" rtl="0" algn="l">
              <a:lnSpc>
                <a:spcPct val="108076"/>
              </a:lnSpc>
              <a:spcBef>
                <a:spcPts val="0"/>
              </a:spcBef>
              <a:spcAft>
                <a:spcPts val="0"/>
              </a:spcAft>
              <a:buClr>
                <a:srgbClr val="FD8537"/>
              </a:buClr>
              <a:buSzPts val="1800"/>
              <a:buFont typeface="Noto Sans Symbols"/>
              <a:buChar char="🞆"/>
            </a:pPr>
            <a:r>
              <a:rPr b="1" lang="en-US" sz="2600">
                <a:latin typeface="Times New Roman"/>
                <a:ea typeface="Times New Roman"/>
                <a:cs typeface="Times New Roman"/>
                <a:sym typeface="Times New Roman"/>
              </a:rPr>
              <a:t>IP,	TCP,	and	UDP	</a:t>
            </a:r>
            <a:r>
              <a:rPr lang="en-US" sz="2600">
                <a:latin typeface="Times New Roman"/>
                <a:ea typeface="Times New Roman"/>
                <a:cs typeface="Times New Roman"/>
                <a:sym typeface="Times New Roman"/>
              </a:rPr>
              <a:t>bring	connectivity	to	IoT networks.</a:t>
            </a:r>
            <a:endParaRPr sz="2600">
              <a:latin typeface="Times New Roman"/>
              <a:ea typeface="Times New Roman"/>
              <a:cs typeface="Times New Roman"/>
              <a:sym typeface="Times New Roman"/>
            </a:endParaRPr>
          </a:p>
          <a:p>
            <a:pPr indent="0" lvl="0" marL="0" rtl="0" algn="l">
              <a:lnSpc>
                <a:spcPct val="100000"/>
              </a:lnSpc>
              <a:spcBef>
                <a:spcPts val="975"/>
              </a:spcBef>
              <a:spcAft>
                <a:spcPts val="0"/>
              </a:spcAft>
              <a:buClr>
                <a:srgbClr val="FD8537"/>
              </a:buClr>
              <a:buSzPts val="2600"/>
              <a:buFont typeface="Noto Sans Symbols"/>
              <a:buNone/>
            </a:pPr>
            <a:r>
              <a:t/>
            </a:r>
            <a:endParaRPr sz="2600">
              <a:latin typeface="Times New Roman"/>
              <a:ea typeface="Times New Roman"/>
              <a:cs typeface="Times New Roman"/>
              <a:sym typeface="Times New Roman"/>
            </a:endParaRPr>
          </a:p>
          <a:p>
            <a:pPr indent="-274319" lvl="0" marL="286385" marR="5715" rtl="0" algn="just">
              <a:lnSpc>
                <a:spcPct val="90000"/>
              </a:lnSpc>
              <a:spcBef>
                <a:spcPts val="0"/>
              </a:spcBef>
              <a:spcAft>
                <a:spcPts val="0"/>
              </a:spcAft>
              <a:buClr>
                <a:srgbClr val="FD8537"/>
              </a:buClr>
              <a:buSzPts val="1800"/>
              <a:buFont typeface="Noto Sans Symbols"/>
              <a:buChar char="🞆"/>
            </a:pPr>
            <a:r>
              <a:rPr b="1" lang="en-US" sz="2600">
                <a:latin typeface="Times New Roman"/>
                <a:ea typeface="Times New Roman"/>
                <a:cs typeface="Times New Roman"/>
                <a:sym typeface="Times New Roman"/>
              </a:rPr>
              <a:t>Upper-layer protocols </a:t>
            </a:r>
            <a:r>
              <a:rPr lang="en-US" sz="2600">
                <a:latin typeface="Times New Roman"/>
                <a:ea typeface="Times New Roman"/>
                <a:cs typeface="Times New Roman"/>
                <a:sym typeface="Times New Roman"/>
              </a:rPr>
              <a:t>need to take care of </a:t>
            </a:r>
            <a:r>
              <a:rPr b="1" lang="en-US" sz="2600">
                <a:latin typeface="Times New Roman"/>
                <a:ea typeface="Times New Roman"/>
                <a:cs typeface="Times New Roman"/>
                <a:sym typeface="Times New Roman"/>
              </a:rPr>
              <a:t>data transmission </a:t>
            </a:r>
            <a:r>
              <a:rPr lang="en-US" sz="2600">
                <a:latin typeface="Times New Roman"/>
                <a:ea typeface="Times New Roman"/>
                <a:cs typeface="Times New Roman"/>
                <a:sym typeface="Times New Roman"/>
              </a:rPr>
              <a:t>between the </a:t>
            </a:r>
            <a:r>
              <a:rPr b="1" lang="en-US" sz="2600">
                <a:latin typeface="Times New Roman"/>
                <a:ea typeface="Times New Roman"/>
                <a:cs typeface="Times New Roman"/>
                <a:sym typeface="Times New Roman"/>
              </a:rPr>
              <a:t>smart objects </a:t>
            </a:r>
            <a:r>
              <a:rPr lang="en-US" sz="2600">
                <a:latin typeface="Times New Roman"/>
                <a:ea typeface="Times New Roman"/>
                <a:cs typeface="Times New Roman"/>
                <a:sym typeface="Times New Roman"/>
              </a:rPr>
              <a:t>and </a:t>
            </a:r>
            <a:r>
              <a:rPr b="1" lang="en-US" sz="2600">
                <a:latin typeface="Times New Roman"/>
                <a:ea typeface="Times New Roman"/>
                <a:cs typeface="Times New Roman"/>
                <a:sym typeface="Times New Roman"/>
              </a:rPr>
              <a:t>other systems.</a:t>
            </a:r>
            <a:endParaRPr sz="2600">
              <a:latin typeface="Times New Roman"/>
              <a:ea typeface="Times New Roman"/>
              <a:cs typeface="Times New Roman"/>
              <a:sym typeface="Times New Roman"/>
            </a:endParaRPr>
          </a:p>
          <a:p>
            <a:pPr indent="0" lvl="0" marL="0" rtl="0" algn="l">
              <a:lnSpc>
                <a:spcPct val="100000"/>
              </a:lnSpc>
              <a:spcBef>
                <a:spcPts val="1060"/>
              </a:spcBef>
              <a:spcAft>
                <a:spcPts val="0"/>
              </a:spcAft>
              <a:buClr>
                <a:srgbClr val="FD8537"/>
              </a:buClr>
              <a:buSzPts val="2600"/>
              <a:buFont typeface="Noto Sans Symbols"/>
              <a:buNone/>
            </a:pPr>
            <a:r>
              <a:t/>
            </a:r>
            <a:endParaRPr sz="2600">
              <a:latin typeface="Times New Roman"/>
              <a:ea typeface="Times New Roman"/>
              <a:cs typeface="Times New Roman"/>
              <a:sym typeface="Times New Roman"/>
            </a:endParaRPr>
          </a:p>
          <a:p>
            <a:pPr indent="-274319" lvl="0" marL="286385" marR="5080" rtl="0" algn="l">
              <a:lnSpc>
                <a:spcPct val="108076"/>
              </a:lnSpc>
              <a:spcBef>
                <a:spcPts val="0"/>
              </a:spcBef>
              <a:spcAft>
                <a:spcPts val="0"/>
              </a:spcAft>
              <a:buClr>
                <a:srgbClr val="FD8537"/>
              </a:buClr>
              <a:buSzPts val="1800"/>
              <a:buFont typeface="Noto Sans Symbols"/>
              <a:buChar char="🞆"/>
            </a:pPr>
            <a:r>
              <a:rPr b="1" lang="en-US" sz="2600">
                <a:latin typeface="Times New Roman"/>
                <a:ea typeface="Times New Roman"/>
                <a:cs typeface="Times New Roman"/>
                <a:sym typeface="Times New Roman"/>
              </a:rPr>
              <a:t>Multiple protocols </a:t>
            </a:r>
            <a:r>
              <a:rPr lang="en-US" sz="2600">
                <a:latin typeface="Times New Roman"/>
                <a:ea typeface="Times New Roman"/>
                <a:cs typeface="Times New Roman"/>
                <a:sym typeface="Times New Roman"/>
              </a:rPr>
              <a:t>have been </a:t>
            </a:r>
            <a:r>
              <a:rPr b="1" lang="en-US" sz="2600">
                <a:latin typeface="Times New Roman"/>
                <a:ea typeface="Times New Roman"/>
                <a:cs typeface="Times New Roman"/>
                <a:sym typeface="Times New Roman"/>
              </a:rPr>
              <a:t>created to solve </a:t>
            </a:r>
            <a:r>
              <a:rPr lang="en-US" sz="2600">
                <a:latin typeface="Times New Roman"/>
                <a:ea typeface="Times New Roman"/>
                <a:cs typeface="Times New Roman"/>
                <a:sym typeface="Times New Roman"/>
              </a:rPr>
              <a:t>IoT data communication </a:t>
            </a:r>
            <a:r>
              <a:rPr b="1" lang="en-US" sz="2600">
                <a:latin typeface="Times New Roman"/>
                <a:ea typeface="Times New Roman"/>
                <a:cs typeface="Times New Roman"/>
                <a:sym typeface="Times New Roman"/>
              </a:rPr>
              <a:t>problems.</a:t>
            </a:r>
            <a:endParaRPr sz="2600">
              <a:latin typeface="Times New Roman"/>
              <a:ea typeface="Times New Roman"/>
              <a:cs typeface="Times New Roman"/>
              <a:sym typeface="Times New Roman"/>
            </a:endParaRPr>
          </a:p>
          <a:p>
            <a:pPr indent="0" lvl="0" marL="0" rtl="0" algn="l">
              <a:lnSpc>
                <a:spcPct val="100000"/>
              </a:lnSpc>
              <a:spcBef>
                <a:spcPts val="1015"/>
              </a:spcBef>
              <a:spcAft>
                <a:spcPts val="0"/>
              </a:spcAft>
              <a:buClr>
                <a:srgbClr val="FD8537"/>
              </a:buClr>
              <a:buSzPts val="2600"/>
              <a:buFont typeface="Noto Sans Symbols"/>
              <a:buNone/>
            </a:pPr>
            <a:r>
              <a:t/>
            </a:r>
            <a:endParaRPr sz="2600">
              <a:latin typeface="Times New Roman"/>
              <a:ea typeface="Times New Roman"/>
              <a:cs typeface="Times New Roman"/>
              <a:sym typeface="Times New Roman"/>
            </a:endParaRPr>
          </a:p>
          <a:p>
            <a:pPr indent="-274319" lvl="0" marL="286385" marR="12065" rtl="0" algn="l">
              <a:lnSpc>
                <a:spcPct val="108076"/>
              </a:lnSpc>
              <a:spcBef>
                <a:spcPts val="0"/>
              </a:spcBef>
              <a:spcAft>
                <a:spcPts val="0"/>
              </a:spcAft>
              <a:buClr>
                <a:srgbClr val="FD8537"/>
              </a:buClr>
              <a:buSzPts val="1800"/>
              <a:buFont typeface="Noto Sans Symbols"/>
              <a:buChar char="🞆"/>
            </a:pPr>
            <a:r>
              <a:rPr lang="en-US" sz="2600">
                <a:latin typeface="Times New Roman"/>
                <a:ea typeface="Times New Roman"/>
                <a:cs typeface="Times New Roman"/>
                <a:sym typeface="Times New Roman"/>
              </a:rPr>
              <a:t>Some networks depends on a </a:t>
            </a:r>
            <a:r>
              <a:rPr b="1" lang="en-US" sz="2600">
                <a:latin typeface="Times New Roman"/>
                <a:ea typeface="Times New Roman"/>
                <a:cs typeface="Times New Roman"/>
                <a:sym typeface="Times New Roman"/>
              </a:rPr>
              <a:t>push model	</a:t>
            </a:r>
            <a:r>
              <a:rPr lang="en-US" sz="2600">
                <a:latin typeface="Times New Roman"/>
                <a:ea typeface="Times New Roman"/>
                <a:cs typeface="Times New Roman"/>
                <a:sym typeface="Times New Roman"/>
              </a:rPr>
              <a:t>and some other networks depends on a </a:t>
            </a:r>
            <a:r>
              <a:rPr b="1" lang="en-US" sz="2600">
                <a:latin typeface="Times New Roman"/>
                <a:ea typeface="Times New Roman"/>
                <a:cs typeface="Times New Roman"/>
                <a:sym typeface="Times New Roman"/>
              </a:rPr>
              <a:t>pull model</a:t>
            </a:r>
            <a:endParaRPr sz="2600">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nvSpPr>
        <p:spPr>
          <a:xfrm>
            <a:off x="535940" y="858672"/>
            <a:ext cx="8072120" cy="4600575"/>
          </a:xfrm>
          <a:prstGeom prst="rect">
            <a:avLst/>
          </a:prstGeom>
          <a:noFill/>
          <a:ln>
            <a:noFill/>
          </a:ln>
        </p:spPr>
        <p:txBody>
          <a:bodyPr anchorCtr="0" anchor="t" bIns="0" lIns="0" spcFirstLastPara="1" rIns="0" wrap="square" tIns="226050">
            <a:spAutoFit/>
          </a:bodyPr>
          <a:lstStyle/>
          <a:p>
            <a:pPr indent="-273685" lvl="0" marL="28638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some	</a:t>
            </a:r>
            <a:r>
              <a:rPr b="1" lang="en-US" sz="2800">
                <a:latin typeface="Times New Roman"/>
                <a:ea typeface="Times New Roman"/>
                <a:cs typeface="Times New Roman"/>
                <a:sym typeface="Times New Roman"/>
              </a:rPr>
              <a:t>IoT	implementers	</a:t>
            </a:r>
            <a:r>
              <a:rPr lang="en-US" sz="2800">
                <a:latin typeface="Times New Roman"/>
                <a:ea typeface="Times New Roman"/>
                <a:cs typeface="Times New Roman"/>
                <a:sym typeface="Times New Roman"/>
              </a:rPr>
              <a:t>have	suggested	</a:t>
            </a:r>
            <a:r>
              <a:rPr b="1" lang="en-US" sz="2800">
                <a:latin typeface="Times New Roman"/>
                <a:ea typeface="Times New Roman"/>
                <a:cs typeface="Times New Roman"/>
                <a:sym typeface="Times New Roman"/>
              </a:rPr>
              <a:t>HTTP</a:t>
            </a:r>
            <a:endParaRPr sz="2800">
              <a:latin typeface="Times New Roman"/>
              <a:ea typeface="Times New Roman"/>
              <a:cs typeface="Times New Roman"/>
              <a:sym typeface="Times New Roman"/>
            </a:endParaRPr>
          </a:p>
          <a:p>
            <a:pPr indent="0" lvl="0" marL="286385" rtl="0" algn="l">
              <a:lnSpc>
                <a:spcPct val="100000"/>
              </a:lnSpc>
              <a:spcBef>
                <a:spcPts val="1680"/>
              </a:spcBef>
              <a:spcAft>
                <a:spcPts val="0"/>
              </a:spcAft>
              <a:buNone/>
            </a:pPr>
            <a:r>
              <a:rPr lang="en-US" sz="2800">
                <a:latin typeface="Times New Roman"/>
                <a:ea typeface="Times New Roman"/>
                <a:cs typeface="Times New Roman"/>
                <a:sym typeface="Times New Roman"/>
              </a:rPr>
              <a:t>which has a </a:t>
            </a:r>
            <a:r>
              <a:rPr b="1" lang="en-US" sz="2800">
                <a:latin typeface="Times New Roman"/>
                <a:ea typeface="Times New Roman"/>
                <a:cs typeface="Times New Roman"/>
                <a:sym typeface="Times New Roman"/>
              </a:rPr>
              <a:t>client and server </a:t>
            </a:r>
            <a:r>
              <a:rPr lang="en-US" sz="2800">
                <a:latin typeface="Times New Roman"/>
                <a:ea typeface="Times New Roman"/>
                <a:cs typeface="Times New Roman"/>
                <a:sym typeface="Times New Roman"/>
              </a:rPr>
              <a:t>component.</a:t>
            </a:r>
            <a:endParaRPr sz="2800">
              <a:latin typeface="Times New Roman"/>
              <a:ea typeface="Times New Roman"/>
              <a:cs typeface="Times New Roman"/>
              <a:sym typeface="Times New Roman"/>
            </a:endParaRPr>
          </a:p>
          <a:p>
            <a:pPr indent="0" lvl="0" marL="0" rtl="0" algn="l">
              <a:lnSpc>
                <a:spcPct val="100000"/>
              </a:lnSpc>
              <a:spcBef>
                <a:spcPts val="3055"/>
              </a:spcBef>
              <a:spcAft>
                <a:spcPts val="0"/>
              </a:spcAft>
              <a:buNone/>
            </a:pPr>
            <a:r>
              <a:t/>
            </a:r>
            <a:endParaRPr sz="2800">
              <a:latin typeface="Times New Roman"/>
              <a:ea typeface="Times New Roman"/>
              <a:cs typeface="Times New Roman"/>
              <a:sym typeface="Times New Roman"/>
            </a:endParaRPr>
          </a:p>
          <a:p>
            <a:pPr indent="-274319" lvl="0" marL="286385" marR="5080" rtl="0" algn="just">
              <a:lnSpc>
                <a:spcPct val="149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But HTTP is something of a fat protocol and was </a:t>
            </a:r>
            <a:r>
              <a:rPr b="1" lang="en-US" sz="2800">
                <a:latin typeface="Times New Roman"/>
                <a:ea typeface="Times New Roman"/>
                <a:cs typeface="Times New Roman"/>
                <a:sym typeface="Times New Roman"/>
              </a:rPr>
              <a:t>not designed  to  operate  in  </a:t>
            </a:r>
            <a:r>
              <a:rPr b="1" i="1" lang="en-US" sz="2800">
                <a:latin typeface="Times New Roman"/>
                <a:ea typeface="Times New Roman"/>
                <a:cs typeface="Times New Roman"/>
                <a:sym typeface="Times New Roman"/>
              </a:rPr>
              <a:t>constrained  environments </a:t>
            </a:r>
            <a:r>
              <a:rPr lang="en-US" sz="2800">
                <a:latin typeface="Times New Roman"/>
                <a:ea typeface="Times New Roman"/>
                <a:cs typeface="Times New Roman"/>
                <a:sym typeface="Times New Roman"/>
              </a:rPr>
              <a:t>with </a:t>
            </a:r>
            <a:r>
              <a:rPr b="1" lang="en-US" sz="2800">
                <a:latin typeface="Times New Roman"/>
                <a:ea typeface="Times New Roman"/>
                <a:cs typeface="Times New Roman"/>
                <a:sym typeface="Times New Roman"/>
              </a:rPr>
              <a:t>low memory, </a:t>
            </a:r>
            <a:r>
              <a:rPr b="1" lang="en-US" sz="2500">
                <a:latin typeface="Times New Roman"/>
                <a:ea typeface="Times New Roman"/>
                <a:cs typeface="Times New Roman"/>
                <a:sym typeface="Times New Roman"/>
              </a:rPr>
              <a:t>low power, low bandwidth, and a high rate of packet failure.</a:t>
            </a:r>
            <a:endParaRPr sz="25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2"/>
          <p:cNvSpPr txBox="1"/>
          <p:nvPr/>
        </p:nvSpPr>
        <p:spPr>
          <a:xfrm>
            <a:off x="535940" y="1543557"/>
            <a:ext cx="7616825" cy="4418965"/>
          </a:xfrm>
          <a:prstGeom prst="rect">
            <a:avLst/>
          </a:prstGeom>
          <a:noFill/>
          <a:ln>
            <a:noFill/>
          </a:ln>
        </p:spPr>
        <p:txBody>
          <a:bodyPr anchorCtr="0" anchor="t" bIns="0" lIns="0" spcFirstLastPara="1" rIns="0" wrap="square" tIns="13325">
            <a:spAutoFit/>
          </a:bodyPr>
          <a:lstStyle/>
          <a:p>
            <a:pPr indent="-341630" lvl="0" marL="353695" marR="5080" rtl="0" algn="just">
              <a:lnSpc>
                <a:spcPct val="100000"/>
              </a:lnSpc>
              <a:spcBef>
                <a:spcPts val="0"/>
              </a:spcBef>
              <a:spcAft>
                <a:spcPts val="0"/>
              </a:spcAft>
              <a:buClr>
                <a:srgbClr val="FD8537"/>
              </a:buClr>
              <a:buSzPts val="2550"/>
              <a:buFont typeface="Courier New"/>
              <a:buChar char="o"/>
            </a:pPr>
            <a:r>
              <a:rPr lang="en-US" sz="3200">
                <a:latin typeface="Times New Roman"/>
                <a:ea typeface="Times New Roman"/>
                <a:cs typeface="Times New Roman"/>
                <a:sym typeface="Times New Roman"/>
              </a:rPr>
              <a:t>Despite  these  limitations,  </a:t>
            </a:r>
            <a:r>
              <a:rPr b="1" lang="en-US" sz="3200">
                <a:latin typeface="Times New Roman"/>
                <a:ea typeface="Times New Roman"/>
                <a:cs typeface="Times New Roman"/>
                <a:sym typeface="Times New Roman"/>
              </a:rPr>
              <a:t>other  web- 	derived </a:t>
            </a:r>
            <a:r>
              <a:rPr lang="en-US" sz="3200">
                <a:latin typeface="Times New Roman"/>
                <a:ea typeface="Times New Roman"/>
                <a:cs typeface="Times New Roman"/>
                <a:sym typeface="Times New Roman"/>
              </a:rPr>
              <a:t>protocols have been suggested for 	the IoT space.</a:t>
            </a:r>
            <a:endParaRPr sz="3200">
              <a:latin typeface="Times New Roman"/>
              <a:ea typeface="Times New Roman"/>
              <a:cs typeface="Times New Roman"/>
              <a:sym typeface="Times New Roman"/>
            </a:endParaRPr>
          </a:p>
          <a:p>
            <a:pPr indent="0" lvl="0" marL="0" rtl="0" algn="l">
              <a:lnSpc>
                <a:spcPct val="100000"/>
              </a:lnSpc>
              <a:spcBef>
                <a:spcPts val="1700"/>
              </a:spcBef>
              <a:spcAft>
                <a:spcPts val="0"/>
              </a:spcAft>
              <a:buClr>
                <a:srgbClr val="FD8537"/>
              </a:buClr>
              <a:buSzPts val="3200"/>
              <a:buFont typeface="Courier New"/>
              <a:buNone/>
            </a:pPr>
            <a:r>
              <a:t/>
            </a:r>
            <a:endParaRPr sz="3200">
              <a:latin typeface="Times New Roman"/>
              <a:ea typeface="Times New Roman"/>
              <a:cs typeface="Times New Roman"/>
              <a:sym typeface="Times New Roman"/>
            </a:endParaRPr>
          </a:p>
          <a:p>
            <a:pPr indent="-341630" lvl="0" marL="354330" rtl="0" algn="l">
              <a:lnSpc>
                <a:spcPct val="100000"/>
              </a:lnSpc>
              <a:spcBef>
                <a:spcPts val="0"/>
              </a:spcBef>
              <a:spcAft>
                <a:spcPts val="0"/>
              </a:spcAft>
              <a:buClr>
                <a:srgbClr val="FD8537"/>
              </a:buClr>
              <a:buSzPts val="2550"/>
              <a:buFont typeface="Courier New"/>
              <a:buChar char="o"/>
            </a:pPr>
            <a:r>
              <a:rPr lang="en-US" sz="3200">
                <a:latin typeface="Times New Roman"/>
                <a:ea typeface="Times New Roman"/>
                <a:cs typeface="Times New Roman"/>
                <a:sym typeface="Times New Roman"/>
              </a:rPr>
              <a:t>One example is </a:t>
            </a:r>
            <a:r>
              <a:rPr b="1" lang="en-US" sz="3200">
                <a:latin typeface="Times New Roman"/>
                <a:ea typeface="Times New Roman"/>
                <a:cs typeface="Times New Roman"/>
                <a:sym typeface="Times New Roman"/>
              </a:rPr>
              <a:t>WebSocket.</a:t>
            </a:r>
            <a:endParaRPr sz="3200">
              <a:latin typeface="Times New Roman"/>
              <a:ea typeface="Times New Roman"/>
              <a:cs typeface="Times New Roman"/>
              <a:sym typeface="Times New Roman"/>
            </a:endParaRPr>
          </a:p>
          <a:p>
            <a:pPr indent="0" lvl="0" marL="0" rtl="0" algn="l">
              <a:lnSpc>
                <a:spcPct val="100000"/>
              </a:lnSpc>
              <a:spcBef>
                <a:spcPts val="1525"/>
              </a:spcBef>
              <a:spcAft>
                <a:spcPts val="0"/>
              </a:spcAft>
              <a:buClr>
                <a:srgbClr val="FD8537"/>
              </a:buClr>
              <a:buSzPts val="3200"/>
              <a:buFont typeface="Courier New"/>
              <a:buNone/>
            </a:pPr>
            <a:r>
              <a:t/>
            </a:r>
            <a:endParaRPr sz="3200">
              <a:latin typeface="Times New Roman"/>
              <a:ea typeface="Times New Roman"/>
              <a:cs typeface="Times New Roman"/>
              <a:sym typeface="Times New Roman"/>
            </a:endParaRPr>
          </a:p>
          <a:p>
            <a:pPr indent="-343535" lvl="1" marL="629920" marR="6350" rtl="0" algn="just">
              <a:lnSpc>
                <a:spcPct val="100000"/>
              </a:lnSpc>
              <a:spcBef>
                <a:spcPts val="0"/>
              </a:spcBef>
              <a:spcAft>
                <a:spcPts val="0"/>
              </a:spcAft>
              <a:buClr>
                <a:srgbClr val="DF752E"/>
              </a:buClr>
              <a:buSzPts val="1450"/>
              <a:buFont typeface="Courier New"/>
              <a:buChar char="o"/>
            </a:pPr>
            <a:r>
              <a:rPr lang="en-US" sz="2400">
                <a:latin typeface="Times New Roman"/>
                <a:ea typeface="Times New Roman"/>
                <a:cs typeface="Times New Roman"/>
                <a:sym typeface="Times New Roman"/>
              </a:rPr>
              <a:t>WebSocket is part of the </a:t>
            </a:r>
            <a:r>
              <a:rPr b="1" lang="en-US" sz="2400">
                <a:latin typeface="Times New Roman"/>
                <a:ea typeface="Times New Roman"/>
                <a:cs typeface="Times New Roman"/>
                <a:sym typeface="Times New Roman"/>
              </a:rPr>
              <a:t>HTML5 specification</a:t>
            </a:r>
            <a:r>
              <a:rPr lang="en-US" sz="2400">
                <a:latin typeface="Times New Roman"/>
                <a:ea typeface="Times New Roman"/>
                <a:cs typeface="Times New Roman"/>
                <a:sym typeface="Times New Roman"/>
              </a:rPr>
              <a:t>, and provides  a  </a:t>
            </a:r>
            <a:r>
              <a:rPr b="1" lang="en-US" sz="2400">
                <a:latin typeface="Times New Roman"/>
                <a:ea typeface="Times New Roman"/>
                <a:cs typeface="Times New Roman"/>
                <a:sym typeface="Times New Roman"/>
              </a:rPr>
              <a:t>simple  bidirectional  connection  </a:t>
            </a:r>
            <a:r>
              <a:rPr lang="en-US" sz="2400">
                <a:latin typeface="Times New Roman"/>
                <a:ea typeface="Times New Roman"/>
                <a:cs typeface="Times New Roman"/>
                <a:sym typeface="Times New Roman"/>
              </a:rPr>
              <a:t>over  a </a:t>
            </a:r>
            <a:r>
              <a:rPr b="1" lang="en-US" sz="2400">
                <a:latin typeface="Times New Roman"/>
                <a:ea typeface="Times New Roman"/>
                <a:cs typeface="Times New Roman"/>
                <a:sym typeface="Times New Roman"/>
              </a:rPr>
              <a:t>single connection</a:t>
            </a:r>
            <a:endParaRPr sz="2400">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3"/>
          <p:cNvSpPr txBox="1"/>
          <p:nvPr/>
        </p:nvSpPr>
        <p:spPr>
          <a:xfrm>
            <a:off x="841044" y="327152"/>
            <a:ext cx="7464425" cy="5111115"/>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WebSocket </a:t>
            </a:r>
            <a:r>
              <a:rPr lang="en-US" sz="2400">
                <a:latin typeface="Times New Roman"/>
                <a:ea typeface="Times New Roman"/>
                <a:cs typeface="Times New Roman"/>
                <a:sym typeface="Times New Roman"/>
              </a:rPr>
              <a:t>is often combined with other protocols, such as  </a:t>
            </a:r>
            <a:r>
              <a:rPr b="1" lang="en-US" sz="2400">
                <a:latin typeface="Times New Roman"/>
                <a:ea typeface="Times New Roman"/>
                <a:cs typeface="Times New Roman"/>
                <a:sym typeface="Times New Roman"/>
              </a:rPr>
              <a:t>MQTT  </a:t>
            </a:r>
            <a:r>
              <a:rPr lang="en-US" sz="2400">
                <a:latin typeface="Times New Roman"/>
                <a:ea typeface="Times New Roman"/>
                <a:cs typeface="Times New Roman"/>
                <a:sym typeface="Times New Roman"/>
              </a:rPr>
              <a:t>to  handle  the  </a:t>
            </a:r>
            <a:r>
              <a:rPr b="1" lang="en-US" sz="2400">
                <a:latin typeface="Times New Roman"/>
                <a:ea typeface="Times New Roman"/>
                <a:cs typeface="Times New Roman"/>
                <a:sym typeface="Times New Roman"/>
              </a:rPr>
              <a:t>IoT-specific  </a:t>
            </a:r>
            <a:r>
              <a:rPr lang="en-US" sz="2400">
                <a:latin typeface="Times New Roman"/>
                <a:ea typeface="Times New Roman"/>
                <a:cs typeface="Times New Roman"/>
                <a:sym typeface="Times New Roman"/>
              </a:rPr>
              <a:t>part  of  the communication.</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marR="762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With  the  same  logic  of  reusing  well-known  methods, Extensible  Messaging  and  Presence  Protocol  </a:t>
            </a:r>
            <a:r>
              <a:rPr b="1" lang="en-US" sz="2400">
                <a:latin typeface="Times New Roman"/>
                <a:ea typeface="Times New Roman"/>
                <a:cs typeface="Times New Roman"/>
                <a:sym typeface="Times New Roman"/>
              </a:rPr>
              <a:t>(XMPP) </a:t>
            </a:r>
            <a:r>
              <a:rPr lang="en-US" sz="2400">
                <a:latin typeface="Times New Roman"/>
                <a:ea typeface="Times New Roman"/>
                <a:cs typeface="Times New Roman"/>
                <a:sym typeface="Times New Roman"/>
              </a:rPr>
              <a:t>was created.</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XMPP is based on instant messaging and presence.</a:t>
            </a:r>
            <a:endParaRPr sz="2400">
              <a:latin typeface="Times New Roman"/>
              <a:ea typeface="Times New Roman"/>
              <a:cs typeface="Times New Roman"/>
              <a:sym typeface="Times New Roman"/>
            </a:endParaRPr>
          </a:p>
          <a:p>
            <a:pPr indent="0" lvl="0" marL="0" rtl="0" algn="l">
              <a:lnSpc>
                <a:spcPct val="100000"/>
              </a:lnSpc>
              <a:spcBef>
                <a:spcPts val="40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1" marL="629285" marR="6350" rtl="0" algn="just">
              <a:lnSpc>
                <a:spcPct val="100000"/>
              </a:lnSpc>
              <a:spcBef>
                <a:spcPts val="5"/>
              </a:spcBef>
              <a:spcAft>
                <a:spcPts val="0"/>
              </a:spcAft>
              <a:buClr>
                <a:srgbClr val="DF752E"/>
              </a:buClr>
              <a:buSzPts val="1450"/>
              <a:buFont typeface="Noto Sans Symbols"/>
              <a:buChar char="⮚"/>
            </a:pPr>
            <a:r>
              <a:rPr lang="en-US" sz="2400">
                <a:solidFill>
                  <a:srgbClr val="DF752E"/>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It allows the exchange of data between two or more systems  and  supports  presence  and  contact  list maintenance</a:t>
            </a:r>
            <a:endParaRPr sz="2400">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4"/>
          <p:cNvSpPr txBox="1"/>
          <p:nvPr/>
        </p:nvSpPr>
        <p:spPr>
          <a:xfrm>
            <a:off x="544779" y="174752"/>
            <a:ext cx="8141970" cy="391160"/>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To	respond	to	the	</a:t>
            </a:r>
            <a:r>
              <a:rPr b="1" lang="en-US" sz="2400">
                <a:latin typeface="Times New Roman"/>
                <a:ea typeface="Times New Roman"/>
                <a:cs typeface="Times New Roman"/>
                <a:sym typeface="Times New Roman"/>
              </a:rPr>
              <a:t>limits	of	web-based	protocols,	</a:t>
            </a:r>
            <a:r>
              <a:rPr lang="en-US" sz="2400">
                <a:latin typeface="Times New Roman"/>
                <a:ea typeface="Times New Roman"/>
                <a:cs typeface="Times New Roman"/>
                <a:sym typeface="Times New Roman"/>
              </a:rPr>
              <a:t>another</a:t>
            </a:r>
            <a:endParaRPr sz="2400">
              <a:latin typeface="Times New Roman"/>
              <a:ea typeface="Times New Roman"/>
              <a:cs typeface="Times New Roman"/>
              <a:sym typeface="Times New Roman"/>
            </a:endParaRPr>
          </a:p>
        </p:txBody>
      </p:sp>
      <p:sp>
        <p:nvSpPr>
          <p:cNvPr id="510" name="Google Shape;510;p74"/>
          <p:cNvSpPr txBox="1"/>
          <p:nvPr/>
        </p:nvSpPr>
        <p:spPr>
          <a:xfrm flipH="1">
            <a:off x="-1045517" y="540450"/>
            <a:ext cx="1933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protocol	was</a:t>
            </a:r>
            <a:endParaRPr sz="2400">
              <a:latin typeface="Times New Roman"/>
              <a:ea typeface="Times New Roman"/>
              <a:cs typeface="Times New Roman"/>
              <a:sym typeface="Times New Roman"/>
            </a:endParaRPr>
          </a:p>
        </p:txBody>
      </p:sp>
      <p:sp>
        <p:nvSpPr>
          <p:cNvPr id="511" name="Google Shape;511;p74"/>
          <p:cNvSpPr txBox="1"/>
          <p:nvPr/>
        </p:nvSpPr>
        <p:spPr>
          <a:xfrm>
            <a:off x="6059551" y="540461"/>
            <a:ext cx="262572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Constrained	Restful</a:t>
            </a:r>
            <a:endParaRPr sz="2400">
              <a:latin typeface="Times New Roman"/>
              <a:ea typeface="Times New Roman"/>
              <a:cs typeface="Times New Roman"/>
              <a:sym typeface="Times New Roman"/>
            </a:endParaRPr>
          </a:p>
        </p:txBody>
      </p:sp>
      <p:sp>
        <p:nvSpPr>
          <p:cNvPr id="512" name="Google Shape;512;p74"/>
          <p:cNvSpPr txBox="1"/>
          <p:nvPr/>
        </p:nvSpPr>
        <p:spPr>
          <a:xfrm>
            <a:off x="887679" y="906526"/>
            <a:ext cx="1732914"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Environments</a:t>
            </a:r>
            <a:endParaRPr sz="2400">
              <a:latin typeface="Times New Roman"/>
              <a:ea typeface="Times New Roman"/>
              <a:cs typeface="Times New Roman"/>
              <a:sym typeface="Times New Roman"/>
            </a:endParaRPr>
          </a:p>
        </p:txBody>
      </p:sp>
      <p:sp>
        <p:nvSpPr>
          <p:cNvPr id="513" name="Google Shape;513;p74"/>
          <p:cNvSpPr txBox="1"/>
          <p:nvPr/>
        </p:nvSpPr>
        <p:spPr>
          <a:xfrm>
            <a:off x="2873755" y="540461"/>
            <a:ext cx="296545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created	by	the	IETF</a:t>
            </a:r>
            <a:endParaRPr sz="2400">
              <a:latin typeface="Times New Roman"/>
              <a:ea typeface="Times New Roman"/>
              <a:cs typeface="Times New Roman"/>
              <a:sym typeface="Times New Roman"/>
            </a:endParaRPr>
          </a:p>
          <a:p>
            <a:pPr indent="0" lvl="0" marL="158750" rtl="0" algn="l">
              <a:lnSpc>
                <a:spcPct val="100000"/>
              </a:lnSpc>
              <a:spcBef>
                <a:spcPts val="0"/>
              </a:spcBef>
              <a:spcAft>
                <a:spcPts val="0"/>
              </a:spcAft>
              <a:buNone/>
            </a:pPr>
            <a:r>
              <a:rPr lang="en-US" sz="2400">
                <a:latin typeface="Times New Roman"/>
                <a:ea typeface="Times New Roman"/>
                <a:cs typeface="Times New Roman"/>
                <a:sym typeface="Times New Roman"/>
              </a:rPr>
              <a:t>(CoRE)	working</a:t>
            </a:r>
            <a:endParaRPr sz="2400">
              <a:latin typeface="Times New Roman"/>
              <a:ea typeface="Times New Roman"/>
              <a:cs typeface="Times New Roman"/>
              <a:sym typeface="Times New Roman"/>
            </a:endParaRPr>
          </a:p>
        </p:txBody>
      </p:sp>
      <p:sp>
        <p:nvSpPr>
          <p:cNvPr id="514" name="Google Shape;514;p74"/>
          <p:cNvSpPr txBox="1"/>
          <p:nvPr/>
        </p:nvSpPr>
        <p:spPr>
          <a:xfrm>
            <a:off x="7461500" y="906525"/>
            <a:ext cx="2826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group:	</a:t>
            </a:r>
            <a:r>
              <a:rPr b="1" lang="en-US" sz="2400">
                <a:latin typeface="Times New Roman"/>
                <a:ea typeface="Times New Roman"/>
                <a:cs typeface="Times New Roman"/>
                <a:sym typeface="Times New Roman"/>
              </a:rPr>
              <a:t>Constrained</a:t>
            </a:r>
            <a:endParaRPr sz="2400">
              <a:latin typeface="Times New Roman"/>
              <a:ea typeface="Times New Roman"/>
              <a:cs typeface="Times New Roman"/>
              <a:sym typeface="Times New Roman"/>
            </a:endParaRPr>
          </a:p>
        </p:txBody>
      </p:sp>
      <p:sp>
        <p:nvSpPr>
          <p:cNvPr id="515" name="Google Shape;515;p74"/>
          <p:cNvSpPr txBox="1"/>
          <p:nvPr/>
        </p:nvSpPr>
        <p:spPr>
          <a:xfrm>
            <a:off x="500704" y="1298035"/>
            <a:ext cx="8142600" cy="4936500"/>
          </a:xfrm>
          <a:prstGeom prst="rect">
            <a:avLst/>
          </a:prstGeom>
          <a:noFill/>
          <a:ln>
            <a:noFill/>
          </a:ln>
        </p:spPr>
        <p:txBody>
          <a:bodyPr anchorCtr="0" anchor="t" bIns="0" lIns="0" spcFirstLastPara="1" rIns="0" wrap="square" tIns="12700">
            <a:spAutoFit/>
          </a:bodyPr>
          <a:lstStyle/>
          <a:p>
            <a:pPr indent="0" lvl="0" marL="355600" rtl="0" algn="l">
              <a:lnSpc>
                <a:spcPct val="100000"/>
              </a:lnSpc>
              <a:spcBef>
                <a:spcPts val="0"/>
              </a:spcBef>
              <a:spcAft>
                <a:spcPts val="0"/>
              </a:spcAft>
              <a:buNone/>
            </a:pPr>
            <a:r>
              <a:rPr b="1" lang="en-US" sz="2400">
                <a:latin typeface="Times New Roman"/>
                <a:ea typeface="Times New Roman"/>
                <a:cs typeface="Times New Roman"/>
                <a:sym typeface="Times New Roman"/>
              </a:rPr>
              <a:t>Application Protocol </a:t>
            </a:r>
            <a:r>
              <a:rPr lang="en-US" sz="2400">
                <a:latin typeface="Times New Roman"/>
                <a:ea typeface="Times New Roman"/>
                <a:cs typeface="Times New Roman"/>
                <a:sym typeface="Times New Roman"/>
              </a:rPr>
              <a:t>(CoAP).</a:t>
            </a:r>
            <a:endParaRPr sz="2400">
              <a:latin typeface="Times New Roman"/>
              <a:ea typeface="Times New Roman"/>
              <a:cs typeface="Times New Roman"/>
              <a:sym typeface="Times New Roman"/>
            </a:endParaRPr>
          </a:p>
          <a:p>
            <a:pPr indent="0" lvl="0" marL="0" rtl="0" algn="l">
              <a:lnSpc>
                <a:spcPct val="100000"/>
              </a:lnSpc>
              <a:spcBef>
                <a:spcPts val="1275"/>
              </a:spcBef>
              <a:spcAft>
                <a:spcPts val="0"/>
              </a:spcAft>
              <a:buNone/>
            </a:pPr>
            <a:r>
              <a:t/>
            </a:r>
            <a:endParaRPr sz="2400">
              <a:latin typeface="Times New Roman"/>
              <a:ea typeface="Times New Roman"/>
              <a:cs typeface="Times New Roman"/>
              <a:sym typeface="Times New Roman"/>
            </a:endParaRPr>
          </a:p>
          <a:p>
            <a:pPr indent="-342900" lvl="0" marL="355600" marR="762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CoAP uses some methods similar to those of HTTP (such as Get, Post, Put, and Delete) </a:t>
            </a:r>
            <a:r>
              <a:rPr b="1" lang="en-US" sz="2400">
                <a:latin typeface="Times New Roman"/>
                <a:ea typeface="Times New Roman"/>
                <a:cs typeface="Times New Roman"/>
                <a:sym typeface="Times New Roman"/>
              </a:rPr>
              <a:t>but implements a shorter list</a:t>
            </a:r>
            <a:r>
              <a:rPr lang="en-US" sz="2400">
                <a:latin typeface="Times New Roman"/>
                <a:ea typeface="Times New Roman"/>
                <a:cs typeface="Times New Roman"/>
                <a:sym typeface="Times New Roman"/>
              </a:rPr>
              <a:t>, thus limiting the size of the header.</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marR="5080" rtl="0" algn="just">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CoAP also runs on </a:t>
            </a:r>
            <a:r>
              <a:rPr b="1" lang="en-US" sz="2400">
                <a:latin typeface="Times New Roman"/>
                <a:ea typeface="Times New Roman"/>
                <a:cs typeface="Times New Roman"/>
                <a:sym typeface="Times New Roman"/>
              </a:rPr>
              <a:t>UDP </a:t>
            </a:r>
            <a:r>
              <a:rPr lang="en-US" sz="2400">
                <a:latin typeface="Times New Roman"/>
                <a:ea typeface="Times New Roman"/>
                <a:cs typeface="Times New Roman"/>
                <a:sym typeface="Times New Roman"/>
              </a:rPr>
              <a:t>(whereas HTTP typically uses TCP). CoAP also adds a feature that is lacking in HTTP and very useful for IoT.</a:t>
            </a:r>
            <a:endParaRPr sz="2400">
              <a:latin typeface="Times New Roman"/>
              <a:ea typeface="Times New Roman"/>
              <a:cs typeface="Times New Roman"/>
              <a:sym typeface="Times New Roman"/>
            </a:endParaRPr>
          </a:p>
          <a:p>
            <a:pPr indent="0" lvl="0" marL="0" rtl="0" algn="l">
              <a:lnSpc>
                <a:spcPct val="100000"/>
              </a:lnSpc>
              <a:spcBef>
                <a:spcPts val="127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0" marL="355600" marR="6350" rtl="0" algn="just">
              <a:lnSpc>
                <a:spcPct val="100000"/>
              </a:lnSpc>
              <a:spcBef>
                <a:spcPts val="5"/>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Another common IoT protocol utilized in these middle to upper layers is </a:t>
            </a:r>
            <a:r>
              <a:rPr b="1" lang="en-US" sz="2400">
                <a:latin typeface="Times New Roman"/>
                <a:ea typeface="Times New Roman"/>
                <a:cs typeface="Times New Roman"/>
                <a:sym typeface="Times New Roman"/>
              </a:rPr>
              <a:t>Message Queue Telemetry Transport </a:t>
            </a:r>
            <a:r>
              <a:rPr lang="en-US" sz="2400">
                <a:latin typeface="Times New Roman"/>
                <a:ea typeface="Times New Roman"/>
                <a:cs typeface="Times New Roman"/>
                <a:sym typeface="Times New Roman"/>
              </a:rPr>
              <a:t>(MQTT).</a:t>
            </a:r>
            <a:endParaRPr sz="2400">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5"/>
          <p:cNvSpPr txBox="1"/>
          <p:nvPr/>
        </p:nvSpPr>
        <p:spPr>
          <a:xfrm>
            <a:off x="154939" y="-65001"/>
            <a:ext cx="8455025" cy="5466715"/>
          </a:xfrm>
          <a:prstGeom prst="rect">
            <a:avLst/>
          </a:prstGeom>
          <a:noFill/>
          <a:ln>
            <a:noFill/>
          </a:ln>
        </p:spPr>
        <p:txBody>
          <a:bodyPr anchorCtr="0" anchor="t" bIns="0" lIns="0" spcFirstLastPara="1" rIns="0" wrap="square" tIns="97775">
            <a:spAutoFit/>
          </a:bodyPr>
          <a:lstStyle/>
          <a:p>
            <a:pPr indent="-342265" lvl="0" marL="354965" rtl="0" algn="just">
              <a:lnSpc>
                <a:spcPct val="100000"/>
              </a:lnSpc>
              <a:spcBef>
                <a:spcPts val="0"/>
              </a:spcBef>
              <a:spcAft>
                <a:spcPts val="0"/>
              </a:spcAft>
              <a:buClr>
                <a:srgbClr val="FD8537"/>
              </a:buClr>
              <a:buSzPts val="2250"/>
              <a:buFont typeface="Noto Sans Symbols"/>
              <a:buChar char="⮚"/>
            </a:pPr>
            <a:r>
              <a:rPr b="1" lang="en-US" sz="2800">
                <a:latin typeface="Times New Roman"/>
                <a:ea typeface="Times New Roman"/>
                <a:cs typeface="Times New Roman"/>
                <a:sym typeface="Times New Roman"/>
              </a:rPr>
              <a:t>MQTT uses a broker-based architecture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355600" marR="6985" rtl="0" algn="just">
              <a:lnSpc>
                <a:spcPct val="100000"/>
              </a:lnSpc>
              <a:spcBef>
                <a:spcPts val="675"/>
              </a:spcBef>
              <a:spcAft>
                <a:spcPts val="0"/>
              </a:spcAft>
              <a:buClr>
                <a:srgbClr val="FD8537"/>
              </a:buClr>
              <a:buSzPts val="2250"/>
              <a:buFont typeface="Noto Sans Symbols"/>
              <a:buChar char="⮚"/>
            </a:pPr>
            <a:r>
              <a:rPr lang="en-US" sz="2800">
                <a:latin typeface="Times New Roman"/>
                <a:ea typeface="Times New Roman"/>
                <a:cs typeface="Times New Roman"/>
                <a:sym typeface="Times New Roman"/>
              </a:rPr>
              <a:t>The  sensor  can  be  set  to  be  an  MQTT  publisher (publishes a piece of information),</a:t>
            </a:r>
            <a:endParaRPr sz="2800">
              <a:latin typeface="Times New Roman"/>
              <a:ea typeface="Times New Roman"/>
              <a:cs typeface="Times New Roman"/>
              <a:sym typeface="Times New Roman"/>
            </a:endParaRPr>
          </a:p>
          <a:p>
            <a:pPr indent="-342900" lvl="0" marL="355600" marR="8255" rtl="0" algn="just">
              <a:lnSpc>
                <a:spcPct val="100000"/>
              </a:lnSpc>
              <a:spcBef>
                <a:spcPts val="670"/>
              </a:spcBef>
              <a:spcAft>
                <a:spcPts val="0"/>
              </a:spcAft>
              <a:buClr>
                <a:srgbClr val="FD8537"/>
              </a:buClr>
              <a:buSzPts val="2250"/>
              <a:buFont typeface="Noto Sans Symbols"/>
              <a:buChar char="⮚"/>
            </a:pPr>
            <a:r>
              <a:rPr lang="en-US" sz="2800">
                <a:latin typeface="Times New Roman"/>
                <a:ea typeface="Times New Roman"/>
                <a:cs typeface="Times New Roman"/>
                <a:sym typeface="Times New Roman"/>
              </a:rPr>
              <a:t>the application that needs to receive the information can be set as the MQTT subscriber, and</a:t>
            </a:r>
            <a:endParaRPr sz="2800">
              <a:latin typeface="Times New Roman"/>
              <a:ea typeface="Times New Roman"/>
              <a:cs typeface="Times New Roman"/>
              <a:sym typeface="Times New Roman"/>
            </a:endParaRPr>
          </a:p>
          <a:p>
            <a:pPr indent="-342900" lvl="0" marL="355600" marR="5080" rtl="0" algn="just">
              <a:lnSpc>
                <a:spcPct val="100000"/>
              </a:lnSpc>
              <a:spcBef>
                <a:spcPts val="675"/>
              </a:spcBef>
              <a:spcAft>
                <a:spcPts val="0"/>
              </a:spcAft>
              <a:buClr>
                <a:srgbClr val="FD8537"/>
              </a:buClr>
              <a:buSzPts val="2250"/>
              <a:buFont typeface="Noto Sans Symbols"/>
              <a:buChar char="⮚"/>
            </a:pPr>
            <a:r>
              <a:rPr lang="en-US" sz="2800">
                <a:latin typeface="Times New Roman"/>
                <a:ea typeface="Times New Roman"/>
                <a:cs typeface="Times New Roman"/>
                <a:sym typeface="Times New Roman"/>
              </a:rPr>
              <a:t>any intermediary system can be set as a broker to relay the  information  between  the  publisher  and  the subscriber(s).</a:t>
            </a:r>
            <a:endParaRPr sz="2800">
              <a:latin typeface="Times New Roman"/>
              <a:ea typeface="Times New Roman"/>
              <a:cs typeface="Times New Roman"/>
              <a:sym typeface="Times New Roman"/>
            </a:endParaRPr>
          </a:p>
          <a:p>
            <a:pPr indent="0" lvl="0" marL="0" rtl="0" algn="l">
              <a:lnSpc>
                <a:spcPct val="100000"/>
              </a:lnSpc>
              <a:spcBef>
                <a:spcPts val="1405"/>
              </a:spcBef>
              <a:spcAft>
                <a:spcPts val="0"/>
              </a:spcAft>
              <a:buSzPts val="2800"/>
              <a:buFont typeface="Noto Sans Symbols"/>
              <a:buNone/>
            </a:pPr>
            <a:r>
              <a:t/>
            </a:r>
            <a:endParaRPr sz="2800">
              <a:latin typeface="Times New Roman"/>
              <a:ea typeface="Times New Roman"/>
              <a:cs typeface="Times New Roman"/>
              <a:sym typeface="Times New Roman"/>
            </a:endParaRPr>
          </a:p>
          <a:p>
            <a:pPr indent="-342900" lvl="0" marL="355600" marR="5080" rtl="0" algn="just">
              <a:lnSpc>
                <a:spcPct val="100000"/>
              </a:lnSpc>
              <a:spcBef>
                <a:spcPts val="5"/>
              </a:spcBef>
              <a:spcAft>
                <a:spcPts val="0"/>
              </a:spcAft>
              <a:buClr>
                <a:srgbClr val="FD8537"/>
              </a:buClr>
              <a:buSzPts val="1900"/>
              <a:buFont typeface="Noto Sans Symbols"/>
              <a:buChar char="⮚"/>
            </a:pPr>
            <a:r>
              <a:rPr b="1" lang="en-US" sz="2400">
                <a:latin typeface="Times New Roman"/>
                <a:ea typeface="Times New Roman"/>
                <a:cs typeface="Times New Roman"/>
                <a:sym typeface="Times New Roman"/>
              </a:rPr>
              <a:t>MQTT runs over TCP. </a:t>
            </a:r>
            <a:r>
              <a:rPr lang="en-US" sz="2400">
                <a:latin typeface="Times New Roman"/>
                <a:ea typeface="Times New Roman"/>
                <a:cs typeface="Times New Roman"/>
                <a:sym typeface="Times New Roman"/>
              </a:rPr>
              <a:t>A consequence of the reliance on TCP is that an MQTT client typically holds a connection open to the broker at all times.</a:t>
            </a:r>
            <a:endParaRPr sz="2400">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6"/>
          <p:cNvSpPr txBox="1"/>
          <p:nvPr>
            <p:ph type="title"/>
          </p:nvPr>
        </p:nvSpPr>
        <p:spPr>
          <a:xfrm>
            <a:off x="187553" y="50038"/>
            <a:ext cx="7657871" cy="1323670"/>
          </a:xfrm>
          <a:prstGeom prst="rect">
            <a:avLst/>
          </a:prstGeom>
          <a:noFill/>
          <a:ln>
            <a:noFill/>
          </a:ln>
        </p:spPr>
        <p:txBody>
          <a:bodyPr anchorCtr="0" anchor="t" bIns="0" lIns="0" spcFirstLastPara="1" rIns="0" wrap="square" tIns="610675">
            <a:spAutoFit/>
          </a:bodyPr>
          <a:lstStyle/>
          <a:p>
            <a:pPr indent="0" lvl="0" marL="360680" rtl="0" algn="l">
              <a:lnSpc>
                <a:spcPct val="100000"/>
              </a:lnSpc>
              <a:spcBef>
                <a:spcPts val="0"/>
              </a:spcBef>
              <a:spcAft>
                <a:spcPts val="0"/>
              </a:spcAft>
              <a:buNone/>
            </a:pPr>
            <a:r>
              <a:rPr lang="en-US" sz="2800" cap="small"/>
              <a:t>Layer 3: Applications and Analytics Layer</a:t>
            </a:r>
            <a:endParaRPr sz="2800"/>
          </a:p>
        </p:txBody>
      </p:sp>
      <p:sp>
        <p:nvSpPr>
          <p:cNvPr id="526" name="Google Shape;526;p76"/>
          <p:cNvSpPr txBox="1"/>
          <p:nvPr/>
        </p:nvSpPr>
        <p:spPr>
          <a:xfrm>
            <a:off x="535940" y="1542033"/>
            <a:ext cx="8150225" cy="4760595"/>
          </a:xfrm>
          <a:prstGeom prst="rect">
            <a:avLst/>
          </a:prstGeom>
          <a:noFill/>
          <a:ln>
            <a:noFill/>
          </a:ln>
        </p:spPr>
        <p:txBody>
          <a:bodyPr anchorCtr="0" anchor="t" bIns="0" lIns="0" spcFirstLastPara="1" rIns="0" wrap="square" tIns="89525">
            <a:spAutoFit/>
          </a:bodyPr>
          <a:lstStyle/>
          <a:p>
            <a:pPr indent="-342265" lvl="0" marL="354330" marR="5080" rtl="0" algn="just">
              <a:lnSpc>
                <a:spcPct val="96153"/>
              </a:lnSpc>
              <a:spcBef>
                <a:spcPts val="0"/>
              </a:spcBef>
              <a:spcAft>
                <a:spcPts val="0"/>
              </a:spcAft>
              <a:buClr>
                <a:srgbClr val="FD8537"/>
              </a:buClr>
              <a:buSzPts val="1800"/>
              <a:buFont typeface="Arial"/>
              <a:buChar char="•"/>
            </a:pPr>
            <a:r>
              <a:rPr lang="en-US" sz="2600">
                <a:latin typeface="Times New Roman"/>
                <a:ea typeface="Times New Roman"/>
                <a:cs typeface="Times New Roman"/>
                <a:sym typeface="Times New Roman"/>
              </a:rPr>
              <a:t>Once connected to a network, our smart objects exchange 	information with other systems.</a:t>
            </a:r>
            <a:endParaRPr sz="2600">
              <a:latin typeface="Times New Roman"/>
              <a:ea typeface="Times New Roman"/>
              <a:cs typeface="Times New Roman"/>
              <a:sym typeface="Times New Roman"/>
            </a:endParaRPr>
          </a:p>
          <a:p>
            <a:pPr indent="0" lvl="0" marL="0" rtl="0" algn="l">
              <a:lnSpc>
                <a:spcPct val="100000"/>
              </a:lnSpc>
              <a:spcBef>
                <a:spcPts val="720"/>
              </a:spcBef>
              <a:spcAft>
                <a:spcPts val="0"/>
              </a:spcAft>
              <a:buClr>
                <a:srgbClr val="FD8537"/>
              </a:buClr>
              <a:buSzPts val="2600"/>
              <a:buFont typeface="Arial"/>
              <a:buNone/>
            </a:pPr>
            <a:r>
              <a:t/>
            </a:r>
            <a:endParaRPr sz="2600">
              <a:latin typeface="Times New Roman"/>
              <a:ea typeface="Times New Roman"/>
              <a:cs typeface="Times New Roman"/>
              <a:sym typeface="Times New Roman"/>
            </a:endParaRPr>
          </a:p>
          <a:p>
            <a:pPr indent="-342265" lvl="0" marL="354330" marR="5080" rtl="0" algn="just">
              <a:lnSpc>
                <a:spcPct val="80000"/>
              </a:lnSpc>
              <a:spcBef>
                <a:spcPts val="5"/>
              </a:spcBef>
              <a:spcAft>
                <a:spcPts val="0"/>
              </a:spcAft>
              <a:buClr>
                <a:srgbClr val="FD8537"/>
              </a:buClr>
              <a:buSzPts val="1800"/>
              <a:buFont typeface="Arial"/>
              <a:buChar char="•"/>
            </a:pPr>
            <a:r>
              <a:rPr lang="en-US" sz="2600">
                <a:latin typeface="Times New Roman"/>
                <a:ea typeface="Times New Roman"/>
                <a:cs typeface="Times New Roman"/>
                <a:sym typeface="Times New Roman"/>
              </a:rPr>
              <a:t>As  soon  as  our  IoT  network  spans  more  than  a  few 	sensors, the power of the Internet of Things appears in the 	applications that make use of the information exchanged 	with the smart objects</a:t>
            </a:r>
            <a:endParaRPr sz="2600">
              <a:latin typeface="Times New Roman"/>
              <a:ea typeface="Times New Roman"/>
              <a:cs typeface="Times New Roman"/>
              <a:sym typeface="Times New Roman"/>
            </a:endParaRPr>
          </a:p>
          <a:p>
            <a:pPr indent="0" lvl="0" marL="0" rtl="0" algn="l">
              <a:lnSpc>
                <a:spcPct val="100000"/>
              </a:lnSpc>
              <a:spcBef>
                <a:spcPts val="705"/>
              </a:spcBef>
              <a:spcAft>
                <a:spcPts val="0"/>
              </a:spcAft>
              <a:buClr>
                <a:srgbClr val="FD8537"/>
              </a:buClr>
              <a:buSzPts val="2600"/>
              <a:buFont typeface="Arial"/>
              <a:buNone/>
            </a:pPr>
            <a:r>
              <a:t/>
            </a:r>
            <a:endParaRPr sz="2600">
              <a:latin typeface="Times New Roman"/>
              <a:ea typeface="Times New Roman"/>
              <a:cs typeface="Times New Roman"/>
              <a:sym typeface="Times New Roman"/>
            </a:endParaRPr>
          </a:p>
          <a:p>
            <a:pPr indent="-342265" lvl="0" marL="354330" marR="5080" rtl="0" algn="just">
              <a:lnSpc>
                <a:spcPct val="80000"/>
              </a:lnSpc>
              <a:spcBef>
                <a:spcPts val="0"/>
              </a:spcBef>
              <a:spcAft>
                <a:spcPts val="0"/>
              </a:spcAft>
              <a:buClr>
                <a:srgbClr val="FD8537"/>
              </a:buClr>
              <a:buSzPts val="1800"/>
              <a:buFont typeface="Arial"/>
              <a:buChar char="•"/>
            </a:pPr>
            <a:r>
              <a:rPr lang="en-US" sz="2600">
                <a:latin typeface="Times New Roman"/>
                <a:ea typeface="Times New Roman"/>
                <a:cs typeface="Times New Roman"/>
                <a:sym typeface="Times New Roman"/>
              </a:rPr>
              <a:t>From an architectural standpoint, basic classification can 	be as follows:</a:t>
            </a:r>
            <a:endParaRPr sz="2600">
              <a:latin typeface="Times New Roman"/>
              <a:ea typeface="Times New Roman"/>
              <a:cs typeface="Times New Roman"/>
              <a:sym typeface="Times New Roman"/>
            </a:endParaRPr>
          </a:p>
          <a:p>
            <a:pPr indent="0" lvl="0" marL="0" rtl="0" algn="l">
              <a:lnSpc>
                <a:spcPct val="100000"/>
              </a:lnSpc>
              <a:spcBef>
                <a:spcPts val="85"/>
              </a:spcBef>
              <a:spcAft>
                <a:spcPts val="0"/>
              </a:spcAft>
              <a:buNone/>
            </a:pPr>
            <a:r>
              <a:t/>
            </a:r>
            <a:endParaRPr sz="2600">
              <a:latin typeface="Times New Roman"/>
              <a:ea typeface="Times New Roman"/>
              <a:cs typeface="Times New Roman"/>
              <a:sym typeface="Times New Roman"/>
            </a:endParaRPr>
          </a:p>
          <a:p>
            <a:pPr indent="-273685" lvl="0" marL="286385" rtl="0" algn="l">
              <a:lnSpc>
                <a:spcPct val="119615"/>
              </a:lnSpc>
              <a:spcBef>
                <a:spcPts val="0"/>
              </a:spcBef>
              <a:spcAft>
                <a:spcPts val="0"/>
              </a:spcAft>
              <a:buClr>
                <a:srgbClr val="FD8537"/>
              </a:buClr>
              <a:buSzPts val="1800"/>
              <a:buFont typeface="Noto Sans Symbols"/>
              <a:buChar char="🞆"/>
            </a:pPr>
            <a:r>
              <a:rPr b="1" lang="en-US" sz="2600">
                <a:latin typeface="Times New Roman"/>
                <a:ea typeface="Times New Roman"/>
                <a:cs typeface="Times New Roman"/>
                <a:sym typeface="Times New Roman"/>
              </a:rPr>
              <a:t>Analytics Versus Control Applications</a:t>
            </a:r>
            <a:endParaRPr sz="2600">
              <a:latin typeface="Times New Roman"/>
              <a:ea typeface="Times New Roman"/>
              <a:cs typeface="Times New Roman"/>
              <a:sym typeface="Times New Roman"/>
            </a:endParaRPr>
          </a:p>
          <a:p>
            <a:pPr indent="-273685" lvl="0" marL="286385" rtl="0" algn="l">
              <a:lnSpc>
                <a:spcPct val="119615"/>
              </a:lnSpc>
              <a:spcBef>
                <a:spcPts val="0"/>
              </a:spcBef>
              <a:spcAft>
                <a:spcPts val="0"/>
              </a:spcAft>
              <a:buClr>
                <a:srgbClr val="FD8537"/>
              </a:buClr>
              <a:buSzPts val="1800"/>
              <a:buFont typeface="Noto Sans Symbols"/>
              <a:buChar char="🞆"/>
            </a:pPr>
            <a:r>
              <a:rPr b="1" lang="en-US" sz="2600">
                <a:latin typeface="Times New Roman"/>
                <a:ea typeface="Times New Roman"/>
                <a:cs typeface="Times New Roman"/>
                <a:sym typeface="Times New Roman"/>
              </a:rPr>
              <a:t>Data Versus Network Analytics</a:t>
            </a:r>
            <a:endParaRPr sz="2600">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7"/>
          <p:cNvSpPr txBox="1"/>
          <p:nvPr/>
        </p:nvSpPr>
        <p:spPr>
          <a:xfrm>
            <a:off x="535940" y="937005"/>
            <a:ext cx="7691120" cy="4217670"/>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Analytics Versus Control Applications</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4319" lvl="0" marL="286385" marR="5080"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Multiple applications </a:t>
            </a:r>
            <a:r>
              <a:rPr lang="en-US" sz="2400">
                <a:latin typeface="Times New Roman"/>
                <a:ea typeface="Times New Roman"/>
                <a:cs typeface="Times New Roman"/>
                <a:sym typeface="Times New Roman"/>
              </a:rPr>
              <a:t>can help increase the </a:t>
            </a:r>
            <a:r>
              <a:rPr b="1" lang="en-US" sz="2400">
                <a:latin typeface="Times New Roman"/>
                <a:ea typeface="Times New Roman"/>
                <a:cs typeface="Times New Roman"/>
                <a:sym typeface="Times New Roman"/>
              </a:rPr>
              <a:t>efficiency </a:t>
            </a:r>
            <a:r>
              <a:rPr lang="en-US" sz="2400">
                <a:latin typeface="Times New Roman"/>
                <a:ea typeface="Times New Roman"/>
                <a:cs typeface="Times New Roman"/>
                <a:sym typeface="Times New Roman"/>
              </a:rPr>
              <a:t>of an IoT network.</a:t>
            </a:r>
            <a:endParaRPr sz="2400">
              <a:latin typeface="Times New Roman"/>
              <a:ea typeface="Times New Roman"/>
              <a:cs typeface="Times New Roman"/>
              <a:sym typeface="Times New Roman"/>
            </a:endParaRPr>
          </a:p>
          <a:p>
            <a:pPr indent="-274319" lvl="0" marL="286385" marR="765810" rtl="0" algn="l">
              <a:lnSpc>
                <a:spcPct val="100000"/>
              </a:lnSpc>
              <a:spcBef>
                <a:spcPts val="600"/>
              </a:spcBef>
              <a:spcAft>
                <a:spcPts val="0"/>
              </a:spcAft>
              <a:buClr>
                <a:srgbClr val="FD8537"/>
              </a:buClr>
              <a:buSzPts val="1650"/>
              <a:buFont typeface="Noto Sans Symbols"/>
              <a:buChar char="🞆"/>
            </a:pPr>
            <a:r>
              <a:rPr lang="en-US" sz="165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Each application collects data and provides a range of functions based on analysing the collected data.</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Analytics Application</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Control Application</a:t>
            </a:r>
            <a:endParaRPr sz="24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nvSpPr>
        <p:spPr>
          <a:xfrm>
            <a:off x="535940" y="250952"/>
            <a:ext cx="7997825" cy="595058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Analytics Application</a:t>
            </a:r>
            <a:endParaRPr sz="2400">
              <a:latin typeface="Times New Roman"/>
              <a:ea typeface="Times New Roman"/>
              <a:cs typeface="Times New Roman"/>
              <a:sym typeface="Times New Roman"/>
            </a:endParaRPr>
          </a:p>
          <a:p>
            <a:pPr indent="0" lvl="0" marL="0" rtl="0" algn="l">
              <a:lnSpc>
                <a:spcPct val="100000"/>
              </a:lnSpc>
              <a:spcBef>
                <a:spcPts val="78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3050" lvl="1" marL="651510" marR="5080" rtl="0" algn="just">
              <a:lnSpc>
                <a:spcPct val="100000"/>
              </a:lnSpc>
              <a:spcBef>
                <a:spcPts val="0"/>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This type of application </a:t>
            </a:r>
            <a:r>
              <a:rPr b="1" lang="en-US" sz="2100">
                <a:latin typeface="Times New Roman"/>
                <a:ea typeface="Times New Roman"/>
                <a:cs typeface="Times New Roman"/>
                <a:sym typeface="Times New Roman"/>
              </a:rPr>
              <a:t>collects data from multiple smart objects</a:t>
            </a:r>
            <a:r>
              <a:rPr lang="en-US" sz="2100">
                <a:latin typeface="Times New Roman"/>
                <a:ea typeface="Times New Roman"/>
                <a:cs typeface="Times New Roman"/>
                <a:sym typeface="Times New Roman"/>
              </a:rPr>
              <a:t>, 	</a:t>
            </a:r>
            <a:r>
              <a:rPr b="1" lang="en-US" sz="2100">
                <a:latin typeface="Times New Roman"/>
                <a:ea typeface="Times New Roman"/>
                <a:cs typeface="Times New Roman"/>
                <a:sym typeface="Times New Roman"/>
              </a:rPr>
              <a:t>processes </a:t>
            </a:r>
            <a:r>
              <a:rPr lang="en-US" sz="2100">
                <a:latin typeface="Times New Roman"/>
                <a:ea typeface="Times New Roman"/>
                <a:cs typeface="Times New Roman"/>
                <a:sym typeface="Times New Roman"/>
              </a:rPr>
              <a:t>the collected data, and </a:t>
            </a:r>
            <a:r>
              <a:rPr b="1" lang="en-US" sz="2100">
                <a:latin typeface="Times New Roman"/>
                <a:ea typeface="Times New Roman"/>
                <a:cs typeface="Times New Roman"/>
                <a:sym typeface="Times New Roman"/>
              </a:rPr>
              <a:t>displays information </a:t>
            </a:r>
            <a:r>
              <a:rPr lang="en-US" sz="2100">
                <a:latin typeface="Times New Roman"/>
                <a:ea typeface="Times New Roman"/>
                <a:cs typeface="Times New Roman"/>
                <a:sym typeface="Times New Roman"/>
              </a:rPr>
              <a:t>resulting 	from the data that was processed.</a:t>
            </a:r>
            <a:endParaRPr sz="2100">
              <a:latin typeface="Times New Roman"/>
              <a:ea typeface="Times New Roman"/>
              <a:cs typeface="Times New Roman"/>
              <a:sym typeface="Times New Roman"/>
            </a:endParaRPr>
          </a:p>
          <a:p>
            <a:pPr indent="0" lvl="1" marL="0" rtl="0" algn="l">
              <a:lnSpc>
                <a:spcPct val="100000"/>
              </a:lnSpc>
              <a:spcBef>
                <a:spcPts val="1115"/>
              </a:spcBef>
              <a:spcAft>
                <a:spcPts val="0"/>
              </a:spcAft>
              <a:buClr>
                <a:srgbClr val="FD8537"/>
              </a:buClr>
              <a:buSzPts val="2100"/>
              <a:buFont typeface="Quattrocento Sans"/>
              <a:buNone/>
            </a:pPr>
            <a:r>
              <a:t/>
            </a:r>
            <a:endParaRPr sz="2100">
              <a:latin typeface="Times New Roman"/>
              <a:ea typeface="Times New Roman"/>
              <a:cs typeface="Times New Roman"/>
              <a:sym typeface="Times New Roman"/>
            </a:endParaRPr>
          </a:p>
          <a:p>
            <a:pPr indent="-273050" lvl="1" marL="651510" marR="5080" rtl="0" algn="just">
              <a:lnSpc>
                <a:spcPct val="100000"/>
              </a:lnSpc>
              <a:spcBef>
                <a:spcPts val="0"/>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The display can be about any aspect of the IoT network, from 	</a:t>
            </a:r>
            <a:r>
              <a:rPr b="1" lang="en-US" sz="2100">
                <a:latin typeface="Times New Roman"/>
                <a:ea typeface="Times New Roman"/>
                <a:cs typeface="Times New Roman"/>
                <a:sym typeface="Times New Roman"/>
              </a:rPr>
              <a:t>historical  reports,  statistics,  or  trends  to  individual  system 	states.</a:t>
            </a:r>
            <a:endParaRPr sz="2100">
              <a:latin typeface="Times New Roman"/>
              <a:ea typeface="Times New Roman"/>
              <a:cs typeface="Times New Roman"/>
              <a:sym typeface="Times New Roman"/>
            </a:endParaRPr>
          </a:p>
          <a:p>
            <a:pPr indent="0" lvl="1" marL="0" rtl="0" algn="l">
              <a:lnSpc>
                <a:spcPct val="100000"/>
              </a:lnSpc>
              <a:spcBef>
                <a:spcPts val="1655"/>
              </a:spcBef>
              <a:spcAft>
                <a:spcPts val="0"/>
              </a:spcAft>
              <a:buClr>
                <a:srgbClr val="FD8537"/>
              </a:buClr>
              <a:buSzPts val="2100"/>
              <a:buFont typeface="Quattrocento Sans"/>
              <a:buNone/>
            </a:pPr>
            <a:r>
              <a:t/>
            </a:r>
            <a:endParaRPr sz="2100">
              <a:latin typeface="Times New Roman"/>
              <a:ea typeface="Times New Roman"/>
              <a:cs typeface="Times New Roman"/>
              <a:sym typeface="Times New Roman"/>
            </a:endParaRPr>
          </a:p>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Control Application</a:t>
            </a:r>
            <a:endParaRPr sz="2400">
              <a:latin typeface="Times New Roman"/>
              <a:ea typeface="Times New Roman"/>
              <a:cs typeface="Times New Roman"/>
              <a:sym typeface="Times New Roman"/>
            </a:endParaRPr>
          </a:p>
          <a:p>
            <a:pPr indent="0" lvl="0" marL="0" rtl="0" algn="l">
              <a:lnSpc>
                <a:spcPct val="100000"/>
              </a:lnSpc>
              <a:spcBef>
                <a:spcPts val="780"/>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273050" lvl="1" marL="651510" marR="7620" rtl="0" algn="just">
              <a:lnSpc>
                <a:spcPct val="100000"/>
              </a:lnSpc>
              <a:spcBef>
                <a:spcPts val="0"/>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This type of application </a:t>
            </a:r>
            <a:r>
              <a:rPr b="1" lang="en-US" sz="2100">
                <a:latin typeface="Times New Roman"/>
                <a:ea typeface="Times New Roman"/>
                <a:cs typeface="Times New Roman"/>
                <a:sym typeface="Times New Roman"/>
              </a:rPr>
              <a:t>controls the behaviour </a:t>
            </a:r>
            <a:r>
              <a:rPr lang="en-US" sz="2100">
                <a:latin typeface="Times New Roman"/>
                <a:ea typeface="Times New Roman"/>
                <a:cs typeface="Times New Roman"/>
                <a:sym typeface="Times New Roman"/>
              </a:rPr>
              <a:t>of the smart object 	or the </a:t>
            </a:r>
            <a:r>
              <a:rPr b="1" lang="en-US" sz="2100">
                <a:latin typeface="Times New Roman"/>
                <a:ea typeface="Times New Roman"/>
                <a:cs typeface="Times New Roman"/>
                <a:sym typeface="Times New Roman"/>
              </a:rPr>
              <a:t>behaviour of an object </a:t>
            </a:r>
            <a:r>
              <a:rPr lang="en-US" sz="2100">
                <a:latin typeface="Times New Roman"/>
                <a:ea typeface="Times New Roman"/>
                <a:cs typeface="Times New Roman"/>
                <a:sym typeface="Times New Roman"/>
              </a:rPr>
              <a:t>related to the smart object.</a:t>
            </a:r>
            <a:endParaRPr sz="2100">
              <a:latin typeface="Times New Roman"/>
              <a:ea typeface="Times New Roman"/>
              <a:cs typeface="Times New Roman"/>
              <a:sym typeface="Times New Roman"/>
            </a:endParaRPr>
          </a:p>
          <a:p>
            <a:pPr indent="0" lvl="1" marL="0" rtl="0" algn="l">
              <a:lnSpc>
                <a:spcPct val="100000"/>
              </a:lnSpc>
              <a:spcBef>
                <a:spcPts val="1115"/>
              </a:spcBef>
              <a:spcAft>
                <a:spcPts val="0"/>
              </a:spcAft>
              <a:buClr>
                <a:srgbClr val="FD8537"/>
              </a:buClr>
              <a:buSzPts val="2100"/>
              <a:buFont typeface="Quattrocento Sans"/>
              <a:buNone/>
            </a:pPr>
            <a:r>
              <a:t/>
            </a:r>
            <a:endParaRPr sz="2100">
              <a:latin typeface="Times New Roman"/>
              <a:ea typeface="Times New Roman"/>
              <a:cs typeface="Times New Roman"/>
              <a:sym typeface="Times New Roman"/>
            </a:endParaRPr>
          </a:p>
          <a:p>
            <a:pPr indent="-274320" lvl="1" marL="652780" rtl="0" algn="l">
              <a:lnSpc>
                <a:spcPct val="100000"/>
              </a:lnSpc>
              <a:spcBef>
                <a:spcPts val="5"/>
              </a:spcBef>
              <a:spcAft>
                <a:spcPts val="0"/>
              </a:spcAft>
              <a:buClr>
                <a:srgbClr val="FD8537"/>
              </a:buClr>
              <a:buSzPts val="1650"/>
              <a:buFont typeface="Quattrocento Sans"/>
              <a:buChar char="⚫"/>
            </a:pPr>
            <a:r>
              <a:rPr lang="en-US" sz="2100">
                <a:latin typeface="Times New Roman"/>
                <a:ea typeface="Times New Roman"/>
                <a:cs typeface="Times New Roman"/>
                <a:sym typeface="Times New Roman"/>
              </a:rPr>
              <a:t>For ex : a pressure sensor may be connected to a pump</a:t>
            </a:r>
            <a:endParaRPr sz="2100">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9"/>
          <p:cNvSpPr txBox="1"/>
          <p:nvPr/>
        </p:nvSpPr>
        <p:spPr>
          <a:xfrm>
            <a:off x="535940" y="1087881"/>
            <a:ext cx="8072120" cy="3744595"/>
          </a:xfrm>
          <a:prstGeom prst="rect">
            <a:avLst/>
          </a:prstGeom>
          <a:noFill/>
          <a:ln>
            <a:noFill/>
          </a:ln>
        </p:spPr>
        <p:txBody>
          <a:bodyPr anchorCtr="0" anchor="t" bIns="0" lIns="0" spcFirstLastPara="1" rIns="0" wrap="square" tIns="12050">
            <a:spAutoFit/>
          </a:bodyPr>
          <a:lstStyle/>
          <a:p>
            <a:pPr indent="-273685" lvl="0" marL="28638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An example of control system architecture is SCADA.</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3685" lvl="0" marL="286385" rtl="0" algn="l">
              <a:lnSpc>
                <a:spcPct val="100000"/>
              </a:lnSpc>
              <a:spcBef>
                <a:spcPts val="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SCADA	was	developed	as	a	universal	method	to</a:t>
            </a:r>
            <a:endParaRPr sz="2800">
              <a:latin typeface="Times New Roman"/>
              <a:ea typeface="Times New Roman"/>
              <a:cs typeface="Times New Roman"/>
              <a:sym typeface="Times New Roman"/>
            </a:endParaRPr>
          </a:p>
          <a:p>
            <a:pPr indent="0" lvl="0" marL="286385" rtl="0" algn="l">
              <a:lnSpc>
                <a:spcPct val="100000"/>
              </a:lnSpc>
              <a:spcBef>
                <a:spcPts val="0"/>
              </a:spcBef>
              <a:spcAft>
                <a:spcPts val="0"/>
              </a:spcAft>
              <a:buNone/>
            </a:pPr>
            <a:r>
              <a:rPr b="1" lang="en-US" sz="2800">
                <a:latin typeface="Times New Roman"/>
                <a:ea typeface="Times New Roman"/>
                <a:cs typeface="Times New Roman"/>
                <a:sym typeface="Times New Roman"/>
              </a:rPr>
              <a:t>access remote systems and send instructions</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l">
              <a:lnSpc>
                <a:spcPct val="100000"/>
              </a:lnSpc>
              <a:spcBef>
                <a:spcPts val="1340"/>
              </a:spcBef>
              <a:spcAft>
                <a:spcPts val="0"/>
              </a:spcAft>
              <a:buNone/>
            </a:pPr>
            <a:r>
              <a:t/>
            </a:r>
            <a:endParaRPr sz="280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One example where SCADA is widely used is in the </a:t>
            </a:r>
            <a:r>
              <a:rPr b="1" lang="en-US" sz="2800">
                <a:latin typeface="Times New Roman"/>
                <a:ea typeface="Times New Roman"/>
                <a:cs typeface="Times New Roman"/>
                <a:sym typeface="Times New Roman"/>
              </a:rPr>
              <a:t>control and monitoring of remote terminal units </a:t>
            </a:r>
            <a:r>
              <a:rPr lang="en-US" sz="2800">
                <a:latin typeface="Times New Roman"/>
                <a:ea typeface="Times New Roman"/>
                <a:cs typeface="Times New Roman"/>
                <a:sym typeface="Times New Roman"/>
              </a:rPr>
              <a:t>(RTUs) on the electrical distribution grid.</a:t>
            </a:r>
            <a:endParaRPr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993444" y="1549650"/>
            <a:ext cx="7234555" cy="2000885"/>
          </a:xfrm>
          <a:prstGeom prst="rect">
            <a:avLst/>
          </a:prstGeom>
          <a:noFill/>
          <a:ln>
            <a:noFill/>
          </a:ln>
        </p:spPr>
        <p:txBody>
          <a:bodyPr anchorCtr="0" anchor="t" bIns="0" lIns="0" spcFirstLastPara="1" rIns="0" wrap="square" tIns="85725">
            <a:spAutoFit/>
          </a:bodyPr>
          <a:lstStyle/>
          <a:p>
            <a:pPr indent="-342265" lvl="0" marL="354965"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For optimum security, IoT systems must:</a:t>
            </a:r>
            <a:endParaRPr sz="2400">
              <a:latin typeface="Times New Roman"/>
              <a:ea typeface="Times New Roman"/>
              <a:cs typeface="Times New Roman"/>
              <a:sym typeface="Times New Roman"/>
            </a:endParaRPr>
          </a:p>
          <a:p>
            <a:pPr indent="-342900" lvl="1" marL="812165" marR="5080" rtl="0" algn="just">
              <a:lnSpc>
                <a:spcPct val="100000"/>
              </a:lnSpc>
              <a:spcBef>
                <a:spcPts val="58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Be  able  to  identify  and  authenticate  all  entities involved in the IoT service(i.e., gateways, endpoint devices, home networks, roaming networks, service platforms)</a:t>
            </a:r>
            <a:endParaRPr sz="2400">
              <a:latin typeface="Times New Roman"/>
              <a:ea typeface="Times New Roman"/>
              <a:cs typeface="Times New Roman"/>
              <a:sym typeface="Times New Roman"/>
            </a:endParaRPr>
          </a:p>
        </p:txBody>
      </p:sp>
      <p:sp>
        <p:nvSpPr>
          <p:cNvPr id="108" name="Google Shape;108;p8"/>
          <p:cNvSpPr txBox="1"/>
          <p:nvPr/>
        </p:nvSpPr>
        <p:spPr>
          <a:xfrm>
            <a:off x="1450594" y="4037457"/>
            <a:ext cx="2493010" cy="1123315"/>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rgbClr val="DF752E"/>
              </a:buClr>
              <a:buSzPts val="1450"/>
              <a:buFont typeface="Noto Sans Symbols"/>
              <a:buChar char="▪"/>
            </a:pPr>
            <a:r>
              <a:rPr lang="en-US" sz="2400">
                <a:latin typeface="Times New Roman"/>
                <a:ea typeface="Times New Roman"/>
                <a:cs typeface="Times New Roman"/>
                <a:sym typeface="Times New Roman"/>
              </a:rPr>
              <a:t>Ensure  that  all endpoint  device encrypted</a:t>
            </a:r>
            <a:endParaRPr sz="2400">
              <a:latin typeface="Times New Roman"/>
              <a:ea typeface="Times New Roman"/>
              <a:cs typeface="Times New Roman"/>
              <a:sym typeface="Times New Roman"/>
            </a:endParaRPr>
          </a:p>
        </p:txBody>
      </p:sp>
      <p:sp>
        <p:nvSpPr>
          <p:cNvPr id="109" name="Google Shape;109;p8"/>
          <p:cNvSpPr txBox="1"/>
          <p:nvPr/>
        </p:nvSpPr>
        <p:spPr>
          <a:xfrm>
            <a:off x="4089019" y="4037457"/>
            <a:ext cx="4139700" cy="756900"/>
          </a:xfrm>
          <a:prstGeom prst="rect">
            <a:avLst/>
          </a:prstGeom>
          <a:noFill/>
          <a:ln>
            <a:noFill/>
          </a:ln>
        </p:spPr>
        <p:txBody>
          <a:bodyPr anchorCtr="0" anchor="t" bIns="0" lIns="0" spcFirstLastPara="1" rIns="0" wrap="square" tIns="12700">
            <a:spAutoFit/>
          </a:bodyPr>
          <a:lstStyle/>
          <a:p>
            <a:pPr indent="-91440" lvl="0" marL="103504" marR="5080" rtl="0" algn="l">
              <a:lnSpc>
                <a:spcPct val="100000"/>
              </a:lnSpc>
              <a:spcBef>
                <a:spcPts val="0"/>
              </a:spcBef>
              <a:spcAft>
                <a:spcPts val="0"/>
              </a:spcAft>
              <a:buNone/>
            </a:pPr>
            <a:r>
              <a:rPr lang="en-US" sz="2400">
                <a:latin typeface="Times New Roman"/>
                <a:ea typeface="Times New Roman"/>
                <a:cs typeface="Times New Roman"/>
                <a:sym typeface="Times New Roman"/>
              </a:rPr>
              <a:t>user	data	shared	between	the and</a:t>
            </a:r>
            <a:endParaRPr sz="2400">
              <a:latin typeface="Times New Roman"/>
              <a:ea typeface="Times New Roman"/>
              <a:cs typeface="Times New Roman"/>
              <a:sym typeface="Times New Roman"/>
            </a:endParaRPr>
          </a:p>
        </p:txBody>
      </p:sp>
      <p:sp>
        <p:nvSpPr>
          <p:cNvPr id="110" name="Google Shape;110;p8"/>
          <p:cNvSpPr txBox="1"/>
          <p:nvPr/>
        </p:nvSpPr>
        <p:spPr>
          <a:xfrm>
            <a:off x="5328175" y="4403225"/>
            <a:ext cx="3978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back-end	applications	is</a:t>
            </a:r>
            <a:endParaRPr sz="2400">
              <a:latin typeface="Times New Roman"/>
              <a:ea typeface="Times New Roman"/>
              <a:cs typeface="Times New Roman"/>
              <a:sym typeface="Times New Roman"/>
            </a:endParaRPr>
          </a:p>
        </p:txBody>
      </p:sp>
      <p:sp>
        <p:nvSpPr>
          <p:cNvPr id="111" name="Google Shape;111;p8"/>
          <p:cNvSpPr txBox="1"/>
          <p:nvPr/>
        </p:nvSpPr>
        <p:spPr>
          <a:xfrm>
            <a:off x="535940" y="327152"/>
            <a:ext cx="1430020" cy="39116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400" u="sng">
                <a:solidFill>
                  <a:srgbClr val="000000"/>
                </a:solidFill>
                <a:latin typeface="Times New Roman"/>
                <a:ea typeface="Times New Roman"/>
                <a:cs typeface="Times New Roman"/>
                <a:sym typeface="Times New Roman"/>
              </a:rPr>
              <a:t>ii. Security</a:t>
            </a:r>
            <a:endParaRPr sz="2400">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p80"/>
          <p:cNvPicPr preferRelativeResize="0"/>
          <p:nvPr/>
        </p:nvPicPr>
        <p:blipFill rotWithShape="1">
          <a:blip r:embed="rId3">
            <a:alphaModFix/>
          </a:blip>
          <a:srcRect b="0" l="0" r="0" t="0"/>
          <a:stretch/>
        </p:blipFill>
        <p:spPr>
          <a:xfrm>
            <a:off x="520128" y="1447800"/>
            <a:ext cx="8096250" cy="4991100"/>
          </a:xfrm>
          <a:prstGeom prst="rect">
            <a:avLst/>
          </a:prstGeom>
          <a:noFill/>
          <a:ln>
            <a:noFill/>
          </a:ln>
        </p:spPr>
      </p:pic>
      <p:sp>
        <p:nvSpPr>
          <p:cNvPr id="547" name="Google Shape;547;p80"/>
          <p:cNvSpPr txBox="1"/>
          <p:nvPr>
            <p:ph type="title"/>
          </p:nvPr>
        </p:nvSpPr>
        <p:spPr>
          <a:xfrm>
            <a:off x="187553" y="50038"/>
            <a:ext cx="7657871" cy="1323670"/>
          </a:xfrm>
          <a:prstGeom prst="rect">
            <a:avLst/>
          </a:prstGeom>
          <a:noFill/>
          <a:ln>
            <a:noFill/>
          </a:ln>
        </p:spPr>
        <p:txBody>
          <a:bodyPr anchorCtr="0" anchor="t" bIns="0" lIns="0" spcFirstLastPara="1" rIns="0" wrap="square" tIns="455625">
            <a:spAutoFit/>
          </a:bodyPr>
          <a:lstStyle/>
          <a:p>
            <a:pPr indent="0" lvl="0" marL="360680" marR="5080" rtl="0" algn="l">
              <a:lnSpc>
                <a:spcPct val="100000"/>
              </a:lnSpc>
              <a:spcBef>
                <a:spcPts val="0"/>
              </a:spcBef>
              <a:spcAft>
                <a:spcPts val="0"/>
              </a:spcAft>
              <a:buNone/>
            </a:pPr>
            <a:r>
              <a:rPr b="0" lang="en-US" sz="2800">
                <a:latin typeface="Times New Roman"/>
                <a:ea typeface="Times New Roman"/>
                <a:cs typeface="Times New Roman"/>
                <a:sym typeface="Times New Roman"/>
              </a:rPr>
              <a:t>S</a:t>
            </a:r>
            <a:r>
              <a:rPr b="0" lang="en-US" sz="2250">
                <a:latin typeface="Times New Roman"/>
                <a:ea typeface="Times New Roman"/>
                <a:cs typeface="Times New Roman"/>
                <a:sym typeface="Times New Roman"/>
              </a:rPr>
              <a:t>UPERVISORY </a:t>
            </a:r>
            <a:r>
              <a:rPr lang="en-US" sz="2800">
                <a:latin typeface="Times New Roman"/>
                <a:ea typeface="Times New Roman"/>
                <a:cs typeface="Times New Roman"/>
                <a:sym typeface="Times New Roman"/>
              </a:rPr>
              <a:t>C</a:t>
            </a:r>
            <a:r>
              <a:rPr lang="en-US" sz="2250">
                <a:latin typeface="Times New Roman"/>
                <a:ea typeface="Times New Roman"/>
                <a:cs typeface="Times New Roman"/>
                <a:sym typeface="Times New Roman"/>
              </a:rPr>
              <a:t>ONTROL </a:t>
            </a:r>
            <a:r>
              <a:rPr b="0" lang="en-US" sz="2250">
                <a:latin typeface="Times New Roman"/>
                <a:ea typeface="Times New Roman"/>
                <a:cs typeface="Times New Roman"/>
                <a:sym typeface="Times New Roman"/>
              </a:rPr>
              <a:t>AND </a:t>
            </a:r>
            <a:r>
              <a:rPr b="0" lang="en-US" sz="2800">
                <a:latin typeface="Times New Roman"/>
                <a:ea typeface="Times New Roman"/>
                <a:cs typeface="Times New Roman"/>
                <a:sym typeface="Times New Roman"/>
              </a:rPr>
              <a:t>D</a:t>
            </a:r>
            <a:r>
              <a:rPr b="0" lang="en-US" sz="2250">
                <a:latin typeface="Times New Roman"/>
                <a:ea typeface="Times New Roman"/>
                <a:cs typeface="Times New Roman"/>
                <a:sym typeface="Times New Roman"/>
              </a:rPr>
              <a:t>ATA </a:t>
            </a:r>
            <a:r>
              <a:rPr b="0" lang="en-US" sz="2800">
                <a:latin typeface="Times New Roman"/>
                <a:ea typeface="Times New Roman"/>
                <a:cs typeface="Times New Roman"/>
                <a:sym typeface="Times New Roman"/>
              </a:rPr>
              <a:t>A</a:t>
            </a:r>
            <a:r>
              <a:rPr b="0" lang="en-US" sz="2250">
                <a:latin typeface="Times New Roman"/>
                <a:ea typeface="Times New Roman"/>
                <a:cs typeface="Times New Roman"/>
                <a:sym typeface="Times New Roman"/>
              </a:rPr>
              <a:t>CQUISITION </a:t>
            </a:r>
            <a:r>
              <a:rPr b="0" lang="en-US" sz="2800">
                <a:latin typeface="Times New Roman"/>
                <a:ea typeface="Times New Roman"/>
                <a:cs typeface="Times New Roman"/>
                <a:sym typeface="Times New Roman"/>
              </a:rPr>
              <a:t>(</a:t>
            </a:r>
            <a:r>
              <a:rPr lang="en-US" sz="2800">
                <a:latin typeface="Times New Roman"/>
                <a:ea typeface="Times New Roman"/>
                <a:cs typeface="Times New Roman"/>
                <a:sym typeface="Times New Roman"/>
              </a:rPr>
              <a:t>SCADA</a:t>
            </a:r>
            <a:r>
              <a:rPr b="0"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1"/>
          <p:cNvSpPr txBox="1"/>
          <p:nvPr>
            <p:ph type="title"/>
          </p:nvPr>
        </p:nvSpPr>
        <p:spPr>
          <a:xfrm>
            <a:off x="187553" y="50038"/>
            <a:ext cx="7657871" cy="1323670"/>
          </a:xfrm>
          <a:prstGeom prst="rect">
            <a:avLst/>
          </a:prstGeom>
          <a:noFill/>
          <a:ln>
            <a:noFill/>
          </a:ln>
        </p:spPr>
        <p:txBody>
          <a:bodyPr anchorCtr="0" anchor="t" bIns="0" lIns="0" spcFirstLastPara="1" rIns="0" wrap="square" tIns="363925">
            <a:spAutoFit/>
          </a:bodyPr>
          <a:lstStyle/>
          <a:p>
            <a:pPr indent="0" lvl="0" marL="360680" rtl="0" algn="l">
              <a:lnSpc>
                <a:spcPct val="100000"/>
              </a:lnSpc>
              <a:spcBef>
                <a:spcPts val="0"/>
              </a:spcBef>
              <a:spcAft>
                <a:spcPts val="0"/>
              </a:spcAft>
              <a:buNone/>
            </a:pPr>
            <a:r>
              <a:rPr lang="en-US" sz="3200" cap="small">
                <a:latin typeface="Times New Roman"/>
                <a:ea typeface="Times New Roman"/>
                <a:cs typeface="Times New Roman"/>
                <a:sym typeface="Times New Roman"/>
              </a:rPr>
              <a:t>Data Versus Network Analytics</a:t>
            </a:r>
            <a:endParaRPr sz="3200">
              <a:latin typeface="Times New Roman"/>
              <a:ea typeface="Times New Roman"/>
              <a:cs typeface="Times New Roman"/>
              <a:sym typeface="Times New Roman"/>
            </a:endParaRPr>
          </a:p>
        </p:txBody>
      </p:sp>
      <p:sp>
        <p:nvSpPr>
          <p:cNvPr id="553" name="Google Shape;553;p81"/>
          <p:cNvSpPr txBox="1"/>
          <p:nvPr/>
        </p:nvSpPr>
        <p:spPr>
          <a:xfrm>
            <a:off x="535940" y="1545993"/>
            <a:ext cx="7308850" cy="4674870"/>
          </a:xfrm>
          <a:prstGeom prst="rect">
            <a:avLst/>
          </a:prstGeom>
          <a:noFill/>
          <a:ln>
            <a:noFill/>
          </a:ln>
        </p:spPr>
        <p:txBody>
          <a:bodyPr anchorCtr="0" anchor="t" bIns="0" lIns="0" spcFirstLastPara="1" rIns="0" wrap="square" tIns="88900">
            <a:spAutoFit/>
          </a:bodyPr>
          <a:lstStyle/>
          <a:p>
            <a:pPr indent="-273685" lvl="0" marL="286385" rtl="0" algn="just">
              <a:lnSpc>
                <a:spcPct val="100000"/>
              </a:lnSpc>
              <a:spcBef>
                <a:spcPts val="0"/>
              </a:spcBef>
              <a:spcAft>
                <a:spcPts val="0"/>
              </a:spcAft>
              <a:buClr>
                <a:srgbClr val="FD8537"/>
              </a:buClr>
              <a:buSzPts val="1750"/>
              <a:buFont typeface="Noto Sans Symbols"/>
              <a:buChar char="🞆"/>
            </a:pPr>
            <a:r>
              <a:rPr b="1" lang="en-US" sz="2500">
                <a:latin typeface="Times New Roman"/>
                <a:ea typeface="Times New Roman"/>
                <a:cs typeface="Times New Roman"/>
                <a:sym typeface="Times New Roman"/>
              </a:rPr>
              <a:t>Data analytics:</a:t>
            </a:r>
            <a:endParaRPr sz="2500">
              <a:latin typeface="Times New Roman"/>
              <a:ea typeface="Times New Roman"/>
              <a:cs typeface="Times New Roman"/>
              <a:sym typeface="Times New Roman"/>
            </a:endParaRPr>
          </a:p>
          <a:p>
            <a:pPr indent="-274319" lvl="0" marL="286385" marR="5080" rtl="0" algn="just">
              <a:lnSpc>
                <a:spcPct val="100000"/>
              </a:lnSpc>
              <a:spcBef>
                <a:spcPts val="60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This type of analytics processes the data collected by smart objects and combines it to provide an intelligent view related to the IoT system.</a:t>
            </a:r>
            <a:endParaRPr sz="2500">
              <a:latin typeface="Times New Roman"/>
              <a:ea typeface="Times New Roman"/>
              <a:cs typeface="Times New Roman"/>
              <a:sym typeface="Times New Roman"/>
            </a:endParaRPr>
          </a:p>
          <a:p>
            <a:pPr indent="0" lvl="0" marL="0" rtl="0" algn="l">
              <a:lnSpc>
                <a:spcPct val="100000"/>
              </a:lnSpc>
              <a:spcBef>
                <a:spcPts val="1330"/>
              </a:spcBef>
              <a:spcAft>
                <a:spcPts val="0"/>
              </a:spcAft>
              <a:buClr>
                <a:srgbClr val="FD8537"/>
              </a:buClr>
              <a:buSzPts val="2500"/>
              <a:buFont typeface="Noto Sans Symbols"/>
              <a:buNone/>
            </a:pPr>
            <a:r>
              <a:t/>
            </a:r>
            <a:endParaRPr sz="2500">
              <a:latin typeface="Times New Roman"/>
              <a:ea typeface="Times New Roman"/>
              <a:cs typeface="Times New Roman"/>
              <a:sym typeface="Times New Roman"/>
            </a:endParaRPr>
          </a:p>
          <a:p>
            <a:pPr indent="-273685" lvl="0" marL="286385" rtl="0" algn="just">
              <a:lnSpc>
                <a:spcPct val="100000"/>
              </a:lnSpc>
              <a:spcBef>
                <a:spcPts val="0"/>
              </a:spcBef>
              <a:spcAft>
                <a:spcPts val="0"/>
              </a:spcAft>
              <a:buClr>
                <a:srgbClr val="FD8537"/>
              </a:buClr>
              <a:buSzPts val="1750"/>
              <a:buFont typeface="Noto Sans Symbols"/>
              <a:buChar char="🞆"/>
            </a:pPr>
            <a:r>
              <a:rPr b="1" lang="en-US" sz="2500">
                <a:latin typeface="Times New Roman"/>
                <a:ea typeface="Times New Roman"/>
                <a:cs typeface="Times New Roman"/>
                <a:sym typeface="Times New Roman"/>
              </a:rPr>
              <a:t>Network analytics:</a:t>
            </a:r>
            <a:endParaRPr sz="2500">
              <a:latin typeface="Times New Roman"/>
              <a:ea typeface="Times New Roman"/>
              <a:cs typeface="Times New Roman"/>
              <a:sym typeface="Times New Roman"/>
            </a:endParaRPr>
          </a:p>
          <a:p>
            <a:pPr indent="-274319" lvl="0" marL="286385" marR="5715" rtl="0" algn="just">
              <a:lnSpc>
                <a:spcPct val="100000"/>
              </a:lnSpc>
              <a:spcBef>
                <a:spcPts val="600"/>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Most  IoT  systems  are  built  around  smart  objects connected to the network</a:t>
            </a:r>
            <a:endParaRPr sz="2500">
              <a:latin typeface="Times New Roman"/>
              <a:ea typeface="Times New Roman"/>
              <a:cs typeface="Times New Roman"/>
              <a:sym typeface="Times New Roman"/>
            </a:endParaRPr>
          </a:p>
          <a:p>
            <a:pPr indent="-274319" lvl="0" marL="286385" marR="5080" rtl="0" algn="just">
              <a:lnSpc>
                <a:spcPct val="100000"/>
              </a:lnSpc>
              <a:spcBef>
                <a:spcPts val="605"/>
              </a:spcBef>
              <a:spcAft>
                <a:spcPts val="0"/>
              </a:spcAft>
              <a:buClr>
                <a:srgbClr val="FD8537"/>
              </a:buClr>
              <a:buSzPts val="1750"/>
              <a:buFont typeface="Noto Sans Symbols"/>
              <a:buChar char="🞆"/>
            </a:pPr>
            <a:r>
              <a:rPr lang="en-US" sz="2500">
                <a:latin typeface="Times New Roman"/>
                <a:ea typeface="Times New Roman"/>
                <a:cs typeface="Times New Roman"/>
                <a:sym typeface="Times New Roman"/>
              </a:rPr>
              <a:t>A loss or degradation in connectivity is likely to affect the efficiency of the system. Such a loss can have dramatic effects.</a:t>
            </a:r>
            <a:endParaRPr sz="2500">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nvSpPr>
        <p:spPr>
          <a:xfrm>
            <a:off x="231140" y="267716"/>
            <a:ext cx="8608060" cy="42138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cap="small">
                <a:solidFill>
                  <a:srgbClr val="565F6C"/>
                </a:solidFill>
                <a:latin typeface="Arial"/>
                <a:ea typeface="Arial"/>
                <a:cs typeface="Arial"/>
                <a:sym typeface="Arial"/>
              </a:rPr>
              <a:t>IoT Data Management and Compute Stack</a:t>
            </a:r>
            <a:endParaRPr sz="2800">
              <a:latin typeface="Arial"/>
              <a:ea typeface="Arial"/>
              <a:cs typeface="Arial"/>
              <a:sym typeface="Arial"/>
            </a:endParaRPr>
          </a:p>
          <a:p>
            <a:pPr indent="0" lvl="0" marL="0" rtl="0" algn="l">
              <a:lnSpc>
                <a:spcPct val="100000"/>
              </a:lnSpc>
              <a:spcBef>
                <a:spcPts val="2310"/>
              </a:spcBef>
              <a:spcAft>
                <a:spcPts val="0"/>
              </a:spcAft>
              <a:buNone/>
            </a:pPr>
            <a:r>
              <a:t/>
            </a:r>
            <a:endParaRPr sz="2250">
              <a:latin typeface="Arial"/>
              <a:ea typeface="Arial"/>
              <a:cs typeface="Arial"/>
              <a:sym typeface="Arial"/>
            </a:endParaRPr>
          </a:p>
          <a:p>
            <a:pPr indent="-274320" lvl="0" marL="438784"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massive  scale  of  IoT  networks  is  fundamentally driving  new  architectures.  As  per  the  projections  by Cisco nearly 50 billion devices will be connected to the IoT networks by the year 2020.</a:t>
            </a:r>
            <a:endParaRPr sz="2800">
              <a:latin typeface="Times New Roman"/>
              <a:ea typeface="Times New Roman"/>
              <a:cs typeface="Times New Roman"/>
              <a:sym typeface="Times New Roman"/>
            </a:endParaRPr>
          </a:p>
          <a:p>
            <a:pPr indent="0" lvl="0" marL="0" rtl="0" algn="l">
              <a:lnSpc>
                <a:spcPct val="100000"/>
              </a:lnSpc>
              <a:spcBef>
                <a:spcPts val="134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20" lvl="0" marL="438784" marR="762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In fact, the data generated by IoT sensors is one of the single biggest challenges in building an IoT system.</a:t>
            </a:r>
            <a:endParaRPr sz="2800">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3"/>
          <p:cNvSpPr txBox="1"/>
          <p:nvPr/>
        </p:nvSpPr>
        <p:spPr>
          <a:xfrm>
            <a:off x="535940" y="1621281"/>
            <a:ext cx="7312025" cy="3594100"/>
          </a:xfrm>
          <a:prstGeom prst="rect">
            <a:avLst/>
          </a:prstGeom>
          <a:noFill/>
          <a:ln>
            <a:noFill/>
          </a:ln>
        </p:spPr>
        <p:txBody>
          <a:bodyPr anchorCtr="0" anchor="t" bIns="0" lIns="0" spcFirstLastPara="1" rIns="0" wrap="square" tIns="12050">
            <a:spAutoFit/>
          </a:bodyPr>
          <a:lstStyle/>
          <a:p>
            <a:pPr indent="-274319" lvl="0" marL="286385" marR="5080" rtl="0" algn="just">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In  the  case  of  modern  IT  networks,  the  data sourced  by  a  computer  or  server  is  typically generated  by  the  client/server  communications model, and it serves the needs of the application.</a:t>
            </a:r>
            <a:endParaRPr sz="2800">
              <a:latin typeface="Times New Roman"/>
              <a:ea typeface="Times New Roman"/>
              <a:cs typeface="Times New Roman"/>
              <a:sym typeface="Times New Roman"/>
            </a:endParaRPr>
          </a:p>
          <a:p>
            <a:pPr indent="0" lvl="0" marL="0" rtl="0" algn="l">
              <a:lnSpc>
                <a:spcPct val="100000"/>
              </a:lnSpc>
              <a:spcBef>
                <a:spcPts val="1335"/>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274319" lvl="0" marL="286385" marR="5080" rtl="0" algn="just">
              <a:lnSpc>
                <a:spcPct val="100200"/>
              </a:lnSpc>
              <a:spcBef>
                <a:spcPts val="5"/>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In  sensor  networks,  the  vast  majority  of  data generated is unstructured and of very little use on its own</a:t>
            </a:r>
            <a:r>
              <a:rPr lang="en-US" sz="2800">
                <a:latin typeface="Arial"/>
                <a:ea typeface="Arial"/>
                <a:cs typeface="Arial"/>
                <a:sym typeface="Arial"/>
              </a:rPr>
              <a:t>.</a:t>
            </a:r>
            <a:endParaRPr sz="28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4"/>
          <p:cNvSpPr txBox="1"/>
          <p:nvPr/>
        </p:nvSpPr>
        <p:spPr>
          <a:xfrm>
            <a:off x="231140" y="616661"/>
            <a:ext cx="8148955" cy="5213350"/>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In  most  cases,  the  processing  location  is  outside  the  smart object. A natural location for this processing activity is the cloud.</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900"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Smart objects need to connect to the cloud, and data processing is centralized.</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One advantage of this model is </a:t>
            </a:r>
            <a:r>
              <a:rPr b="1" lang="en-US" sz="2400">
                <a:latin typeface="Times New Roman"/>
                <a:ea typeface="Times New Roman"/>
                <a:cs typeface="Times New Roman"/>
                <a:sym typeface="Times New Roman"/>
              </a:rPr>
              <a:t>simplicity</a:t>
            </a:r>
            <a:r>
              <a:rPr lang="en-US" sz="2400">
                <a:latin typeface="Times New Roman"/>
                <a:ea typeface="Times New Roman"/>
                <a:cs typeface="Times New Roman"/>
                <a:sym typeface="Times New Roman"/>
              </a:rPr>
              <a:t>. Objects just need to</a:t>
            </a:r>
            <a:endParaRPr sz="2400">
              <a:latin typeface="Times New Roman"/>
              <a:ea typeface="Times New Roman"/>
              <a:cs typeface="Times New Roman"/>
              <a:sym typeface="Times New Roman"/>
            </a:endParaRPr>
          </a:p>
          <a:p>
            <a:pPr indent="0" lvl="0" marL="355600" rtl="0" algn="l">
              <a:lnSpc>
                <a:spcPct val="100000"/>
              </a:lnSpc>
              <a:spcBef>
                <a:spcPts val="0"/>
              </a:spcBef>
              <a:spcAft>
                <a:spcPts val="0"/>
              </a:spcAft>
              <a:buNone/>
            </a:pPr>
            <a:r>
              <a:rPr lang="en-US" sz="2400">
                <a:latin typeface="Times New Roman"/>
                <a:ea typeface="Times New Roman"/>
                <a:cs typeface="Times New Roman"/>
                <a:sym typeface="Times New Roman"/>
              </a:rPr>
              <a:t>connect to a central cloud application.</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This model also has some limitations.</a:t>
            </a:r>
            <a:endParaRPr sz="2400">
              <a:latin typeface="Times New Roman"/>
              <a:ea typeface="Times New Roman"/>
              <a:cs typeface="Times New Roman"/>
              <a:sym typeface="Times New Roman"/>
            </a:endParaRPr>
          </a:p>
          <a:p>
            <a:pPr indent="-343535" lvl="1" marL="721360" marR="5080" rtl="0" algn="l">
              <a:lnSpc>
                <a:spcPct val="100000"/>
              </a:lnSpc>
              <a:spcBef>
                <a:spcPts val="515"/>
              </a:spcBef>
              <a:spcAft>
                <a:spcPts val="0"/>
              </a:spcAft>
              <a:buClr>
                <a:srgbClr val="FD8537"/>
              </a:buClr>
              <a:buSzPts val="1650"/>
              <a:buFont typeface="Arial"/>
              <a:buChar char="•"/>
            </a:pPr>
            <a:r>
              <a:rPr lang="en-US" sz="2100">
                <a:latin typeface="Times New Roman"/>
                <a:ea typeface="Times New Roman"/>
                <a:cs typeface="Times New Roman"/>
                <a:sym typeface="Times New Roman"/>
              </a:rPr>
              <a:t>The data volume increases with more number of smart objects being connected to the network which in turn creates a new requirements.</a:t>
            </a:r>
            <a:endParaRPr sz="2100">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5"/>
          <p:cNvSpPr txBox="1"/>
          <p:nvPr/>
        </p:nvSpPr>
        <p:spPr>
          <a:xfrm>
            <a:off x="535940" y="1622805"/>
            <a:ext cx="6985000" cy="2465705"/>
          </a:xfrm>
          <a:prstGeom prst="rect">
            <a:avLst/>
          </a:prstGeom>
          <a:noFill/>
          <a:ln>
            <a:noFill/>
          </a:ln>
        </p:spPr>
        <p:txBody>
          <a:bodyPr anchorCtr="0" anchor="t" bIns="0" lIns="0" spcFirstLastPara="1" rIns="0" wrap="square" tIns="12050">
            <a:spAutoFit/>
          </a:bodyPr>
          <a:lstStyle/>
          <a:p>
            <a:pPr indent="-358140" lvl="0" marL="370840" rtl="0" algn="l">
              <a:lnSpc>
                <a:spcPct val="100000"/>
              </a:lnSpc>
              <a:spcBef>
                <a:spcPts val="0"/>
              </a:spcBef>
              <a:spcAft>
                <a:spcPts val="0"/>
              </a:spcAft>
              <a:buClr>
                <a:srgbClr val="FD8537"/>
              </a:buClr>
              <a:buSzPts val="1650"/>
              <a:buFont typeface="Noto Sans Symbols"/>
              <a:buChar char="🞆"/>
            </a:pPr>
            <a:r>
              <a:rPr lang="en-US" sz="2800">
                <a:latin typeface="Times New Roman"/>
                <a:ea typeface="Times New Roman"/>
                <a:cs typeface="Times New Roman"/>
                <a:sym typeface="Times New Roman"/>
              </a:rPr>
              <a:t>These new requirements include the following</a:t>
            </a:r>
            <a:endParaRPr sz="2800">
              <a:latin typeface="Times New Roman"/>
              <a:ea typeface="Times New Roman"/>
              <a:cs typeface="Times New Roman"/>
              <a:sym typeface="Times New Roman"/>
            </a:endParaRPr>
          </a:p>
          <a:p>
            <a:pPr indent="0" lvl="0" marL="0" rtl="0" algn="l">
              <a:lnSpc>
                <a:spcPct val="100000"/>
              </a:lnSpc>
              <a:spcBef>
                <a:spcPts val="1355"/>
              </a:spcBef>
              <a:spcAft>
                <a:spcPts val="0"/>
              </a:spcAft>
              <a:buNone/>
            </a:pPr>
            <a:r>
              <a:t/>
            </a:r>
            <a:endParaRPr sz="2800">
              <a:latin typeface="Times New Roman"/>
              <a:ea typeface="Times New Roman"/>
              <a:cs typeface="Times New Roman"/>
              <a:sym typeface="Times New Roman"/>
            </a:endParaRPr>
          </a:p>
          <a:p>
            <a:pPr indent="-514983" lvl="0" marL="527685" rtl="0" algn="l">
              <a:lnSpc>
                <a:spcPct val="100000"/>
              </a:lnSpc>
              <a:spcBef>
                <a:spcPts val="0"/>
              </a:spcBef>
              <a:spcAft>
                <a:spcPts val="0"/>
              </a:spcAft>
              <a:buClr>
                <a:srgbClr val="FD8537"/>
              </a:buClr>
              <a:buSzPts val="1950"/>
              <a:buFont typeface="Arial"/>
              <a:buAutoNum type="arabicPeriod"/>
            </a:pPr>
            <a:r>
              <a:rPr b="1" lang="en-US" sz="2800">
                <a:latin typeface="Arial"/>
                <a:ea typeface="Arial"/>
                <a:cs typeface="Arial"/>
                <a:sym typeface="Arial"/>
              </a:rPr>
              <a:t>Minimizing latency</a:t>
            </a:r>
            <a:endParaRPr sz="28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950"/>
              <a:buFont typeface="Arial"/>
              <a:buAutoNum type="arabicPeriod"/>
            </a:pPr>
            <a:r>
              <a:rPr b="1" lang="en-US" sz="2800">
                <a:latin typeface="Arial"/>
                <a:ea typeface="Arial"/>
                <a:cs typeface="Arial"/>
                <a:sym typeface="Arial"/>
              </a:rPr>
              <a:t>Conserving network bandwidth</a:t>
            </a:r>
            <a:endParaRPr sz="2800">
              <a:latin typeface="Arial"/>
              <a:ea typeface="Arial"/>
              <a:cs typeface="Arial"/>
              <a:sym typeface="Arial"/>
            </a:endParaRPr>
          </a:p>
          <a:p>
            <a:pPr indent="-514983" lvl="0" marL="527685" rtl="0" algn="l">
              <a:lnSpc>
                <a:spcPct val="100000"/>
              </a:lnSpc>
              <a:spcBef>
                <a:spcPts val="600"/>
              </a:spcBef>
              <a:spcAft>
                <a:spcPts val="0"/>
              </a:spcAft>
              <a:buClr>
                <a:srgbClr val="FD8537"/>
              </a:buClr>
              <a:buSzPts val="1950"/>
              <a:buFont typeface="Arial"/>
              <a:buAutoNum type="arabicPeriod"/>
            </a:pPr>
            <a:r>
              <a:rPr b="1" lang="en-US" sz="2800">
                <a:latin typeface="Arial"/>
                <a:ea typeface="Arial"/>
                <a:cs typeface="Arial"/>
                <a:sym typeface="Arial"/>
              </a:rPr>
              <a:t>Increasing local efficiency</a:t>
            </a:r>
            <a:endParaRPr sz="280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6"/>
          <p:cNvSpPr txBox="1"/>
          <p:nvPr/>
        </p:nvSpPr>
        <p:spPr>
          <a:xfrm>
            <a:off x="535940" y="1211326"/>
            <a:ext cx="7768590" cy="3622675"/>
          </a:xfrm>
          <a:prstGeom prst="rect">
            <a:avLst/>
          </a:prstGeom>
          <a:noFill/>
          <a:ln>
            <a:noFill/>
          </a:ln>
        </p:spPr>
        <p:txBody>
          <a:bodyPr anchorCtr="0" anchor="t" bIns="0" lIns="0" spcFirstLastPara="1" rIns="0" wrap="square" tIns="12700">
            <a:spAutoFit/>
          </a:bodyPr>
          <a:lstStyle/>
          <a:p>
            <a:pPr indent="-342900" lvl="0" marL="35560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Data management in traditional IT systems is very simple.</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endpoints  (laptops,  printers,  IP  phones,  and  so  on) communicate over an IP core network to servers in the data center or cloud.</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715"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Data is generally stored in the data center, and the physical links  from  access  to  core  are  typically  high  bandwidth, meaning access to IT data is quick.</a:t>
            </a:r>
            <a:endParaRPr sz="2400">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87"/>
          <p:cNvPicPr preferRelativeResize="0"/>
          <p:nvPr/>
        </p:nvPicPr>
        <p:blipFill rotWithShape="1">
          <a:blip r:embed="rId3">
            <a:alphaModFix/>
          </a:blip>
          <a:srcRect b="0" l="0" r="0" t="0"/>
          <a:stretch/>
        </p:blipFill>
        <p:spPr>
          <a:xfrm>
            <a:off x="0" y="0"/>
            <a:ext cx="8915400" cy="68579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8"/>
          <p:cNvSpPr txBox="1"/>
          <p:nvPr/>
        </p:nvSpPr>
        <p:spPr>
          <a:xfrm>
            <a:off x="383540" y="214376"/>
            <a:ext cx="8150225" cy="6092190"/>
          </a:xfrm>
          <a:prstGeom prst="rect">
            <a:avLst/>
          </a:prstGeom>
          <a:noFill/>
          <a:ln>
            <a:noFill/>
          </a:ln>
        </p:spPr>
        <p:txBody>
          <a:bodyPr anchorCtr="0" anchor="t" bIns="0" lIns="0" spcFirstLastPara="1" rIns="0" wrap="square" tIns="53975">
            <a:spAutoFit/>
          </a:bodyPr>
          <a:lstStyle/>
          <a:p>
            <a:pPr indent="0" lvl="0" marL="12700" marR="8255" rtl="0" algn="l">
              <a:lnSpc>
                <a:spcPct val="107916"/>
              </a:lnSpc>
              <a:spcBef>
                <a:spcPts val="0"/>
              </a:spcBef>
              <a:spcAft>
                <a:spcPts val="0"/>
              </a:spcAft>
              <a:buNone/>
            </a:pPr>
            <a:r>
              <a:rPr lang="en-US" sz="2400">
                <a:latin typeface="Times New Roman"/>
                <a:ea typeface="Times New Roman"/>
                <a:cs typeface="Times New Roman"/>
                <a:sym typeface="Times New Roman"/>
              </a:rPr>
              <a:t>IoT	systems	function	differently.	Several	data-related	problems need to be addressed:</a:t>
            </a:r>
            <a:endParaRPr sz="2400">
              <a:latin typeface="Times New Roman"/>
              <a:ea typeface="Times New Roman"/>
              <a:cs typeface="Times New Roman"/>
              <a:sym typeface="Times New Roman"/>
            </a:endParaRPr>
          </a:p>
          <a:p>
            <a:pPr indent="0" lvl="0" marL="0" rtl="0" algn="l">
              <a:lnSpc>
                <a:spcPct val="100000"/>
              </a:lnSpc>
              <a:spcBef>
                <a:spcPts val="710"/>
              </a:spcBef>
              <a:spcAft>
                <a:spcPts val="0"/>
              </a:spcAft>
              <a:buNone/>
            </a:pPr>
            <a:r>
              <a:t/>
            </a:r>
            <a:endParaRPr sz="2400">
              <a:latin typeface="Times New Roman"/>
              <a:ea typeface="Times New Roman"/>
              <a:cs typeface="Times New Roman"/>
              <a:sym typeface="Times New Roman"/>
            </a:endParaRPr>
          </a:p>
          <a:p>
            <a:pPr indent="-514983" lvl="0" marL="527685" rtl="0" algn="l">
              <a:lnSpc>
                <a:spcPct val="100000"/>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Bandwidth in last-mile IoT networks is very limited.</a:t>
            </a:r>
            <a:endParaRPr sz="2400">
              <a:latin typeface="Times New Roman"/>
              <a:ea typeface="Times New Roman"/>
              <a:cs typeface="Times New Roman"/>
              <a:sym typeface="Times New Roman"/>
            </a:endParaRPr>
          </a:p>
          <a:p>
            <a:pPr indent="0" lvl="0" marL="0" rtl="0" algn="l">
              <a:lnSpc>
                <a:spcPct val="100000"/>
              </a:lnSpc>
              <a:spcBef>
                <a:spcPts val="75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4983" lvl="0" marL="527685" rtl="0" algn="l">
              <a:lnSpc>
                <a:spcPct val="100000"/>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Latency can be very high.</a:t>
            </a:r>
            <a:endParaRPr sz="2400">
              <a:latin typeface="Times New Roman"/>
              <a:ea typeface="Times New Roman"/>
              <a:cs typeface="Times New Roman"/>
              <a:sym typeface="Times New Roman"/>
            </a:endParaRPr>
          </a:p>
          <a:p>
            <a:pPr indent="0" lvl="0" marL="0" rtl="0" algn="l">
              <a:lnSpc>
                <a:spcPct val="100000"/>
              </a:lnSpc>
              <a:spcBef>
                <a:spcPts val="107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5619" lvl="0" marL="527685" marR="5080" rtl="0" algn="just">
              <a:lnSpc>
                <a:spcPct val="107916"/>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Network backhaul from the gateway can be unreliable and often depends on 3G/LTE or even satellite links</a:t>
            </a:r>
            <a:endParaRPr sz="2400">
              <a:latin typeface="Times New Roman"/>
              <a:ea typeface="Times New Roman"/>
              <a:cs typeface="Times New Roman"/>
              <a:sym typeface="Times New Roman"/>
            </a:endParaRPr>
          </a:p>
          <a:p>
            <a:pPr indent="0" lvl="0" marL="0" rtl="0" algn="l">
              <a:lnSpc>
                <a:spcPct val="100000"/>
              </a:lnSpc>
              <a:spcBef>
                <a:spcPts val="104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5619" lvl="0" marL="527685" marR="5715" rtl="0" algn="just">
              <a:lnSpc>
                <a:spcPct val="107916"/>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The volume of data transmitted over the backhaul can be high,  and  much  of  the  data  may  not  really  be  that interesting(such as simple polling messages).</a:t>
            </a:r>
            <a:endParaRPr sz="2400">
              <a:latin typeface="Times New Roman"/>
              <a:ea typeface="Times New Roman"/>
              <a:cs typeface="Times New Roman"/>
              <a:sym typeface="Times New Roman"/>
            </a:endParaRPr>
          </a:p>
          <a:p>
            <a:pPr indent="0" lvl="0" marL="0" rtl="0" algn="l">
              <a:lnSpc>
                <a:spcPct val="100000"/>
              </a:lnSpc>
              <a:spcBef>
                <a:spcPts val="1040"/>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515619" lvl="0" marL="527685" marR="6350" rtl="0" algn="just">
              <a:lnSpc>
                <a:spcPct val="107916"/>
              </a:lnSpc>
              <a:spcBef>
                <a:spcPts val="0"/>
              </a:spcBef>
              <a:spcAft>
                <a:spcPts val="0"/>
              </a:spcAft>
              <a:buClr>
                <a:srgbClr val="FD8537"/>
              </a:buClr>
              <a:buSzPts val="1650"/>
              <a:buFont typeface="Times New Roman"/>
              <a:buAutoNum type="arabicPeriod"/>
            </a:pPr>
            <a:r>
              <a:rPr lang="en-US" sz="2400">
                <a:latin typeface="Times New Roman"/>
                <a:ea typeface="Times New Roman"/>
                <a:cs typeface="Times New Roman"/>
                <a:sym typeface="Times New Roman"/>
              </a:rPr>
              <a:t>Big  data  is  getting  bigger.  The  concept  of  storing  and analyzing all sensor data in the cloud is impractical.</a:t>
            </a:r>
            <a:endParaRPr sz="2400">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9"/>
          <p:cNvSpPr txBox="1"/>
          <p:nvPr/>
        </p:nvSpPr>
        <p:spPr>
          <a:xfrm>
            <a:off x="307340" y="22352"/>
            <a:ext cx="8302625" cy="5756910"/>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Times New Roman"/>
                <a:ea typeface="Times New Roman"/>
                <a:cs typeface="Times New Roman"/>
                <a:sym typeface="Times New Roman"/>
              </a:rPr>
              <a:t>Fog Computing</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None/>
            </a:pPr>
            <a:r>
              <a:t/>
            </a:r>
            <a:endParaRPr sz="2400">
              <a:latin typeface="Times New Roman"/>
              <a:ea typeface="Times New Roman"/>
              <a:cs typeface="Times New Roman"/>
              <a:sym typeface="Times New Roman"/>
            </a:endParaRPr>
          </a:p>
          <a:p>
            <a:pPr indent="-342900" lvl="0" marL="355600" marR="508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solution to the challenges encountered in data management is to </a:t>
            </a:r>
            <a:r>
              <a:rPr b="1" lang="en-US" sz="2400">
                <a:latin typeface="Times New Roman"/>
                <a:ea typeface="Times New Roman"/>
                <a:cs typeface="Times New Roman"/>
                <a:sym typeface="Times New Roman"/>
              </a:rPr>
              <a:t>distribute data management throughout the IoT system</a:t>
            </a:r>
            <a:r>
              <a:rPr lang="en-US" sz="2400">
                <a:latin typeface="Times New Roman"/>
                <a:ea typeface="Times New Roman"/>
                <a:cs typeface="Times New Roman"/>
                <a:sym typeface="Times New Roman"/>
              </a:rPr>
              <a:t>, as close to the edge of the IP network as possible.</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900" lvl="0" marL="355600" marR="6985"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best-known  embodiment  of  edge  services  in  IoT is  </a:t>
            </a:r>
            <a:r>
              <a:rPr b="1" lang="en-US" sz="2400">
                <a:latin typeface="Times New Roman"/>
                <a:ea typeface="Times New Roman"/>
                <a:cs typeface="Times New Roman"/>
                <a:sym typeface="Times New Roman"/>
              </a:rPr>
              <a:t>fog computing</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900" lvl="0" marL="355600" marR="6350" rtl="0" algn="just">
              <a:lnSpc>
                <a:spcPct val="100000"/>
              </a:lnSpc>
              <a:spcBef>
                <a:spcPts val="0"/>
              </a:spcBef>
              <a:spcAft>
                <a:spcPts val="0"/>
              </a:spcAft>
              <a:buClr>
                <a:srgbClr val="FD8537"/>
              </a:buClr>
              <a:buSzPts val="1650"/>
              <a:buFont typeface="Arial"/>
              <a:buChar char="•"/>
            </a:pPr>
            <a:r>
              <a:rPr lang="en-US" sz="2400">
                <a:solidFill>
                  <a:srgbClr val="FD8537"/>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Any device with computing, storage, and network connectivity can be </a:t>
            </a:r>
            <a:r>
              <a:rPr b="1" lang="en-US" sz="2400">
                <a:latin typeface="Times New Roman"/>
                <a:ea typeface="Times New Roman"/>
                <a:cs typeface="Times New Roman"/>
                <a:sym typeface="Times New Roman"/>
              </a:rPr>
              <a:t>a fog node</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Examples	include	industrial	controllers,	switches,	routers,</a:t>
            </a:r>
            <a:endParaRPr sz="2400">
              <a:latin typeface="Times New Roman"/>
              <a:ea typeface="Times New Roman"/>
              <a:cs typeface="Times New Roman"/>
              <a:sym typeface="Times New Roman"/>
            </a:endParaRPr>
          </a:p>
          <a:p>
            <a:pPr indent="0" lvl="0" marL="355600" rtl="0" algn="l">
              <a:lnSpc>
                <a:spcPct val="100000"/>
              </a:lnSpc>
              <a:spcBef>
                <a:spcPts val="0"/>
              </a:spcBef>
              <a:spcAft>
                <a:spcPts val="0"/>
              </a:spcAft>
              <a:buNone/>
            </a:pPr>
            <a:r>
              <a:rPr lang="en-US" sz="2400">
                <a:latin typeface="Times New Roman"/>
                <a:ea typeface="Times New Roman"/>
                <a:cs typeface="Times New Roman"/>
                <a:sym typeface="Times New Roman"/>
              </a:rPr>
              <a:t>embedded servers, and IoT gateways</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nvSpPr>
        <p:spPr>
          <a:xfrm>
            <a:off x="535940" y="327152"/>
            <a:ext cx="7998459" cy="5223510"/>
          </a:xfrm>
          <a:prstGeom prst="rect">
            <a:avLst/>
          </a:prstGeom>
          <a:noFill/>
          <a:ln>
            <a:noFill/>
          </a:ln>
        </p:spPr>
        <p:txBody>
          <a:bodyPr anchorCtr="0" anchor="t" bIns="0" lIns="0" spcFirstLastPara="1" rIns="0" wrap="square" tIns="12700">
            <a:spAutoFit/>
          </a:bodyPr>
          <a:lstStyle/>
          <a:p>
            <a:pPr indent="-514983" lvl="0" marL="527685" rtl="0" algn="l">
              <a:lnSpc>
                <a:spcPct val="100000"/>
              </a:lnSpc>
              <a:spcBef>
                <a:spcPts val="0"/>
              </a:spcBef>
              <a:spcAft>
                <a:spcPts val="0"/>
              </a:spcAft>
              <a:buClr>
                <a:srgbClr val="FD8537"/>
              </a:buClr>
              <a:buSzPts val="1650"/>
              <a:buFont typeface="Times New Roman"/>
              <a:buAutoNum type="romanLcPeriod" startAt="3"/>
            </a:pPr>
            <a:r>
              <a:rPr b="1" lang="en-US" sz="2400">
                <a:latin typeface="Times New Roman"/>
                <a:ea typeface="Times New Roman"/>
                <a:cs typeface="Times New Roman"/>
                <a:sym typeface="Times New Roman"/>
              </a:rPr>
              <a:t>Constrained Devices and Networks</a:t>
            </a:r>
            <a:endParaRPr sz="2400">
              <a:latin typeface="Times New Roman"/>
              <a:ea typeface="Times New Roman"/>
              <a:cs typeface="Times New Roman"/>
              <a:sym typeface="Times New Roman"/>
            </a:endParaRPr>
          </a:p>
          <a:p>
            <a:pPr indent="0" lvl="0" marL="0" rtl="0" algn="l">
              <a:lnSpc>
                <a:spcPct val="100000"/>
              </a:lnSpc>
              <a:spcBef>
                <a:spcPts val="1295"/>
              </a:spcBef>
              <a:spcAft>
                <a:spcPts val="0"/>
              </a:spcAft>
              <a:buClr>
                <a:srgbClr val="FD8537"/>
              </a:buClr>
              <a:buSzPts val="2400"/>
              <a:buFont typeface="Times New Roman"/>
              <a:buNone/>
            </a:pPr>
            <a:r>
              <a:t/>
            </a:r>
            <a:endParaRPr sz="2400">
              <a:latin typeface="Times New Roman"/>
              <a:ea typeface="Times New Roman"/>
              <a:cs typeface="Times New Roman"/>
              <a:sym typeface="Times New Roman"/>
            </a:endParaRPr>
          </a:p>
          <a:p>
            <a:pPr indent="-342900" lvl="1" marL="812800"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Most IoT sensors are designed for a single job, and they are typically small and inexpensive. This means they often have limited power, CPU, and memory, and they transmit only when there is something important.</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1" marL="812800" marR="762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If an IT network has performance constraints, the solution is simple: </a:t>
            </a:r>
            <a:r>
              <a:rPr b="1" lang="en-US" sz="2400">
                <a:latin typeface="Times New Roman"/>
                <a:ea typeface="Times New Roman"/>
                <a:cs typeface="Times New Roman"/>
                <a:sym typeface="Times New Roman"/>
              </a:rPr>
              <a:t>Upgrade to a faster network</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1" marL="812800" marR="635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If too many devices are on one VLAN and are impacting performance, we can simply carve out a new VLAN and continue to scale as much as we need.</a:t>
            </a:r>
            <a:endParaRPr sz="2400">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90"/>
          <p:cNvPicPr preferRelativeResize="0"/>
          <p:nvPr/>
        </p:nvPicPr>
        <p:blipFill rotWithShape="1">
          <a:blip r:embed="rId3">
            <a:alphaModFix/>
          </a:blip>
          <a:srcRect b="0" l="0" r="0" t="0"/>
          <a:stretch/>
        </p:blipFill>
        <p:spPr>
          <a:xfrm>
            <a:off x="0" y="0"/>
            <a:ext cx="9143999" cy="685799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91"/>
          <p:cNvPicPr preferRelativeResize="0"/>
          <p:nvPr/>
        </p:nvPicPr>
        <p:blipFill rotWithShape="1">
          <a:blip r:embed="rId3">
            <a:alphaModFix/>
          </a:blip>
          <a:srcRect b="0" l="0" r="0" t="0"/>
          <a:stretch/>
        </p:blipFill>
        <p:spPr>
          <a:xfrm>
            <a:off x="284810" y="152400"/>
            <a:ext cx="8610600" cy="62484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2"/>
          <p:cNvSpPr txBox="1"/>
          <p:nvPr/>
        </p:nvSpPr>
        <p:spPr>
          <a:xfrm>
            <a:off x="535940" y="1621281"/>
            <a:ext cx="852169" cy="452120"/>
          </a:xfrm>
          <a:prstGeom prst="rect">
            <a:avLst/>
          </a:prstGeom>
          <a:noFill/>
          <a:ln>
            <a:noFill/>
          </a:ln>
        </p:spPr>
        <p:txBody>
          <a:bodyPr anchorCtr="0" anchor="t" bIns="0" lIns="0" spcFirstLastPara="1" rIns="0" wrap="square" tIns="12050">
            <a:spAutoFit/>
          </a:bodyPr>
          <a:lstStyle/>
          <a:p>
            <a:pPr indent="-273685" lvl="0" marL="28638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a:t>
            </a:r>
            <a:endParaRPr sz="2800">
              <a:latin typeface="Times New Roman"/>
              <a:ea typeface="Times New Roman"/>
              <a:cs typeface="Times New Roman"/>
              <a:sym typeface="Times New Roman"/>
            </a:endParaRPr>
          </a:p>
        </p:txBody>
      </p:sp>
      <p:sp>
        <p:nvSpPr>
          <p:cNvPr id="609" name="Google Shape;609;p92"/>
          <p:cNvSpPr txBox="1"/>
          <p:nvPr/>
        </p:nvSpPr>
        <p:spPr>
          <a:xfrm>
            <a:off x="1619758" y="1621281"/>
            <a:ext cx="622681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Times New Roman"/>
                <a:ea typeface="Times New Roman"/>
                <a:cs typeface="Times New Roman"/>
                <a:sym typeface="Times New Roman"/>
              </a:rPr>
              <a:t>characteristic	of	fog	computing	are	as</a:t>
            </a:r>
            <a:endParaRPr sz="2800">
              <a:latin typeface="Times New Roman"/>
              <a:ea typeface="Times New Roman"/>
              <a:cs typeface="Times New Roman"/>
              <a:sym typeface="Times New Roman"/>
            </a:endParaRPr>
          </a:p>
        </p:txBody>
      </p:sp>
      <p:sp>
        <p:nvSpPr>
          <p:cNvPr id="610" name="Google Shape;610;p92"/>
          <p:cNvSpPr txBox="1"/>
          <p:nvPr/>
        </p:nvSpPr>
        <p:spPr>
          <a:xfrm>
            <a:off x="535940" y="1971263"/>
            <a:ext cx="2221230" cy="1458595"/>
          </a:xfrm>
          <a:prstGeom prst="rect">
            <a:avLst/>
          </a:prstGeom>
          <a:noFill/>
          <a:ln>
            <a:noFill/>
          </a:ln>
        </p:spPr>
        <p:txBody>
          <a:bodyPr anchorCtr="0" anchor="t" bIns="0" lIns="0" spcFirstLastPara="1" rIns="0" wrap="square" tIns="88900">
            <a:spAutoFit/>
          </a:bodyPr>
          <a:lstStyle/>
          <a:p>
            <a:pPr indent="0" lvl="0" marL="286385" rtl="0" algn="l">
              <a:lnSpc>
                <a:spcPct val="100000"/>
              </a:lnSpc>
              <a:spcBef>
                <a:spcPts val="0"/>
              </a:spcBef>
              <a:spcAft>
                <a:spcPts val="0"/>
              </a:spcAft>
              <a:buNone/>
            </a:pPr>
            <a:r>
              <a:rPr lang="en-US" sz="2800">
                <a:latin typeface="Times New Roman"/>
                <a:ea typeface="Times New Roman"/>
                <a:cs typeface="Times New Roman"/>
                <a:sym typeface="Times New Roman"/>
              </a:rPr>
              <a:t>follows:</a:t>
            </a:r>
            <a:endParaRPr sz="2800">
              <a:latin typeface="Times New Roman"/>
              <a:ea typeface="Times New Roman"/>
              <a:cs typeface="Times New Roman"/>
              <a:sym typeface="Times New Roman"/>
            </a:endParaRPr>
          </a:p>
          <a:p>
            <a:pPr indent="-515619" lvl="0" marL="527685" marR="5080" rtl="0" algn="l">
              <a:lnSpc>
                <a:spcPct val="100000"/>
              </a:lnSpc>
              <a:spcBef>
                <a:spcPts val="600"/>
              </a:spcBef>
              <a:spcAft>
                <a:spcPts val="0"/>
              </a:spcAft>
              <a:buNone/>
            </a:pPr>
            <a:r>
              <a:rPr b="1" lang="en-US" sz="1950">
                <a:solidFill>
                  <a:srgbClr val="FD8537"/>
                </a:solidFill>
                <a:latin typeface="Times New Roman"/>
                <a:ea typeface="Times New Roman"/>
                <a:cs typeface="Times New Roman"/>
                <a:sym typeface="Times New Roman"/>
              </a:rPr>
              <a:t>1.	</a:t>
            </a:r>
            <a:r>
              <a:rPr b="1" lang="en-US" sz="2800">
                <a:latin typeface="Times New Roman"/>
                <a:ea typeface="Times New Roman"/>
                <a:cs typeface="Times New Roman"/>
                <a:sym typeface="Times New Roman"/>
              </a:rPr>
              <a:t>Contextual latency</a:t>
            </a:r>
            <a:endParaRPr sz="2800">
              <a:latin typeface="Times New Roman"/>
              <a:ea typeface="Times New Roman"/>
              <a:cs typeface="Times New Roman"/>
              <a:sym typeface="Times New Roman"/>
            </a:endParaRPr>
          </a:p>
        </p:txBody>
      </p:sp>
      <p:sp>
        <p:nvSpPr>
          <p:cNvPr id="611" name="Google Shape;611;p92"/>
          <p:cNvSpPr txBox="1"/>
          <p:nvPr/>
        </p:nvSpPr>
        <p:spPr>
          <a:xfrm>
            <a:off x="3038982" y="2551302"/>
            <a:ext cx="480822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Times New Roman"/>
                <a:ea typeface="Times New Roman"/>
                <a:cs typeface="Times New Roman"/>
                <a:sym typeface="Times New Roman"/>
              </a:rPr>
              <a:t>location	awareness	and	low</a:t>
            </a:r>
            <a:endParaRPr sz="2800">
              <a:latin typeface="Times New Roman"/>
              <a:ea typeface="Times New Roman"/>
              <a:cs typeface="Times New Roman"/>
              <a:sym typeface="Times New Roman"/>
            </a:endParaRPr>
          </a:p>
        </p:txBody>
      </p:sp>
      <p:sp>
        <p:nvSpPr>
          <p:cNvPr id="612" name="Google Shape;612;p92"/>
          <p:cNvSpPr txBox="1"/>
          <p:nvPr/>
        </p:nvSpPr>
        <p:spPr>
          <a:xfrm>
            <a:off x="535940" y="3404077"/>
            <a:ext cx="5890260" cy="2464435"/>
          </a:xfrm>
          <a:prstGeom prst="rect">
            <a:avLst/>
          </a:prstGeom>
          <a:noFill/>
          <a:ln>
            <a:noFill/>
          </a:ln>
        </p:spPr>
        <p:txBody>
          <a:bodyPr anchorCtr="0" anchor="t" bIns="0" lIns="0" spcFirstLastPara="1" rIns="0" wrap="square" tIns="88900">
            <a:spAutoFit/>
          </a:bodyPr>
          <a:lstStyle/>
          <a:p>
            <a:pPr indent="-514983" lvl="0" marL="527685" rtl="0" algn="l">
              <a:lnSpc>
                <a:spcPct val="100000"/>
              </a:lnSpc>
              <a:spcBef>
                <a:spcPts val="0"/>
              </a:spcBef>
              <a:spcAft>
                <a:spcPts val="0"/>
              </a:spcAft>
              <a:buClr>
                <a:srgbClr val="FD8537"/>
              </a:buClr>
              <a:buSzPts val="1950"/>
              <a:buFont typeface="Times New Roman"/>
              <a:buAutoNum type="arabicPeriod" startAt="2"/>
            </a:pPr>
            <a:r>
              <a:rPr b="1" lang="en-US" sz="2800">
                <a:latin typeface="Times New Roman"/>
                <a:ea typeface="Times New Roman"/>
                <a:cs typeface="Times New Roman"/>
                <a:sym typeface="Times New Roman"/>
              </a:rPr>
              <a:t>Geographic distribution</a:t>
            </a:r>
            <a:endParaRPr sz="2800">
              <a:latin typeface="Times New Roman"/>
              <a:ea typeface="Times New Roman"/>
              <a:cs typeface="Times New Roman"/>
              <a:sym typeface="Times New Roman"/>
            </a:endParaRPr>
          </a:p>
          <a:p>
            <a:pPr indent="-514983" lvl="0" marL="527685" rtl="0" algn="l">
              <a:lnSpc>
                <a:spcPct val="100000"/>
              </a:lnSpc>
              <a:spcBef>
                <a:spcPts val="600"/>
              </a:spcBef>
              <a:spcAft>
                <a:spcPts val="0"/>
              </a:spcAft>
              <a:buClr>
                <a:srgbClr val="FD8537"/>
              </a:buClr>
              <a:buSzPts val="1950"/>
              <a:buFont typeface="Times New Roman"/>
              <a:buAutoNum type="arabicPeriod" startAt="2"/>
            </a:pPr>
            <a:r>
              <a:rPr b="1" lang="en-US" sz="2800">
                <a:latin typeface="Times New Roman"/>
                <a:ea typeface="Times New Roman"/>
                <a:cs typeface="Times New Roman"/>
                <a:sym typeface="Times New Roman"/>
              </a:rPr>
              <a:t>Deployment near IoT endpoints</a:t>
            </a:r>
            <a:endParaRPr sz="2800">
              <a:latin typeface="Times New Roman"/>
              <a:ea typeface="Times New Roman"/>
              <a:cs typeface="Times New Roman"/>
              <a:sym typeface="Times New Roman"/>
            </a:endParaRPr>
          </a:p>
          <a:p>
            <a:pPr indent="-515619" lvl="0" marL="527685" marR="5080" rtl="0" algn="l">
              <a:lnSpc>
                <a:spcPct val="100000"/>
              </a:lnSpc>
              <a:spcBef>
                <a:spcPts val="600"/>
              </a:spcBef>
              <a:spcAft>
                <a:spcPts val="0"/>
              </a:spcAft>
              <a:buClr>
                <a:srgbClr val="FD8537"/>
              </a:buClr>
              <a:buSzPts val="1950"/>
              <a:buFont typeface="Times New Roman"/>
              <a:buAutoNum type="arabicPeriod" startAt="2"/>
            </a:pPr>
            <a:r>
              <a:rPr b="1" lang="en-US" sz="2800">
                <a:latin typeface="Times New Roman"/>
                <a:ea typeface="Times New Roman"/>
                <a:cs typeface="Times New Roman"/>
                <a:sym typeface="Times New Roman"/>
              </a:rPr>
              <a:t>Wireless	communication	between and the IoT endpoint</a:t>
            </a:r>
            <a:endParaRPr sz="2800">
              <a:latin typeface="Times New Roman"/>
              <a:ea typeface="Times New Roman"/>
              <a:cs typeface="Times New Roman"/>
              <a:sym typeface="Times New Roman"/>
            </a:endParaRPr>
          </a:p>
          <a:p>
            <a:pPr indent="-514983" lvl="0" marL="527685" rtl="0" algn="l">
              <a:lnSpc>
                <a:spcPct val="100000"/>
              </a:lnSpc>
              <a:spcBef>
                <a:spcPts val="605"/>
              </a:spcBef>
              <a:spcAft>
                <a:spcPts val="0"/>
              </a:spcAft>
              <a:buClr>
                <a:srgbClr val="FD8537"/>
              </a:buClr>
              <a:buSzPts val="1950"/>
              <a:buFont typeface="Times New Roman"/>
              <a:buAutoNum type="arabicPeriod" startAt="2"/>
            </a:pPr>
            <a:r>
              <a:rPr b="1" lang="en-US" sz="2800">
                <a:latin typeface="Times New Roman"/>
                <a:ea typeface="Times New Roman"/>
                <a:cs typeface="Times New Roman"/>
                <a:sym typeface="Times New Roman"/>
              </a:rPr>
              <a:t>Use for real-time interactions</a:t>
            </a:r>
            <a:endParaRPr sz="2800">
              <a:latin typeface="Times New Roman"/>
              <a:ea typeface="Times New Roman"/>
              <a:cs typeface="Times New Roman"/>
              <a:sym typeface="Times New Roman"/>
            </a:endParaRPr>
          </a:p>
        </p:txBody>
      </p:sp>
      <p:sp>
        <p:nvSpPr>
          <p:cNvPr id="613" name="Google Shape;613;p92"/>
          <p:cNvSpPr txBox="1"/>
          <p:nvPr/>
        </p:nvSpPr>
        <p:spPr>
          <a:xfrm>
            <a:off x="6636257" y="4487036"/>
            <a:ext cx="1209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Times New Roman"/>
                <a:ea typeface="Times New Roman"/>
                <a:cs typeface="Times New Roman"/>
                <a:sym typeface="Times New Roman"/>
              </a:rPr>
              <a:t>the fog</a:t>
            </a:r>
            <a:endParaRPr sz="2800">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3"/>
          <p:cNvSpPr txBox="1"/>
          <p:nvPr/>
        </p:nvSpPr>
        <p:spPr>
          <a:xfrm>
            <a:off x="787704" y="937005"/>
            <a:ext cx="8026400" cy="1854835"/>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SzPts val="2400"/>
              <a:buFont typeface="Noto Sans Symbols"/>
              <a:buChar char="⮚"/>
            </a:pPr>
            <a:r>
              <a:rPr b="1" lang="en-US" sz="2400">
                <a:latin typeface="Times New Roman"/>
                <a:ea typeface="Times New Roman"/>
                <a:cs typeface="Times New Roman"/>
                <a:sym typeface="Times New Roman"/>
              </a:rPr>
              <a:t>Contextual location awareness and low latency:</a:t>
            </a:r>
            <a:endParaRPr sz="2400">
              <a:latin typeface="Times New Roman"/>
              <a:ea typeface="Times New Roman"/>
              <a:cs typeface="Times New Roman"/>
              <a:sym typeface="Times New Roman"/>
            </a:endParaRPr>
          </a:p>
          <a:p>
            <a:pPr indent="-342900" lvl="1" marL="812165" marR="5080"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The fog node sits as close to the IoT endpoint as possible to deliver distributed computing.</a:t>
            </a:r>
            <a:endParaRPr sz="2400">
              <a:latin typeface="Times New Roman"/>
              <a:ea typeface="Times New Roman"/>
              <a:cs typeface="Times New Roman"/>
              <a:sym typeface="Times New Roman"/>
            </a:endParaRPr>
          </a:p>
          <a:p>
            <a:pPr indent="0" lvl="1" marL="0" rtl="0" algn="l">
              <a:lnSpc>
                <a:spcPct val="100000"/>
              </a:lnSpc>
              <a:spcBef>
                <a:spcPts val="120"/>
              </a:spcBef>
              <a:spcAft>
                <a:spcPts val="0"/>
              </a:spcAft>
              <a:buSzPts val="2400"/>
              <a:buFont typeface="Noto Sans Symbols"/>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SzPts val="2400"/>
              <a:buFont typeface="Noto Sans Symbols"/>
              <a:buChar char="⮚"/>
            </a:pPr>
            <a:r>
              <a:rPr b="1" lang="en-US" sz="2400">
                <a:latin typeface="Times New Roman"/>
                <a:ea typeface="Times New Roman"/>
                <a:cs typeface="Times New Roman"/>
                <a:sym typeface="Times New Roman"/>
              </a:rPr>
              <a:t>Geographic distribution:</a:t>
            </a:r>
            <a:endParaRPr sz="2400">
              <a:latin typeface="Times New Roman"/>
              <a:ea typeface="Times New Roman"/>
              <a:cs typeface="Times New Roman"/>
              <a:sym typeface="Times New Roman"/>
            </a:endParaRPr>
          </a:p>
        </p:txBody>
      </p:sp>
      <p:sp>
        <p:nvSpPr>
          <p:cNvPr id="619" name="Google Shape;619;p93"/>
          <p:cNvSpPr txBox="1"/>
          <p:nvPr/>
        </p:nvSpPr>
        <p:spPr>
          <a:xfrm>
            <a:off x="1244904" y="2766186"/>
            <a:ext cx="3097530" cy="391160"/>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In	sharp	contrast	to</a:t>
            </a:r>
            <a:endParaRPr sz="2400">
              <a:latin typeface="Times New Roman"/>
              <a:ea typeface="Times New Roman"/>
              <a:cs typeface="Times New Roman"/>
              <a:sym typeface="Times New Roman"/>
            </a:endParaRPr>
          </a:p>
        </p:txBody>
      </p:sp>
      <p:sp>
        <p:nvSpPr>
          <p:cNvPr id="620" name="Google Shape;620;p93"/>
          <p:cNvSpPr txBox="1"/>
          <p:nvPr/>
        </p:nvSpPr>
        <p:spPr>
          <a:xfrm>
            <a:off x="4519040" y="2766186"/>
            <a:ext cx="39687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the</a:t>
            </a:r>
            <a:endParaRPr sz="2400">
              <a:latin typeface="Times New Roman"/>
              <a:ea typeface="Times New Roman"/>
              <a:cs typeface="Times New Roman"/>
              <a:sym typeface="Times New Roman"/>
            </a:endParaRPr>
          </a:p>
        </p:txBody>
      </p:sp>
      <p:sp>
        <p:nvSpPr>
          <p:cNvPr id="621" name="Google Shape;621;p93"/>
          <p:cNvSpPr txBox="1"/>
          <p:nvPr/>
        </p:nvSpPr>
        <p:spPr>
          <a:xfrm>
            <a:off x="5095113" y="2766186"/>
            <a:ext cx="6496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more</a:t>
            </a:r>
            <a:endParaRPr sz="2400">
              <a:latin typeface="Times New Roman"/>
              <a:ea typeface="Times New Roman"/>
              <a:cs typeface="Times New Roman"/>
              <a:sym typeface="Times New Roman"/>
            </a:endParaRPr>
          </a:p>
        </p:txBody>
      </p:sp>
      <p:sp>
        <p:nvSpPr>
          <p:cNvPr id="622" name="Google Shape;622;p93"/>
          <p:cNvSpPr txBox="1"/>
          <p:nvPr/>
        </p:nvSpPr>
        <p:spPr>
          <a:xfrm>
            <a:off x="5924550" y="2766186"/>
            <a:ext cx="135826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centralized</a:t>
            </a:r>
            <a:endParaRPr sz="2400">
              <a:latin typeface="Times New Roman"/>
              <a:ea typeface="Times New Roman"/>
              <a:cs typeface="Times New Roman"/>
              <a:sym typeface="Times New Roman"/>
            </a:endParaRPr>
          </a:p>
        </p:txBody>
      </p:sp>
      <p:sp>
        <p:nvSpPr>
          <p:cNvPr id="623" name="Google Shape;623;p93"/>
          <p:cNvSpPr txBox="1"/>
          <p:nvPr/>
        </p:nvSpPr>
        <p:spPr>
          <a:xfrm>
            <a:off x="7462266" y="2766186"/>
            <a:ext cx="135318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cloud,	the</a:t>
            </a:r>
            <a:endParaRPr sz="2400">
              <a:latin typeface="Times New Roman"/>
              <a:ea typeface="Times New Roman"/>
              <a:cs typeface="Times New Roman"/>
              <a:sym typeface="Times New Roman"/>
            </a:endParaRPr>
          </a:p>
        </p:txBody>
      </p:sp>
      <p:sp>
        <p:nvSpPr>
          <p:cNvPr id="624" name="Google Shape;624;p93"/>
          <p:cNvSpPr txBox="1"/>
          <p:nvPr/>
        </p:nvSpPr>
        <p:spPr>
          <a:xfrm>
            <a:off x="1587753" y="3131946"/>
            <a:ext cx="507746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services	and	applications	targeted	by</a:t>
            </a:r>
            <a:endParaRPr sz="2400">
              <a:latin typeface="Times New Roman"/>
              <a:ea typeface="Times New Roman"/>
              <a:cs typeface="Times New Roman"/>
              <a:sym typeface="Times New Roman"/>
            </a:endParaRPr>
          </a:p>
        </p:txBody>
      </p:sp>
      <p:sp>
        <p:nvSpPr>
          <p:cNvPr id="625" name="Google Shape;625;p93"/>
          <p:cNvSpPr txBox="1"/>
          <p:nvPr/>
        </p:nvSpPr>
        <p:spPr>
          <a:xfrm>
            <a:off x="6858761" y="3131946"/>
            <a:ext cx="195453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imes New Roman"/>
                <a:ea typeface="Times New Roman"/>
                <a:cs typeface="Times New Roman"/>
                <a:sym typeface="Times New Roman"/>
              </a:rPr>
              <a:t>the	fog	nodes</a:t>
            </a:r>
            <a:endParaRPr sz="2400">
              <a:latin typeface="Times New Roman"/>
              <a:ea typeface="Times New Roman"/>
              <a:cs typeface="Times New Roman"/>
              <a:sym typeface="Times New Roman"/>
            </a:endParaRPr>
          </a:p>
        </p:txBody>
      </p:sp>
      <p:sp>
        <p:nvSpPr>
          <p:cNvPr id="626" name="Google Shape;626;p93"/>
          <p:cNvSpPr txBox="1"/>
          <p:nvPr/>
        </p:nvSpPr>
        <p:spPr>
          <a:xfrm>
            <a:off x="787704" y="3497656"/>
            <a:ext cx="8025765" cy="1855470"/>
          </a:xfrm>
          <a:prstGeom prst="rect">
            <a:avLst/>
          </a:prstGeom>
          <a:noFill/>
          <a:ln>
            <a:noFill/>
          </a:ln>
        </p:spPr>
        <p:txBody>
          <a:bodyPr anchorCtr="0" anchor="t" bIns="0" lIns="0" spcFirstLastPara="1" rIns="0" wrap="square" tIns="12700">
            <a:spAutoFit/>
          </a:bodyPr>
          <a:lstStyle/>
          <a:p>
            <a:pPr indent="0" lvl="0" marL="812165" rtl="0" algn="l">
              <a:lnSpc>
                <a:spcPct val="100000"/>
              </a:lnSpc>
              <a:spcBef>
                <a:spcPts val="0"/>
              </a:spcBef>
              <a:spcAft>
                <a:spcPts val="0"/>
              </a:spcAft>
              <a:buNone/>
            </a:pPr>
            <a:r>
              <a:rPr lang="en-US" sz="2400">
                <a:latin typeface="Times New Roman"/>
                <a:ea typeface="Times New Roman"/>
                <a:cs typeface="Times New Roman"/>
                <a:sym typeface="Times New Roman"/>
              </a:rPr>
              <a:t>demand widely distributed deployments.</a:t>
            </a:r>
            <a:endParaRPr sz="2400">
              <a:latin typeface="Times New Roman"/>
              <a:ea typeface="Times New Roman"/>
              <a:cs typeface="Times New Roman"/>
              <a:sym typeface="Times New Roman"/>
            </a:endParaRPr>
          </a:p>
          <a:p>
            <a:pPr indent="0" lvl="0" marL="0" rtl="0" algn="l">
              <a:lnSpc>
                <a:spcPct val="100000"/>
              </a:lnSpc>
              <a:spcBef>
                <a:spcPts val="120"/>
              </a:spcBef>
              <a:spcAft>
                <a:spcPts val="0"/>
              </a:spcAft>
              <a:buNone/>
            </a:pPr>
            <a:r>
              <a:t/>
            </a:r>
            <a:endParaRPr sz="2400">
              <a:latin typeface="Times New Roman"/>
              <a:ea typeface="Times New Roman"/>
              <a:cs typeface="Times New Roman"/>
              <a:sym typeface="Times New Roman"/>
            </a:endParaRPr>
          </a:p>
          <a:p>
            <a:pPr indent="-342265" lvl="0" marL="354965" rtl="0" algn="l">
              <a:lnSpc>
                <a:spcPct val="100000"/>
              </a:lnSpc>
              <a:spcBef>
                <a:spcPts val="0"/>
              </a:spcBef>
              <a:spcAft>
                <a:spcPts val="0"/>
              </a:spcAft>
              <a:buSzPts val="2400"/>
              <a:buFont typeface="Noto Sans Symbols"/>
              <a:buChar char="⮚"/>
            </a:pPr>
            <a:r>
              <a:rPr b="1" lang="en-US" sz="2400">
                <a:latin typeface="Times New Roman"/>
                <a:ea typeface="Times New Roman"/>
                <a:cs typeface="Times New Roman"/>
                <a:sym typeface="Times New Roman"/>
              </a:rPr>
              <a:t>Deployment near IoT endpoints:</a:t>
            </a:r>
            <a:endParaRPr sz="2400">
              <a:latin typeface="Times New Roman"/>
              <a:ea typeface="Times New Roman"/>
              <a:cs typeface="Times New Roman"/>
              <a:sym typeface="Times New Roman"/>
            </a:endParaRPr>
          </a:p>
          <a:p>
            <a:pPr indent="-342900" lvl="1" marL="812165" marR="5080"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Fog nodes are typically deployed in the presence of a large number of IoT endpoints.</a:t>
            </a:r>
            <a:endParaRPr sz="2400">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4"/>
          <p:cNvSpPr txBox="1"/>
          <p:nvPr/>
        </p:nvSpPr>
        <p:spPr>
          <a:xfrm>
            <a:off x="787704" y="139953"/>
            <a:ext cx="8032750" cy="5513070"/>
          </a:xfrm>
          <a:prstGeom prst="rect">
            <a:avLst/>
          </a:prstGeom>
          <a:noFill/>
          <a:ln>
            <a:noFill/>
          </a:ln>
        </p:spPr>
        <p:txBody>
          <a:bodyPr anchorCtr="0" anchor="t" bIns="0" lIns="0" spcFirstLastPara="1" rIns="0" wrap="square" tIns="12700">
            <a:spAutoFit/>
          </a:bodyPr>
          <a:lstStyle/>
          <a:p>
            <a:pPr indent="-342900" lvl="0" marL="812165" marR="5080" rtl="0" algn="just">
              <a:lnSpc>
                <a:spcPct val="100000"/>
              </a:lnSpc>
              <a:spcBef>
                <a:spcPts val="0"/>
              </a:spcBef>
              <a:spcAft>
                <a:spcPts val="0"/>
              </a:spcAft>
              <a:buSzPts val="2400"/>
              <a:buFont typeface="Noto Sans Symbols"/>
              <a:buChar char="⮚"/>
            </a:pPr>
            <a:r>
              <a:rPr b="1" lang="en-US" sz="2400">
                <a:latin typeface="Times New Roman"/>
                <a:ea typeface="Times New Roman"/>
                <a:cs typeface="Times New Roman"/>
                <a:sym typeface="Times New Roman"/>
              </a:rPr>
              <a:t>Wireless communication between the fog and the IoT endpoint</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00000"/>
              </a:lnSpc>
              <a:spcBef>
                <a:spcPts val="120"/>
              </a:spcBef>
              <a:spcAft>
                <a:spcPts val="0"/>
              </a:spcAft>
              <a:buNone/>
            </a:pPr>
            <a:r>
              <a:t/>
            </a:r>
            <a:endParaRPr sz="2400">
              <a:latin typeface="Times New Roman"/>
              <a:ea typeface="Times New Roman"/>
              <a:cs typeface="Times New Roman"/>
              <a:sym typeface="Times New Roman"/>
            </a:endParaRPr>
          </a:p>
          <a:p>
            <a:pPr indent="-342900" lvl="0" marL="812165" marR="10160"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Although  it  is  possible  to  connect  wired  nodes,  the advantages of fog are greatest when dealing with a large number of endpoints, and wireless access is the easiest way to achieve such scale.</a:t>
            </a:r>
            <a:endParaRPr sz="2400">
              <a:latin typeface="Times New Roman"/>
              <a:ea typeface="Times New Roman"/>
              <a:cs typeface="Times New Roman"/>
              <a:sym typeface="Times New Roman"/>
            </a:endParaRPr>
          </a:p>
          <a:p>
            <a:pPr indent="0" lvl="0" marL="0" rtl="0" algn="l">
              <a:lnSpc>
                <a:spcPct val="100000"/>
              </a:lnSpc>
              <a:spcBef>
                <a:spcPts val="125"/>
              </a:spcBef>
              <a:spcAft>
                <a:spcPts val="0"/>
              </a:spcAft>
              <a:buNone/>
            </a:pPr>
            <a:r>
              <a:t/>
            </a:r>
            <a:endParaRPr sz="2400">
              <a:latin typeface="Times New Roman"/>
              <a:ea typeface="Times New Roman"/>
              <a:cs typeface="Times New Roman"/>
              <a:sym typeface="Times New Roman"/>
            </a:endParaRPr>
          </a:p>
          <a:p>
            <a:pPr indent="-875664" lvl="0" marL="888364" rtl="0" algn="l">
              <a:lnSpc>
                <a:spcPct val="100000"/>
              </a:lnSpc>
              <a:spcBef>
                <a:spcPts val="0"/>
              </a:spcBef>
              <a:spcAft>
                <a:spcPts val="0"/>
              </a:spcAft>
              <a:buSzPts val="2400"/>
              <a:buFont typeface="Noto Sans Symbols"/>
              <a:buChar char="⮚"/>
            </a:pPr>
            <a:r>
              <a:rPr b="1" lang="en-US" sz="2400">
                <a:latin typeface="Times New Roman"/>
                <a:ea typeface="Times New Roman"/>
                <a:cs typeface="Times New Roman"/>
                <a:sym typeface="Times New Roman"/>
              </a:rPr>
              <a:t>Use for real-time interactions:</a:t>
            </a:r>
            <a:endParaRPr sz="2400">
              <a:latin typeface="Times New Roman"/>
              <a:ea typeface="Times New Roman"/>
              <a:cs typeface="Times New Roman"/>
              <a:sym typeface="Times New Roman"/>
            </a:endParaRPr>
          </a:p>
          <a:p>
            <a:pPr indent="-342900" lvl="1" marL="812165" marR="10795"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Important fog applications involve real-time interactions rather than batch processing.</a:t>
            </a:r>
            <a:endParaRPr sz="2400">
              <a:latin typeface="Times New Roman"/>
              <a:ea typeface="Times New Roman"/>
              <a:cs typeface="Times New Roman"/>
              <a:sym typeface="Times New Roman"/>
            </a:endParaRPr>
          </a:p>
          <a:p>
            <a:pPr indent="0" lvl="1" marL="0" rtl="0" algn="l">
              <a:lnSpc>
                <a:spcPct val="100000"/>
              </a:lnSpc>
              <a:spcBef>
                <a:spcPts val="120"/>
              </a:spcBef>
              <a:spcAft>
                <a:spcPts val="0"/>
              </a:spcAft>
              <a:buSzPts val="2400"/>
              <a:buFont typeface="Noto Sans Symbols"/>
              <a:buNone/>
            </a:pPr>
            <a:r>
              <a:t/>
            </a:r>
            <a:endParaRPr sz="2400">
              <a:latin typeface="Times New Roman"/>
              <a:ea typeface="Times New Roman"/>
              <a:cs typeface="Times New Roman"/>
              <a:sym typeface="Times New Roman"/>
            </a:endParaRPr>
          </a:p>
          <a:p>
            <a:pPr indent="-342900" lvl="1" marL="812165" marR="10795"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Pre-processing of data in the fog nodes allows upper-layer applications to perform batch processing on a subset of the data.</a:t>
            </a:r>
            <a:endParaRPr sz="2400">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5"/>
          <p:cNvSpPr txBox="1"/>
          <p:nvPr>
            <p:ph type="title"/>
          </p:nvPr>
        </p:nvSpPr>
        <p:spPr>
          <a:xfrm>
            <a:off x="187553" y="50038"/>
            <a:ext cx="7657871" cy="1323670"/>
          </a:xfrm>
          <a:prstGeom prst="rect">
            <a:avLst/>
          </a:prstGeom>
          <a:noFill/>
          <a:ln>
            <a:noFill/>
          </a:ln>
        </p:spPr>
        <p:txBody>
          <a:bodyPr anchorCtr="0" anchor="t" bIns="0" lIns="0" spcFirstLastPara="1" rIns="0" wrap="square" tIns="443675">
            <a:spAutoFit/>
          </a:bodyPr>
          <a:lstStyle/>
          <a:p>
            <a:pPr indent="0" lvl="0" marL="436880" rtl="0" algn="l">
              <a:lnSpc>
                <a:spcPct val="100000"/>
              </a:lnSpc>
              <a:spcBef>
                <a:spcPts val="0"/>
              </a:spcBef>
              <a:spcAft>
                <a:spcPts val="0"/>
              </a:spcAft>
              <a:buNone/>
            </a:pPr>
            <a:r>
              <a:rPr lang="en-US" sz="2700" cap="small"/>
              <a:t>Edge Computing</a:t>
            </a:r>
            <a:endParaRPr sz="2700"/>
          </a:p>
        </p:txBody>
      </p:sp>
      <p:sp>
        <p:nvSpPr>
          <p:cNvPr id="637" name="Google Shape;637;p95"/>
          <p:cNvSpPr txBox="1"/>
          <p:nvPr/>
        </p:nvSpPr>
        <p:spPr>
          <a:xfrm>
            <a:off x="535940" y="1625853"/>
            <a:ext cx="1706880" cy="757555"/>
          </a:xfrm>
          <a:prstGeom prst="rect">
            <a:avLst/>
          </a:prstGeom>
          <a:noFill/>
          <a:ln>
            <a:noFill/>
          </a:ln>
        </p:spPr>
        <p:txBody>
          <a:bodyPr anchorCtr="0" anchor="t" bIns="0" lIns="0" spcFirstLastPara="1" rIns="0" wrap="square" tIns="12700">
            <a:spAutoFit/>
          </a:bodyPr>
          <a:lstStyle/>
          <a:p>
            <a:pPr indent="-273685" lvl="0" marL="286385" rtl="0" algn="l">
              <a:lnSpc>
                <a:spcPct val="100000"/>
              </a:lnSpc>
              <a:spcBef>
                <a:spcPts val="0"/>
              </a:spcBef>
              <a:spcAft>
                <a:spcPts val="0"/>
              </a:spcAft>
              <a:buClr>
                <a:srgbClr val="FD8537"/>
              </a:buClr>
              <a:buSzPts val="1650"/>
              <a:buFont typeface="Noto Sans Symbols"/>
              <a:buChar char="🞆"/>
            </a:pPr>
            <a:r>
              <a:rPr b="1" lang="en-US" sz="2400">
                <a:latin typeface="Arial"/>
                <a:ea typeface="Arial"/>
                <a:cs typeface="Arial"/>
                <a:sym typeface="Arial"/>
              </a:rPr>
              <a:t>Edge</a:t>
            </a:r>
            <a:endParaRPr sz="2400">
              <a:latin typeface="Arial"/>
              <a:ea typeface="Arial"/>
              <a:cs typeface="Arial"/>
              <a:sym typeface="Arial"/>
            </a:endParaRPr>
          </a:p>
          <a:p>
            <a:pPr indent="0" lvl="0" marL="286385" rtl="0" algn="l">
              <a:lnSpc>
                <a:spcPct val="100000"/>
              </a:lnSpc>
              <a:spcBef>
                <a:spcPts val="0"/>
              </a:spcBef>
              <a:spcAft>
                <a:spcPts val="0"/>
              </a:spcAft>
              <a:buNone/>
            </a:pPr>
            <a:r>
              <a:rPr lang="en-US" sz="2400">
                <a:latin typeface="Arial"/>
                <a:ea typeface="Arial"/>
                <a:cs typeface="Arial"/>
                <a:sym typeface="Arial"/>
              </a:rPr>
              <a:t>distributed</a:t>
            </a:r>
            <a:endParaRPr sz="2400">
              <a:latin typeface="Arial"/>
              <a:ea typeface="Arial"/>
              <a:cs typeface="Arial"/>
              <a:sym typeface="Arial"/>
            </a:endParaRPr>
          </a:p>
        </p:txBody>
      </p:sp>
      <p:sp>
        <p:nvSpPr>
          <p:cNvPr id="638" name="Google Shape;638;p95"/>
          <p:cNvSpPr txBox="1"/>
          <p:nvPr/>
        </p:nvSpPr>
        <p:spPr>
          <a:xfrm>
            <a:off x="2247645" y="1625853"/>
            <a:ext cx="1824355" cy="757555"/>
          </a:xfrm>
          <a:prstGeom prst="rect">
            <a:avLst/>
          </a:prstGeom>
          <a:noFill/>
          <a:ln>
            <a:noFill/>
          </a:ln>
        </p:spPr>
        <p:txBody>
          <a:bodyPr anchorCtr="0" anchor="t" bIns="0" lIns="0" spcFirstLastPara="1" rIns="0" wrap="square" tIns="12700">
            <a:spAutoFit/>
          </a:bodyPr>
          <a:lstStyle/>
          <a:p>
            <a:pPr indent="-242569" lvl="0" marL="254634" marR="5080" rtl="0" algn="l">
              <a:lnSpc>
                <a:spcPct val="100000"/>
              </a:lnSpc>
              <a:spcBef>
                <a:spcPts val="0"/>
              </a:spcBef>
              <a:spcAft>
                <a:spcPts val="0"/>
              </a:spcAft>
              <a:buNone/>
            </a:pPr>
            <a:r>
              <a:rPr b="1" lang="en-US" sz="2400">
                <a:latin typeface="Arial"/>
                <a:ea typeface="Arial"/>
                <a:cs typeface="Arial"/>
                <a:sym typeface="Arial"/>
              </a:rPr>
              <a:t>computing computing</a:t>
            </a:r>
            <a:endParaRPr sz="2400">
              <a:latin typeface="Arial"/>
              <a:ea typeface="Arial"/>
              <a:cs typeface="Arial"/>
              <a:sym typeface="Arial"/>
            </a:endParaRPr>
          </a:p>
        </p:txBody>
      </p:sp>
      <p:sp>
        <p:nvSpPr>
          <p:cNvPr id="639" name="Google Shape;639;p95"/>
          <p:cNvSpPr txBox="1"/>
          <p:nvPr/>
        </p:nvSpPr>
        <p:spPr>
          <a:xfrm>
            <a:off x="4316095" y="1625853"/>
            <a:ext cx="1179830" cy="757555"/>
          </a:xfrm>
          <a:prstGeom prst="rect">
            <a:avLst/>
          </a:prstGeom>
          <a:noFill/>
          <a:ln>
            <a:noFill/>
          </a:ln>
        </p:spPr>
        <p:txBody>
          <a:bodyPr anchorCtr="0" anchor="t" bIns="0" lIns="0" spcFirstLastPara="1" rIns="0" wrap="square" tIns="12700">
            <a:spAutoFit/>
          </a:bodyPr>
          <a:lstStyle/>
          <a:p>
            <a:pPr indent="181610" lvl="0" marL="12700" marR="5080" rtl="0" algn="l">
              <a:lnSpc>
                <a:spcPct val="100000"/>
              </a:lnSpc>
              <a:spcBef>
                <a:spcPts val="0"/>
              </a:spcBef>
              <a:spcAft>
                <a:spcPts val="0"/>
              </a:spcAft>
              <a:buNone/>
            </a:pPr>
            <a:r>
              <a:rPr lang="en-US" sz="2400">
                <a:latin typeface="Arial"/>
                <a:ea typeface="Arial"/>
                <a:cs typeface="Arial"/>
                <a:sym typeface="Arial"/>
              </a:rPr>
              <a:t>as topology</a:t>
            </a:r>
            <a:endParaRPr sz="2400">
              <a:latin typeface="Arial"/>
              <a:ea typeface="Arial"/>
              <a:cs typeface="Arial"/>
              <a:sym typeface="Arial"/>
            </a:endParaRPr>
          </a:p>
        </p:txBody>
      </p:sp>
      <p:sp>
        <p:nvSpPr>
          <p:cNvPr id="640" name="Google Shape;640;p95"/>
          <p:cNvSpPr txBox="1"/>
          <p:nvPr/>
        </p:nvSpPr>
        <p:spPr>
          <a:xfrm>
            <a:off x="5512689" y="1625853"/>
            <a:ext cx="3324860" cy="757555"/>
          </a:xfrm>
          <a:prstGeom prst="rect">
            <a:avLst/>
          </a:prstGeom>
          <a:noFill/>
          <a:ln>
            <a:noFill/>
          </a:ln>
        </p:spPr>
        <p:txBody>
          <a:bodyPr anchorCtr="0" anchor="t" bIns="0" lIns="0" spcFirstLastPara="1" rIns="0" wrap="square" tIns="12700">
            <a:spAutoFit/>
          </a:bodyPr>
          <a:lstStyle/>
          <a:p>
            <a:pPr indent="-228600" lvl="0" marL="241300" marR="5080" rtl="0" algn="l">
              <a:lnSpc>
                <a:spcPct val="100000"/>
              </a:lnSpc>
              <a:spcBef>
                <a:spcPts val="0"/>
              </a:spcBef>
              <a:spcAft>
                <a:spcPts val="0"/>
              </a:spcAft>
              <a:buNone/>
            </a:pPr>
            <a:r>
              <a:rPr lang="en-US" sz="2400">
                <a:latin typeface="Arial"/>
                <a:ea typeface="Arial"/>
                <a:cs typeface="Arial"/>
                <a:sym typeface="Arial"/>
              </a:rPr>
              <a:t>“a		part		of	a in	which	information</a:t>
            </a:r>
            <a:endParaRPr sz="2400">
              <a:latin typeface="Arial"/>
              <a:ea typeface="Arial"/>
              <a:cs typeface="Arial"/>
              <a:sym typeface="Arial"/>
            </a:endParaRPr>
          </a:p>
        </p:txBody>
      </p:sp>
      <p:sp>
        <p:nvSpPr>
          <p:cNvPr id="641" name="Google Shape;641;p95"/>
          <p:cNvSpPr txBox="1"/>
          <p:nvPr/>
        </p:nvSpPr>
        <p:spPr>
          <a:xfrm>
            <a:off x="535940" y="2357754"/>
            <a:ext cx="8302625" cy="3256915"/>
          </a:xfrm>
          <a:prstGeom prst="rect">
            <a:avLst/>
          </a:prstGeom>
          <a:noFill/>
          <a:ln>
            <a:noFill/>
          </a:ln>
        </p:spPr>
        <p:txBody>
          <a:bodyPr anchorCtr="0" anchor="t" bIns="0" lIns="0" spcFirstLastPara="1" rIns="0" wrap="square" tIns="12700">
            <a:spAutoFit/>
          </a:bodyPr>
          <a:lstStyle/>
          <a:p>
            <a:pPr indent="0" lvl="0" marL="286385" marR="6350" rtl="0" algn="l">
              <a:lnSpc>
                <a:spcPct val="100000"/>
              </a:lnSpc>
              <a:spcBef>
                <a:spcPts val="0"/>
              </a:spcBef>
              <a:spcAft>
                <a:spcPts val="0"/>
              </a:spcAft>
              <a:buNone/>
            </a:pPr>
            <a:r>
              <a:rPr lang="en-US" sz="2400">
                <a:latin typeface="Arial"/>
                <a:ea typeface="Arial"/>
                <a:cs typeface="Arial"/>
                <a:sym typeface="Arial"/>
              </a:rPr>
              <a:t>processing is located close to the </a:t>
            </a:r>
            <a:r>
              <a:rPr b="1" lang="en-US" sz="2400">
                <a:latin typeface="Arial"/>
                <a:ea typeface="Arial"/>
                <a:cs typeface="Arial"/>
                <a:sym typeface="Arial"/>
              </a:rPr>
              <a:t>edge </a:t>
            </a:r>
            <a:r>
              <a:rPr lang="en-US" sz="2400">
                <a:latin typeface="Arial"/>
                <a:ea typeface="Arial"/>
                <a:cs typeface="Arial"/>
                <a:sym typeface="Arial"/>
              </a:rPr>
              <a:t>– where things and people produce or consume that information.”</a:t>
            </a:r>
            <a:endParaRPr sz="2400">
              <a:latin typeface="Arial"/>
              <a:ea typeface="Arial"/>
              <a:cs typeface="Arial"/>
              <a:sym typeface="Arial"/>
            </a:endParaRPr>
          </a:p>
          <a:p>
            <a:pPr indent="0" lvl="0" marL="0" rtl="0" algn="l">
              <a:lnSpc>
                <a:spcPct val="100000"/>
              </a:lnSpc>
              <a:spcBef>
                <a:spcPts val="1320"/>
              </a:spcBef>
              <a:spcAft>
                <a:spcPts val="0"/>
              </a:spcAft>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Edge	compute–capable	meters	are	able	to	communicate</a:t>
            </a:r>
            <a:endParaRPr sz="2400">
              <a:latin typeface="Arial"/>
              <a:ea typeface="Arial"/>
              <a:cs typeface="Arial"/>
              <a:sym typeface="Arial"/>
            </a:endParaRPr>
          </a:p>
          <a:p>
            <a:pPr indent="0" lvl="0" marL="286385" rtl="0" algn="l">
              <a:lnSpc>
                <a:spcPct val="100000"/>
              </a:lnSpc>
              <a:spcBef>
                <a:spcPts val="0"/>
              </a:spcBef>
              <a:spcAft>
                <a:spcPts val="0"/>
              </a:spcAft>
              <a:buNone/>
            </a:pPr>
            <a:r>
              <a:rPr lang="en-US" sz="2400">
                <a:latin typeface="Arial"/>
                <a:ea typeface="Arial"/>
                <a:cs typeface="Arial"/>
                <a:sym typeface="Arial"/>
              </a:rPr>
              <a:t>with each other to share information on small subsets.</a:t>
            </a:r>
            <a:endParaRPr sz="2400">
              <a:latin typeface="Arial"/>
              <a:ea typeface="Arial"/>
              <a:cs typeface="Arial"/>
              <a:sym typeface="Arial"/>
            </a:endParaRPr>
          </a:p>
          <a:p>
            <a:pPr indent="0" lvl="0" marL="0" rtl="0" algn="l">
              <a:lnSpc>
                <a:spcPct val="100000"/>
              </a:lnSpc>
              <a:spcBef>
                <a:spcPts val="1325"/>
              </a:spcBef>
              <a:spcAft>
                <a:spcPts val="0"/>
              </a:spcAft>
              <a:buNone/>
            </a:pPr>
            <a:r>
              <a:t/>
            </a:r>
            <a:endParaRPr sz="2400">
              <a:latin typeface="Arial"/>
              <a:ea typeface="Arial"/>
              <a:cs typeface="Arial"/>
              <a:sym typeface="Arial"/>
            </a:endParaRPr>
          </a:p>
          <a:p>
            <a:pPr indent="-273685" lvl="0" marL="286385" rtl="0" algn="l">
              <a:lnSpc>
                <a:spcPct val="100000"/>
              </a:lnSpc>
              <a:spcBef>
                <a:spcPts val="0"/>
              </a:spcBef>
              <a:spcAft>
                <a:spcPts val="0"/>
              </a:spcAft>
              <a:buClr>
                <a:srgbClr val="FD8537"/>
              </a:buClr>
              <a:buSzPts val="1650"/>
              <a:buFont typeface="Noto Sans Symbols"/>
              <a:buChar char="🞆"/>
            </a:pPr>
            <a:r>
              <a:rPr lang="en-US" sz="2400">
                <a:latin typeface="Arial"/>
                <a:ea typeface="Arial"/>
                <a:cs typeface="Arial"/>
                <a:sym typeface="Arial"/>
              </a:rPr>
              <a:t>Edge	computing	is	also	sometimes	called	“mist”</a:t>
            </a:r>
            <a:endParaRPr sz="2400">
              <a:latin typeface="Arial"/>
              <a:ea typeface="Arial"/>
              <a:cs typeface="Arial"/>
              <a:sym typeface="Arial"/>
            </a:endParaRPr>
          </a:p>
          <a:p>
            <a:pPr indent="0" lvl="0" marL="286385" rtl="0" algn="l">
              <a:lnSpc>
                <a:spcPct val="100000"/>
              </a:lnSpc>
              <a:spcBef>
                <a:spcPts val="0"/>
              </a:spcBef>
              <a:spcAft>
                <a:spcPts val="0"/>
              </a:spcAft>
              <a:buNone/>
            </a:pPr>
            <a:r>
              <a:rPr lang="en-US" sz="2400">
                <a:latin typeface="Arial"/>
                <a:ea typeface="Arial"/>
                <a:cs typeface="Arial"/>
                <a:sym typeface="Arial"/>
              </a:rPr>
              <a:t>computing.</a:t>
            </a:r>
            <a:endParaRPr sz="24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6"/>
          <p:cNvSpPr txBox="1"/>
          <p:nvPr>
            <p:ph type="title"/>
          </p:nvPr>
        </p:nvSpPr>
        <p:spPr>
          <a:xfrm>
            <a:off x="187553" y="50038"/>
            <a:ext cx="7657871" cy="1323670"/>
          </a:xfrm>
          <a:prstGeom prst="rect">
            <a:avLst/>
          </a:prstGeom>
          <a:noFill/>
          <a:ln>
            <a:noFill/>
          </a:ln>
        </p:spPr>
        <p:txBody>
          <a:bodyPr anchorCtr="0" anchor="t" bIns="0" lIns="0" spcFirstLastPara="1" rIns="0" wrap="square" tIns="854325">
            <a:spAutoFit/>
          </a:bodyPr>
          <a:lstStyle/>
          <a:p>
            <a:pPr indent="0" lvl="0" marL="360680" rtl="0" algn="l">
              <a:lnSpc>
                <a:spcPct val="100000"/>
              </a:lnSpc>
              <a:spcBef>
                <a:spcPts val="0"/>
              </a:spcBef>
              <a:spcAft>
                <a:spcPts val="0"/>
              </a:spcAft>
              <a:buNone/>
            </a:pPr>
            <a:r>
              <a:rPr lang="en-US" cap="small"/>
              <a:t>The Hierarchy of Edge, Fog, and Cloud</a:t>
            </a:r>
            <a:endParaRPr/>
          </a:p>
        </p:txBody>
      </p:sp>
      <p:sp>
        <p:nvSpPr>
          <p:cNvPr id="647" name="Google Shape;647;p96"/>
          <p:cNvSpPr txBox="1"/>
          <p:nvPr>
            <p:ph idx="1" type="body"/>
          </p:nvPr>
        </p:nvSpPr>
        <p:spPr>
          <a:xfrm>
            <a:off x="535940" y="1622805"/>
            <a:ext cx="7312659" cy="4348480"/>
          </a:xfrm>
          <a:prstGeom prst="rect">
            <a:avLst/>
          </a:prstGeom>
          <a:noFill/>
          <a:ln>
            <a:noFill/>
          </a:ln>
        </p:spPr>
        <p:txBody>
          <a:bodyPr anchorCtr="0" anchor="t" bIns="0" lIns="0" spcFirstLastPara="1" rIns="0" wrap="square" tIns="12700">
            <a:spAutoFit/>
          </a:bodyPr>
          <a:lstStyle/>
          <a:p>
            <a:pPr indent="-274319" lvl="0" marL="286385" marR="5080" rtl="0" algn="just">
              <a:lnSpc>
                <a:spcPct val="100000"/>
              </a:lnSpc>
              <a:spcBef>
                <a:spcPts val="0"/>
              </a:spcBef>
              <a:spcAft>
                <a:spcPts val="0"/>
              </a:spcAft>
              <a:buClr>
                <a:srgbClr val="FD8537"/>
              </a:buClr>
              <a:buSzPts val="1650"/>
              <a:buFont typeface="Noto Sans Symbols"/>
              <a:buChar char="🞆"/>
            </a:pPr>
            <a:r>
              <a:rPr lang="en-US"/>
              <a:t>This  model  suggests  a  hierarchical  organization  of network, compute, and data storage resources.</a:t>
            </a:r>
            <a:endParaRPr/>
          </a:p>
          <a:p>
            <a:pPr indent="0" lvl="0" marL="0" rtl="0" algn="l">
              <a:lnSpc>
                <a:spcPct val="100000"/>
              </a:lnSpc>
              <a:spcBef>
                <a:spcPts val="1320"/>
              </a:spcBef>
              <a:spcAft>
                <a:spcPts val="0"/>
              </a:spcAft>
              <a:buClr>
                <a:srgbClr val="FD8537"/>
              </a:buClr>
              <a:buSzPts val="2400"/>
              <a:buFont typeface="Noto Sans Symbols"/>
              <a:buNone/>
            </a:pPr>
            <a:r>
              <a:t/>
            </a:r>
            <a:endParaRPr/>
          </a:p>
          <a:p>
            <a:pPr indent="-274319" lvl="0" marL="286385" marR="6985" rtl="0" algn="just">
              <a:lnSpc>
                <a:spcPct val="100000"/>
              </a:lnSpc>
              <a:spcBef>
                <a:spcPts val="0"/>
              </a:spcBef>
              <a:spcAft>
                <a:spcPts val="0"/>
              </a:spcAft>
              <a:buClr>
                <a:srgbClr val="FD8537"/>
              </a:buClr>
              <a:buSzPts val="1650"/>
              <a:buFont typeface="Noto Sans Symbols"/>
              <a:buChar char="🞆"/>
            </a:pPr>
            <a:r>
              <a:rPr lang="en-US"/>
              <a:t>At each stage, data is collected, analyzed, and responded to when necessary, according to the capabilities of the resources at each layer.</a:t>
            </a:r>
            <a:endParaRPr/>
          </a:p>
          <a:p>
            <a:pPr indent="0" lvl="0" marL="0" rtl="0" algn="l">
              <a:lnSpc>
                <a:spcPct val="100000"/>
              </a:lnSpc>
              <a:spcBef>
                <a:spcPts val="1345"/>
              </a:spcBef>
              <a:spcAft>
                <a:spcPts val="0"/>
              </a:spcAft>
              <a:buClr>
                <a:srgbClr val="FD8537"/>
              </a:buClr>
              <a:buSzPts val="2400"/>
              <a:buFont typeface="Noto Sans Symbols"/>
              <a:buNone/>
            </a:pPr>
            <a:r>
              <a:t/>
            </a:r>
            <a:endParaRPr/>
          </a:p>
          <a:p>
            <a:pPr indent="-273685" lvl="0" marL="286385" rtl="0" algn="l">
              <a:lnSpc>
                <a:spcPct val="100000"/>
              </a:lnSpc>
              <a:spcBef>
                <a:spcPts val="5"/>
              </a:spcBef>
              <a:spcAft>
                <a:spcPts val="0"/>
              </a:spcAft>
              <a:buClr>
                <a:srgbClr val="FD8537"/>
              </a:buClr>
              <a:buSzPts val="1650"/>
              <a:buFont typeface="Noto Sans Symbols"/>
              <a:buChar char="🞆"/>
            </a:pPr>
            <a:r>
              <a:rPr lang="en-US">
                <a:latin typeface="Arial"/>
                <a:ea typeface="Arial"/>
                <a:cs typeface="Arial"/>
                <a:sym typeface="Arial"/>
              </a:rPr>
              <a:t>advantage of hierarchy</a:t>
            </a:r>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Arial"/>
                <a:ea typeface="Arial"/>
                <a:cs typeface="Arial"/>
                <a:sym typeface="Arial"/>
              </a:rPr>
              <a:t>response	to	events	from	resources	close	to	the	end</a:t>
            </a:r>
            <a:endParaRPr sz="2100">
              <a:latin typeface="Arial"/>
              <a:ea typeface="Arial"/>
              <a:cs typeface="Arial"/>
              <a:sym typeface="Arial"/>
            </a:endParaRPr>
          </a:p>
          <a:p>
            <a:pPr indent="0" lvl="0" marL="652780" rtl="0" algn="l">
              <a:lnSpc>
                <a:spcPct val="100000"/>
              </a:lnSpc>
              <a:spcBef>
                <a:spcPts val="0"/>
              </a:spcBef>
              <a:spcAft>
                <a:spcPts val="0"/>
              </a:spcAft>
              <a:buNone/>
            </a:pPr>
            <a:r>
              <a:rPr lang="en-US" sz="2100">
                <a:latin typeface="Arial"/>
                <a:ea typeface="Arial"/>
                <a:cs typeface="Arial"/>
                <a:sym typeface="Arial"/>
              </a:rPr>
              <a:t>device is	fast and can result in immediate benefits</a:t>
            </a:r>
            <a:endParaRPr sz="2100">
              <a:latin typeface="Arial"/>
              <a:ea typeface="Arial"/>
              <a:cs typeface="Arial"/>
              <a:sym typeface="Arial"/>
            </a:endParaRPr>
          </a:p>
          <a:p>
            <a:pPr indent="-274320" lvl="1" marL="652780" rtl="0" algn="l">
              <a:lnSpc>
                <a:spcPct val="100000"/>
              </a:lnSpc>
              <a:spcBef>
                <a:spcPts val="505"/>
              </a:spcBef>
              <a:spcAft>
                <a:spcPts val="0"/>
              </a:spcAft>
              <a:buClr>
                <a:srgbClr val="FD8537"/>
              </a:buClr>
              <a:buSzPts val="1650"/>
              <a:buFont typeface="Quattrocento Sans"/>
              <a:buChar char="⚫"/>
            </a:pPr>
            <a:r>
              <a:rPr lang="en-US" sz="2100">
                <a:latin typeface="Arial"/>
                <a:ea typeface="Arial"/>
                <a:cs typeface="Arial"/>
                <a:sym typeface="Arial"/>
              </a:rPr>
              <a:t>resources available in the cloud when necessary.</a:t>
            </a:r>
            <a:endParaRPr sz="2100">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7"/>
          <p:cNvSpPr txBox="1"/>
          <p:nvPr/>
        </p:nvSpPr>
        <p:spPr>
          <a:xfrm>
            <a:off x="535940" y="1622805"/>
            <a:ext cx="7312659" cy="3256915"/>
          </a:xfrm>
          <a:prstGeom prst="rect">
            <a:avLst/>
          </a:prstGeom>
          <a:noFill/>
          <a:ln>
            <a:noFill/>
          </a:ln>
        </p:spPr>
        <p:txBody>
          <a:bodyPr anchorCtr="0" anchor="t" bIns="0" lIns="0" spcFirstLastPara="1" rIns="0" wrap="square" tIns="12700">
            <a:spAutoFit/>
          </a:bodyPr>
          <a:lstStyle/>
          <a:p>
            <a:pPr indent="-343535" lvl="0" marL="355600" marR="508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Figure	2.16	illustrates	the	hierarchical	nature	of	edge, fog, and cloud computing across an IoT system.</a:t>
            </a:r>
            <a:endParaRPr sz="2400">
              <a:latin typeface="Times New Roman"/>
              <a:ea typeface="Times New Roman"/>
              <a:cs typeface="Times New Roman"/>
              <a:sym typeface="Times New Roman"/>
            </a:endParaRPr>
          </a:p>
          <a:p>
            <a:pPr indent="0" lvl="0" marL="0" rtl="0" algn="l">
              <a:lnSpc>
                <a:spcPct val="100000"/>
              </a:lnSpc>
              <a:spcBef>
                <a:spcPts val="1320"/>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From	an	architectural	standpoint,	fog	nodes	closest	to the network edge receive the data from IoT devices.</a:t>
            </a:r>
            <a:endParaRPr sz="2400">
              <a:latin typeface="Times New Roman"/>
              <a:ea typeface="Times New Roman"/>
              <a:cs typeface="Times New Roman"/>
              <a:sym typeface="Times New Roman"/>
            </a:endParaRPr>
          </a:p>
          <a:p>
            <a:pPr indent="0" lvl="0" marL="0" rtl="0" algn="l">
              <a:lnSpc>
                <a:spcPct val="100000"/>
              </a:lnSpc>
              <a:spcBef>
                <a:spcPts val="1325"/>
              </a:spcBef>
              <a:spcAft>
                <a:spcPts val="0"/>
              </a:spcAft>
              <a:buClr>
                <a:srgbClr val="FD8537"/>
              </a:buClr>
              <a:buSzPts val="2400"/>
              <a:buFont typeface="Arial"/>
              <a:buNone/>
            </a:pPr>
            <a:r>
              <a:t/>
            </a:r>
            <a:endParaRPr sz="2400">
              <a:latin typeface="Times New Roman"/>
              <a:ea typeface="Times New Roman"/>
              <a:cs typeface="Times New Roman"/>
              <a:sym typeface="Times New Roman"/>
            </a:endParaRPr>
          </a:p>
          <a:p>
            <a:pPr indent="-343535" lvl="0" marL="355600" marR="5080" rtl="0" algn="l">
              <a:lnSpc>
                <a:spcPct val="100000"/>
              </a:lnSpc>
              <a:spcBef>
                <a:spcPts val="0"/>
              </a:spcBef>
              <a:spcAft>
                <a:spcPts val="0"/>
              </a:spcAft>
              <a:buClr>
                <a:srgbClr val="FD8537"/>
              </a:buClr>
              <a:buSzPts val="1650"/>
              <a:buFont typeface="Arial"/>
              <a:buChar char="•"/>
            </a:pPr>
            <a:r>
              <a:rPr lang="en-US" sz="2400">
                <a:latin typeface="Times New Roman"/>
                <a:ea typeface="Times New Roman"/>
                <a:cs typeface="Times New Roman"/>
                <a:sym typeface="Times New Roman"/>
              </a:rPr>
              <a:t>The fog IoT application then directs different types of data to the optimal place for analysis:</a:t>
            </a:r>
            <a:endParaRPr sz="2400">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98"/>
          <p:cNvPicPr preferRelativeResize="0"/>
          <p:nvPr/>
        </p:nvPicPr>
        <p:blipFill rotWithShape="1">
          <a:blip r:embed="rId3">
            <a:alphaModFix/>
          </a:blip>
          <a:srcRect b="0" l="0" r="0" t="0"/>
          <a:stretch/>
        </p:blipFill>
        <p:spPr>
          <a:xfrm>
            <a:off x="0" y="0"/>
            <a:ext cx="9144000" cy="6857998"/>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9"/>
          <p:cNvSpPr txBox="1"/>
          <p:nvPr/>
        </p:nvSpPr>
        <p:spPr>
          <a:xfrm>
            <a:off x="535940" y="249428"/>
            <a:ext cx="8074659" cy="4978400"/>
          </a:xfrm>
          <a:prstGeom prst="rect">
            <a:avLst/>
          </a:prstGeom>
          <a:noFill/>
          <a:ln>
            <a:noFill/>
          </a:ln>
        </p:spPr>
        <p:txBody>
          <a:bodyPr anchorCtr="0" anchor="t" bIns="0" lIns="0" spcFirstLastPara="1" rIns="0" wrap="square" tIns="12050">
            <a:spAutoFit/>
          </a:bodyPr>
          <a:lstStyle/>
          <a:p>
            <a:pPr indent="-274319" lvl="0" marL="286385" marR="154305" rtl="0" algn="l">
              <a:lnSpc>
                <a:spcPct val="100000"/>
              </a:lnSpc>
              <a:spcBef>
                <a:spcPts val="0"/>
              </a:spcBef>
              <a:spcAft>
                <a:spcPts val="0"/>
              </a:spcAft>
              <a:buClr>
                <a:srgbClr val="FD8537"/>
              </a:buClr>
              <a:buSzPts val="1950"/>
              <a:buFont typeface="Noto Sans Symbols"/>
              <a:buChar char="🞆"/>
            </a:pPr>
            <a:r>
              <a:rPr lang="en-US" sz="2800">
                <a:latin typeface="Times New Roman"/>
                <a:ea typeface="Times New Roman"/>
                <a:cs typeface="Times New Roman"/>
                <a:sym typeface="Times New Roman"/>
              </a:rPr>
              <a:t>The fog IoT application directs different types of data for analysis:</a:t>
            </a:r>
            <a:endParaRPr sz="2800">
              <a:latin typeface="Times New Roman"/>
              <a:ea typeface="Times New Roman"/>
              <a:cs typeface="Times New Roman"/>
              <a:sym typeface="Times New Roman"/>
            </a:endParaRPr>
          </a:p>
          <a:p>
            <a:pPr indent="0" lvl="0" marL="0" rtl="0" algn="l">
              <a:lnSpc>
                <a:spcPct val="100000"/>
              </a:lnSpc>
              <a:spcBef>
                <a:spcPts val="830"/>
              </a:spcBef>
              <a:spcAft>
                <a:spcPts val="0"/>
              </a:spcAft>
              <a:buClr>
                <a:srgbClr val="FD8537"/>
              </a:buClr>
              <a:buSzPts val="2800"/>
              <a:buFont typeface="Noto Sans Symbols"/>
              <a:buNone/>
            </a:pPr>
            <a:r>
              <a:t/>
            </a:r>
            <a:endParaRPr sz="2800">
              <a:latin typeface="Times New Roman"/>
              <a:ea typeface="Times New Roman"/>
              <a:cs typeface="Times New Roman"/>
              <a:sym typeface="Times New Roman"/>
            </a:endParaRPr>
          </a:p>
          <a:p>
            <a:pPr indent="-342900" lvl="1" marL="812800" marR="5715"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The </a:t>
            </a:r>
            <a:r>
              <a:rPr lang="en-US" sz="2100">
                <a:latin typeface="Arial"/>
                <a:ea typeface="Arial"/>
                <a:cs typeface="Arial"/>
                <a:sym typeface="Arial"/>
              </a:rPr>
              <a:t>most time-sensitive </a:t>
            </a:r>
            <a:r>
              <a:rPr b="1" lang="en-US" sz="2400">
                <a:latin typeface="Times New Roman"/>
                <a:ea typeface="Times New Roman"/>
                <a:cs typeface="Times New Roman"/>
                <a:sym typeface="Times New Roman"/>
              </a:rPr>
              <a:t>data </a:t>
            </a:r>
            <a:r>
              <a:rPr lang="en-US" sz="2400">
                <a:latin typeface="Times New Roman"/>
                <a:ea typeface="Times New Roman"/>
                <a:cs typeface="Times New Roman"/>
                <a:sym typeface="Times New Roman"/>
              </a:rPr>
              <a:t>is analyzed on the edge or fog node closest to the things generating the data.</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1" marL="812800" marR="635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Data that can wait seconds or minutes for action is passed along to an aggregation node for analysis and action.</a:t>
            </a:r>
            <a:endParaRPr sz="2400">
              <a:latin typeface="Times New Roman"/>
              <a:ea typeface="Times New Roman"/>
              <a:cs typeface="Times New Roman"/>
              <a:sym typeface="Times New Roman"/>
            </a:endParaRPr>
          </a:p>
          <a:p>
            <a:pPr indent="0" lvl="1" marL="0" rtl="0" algn="l">
              <a:lnSpc>
                <a:spcPct val="100000"/>
              </a:lnSpc>
              <a:spcBef>
                <a:spcPts val="1275"/>
              </a:spcBef>
              <a:spcAft>
                <a:spcPts val="0"/>
              </a:spcAft>
              <a:buClr>
                <a:srgbClr val="FD8537"/>
              </a:buClr>
              <a:buSzPts val="2400"/>
              <a:buFont typeface="Noto Sans Symbols"/>
              <a:buNone/>
            </a:pPr>
            <a:r>
              <a:t/>
            </a:r>
            <a:endParaRPr sz="2400">
              <a:latin typeface="Times New Roman"/>
              <a:ea typeface="Times New Roman"/>
              <a:cs typeface="Times New Roman"/>
              <a:sym typeface="Times New Roman"/>
            </a:endParaRPr>
          </a:p>
          <a:p>
            <a:pPr indent="-342900" lvl="1" marL="812800" marR="5080" rtl="0" algn="just">
              <a:lnSpc>
                <a:spcPct val="100000"/>
              </a:lnSpc>
              <a:spcBef>
                <a:spcPts val="0"/>
              </a:spcBef>
              <a:spcAft>
                <a:spcPts val="0"/>
              </a:spcAft>
              <a:buClr>
                <a:srgbClr val="FD8537"/>
              </a:buClr>
              <a:buSzPts val="1900"/>
              <a:buFont typeface="Noto Sans Symbols"/>
              <a:buChar char="⮚"/>
            </a:pPr>
            <a:r>
              <a:rPr lang="en-US" sz="2400">
                <a:latin typeface="Times New Roman"/>
                <a:ea typeface="Times New Roman"/>
                <a:cs typeface="Times New Roman"/>
                <a:sym typeface="Times New Roman"/>
              </a:rPr>
              <a:t>Data that is </a:t>
            </a:r>
            <a:r>
              <a:rPr b="1" lang="en-US" sz="2400">
                <a:latin typeface="Times New Roman"/>
                <a:ea typeface="Times New Roman"/>
                <a:cs typeface="Times New Roman"/>
                <a:sym typeface="Times New Roman"/>
              </a:rPr>
              <a:t>less time sensitive </a:t>
            </a:r>
            <a:r>
              <a:rPr lang="en-US" sz="2400">
                <a:latin typeface="Times New Roman"/>
                <a:ea typeface="Times New Roman"/>
                <a:cs typeface="Times New Roman"/>
                <a:sym typeface="Times New Roman"/>
              </a:rPr>
              <a:t>is sent to the cloud for historical  analysis,  big  data  analytics,  and  long-term storage.</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2024-10-01T03:08:43Z</dcterms:created>
  <dc:creator>dell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2020-03-18T00:00:00Z</vt:filetime>
  </property>
  <property fmtid="{D5CDD505-2E9C-101B-9397-08002B2CF9AE}" pid="3" name="Creator">
    <vt:lpwstr>Microsoft® PowerPoint® 2010</vt:lpwstr>
  </property>
  <property fmtid="{D5CDD505-2E9C-101B-9397-08002B2CF9AE}" pid="4" name="LastSaved">
    <vt:filetime>2024-10-01T00:00:00Z</vt:filetime>
  </property>
  <property fmtid="{D5CDD505-2E9C-101B-9397-08002B2CF9AE}" pid="5" name="Producer">
    <vt:lpwstr>Microsoft® PowerPoint® 2010</vt:lpwstr>
  </property>
</Properties>
</file>