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5143500" cx="9144000"/>
  <p:notesSz cx="6858000" cy="9144000"/>
  <p:embeddedFontLst>
    <p:embeddedFont>
      <p:font typeface="Roboto Mon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80" roundtripDataSignature="AMtx7mgf4HstlCmzwgEaQr6Ex2wrvWR0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RobotoMono-bold.fntdata"/><Relationship Id="rId32" Type="http://schemas.openxmlformats.org/officeDocument/2006/relationships/slide" Target="slides/slide25.xml"/><Relationship Id="rId76" Type="http://schemas.openxmlformats.org/officeDocument/2006/relationships/font" Target="fonts/RobotoMono-regular.fntdata"/><Relationship Id="rId35" Type="http://schemas.openxmlformats.org/officeDocument/2006/relationships/slide" Target="slides/slide28.xml"/><Relationship Id="rId79" Type="http://schemas.openxmlformats.org/officeDocument/2006/relationships/font" Target="fonts/RobotoMono-boldItalic.fntdata"/><Relationship Id="rId34" Type="http://schemas.openxmlformats.org/officeDocument/2006/relationships/slide" Target="slides/slide27.xml"/><Relationship Id="rId78" Type="http://schemas.openxmlformats.org/officeDocument/2006/relationships/font" Target="fonts/RobotoMono-italic.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1" name="Google Shape;67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16cd4f10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16cd4f10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7" name="Google Shape;72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74" name="Shape 74"/>
        <p:cNvGrpSpPr/>
        <p:nvPr/>
      </p:nvGrpSpPr>
      <p:grpSpPr>
        <a:xfrm>
          <a:off x="0" y="0"/>
          <a:ext cx="0" cy="0"/>
          <a:chOff x="0" y="0"/>
          <a:chExt cx="0" cy="0"/>
        </a:xfrm>
      </p:grpSpPr>
      <p:grpSp>
        <p:nvGrpSpPr>
          <p:cNvPr id="75" name="Google Shape;75;p69"/>
          <p:cNvGrpSpPr/>
          <p:nvPr/>
        </p:nvGrpSpPr>
        <p:grpSpPr>
          <a:xfrm>
            <a:off x="-3175" y="0"/>
            <a:ext cx="9256713" cy="5007769"/>
            <a:chOff x="-2" y="0"/>
            <a:chExt cx="5831" cy="4206"/>
          </a:xfrm>
        </p:grpSpPr>
        <p:grpSp>
          <p:nvGrpSpPr>
            <p:cNvPr id="76" name="Google Shape;76;p69"/>
            <p:cNvGrpSpPr/>
            <p:nvPr/>
          </p:nvGrpSpPr>
          <p:grpSpPr>
            <a:xfrm>
              <a:off x="-2" y="0"/>
              <a:ext cx="5664" cy="4206"/>
              <a:chOff x="-2" y="0"/>
              <a:chExt cx="5664" cy="4206"/>
            </a:xfrm>
          </p:grpSpPr>
          <p:sp>
            <p:nvSpPr>
              <p:cNvPr id="77" name="Google Shape;77;p69"/>
              <p:cNvSpPr/>
              <p:nvPr/>
            </p:nvSpPr>
            <p:spPr>
              <a:xfrm>
                <a:off x="-2" y="0"/>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8" name="Google Shape;78;p69"/>
              <p:cNvSpPr/>
              <p:nvPr/>
            </p:nvSpPr>
            <p:spPr>
              <a:xfrm>
                <a:off x="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9" name="Google Shape;79;p69"/>
              <p:cNvSpPr/>
              <p:nvPr/>
            </p:nvSpPr>
            <p:spPr>
              <a:xfrm>
                <a:off x="1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0" name="Google Shape;80;p69"/>
              <p:cNvSpPr/>
              <p:nvPr/>
            </p:nvSpPr>
            <p:spPr>
              <a:xfrm>
                <a:off x="2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1" name="Google Shape;81;p69"/>
              <p:cNvSpPr/>
              <p:nvPr/>
            </p:nvSpPr>
            <p:spPr>
              <a:xfrm>
                <a:off x="3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2" name="Google Shape;82;p69"/>
              <p:cNvSpPr/>
              <p:nvPr/>
            </p:nvSpPr>
            <p:spPr>
              <a:xfrm>
                <a:off x="4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3" name="Google Shape;83;p69"/>
              <p:cNvSpPr/>
              <p:nvPr/>
            </p:nvSpPr>
            <p:spPr>
              <a:xfrm>
                <a:off x="5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4" name="Google Shape;84;p69"/>
              <p:cNvSpPr/>
              <p:nvPr/>
            </p:nvSpPr>
            <p:spPr>
              <a:xfrm>
                <a:off x="6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5" name="Google Shape;85;p69"/>
              <p:cNvSpPr/>
              <p:nvPr/>
            </p:nvSpPr>
            <p:spPr>
              <a:xfrm>
                <a:off x="7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6" name="Google Shape;86;p69"/>
              <p:cNvSpPr/>
              <p:nvPr/>
            </p:nvSpPr>
            <p:spPr>
              <a:xfrm>
                <a:off x="8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7" name="Google Shape;87;p69"/>
              <p:cNvSpPr/>
              <p:nvPr/>
            </p:nvSpPr>
            <p:spPr>
              <a:xfrm>
                <a:off x="95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8" name="Google Shape;88;p69"/>
              <p:cNvSpPr/>
              <p:nvPr/>
            </p:nvSpPr>
            <p:spPr>
              <a:xfrm>
                <a:off x="105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9" name="Google Shape;89;p69"/>
              <p:cNvSpPr/>
              <p:nvPr/>
            </p:nvSpPr>
            <p:spPr>
              <a:xfrm>
                <a:off x="115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0" name="Google Shape;90;p69"/>
              <p:cNvSpPr/>
              <p:nvPr/>
            </p:nvSpPr>
            <p:spPr>
              <a:xfrm>
                <a:off x="124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1" name="Google Shape;91;p69"/>
              <p:cNvSpPr/>
              <p:nvPr/>
            </p:nvSpPr>
            <p:spPr>
              <a:xfrm>
                <a:off x="134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2" name="Google Shape;92;p69"/>
              <p:cNvSpPr/>
              <p:nvPr/>
            </p:nvSpPr>
            <p:spPr>
              <a:xfrm>
                <a:off x="143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3" name="Google Shape;93;p69"/>
              <p:cNvSpPr/>
              <p:nvPr/>
            </p:nvSpPr>
            <p:spPr>
              <a:xfrm>
                <a:off x="153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4" name="Google Shape;94;p69"/>
              <p:cNvSpPr/>
              <p:nvPr/>
            </p:nvSpPr>
            <p:spPr>
              <a:xfrm>
                <a:off x="163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5" name="Google Shape;95;p69"/>
              <p:cNvSpPr/>
              <p:nvPr/>
            </p:nvSpPr>
            <p:spPr>
              <a:xfrm>
                <a:off x="172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6" name="Google Shape;96;p69"/>
              <p:cNvSpPr/>
              <p:nvPr/>
            </p:nvSpPr>
            <p:spPr>
              <a:xfrm>
                <a:off x="182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7" name="Google Shape;97;p69"/>
              <p:cNvSpPr/>
              <p:nvPr/>
            </p:nvSpPr>
            <p:spPr>
              <a:xfrm>
                <a:off x="191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8" name="Google Shape;98;p69"/>
              <p:cNvSpPr/>
              <p:nvPr/>
            </p:nvSpPr>
            <p:spPr>
              <a:xfrm>
                <a:off x="201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9" name="Google Shape;99;p69"/>
              <p:cNvSpPr/>
              <p:nvPr/>
            </p:nvSpPr>
            <p:spPr>
              <a:xfrm>
                <a:off x="211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0" name="Google Shape;100;p69"/>
              <p:cNvSpPr/>
              <p:nvPr/>
            </p:nvSpPr>
            <p:spPr>
              <a:xfrm>
                <a:off x="220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1" name="Google Shape;101;p69"/>
              <p:cNvSpPr/>
              <p:nvPr/>
            </p:nvSpPr>
            <p:spPr>
              <a:xfrm>
                <a:off x="230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2" name="Google Shape;102;p69"/>
              <p:cNvSpPr/>
              <p:nvPr/>
            </p:nvSpPr>
            <p:spPr>
              <a:xfrm>
                <a:off x="239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3" name="Google Shape;103;p69"/>
              <p:cNvSpPr/>
              <p:nvPr/>
            </p:nvSpPr>
            <p:spPr>
              <a:xfrm>
                <a:off x="24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4" name="Google Shape;104;p69"/>
              <p:cNvSpPr/>
              <p:nvPr/>
            </p:nvSpPr>
            <p:spPr>
              <a:xfrm>
                <a:off x="25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5" name="Google Shape;105;p69"/>
              <p:cNvSpPr/>
              <p:nvPr/>
            </p:nvSpPr>
            <p:spPr>
              <a:xfrm>
                <a:off x="26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6" name="Google Shape;106;p69"/>
              <p:cNvSpPr/>
              <p:nvPr/>
            </p:nvSpPr>
            <p:spPr>
              <a:xfrm>
                <a:off x="27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7" name="Google Shape;107;p69"/>
              <p:cNvSpPr/>
              <p:nvPr/>
            </p:nvSpPr>
            <p:spPr>
              <a:xfrm>
                <a:off x="28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8" name="Google Shape;108;p69"/>
              <p:cNvSpPr/>
              <p:nvPr/>
            </p:nvSpPr>
            <p:spPr>
              <a:xfrm>
                <a:off x="29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9" name="Google Shape;109;p69"/>
              <p:cNvSpPr/>
              <p:nvPr/>
            </p:nvSpPr>
            <p:spPr>
              <a:xfrm>
                <a:off x="30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0" name="Google Shape;110;p69"/>
              <p:cNvSpPr/>
              <p:nvPr/>
            </p:nvSpPr>
            <p:spPr>
              <a:xfrm>
                <a:off x="31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1" name="Google Shape;111;p69"/>
              <p:cNvSpPr/>
              <p:nvPr/>
            </p:nvSpPr>
            <p:spPr>
              <a:xfrm>
                <a:off x="32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2" name="Google Shape;112;p69"/>
              <p:cNvSpPr/>
              <p:nvPr/>
            </p:nvSpPr>
            <p:spPr>
              <a:xfrm>
                <a:off x="335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3" name="Google Shape;113;p69"/>
              <p:cNvSpPr/>
              <p:nvPr/>
            </p:nvSpPr>
            <p:spPr>
              <a:xfrm>
                <a:off x="345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4" name="Google Shape;114;p69"/>
              <p:cNvSpPr/>
              <p:nvPr/>
            </p:nvSpPr>
            <p:spPr>
              <a:xfrm>
                <a:off x="355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5" name="Google Shape;115;p69"/>
              <p:cNvSpPr/>
              <p:nvPr/>
            </p:nvSpPr>
            <p:spPr>
              <a:xfrm>
                <a:off x="364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6" name="Google Shape;116;p69"/>
              <p:cNvSpPr/>
              <p:nvPr/>
            </p:nvSpPr>
            <p:spPr>
              <a:xfrm>
                <a:off x="374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7" name="Google Shape;117;p69"/>
              <p:cNvSpPr/>
              <p:nvPr/>
            </p:nvSpPr>
            <p:spPr>
              <a:xfrm>
                <a:off x="383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8" name="Google Shape;118;p69"/>
              <p:cNvSpPr/>
              <p:nvPr/>
            </p:nvSpPr>
            <p:spPr>
              <a:xfrm>
                <a:off x="393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9" name="Google Shape;119;p69"/>
              <p:cNvSpPr/>
              <p:nvPr/>
            </p:nvSpPr>
            <p:spPr>
              <a:xfrm>
                <a:off x="403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0" name="Google Shape;120;p69"/>
              <p:cNvSpPr/>
              <p:nvPr/>
            </p:nvSpPr>
            <p:spPr>
              <a:xfrm>
                <a:off x="412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1" name="Google Shape;121;p69"/>
              <p:cNvSpPr/>
              <p:nvPr/>
            </p:nvSpPr>
            <p:spPr>
              <a:xfrm>
                <a:off x="422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2" name="Google Shape;122;p69"/>
              <p:cNvSpPr/>
              <p:nvPr/>
            </p:nvSpPr>
            <p:spPr>
              <a:xfrm>
                <a:off x="431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3" name="Google Shape;123;p69"/>
              <p:cNvSpPr/>
              <p:nvPr/>
            </p:nvSpPr>
            <p:spPr>
              <a:xfrm>
                <a:off x="441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4" name="Google Shape;124;p69"/>
              <p:cNvSpPr/>
              <p:nvPr/>
            </p:nvSpPr>
            <p:spPr>
              <a:xfrm>
                <a:off x="451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5" name="Google Shape;125;p69"/>
              <p:cNvSpPr/>
              <p:nvPr/>
            </p:nvSpPr>
            <p:spPr>
              <a:xfrm>
                <a:off x="460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6" name="Google Shape;126;p69"/>
              <p:cNvSpPr/>
              <p:nvPr/>
            </p:nvSpPr>
            <p:spPr>
              <a:xfrm>
                <a:off x="470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7" name="Google Shape;127;p69"/>
              <p:cNvSpPr/>
              <p:nvPr/>
            </p:nvSpPr>
            <p:spPr>
              <a:xfrm>
                <a:off x="479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8" name="Google Shape;128;p69"/>
              <p:cNvSpPr/>
              <p:nvPr/>
            </p:nvSpPr>
            <p:spPr>
              <a:xfrm>
                <a:off x="48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9" name="Google Shape;129;p69"/>
              <p:cNvSpPr/>
              <p:nvPr/>
            </p:nvSpPr>
            <p:spPr>
              <a:xfrm>
                <a:off x="49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0" name="Google Shape;130;p69"/>
              <p:cNvSpPr/>
              <p:nvPr/>
            </p:nvSpPr>
            <p:spPr>
              <a:xfrm>
                <a:off x="50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1" name="Google Shape;131;p69"/>
              <p:cNvSpPr/>
              <p:nvPr/>
            </p:nvSpPr>
            <p:spPr>
              <a:xfrm>
                <a:off x="51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2" name="Google Shape;132;p69"/>
              <p:cNvSpPr/>
              <p:nvPr/>
            </p:nvSpPr>
            <p:spPr>
              <a:xfrm>
                <a:off x="52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3" name="Google Shape;133;p69"/>
              <p:cNvSpPr/>
              <p:nvPr/>
            </p:nvSpPr>
            <p:spPr>
              <a:xfrm>
                <a:off x="53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4" name="Google Shape;134;p69"/>
              <p:cNvSpPr/>
              <p:nvPr/>
            </p:nvSpPr>
            <p:spPr>
              <a:xfrm>
                <a:off x="54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5" name="Google Shape;135;p69"/>
              <p:cNvSpPr/>
              <p:nvPr/>
            </p:nvSpPr>
            <p:spPr>
              <a:xfrm>
                <a:off x="55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6" name="Google Shape;136;p69"/>
              <p:cNvSpPr/>
              <p:nvPr/>
            </p:nvSpPr>
            <p:spPr>
              <a:xfrm>
                <a:off x="56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7" name="Google Shape;137;p69"/>
            <p:cNvSpPr/>
            <p:nvPr/>
          </p:nvSpPr>
          <p:spPr>
            <a:xfrm>
              <a:off x="429" y="0"/>
              <a:ext cx="5400" cy="4200"/>
            </a:xfrm>
            <a:prstGeom prst="rect">
              <a:avLst/>
            </a:prstGeom>
            <a:solidFill>
              <a:schemeClr val="accent1">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8" name="Google Shape;138;p69"/>
            <p:cNvSpPr/>
            <p:nvPr/>
          </p:nvSpPr>
          <p:spPr>
            <a:xfrm>
              <a:off x="0" y="0"/>
              <a:ext cx="5700" cy="300"/>
            </a:xfrm>
            <a:prstGeom prst="rect">
              <a:avLst/>
            </a:prstGeom>
            <a:solidFill>
              <a:schemeClr val="hlink">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9" name="Google Shape;139;p69"/>
          <p:cNvSpPr/>
          <p:nvPr/>
        </p:nvSpPr>
        <p:spPr>
          <a:xfrm>
            <a:off x="3505200" y="1943100"/>
            <a:ext cx="4892700" cy="57000"/>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Verdana"/>
              <a:ea typeface="Verdana"/>
              <a:cs typeface="Verdana"/>
              <a:sym typeface="Verdana"/>
            </a:endParaRPr>
          </a:p>
        </p:txBody>
      </p:sp>
      <p:sp>
        <p:nvSpPr>
          <p:cNvPr id="140" name="Google Shape;140;p69"/>
          <p:cNvSpPr txBox="1"/>
          <p:nvPr>
            <p:ph type="ctrTitle"/>
          </p:nvPr>
        </p:nvSpPr>
        <p:spPr>
          <a:xfrm>
            <a:off x="779463" y="1415654"/>
            <a:ext cx="7678800" cy="481200"/>
          </a:xfrm>
          <a:prstGeom prst="rect">
            <a:avLst/>
          </a:prstGeom>
          <a:noFill/>
          <a:ln>
            <a:noFill/>
          </a:ln>
        </p:spPr>
        <p:txBody>
          <a:bodyPr anchorCtr="0" anchor="b" bIns="45700" lIns="91425" spcFirstLastPara="1" rIns="91425" wrap="square" tIns="45700">
            <a:spAutoFit/>
          </a:bodyPr>
          <a:lstStyle>
            <a:lvl1pPr lvl="0" algn="r">
              <a:lnSpc>
                <a:spcPct val="100000"/>
              </a:lnSpc>
              <a:spcBef>
                <a:spcPts val="0"/>
              </a:spcBef>
              <a:spcAft>
                <a:spcPts val="0"/>
              </a:spcAft>
              <a:buClr>
                <a:schemeClr val="dk2"/>
              </a:buClr>
              <a:buSzPts val="3600"/>
              <a:buFont typeface="Verdan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9"/>
          <p:cNvSpPr txBox="1"/>
          <p:nvPr>
            <p:ph idx="1" type="subTitle"/>
          </p:nvPr>
        </p:nvSpPr>
        <p:spPr>
          <a:xfrm>
            <a:off x="4021138" y="2145506"/>
            <a:ext cx="4437000" cy="23361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folHlink"/>
              </a:buClr>
              <a:buSzPts val="1800"/>
              <a:buFont typeface="Noto Sans Symbols"/>
              <a:buNone/>
              <a:defRPr/>
            </a:lvl1pPr>
            <a:lvl2pPr lvl="1" algn="ctr">
              <a:lnSpc>
                <a:spcPct val="100000"/>
              </a:lnSpc>
              <a:spcBef>
                <a:spcPts val="400"/>
              </a:spcBef>
              <a:spcAft>
                <a:spcPts val="0"/>
              </a:spcAft>
              <a:buClr>
                <a:schemeClr val="folHlink"/>
              </a:buClr>
              <a:buSzPts val="1400"/>
              <a:buFont typeface="Noto Sans Symbols"/>
              <a:buNone/>
              <a:defRPr/>
            </a:lvl2pPr>
            <a:lvl3pPr lvl="2" algn="ctr">
              <a:lnSpc>
                <a:spcPct val="100000"/>
              </a:lnSpc>
              <a:spcBef>
                <a:spcPts val="360"/>
              </a:spcBef>
              <a:spcAft>
                <a:spcPts val="0"/>
              </a:spcAft>
              <a:buClr>
                <a:schemeClr val="dk2"/>
              </a:buClr>
              <a:buSzPts val="1800"/>
              <a:buFont typeface="Verdana"/>
              <a:buNone/>
              <a:defRPr/>
            </a:lvl3pPr>
            <a:lvl4pPr lvl="3" algn="ctr">
              <a:lnSpc>
                <a:spcPct val="100000"/>
              </a:lnSpc>
              <a:spcBef>
                <a:spcPts val="320"/>
              </a:spcBef>
              <a:spcAft>
                <a:spcPts val="0"/>
              </a:spcAft>
              <a:buClr>
                <a:schemeClr val="hlink"/>
              </a:buClr>
              <a:buSzPts val="1600"/>
              <a:buFont typeface="Verdana"/>
              <a:buNone/>
              <a:defRPr/>
            </a:lvl4pPr>
            <a:lvl5pPr lvl="4" algn="ctr">
              <a:lnSpc>
                <a:spcPct val="100000"/>
              </a:lnSpc>
              <a:spcBef>
                <a:spcPts val="320"/>
              </a:spcBef>
              <a:spcAft>
                <a:spcPts val="0"/>
              </a:spcAft>
              <a:buClr>
                <a:schemeClr val="dk1"/>
              </a:buClr>
              <a:buSzPts val="1360"/>
              <a:buFont typeface="Verdana"/>
              <a:buNone/>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142" name="Google Shape;142;p69"/>
          <p:cNvSpPr txBox="1"/>
          <p:nvPr>
            <p:ph idx="10" type="dt"/>
          </p:nvPr>
        </p:nvSpPr>
        <p:spPr>
          <a:xfrm>
            <a:off x="685800" y="4686300"/>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3" name="Google Shape;143;p69"/>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4" name="Google Shape;144;p69"/>
          <p:cNvSpPr txBox="1"/>
          <p:nvPr>
            <p:ph idx="12" type="sldNum"/>
          </p:nvPr>
        </p:nvSpPr>
        <p:spPr>
          <a:xfrm>
            <a:off x="6553200" y="4686300"/>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p80"/>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80"/>
          <p:cNvSpPr txBox="1"/>
          <p:nvPr>
            <p:ph idx="1" type="body"/>
          </p:nvPr>
        </p:nvSpPr>
        <p:spPr>
          <a:xfrm rot="5400000">
            <a:off x="3396400" y="-1054800"/>
            <a:ext cx="3143400" cy="81105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99" name="Google Shape;199;p80"/>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0" name="Google Shape;200;p80"/>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1" name="Google Shape;201;p80"/>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2" name="Shape 202"/>
        <p:cNvGrpSpPr/>
        <p:nvPr/>
      </p:nvGrpSpPr>
      <p:grpSpPr>
        <a:xfrm>
          <a:off x="0" y="0"/>
          <a:ext cx="0" cy="0"/>
          <a:chOff x="0" y="0"/>
          <a:chExt cx="0" cy="0"/>
        </a:xfrm>
      </p:grpSpPr>
      <p:sp>
        <p:nvSpPr>
          <p:cNvPr id="203" name="Google Shape;203;p81"/>
          <p:cNvSpPr txBox="1"/>
          <p:nvPr>
            <p:ph type="title"/>
          </p:nvPr>
        </p:nvSpPr>
        <p:spPr>
          <a:xfrm rot="5400000">
            <a:off x="6096713" y="1634147"/>
            <a:ext cx="3834900" cy="20406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81"/>
          <p:cNvSpPr txBox="1"/>
          <p:nvPr>
            <p:ph idx="1" type="body"/>
          </p:nvPr>
        </p:nvSpPr>
        <p:spPr>
          <a:xfrm rot="5400000">
            <a:off x="1956028" y="-347503"/>
            <a:ext cx="3834900" cy="60039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05" name="Google Shape;205;p81"/>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6" name="Google Shape;206;p81"/>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7" name="Google Shape;207;p81"/>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77" name="Shape 277"/>
        <p:cNvGrpSpPr/>
        <p:nvPr/>
      </p:nvGrpSpPr>
      <p:grpSpPr>
        <a:xfrm>
          <a:off x="0" y="0"/>
          <a:ext cx="0" cy="0"/>
          <a:chOff x="0" y="0"/>
          <a:chExt cx="0" cy="0"/>
        </a:xfrm>
      </p:grpSpPr>
      <p:sp>
        <p:nvSpPr>
          <p:cNvPr id="278" name="Google Shape;278;p71"/>
          <p:cNvSpPr txBox="1"/>
          <p:nvPr>
            <p:ph type="title"/>
          </p:nvPr>
        </p:nvSpPr>
        <p:spPr>
          <a:xfrm>
            <a:off x="871537"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71"/>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80" name="Google Shape;280;p71"/>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71"/>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71"/>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83" name="Shape 283"/>
        <p:cNvGrpSpPr/>
        <p:nvPr/>
      </p:nvGrpSpPr>
      <p:grpSpPr>
        <a:xfrm>
          <a:off x="0" y="0"/>
          <a:ext cx="0" cy="0"/>
          <a:chOff x="0" y="0"/>
          <a:chExt cx="0" cy="0"/>
        </a:xfrm>
      </p:grpSpPr>
      <p:grpSp>
        <p:nvGrpSpPr>
          <p:cNvPr id="284" name="Google Shape;284;p82"/>
          <p:cNvGrpSpPr/>
          <p:nvPr/>
        </p:nvGrpSpPr>
        <p:grpSpPr>
          <a:xfrm>
            <a:off x="-3175" y="0"/>
            <a:ext cx="9256713" cy="5007769"/>
            <a:chOff x="-2" y="0"/>
            <a:chExt cx="5831" cy="4206"/>
          </a:xfrm>
        </p:grpSpPr>
        <p:grpSp>
          <p:nvGrpSpPr>
            <p:cNvPr id="285" name="Google Shape;285;p82"/>
            <p:cNvGrpSpPr/>
            <p:nvPr/>
          </p:nvGrpSpPr>
          <p:grpSpPr>
            <a:xfrm>
              <a:off x="-2" y="0"/>
              <a:ext cx="5664" cy="4206"/>
              <a:chOff x="-2" y="0"/>
              <a:chExt cx="5664" cy="4206"/>
            </a:xfrm>
          </p:grpSpPr>
          <p:sp>
            <p:nvSpPr>
              <p:cNvPr id="286" name="Google Shape;286;p82"/>
              <p:cNvSpPr/>
              <p:nvPr/>
            </p:nvSpPr>
            <p:spPr>
              <a:xfrm>
                <a:off x="-2" y="0"/>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7" name="Google Shape;287;p82"/>
              <p:cNvSpPr/>
              <p:nvPr/>
            </p:nvSpPr>
            <p:spPr>
              <a:xfrm>
                <a:off x="9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8" name="Google Shape;288;p82"/>
              <p:cNvSpPr/>
              <p:nvPr/>
            </p:nvSpPr>
            <p:spPr>
              <a:xfrm>
                <a:off x="19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9" name="Google Shape;289;p82"/>
              <p:cNvSpPr/>
              <p:nvPr/>
            </p:nvSpPr>
            <p:spPr>
              <a:xfrm>
                <a:off x="28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0" name="Google Shape;290;p82"/>
              <p:cNvSpPr/>
              <p:nvPr/>
            </p:nvSpPr>
            <p:spPr>
              <a:xfrm>
                <a:off x="38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1" name="Google Shape;291;p82"/>
              <p:cNvSpPr/>
              <p:nvPr/>
            </p:nvSpPr>
            <p:spPr>
              <a:xfrm>
                <a:off x="47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2" name="Google Shape;292;p82"/>
              <p:cNvSpPr/>
              <p:nvPr/>
            </p:nvSpPr>
            <p:spPr>
              <a:xfrm>
                <a:off x="57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3" name="Google Shape;293;p82"/>
              <p:cNvSpPr/>
              <p:nvPr/>
            </p:nvSpPr>
            <p:spPr>
              <a:xfrm>
                <a:off x="67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4" name="Google Shape;294;p82"/>
              <p:cNvSpPr/>
              <p:nvPr/>
            </p:nvSpPr>
            <p:spPr>
              <a:xfrm>
                <a:off x="76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5" name="Google Shape;295;p82"/>
              <p:cNvSpPr/>
              <p:nvPr/>
            </p:nvSpPr>
            <p:spPr>
              <a:xfrm>
                <a:off x="86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6" name="Google Shape;296;p82"/>
              <p:cNvSpPr/>
              <p:nvPr/>
            </p:nvSpPr>
            <p:spPr>
              <a:xfrm>
                <a:off x="95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7" name="Google Shape;297;p82"/>
              <p:cNvSpPr/>
              <p:nvPr/>
            </p:nvSpPr>
            <p:spPr>
              <a:xfrm>
                <a:off x="105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8" name="Google Shape;298;p82"/>
              <p:cNvSpPr/>
              <p:nvPr/>
            </p:nvSpPr>
            <p:spPr>
              <a:xfrm>
                <a:off x="115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9" name="Google Shape;299;p82"/>
              <p:cNvSpPr/>
              <p:nvPr/>
            </p:nvSpPr>
            <p:spPr>
              <a:xfrm>
                <a:off x="124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0" name="Google Shape;300;p82"/>
              <p:cNvSpPr/>
              <p:nvPr/>
            </p:nvSpPr>
            <p:spPr>
              <a:xfrm>
                <a:off x="134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1" name="Google Shape;301;p82"/>
              <p:cNvSpPr/>
              <p:nvPr/>
            </p:nvSpPr>
            <p:spPr>
              <a:xfrm>
                <a:off x="143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2" name="Google Shape;302;p82"/>
              <p:cNvSpPr/>
              <p:nvPr/>
            </p:nvSpPr>
            <p:spPr>
              <a:xfrm>
                <a:off x="153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3" name="Google Shape;303;p82"/>
              <p:cNvSpPr/>
              <p:nvPr/>
            </p:nvSpPr>
            <p:spPr>
              <a:xfrm>
                <a:off x="163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4" name="Google Shape;304;p82"/>
              <p:cNvSpPr/>
              <p:nvPr/>
            </p:nvSpPr>
            <p:spPr>
              <a:xfrm>
                <a:off x="172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5" name="Google Shape;305;p82"/>
              <p:cNvSpPr/>
              <p:nvPr/>
            </p:nvSpPr>
            <p:spPr>
              <a:xfrm>
                <a:off x="182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6" name="Google Shape;306;p82"/>
              <p:cNvSpPr/>
              <p:nvPr/>
            </p:nvSpPr>
            <p:spPr>
              <a:xfrm>
                <a:off x="191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7" name="Google Shape;307;p82"/>
              <p:cNvSpPr/>
              <p:nvPr/>
            </p:nvSpPr>
            <p:spPr>
              <a:xfrm>
                <a:off x="201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8" name="Google Shape;308;p82"/>
              <p:cNvSpPr/>
              <p:nvPr/>
            </p:nvSpPr>
            <p:spPr>
              <a:xfrm>
                <a:off x="211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9" name="Google Shape;309;p82"/>
              <p:cNvSpPr/>
              <p:nvPr/>
            </p:nvSpPr>
            <p:spPr>
              <a:xfrm>
                <a:off x="220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0" name="Google Shape;310;p82"/>
              <p:cNvSpPr/>
              <p:nvPr/>
            </p:nvSpPr>
            <p:spPr>
              <a:xfrm>
                <a:off x="230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1" name="Google Shape;311;p82"/>
              <p:cNvSpPr/>
              <p:nvPr/>
            </p:nvSpPr>
            <p:spPr>
              <a:xfrm>
                <a:off x="239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2" name="Google Shape;312;p82"/>
              <p:cNvSpPr/>
              <p:nvPr/>
            </p:nvSpPr>
            <p:spPr>
              <a:xfrm>
                <a:off x="249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3" name="Google Shape;313;p82"/>
              <p:cNvSpPr/>
              <p:nvPr/>
            </p:nvSpPr>
            <p:spPr>
              <a:xfrm>
                <a:off x="259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4" name="Google Shape;314;p82"/>
              <p:cNvSpPr/>
              <p:nvPr/>
            </p:nvSpPr>
            <p:spPr>
              <a:xfrm>
                <a:off x="268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5" name="Google Shape;315;p82"/>
              <p:cNvSpPr/>
              <p:nvPr/>
            </p:nvSpPr>
            <p:spPr>
              <a:xfrm>
                <a:off x="278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6" name="Google Shape;316;p82"/>
              <p:cNvSpPr/>
              <p:nvPr/>
            </p:nvSpPr>
            <p:spPr>
              <a:xfrm>
                <a:off x="287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7" name="Google Shape;317;p82"/>
              <p:cNvSpPr/>
              <p:nvPr/>
            </p:nvSpPr>
            <p:spPr>
              <a:xfrm>
                <a:off x="297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8" name="Google Shape;318;p82"/>
              <p:cNvSpPr/>
              <p:nvPr/>
            </p:nvSpPr>
            <p:spPr>
              <a:xfrm>
                <a:off x="307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9" name="Google Shape;319;p82"/>
              <p:cNvSpPr/>
              <p:nvPr/>
            </p:nvSpPr>
            <p:spPr>
              <a:xfrm>
                <a:off x="316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0" name="Google Shape;320;p82"/>
              <p:cNvSpPr/>
              <p:nvPr/>
            </p:nvSpPr>
            <p:spPr>
              <a:xfrm>
                <a:off x="326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1" name="Google Shape;321;p82"/>
              <p:cNvSpPr/>
              <p:nvPr/>
            </p:nvSpPr>
            <p:spPr>
              <a:xfrm>
                <a:off x="335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2" name="Google Shape;322;p82"/>
              <p:cNvSpPr/>
              <p:nvPr/>
            </p:nvSpPr>
            <p:spPr>
              <a:xfrm>
                <a:off x="345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3" name="Google Shape;323;p82"/>
              <p:cNvSpPr/>
              <p:nvPr/>
            </p:nvSpPr>
            <p:spPr>
              <a:xfrm>
                <a:off x="355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4" name="Google Shape;324;p82"/>
              <p:cNvSpPr/>
              <p:nvPr/>
            </p:nvSpPr>
            <p:spPr>
              <a:xfrm>
                <a:off x="364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5" name="Google Shape;325;p82"/>
              <p:cNvSpPr/>
              <p:nvPr/>
            </p:nvSpPr>
            <p:spPr>
              <a:xfrm>
                <a:off x="374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6" name="Google Shape;326;p82"/>
              <p:cNvSpPr/>
              <p:nvPr/>
            </p:nvSpPr>
            <p:spPr>
              <a:xfrm>
                <a:off x="383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7" name="Google Shape;327;p82"/>
              <p:cNvSpPr/>
              <p:nvPr/>
            </p:nvSpPr>
            <p:spPr>
              <a:xfrm>
                <a:off x="393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8" name="Google Shape;328;p82"/>
              <p:cNvSpPr/>
              <p:nvPr/>
            </p:nvSpPr>
            <p:spPr>
              <a:xfrm>
                <a:off x="403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9" name="Google Shape;329;p82"/>
              <p:cNvSpPr/>
              <p:nvPr/>
            </p:nvSpPr>
            <p:spPr>
              <a:xfrm>
                <a:off x="412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0" name="Google Shape;330;p82"/>
              <p:cNvSpPr/>
              <p:nvPr/>
            </p:nvSpPr>
            <p:spPr>
              <a:xfrm>
                <a:off x="422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1" name="Google Shape;331;p82"/>
              <p:cNvSpPr/>
              <p:nvPr/>
            </p:nvSpPr>
            <p:spPr>
              <a:xfrm>
                <a:off x="431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2" name="Google Shape;332;p82"/>
              <p:cNvSpPr/>
              <p:nvPr/>
            </p:nvSpPr>
            <p:spPr>
              <a:xfrm>
                <a:off x="441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3" name="Google Shape;333;p82"/>
              <p:cNvSpPr/>
              <p:nvPr/>
            </p:nvSpPr>
            <p:spPr>
              <a:xfrm>
                <a:off x="451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4" name="Google Shape;334;p82"/>
              <p:cNvSpPr/>
              <p:nvPr/>
            </p:nvSpPr>
            <p:spPr>
              <a:xfrm>
                <a:off x="460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5" name="Google Shape;335;p82"/>
              <p:cNvSpPr/>
              <p:nvPr/>
            </p:nvSpPr>
            <p:spPr>
              <a:xfrm>
                <a:off x="470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6" name="Google Shape;336;p82"/>
              <p:cNvSpPr/>
              <p:nvPr/>
            </p:nvSpPr>
            <p:spPr>
              <a:xfrm>
                <a:off x="479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7" name="Google Shape;337;p82"/>
              <p:cNvSpPr/>
              <p:nvPr/>
            </p:nvSpPr>
            <p:spPr>
              <a:xfrm>
                <a:off x="489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8" name="Google Shape;338;p82"/>
              <p:cNvSpPr/>
              <p:nvPr/>
            </p:nvSpPr>
            <p:spPr>
              <a:xfrm>
                <a:off x="499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9" name="Google Shape;339;p82"/>
              <p:cNvSpPr/>
              <p:nvPr/>
            </p:nvSpPr>
            <p:spPr>
              <a:xfrm>
                <a:off x="508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0" name="Google Shape;340;p82"/>
              <p:cNvSpPr/>
              <p:nvPr/>
            </p:nvSpPr>
            <p:spPr>
              <a:xfrm>
                <a:off x="518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1" name="Google Shape;341;p82"/>
              <p:cNvSpPr/>
              <p:nvPr/>
            </p:nvSpPr>
            <p:spPr>
              <a:xfrm>
                <a:off x="527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2" name="Google Shape;342;p82"/>
              <p:cNvSpPr/>
              <p:nvPr/>
            </p:nvSpPr>
            <p:spPr>
              <a:xfrm>
                <a:off x="537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3" name="Google Shape;343;p82"/>
              <p:cNvSpPr/>
              <p:nvPr/>
            </p:nvSpPr>
            <p:spPr>
              <a:xfrm>
                <a:off x="547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4" name="Google Shape;344;p82"/>
              <p:cNvSpPr/>
              <p:nvPr/>
            </p:nvSpPr>
            <p:spPr>
              <a:xfrm>
                <a:off x="556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5" name="Google Shape;345;p82"/>
              <p:cNvSpPr/>
              <p:nvPr/>
            </p:nvSpPr>
            <p:spPr>
              <a:xfrm>
                <a:off x="566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6" name="Google Shape;346;p82"/>
            <p:cNvSpPr/>
            <p:nvPr/>
          </p:nvSpPr>
          <p:spPr>
            <a:xfrm>
              <a:off x="429" y="0"/>
              <a:ext cx="5400" cy="4200"/>
            </a:xfrm>
            <a:prstGeom prst="rect">
              <a:avLst/>
            </a:prstGeom>
            <a:solidFill>
              <a:schemeClr val="accent1">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7" name="Google Shape;347;p82"/>
            <p:cNvSpPr/>
            <p:nvPr/>
          </p:nvSpPr>
          <p:spPr>
            <a:xfrm>
              <a:off x="0" y="0"/>
              <a:ext cx="5700" cy="300"/>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8" name="Google Shape;348;p82"/>
          <p:cNvSpPr txBox="1"/>
          <p:nvPr/>
        </p:nvSpPr>
        <p:spPr>
          <a:xfrm>
            <a:off x="3505200" y="1943100"/>
            <a:ext cx="4892700" cy="57000"/>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9" name="Google Shape;349;p82"/>
          <p:cNvSpPr txBox="1"/>
          <p:nvPr>
            <p:ph type="ctrTitle"/>
          </p:nvPr>
        </p:nvSpPr>
        <p:spPr>
          <a:xfrm>
            <a:off x="779462" y="1415653"/>
            <a:ext cx="76788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82"/>
          <p:cNvSpPr txBox="1"/>
          <p:nvPr>
            <p:ph idx="1" type="subTitle"/>
          </p:nvPr>
        </p:nvSpPr>
        <p:spPr>
          <a:xfrm>
            <a:off x="4021137" y="2145506"/>
            <a:ext cx="4437000" cy="23361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26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530"/>
              <a:buChar char="•"/>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351" name="Google Shape;351;p82"/>
          <p:cNvSpPr txBox="1"/>
          <p:nvPr>
            <p:ph idx="10" type="dt"/>
          </p:nvPr>
        </p:nvSpPr>
        <p:spPr>
          <a:xfrm>
            <a:off x="685800" y="4686300"/>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82"/>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82"/>
          <p:cNvSpPr txBox="1"/>
          <p:nvPr>
            <p:ph idx="12" type="sldNum"/>
          </p:nvPr>
        </p:nvSpPr>
        <p:spPr>
          <a:xfrm>
            <a:off x="6553200" y="4686300"/>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4" name="Shape 354"/>
        <p:cNvGrpSpPr/>
        <p:nvPr/>
      </p:nvGrpSpPr>
      <p:grpSpPr>
        <a:xfrm>
          <a:off x="0" y="0"/>
          <a:ext cx="0" cy="0"/>
          <a:chOff x="0" y="0"/>
          <a:chExt cx="0" cy="0"/>
        </a:xfrm>
      </p:grpSpPr>
      <p:sp>
        <p:nvSpPr>
          <p:cNvPr id="355" name="Google Shape;355;p83"/>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83"/>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83"/>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2" name="Shape 362"/>
        <p:cNvGrpSpPr/>
        <p:nvPr/>
      </p:nvGrpSpPr>
      <p:grpSpPr>
        <a:xfrm>
          <a:off x="0" y="0"/>
          <a:ext cx="0" cy="0"/>
          <a:chOff x="0" y="0"/>
          <a:chExt cx="0" cy="0"/>
        </a:xfrm>
      </p:grpSpPr>
      <p:sp>
        <p:nvSpPr>
          <p:cNvPr id="363" name="Google Shape;363;p8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64" name="Google Shape;364;p8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5" name="Google Shape;365;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6" name="Shape 366"/>
        <p:cNvGrpSpPr/>
        <p:nvPr/>
      </p:nvGrpSpPr>
      <p:grpSpPr>
        <a:xfrm>
          <a:off x="0" y="0"/>
          <a:ext cx="0" cy="0"/>
          <a:chOff x="0" y="0"/>
          <a:chExt cx="0" cy="0"/>
        </a:xfrm>
      </p:grpSpPr>
      <p:sp>
        <p:nvSpPr>
          <p:cNvPr id="367" name="Google Shape;367;p8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8" name="Google Shape;368;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9" name="Shape 369"/>
        <p:cNvGrpSpPr/>
        <p:nvPr/>
      </p:nvGrpSpPr>
      <p:grpSpPr>
        <a:xfrm>
          <a:off x="0" y="0"/>
          <a:ext cx="0" cy="0"/>
          <a:chOff x="0" y="0"/>
          <a:chExt cx="0" cy="0"/>
        </a:xfrm>
      </p:grpSpPr>
      <p:sp>
        <p:nvSpPr>
          <p:cNvPr id="370" name="Google Shape;370;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1" name="Google Shape;371;p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2" name="Google Shape;372;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3" name="Shape 373"/>
        <p:cNvGrpSpPr/>
        <p:nvPr/>
      </p:nvGrpSpPr>
      <p:grpSpPr>
        <a:xfrm>
          <a:off x="0" y="0"/>
          <a:ext cx="0" cy="0"/>
          <a:chOff x="0" y="0"/>
          <a:chExt cx="0" cy="0"/>
        </a:xfrm>
      </p:grpSpPr>
      <p:sp>
        <p:nvSpPr>
          <p:cNvPr id="374" name="Google Shape;374;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5" name="Google Shape;375;p8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6" name="Google Shape;376;p8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7" name="Google Shape;377;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8" name="Shape 378"/>
        <p:cNvGrpSpPr/>
        <p:nvPr/>
      </p:nvGrpSpPr>
      <p:grpSpPr>
        <a:xfrm>
          <a:off x="0" y="0"/>
          <a:ext cx="0" cy="0"/>
          <a:chOff x="0" y="0"/>
          <a:chExt cx="0" cy="0"/>
        </a:xfrm>
      </p:grpSpPr>
      <p:sp>
        <p:nvSpPr>
          <p:cNvPr id="379" name="Google Shape;379;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0" name="Google Shape;380;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72"/>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72"/>
          <p:cNvSpPr txBox="1"/>
          <p:nvPr>
            <p:ph idx="1" type="body"/>
          </p:nvPr>
        </p:nvSpPr>
        <p:spPr>
          <a:xfrm>
            <a:off x="912813" y="1428750"/>
            <a:ext cx="81105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48" name="Google Shape;148;p72"/>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9" name="Google Shape;149;p72"/>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0" name="Google Shape;150;p72"/>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1" name="Shape 381"/>
        <p:cNvGrpSpPr/>
        <p:nvPr/>
      </p:nvGrpSpPr>
      <p:grpSpPr>
        <a:xfrm>
          <a:off x="0" y="0"/>
          <a:ext cx="0" cy="0"/>
          <a:chOff x="0" y="0"/>
          <a:chExt cx="0" cy="0"/>
        </a:xfrm>
      </p:grpSpPr>
      <p:sp>
        <p:nvSpPr>
          <p:cNvPr id="382" name="Google Shape;382;p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3" name="Google Shape;383;p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4" name="Google Shape;384;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5" name="Shape 385"/>
        <p:cNvGrpSpPr/>
        <p:nvPr/>
      </p:nvGrpSpPr>
      <p:grpSpPr>
        <a:xfrm>
          <a:off x="0" y="0"/>
          <a:ext cx="0" cy="0"/>
          <a:chOff x="0" y="0"/>
          <a:chExt cx="0" cy="0"/>
        </a:xfrm>
      </p:grpSpPr>
      <p:sp>
        <p:nvSpPr>
          <p:cNvPr id="386" name="Google Shape;386;p9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7" name="Google Shape;387;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8" name="Shape 388"/>
        <p:cNvGrpSpPr/>
        <p:nvPr/>
      </p:nvGrpSpPr>
      <p:grpSpPr>
        <a:xfrm>
          <a:off x="0" y="0"/>
          <a:ext cx="0" cy="0"/>
          <a:chOff x="0" y="0"/>
          <a:chExt cx="0" cy="0"/>
        </a:xfrm>
      </p:grpSpPr>
      <p:sp>
        <p:nvSpPr>
          <p:cNvPr id="389" name="Google Shape;389;p9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9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1" name="Google Shape;391;p9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2" name="Google Shape;392;p9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3" name="Google Shape;393;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4" name="Shape 394"/>
        <p:cNvGrpSpPr/>
        <p:nvPr/>
      </p:nvGrpSpPr>
      <p:grpSpPr>
        <a:xfrm>
          <a:off x="0" y="0"/>
          <a:ext cx="0" cy="0"/>
          <a:chOff x="0" y="0"/>
          <a:chExt cx="0" cy="0"/>
        </a:xfrm>
      </p:grpSpPr>
      <p:sp>
        <p:nvSpPr>
          <p:cNvPr id="395" name="Google Shape;395;p9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96" name="Google Shape;396;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7" name="Shape 397"/>
        <p:cNvGrpSpPr/>
        <p:nvPr/>
      </p:nvGrpSpPr>
      <p:grpSpPr>
        <a:xfrm>
          <a:off x="0" y="0"/>
          <a:ext cx="0" cy="0"/>
          <a:chOff x="0" y="0"/>
          <a:chExt cx="0" cy="0"/>
        </a:xfrm>
      </p:grpSpPr>
      <p:sp>
        <p:nvSpPr>
          <p:cNvPr id="398" name="Google Shape;398;p9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9" name="Google Shape;399;p9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00" name="Google Shape;400;p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1" name="Shape 401"/>
        <p:cNvGrpSpPr/>
        <p:nvPr/>
      </p:nvGrpSpPr>
      <p:grpSpPr>
        <a:xfrm>
          <a:off x="0" y="0"/>
          <a:ext cx="0" cy="0"/>
          <a:chOff x="0" y="0"/>
          <a:chExt cx="0" cy="0"/>
        </a:xfrm>
      </p:grpSpPr>
      <p:sp>
        <p:nvSpPr>
          <p:cNvPr id="402" name="Google Shape;402;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73"/>
          <p:cNvSpPr txBox="1"/>
          <p:nvPr>
            <p:ph type="title"/>
          </p:nvPr>
        </p:nvSpPr>
        <p:spPr>
          <a:xfrm>
            <a:off x="623888" y="1282303"/>
            <a:ext cx="7886700" cy="21396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4500"/>
              <a:buFont typeface="Verdan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73"/>
          <p:cNvSpPr txBox="1"/>
          <p:nvPr>
            <p:ph idx="1" type="body"/>
          </p:nvPr>
        </p:nvSpPr>
        <p:spPr>
          <a:xfrm>
            <a:off x="623888" y="3442097"/>
            <a:ext cx="7886700" cy="1125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350"/>
              <a:buNone/>
              <a:defRPr sz="1800">
                <a:solidFill>
                  <a:srgbClr val="888888"/>
                </a:solidFill>
              </a:defRPr>
            </a:lvl1pPr>
            <a:lvl2pPr indent="-228600" lvl="1" marL="914400" algn="l">
              <a:lnSpc>
                <a:spcPct val="100000"/>
              </a:lnSpc>
              <a:spcBef>
                <a:spcPts val="300"/>
              </a:spcBef>
              <a:spcAft>
                <a:spcPts val="0"/>
              </a:spcAft>
              <a:buSzPts val="1050"/>
              <a:buNone/>
              <a:defRPr sz="1500">
                <a:solidFill>
                  <a:srgbClr val="888888"/>
                </a:solidFill>
              </a:defRPr>
            </a:lvl2pPr>
            <a:lvl3pPr indent="-228600" lvl="2" marL="1371600" algn="l">
              <a:lnSpc>
                <a:spcPct val="100000"/>
              </a:lnSpc>
              <a:spcBef>
                <a:spcPts val="270"/>
              </a:spcBef>
              <a:spcAft>
                <a:spcPts val="0"/>
              </a:spcAft>
              <a:buSzPts val="1350"/>
              <a:buFont typeface="Verdana"/>
              <a:buNone/>
              <a:defRPr sz="1350">
                <a:solidFill>
                  <a:srgbClr val="888888"/>
                </a:solidFill>
              </a:defRPr>
            </a:lvl3pPr>
            <a:lvl4pPr indent="-228600" lvl="3" marL="1828800" algn="l">
              <a:lnSpc>
                <a:spcPct val="100000"/>
              </a:lnSpc>
              <a:spcBef>
                <a:spcPts val="240"/>
              </a:spcBef>
              <a:spcAft>
                <a:spcPts val="0"/>
              </a:spcAft>
              <a:buSzPts val="1200"/>
              <a:buFont typeface="Verdana"/>
              <a:buNone/>
              <a:defRPr sz="1200">
                <a:solidFill>
                  <a:srgbClr val="888888"/>
                </a:solidFill>
              </a:defRPr>
            </a:lvl4pPr>
            <a:lvl5pPr indent="-228600" lvl="4" marL="2286000" algn="l">
              <a:lnSpc>
                <a:spcPct val="100000"/>
              </a:lnSpc>
              <a:spcBef>
                <a:spcPts val="240"/>
              </a:spcBef>
              <a:spcAft>
                <a:spcPts val="0"/>
              </a:spcAft>
              <a:buSzPts val="1020"/>
              <a:buFont typeface="Verdana"/>
              <a:buNone/>
              <a:defRPr sz="1200">
                <a:solidFill>
                  <a:srgbClr val="888888"/>
                </a:solidFill>
              </a:defRPr>
            </a:lvl5pPr>
            <a:lvl6pPr indent="-228600" lvl="5" marL="2743200" algn="l">
              <a:lnSpc>
                <a:spcPct val="100000"/>
              </a:lnSpc>
              <a:spcBef>
                <a:spcPts val="240"/>
              </a:spcBef>
              <a:spcAft>
                <a:spcPts val="0"/>
              </a:spcAft>
              <a:buSzPts val="1020"/>
              <a:buFont typeface="Verdana"/>
              <a:buNone/>
              <a:defRPr sz="1200">
                <a:solidFill>
                  <a:srgbClr val="888888"/>
                </a:solidFill>
              </a:defRPr>
            </a:lvl6pPr>
            <a:lvl7pPr indent="-228600" lvl="6" marL="3200400" algn="l">
              <a:lnSpc>
                <a:spcPct val="100000"/>
              </a:lnSpc>
              <a:spcBef>
                <a:spcPts val="240"/>
              </a:spcBef>
              <a:spcAft>
                <a:spcPts val="0"/>
              </a:spcAft>
              <a:buSzPts val="1020"/>
              <a:buFont typeface="Verdana"/>
              <a:buNone/>
              <a:defRPr sz="1200">
                <a:solidFill>
                  <a:srgbClr val="888888"/>
                </a:solidFill>
              </a:defRPr>
            </a:lvl7pPr>
            <a:lvl8pPr indent="-228600" lvl="7" marL="3657600" algn="l">
              <a:lnSpc>
                <a:spcPct val="100000"/>
              </a:lnSpc>
              <a:spcBef>
                <a:spcPts val="240"/>
              </a:spcBef>
              <a:spcAft>
                <a:spcPts val="0"/>
              </a:spcAft>
              <a:buSzPts val="1020"/>
              <a:buFont typeface="Verdana"/>
              <a:buNone/>
              <a:defRPr sz="1200">
                <a:solidFill>
                  <a:srgbClr val="888888"/>
                </a:solidFill>
              </a:defRPr>
            </a:lvl8pPr>
            <a:lvl9pPr indent="-228600" lvl="8" marL="4114800" algn="l">
              <a:lnSpc>
                <a:spcPct val="100000"/>
              </a:lnSpc>
              <a:spcBef>
                <a:spcPts val="240"/>
              </a:spcBef>
              <a:spcAft>
                <a:spcPts val="0"/>
              </a:spcAft>
              <a:buSzPts val="1020"/>
              <a:buFont typeface="Verdana"/>
              <a:buNone/>
              <a:defRPr sz="1200">
                <a:solidFill>
                  <a:srgbClr val="888888"/>
                </a:solidFill>
              </a:defRPr>
            </a:lvl9pPr>
          </a:lstStyle>
          <a:p/>
        </p:txBody>
      </p:sp>
      <p:sp>
        <p:nvSpPr>
          <p:cNvPr id="154" name="Google Shape;154;p73"/>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5" name="Google Shape;155;p73"/>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6" name="Google Shape;156;p73"/>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74"/>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74"/>
          <p:cNvSpPr txBox="1"/>
          <p:nvPr>
            <p:ph idx="1" type="body"/>
          </p:nvPr>
        </p:nvSpPr>
        <p:spPr>
          <a:xfrm>
            <a:off x="912813" y="1428750"/>
            <a:ext cx="39741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0" name="Google Shape;160;p74"/>
          <p:cNvSpPr txBox="1"/>
          <p:nvPr>
            <p:ph idx="2" type="body"/>
          </p:nvPr>
        </p:nvSpPr>
        <p:spPr>
          <a:xfrm>
            <a:off x="5049187" y="1428750"/>
            <a:ext cx="39741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1" name="Google Shape;161;p74"/>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2" name="Google Shape;162;p74"/>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3" name="Google Shape;163;p74"/>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75"/>
          <p:cNvSpPr txBox="1"/>
          <p:nvPr>
            <p:ph type="title"/>
          </p:nvPr>
        </p:nvSpPr>
        <p:spPr>
          <a:xfrm>
            <a:off x="629841" y="273844"/>
            <a:ext cx="7886700" cy="994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75"/>
          <p:cNvSpPr txBox="1"/>
          <p:nvPr>
            <p:ph idx="1" type="body"/>
          </p:nvPr>
        </p:nvSpPr>
        <p:spPr>
          <a:xfrm>
            <a:off x="629841"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7" name="Google Shape;167;p75"/>
          <p:cNvSpPr txBox="1"/>
          <p:nvPr>
            <p:ph idx="2" type="body"/>
          </p:nvPr>
        </p:nvSpPr>
        <p:spPr>
          <a:xfrm>
            <a:off x="629841" y="1878806"/>
            <a:ext cx="3868200" cy="2763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8" name="Google Shape;168;p75"/>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9" name="Google Shape;169;p75"/>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70" name="Google Shape;170;p75"/>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1" name="Google Shape;171;p75"/>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2" name="Google Shape;172;p75"/>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76"/>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76"/>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6" name="Google Shape;176;p76"/>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7" name="Google Shape;177;p76"/>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77"/>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0" name="Google Shape;180;p77"/>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1" name="Google Shape;181;p77"/>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sp>
        <p:nvSpPr>
          <p:cNvPr id="183" name="Google Shape;183;p78"/>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78"/>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21944" lvl="1" marL="914400" algn="l">
              <a:lnSpc>
                <a:spcPct val="100000"/>
              </a:lnSpc>
              <a:spcBef>
                <a:spcPts val="420"/>
              </a:spcBef>
              <a:spcAft>
                <a:spcPts val="0"/>
              </a:spcAft>
              <a:buSzPts val="1470"/>
              <a:buChar char="⮚"/>
              <a:defRPr sz="2100"/>
            </a:lvl2pPr>
            <a:lvl3pPr indent="-342900" lvl="2" marL="1371600" algn="l">
              <a:lnSpc>
                <a:spcPct val="100000"/>
              </a:lnSpc>
              <a:spcBef>
                <a:spcPts val="360"/>
              </a:spcBef>
              <a:spcAft>
                <a:spcPts val="0"/>
              </a:spcAft>
              <a:buSzPts val="1800"/>
              <a:buFont typeface="Verdana"/>
              <a:buChar char="•"/>
              <a:defRPr sz="1800"/>
            </a:lvl3pPr>
            <a:lvl4pPr indent="-323850" lvl="3" marL="1828800" algn="l">
              <a:lnSpc>
                <a:spcPct val="100000"/>
              </a:lnSpc>
              <a:spcBef>
                <a:spcPts val="300"/>
              </a:spcBef>
              <a:spcAft>
                <a:spcPts val="0"/>
              </a:spcAft>
              <a:buSzPts val="1500"/>
              <a:buFont typeface="Verdana"/>
              <a:buChar char="•"/>
              <a:defRPr sz="1500"/>
            </a:lvl4pPr>
            <a:lvl5pPr indent="-309562" lvl="4" marL="2286000" algn="l">
              <a:lnSpc>
                <a:spcPct val="100000"/>
              </a:lnSpc>
              <a:spcBef>
                <a:spcPts val="300"/>
              </a:spcBef>
              <a:spcAft>
                <a:spcPts val="0"/>
              </a:spcAft>
              <a:buSzPts val="1275"/>
              <a:buFont typeface="Verdana"/>
              <a:buChar char="•"/>
              <a:defRPr sz="1500"/>
            </a:lvl5pPr>
            <a:lvl6pPr indent="-309562" lvl="5" marL="2743200" algn="l">
              <a:lnSpc>
                <a:spcPct val="100000"/>
              </a:lnSpc>
              <a:spcBef>
                <a:spcPts val="300"/>
              </a:spcBef>
              <a:spcAft>
                <a:spcPts val="0"/>
              </a:spcAft>
              <a:buSzPts val="1275"/>
              <a:buFont typeface="Verdana"/>
              <a:buChar char="•"/>
              <a:defRPr sz="1500"/>
            </a:lvl6pPr>
            <a:lvl7pPr indent="-309562" lvl="6" marL="3200400" algn="l">
              <a:lnSpc>
                <a:spcPct val="100000"/>
              </a:lnSpc>
              <a:spcBef>
                <a:spcPts val="300"/>
              </a:spcBef>
              <a:spcAft>
                <a:spcPts val="0"/>
              </a:spcAft>
              <a:buSzPts val="1275"/>
              <a:buFont typeface="Verdana"/>
              <a:buChar char="•"/>
              <a:defRPr sz="1500"/>
            </a:lvl7pPr>
            <a:lvl8pPr indent="-309562" lvl="7" marL="3657600" algn="l">
              <a:lnSpc>
                <a:spcPct val="100000"/>
              </a:lnSpc>
              <a:spcBef>
                <a:spcPts val="300"/>
              </a:spcBef>
              <a:spcAft>
                <a:spcPts val="0"/>
              </a:spcAft>
              <a:buSzPts val="1275"/>
              <a:buFont typeface="Verdana"/>
              <a:buChar char="•"/>
              <a:defRPr sz="1500"/>
            </a:lvl8pPr>
            <a:lvl9pPr indent="-309562" lvl="8" marL="4114800" algn="l">
              <a:lnSpc>
                <a:spcPct val="100000"/>
              </a:lnSpc>
              <a:spcBef>
                <a:spcPts val="300"/>
              </a:spcBef>
              <a:spcAft>
                <a:spcPts val="0"/>
              </a:spcAft>
              <a:buSzPts val="1275"/>
              <a:buFont typeface="Verdana"/>
              <a:buChar char="•"/>
              <a:defRPr sz="1500"/>
            </a:lvl9pPr>
          </a:lstStyle>
          <a:p/>
        </p:txBody>
      </p:sp>
      <p:sp>
        <p:nvSpPr>
          <p:cNvPr id="185" name="Google Shape;185;p78"/>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86" name="Google Shape;186;p78"/>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7" name="Google Shape;187;p78"/>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8" name="Google Shape;188;p78"/>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9" name="Shape 189"/>
        <p:cNvGrpSpPr/>
        <p:nvPr/>
      </p:nvGrpSpPr>
      <p:grpSpPr>
        <a:xfrm>
          <a:off x="0" y="0"/>
          <a:ext cx="0" cy="0"/>
          <a:chOff x="0" y="0"/>
          <a:chExt cx="0" cy="0"/>
        </a:xfrm>
      </p:grpSpPr>
      <p:sp>
        <p:nvSpPr>
          <p:cNvPr id="190" name="Google Shape;190;p79"/>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79"/>
          <p:cNvSpPr/>
          <p:nvPr>
            <p:ph idx="2" type="pic"/>
          </p:nvPr>
        </p:nvSpPr>
        <p:spPr>
          <a:xfrm>
            <a:off x="3887391" y="740569"/>
            <a:ext cx="4629300" cy="3655200"/>
          </a:xfrm>
          <a:prstGeom prst="rect">
            <a:avLst/>
          </a:prstGeom>
          <a:noFill/>
          <a:ln>
            <a:noFill/>
          </a:ln>
        </p:spPr>
      </p:sp>
      <p:sp>
        <p:nvSpPr>
          <p:cNvPr id="192" name="Google Shape;192;p79"/>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93" name="Google Shape;193;p79"/>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4" name="Google Shape;194;p79"/>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5" name="Google Shape;195;p79"/>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2" Type="http://schemas.openxmlformats.org/officeDocument/2006/relationships/theme" Target="../theme/theme4.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68"/>
          <p:cNvGrpSpPr/>
          <p:nvPr/>
        </p:nvGrpSpPr>
        <p:grpSpPr>
          <a:xfrm>
            <a:off x="0" y="0"/>
            <a:ext cx="9256713" cy="5007769"/>
            <a:chOff x="0" y="0"/>
            <a:chExt cx="5831" cy="4206"/>
          </a:xfrm>
        </p:grpSpPr>
        <p:sp>
          <p:nvSpPr>
            <p:cNvPr id="7" name="Google Shape;7;p68"/>
            <p:cNvSpPr/>
            <p:nvPr/>
          </p:nvSpPr>
          <p:spPr>
            <a:xfrm>
              <a:off x="0" y="0"/>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 name="Google Shape;8;p68"/>
            <p:cNvSpPr/>
            <p:nvPr/>
          </p:nvSpPr>
          <p:spPr>
            <a:xfrm>
              <a:off x="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 name="Google Shape;9;p68"/>
            <p:cNvSpPr/>
            <p:nvPr/>
          </p:nvSpPr>
          <p:spPr>
            <a:xfrm>
              <a:off x="1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 name="Google Shape;10;p68"/>
            <p:cNvSpPr/>
            <p:nvPr/>
          </p:nvSpPr>
          <p:spPr>
            <a:xfrm>
              <a:off x="2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 name="Google Shape;11;p68"/>
            <p:cNvSpPr/>
            <p:nvPr/>
          </p:nvSpPr>
          <p:spPr>
            <a:xfrm>
              <a:off x="3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 name="Google Shape;12;p68"/>
            <p:cNvSpPr/>
            <p:nvPr/>
          </p:nvSpPr>
          <p:spPr>
            <a:xfrm>
              <a:off x="4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 name="Google Shape;13;p68"/>
            <p:cNvSpPr/>
            <p:nvPr/>
          </p:nvSpPr>
          <p:spPr>
            <a:xfrm>
              <a:off x="5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4" name="Google Shape;14;p68"/>
            <p:cNvSpPr/>
            <p:nvPr/>
          </p:nvSpPr>
          <p:spPr>
            <a:xfrm>
              <a:off x="6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5" name="Google Shape;15;p68"/>
            <p:cNvSpPr/>
            <p:nvPr/>
          </p:nvSpPr>
          <p:spPr>
            <a:xfrm>
              <a:off x="7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6" name="Google Shape;16;p68"/>
            <p:cNvSpPr/>
            <p:nvPr/>
          </p:nvSpPr>
          <p:spPr>
            <a:xfrm>
              <a:off x="8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7" name="Google Shape;17;p68"/>
            <p:cNvSpPr/>
            <p:nvPr/>
          </p:nvSpPr>
          <p:spPr>
            <a:xfrm>
              <a:off x="96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8" name="Google Shape;18;p68"/>
            <p:cNvSpPr/>
            <p:nvPr/>
          </p:nvSpPr>
          <p:spPr>
            <a:xfrm>
              <a:off x="105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9" name="Google Shape;19;p68"/>
            <p:cNvSpPr/>
            <p:nvPr/>
          </p:nvSpPr>
          <p:spPr>
            <a:xfrm>
              <a:off x="115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0" name="Google Shape;20;p68"/>
            <p:cNvSpPr/>
            <p:nvPr/>
          </p:nvSpPr>
          <p:spPr>
            <a:xfrm>
              <a:off x="124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 name="Google Shape;21;p68"/>
            <p:cNvSpPr/>
            <p:nvPr/>
          </p:nvSpPr>
          <p:spPr>
            <a:xfrm>
              <a:off x="134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 name="Google Shape;22;p68"/>
            <p:cNvSpPr/>
            <p:nvPr/>
          </p:nvSpPr>
          <p:spPr>
            <a:xfrm>
              <a:off x="144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 name="Google Shape;23;p68"/>
            <p:cNvSpPr/>
            <p:nvPr/>
          </p:nvSpPr>
          <p:spPr>
            <a:xfrm>
              <a:off x="153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 name="Google Shape;24;p68"/>
            <p:cNvSpPr/>
            <p:nvPr/>
          </p:nvSpPr>
          <p:spPr>
            <a:xfrm>
              <a:off x="163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 name="Google Shape;25;p68"/>
            <p:cNvSpPr/>
            <p:nvPr/>
          </p:nvSpPr>
          <p:spPr>
            <a:xfrm>
              <a:off x="172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 name="Google Shape;26;p68"/>
            <p:cNvSpPr/>
            <p:nvPr/>
          </p:nvSpPr>
          <p:spPr>
            <a:xfrm>
              <a:off x="182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 name="Google Shape;27;p68"/>
            <p:cNvSpPr/>
            <p:nvPr/>
          </p:nvSpPr>
          <p:spPr>
            <a:xfrm>
              <a:off x="192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 name="Google Shape;28;p68"/>
            <p:cNvSpPr/>
            <p:nvPr/>
          </p:nvSpPr>
          <p:spPr>
            <a:xfrm>
              <a:off x="201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 name="Google Shape;29;p68"/>
            <p:cNvSpPr/>
            <p:nvPr/>
          </p:nvSpPr>
          <p:spPr>
            <a:xfrm>
              <a:off x="211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 name="Google Shape;30;p68"/>
            <p:cNvSpPr/>
            <p:nvPr/>
          </p:nvSpPr>
          <p:spPr>
            <a:xfrm>
              <a:off x="220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 name="Google Shape;31;p68"/>
            <p:cNvSpPr/>
            <p:nvPr/>
          </p:nvSpPr>
          <p:spPr>
            <a:xfrm>
              <a:off x="230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 name="Google Shape;32;p68"/>
            <p:cNvSpPr/>
            <p:nvPr/>
          </p:nvSpPr>
          <p:spPr>
            <a:xfrm>
              <a:off x="240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 name="Google Shape;33;p68"/>
            <p:cNvSpPr/>
            <p:nvPr/>
          </p:nvSpPr>
          <p:spPr>
            <a:xfrm>
              <a:off x="24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 name="Google Shape;34;p68"/>
            <p:cNvSpPr/>
            <p:nvPr/>
          </p:nvSpPr>
          <p:spPr>
            <a:xfrm>
              <a:off x="25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5" name="Google Shape;35;p68"/>
            <p:cNvSpPr/>
            <p:nvPr/>
          </p:nvSpPr>
          <p:spPr>
            <a:xfrm>
              <a:off x="26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6" name="Google Shape;36;p68"/>
            <p:cNvSpPr/>
            <p:nvPr/>
          </p:nvSpPr>
          <p:spPr>
            <a:xfrm>
              <a:off x="27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7" name="Google Shape;37;p68"/>
            <p:cNvSpPr/>
            <p:nvPr/>
          </p:nvSpPr>
          <p:spPr>
            <a:xfrm>
              <a:off x="28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8" name="Google Shape;38;p68"/>
            <p:cNvSpPr/>
            <p:nvPr/>
          </p:nvSpPr>
          <p:spPr>
            <a:xfrm>
              <a:off x="29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9" name="Google Shape;39;p68"/>
            <p:cNvSpPr/>
            <p:nvPr/>
          </p:nvSpPr>
          <p:spPr>
            <a:xfrm>
              <a:off x="30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0" name="Google Shape;40;p68"/>
            <p:cNvSpPr/>
            <p:nvPr/>
          </p:nvSpPr>
          <p:spPr>
            <a:xfrm>
              <a:off x="31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1" name="Google Shape;41;p68"/>
            <p:cNvSpPr/>
            <p:nvPr/>
          </p:nvSpPr>
          <p:spPr>
            <a:xfrm>
              <a:off x="32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2" name="Google Shape;42;p68"/>
            <p:cNvSpPr/>
            <p:nvPr/>
          </p:nvSpPr>
          <p:spPr>
            <a:xfrm>
              <a:off x="336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3" name="Google Shape;43;p68"/>
            <p:cNvSpPr/>
            <p:nvPr/>
          </p:nvSpPr>
          <p:spPr>
            <a:xfrm>
              <a:off x="345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4" name="Google Shape;44;p68"/>
            <p:cNvSpPr/>
            <p:nvPr/>
          </p:nvSpPr>
          <p:spPr>
            <a:xfrm>
              <a:off x="355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5" name="Google Shape;45;p68"/>
            <p:cNvSpPr/>
            <p:nvPr/>
          </p:nvSpPr>
          <p:spPr>
            <a:xfrm>
              <a:off x="364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6" name="Google Shape;46;p68"/>
            <p:cNvSpPr/>
            <p:nvPr/>
          </p:nvSpPr>
          <p:spPr>
            <a:xfrm>
              <a:off x="374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7" name="Google Shape;47;p68"/>
            <p:cNvSpPr/>
            <p:nvPr/>
          </p:nvSpPr>
          <p:spPr>
            <a:xfrm>
              <a:off x="384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8" name="Google Shape;48;p68"/>
            <p:cNvSpPr/>
            <p:nvPr/>
          </p:nvSpPr>
          <p:spPr>
            <a:xfrm>
              <a:off x="393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9" name="Google Shape;49;p68"/>
            <p:cNvSpPr/>
            <p:nvPr/>
          </p:nvSpPr>
          <p:spPr>
            <a:xfrm>
              <a:off x="403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0" name="Google Shape;50;p68"/>
            <p:cNvSpPr/>
            <p:nvPr/>
          </p:nvSpPr>
          <p:spPr>
            <a:xfrm>
              <a:off x="412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1" name="Google Shape;51;p68"/>
            <p:cNvSpPr/>
            <p:nvPr/>
          </p:nvSpPr>
          <p:spPr>
            <a:xfrm>
              <a:off x="422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2" name="Google Shape;52;p68"/>
            <p:cNvSpPr/>
            <p:nvPr/>
          </p:nvSpPr>
          <p:spPr>
            <a:xfrm>
              <a:off x="432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3" name="Google Shape;53;p68"/>
            <p:cNvSpPr/>
            <p:nvPr/>
          </p:nvSpPr>
          <p:spPr>
            <a:xfrm>
              <a:off x="441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4" name="Google Shape;54;p68"/>
            <p:cNvSpPr/>
            <p:nvPr/>
          </p:nvSpPr>
          <p:spPr>
            <a:xfrm>
              <a:off x="451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5" name="Google Shape;55;p68"/>
            <p:cNvSpPr/>
            <p:nvPr/>
          </p:nvSpPr>
          <p:spPr>
            <a:xfrm>
              <a:off x="460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6" name="Google Shape;56;p68"/>
            <p:cNvSpPr/>
            <p:nvPr/>
          </p:nvSpPr>
          <p:spPr>
            <a:xfrm>
              <a:off x="470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7" name="Google Shape;57;p68"/>
            <p:cNvSpPr/>
            <p:nvPr/>
          </p:nvSpPr>
          <p:spPr>
            <a:xfrm>
              <a:off x="480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8" name="Google Shape;58;p68"/>
            <p:cNvSpPr/>
            <p:nvPr/>
          </p:nvSpPr>
          <p:spPr>
            <a:xfrm>
              <a:off x="48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9" name="Google Shape;59;p68"/>
            <p:cNvSpPr/>
            <p:nvPr/>
          </p:nvSpPr>
          <p:spPr>
            <a:xfrm>
              <a:off x="49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0" name="Google Shape;60;p68"/>
            <p:cNvSpPr/>
            <p:nvPr/>
          </p:nvSpPr>
          <p:spPr>
            <a:xfrm>
              <a:off x="50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1" name="Google Shape;61;p68"/>
            <p:cNvSpPr/>
            <p:nvPr/>
          </p:nvSpPr>
          <p:spPr>
            <a:xfrm>
              <a:off x="51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2" name="Google Shape;62;p68"/>
            <p:cNvSpPr/>
            <p:nvPr/>
          </p:nvSpPr>
          <p:spPr>
            <a:xfrm>
              <a:off x="52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3" name="Google Shape;63;p68"/>
            <p:cNvSpPr/>
            <p:nvPr/>
          </p:nvSpPr>
          <p:spPr>
            <a:xfrm>
              <a:off x="53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4" name="Google Shape;64;p68"/>
            <p:cNvSpPr/>
            <p:nvPr/>
          </p:nvSpPr>
          <p:spPr>
            <a:xfrm>
              <a:off x="54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5" name="Google Shape;65;p68"/>
            <p:cNvSpPr/>
            <p:nvPr/>
          </p:nvSpPr>
          <p:spPr>
            <a:xfrm>
              <a:off x="55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6" name="Google Shape;66;p68"/>
            <p:cNvSpPr/>
            <p:nvPr/>
          </p:nvSpPr>
          <p:spPr>
            <a:xfrm>
              <a:off x="56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7" name="Google Shape;67;p68"/>
            <p:cNvSpPr/>
            <p:nvPr/>
          </p:nvSpPr>
          <p:spPr>
            <a:xfrm>
              <a:off x="431" y="0"/>
              <a:ext cx="5400" cy="4200"/>
            </a:xfrm>
            <a:prstGeom prst="rect">
              <a:avLst/>
            </a:prstGeom>
            <a:solidFill>
              <a:schemeClr val="accent1">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8" name="Google Shape;68;p68"/>
            <p:cNvSpPr/>
            <p:nvPr/>
          </p:nvSpPr>
          <p:spPr>
            <a:xfrm>
              <a:off x="0" y="1081"/>
              <a:ext cx="4500" cy="0"/>
            </a:xfrm>
            <a:prstGeom prst="rect">
              <a:avLst/>
            </a:prstGeom>
            <a:solidFill>
              <a:schemeClr val="hlink">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69" name="Google Shape;69;p68"/>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chemeClr val="dk2"/>
              </a:buClr>
              <a:buSzPts val="3600"/>
              <a:buFont typeface="Verdana"/>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68"/>
          <p:cNvSpPr txBox="1"/>
          <p:nvPr>
            <p:ph idx="1" type="body"/>
          </p:nvPr>
        </p:nvSpPr>
        <p:spPr>
          <a:xfrm>
            <a:off x="912813" y="1428750"/>
            <a:ext cx="8110500" cy="31434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71" name="Google Shape;71;p68"/>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2" name="Google Shape;72;p68"/>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3" name="Google Shape;73;p68"/>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grpSp>
        <p:nvGrpSpPr>
          <p:cNvPr id="209" name="Google Shape;209;p70"/>
          <p:cNvGrpSpPr/>
          <p:nvPr/>
        </p:nvGrpSpPr>
        <p:grpSpPr>
          <a:xfrm>
            <a:off x="0" y="0"/>
            <a:ext cx="9256713" cy="5007769"/>
            <a:chOff x="0" y="0"/>
            <a:chExt cx="5831" cy="4206"/>
          </a:xfrm>
        </p:grpSpPr>
        <p:sp>
          <p:nvSpPr>
            <p:cNvPr id="210" name="Google Shape;210;p70"/>
            <p:cNvSpPr/>
            <p:nvPr/>
          </p:nvSpPr>
          <p:spPr>
            <a:xfrm>
              <a:off x="0" y="0"/>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1" name="Google Shape;211;p70"/>
            <p:cNvSpPr/>
            <p:nvPr/>
          </p:nvSpPr>
          <p:spPr>
            <a:xfrm>
              <a:off x="9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2" name="Google Shape;212;p70"/>
            <p:cNvSpPr/>
            <p:nvPr/>
          </p:nvSpPr>
          <p:spPr>
            <a:xfrm>
              <a:off x="19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3" name="Google Shape;213;p70"/>
            <p:cNvSpPr/>
            <p:nvPr/>
          </p:nvSpPr>
          <p:spPr>
            <a:xfrm>
              <a:off x="28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4" name="Google Shape;214;p70"/>
            <p:cNvSpPr/>
            <p:nvPr/>
          </p:nvSpPr>
          <p:spPr>
            <a:xfrm>
              <a:off x="38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5" name="Google Shape;215;p70"/>
            <p:cNvSpPr/>
            <p:nvPr/>
          </p:nvSpPr>
          <p:spPr>
            <a:xfrm>
              <a:off x="48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6" name="Google Shape;216;p70"/>
            <p:cNvSpPr/>
            <p:nvPr/>
          </p:nvSpPr>
          <p:spPr>
            <a:xfrm>
              <a:off x="57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7" name="Google Shape;217;p70"/>
            <p:cNvSpPr/>
            <p:nvPr/>
          </p:nvSpPr>
          <p:spPr>
            <a:xfrm>
              <a:off x="67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8" name="Google Shape;218;p70"/>
            <p:cNvSpPr/>
            <p:nvPr/>
          </p:nvSpPr>
          <p:spPr>
            <a:xfrm>
              <a:off x="76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9" name="Google Shape;219;p70"/>
            <p:cNvSpPr/>
            <p:nvPr/>
          </p:nvSpPr>
          <p:spPr>
            <a:xfrm>
              <a:off x="86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0" name="Google Shape;220;p70"/>
            <p:cNvSpPr/>
            <p:nvPr/>
          </p:nvSpPr>
          <p:spPr>
            <a:xfrm>
              <a:off x="96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1" name="Google Shape;221;p70"/>
            <p:cNvSpPr/>
            <p:nvPr/>
          </p:nvSpPr>
          <p:spPr>
            <a:xfrm>
              <a:off x="105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2" name="Google Shape;222;p70"/>
            <p:cNvSpPr/>
            <p:nvPr/>
          </p:nvSpPr>
          <p:spPr>
            <a:xfrm>
              <a:off x="115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3" name="Google Shape;223;p70"/>
            <p:cNvSpPr/>
            <p:nvPr/>
          </p:nvSpPr>
          <p:spPr>
            <a:xfrm>
              <a:off x="124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4" name="Google Shape;224;p70"/>
            <p:cNvSpPr/>
            <p:nvPr/>
          </p:nvSpPr>
          <p:spPr>
            <a:xfrm>
              <a:off x="134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5" name="Google Shape;225;p70"/>
            <p:cNvSpPr/>
            <p:nvPr/>
          </p:nvSpPr>
          <p:spPr>
            <a:xfrm>
              <a:off x="144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6" name="Google Shape;226;p70"/>
            <p:cNvSpPr/>
            <p:nvPr/>
          </p:nvSpPr>
          <p:spPr>
            <a:xfrm>
              <a:off x="153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7" name="Google Shape;227;p70"/>
            <p:cNvSpPr/>
            <p:nvPr/>
          </p:nvSpPr>
          <p:spPr>
            <a:xfrm>
              <a:off x="163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8" name="Google Shape;228;p70"/>
            <p:cNvSpPr/>
            <p:nvPr/>
          </p:nvSpPr>
          <p:spPr>
            <a:xfrm>
              <a:off x="172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9" name="Google Shape;229;p70"/>
            <p:cNvSpPr/>
            <p:nvPr/>
          </p:nvSpPr>
          <p:spPr>
            <a:xfrm>
              <a:off x="182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0" name="Google Shape;230;p70"/>
            <p:cNvSpPr/>
            <p:nvPr/>
          </p:nvSpPr>
          <p:spPr>
            <a:xfrm>
              <a:off x="192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1" name="Google Shape;231;p70"/>
            <p:cNvSpPr/>
            <p:nvPr/>
          </p:nvSpPr>
          <p:spPr>
            <a:xfrm>
              <a:off x="201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70"/>
            <p:cNvSpPr/>
            <p:nvPr/>
          </p:nvSpPr>
          <p:spPr>
            <a:xfrm>
              <a:off x="211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3" name="Google Shape;233;p70"/>
            <p:cNvSpPr/>
            <p:nvPr/>
          </p:nvSpPr>
          <p:spPr>
            <a:xfrm>
              <a:off x="220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4" name="Google Shape;234;p70"/>
            <p:cNvSpPr/>
            <p:nvPr/>
          </p:nvSpPr>
          <p:spPr>
            <a:xfrm>
              <a:off x="230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5" name="Google Shape;235;p70"/>
            <p:cNvSpPr/>
            <p:nvPr/>
          </p:nvSpPr>
          <p:spPr>
            <a:xfrm>
              <a:off x="240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6" name="Google Shape;236;p70"/>
            <p:cNvSpPr/>
            <p:nvPr/>
          </p:nvSpPr>
          <p:spPr>
            <a:xfrm>
              <a:off x="249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7" name="Google Shape;237;p70"/>
            <p:cNvSpPr/>
            <p:nvPr/>
          </p:nvSpPr>
          <p:spPr>
            <a:xfrm>
              <a:off x="259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8" name="Google Shape;238;p70"/>
            <p:cNvSpPr/>
            <p:nvPr/>
          </p:nvSpPr>
          <p:spPr>
            <a:xfrm>
              <a:off x="268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9" name="Google Shape;239;p70"/>
            <p:cNvSpPr/>
            <p:nvPr/>
          </p:nvSpPr>
          <p:spPr>
            <a:xfrm>
              <a:off x="278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0" name="Google Shape;240;p70"/>
            <p:cNvSpPr/>
            <p:nvPr/>
          </p:nvSpPr>
          <p:spPr>
            <a:xfrm>
              <a:off x="288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1" name="Google Shape;241;p70"/>
            <p:cNvSpPr/>
            <p:nvPr/>
          </p:nvSpPr>
          <p:spPr>
            <a:xfrm>
              <a:off x="297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2" name="Google Shape;242;p70"/>
            <p:cNvSpPr/>
            <p:nvPr/>
          </p:nvSpPr>
          <p:spPr>
            <a:xfrm>
              <a:off x="307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3" name="Google Shape;243;p70"/>
            <p:cNvSpPr/>
            <p:nvPr/>
          </p:nvSpPr>
          <p:spPr>
            <a:xfrm>
              <a:off x="316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4" name="Google Shape;244;p70"/>
            <p:cNvSpPr/>
            <p:nvPr/>
          </p:nvSpPr>
          <p:spPr>
            <a:xfrm>
              <a:off x="326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5" name="Google Shape;245;p70"/>
            <p:cNvSpPr/>
            <p:nvPr/>
          </p:nvSpPr>
          <p:spPr>
            <a:xfrm>
              <a:off x="336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6" name="Google Shape;246;p70"/>
            <p:cNvSpPr/>
            <p:nvPr/>
          </p:nvSpPr>
          <p:spPr>
            <a:xfrm>
              <a:off x="345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7" name="Google Shape;247;p70"/>
            <p:cNvSpPr/>
            <p:nvPr/>
          </p:nvSpPr>
          <p:spPr>
            <a:xfrm>
              <a:off x="355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8" name="Google Shape;248;p70"/>
            <p:cNvSpPr/>
            <p:nvPr/>
          </p:nvSpPr>
          <p:spPr>
            <a:xfrm>
              <a:off x="364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9" name="Google Shape;249;p70"/>
            <p:cNvSpPr/>
            <p:nvPr/>
          </p:nvSpPr>
          <p:spPr>
            <a:xfrm>
              <a:off x="374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0" name="Google Shape;250;p70"/>
            <p:cNvSpPr/>
            <p:nvPr/>
          </p:nvSpPr>
          <p:spPr>
            <a:xfrm>
              <a:off x="384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70"/>
            <p:cNvSpPr/>
            <p:nvPr/>
          </p:nvSpPr>
          <p:spPr>
            <a:xfrm>
              <a:off x="393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2" name="Google Shape;252;p70"/>
            <p:cNvSpPr/>
            <p:nvPr/>
          </p:nvSpPr>
          <p:spPr>
            <a:xfrm>
              <a:off x="403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3" name="Google Shape;253;p70"/>
            <p:cNvSpPr/>
            <p:nvPr/>
          </p:nvSpPr>
          <p:spPr>
            <a:xfrm>
              <a:off x="412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4" name="Google Shape;254;p70"/>
            <p:cNvSpPr/>
            <p:nvPr/>
          </p:nvSpPr>
          <p:spPr>
            <a:xfrm>
              <a:off x="422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5" name="Google Shape;255;p70"/>
            <p:cNvSpPr/>
            <p:nvPr/>
          </p:nvSpPr>
          <p:spPr>
            <a:xfrm>
              <a:off x="432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6" name="Google Shape;256;p70"/>
            <p:cNvSpPr/>
            <p:nvPr/>
          </p:nvSpPr>
          <p:spPr>
            <a:xfrm>
              <a:off x="441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7" name="Google Shape;257;p70"/>
            <p:cNvSpPr/>
            <p:nvPr/>
          </p:nvSpPr>
          <p:spPr>
            <a:xfrm>
              <a:off x="451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8" name="Google Shape;258;p70"/>
            <p:cNvSpPr/>
            <p:nvPr/>
          </p:nvSpPr>
          <p:spPr>
            <a:xfrm>
              <a:off x="460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9" name="Google Shape;259;p70"/>
            <p:cNvSpPr/>
            <p:nvPr/>
          </p:nvSpPr>
          <p:spPr>
            <a:xfrm>
              <a:off x="470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0" name="Google Shape;260;p70"/>
            <p:cNvSpPr/>
            <p:nvPr/>
          </p:nvSpPr>
          <p:spPr>
            <a:xfrm>
              <a:off x="480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1" name="Google Shape;261;p70"/>
            <p:cNvSpPr/>
            <p:nvPr/>
          </p:nvSpPr>
          <p:spPr>
            <a:xfrm>
              <a:off x="489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2" name="Google Shape;262;p70"/>
            <p:cNvSpPr/>
            <p:nvPr/>
          </p:nvSpPr>
          <p:spPr>
            <a:xfrm>
              <a:off x="499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3" name="Google Shape;263;p70"/>
            <p:cNvSpPr/>
            <p:nvPr/>
          </p:nvSpPr>
          <p:spPr>
            <a:xfrm>
              <a:off x="508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4" name="Google Shape;264;p70"/>
            <p:cNvSpPr/>
            <p:nvPr/>
          </p:nvSpPr>
          <p:spPr>
            <a:xfrm>
              <a:off x="518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5" name="Google Shape;265;p70"/>
            <p:cNvSpPr/>
            <p:nvPr/>
          </p:nvSpPr>
          <p:spPr>
            <a:xfrm>
              <a:off x="528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6" name="Google Shape;266;p70"/>
            <p:cNvSpPr/>
            <p:nvPr/>
          </p:nvSpPr>
          <p:spPr>
            <a:xfrm>
              <a:off x="537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7" name="Google Shape;267;p70"/>
            <p:cNvSpPr/>
            <p:nvPr/>
          </p:nvSpPr>
          <p:spPr>
            <a:xfrm>
              <a:off x="547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8" name="Google Shape;268;p70"/>
            <p:cNvSpPr/>
            <p:nvPr/>
          </p:nvSpPr>
          <p:spPr>
            <a:xfrm>
              <a:off x="556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9" name="Google Shape;269;p70"/>
            <p:cNvSpPr/>
            <p:nvPr/>
          </p:nvSpPr>
          <p:spPr>
            <a:xfrm>
              <a:off x="566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0" name="Google Shape;270;p70"/>
            <p:cNvSpPr/>
            <p:nvPr/>
          </p:nvSpPr>
          <p:spPr>
            <a:xfrm>
              <a:off x="431" y="0"/>
              <a:ext cx="5400" cy="4200"/>
            </a:xfrm>
            <a:prstGeom prst="rect">
              <a:avLst/>
            </a:prstGeom>
            <a:solidFill>
              <a:schemeClr val="accent1">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1" name="Google Shape;271;p70"/>
            <p:cNvSpPr/>
            <p:nvPr/>
          </p:nvSpPr>
          <p:spPr>
            <a:xfrm>
              <a:off x="0" y="1081"/>
              <a:ext cx="4500" cy="0"/>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272" name="Google Shape;272;p70"/>
          <p:cNvSpPr txBox="1"/>
          <p:nvPr>
            <p:ph type="title"/>
          </p:nvPr>
        </p:nvSpPr>
        <p:spPr>
          <a:xfrm>
            <a:off x="871537" y="736997"/>
            <a:ext cx="8163000" cy="48120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9pPr>
          </a:lstStyle>
          <a:p/>
        </p:txBody>
      </p:sp>
      <p:sp>
        <p:nvSpPr>
          <p:cNvPr id="273" name="Google Shape;273;p70"/>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274" name="Google Shape;274;p70"/>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5" name="Google Shape;275;p70"/>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6" name="Google Shape;276;p70"/>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8" name="Shape 358"/>
        <p:cNvGrpSpPr/>
        <p:nvPr/>
      </p:nvGrpSpPr>
      <p:grpSpPr>
        <a:xfrm>
          <a:off x="0" y="0"/>
          <a:ext cx="0" cy="0"/>
          <a:chOff x="0" y="0"/>
          <a:chExt cx="0" cy="0"/>
        </a:xfrm>
      </p:grpSpPr>
      <p:sp>
        <p:nvSpPr>
          <p:cNvPr id="359" name="Google Shape;359;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60" name="Google Shape;360;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61" name="Google Shape;361;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
          <p:cNvSpPr txBox="1"/>
          <p:nvPr>
            <p:ph type="ctrTitle"/>
          </p:nvPr>
        </p:nvSpPr>
        <p:spPr>
          <a:xfrm>
            <a:off x="-592137" y="1430338"/>
            <a:ext cx="7678800" cy="646500"/>
          </a:xfrm>
          <a:prstGeom prst="rect">
            <a:avLst/>
          </a:prstGeom>
          <a:noFill/>
          <a:ln>
            <a:noFill/>
          </a:ln>
        </p:spPr>
        <p:txBody>
          <a:bodyPr anchorCtr="0" anchor="b" bIns="45700" lIns="91425" spcFirstLastPara="1" rIns="91425" wrap="square" tIns="45700">
            <a:spAutoFit/>
          </a:bodyPr>
          <a:lstStyle/>
          <a:p>
            <a:pPr indent="0" lvl="0" marL="0" rtl="0" algn="r">
              <a:lnSpc>
                <a:spcPct val="100000"/>
              </a:lnSpc>
              <a:spcBef>
                <a:spcPts val="0"/>
              </a:spcBef>
              <a:spcAft>
                <a:spcPts val="0"/>
              </a:spcAft>
              <a:buSzPts val="3600"/>
              <a:buNone/>
            </a:pPr>
            <a:r>
              <a:rPr b="1" lang="en"/>
              <a:t>Modue 4.1</a:t>
            </a:r>
            <a:endParaRPr b="1"/>
          </a:p>
        </p:txBody>
      </p:sp>
      <p:sp>
        <p:nvSpPr>
          <p:cNvPr id="408" name="Google Shape;408;p1"/>
          <p:cNvSpPr txBox="1"/>
          <p:nvPr>
            <p:ph idx="1" type="subTitle"/>
          </p:nvPr>
        </p:nvSpPr>
        <p:spPr>
          <a:xfrm>
            <a:off x="3407100" y="2174872"/>
            <a:ext cx="5584500" cy="159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1800"/>
              <a:buNone/>
            </a:pPr>
            <a:r>
              <a:rPr b="1" lang="en" sz="2600"/>
              <a:t>Text and Multimedia languages and properties</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0"/>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463" name="Google Shape;463;p10"/>
          <p:cNvSpPr txBox="1"/>
          <p:nvPr>
            <p:ph idx="1" type="body"/>
          </p:nvPr>
        </p:nvSpPr>
        <p:spPr>
          <a:xfrm>
            <a:off x="912800" y="666750"/>
            <a:ext cx="8110500" cy="19050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Font typeface="Verdana"/>
              <a:buAutoNum type="arabicPeriod" startAt="3"/>
            </a:pPr>
            <a:r>
              <a:rPr b="1" lang="en" sz="1300"/>
              <a:t>Semantic  Metadata</a:t>
            </a:r>
            <a:r>
              <a:rPr lang="en" sz="1300"/>
              <a:t>:</a:t>
            </a:r>
            <a:endParaRPr sz="1300"/>
          </a:p>
          <a:p>
            <a:pPr indent="0" lvl="0" marL="0" rtl="0" algn="l">
              <a:lnSpc>
                <a:spcPct val="115000"/>
              </a:lnSpc>
              <a:spcBef>
                <a:spcPts val="1200"/>
              </a:spcBef>
              <a:spcAft>
                <a:spcPts val="0"/>
              </a:spcAft>
              <a:buSzPts val="1350"/>
              <a:buNone/>
            </a:pPr>
            <a:r>
              <a:rPr b="1" lang="en" sz="1300"/>
              <a:t>Purpose</a:t>
            </a:r>
            <a:r>
              <a:rPr lang="en" sz="1300"/>
              <a:t>:  Provides additional meaning and context to data by describing its relationships and semantics, improving understanding and interoperability across different systems and platforms.</a:t>
            </a:r>
            <a:endParaRPr sz="1300"/>
          </a:p>
          <a:p>
            <a:pPr indent="0" lvl="0" marL="0" rtl="0" algn="l">
              <a:lnSpc>
                <a:spcPct val="115000"/>
              </a:lnSpc>
              <a:spcBef>
                <a:spcPts val="1200"/>
              </a:spcBef>
              <a:spcAft>
                <a:spcPts val="0"/>
              </a:spcAft>
              <a:buSzPts val="1350"/>
              <a:buNone/>
            </a:pPr>
            <a:r>
              <a:rPr b="1" lang="en" sz="1300"/>
              <a:t>Examples</a:t>
            </a:r>
            <a:r>
              <a:rPr lang="en" sz="1300"/>
              <a:t>: </a:t>
            </a:r>
            <a:endParaRPr sz="1300"/>
          </a:p>
          <a:p>
            <a:pPr indent="-311150" lvl="1" marL="914400" rtl="0" algn="l">
              <a:lnSpc>
                <a:spcPct val="115000"/>
              </a:lnSpc>
              <a:spcBef>
                <a:spcPts val="1200"/>
              </a:spcBef>
              <a:spcAft>
                <a:spcPts val="0"/>
              </a:spcAft>
              <a:buClr>
                <a:schemeClr val="dk1"/>
              </a:buClr>
              <a:buSzPts val="1300"/>
              <a:buFont typeface="Verdana"/>
              <a:buAutoNum type="alphaLcPeriod"/>
            </a:pPr>
            <a:r>
              <a:rPr lang="en" sz="1300"/>
              <a:t>RDF (Resource Description Framework) statements that link data elements, such as identifying a book and its author.</a:t>
            </a:r>
            <a:endParaRPr sz="1300"/>
          </a:p>
          <a:p>
            <a:pPr indent="-311150" lvl="1" marL="914400" rtl="0" algn="l">
              <a:lnSpc>
                <a:spcPct val="115000"/>
              </a:lnSpc>
              <a:spcBef>
                <a:spcPts val="0"/>
              </a:spcBef>
              <a:spcAft>
                <a:spcPts val="0"/>
              </a:spcAft>
              <a:buClr>
                <a:schemeClr val="dk1"/>
              </a:buClr>
              <a:buSzPts val="1300"/>
              <a:buFont typeface="Verdana"/>
              <a:buAutoNum type="alphaLcPeriod"/>
            </a:pPr>
            <a:r>
              <a:rPr lang="en" sz="1300"/>
              <a:t>OWL (Web Ontology Language) used to define complex relationships between entities, like linking an "Author" to the "Books" they have written.</a:t>
            </a:r>
            <a:endParaRPr sz="1300"/>
          </a:p>
          <a:p>
            <a:pPr indent="-311150" lvl="1" marL="914400" rtl="0" algn="l">
              <a:lnSpc>
                <a:spcPct val="115000"/>
              </a:lnSpc>
              <a:spcBef>
                <a:spcPts val="0"/>
              </a:spcBef>
              <a:spcAft>
                <a:spcPts val="0"/>
              </a:spcAft>
              <a:buClr>
                <a:schemeClr val="dk1"/>
              </a:buClr>
              <a:buSzPts val="1300"/>
              <a:buFont typeface="Verdana"/>
              <a:buAutoNum type="alphaLcPeriod"/>
            </a:pPr>
            <a:r>
              <a:rPr lang="en" sz="1300"/>
              <a:t>Schema.org vocabulary for marking up web content to improve search engine results.</a:t>
            </a:r>
            <a:endParaRPr sz="1300"/>
          </a:p>
          <a:p>
            <a:pPr indent="-311150" lvl="1" marL="914400" rtl="0" algn="l">
              <a:lnSpc>
                <a:spcPct val="115000"/>
              </a:lnSpc>
              <a:spcBef>
                <a:spcPts val="0"/>
              </a:spcBef>
              <a:spcAft>
                <a:spcPts val="0"/>
              </a:spcAft>
              <a:buClr>
                <a:schemeClr val="dk1"/>
              </a:buClr>
              <a:buSzPts val="1300"/>
              <a:buFont typeface="Verdana"/>
              <a:buAutoNum type="alphaLcPeriod"/>
            </a:pPr>
            <a:r>
              <a:rPr lang="en" sz="1300"/>
              <a:t>SKOS (Simple Knowledge Organization System) for representing controlled vocabularies like taxonomies and thesauri.</a:t>
            </a:r>
            <a:endParaRPr sz="1300"/>
          </a:p>
          <a:p>
            <a:pPr indent="0" lvl="0" marL="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1"/>
          <p:cNvSpPr txBox="1"/>
          <p:nvPr>
            <p:ph type="title"/>
          </p:nvPr>
        </p:nvSpPr>
        <p:spPr>
          <a:xfrm>
            <a:off x="871537" y="-25003"/>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Examples of Semantic Metadata</a:t>
            </a:r>
            <a:endParaRPr sz="2700"/>
          </a:p>
        </p:txBody>
      </p:sp>
      <p:sp>
        <p:nvSpPr>
          <p:cNvPr id="469" name="Google Shape;469;p11"/>
          <p:cNvSpPr txBox="1"/>
          <p:nvPr>
            <p:ph idx="1" type="body"/>
          </p:nvPr>
        </p:nvSpPr>
        <p:spPr>
          <a:xfrm>
            <a:off x="554800" y="5905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a:pPr>
            <a:r>
              <a:rPr b="1" lang="en" sz="1300"/>
              <a:t>RDF (Resource Description Framework)</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RDF is a standard model for data interchange on the web that uses triples (subject, predicate, object) to represent relationships between resources.</a:t>
            </a:r>
            <a:endParaRPr sz="1300"/>
          </a:p>
          <a:p>
            <a:pPr indent="-311150" lvl="0" marL="457200" rtl="0" algn="l">
              <a:lnSpc>
                <a:spcPct val="100000"/>
              </a:lnSpc>
              <a:spcBef>
                <a:spcPts val="0"/>
              </a:spcBef>
              <a:spcAft>
                <a:spcPts val="0"/>
              </a:spcAft>
              <a:buClr>
                <a:schemeClr val="dk1"/>
              </a:buClr>
              <a:buSzPts val="1300"/>
              <a:buFont typeface="Arial"/>
              <a:buChar char="●"/>
            </a:pPr>
            <a:r>
              <a:rPr b="1" lang="en" sz="1300"/>
              <a:t>Example</a:t>
            </a:r>
            <a:r>
              <a:rPr lang="en" sz="1300"/>
              <a:t>: </a:t>
            </a:r>
            <a:endParaRPr sz="1300"/>
          </a:p>
          <a:p>
            <a:pPr indent="0" lvl="0" marL="457200" rtl="0" algn="l">
              <a:lnSpc>
                <a:spcPct val="100000"/>
              </a:lnSpc>
              <a:spcBef>
                <a:spcPts val="0"/>
              </a:spcBef>
              <a:spcAft>
                <a:spcPts val="0"/>
              </a:spcAft>
              <a:buSzPts val="1350"/>
              <a:buNone/>
            </a:pPr>
            <a:r>
              <a:rPr lang="en" sz="1300">
                <a:solidFill>
                  <a:srgbClr val="FF0000"/>
                </a:solidFill>
              </a:rPr>
              <a:t>&lt;http://example.org/book1&gt; &lt;http://purl.org/dc/elements/1.1/title&gt; "The Catcher in the Rye".</a:t>
            </a:r>
            <a:endParaRPr sz="1300">
              <a:solidFill>
                <a:srgbClr val="FF0000"/>
              </a:solidFill>
            </a:endParaRPr>
          </a:p>
          <a:p>
            <a:pPr indent="0" lvl="0" marL="457200" rtl="0" algn="l">
              <a:lnSpc>
                <a:spcPct val="100000"/>
              </a:lnSpc>
              <a:spcBef>
                <a:spcPts val="0"/>
              </a:spcBef>
              <a:spcAft>
                <a:spcPts val="0"/>
              </a:spcAft>
              <a:buSzPts val="1350"/>
              <a:buNone/>
            </a:pPr>
            <a:r>
              <a:rPr lang="en" sz="1300"/>
              <a:t>This RDF statement describes a resource (a book) with a title "The Catcher in the Rye." </a:t>
            </a:r>
            <a:endParaRPr sz="1300"/>
          </a:p>
          <a:p>
            <a:pPr indent="0" lvl="0" marL="457200" rtl="0" algn="l">
              <a:lnSpc>
                <a:spcPct val="100000"/>
              </a:lnSpc>
              <a:spcBef>
                <a:spcPts val="0"/>
              </a:spcBef>
              <a:spcAft>
                <a:spcPts val="0"/>
              </a:spcAft>
              <a:buSzPts val="1350"/>
              <a:buNone/>
            </a:pPr>
            <a:r>
              <a:rPr lang="en" sz="1300"/>
              <a:t>The URI </a:t>
            </a:r>
            <a:r>
              <a:rPr lang="en" sz="1300">
                <a:solidFill>
                  <a:srgbClr val="188038"/>
                </a:solidFill>
              </a:rPr>
              <a:t>&lt;http://example.org/book1&gt;</a:t>
            </a:r>
            <a:r>
              <a:rPr lang="en" sz="1300"/>
              <a:t> identifies the book, and </a:t>
            </a:r>
            <a:endParaRPr sz="1300"/>
          </a:p>
          <a:p>
            <a:pPr indent="0" lvl="0" marL="457200" rtl="0" algn="l">
              <a:lnSpc>
                <a:spcPct val="100000"/>
              </a:lnSpc>
              <a:spcBef>
                <a:spcPts val="0"/>
              </a:spcBef>
              <a:spcAft>
                <a:spcPts val="0"/>
              </a:spcAft>
              <a:buSzPts val="1350"/>
              <a:buNone/>
            </a:pPr>
            <a:r>
              <a:rPr lang="en" sz="1300"/>
              <a:t>the predicate </a:t>
            </a:r>
            <a:r>
              <a:rPr lang="en" sz="1300">
                <a:solidFill>
                  <a:srgbClr val="188038"/>
                </a:solidFill>
              </a:rPr>
              <a:t>&lt;http://purl.org/dc/elements/1.1/title&gt;</a:t>
            </a:r>
            <a:r>
              <a:rPr lang="en" sz="1300"/>
              <a:t> indicates the property (title) of the book.</a:t>
            </a:r>
            <a:endParaRPr sz="1300"/>
          </a:p>
          <a:p>
            <a:pPr indent="0" lvl="0" marL="0" rtl="0" algn="l">
              <a:lnSpc>
                <a:spcPct val="100000"/>
              </a:lnSpc>
              <a:spcBef>
                <a:spcPts val="0"/>
              </a:spcBef>
              <a:spcAft>
                <a:spcPts val="0"/>
              </a:spcAft>
              <a:buSzPts val="1350"/>
              <a:buNone/>
            </a:pPr>
            <a:r>
              <a:t/>
            </a:r>
            <a:endParaRPr sz="1300"/>
          </a:p>
        </p:txBody>
      </p:sp>
      <p:sp>
        <p:nvSpPr>
          <p:cNvPr id="470" name="Google Shape;470;p11"/>
          <p:cNvSpPr txBox="1"/>
          <p:nvPr>
            <p:ph idx="1" type="body"/>
          </p:nvPr>
        </p:nvSpPr>
        <p:spPr>
          <a:xfrm>
            <a:off x="554800" y="25717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Verdana"/>
              <a:buAutoNum type="arabicPeriod" startAt="2"/>
            </a:pPr>
            <a:r>
              <a:rPr b="1" lang="en" sz="1300"/>
              <a:t>OWL (Web Ontology Language):</a:t>
            </a:r>
            <a:endParaRPr b="1"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OWL is used to create complex ontologies that define classes, properties, and relationships between different entities. It is more expressive than RDF and supports reasoning over data.</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a:t>
            </a:r>
            <a:r>
              <a:rPr lang="en" sz="1300"/>
              <a:t>: Defining relationships between classes, such as:</a:t>
            </a:r>
            <a:endParaRPr sz="1300"/>
          </a:p>
          <a:p>
            <a:pPr indent="0" lvl="0" marL="457200" rtl="0" algn="l">
              <a:lnSpc>
                <a:spcPct val="100000"/>
              </a:lnSpc>
              <a:spcBef>
                <a:spcPts val="1200"/>
              </a:spcBef>
              <a:spcAft>
                <a:spcPts val="0"/>
              </a:spcAft>
              <a:buSzPts val="1350"/>
              <a:buNone/>
            </a:pPr>
            <a:r>
              <a:rPr lang="en" sz="1300">
                <a:solidFill>
                  <a:srgbClr val="FF0000"/>
                </a:solidFill>
              </a:rPr>
              <a:t>Class: Person</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Class: Author</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SubclassOf: Person</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ObjectProperty: hasWritten</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Domain: Author</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Range: Book</a:t>
            </a:r>
            <a:endParaRPr sz="1300">
              <a:solidFill>
                <a:srgbClr val="FF0000"/>
              </a:solidFill>
            </a:endParaRPr>
          </a:p>
          <a:p>
            <a:pPr indent="0" lvl="0" marL="457200" rtl="0" algn="l">
              <a:lnSpc>
                <a:spcPct val="100000"/>
              </a:lnSpc>
              <a:spcBef>
                <a:spcPts val="0"/>
              </a:spcBef>
              <a:spcAft>
                <a:spcPts val="0"/>
              </a:spcAft>
              <a:buSzPts val="1350"/>
              <a:buNone/>
            </a:pPr>
            <a:r>
              <a:t/>
            </a:r>
            <a:endParaRPr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b="1" sz="1300"/>
          </a:p>
        </p:txBody>
      </p:sp>
      <p:sp>
        <p:nvSpPr>
          <p:cNvPr id="471" name="Google Shape;471;p11"/>
          <p:cNvSpPr txBox="1"/>
          <p:nvPr/>
        </p:nvSpPr>
        <p:spPr>
          <a:xfrm>
            <a:off x="4243200" y="3919600"/>
            <a:ext cx="4553700" cy="10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Verdana"/>
                <a:ea typeface="Verdana"/>
                <a:cs typeface="Verdana"/>
                <a:sym typeface="Verdana"/>
              </a:rPr>
              <a:t>This example defines "Author" as a subclass of "Person" and establishes that an "Author" has a relationship ("hasWritten") with "Book."</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2"/>
          <p:cNvSpPr txBox="1"/>
          <p:nvPr>
            <p:ph type="title"/>
          </p:nvPr>
        </p:nvSpPr>
        <p:spPr>
          <a:xfrm>
            <a:off x="871537" y="-25003"/>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Examples of Semantic Metadata</a:t>
            </a:r>
            <a:endParaRPr sz="2700"/>
          </a:p>
        </p:txBody>
      </p:sp>
      <p:sp>
        <p:nvSpPr>
          <p:cNvPr id="477" name="Google Shape;477;p12"/>
          <p:cNvSpPr txBox="1"/>
          <p:nvPr>
            <p:ph idx="1" type="body"/>
          </p:nvPr>
        </p:nvSpPr>
        <p:spPr>
          <a:xfrm>
            <a:off x="631000" y="5905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startAt="3"/>
            </a:pPr>
            <a:r>
              <a:rPr b="1" lang="en" sz="1300">
                <a:latin typeface="Arial"/>
                <a:ea typeface="Arial"/>
                <a:cs typeface="Arial"/>
                <a:sym typeface="Arial"/>
              </a:rPr>
              <a:t>Schema.org</a:t>
            </a:r>
            <a:r>
              <a:rPr lang="en"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Purpose</a:t>
            </a:r>
            <a:r>
              <a:rPr lang="en" sz="1300">
                <a:latin typeface="Arial"/>
                <a:ea typeface="Arial"/>
                <a:cs typeface="Arial"/>
                <a:sym typeface="Arial"/>
              </a:rPr>
              <a:t>: Schema.org provides a collection of shared vocabularies that webmasters can use to mark up their pages in ways recognized by major search engines, enhancing search engine optimization and data interoperability.</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Example</a:t>
            </a:r>
            <a:endParaRPr b="1" sz="1300">
              <a:latin typeface="Arial"/>
              <a:ea typeface="Arial"/>
              <a:cs typeface="Arial"/>
              <a:sym typeface="Arial"/>
            </a:endParaRPr>
          </a:p>
          <a:p>
            <a:pPr indent="0" lvl="0" marL="457200" rtl="0" algn="l">
              <a:lnSpc>
                <a:spcPct val="100000"/>
              </a:lnSpc>
              <a:spcBef>
                <a:spcPts val="1200"/>
              </a:spcBef>
              <a:spcAft>
                <a:spcPts val="0"/>
              </a:spcAft>
              <a:buSzPts val="1350"/>
              <a:buNone/>
            </a:pPr>
            <a:r>
              <a:rPr lang="en" sz="1300">
                <a:solidFill>
                  <a:srgbClr val="FF0000"/>
                </a:solidFill>
              </a:rPr>
              <a:t>&lt;div itemscope itemtype="http://schema.org/Book"&gt;</a:t>
            </a:r>
            <a:endParaRPr sz="1300">
              <a:solidFill>
                <a:srgbClr val="FF0000"/>
              </a:solidFill>
            </a:endParaRPr>
          </a:p>
          <a:p>
            <a:pPr indent="0" lvl="0" marL="457200" rtl="0" algn="l">
              <a:lnSpc>
                <a:spcPct val="100000"/>
              </a:lnSpc>
              <a:spcBef>
                <a:spcPts val="360"/>
              </a:spcBef>
              <a:spcAft>
                <a:spcPts val="0"/>
              </a:spcAft>
              <a:buSzPts val="1350"/>
              <a:buNone/>
            </a:pPr>
            <a:r>
              <a:rPr lang="en" sz="1300">
                <a:solidFill>
                  <a:srgbClr val="FF0000"/>
                </a:solidFill>
              </a:rPr>
              <a:t>  &lt;span itemprop="name"&gt;The Catcher in the Rye&lt;/span&gt;</a:t>
            </a:r>
            <a:endParaRPr sz="1300">
              <a:solidFill>
                <a:srgbClr val="FF0000"/>
              </a:solidFill>
            </a:endParaRPr>
          </a:p>
          <a:p>
            <a:pPr indent="0" lvl="0" marL="457200" rtl="0" algn="l">
              <a:lnSpc>
                <a:spcPct val="100000"/>
              </a:lnSpc>
              <a:spcBef>
                <a:spcPts val="360"/>
              </a:spcBef>
              <a:spcAft>
                <a:spcPts val="0"/>
              </a:spcAft>
              <a:buSzPts val="1350"/>
              <a:buNone/>
            </a:pPr>
            <a:r>
              <a:rPr lang="en" sz="1300">
                <a:solidFill>
                  <a:srgbClr val="FF0000"/>
                </a:solidFill>
              </a:rPr>
              <a:t>  by &lt;span itemprop="author"&gt;J.D. Salinger&lt;/span&gt;</a:t>
            </a:r>
            <a:endParaRPr sz="1300">
              <a:solidFill>
                <a:srgbClr val="FF0000"/>
              </a:solidFill>
            </a:endParaRPr>
          </a:p>
          <a:p>
            <a:pPr indent="0" lvl="0" marL="457200" rtl="0" algn="l">
              <a:lnSpc>
                <a:spcPct val="100000"/>
              </a:lnSpc>
              <a:spcBef>
                <a:spcPts val="360"/>
              </a:spcBef>
              <a:spcAft>
                <a:spcPts val="0"/>
              </a:spcAft>
              <a:buSzPts val="1350"/>
              <a:buNone/>
            </a:pPr>
            <a:r>
              <a:rPr lang="en" sz="1300">
                <a:solidFill>
                  <a:srgbClr val="FF0000"/>
                </a:solidFill>
              </a:rPr>
              <a:t>&lt;/div&gt;</a:t>
            </a:r>
            <a:endParaRPr sz="1300">
              <a:solidFill>
                <a:srgbClr val="FF0000"/>
              </a:solidFill>
            </a:endParaRPr>
          </a:p>
          <a:p>
            <a:pPr indent="0" lvl="0" marL="457200" rtl="0" algn="l">
              <a:lnSpc>
                <a:spcPct val="100000"/>
              </a:lnSpc>
              <a:spcBef>
                <a:spcPts val="360"/>
              </a:spcBef>
              <a:spcAft>
                <a:spcPts val="0"/>
              </a:spcAft>
              <a:buSzPts val="1350"/>
              <a:buNone/>
            </a:pPr>
            <a:r>
              <a:t/>
            </a:r>
            <a:endParaRPr sz="1300">
              <a:solidFill>
                <a:srgbClr val="FF0000"/>
              </a:solidFill>
            </a:endParaRPr>
          </a:p>
          <a:p>
            <a:pPr indent="0" lvl="0" marL="0" rtl="0" algn="l">
              <a:lnSpc>
                <a:spcPct val="100000"/>
              </a:lnSpc>
              <a:spcBef>
                <a:spcPts val="360"/>
              </a:spcBef>
              <a:spcAft>
                <a:spcPts val="0"/>
              </a:spcAft>
              <a:buSzPts val="1350"/>
              <a:buNone/>
            </a:pPr>
            <a:r>
              <a:rPr lang="en" sz="1300"/>
              <a:t> In this HTML snippet, semantic metadata is added using Schema.org vocabulary to indicate that the   data represents a book and provides its title and author.</a:t>
            </a:r>
            <a:endParaRPr sz="1300"/>
          </a:p>
          <a:p>
            <a:pPr indent="0" lvl="0" marL="0" rtl="0" algn="l">
              <a:lnSpc>
                <a:spcPct val="100000"/>
              </a:lnSpc>
              <a:spcBef>
                <a:spcPts val="36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b="1"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3"/>
          <p:cNvSpPr txBox="1"/>
          <p:nvPr>
            <p:ph type="title"/>
          </p:nvPr>
        </p:nvSpPr>
        <p:spPr>
          <a:xfrm>
            <a:off x="871537" y="-25003"/>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Examples of Semantic Metadata</a:t>
            </a:r>
            <a:endParaRPr sz="2700"/>
          </a:p>
        </p:txBody>
      </p:sp>
      <p:sp>
        <p:nvSpPr>
          <p:cNvPr id="483" name="Google Shape;483;p13"/>
          <p:cNvSpPr txBox="1"/>
          <p:nvPr>
            <p:ph idx="1" type="body"/>
          </p:nvPr>
        </p:nvSpPr>
        <p:spPr>
          <a:xfrm>
            <a:off x="631000" y="5905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startAt="4"/>
            </a:pPr>
            <a:r>
              <a:rPr b="1" lang="en" sz="1300"/>
              <a:t>SSKOS (Simple Knowledge Organization System)</a:t>
            </a:r>
            <a:r>
              <a:rPr lang="en" sz="1300"/>
              <a:t>:</a:t>
            </a:r>
            <a:endParaRPr sz="1300"/>
          </a:p>
          <a:p>
            <a:pPr indent="0" lvl="0" marL="457200" rtl="0" algn="l">
              <a:lnSpc>
                <a:spcPct val="115000"/>
              </a:lnSpc>
              <a:spcBef>
                <a:spcPts val="1200"/>
              </a:spcBef>
              <a:spcAft>
                <a:spcPts val="0"/>
              </a:spcAft>
              <a:buSzPts val="1350"/>
              <a:buNone/>
            </a:pPr>
            <a:r>
              <a:t/>
            </a:r>
            <a:endParaRPr sz="100"/>
          </a:p>
          <a:p>
            <a:pPr indent="-311150" lvl="0" marL="457200" rtl="0" algn="l">
              <a:lnSpc>
                <a:spcPct val="115000"/>
              </a:lnSpc>
              <a:spcBef>
                <a:spcPts val="1200"/>
              </a:spcBef>
              <a:spcAft>
                <a:spcPts val="0"/>
              </a:spcAft>
              <a:buClr>
                <a:schemeClr val="dk1"/>
              </a:buClr>
              <a:buSzPts val="1300"/>
              <a:buFont typeface="Arial"/>
              <a:buChar char="●"/>
            </a:pPr>
            <a:r>
              <a:rPr b="1" lang="en" sz="1300"/>
              <a:t>Purpose</a:t>
            </a:r>
            <a:r>
              <a:rPr lang="en" sz="1300"/>
              <a:t>: SKOS is used for representing knowledge organization systems, such as thesauri, classification schemes, and taxonomies, in a machine-readable format.</a:t>
            </a:r>
            <a:endParaRPr sz="1300"/>
          </a:p>
          <a:p>
            <a:pPr indent="-311150" lvl="0" marL="457200" rtl="0" algn="l">
              <a:lnSpc>
                <a:spcPct val="100000"/>
              </a:lnSpc>
              <a:spcBef>
                <a:spcPts val="0"/>
              </a:spcBef>
              <a:spcAft>
                <a:spcPts val="0"/>
              </a:spcAft>
              <a:buClr>
                <a:schemeClr val="dk1"/>
              </a:buClr>
              <a:buSzPts val="1300"/>
              <a:buFont typeface="Arial"/>
              <a:buChar char="●"/>
            </a:pPr>
            <a:r>
              <a:rPr b="1" lang="en" sz="1300"/>
              <a:t>Example</a:t>
            </a:r>
            <a:r>
              <a:rPr lang="en" sz="1300"/>
              <a:t>:</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rPr lang="en" sz="1300">
                <a:solidFill>
                  <a:srgbClr val="FF0000"/>
                </a:solidFill>
              </a:rPr>
              <a:t>skos:Concept rdf:about="http://example.org/concept/123"&gt;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  &lt;skos:prefLabel xml:lang="en"&gt;Artificial Intelligence&lt;/skos:prefLabel&gt;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  &lt;skos:altLabel xml:lang="en"&gt;AI&lt;/skos:altLabel&gt;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  &lt;skos:broader rdf:resource="http://example.org/concept/technology"/&gt;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&lt;/skos:Concept&gt;</a:t>
            </a:r>
            <a:endParaRPr sz="1300">
              <a:solidFill>
                <a:srgbClr val="FF0000"/>
              </a:solidFill>
            </a:endParaRPr>
          </a:p>
          <a:p>
            <a:pPr indent="0" lvl="0" marL="457200" rtl="0" algn="l">
              <a:lnSpc>
                <a:spcPct val="115000"/>
              </a:lnSpc>
              <a:spcBef>
                <a:spcPts val="1200"/>
              </a:spcBef>
              <a:spcAft>
                <a:spcPts val="0"/>
              </a:spcAft>
              <a:buSzPts val="1350"/>
              <a:buNone/>
            </a:pPr>
            <a:r>
              <a:rPr lang="en" sz="1300"/>
              <a:t>This example defines a concept "Artificial Intelligence" with a preferred label "AI" and indicates that it is a broader concept within "technology."</a:t>
            </a:r>
            <a:endParaRPr sz="1300"/>
          </a:p>
          <a:p>
            <a:pPr indent="0" lvl="0" marL="457200" rtl="0" algn="l">
              <a:lnSpc>
                <a:spcPct val="115000"/>
              </a:lnSpc>
              <a:spcBef>
                <a:spcPts val="1200"/>
              </a:spcBef>
              <a:spcAft>
                <a:spcPts val="1200"/>
              </a:spcAft>
              <a:buSzPts val="1350"/>
              <a:buNone/>
            </a:pPr>
            <a:r>
              <a:t/>
            </a:r>
            <a:endParaRPr b="1"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4"/>
          <p:cNvSpPr txBox="1"/>
          <p:nvPr>
            <p:ph idx="1" type="body"/>
          </p:nvPr>
        </p:nvSpPr>
        <p:spPr>
          <a:xfrm>
            <a:off x="912812" y="666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1200"/>
              </a:spcBef>
              <a:spcAft>
                <a:spcPts val="0"/>
              </a:spcAft>
              <a:buSzPts val="1300"/>
              <a:buAutoNum type="arabicPeriod"/>
            </a:pPr>
            <a:r>
              <a:rPr b="1" lang="en" sz="1300"/>
              <a:t>Improved Search and Discovery</a:t>
            </a:r>
            <a:r>
              <a:rPr lang="en" sz="1300"/>
              <a:t>: By enriching data with semantics, search engines and data retrieval systems can provide more accurate and relevant results. Semantic metadata enables advanced search capabilities such as context-aware searching, faceted navigation, and semantic search.</a:t>
            </a:r>
            <a:endParaRPr sz="1300"/>
          </a:p>
          <a:p>
            <a:pPr indent="-311150" lvl="0" marL="457200" rtl="0" algn="l">
              <a:lnSpc>
                <a:spcPct val="100000"/>
              </a:lnSpc>
              <a:spcBef>
                <a:spcPts val="0"/>
              </a:spcBef>
              <a:spcAft>
                <a:spcPts val="0"/>
              </a:spcAft>
              <a:buSzPts val="1300"/>
              <a:buAutoNum type="arabicPeriod"/>
            </a:pPr>
            <a:r>
              <a:rPr b="1" lang="en" sz="1300"/>
              <a:t>Data Integration and Interoperability</a:t>
            </a:r>
            <a:r>
              <a:rPr lang="en" sz="1300"/>
              <a:t>: Semantic metadata allows data from different sources to be linked and integrated seamlessly, even when those sources use different schemas or formats. This is particularly useful in big data and data science, where combining datasets from various domains is common.</a:t>
            </a:r>
            <a:endParaRPr sz="1300"/>
          </a:p>
          <a:p>
            <a:pPr indent="-311150" lvl="0" marL="457200" rtl="0" algn="l">
              <a:lnSpc>
                <a:spcPct val="100000"/>
              </a:lnSpc>
              <a:spcBef>
                <a:spcPts val="0"/>
              </a:spcBef>
              <a:spcAft>
                <a:spcPts val="0"/>
              </a:spcAft>
              <a:buSzPts val="1300"/>
              <a:buAutoNum type="arabicPeriod"/>
            </a:pPr>
            <a:r>
              <a:rPr b="1" lang="en" sz="1300"/>
              <a:t>Enhanced User Experience</a:t>
            </a:r>
            <a:r>
              <a:rPr lang="en" sz="1300"/>
              <a:t>: For users, semantic metadata enables more meaningful interactions with data. For instance, in digital libraries, semantic metadata can help users discover related resources more easily, understand the context of a document, or navigate through a collection more intuitively.</a:t>
            </a:r>
            <a:endParaRPr sz="1300"/>
          </a:p>
          <a:p>
            <a:pPr indent="-311150" lvl="0" marL="457200" rtl="0" algn="l">
              <a:lnSpc>
                <a:spcPct val="100000"/>
              </a:lnSpc>
              <a:spcBef>
                <a:spcPts val="0"/>
              </a:spcBef>
              <a:spcAft>
                <a:spcPts val="0"/>
              </a:spcAft>
              <a:buSzPts val="1300"/>
              <a:buAutoNum type="arabicPeriod"/>
            </a:pPr>
            <a:r>
              <a:rPr b="1" lang="en" sz="1300"/>
              <a:t>Support for Automated Reasoning</a:t>
            </a:r>
            <a:r>
              <a:rPr lang="en" sz="1300"/>
              <a:t>: Semantic metadata enables automated reasoning over data. For example, systems can infer new information based on existing metadata, such as deducing that if "Author A" wrote "Book B" and "Book B" is a science fiction novel, then "Author A" is a science fiction author.</a:t>
            </a:r>
            <a:endParaRPr sz="1300"/>
          </a:p>
          <a:p>
            <a:pPr indent="-311150" lvl="0" marL="457200" rtl="0" algn="l">
              <a:lnSpc>
                <a:spcPct val="100000"/>
              </a:lnSpc>
              <a:spcBef>
                <a:spcPts val="0"/>
              </a:spcBef>
              <a:spcAft>
                <a:spcPts val="0"/>
              </a:spcAft>
              <a:buSzPts val="1300"/>
              <a:buAutoNum type="arabicPeriod"/>
            </a:pPr>
            <a:r>
              <a:rPr b="1" lang="en" sz="1300"/>
              <a:t>Facilitates the Semantic Web</a:t>
            </a:r>
            <a:r>
              <a:rPr lang="en" sz="1300"/>
              <a:t>: Semantic metadata is foundational to the development of the Semantic Web, where data across the web is interconnected and can be used in new and innovative ways, allowing for smarter applications and services.</a:t>
            </a:r>
            <a:endParaRPr sz="1300"/>
          </a:p>
          <a:p>
            <a:pPr indent="0" lvl="0" marL="0" rtl="0" algn="l">
              <a:lnSpc>
                <a:spcPct val="100000"/>
              </a:lnSpc>
              <a:spcBef>
                <a:spcPts val="1200"/>
              </a:spcBef>
              <a:spcAft>
                <a:spcPts val="1200"/>
              </a:spcAft>
              <a:buSzPts val="1350"/>
              <a:buNone/>
            </a:pPr>
            <a:r>
              <a:t/>
            </a:r>
            <a:endParaRPr b="1" sz="1300"/>
          </a:p>
        </p:txBody>
      </p:sp>
      <p:sp>
        <p:nvSpPr>
          <p:cNvPr id="489" name="Google Shape;489;p14"/>
          <p:cNvSpPr txBox="1"/>
          <p:nvPr>
            <p:ph type="title"/>
          </p:nvPr>
        </p:nvSpPr>
        <p:spPr>
          <a:xfrm>
            <a:off x="871537" y="127397"/>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Benefits of Semantic Metadata</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5"/>
          <p:cNvSpPr txBox="1"/>
          <p:nvPr>
            <p:ph type="title"/>
          </p:nvPr>
        </p:nvSpPr>
        <p:spPr>
          <a:xfrm>
            <a:off x="871537" y="1273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Use Cases of Semantic Metadata</a:t>
            </a:r>
            <a:endParaRPr/>
          </a:p>
        </p:txBody>
      </p:sp>
      <p:sp>
        <p:nvSpPr>
          <p:cNvPr id="495" name="Google Shape;495;p15"/>
          <p:cNvSpPr txBox="1"/>
          <p:nvPr>
            <p:ph idx="1" type="body"/>
          </p:nvPr>
        </p:nvSpPr>
        <p:spPr>
          <a:xfrm>
            <a:off x="912812" y="9715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Arial"/>
              <a:buAutoNum type="arabicPeriod"/>
            </a:pPr>
            <a:r>
              <a:rPr b="1" lang="en" sz="1300"/>
              <a:t>Digital Libraries and Archives</a:t>
            </a:r>
            <a:r>
              <a:rPr lang="en" sz="1300"/>
              <a:t>: Semantic metadata enhances the organization and retrieval of digital assets by providing rich, descriptive information and context about documents, images, videos, and more.</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SzPts val="1300"/>
              <a:buFont typeface="Arial"/>
              <a:buAutoNum type="arabicPeriod"/>
            </a:pPr>
            <a:r>
              <a:rPr b="1" lang="en" sz="1300"/>
              <a:t>E-commerce Platforms</a:t>
            </a:r>
            <a:r>
              <a:rPr lang="en" sz="1300"/>
              <a:t>: By using semantic metadata, e-commerce sites can improve product search functionality, provide better product recommendations, and offer more personalized shopping experiences.</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SzPts val="1300"/>
              <a:buFont typeface="Arial"/>
              <a:buAutoNum type="arabicPeriod"/>
            </a:pPr>
            <a:r>
              <a:rPr b="1" lang="en" sz="1300"/>
              <a:t>Healthcare and Life Sciences</a:t>
            </a:r>
            <a:r>
              <a:rPr lang="en" sz="1300"/>
              <a:t>: In healthcare, semantic metadata can be used to link patient records with medical literature, drug databases, and clinical guidelines, providing a more holistic view of patient care and research.</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SzPts val="1300"/>
              <a:buFont typeface="Arial"/>
              <a:buAutoNum type="arabicPeriod"/>
            </a:pPr>
            <a:r>
              <a:rPr b="1" lang="en" sz="1300"/>
              <a:t>Knowledge Graphs</a:t>
            </a:r>
            <a:r>
              <a:rPr lang="en" sz="1300"/>
              <a:t>: Semantic metadata is crucial for building knowledge graphs that connect entities (such as people, organizations, and concepts) and their relationships, supporting applications in artificial intelligence, data mining, and business intelligence.</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6"/>
          <p:cNvSpPr txBox="1"/>
          <p:nvPr>
            <p:ph type="title"/>
          </p:nvPr>
        </p:nvSpPr>
        <p:spPr>
          <a:xfrm>
            <a:off x="871537" y="51197"/>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Key Features of Semantic Metadata</a:t>
            </a:r>
            <a:endParaRPr sz="2700"/>
          </a:p>
        </p:txBody>
      </p:sp>
      <p:sp>
        <p:nvSpPr>
          <p:cNvPr id="501" name="Google Shape;501;p16"/>
          <p:cNvSpPr txBox="1"/>
          <p:nvPr>
            <p:ph idx="1" type="body"/>
          </p:nvPr>
        </p:nvSpPr>
        <p:spPr>
          <a:xfrm>
            <a:off x="769287" y="619775"/>
            <a:ext cx="8110500" cy="3143400"/>
          </a:xfrm>
          <a:prstGeom prst="rect">
            <a:avLst/>
          </a:prstGeom>
          <a:noFill/>
          <a:ln>
            <a:noFill/>
          </a:ln>
        </p:spPr>
        <p:txBody>
          <a:bodyPr anchorCtr="0" anchor="t" bIns="45700" lIns="91425" spcFirstLastPara="1" rIns="91425" wrap="square" tIns="45700">
            <a:noAutofit/>
          </a:bodyPr>
          <a:lstStyle/>
          <a:p>
            <a:pPr indent="-311150" lvl="0" marL="457200" rtl="0" algn="just">
              <a:lnSpc>
                <a:spcPct val="100000"/>
              </a:lnSpc>
              <a:spcBef>
                <a:spcPts val="360"/>
              </a:spcBef>
              <a:spcAft>
                <a:spcPts val="0"/>
              </a:spcAft>
              <a:buClr>
                <a:schemeClr val="dk1"/>
              </a:buClr>
              <a:buSzPts val="1300"/>
              <a:buAutoNum type="arabicPeriod"/>
            </a:pPr>
            <a:r>
              <a:rPr b="1" lang="en" sz="1300"/>
              <a:t>Contextual Understanding</a:t>
            </a:r>
            <a:r>
              <a:rPr lang="en" sz="1300"/>
              <a:t>: Semantic metadata provides additional context to data by defining what the data represents and how it should be interpreted. This helps both humans and machines understand the purpose and meaning behind the data.</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Enhanced Interoperability</a:t>
            </a:r>
            <a:r>
              <a:rPr lang="en" sz="1300"/>
              <a:t>: By using common standards and vocabularies, semantic metadata ensures that different systems and applications can interpret the data in a consistent manner, facilitating data exchange and integration.</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Relationship Definition</a:t>
            </a:r>
            <a:r>
              <a:rPr lang="en" sz="1300"/>
              <a:t>: It explicitly describes relationships between different data elements, such as hierarchical relationships (e.g., "part of," "type of") or associative relationships (e.g., "related to," "associated with"). This enables more sophisticated data querying and retrieval.</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Machine Readability</a:t>
            </a:r>
            <a:r>
              <a:rPr lang="en" sz="1300"/>
              <a:t>: Semantic metadata is often structured in a way that is easily readable by computers, making it possible to automate complex data processing tasks, perform advanced searches, and execute logic based on the meaning of the data.</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Support for Linked Data</a:t>
            </a:r>
            <a:r>
              <a:rPr lang="en" sz="1300"/>
              <a:t>: It is crucial for linked data and the Semantic Web, where data from different sources is connected and made more useful through shared semantics.</a:t>
            </a:r>
            <a:endParaRPr sz="1300"/>
          </a:p>
          <a:p>
            <a:pPr indent="0" lvl="0" marL="0" rtl="0" algn="just">
              <a:lnSpc>
                <a:spcPct val="100000"/>
              </a:lnSpc>
              <a:spcBef>
                <a:spcPts val="360"/>
              </a:spcBef>
              <a:spcAft>
                <a:spcPts val="0"/>
              </a:spcAft>
              <a:buSzPts val="1350"/>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7"/>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507" name="Google Shape;507;p17"/>
          <p:cNvSpPr txBox="1"/>
          <p:nvPr>
            <p:ph idx="1" type="body"/>
          </p:nvPr>
        </p:nvSpPr>
        <p:spPr>
          <a:xfrm>
            <a:off x="912800" y="666750"/>
            <a:ext cx="8110500" cy="1905000"/>
          </a:xfrm>
          <a:prstGeom prst="rect">
            <a:avLst/>
          </a:prstGeom>
          <a:noFill/>
          <a:ln>
            <a:noFill/>
          </a:ln>
        </p:spPr>
        <p:txBody>
          <a:bodyPr anchorCtr="0" anchor="t" bIns="91425" lIns="457200" spcFirstLastPara="1" rIns="91425" wrap="square" tIns="91425">
            <a:noAutofit/>
          </a:bodyPr>
          <a:lstStyle/>
          <a:p>
            <a:pPr indent="-228600" lvl="1" marL="228600" rtl="0" algn="l">
              <a:lnSpc>
                <a:spcPct val="115000"/>
              </a:lnSpc>
              <a:spcBef>
                <a:spcPts val="1200"/>
              </a:spcBef>
              <a:spcAft>
                <a:spcPts val="0"/>
              </a:spcAft>
              <a:buClr>
                <a:schemeClr val="dk1"/>
              </a:buClr>
              <a:buSzPts val="1300"/>
              <a:buFont typeface="Arial"/>
              <a:buAutoNum type="arabicPeriod" startAt="4"/>
            </a:pPr>
            <a:r>
              <a:rPr b="1" lang="en" sz="1300"/>
              <a:t>Administrative Metadata</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Provides information to manage a digital object, such as its creation, format, access rights, and preservation needs.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File type, creation date, access restrictions, copyright information, and preservation history.</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Used by content managers, archivists, and digital librarians to control access and ensure long-term preservation.</a:t>
            </a:r>
            <a:endParaRPr sz="1300"/>
          </a:p>
          <a:p>
            <a:pPr indent="0" lvl="0" marL="457200" rtl="0" algn="l">
              <a:lnSpc>
                <a:spcPct val="115000"/>
              </a:lnSpc>
              <a:spcBef>
                <a:spcPts val="1200"/>
              </a:spcBef>
              <a:spcAft>
                <a:spcPts val="0"/>
              </a:spcAft>
              <a:buSzPts val="1350"/>
              <a:buNone/>
            </a:pPr>
            <a:r>
              <a:t/>
            </a:r>
            <a:endParaRPr b="1"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
        <p:nvSpPr>
          <p:cNvPr id="508" name="Google Shape;508;p17"/>
          <p:cNvSpPr txBox="1"/>
          <p:nvPr>
            <p:ph idx="1" type="body"/>
          </p:nvPr>
        </p:nvSpPr>
        <p:spPr>
          <a:xfrm>
            <a:off x="912812" y="30289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startAt="5"/>
            </a:pPr>
            <a:r>
              <a:rPr b="1" lang="en" sz="1300">
                <a:latin typeface="Arial"/>
                <a:ea typeface="Arial"/>
                <a:cs typeface="Arial"/>
                <a:sym typeface="Arial"/>
              </a:rPr>
              <a:t>Technical Metadata</a:t>
            </a:r>
            <a:r>
              <a:rPr lang="en" sz="1300">
                <a:latin typeface="Arial"/>
                <a:ea typeface="Arial"/>
                <a:cs typeface="Arial"/>
                <a:sym typeface="Arial"/>
              </a:rPr>
              <a:t>:</a:t>
            </a:r>
            <a:endParaRPr sz="1300">
              <a:latin typeface="Arial"/>
              <a:ea typeface="Arial"/>
              <a:cs typeface="Arial"/>
              <a:sym typeface="Arial"/>
            </a:endParaRPr>
          </a:p>
          <a:p>
            <a:pPr indent="-82550" lvl="0" marL="5715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Purpose</a:t>
            </a:r>
            <a:r>
              <a:rPr lang="en" sz="1300">
                <a:latin typeface="Arial"/>
                <a:ea typeface="Arial"/>
                <a:cs typeface="Arial"/>
                <a:sym typeface="Arial"/>
              </a:rPr>
              <a:t>: Describes the technical aspects of a digital object, usually related to its format, quality, and how it was created.</a:t>
            </a:r>
            <a:endParaRPr sz="1300">
              <a:latin typeface="Arial"/>
              <a:ea typeface="Arial"/>
              <a:cs typeface="Arial"/>
              <a:sym typeface="Arial"/>
            </a:endParaRPr>
          </a:p>
          <a:p>
            <a:pPr indent="-82550" lvl="0" marL="5715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Examples</a:t>
            </a:r>
            <a:r>
              <a:rPr lang="en" sz="1300">
                <a:latin typeface="Arial"/>
                <a:ea typeface="Arial"/>
                <a:cs typeface="Arial"/>
                <a:sym typeface="Arial"/>
              </a:rPr>
              <a:t>: File size, format (JPEG, PDF, etc.), resolution, compression type, and software used for creation.</a:t>
            </a:r>
            <a:endParaRPr sz="1300">
              <a:latin typeface="Arial"/>
              <a:ea typeface="Arial"/>
              <a:cs typeface="Arial"/>
              <a:sym typeface="Arial"/>
            </a:endParaRPr>
          </a:p>
          <a:p>
            <a:pPr indent="-82550" lvl="0" marL="5715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Usage</a:t>
            </a:r>
            <a:r>
              <a:rPr lang="en" sz="1300">
                <a:latin typeface="Arial"/>
                <a:ea typeface="Arial"/>
                <a:cs typeface="Arial"/>
                <a:sym typeface="Arial"/>
              </a:rPr>
              <a:t>: Critical for ensuring compatibility and proper rendering of digital files across different systems.</a:t>
            </a:r>
            <a:endParaRPr sz="1300">
              <a:latin typeface="Arial"/>
              <a:ea typeface="Arial"/>
              <a:cs typeface="Arial"/>
              <a:sym typeface="Arial"/>
            </a:endParaRPr>
          </a:p>
          <a:p>
            <a:pPr indent="0" lvl="0" marL="628650" rtl="0" algn="l">
              <a:lnSpc>
                <a:spcPct val="115000"/>
              </a:lnSpc>
              <a:spcBef>
                <a:spcPts val="1200"/>
              </a:spcBef>
              <a:spcAft>
                <a:spcPts val="0"/>
              </a:spcAft>
              <a:buSzPts val="1350"/>
              <a:buNone/>
            </a:pPr>
            <a:r>
              <a:t/>
            </a:r>
            <a:endParaRPr b="1" sz="1300">
              <a:latin typeface="Arial"/>
              <a:ea typeface="Arial"/>
              <a:cs typeface="Arial"/>
              <a:sym typeface="Arial"/>
            </a:endParaRPr>
          </a:p>
          <a:p>
            <a:pPr indent="0" lvl="0" marL="0" rtl="0" algn="l">
              <a:lnSpc>
                <a:spcPct val="100000"/>
              </a:lnSpc>
              <a:spcBef>
                <a:spcPts val="1200"/>
              </a:spcBef>
              <a:spcAft>
                <a:spcPts val="0"/>
              </a:spcAft>
              <a:buSzPts val="1350"/>
              <a:buNone/>
            </a:pPr>
            <a:r>
              <a:t/>
            </a:r>
            <a:endParaRPr b="1"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8"/>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514" name="Google Shape;514;p18"/>
          <p:cNvSpPr txBox="1"/>
          <p:nvPr>
            <p:ph idx="1" type="body"/>
          </p:nvPr>
        </p:nvSpPr>
        <p:spPr>
          <a:xfrm>
            <a:off x="912800" y="666750"/>
            <a:ext cx="8110500" cy="1905000"/>
          </a:xfrm>
          <a:prstGeom prst="rect">
            <a:avLst/>
          </a:prstGeom>
          <a:noFill/>
          <a:ln>
            <a:noFill/>
          </a:ln>
        </p:spPr>
        <p:txBody>
          <a:bodyPr anchorCtr="0" anchor="t" bIns="91425" lIns="457200" spcFirstLastPara="1" rIns="91425" wrap="square" tIns="91425">
            <a:noAutofit/>
          </a:bodyPr>
          <a:lstStyle/>
          <a:p>
            <a:pPr indent="0" lvl="0" marL="0" rtl="0" algn="l">
              <a:lnSpc>
                <a:spcPct val="115000"/>
              </a:lnSpc>
              <a:spcBef>
                <a:spcPts val="1200"/>
              </a:spcBef>
              <a:spcAft>
                <a:spcPts val="0"/>
              </a:spcAft>
              <a:buSzPts val="1350"/>
              <a:buNone/>
            </a:pPr>
            <a:r>
              <a:rPr b="1" lang="en" sz="1300"/>
              <a:t>6.      Reference Metadata</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Purpose</a:t>
            </a:r>
            <a:r>
              <a:rPr lang="en" sz="1300"/>
              <a:t>: Provides information about the context in which the data was collected and its meaning.</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Data collection methods, time and place of data collection, and statistical methods.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Used in research, data analysis, and by organizations to understand and interpret data correctly.</a:t>
            </a:r>
            <a:endParaRPr sz="1300"/>
          </a:p>
          <a:p>
            <a:pPr indent="0" lvl="0" marL="914400" rtl="0" algn="l">
              <a:lnSpc>
                <a:spcPct val="115000"/>
              </a:lnSpc>
              <a:spcBef>
                <a:spcPts val="1200"/>
              </a:spcBef>
              <a:spcAft>
                <a:spcPts val="0"/>
              </a:spcAft>
              <a:buSzPts val="1350"/>
              <a:buNone/>
            </a:pPr>
            <a:r>
              <a:t/>
            </a:r>
            <a:endParaRPr b="1" sz="1300"/>
          </a:p>
          <a:p>
            <a:pPr indent="0" lvl="0" marL="457200" rtl="0" algn="l">
              <a:lnSpc>
                <a:spcPct val="115000"/>
              </a:lnSpc>
              <a:spcBef>
                <a:spcPts val="1200"/>
              </a:spcBef>
              <a:spcAft>
                <a:spcPts val="0"/>
              </a:spcAft>
              <a:buSzPts val="1350"/>
              <a:buNone/>
            </a:pPr>
            <a:r>
              <a:t/>
            </a:r>
            <a:endParaRPr b="1"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
        <p:nvSpPr>
          <p:cNvPr id="515" name="Google Shape;515;p18"/>
          <p:cNvSpPr txBox="1"/>
          <p:nvPr>
            <p:ph idx="1" type="body"/>
          </p:nvPr>
        </p:nvSpPr>
        <p:spPr>
          <a:xfrm>
            <a:off x="912812" y="30289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300"/>
              <a:t>7.      Rights Metadata</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Purpose</a:t>
            </a:r>
            <a:r>
              <a:rPr lang="en" sz="1300"/>
              <a:t>: Describes the rights and restrictions associated with a digital object.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Copyright holder, usage licenses, access rights, and usage terms.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Helps in managing digital rights and ensuring compliance with legal and ethical standards.</a:t>
            </a:r>
            <a:endParaRPr sz="1300"/>
          </a:p>
          <a:p>
            <a:pPr indent="0" lvl="0" marL="0" rtl="0" algn="l">
              <a:lnSpc>
                <a:spcPct val="100000"/>
              </a:lnSpc>
              <a:spcBef>
                <a:spcPts val="1200"/>
              </a:spcBef>
              <a:spcAft>
                <a:spcPts val="0"/>
              </a:spcAft>
              <a:buSzPts val="1350"/>
              <a:buNone/>
            </a:pPr>
            <a:r>
              <a:t/>
            </a:r>
            <a:endParaRPr b="1"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9"/>
          <p:cNvSpPr txBox="1"/>
          <p:nvPr>
            <p:ph type="title"/>
          </p:nvPr>
        </p:nvSpPr>
        <p:spPr>
          <a:xfrm>
            <a:off x="871537" y="355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Importance of Metadata</a:t>
            </a:r>
            <a:endParaRPr/>
          </a:p>
        </p:txBody>
      </p:sp>
      <p:sp>
        <p:nvSpPr>
          <p:cNvPr id="521" name="Google Shape;521;p19"/>
          <p:cNvSpPr txBox="1"/>
          <p:nvPr>
            <p:ph idx="1" type="body"/>
          </p:nvPr>
        </p:nvSpPr>
        <p:spPr>
          <a:xfrm>
            <a:off x="912812" y="1047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300"/>
              <a:t>Metadata plays a crucial role in various domains, including digital libraries, data management, web development, and multimedia:</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Improves Discoverability</a:t>
            </a:r>
            <a:r>
              <a:rPr lang="en" sz="1300"/>
              <a:t>: Metadata helps users find relevant data by indexing content for search engines and catalogs, making data easily searchable and retrievable.</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Facilitates Data Management</a:t>
            </a:r>
            <a:r>
              <a:rPr lang="en" sz="1300"/>
              <a:t>: Metadata provides essential information for organizing, maintaining, and archiving data, ensuring that digital objects are accessible and usable over time.</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Supports Interoperability</a:t>
            </a:r>
            <a:r>
              <a:rPr lang="en" sz="1300"/>
              <a:t>: Standardized metadata enables different systems and applications to understand and use data, promoting data exchange and integration across platforms.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Enhances Data Quality</a:t>
            </a:r>
            <a:r>
              <a:rPr lang="en" sz="1300"/>
              <a:t>: By providing detailed context and documentation, metadata ensures that data is accurately interpreted and used, reducing errors and improving reliability.</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Assists in Data Preservation</a:t>
            </a:r>
            <a:r>
              <a:rPr lang="en" sz="1300"/>
              <a:t>: Metadata provides information necessary for preserving digital objects, such as file formats, software requirements, and preservation actions taken, ensuring long-term accessibility.</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2"/>
          <p:cNvSpPr txBox="1"/>
          <p:nvPr>
            <p:ph type="title"/>
          </p:nvPr>
        </p:nvSpPr>
        <p:spPr>
          <a:xfrm>
            <a:off x="871537" y="432197"/>
            <a:ext cx="8163000" cy="481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Verdana"/>
              <a:buNone/>
            </a:pPr>
            <a:r>
              <a:rPr lang="en" sz="3000"/>
              <a:t>What is Document?</a:t>
            </a:r>
            <a:endParaRPr sz="3000"/>
          </a:p>
        </p:txBody>
      </p:sp>
      <p:sp>
        <p:nvSpPr>
          <p:cNvPr id="414" name="Google Shape;414;p2"/>
          <p:cNvSpPr txBox="1"/>
          <p:nvPr/>
        </p:nvSpPr>
        <p:spPr>
          <a:xfrm>
            <a:off x="266400" y="1174024"/>
            <a:ext cx="8611200" cy="3536100"/>
          </a:xfrm>
          <a:prstGeom prst="rect">
            <a:avLst/>
          </a:prstGeom>
          <a:noFill/>
          <a:ln>
            <a:noFill/>
          </a:ln>
        </p:spPr>
        <p:txBody>
          <a:bodyPr anchorCtr="0" anchor="t" bIns="91425" lIns="91425" spcFirstLastPara="1" rIns="91425" wrap="square" tIns="91425">
            <a:noAutofit/>
          </a:bodyPr>
          <a:lstStyle/>
          <a:p>
            <a:pPr indent="-457200" lvl="0" marL="457200" marR="641985" rtl="0" algn="l">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A Document denotes a single unit of information, typically text in a digital form, but it can also include other media.</a:t>
            </a:r>
            <a:endParaRPr b="0" i="0" sz="1600" u="none" cap="none" strike="noStrike">
              <a:solidFill>
                <a:schemeClr val="dk1"/>
              </a:solidFill>
              <a:latin typeface="Verdana"/>
              <a:ea typeface="Verdana"/>
              <a:cs typeface="Verdana"/>
              <a:sym typeface="Verdana"/>
            </a:endParaRPr>
          </a:p>
          <a:p>
            <a:pPr indent="0" lvl="0" marL="457200" marR="641985"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a:p>
            <a:pPr indent="-457200" lvl="0" marL="457200" marR="641985" rtl="0" algn="just">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It can be a complete logical unit, like a research article, a book or a manual. </a:t>
            </a:r>
            <a:endParaRPr sz="1600">
              <a:solidFill>
                <a:schemeClr val="dk1"/>
              </a:solidFill>
              <a:latin typeface="Verdana"/>
              <a:ea typeface="Verdana"/>
              <a:cs typeface="Verdana"/>
              <a:sym typeface="Verdana"/>
            </a:endParaRPr>
          </a:p>
          <a:p>
            <a:pPr indent="0" lvl="0" marL="457200" marR="641985" rtl="0" algn="just">
              <a:lnSpc>
                <a:spcPct val="100000"/>
              </a:lnSpc>
              <a:spcBef>
                <a:spcPts val="0"/>
              </a:spcBef>
              <a:spcAft>
                <a:spcPts val="0"/>
              </a:spcAft>
              <a:buNone/>
            </a:pPr>
            <a:r>
              <a:t/>
            </a:r>
            <a:endParaRPr sz="1600">
              <a:solidFill>
                <a:schemeClr val="dk1"/>
              </a:solidFill>
              <a:latin typeface="Verdana"/>
              <a:ea typeface="Verdana"/>
              <a:cs typeface="Verdana"/>
              <a:sym typeface="Verdana"/>
            </a:endParaRPr>
          </a:p>
          <a:p>
            <a:pPr indent="-457200" lvl="0" marL="457200" marR="641985" rtl="0" algn="just">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It can also be part of a larger text, such as a paragraph or a sequence of paragraphs (also called a </a:t>
            </a:r>
            <a:r>
              <a:rPr b="0" i="1" lang="en" sz="1600" u="none" cap="none" strike="noStrike">
                <a:solidFill>
                  <a:schemeClr val="dk1"/>
                </a:solidFill>
                <a:latin typeface="Verdana"/>
                <a:ea typeface="Verdana"/>
                <a:cs typeface="Verdana"/>
                <a:sym typeface="Verdana"/>
              </a:rPr>
              <a:t>passage </a:t>
            </a:r>
            <a:r>
              <a:rPr b="0" i="0" lang="en" sz="1600" u="none" cap="none" strike="noStrike">
                <a:solidFill>
                  <a:schemeClr val="dk1"/>
                </a:solidFill>
                <a:latin typeface="Verdana"/>
                <a:ea typeface="Verdana"/>
                <a:cs typeface="Verdana"/>
                <a:sym typeface="Verdana"/>
              </a:rPr>
              <a:t>of text), an entry in a dictionary, a judge's opinion on a case, the description of an automobile part, etc. </a:t>
            </a:r>
            <a:endParaRPr b="0" i="0" sz="1600" u="none" cap="none" strike="noStrike">
              <a:solidFill>
                <a:schemeClr val="dk1"/>
              </a:solidFill>
              <a:latin typeface="Verdana"/>
              <a:ea typeface="Verdana"/>
              <a:cs typeface="Verdana"/>
              <a:sym typeface="Verdana"/>
            </a:endParaRPr>
          </a:p>
          <a:p>
            <a:pPr indent="0" lvl="0" marL="457200" marR="641985"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a:p>
            <a:pPr indent="-457200" lvl="0" marL="457200" marR="641985" rtl="0" algn="just">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Furthermore, with respect to its physical representation, a document can be any physical unit, for example a file, an email, or a World Wide Web (or just Web) page.</a:t>
            </a:r>
            <a:endParaRPr b="0" i="0" sz="16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0"/>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Markup Languages</a:t>
            </a:r>
            <a:endParaRPr/>
          </a:p>
        </p:txBody>
      </p:sp>
      <p:sp>
        <p:nvSpPr>
          <p:cNvPr id="527" name="Google Shape;527;p20"/>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Verdana"/>
              <a:buChar char="■"/>
            </a:pPr>
            <a:r>
              <a:rPr lang="en" sz="1300"/>
              <a:t>Markup languages are systems used for annotating a document in a way that is syntactically distinguishable from the text. </a:t>
            </a:r>
            <a:endParaRPr sz="1300"/>
          </a:p>
          <a:p>
            <a:pPr indent="-311150" lvl="0" marL="457200" rtl="0" algn="l">
              <a:lnSpc>
                <a:spcPct val="100000"/>
              </a:lnSpc>
              <a:spcBef>
                <a:spcPts val="0"/>
              </a:spcBef>
              <a:spcAft>
                <a:spcPts val="0"/>
              </a:spcAft>
              <a:buSzPts val="1300"/>
              <a:buFont typeface="Verdana"/>
              <a:buChar char="■"/>
            </a:pPr>
            <a:r>
              <a:rPr lang="en" sz="1300"/>
              <a:t>They use a set of symbols or codes, called "tags," to define elements within a document, allowing for the separation of content and structure or formatting. </a:t>
            </a:r>
            <a:endParaRPr sz="1300"/>
          </a:p>
          <a:p>
            <a:pPr indent="-311150" lvl="0" marL="457200" marR="709295" rtl="0" algn="just">
              <a:lnSpc>
                <a:spcPct val="100000"/>
              </a:lnSpc>
              <a:spcBef>
                <a:spcPts val="735"/>
              </a:spcBef>
              <a:spcAft>
                <a:spcPts val="0"/>
              </a:spcAft>
              <a:buSzPts val="1300"/>
              <a:buFont typeface="Verdana"/>
              <a:buChar char="■"/>
            </a:pPr>
            <a:r>
              <a:rPr lang="en" sz="1300"/>
              <a:t>To avoid ambiguity, there is an initial and ending tag surrounding the marked text.</a:t>
            </a:r>
            <a:endParaRPr sz="1300"/>
          </a:p>
          <a:p>
            <a:pPr indent="-311150" lvl="0" marL="457200" rtl="0" algn="l">
              <a:lnSpc>
                <a:spcPct val="100000"/>
              </a:lnSpc>
              <a:spcBef>
                <a:spcPts val="0"/>
              </a:spcBef>
              <a:spcAft>
                <a:spcPts val="0"/>
              </a:spcAft>
              <a:buSzPts val="1300"/>
              <a:buFont typeface="Verdana"/>
              <a:buChar char="■"/>
            </a:pPr>
            <a:r>
              <a:rPr lang="en" sz="1300"/>
              <a:t>Markup languages are crucial in defining the layout, style, and organization of content in a wide range of applications, from web development to document processing.</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1"/>
          <p:cNvSpPr txBox="1"/>
          <p:nvPr>
            <p:ph type="title"/>
          </p:nvPr>
        </p:nvSpPr>
        <p:spPr>
          <a:xfrm>
            <a:off x="871537" y="51197"/>
            <a:ext cx="8163000" cy="5388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900"/>
              <a:t>Types of Markup Language</a:t>
            </a:r>
            <a:endParaRPr sz="2900"/>
          </a:p>
        </p:txBody>
      </p:sp>
      <p:sp>
        <p:nvSpPr>
          <p:cNvPr id="533" name="Google Shape;533;p21"/>
          <p:cNvSpPr txBox="1"/>
          <p:nvPr>
            <p:ph idx="1" type="body"/>
          </p:nvPr>
        </p:nvSpPr>
        <p:spPr>
          <a:xfrm>
            <a:off x="912800" y="778000"/>
            <a:ext cx="8110500" cy="3870300"/>
          </a:xfrm>
          <a:prstGeom prst="rect">
            <a:avLst/>
          </a:prstGeom>
          <a:noFill/>
          <a:ln>
            <a:noFill/>
          </a:ln>
        </p:spPr>
        <p:txBody>
          <a:bodyPr anchorCtr="0" anchor="t" bIns="45700" lIns="91425" spcFirstLastPara="1" rIns="91425" wrap="square" tIns="45700">
            <a:noAutofit/>
          </a:bodyPr>
          <a:lstStyle/>
          <a:p>
            <a:pPr indent="-282575" lvl="0" marL="457200" rtl="0" algn="l">
              <a:lnSpc>
                <a:spcPct val="100000"/>
              </a:lnSpc>
              <a:spcBef>
                <a:spcPts val="360"/>
              </a:spcBef>
              <a:spcAft>
                <a:spcPts val="0"/>
              </a:spcAft>
              <a:buSzPts val="850"/>
              <a:buChar char="■"/>
            </a:pPr>
            <a:r>
              <a:rPr lang="en" sz="1900"/>
              <a:t>SGML</a:t>
            </a:r>
            <a:endParaRPr sz="1900"/>
          </a:p>
          <a:p>
            <a:pPr indent="-282575" lvl="0" marL="457200" rtl="0" algn="l">
              <a:lnSpc>
                <a:spcPct val="100000"/>
              </a:lnSpc>
              <a:spcBef>
                <a:spcPts val="0"/>
              </a:spcBef>
              <a:spcAft>
                <a:spcPts val="0"/>
              </a:spcAft>
              <a:buSzPts val="850"/>
              <a:buChar char="■"/>
            </a:pPr>
            <a:r>
              <a:rPr lang="en" sz="1900"/>
              <a:t>XML</a:t>
            </a:r>
            <a:endParaRPr sz="1900"/>
          </a:p>
          <a:p>
            <a:pPr indent="-282575" lvl="0" marL="457200" rtl="0" algn="l">
              <a:lnSpc>
                <a:spcPct val="100000"/>
              </a:lnSpc>
              <a:spcBef>
                <a:spcPts val="0"/>
              </a:spcBef>
              <a:spcAft>
                <a:spcPts val="0"/>
              </a:spcAft>
              <a:buSzPts val="850"/>
              <a:buChar char="■"/>
            </a:pPr>
            <a:r>
              <a:rPr lang="en" sz="1900"/>
              <a:t>HTML</a:t>
            </a:r>
            <a:endParaRPr sz="1900"/>
          </a:p>
          <a:p>
            <a:pPr indent="-282575" lvl="0" marL="457200" rtl="0" algn="l">
              <a:lnSpc>
                <a:spcPct val="100000"/>
              </a:lnSpc>
              <a:spcBef>
                <a:spcPts val="0"/>
              </a:spcBef>
              <a:spcAft>
                <a:spcPts val="0"/>
              </a:spcAft>
              <a:buSzPts val="850"/>
              <a:buChar char="■"/>
            </a:pPr>
            <a:r>
              <a:rPr lang="en" sz="1900"/>
              <a:t>LaTex</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2"/>
          <p:cNvSpPr txBox="1"/>
          <p:nvPr>
            <p:ph type="title"/>
          </p:nvPr>
        </p:nvSpPr>
        <p:spPr>
          <a:xfrm>
            <a:off x="871537" y="127397"/>
            <a:ext cx="8163000" cy="415500"/>
          </a:xfrm>
          <a:prstGeom prst="rect">
            <a:avLst/>
          </a:prstGeom>
          <a:noFill/>
          <a:ln>
            <a:noFill/>
          </a:ln>
        </p:spPr>
        <p:txBody>
          <a:bodyPr anchorCtr="0" anchor="b" bIns="45700" lIns="91425" spcFirstLastPara="1" rIns="91425" wrap="square" tIns="45700">
            <a:spAutoFit/>
          </a:bodyPr>
          <a:lstStyle/>
          <a:p>
            <a:pPr indent="-361950" lvl="0" marL="457200" rtl="0" algn="l">
              <a:lnSpc>
                <a:spcPct val="100000"/>
              </a:lnSpc>
              <a:spcBef>
                <a:spcPts val="0"/>
              </a:spcBef>
              <a:spcAft>
                <a:spcPts val="0"/>
              </a:spcAft>
              <a:buSzPts val="2100"/>
              <a:buAutoNum type="arabicPeriod"/>
            </a:pPr>
            <a:r>
              <a:rPr b="1" lang="en" sz="2100"/>
              <a:t>SGML</a:t>
            </a:r>
            <a:r>
              <a:rPr b="1" lang="en" sz="2100">
                <a:solidFill>
                  <a:schemeClr val="dk1"/>
                </a:solidFill>
              </a:rPr>
              <a:t> (Standard Generalized Markup Language)</a:t>
            </a:r>
            <a:endParaRPr b="1" sz="2100"/>
          </a:p>
        </p:txBody>
      </p:sp>
      <p:sp>
        <p:nvSpPr>
          <p:cNvPr id="539" name="Google Shape;539;p22"/>
          <p:cNvSpPr txBox="1"/>
          <p:nvPr>
            <p:ph idx="1" type="body"/>
          </p:nvPr>
        </p:nvSpPr>
        <p:spPr>
          <a:xfrm>
            <a:off x="912800" y="656075"/>
            <a:ext cx="8110500" cy="1120200"/>
          </a:xfrm>
          <a:prstGeom prst="rect">
            <a:avLst/>
          </a:prstGeom>
          <a:noFill/>
          <a:ln>
            <a:noFill/>
          </a:ln>
        </p:spPr>
        <p:txBody>
          <a:bodyPr anchorCtr="0" anchor="t" bIns="45700" lIns="91425" spcFirstLastPara="1" rIns="91425" wrap="square" tIns="45700">
            <a:noAutofit/>
          </a:bodyPr>
          <a:lstStyle/>
          <a:p>
            <a:pPr indent="-311150" lvl="0" marL="457200" marR="706120" rtl="0" algn="just">
              <a:lnSpc>
                <a:spcPct val="100000"/>
              </a:lnSpc>
              <a:spcBef>
                <a:spcPts val="0"/>
              </a:spcBef>
              <a:spcAft>
                <a:spcPts val="0"/>
              </a:spcAft>
              <a:buSzPts val="1300"/>
              <a:buFont typeface="Verdana"/>
              <a:buChar char="■"/>
            </a:pPr>
            <a:r>
              <a:rPr b="1" lang="en" sz="1100">
                <a:latin typeface="Arial"/>
                <a:ea typeface="Arial"/>
                <a:cs typeface="Arial"/>
                <a:sym typeface="Arial"/>
              </a:rPr>
              <a:t>SGML (Standard Generalized Markup Language)</a:t>
            </a:r>
            <a:r>
              <a:rPr lang="en" sz="1100">
                <a:latin typeface="Arial"/>
                <a:ea typeface="Arial"/>
                <a:cs typeface="Arial"/>
                <a:sym typeface="Arial"/>
              </a:rPr>
              <a:t> is a standard for defining generalized markup languages for documents. </a:t>
            </a:r>
            <a:endParaRPr sz="1100">
              <a:latin typeface="Arial"/>
              <a:ea typeface="Arial"/>
              <a:cs typeface="Arial"/>
              <a:sym typeface="Arial"/>
            </a:endParaRPr>
          </a:p>
          <a:p>
            <a:pPr indent="-311150" lvl="0" marL="457200" marR="706120" rtl="0" algn="just">
              <a:lnSpc>
                <a:spcPct val="100000"/>
              </a:lnSpc>
              <a:spcBef>
                <a:spcPts val="0"/>
              </a:spcBef>
              <a:spcAft>
                <a:spcPts val="0"/>
              </a:spcAft>
              <a:buSzPts val="1300"/>
              <a:buFont typeface="Verdana"/>
              <a:buChar char="■"/>
            </a:pPr>
            <a:r>
              <a:rPr lang="en" sz="1100">
                <a:latin typeface="Arial"/>
                <a:ea typeface="Arial"/>
                <a:cs typeface="Arial"/>
                <a:sym typeface="Arial"/>
              </a:rPr>
              <a:t>Developed in the early 1980s, SGML provides a powerful, flexible framework for defining document structures and types, making it a foundational technology for many other markup languages, including HTML and XML.</a:t>
            </a:r>
            <a:endParaRPr sz="1300"/>
          </a:p>
          <a:p>
            <a:pPr indent="0" lvl="0" marL="457200" marR="706120" rtl="0" algn="just">
              <a:lnSpc>
                <a:spcPct val="100000"/>
              </a:lnSpc>
              <a:spcBef>
                <a:spcPts val="0"/>
              </a:spcBef>
              <a:spcAft>
                <a:spcPts val="0"/>
              </a:spcAft>
              <a:buSzPts val="1350"/>
              <a:buNone/>
            </a:pPr>
            <a:r>
              <a:t/>
            </a:r>
            <a:endParaRPr sz="1300"/>
          </a:p>
        </p:txBody>
      </p:sp>
      <p:sp>
        <p:nvSpPr>
          <p:cNvPr id="540" name="Google Shape;540;p22"/>
          <p:cNvSpPr txBox="1"/>
          <p:nvPr/>
        </p:nvSpPr>
        <p:spPr>
          <a:xfrm>
            <a:off x="939550" y="1764800"/>
            <a:ext cx="7783800" cy="201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Verdana"/>
                <a:ea typeface="Verdana"/>
                <a:cs typeface="Verdana"/>
                <a:sym typeface="Verdana"/>
              </a:rPr>
              <a:t>Key Features of SGML</a:t>
            </a:r>
            <a:endParaRPr b="1" i="0" sz="13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3"/>
          <p:cNvSpPr txBox="1"/>
          <p:nvPr>
            <p:ph type="title"/>
          </p:nvPr>
        </p:nvSpPr>
        <p:spPr>
          <a:xfrm>
            <a:off x="871525" y="-101201"/>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15000"/>
              </a:lnSpc>
              <a:spcBef>
                <a:spcPts val="1400"/>
              </a:spcBef>
              <a:spcAft>
                <a:spcPts val="400"/>
              </a:spcAft>
              <a:buSzPts val="1400"/>
              <a:buNone/>
            </a:pPr>
            <a:r>
              <a:rPr b="1" lang="en" sz="2100">
                <a:solidFill>
                  <a:schemeClr val="dk1"/>
                </a:solidFill>
              </a:rPr>
              <a:t>Key Features of SGML</a:t>
            </a:r>
            <a:endParaRPr sz="2100"/>
          </a:p>
        </p:txBody>
      </p:sp>
      <p:sp>
        <p:nvSpPr>
          <p:cNvPr id="546" name="Google Shape;546;p23"/>
          <p:cNvSpPr txBox="1"/>
          <p:nvPr>
            <p:ph idx="1" type="body"/>
          </p:nvPr>
        </p:nvSpPr>
        <p:spPr>
          <a:xfrm>
            <a:off x="756675" y="285750"/>
            <a:ext cx="7966800" cy="3143400"/>
          </a:xfrm>
          <a:prstGeom prst="rect">
            <a:avLst/>
          </a:prstGeom>
          <a:noFill/>
          <a:ln>
            <a:noFill/>
          </a:ln>
        </p:spPr>
        <p:txBody>
          <a:bodyPr anchorCtr="0" anchor="t" bIns="45700" lIns="91425" spcFirstLastPara="1" rIns="91425" wrap="square" tIns="45700">
            <a:noAutofit/>
          </a:bodyPr>
          <a:lstStyle/>
          <a:p>
            <a:pPr indent="-304800" lvl="0" marL="457200" rtl="0" algn="l">
              <a:lnSpc>
                <a:spcPct val="100000"/>
              </a:lnSpc>
              <a:spcBef>
                <a:spcPts val="360"/>
              </a:spcBef>
              <a:spcAft>
                <a:spcPts val="0"/>
              </a:spcAft>
              <a:buSzPts val="1200"/>
              <a:buFont typeface="Arial"/>
              <a:buAutoNum type="arabicPeriod"/>
            </a:pPr>
            <a:r>
              <a:rPr b="1" lang="en" sz="1200"/>
              <a:t>Meta-Markup Language</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is not a markup language itself but a meta-language that defines the rules for creating markup languages.</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This allows users to create customized document types with specific tags and rules tailored to their needs.</a:t>
            </a:r>
            <a:endParaRPr sz="1200"/>
          </a:p>
          <a:p>
            <a:pPr indent="-304800" lvl="0" marL="457200" rtl="0" algn="l">
              <a:lnSpc>
                <a:spcPct val="115000"/>
              </a:lnSpc>
              <a:spcBef>
                <a:spcPts val="0"/>
              </a:spcBef>
              <a:spcAft>
                <a:spcPts val="0"/>
              </a:spcAft>
              <a:buSzPts val="1200"/>
              <a:buFont typeface="Arial"/>
              <a:buAutoNum type="arabicPeriod"/>
            </a:pPr>
            <a:r>
              <a:rPr b="1" lang="en" sz="1200"/>
              <a:t>Document Type Definition (DTD)</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A DTD in SGML defines the structure, elements, and attributes of a document type.</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It specifies the allowed tags, the hierarchy of those tags, and their attributes.</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DTDs enforce a structured, consistent format across documents of the same type.</a:t>
            </a:r>
            <a:endParaRPr sz="1200"/>
          </a:p>
          <a:p>
            <a:pPr indent="-304800" lvl="0" marL="457200" rtl="0" algn="l">
              <a:lnSpc>
                <a:spcPct val="115000"/>
              </a:lnSpc>
              <a:spcBef>
                <a:spcPts val="0"/>
              </a:spcBef>
              <a:spcAft>
                <a:spcPts val="0"/>
              </a:spcAft>
              <a:buSzPts val="1200"/>
              <a:buAutoNum type="arabicPeriod"/>
            </a:pPr>
            <a:r>
              <a:rPr b="1" lang="en" sz="1200"/>
              <a:t>Flexibility and Extensibility</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allows for the definition of highly flexible and customizable document types.</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Users can define their own elements, attributes, and rules, making it suitable for a wide range of applications, from technical documentation to complex databases.</a:t>
            </a:r>
            <a:endParaRPr sz="1200"/>
          </a:p>
          <a:p>
            <a:pPr indent="-304800" lvl="0" marL="457200" rtl="0" algn="l">
              <a:lnSpc>
                <a:spcPct val="115000"/>
              </a:lnSpc>
              <a:spcBef>
                <a:spcPts val="0"/>
              </a:spcBef>
              <a:spcAft>
                <a:spcPts val="0"/>
              </a:spcAft>
              <a:buSzPts val="1200"/>
              <a:buAutoNum type="arabicPeriod"/>
            </a:pPr>
            <a:r>
              <a:rPr b="1" lang="en" sz="1200"/>
              <a:t>Separation of Content and Structure</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separates the document's content from its structure and presentation, allowing for flexible document formatting and easy content reuse.</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This separation ensures that documents can be easily processed and transformed into different formats, such as HTML or PDF.</a:t>
            </a:r>
            <a:endParaRPr sz="1200"/>
          </a:p>
          <a:p>
            <a:pPr indent="-304800" lvl="0" marL="457200" rtl="0" algn="l">
              <a:lnSpc>
                <a:spcPct val="115000"/>
              </a:lnSpc>
              <a:spcBef>
                <a:spcPts val="0"/>
              </a:spcBef>
              <a:spcAft>
                <a:spcPts val="0"/>
              </a:spcAft>
              <a:buSzPts val="1200"/>
              <a:buAutoNum type="arabicPeriod"/>
            </a:pPr>
            <a:r>
              <a:rPr b="1" lang="en" sz="1200"/>
              <a:t>Data Integrity and Validation</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provides mechanisms for ensuring data integrity and validation against the defined DTD.</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It ensures that documents conform to their specified structure, making it easier to manage large and complex documents.</a:t>
            </a:r>
            <a:endParaRPr sz="1200"/>
          </a:p>
          <a:p>
            <a:pPr indent="0" lvl="0" marL="0" rtl="0" algn="l">
              <a:lnSpc>
                <a:spcPct val="100000"/>
              </a:lnSpc>
              <a:spcBef>
                <a:spcPts val="1200"/>
              </a:spcBef>
              <a:spcAft>
                <a:spcPts val="0"/>
              </a:spcAft>
              <a:buSzPts val="1350"/>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4"/>
          <p:cNvSpPr txBox="1"/>
          <p:nvPr>
            <p:ph type="title"/>
          </p:nvPr>
        </p:nvSpPr>
        <p:spPr>
          <a:xfrm>
            <a:off x="871537" y="-25004"/>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Components of an SGML Document</a:t>
            </a:r>
            <a:endParaRPr sz="2100"/>
          </a:p>
        </p:txBody>
      </p:sp>
      <p:sp>
        <p:nvSpPr>
          <p:cNvPr id="552" name="Google Shape;552;p24"/>
          <p:cNvSpPr txBox="1"/>
          <p:nvPr>
            <p:ph idx="1" type="body"/>
          </p:nvPr>
        </p:nvSpPr>
        <p:spPr>
          <a:xfrm>
            <a:off x="912812" y="5143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AutoNum type="arabicPeriod"/>
            </a:pPr>
            <a:r>
              <a:rPr b="1" lang="en" sz="1300"/>
              <a:t>Prologue</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 prologue contains declarations that set up the document's environment, including the DTD and any entity references.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It may also include processing instructions that give hints to SGML processors about how to handle certain elements.</a:t>
            </a:r>
            <a:endParaRPr sz="1300"/>
          </a:p>
          <a:p>
            <a:pPr indent="-311150" lvl="0" marL="457200" rtl="0" algn="l">
              <a:lnSpc>
                <a:spcPct val="115000"/>
              </a:lnSpc>
              <a:spcBef>
                <a:spcPts val="0"/>
              </a:spcBef>
              <a:spcAft>
                <a:spcPts val="0"/>
              </a:spcAft>
              <a:buClr>
                <a:schemeClr val="dk1"/>
              </a:buClr>
              <a:buSzPts val="1300"/>
              <a:buAutoNum type="arabicPeriod"/>
            </a:pPr>
            <a:r>
              <a:rPr b="1" lang="en" sz="1300"/>
              <a:t>Document Type Declaration</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 document type declaration specifies the DTD that the document conforms to, ensuring consistent structure and element usage.</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It looks like : </a:t>
            </a:r>
            <a:r>
              <a:rPr lang="en" sz="1300">
                <a:solidFill>
                  <a:srgbClr val="FF0000"/>
                </a:solidFill>
              </a:rPr>
              <a:t>&lt;!DOCTYPE document SYSTEM "example.dtd"&gt;</a:t>
            </a:r>
            <a:endParaRPr sz="1300"/>
          </a:p>
          <a:p>
            <a:pPr indent="-311150" lvl="0" marL="457200" rtl="0" algn="l">
              <a:lnSpc>
                <a:spcPct val="115000"/>
              </a:lnSpc>
              <a:spcBef>
                <a:spcPts val="0"/>
              </a:spcBef>
              <a:spcAft>
                <a:spcPts val="0"/>
              </a:spcAft>
              <a:buClr>
                <a:schemeClr val="dk1"/>
              </a:buClr>
              <a:buSzPts val="1300"/>
              <a:buAutoNum type="arabicPeriod"/>
            </a:pPr>
            <a:r>
              <a:rPr b="1" lang="en" sz="1300"/>
              <a:t>Elements</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Elements are the building blocks of an SGML document, defined by tags.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Each element represents a part of the document structure (e.g., paragraphs, sections, titles).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Elements can have attributes that provide additional information or properties.</a:t>
            </a:r>
            <a:endParaRPr sz="1300"/>
          </a:p>
          <a:p>
            <a:pPr indent="-311150" lvl="0" marL="457200" rtl="0" algn="l">
              <a:lnSpc>
                <a:spcPct val="115000"/>
              </a:lnSpc>
              <a:spcBef>
                <a:spcPts val="0"/>
              </a:spcBef>
              <a:spcAft>
                <a:spcPts val="0"/>
              </a:spcAft>
              <a:buClr>
                <a:schemeClr val="dk1"/>
              </a:buClr>
              <a:buSzPts val="1300"/>
              <a:buAutoNum type="arabicPeriod"/>
            </a:pPr>
            <a:r>
              <a:rPr b="1" lang="en" sz="1300"/>
              <a:t>Attributes</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Attributes provide additional information about elements.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They are defined in the DTD and used within start tags to modify or specify details about elements.</a:t>
            </a:r>
            <a:endParaRPr sz="1300"/>
          </a:p>
          <a:p>
            <a:pPr indent="-311150" lvl="0" marL="914400" rtl="0" algn="l">
              <a:lnSpc>
                <a:spcPct val="115000"/>
              </a:lnSpc>
              <a:spcBef>
                <a:spcPts val="0"/>
              </a:spcBef>
              <a:spcAft>
                <a:spcPts val="0"/>
              </a:spcAft>
              <a:buClr>
                <a:schemeClr val="dk1"/>
              </a:buClr>
              <a:buSzPts val="1300"/>
              <a:buFont typeface="Arial"/>
              <a:buChar char="●"/>
            </a:pPr>
            <a:r>
              <a:rPr lang="en" sz="1300"/>
              <a:t>Example: </a:t>
            </a:r>
            <a:r>
              <a:rPr lang="en" sz="1300">
                <a:solidFill>
                  <a:srgbClr val="188038"/>
                </a:solidFill>
              </a:rPr>
              <a:t>&lt;element attribute="value"&gt;content&lt;/element&gt;</a:t>
            </a:r>
            <a:endParaRPr sz="1300">
              <a:solidFill>
                <a:srgbClr val="188038"/>
              </a:solidFill>
            </a:endParaRPr>
          </a:p>
          <a:p>
            <a:pPr indent="0" lvl="0" marL="457200" rtl="0" algn="l">
              <a:lnSpc>
                <a:spcPct val="115000"/>
              </a:lnSpc>
              <a:spcBef>
                <a:spcPts val="1200"/>
              </a:spcBef>
              <a:spcAft>
                <a:spcPts val="0"/>
              </a:spcAft>
              <a:buSzPts val="1350"/>
              <a:buNone/>
            </a:pPr>
            <a:r>
              <a:t/>
            </a:r>
            <a:endParaRPr sz="1300"/>
          </a:p>
          <a:p>
            <a:pPr indent="0" lvl="0" marL="457200" rtl="0" algn="l">
              <a:lnSpc>
                <a:spcPct val="115000"/>
              </a:lnSpc>
              <a:spcBef>
                <a:spcPts val="1200"/>
              </a:spcBef>
              <a:spcAft>
                <a:spcPts val="0"/>
              </a:spcAft>
              <a:buSzPts val="1350"/>
              <a:buNone/>
            </a:pPr>
            <a:r>
              <a:t/>
            </a:r>
            <a:endParaRPr sz="1300">
              <a:solidFill>
                <a:srgbClr val="FF0000"/>
              </a:solidFill>
            </a:endParaRPr>
          </a:p>
          <a:p>
            <a:pPr indent="0" lvl="0" marL="0" rtl="0" algn="l">
              <a:lnSpc>
                <a:spcPct val="115000"/>
              </a:lnSpc>
              <a:spcBef>
                <a:spcPts val="1200"/>
              </a:spcBef>
              <a:spcAft>
                <a:spcPts val="0"/>
              </a:spcAft>
              <a:buSzPts val="1350"/>
              <a:buNone/>
            </a:pPr>
            <a:r>
              <a:t/>
            </a:r>
            <a:endParaRPr sz="1300"/>
          </a:p>
          <a:p>
            <a:pPr indent="-311150" lvl="0" marL="914400" rtl="0" algn="l">
              <a:lnSpc>
                <a:spcPct val="115000"/>
              </a:lnSpc>
              <a:spcBef>
                <a:spcPts val="1200"/>
              </a:spcBef>
              <a:spcAft>
                <a:spcPts val="0"/>
              </a:spcAft>
              <a:buClr>
                <a:schemeClr val="dk1"/>
              </a:buClr>
              <a:buSzPts val="1300"/>
              <a:buFont typeface="Verdana"/>
              <a:buChar char="●"/>
            </a:pPr>
            <a:r>
              <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5"/>
          <p:cNvSpPr txBox="1"/>
          <p:nvPr>
            <p:ph idx="1" type="body"/>
          </p:nvPr>
        </p:nvSpPr>
        <p:spPr>
          <a:xfrm>
            <a:off x="912812" y="666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300"/>
              <a:t>5.     Entities</a:t>
            </a:r>
            <a:r>
              <a:rPr lang="en" sz="1300"/>
              <a:t>:</a:t>
            </a:r>
            <a:endParaRPr sz="1300"/>
          </a:p>
          <a:p>
            <a:pPr indent="-311150" lvl="0" marL="914400" rtl="0" algn="l">
              <a:lnSpc>
                <a:spcPct val="115000"/>
              </a:lnSpc>
              <a:spcBef>
                <a:spcPts val="1200"/>
              </a:spcBef>
              <a:spcAft>
                <a:spcPts val="0"/>
              </a:spcAft>
              <a:buClr>
                <a:schemeClr val="dk1"/>
              </a:buClr>
              <a:buSzPts val="1300"/>
              <a:buFont typeface="Verdana"/>
              <a:buChar char="●"/>
            </a:pPr>
            <a:r>
              <a:rPr lang="en" sz="1300"/>
              <a:t>Entities are placeholders or references used to insert special characters, strings, or external data into the document.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There are general entities for text and special characters, and parameter entities for use in DTDs.</a:t>
            </a:r>
            <a:endParaRPr sz="1300"/>
          </a:p>
          <a:p>
            <a:pPr indent="-311150" lvl="0" marL="914400" rtl="0" algn="l">
              <a:lnSpc>
                <a:spcPct val="115000"/>
              </a:lnSpc>
              <a:spcBef>
                <a:spcPts val="0"/>
              </a:spcBef>
              <a:spcAft>
                <a:spcPts val="0"/>
              </a:spcAft>
              <a:buClr>
                <a:schemeClr val="dk1"/>
              </a:buClr>
              <a:buSzPts val="1300"/>
              <a:buFont typeface="Arial"/>
              <a:buChar char="●"/>
            </a:pPr>
            <a:r>
              <a:rPr lang="en" sz="1300"/>
              <a:t>Example: </a:t>
            </a:r>
            <a:r>
              <a:rPr lang="en" sz="1300">
                <a:solidFill>
                  <a:srgbClr val="188038"/>
                </a:solidFill>
              </a:rPr>
              <a:t>&amp;entity_name;</a:t>
            </a:r>
            <a:endParaRPr sz="1300">
              <a:solidFill>
                <a:srgbClr val="188038"/>
              </a:solidFill>
            </a:endParaRPr>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6"/>
          <p:cNvSpPr txBox="1"/>
          <p:nvPr>
            <p:ph type="title"/>
          </p:nvPr>
        </p:nvSpPr>
        <p:spPr>
          <a:xfrm>
            <a:off x="871537" y="-25004"/>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Benefits of Using SGML</a:t>
            </a:r>
            <a:endParaRPr sz="2100"/>
          </a:p>
        </p:txBody>
      </p:sp>
      <p:sp>
        <p:nvSpPr>
          <p:cNvPr id="563" name="Google Shape;563;p26"/>
          <p:cNvSpPr txBox="1"/>
          <p:nvPr>
            <p:ph idx="1" type="body"/>
          </p:nvPr>
        </p:nvSpPr>
        <p:spPr>
          <a:xfrm>
            <a:off x="912812" y="5905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Arial"/>
              <a:buAutoNum type="arabicPeriod"/>
            </a:pPr>
            <a:r>
              <a:rPr b="1" lang="en" sz="1300">
                <a:latin typeface="Arial"/>
                <a:ea typeface="Arial"/>
                <a:cs typeface="Arial"/>
                <a:sym typeface="Arial"/>
              </a:rPr>
              <a:t>Standardization</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As an ISO standard, SGML provides a uniform way to define document types and structures, ensuring compatibility and interoperability across different systems and platforms.</a:t>
            </a:r>
            <a:endParaRPr sz="1300">
              <a:latin typeface="Arial"/>
              <a:ea typeface="Arial"/>
              <a:cs typeface="Arial"/>
              <a:sym typeface="Arial"/>
            </a:endParaRPr>
          </a:p>
          <a:p>
            <a:pPr indent="0" lvl="0" marL="914400" rtl="0" algn="l">
              <a:lnSpc>
                <a:spcPct val="115000"/>
              </a:lnSpc>
              <a:spcBef>
                <a:spcPts val="1200"/>
              </a:spcBef>
              <a:spcAft>
                <a:spcPts val="0"/>
              </a:spcAft>
              <a:buSzPts val="1350"/>
              <a:buNone/>
            </a:pPr>
            <a:r>
              <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 sz="1300">
                <a:latin typeface="Arial"/>
                <a:ea typeface="Arial"/>
                <a:cs typeface="Arial"/>
                <a:sym typeface="Arial"/>
              </a:rPr>
              <a:t>Customization</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SGML's flexibility allows users to create highly customized document types, tailored to specific industries or applications (e.g., legal documents, technical manuals).</a:t>
            </a:r>
            <a:endParaRPr sz="1300">
              <a:latin typeface="Arial"/>
              <a:ea typeface="Arial"/>
              <a:cs typeface="Arial"/>
              <a:sym typeface="Arial"/>
            </a:endParaRPr>
          </a:p>
          <a:p>
            <a:pPr indent="0" lvl="0" marL="914400" rtl="0" algn="l">
              <a:lnSpc>
                <a:spcPct val="115000"/>
              </a:lnSpc>
              <a:spcBef>
                <a:spcPts val="1200"/>
              </a:spcBef>
              <a:spcAft>
                <a:spcPts val="0"/>
              </a:spcAft>
              <a:buSzPts val="1350"/>
              <a:buNone/>
            </a:pPr>
            <a:r>
              <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 sz="1300">
                <a:latin typeface="Arial"/>
                <a:ea typeface="Arial"/>
                <a:cs typeface="Arial"/>
                <a:sym typeface="Arial"/>
              </a:rPr>
              <a:t>Data Longevity</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SGML documents are structured and independent of proprietary formats, making them more likely to be readable and usable in the long term.</a:t>
            </a:r>
            <a:endParaRPr sz="1300">
              <a:latin typeface="Arial"/>
              <a:ea typeface="Arial"/>
              <a:cs typeface="Arial"/>
              <a:sym typeface="Arial"/>
            </a:endParaRPr>
          </a:p>
          <a:p>
            <a:pPr indent="0" lvl="0" marL="914400" rtl="0" algn="l">
              <a:lnSpc>
                <a:spcPct val="115000"/>
              </a:lnSpc>
              <a:spcBef>
                <a:spcPts val="1200"/>
              </a:spcBef>
              <a:spcAft>
                <a:spcPts val="0"/>
              </a:spcAft>
              <a:buSzPts val="1350"/>
              <a:buNone/>
            </a:pPr>
            <a:r>
              <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 sz="1300">
                <a:latin typeface="Arial"/>
                <a:ea typeface="Arial"/>
                <a:cs typeface="Arial"/>
                <a:sym typeface="Arial"/>
              </a:rPr>
              <a:t>Document Integrity</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The use of DTDs and validation ensures that documents conform to a specified structure, which is essential for managing large, complex document sets.</a:t>
            </a:r>
            <a:endParaRPr sz="1300">
              <a:latin typeface="Arial"/>
              <a:ea typeface="Arial"/>
              <a:cs typeface="Arial"/>
              <a:sym typeface="Arial"/>
            </a:endParaRPr>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7"/>
          <p:cNvSpPr txBox="1"/>
          <p:nvPr>
            <p:ph type="title"/>
          </p:nvPr>
        </p:nvSpPr>
        <p:spPr>
          <a:xfrm>
            <a:off x="871537" y="51197"/>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Challenges of Using SGML</a:t>
            </a:r>
            <a:endParaRPr sz="2100"/>
          </a:p>
        </p:txBody>
      </p:sp>
      <p:sp>
        <p:nvSpPr>
          <p:cNvPr id="569" name="Google Shape;569;p27"/>
          <p:cNvSpPr txBox="1"/>
          <p:nvPr>
            <p:ph idx="1" type="body"/>
          </p:nvPr>
        </p:nvSpPr>
        <p:spPr>
          <a:xfrm>
            <a:off x="912812" y="666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Font typeface="Arial"/>
              <a:buAutoNum type="arabicPeriod"/>
            </a:pPr>
            <a:r>
              <a:rPr b="1" lang="en" sz="1300"/>
              <a:t>Complexity</a:t>
            </a:r>
            <a:r>
              <a:rPr lang="en" sz="1300"/>
              <a:t>:</a:t>
            </a:r>
            <a:endParaRPr sz="1300"/>
          </a:p>
          <a:p>
            <a:pPr indent="-311150" lvl="0" marL="914400" rtl="0" algn="l">
              <a:lnSpc>
                <a:spcPct val="115000"/>
              </a:lnSpc>
              <a:spcBef>
                <a:spcPts val="0"/>
              </a:spcBef>
              <a:spcAft>
                <a:spcPts val="0"/>
              </a:spcAft>
              <a:buSzPts val="1300"/>
              <a:buFont typeface="Verdana"/>
              <a:buChar char="■"/>
            </a:pPr>
            <a:r>
              <a:rPr lang="en" sz="1300"/>
              <a:t>SGML's flexibility and power come at the cost of complexity, making it more challenging to learn and implement compared to simpler markup languages like HTML or XML.</a:t>
            </a:r>
            <a:endParaRPr sz="1300"/>
          </a:p>
          <a:p>
            <a:pPr indent="0" lvl="0" marL="914400" rtl="0" algn="l">
              <a:lnSpc>
                <a:spcPct val="115000"/>
              </a:lnSpc>
              <a:spcBef>
                <a:spcPts val="1200"/>
              </a:spcBef>
              <a:spcAft>
                <a:spcPts val="0"/>
              </a:spcAft>
              <a:buSzPts val="1350"/>
              <a:buNone/>
            </a:pPr>
            <a:r>
              <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Overhead</a:t>
            </a:r>
            <a:r>
              <a:rPr lang="en" sz="1300"/>
              <a:t>:</a:t>
            </a:r>
            <a:endParaRPr sz="1300"/>
          </a:p>
          <a:p>
            <a:pPr indent="-311150" lvl="0" marL="914400" rtl="0" algn="l">
              <a:lnSpc>
                <a:spcPct val="115000"/>
              </a:lnSpc>
              <a:spcBef>
                <a:spcPts val="0"/>
              </a:spcBef>
              <a:spcAft>
                <a:spcPts val="0"/>
              </a:spcAft>
              <a:buSzPts val="1300"/>
              <a:buFont typeface="Verdana"/>
              <a:buChar char="■"/>
            </a:pPr>
            <a:r>
              <a:rPr lang="en" sz="1300"/>
              <a:t>SGML requires detailed DTDs and more extensive markup, which can lead to increased document size and processing overhead.</a:t>
            </a:r>
            <a:endParaRPr sz="1300"/>
          </a:p>
          <a:p>
            <a:pPr indent="0" lvl="0" marL="914400" rtl="0" algn="l">
              <a:lnSpc>
                <a:spcPct val="115000"/>
              </a:lnSpc>
              <a:spcBef>
                <a:spcPts val="1200"/>
              </a:spcBef>
              <a:spcAft>
                <a:spcPts val="0"/>
              </a:spcAft>
              <a:buSzPts val="1350"/>
              <a:buNone/>
            </a:pPr>
            <a:r>
              <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Decline in Use</a:t>
            </a:r>
            <a:r>
              <a:rPr lang="en" sz="1300"/>
              <a:t>:</a:t>
            </a:r>
            <a:endParaRPr sz="1300"/>
          </a:p>
          <a:p>
            <a:pPr indent="-311150" lvl="0" marL="914400" rtl="0" algn="l">
              <a:lnSpc>
                <a:spcPct val="115000"/>
              </a:lnSpc>
              <a:spcBef>
                <a:spcPts val="0"/>
              </a:spcBef>
              <a:spcAft>
                <a:spcPts val="0"/>
              </a:spcAft>
              <a:buSzPts val="1300"/>
              <a:buFont typeface="Verdana"/>
              <a:buChar char="■"/>
            </a:pPr>
            <a:r>
              <a:rPr lang="en" sz="1300"/>
              <a:t>With the advent of XML and HTML, SGML's usage has declined significantly, as these newer languages provide simpler, more efficient solutions for most applications.</a:t>
            </a:r>
            <a:endParaRPr sz="1300"/>
          </a:p>
          <a:p>
            <a:pPr indent="0" lvl="0" marL="0" rtl="0" algn="l">
              <a:lnSpc>
                <a:spcPct val="100000"/>
              </a:lnSpc>
              <a:spcBef>
                <a:spcPts val="1200"/>
              </a:spcBef>
              <a:spcAft>
                <a:spcPts val="0"/>
              </a:spcAft>
              <a:buSzPts val="1350"/>
              <a:buNone/>
            </a:pPr>
            <a:r>
              <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8"/>
          <p:cNvSpPr txBox="1"/>
          <p:nvPr>
            <p:ph type="title"/>
          </p:nvPr>
        </p:nvSpPr>
        <p:spPr>
          <a:xfrm>
            <a:off x="871537" y="-25004"/>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Applications of SGML</a:t>
            </a:r>
            <a:endParaRPr sz="2100"/>
          </a:p>
        </p:txBody>
      </p:sp>
      <p:sp>
        <p:nvSpPr>
          <p:cNvPr id="575" name="Google Shape;575;p28"/>
          <p:cNvSpPr txBox="1"/>
          <p:nvPr>
            <p:ph idx="1" type="body"/>
          </p:nvPr>
        </p:nvSpPr>
        <p:spPr>
          <a:xfrm>
            <a:off x="912800" y="438900"/>
            <a:ext cx="8110500" cy="413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AutoNum type="arabicPeriod"/>
            </a:pPr>
            <a:r>
              <a:rPr b="1" lang="en" sz="1300"/>
              <a:t>Technical Documentation</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SGML is widely used in industries that require highly structured, long-form documentation, such as aerospace, defense, and manufacturing.</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It enables the creation of comprehensive technical manuals, standards, and specifications.</a:t>
            </a:r>
            <a:endParaRPr sz="1300"/>
          </a:p>
          <a:p>
            <a:pPr indent="0" lvl="0" marL="914400" rtl="0" algn="l">
              <a:lnSpc>
                <a:spcPct val="115000"/>
              </a:lnSpc>
              <a:spcBef>
                <a:spcPts val="1200"/>
              </a:spcBef>
              <a:spcAft>
                <a:spcPts val="0"/>
              </a:spcAft>
              <a:buSzPts val="1350"/>
              <a:buNone/>
            </a:pPr>
            <a:r>
              <a:t/>
            </a:r>
            <a:endParaRPr sz="100"/>
          </a:p>
          <a:p>
            <a:pPr indent="-311150" lvl="0" marL="457200" rtl="0" algn="l">
              <a:lnSpc>
                <a:spcPct val="115000"/>
              </a:lnSpc>
              <a:spcBef>
                <a:spcPts val="1200"/>
              </a:spcBef>
              <a:spcAft>
                <a:spcPts val="0"/>
              </a:spcAft>
              <a:buClr>
                <a:schemeClr val="dk1"/>
              </a:buClr>
              <a:buSzPts val="1300"/>
              <a:buAutoNum type="arabicPeriod"/>
            </a:pPr>
            <a:r>
              <a:rPr b="1" lang="en" sz="1300"/>
              <a:t>Publishing</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 publishing industry uses SGML to manage complex documents like books, journals, and magazines, allowing for automated formatting and content management.</a:t>
            </a:r>
            <a:endParaRPr sz="1300"/>
          </a:p>
          <a:p>
            <a:pPr indent="0" lvl="0" marL="914400" rtl="0" algn="l">
              <a:lnSpc>
                <a:spcPct val="115000"/>
              </a:lnSpc>
              <a:spcBef>
                <a:spcPts val="1200"/>
              </a:spcBef>
              <a:spcAft>
                <a:spcPts val="0"/>
              </a:spcAft>
              <a:buSzPts val="1350"/>
              <a:buNone/>
            </a:pPr>
            <a:r>
              <a:t/>
            </a:r>
            <a:endParaRPr sz="100"/>
          </a:p>
          <a:p>
            <a:pPr indent="-311150" lvl="0" marL="457200" rtl="0" algn="l">
              <a:lnSpc>
                <a:spcPct val="115000"/>
              </a:lnSpc>
              <a:spcBef>
                <a:spcPts val="1200"/>
              </a:spcBef>
              <a:spcAft>
                <a:spcPts val="0"/>
              </a:spcAft>
              <a:buClr>
                <a:schemeClr val="dk1"/>
              </a:buClr>
              <a:buSzPts val="1300"/>
              <a:buAutoNum type="arabicPeriod"/>
            </a:pPr>
            <a:r>
              <a:rPr b="1" lang="en" sz="1300"/>
              <a:t>Data Exchange and Archiving</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SGML's strict structure and validation make it ideal for archiving and exchanging data in a consistent, machine-readable format.</a:t>
            </a:r>
            <a:endParaRPr sz="1300"/>
          </a:p>
          <a:p>
            <a:pPr indent="0" lvl="0" marL="0" rtl="0" algn="l">
              <a:lnSpc>
                <a:spcPct val="100000"/>
              </a:lnSpc>
              <a:spcBef>
                <a:spcPts val="1200"/>
              </a:spcBef>
              <a:spcAft>
                <a:spcPts val="0"/>
              </a:spcAft>
              <a:buSzPts val="1350"/>
              <a:buNone/>
            </a:pPr>
            <a:r>
              <a:t/>
            </a:r>
            <a:endParaRPr sz="1300"/>
          </a:p>
        </p:txBody>
      </p:sp>
      <p:sp>
        <p:nvSpPr>
          <p:cNvPr id="576" name="Google Shape;576;p28"/>
          <p:cNvSpPr txBox="1"/>
          <p:nvPr/>
        </p:nvSpPr>
        <p:spPr>
          <a:xfrm>
            <a:off x="813825" y="4153650"/>
            <a:ext cx="7852500" cy="6630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chemeClr val="dk1"/>
              </a:buClr>
              <a:buSzPts val="1100"/>
              <a:buFont typeface="Verdana"/>
              <a:buChar char="●"/>
            </a:pPr>
            <a:r>
              <a:rPr b="0" i="0" lang="en" sz="1100" u="none" cap="none" strike="noStrike">
                <a:solidFill>
                  <a:schemeClr val="dk1"/>
                </a:solidFill>
                <a:latin typeface="Verdana"/>
                <a:ea typeface="Verdana"/>
                <a:cs typeface="Verdana"/>
                <a:sym typeface="Verdana"/>
              </a:rPr>
              <a:t>SGML has been a foundational technology for defining and managing complex documents and has influenced many other markup languages. While its use has declined with the rise of simpler and more efficient languages like XML and HTML, SGML remains an important standard in specialized fields where document structure and consistency are paramount.</a:t>
            </a:r>
            <a:endParaRPr b="0" i="0" sz="1100" u="none" cap="none" strike="noStrike">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9"/>
          <p:cNvSpPr txBox="1"/>
          <p:nvPr>
            <p:ph type="title"/>
          </p:nvPr>
        </p:nvSpPr>
        <p:spPr>
          <a:xfrm>
            <a:off x="694737"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HTML (</a:t>
            </a:r>
            <a:r>
              <a:rPr b="1" lang="en" sz="2000">
                <a:solidFill>
                  <a:schemeClr val="dk1"/>
                </a:solidFill>
                <a:latin typeface="Times New Roman"/>
                <a:ea typeface="Times New Roman"/>
                <a:cs typeface="Times New Roman"/>
                <a:sym typeface="Times New Roman"/>
              </a:rPr>
              <a:t>HyperText Markup Language)</a:t>
            </a:r>
            <a:endParaRPr b="1" sz="2000"/>
          </a:p>
        </p:txBody>
      </p:sp>
      <p:sp>
        <p:nvSpPr>
          <p:cNvPr id="582" name="Google Shape;582;p29"/>
          <p:cNvSpPr txBox="1"/>
          <p:nvPr>
            <p:ph idx="1" type="body"/>
          </p:nvPr>
        </p:nvSpPr>
        <p:spPr>
          <a:xfrm>
            <a:off x="492387" y="552600"/>
            <a:ext cx="8110500" cy="3143400"/>
          </a:xfrm>
          <a:prstGeom prst="rect">
            <a:avLst/>
          </a:prstGeom>
          <a:noFill/>
          <a:ln>
            <a:noFill/>
          </a:ln>
        </p:spPr>
        <p:txBody>
          <a:bodyPr anchorCtr="0" anchor="t" bIns="45700" lIns="91425" spcFirstLastPara="1" rIns="91425" wrap="square" tIns="45700">
            <a:noAutofit/>
          </a:bodyPr>
          <a:lstStyle/>
          <a:p>
            <a:pPr indent="-330200" lvl="0" marL="457200" marR="590550" rtl="0" algn="just">
              <a:lnSpc>
                <a:spcPct val="101250"/>
              </a:lnSpc>
              <a:spcBef>
                <a:spcPts val="620"/>
              </a:spcBef>
              <a:spcAft>
                <a:spcPts val="0"/>
              </a:spcAft>
              <a:buSzPts val="1600"/>
              <a:buFont typeface="Times New Roman"/>
              <a:buChar char="■"/>
            </a:pPr>
            <a:r>
              <a:rPr lang="en" sz="1600">
                <a:latin typeface="Times New Roman"/>
                <a:ea typeface="Times New Roman"/>
                <a:cs typeface="Times New Roman"/>
                <a:sym typeface="Times New Roman"/>
              </a:rPr>
              <a:t>HTML is an instance of SGML. HTML was created in 1992 and has evolved during the past years, 4.0 being the latest version, released as a recommendation at the end of 1997.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Currently it is being extended in many ways to solve its many limitations, for example, to be able to write mathematical formulas.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Most documents on the Web are stored and transmitted in HTML.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is a simple language well suited for hypertext, multimedia, and the display of small and simple documents.</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is based on SGML, and although there is an HTML DTD (Document Type Definition), most HTML instances do not explicitly make reference to the DTD.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HTML tags follow all the SGML conventions and also include formatting directives.</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documents can have other media embedded within them, such as images or audio in different formats.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also has fields for metadata, which can be used for different applications and purposes.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If we also add programs (for example, using Javascript) inside a page, some people call it dynamic HTML (or DHTML). </a:t>
            </a:r>
            <a:endParaRPr sz="1600">
              <a:latin typeface="Times New Roman"/>
              <a:ea typeface="Times New Roman"/>
              <a:cs typeface="Times New Roman"/>
              <a:sym typeface="Times New Roman"/>
            </a:endParaRPr>
          </a:p>
          <a:p>
            <a:pPr indent="9525" lvl="0" marL="0" rtl="0" algn="l">
              <a:lnSpc>
                <a:spcPct val="100000"/>
              </a:lnSpc>
              <a:spcBef>
                <a:spcPts val="360"/>
              </a:spcBef>
              <a:spcAft>
                <a:spcPts val="0"/>
              </a:spcAft>
              <a:buSzPts val="1350"/>
              <a:buNone/>
            </a:pPr>
            <a:r>
              <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p3"/>
          <p:cNvSpPr txBox="1"/>
          <p:nvPr>
            <p:ph type="title"/>
          </p:nvPr>
        </p:nvSpPr>
        <p:spPr>
          <a:xfrm>
            <a:off x="871537" y="127397"/>
            <a:ext cx="8163000" cy="481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Verdana"/>
              <a:buNone/>
            </a:pPr>
            <a:r>
              <a:rPr lang="en" sz="3000"/>
              <a:t>Characteristics of Document</a:t>
            </a:r>
            <a:endParaRPr sz="3000"/>
          </a:p>
        </p:txBody>
      </p:sp>
      <p:pic>
        <p:nvPicPr>
          <p:cNvPr id="420" name="Google Shape;420;p3"/>
          <p:cNvPicPr preferRelativeResize="0"/>
          <p:nvPr/>
        </p:nvPicPr>
        <p:blipFill rotWithShape="1">
          <a:blip r:embed="rId3">
            <a:alphaModFix/>
          </a:blip>
          <a:srcRect b="0" l="0" r="0" t="0"/>
          <a:stretch/>
        </p:blipFill>
        <p:spPr>
          <a:xfrm>
            <a:off x="673075" y="902150"/>
            <a:ext cx="4595175" cy="2457950"/>
          </a:xfrm>
          <a:prstGeom prst="rect">
            <a:avLst/>
          </a:prstGeom>
          <a:noFill/>
          <a:ln>
            <a:noFill/>
          </a:ln>
        </p:spPr>
      </p:pic>
      <p:sp>
        <p:nvSpPr>
          <p:cNvPr id="421" name="Google Shape;421;p3"/>
          <p:cNvSpPr txBox="1"/>
          <p:nvPr/>
        </p:nvSpPr>
        <p:spPr>
          <a:xfrm>
            <a:off x="5268250" y="684800"/>
            <a:ext cx="4214400" cy="3536100"/>
          </a:xfrm>
          <a:prstGeom prst="rect">
            <a:avLst/>
          </a:prstGeom>
          <a:noFill/>
          <a:ln>
            <a:noFill/>
          </a:ln>
        </p:spPr>
        <p:txBody>
          <a:bodyPr anchorCtr="0" anchor="t" bIns="91425" lIns="91425" spcFirstLastPara="1" rIns="91425" wrap="square" tIns="91425">
            <a:noAutofit/>
          </a:bodyPr>
          <a:lstStyle/>
          <a:p>
            <a:pPr indent="-311150" lvl="0" marL="457200" marR="641985" rtl="0" algn="just">
              <a:lnSpc>
                <a:spcPct val="100000"/>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A document has a given </a:t>
            </a:r>
            <a:r>
              <a:rPr b="0" i="0" lang="en" sz="1300" u="none" cap="none" strike="noStrike">
                <a:solidFill>
                  <a:srgbClr val="FF0000"/>
                </a:solidFill>
                <a:latin typeface="Verdana"/>
                <a:ea typeface="Verdana"/>
                <a:cs typeface="Verdana"/>
                <a:sym typeface="Verdana"/>
              </a:rPr>
              <a:t>syntax and structure</a:t>
            </a:r>
            <a:r>
              <a:rPr b="0" i="0" lang="en" sz="1300" u="none" cap="none" strike="noStrike">
                <a:solidFill>
                  <a:schemeClr val="dk1"/>
                </a:solidFill>
                <a:latin typeface="Verdana"/>
                <a:ea typeface="Verdana"/>
                <a:cs typeface="Verdana"/>
                <a:sym typeface="Verdana"/>
              </a:rPr>
              <a:t> which is usually dictated by the application or by the person who created it. </a:t>
            </a:r>
            <a:endParaRPr b="0" i="0" sz="1300" u="none" cap="none" strike="noStrike">
              <a:solidFill>
                <a:schemeClr val="dk1"/>
              </a:solidFill>
              <a:latin typeface="Verdana"/>
              <a:ea typeface="Verdana"/>
              <a:cs typeface="Verdana"/>
              <a:sym typeface="Verdana"/>
            </a:endParaRPr>
          </a:p>
          <a:p>
            <a:pPr indent="-311150" lvl="0" marL="457200" marR="641985" rtl="0" algn="just">
              <a:lnSpc>
                <a:spcPct val="100000"/>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It also has a </a:t>
            </a:r>
            <a:r>
              <a:rPr b="0" i="0" lang="en" sz="1300" u="none" cap="none" strike="noStrike">
                <a:solidFill>
                  <a:srgbClr val="FF0000"/>
                </a:solidFill>
                <a:latin typeface="Verdana"/>
                <a:ea typeface="Verdana"/>
                <a:cs typeface="Verdana"/>
                <a:sym typeface="Verdana"/>
              </a:rPr>
              <a:t>semantics</a:t>
            </a:r>
            <a:r>
              <a:rPr b="0" i="0" lang="en" sz="1300" u="none" cap="none" strike="noStrike">
                <a:solidFill>
                  <a:schemeClr val="dk1"/>
                </a:solidFill>
                <a:latin typeface="Verdana"/>
                <a:ea typeface="Verdana"/>
                <a:cs typeface="Verdana"/>
                <a:sym typeface="Verdana"/>
              </a:rPr>
              <a:t>, specified by the author of the document (who is not necessarily the same as the creator). </a:t>
            </a:r>
            <a:endParaRPr b="0" i="0" sz="1300" u="none" cap="none" strike="noStrike">
              <a:solidFill>
                <a:schemeClr val="dk1"/>
              </a:solidFill>
              <a:latin typeface="Verdana"/>
              <a:ea typeface="Verdana"/>
              <a:cs typeface="Verdana"/>
              <a:sym typeface="Verdana"/>
            </a:endParaRPr>
          </a:p>
          <a:p>
            <a:pPr indent="-311150" lvl="0" marL="457200" marR="641985" rtl="0" algn="just">
              <a:lnSpc>
                <a:spcPct val="100000"/>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Additionally, a document may have a </a:t>
            </a:r>
            <a:r>
              <a:rPr b="0" i="0" lang="en" sz="1300" u="none" cap="none" strike="noStrike">
                <a:solidFill>
                  <a:srgbClr val="FF0000"/>
                </a:solidFill>
                <a:latin typeface="Verdana"/>
                <a:ea typeface="Verdana"/>
                <a:cs typeface="Verdana"/>
                <a:sym typeface="Verdana"/>
              </a:rPr>
              <a:t>presentation style </a:t>
            </a:r>
            <a:r>
              <a:rPr b="0" i="0" lang="en" sz="1300" u="none" cap="none" strike="noStrike">
                <a:solidFill>
                  <a:schemeClr val="dk1"/>
                </a:solidFill>
                <a:latin typeface="Verdana"/>
                <a:ea typeface="Verdana"/>
                <a:cs typeface="Verdana"/>
                <a:sym typeface="Verdana"/>
              </a:rPr>
              <a:t>associated with it, which specifies how it should be displayed or printed. Such a style is usually given by the document syntax and structure and is related to a specific application (for example, a Web browser).</a:t>
            </a:r>
            <a:endParaRPr b="0" i="0" sz="1300" u="none" cap="none" strike="noStrike">
              <a:solidFill>
                <a:schemeClr val="dk1"/>
              </a:solidFill>
              <a:latin typeface="Verdana"/>
              <a:ea typeface="Verdana"/>
              <a:cs typeface="Verdana"/>
              <a:sym typeface="Verdana"/>
            </a:endParaRPr>
          </a:p>
          <a:p>
            <a:pPr indent="-311150" lvl="0" marL="457200" marR="641985" rtl="0" algn="just">
              <a:lnSpc>
                <a:spcPct val="102083"/>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A document can also have information about itself, called </a:t>
            </a:r>
            <a:r>
              <a:rPr b="0" i="1" lang="en" sz="1300" u="none" cap="none" strike="noStrike">
                <a:solidFill>
                  <a:schemeClr val="dk1"/>
                </a:solidFill>
                <a:latin typeface="Verdana"/>
                <a:ea typeface="Verdana"/>
                <a:cs typeface="Verdana"/>
                <a:sym typeface="Verdana"/>
              </a:rPr>
              <a:t>metadata. </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0"/>
          <p:cNvSpPr txBox="1"/>
          <p:nvPr>
            <p:ph type="title"/>
          </p:nvPr>
        </p:nvSpPr>
        <p:spPr>
          <a:xfrm>
            <a:off x="75901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Example of HTML</a:t>
            </a:r>
            <a:endParaRPr b="1" sz="2000"/>
          </a:p>
        </p:txBody>
      </p:sp>
      <p:sp>
        <p:nvSpPr>
          <p:cNvPr id="588" name="Google Shape;588;p30"/>
          <p:cNvSpPr txBox="1"/>
          <p:nvPr>
            <p:ph idx="1" type="body"/>
          </p:nvPr>
        </p:nvSpPr>
        <p:spPr>
          <a:xfrm>
            <a:off x="912812" y="8953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en" sz="1400"/>
              <a:t>&lt;!DOCTYPE html&gt;</a:t>
            </a:r>
            <a:endParaRPr sz="1400"/>
          </a:p>
          <a:p>
            <a:pPr indent="0" lvl="0" marL="0" rtl="0" algn="l">
              <a:lnSpc>
                <a:spcPct val="100000"/>
              </a:lnSpc>
              <a:spcBef>
                <a:spcPts val="360"/>
              </a:spcBef>
              <a:spcAft>
                <a:spcPts val="0"/>
              </a:spcAft>
              <a:buClr>
                <a:schemeClr val="dk1"/>
              </a:buClr>
              <a:buSzPts val="1100"/>
              <a:buFont typeface="Arial"/>
              <a:buNone/>
            </a:pPr>
            <a:r>
              <a:rPr lang="en" sz="1400"/>
              <a:t>&lt;html lang="en"&gt;</a:t>
            </a:r>
            <a:endParaRPr sz="1400"/>
          </a:p>
          <a:p>
            <a:pPr indent="0" lvl="0" marL="0" rtl="0" algn="l">
              <a:lnSpc>
                <a:spcPct val="100000"/>
              </a:lnSpc>
              <a:spcBef>
                <a:spcPts val="360"/>
              </a:spcBef>
              <a:spcAft>
                <a:spcPts val="0"/>
              </a:spcAft>
              <a:buClr>
                <a:schemeClr val="dk1"/>
              </a:buClr>
              <a:buSzPts val="1100"/>
              <a:buFont typeface="Arial"/>
              <a:buNone/>
            </a:pPr>
            <a:r>
              <a:rPr lang="en" sz="1400"/>
              <a:t>&lt;head&gt;</a:t>
            </a:r>
            <a:endParaRPr sz="1400"/>
          </a:p>
          <a:p>
            <a:pPr indent="0" lvl="0" marL="0" rtl="0" algn="l">
              <a:lnSpc>
                <a:spcPct val="100000"/>
              </a:lnSpc>
              <a:spcBef>
                <a:spcPts val="360"/>
              </a:spcBef>
              <a:spcAft>
                <a:spcPts val="0"/>
              </a:spcAft>
              <a:buClr>
                <a:schemeClr val="dk1"/>
              </a:buClr>
              <a:buSzPts val="1100"/>
              <a:buFont typeface="Arial"/>
              <a:buNone/>
            </a:pPr>
            <a:r>
              <a:rPr lang="en" sz="1400"/>
              <a:t>    &lt;meta charset="UTF-8"&gt;</a:t>
            </a:r>
            <a:endParaRPr sz="1400"/>
          </a:p>
          <a:p>
            <a:pPr indent="0" lvl="0" marL="0" rtl="0" algn="l">
              <a:lnSpc>
                <a:spcPct val="100000"/>
              </a:lnSpc>
              <a:spcBef>
                <a:spcPts val="360"/>
              </a:spcBef>
              <a:spcAft>
                <a:spcPts val="0"/>
              </a:spcAft>
              <a:buClr>
                <a:schemeClr val="dk1"/>
              </a:buClr>
              <a:buSzPts val="1100"/>
              <a:buFont typeface="Arial"/>
              <a:buNone/>
            </a:pPr>
            <a:r>
              <a:rPr lang="en" sz="1400"/>
              <a:t>    &lt;meta name="viewport" content="width=device-width, initial-scale=1.0"&gt;</a:t>
            </a:r>
            <a:endParaRPr sz="1400"/>
          </a:p>
          <a:p>
            <a:pPr indent="0" lvl="0" marL="0" rtl="0" algn="l">
              <a:lnSpc>
                <a:spcPct val="100000"/>
              </a:lnSpc>
              <a:spcBef>
                <a:spcPts val="360"/>
              </a:spcBef>
              <a:spcAft>
                <a:spcPts val="0"/>
              </a:spcAft>
              <a:buClr>
                <a:schemeClr val="dk1"/>
              </a:buClr>
              <a:buSzPts val="1100"/>
              <a:buFont typeface="Arial"/>
              <a:buNone/>
            </a:pPr>
            <a:r>
              <a:rPr lang="en" sz="1400"/>
              <a:t>    &lt;title&gt;My First HTML Page&lt;/title&gt;</a:t>
            </a:r>
            <a:endParaRPr sz="1400"/>
          </a:p>
          <a:p>
            <a:pPr indent="0" lvl="0" marL="0" rtl="0" algn="l">
              <a:lnSpc>
                <a:spcPct val="100000"/>
              </a:lnSpc>
              <a:spcBef>
                <a:spcPts val="360"/>
              </a:spcBef>
              <a:spcAft>
                <a:spcPts val="0"/>
              </a:spcAft>
              <a:buClr>
                <a:schemeClr val="dk1"/>
              </a:buClr>
              <a:buSzPts val="1100"/>
              <a:buFont typeface="Arial"/>
              <a:buNone/>
            </a:pPr>
            <a:r>
              <a:rPr lang="en" sz="1400"/>
              <a:t>&lt;/head&gt;</a:t>
            </a:r>
            <a:endParaRPr sz="1400"/>
          </a:p>
          <a:p>
            <a:pPr indent="0" lvl="0" marL="0" rtl="0" algn="l">
              <a:lnSpc>
                <a:spcPct val="100000"/>
              </a:lnSpc>
              <a:spcBef>
                <a:spcPts val="360"/>
              </a:spcBef>
              <a:spcAft>
                <a:spcPts val="0"/>
              </a:spcAft>
              <a:buClr>
                <a:schemeClr val="dk1"/>
              </a:buClr>
              <a:buSzPts val="1100"/>
              <a:buFont typeface="Arial"/>
              <a:buNone/>
            </a:pPr>
            <a:r>
              <a:rPr lang="en" sz="1400"/>
              <a:t>&lt;body&gt;</a:t>
            </a:r>
            <a:endParaRPr sz="1400"/>
          </a:p>
          <a:p>
            <a:pPr indent="0" lvl="0" marL="0" rtl="0" algn="l">
              <a:lnSpc>
                <a:spcPct val="100000"/>
              </a:lnSpc>
              <a:spcBef>
                <a:spcPts val="360"/>
              </a:spcBef>
              <a:spcAft>
                <a:spcPts val="0"/>
              </a:spcAft>
              <a:buClr>
                <a:schemeClr val="dk1"/>
              </a:buClr>
              <a:buSzPts val="1100"/>
              <a:buFont typeface="Arial"/>
              <a:buNone/>
            </a:pPr>
            <a:r>
              <a:rPr lang="en" sz="1400"/>
              <a:t>    &lt;h1&gt;Welcome to My Website&lt;/h1&gt;</a:t>
            </a:r>
            <a:endParaRPr sz="1400"/>
          </a:p>
          <a:p>
            <a:pPr indent="0" lvl="0" marL="0" rtl="0" algn="l">
              <a:lnSpc>
                <a:spcPct val="100000"/>
              </a:lnSpc>
              <a:spcBef>
                <a:spcPts val="360"/>
              </a:spcBef>
              <a:spcAft>
                <a:spcPts val="0"/>
              </a:spcAft>
              <a:buClr>
                <a:schemeClr val="dk1"/>
              </a:buClr>
              <a:buSzPts val="1100"/>
              <a:buFont typeface="Arial"/>
              <a:buNone/>
            </a:pPr>
            <a:r>
              <a:rPr lang="en" sz="1400"/>
              <a:t>    &lt;p&gt;This is a paragraph of text on my webpage.&lt;/p&gt;</a:t>
            </a:r>
            <a:endParaRPr sz="1400"/>
          </a:p>
          <a:p>
            <a:pPr indent="0" lvl="0" marL="0" rtl="0" algn="l">
              <a:lnSpc>
                <a:spcPct val="100000"/>
              </a:lnSpc>
              <a:spcBef>
                <a:spcPts val="360"/>
              </a:spcBef>
              <a:spcAft>
                <a:spcPts val="0"/>
              </a:spcAft>
              <a:buClr>
                <a:schemeClr val="dk1"/>
              </a:buClr>
              <a:buSzPts val="1100"/>
              <a:buFont typeface="Arial"/>
              <a:buNone/>
            </a:pPr>
            <a:r>
              <a:rPr lang="en" sz="1400"/>
              <a:t>    &lt;a href="https://www.example.com"&gt;Visit Example&lt;/a&gt;</a:t>
            </a:r>
            <a:endParaRPr sz="1400"/>
          </a:p>
          <a:p>
            <a:pPr indent="0" lvl="0" marL="0" rtl="0" algn="l">
              <a:lnSpc>
                <a:spcPct val="100000"/>
              </a:lnSpc>
              <a:spcBef>
                <a:spcPts val="360"/>
              </a:spcBef>
              <a:spcAft>
                <a:spcPts val="0"/>
              </a:spcAft>
              <a:buClr>
                <a:schemeClr val="dk1"/>
              </a:buClr>
              <a:buSzPts val="1100"/>
              <a:buFont typeface="Arial"/>
              <a:buNone/>
            </a:pPr>
            <a:r>
              <a:rPr lang="en" sz="1400"/>
              <a:t>    &lt;img src="image.jpg" alt="Description of image"&gt;</a:t>
            </a:r>
            <a:endParaRPr sz="1400"/>
          </a:p>
          <a:p>
            <a:pPr indent="0" lvl="0" marL="0" rtl="0" algn="l">
              <a:lnSpc>
                <a:spcPct val="100000"/>
              </a:lnSpc>
              <a:spcBef>
                <a:spcPts val="360"/>
              </a:spcBef>
              <a:spcAft>
                <a:spcPts val="0"/>
              </a:spcAft>
              <a:buClr>
                <a:schemeClr val="dk1"/>
              </a:buClr>
              <a:buSzPts val="1100"/>
              <a:buFont typeface="Arial"/>
              <a:buNone/>
            </a:pPr>
            <a:r>
              <a:rPr lang="en" sz="1400"/>
              <a:t>&lt;/body&gt;</a:t>
            </a:r>
            <a:endParaRPr sz="1400"/>
          </a:p>
          <a:p>
            <a:pPr indent="0" lvl="0" marL="0" rtl="0" algn="l">
              <a:lnSpc>
                <a:spcPct val="100000"/>
              </a:lnSpc>
              <a:spcBef>
                <a:spcPts val="360"/>
              </a:spcBef>
              <a:spcAft>
                <a:spcPts val="0"/>
              </a:spcAft>
              <a:buClr>
                <a:schemeClr val="dk1"/>
              </a:buClr>
              <a:buSzPts val="1100"/>
              <a:buFont typeface="Arial"/>
              <a:buNone/>
            </a:pPr>
            <a:r>
              <a:rPr lang="en" sz="1400"/>
              <a:t>&lt;/html&gt;</a:t>
            </a:r>
            <a:endParaRPr sz="1400"/>
          </a:p>
          <a:p>
            <a:pPr indent="0" lvl="0" marL="0" rtl="0" algn="l">
              <a:lnSpc>
                <a:spcPct val="100000"/>
              </a:lnSpc>
              <a:spcBef>
                <a:spcPts val="360"/>
              </a:spcBef>
              <a:spcAft>
                <a:spcPts val="0"/>
              </a:spcAft>
              <a:buClr>
                <a:schemeClr val="dk1"/>
              </a:buClr>
              <a:buSzPts val="1100"/>
              <a:buFont typeface="Arial"/>
              <a:buNone/>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1"/>
          <p:cNvSpPr txBox="1"/>
          <p:nvPr>
            <p:ph type="title"/>
          </p:nvPr>
        </p:nvSpPr>
        <p:spPr>
          <a:xfrm>
            <a:off x="74296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Key Components of HTML</a:t>
            </a:r>
            <a:endParaRPr b="1" sz="2000"/>
          </a:p>
        </p:txBody>
      </p:sp>
      <p:sp>
        <p:nvSpPr>
          <p:cNvPr id="594" name="Google Shape;594;p31"/>
          <p:cNvSpPr txBox="1"/>
          <p:nvPr>
            <p:ph idx="1" type="body"/>
          </p:nvPr>
        </p:nvSpPr>
        <p:spPr>
          <a:xfrm>
            <a:off x="795462" y="528625"/>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&lt;!DOCTYPE html&gt;</a:t>
            </a:r>
            <a:r>
              <a:rPr lang="en" sz="1500">
                <a:latin typeface="Arial"/>
                <a:ea typeface="Arial"/>
                <a:cs typeface="Arial"/>
                <a:sym typeface="Arial"/>
              </a:rPr>
              <a:t>: Declares the document type and version of HTML being used.</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&lt;html&gt;</a:t>
            </a:r>
            <a:r>
              <a:rPr lang="en" sz="1500">
                <a:latin typeface="Arial"/>
                <a:ea typeface="Arial"/>
                <a:cs typeface="Arial"/>
                <a:sym typeface="Arial"/>
              </a:rPr>
              <a:t>: The root element that encompasses the entire HTML document.</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&lt;head&gt;</a:t>
            </a:r>
            <a:r>
              <a:rPr lang="en" sz="1500">
                <a:latin typeface="Arial"/>
                <a:ea typeface="Arial"/>
                <a:cs typeface="Arial"/>
                <a:sym typeface="Arial"/>
              </a:rPr>
              <a:t>: Contains meta-information about the HTML document, such as its title, character set, and links to stylesheets or scripts.</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&lt;meta charset="UTF-8"&gt;</a:t>
            </a:r>
            <a:r>
              <a:rPr lang="en" sz="1500">
                <a:latin typeface="Arial"/>
                <a:ea typeface="Arial"/>
                <a:cs typeface="Arial"/>
                <a:sym typeface="Arial"/>
              </a:rPr>
              <a:t>: Specifies the character encoding for the document, ensuring that text is displayed correctly.</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&lt;title&gt;</a:t>
            </a:r>
            <a:r>
              <a:rPr lang="en" sz="1500">
                <a:latin typeface="Arial"/>
                <a:ea typeface="Arial"/>
                <a:cs typeface="Arial"/>
                <a:sym typeface="Arial"/>
              </a:rPr>
              <a:t>: Sets the title of the webpage, which appears in the browser tab.</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&lt;body&gt;</a:t>
            </a:r>
            <a:r>
              <a:rPr lang="en" sz="1500">
                <a:latin typeface="Arial"/>
                <a:ea typeface="Arial"/>
                <a:cs typeface="Arial"/>
                <a:sym typeface="Arial"/>
              </a:rPr>
              <a:t>: Contains the main content of the webpage, such as text, images, links, and other elements.</a:t>
            </a:r>
            <a:endParaRPr sz="1500">
              <a:latin typeface="Arial"/>
              <a:ea typeface="Arial"/>
              <a:cs typeface="Arial"/>
              <a:sym typeface="Arial"/>
            </a:endParaRPr>
          </a:p>
          <a:p>
            <a:pPr indent="0" lvl="0" marL="0" rtl="0" algn="l">
              <a:lnSpc>
                <a:spcPct val="100000"/>
              </a:lnSpc>
              <a:spcBef>
                <a:spcPts val="360"/>
              </a:spcBef>
              <a:spcAft>
                <a:spcPts val="0"/>
              </a:spcAft>
              <a:buSzPts val="1350"/>
              <a:buNone/>
            </a:pPr>
            <a:r>
              <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2"/>
          <p:cNvSpPr txBox="1"/>
          <p:nvPr>
            <p:ph type="title"/>
          </p:nvPr>
        </p:nvSpPr>
        <p:spPr>
          <a:xfrm>
            <a:off x="79116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Common HTML Elements</a:t>
            </a:r>
            <a:endParaRPr b="1" sz="2000"/>
          </a:p>
        </p:txBody>
      </p:sp>
      <p:sp>
        <p:nvSpPr>
          <p:cNvPr id="600" name="Google Shape;600;p32"/>
          <p:cNvSpPr txBox="1"/>
          <p:nvPr>
            <p:ph idx="1" type="body"/>
          </p:nvPr>
        </p:nvSpPr>
        <p:spPr>
          <a:xfrm>
            <a:off x="843662" y="609000"/>
            <a:ext cx="8110500" cy="31434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Font typeface="Arial"/>
              <a:buChar char="●"/>
            </a:pPr>
            <a:r>
              <a:rPr b="1" lang="en" sz="1800">
                <a:latin typeface="Arial"/>
                <a:ea typeface="Arial"/>
                <a:cs typeface="Arial"/>
                <a:sym typeface="Arial"/>
              </a:rPr>
              <a:t>Headings (</a:t>
            </a:r>
            <a:r>
              <a:rPr b="1" lang="en" sz="1800">
                <a:solidFill>
                  <a:srgbClr val="188038"/>
                </a:solidFill>
                <a:latin typeface="Roboto Mono"/>
                <a:ea typeface="Roboto Mono"/>
                <a:cs typeface="Roboto Mono"/>
                <a:sym typeface="Roboto Mono"/>
              </a:rPr>
              <a:t>&lt;h1&gt;</a:t>
            </a:r>
            <a:r>
              <a:rPr b="1" lang="en" sz="1800">
                <a:latin typeface="Arial"/>
                <a:ea typeface="Arial"/>
                <a:cs typeface="Arial"/>
                <a:sym typeface="Arial"/>
              </a:rPr>
              <a:t> to </a:t>
            </a:r>
            <a:r>
              <a:rPr b="1" lang="en" sz="1800">
                <a:solidFill>
                  <a:srgbClr val="188038"/>
                </a:solidFill>
                <a:latin typeface="Roboto Mono"/>
                <a:ea typeface="Roboto Mono"/>
                <a:cs typeface="Roboto Mono"/>
                <a:sym typeface="Roboto Mono"/>
              </a:rPr>
              <a:t>&lt;h6&gt;</a:t>
            </a:r>
            <a:r>
              <a:rPr b="1" lang="en" sz="1800">
                <a:latin typeface="Arial"/>
                <a:ea typeface="Arial"/>
                <a:cs typeface="Arial"/>
                <a:sym typeface="Arial"/>
              </a:rPr>
              <a:t>)</a:t>
            </a:r>
            <a:r>
              <a:rPr lang="en" sz="1800">
                <a:latin typeface="Arial"/>
                <a:ea typeface="Arial"/>
                <a:cs typeface="Arial"/>
                <a:sym typeface="Arial"/>
              </a:rPr>
              <a:t>: Define headings of various sizes, </a:t>
            </a:r>
            <a:r>
              <a:rPr lang="en" sz="1800">
                <a:solidFill>
                  <a:srgbClr val="188038"/>
                </a:solidFill>
                <a:latin typeface="Roboto Mono"/>
                <a:ea typeface="Roboto Mono"/>
                <a:cs typeface="Roboto Mono"/>
                <a:sym typeface="Roboto Mono"/>
              </a:rPr>
              <a:t>&lt;h1&gt;</a:t>
            </a:r>
            <a:r>
              <a:rPr lang="en" sz="1800">
                <a:latin typeface="Arial"/>
                <a:ea typeface="Arial"/>
                <a:cs typeface="Arial"/>
                <a:sym typeface="Arial"/>
              </a:rPr>
              <a:t> being the largest and </a:t>
            </a:r>
            <a:r>
              <a:rPr lang="en" sz="1800">
                <a:solidFill>
                  <a:srgbClr val="188038"/>
                </a:solidFill>
                <a:latin typeface="Roboto Mono"/>
                <a:ea typeface="Roboto Mono"/>
                <a:cs typeface="Roboto Mono"/>
                <a:sym typeface="Roboto Mono"/>
              </a:rPr>
              <a:t>&lt;h6&gt;</a:t>
            </a:r>
            <a:r>
              <a:rPr lang="en" sz="1800">
                <a:latin typeface="Arial"/>
                <a:ea typeface="Arial"/>
                <a:cs typeface="Arial"/>
                <a:sym typeface="Arial"/>
              </a:rPr>
              <a:t> the smallest.</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latin typeface="Arial"/>
                <a:ea typeface="Arial"/>
                <a:cs typeface="Arial"/>
                <a:sym typeface="Arial"/>
              </a:rPr>
              <a:t>Paragraphs (</a:t>
            </a:r>
            <a:r>
              <a:rPr b="1" lang="en" sz="1800">
                <a:solidFill>
                  <a:srgbClr val="188038"/>
                </a:solidFill>
                <a:latin typeface="Roboto Mono"/>
                <a:ea typeface="Roboto Mono"/>
                <a:cs typeface="Roboto Mono"/>
                <a:sym typeface="Roboto Mono"/>
              </a:rPr>
              <a:t>&lt;p&gt;</a:t>
            </a:r>
            <a:r>
              <a:rPr b="1" lang="en" sz="1800">
                <a:latin typeface="Arial"/>
                <a:ea typeface="Arial"/>
                <a:cs typeface="Arial"/>
                <a:sym typeface="Arial"/>
              </a:rPr>
              <a:t>)</a:t>
            </a:r>
            <a:r>
              <a:rPr lang="en" sz="1800">
                <a:latin typeface="Arial"/>
                <a:ea typeface="Arial"/>
                <a:cs typeface="Arial"/>
                <a:sym typeface="Arial"/>
              </a:rPr>
              <a:t>: Used for blocks of text.</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latin typeface="Arial"/>
                <a:ea typeface="Arial"/>
                <a:cs typeface="Arial"/>
                <a:sym typeface="Arial"/>
              </a:rPr>
              <a:t>Links (</a:t>
            </a:r>
            <a:r>
              <a:rPr b="1" lang="en" sz="1800">
                <a:solidFill>
                  <a:srgbClr val="188038"/>
                </a:solidFill>
                <a:latin typeface="Roboto Mono"/>
                <a:ea typeface="Roboto Mono"/>
                <a:cs typeface="Roboto Mono"/>
                <a:sym typeface="Roboto Mono"/>
              </a:rPr>
              <a:t>&lt;a&gt;</a:t>
            </a:r>
            <a:r>
              <a:rPr b="1" lang="en" sz="1800">
                <a:latin typeface="Arial"/>
                <a:ea typeface="Arial"/>
                <a:cs typeface="Arial"/>
                <a:sym typeface="Arial"/>
              </a:rPr>
              <a:t>)</a:t>
            </a:r>
            <a:r>
              <a:rPr lang="en" sz="1800">
                <a:latin typeface="Arial"/>
                <a:ea typeface="Arial"/>
                <a:cs typeface="Arial"/>
                <a:sym typeface="Arial"/>
              </a:rPr>
              <a:t>: Anchor tags create hyperlinks. The </a:t>
            </a:r>
            <a:r>
              <a:rPr lang="en" sz="1800">
                <a:solidFill>
                  <a:srgbClr val="188038"/>
                </a:solidFill>
                <a:latin typeface="Roboto Mono"/>
                <a:ea typeface="Roboto Mono"/>
                <a:cs typeface="Roboto Mono"/>
                <a:sym typeface="Roboto Mono"/>
              </a:rPr>
              <a:t>href</a:t>
            </a:r>
            <a:r>
              <a:rPr lang="en" sz="1800">
                <a:latin typeface="Arial"/>
                <a:ea typeface="Arial"/>
                <a:cs typeface="Arial"/>
                <a:sym typeface="Arial"/>
              </a:rPr>
              <a:t> attribute specifies the destination URL.</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latin typeface="Arial"/>
                <a:ea typeface="Arial"/>
                <a:cs typeface="Arial"/>
                <a:sym typeface="Arial"/>
              </a:rPr>
              <a:t>Images (</a:t>
            </a:r>
            <a:r>
              <a:rPr b="1" lang="en" sz="1800">
                <a:solidFill>
                  <a:srgbClr val="188038"/>
                </a:solidFill>
                <a:latin typeface="Roboto Mono"/>
                <a:ea typeface="Roboto Mono"/>
                <a:cs typeface="Roboto Mono"/>
                <a:sym typeface="Roboto Mono"/>
              </a:rPr>
              <a:t>&lt;img&gt;</a:t>
            </a:r>
            <a:r>
              <a:rPr b="1" lang="en" sz="1800">
                <a:latin typeface="Arial"/>
                <a:ea typeface="Arial"/>
                <a:cs typeface="Arial"/>
                <a:sym typeface="Arial"/>
              </a:rPr>
              <a:t>)</a:t>
            </a:r>
            <a:r>
              <a:rPr lang="en" sz="1800">
                <a:latin typeface="Arial"/>
                <a:ea typeface="Arial"/>
                <a:cs typeface="Arial"/>
                <a:sym typeface="Arial"/>
              </a:rPr>
              <a:t>: Embeds images into the webpage. The </a:t>
            </a:r>
            <a:r>
              <a:rPr lang="en" sz="1800">
                <a:solidFill>
                  <a:srgbClr val="188038"/>
                </a:solidFill>
                <a:latin typeface="Roboto Mono"/>
                <a:ea typeface="Roboto Mono"/>
                <a:cs typeface="Roboto Mono"/>
                <a:sym typeface="Roboto Mono"/>
              </a:rPr>
              <a:t>src</a:t>
            </a:r>
            <a:r>
              <a:rPr lang="en" sz="1800">
                <a:latin typeface="Arial"/>
                <a:ea typeface="Arial"/>
                <a:cs typeface="Arial"/>
                <a:sym typeface="Arial"/>
              </a:rPr>
              <a:t> attribute points to the image file, and the </a:t>
            </a:r>
            <a:r>
              <a:rPr lang="en" sz="1800">
                <a:solidFill>
                  <a:srgbClr val="188038"/>
                </a:solidFill>
                <a:latin typeface="Roboto Mono"/>
                <a:ea typeface="Roboto Mono"/>
                <a:cs typeface="Roboto Mono"/>
                <a:sym typeface="Roboto Mono"/>
              </a:rPr>
              <a:t>alt</a:t>
            </a:r>
            <a:r>
              <a:rPr lang="en" sz="1800">
                <a:latin typeface="Arial"/>
                <a:ea typeface="Arial"/>
                <a:cs typeface="Arial"/>
                <a:sym typeface="Arial"/>
              </a:rPr>
              <a:t> attribute provides a text description.</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800">
                <a:latin typeface="Arial"/>
                <a:ea typeface="Arial"/>
                <a:cs typeface="Arial"/>
                <a:sym typeface="Arial"/>
              </a:rPr>
              <a:t>HTML forms the backbone of web content, and it's usually styled using CSS (Cascading Style Sheets) and made interactive using JavaScript.</a:t>
            </a:r>
            <a:endParaRPr sz="1800">
              <a:latin typeface="Arial"/>
              <a:ea typeface="Arial"/>
              <a:cs typeface="Arial"/>
              <a:sym typeface="Arial"/>
            </a:endParaRPr>
          </a:p>
          <a:p>
            <a:pPr indent="0" lvl="0" marL="0" rtl="0" algn="l">
              <a:lnSpc>
                <a:spcPct val="100000"/>
              </a:lnSpc>
              <a:spcBef>
                <a:spcPts val="1200"/>
              </a:spcBef>
              <a:spcAft>
                <a:spcPts val="0"/>
              </a:spcAft>
              <a:buSzPts val="1350"/>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3"/>
          <p:cNvSpPr txBox="1"/>
          <p:nvPr>
            <p:ph type="title"/>
          </p:nvPr>
        </p:nvSpPr>
        <p:spPr>
          <a:xfrm>
            <a:off x="72686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CSS (Cascading Style Sheets)</a:t>
            </a:r>
            <a:endParaRPr b="1" sz="2000"/>
          </a:p>
        </p:txBody>
      </p:sp>
      <p:sp>
        <p:nvSpPr>
          <p:cNvPr id="606" name="Google Shape;606;p33"/>
          <p:cNvSpPr txBox="1"/>
          <p:nvPr>
            <p:ph idx="1" type="body"/>
          </p:nvPr>
        </p:nvSpPr>
        <p:spPr>
          <a:xfrm>
            <a:off x="753100" y="694475"/>
            <a:ext cx="8110500" cy="3363300"/>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360"/>
              </a:spcBef>
              <a:spcAft>
                <a:spcPts val="0"/>
              </a:spcAft>
              <a:buSzPts val="1500"/>
              <a:buChar char="■"/>
            </a:pPr>
            <a:r>
              <a:rPr lang="en" sz="1500"/>
              <a:t>HTML (Hypertext Markup Language) and CSS (Cascading Style Sheets) work together to create and design web pages. While HTML provides the structure and content of a webpage, CSS is used to style that content—controlling its layout, colors, fonts, and overall appearance.</a:t>
            </a:r>
            <a:endParaRPr sz="1500"/>
          </a:p>
          <a:p>
            <a:pPr indent="0" lvl="0" marL="457200" rtl="0" algn="l">
              <a:lnSpc>
                <a:spcPct val="100000"/>
              </a:lnSpc>
              <a:spcBef>
                <a:spcPts val="360"/>
              </a:spcBef>
              <a:spcAft>
                <a:spcPts val="0"/>
              </a:spcAft>
              <a:buSzPts val="1350"/>
              <a:buNone/>
            </a:pPr>
            <a:r>
              <a:t/>
            </a:r>
            <a:endParaRPr sz="1500"/>
          </a:p>
          <a:p>
            <a:pPr indent="-323850" lvl="0" marL="457200" rtl="0" algn="l">
              <a:lnSpc>
                <a:spcPct val="100000"/>
              </a:lnSpc>
              <a:spcBef>
                <a:spcPts val="360"/>
              </a:spcBef>
              <a:spcAft>
                <a:spcPts val="0"/>
              </a:spcAft>
              <a:buSzPts val="1500"/>
              <a:buChar char="■"/>
            </a:pPr>
            <a:r>
              <a:rPr b="1" lang="en" sz="1500"/>
              <a:t>How HTML and CSS Work Together?</a:t>
            </a:r>
            <a:endParaRPr b="1" sz="1500"/>
          </a:p>
          <a:p>
            <a:pPr indent="-323850" lvl="0" marL="800100" rtl="0" algn="l">
              <a:lnSpc>
                <a:spcPct val="100000"/>
              </a:lnSpc>
              <a:spcBef>
                <a:spcPts val="0"/>
              </a:spcBef>
              <a:spcAft>
                <a:spcPts val="0"/>
              </a:spcAft>
              <a:buSzPts val="1500"/>
              <a:buChar char="■"/>
            </a:pPr>
            <a:r>
              <a:rPr b="1" lang="en" sz="1300">
                <a:latin typeface="Arial"/>
                <a:ea typeface="Arial"/>
                <a:cs typeface="Arial"/>
                <a:sym typeface="Arial"/>
              </a:rPr>
              <a:t>HTML Elements</a:t>
            </a:r>
            <a:r>
              <a:rPr lang="en" sz="1300">
                <a:latin typeface="Arial"/>
                <a:ea typeface="Arial"/>
                <a:cs typeface="Arial"/>
                <a:sym typeface="Arial"/>
              </a:rPr>
              <a:t> provide the structure and semantic meaning of the content. For example, </a:t>
            </a:r>
            <a:r>
              <a:rPr lang="en" sz="1300">
                <a:solidFill>
                  <a:srgbClr val="188038"/>
                </a:solidFill>
                <a:latin typeface="Roboto Mono"/>
                <a:ea typeface="Roboto Mono"/>
                <a:cs typeface="Roboto Mono"/>
                <a:sym typeface="Roboto Mono"/>
              </a:rPr>
              <a:t>&lt;h1&gt;</a:t>
            </a:r>
            <a:r>
              <a:rPr lang="en" sz="1300">
                <a:latin typeface="Arial"/>
                <a:ea typeface="Arial"/>
                <a:cs typeface="Arial"/>
                <a:sym typeface="Arial"/>
              </a:rPr>
              <a:t> defines a top-level heading, </a:t>
            </a:r>
            <a:r>
              <a:rPr lang="en" sz="1300">
                <a:solidFill>
                  <a:srgbClr val="188038"/>
                </a:solidFill>
                <a:latin typeface="Roboto Mono"/>
                <a:ea typeface="Roboto Mono"/>
                <a:cs typeface="Roboto Mono"/>
                <a:sym typeface="Roboto Mono"/>
              </a:rPr>
              <a:t>&lt;p&gt;</a:t>
            </a:r>
            <a:r>
              <a:rPr lang="en" sz="1300">
                <a:latin typeface="Arial"/>
                <a:ea typeface="Arial"/>
                <a:cs typeface="Arial"/>
                <a:sym typeface="Arial"/>
              </a:rPr>
              <a:t> defines a paragraph, and </a:t>
            </a:r>
            <a:r>
              <a:rPr lang="en" sz="1300">
                <a:solidFill>
                  <a:srgbClr val="188038"/>
                </a:solidFill>
                <a:latin typeface="Roboto Mono"/>
                <a:ea typeface="Roboto Mono"/>
                <a:cs typeface="Roboto Mono"/>
                <a:sym typeface="Roboto Mono"/>
              </a:rPr>
              <a:t>&lt;a&gt;</a:t>
            </a:r>
            <a:r>
              <a:rPr lang="en" sz="1300">
                <a:latin typeface="Arial"/>
                <a:ea typeface="Arial"/>
                <a:cs typeface="Arial"/>
                <a:sym typeface="Arial"/>
              </a:rPr>
              <a:t> defines a hyperlink.</a:t>
            </a:r>
            <a:endParaRPr sz="1300">
              <a:latin typeface="Arial"/>
              <a:ea typeface="Arial"/>
              <a:cs typeface="Arial"/>
              <a:sym typeface="Arial"/>
            </a:endParaRPr>
          </a:p>
          <a:p>
            <a:pPr indent="-323850" lvl="0" marL="800100" rtl="0" algn="l">
              <a:lnSpc>
                <a:spcPct val="100000"/>
              </a:lnSpc>
              <a:spcBef>
                <a:spcPts val="0"/>
              </a:spcBef>
              <a:spcAft>
                <a:spcPts val="0"/>
              </a:spcAft>
              <a:buSzPts val="1500"/>
              <a:buChar char="■"/>
            </a:pPr>
            <a:r>
              <a:rPr b="1" lang="en" sz="1300">
                <a:latin typeface="Arial"/>
                <a:ea typeface="Arial"/>
                <a:cs typeface="Arial"/>
                <a:sym typeface="Arial"/>
              </a:rPr>
              <a:t>CSS Selectors</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header</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h1</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p</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a</a:t>
            </a:r>
            <a:r>
              <a:rPr lang="en" sz="1300">
                <a:latin typeface="Arial"/>
                <a:ea typeface="Arial"/>
                <a:cs typeface="Arial"/>
                <a:sym typeface="Arial"/>
              </a:rPr>
              <a:t>, etc.) target specific HTML elements and apply styles to them. CSS rules can target elements by tag name, class, ID, or other attributes to provide precise control over styling.</a:t>
            </a:r>
            <a:endParaRPr sz="1300">
              <a:latin typeface="Arial"/>
              <a:ea typeface="Arial"/>
              <a:cs typeface="Arial"/>
              <a:sym typeface="Arial"/>
            </a:endParaRPr>
          </a:p>
          <a:p>
            <a:pPr indent="0" lvl="0" marL="457200" rtl="0" algn="l">
              <a:lnSpc>
                <a:spcPct val="100000"/>
              </a:lnSpc>
              <a:spcBef>
                <a:spcPts val="360"/>
              </a:spcBef>
              <a:spcAft>
                <a:spcPts val="0"/>
              </a:spcAft>
              <a:buSzPts val="1350"/>
              <a:buNone/>
            </a:pPr>
            <a:r>
              <a:t/>
            </a:r>
            <a:endParaRPr b="1"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4"/>
          <p:cNvSpPr txBox="1"/>
          <p:nvPr>
            <p:ph idx="1" type="body"/>
          </p:nvPr>
        </p:nvSpPr>
        <p:spPr>
          <a:xfrm>
            <a:off x="848512" y="142875"/>
            <a:ext cx="8110500" cy="31434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360"/>
              </a:spcBef>
              <a:spcAft>
                <a:spcPts val="0"/>
              </a:spcAft>
              <a:buSzPts val="1350"/>
              <a:buNone/>
            </a:pPr>
            <a:r>
              <a:rPr b="1" lang="en" sz="1800"/>
              <a:t>Additional CSS Concepts</a:t>
            </a:r>
            <a:endParaRPr b="1" sz="1800"/>
          </a:p>
          <a:p>
            <a:pPr indent="-323850" lvl="0" marL="457200" rtl="0" algn="l">
              <a:lnSpc>
                <a:spcPct val="115000"/>
              </a:lnSpc>
              <a:spcBef>
                <a:spcPts val="1200"/>
              </a:spcBef>
              <a:spcAft>
                <a:spcPts val="0"/>
              </a:spcAft>
              <a:buClr>
                <a:schemeClr val="dk1"/>
              </a:buClr>
              <a:buSzPts val="1500"/>
              <a:buFont typeface="Arial"/>
              <a:buChar char="■"/>
            </a:pPr>
            <a:r>
              <a:rPr b="1" lang="en" sz="1500"/>
              <a:t>Selectors:</a:t>
            </a:r>
            <a:r>
              <a:rPr lang="en" sz="1500"/>
              <a:t> Target HTML elements to apply styles. Common selectors include element selectors (</a:t>
            </a:r>
            <a:r>
              <a:rPr lang="en" sz="1500">
                <a:solidFill>
                  <a:srgbClr val="188038"/>
                </a:solidFill>
              </a:rPr>
              <a:t>h1</a:t>
            </a:r>
            <a:r>
              <a:rPr lang="en" sz="1500"/>
              <a:t>, </a:t>
            </a:r>
            <a:r>
              <a:rPr lang="en" sz="1500">
                <a:solidFill>
                  <a:srgbClr val="188038"/>
                </a:solidFill>
              </a:rPr>
              <a:t>p</a:t>
            </a:r>
            <a:r>
              <a:rPr lang="en" sz="1500"/>
              <a:t>), class selectors (</a:t>
            </a:r>
            <a:r>
              <a:rPr lang="en" sz="1500">
                <a:solidFill>
                  <a:srgbClr val="188038"/>
                </a:solidFill>
              </a:rPr>
              <a:t>.classname</a:t>
            </a:r>
            <a:r>
              <a:rPr lang="en" sz="1500"/>
              <a:t>), and ID selectors (</a:t>
            </a:r>
            <a:r>
              <a:rPr lang="en" sz="1500">
                <a:solidFill>
                  <a:srgbClr val="188038"/>
                </a:solidFill>
              </a:rPr>
              <a:t>#idname</a:t>
            </a:r>
            <a:r>
              <a:rPr lang="en" sz="1500"/>
              <a:t>).</a:t>
            </a:r>
            <a:endParaRPr sz="1500"/>
          </a:p>
          <a:p>
            <a:pPr indent="-323850" lvl="0" marL="457200" rtl="0" algn="l">
              <a:lnSpc>
                <a:spcPct val="115000"/>
              </a:lnSpc>
              <a:spcBef>
                <a:spcPts val="0"/>
              </a:spcBef>
              <a:spcAft>
                <a:spcPts val="0"/>
              </a:spcAft>
              <a:buClr>
                <a:schemeClr val="dk1"/>
              </a:buClr>
              <a:buSzPts val="1500"/>
              <a:buFont typeface="Arial"/>
              <a:buChar char="■"/>
            </a:pPr>
            <a:r>
              <a:rPr b="1" lang="en" sz="1500"/>
              <a:t>Properties and Values:</a:t>
            </a:r>
            <a:r>
              <a:rPr lang="en" sz="1500"/>
              <a:t> CSS properties (like </a:t>
            </a:r>
            <a:r>
              <a:rPr lang="en" sz="1500">
                <a:solidFill>
                  <a:srgbClr val="188038"/>
                </a:solidFill>
              </a:rPr>
              <a:t>color</a:t>
            </a:r>
            <a:r>
              <a:rPr lang="en" sz="1500"/>
              <a:t>, </a:t>
            </a:r>
            <a:r>
              <a:rPr lang="en" sz="1500">
                <a:solidFill>
                  <a:srgbClr val="188038"/>
                </a:solidFill>
              </a:rPr>
              <a:t>font-size</a:t>
            </a:r>
            <a:r>
              <a:rPr lang="en" sz="1500"/>
              <a:t>, </a:t>
            </a:r>
            <a:r>
              <a:rPr lang="en" sz="1500">
                <a:solidFill>
                  <a:srgbClr val="188038"/>
                </a:solidFill>
              </a:rPr>
              <a:t>margin</a:t>
            </a:r>
            <a:r>
              <a:rPr lang="en" sz="1500"/>
              <a:t>) define what aspect of the element to style, and values (like </a:t>
            </a:r>
            <a:r>
              <a:rPr lang="en" sz="1500">
                <a:solidFill>
                  <a:srgbClr val="188038"/>
                </a:solidFill>
              </a:rPr>
              <a:t>#333</a:t>
            </a:r>
            <a:r>
              <a:rPr lang="en" sz="1500"/>
              <a:t>, </a:t>
            </a:r>
            <a:r>
              <a:rPr lang="en" sz="1500">
                <a:solidFill>
                  <a:srgbClr val="188038"/>
                </a:solidFill>
              </a:rPr>
              <a:t>16px</a:t>
            </a:r>
            <a:r>
              <a:rPr lang="en" sz="1500"/>
              <a:t>, </a:t>
            </a:r>
            <a:r>
              <a:rPr lang="en" sz="1500">
                <a:solidFill>
                  <a:srgbClr val="188038"/>
                </a:solidFill>
              </a:rPr>
              <a:t>10px</a:t>
            </a:r>
            <a:r>
              <a:rPr lang="en" sz="1500"/>
              <a:t>) specify how to style it.</a:t>
            </a:r>
            <a:endParaRPr sz="1500"/>
          </a:p>
          <a:p>
            <a:pPr indent="-323850" lvl="0" marL="457200" rtl="0" algn="l">
              <a:lnSpc>
                <a:spcPct val="115000"/>
              </a:lnSpc>
              <a:spcBef>
                <a:spcPts val="0"/>
              </a:spcBef>
              <a:spcAft>
                <a:spcPts val="0"/>
              </a:spcAft>
              <a:buClr>
                <a:schemeClr val="dk1"/>
              </a:buClr>
              <a:buSzPts val="1500"/>
              <a:buFont typeface="Arial"/>
              <a:buChar char="■"/>
            </a:pPr>
            <a:r>
              <a:rPr b="1" lang="en" sz="1500"/>
              <a:t>Box Model:</a:t>
            </a:r>
            <a:r>
              <a:rPr lang="en" sz="1500"/>
              <a:t> CSS treats each element as a rectangular box, consisting of the content, padding, border, and margin. Understanding the box model is crucial for layout and spacing.</a:t>
            </a:r>
            <a:endParaRPr sz="1500"/>
          </a:p>
          <a:p>
            <a:pPr indent="-323850" lvl="0" marL="457200" rtl="0" algn="l">
              <a:lnSpc>
                <a:spcPct val="115000"/>
              </a:lnSpc>
              <a:spcBef>
                <a:spcPts val="0"/>
              </a:spcBef>
              <a:spcAft>
                <a:spcPts val="0"/>
              </a:spcAft>
              <a:buClr>
                <a:schemeClr val="dk1"/>
              </a:buClr>
              <a:buSzPts val="1500"/>
              <a:buFont typeface="Arial"/>
              <a:buChar char="■"/>
            </a:pPr>
            <a:r>
              <a:rPr b="1" lang="en" sz="1500"/>
              <a:t>Responsive Design:</a:t>
            </a:r>
            <a:r>
              <a:rPr lang="en" sz="1500"/>
              <a:t> Using techniques like media queries to adjust styles based on the screen size or device type, making websites look good on all devices (desktops, tablets, and phones).</a:t>
            </a:r>
            <a:endParaRPr sz="1500"/>
          </a:p>
          <a:p>
            <a:pPr indent="0" lvl="0" marL="0" rtl="0" algn="l">
              <a:lnSpc>
                <a:spcPct val="115000"/>
              </a:lnSpc>
              <a:spcBef>
                <a:spcPts val="1200"/>
              </a:spcBef>
              <a:spcAft>
                <a:spcPts val="0"/>
              </a:spcAft>
              <a:buClr>
                <a:schemeClr val="dk1"/>
              </a:buClr>
              <a:buSzPts val="1100"/>
              <a:buFont typeface="Arial"/>
              <a:buNone/>
            </a:pPr>
            <a:r>
              <a:rPr lang="en" sz="1500"/>
              <a:t>By combining HTML for structure and CSS for style, you can create visually appealing and user-friendly web pages.</a:t>
            </a:r>
            <a:endParaRPr sz="1500"/>
          </a:p>
          <a:p>
            <a:pPr indent="0" lvl="0" marL="457200" rtl="0" algn="l">
              <a:lnSpc>
                <a:spcPct val="100000"/>
              </a:lnSpc>
              <a:spcBef>
                <a:spcPts val="1200"/>
              </a:spcBef>
              <a:spcAft>
                <a:spcPts val="0"/>
              </a:spcAft>
              <a:buSzPts val="1350"/>
              <a:buNone/>
            </a:pPr>
            <a:r>
              <a:t/>
            </a:r>
            <a:endParaRPr b="1" sz="1300"/>
          </a:p>
          <a:p>
            <a:pPr indent="-228600" lvl="0" marL="800100" rtl="0" algn="l">
              <a:lnSpc>
                <a:spcPct val="100000"/>
              </a:lnSpc>
              <a:spcBef>
                <a:spcPts val="360"/>
              </a:spcBef>
              <a:spcAft>
                <a:spcPts val="0"/>
              </a:spcAft>
              <a:buClr>
                <a:schemeClr val="dk1"/>
              </a:buClr>
              <a:buSzPts val="1100"/>
              <a:buFont typeface="Arial"/>
              <a:buNone/>
            </a:pPr>
            <a:r>
              <a:t/>
            </a:r>
            <a:endParaRPr b="1" sz="1300"/>
          </a:p>
          <a:p>
            <a:pPr indent="0" lvl="0" marL="0" rtl="0" algn="l">
              <a:lnSpc>
                <a:spcPct val="100000"/>
              </a:lnSpc>
              <a:spcBef>
                <a:spcPts val="360"/>
              </a:spcBef>
              <a:spcAft>
                <a:spcPts val="0"/>
              </a:spcAft>
              <a:buSzPts val="1350"/>
              <a:buNone/>
            </a:pPr>
            <a:r>
              <a:t/>
            </a:r>
            <a:endParaRPr sz="2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5"/>
          <p:cNvSpPr txBox="1"/>
          <p:nvPr>
            <p:ph idx="1" type="body"/>
          </p:nvPr>
        </p:nvSpPr>
        <p:spPr>
          <a:xfrm>
            <a:off x="735987" y="142875"/>
            <a:ext cx="8110500" cy="3143400"/>
          </a:xfrm>
          <a:prstGeom prst="rect">
            <a:avLst/>
          </a:prstGeom>
          <a:noFill/>
          <a:ln>
            <a:noFill/>
          </a:ln>
        </p:spPr>
        <p:txBody>
          <a:bodyPr anchorCtr="0" anchor="t" bIns="91425" lIns="114300" spcFirstLastPara="1" rIns="91425" wrap="square" tIns="91425">
            <a:noAutofit/>
          </a:bodyPr>
          <a:lstStyle/>
          <a:p>
            <a:pPr indent="-317500" lvl="0" marL="457200" marR="617855" rtl="0" algn="l">
              <a:lnSpc>
                <a:spcPct val="102083"/>
              </a:lnSpc>
              <a:spcBef>
                <a:spcPts val="0"/>
              </a:spcBef>
              <a:spcAft>
                <a:spcPts val="0"/>
              </a:spcAft>
              <a:buSzPts val="1400"/>
              <a:buChar char="■"/>
            </a:pPr>
            <a:r>
              <a:rPr lang="en" sz="1400"/>
              <a:t>Typical HTML applications use a fixed small set of tags in conformance with a single SGML specification. </a:t>
            </a:r>
            <a:endParaRPr sz="1400"/>
          </a:p>
          <a:p>
            <a:pPr indent="0" lvl="0" marL="457200" marR="617855" rtl="0" algn="l">
              <a:lnSpc>
                <a:spcPct val="102083"/>
              </a:lnSpc>
              <a:spcBef>
                <a:spcPts val="0"/>
              </a:spcBef>
              <a:spcAft>
                <a:spcPts val="0"/>
              </a:spcAft>
              <a:buSzPts val="1350"/>
              <a:buNone/>
            </a:pPr>
            <a:r>
              <a:t/>
            </a:r>
            <a:endParaRPr sz="1400"/>
          </a:p>
          <a:p>
            <a:pPr indent="-317500" lvl="0" marL="457200" marR="617855" rtl="0" algn="l">
              <a:lnSpc>
                <a:spcPct val="102083"/>
              </a:lnSpc>
              <a:spcBef>
                <a:spcPts val="0"/>
              </a:spcBef>
              <a:spcAft>
                <a:spcPts val="0"/>
              </a:spcAft>
              <a:buSzPts val="1400"/>
              <a:buChar char="■"/>
            </a:pPr>
            <a:r>
              <a:rPr lang="en" sz="1400"/>
              <a:t>Fixing a small set of tags allows users to leave the language specification out of the document and makes it much easier to build applications, but this advantage comes at the cost of severely limiting HTML in several important aspects. </a:t>
            </a:r>
            <a:endParaRPr sz="1400"/>
          </a:p>
          <a:p>
            <a:pPr indent="0" lvl="0" marL="457200" marR="617855" rtl="0" algn="l">
              <a:lnSpc>
                <a:spcPct val="102083"/>
              </a:lnSpc>
              <a:spcBef>
                <a:spcPts val="0"/>
              </a:spcBef>
              <a:spcAft>
                <a:spcPts val="0"/>
              </a:spcAft>
              <a:buSzPts val="1350"/>
              <a:buNone/>
            </a:pPr>
            <a:r>
              <a:t/>
            </a:r>
            <a:endParaRPr sz="1400"/>
          </a:p>
          <a:p>
            <a:pPr indent="-317500" lvl="0" marL="457200" marR="617855" rtl="0" algn="l">
              <a:lnSpc>
                <a:spcPct val="102083"/>
              </a:lnSpc>
              <a:spcBef>
                <a:spcPts val="0"/>
              </a:spcBef>
              <a:spcAft>
                <a:spcPts val="0"/>
              </a:spcAft>
              <a:buSzPts val="1400"/>
              <a:buChar char="■"/>
            </a:pPr>
            <a:r>
              <a:rPr lang="en" sz="1400"/>
              <a:t>In particular, HTML does not:</a:t>
            </a:r>
            <a:endParaRPr sz="1400"/>
          </a:p>
          <a:p>
            <a:pPr indent="0" lvl="0" marL="457200" marR="617855" rtl="0" algn="just">
              <a:lnSpc>
                <a:spcPct val="100000"/>
              </a:lnSpc>
              <a:spcBef>
                <a:spcPts val="180"/>
              </a:spcBef>
              <a:spcAft>
                <a:spcPts val="0"/>
              </a:spcAft>
              <a:buSzPts val="1350"/>
              <a:buNone/>
            </a:pPr>
            <a:r>
              <a:rPr lang="en" sz="1500"/>
              <a:t>• allow users to specify their own tags or attributes in order to parameterize 	or otherwise semantically qualify their data;</a:t>
            </a:r>
            <a:endParaRPr sz="1500"/>
          </a:p>
          <a:p>
            <a:pPr indent="0" lvl="0" marL="457200" marR="617855" rtl="0" algn="just">
              <a:lnSpc>
                <a:spcPct val="100000"/>
              </a:lnSpc>
              <a:spcBef>
                <a:spcPts val="400"/>
              </a:spcBef>
              <a:spcAft>
                <a:spcPts val="0"/>
              </a:spcAft>
              <a:buSzPts val="1350"/>
              <a:buNone/>
            </a:pPr>
            <a:r>
              <a:rPr lang="en" sz="1500"/>
              <a:t>• support the specification of nested structures needed to represent database 	schemas or object-oriented hierarchies;</a:t>
            </a:r>
            <a:endParaRPr sz="1500"/>
          </a:p>
          <a:p>
            <a:pPr indent="0" lvl="0" marL="457200" marR="621030" rtl="0" algn="just">
              <a:lnSpc>
                <a:spcPct val="100000"/>
              </a:lnSpc>
              <a:spcBef>
                <a:spcPts val="400"/>
              </a:spcBef>
              <a:spcAft>
                <a:spcPts val="0"/>
              </a:spcAft>
              <a:buSzPts val="1350"/>
              <a:buNone/>
            </a:pPr>
            <a:r>
              <a:rPr lang="en" sz="1500"/>
              <a:t>• support the kind of language specification that allows consuming applications to check data for structural validity on importation.</a:t>
            </a:r>
            <a:endParaRPr sz="1500"/>
          </a:p>
          <a:p>
            <a:pPr indent="-323850" lvl="0" marL="457200" marR="611505" rtl="0" algn="just">
              <a:lnSpc>
                <a:spcPct val="100833"/>
              </a:lnSpc>
              <a:spcBef>
                <a:spcPts val="85"/>
              </a:spcBef>
              <a:spcAft>
                <a:spcPts val="0"/>
              </a:spcAft>
              <a:buSzPts val="1500"/>
              <a:buChar char="■"/>
            </a:pPr>
            <a:r>
              <a:rPr lang="en" sz="1500"/>
              <a:t>In contrast to HTML stands generic SGML. A generic SGML application is one that supports SGML language specifications of arbitrary complexity and makes possible the qualities of extensibility, structure, and validation missing in HTML. </a:t>
            </a:r>
            <a:endParaRPr sz="1500"/>
          </a:p>
          <a:p>
            <a:pPr indent="0" lvl="0" marL="457200" marR="617855" rtl="0" algn="l">
              <a:lnSpc>
                <a:spcPct val="102083"/>
              </a:lnSpc>
              <a:spcBef>
                <a:spcPts val="0"/>
              </a:spcBef>
              <a:spcAft>
                <a:spcPts val="0"/>
              </a:spcAft>
              <a:buSzPts val="1350"/>
              <a:buNone/>
            </a:pPr>
            <a:r>
              <a:t/>
            </a:r>
            <a:endParaRPr sz="1500"/>
          </a:p>
          <a:p>
            <a:pPr indent="0" lvl="0" marL="114300" rtl="0" algn="l">
              <a:lnSpc>
                <a:spcPct val="100000"/>
              </a:lnSpc>
              <a:spcBef>
                <a:spcPts val="360"/>
              </a:spcBef>
              <a:spcAft>
                <a:spcPts val="0"/>
              </a:spcAft>
              <a:buSzPts val="1350"/>
              <a:buNone/>
            </a:pPr>
            <a:r>
              <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6"/>
          <p:cNvSpPr txBox="1"/>
          <p:nvPr>
            <p:ph idx="1" type="body"/>
          </p:nvPr>
        </p:nvSpPr>
        <p:spPr>
          <a:xfrm>
            <a:off x="779537" y="710725"/>
            <a:ext cx="8110500" cy="3143400"/>
          </a:xfrm>
          <a:prstGeom prst="rect">
            <a:avLst/>
          </a:prstGeom>
          <a:noFill/>
          <a:ln>
            <a:noFill/>
          </a:ln>
        </p:spPr>
        <p:txBody>
          <a:bodyPr anchorCtr="0" anchor="t" bIns="45700" lIns="91425" spcFirstLastPara="1" rIns="91425" wrap="square" tIns="45700">
            <a:noAutofit/>
          </a:bodyPr>
          <a:lstStyle/>
          <a:p>
            <a:pPr indent="0" lvl="0" marL="457200" marR="611505" rtl="0" algn="just">
              <a:lnSpc>
                <a:spcPct val="100833"/>
              </a:lnSpc>
              <a:spcBef>
                <a:spcPts val="85"/>
              </a:spcBef>
              <a:spcAft>
                <a:spcPts val="0"/>
              </a:spcAft>
              <a:buSzPts val="1350"/>
              <a:buNone/>
            </a:pPr>
            <a:r>
              <a:t/>
            </a:r>
            <a:endParaRPr sz="1500"/>
          </a:p>
          <a:p>
            <a:pPr indent="-323850" lvl="0" marL="457200" marR="611505" rtl="0" algn="just">
              <a:lnSpc>
                <a:spcPct val="100833"/>
              </a:lnSpc>
              <a:spcBef>
                <a:spcPts val="85"/>
              </a:spcBef>
              <a:spcAft>
                <a:spcPts val="0"/>
              </a:spcAft>
              <a:buSzPts val="1500"/>
              <a:buChar char="❏"/>
            </a:pPr>
            <a:r>
              <a:rPr lang="en" sz="1500"/>
              <a:t>In contrast to HTML stands generic SGML. A generic SGML application is one that supports SGML language specifications of arbitrary complexity and makes possible the qualities of extensibility, structure, and validation missing in HTML. </a:t>
            </a:r>
            <a:endParaRPr sz="1500"/>
          </a:p>
          <a:p>
            <a:pPr indent="-323850" lvl="0" marL="457200" marR="611505" rtl="0" algn="just">
              <a:lnSpc>
                <a:spcPct val="100833"/>
              </a:lnSpc>
              <a:spcBef>
                <a:spcPts val="0"/>
              </a:spcBef>
              <a:spcAft>
                <a:spcPts val="0"/>
              </a:spcAft>
              <a:buSzPts val="1500"/>
              <a:buChar char="❏"/>
            </a:pPr>
            <a:r>
              <a:rPr lang="en" sz="1500"/>
              <a:t>SGML makes it possible to define your own formats for your own documents, to handle large and complex documents, and to manage large information repositories. </a:t>
            </a:r>
            <a:endParaRPr sz="1500"/>
          </a:p>
          <a:p>
            <a:pPr indent="-323850" lvl="0" marL="457200" marR="611505" rtl="0" algn="just">
              <a:lnSpc>
                <a:spcPct val="100833"/>
              </a:lnSpc>
              <a:spcBef>
                <a:spcPts val="0"/>
              </a:spcBef>
              <a:spcAft>
                <a:spcPts val="0"/>
              </a:spcAft>
              <a:buSzPts val="1500"/>
              <a:buChar char="❏"/>
            </a:pPr>
            <a:r>
              <a:rPr lang="en" sz="1500"/>
              <a:t>However, full SGML contains many optional features that are not needed for Web applications and have proven to have a cost/benefit ratio unattractive to current vendors of Web browsers. </a:t>
            </a:r>
            <a:endParaRPr sz="1500"/>
          </a:p>
          <a:p>
            <a:pPr indent="-323850" lvl="0" marL="457200" marR="611505" rtl="0" algn="just">
              <a:lnSpc>
                <a:spcPct val="100833"/>
              </a:lnSpc>
              <a:spcBef>
                <a:spcPts val="0"/>
              </a:spcBef>
              <a:spcAft>
                <a:spcPts val="0"/>
              </a:spcAft>
              <a:buSzPts val="1500"/>
              <a:buChar char="❏"/>
            </a:pPr>
            <a:r>
              <a:rPr lang="en" sz="1500"/>
              <a:t>All these reasons led to the development of XML, a simpler metalanguage.</a:t>
            </a:r>
            <a:endParaRPr sz="1500"/>
          </a:p>
          <a:p>
            <a:pPr indent="9525" lvl="0" marL="0" rtl="0" algn="l">
              <a:lnSpc>
                <a:spcPct val="86250"/>
              </a:lnSpc>
              <a:spcBef>
                <a:spcPts val="0"/>
              </a:spcBef>
              <a:spcAft>
                <a:spcPts val="0"/>
              </a:spcAft>
              <a:buClr>
                <a:schemeClr val="dk1"/>
              </a:buClr>
              <a:buSzPts val="1100"/>
              <a:buFont typeface="Arial"/>
              <a:buNone/>
            </a:pPr>
            <a:r>
              <a:t/>
            </a:r>
            <a:endParaRPr sz="1500"/>
          </a:p>
          <a:p>
            <a:pPr indent="9525" lvl="0" marL="0" rtl="0" algn="l">
              <a:lnSpc>
                <a:spcPct val="100000"/>
              </a:lnSpc>
              <a:spcBef>
                <a:spcPts val="360"/>
              </a:spcBef>
              <a:spcAft>
                <a:spcPts val="0"/>
              </a:spcAft>
              <a:buSzPts val="1350"/>
              <a:buNone/>
            </a:pPr>
            <a:r>
              <a:t/>
            </a:r>
            <a:endParaRPr sz="1500"/>
          </a:p>
        </p:txBody>
      </p:sp>
      <p:sp>
        <p:nvSpPr>
          <p:cNvPr id="622" name="Google Shape;622;p36"/>
          <p:cNvSpPr txBox="1"/>
          <p:nvPr/>
        </p:nvSpPr>
        <p:spPr>
          <a:xfrm>
            <a:off x="901625" y="67625"/>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7"/>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800">
                <a:latin typeface="Arial"/>
                <a:ea typeface="Arial"/>
                <a:cs typeface="Arial"/>
                <a:sym typeface="Arial"/>
              </a:rPr>
              <a:t>1. Definition and Purpose</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HTML (Hypertext Markup Language):</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Purpose:</a:t>
            </a:r>
            <a:r>
              <a:rPr lang="en" sz="1400">
                <a:latin typeface="Arial"/>
                <a:ea typeface="Arial"/>
                <a:cs typeface="Arial"/>
                <a:sym typeface="Arial"/>
              </a:rPr>
              <a:t> HTML is a specific markup language used primarily for creating and structuring content on the web. It defines the structure of web pages using a set of predefined tags.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Function:</a:t>
            </a:r>
            <a:r>
              <a:rPr lang="en" sz="1400">
                <a:latin typeface="Arial"/>
                <a:ea typeface="Arial"/>
                <a:cs typeface="Arial"/>
                <a:sym typeface="Arial"/>
              </a:rPr>
              <a:t> HTML describes the content and layout of web pages, enabling browsers to render text, images, links, and other media in a format suitable for the web.</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Specificity:</a:t>
            </a:r>
            <a:r>
              <a:rPr lang="en" sz="1400">
                <a:latin typeface="Arial"/>
                <a:ea typeface="Arial"/>
                <a:cs typeface="Arial"/>
                <a:sym typeface="Arial"/>
              </a:rPr>
              <a:t> HTML is a specialized application of SGML, designed specifically for web use. It is not a meta-language but a defined set of elements and attributes.</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SGML (Standard Generalized Markup Language):</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Purpose:</a:t>
            </a:r>
            <a:r>
              <a:rPr lang="en" sz="1400">
                <a:latin typeface="Arial"/>
                <a:ea typeface="Arial"/>
                <a:cs typeface="Arial"/>
                <a:sym typeface="Arial"/>
              </a:rPr>
              <a:t> SGML is a standard for defining generalized markup languages for documents. It is a meta-language, meaning it can be used to define other markup languages (like HTML).</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Function:</a:t>
            </a:r>
            <a:r>
              <a:rPr lang="en" sz="1400">
                <a:latin typeface="Arial"/>
                <a:ea typeface="Arial"/>
                <a:cs typeface="Arial"/>
                <a:sym typeface="Arial"/>
              </a:rPr>
              <a:t> SGML provides a framework for defining the structure and rules of different markup languages, including both document structure (e.g., elements and attributes) and syntax.</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Flexibility:</a:t>
            </a:r>
            <a:r>
              <a:rPr lang="en" sz="1400">
                <a:latin typeface="Arial"/>
                <a:ea typeface="Arial"/>
                <a:cs typeface="Arial"/>
                <a:sym typeface="Arial"/>
              </a:rPr>
              <a:t> SGML is highly flexible and can be used to create a wide range of document types beyond web pages, including technical documentation, books, and articles.</a:t>
            </a:r>
            <a:endParaRPr sz="1400">
              <a:latin typeface="Arial"/>
              <a:ea typeface="Arial"/>
              <a:cs typeface="Arial"/>
              <a:sym typeface="Arial"/>
            </a:endParaRPr>
          </a:p>
          <a:p>
            <a:pPr indent="0" lvl="0" marL="0" rtl="0" algn="l">
              <a:lnSpc>
                <a:spcPct val="100000"/>
              </a:lnSpc>
              <a:spcBef>
                <a:spcPts val="1200"/>
              </a:spcBef>
              <a:spcAft>
                <a:spcPts val="0"/>
              </a:spcAft>
              <a:buSzPts val="1350"/>
              <a:buNone/>
            </a:pPr>
            <a:r>
              <a:t/>
            </a:r>
            <a:endParaRPr sz="1400"/>
          </a:p>
        </p:txBody>
      </p:sp>
      <p:sp>
        <p:nvSpPr>
          <p:cNvPr id="628" name="Google Shape;628;p37"/>
          <p:cNvSpPr txBox="1"/>
          <p:nvPr/>
        </p:nvSpPr>
        <p:spPr>
          <a:xfrm>
            <a:off x="901625" y="67625"/>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8"/>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SzPts val="1350"/>
              <a:buNone/>
            </a:pPr>
            <a:r>
              <a:rPr b="1" lang="en" sz="1800">
                <a:latin typeface="Arial"/>
                <a:ea typeface="Arial"/>
                <a:cs typeface="Arial"/>
                <a:sym typeface="Arial"/>
              </a:rPr>
              <a:t>2. Complexity and Use Cases</a:t>
            </a:r>
            <a:endParaRPr b="1" sz="1800">
              <a:latin typeface="Arial"/>
              <a:ea typeface="Arial"/>
              <a:cs typeface="Arial"/>
              <a:sym typeface="Arial"/>
            </a:endParaRPr>
          </a:p>
          <a:p>
            <a:pPr indent="0" lvl="0" marL="0" rtl="0" algn="l">
              <a:lnSpc>
                <a:spcPct val="115000"/>
              </a:lnSpc>
              <a:spcBef>
                <a:spcPts val="1200"/>
              </a:spcBef>
              <a:spcAft>
                <a:spcPts val="0"/>
              </a:spcAft>
              <a:buSzPts val="1350"/>
              <a:buNone/>
            </a:pPr>
            <a:r>
              <a:rPr b="1" lang="en" sz="1400">
                <a:latin typeface="Arial"/>
                <a:ea typeface="Arial"/>
                <a:cs typeface="Arial"/>
                <a:sym typeface="Arial"/>
              </a:rPr>
              <a:t>HTML: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Simplicity:</a:t>
            </a:r>
            <a:r>
              <a:rPr lang="en" sz="1400">
                <a:latin typeface="Arial"/>
                <a:ea typeface="Arial"/>
                <a:cs typeface="Arial"/>
                <a:sym typeface="Arial"/>
              </a:rPr>
              <a:t> HTML is simpler and easier to use because it has a predefined set of tags and attributes designed for web content. It is straightforward, making it accessible to beginners.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Use Case:</a:t>
            </a:r>
            <a:r>
              <a:rPr lang="en" sz="1400">
                <a:latin typeface="Arial"/>
                <a:ea typeface="Arial"/>
                <a:cs typeface="Arial"/>
                <a:sym typeface="Arial"/>
              </a:rPr>
              <a:t> HTML is exclusively used for developing web pages and web applications. Its simplicity and focus on web content make it ideal for internet-related projects.</a:t>
            </a:r>
            <a:endParaRPr sz="1400">
              <a:latin typeface="Arial"/>
              <a:ea typeface="Arial"/>
              <a:cs typeface="Arial"/>
              <a:sym typeface="Arial"/>
            </a:endParaRPr>
          </a:p>
          <a:p>
            <a:pPr indent="0" lvl="0" marL="0" rtl="0" algn="l">
              <a:lnSpc>
                <a:spcPct val="115000"/>
              </a:lnSpc>
              <a:spcBef>
                <a:spcPts val="1200"/>
              </a:spcBef>
              <a:spcAft>
                <a:spcPts val="0"/>
              </a:spcAft>
              <a:buSzPts val="1350"/>
              <a:buNone/>
            </a:pPr>
            <a:r>
              <a:rPr b="1" lang="en" sz="1400">
                <a:latin typeface="Arial"/>
                <a:ea typeface="Arial"/>
                <a:cs typeface="Arial"/>
                <a:sym typeface="Arial"/>
              </a:rPr>
              <a:t>SGML: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Complexity:</a:t>
            </a:r>
            <a:r>
              <a:rPr lang="en" sz="1400">
                <a:latin typeface="Arial"/>
                <a:ea typeface="Arial"/>
                <a:cs typeface="Arial"/>
                <a:sym typeface="Arial"/>
              </a:rPr>
              <a:t> SGML is more complex than HTML because it is not limited to a predefined set of tags and attributes. It requires more understanding of document structure and rules to define new markup languages.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Use Case:</a:t>
            </a:r>
            <a:r>
              <a:rPr lang="en" sz="1400">
                <a:latin typeface="Arial"/>
                <a:ea typeface="Arial"/>
                <a:cs typeface="Arial"/>
                <a:sym typeface="Arial"/>
              </a:rPr>
              <a:t> SGML is used in environments that require a high level of customization and control over document formatting and structure, such as technical documentation, legal documents, and publishing.</a:t>
            </a:r>
            <a:endParaRPr sz="1400">
              <a:latin typeface="Arial"/>
              <a:ea typeface="Arial"/>
              <a:cs typeface="Arial"/>
              <a:sym typeface="Arial"/>
            </a:endParaRPr>
          </a:p>
          <a:p>
            <a:pPr indent="0" lvl="0" marL="0" rtl="0" algn="l">
              <a:lnSpc>
                <a:spcPct val="115000"/>
              </a:lnSpc>
              <a:spcBef>
                <a:spcPts val="1400"/>
              </a:spcBef>
              <a:spcAft>
                <a:spcPts val="0"/>
              </a:spcAft>
              <a:buSzPts val="1350"/>
              <a:buNone/>
            </a:pPr>
            <a:r>
              <a:t/>
            </a:r>
            <a:endParaRPr b="1" sz="1400">
              <a:latin typeface="Arial"/>
              <a:ea typeface="Arial"/>
              <a:cs typeface="Arial"/>
              <a:sym typeface="Arial"/>
            </a:endParaRPr>
          </a:p>
          <a:p>
            <a:pPr indent="0" lvl="0" marL="0" rtl="0" algn="l">
              <a:lnSpc>
                <a:spcPct val="100000"/>
              </a:lnSpc>
              <a:spcBef>
                <a:spcPts val="400"/>
              </a:spcBef>
              <a:spcAft>
                <a:spcPts val="0"/>
              </a:spcAft>
              <a:buSzPts val="1350"/>
              <a:buNone/>
            </a:pPr>
            <a:r>
              <a:t/>
            </a:r>
            <a:endParaRPr sz="1400"/>
          </a:p>
        </p:txBody>
      </p:sp>
      <p:sp>
        <p:nvSpPr>
          <p:cNvPr id="634" name="Google Shape;634;p38"/>
          <p:cNvSpPr txBox="1"/>
          <p:nvPr/>
        </p:nvSpPr>
        <p:spPr>
          <a:xfrm>
            <a:off x="837325" y="0"/>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9"/>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800">
                <a:latin typeface="Arial"/>
                <a:ea typeface="Arial"/>
                <a:cs typeface="Arial"/>
                <a:sym typeface="Arial"/>
              </a:rPr>
              <a:t>3. Flexibility and Extensibility</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HTML: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Fixed Specification:</a:t>
            </a:r>
            <a:r>
              <a:rPr lang="en" sz="1400">
                <a:latin typeface="Arial"/>
                <a:ea typeface="Arial"/>
                <a:cs typeface="Arial"/>
                <a:sym typeface="Arial"/>
              </a:rPr>
              <a:t> HTML has a fixed specification with a defined set of elements and attributes. It does not allow users to create new tags or change its structure.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Extensibility:</a:t>
            </a:r>
            <a:r>
              <a:rPr lang="en" sz="1400">
                <a:latin typeface="Arial"/>
                <a:ea typeface="Arial"/>
                <a:cs typeface="Arial"/>
                <a:sym typeface="Arial"/>
              </a:rPr>
              <a:t> Limited extensibility; however, it can be expanded upon with other technologies like CSS for styling and JavaScript for behavior.</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SGML: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Extensible:</a:t>
            </a:r>
            <a:r>
              <a:rPr lang="en" sz="1400">
                <a:latin typeface="Arial"/>
                <a:ea typeface="Arial"/>
                <a:cs typeface="Arial"/>
                <a:sym typeface="Arial"/>
              </a:rPr>
              <a:t> SGML is highly extensible, allowing users to define their own document types (DTD - Document Type Definition) and create custom tags, making it suitable for a wide range of applications.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Flexibility:</a:t>
            </a:r>
            <a:r>
              <a:rPr lang="en" sz="1400">
                <a:latin typeface="Arial"/>
                <a:ea typeface="Arial"/>
                <a:cs typeface="Arial"/>
                <a:sym typeface="Arial"/>
              </a:rPr>
              <a:t> Provides a robust framework for defining document structure and rules, which can be tailored to various needs across different industries.</a:t>
            </a:r>
            <a:endParaRPr sz="14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b="1" sz="1400">
              <a:latin typeface="Arial"/>
              <a:ea typeface="Arial"/>
              <a:cs typeface="Arial"/>
              <a:sym typeface="Arial"/>
            </a:endParaRPr>
          </a:p>
          <a:p>
            <a:pPr indent="0" lvl="0" marL="0" rtl="0" algn="l">
              <a:lnSpc>
                <a:spcPct val="115000"/>
              </a:lnSpc>
              <a:spcBef>
                <a:spcPts val="1400"/>
              </a:spcBef>
              <a:spcAft>
                <a:spcPts val="0"/>
              </a:spcAft>
              <a:buSzPts val="1350"/>
              <a:buNone/>
            </a:pPr>
            <a:r>
              <a:t/>
            </a:r>
            <a:endParaRPr b="1" sz="1400">
              <a:latin typeface="Arial"/>
              <a:ea typeface="Arial"/>
              <a:cs typeface="Arial"/>
              <a:sym typeface="Arial"/>
            </a:endParaRPr>
          </a:p>
          <a:p>
            <a:pPr indent="0" lvl="0" marL="0" rtl="0" algn="l">
              <a:lnSpc>
                <a:spcPct val="100000"/>
              </a:lnSpc>
              <a:spcBef>
                <a:spcPts val="400"/>
              </a:spcBef>
              <a:spcAft>
                <a:spcPts val="0"/>
              </a:spcAft>
              <a:buSzPts val="1350"/>
              <a:buNone/>
            </a:pPr>
            <a:r>
              <a:t/>
            </a:r>
            <a:endParaRPr sz="1400"/>
          </a:p>
        </p:txBody>
      </p:sp>
      <p:sp>
        <p:nvSpPr>
          <p:cNvPr id="640" name="Google Shape;640;p39"/>
          <p:cNvSpPr txBox="1"/>
          <p:nvPr/>
        </p:nvSpPr>
        <p:spPr>
          <a:xfrm>
            <a:off x="901625" y="0"/>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Logical view of document</a:t>
            </a:r>
            <a:endParaRPr/>
          </a:p>
        </p:txBody>
      </p:sp>
      <p:sp>
        <p:nvSpPr>
          <p:cNvPr id="427" name="Google Shape;427;p4"/>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0"/>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800">
                <a:latin typeface="Arial"/>
                <a:ea typeface="Arial"/>
                <a:cs typeface="Arial"/>
                <a:sym typeface="Arial"/>
              </a:rPr>
              <a:t>4. Standards and Adoption</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HTML: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Standardization:</a:t>
            </a:r>
            <a:r>
              <a:rPr lang="en" sz="1400">
                <a:latin typeface="Arial"/>
                <a:ea typeface="Arial"/>
                <a:cs typeface="Arial"/>
                <a:sym typeface="Arial"/>
              </a:rPr>
              <a:t> HTML is standardized by the World Wide Web Consortium (W3C) and is a widely adopted standard for web development. It has a clear evolution path with different versions (HTML4, XHTML, HTML5, etc.).</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Adoption:</a:t>
            </a:r>
            <a:r>
              <a:rPr lang="en" sz="1400">
                <a:latin typeface="Arial"/>
                <a:ea typeface="Arial"/>
                <a:cs typeface="Arial"/>
                <a:sym typeface="Arial"/>
              </a:rPr>
              <a:t> HTML is universally supported by all web browsers and is the backbone of web development.</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SGML: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Standardization:</a:t>
            </a:r>
            <a:r>
              <a:rPr lang="en" sz="1400">
                <a:latin typeface="Arial"/>
                <a:ea typeface="Arial"/>
                <a:cs typeface="Arial"/>
                <a:sym typeface="Arial"/>
              </a:rPr>
              <a:t> SGML is an international standard (ISO 8879) for defining generalized markup languages, but it is less frequently updated due to its broad scope and complexity.</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Adoption:</a:t>
            </a:r>
            <a:r>
              <a:rPr lang="en" sz="1400">
                <a:latin typeface="Arial"/>
                <a:ea typeface="Arial"/>
                <a:cs typeface="Arial"/>
                <a:sym typeface="Arial"/>
              </a:rPr>
              <a:t> SGML is less commonly used today, with its complexity leading to the adoption of simpler languages like XML (eXtensible Markup Language), which is a simplified subset of SGML.</a:t>
            </a:r>
            <a:endParaRPr sz="14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b="1" sz="14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b="1" sz="1400">
              <a:latin typeface="Arial"/>
              <a:ea typeface="Arial"/>
              <a:cs typeface="Arial"/>
              <a:sym typeface="Arial"/>
            </a:endParaRPr>
          </a:p>
          <a:p>
            <a:pPr indent="0" lvl="0" marL="0" rtl="0" algn="l">
              <a:lnSpc>
                <a:spcPct val="115000"/>
              </a:lnSpc>
              <a:spcBef>
                <a:spcPts val="1400"/>
              </a:spcBef>
              <a:spcAft>
                <a:spcPts val="0"/>
              </a:spcAft>
              <a:buSzPts val="1350"/>
              <a:buNone/>
            </a:pPr>
            <a:r>
              <a:t/>
            </a:r>
            <a:endParaRPr b="1" sz="1400">
              <a:latin typeface="Arial"/>
              <a:ea typeface="Arial"/>
              <a:cs typeface="Arial"/>
              <a:sym typeface="Arial"/>
            </a:endParaRPr>
          </a:p>
          <a:p>
            <a:pPr indent="0" lvl="0" marL="0" rtl="0" algn="l">
              <a:lnSpc>
                <a:spcPct val="100000"/>
              </a:lnSpc>
              <a:spcBef>
                <a:spcPts val="400"/>
              </a:spcBef>
              <a:spcAft>
                <a:spcPts val="0"/>
              </a:spcAft>
              <a:buSzPts val="1350"/>
              <a:buNone/>
            </a:pPr>
            <a:r>
              <a:t/>
            </a:r>
            <a:endParaRPr sz="1400">
              <a:latin typeface="Arial"/>
              <a:ea typeface="Arial"/>
              <a:cs typeface="Arial"/>
              <a:sym typeface="Arial"/>
            </a:endParaRPr>
          </a:p>
        </p:txBody>
      </p:sp>
      <p:sp>
        <p:nvSpPr>
          <p:cNvPr id="646" name="Google Shape;646;p40"/>
          <p:cNvSpPr txBox="1"/>
          <p:nvPr/>
        </p:nvSpPr>
        <p:spPr>
          <a:xfrm>
            <a:off x="901625" y="67625"/>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1"/>
          <p:cNvSpPr txBox="1"/>
          <p:nvPr>
            <p:ph type="title"/>
          </p:nvPr>
        </p:nvSpPr>
        <p:spPr>
          <a:xfrm>
            <a:off x="775087" y="-3"/>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400"/>
              <a:t>XML</a:t>
            </a:r>
            <a:endParaRPr b="1" sz="2400"/>
          </a:p>
        </p:txBody>
      </p:sp>
      <p:sp>
        <p:nvSpPr>
          <p:cNvPr id="652" name="Google Shape;652;p41"/>
          <p:cNvSpPr txBox="1"/>
          <p:nvPr>
            <p:ph idx="1" type="body"/>
          </p:nvPr>
        </p:nvSpPr>
        <p:spPr>
          <a:xfrm>
            <a:off x="516750" y="690300"/>
            <a:ext cx="8110500" cy="4347600"/>
          </a:xfrm>
          <a:prstGeom prst="rect">
            <a:avLst/>
          </a:prstGeom>
          <a:noFill/>
          <a:ln>
            <a:noFill/>
          </a:ln>
        </p:spPr>
        <p:txBody>
          <a:bodyPr anchorCtr="0" anchor="t" bIns="45700" lIns="91425" spcFirstLastPara="1" rIns="91425" wrap="square" tIns="45700">
            <a:noAutofit/>
          </a:bodyPr>
          <a:lstStyle/>
          <a:p>
            <a:pPr indent="-311150" lvl="0" marL="457200" marR="621030" rtl="0" algn="just">
              <a:lnSpc>
                <a:spcPct val="100833"/>
              </a:lnSpc>
              <a:spcBef>
                <a:spcPts val="825"/>
              </a:spcBef>
              <a:spcAft>
                <a:spcPts val="0"/>
              </a:spcAft>
              <a:buSzPts val="1300"/>
              <a:buFont typeface="Verdana"/>
              <a:buChar char="■"/>
            </a:pPr>
            <a:r>
              <a:rPr lang="en" sz="1300"/>
              <a:t>XML stands for eXtensible Markup Language and is a simplified subset of SGML. That is, XML is not a markup language, as HTML is, but a metalanguage that is capable of containing markup languages in the same way as SGML. </a:t>
            </a:r>
            <a:endParaRPr sz="1300"/>
          </a:p>
          <a:p>
            <a:pPr indent="-311150" lvl="0" marL="457200" marR="621030" rtl="0" algn="just">
              <a:lnSpc>
                <a:spcPct val="100833"/>
              </a:lnSpc>
              <a:spcBef>
                <a:spcPts val="0"/>
              </a:spcBef>
              <a:spcAft>
                <a:spcPts val="0"/>
              </a:spcAft>
              <a:buSzPts val="1300"/>
              <a:buFont typeface="Verdana"/>
              <a:buChar char="■"/>
            </a:pPr>
            <a:r>
              <a:rPr lang="en" sz="1300"/>
              <a:t>XML allows a human-readable semantic markup, which is also machine-readable. As a result, XML makes it easier to develop and deploy new specific markup, enabling automatic authoring, parsing, and processing of networked data. </a:t>
            </a:r>
            <a:endParaRPr sz="1300"/>
          </a:p>
          <a:p>
            <a:pPr indent="-311150" lvl="0" marL="457200" marR="621030" rtl="0" algn="just">
              <a:lnSpc>
                <a:spcPct val="100833"/>
              </a:lnSpc>
              <a:spcBef>
                <a:spcPts val="0"/>
              </a:spcBef>
              <a:spcAft>
                <a:spcPts val="0"/>
              </a:spcAft>
              <a:buSzPts val="1300"/>
              <a:buFont typeface="Verdana"/>
              <a:buChar char="■"/>
            </a:pPr>
            <a:r>
              <a:rPr lang="en" sz="1300"/>
              <a:t>In some ways, XML allows one to do many things that today are done by Java scripts or other program interfaces.</a:t>
            </a:r>
            <a:endParaRPr sz="1300"/>
          </a:p>
          <a:p>
            <a:pPr indent="-311150" lvl="0" marL="457200" marR="621030" rtl="0" algn="just">
              <a:lnSpc>
                <a:spcPct val="100833"/>
              </a:lnSpc>
              <a:spcBef>
                <a:spcPts val="0"/>
              </a:spcBef>
              <a:spcAft>
                <a:spcPts val="0"/>
              </a:spcAft>
              <a:buSzPts val="1300"/>
              <a:buFont typeface="Verdana"/>
              <a:buChar char="■"/>
            </a:pPr>
            <a:r>
              <a:rPr lang="en" sz="1300"/>
              <a:t>XML does not have many of the restrictions imposed by HTML but on the other hand imposes a more rigid syntax on the markup, which becomes important at processing time.  </a:t>
            </a:r>
            <a:endParaRPr sz="1300"/>
          </a:p>
          <a:p>
            <a:pPr indent="-311150" lvl="0" marL="457200" marR="621030" rtl="0" algn="just">
              <a:lnSpc>
                <a:spcPct val="100833"/>
              </a:lnSpc>
              <a:spcBef>
                <a:spcPts val="0"/>
              </a:spcBef>
              <a:spcAft>
                <a:spcPts val="0"/>
              </a:spcAft>
              <a:buSzPts val="1300"/>
              <a:buChar char="■"/>
            </a:pPr>
            <a:r>
              <a:rPr lang="en" sz="1300"/>
              <a:t>In XML, ending tags cannot be omitted.  Also, tags for elements that do not have any content, like BR and IMG, are specially marked by a slash before the closing angle bracket. </a:t>
            </a:r>
            <a:endParaRPr sz="1300"/>
          </a:p>
          <a:p>
            <a:pPr indent="-311150" lvl="0" marL="457200" marR="621030" rtl="0" algn="just">
              <a:lnSpc>
                <a:spcPct val="100833"/>
              </a:lnSpc>
              <a:spcBef>
                <a:spcPts val="0"/>
              </a:spcBef>
              <a:spcAft>
                <a:spcPts val="0"/>
              </a:spcAft>
              <a:buSzPts val="1300"/>
              <a:buChar char="■"/>
            </a:pPr>
            <a:r>
              <a:rPr lang="en" sz="1300"/>
              <a:t>XML also distinguishes upper and lower case, so img and IMG are different tags (this is not true in HTML). </a:t>
            </a:r>
            <a:endParaRPr sz="1300"/>
          </a:p>
          <a:p>
            <a:pPr indent="-311150" lvl="0" marL="457200" marR="621030" rtl="0" algn="just">
              <a:lnSpc>
                <a:spcPct val="100833"/>
              </a:lnSpc>
              <a:spcBef>
                <a:spcPts val="0"/>
              </a:spcBef>
              <a:spcAft>
                <a:spcPts val="0"/>
              </a:spcAft>
              <a:buSzPts val="1300"/>
              <a:buChar char="■"/>
            </a:pPr>
            <a:r>
              <a:rPr lang="en" sz="1300"/>
              <a:t>In addition, all attribute values must be between quotes. This implies that parsing XML without knowledge of the tags is easier. </a:t>
            </a:r>
            <a:endParaRPr sz="1300"/>
          </a:p>
          <a:p>
            <a:pPr indent="-311150" lvl="0" marL="457200" marR="621030" rtl="0" algn="just">
              <a:lnSpc>
                <a:spcPct val="100833"/>
              </a:lnSpc>
              <a:spcBef>
                <a:spcPts val="0"/>
              </a:spcBef>
              <a:spcAft>
                <a:spcPts val="0"/>
              </a:spcAft>
              <a:buSzPts val="1300"/>
              <a:buChar char="■"/>
            </a:pPr>
            <a:r>
              <a:rPr lang="en" sz="900">
                <a:latin typeface="Times New Roman"/>
                <a:ea typeface="Times New Roman"/>
                <a:cs typeface="Times New Roman"/>
                <a:sym typeface="Times New Roman"/>
              </a:rPr>
              <a:t> </a:t>
            </a:r>
            <a:r>
              <a:rPr lang="en" sz="1300"/>
              <a:t>In particular, using a DTD is optional.  If there is no DTD, the tags are obtained while the parsing is done</a:t>
            </a:r>
            <a:endParaRPr sz="1300"/>
          </a:p>
          <a:p>
            <a:pPr indent="0" lvl="0" marL="57150" rtl="0" algn="l">
              <a:lnSpc>
                <a:spcPct val="100000"/>
              </a:lnSpc>
              <a:spcBef>
                <a:spcPts val="360"/>
              </a:spcBef>
              <a:spcAft>
                <a:spcPts val="0"/>
              </a:spcAft>
              <a:buSzPts val="1350"/>
              <a:buNone/>
            </a:pPr>
            <a:r>
              <a:t/>
            </a:r>
            <a:endParaRPr sz="13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2"/>
          <p:cNvSpPr txBox="1"/>
          <p:nvPr>
            <p:ph idx="1" type="body"/>
          </p:nvPr>
        </p:nvSpPr>
        <p:spPr>
          <a:xfrm>
            <a:off x="687787" y="0"/>
            <a:ext cx="8110500" cy="3143400"/>
          </a:xfrm>
          <a:prstGeom prst="rect">
            <a:avLst/>
          </a:prstGeom>
          <a:noFill/>
          <a:ln>
            <a:noFill/>
          </a:ln>
        </p:spPr>
        <p:txBody>
          <a:bodyPr anchorCtr="0" anchor="t" bIns="45700" lIns="91425" spcFirstLastPara="1" rIns="91425" wrap="square" tIns="45700">
            <a:noAutofit/>
          </a:bodyPr>
          <a:lstStyle/>
          <a:p>
            <a:pPr indent="-311150" lvl="0" marL="457200" marR="684530" rtl="0" algn="just">
              <a:lnSpc>
                <a:spcPct val="102083"/>
              </a:lnSpc>
              <a:spcBef>
                <a:spcPts val="0"/>
              </a:spcBef>
              <a:spcAft>
                <a:spcPts val="0"/>
              </a:spcAft>
              <a:buSzPts val="1300"/>
              <a:buFont typeface="Verdana"/>
              <a:buChar char="■"/>
            </a:pPr>
            <a:r>
              <a:rPr lang="en" sz="1300"/>
              <a:t>XML allows any user to define new tags, define more complex structures (for example, unbounded nesting with the same rules of SGML) and has data validation capabilities.</a:t>
            </a:r>
            <a:endParaRPr sz="1300"/>
          </a:p>
          <a:p>
            <a:pPr indent="-311150" lvl="0" marL="457200" marR="684530" rtl="0" algn="just">
              <a:lnSpc>
                <a:spcPct val="102083"/>
              </a:lnSpc>
              <a:spcBef>
                <a:spcPts val="0"/>
              </a:spcBef>
              <a:spcAft>
                <a:spcPts val="0"/>
              </a:spcAft>
              <a:buSzPts val="1300"/>
              <a:buFont typeface="Verdana"/>
              <a:buChar char="■"/>
            </a:pPr>
            <a:r>
              <a:rPr lang="en" sz="1300"/>
              <a:t>XML removes the requirement for the existence of a DTD, which can be parsed directly from the data. Removing the DTD places even more importance on the application documentation. This can also have a large impact on the functions that the software provides.</a:t>
            </a:r>
            <a:endParaRPr sz="1300"/>
          </a:p>
          <a:p>
            <a:pPr indent="-311150" lvl="0" marL="457200" marR="641985" rtl="0" algn="just">
              <a:lnSpc>
                <a:spcPct val="102500"/>
              </a:lnSpc>
              <a:spcBef>
                <a:spcPts val="0"/>
              </a:spcBef>
              <a:spcAft>
                <a:spcPts val="0"/>
              </a:spcAft>
              <a:buSzPts val="1300"/>
              <a:buFont typeface="Verdana"/>
              <a:buChar char="■"/>
            </a:pPr>
            <a:r>
              <a:rPr lang="en" sz="1300"/>
              <a:t>The Extensible Stylesheet Language (XSL) is the XML counterpart of Cascading Style Sheets. XSL is designed to transform and style highly-structured, data-rich documents written in XML. For example, with XSL it would be possible to automatically extract a table of contents from a document. </a:t>
            </a:r>
            <a:endParaRPr sz="1300"/>
          </a:p>
          <a:p>
            <a:pPr indent="-311150" lvl="0" marL="457200" marR="641985" rtl="0" algn="just">
              <a:lnSpc>
                <a:spcPct val="102500"/>
              </a:lnSpc>
              <a:spcBef>
                <a:spcPts val="0"/>
              </a:spcBef>
              <a:spcAft>
                <a:spcPts val="0"/>
              </a:spcAft>
              <a:buSzPts val="1300"/>
              <a:buFont typeface="Verdana"/>
              <a:buChar char="■"/>
            </a:pPr>
            <a:r>
              <a:rPr lang="en" sz="1300"/>
              <a:t>The syntax of XSL has been defined using XML. In addition to adding style to a document, XSL can be used to transform XML documents to HTML and CSS. This is analogous to macros in a word processor.</a:t>
            </a:r>
            <a:endParaRPr sz="1300"/>
          </a:p>
          <a:p>
            <a:pPr indent="-311150" lvl="0" marL="457200" marR="641985" rtl="0" algn="just">
              <a:lnSpc>
                <a:spcPct val="102083"/>
              </a:lnSpc>
              <a:spcBef>
                <a:spcPts val="0"/>
              </a:spcBef>
              <a:spcAft>
                <a:spcPts val="0"/>
              </a:spcAft>
              <a:buSzPts val="1300"/>
              <a:buFont typeface="Verdana"/>
              <a:buChar char="■"/>
            </a:pPr>
            <a:r>
              <a:rPr lang="en" sz="1300"/>
              <a:t>Another extension to XML, defined using XML, is the Extensible Linking Language (XLL). XLL defines different types of links, including external and internal links.</a:t>
            </a:r>
            <a:endParaRPr sz="1300"/>
          </a:p>
          <a:p>
            <a:pPr indent="-311150" lvl="0" marL="457200" marR="641985" rtl="0" algn="just">
              <a:lnSpc>
                <a:spcPct val="102083"/>
              </a:lnSpc>
              <a:spcBef>
                <a:spcPts val="0"/>
              </a:spcBef>
              <a:spcAft>
                <a:spcPts val="0"/>
              </a:spcAft>
              <a:buSzPts val="1300"/>
              <a:buFont typeface="Verdana"/>
              <a:buChar char="■"/>
            </a:pPr>
            <a:r>
              <a:rPr lang="en" sz="1300"/>
              <a:t>In particular, any element type can be the origin of a link and outgoing links can be defined on documents that cannot be modified. The behavior of the links is also more generic. </a:t>
            </a:r>
            <a:endParaRPr sz="1300"/>
          </a:p>
          <a:p>
            <a:pPr indent="-311150" lvl="0" marL="457200" marR="641985" rtl="0" algn="just">
              <a:lnSpc>
                <a:spcPct val="102083"/>
              </a:lnSpc>
              <a:spcBef>
                <a:spcPts val="0"/>
              </a:spcBef>
              <a:spcAft>
                <a:spcPts val="0"/>
              </a:spcAft>
              <a:buSzPts val="1300"/>
              <a:buFont typeface="Verdana"/>
              <a:buChar char="■"/>
            </a:pPr>
            <a:r>
              <a:rPr lang="en" sz="1300"/>
              <a:t>The object linked can be embedded in, or replace the document. It is also possible to generate a new context without changing the current application (for example, the object is displayed in a new window).</a:t>
            </a:r>
            <a:endParaRPr sz="1300"/>
          </a:p>
          <a:p>
            <a:pPr indent="0" lvl="0" marL="457200" rtl="0" algn="l">
              <a:lnSpc>
                <a:spcPct val="100000"/>
              </a:lnSpc>
              <a:spcBef>
                <a:spcPts val="360"/>
              </a:spcBef>
              <a:spcAft>
                <a:spcPts val="0"/>
              </a:spcAft>
              <a:buSzPts val="1350"/>
              <a:buNone/>
            </a:pPr>
            <a:r>
              <a:t/>
            </a:r>
            <a:endParaRPr sz="1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3"/>
          <p:cNvSpPr txBox="1"/>
          <p:nvPr>
            <p:ph idx="1" type="body"/>
          </p:nvPr>
        </p:nvSpPr>
        <p:spPr>
          <a:xfrm>
            <a:off x="740875" y="431600"/>
            <a:ext cx="8743800" cy="3143400"/>
          </a:xfrm>
          <a:prstGeom prst="rect">
            <a:avLst/>
          </a:prstGeom>
          <a:noFill/>
          <a:ln>
            <a:noFill/>
          </a:ln>
        </p:spPr>
        <p:txBody>
          <a:bodyPr anchorCtr="0" anchor="t" bIns="45700" lIns="91425" spcFirstLastPara="1" rIns="91425" wrap="square" tIns="45700">
            <a:noAutofit/>
          </a:bodyPr>
          <a:lstStyle/>
          <a:p>
            <a:pPr indent="-311150" lvl="0" marL="457200" marR="641985" rtl="0" algn="just">
              <a:lnSpc>
                <a:spcPct val="102083"/>
              </a:lnSpc>
              <a:spcBef>
                <a:spcPts val="0"/>
              </a:spcBef>
              <a:spcAft>
                <a:spcPts val="0"/>
              </a:spcAft>
              <a:buSzPts val="1300"/>
              <a:buChar char="■"/>
            </a:pPr>
            <a:r>
              <a:rPr lang="en" sz="1300"/>
              <a:t>Another extension to XML, defined using XML, is the Extensible Linking Language (XLL). </a:t>
            </a:r>
            <a:endParaRPr sz="1300"/>
          </a:p>
          <a:p>
            <a:pPr indent="-311150" lvl="0" marL="457200" marR="641985" rtl="0" algn="just">
              <a:lnSpc>
                <a:spcPct val="102083"/>
              </a:lnSpc>
              <a:spcBef>
                <a:spcPts val="0"/>
              </a:spcBef>
              <a:spcAft>
                <a:spcPts val="0"/>
              </a:spcAft>
              <a:buSzPts val="1300"/>
              <a:buChar char="■"/>
            </a:pPr>
            <a:r>
              <a:rPr lang="en" sz="1300"/>
              <a:t>XLL defines different types of links, including external and internal links. </a:t>
            </a:r>
            <a:endParaRPr sz="1300"/>
          </a:p>
          <a:p>
            <a:pPr indent="-311150" lvl="0" marL="457200" marR="641985" rtl="0" algn="just">
              <a:lnSpc>
                <a:spcPct val="102083"/>
              </a:lnSpc>
              <a:spcBef>
                <a:spcPts val="0"/>
              </a:spcBef>
              <a:spcAft>
                <a:spcPts val="0"/>
              </a:spcAft>
              <a:buSzPts val="1300"/>
              <a:buChar char="■"/>
            </a:pPr>
            <a:r>
              <a:rPr lang="en" sz="1300"/>
              <a:t>In particular, any element type can be the origin of a link and outgoing links can be defined on documents that cannot be modified. </a:t>
            </a:r>
            <a:endParaRPr sz="1300"/>
          </a:p>
          <a:p>
            <a:pPr indent="-311150" lvl="0" marL="457200" marR="641985" rtl="0" algn="just">
              <a:lnSpc>
                <a:spcPct val="102083"/>
              </a:lnSpc>
              <a:spcBef>
                <a:spcPts val="0"/>
              </a:spcBef>
              <a:spcAft>
                <a:spcPts val="0"/>
              </a:spcAft>
              <a:buSzPts val="1300"/>
              <a:buChar char="■"/>
            </a:pPr>
            <a:r>
              <a:rPr lang="en" sz="1300"/>
              <a:t>The behavior of the links is also more generic. </a:t>
            </a:r>
            <a:endParaRPr sz="1300"/>
          </a:p>
          <a:p>
            <a:pPr indent="-311150" lvl="0" marL="457200" marR="641985" rtl="0" algn="just">
              <a:lnSpc>
                <a:spcPct val="102083"/>
              </a:lnSpc>
              <a:spcBef>
                <a:spcPts val="0"/>
              </a:spcBef>
              <a:spcAft>
                <a:spcPts val="0"/>
              </a:spcAft>
              <a:buSzPts val="1300"/>
              <a:buChar char="■"/>
            </a:pPr>
            <a:r>
              <a:rPr lang="en" sz="1300"/>
              <a:t>The object linked can be embedded in, or replace the document. </a:t>
            </a:r>
            <a:endParaRPr sz="1300"/>
          </a:p>
          <a:p>
            <a:pPr indent="-311150" lvl="0" marL="457200" marR="641985" rtl="0" algn="just">
              <a:lnSpc>
                <a:spcPct val="102083"/>
              </a:lnSpc>
              <a:spcBef>
                <a:spcPts val="0"/>
              </a:spcBef>
              <a:spcAft>
                <a:spcPts val="0"/>
              </a:spcAft>
              <a:buSzPts val="1300"/>
              <a:buChar char="■"/>
            </a:pPr>
            <a:r>
              <a:rPr lang="en" sz="1300"/>
              <a:t>It is also possible to generate a new context without changing the current application (for example, the object is displayed in a new window).</a:t>
            </a:r>
            <a:endParaRPr sz="1300"/>
          </a:p>
          <a:p>
            <a:pPr indent="0" lvl="0" marL="457200" marR="641985" rtl="0" algn="just">
              <a:lnSpc>
                <a:spcPct val="102083"/>
              </a:lnSpc>
              <a:spcBef>
                <a:spcPts val="0"/>
              </a:spcBef>
              <a:spcAft>
                <a:spcPts val="0"/>
              </a:spcAft>
              <a:buSzPts val="1350"/>
              <a:buNone/>
            </a:pPr>
            <a:r>
              <a:t/>
            </a:r>
            <a:endParaRPr sz="1300"/>
          </a:p>
          <a:p>
            <a:pPr indent="0" lvl="0" marL="0" rtl="0" algn="l">
              <a:lnSpc>
                <a:spcPct val="86250"/>
              </a:lnSpc>
              <a:spcBef>
                <a:spcPts val="85"/>
              </a:spcBef>
              <a:spcAft>
                <a:spcPts val="0"/>
              </a:spcAft>
              <a:buSzPts val="1350"/>
              <a:buNone/>
            </a:pPr>
            <a:r>
              <a:rPr lang="en" sz="1300"/>
              <a:t>Recent uses of XML include:</a:t>
            </a:r>
            <a:endParaRPr sz="1300"/>
          </a:p>
          <a:p>
            <a:pPr indent="-311150" lvl="1" marL="914400" marR="645160" rtl="0" algn="just">
              <a:lnSpc>
                <a:spcPct val="100000"/>
              </a:lnSpc>
              <a:spcBef>
                <a:spcPts val="30"/>
              </a:spcBef>
              <a:spcAft>
                <a:spcPts val="0"/>
              </a:spcAft>
              <a:buSzPts val="1300"/>
              <a:buChar char="❏"/>
            </a:pPr>
            <a:r>
              <a:rPr b="1" lang="en" sz="1300"/>
              <a:t> Mathematical Markup Language </a:t>
            </a:r>
            <a:r>
              <a:rPr lang="en" sz="1300"/>
              <a:t>(MathML): two sets of tags, one 	for presentation of formulas and another for the meaning of mathematical 	expressions.</a:t>
            </a:r>
            <a:endParaRPr sz="1300"/>
          </a:p>
          <a:p>
            <a:pPr indent="-311150" lvl="1" marL="914400" marR="642620" rtl="0" algn="just">
              <a:lnSpc>
                <a:spcPct val="104166"/>
              </a:lnSpc>
              <a:spcBef>
                <a:spcPts val="360"/>
              </a:spcBef>
              <a:spcAft>
                <a:spcPts val="0"/>
              </a:spcAft>
              <a:buSzPts val="1300"/>
              <a:buChar char="❏"/>
            </a:pPr>
            <a:r>
              <a:rPr b="1" lang="en" sz="1300"/>
              <a:t>Synchronized Multimedia Integration Language </a:t>
            </a:r>
            <a:r>
              <a:rPr lang="en" sz="1300"/>
              <a:t>(SMIL): a declarative language for scheduling multimedia presentations in the Web, where 	the position and activation time of different objects can be specified.</a:t>
            </a:r>
            <a:endParaRPr sz="1300"/>
          </a:p>
          <a:p>
            <a:pPr indent="-311150" lvl="1" marL="914400" marR="648335" rtl="0" algn="just">
              <a:lnSpc>
                <a:spcPct val="108333"/>
              </a:lnSpc>
              <a:spcBef>
                <a:spcPts val="210"/>
              </a:spcBef>
              <a:spcAft>
                <a:spcPts val="0"/>
              </a:spcAft>
              <a:buSzPts val="1300"/>
              <a:buChar char="❏"/>
            </a:pPr>
            <a:r>
              <a:rPr b="1" lang="en" sz="1300"/>
              <a:t>Resource Description Format </a:t>
            </a:r>
            <a:r>
              <a:rPr lang="en" sz="1300"/>
              <a:t>: meta-data information for XML should be given using RDF.</a:t>
            </a:r>
            <a:endParaRPr sz="1300"/>
          </a:p>
          <a:p>
            <a:pPr indent="57150" lvl="0" marL="0" rtl="0" algn="l">
              <a:lnSpc>
                <a:spcPct val="100000"/>
              </a:lnSpc>
              <a:spcBef>
                <a:spcPts val="360"/>
              </a:spcBef>
              <a:spcAft>
                <a:spcPts val="0"/>
              </a:spcAft>
              <a:buSzPts val="1350"/>
              <a:buNone/>
            </a:pPr>
            <a:r>
              <a:t/>
            </a:r>
            <a:endParaRPr sz="13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4"/>
          <p:cNvSpPr txBox="1"/>
          <p:nvPr>
            <p:ph type="title"/>
          </p:nvPr>
        </p:nvSpPr>
        <p:spPr>
          <a:xfrm>
            <a:off x="871537" y="1273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Examples of Metadata Standards</a:t>
            </a:r>
            <a:endParaRPr/>
          </a:p>
        </p:txBody>
      </p:sp>
      <p:sp>
        <p:nvSpPr>
          <p:cNvPr id="668" name="Google Shape;668;p44"/>
          <p:cNvSpPr txBox="1"/>
          <p:nvPr>
            <p:ph idx="1" type="body"/>
          </p:nvPr>
        </p:nvSpPr>
        <p:spPr>
          <a:xfrm>
            <a:off x="912812" y="8953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300"/>
              <a:t>Various metadata standards are used to ensure consistency and interoperability across different fields:</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Dublin Core</a:t>
            </a:r>
            <a:r>
              <a:rPr lang="en" sz="1300"/>
              <a:t>: A simple and widely used standard for descriptive metadata, typically for web resources. It includes 15 core elements such as Title, Creator, Subject, and Date.</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MARC (Machine-Readable Cataloging)</a:t>
            </a:r>
            <a:r>
              <a:rPr lang="en" sz="1300"/>
              <a:t>: Used by libraries to describe books and other materials in their collections. It provides detailed bibliographic information in a standardized format.</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EXIF (Exchangeable Image File Format)</a:t>
            </a:r>
            <a:r>
              <a:rPr lang="en" sz="1300"/>
              <a:t>: A standard for image metadata that stores information like camera settings, exposure, date, and time the photo was taken.</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MODS (Metadata Object Description Schema)</a:t>
            </a:r>
            <a:r>
              <a:rPr lang="en" sz="1300"/>
              <a:t>: A bibliographic description standard that is more detailed than Dublin Core but simpler than MARC, often used in digital libraries.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VRA Core</a:t>
            </a:r>
            <a:r>
              <a:rPr lang="en" sz="1300"/>
              <a:t>: Developed by the Visual Resources Association, this standard is used for describing visual resources, such as images and artworks.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PREMIS (Preservation Metadata: Implementation Strategies)</a:t>
            </a:r>
            <a:r>
              <a:rPr lang="en" sz="1300"/>
              <a:t>: A standard for preservation metadata that supports digital preservation activities and ensures the long-term usability of digital objects.</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5"/>
          <p:cNvSpPr txBox="1"/>
          <p:nvPr>
            <p:ph type="title"/>
          </p:nvPr>
        </p:nvSpPr>
        <p:spPr>
          <a:xfrm>
            <a:off x="775075" y="-2"/>
            <a:ext cx="8163000" cy="851100"/>
          </a:xfrm>
          <a:prstGeom prst="rect">
            <a:avLst/>
          </a:prstGeom>
          <a:noFill/>
          <a:ln>
            <a:noFill/>
          </a:ln>
        </p:spPr>
        <p:txBody>
          <a:bodyPr anchorCtr="0" anchor="b" bIns="45700" lIns="91425" spcFirstLastPara="1" rIns="91425" wrap="square" tIns="45700">
            <a:spAutoFit/>
          </a:bodyPr>
          <a:lstStyle/>
          <a:p>
            <a:pPr indent="0" lvl="0" marL="746125" rtl="0" algn="l">
              <a:lnSpc>
                <a:spcPct val="105416"/>
              </a:lnSpc>
              <a:spcBef>
                <a:spcPts val="1090"/>
              </a:spcBef>
              <a:spcAft>
                <a:spcPts val="0"/>
              </a:spcAft>
              <a:buClr>
                <a:schemeClr val="dk1"/>
              </a:buClr>
              <a:buSzPts val="1100"/>
              <a:buFont typeface="Arial"/>
              <a:buNone/>
            </a:pPr>
            <a:r>
              <a:rPr b="1" lang="en" sz="2400">
                <a:solidFill>
                  <a:schemeClr val="dk1"/>
                </a:solidFill>
              </a:rPr>
              <a:t>Multimedia</a:t>
            </a:r>
            <a:endParaRPr sz="2400">
              <a:solidFill>
                <a:schemeClr val="dk1"/>
              </a:solidFill>
            </a:endParaRPr>
          </a:p>
          <a:p>
            <a:pPr indent="0" lvl="0" marL="0" rtl="0" algn="l">
              <a:lnSpc>
                <a:spcPct val="100000"/>
              </a:lnSpc>
              <a:spcBef>
                <a:spcPts val="0"/>
              </a:spcBef>
              <a:spcAft>
                <a:spcPts val="0"/>
              </a:spcAft>
              <a:buSzPts val="1400"/>
              <a:buNone/>
            </a:pPr>
            <a:r>
              <a:t/>
            </a:r>
            <a:endParaRPr sz="2400"/>
          </a:p>
        </p:txBody>
      </p:sp>
      <p:sp>
        <p:nvSpPr>
          <p:cNvPr id="674" name="Google Shape;674;p45"/>
          <p:cNvSpPr txBox="1"/>
          <p:nvPr>
            <p:ph idx="1" type="body"/>
          </p:nvPr>
        </p:nvSpPr>
        <p:spPr>
          <a:xfrm>
            <a:off x="660525" y="598050"/>
            <a:ext cx="8483400" cy="3974100"/>
          </a:xfrm>
          <a:prstGeom prst="rect">
            <a:avLst/>
          </a:prstGeom>
          <a:noFill/>
          <a:ln>
            <a:noFill/>
          </a:ln>
        </p:spPr>
        <p:txBody>
          <a:bodyPr anchorCtr="0" anchor="t" bIns="45700" lIns="91425" spcFirstLastPara="1" rIns="91425" wrap="square" tIns="45700">
            <a:noAutofit/>
          </a:bodyPr>
          <a:lstStyle/>
          <a:p>
            <a:pPr indent="-317500" lvl="0" marL="457200" marR="641985" rtl="0" algn="just">
              <a:lnSpc>
                <a:spcPct val="100000"/>
              </a:lnSpc>
              <a:spcBef>
                <a:spcPts val="615"/>
              </a:spcBef>
              <a:spcAft>
                <a:spcPts val="0"/>
              </a:spcAft>
              <a:buSzPts val="1400"/>
              <a:buChar char="■"/>
            </a:pPr>
            <a:r>
              <a:rPr lang="en" sz="1400"/>
              <a:t>Multimedia usually stands for applications that handle different types of digital data originating from distinct types of media. </a:t>
            </a:r>
            <a:endParaRPr sz="1400"/>
          </a:p>
          <a:p>
            <a:pPr indent="-317500" lvl="0" marL="457200" marR="641985" rtl="0" algn="just">
              <a:lnSpc>
                <a:spcPct val="100000"/>
              </a:lnSpc>
              <a:spcBef>
                <a:spcPts val="0"/>
              </a:spcBef>
              <a:spcAft>
                <a:spcPts val="0"/>
              </a:spcAft>
              <a:buSzPts val="1400"/>
              <a:buChar char="■"/>
            </a:pPr>
            <a:r>
              <a:rPr lang="en" sz="1400"/>
              <a:t>The most common types of media in multimedia applications are text, sound, images, and video (which is an animated sequence of images). </a:t>
            </a:r>
            <a:endParaRPr sz="1400"/>
          </a:p>
          <a:p>
            <a:pPr indent="-317500" lvl="0" marL="457200" marR="641985" rtl="0" algn="just">
              <a:lnSpc>
                <a:spcPct val="100000"/>
              </a:lnSpc>
              <a:spcBef>
                <a:spcPts val="0"/>
              </a:spcBef>
              <a:spcAft>
                <a:spcPts val="0"/>
              </a:spcAft>
              <a:buSzPts val="1400"/>
              <a:buChar char="■"/>
            </a:pPr>
            <a:r>
              <a:rPr lang="en" sz="1400"/>
              <a:t>The digital data originating from each of these four types of media is quite distinct in volume, format, and processing requirements (for instance, video and audio impose real time constraints on their processing).</a:t>
            </a:r>
            <a:endParaRPr sz="1400"/>
          </a:p>
          <a:p>
            <a:pPr indent="-317500" lvl="0" marL="457200" marR="641985" rtl="0" algn="just">
              <a:lnSpc>
                <a:spcPct val="100000"/>
              </a:lnSpc>
              <a:spcBef>
                <a:spcPts val="0"/>
              </a:spcBef>
              <a:spcAft>
                <a:spcPts val="0"/>
              </a:spcAft>
              <a:buSzPts val="1400"/>
              <a:buChar char="■"/>
            </a:pPr>
            <a:r>
              <a:rPr lang="en" sz="1400"/>
              <a:t>As an immediate consequence, different types of formats are necessary for storing each type of media.</a:t>
            </a:r>
            <a:endParaRPr sz="1400"/>
          </a:p>
          <a:p>
            <a:pPr indent="-317500" lvl="0" marL="457200" marR="641985" rtl="0" algn="just">
              <a:lnSpc>
                <a:spcPct val="100000"/>
              </a:lnSpc>
              <a:spcBef>
                <a:spcPts val="0"/>
              </a:spcBef>
              <a:spcAft>
                <a:spcPts val="0"/>
              </a:spcAft>
              <a:buSzPts val="1400"/>
              <a:buChar char="■"/>
            </a:pPr>
            <a:r>
              <a:rPr lang="en" sz="1400"/>
              <a:t>In contrast with text formats, most formats for multimedia are partially binary and hence can only be processed by a computer.  Also, the presentation style is almost completely defined, perhaps with the exception of some spatial or temporal attributes.</a:t>
            </a:r>
            <a:endParaRPr sz="1400"/>
          </a:p>
          <a:p>
            <a:pPr indent="2540" lvl="0" marL="743585" marR="641985" rtl="0" algn="just">
              <a:lnSpc>
                <a:spcPct val="100000"/>
              </a:lnSpc>
              <a:spcBef>
                <a:spcPts val="615"/>
              </a:spcBef>
              <a:spcAft>
                <a:spcPts val="0"/>
              </a:spcAft>
              <a:buClr>
                <a:schemeClr val="dk1"/>
              </a:buClr>
              <a:buSzPts val="1100"/>
              <a:buFont typeface="Arial"/>
              <a:buNone/>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8" name="Shape 678"/>
        <p:cNvGrpSpPr/>
        <p:nvPr/>
      </p:nvGrpSpPr>
      <p:grpSpPr>
        <a:xfrm>
          <a:off x="0" y="0"/>
          <a:ext cx="0" cy="0"/>
          <a:chOff x="0" y="0"/>
          <a:chExt cx="0" cy="0"/>
        </a:xfrm>
      </p:grpSpPr>
      <p:sp>
        <p:nvSpPr>
          <p:cNvPr id="679" name="Google Shape;679;p46"/>
          <p:cNvSpPr txBox="1"/>
          <p:nvPr>
            <p:ph type="title"/>
          </p:nvPr>
        </p:nvSpPr>
        <p:spPr>
          <a:xfrm>
            <a:off x="775087" y="-3"/>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400"/>
              <a:t>Multimedia Data Formats</a:t>
            </a:r>
            <a:endParaRPr b="1" sz="2400"/>
          </a:p>
        </p:txBody>
      </p:sp>
      <p:sp>
        <p:nvSpPr>
          <p:cNvPr id="680" name="Google Shape;680;p46"/>
          <p:cNvSpPr txBox="1"/>
          <p:nvPr>
            <p:ph idx="1" type="body"/>
          </p:nvPr>
        </p:nvSpPr>
        <p:spPr>
          <a:xfrm>
            <a:off x="801337" y="5006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Verdana"/>
              <a:buChar char="■"/>
            </a:pPr>
            <a:r>
              <a:rPr lang="en" sz="1300"/>
              <a:t>Multimedia data involves various types of content like text, audio, video, images, and animations. Different formats are used to store and transmit multimedia data, each optimized for specific types of content and applications. </a:t>
            </a:r>
            <a:endParaRPr sz="1300"/>
          </a:p>
          <a:p>
            <a:pPr indent="0" lvl="0" marL="0" rtl="0" algn="l">
              <a:lnSpc>
                <a:spcPct val="115000"/>
              </a:lnSpc>
              <a:spcBef>
                <a:spcPts val="1400"/>
              </a:spcBef>
              <a:spcAft>
                <a:spcPts val="0"/>
              </a:spcAft>
              <a:buSzPts val="1350"/>
              <a:buNone/>
            </a:pPr>
            <a:r>
              <a:rPr b="1" lang="en" sz="1300"/>
              <a:t>1. Image Formats</a:t>
            </a:r>
            <a:endParaRPr b="1" sz="1300"/>
          </a:p>
          <a:p>
            <a:pPr indent="-311150" lvl="0" marL="457200" rtl="0" algn="l">
              <a:lnSpc>
                <a:spcPct val="115000"/>
              </a:lnSpc>
              <a:spcBef>
                <a:spcPts val="1200"/>
              </a:spcBef>
              <a:spcAft>
                <a:spcPts val="0"/>
              </a:spcAft>
              <a:buClr>
                <a:schemeClr val="dk1"/>
              </a:buClr>
              <a:buSzPts val="1300"/>
              <a:buFont typeface="Arial"/>
              <a:buChar char="●"/>
            </a:pPr>
            <a:r>
              <a:t/>
            </a:r>
            <a:endParaRPr b="1" sz="1300"/>
          </a:p>
          <a:p>
            <a:pPr indent="-311150" lvl="0" marL="457200" rtl="0" algn="l">
              <a:lnSpc>
                <a:spcPct val="115000"/>
              </a:lnSpc>
              <a:spcBef>
                <a:spcPts val="0"/>
              </a:spcBef>
              <a:spcAft>
                <a:spcPts val="0"/>
              </a:spcAft>
              <a:buClr>
                <a:schemeClr val="dk1"/>
              </a:buClr>
              <a:buSzPts val="1300"/>
              <a:buFont typeface="Arial"/>
              <a:buChar char="●"/>
            </a:pPr>
            <a:r>
              <a:rPr b="1" lang="en" sz="1300"/>
              <a:t>JPEG (Joint Photographic Experts Group)</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Extension</a:t>
            </a:r>
            <a:r>
              <a:rPr lang="en" sz="1300"/>
              <a:t>: </a:t>
            </a:r>
            <a:r>
              <a:rPr lang="en" sz="1300">
                <a:solidFill>
                  <a:srgbClr val="188038"/>
                </a:solidFill>
              </a:rPr>
              <a:t>.jpg</a:t>
            </a:r>
            <a:r>
              <a:rPr lang="en" sz="1300"/>
              <a:t>, </a:t>
            </a:r>
            <a:r>
              <a:rPr lang="en" sz="1300">
                <a:solidFill>
                  <a:srgbClr val="188038"/>
                </a:solidFill>
              </a:rPr>
              <a:t>.jpeg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Lossy compression, good for photographs and images with gradients. Supports millions of colors.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Digital photography, web images where file size needs to be reduced.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PNG (Portable Network Graphics)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Extension</a:t>
            </a:r>
            <a:r>
              <a:rPr lang="en" sz="1300"/>
              <a:t>: </a:t>
            </a:r>
            <a:r>
              <a:rPr lang="en" sz="1300">
                <a:solidFill>
                  <a:srgbClr val="188038"/>
                </a:solidFill>
              </a:rPr>
              <a:t>.png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Lossless compression, supports transparency (alpha channel), supports up to 24-bit color.</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Web graphics, images requiring transparency, lossless images where quality is important.</a:t>
            </a:r>
            <a:endParaRPr sz="1300"/>
          </a:p>
          <a:p>
            <a:pPr indent="0" lvl="0" marL="0" rtl="0" algn="l">
              <a:lnSpc>
                <a:spcPct val="115000"/>
              </a:lnSpc>
              <a:spcBef>
                <a:spcPts val="1200"/>
              </a:spcBef>
              <a:spcAft>
                <a:spcPts val="1200"/>
              </a:spcAft>
              <a:buSzPts val="1350"/>
              <a:buNone/>
            </a:pPr>
            <a:r>
              <a:t/>
            </a:r>
            <a:endParaRPr sz="13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7"/>
          <p:cNvSpPr txBox="1"/>
          <p:nvPr>
            <p:ph type="title"/>
          </p:nvPr>
        </p:nvSpPr>
        <p:spPr>
          <a:xfrm>
            <a:off x="775087" y="-76203"/>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100"/>
              <a:t>Multimedia Data Formats</a:t>
            </a:r>
            <a:endParaRPr b="1" sz="2100"/>
          </a:p>
        </p:txBody>
      </p:sp>
      <p:sp>
        <p:nvSpPr>
          <p:cNvPr id="686" name="Google Shape;686;p47"/>
          <p:cNvSpPr txBox="1"/>
          <p:nvPr>
            <p:ph idx="1" type="body"/>
          </p:nvPr>
        </p:nvSpPr>
        <p:spPr>
          <a:xfrm>
            <a:off x="801337" y="1958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Verdana"/>
              <a:buChar char="■"/>
            </a:pPr>
            <a:r>
              <a:rPr lang="en" sz="1300"/>
              <a:t>Multimedia data involves various types of content like text, audio, video, images, and animations. Different formats are used to store and transmit multimedia data, each optimized for specific types of content and applications. </a:t>
            </a:r>
            <a:endParaRPr sz="1300"/>
          </a:p>
          <a:p>
            <a:pPr indent="0" lvl="0" marL="0" rtl="0" algn="l">
              <a:lnSpc>
                <a:spcPct val="100000"/>
              </a:lnSpc>
              <a:spcBef>
                <a:spcPts val="0"/>
              </a:spcBef>
              <a:spcAft>
                <a:spcPts val="0"/>
              </a:spcAft>
              <a:buSzPts val="1350"/>
              <a:buNone/>
            </a:pPr>
            <a:r>
              <a:rPr b="1" lang="en" sz="1300"/>
              <a:t>1. Image Formats</a:t>
            </a:r>
            <a:endParaRPr b="1" sz="1300"/>
          </a:p>
          <a:p>
            <a:pPr indent="-311150" lvl="0" marL="457200" rtl="0" algn="l">
              <a:lnSpc>
                <a:spcPct val="100000"/>
              </a:lnSpc>
              <a:spcBef>
                <a:spcPts val="400"/>
              </a:spcBef>
              <a:spcAft>
                <a:spcPts val="0"/>
              </a:spcAft>
              <a:buClr>
                <a:schemeClr val="dk1"/>
              </a:buClr>
              <a:buSzPts val="1300"/>
              <a:buFont typeface="Arial"/>
              <a:buChar char="●"/>
            </a:pPr>
            <a:r>
              <a:rPr b="1" lang="en" sz="1300"/>
              <a:t>JPEG (Joint Photographic Experts Group)</a:t>
            </a:r>
            <a:r>
              <a:rPr lang="en" sz="1300"/>
              <a:t>:</a:t>
            </a:r>
            <a:endParaRPr sz="1300"/>
          </a:p>
          <a:p>
            <a:pPr indent="-311150" lvl="1" marL="914400" rtl="0" algn="l">
              <a:lnSpc>
                <a:spcPct val="115000"/>
              </a:lnSpc>
              <a:spcBef>
                <a:spcPts val="400"/>
              </a:spcBef>
              <a:spcAft>
                <a:spcPts val="0"/>
              </a:spcAft>
              <a:buClr>
                <a:schemeClr val="dk1"/>
              </a:buClr>
              <a:buSzPts val="1300"/>
              <a:buFont typeface="Arial"/>
              <a:buChar char="○"/>
            </a:pPr>
            <a:r>
              <a:rPr b="1" lang="en" sz="1300"/>
              <a:t>Extension</a:t>
            </a:r>
            <a:r>
              <a:rPr lang="en" sz="1300"/>
              <a:t>: </a:t>
            </a:r>
            <a:r>
              <a:rPr lang="en" sz="1300">
                <a:solidFill>
                  <a:srgbClr val="188038"/>
                </a:solidFill>
              </a:rPr>
              <a:t>.jpg</a:t>
            </a:r>
            <a:r>
              <a:rPr lang="en" sz="1300"/>
              <a:t>, </a:t>
            </a:r>
            <a:r>
              <a:rPr lang="en" sz="1300">
                <a:solidFill>
                  <a:srgbClr val="188038"/>
                </a:solidFill>
              </a:rPr>
              <a:t>.jpeg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Lossy compression, good for photographs and images with gradients. Supports millions of colors.  It tries to eliminate parts of the image that have less impact on the human eye</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Digital photography, web images where file size needs to be reduced.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PNG (Portable Network Graphics)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Extension</a:t>
            </a:r>
            <a:r>
              <a:rPr lang="en" sz="1300"/>
              <a:t>: </a:t>
            </a:r>
            <a:r>
              <a:rPr lang="en" sz="1300">
                <a:solidFill>
                  <a:srgbClr val="188038"/>
                </a:solidFill>
              </a:rPr>
              <a:t>.png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Lossless compression, supports transparency (alpha channel), supports up to 24-bit color.</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Web graphics, images requiring transparency, lossless images where quality is important.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GIF (Graphics Interchange Format)</a:t>
            </a:r>
            <a:r>
              <a:rPr lang="en" sz="1300"/>
              <a:t>:</a:t>
            </a:r>
            <a:endParaRPr sz="1300"/>
          </a:p>
          <a:p>
            <a:pPr indent="-311150" lvl="0" marL="914400" rtl="0" algn="l">
              <a:lnSpc>
                <a:spcPct val="115000"/>
              </a:lnSpc>
              <a:spcBef>
                <a:spcPts val="0"/>
              </a:spcBef>
              <a:spcAft>
                <a:spcPts val="0"/>
              </a:spcAft>
              <a:buClr>
                <a:schemeClr val="dk1"/>
              </a:buClr>
              <a:buSzPts val="1300"/>
              <a:buChar char="●"/>
            </a:pPr>
            <a:r>
              <a:rPr b="1" lang="en" sz="1300"/>
              <a:t>Extension</a:t>
            </a:r>
            <a:r>
              <a:rPr lang="en" sz="1300"/>
              <a:t>: </a:t>
            </a:r>
            <a:r>
              <a:rPr lang="en" sz="1300">
                <a:solidFill>
                  <a:srgbClr val="188038"/>
                </a:solidFill>
              </a:rPr>
              <a:t>.gif</a:t>
            </a:r>
            <a:endParaRPr sz="1300">
              <a:solidFill>
                <a:srgbClr val="188038"/>
              </a:solidFill>
            </a:endParaRPr>
          </a:p>
          <a:p>
            <a:pPr indent="-311150" lvl="0" marL="914400" rtl="0" algn="l">
              <a:lnSpc>
                <a:spcPct val="115000"/>
              </a:lnSpc>
              <a:spcBef>
                <a:spcPts val="0"/>
              </a:spcBef>
              <a:spcAft>
                <a:spcPts val="0"/>
              </a:spcAft>
              <a:buClr>
                <a:schemeClr val="dk1"/>
              </a:buClr>
              <a:buSzPts val="1300"/>
              <a:buChar char="●"/>
            </a:pPr>
            <a:r>
              <a:rPr b="1" lang="en" sz="1300"/>
              <a:t>Characteristics</a:t>
            </a:r>
            <a:r>
              <a:rPr lang="en" sz="1300"/>
              <a:t>: Lossless compression (but limited to 256 colors), supports animations, supports transparency. GIF is good for black and white pictures, as well as pictures that have a small number of colors or gray levels (say 256)</a:t>
            </a:r>
            <a:endParaRPr sz="1300"/>
          </a:p>
          <a:p>
            <a:pPr indent="-311150" lvl="0" marL="914400" rtl="0" algn="l">
              <a:lnSpc>
                <a:spcPct val="115000"/>
              </a:lnSpc>
              <a:spcBef>
                <a:spcPts val="0"/>
              </a:spcBef>
              <a:spcAft>
                <a:spcPts val="0"/>
              </a:spcAft>
              <a:buClr>
                <a:schemeClr val="dk1"/>
              </a:buClr>
              <a:buSzPts val="1300"/>
              <a:buChar char="●"/>
            </a:pPr>
            <a:r>
              <a:rPr b="1" lang="en" sz="1300"/>
              <a:t>Use Cases</a:t>
            </a:r>
            <a:r>
              <a:rPr lang="en" sz="1300"/>
              <a:t>: Simple graphics, animations, and icons with a limited color palette.</a:t>
            </a:r>
            <a:endParaRPr sz="1300"/>
          </a:p>
          <a:p>
            <a:pPr indent="0" lvl="0" marL="1371600" rtl="0" algn="l">
              <a:lnSpc>
                <a:spcPct val="115000"/>
              </a:lnSpc>
              <a:spcBef>
                <a:spcPts val="1200"/>
              </a:spcBef>
              <a:spcAft>
                <a:spcPts val="0"/>
              </a:spcAft>
              <a:buSzPts val="1350"/>
              <a:buNone/>
            </a:pPr>
            <a:r>
              <a:t/>
            </a:r>
            <a:endParaRPr sz="1300"/>
          </a:p>
          <a:p>
            <a:pPr indent="0" lvl="0" marL="457200" rtl="0" algn="l">
              <a:lnSpc>
                <a:spcPct val="115000"/>
              </a:lnSpc>
              <a:spcBef>
                <a:spcPts val="1200"/>
              </a:spcBef>
              <a:spcAft>
                <a:spcPts val="1200"/>
              </a:spcAft>
              <a:buSzPts val="1350"/>
              <a:buNone/>
            </a:pPr>
            <a:r>
              <a:t/>
            </a:r>
            <a:endParaRPr sz="13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0" name="Shape 690"/>
        <p:cNvGrpSpPr/>
        <p:nvPr/>
      </p:nvGrpSpPr>
      <p:grpSpPr>
        <a:xfrm>
          <a:off x="0" y="0"/>
          <a:ext cx="0" cy="0"/>
          <a:chOff x="0" y="0"/>
          <a:chExt cx="0" cy="0"/>
        </a:xfrm>
      </p:grpSpPr>
      <p:sp>
        <p:nvSpPr>
          <p:cNvPr id="691" name="Google Shape;691;p48"/>
          <p:cNvSpPr txBox="1"/>
          <p:nvPr>
            <p:ph idx="1" type="body"/>
          </p:nvPr>
        </p:nvSpPr>
        <p:spPr>
          <a:xfrm>
            <a:off x="655637" y="142875"/>
            <a:ext cx="8110500" cy="3143400"/>
          </a:xfrm>
          <a:prstGeom prst="rect">
            <a:avLst/>
          </a:prstGeom>
          <a:noFill/>
          <a:ln>
            <a:noFill/>
          </a:ln>
        </p:spPr>
        <p:txBody>
          <a:bodyPr anchorCtr="0" anchor="t" bIns="45700" lIns="91425" spcFirstLastPara="1" rIns="91425" wrap="square" tIns="45700">
            <a:noAutofit/>
          </a:bodyPr>
          <a:lstStyle/>
          <a:p>
            <a:pPr indent="307339" lvl="0" marL="713105" marR="681355" rtl="0" algn="just">
              <a:lnSpc>
                <a:spcPct val="101666"/>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There are several formats for images.   The simplest formats are direct representations of a bit-mapped (or pixel-based) display such as XBM, BMP, or PCX. However, those formats consume too much space. For example, a typical computer screen which uses 256 colors for each pixel might require more than 1 Mb (one megabyte) in storage just for describing the content of a single screen frame.  In practice, images have a lot of redundancy and can be compressed efficiently.  So, most popular image formats incorporate compression such as Compuserve's Graphic Interchange Format (GIF). GIF is good for black and white pictures, as well as pictures that have a small number of colors or gray levels (say 256).  To improve compression ratios for higher resolutions, lossy compression was developed. That is, uncompressing a compressed image does not give the original. This is done by the Joint Photographic Experts Group (JPEG) format, which tries to eliminate parts of the image that have less impact on the human eye. This format is parametric, in the sense that the loss can be tuned.</a:t>
            </a:r>
            <a:endParaRPr sz="1600">
              <a:latin typeface="Calibri"/>
              <a:ea typeface="Calibri"/>
              <a:cs typeface="Calibri"/>
              <a:sym typeface="Calibri"/>
            </a:endParaRPr>
          </a:p>
          <a:p>
            <a:pPr indent="310514" lvl="0" marL="709930" marR="681990" rtl="0" algn="just">
              <a:lnSpc>
                <a:spcPct val="1025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Another common image format is the Tagged Image File Format (TIFF). This format is used to exchange documents between different applications and different computer platforms.  TIFF has fields for metadata and also supports compression as well as different numbers of colors. Yet another format is True-vision Targa image file (TGA), which is associated with video game boards. There </a:t>
            </a:r>
            <a:r>
              <a:rPr b="1" i="1" lang="en" sz="1400">
                <a:latin typeface="Times New Roman"/>
                <a:ea typeface="Times New Roman"/>
                <a:cs typeface="Times New Roman"/>
                <a:sym typeface="Times New Roman"/>
              </a:rPr>
              <a:t>are </a:t>
            </a:r>
            <a:r>
              <a:rPr lang="en" sz="1400">
                <a:latin typeface="Times New Roman"/>
                <a:ea typeface="Times New Roman"/>
                <a:cs typeface="Times New Roman"/>
                <a:sym typeface="Times New Roman"/>
              </a:rPr>
              <a:t>many more image formats, many of them associated to particular ap-plications ranging from fax (bi-level image formats such as JBIG) to fingerprints (highly accurate and compressed formats such as WSQ) and satellite images (large resolution and full-color images). In 1996 a new bit-mapped image format was proposed for the Internet: Portable Network Graphics (PNG). This format could be important in the future.</a:t>
            </a:r>
            <a:endParaRPr sz="1600">
              <a:latin typeface="Calibri"/>
              <a:ea typeface="Calibri"/>
              <a:cs typeface="Calibri"/>
              <a:sym typeface="Calibri"/>
            </a:endParaRPr>
          </a:p>
          <a:p>
            <a:pPr indent="0" lvl="0" marL="0" rtl="0" algn="l">
              <a:lnSpc>
                <a:spcPct val="100000"/>
              </a:lnSpc>
              <a:spcBef>
                <a:spcPts val="360"/>
              </a:spcBef>
              <a:spcAft>
                <a:spcPts val="0"/>
              </a:spcAft>
              <a:buSzPts val="1350"/>
              <a:buNone/>
            </a:pPr>
            <a:r>
              <a:t/>
            </a:r>
            <a:endParaRPr sz="29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9"/>
          <p:cNvSpPr txBox="1"/>
          <p:nvPr>
            <p:ph idx="1" type="body"/>
          </p:nvPr>
        </p:nvSpPr>
        <p:spPr>
          <a:xfrm>
            <a:off x="816362" y="946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b="1" lang="en" sz="1300"/>
              <a:t>3.    BMP (Bitmap)</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.bmp</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Uncompressed, high quality, large file sizes, supports 24-bit color.  It is a direct representations of a bit-mapped (or pixel-based) display such as XBM, BMP, or PCX. However, those formats consume too much space.</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Windows-based applications, bitmap editing, image processing.</a:t>
            </a:r>
            <a:endParaRPr sz="1300"/>
          </a:p>
          <a:p>
            <a:pPr indent="0" lvl="0" marL="0" rtl="0" algn="l">
              <a:lnSpc>
                <a:spcPct val="115000"/>
              </a:lnSpc>
              <a:spcBef>
                <a:spcPts val="1200"/>
              </a:spcBef>
              <a:spcAft>
                <a:spcPts val="0"/>
              </a:spcAft>
              <a:buSzPts val="1350"/>
              <a:buNone/>
            </a:pPr>
            <a:r>
              <a:rPr lang="en" sz="1300"/>
              <a:t>4.   </a:t>
            </a:r>
            <a:r>
              <a:rPr b="1" lang="en" sz="1300"/>
              <a:t>TIFF (Tagged Image File Format)</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.tiff</a:t>
            </a:r>
            <a:r>
              <a:rPr lang="en" sz="1300"/>
              <a:t>, </a:t>
            </a:r>
            <a:r>
              <a:rPr lang="en" sz="1300">
                <a:solidFill>
                  <a:srgbClr val="188038"/>
                </a:solidFill>
              </a:rPr>
              <a:t>.tif</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This format is used to exchange documents between different applications and different computer platforms.  TIFF has fields for metadata and also supports compression as well as different numbers of colors. </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Professional photography, desktop publishing, scanning.</a:t>
            </a:r>
            <a:endParaRPr sz="1300"/>
          </a:p>
          <a:p>
            <a:pPr indent="0" lvl="0" marL="0" rtl="0" algn="l">
              <a:lnSpc>
                <a:spcPct val="115000"/>
              </a:lnSpc>
              <a:spcBef>
                <a:spcPts val="1200"/>
              </a:spcBef>
              <a:spcAft>
                <a:spcPts val="0"/>
              </a:spcAft>
              <a:buClr>
                <a:schemeClr val="dk1"/>
              </a:buClr>
              <a:buSzPts val="1100"/>
              <a:buFont typeface="Arial"/>
              <a:buNone/>
            </a:pPr>
            <a:r>
              <a:rPr b="1" lang="en" sz="1300"/>
              <a:t>5.    WebP</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.webp</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Supports both lossy and lossless compression, smaller file sizes with high quality, supports transparency.</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Web images, particularly for faster loading times with good quality.</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1" name="Shape 431"/>
        <p:cNvGrpSpPr/>
        <p:nvPr/>
      </p:nvGrpSpPr>
      <p:grpSpPr>
        <a:xfrm>
          <a:off x="0" y="0"/>
          <a:ext cx="0" cy="0"/>
          <a:chOff x="0" y="0"/>
          <a:chExt cx="0" cy="0"/>
        </a:xfrm>
      </p:grpSpPr>
      <p:sp>
        <p:nvSpPr>
          <p:cNvPr id="432" name="Google Shape;432;p5"/>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433" name="Google Shape;433;p5"/>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36550" lvl="0" marL="457200" marR="638810" rtl="0" algn="l">
              <a:lnSpc>
                <a:spcPct val="102083"/>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a:t>
            </a:r>
            <a:r>
              <a:rPr i="1" lang="en" sz="1700">
                <a:latin typeface="Times New Roman"/>
                <a:ea typeface="Times New Roman"/>
                <a:cs typeface="Times New Roman"/>
                <a:sym typeface="Times New Roman"/>
              </a:rPr>
              <a:t>syntax </a:t>
            </a:r>
            <a:r>
              <a:rPr lang="en" sz="1700">
                <a:latin typeface="Times New Roman"/>
                <a:ea typeface="Times New Roman"/>
                <a:cs typeface="Times New Roman"/>
                <a:sym typeface="Times New Roman"/>
              </a:rPr>
              <a:t>of a document can express structure, presentation style, semantics, or even external actions. </a:t>
            </a:r>
            <a:endParaRPr sz="1700">
              <a:latin typeface="Times New Roman"/>
              <a:ea typeface="Times New Roman"/>
              <a:cs typeface="Times New Roman"/>
              <a:sym typeface="Times New Roman"/>
            </a:endParaRPr>
          </a:p>
          <a:p>
            <a:pPr indent="-336550" lvl="0" marL="457200" marR="638810" rtl="0" algn="l">
              <a:lnSpc>
                <a:spcPct val="102083"/>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 many cases one or more of these elements are implicit or are given together. For example, a structural element (e.g., a section) can have a fixed formatting style. </a:t>
            </a:r>
            <a:endParaRPr sz="1700">
              <a:latin typeface="Times New Roman"/>
              <a:ea typeface="Times New Roman"/>
              <a:cs typeface="Times New Roman"/>
              <a:sym typeface="Times New Roman"/>
            </a:endParaRPr>
          </a:p>
          <a:p>
            <a:pPr indent="-336550" lvl="0" marL="457200" marR="638810" rtl="0" algn="l">
              <a:lnSpc>
                <a:spcPct val="102083"/>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semantics of a document is also associated with its use. For example, Postscript directives are designed for drawing.</a:t>
            </a:r>
            <a:endParaRPr sz="1700">
              <a:latin typeface="Calibri"/>
              <a:ea typeface="Calibri"/>
              <a:cs typeface="Calibri"/>
              <a:sym typeface="Calibri"/>
            </a:endParaRPr>
          </a:p>
          <a:p>
            <a:pPr indent="304800" lvl="0" marL="0" rtl="0" algn="l">
              <a:lnSpc>
                <a:spcPct val="100000"/>
              </a:lnSpc>
              <a:spcBef>
                <a:spcPts val="360"/>
              </a:spcBef>
              <a:spcAft>
                <a:spcPts val="0"/>
              </a:spcAft>
              <a:buSzPts val="1350"/>
              <a:buNone/>
            </a:pPr>
            <a:r>
              <a:t/>
            </a:r>
            <a:endParaRPr sz="17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g316cd4f1017_1_0"/>
          <p:cNvSpPr txBox="1"/>
          <p:nvPr>
            <p:ph type="title"/>
          </p:nvPr>
        </p:nvSpPr>
        <p:spPr>
          <a:xfrm>
            <a:off x="871537" y="736997"/>
            <a:ext cx="8163000" cy="646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t/>
            </a:r>
            <a:endParaRPr/>
          </a:p>
        </p:txBody>
      </p:sp>
      <p:sp>
        <p:nvSpPr>
          <p:cNvPr id="702" name="Google Shape;702;g316cd4f1017_1_0"/>
          <p:cNvSpPr txBox="1"/>
          <p:nvPr>
            <p:ph idx="1" type="body"/>
          </p:nvPr>
        </p:nvSpPr>
        <p:spPr>
          <a:xfrm>
            <a:off x="912812" y="1428750"/>
            <a:ext cx="8110500" cy="3143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0"/>
          <p:cNvSpPr txBox="1"/>
          <p:nvPr>
            <p:ph type="title"/>
          </p:nvPr>
        </p:nvSpPr>
        <p:spPr>
          <a:xfrm>
            <a:off x="75901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Audio Formats</a:t>
            </a:r>
            <a:endParaRPr b="1" sz="2000">
              <a:solidFill>
                <a:schemeClr val="dk1"/>
              </a:solidFill>
            </a:endParaRPr>
          </a:p>
        </p:txBody>
      </p:sp>
      <p:sp>
        <p:nvSpPr>
          <p:cNvPr id="708" name="Google Shape;708;p50"/>
          <p:cNvSpPr txBox="1"/>
          <p:nvPr>
            <p:ph idx="1" type="body"/>
          </p:nvPr>
        </p:nvSpPr>
        <p:spPr>
          <a:xfrm>
            <a:off x="759000" y="501600"/>
            <a:ext cx="8468700" cy="4070700"/>
          </a:xfrm>
          <a:prstGeom prst="rect">
            <a:avLst/>
          </a:prstGeom>
          <a:noFill/>
          <a:ln>
            <a:noFill/>
          </a:ln>
        </p:spPr>
        <p:txBody>
          <a:bodyPr anchorCtr="0" anchor="t" bIns="45700" lIns="91425" spcFirstLastPara="1" rIns="91425" wrap="square" tIns="45700">
            <a:noAutofit/>
          </a:bodyPr>
          <a:lstStyle/>
          <a:p>
            <a:pPr indent="-311150" lvl="0" marL="457200" marR="676910" rtl="0" algn="just">
              <a:lnSpc>
                <a:spcPct val="102083"/>
              </a:lnSpc>
              <a:spcBef>
                <a:spcPts val="0"/>
              </a:spcBef>
              <a:spcAft>
                <a:spcPts val="0"/>
              </a:spcAft>
              <a:buSzPts val="1300"/>
              <a:buChar char="■"/>
            </a:pPr>
            <a:r>
              <a:rPr lang="en" sz="1300"/>
              <a:t>Audio must be digitalized first in order to be stored properly.</a:t>
            </a:r>
            <a:endParaRPr sz="1300"/>
          </a:p>
          <a:p>
            <a:pPr indent="-311150" lvl="0" marL="457200" marR="676910" rtl="0" algn="just">
              <a:lnSpc>
                <a:spcPct val="102083"/>
              </a:lnSpc>
              <a:spcBef>
                <a:spcPts val="0"/>
              </a:spcBef>
              <a:spcAft>
                <a:spcPts val="0"/>
              </a:spcAft>
              <a:buSzPts val="1300"/>
              <a:buChar char="■"/>
            </a:pPr>
            <a:r>
              <a:rPr lang="en" sz="1300"/>
              <a:t>The most common formats for small pieces of digital audio are AU, MIDI, and </a:t>
            </a:r>
            <a:r>
              <a:rPr b="1" lang="en" sz="1300"/>
              <a:t>WAVE. </a:t>
            </a:r>
            <a:endParaRPr b="1" sz="1300"/>
          </a:p>
          <a:p>
            <a:pPr indent="0" lvl="0" marL="1371600" marR="676910" rtl="0" algn="just">
              <a:lnSpc>
                <a:spcPct val="102083"/>
              </a:lnSpc>
              <a:spcBef>
                <a:spcPts val="0"/>
              </a:spcBef>
              <a:spcAft>
                <a:spcPts val="0"/>
              </a:spcAft>
              <a:buSzPts val="1350"/>
              <a:buNone/>
            </a:pPr>
            <a:r>
              <a:t/>
            </a:r>
            <a:endParaRPr b="1" sz="1300"/>
          </a:p>
          <a:p>
            <a:pPr indent="-311150" lvl="0" marL="457200" marR="676910" rtl="0" algn="just">
              <a:lnSpc>
                <a:spcPct val="102083"/>
              </a:lnSpc>
              <a:spcBef>
                <a:spcPts val="0"/>
              </a:spcBef>
              <a:spcAft>
                <a:spcPts val="0"/>
              </a:spcAft>
              <a:buSzPts val="1300"/>
              <a:buFont typeface="Arial"/>
              <a:buAutoNum type="arabicPeriod"/>
            </a:pPr>
            <a:r>
              <a:rPr b="1" lang="en" sz="1300">
                <a:latin typeface="Arial"/>
                <a:ea typeface="Arial"/>
                <a:cs typeface="Arial"/>
                <a:sym typeface="Arial"/>
              </a:rPr>
              <a:t>MP3 (MPEG Audio Layer III)</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.mp3</a:t>
            </a:r>
            <a:endParaRPr sz="1300">
              <a:solidFill>
                <a:srgbClr val="188038"/>
              </a:solidFill>
              <a:latin typeface="Roboto Mono"/>
              <a:ea typeface="Roboto Mono"/>
              <a:cs typeface="Roboto Mono"/>
              <a:sym typeface="Roboto Mono"/>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Characteristics</a:t>
            </a:r>
            <a:r>
              <a:rPr lang="en" sz="1300">
                <a:latin typeface="Arial"/>
                <a:ea typeface="Arial"/>
                <a:cs typeface="Arial"/>
                <a:sym typeface="Arial"/>
              </a:rPr>
              <a:t>: Lossy compression, popular for music and podcasts, balances file size and quality.</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Use Cases</a:t>
            </a:r>
            <a:r>
              <a:rPr lang="en" sz="1300">
                <a:latin typeface="Arial"/>
                <a:ea typeface="Arial"/>
                <a:cs typeface="Arial"/>
                <a:sym typeface="Arial"/>
              </a:rPr>
              <a:t>: Music streaming, portable media players, internet audio.</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b="1" lang="en" sz="1300">
                <a:latin typeface="Arial"/>
                <a:ea typeface="Arial"/>
                <a:cs typeface="Arial"/>
                <a:sym typeface="Arial"/>
              </a:rPr>
              <a:t>WAV (Waveform Audio File Format)</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.wav</a:t>
            </a:r>
            <a:endParaRPr sz="1300">
              <a:solidFill>
                <a:srgbClr val="188038"/>
              </a:solidFill>
              <a:latin typeface="Roboto Mono"/>
              <a:ea typeface="Roboto Mono"/>
              <a:cs typeface="Roboto Mono"/>
              <a:sym typeface="Roboto Mono"/>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Characteristics</a:t>
            </a:r>
            <a:r>
              <a:rPr lang="en" sz="1300">
                <a:latin typeface="Arial"/>
                <a:ea typeface="Arial"/>
                <a:cs typeface="Arial"/>
                <a:sym typeface="Arial"/>
              </a:rPr>
              <a:t>: Uncompressed, high-quality audio, large file sizes.</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Use Cases</a:t>
            </a:r>
            <a:r>
              <a:rPr lang="en" sz="1300">
                <a:latin typeface="Arial"/>
                <a:ea typeface="Arial"/>
                <a:cs typeface="Arial"/>
                <a:sym typeface="Arial"/>
              </a:rPr>
              <a:t>: Professional audio editing, sound engineering, archival.</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b="1" lang="en" sz="1300">
                <a:latin typeface="Arial"/>
                <a:ea typeface="Arial"/>
                <a:cs typeface="Arial"/>
                <a:sym typeface="Arial"/>
              </a:rPr>
              <a:t>AAC (Advanced Audio Codec)</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.aac</a:t>
            </a:r>
            <a:endParaRPr sz="1300">
              <a:solidFill>
                <a:srgbClr val="188038"/>
              </a:solidFill>
              <a:latin typeface="Roboto Mono"/>
              <a:ea typeface="Roboto Mono"/>
              <a:cs typeface="Roboto Mono"/>
              <a:sym typeface="Roboto Mono"/>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Characteristics</a:t>
            </a:r>
            <a:r>
              <a:rPr lang="en" sz="1300">
                <a:latin typeface="Arial"/>
                <a:ea typeface="Arial"/>
                <a:cs typeface="Arial"/>
                <a:sym typeface="Arial"/>
              </a:rPr>
              <a:t>: Lossy compression, better quality than MP3 at the same bit rate, widely used in streaming.</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Use Cases</a:t>
            </a:r>
            <a:r>
              <a:rPr lang="en" sz="1300">
                <a:latin typeface="Arial"/>
                <a:ea typeface="Arial"/>
                <a:cs typeface="Arial"/>
                <a:sym typeface="Arial"/>
              </a:rPr>
              <a:t>: Apple devices, streaming services, YouTube.</a:t>
            </a:r>
            <a:endParaRPr sz="1300">
              <a:latin typeface="Arial"/>
              <a:ea typeface="Arial"/>
              <a:cs typeface="Arial"/>
              <a:sym typeface="Arial"/>
            </a:endParaRPr>
          </a:p>
          <a:p>
            <a:pPr indent="0" lvl="0" marL="1371600" marR="676910" rtl="0" algn="just">
              <a:lnSpc>
                <a:spcPct val="102083"/>
              </a:lnSpc>
              <a:spcBef>
                <a:spcPts val="1200"/>
              </a:spcBef>
              <a:spcAft>
                <a:spcPts val="0"/>
              </a:spcAft>
              <a:buSzPts val="1350"/>
              <a:buNone/>
            </a:pPr>
            <a:r>
              <a:t/>
            </a:r>
            <a:endParaRPr b="1" sz="13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1"/>
          <p:cNvSpPr txBox="1"/>
          <p:nvPr>
            <p:ph type="title"/>
          </p:nvPr>
        </p:nvSpPr>
        <p:spPr>
          <a:xfrm>
            <a:off x="75901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Audio Formats</a:t>
            </a:r>
            <a:endParaRPr b="1" sz="2000">
              <a:solidFill>
                <a:schemeClr val="dk1"/>
              </a:solidFill>
            </a:endParaRPr>
          </a:p>
        </p:txBody>
      </p:sp>
      <p:sp>
        <p:nvSpPr>
          <p:cNvPr id="714" name="Google Shape;714;p51"/>
          <p:cNvSpPr txBox="1"/>
          <p:nvPr>
            <p:ph idx="1" type="body"/>
          </p:nvPr>
        </p:nvSpPr>
        <p:spPr>
          <a:xfrm>
            <a:off x="759000" y="501600"/>
            <a:ext cx="8468700" cy="4070700"/>
          </a:xfrm>
          <a:prstGeom prst="rect">
            <a:avLst/>
          </a:prstGeom>
          <a:noFill/>
          <a:ln>
            <a:noFill/>
          </a:ln>
        </p:spPr>
        <p:txBody>
          <a:bodyPr anchorCtr="0" anchor="t" bIns="45700" lIns="91425" spcFirstLastPara="1" rIns="91425" wrap="square" tIns="45700">
            <a:noAutofit/>
          </a:bodyPr>
          <a:lstStyle/>
          <a:p>
            <a:pPr indent="0" lvl="0" marL="1371600" marR="676910" rtl="0" algn="just">
              <a:lnSpc>
                <a:spcPct val="102083"/>
              </a:lnSpc>
              <a:spcBef>
                <a:spcPts val="0"/>
              </a:spcBef>
              <a:spcAft>
                <a:spcPts val="0"/>
              </a:spcAft>
              <a:buSzPts val="1350"/>
              <a:buNone/>
            </a:pPr>
            <a:r>
              <a:t/>
            </a:r>
            <a:endParaRPr b="1" sz="1300"/>
          </a:p>
          <a:p>
            <a:pPr indent="0" lvl="0" marL="0" marR="676910" rtl="0" algn="just">
              <a:lnSpc>
                <a:spcPct val="102083"/>
              </a:lnSpc>
              <a:spcBef>
                <a:spcPts val="0"/>
              </a:spcBef>
              <a:spcAft>
                <a:spcPts val="0"/>
              </a:spcAft>
              <a:buClr>
                <a:schemeClr val="dk1"/>
              </a:buClr>
              <a:buSzPts val="1100"/>
              <a:buFont typeface="Arial"/>
              <a:buNone/>
            </a:pPr>
            <a:r>
              <a:rPr b="1" lang="en" sz="1300"/>
              <a:t>4.   FLAC (Free Lossless Audio Codec)</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.flac</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Lossless compression, high-quality audio, file size larger than lossy formats but smaller than uncompressed.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High-fidelity audio, music collections, archiving.</a:t>
            </a:r>
            <a:endParaRPr sz="1300"/>
          </a:p>
          <a:p>
            <a:pPr indent="0" lvl="0" marL="0" rtl="0" algn="l">
              <a:lnSpc>
                <a:spcPct val="115000"/>
              </a:lnSpc>
              <a:spcBef>
                <a:spcPts val="1200"/>
              </a:spcBef>
              <a:spcAft>
                <a:spcPts val="0"/>
              </a:spcAft>
              <a:buClr>
                <a:schemeClr val="dk1"/>
              </a:buClr>
              <a:buSzPts val="1100"/>
              <a:buFont typeface="Arial"/>
              <a:buNone/>
            </a:pPr>
            <a:r>
              <a:rPr b="1" lang="en" sz="1300"/>
              <a:t>5.   OGG (Ogg Vorbis)</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.ogg</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Open-source, lossy compression, high-quality audio.</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Open-source applications, streaming services, online audio.</a:t>
            </a:r>
            <a:endParaRPr sz="1300"/>
          </a:p>
          <a:p>
            <a:pPr indent="0" lvl="0" marL="0" rtl="0" algn="l">
              <a:lnSpc>
                <a:spcPct val="115000"/>
              </a:lnSpc>
              <a:spcBef>
                <a:spcPts val="1200"/>
              </a:spcBef>
              <a:spcAft>
                <a:spcPts val="0"/>
              </a:spcAft>
              <a:buClr>
                <a:schemeClr val="dk1"/>
              </a:buClr>
              <a:buSzPts val="1100"/>
              <a:buFont typeface="Arial"/>
              <a:buNone/>
            </a:pPr>
            <a:r>
              <a:rPr b="1" lang="en" sz="1300"/>
              <a:t>6.    WMA (Windows Media Audio)</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.wma</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Lossy and lossless compression, proprietary format by Microsoft.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Windows-based applications, streaming services.</a:t>
            </a:r>
            <a:endParaRPr sz="1300"/>
          </a:p>
          <a:p>
            <a:pPr indent="0" lvl="0" marL="1371600" marR="676910" rtl="0" algn="just">
              <a:lnSpc>
                <a:spcPct val="102083"/>
              </a:lnSpc>
              <a:spcBef>
                <a:spcPts val="1200"/>
              </a:spcBef>
              <a:spcAft>
                <a:spcPts val="0"/>
              </a:spcAft>
              <a:buSzPts val="1350"/>
              <a:buNone/>
            </a:pPr>
            <a:r>
              <a:t/>
            </a:r>
            <a:endParaRPr b="1" sz="13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2"/>
          <p:cNvSpPr txBox="1"/>
          <p:nvPr>
            <p:ph idx="1" type="body"/>
          </p:nvPr>
        </p:nvSpPr>
        <p:spPr>
          <a:xfrm>
            <a:off x="800287" y="946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b="1" lang="en" sz="1300"/>
              <a:t>7.   AU:</a:t>
            </a:r>
            <a:endParaRPr b="1" sz="1300"/>
          </a:p>
          <a:p>
            <a:pPr indent="0" lvl="0" marL="0" rtl="0" algn="l">
              <a:lnSpc>
                <a:spcPct val="100000"/>
              </a:lnSpc>
              <a:spcBef>
                <a:spcPts val="360"/>
              </a:spcBef>
              <a:spcAft>
                <a:spcPts val="0"/>
              </a:spcAft>
              <a:buSzPts val="1350"/>
              <a:buNone/>
            </a:pPr>
            <a:r>
              <a:t/>
            </a:r>
            <a:endParaRPr b="1" sz="1300"/>
          </a:p>
          <a:p>
            <a:pPr indent="-311150" lvl="0" marL="457200" rtl="0" algn="l">
              <a:lnSpc>
                <a:spcPct val="100000"/>
              </a:lnSpc>
              <a:spcBef>
                <a:spcPts val="0"/>
              </a:spcBef>
              <a:spcAft>
                <a:spcPts val="0"/>
              </a:spcAft>
              <a:buClr>
                <a:schemeClr val="dk1"/>
              </a:buClr>
              <a:buSzPts val="1300"/>
              <a:buFont typeface="Arial"/>
              <a:buChar char="●"/>
            </a:pPr>
            <a:r>
              <a:rPr b="1" lang="en" sz="1300"/>
              <a:t>File Extension</a:t>
            </a:r>
            <a:r>
              <a:rPr lang="en" sz="1300"/>
              <a:t>: </a:t>
            </a:r>
            <a:r>
              <a:rPr lang="en" sz="1300">
                <a:solidFill>
                  <a:srgbClr val="188038"/>
                </a:solidFill>
              </a:rPr>
              <a:t>.au</a:t>
            </a:r>
            <a:endParaRPr sz="1300">
              <a:solidFill>
                <a:srgbClr val="188038"/>
              </a:solidFill>
            </a:endParaRPr>
          </a:p>
          <a:p>
            <a:pPr indent="0" lvl="0" marL="457200" rtl="0" algn="l">
              <a:lnSpc>
                <a:spcPct val="100000"/>
              </a:lnSpc>
              <a:spcBef>
                <a:spcPts val="0"/>
              </a:spcBef>
              <a:spcAft>
                <a:spcPts val="0"/>
              </a:spcAft>
              <a:buSzPts val="1350"/>
              <a:buNone/>
            </a:pPr>
            <a:r>
              <a:t/>
            </a:r>
            <a:endParaRPr sz="1300">
              <a:solidFill>
                <a:srgbClr val="188038"/>
              </a:solidFill>
            </a:endParaRPr>
          </a:p>
          <a:p>
            <a:pPr indent="-311150" lvl="0" marL="457200" rtl="0" algn="l">
              <a:lnSpc>
                <a:spcPct val="100000"/>
              </a:lnSpc>
              <a:spcBef>
                <a:spcPts val="0"/>
              </a:spcBef>
              <a:spcAft>
                <a:spcPts val="0"/>
              </a:spcAft>
              <a:buClr>
                <a:schemeClr val="dk1"/>
              </a:buClr>
              <a:buSzPts val="1300"/>
              <a:buFont typeface="Verdana"/>
              <a:buChar char="●"/>
            </a:pPr>
            <a:r>
              <a:rPr b="1" lang="en" sz="1300"/>
              <a:t>Characteristics</a:t>
            </a:r>
            <a:endParaRPr b="1" sz="1300"/>
          </a:p>
          <a:p>
            <a:pPr indent="-311150" lvl="0" marL="914400" rtl="0" algn="l">
              <a:lnSpc>
                <a:spcPct val="100000"/>
              </a:lnSpc>
              <a:spcBef>
                <a:spcPts val="0"/>
              </a:spcBef>
              <a:spcAft>
                <a:spcPts val="0"/>
              </a:spcAft>
              <a:buClr>
                <a:schemeClr val="dk1"/>
              </a:buClr>
              <a:buSzPts val="1300"/>
              <a:buFont typeface="Arial"/>
              <a:buChar char="●"/>
            </a:pPr>
            <a:r>
              <a:rPr b="1" lang="en" sz="1300"/>
              <a:t>Encoding Methods</a:t>
            </a:r>
            <a:r>
              <a:rPr lang="en" sz="1300"/>
              <a:t>:</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PCM (Pulse Code Modulation)</a:t>
            </a:r>
            <a:r>
              <a:rPr lang="en" sz="1300"/>
              <a:t>: Typically used for uncompressed audio, providing high-quality sound but with larger file sizes.</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μ-law (mu-law)</a:t>
            </a:r>
            <a:r>
              <a:rPr lang="en" sz="1300"/>
              <a:t> and </a:t>
            </a:r>
            <a:r>
              <a:rPr b="1" lang="en" sz="1300"/>
              <a:t>A-law</a:t>
            </a:r>
            <a:r>
              <a:rPr lang="en" sz="1300"/>
              <a:t>: Compression methods that reduce the file size while preserving reasonable audio quality, often used for voice recordings.</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Audio Quality</a:t>
            </a:r>
            <a:r>
              <a:rPr lang="en" sz="1300"/>
              <a:t>:</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Bit Depth</a:t>
            </a:r>
            <a:r>
              <a:rPr lang="en" sz="1300"/>
              <a:t>: Can vary (e.g., 8-bit, 16-bit). Higher bit depths offer better audio quality but result in larger files.</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Sample Rate</a:t>
            </a:r>
            <a:r>
              <a:rPr lang="en" sz="1300"/>
              <a:t>: Supports various sample rates (e.g., 8 kHz, 44.1 kHz), affecting the audio's frequency response and detail.</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The quality can be high with PCM encoding, though μ-law and A-law methods offer more compressed, lower-quality audio.</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File Size</a:t>
            </a:r>
            <a:r>
              <a:rPr lang="en" sz="1300"/>
              <a:t>:</a:t>
            </a:r>
            <a:endParaRPr sz="1300"/>
          </a:p>
          <a:p>
            <a:pPr indent="-311150" lvl="2" marL="1828800" rtl="0" algn="l">
              <a:lnSpc>
                <a:spcPct val="100000"/>
              </a:lnSpc>
              <a:spcBef>
                <a:spcPts val="0"/>
              </a:spcBef>
              <a:spcAft>
                <a:spcPts val="0"/>
              </a:spcAft>
              <a:buClr>
                <a:schemeClr val="dk1"/>
              </a:buClr>
              <a:buSzPts val="1300"/>
              <a:buFont typeface="Verdana"/>
              <a:buAutoNum type="romanLcPeriod"/>
            </a:pPr>
            <a:r>
              <a:rPr lang="en" sz="1300"/>
              <a:t>The size of AU files varies significantly based on the encoding method and audio parameters. PCM-encoded AU files are typically large, while μ-law and A-law encoded files are smaller due to compression.</a:t>
            </a:r>
            <a:endParaRPr sz="1300"/>
          </a:p>
          <a:p>
            <a:pPr indent="0" lvl="0" marL="0" rtl="0" algn="l">
              <a:lnSpc>
                <a:spcPct val="100000"/>
              </a:lnSpc>
              <a:spcBef>
                <a:spcPts val="0"/>
              </a:spcBef>
              <a:spcAft>
                <a:spcPts val="0"/>
              </a:spcAft>
              <a:buSzPts val="1350"/>
              <a:buNone/>
            </a:pPr>
            <a:r>
              <a:t/>
            </a:r>
            <a:endParaRPr sz="13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3"/>
          <p:cNvSpPr txBox="1"/>
          <p:nvPr>
            <p:ph idx="1" type="body"/>
          </p:nvPr>
        </p:nvSpPr>
        <p:spPr>
          <a:xfrm>
            <a:off x="880662" y="78575"/>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0"/>
              </a:spcBef>
              <a:spcAft>
                <a:spcPts val="0"/>
              </a:spcAft>
              <a:buClr>
                <a:schemeClr val="dk1"/>
              </a:buClr>
              <a:buSzPts val="1300"/>
              <a:buFont typeface="Arial"/>
              <a:buChar char="❏"/>
            </a:pPr>
            <a:r>
              <a:rPr b="1" lang="en" sz="1300"/>
              <a:t>AU Use Cases:</a:t>
            </a:r>
            <a:endParaRPr b="1" sz="1300"/>
          </a:p>
          <a:p>
            <a:pPr indent="0" lvl="0" marL="457200" rtl="0" algn="l">
              <a:lnSpc>
                <a:spcPct val="100000"/>
              </a:lnSpc>
              <a:spcBef>
                <a:spcPts val="0"/>
              </a:spcBef>
              <a:spcAft>
                <a:spcPts val="0"/>
              </a:spcAft>
              <a:buSzPts val="1350"/>
              <a:buNone/>
            </a:pPr>
            <a:r>
              <a:t/>
            </a:r>
            <a:endParaRPr b="1" sz="1300"/>
          </a:p>
          <a:p>
            <a:pPr indent="-311150" lvl="0" marL="914400" rtl="0" algn="l">
              <a:lnSpc>
                <a:spcPct val="100000"/>
              </a:lnSpc>
              <a:spcBef>
                <a:spcPts val="0"/>
              </a:spcBef>
              <a:spcAft>
                <a:spcPts val="0"/>
              </a:spcAft>
              <a:buClr>
                <a:schemeClr val="dk1"/>
              </a:buClr>
              <a:buSzPts val="1300"/>
              <a:buFont typeface="Arial"/>
              <a:buChar char="❏"/>
            </a:pPr>
            <a:r>
              <a:rPr b="1" lang="en" sz="1300"/>
              <a:t>Unix and Linux Systems</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Historically used for system sounds and basic audio playback on Unix-based systems and workstations.</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Early Web Audio</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Used for simple web audio applications and early multimedia on websites before the widespread adoption of formats like MP3.</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Voice and Telephony Applications</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Suitable for voice recordings and telephony due to support for μ-law and A-law compression, which efficiently handle voice data.</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Cross-Platform Compatibility</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Used in various applications where compatibility with Unix systems was required, and for basic audio processing tasks.</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Educational and Legacy Systems</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Sometimes used in educational contexts or legacy systems where historical formats are relevant for understanding early digital audio technologies.</a:t>
            </a:r>
            <a:endParaRPr sz="1300"/>
          </a:p>
          <a:p>
            <a:pPr indent="-311150" lvl="1" marL="1828800" rtl="0" algn="l">
              <a:lnSpc>
                <a:spcPct val="100000"/>
              </a:lnSpc>
              <a:spcBef>
                <a:spcPts val="0"/>
              </a:spcBef>
              <a:spcAft>
                <a:spcPts val="0"/>
              </a:spcAft>
              <a:buClr>
                <a:schemeClr val="dk1"/>
              </a:buClr>
              <a:buSzPts val="1300"/>
              <a:buFont typeface="Verdana"/>
              <a:buChar char="❏"/>
            </a:pPr>
            <a:r>
              <a:t/>
            </a:r>
            <a:endParaRPr sz="1300"/>
          </a:p>
          <a:p>
            <a:pPr indent="0" lvl="0" marL="0" rtl="0" algn="l">
              <a:lnSpc>
                <a:spcPct val="100000"/>
              </a:lnSpc>
              <a:spcBef>
                <a:spcPts val="0"/>
              </a:spcBef>
              <a:spcAft>
                <a:spcPts val="0"/>
              </a:spcAft>
              <a:buClr>
                <a:schemeClr val="dk1"/>
              </a:buClr>
              <a:buSzPts val="1100"/>
              <a:buFont typeface="Arial"/>
              <a:buNone/>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4"/>
          <p:cNvSpPr txBox="1"/>
          <p:nvPr>
            <p:ph idx="1" type="body"/>
          </p:nvPr>
        </p:nvSpPr>
        <p:spPr>
          <a:xfrm>
            <a:off x="880662" y="78575"/>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50"/>
              <a:buNone/>
            </a:pPr>
            <a:r>
              <a:rPr b="1" lang="en" sz="1300"/>
              <a:t>8. MIDI Format ((Musical Instrument Digital Interface)):</a:t>
            </a:r>
            <a:endParaRPr b="1" sz="1300"/>
          </a:p>
          <a:p>
            <a:pPr indent="0" lvl="0" marL="0" rtl="0" algn="l">
              <a:lnSpc>
                <a:spcPct val="100000"/>
              </a:lnSpc>
              <a:spcBef>
                <a:spcPts val="0"/>
              </a:spcBef>
              <a:spcAft>
                <a:spcPts val="0"/>
              </a:spcAft>
              <a:buSzPts val="1350"/>
              <a:buNone/>
            </a:pPr>
            <a:r>
              <a:t/>
            </a:r>
            <a:endParaRPr b="1" sz="1300"/>
          </a:p>
          <a:p>
            <a:pPr indent="-311150" lvl="0" marL="457200" marR="676910" rtl="0" algn="just">
              <a:lnSpc>
                <a:spcPct val="102083"/>
              </a:lnSpc>
              <a:spcBef>
                <a:spcPts val="0"/>
              </a:spcBef>
              <a:spcAft>
                <a:spcPts val="0"/>
              </a:spcAft>
              <a:buSzPts val="1300"/>
              <a:buFont typeface="Times New Roman"/>
              <a:buChar char="■"/>
            </a:pPr>
            <a:r>
              <a:rPr b="1" lang="en" sz="1300"/>
              <a:t>Extensions: </a:t>
            </a:r>
            <a:r>
              <a:rPr lang="en" sz="1100">
                <a:solidFill>
                  <a:srgbClr val="188038"/>
                </a:solidFill>
                <a:latin typeface="Roboto Mono"/>
                <a:ea typeface="Roboto Mono"/>
                <a:cs typeface="Roboto Mono"/>
                <a:sym typeface="Roboto Mono"/>
              </a:rPr>
              <a:t>.mid</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.midi</a:t>
            </a:r>
            <a:endParaRPr b="1" sz="1300"/>
          </a:p>
          <a:p>
            <a:pPr indent="-311150" lvl="0" marL="457200" marR="676910" rtl="0" algn="just">
              <a:lnSpc>
                <a:spcPct val="102083"/>
              </a:lnSpc>
              <a:spcBef>
                <a:spcPts val="0"/>
              </a:spcBef>
              <a:spcAft>
                <a:spcPts val="0"/>
              </a:spcAft>
              <a:buSzPts val="1300"/>
              <a:buFont typeface="Times New Roman"/>
              <a:buChar char="■"/>
            </a:pPr>
            <a:r>
              <a:rPr b="1" lang="en" sz="1300"/>
              <a:t>MIDI is an standard format to interchange music between electronic instruments and computers. For audio libraries other </a:t>
            </a:r>
            <a:r>
              <a:rPr lang="en" sz="1300"/>
              <a:t>formats are used such </a:t>
            </a:r>
            <a:r>
              <a:rPr b="1" lang="en" sz="1300"/>
              <a:t>as RealAudio or CD formats.</a:t>
            </a:r>
            <a:endParaRPr b="1" sz="1300"/>
          </a:p>
          <a:p>
            <a:pPr indent="-311150" lvl="0" marL="457200" marR="676910" rtl="0" algn="just">
              <a:lnSpc>
                <a:spcPct val="102083"/>
              </a:lnSpc>
              <a:spcBef>
                <a:spcPts val="0"/>
              </a:spcBef>
              <a:spcAft>
                <a:spcPts val="0"/>
              </a:spcAft>
              <a:buSzPts val="1300"/>
              <a:buChar char="■"/>
            </a:pPr>
            <a:r>
              <a:rPr lang="en" sz="1300"/>
              <a:t>The </a:t>
            </a:r>
            <a:r>
              <a:rPr b="1" lang="en" sz="1300"/>
              <a:t>MIDI audio format</a:t>
            </a:r>
            <a:r>
              <a:rPr lang="en" sz="1300"/>
              <a:t> is not an audio format in the traditional sense but rather a </a:t>
            </a:r>
            <a:r>
              <a:rPr b="1" lang="en" sz="1300"/>
              <a:t>digital standard for encoding musical performance data.</a:t>
            </a:r>
            <a:endParaRPr b="1" sz="1300"/>
          </a:p>
          <a:p>
            <a:pPr indent="-311150" lvl="0" marL="457200" marR="676910" rtl="0" algn="just">
              <a:lnSpc>
                <a:spcPct val="102083"/>
              </a:lnSpc>
              <a:spcBef>
                <a:spcPts val="0"/>
              </a:spcBef>
              <a:spcAft>
                <a:spcPts val="0"/>
              </a:spcAft>
              <a:buSzPts val="1300"/>
              <a:buChar char="■"/>
            </a:pPr>
            <a:r>
              <a:rPr b="1" lang="en" sz="1300"/>
              <a:t>Use Cases: Its compact size, flexibility, and universal compatibility make it an essential tool in music production, live performance, and educational applications. MIDI allows musicians and producers to create complex compositions and control multiple instruments, all while maintaining a small file size and providing high levels of editability and creative freedom.</a:t>
            </a:r>
            <a:endParaRPr b="1" sz="13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3" name="Shape 733"/>
        <p:cNvGrpSpPr/>
        <p:nvPr/>
      </p:nvGrpSpPr>
      <p:grpSpPr>
        <a:xfrm>
          <a:off x="0" y="0"/>
          <a:ext cx="0" cy="0"/>
          <a:chOff x="0" y="0"/>
          <a:chExt cx="0" cy="0"/>
        </a:xfrm>
      </p:grpSpPr>
      <p:sp>
        <p:nvSpPr>
          <p:cNvPr id="734" name="Google Shape;734;p55"/>
          <p:cNvSpPr txBox="1"/>
          <p:nvPr>
            <p:ph idx="1" type="body"/>
          </p:nvPr>
        </p:nvSpPr>
        <p:spPr>
          <a:xfrm>
            <a:off x="912812" y="57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latin typeface="Arial"/>
                <a:ea typeface="Arial"/>
                <a:cs typeface="Arial"/>
                <a:sym typeface="Arial"/>
              </a:rPr>
              <a:t>MIDI (Musical Instrument Digital Interface) Audio Format</a:t>
            </a:r>
            <a:endParaRPr b="1" sz="1300">
              <a:latin typeface="Arial"/>
              <a:ea typeface="Arial"/>
              <a:cs typeface="Arial"/>
              <a:sym typeface="Arial"/>
            </a:endParaRPr>
          </a:p>
          <a:p>
            <a:pPr indent="0" lvl="0" marL="0" rtl="0" algn="l">
              <a:lnSpc>
                <a:spcPct val="115000"/>
              </a:lnSpc>
              <a:spcBef>
                <a:spcPts val="1200"/>
              </a:spcBef>
              <a:spcAft>
                <a:spcPts val="0"/>
              </a:spcAft>
              <a:buSzPts val="1350"/>
              <a:buNone/>
            </a:pPr>
            <a:r>
              <a:rPr b="1" lang="en" sz="1300">
                <a:latin typeface="Arial"/>
                <a:ea typeface="Arial"/>
                <a:cs typeface="Arial"/>
                <a:sym typeface="Arial"/>
              </a:rPr>
              <a:t>Characteristics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latin typeface="Arial"/>
                <a:ea typeface="Arial"/>
                <a:cs typeface="Arial"/>
                <a:sym typeface="Arial"/>
              </a:rPr>
              <a:t>Data Representation</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files do not contain actual audio recordings. Instead, they store </a:t>
            </a:r>
            <a:r>
              <a:rPr b="1" lang="en" sz="1100">
                <a:latin typeface="Arial"/>
                <a:ea typeface="Arial"/>
                <a:cs typeface="Arial"/>
                <a:sym typeface="Arial"/>
              </a:rPr>
              <a:t>digital instructions</a:t>
            </a:r>
            <a:r>
              <a:rPr lang="en" sz="1100">
                <a:latin typeface="Arial"/>
                <a:ea typeface="Arial"/>
                <a:cs typeface="Arial"/>
                <a:sym typeface="Arial"/>
              </a:rPr>
              <a:t> that specify how music should be played by synthesizers or electronic instruments. These instructions include information such as </a:t>
            </a:r>
            <a:r>
              <a:rPr b="1" lang="en" sz="1100">
                <a:latin typeface="Arial"/>
                <a:ea typeface="Arial"/>
                <a:cs typeface="Arial"/>
                <a:sym typeface="Arial"/>
              </a:rPr>
              <a:t>note-on/note-off commands</a:t>
            </a:r>
            <a:r>
              <a:rPr lang="en" sz="1100">
                <a:latin typeface="Arial"/>
                <a:ea typeface="Arial"/>
                <a:cs typeface="Arial"/>
                <a:sym typeface="Arial"/>
              </a:rPr>
              <a:t>, </a:t>
            </a:r>
            <a:r>
              <a:rPr b="1" lang="en" sz="1100">
                <a:latin typeface="Arial"/>
                <a:ea typeface="Arial"/>
                <a:cs typeface="Arial"/>
                <a:sym typeface="Arial"/>
              </a:rPr>
              <a:t>pitch</a:t>
            </a:r>
            <a:r>
              <a:rPr lang="en" sz="1100">
                <a:latin typeface="Arial"/>
                <a:ea typeface="Arial"/>
                <a:cs typeface="Arial"/>
                <a:sym typeface="Arial"/>
              </a:rPr>
              <a:t>, </a:t>
            </a:r>
            <a:r>
              <a:rPr b="1" lang="en" sz="1100">
                <a:latin typeface="Arial"/>
                <a:ea typeface="Arial"/>
                <a:cs typeface="Arial"/>
                <a:sym typeface="Arial"/>
              </a:rPr>
              <a:t>velocity</a:t>
            </a:r>
            <a:r>
              <a:rPr lang="en" sz="1100">
                <a:latin typeface="Arial"/>
                <a:ea typeface="Arial"/>
                <a:cs typeface="Arial"/>
                <a:sym typeface="Arial"/>
              </a:rPr>
              <a:t>, </a:t>
            </a:r>
            <a:r>
              <a:rPr b="1" lang="en" sz="1100">
                <a:latin typeface="Arial"/>
                <a:ea typeface="Arial"/>
                <a:cs typeface="Arial"/>
                <a:sym typeface="Arial"/>
              </a:rPr>
              <a:t>control changes</a:t>
            </a:r>
            <a:r>
              <a:rPr lang="en" sz="1100">
                <a:latin typeface="Arial"/>
                <a:ea typeface="Arial"/>
                <a:cs typeface="Arial"/>
                <a:sym typeface="Arial"/>
              </a:rPr>
              <a:t> (e.g., modulation, volume), </a:t>
            </a:r>
            <a:r>
              <a:rPr b="1" lang="en" sz="1100">
                <a:latin typeface="Arial"/>
                <a:ea typeface="Arial"/>
                <a:cs typeface="Arial"/>
                <a:sym typeface="Arial"/>
              </a:rPr>
              <a:t>instrument changes</a:t>
            </a:r>
            <a:r>
              <a:rPr lang="en" sz="1100">
                <a:latin typeface="Arial"/>
                <a:ea typeface="Arial"/>
                <a:cs typeface="Arial"/>
                <a:sym typeface="Arial"/>
              </a:rPr>
              <a:t>, and </a:t>
            </a:r>
            <a:r>
              <a:rPr b="1" lang="en" sz="1100">
                <a:latin typeface="Arial"/>
                <a:ea typeface="Arial"/>
                <a:cs typeface="Arial"/>
                <a:sym typeface="Arial"/>
              </a:rPr>
              <a:t>tempo</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Compact File Size</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files are very small compared to audio files like WAV or MP3 because they only contain performance data and not actual audio. The file size typically ranges from a few bytes to several kilobytes, depending on the length and complexity of the composition.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Instrument Control</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files can control up to </a:t>
            </a:r>
            <a:r>
              <a:rPr b="1" lang="en" sz="1100">
                <a:latin typeface="Arial"/>
                <a:ea typeface="Arial"/>
                <a:cs typeface="Arial"/>
                <a:sym typeface="Arial"/>
              </a:rPr>
              <a:t>16 channels</a:t>
            </a:r>
            <a:r>
              <a:rPr lang="en" sz="1100">
                <a:latin typeface="Arial"/>
                <a:ea typeface="Arial"/>
                <a:cs typeface="Arial"/>
                <a:sym typeface="Arial"/>
              </a:rPr>
              <a:t> of instruments per track, each capable of playing a different instrument or sound. This allows for complex, multi-instrument compositions and arrangements, all within a single file.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Flexibility and Editability</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data can be easily edited and manipulated in digital audio workstations (DAWs) or MIDI editors. Musicians can change instruments, adjust timing, modify notes, or apply effects without degrading the sound quality, as the instructions are separate from the audio synthesis.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Cross-Platform Compatibility</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The MIDI standard is universally supported across many platforms and devices, including computers, synthesizers, digital pianos, and other MIDI-enabled instruments and hardware.</a:t>
            </a:r>
            <a:endParaRPr sz="1100">
              <a:latin typeface="Arial"/>
              <a:ea typeface="Arial"/>
              <a:cs typeface="Arial"/>
              <a:sym typeface="Arial"/>
            </a:endParaRPr>
          </a:p>
          <a:p>
            <a:pPr indent="0" lvl="0" marL="0" rtl="0" algn="l">
              <a:lnSpc>
                <a:spcPct val="100000"/>
              </a:lnSpc>
              <a:spcBef>
                <a:spcPts val="1200"/>
              </a:spcBef>
              <a:spcAft>
                <a:spcPts val="0"/>
              </a:spcAft>
              <a:buSzPts val="135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8" name="Shape 738"/>
        <p:cNvGrpSpPr/>
        <p:nvPr/>
      </p:nvGrpSpPr>
      <p:grpSpPr>
        <a:xfrm>
          <a:off x="0" y="0"/>
          <a:ext cx="0" cy="0"/>
          <a:chOff x="0" y="0"/>
          <a:chExt cx="0" cy="0"/>
        </a:xfrm>
      </p:grpSpPr>
      <p:sp>
        <p:nvSpPr>
          <p:cNvPr id="739" name="Google Shape;739;p56"/>
          <p:cNvSpPr txBox="1"/>
          <p:nvPr>
            <p:ph type="title"/>
          </p:nvPr>
        </p:nvSpPr>
        <p:spPr>
          <a:xfrm>
            <a:off x="871537" y="5845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MIDI use cases</a:t>
            </a:r>
            <a:endParaRPr/>
          </a:p>
        </p:txBody>
      </p:sp>
      <p:sp>
        <p:nvSpPr>
          <p:cNvPr id="740" name="Google Shape;740;p56"/>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Use Cases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latin typeface="Arial"/>
                <a:ea typeface="Arial"/>
                <a:cs typeface="Arial"/>
                <a:sym typeface="Arial"/>
              </a:rPr>
              <a:t>Music Production and Composition</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extensively used in </a:t>
            </a:r>
            <a:r>
              <a:rPr b="1" lang="en" sz="1100">
                <a:latin typeface="Arial"/>
                <a:ea typeface="Arial"/>
                <a:cs typeface="Arial"/>
                <a:sym typeface="Arial"/>
              </a:rPr>
              <a:t>music production</a:t>
            </a:r>
            <a:r>
              <a:rPr lang="en" sz="1100">
                <a:latin typeface="Arial"/>
                <a:ea typeface="Arial"/>
                <a:cs typeface="Arial"/>
                <a:sym typeface="Arial"/>
              </a:rPr>
              <a:t> for composing, arranging, and orchestrating music. It allows composers to create and modify compositions easily, with the ability to play back the music using different virtual instruments or hardware synthesizers.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Live Performance</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often used in live music performances to control synthesizers, trigger samples, and manage effects. Musicians can use MIDI controllers to dynamically alter their performance by sending MIDI commands in real time.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Educational Tools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used in music education software to teach music theory, keyboard skills, and composition. The format’s editability makes it an excellent tool for learning and experimentation.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Interactive Media and Games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has been widely used in early computer games and interactive media due to its small file size and ability to produce dynamic and varied music. Some modern games still use MIDI for real-time music generation.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Electronic Music Devices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a standard protocol for communication between electronic musical instruments and devices. It allows for synchronization, triggering, and control across a range of hardware, from drum machines to synthesizers to computers.</a:t>
            </a:r>
            <a:endParaRPr sz="1100">
              <a:latin typeface="Arial"/>
              <a:ea typeface="Arial"/>
              <a:cs typeface="Arial"/>
              <a:sym typeface="Arial"/>
            </a:endParaRPr>
          </a:p>
          <a:p>
            <a:pPr indent="0" lvl="0" marL="0" rtl="0" algn="l">
              <a:lnSpc>
                <a:spcPct val="100000"/>
              </a:lnSpc>
              <a:spcBef>
                <a:spcPts val="1200"/>
              </a:spcBef>
              <a:spcAft>
                <a:spcPts val="0"/>
              </a:spcAft>
              <a:buSzPts val="135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4" name="Shape 744"/>
        <p:cNvGrpSpPr/>
        <p:nvPr/>
      </p:nvGrpSpPr>
      <p:grpSpPr>
        <a:xfrm>
          <a:off x="0" y="0"/>
          <a:ext cx="0" cy="0"/>
          <a:chOff x="0" y="0"/>
          <a:chExt cx="0" cy="0"/>
        </a:xfrm>
      </p:grpSpPr>
      <p:sp>
        <p:nvSpPr>
          <p:cNvPr id="745" name="Google Shape;745;p57"/>
          <p:cNvSpPr txBox="1"/>
          <p:nvPr>
            <p:ph type="title"/>
          </p:nvPr>
        </p:nvSpPr>
        <p:spPr>
          <a:xfrm>
            <a:off x="775087"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Formats for Animation or moving images</a:t>
            </a:r>
            <a:endParaRPr b="1" sz="2000">
              <a:solidFill>
                <a:schemeClr val="dk1"/>
              </a:solidFill>
            </a:endParaRPr>
          </a:p>
        </p:txBody>
      </p:sp>
      <p:sp>
        <p:nvSpPr>
          <p:cNvPr id="746" name="Google Shape;746;p57"/>
          <p:cNvSpPr txBox="1"/>
          <p:nvPr>
            <p:ph idx="1" type="body"/>
          </p:nvPr>
        </p:nvSpPr>
        <p:spPr>
          <a:xfrm>
            <a:off x="801337" y="400200"/>
            <a:ext cx="8110500" cy="3143400"/>
          </a:xfrm>
          <a:prstGeom prst="rect">
            <a:avLst/>
          </a:prstGeom>
          <a:noFill/>
          <a:ln>
            <a:noFill/>
          </a:ln>
        </p:spPr>
        <p:txBody>
          <a:bodyPr anchorCtr="0" anchor="t" bIns="45700" lIns="91425" spcFirstLastPara="1" rIns="91425" wrap="square" tIns="45700">
            <a:noAutofit/>
          </a:bodyPr>
          <a:lstStyle/>
          <a:p>
            <a:pPr indent="-311150" lvl="0" marL="457200" marR="632460" rtl="0" algn="just">
              <a:lnSpc>
                <a:spcPct val="102500"/>
              </a:lnSpc>
              <a:spcBef>
                <a:spcPts val="585"/>
              </a:spcBef>
              <a:spcAft>
                <a:spcPts val="0"/>
              </a:spcAft>
              <a:buSzPts val="1300"/>
              <a:buChar char="■"/>
            </a:pPr>
            <a:r>
              <a:rPr lang="en" sz="1300"/>
              <a:t>MPEG works by coding the changes with respect to a base image which is given at fixed intervals. In this way, MPEG profits from the temporal image redundancy that any video has.  Higher quality is achieved by using more frames and higher resolution. MPEG specifies different compression levels, but usually not all the applications support all of them. This format also includes the audio signal associated with the video. </a:t>
            </a:r>
            <a:endParaRPr sz="1300"/>
          </a:p>
          <a:p>
            <a:pPr indent="-311150" lvl="0" marL="457200" marR="632460" rtl="0" algn="just">
              <a:lnSpc>
                <a:spcPct val="102500"/>
              </a:lnSpc>
              <a:spcBef>
                <a:spcPts val="0"/>
              </a:spcBef>
              <a:spcAft>
                <a:spcPts val="0"/>
              </a:spcAft>
              <a:buSzPts val="1300"/>
              <a:buChar char="■"/>
            </a:pPr>
            <a:r>
              <a:rPr lang="en" sz="1300"/>
              <a:t>Other video formats are AVI, FLI, and QuickTime. AVI may include compression (CinePac), as well as QuickTime, which was developed by Apple. As for MPEG, audio is also included.</a:t>
            </a:r>
            <a:endParaRPr sz="1300"/>
          </a:p>
          <a:p>
            <a:pPr indent="314325" lvl="0" marL="0" rtl="0" algn="l">
              <a:lnSpc>
                <a:spcPct val="86250"/>
              </a:lnSpc>
              <a:spcBef>
                <a:spcPts val="0"/>
              </a:spcBef>
              <a:spcAft>
                <a:spcPts val="0"/>
              </a:spcAft>
              <a:buClr>
                <a:schemeClr val="dk1"/>
              </a:buClr>
              <a:buSzPts val="1100"/>
              <a:buFont typeface="Arial"/>
              <a:buNone/>
            </a:pPr>
            <a:r>
              <a:t/>
            </a:r>
            <a:endParaRPr sz="1300"/>
          </a:p>
          <a:p>
            <a:pPr indent="314325" lvl="0" marL="0" rtl="0" algn="l">
              <a:lnSpc>
                <a:spcPct val="100000"/>
              </a:lnSpc>
              <a:spcBef>
                <a:spcPts val="360"/>
              </a:spcBef>
              <a:spcAft>
                <a:spcPts val="0"/>
              </a:spcAft>
              <a:buSzPts val="1350"/>
              <a:buNone/>
            </a:pPr>
            <a:r>
              <a:t/>
            </a:r>
            <a:endParaRPr sz="13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8"/>
          <p:cNvSpPr txBox="1"/>
          <p:nvPr>
            <p:ph type="title"/>
          </p:nvPr>
        </p:nvSpPr>
        <p:spPr>
          <a:xfrm>
            <a:off x="775087"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Formats for Animation or moving images</a:t>
            </a:r>
            <a:endParaRPr b="1" sz="2000">
              <a:solidFill>
                <a:schemeClr val="dk1"/>
              </a:solidFill>
            </a:endParaRPr>
          </a:p>
        </p:txBody>
      </p:sp>
      <p:sp>
        <p:nvSpPr>
          <p:cNvPr id="752" name="Google Shape;752;p58"/>
          <p:cNvSpPr txBox="1"/>
          <p:nvPr>
            <p:ph idx="1" type="body"/>
          </p:nvPr>
        </p:nvSpPr>
        <p:spPr>
          <a:xfrm>
            <a:off x="801337" y="40020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AutoNum type="arabicPeriod"/>
            </a:pPr>
            <a:r>
              <a:rPr b="1" lang="en" sz="1300"/>
              <a:t>MPEG Format: </a:t>
            </a:r>
            <a:endParaRPr b="1" sz="1300"/>
          </a:p>
          <a:p>
            <a:pPr indent="314325" lvl="0" marL="0" rtl="0" algn="l">
              <a:lnSpc>
                <a:spcPct val="100000"/>
              </a:lnSpc>
              <a:spcBef>
                <a:spcPts val="360"/>
              </a:spcBef>
              <a:spcAft>
                <a:spcPts val="0"/>
              </a:spcAft>
              <a:buClr>
                <a:schemeClr val="dk1"/>
              </a:buClr>
              <a:buSzPts val="1100"/>
              <a:buFont typeface="Arial"/>
              <a:buNone/>
            </a:pPr>
            <a:r>
              <a:rPr b="1" lang="en" sz="1300"/>
              <a:t>File Extension</a:t>
            </a:r>
            <a:r>
              <a:rPr lang="en" sz="1300"/>
              <a:t>: </a:t>
            </a:r>
            <a:r>
              <a:rPr lang="en" sz="1300">
                <a:solidFill>
                  <a:srgbClr val="188038"/>
                </a:solidFill>
              </a:rPr>
              <a:t>.mp4</a:t>
            </a:r>
            <a:endParaRPr sz="1300">
              <a:solidFill>
                <a:srgbClr val="188038"/>
              </a:solidFill>
            </a:endParaRPr>
          </a:p>
          <a:p>
            <a:pPr indent="314325" lvl="0" marL="0" rtl="0" algn="l">
              <a:lnSpc>
                <a:spcPct val="100000"/>
              </a:lnSpc>
              <a:spcBef>
                <a:spcPts val="360"/>
              </a:spcBef>
              <a:spcAft>
                <a:spcPts val="0"/>
              </a:spcAft>
              <a:buClr>
                <a:schemeClr val="dk1"/>
              </a:buClr>
              <a:buSzPts val="1100"/>
              <a:buFont typeface="Arial"/>
              <a:buNone/>
            </a:pPr>
            <a:r>
              <a:rPr b="1" lang="en" sz="1300"/>
              <a:t>Characteristics</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Supports Video and Audio</a:t>
            </a:r>
            <a:r>
              <a:rPr lang="en" sz="1300"/>
              <a:t>: MP4 is a multimedia format that can store video, audio, subtitles, and images, making it versatile for animations with sound.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High Compression Efficiency</a:t>
            </a:r>
            <a:r>
              <a:rPr lang="en" sz="1300"/>
              <a:t>: Uses modern video codecs like H.264 or H.265, which provide high-quality video at smaller file sizes.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Wide Compatibility</a:t>
            </a:r>
            <a:r>
              <a:rPr lang="en" sz="1300"/>
              <a:t>: Supported by nearly all devices and platforms, making it ideal for sharing and streaming video content.</a:t>
            </a:r>
            <a:endParaRPr sz="1300"/>
          </a:p>
          <a:p>
            <a:pPr indent="0" lvl="0" marL="0" rtl="0" algn="l">
              <a:lnSpc>
                <a:spcPct val="115000"/>
              </a:lnSpc>
              <a:spcBef>
                <a:spcPts val="1200"/>
              </a:spcBef>
              <a:spcAft>
                <a:spcPts val="0"/>
              </a:spcAft>
              <a:buClr>
                <a:schemeClr val="dk1"/>
              </a:buClr>
              <a:buSzPts val="1100"/>
              <a:buFont typeface="Arial"/>
              <a:buNone/>
            </a:pPr>
            <a:r>
              <a:rPr b="1" lang="en" sz="1300"/>
              <a:t>Use Cases</a:t>
            </a:r>
            <a:r>
              <a:rPr lang="en" sz="1300"/>
              <a:t>:</a:t>
            </a:r>
            <a:endParaRPr sz="1300"/>
          </a:p>
          <a:p>
            <a:pPr indent="-311150" lvl="0" marL="457200" rtl="0" algn="l">
              <a:lnSpc>
                <a:spcPct val="115000"/>
              </a:lnSpc>
              <a:spcBef>
                <a:spcPts val="1200"/>
              </a:spcBef>
              <a:spcAft>
                <a:spcPts val="0"/>
              </a:spcAft>
              <a:buClr>
                <a:schemeClr val="dk1"/>
              </a:buClr>
              <a:buSzPts val="1300"/>
              <a:buFont typeface="Verdana"/>
              <a:buChar char="●"/>
            </a:pPr>
            <a:r>
              <a:rPr lang="en" sz="1300"/>
              <a:t>Complex animations, animated videos, web video, social media, streaming services, and video marketing.</a:t>
            </a:r>
            <a:endParaRPr sz="1300"/>
          </a:p>
          <a:p>
            <a:pPr indent="314325" lvl="0" marL="0" rtl="0" algn="l">
              <a:lnSpc>
                <a:spcPct val="100000"/>
              </a:lnSpc>
              <a:spcBef>
                <a:spcPts val="1200"/>
              </a:spcBef>
              <a:spcAft>
                <a:spcPts val="0"/>
              </a:spcAft>
              <a:buSzPts val="1350"/>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
          <p:cNvSpPr txBox="1"/>
          <p:nvPr>
            <p:ph idx="1" type="body"/>
          </p:nvPr>
        </p:nvSpPr>
        <p:spPr>
          <a:xfrm>
            <a:off x="694150" y="361950"/>
            <a:ext cx="8329200" cy="3143400"/>
          </a:xfrm>
          <a:prstGeom prst="rect">
            <a:avLst/>
          </a:prstGeom>
          <a:noFill/>
          <a:ln>
            <a:noFill/>
          </a:ln>
        </p:spPr>
        <p:txBody>
          <a:bodyPr anchorCtr="0" anchor="t" bIns="45700" lIns="91425" spcFirstLastPara="1" rIns="91425" wrap="square" tIns="45700">
            <a:noAutofit/>
          </a:bodyPr>
          <a:lstStyle/>
          <a:p>
            <a:pPr indent="-323850" lvl="0" marL="457200" marR="635635" rtl="0" algn="just">
              <a:lnSpc>
                <a:spcPct val="101666"/>
              </a:lnSpc>
              <a:spcBef>
                <a:spcPts val="0"/>
              </a:spcBef>
              <a:spcAft>
                <a:spcPts val="0"/>
              </a:spcAft>
              <a:buSzPts val="1500"/>
              <a:buFont typeface="Verdana"/>
              <a:buChar char="■"/>
            </a:pPr>
            <a:r>
              <a:rPr lang="en" sz="1500"/>
              <a:t>The syntax of a document can be implicit in its content, or expressed in a simple declarative language or even in a programming language.</a:t>
            </a:r>
            <a:endParaRPr sz="1500"/>
          </a:p>
          <a:p>
            <a:pPr indent="-323850" lvl="0" marL="457200" marR="635635" rtl="0" algn="just">
              <a:lnSpc>
                <a:spcPct val="101666"/>
              </a:lnSpc>
              <a:spcBef>
                <a:spcPts val="0"/>
              </a:spcBef>
              <a:spcAft>
                <a:spcPts val="0"/>
              </a:spcAft>
              <a:buSzPts val="1500"/>
              <a:buFont typeface="Verdana"/>
              <a:buChar char="■"/>
            </a:pPr>
            <a:r>
              <a:rPr lang="en" sz="1500"/>
              <a:t>A powerful type setting language could be easier to parse than the data itself, but it might be difficult to convert documents in that language to other formats.  </a:t>
            </a:r>
            <a:endParaRPr sz="1500"/>
          </a:p>
          <a:p>
            <a:pPr indent="-323850" lvl="0" marL="457200" marR="635635" rtl="0" algn="just">
              <a:lnSpc>
                <a:spcPct val="101666"/>
              </a:lnSpc>
              <a:spcBef>
                <a:spcPts val="0"/>
              </a:spcBef>
              <a:spcAft>
                <a:spcPts val="0"/>
              </a:spcAft>
              <a:buSzPts val="1500"/>
              <a:buFont typeface="Verdana"/>
              <a:buChar char="■"/>
            </a:pPr>
            <a:r>
              <a:rPr lang="en" sz="1500"/>
              <a:t>Many syntax languages are proprietary and specific, but open and generic languages are better because documents can be interchanged between applications and are more flexible.  </a:t>
            </a:r>
            <a:endParaRPr sz="1500"/>
          </a:p>
          <a:p>
            <a:pPr indent="-323850" lvl="0" marL="457200" marR="635635" rtl="0" algn="just">
              <a:lnSpc>
                <a:spcPct val="101666"/>
              </a:lnSpc>
              <a:spcBef>
                <a:spcPts val="0"/>
              </a:spcBef>
              <a:spcAft>
                <a:spcPts val="0"/>
              </a:spcAft>
              <a:buSzPts val="1500"/>
              <a:buFont typeface="Verdana"/>
              <a:buChar char="■"/>
            </a:pPr>
            <a:r>
              <a:rPr lang="en" sz="1500"/>
              <a:t>Text can also be written in natural language. However, at present the semantics of natural language is still not easy for a computer to understand. </a:t>
            </a:r>
            <a:endParaRPr sz="1500"/>
          </a:p>
          <a:p>
            <a:pPr indent="-323850" lvl="0" marL="457200" marR="635635" rtl="0" algn="just">
              <a:lnSpc>
                <a:spcPct val="101666"/>
              </a:lnSpc>
              <a:spcBef>
                <a:spcPts val="0"/>
              </a:spcBef>
              <a:spcAft>
                <a:spcPts val="0"/>
              </a:spcAft>
              <a:buSzPts val="1500"/>
              <a:buFont typeface="Verdana"/>
              <a:buChar char="■"/>
            </a:pPr>
            <a:r>
              <a:rPr lang="en" sz="1500"/>
              <a:t>The current trend is to use languages which provide information on the document structure, format, and semantics while being readable by humans as well as computers. </a:t>
            </a:r>
            <a:endParaRPr sz="1500"/>
          </a:p>
          <a:p>
            <a:pPr indent="-323850" lvl="0" marL="457200" marR="635635" rtl="0" algn="just">
              <a:lnSpc>
                <a:spcPct val="101666"/>
              </a:lnSpc>
              <a:spcBef>
                <a:spcPts val="0"/>
              </a:spcBef>
              <a:spcAft>
                <a:spcPts val="0"/>
              </a:spcAft>
              <a:buSzPts val="1500"/>
              <a:buFont typeface="Verdana"/>
              <a:buChar char="■"/>
            </a:pPr>
            <a:r>
              <a:rPr lang="en" sz="1500"/>
              <a:t>The Standard Generalized Markup Language (SGML) tries to balance all the issues above. </a:t>
            </a:r>
            <a:endParaRPr sz="1500"/>
          </a:p>
          <a:p>
            <a:pPr indent="-323850" lvl="0" marL="457200" marR="635635" rtl="0" algn="just">
              <a:lnSpc>
                <a:spcPct val="101666"/>
              </a:lnSpc>
              <a:spcBef>
                <a:spcPts val="0"/>
              </a:spcBef>
              <a:spcAft>
                <a:spcPts val="0"/>
              </a:spcAft>
              <a:buSzPts val="1500"/>
              <a:buFont typeface="Verdana"/>
              <a:buChar char="■"/>
            </a:pPr>
            <a:r>
              <a:rPr lang="en" sz="1500"/>
              <a:t>Metadata, markup, and semantic encoding represent different levels of formalization of the document contents.</a:t>
            </a:r>
            <a:endParaRPr sz="1500"/>
          </a:p>
          <a:p>
            <a:pPr indent="0" lvl="0" marL="457200" marR="635635" rtl="0" algn="just">
              <a:lnSpc>
                <a:spcPct val="101666"/>
              </a:lnSpc>
              <a:spcBef>
                <a:spcPts val="0"/>
              </a:spcBef>
              <a:spcAft>
                <a:spcPts val="0"/>
              </a:spcAft>
              <a:buSzPts val="1350"/>
              <a:buNone/>
            </a:pPr>
            <a:r>
              <a:t/>
            </a:r>
            <a:endParaRPr sz="15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9"/>
          <p:cNvSpPr txBox="1"/>
          <p:nvPr>
            <p:ph idx="1" type="body"/>
          </p:nvPr>
        </p:nvSpPr>
        <p:spPr>
          <a:xfrm>
            <a:off x="864587" y="4000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 2.   GIF (Graphics Interchange Format)</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.gif</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Animation</a:t>
            </a:r>
            <a:r>
              <a:rPr lang="en" sz="1300"/>
              <a:t>: GIFs can display a series of images in sequence, creating simple animations or looping effects.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Limited Color Palette</a:t>
            </a:r>
            <a:r>
              <a:rPr lang="en" sz="1300"/>
              <a:t>: Uses an 8-bit color palette, allowing up to 256 colors per frame. This limitation makes GIFs suitable for simple graphics and animations but less ideal for high-quality images.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No Sound</a:t>
            </a:r>
            <a:r>
              <a:rPr lang="en" sz="1300"/>
              <a:t>: GIFs do not support audio, making them best for silent animations.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Lossless Compression</a:t>
            </a:r>
            <a:r>
              <a:rPr lang="en" sz="1300"/>
              <a:t>: Compresses images without losing quality, but the color limitation can reduce the visual quality of complex images.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Web graphics, memes, simple animations, and social media posts due to their small size and widespread browser support.</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60"/>
          <p:cNvSpPr txBox="1"/>
          <p:nvPr>
            <p:ph idx="1" type="body"/>
          </p:nvPr>
        </p:nvSpPr>
        <p:spPr>
          <a:xfrm>
            <a:off x="816387" y="207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3. MOV (QuickTime Movie)</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.mov</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Video and Audio</a:t>
            </a:r>
            <a:r>
              <a:rPr lang="en" sz="1300"/>
              <a:t>: Similar to MP4, MOV can contain high-quality video and audio, often used for professional editing.</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High Quality and Large Files</a:t>
            </a:r>
            <a:r>
              <a:rPr lang="en" sz="1300"/>
              <a:t>: Provides high-quality video suitable for professional environments, though often results in larger files than MP4.</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Flexible Codec Support</a:t>
            </a:r>
            <a:r>
              <a:rPr lang="en" sz="1300"/>
              <a:t>: Can support a variety of video and audio codecs.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Professional animation production, video editing, and post-production workflows, particularly on Apple devices and software like Final Cut Pro.</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65"/>
          <p:cNvSpPr txBox="1"/>
          <p:nvPr>
            <p:ph type="title"/>
          </p:nvPr>
        </p:nvSpPr>
        <p:spPr>
          <a:xfrm>
            <a:off x="436075" y="0"/>
            <a:ext cx="8711700" cy="1316100"/>
          </a:xfrm>
          <a:prstGeom prst="rect">
            <a:avLst/>
          </a:prstGeom>
          <a:noFill/>
          <a:ln>
            <a:noFill/>
          </a:ln>
        </p:spPr>
        <p:txBody>
          <a:bodyPr anchorCtr="0" anchor="b" bIns="45700" lIns="91425" spcFirstLastPara="1" rIns="91425" wrap="square" tIns="45700">
            <a:spAutoFit/>
          </a:bodyPr>
          <a:lstStyle/>
          <a:p>
            <a:pPr indent="0" lvl="0" marL="709930" rtl="0" algn="l">
              <a:lnSpc>
                <a:spcPct val="95833"/>
              </a:lnSpc>
              <a:spcBef>
                <a:spcPts val="1000"/>
              </a:spcBef>
              <a:spcAft>
                <a:spcPts val="0"/>
              </a:spcAft>
              <a:buSzPts val="1400"/>
              <a:buNone/>
            </a:pPr>
            <a:r>
              <a:rPr b="1" lang="en" sz="2400">
                <a:solidFill>
                  <a:schemeClr val="dk1"/>
                </a:solidFill>
                <a:latin typeface="Times New Roman"/>
                <a:ea typeface="Times New Roman"/>
                <a:cs typeface="Times New Roman"/>
                <a:sym typeface="Times New Roman"/>
              </a:rPr>
              <a:t> HyTime (Hypermedia/Time-based Structuring Language)</a:t>
            </a:r>
            <a:endParaRPr sz="2400">
              <a:solidFill>
                <a:schemeClr val="dk1"/>
              </a:solidFill>
              <a:latin typeface="Calibri"/>
              <a:ea typeface="Calibri"/>
              <a:cs typeface="Calibri"/>
              <a:sym typeface="Calibri"/>
            </a:endParaRPr>
          </a:p>
          <a:p>
            <a:pPr indent="0" lvl="0" marL="716280" rtl="0" algn="ctr">
              <a:lnSpc>
                <a:spcPct val="95833"/>
              </a:lnSpc>
              <a:spcBef>
                <a:spcPts val="114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sz="2400"/>
          </a:p>
        </p:txBody>
      </p:sp>
      <p:sp>
        <p:nvSpPr>
          <p:cNvPr id="768" name="Google Shape;768;p65"/>
          <p:cNvSpPr txBox="1"/>
          <p:nvPr>
            <p:ph idx="1" type="body"/>
          </p:nvPr>
        </p:nvSpPr>
        <p:spPr>
          <a:xfrm>
            <a:off x="644450" y="630200"/>
            <a:ext cx="8379000" cy="39420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Char char="■"/>
            </a:pPr>
            <a:r>
              <a:rPr b="1" lang="en" sz="1300"/>
              <a:t>HyTime</a:t>
            </a:r>
            <a:r>
              <a:rPr lang="en" sz="1300"/>
              <a:t> stands for </a:t>
            </a:r>
            <a:r>
              <a:rPr b="1" lang="en" sz="1300"/>
              <a:t>Hypermedia/Time-based Structuring Language</a:t>
            </a:r>
            <a:r>
              <a:rPr lang="en" sz="1300"/>
              <a:t>. It is a standard for representing hypermedia (like text, graphics, audio, and video) and time-based multimedia content in digital form. </a:t>
            </a:r>
            <a:endParaRPr sz="1300"/>
          </a:p>
          <a:p>
            <a:pPr indent="-311150" lvl="0" marL="457200" rtl="0" algn="l">
              <a:lnSpc>
                <a:spcPct val="100000"/>
              </a:lnSpc>
              <a:spcBef>
                <a:spcPts val="0"/>
              </a:spcBef>
              <a:spcAft>
                <a:spcPts val="0"/>
              </a:spcAft>
              <a:buSzPts val="1300"/>
              <a:buFont typeface="Verdana"/>
              <a:buChar char="■"/>
            </a:pPr>
            <a:r>
              <a:rPr lang="en" sz="1300"/>
              <a:t>HyTime is built on top of SGML (Standard Generalized Markup Language) and provides a framework for describing the structure of multimedia documents and the relationships between their components.</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15000"/>
              </a:lnSpc>
              <a:spcBef>
                <a:spcPts val="1200"/>
              </a:spcBef>
              <a:spcAft>
                <a:spcPts val="0"/>
              </a:spcAft>
              <a:buSzPts val="1300"/>
              <a:buFont typeface="Verdana"/>
              <a:buChar char="■"/>
            </a:pPr>
            <a:r>
              <a:rPr b="1" lang="en" sz="1300"/>
              <a:t>Key Characteristics</a:t>
            </a:r>
            <a:endParaRPr b="1"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Markup Language Standard</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HyTime is an international standard (ISO/IEC 10744) developed to provide a framework for representing complex multimedia documents. It leverages SGML, which means it uses a descriptive, structured approach to document creation.</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Support for Hypermedia</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The format is designed to handle hypertext and hypermedia, allowing for the creation of links and connections between various forms of data. This includes links between text, images, audio, video, and more, much like what is seen on the modern web but with a much more generalized scope.</a:t>
            </a:r>
            <a:endParaRPr sz="1300"/>
          </a:p>
          <a:p>
            <a:pPr indent="0" lvl="0" marL="914400" rtl="0" algn="l">
              <a:lnSpc>
                <a:spcPct val="115000"/>
              </a:lnSpc>
              <a:spcBef>
                <a:spcPts val="1200"/>
              </a:spcBef>
              <a:spcAft>
                <a:spcPts val="0"/>
              </a:spcAft>
              <a:buSzPts val="1350"/>
              <a:buNone/>
            </a:pPr>
            <a:r>
              <a:t/>
            </a:r>
            <a:endParaRPr sz="1300"/>
          </a:p>
          <a:p>
            <a:pPr indent="0" lvl="0" marL="457200" rtl="0" algn="l">
              <a:lnSpc>
                <a:spcPct val="100000"/>
              </a:lnSpc>
              <a:spcBef>
                <a:spcPts val="1200"/>
              </a:spcBef>
              <a:spcAft>
                <a:spcPts val="0"/>
              </a:spcAft>
              <a:buSzPts val="1350"/>
              <a:buNone/>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61"/>
          <p:cNvSpPr txBox="1"/>
          <p:nvPr>
            <p:ph idx="1" type="body"/>
          </p:nvPr>
        </p:nvSpPr>
        <p:spPr>
          <a:xfrm>
            <a:off x="880662" y="43220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 4.  FLV (Flash Video)</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.flv</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Animation and Video</a:t>
            </a:r>
            <a:r>
              <a:rPr lang="en" sz="1300"/>
              <a:t>: Was widely used for online video streaming and animation.</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Highly Compressed</a:t>
            </a:r>
            <a:r>
              <a:rPr lang="en" sz="1300"/>
              <a:t>: Uses formats like Sorenson Spark or VP6, making it suitable for fast streaming but often at lower quality.</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Legacy Format</a:t>
            </a:r>
            <a:r>
              <a:rPr lang="en" sz="1300"/>
              <a:t>: Flash is no longer widely supported due to security concerns, and its use has declined in favor of formats like MP4.</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Historically used for web animations, interactive content, and video streaming, especially in Flash-based websites.</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62"/>
          <p:cNvSpPr txBox="1"/>
          <p:nvPr>
            <p:ph idx="1" type="body"/>
          </p:nvPr>
        </p:nvSpPr>
        <p:spPr>
          <a:xfrm>
            <a:off x="848512" y="2714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5.  AVIF (AV1 Image File Format)</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.avif</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Animation</a:t>
            </a:r>
            <a:r>
              <a:rPr lang="en" sz="1300"/>
              <a:t>: Allows for animated sequences similar to GIF and APNG.</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Advanced Compression</a:t>
            </a:r>
            <a:r>
              <a:rPr lang="en" sz="1300"/>
              <a:t>: Uses AV1 codec for efficient compression, providing high-quality images at smaller sizes.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Full Color and Transparency Support</a:t>
            </a:r>
            <a:r>
              <a:rPr lang="en" sz="1300"/>
              <a:t>: Supports HDR, transparency, and wide color gamut, making it suitable for high-quality animations.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Web animations, high-quality image sequences, and scenarios where bandwidth and storage efficiency are crucial.</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3"/>
          <p:cNvSpPr txBox="1"/>
          <p:nvPr>
            <p:ph type="title"/>
          </p:nvPr>
        </p:nvSpPr>
        <p:spPr>
          <a:xfrm>
            <a:off x="886562" y="-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Textual Images</a:t>
            </a:r>
            <a:endParaRPr/>
          </a:p>
        </p:txBody>
      </p:sp>
      <p:sp>
        <p:nvSpPr>
          <p:cNvPr id="784" name="Google Shape;784;p63"/>
          <p:cNvSpPr txBox="1"/>
          <p:nvPr>
            <p:ph idx="1" type="body"/>
          </p:nvPr>
        </p:nvSpPr>
        <p:spPr>
          <a:xfrm>
            <a:off x="912800" y="726650"/>
            <a:ext cx="8110500" cy="3845400"/>
          </a:xfrm>
          <a:prstGeom prst="rect">
            <a:avLst/>
          </a:prstGeom>
          <a:noFill/>
          <a:ln>
            <a:noFill/>
          </a:ln>
        </p:spPr>
        <p:txBody>
          <a:bodyPr anchorCtr="0" anchor="t" bIns="45700" lIns="91425" spcFirstLastPara="1" rIns="91425" wrap="square" tIns="45700">
            <a:noAutofit/>
          </a:bodyPr>
          <a:lstStyle/>
          <a:p>
            <a:pPr indent="-311150" lvl="0" marL="457200" marR="623570" rtl="0" algn="just">
              <a:lnSpc>
                <a:spcPct val="101250"/>
              </a:lnSpc>
              <a:spcBef>
                <a:spcPts val="820"/>
              </a:spcBef>
              <a:spcAft>
                <a:spcPts val="0"/>
              </a:spcAft>
              <a:buSzPts val="1300"/>
              <a:buFont typeface="Verdana"/>
              <a:buChar char="■"/>
            </a:pPr>
            <a:r>
              <a:rPr lang="en" sz="1300"/>
              <a:t>The images of documents that contain mainly typed or typeset text are called </a:t>
            </a:r>
            <a:r>
              <a:rPr i="1" lang="en" sz="1300"/>
              <a:t>textual images </a:t>
            </a:r>
            <a:r>
              <a:rPr lang="en" sz="1300"/>
              <a:t>and are obtained by scanning the documents, usually for archiving purposes — a procedure that also makes the images (and their associated text) available to anyone through a computer network.</a:t>
            </a:r>
            <a:endParaRPr sz="1300"/>
          </a:p>
          <a:p>
            <a:pPr indent="-311150" lvl="0" marL="457200" marR="623570" rtl="0" algn="just">
              <a:lnSpc>
                <a:spcPct val="101250"/>
              </a:lnSpc>
              <a:spcBef>
                <a:spcPts val="0"/>
              </a:spcBef>
              <a:spcAft>
                <a:spcPts val="0"/>
              </a:spcAft>
              <a:buSzPts val="1300"/>
              <a:buFont typeface="Verdana"/>
              <a:buChar char="■"/>
            </a:pPr>
            <a:r>
              <a:rPr lang="en" sz="1300"/>
              <a:t>The fact that a large portion of a textual image is text can be used for retrieval purposes and efficient compression.</a:t>
            </a:r>
            <a:endParaRPr sz="1300"/>
          </a:p>
          <a:p>
            <a:pPr indent="-311150" lvl="0" marL="457200" marR="623570" rtl="0" algn="just">
              <a:lnSpc>
                <a:spcPct val="101250"/>
              </a:lnSpc>
              <a:spcBef>
                <a:spcPts val="0"/>
              </a:spcBef>
              <a:spcAft>
                <a:spcPts val="0"/>
              </a:spcAft>
              <a:buSzPts val="1300"/>
              <a:buChar char="■"/>
            </a:pPr>
            <a:r>
              <a:rPr lang="en" sz="1300"/>
              <a:t>We have seen that the most popular image formats include some form of compression embedded in them. In the case of textual images, further compression can be achieved by extracting the different text symbols or marks from the image, building a library of symbols for them, and representing each one (within the image) by a position in the library. </a:t>
            </a:r>
            <a:endParaRPr sz="1300"/>
          </a:p>
          <a:p>
            <a:pPr indent="-311150" lvl="0" marL="457200" marR="623570" rtl="0" algn="just">
              <a:lnSpc>
                <a:spcPct val="101250"/>
              </a:lnSpc>
              <a:spcBef>
                <a:spcPts val="0"/>
              </a:spcBef>
              <a:spcAft>
                <a:spcPts val="0"/>
              </a:spcAft>
              <a:buSzPts val="1300"/>
              <a:buChar char="■"/>
            </a:pPr>
            <a:r>
              <a:rPr lang="en" sz="1300"/>
              <a:t>As many symbols are repeated, the compression ratio is quite good. Although this technique is lossy (because the reconstructed image is not equal to the original), the reconstructed image can be read without problems. </a:t>
            </a:r>
            <a:endParaRPr sz="1300"/>
          </a:p>
          <a:p>
            <a:pPr indent="-311150" lvl="0" marL="457200" marR="623570" rtl="0" algn="just">
              <a:lnSpc>
                <a:spcPct val="101250"/>
              </a:lnSpc>
              <a:spcBef>
                <a:spcPts val="0"/>
              </a:spcBef>
              <a:spcAft>
                <a:spcPts val="0"/>
              </a:spcAft>
              <a:buSzPts val="1300"/>
              <a:buChar char="■"/>
            </a:pPr>
            <a:r>
              <a:rPr lang="en" sz="1300"/>
              <a:t>Additional information can be stored to reproduce the original image, but for most applications this is not needed. </a:t>
            </a:r>
            <a:endParaRPr sz="1300"/>
          </a:p>
          <a:p>
            <a:pPr indent="-311150" lvl="0" marL="457200" marR="623570" rtl="0" algn="just">
              <a:lnSpc>
                <a:spcPct val="101250"/>
              </a:lnSpc>
              <a:spcBef>
                <a:spcPts val="0"/>
              </a:spcBef>
              <a:spcAft>
                <a:spcPts val="0"/>
              </a:spcAft>
              <a:buSzPts val="1300"/>
              <a:buChar char="■"/>
            </a:pPr>
            <a:r>
              <a:rPr lang="en" sz="1300"/>
              <a:t>If the image contains non-textual information such as logos or signatures, which might be necessary to reproduce, they may be extracted through a segmentation process, stored, and compressed separately. When needed, the textual and non-textual parts of the image can be combined and displayed together.</a:t>
            </a:r>
            <a:endParaRPr sz="1300"/>
          </a:p>
          <a:p>
            <a:pPr indent="-311150" lvl="0" marL="457200" marR="623570" rtl="0" algn="just">
              <a:lnSpc>
                <a:spcPct val="101250"/>
              </a:lnSpc>
              <a:spcBef>
                <a:spcPts val="0"/>
              </a:spcBef>
              <a:spcAft>
                <a:spcPts val="0"/>
              </a:spcAft>
              <a:buSzPts val="1300"/>
              <a:buFont typeface="Verdana"/>
              <a:buChar char="■"/>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64"/>
          <p:cNvSpPr txBox="1"/>
          <p:nvPr>
            <p:ph type="title"/>
          </p:nvPr>
        </p:nvSpPr>
        <p:spPr>
          <a:xfrm>
            <a:off x="775112" y="-3"/>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400"/>
              <a:t>Retrieval of Textual images</a:t>
            </a:r>
            <a:endParaRPr b="1" sz="2400"/>
          </a:p>
        </p:txBody>
      </p:sp>
      <p:sp>
        <p:nvSpPr>
          <p:cNvPr id="790" name="Google Shape;790;p64"/>
          <p:cNvSpPr txBox="1"/>
          <p:nvPr>
            <p:ph idx="1" type="body"/>
          </p:nvPr>
        </p:nvSpPr>
        <p:spPr>
          <a:xfrm>
            <a:off x="703850" y="461700"/>
            <a:ext cx="8363100" cy="3143400"/>
          </a:xfrm>
          <a:prstGeom prst="rect">
            <a:avLst/>
          </a:prstGeom>
          <a:noFill/>
          <a:ln>
            <a:noFill/>
          </a:ln>
        </p:spPr>
        <p:txBody>
          <a:bodyPr anchorCtr="0" anchor="t" bIns="45700" lIns="91425" spcFirstLastPara="1" rIns="91425" wrap="square" tIns="45700">
            <a:noAutofit/>
          </a:bodyPr>
          <a:lstStyle/>
          <a:p>
            <a:pPr indent="-317500" lvl="0" marL="457200" marR="626745" rtl="0" algn="just">
              <a:lnSpc>
                <a:spcPct val="100000"/>
              </a:lnSpc>
              <a:spcBef>
                <a:spcPts val="85"/>
              </a:spcBef>
              <a:spcAft>
                <a:spcPts val="0"/>
              </a:spcAft>
              <a:buSzPts val="1400"/>
              <a:buFont typeface="Verdana"/>
              <a:buChar char="■"/>
            </a:pPr>
            <a:r>
              <a:rPr lang="en" sz="1400"/>
              <a:t>Regarding the retrieval of textual images, several alternatives are possible as follows:</a:t>
            </a:r>
            <a:endParaRPr sz="1400"/>
          </a:p>
          <a:p>
            <a:pPr indent="0" lvl="0" marL="514350" marR="626745" rtl="0" algn="l">
              <a:lnSpc>
                <a:spcPct val="100000"/>
              </a:lnSpc>
              <a:spcBef>
                <a:spcPts val="200"/>
              </a:spcBef>
              <a:spcAft>
                <a:spcPts val="0"/>
              </a:spcAft>
              <a:buSzPts val="1350"/>
              <a:buNone/>
            </a:pPr>
            <a:r>
              <a:rPr lang="en" sz="1400"/>
              <a:t>• At creation time or when added to the database, a set of keywords that 	describe the image is associated with it (for example, metadata can be used). </a:t>
            </a:r>
            <a:endParaRPr sz="1400"/>
          </a:p>
          <a:p>
            <a:pPr indent="0" lvl="0" marL="514350" marR="626745" rtl="0" algn="l">
              <a:lnSpc>
                <a:spcPct val="100000"/>
              </a:lnSpc>
              <a:spcBef>
                <a:spcPts val="200"/>
              </a:spcBef>
              <a:spcAft>
                <a:spcPts val="0"/>
              </a:spcAft>
              <a:buSzPts val="1350"/>
              <a:buNone/>
            </a:pPr>
            <a:r>
              <a:rPr lang="en" sz="1400"/>
              <a:t>Later, conventional text retrieval techniques can be applied to those keywords. This alternative is valid for any multimedia object.</a:t>
            </a:r>
            <a:endParaRPr sz="1400"/>
          </a:p>
          <a:p>
            <a:pPr indent="0" lvl="0" marL="514350" marR="624205" rtl="0" algn="just">
              <a:lnSpc>
                <a:spcPct val="108333"/>
              </a:lnSpc>
              <a:spcBef>
                <a:spcPts val="0"/>
              </a:spcBef>
              <a:spcAft>
                <a:spcPts val="0"/>
              </a:spcAft>
              <a:buSzPts val="1350"/>
              <a:buNone/>
            </a:pPr>
            <a:r>
              <a:rPr lang="en" sz="1400"/>
              <a:t>• Use OCR to extract the text of the image. The resultant ASCII text can be used to extract keywords, as before, or as a full-text description of the image. </a:t>
            </a:r>
            <a:endParaRPr sz="1400"/>
          </a:p>
          <a:p>
            <a:pPr indent="0" lvl="0" marL="514350" marR="624205" rtl="0" algn="just">
              <a:lnSpc>
                <a:spcPct val="108333"/>
              </a:lnSpc>
              <a:spcBef>
                <a:spcPts val="0"/>
              </a:spcBef>
              <a:spcAft>
                <a:spcPts val="0"/>
              </a:spcAft>
              <a:buSzPts val="1350"/>
              <a:buNone/>
            </a:pPr>
            <a:r>
              <a:rPr lang="en" sz="1400"/>
              <a:t>Depending on the document type, the OCR output could be reasonably good or actually quite bad (consider the first page of a newspaper, with several columns, different font types and sizes).  In any case, many typos are introduced and a usual keyword-based query might miss many documents (in this case, an approximate search is better, but also slower).</a:t>
            </a:r>
            <a:endParaRPr sz="1400"/>
          </a:p>
          <a:p>
            <a:pPr indent="0" lvl="0" marL="514350" marR="681355" rtl="0" algn="l">
              <a:lnSpc>
                <a:spcPct val="102083"/>
              </a:lnSpc>
              <a:spcBef>
                <a:spcPts val="375"/>
              </a:spcBef>
              <a:spcAft>
                <a:spcPts val="0"/>
              </a:spcAft>
              <a:buClr>
                <a:schemeClr val="dk1"/>
              </a:buClr>
              <a:buSzPts val="1100"/>
              <a:buFont typeface="Arial"/>
              <a:buNone/>
            </a:pPr>
            <a:r>
              <a:rPr lang="en" sz="1400"/>
              <a:t>• Use the symbols extracted from the images as basic units to combine image 	retrieval techniques (see Chapter 12) with sequence retrieval techniques (see 	Chapter 8). In this case, the query is transformed into a symbol sequence 	that has to match approximately another symbol sequence in the com-	pressed image. This idea seems promising but has not been pursued yet.</a:t>
            </a:r>
            <a:endParaRPr sz="1400"/>
          </a:p>
          <a:p>
            <a:pPr indent="0" lvl="0" marL="514350" rtl="0" algn="l">
              <a:lnSpc>
                <a:spcPct val="95833"/>
              </a:lnSpc>
              <a:spcBef>
                <a:spcPts val="0"/>
              </a:spcBef>
              <a:spcAft>
                <a:spcPts val="0"/>
              </a:spcAft>
              <a:buClr>
                <a:schemeClr val="dk1"/>
              </a:buClr>
              <a:buSzPts val="1100"/>
              <a:buFont typeface="Arial"/>
              <a:buNone/>
            </a:pPr>
            <a:r>
              <a:t/>
            </a:r>
            <a:endParaRPr sz="1400"/>
          </a:p>
          <a:p>
            <a:pPr indent="0" lvl="0" marL="1023620" marR="681990" rtl="0" algn="just">
              <a:lnSpc>
                <a:spcPct val="100000"/>
              </a:lnSpc>
              <a:spcBef>
                <a:spcPts val="0"/>
              </a:spcBef>
              <a:spcAft>
                <a:spcPts val="0"/>
              </a:spcAft>
              <a:buSzPts val="1350"/>
              <a:buNone/>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6"/>
          <p:cNvSpPr txBox="1"/>
          <p:nvPr>
            <p:ph idx="1" type="body"/>
          </p:nvPr>
        </p:nvSpPr>
        <p:spPr>
          <a:xfrm>
            <a:off x="516750" y="570075"/>
            <a:ext cx="8110500" cy="44082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AutoNum type="arabicPeriod" startAt="3"/>
            </a:pPr>
            <a:r>
              <a:rPr b="1" lang="en" sz="1300"/>
              <a:t>Time-Based Media</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has strong support for representing time-based information, such as audio and video. It provides mechanisms to describe synchronization and sequencing, allowing complex multimedia presentations to be structured and navigated easily.</a:t>
            </a:r>
            <a:endParaRPr sz="1300"/>
          </a:p>
          <a:p>
            <a:pPr indent="-311150" lvl="0" marL="457200" rtl="0" algn="l">
              <a:lnSpc>
                <a:spcPct val="115000"/>
              </a:lnSpc>
              <a:spcBef>
                <a:spcPts val="0"/>
              </a:spcBef>
              <a:spcAft>
                <a:spcPts val="0"/>
              </a:spcAft>
              <a:buSzPts val="1300"/>
              <a:buAutoNum type="arabicPeriod" startAt="3"/>
            </a:pPr>
            <a:r>
              <a:rPr b="1" lang="en" sz="1300"/>
              <a:t>Extensibility</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is highly extensible, which allows it to be adapted for different domains and use cases. This flexibility makes it suitable for a wide range of applications beyond just multimedia, including technical documentation and complex data modeling.</a:t>
            </a:r>
            <a:endParaRPr sz="1300"/>
          </a:p>
          <a:p>
            <a:pPr indent="-311150" lvl="0" marL="457200" rtl="0" algn="l">
              <a:lnSpc>
                <a:spcPct val="115000"/>
              </a:lnSpc>
              <a:spcBef>
                <a:spcPts val="0"/>
              </a:spcBef>
              <a:spcAft>
                <a:spcPts val="0"/>
              </a:spcAft>
              <a:buSzPts val="1300"/>
              <a:buAutoNum type="arabicPeriod" startAt="3"/>
            </a:pPr>
            <a:r>
              <a:rPr b="1" lang="en" sz="1300"/>
              <a:t>Architectural Forms</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lang="en" sz="1300"/>
              <a:t>One of the core concepts of HyTime is </a:t>
            </a:r>
            <a:r>
              <a:rPr b="1" lang="en" sz="1300"/>
              <a:t>architectural forms</a:t>
            </a:r>
            <a:r>
              <a:rPr lang="en" sz="1300"/>
              <a:t>, which are abstract, reusable templates that define the structure and semantics of various media types and their relationships. These forms allow for the reuse and consistent representation of data structures across different documents and applications.</a:t>
            </a:r>
            <a:endParaRPr sz="1300"/>
          </a:p>
          <a:p>
            <a:pPr indent="-311150" lvl="0" marL="457200" rtl="0" algn="l">
              <a:lnSpc>
                <a:spcPct val="115000"/>
              </a:lnSpc>
              <a:spcBef>
                <a:spcPts val="0"/>
              </a:spcBef>
              <a:spcAft>
                <a:spcPts val="0"/>
              </a:spcAft>
              <a:buSzPts val="1300"/>
              <a:buAutoNum type="arabicPeriod" startAt="3"/>
            </a:pPr>
            <a:r>
              <a:rPr b="1" lang="en" sz="1300"/>
              <a:t>Interoperability and Reusability</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is designed to promote interoperability between different systems and to enable the reuse of information across various platforms. This is achieved through its reliance on SGML and its focus on defining the logical structure of documents rather than their presentation.</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67"/>
          <p:cNvSpPr txBox="1"/>
          <p:nvPr>
            <p:ph type="title"/>
          </p:nvPr>
        </p:nvSpPr>
        <p:spPr>
          <a:xfrm>
            <a:off x="436075" y="0"/>
            <a:ext cx="8711700" cy="815700"/>
          </a:xfrm>
          <a:prstGeom prst="rect">
            <a:avLst/>
          </a:prstGeom>
          <a:noFill/>
          <a:ln>
            <a:noFill/>
          </a:ln>
        </p:spPr>
        <p:txBody>
          <a:bodyPr anchorCtr="0" anchor="b" bIns="45700" lIns="91425" spcFirstLastPara="1" rIns="91425" wrap="square" tIns="45700">
            <a:spAutoFit/>
          </a:bodyPr>
          <a:lstStyle/>
          <a:p>
            <a:pPr indent="0" lvl="0" marL="709930" rtl="0" algn="l">
              <a:lnSpc>
                <a:spcPct val="95833"/>
              </a:lnSpc>
              <a:spcBef>
                <a:spcPts val="1000"/>
              </a:spcBef>
              <a:spcAft>
                <a:spcPts val="0"/>
              </a:spcAft>
              <a:buSzPts val="1400"/>
              <a:buNone/>
            </a:pPr>
            <a:r>
              <a:rPr b="1" lang="en" sz="2400">
                <a:solidFill>
                  <a:schemeClr val="dk1"/>
                </a:solidFill>
                <a:latin typeface="Times New Roman"/>
                <a:ea typeface="Times New Roman"/>
                <a:cs typeface="Times New Roman"/>
                <a:sym typeface="Times New Roman"/>
              </a:rPr>
              <a:t> HyTime Use Cases</a:t>
            </a:r>
            <a:endParaRPr b="1" sz="24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sz="2400"/>
          </a:p>
        </p:txBody>
      </p:sp>
      <p:sp>
        <p:nvSpPr>
          <p:cNvPr id="801" name="Google Shape;801;p67"/>
          <p:cNvSpPr txBox="1"/>
          <p:nvPr>
            <p:ph idx="1" type="body"/>
          </p:nvPr>
        </p:nvSpPr>
        <p:spPr>
          <a:xfrm>
            <a:off x="644450" y="477800"/>
            <a:ext cx="8379000" cy="39420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SzPts val="1300"/>
              <a:buFont typeface="Arial"/>
              <a:buAutoNum type="arabicPeriod"/>
            </a:pPr>
            <a:r>
              <a:rPr b="1" lang="en" sz="1300"/>
              <a:t>Technical Documentation</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is often used in environments where technical documents need to integrate various types of data (e.g., text, diagrams, CAD files, etc.) with temporal and spatial relationships. This makes it valuable in sectors like aerospace, defense, and manufacturing, where technical documents are complex and often require multimedia elements.</a:t>
            </a:r>
            <a:endParaRPr sz="1300"/>
          </a:p>
          <a:p>
            <a:pPr indent="-311150" lvl="0" marL="457200" rtl="0" algn="l">
              <a:lnSpc>
                <a:spcPct val="115000"/>
              </a:lnSpc>
              <a:spcBef>
                <a:spcPts val="0"/>
              </a:spcBef>
              <a:spcAft>
                <a:spcPts val="0"/>
              </a:spcAft>
              <a:buSzPts val="1300"/>
              <a:buFont typeface="Arial"/>
              <a:buAutoNum type="arabicPeriod"/>
            </a:pPr>
            <a:r>
              <a:rPr b="1" lang="en" sz="1300"/>
              <a:t>Digital Libraries and Archives</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Digital libraries and archives that store multimedia collections can use HyTime to manage metadata, navigation, and temporal relationships among media elements, enhancing searchability and accessibility.</a:t>
            </a:r>
            <a:endParaRPr sz="1300"/>
          </a:p>
          <a:p>
            <a:pPr indent="-311150" lvl="0" marL="457200" rtl="0" algn="l">
              <a:lnSpc>
                <a:spcPct val="115000"/>
              </a:lnSpc>
              <a:spcBef>
                <a:spcPts val="0"/>
              </a:spcBef>
              <a:spcAft>
                <a:spcPts val="0"/>
              </a:spcAft>
              <a:buSzPts val="1300"/>
              <a:buFont typeface="Arial"/>
              <a:buAutoNum type="arabicPeriod"/>
            </a:pPr>
            <a:r>
              <a:rPr b="1" lang="en" sz="1300"/>
              <a:t>Multimedia Authoring and Publishing</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Authors and publishers of multimedia content, including eBooks and educational materials, can use HyTime to define the structure of their documents and the synchronization of multimedia components, providing a richer user experience.</a:t>
            </a:r>
            <a:endParaRPr sz="1300"/>
          </a:p>
          <a:p>
            <a:pPr indent="-311150" lvl="0" marL="457200" rtl="0" algn="l">
              <a:lnSpc>
                <a:spcPct val="115000"/>
              </a:lnSpc>
              <a:spcBef>
                <a:spcPts val="0"/>
              </a:spcBef>
              <a:spcAft>
                <a:spcPts val="0"/>
              </a:spcAft>
              <a:buSzPts val="1300"/>
              <a:buFont typeface="Arial"/>
              <a:buAutoNum type="arabicPeriod"/>
            </a:pPr>
            <a:r>
              <a:rPr b="1" lang="en" sz="1300"/>
              <a:t>Interactive and Hyperlinked Documents</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can be used to create documents that require interactive elements or hyperlinks, similar to HTML but with more complex data structuring and time-based controls.</a:t>
            </a:r>
            <a:endParaRPr sz="1300"/>
          </a:p>
          <a:p>
            <a:pPr indent="-311150" lvl="0" marL="457200" rtl="0" algn="l">
              <a:lnSpc>
                <a:spcPct val="115000"/>
              </a:lnSpc>
              <a:spcBef>
                <a:spcPts val="0"/>
              </a:spcBef>
              <a:spcAft>
                <a:spcPts val="0"/>
              </a:spcAft>
              <a:buSzPts val="1300"/>
              <a:buFont typeface="Arial"/>
              <a:buAutoNum type="arabicPeriod"/>
            </a:pPr>
            <a:r>
              <a:rPr b="1" lang="en" sz="1300"/>
              <a:t>Content Repositories and Knowledge Management Systems</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In knowledge management systems where content needs to be highly structured, reusable, and capable of linking various types of media, HyTime provides a robust framework for organizing and accessing information.</a:t>
            </a:r>
            <a:endParaRPr sz="1300"/>
          </a:p>
          <a:p>
            <a:pPr indent="0" lvl="0" marL="914400" rtl="0" algn="l">
              <a:lnSpc>
                <a:spcPct val="115000"/>
              </a:lnSpc>
              <a:spcBef>
                <a:spcPts val="1200"/>
              </a:spcBef>
              <a:spcAft>
                <a:spcPts val="0"/>
              </a:spcAft>
              <a:buSzPts val="1350"/>
              <a:buNone/>
            </a:pPr>
            <a:r>
              <a:t/>
            </a:r>
            <a:endParaRPr sz="1300"/>
          </a:p>
          <a:p>
            <a:pPr indent="0" lvl="0" marL="457200" rtl="0" algn="l">
              <a:lnSpc>
                <a:spcPct val="100000"/>
              </a:lnSpc>
              <a:spcBef>
                <a:spcPts val="1200"/>
              </a:spcBef>
              <a:spcAft>
                <a:spcPts val="0"/>
              </a:spcAft>
              <a:buSzPts val="1350"/>
              <a:buNone/>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2" name="Shape 442"/>
        <p:cNvGrpSpPr/>
        <p:nvPr/>
      </p:nvGrpSpPr>
      <p:grpSpPr>
        <a:xfrm>
          <a:off x="0" y="0"/>
          <a:ext cx="0" cy="0"/>
          <a:chOff x="0" y="0"/>
          <a:chExt cx="0" cy="0"/>
        </a:xfrm>
      </p:grpSpPr>
      <p:sp>
        <p:nvSpPr>
          <p:cNvPr id="443" name="Google Shape;443;p7"/>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Metadata</a:t>
            </a:r>
            <a:endParaRPr/>
          </a:p>
        </p:txBody>
      </p:sp>
      <p:sp>
        <p:nvSpPr>
          <p:cNvPr id="444" name="Google Shape;444;p7"/>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17500" lvl="0" marL="457200" marR="681990" rtl="0" algn="just">
              <a:lnSpc>
                <a:spcPct val="100000"/>
              </a:lnSpc>
              <a:spcBef>
                <a:spcPts val="510"/>
              </a:spcBef>
              <a:spcAft>
                <a:spcPts val="0"/>
              </a:spcAft>
              <a:buSzPts val="1400"/>
              <a:buFont typeface="Verdana"/>
              <a:buChar char="■"/>
            </a:pPr>
            <a:r>
              <a:rPr lang="en" sz="1400"/>
              <a:t>Most documents and text collections have associated with them what is known as metadata. </a:t>
            </a:r>
            <a:endParaRPr sz="1400"/>
          </a:p>
          <a:p>
            <a:pPr indent="-317500" lvl="0" marL="457200" marR="681990" rtl="0" algn="just">
              <a:lnSpc>
                <a:spcPct val="100000"/>
              </a:lnSpc>
              <a:spcBef>
                <a:spcPts val="0"/>
              </a:spcBef>
              <a:spcAft>
                <a:spcPts val="0"/>
              </a:spcAft>
              <a:buSzPts val="1400"/>
              <a:buFont typeface="Verdana"/>
              <a:buChar char="■"/>
            </a:pPr>
            <a:r>
              <a:rPr lang="en" sz="1400"/>
              <a:t>Metadata is information on the organization of the data, the various data domains, and the relationship between them. </a:t>
            </a:r>
            <a:endParaRPr sz="1400"/>
          </a:p>
          <a:p>
            <a:pPr indent="-317500" lvl="0" marL="457200" marR="681990" rtl="0" algn="just">
              <a:lnSpc>
                <a:spcPct val="100000"/>
              </a:lnSpc>
              <a:spcBef>
                <a:spcPts val="0"/>
              </a:spcBef>
              <a:spcAft>
                <a:spcPts val="0"/>
              </a:spcAft>
              <a:buSzPts val="1400"/>
              <a:buFont typeface="Verdana"/>
              <a:buChar char="■"/>
            </a:pPr>
            <a:r>
              <a:rPr lang="en" sz="1400"/>
              <a:t>In short, metadata is 'data about the data.' For instance, in a database management system, the schema specifies some of the metadata, namely, the name of the relations, the fields or attributes of each relation, the domain of each attribute, etc. 	</a:t>
            </a:r>
            <a:endParaRPr sz="1400"/>
          </a:p>
          <a:p>
            <a:pPr indent="-317500" lvl="0" marL="457200" marR="681990" rtl="0" algn="just">
              <a:lnSpc>
                <a:spcPct val="100000"/>
              </a:lnSpc>
              <a:spcBef>
                <a:spcPts val="0"/>
              </a:spcBef>
              <a:spcAft>
                <a:spcPts val="0"/>
              </a:spcAft>
              <a:buSzPts val="1400"/>
              <a:buFont typeface="Verdana"/>
              <a:buChar char="■"/>
            </a:pPr>
            <a:r>
              <a:rPr lang="en" sz="1400"/>
              <a:t>Common forms of metadata associated with text include the author, the date of publication, the source of the publication, the document length (in pages, words, bytes, etc.), and the document genre (book, article, memo, etc.).</a:t>
            </a:r>
            <a:endParaRPr sz="1400"/>
          </a:p>
          <a:p>
            <a:pPr indent="-317500" lvl="0" marL="457200" marR="681990" rtl="0" algn="just">
              <a:lnSpc>
                <a:spcPct val="100000"/>
              </a:lnSpc>
              <a:spcBef>
                <a:spcPts val="0"/>
              </a:spcBef>
              <a:spcAft>
                <a:spcPts val="0"/>
              </a:spcAft>
              <a:buSzPts val="1400"/>
              <a:buChar char="■"/>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8"/>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Metadata</a:t>
            </a:r>
            <a:endParaRPr/>
          </a:p>
        </p:txBody>
      </p:sp>
      <p:sp>
        <p:nvSpPr>
          <p:cNvPr id="450" name="Google Shape;450;p8"/>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Arial"/>
              <a:buChar char="■"/>
            </a:pPr>
            <a:r>
              <a:rPr b="1" lang="en" sz="1300"/>
              <a:t>Metadata</a:t>
            </a:r>
            <a:r>
              <a:rPr lang="en" sz="1300"/>
              <a:t> refers to data that provides information about other data. </a:t>
            </a:r>
            <a:endParaRPr sz="1300"/>
          </a:p>
          <a:p>
            <a:pPr indent="-311150" lvl="0" marL="457200" marR="681990" rtl="0" algn="just">
              <a:lnSpc>
                <a:spcPct val="100000"/>
              </a:lnSpc>
              <a:spcBef>
                <a:spcPts val="0"/>
              </a:spcBef>
              <a:spcAft>
                <a:spcPts val="0"/>
              </a:spcAft>
              <a:buSzPts val="1300"/>
              <a:buChar char="■"/>
            </a:pPr>
            <a:r>
              <a:rPr lang="en" sz="1400"/>
              <a:t>Metadata is information on the organization of the data, the various data domains, and the relationship between them. </a:t>
            </a:r>
            <a:endParaRPr sz="1300"/>
          </a:p>
          <a:p>
            <a:pPr indent="-311150" lvl="0" marL="457200" rtl="0" algn="l">
              <a:lnSpc>
                <a:spcPct val="100000"/>
              </a:lnSpc>
              <a:spcBef>
                <a:spcPts val="0"/>
              </a:spcBef>
              <a:spcAft>
                <a:spcPts val="0"/>
              </a:spcAft>
              <a:buSzPts val="1300"/>
              <a:buFont typeface="Arial"/>
              <a:buChar char="■"/>
            </a:pPr>
            <a:r>
              <a:rPr lang="en" sz="1300"/>
              <a:t>In digital contexts, metadata is used to describe the characteristics, context, and content of digital objects, making them easier to find, manage, and use. </a:t>
            </a:r>
            <a:endParaRPr sz="1300"/>
          </a:p>
          <a:p>
            <a:pPr indent="-317500" lvl="0" marL="457200" marR="681990" rtl="0" algn="just">
              <a:lnSpc>
                <a:spcPct val="100000"/>
              </a:lnSpc>
              <a:spcBef>
                <a:spcPts val="0"/>
              </a:spcBef>
              <a:spcAft>
                <a:spcPts val="0"/>
              </a:spcAft>
              <a:buSzPts val="1400"/>
              <a:buFont typeface="Verdana"/>
              <a:buChar char="■"/>
            </a:pPr>
            <a:r>
              <a:rPr lang="en" sz="1400"/>
              <a:t>For instance, in a database management system, the schema specifies some of the metadata, namely, the name of the relations, the fields or attributes of each relation, the domain of each attribute, etc. </a:t>
            </a:r>
            <a:endParaRPr sz="1400"/>
          </a:p>
          <a:p>
            <a:pPr indent="-317500" lvl="0" marL="457200" marR="681990" rtl="0" algn="just">
              <a:lnSpc>
                <a:spcPct val="100000"/>
              </a:lnSpc>
              <a:spcBef>
                <a:spcPts val="0"/>
              </a:spcBef>
              <a:spcAft>
                <a:spcPts val="0"/>
              </a:spcAft>
              <a:buSzPts val="1400"/>
              <a:buFont typeface="Verdana"/>
              <a:buChar char="■"/>
            </a:pPr>
            <a:r>
              <a:rPr lang="en" sz="1400"/>
              <a:t>Common forms of metadata associated with text include the author, the date of publication, the source of the publication, the document length (in pages, words, bytes, etc.), and the document genre (book, article, memo, etc.).</a:t>
            </a:r>
            <a:endParaRPr sz="1400"/>
          </a:p>
          <a:p>
            <a:pPr indent="-311150" lvl="0" marL="457200" rtl="0" algn="l">
              <a:lnSpc>
                <a:spcPct val="100000"/>
              </a:lnSpc>
              <a:spcBef>
                <a:spcPts val="0"/>
              </a:spcBef>
              <a:spcAft>
                <a:spcPts val="0"/>
              </a:spcAft>
              <a:buSzPts val="1300"/>
              <a:buFont typeface="Arial"/>
              <a:buChar char="■"/>
            </a:pPr>
            <a:r>
              <a:rPr lang="en" sz="1300"/>
              <a:t>Metadata helps organize, classify, and retrieve data effectively.</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9"/>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456" name="Google Shape;456;p9"/>
          <p:cNvSpPr txBox="1"/>
          <p:nvPr>
            <p:ph idx="1" type="body"/>
          </p:nvPr>
        </p:nvSpPr>
        <p:spPr>
          <a:xfrm>
            <a:off x="912800" y="666750"/>
            <a:ext cx="8110500" cy="1905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lang="en" sz="1300"/>
              <a:t>Metadata can be categorized into several types based on its purpose and the kind of information it provides:</a:t>
            </a:r>
            <a:endParaRPr sz="1300"/>
          </a:p>
          <a:p>
            <a:pPr indent="0" lvl="0" marL="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Clr>
                <a:schemeClr val="dk1"/>
              </a:buClr>
              <a:buSzPts val="1300"/>
              <a:buAutoNum type="arabicPeriod"/>
            </a:pPr>
            <a:r>
              <a:rPr b="1" lang="en" sz="1300"/>
              <a:t>Descriptive </a:t>
            </a:r>
            <a:r>
              <a:rPr b="1" lang="en" sz="1300"/>
              <a:t>Metadata</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Provides information about the content of a digital object to help identify and discover it.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Title, author, keywords, summary, and description.</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Used in library catalogs, search engines, and archives to facilitate searching and discovery.</a:t>
            </a:r>
            <a:endParaRPr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
        <p:nvSpPr>
          <p:cNvPr id="457" name="Google Shape;457;p9"/>
          <p:cNvSpPr txBox="1"/>
          <p:nvPr>
            <p:ph idx="1" type="body"/>
          </p:nvPr>
        </p:nvSpPr>
        <p:spPr>
          <a:xfrm>
            <a:off x="912812" y="30289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0"/>
              </a:spcBef>
              <a:spcAft>
                <a:spcPts val="0"/>
              </a:spcAft>
              <a:buClr>
                <a:schemeClr val="dk1"/>
              </a:buClr>
              <a:buSzPts val="1300"/>
              <a:buAutoNum type="arabicPeriod" startAt="2"/>
            </a:pPr>
            <a:r>
              <a:rPr b="1" lang="en" sz="1300"/>
              <a:t>Structural Metadata</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Describes the structure of a digital object, including how it is organized and the relationships between its parts.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Table of contents, page order in a book, chapters, sections, and sequence of files.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Helps in navigating digital documents, like e-books or databases, by defining hierarchical relationships.</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Chapter1classicIR">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apter4QL">
  <a:themeElements>
    <a:clrScheme name="default">
      <a:dk1>
        <a:srgbClr val="000000"/>
      </a:dk1>
      <a:lt1>
        <a:srgbClr val="EAEAEA"/>
      </a:lt1>
      <a:dk2>
        <a:srgbClr val="003366"/>
      </a:dk2>
      <a:lt2>
        <a:srgbClr val="EAEAEA"/>
      </a:lt2>
      <a:accent1>
        <a:srgbClr val="FFFFFF"/>
      </a:accent1>
      <a:accent2>
        <a:srgbClr val="DDDDDD"/>
      </a:accent2>
      <a:accent3>
        <a:srgbClr val="EAEAEA"/>
      </a:accent3>
      <a:accent4>
        <a:srgbClr val="FFFFFF"/>
      </a:accent4>
      <a:accent5>
        <a:srgbClr val="DDDDDD"/>
      </a:accent5>
      <a:accent6>
        <a:srgbClr val="EAEAEA"/>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