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240">
          <p15:clr>
            <a:srgbClr val="747775"/>
          </p15:clr>
        </p15:guide>
      </p15:sldGuideLst>
    </p:ext>
    <p:ext uri="GoogleSlidesCustomDataVersion2">
      <go:slidesCustomData xmlns:go="http://customooxmlschemas.google.com/" r:id="rId26" roundtripDataSignature="AMtx7mhfmjRbCt7ytTW90u+TY/RHed9WO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240"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8" name="Google Shape;58;p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3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3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2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2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2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2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2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3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docs.google.com/document/d/1CLLz7ohIzK5V9mSM83YrCBuS09NJhFq9RUMh6c7mpkE/edit?usp=sharing" TargetMode="External"/><Relationship Id="rId4" Type="http://schemas.openxmlformats.org/officeDocument/2006/relationships/hyperlink" Target="https://docs.google.com/document/d/1aeEf7w5ezEKFfWfqbwm5_VTICv919OnSckDNIUH5g40/edit?usp=shar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docs.google.com/document/d/1AeFZ7hUa9NRzh9b9anm6YugM2Ez9pnaHJBQSQDC1KuE/edit?usp=shar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592137" y="1430338"/>
            <a:ext cx="7678800" cy="6465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b="1" lang="en"/>
              <a:t>Module 4.2</a:t>
            </a:r>
            <a:endParaRPr b="1"/>
          </a:p>
        </p:txBody>
      </p:sp>
      <p:sp>
        <p:nvSpPr>
          <p:cNvPr id="55" name="Google Shape;55;p1"/>
          <p:cNvSpPr txBox="1"/>
          <p:nvPr>
            <p:ph idx="1" type="subTitle"/>
          </p:nvPr>
        </p:nvSpPr>
        <p:spPr>
          <a:xfrm>
            <a:off x="3407100" y="2174872"/>
            <a:ext cx="5584500" cy="15921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b="1" lang="en" sz="2600"/>
              <a:t>Text and Multimedia languages and properties</a:t>
            </a:r>
            <a:endParaRPr b="1" sz="2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0"/>
          <p:cNvSpPr txBox="1"/>
          <p:nvPr>
            <p:ph type="title"/>
          </p:nvPr>
        </p:nvSpPr>
        <p:spPr>
          <a:xfrm>
            <a:off x="311700" y="513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b="1" lang="en" sz="2420"/>
              <a:t>Step 3: Stemming</a:t>
            </a:r>
            <a:endParaRPr b="1" sz="2320"/>
          </a:p>
        </p:txBody>
      </p:sp>
      <p:sp>
        <p:nvSpPr>
          <p:cNvPr id="108" name="Google Shape;108;p10"/>
          <p:cNvSpPr txBox="1"/>
          <p:nvPr>
            <p:ph idx="1" type="body"/>
          </p:nvPr>
        </p:nvSpPr>
        <p:spPr>
          <a:xfrm>
            <a:off x="311700" y="624025"/>
            <a:ext cx="8520600" cy="3416400"/>
          </a:xfrm>
          <a:prstGeom prst="rect">
            <a:avLst/>
          </a:prstGeom>
          <a:noFill/>
          <a:ln>
            <a:noFill/>
          </a:ln>
        </p:spPr>
        <p:txBody>
          <a:bodyPr anchorCtr="0" anchor="t" bIns="91425" lIns="91425" spcFirstLastPara="1" rIns="91425" wrap="square" tIns="91425">
            <a:normAutofit/>
          </a:bodyPr>
          <a:lstStyle/>
          <a:p>
            <a:pPr indent="-311150" lvl="0" marL="457200" marR="716280" rtl="0" algn="just">
              <a:lnSpc>
                <a:spcPct val="100000"/>
              </a:lnSpc>
              <a:spcBef>
                <a:spcPts val="710"/>
              </a:spcBef>
              <a:spcAft>
                <a:spcPts val="0"/>
              </a:spcAft>
              <a:buClr>
                <a:schemeClr val="dk1"/>
              </a:buClr>
              <a:buSzPts val="1300"/>
              <a:buFont typeface="Verdana"/>
              <a:buChar char="●"/>
            </a:pPr>
            <a:r>
              <a:rPr lang="en" sz="1300">
                <a:solidFill>
                  <a:schemeClr val="dk1"/>
                </a:solidFill>
                <a:latin typeface="Verdana"/>
                <a:ea typeface="Verdana"/>
                <a:cs typeface="Verdana"/>
                <a:sym typeface="Verdana"/>
              </a:rPr>
              <a:t>Frequently, the user specifies a word in a query but only a variant of this word is present in a relevant document. Plurals, gerund forms, and past tense suffixes are examples of syntactic variations which prevent a perfect match between a query word and a respective document word. This problem can be partially overcome with the substitution of the words by their respective stems.</a:t>
            </a:r>
            <a:endParaRPr sz="1300">
              <a:solidFill>
                <a:schemeClr val="dk1"/>
              </a:solidFill>
              <a:latin typeface="Verdana"/>
              <a:ea typeface="Verdana"/>
              <a:cs typeface="Verdana"/>
              <a:sym typeface="Verdana"/>
            </a:endParaRPr>
          </a:p>
          <a:p>
            <a:pPr indent="-311150" lvl="0" marL="457200" marR="716280" rtl="0" algn="just">
              <a:lnSpc>
                <a:spcPct val="101250"/>
              </a:lnSpc>
              <a:spcBef>
                <a:spcPts val="90"/>
              </a:spcBef>
              <a:spcAft>
                <a:spcPts val="0"/>
              </a:spcAft>
              <a:buClr>
                <a:schemeClr val="dk1"/>
              </a:buClr>
              <a:buSzPts val="1300"/>
              <a:buFont typeface="Verdana"/>
              <a:buChar char="●"/>
            </a:pPr>
            <a:r>
              <a:rPr lang="en" sz="1300">
                <a:solidFill>
                  <a:schemeClr val="dk1"/>
                </a:solidFill>
                <a:latin typeface="Verdana"/>
                <a:ea typeface="Verdana"/>
                <a:cs typeface="Verdana"/>
                <a:sym typeface="Verdana"/>
              </a:rPr>
              <a:t>A </a:t>
            </a:r>
            <a:r>
              <a:rPr i="1" lang="en" sz="1300">
                <a:solidFill>
                  <a:schemeClr val="dk1"/>
                </a:solidFill>
                <a:latin typeface="Verdana"/>
                <a:ea typeface="Verdana"/>
                <a:cs typeface="Verdana"/>
                <a:sym typeface="Verdana"/>
              </a:rPr>
              <a:t>stem </a:t>
            </a:r>
            <a:r>
              <a:rPr lang="en" sz="1300">
                <a:solidFill>
                  <a:schemeClr val="dk1"/>
                </a:solidFill>
                <a:latin typeface="Verdana"/>
                <a:ea typeface="Verdana"/>
                <a:cs typeface="Verdana"/>
                <a:sym typeface="Verdana"/>
              </a:rPr>
              <a:t>is the portion of a word which is left after the removal of its affixes (i.e., prefixes and suffixes). </a:t>
            </a:r>
            <a:endParaRPr sz="1300">
              <a:solidFill>
                <a:schemeClr val="dk1"/>
              </a:solidFill>
              <a:latin typeface="Verdana"/>
              <a:ea typeface="Verdana"/>
              <a:cs typeface="Verdana"/>
              <a:sym typeface="Verdana"/>
            </a:endParaRPr>
          </a:p>
          <a:p>
            <a:pPr indent="-311150" lvl="1" marL="914400" marR="716280" rtl="0" algn="just">
              <a:lnSpc>
                <a:spcPct val="101250"/>
              </a:lnSpc>
              <a:spcBef>
                <a:spcPts val="90"/>
              </a:spcBef>
              <a:spcAft>
                <a:spcPts val="0"/>
              </a:spcAft>
              <a:buSzPts val="1300"/>
              <a:buFont typeface="Verdana"/>
              <a:buChar char="○"/>
            </a:pPr>
            <a:r>
              <a:rPr lang="en" sz="1300">
                <a:solidFill>
                  <a:schemeClr val="dk1"/>
                </a:solidFill>
                <a:latin typeface="Verdana"/>
                <a:ea typeface="Verdana"/>
                <a:cs typeface="Verdana"/>
                <a:sym typeface="Verdana"/>
              </a:rPr>
              <a:t>A typical example of a stem is the word </a:t>
            </a:r>
            <a:r>
              <a:rPr i="1" lang="en" sz="1300">
                <a:solidFill>
                  <a:schemeClr val="dk1"/>
                </a:solidFill>
                <a:latin typeface="Verdana"/>
                <a:ea typeface="Verdana"/>
                <a:cs typeface="Verdana"/>
                <a:sym typeface="Verdana"/>
              </a:rPr>
              <a:t>connect </a:t>
            </a:r>
            <a:r>
              <a:rPr lang="en" sz="1300">
                <a:solidFill>
                  <a:schemeClr val="dk1"/>
                </a:solidFill>
                <a:latin typeface="Verdana"/>
                <a:ea typeface="Verdana"/>
                <a:cs typeface="Verdana"/>
                <a:sym typeface="Verdana"/>
              </a:rPr>
              <a:t>which is the stem for the variants </a:t>
            </a:r>
            <a:r>
              <a:rPr i="1" lang="en" sz="1300">
                <a:solidFill>
                  <a:schemeClr val="dk1"/>
                </a:solidFill>
                <a:latin typeface="Verdana"/>
                <a:ea typeface="Verdana"/>
                <a:cs typeface="Verdana"/>
                <a:sym typeface="Verdana"/>
              </a:rPr>
              <a:t>connected, connecting, connection, </a:t>
            </a:r>
            <a:r>
              <a:rPr lang="en" sz="1300">
                <a:solidFill>
                  <a:schemeClr val="dk1"/>
                </a:solidFill>
                <a:latin typeface="Verdana"/>
                <a:ea typeface="Verdana"/>
                <a:cs typeface="Verdana"/>
                <a:sym typeface="Verdana"/>
              </a:rPr>
              <a:t>and </a:t>
            </a:r>
            <a:r>
              <a:rPr i="1" lang="en" sz="1300">
                <a:solidFill>
                  <a:schemeClr val="dk1"/>
                </a:solidFill>
                <a:latin typeface="Verdana"/>
                <a:ea typeface="Verdana"/>
                <a:cs typeface="Verdana"/>
                <a:sym typeface="Verdana"/>
              </a:rPr>
              <a:t>connections. </a:t>
            </a:r>
            <a:endParaRPr i="1" sz="1300">
              <a:solidFill>
                <a:schemeClr val="dk1"/>
              </a:solidFill>
              <a:latin typeface="Verdana"/>
              <a:ea typeface="Verdana"/>
              <a:cs typeface="Verdana"/>
              <a:sym typeface="Verdana"/>
            </a:endParaRPr>
          </a:p>
          <a:p>
            <a:pPr indent="0" lvl="0" marL="457200" marR="716280" rtl="0" algn="just">
              <a:lnSpc>
                <a:spcPct val="101250"/>
              </a:lnSpc>
              <a:spcBef>
                <a:spcPts val="90"/>
              </a:spcBef>
              <a:spcAft>
                <a:spcPts val="0"/>
              </a:spcAft>
              <a:buSzPts val="1800"/>
              <a:buNone/>
            </a:pPr>
            <a:r>
              <a:t/>
            </a:r>
            <a:endParaRPr i="1" sz="1300">
              <a:solidFill>
                <a:schemeClr val="dk1"/>
              </a:solidFill>
              <a:latin typeface="Verdana"/>
              <a:ea typeface="Verdana"/>
              <a:cs typeface="Verdana"/>
              <a:sym typeface="Verdana"/>
            </a:endParaRPr>
          </a:p>
          <a:p>
            <a:pPr indent="-311150" lvl="0" marL="457200" marR="716280" rtl="0" algn="just">
              <a:lnSpc>
                <a:spcPct val="101250"/>
              </a:lnSpc>
              <a:spcBef>
                <a:spcPts val="90"/>
              </a:spcBef>
              <a:spcAft>
                <a:spcPts val="0"/>
              </a:spcAft>
              <a:buClr>
                <a:schemeClr val="dk1"/>
              </a:buClr>
              <a:buSzPts val="1300"/>
              <a:buFont typeface="Verdana"/>
              <a:buChar char="●"/>
            </a:pPr>
            <a:r>
              <a:rPr lang="en" sz="1300">
                <a:solidFill>
                  <a:schemeClr val="dk1"/>
                </a:solidFill>
                <a:latin typeface="Verdana"/>
                <a:ea typeface="Verdana"/>
                <a:cs typeface="Verdana"/>
                <a:sym typeface="Verdana"/>
              </a:rPr>
              <a:t>Stems are thought to be useful for improving retrieval performance because they reduce variants of the same root word to a common concept.   </a:t>
            </a:r>
            <a:endParaRPr sz="1300">
              <a:solidFill>
                <a:schemeClr val="dk1"/>
              </a:solidFill>
              <a:latin typeface="Verdana"/>
              <a:ea typeface="Verdana"/>
              <a:cs typeface="Verdana"/>
              <a:sym typeface="Verdana"/>
            </a:endParaRPr>
          </a:p>
          <a:p>
            <a:pPr indent="-311150" lvl="0" marL="457200" marR="716280" rtl="0" algn="just">
              <a:lnSpc>
                <a:spcPct val="101250"/>
              </a:lnSpc>
              <a:spcBef>
                <a:spcPts val="0"/>
              </a:spcBef>
              <a:spcAft>
                <a:spcPts val="0"/>
              </a:spcAft>
              <a:buClr>
                <a:schemeClr val="dk1"/>
              </a:buClr>
              <a:buSzPts val="1300"/>
              <a:buFont typeface="Verdana"/>
              <a:buChar char="●"/>
            </a:pPr>
            <a:r>
              <a:rPr lang="en" sz="1300">
                <a:solidFill>
                  <a:schemeClr val="dk1"/>
                </a:solidFill>
                <a:latin typeface="Verdana"/>
                <a:ea typeface="Verdana"/>
                <a:cs typeface="Verdana"/>
                <a:sym typeface="Verdana"/>
              </a:rPr>
              <a:t>Furthermore, stemming has the secondary effect of reducing the size of the indexing structure because the number of distinct index terms is reduced.</a:t>
            </a:r>
            <a:endParaRPr sz="1300">
              <a:solidFill>
                <a:schemeClr val="dk1"/>
              </a:solidFill>
              <a:latin typeface="Verdana"/>
              <a:ea typeface="Verdana"/>
              <a:cs typeface="Verdana"/>
              <a:sym typeface="Verdana"/>
            </a:endParaRPr>
          </a:p>
          <a:p>
            <a:pPr indent="0" lvl="0" marL="457200" rtl="0" algn="l">
              <a:lnSpc>
                <a:spcPct val="115000"/>
              </a:lnSpc>
              <a:spcBef>
                <a:spcPts val="0"/>
              </a:spcBef>
              <a:spcAft>
                <a:spcPts val="1200"/>
              </a:spcAft>
              <a:buSzPts val="1800"/>
              <a:buNone/>
            </a:pPr>
            <a:r>
              <a:t/>
            </a:r>
            <a:endParaRPr sz="1300">
              <a:latin typeface="Verdana"/>
              <a:ea typeface="Verdana"/>
              <a:cs typeface="Verdana"/>
              <a:sym typeface="Verdan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1"/>
          <p:cNvSpPr txBox="1"/>
          <p:nvPr>
            <p:ph type="title"/>
          </p:nvPr>
        </p:nvSpPr>
        <p:spPr>
          <a:xfrm>
            <a:off x="311700" y="513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lang="en" sz="2420"/>
              <a:t>Affix removal </a:t>
            </a:r>
            <a:endParaRPr sz="2320"/>
          </a:p>
        </p:txBody>
      </p:sp>
      <p:sp>
        <p:nvSpPr>
          <p:cNvPr id="114" name="Google Shape;114;p11"/>
          <p:cNvSpPr txBox="1"/>
          <p:nvPr>
            <p:ph idx="1" type="body"/>
          </p:nvPr>
        </p:nvSpPr>
        <p:spPr>
          <a:xfrm>
            <a:off x="311700" y="624025"/>
            <a:ext cx="8520600" cy="3416400"/>
          </a:xfrm>
          <a:prstGeom prst="rect">
            <a:avLst/>
          </a:prstGeom>
          <a:noFill/>
          <a:ln>
            <a:noFill/>
          </a:ln>
        </p:spPr>
        <p:txBody>
          <a:bodyPr anchorCtr="0" anchor="t" bIns="91425" lIns="91425" spcFirstLastPara="1" rIns="91425" wrap="square" tIns="91425">
            <a:noAutofit/>
          </a:bodyPr>
          <a:lstStyle/>
          <a:p>
            <a:pPr indent="-311150" lvl="0" marL="457200" marR="719455" rtl="0" algn="just">
              <a:lnSpc>
                <a:spcPct val="100000"/>
              </a:lnSpc>
              <a:spcBef>
                <a:spcPts val="0"/>
              </a:spcBef>
              <a:spcAft>
                <a:spcPts val="0"/>
              </a:spcAft>
              <a:buClr>
                <a:schemeClr val="dk1"/>
              </a:buClr>
              <a:buSzPts val="1300"/>
              <a:buFont typeface="Verdana"/>
              <a:buChar char="●"/>
            </a:pPr>
            <a:r>
              <a:rPr lang="en" sz="1300">
                <a:solidFill>
                  <a:schemeClr val="dk1"/>
                </a:solidFill>
                <a:latin typeface="Verdana"/>
                <a:ea typeface="Verdana"/>
                <a:cs typeface="Verdana"/>
                <a:sym typeface="Verdana"/>
              </a:rPr>
              <a:t>In affix removal, the most important part is suffix removal because most variants of a word are generated by the introduction of suffixes (instead of prefixes).</a:t>
            </a:r>
            <a:endParaRPr sz="1300">
              <a:solidFill>
                <a:schemeClr val="dk1"/>
              </a:solidFill>
              <a:latin typeface="Verdana"/>
              <a:ea typeface="Verdana"/>
              <a:cs typeface="Verdana"/>
              <a:sym typeface="Verdana"/>
            </a:endParaRPr>
          </a:p>
          <a:p>
            <a:pPr indent="-311150" lvl="0" marL="457200" marR="719455" rtl="0" algn="just">
              <a:lnSpc>
                <a:spcPct val="100000"/>
              </a:lnSpc>
              <a:spcBef>
                <a:spcPts val="0"/>
              </a:spcBef>
              <a:spcAft>
                <a:spcPts val="0"/>
              </a:spcAft>
              <a:buClr>
                <a:schemeClr val="dk1"/>
              </a:buClr>
              <a:buSzPts val="1300"/>
              <a:buFont typeface="Verdana"/>
              <a:buChar char="●"/>
            </a:pPr>
            <a:r>
              <a:rPr lang="en" sz="1300">
                <a:solidFill>
                  <a:schemeClr val="dk1"/>
                </a:solidFill>
                <a:latin typeface="Verdana"/>
                <a:ea typeface="Verdana"/>
                <a:cs typeface="Verdana"/>
                <a:sym typeface="Verdana"/>
              </a:rPr>
              <a:t>While there are three or four well known suffix removal algorithms, the most popular one is that by Porter because of its simplicity and elegance. Despite being simpler, the Porter algorithm yields results comparable to those of the more sophisticated algorithms.</a:t>
            </a:r>
            <a:endParaRPr sz="1300">
              <a:solidFill>
                <a:schemeClr val="dk1"/>
              </a:solidFill>
              <a:latin typeface="Verdana"/>
              <a:ea typeface="Verdana"/>
              <a:cs typeface="Verdana"/>
              <a:sym typeface="Verdana"/>
            </a:endParaRPr>
          </a:p>
          <a:p>
            <a:pPr indent="-311150" lvl="0" marL="457200" marR="694690" rtl="0" algn="just">
              <a:lnSpc>
                <a:spcPct val="104166"/>
              </a:lnSpc>
              <a:spcBef>
                <a:spcPts val="0"/>
              </a:spcBef>
              <a:spcAft>
                <a:spcPts val="0"/>
              </a:spcAft>
              <a:buClr>
                <a:schemeClr val="dk1"/>
              </a:buClr>
              <a:buSzPts val="1300"/>
              <a:buFont typeface="Verdana"/>
              <a:buChar char="●"/>
            </a:pPr>
            <a:r>
              <a:rPr lang="en" sz="1300">
                <a:solidFill>
                  <a:schemeClr val="dk1"/>
                </a:solidFill>
                <a:latin typeface="Verdana"/>
                <a:ea typeface="Verdana"/>
                <a:cs typeface="Verdana"/>
                <a:sym typeface="Verdana"/>
              </a:rPr>
              <a:t>The Porter algorithm uses a suffix list for suffix stripping. The idea is to apply a series of rules to the suffixes of the words in the text. For instance, the rule              is used to convert plural forms into their respective singular forms by substituting the letter </a:t>
            </a:r>
            <a:r>
              <a:rPr i="1" lang="en" sz="1300">
                <a:solidFill>
                  <a:schemeClr val="dk1"/>
                </a:solidFill>
                <a:latin typeface="Verdana"/>
                <a:ea typeface="Verdana"/>
                <a:cs typeface="Verdana"/>
                <a:sym typeface="Verdana"/>
              </a:rPr>
              <a:t>s </a:t>
            </a:r>
            <a:r>
              <a:rPr lang="en" sz="1300">
                <a:solidFill>
                  <a:schemeClr val="dk1"/>
                </a:solidFill>
                <a:latin typeface="Verdana"/>
                <a:ea typeface="Verdana"/>
                <a:cs typeface="Verdana"/>
                <a:sym typeface="Verdana"/>
              </a:rPr>
              <a:t>by nil. Notice that to identify the suffix we must examine the last letters in the word.  </a:t>
            </a:r>
            <a:endParaRPr sz="1300">
              <a:solidFill>
                <a:schemeClr val="dk1"/>
              </a:solidFill>
              <a:latin typeface="Verdana"/>
              <a:ea typeface="Verdana"/>
              <a:cs typeface="Verdana"/>
              <a:sym typeface="Verdana"/>
            </a:endParaRPr>
          </a:p>
          <a:p>
            <a:pPr indent="-311150" lvl="0" marL="457200" marR="694690" rtl="0" algn="just">
              <a:lnSpc>
                <a:spcPct val="104166"/>
              </a:lnSpc>
              <a:spcBef>
                <a:spcPts val="0"/>
              </a:spcBef>
              <a:spcAft>
                <a:spcPts val="0"/>
              </a:spcAft>
              <a:buClr>
                <a:schemeClr val="dk1"/>
              </a:buClr>
              <a:buSzPts val="1300"/>
              <a:buFont typeface="Verdana"/>
              <a:buChar char="●"/>
            </a:pPr>
            <a:r>
              <a:rPr lang="en" sz="1300">
                <a:solidFill>
                  <a:schemeClr val="dk1"/>
                </a:solidFill>
                <a:latin typeface="Verdana"/>
                <a:ea typeface="Verdana"/>
                <a:cs typeface="Verdana"/>
                <a:sym typeface="Verdana"/>
              </a:rPr>
              <a:t>Furthermore, we look for the longest sequence of letters which matches the left hand side in a set of rules. Thus, application of the two rules                     and </a:t>
            </a:r>
            <a:endParaRPr sz="1300">
              <a:solidFill>
                <a:schemeClr val="dk1"/>
              </a:solidFill>
              <a:latin typeface="Verdana"/>
              <a:ea typeface="Verdana"/>
              <a:cs typeface="Verdana"/>
              <a:sym typeface="Verdana"/>
            </a:endParaRPr>
          </a:p>
          <a:p>
            <a:pPr indent="0" lvl="0" marL="457200" marR="694690" rtl="0" algn="just">
              <a:lnSpc>
                <a:spcPct val="104166"/>
              </a:lnSpc>
              <a:spcBef>
                <a:spcPts val="0"/>
              </a:spcBef>
              <a:spcAft>
                <a:spcPts val="0"/>
              </a:spcAft>
              <a:buSzPts val="1800"/>
              <a:buNone/>
            </a:pPr>
            <a:r>
              <a:rPr lang="en" sz="1300">
                <a:solidFill>
                  <a:schemeClr val="dk1"/>
                </a:solidFill>
                <a:latin typeface="Verdana"/>
                <a:ea typeface="Verdana"/>
                <a:cs typeface="Verdana"/>
                <a:sym typeface="Verdana"/>
              </a:rPr>
              <a:t>to the word </a:t>
            </a:r>
            <a:r>
              <a:rPr i="1" lang="en" sz="1300">
                <a:solidFill>
                  <a:schemeClr val="dk1"/>
                </a:solidFill>
                <a:latin typeface="Verdana"/>
                <a:ea typeface="Verdana"/>
                <a:cs typeface="Verdana"/>
                <a:sym typeface="Verdana"/>
              </a:rPr>
              <a:t>stresses </a:t>
            </a:r>
            <a:r>
              <a:rPr lang="en" sz="1300">
                <a:solidFill>
                  <a:schemeClr val="dk1"/>
                </a:solidFill>
                <a:latin typeface="Verdana"/>
                <a:ea typeface="Verdana"/>
                <a:cs typeface="Verdana"/>
                <a:sym typeface="Verdana"/>
              </a:rPr>
              <a:t>yields the stem </a:t>
            </a:r>
            <a:r>
              <a:rPr i="1" lang="en" sz="1300">
                <a:solidFill>
                  <a:schemeClr val="dk1"/>
                </a:solidFill>
                <a:latin typeface="Verdana"/>
                <a:ea typeface="Verdana"/>
                <a:cs typeface="Verdana"/>
                <a:sym typeface="Verdana"/>
              </a:rPr>
              <a:t>stress </a:t>
            </a:r>
            <a:r>
              <a:rPr lang="en" sz="1300">
                <a:solidFill>
                  <a:schemeClr val="dk1"/>
                </a:solidFill>
                <a:latin typeface="Verdana"/>
                <a:ea typeface="Verdana"/>
                <a:cs typeface="Verdana"/>
                <a:sym typeface="Verdana"/>
              </a:rPr>
              <a:t>instead of the stem </a:t>
            </a:r>
            <a:r>
              <a:rPr i="1" lang="en" sz="1300">
                <a:solidFill>
                  <a:schemeClr val="dk1"/>
                </a:solidFill>
                <a:latin typeface="Verdana"/>
                <a:ea typeface="Verdana"/>
                <a:cs typeface="Verdana"/>
                <a:sym typeface="Verdana"/>
              </a:rPr>
              <a:t>stresse. </a:t>
            </a:r>
            <a:r>
              <a:rPr lang="en" sz="1300">
                <a:solidFill>
                  <a:schemeClr val="dk1"/>
                </a:solidFill>
                <a:latin typeface="Verdana"/>
                <a:ea typeface="Verdana"/>
                <a:cs typeface="Verdana"/>
                <a:sym typeface="Verdana"/>
              </a:rPr>
              <a:t>By separating such rules into five distinct phases, the Porter algorithm is able to provide effective stemming while running fast</a:t>
            </a:r>
            <a:endParaRPr sz="1300">
              <a:solidFill>
                <a:schemeClr val="dk1"/>
              </a:solidFill>
              <a:latin typeface="Verdana"/>
              <a:ea typeface="Verdana"/>
              <a:cs typeface="Verdana"/>
              <a:sym typeface="Verdana"/>
            </a:endParaRPr>
          </a:p>
          <a:p>
            <a:pPr indent="0" lvl="0" marL="457200" marR="694690" rtl="0" algn="just">
              <a:lnSpc>
                <a:spcPct val="104166"/>
              </a:lnSpc>
              <a:spcBef>
                <a:spcPts val="0"/>
              </a:spcBef>
              <a:spcAft>
                <a:spcPts val="0"/>
              </a:spcAft>
              <a:buSzPts val="1800"/>
              <a:buNone/>
            </a:pPr>
            <a:r>
              <a:rPr lang="en" sz="1300">
                <a:solidFill>
                  <a:schemeClr val="dk1"/>
                </a:solidFill>
                <a:latin typeface="Verdana"/>
                <a:ea typeface="Verdana"/>
                <a:cs typeface="Verdana"/>
                <a:sym typeface="Verdana"/>
              </a:rPr>
              <a:t>	</a:t>
            </a:r>
            <a:endParaRPr sz="1300">
              <a:solidFill>
                <a:schemeClr val="dk1"/>
              </a:solidFill>
              <a:latin typeface="Verdana"/>
              <a:ea typeface="Verdana"/>
              <a:cs typeface="Verdana"/>
              <a:sym typeface="Verdana"/>
            </a:endParaRPr>
          </a:p>
          <a:p>
            <a:pPr indent="0" lvl="0" marL="457200" marR="719455" rtl="0" algn="just">
              <a:lnSpc>
                <a:spcPct val="100000"/>
              </a:lnSpc>
              <a:spcBef>
                <a:spcPts val="0"/>
              </a:spcBef>
              <a:spcAft>
                <a:spcPts val="0"/>
              </a:spcAft>
              <a:buSzPts val="1800"/>
              <a:buNone/>
            </a:pPr>
            <a:r>
              <a:t/>
            </a:r>
            <a:endParaRPr sz="1300">
              <a:solidFill>
                <a:schemeClr val="dk1"/>
              </a:solidFill>
              <a:latin typeface="Verdana"/>
              <a:ea typeface="Verdana"/>
              <a:cs typeface="Verdana"/>
              <a:sym typeface="Verdana"/>
            </a:endParaRPr>
          </a:p>
        </p:txBody>
      </p:sp>
      <p:pic>
        <p:nvPicPr>
          <p:cNvPr id="115" name="Google Shape;115;p11"/>
          <p:cNvPicPr preferRelativeResize="0"/>
          <p:nvPr/>
        </p:nvPicPr>
        <p:blipFill rotWithShape="1">
          <a:blip r:embed="rId3">
            <a:alphaModFix/>
          </a:blip>
          <a:srcRect b="0" l="0" r="0" t="0"/>
          <a:stretch/>
        </p:blipFill>
        <p:spPr>
          <a:xfrm>
            <a:off x="6667500" y="2114550"/>
            <a:ext cx="749300" cy="228600"/>
          </a:xfrm>
          <a:prstGeom prst="rect">
            <a:avLst/>
          </a:prstGeom>
          <a:noFill/>
          <a:ln>
            <a:noFill/>
          </a:ln>
        </p:spPr>
      </p:pic>
      <p:pic>
        <p:nvPicPr>
          <p:cNvPr id="116" name="Google Shape;116;p11"/>
          <p:cNvPicPr preferRelativeResize="0"/>
          <p:nvPr/>
        </p:nvPicPr>
        <p:blipFill rotWithShape="1">
          <a:blip r:embed="rId4">
            <a:alphaModFix/>
          </a:blip>
          <a:srcRect b="0" l="0" r="0" t="0"/>
          <a:stretch/>
        </p:blipFill>
        <p:spPr>
          <a:xfrm>
            <a:off x="5461000" y="2960925"/>
            <a:ext cx="1206500" cy="228600"/>
          </a:xfrm>
          <a:prstGeom prst="rect">
            <a:avLst/>
          </a:prstGeom>
          <a:noFill/>
          <a:ln>
            <a:noFill/>
          </a:ln>
        </p:spPr>
      </p:pic>
      <p:pic>
        <p:nvPicPr>
          <p:cNvPr id="117" name="Google Shape;117;p11"/>
          <p:cNvPicPr preferRelativeResize="0"/>
          <p:nvPr/>
        </p:nvPicPr>
        <p:blipFill rotWithShape="1">
          <a:blip r:embed="rId5">
            <a:alphaModFix/>
          </a:blip>
          <a:srcRect b="0" l="0" r="0" t="0"/>
          <a:stretch/>
        </p:blipFill>
        <p:spPr>
          <a:xfrm>
            <a:off x="7105650" y="2960925"/>
            <a:ext cx="882650" cy="179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2"/>
          <p:cNvSpPr txBox="1"/>
          <p:nvPr>
            <p:ph type="title"/>
          </p:nvPr>
        </p:nvSpPr>
        <p:spPr>
          <a:xfrm>
            <a:off x="311700" y="-10107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86250"/>
              </a:lnSpc>
              <a:spcBef>
                <a:spcPts val="35"/>
              </a:spcBef>
              <a:spcAft>
                <a:spcPts val="0"/>
              </a:spcAft>
              <a:buClr>
                <a:schemeClr val="dk1"/>
              </a:buClr>
              <a:buSzPts val="1100"/>
              <a:buFont typeface="Arial"/>
              <a:buNone/>
            </a:pPr>
            <a:r>
              <a:rPr b="1" lang="en" sz="2200"/>
              <a:t>4.  Index Terms Selection</a:t>
            </a:r>
            <a:endParaRPr sz="2200"/>
          </a:p>
        </p:txBody>
      </p:sp>
      <p:sp>
        <p:nvSpPr>
          <p:cNvPr id="123" name="Google Shape;123;p12"/>
          <p:cNvSpPr txBox="1"/>
          <p:nvPr>
            <p:ph idx="1" type="body"/>
          </p:nvPr>
        </p:nvSpPr>
        <p:spPr>
          <a:xfrm>
            <a:off x="311700" y="243025"/>
            <a:ext cx="8520600" cy="3416400"/>
          </a:xfrm>
          <a:prstGeom prst="rect">
            <a:avLst/>
          </a:prstGeom>
          <a:noFill/>
          <a:ln>
            <a:noFill/>
          </a:ln>
        </p:spPr>
        <p:txBody>
          <a:bodyPr anchorCtr="0" anchor="t" bIns="91425" lIns="91425" spcFirstLastPara="1" rIns="91425" wrap="square" tIns="91425">
            <a:noAutofit/>
          </a:bodyPr>
          <a:lstStyle/>
          <a:p>
            <a:pPr indent="-311150" lvl="0" marL="457200" marR="681990" rtl="0" algn="just">
              <a:lnSpc>
                <a:spcPct val="101666"/>
              </a:lnSpc>
              <a:spcBef>
                <a:spcPts val="615"/>
              </a:spcBef>
              <a:spcAft>
                <a:spcPts val="0"/>
              </a:spcAft>
              <a:buClr>
                <a:schemeClr val="dk1"/>
              </a:buClr>
              <a:buSzPts val="1300"/>
              <a:buFont typeface="Verdana"/>
              <a:buChar char="●"/>
            </a:pPr>
            <a:r>
              <a:rPr lang="en" sz="1300">
                <a:solidFill>
                  <a:schemeClr val="dk1"/>
                </a:solidFill>
                <a:latin typeface="Verdana"/>
                <a:ea typeface="Verdana"/>
                <a:cs typeface="Verdana"/>
                <a:sym typeface="Verdana"/>
              </a:rPr>
              <a:t>If a full text representation of the text is adopted then all words in the text are used as index terms. The alternative is to adopt a more abstract view in which not all words are used as index terms. This implies that the set of terms used as indices must be selected. In the area of bibliographic sciences, such a selection of index terms is usually done by a specialist. </a:t>
            </a:r>
            <a:endParaRPr sz="1300">
              <a:solidFill>
                <a:schemeClr val="dk1"/>
              </a:solidFill>
              <a:latin typeface="Verdana"/>
              <a:ea typeface="Verdana"/>
              <a:cs typeface="Verdana"/>
              <a:sym typeface="Verdana"/>
            </a:endParaRPr>
          </a:p>
          <a:p>
            <a:pPr indent="-311150" lvl="0" marL="457200" marR="681990" rtl="0" algn="just">
              <a:lnSpc>
                <a:spcPct val="101666"/>
              </a:lnSpc>
              <a:spcBef>
                <a:spcPts val="0"/>
              </a:spcBef>
              <a:spcAft>
                <a:spcPts val="0"/>
              </a:spcAft>
              <a:buClr>
                <a:schemeClr val="dk1"/>
              </a:buClr>
              <a:buSzPts val="1300"/>
              <a:buFont typeface="Verdana"/>
              <a:buChar char="●"/>
            </a:pPr>
            <a:r>
              <a:rPr lang="en" sz="1300">
                <a:solidFill>
                  <a:schemeClr val="dk1"/>
                </a:solidFill>
                <a:latin typeface="Verdana"/>
                <a:ea typeface="Verdana"/>
                <a:cs typeface="Verdana"/>
                <a:sym typeface="Verdana"/>
              </a:rPr>
              <a:t>An alternative approach is to select candidates for index terms automatically.</a:t>
            </a:r>
            <a:endParaRPr sz="1300">
              <a:solidFill>
                <a:schemeClr val="dk1"/>
              </a:solidFill>
              <a:latin typeface="Verdana"/>
              <a:ea typeface="Verdana"/>
              <a:cs typeface="Verdana"/>
              <a:sym typeface="Verdana"/>
            </a:endParaRPr>
          </a:p>
          <a:p>
            <a:pPr indent="-311150" lvl="0" marL="457200" marR="681990" rtl="0" algn="just">
              <a:lnSpc>
                <a:spcPct val="101666"/>
              </a:lnSpc>
              <a:spcBef>
                <a:spcPts val="0"/>
              </a:spcBef>
              <a:spcAft>
                <a:spcPts val="0"/>
              </a:spcAft>
              <a:buClr>
                <a:schemeClr val="dk1"/>
              </a:buClr>
              <a:buSzPts val="1300"/>
              <a:buFont typeface="Verdana"/>
              <a:buChar char="●"/>
            </a:pPr>
            <a:r>
              <a:rPr lang="en" sz="1300">
                <a:solidFill>
                  <a:schemeClr val="dk1"/>
                </a:solidFill>
                <a:latin typeface="Verdana"/>
                <a:ea typeface="Verdana"/>
                <a:cs typeface="Verdana"/>
                <a:sym typeface="Verdana"/>
              </a:rPr>
              <a:t>Distinct automatic approaches for selecting index terms can be used.  </a:t>
            </a:r>
            <a:endParaRPr sz="1300">
              <a:solidFill>
                <a:schemeClr val="dk1"/>
              </a:solidFill>
              <a:latin typeface="Verdana"/>
              <a:ea typeface="Verdana"/>
              <a:cs typeface="Verdana"/>
              <a:sym typeface="Verdana"/>
            </a:endParaRPr>
          </a:p>
          <a:p>
            <a:pPr indent="-311150" lvl="0" marL="457200" marR="681990" rtl="0" algn="just">
              <a:lnSpc>
                <a:spcPct val="101666"/>
              </a:lnSpc>
              <a:spcBef>
                <a:spcPts val="0"/>
              </a:spcBef>
              <a:spcAft>
                <a:spcPts val="0"/>
              </a:spcAft>
              <a:buClr>
                <a:schemeClr val="dk1"/>
              </a:buClr>
              <a:buSzPts val="1300"/>
              <a:buFont typeface="Verdana"/>
              <a:buChar char="●"/>
            </a:pPr>
            <a:r>
              <a:rPr lang="en" sz="1300">
                <a:solidFill>
                  <a:schemeClr val="dk1"/>
                </a:solidFill>
                <a:latin typeface="Verdana"/>
                <a:ea typeface="Verdana"/>
                <a:cs typeface="Verdana"/>
                <a:sym typeface="Verdana"/>
              </a:rPr>
              <a:t>A good approach is the identification of noun groups </a:t>
            </a:r>
            <a:endParaRPr sz="1300">
              <a:solidFill>
                <a:schemeClr val="dk1"/>
              </a:solidFill>
              <a:latin typeface="Verdana"/>
              <a:ea typeface="Verdana"/>
              <a:cs typeface="Verdana"/>
              <a:sym typeface="Verdana"/>
            </a:endParaRPr>
          </a:p>
          <a:p>
            <a:pPr indent="-368300" lvl="1" marL="857250" marR="681990" rtl="0" algn="just">
              <a:lnSpc>
                <a:spcPct val="101666"/>
              </a:lnSpc>
              <a:spcBef>
                <a:spcPts val="0"/>
              </a:spcBef>
              <a:spcAft>
                <a:spcPts val="0"/>
              </a:spcAft>
              <a:buClr>
                <a:schemeClr val="dk1"/>
              </a:buClr>
              <a:buSzPts val="1300"/>
              <a:buFont typeface="Verdana"/>
              <a:buChar char="○"/>
            </a:pPr>
            <a:r>
              <a:rPr lang="en" sz="1300">
                <a:solidFill>
                  <a:schemeClr val="dk1"/>
                </a:solidFill>
                <a:latin typeface="Verdana"/>
                <a:ea typeface="Verdana"/>
                <a:cs typeface="Verdana"/>
                <a:sym typeface="Verdana"/>
              </a:rPr>
              <a:t>A sentence in natural language text is usually composed of nouns, pronouns, articles, verbs, adjectives, adverbs, and connectives. </a:t>
            </a:r>
            <a:endParaRPr sz="1300">
              <a:solidFill>
                <a:schemeClr val="dk1"/>
              </a:solidFill>
              <a:latin typeface="Verdana"/>
              <a:ea typeface="Verdana"/>
              <a:cs typeface="Verdana"/>
              <a:sym typeface="Verdana"/>
            </a:endParaRPr>
          </a:p>
          <a:p>
            <a:pPr indent="-368300" lvl="1" marL="857250" marR="681990" rtl="0" algn="just">
              <a:lnSpc>
                <a:spcPct val="101666"/>
              </a:lnSpc>
              <a:spcBef>
                <a:spcPts val="0"/>
              </a:spcBef>
              <a:spcAft>
                <a:spcPts val="0"/>
              </a:spcAft>
              <a:buClr>
                <a:schemeClr val="dk1"/>
              </a:buClr>
              <a:buSzPts val="1300"/>
              <a:buFont typeface="Verdana"/>
              <a:buChar char="○"/>
            </a:pPr>
            <a:r>
              <a:rPr lang="en" sz="1300">
                <a:solidFill>
                  <a:schemeClr val="dk1"/>
                </a:solidFill>
                <a:latin typeface="Verdana"/>
                <a:ea typeface="Verdana"/>
                <a:cs typeface="Verdana"/>
                <a:sym typeface="Verdana"/>
              </a:rPr>
              <a:t>While the words in each grammatical class are used with a particular purpose, it can be argued that most of the semantics is carried by the noun words. </a:t>
            </a:r>
            <a:endParaRPr sz="1300">
              <a:solidFill>
                <a:schemeClr val="dk1"/>
              </a:solidFill>
              <a:latin typeface="Verdana"/>
              <a:ea typeface="Verdana"/>
              <a:cs typeface="Verdana"/>
              <a:sym typeface="Verdana"/>
            </a:endParaRPr>
          </a:p>
          <a:p>
            <a:pPr indent="-368300" lvl="1" marL="857250" marR="681990" rtl="0" algn="just">
              <a:lnSpc>
                <a:spcPct val="101666"/>
              </a:lnSpc>
              <a:spcBef>
                <a:spcPts val="0"/>
              </a:spcBef>
              <a:spcAft>
                <a:spcPts val="0"/>
              </a:spcAft>
              <a:buClr>
                <a:schemeClr val="dk1"/>
              </a:buClr>
              <a:buSzPts val="1300"/>
              <a:buFont typeface="Verdana"/>
              <a:buChar char="○"/>
            </a:pPr>
            <a:r>
              <a:rPr lang="en" sz="1300">
                <a:solidFill>
                  <a:schemeClr val="dk1"/>
                </a:solidFill>
                <a:latin typeface="Verdana"/>
                <a:ea typeface="Verdana"/>
                <a:cs typeface="Verdana"/>
                <a:sym typeface="Verdana"/>
              </a:rPr>
              <a:t>Thus, an intuitively promising strategy for selecting index terms automatically is to use the nouns in the text. This can be done through the systematic elimination of verbs, adjectives, adverbs, connectives, articles, and pronouns.</a:t>
            </a:r>
            <a:endParaRPr sz="1300">
              <a:solidFill>
                <a:schemeClr val="dk1"/>
              </a:solidFill>
              <a:latin typeface="Verdana"/>
              <a:ea typeface="Verdana"/>
              <a:cs typeface="Verdana"/>
              <a:sym typeface="Verdana"/>
            </a:endParaRPr>
          </a:p>
          <a:p>
            <a:pPr indent="-368300" lvl="1" marL="857250" marR="681990" rtl="0" algn="just">
              <a:lnSpc>
                <a:spcPct val="101666"/>
              </a:lnSpc>
              <a:spcBef>
                <a:spcPts val="0"/>
              </a:spcBef>
              <a:spcAft>
                <a:spcPts val="0"/>
              </a:spcAft>
              <a:buClr>
                <a:schemeClr val="dk1"/>
              </a:buClr>
              <a:buSzPts val="1300"/>
              <a:buFont typeface="Verdana"/>
              <a:buChar char="○"/>
            </a:pPr>
            <a:r>
              <a:rPr lang="en" sz="1300">
                <a:solidFill>
                  <a:schemeClr val="dk1"/>
                </a:solidFill>
                <a:latin typeface="Verdana"/>
                <a:ea typeface="Verdana"/>
                <a:cs typeface="Verdana"/>
                <a:sym typeface="Verdana"/>
              </a:rPr>
              <a:t>Since it is common to combine two or three nouns in a single component (e.g., </a:t>
            </a:r>
            <a:r>
              <a:rPr i="1" lang="en" sz="1300">
                <a:solidFill>
                  <a:schemeClr val="dk1"/>
                </a:solidFill>
                <a:latin typeface="Verdana"/>
                <a:ea typeface="Verdana"/>
                <a:cs typeface="Verdana"/>
                <a:sym typeface="Verdana"/>
              </a:rPr>
              <a:t>computer science), </a:t>
            </a:r>
            <a:r>
              <a:rPr lang="en" sz="1300">
                <a:solidFill>
                  <a:schemeClr val="dk1"/>
                </a:solidFill>
                <a:latin typeface="Verdana"/>
                <a:ea typeface="Verdana"/>
                <a:cs typeface="Verdana"/>
                <a:sym typeface="Verdana"/>
              </a:rPr>
              <a:t>it makes sense to cluster nouns which appear nearby in the text into a single indexing component (or concept). Thus, instead of simply using nouns as index terms, we adopt noun groups.  </a:t>
            </a:r>
            <a:endParaRPr sz="1300">
              <a:solidFill>
                <a:schemeClr val="dk1"/>
              </a:solidFill>
              <a:latin typeface="Verdana"/>
              <a:ea typeface="Verdana"/>
              <a:cs typeface="Verdana"/>
              <a:sym typeface="Verdana"/>
            </a:endParaRPr>
          </a:p>
          <a:p>
            <a:pPr indent="-368300" lvl="1" marL="857250" marR="681990" rtl="0" algn="just">
              <a:lnSpc>
                <a:spcPct val="101666"/>
              </a:lnSpc>
              <a:spcBef>
                <a:spcPts val="0"/>
              </a:spcBef>
              <a:spcAft>
                <a:spcPts val="0"/>
              </a:spcAft>
              <a:buClr>
                <a:schemeClr val="dk1"/>
              </a:buClr>
              <a:buSzPts val="1300"/>
              <a:buFont typeface="Verdana"/>
              <a:buChar char="○"/>
            </a:pPr>
            <a:r>
              <a:rPr lang="en" sz="1300">
                <a:solidFill>
                  <a:schemeClr val="dk1"/>
                </a:solidFill>
                <a:latin typeface="Verdana"/>
                <a:ea typeface="Verdana"/>
                <a:cs typeface="Verdana"/>
                <a:sym typeface="Verdana"/>
              </a:rPr>
              <a:t>A </a:t>
            </a:r>
            <a:r>
              <a:rPr i="1" lang="en" sz="1300">
                <a:solidFill>
                  <a:schemeClr val="dk1"/>
                </a:solidFill>
                <a:latin typeface="Verdana"/>
                <a:ea typeface="Verdana"/>
                <a:cs typeface="Verdana"/>
                <a:sym typeface="Verdana"/>
              </a:rPr>
              <a:t>noun group is </a:t>
            </a:r>
            <a:r>
              <a:rPr lang="en" sz="1300">
                <a:solidFill>
                  <a:schemeClr val="dk1"/>
                </a:solidFill>
                <a:latin typeface="Verdana"/>
                <a:ea typeface="Verdana"/>
                <a:cs typeface="Verdana"/>
                <a:sym typeface="Verdana"/>
              </a:rPr>
              <a:t>a set of nouns whose syntactic distance in the text (measured in terms of number of words between two nouns) does not exceed a predefined threshold (for instance, 3).</a:t>
            </a:r>
            <a:endParaRPr sz="1300">
              <a:solidFill>
                <a:schemeClr val="dk1"/>
              </a:solidFill>
              <a:latin typeface="Verdana"/>
              <a:ea typeface="Verdana"/>
              <a:cs typeface="Verdana"/>
              <a:sym typeface="Verdana"/>
            </a:endParaRPr>
          </a:p>
          <a:p>
            <a:pPr indent="-368300" lvl="1" marL="857250" marR="681990" rtl="0" algn="just">
              <a:lnSpc>
                <a:spcPct val="101666"/>
              </a:lnSpc>
              <a:spcBef>
                <a:spcPts val="0"/>
              </a:spcBef>
              <a:spcAft>
                <a:spcPts val="0"/>
              </a:spcAft>
              <a:buClr>
                <a:schemeClr val="dk1"/>
              </a:buClr>
              <a:buSzPts val="1300"/>
              <a:buFont typeface="Verdana"/>
              <a:buChar char="○"/>
            </a:pPr>
            <a:r>
              <a:rPr lang="en" sz="1300">
                <a:solidFill>
                  <a:schemeClr val="dk1"/>
                </a:solidFill>
                <a:latin typeface="Verdana"/>
                <a:ea typeface="Verdana"/>
                <a:cs typeface="Verdana"/>
                <a:sym typeface="Verdana"/>
              </a:rPr>
              <a:t> When noun groups are adopted as indexing terms, we obtain a conceptual logical view of the documents in terms of sets of non-elementary index terms.</a:t>
            </a:r>
            <a:endParaRPr sz="1300">
              <a:solidFill>
                <a:schemeClr val="dk1"/>
              </a:solidFill>
              <a:latin typeface="Verdana"/>
              <a:ea typeface="Verdana"/>
              <a:cs typeface="Verdana"/>
              <a:sym typeface="Verdana"/>
            </a:endParaRPr>
          </a:p>
          <a:p>
            <a:pPr indent="307339" lvl="0" marL="685800" marR="694055" rtl="0" algn="just">
              <a:lnSpc>
                <a:spcPct val="100000"/>
              </a:lnSpc>
              <a:spcBef>
                <a:spcPts val="40"/>
              </a:spcBef>
              <a:spcAft>
                <a:spcPts val="0"/>
              </a:spcAft>
              <a:buClr>
                <a:schemeClr val="dk1"/>
              </a:buClr>
              <a:buSzPts val="1100"/>
              <a:buFont typeface="Arial"/>
              <a:buNone/>
            </a:pPr>
            <a:r>
              <a:t/>
            </a:r>
            <a:endParaRPr sz="1300">
              <a:solidFill>
                <a:schemeClr val="dk1"/>
              </a:solidFill>
              <a:latin typeface="Verdana"/>
              <a:ea typeface="Verdana"/>
              <a:cs typeface="Verdana"/>
              <a:sym typeface="Verdana"/>
            </a:endParaRPr>
          </a:p>
          <a:p>
            <a:pPr indent="0" lvl="0" marL="457200" marR="719455" rtl="0" algn="just">
              <a:lnSpc>
                <a:spcPct val="100000"/>
              </a:lnSpc>
              <a:spcBef>
                <a:spcPts val="0"/>
              </a:spcBef>
              <a:spcAft>
                <a:spcPts val="0"/>
              </a:spcAft>
              <a:buSzPts val="1800"/>
              <a:buNone/>
            </a:pPr>
            <a:r>
              <a:t/>
            </a:r>
            <a:endParaRPr sz="1300">
              <a:solidFill>
                <a:schemeClr val="dk1"/>
              </a:solidFill>
              <a:latin typeface="Verdana"/>
              <a:ea typeface="Verdana"/>
              <a:cs typeface="Verdana"/>
              <a:sym typeface="Verdan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title"/>
          </p:nvPr>
        </p:nvSpPr>
        <p:spPr>
          <a:xfrm>
            <a:off x="311700" y="-1010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86250"/>
              </a:lnSpc>
              <a:spcBef>
                <a:spcPts val="35"/>
              </a:spcBef>
              <a:spcAft>
                <a:spcPts val="0"/>
              </a:spcAft>
              <a:buSzPts val="1100"/>
              <a:buNone/>
            </a:pPr>
            <a:r>
              <a:rPr b="1" lang="en" sz="2300"/>
              <a:t>Step 4: </a:t>
            </a:r>
            <a:r>
              <a:rPr b="1" lang="en" sz="2300">
                <a:latin typeface="Times New Roman"/>
                <a:ea typeface="Times New Roman"/>
                <a:cs typeface="Times New Roman"/>
                <a:sym typeface="Times New Roman"/>
              </a:rPr>
              <a:t>Thesauri</a:t>
            </a:r>
            <a:endParaRPr sz="2300">
              <a:latin typeface="Calibri"/>
              <a:ea typeface="Calibri"/>
              <a:cs typeface="Calibri"/>
              <a:sym typeface="Calibri"/>
            </a:endParaRPr>
          </a:p>
          <a:p>
            <a:pPr indent="0" lvl="0" marL="0" rtl="0" algn="l">
              <a:lnSpc>
                <a:spcPct val="86250"/>
              </a:lnSpc>
              <a:spcBef>
                <a:spcPts val="35"/>
              </a:spcBef>
              <a:spcAft>
                <a:spcPts val="0"/>
              </a:spcAft>
              <a:buSzPts val="1100"/>
              <a:buNone/>
            </a:pPr>
            <a:r>
              <a:t/>
            </a:r>
            <a:endParaRPr b="1" sz="2300"/>
          </a:p>
        </p:txBody>
      </p:sp>
      <p:sp>
        <p:nvSpPr>
          <p:cNvPr id="129" name="Google Shape;129;p13"/>
          <p:cNvSpPr txBox="1"/>
          <p:nvPr>
            <p:ph idx="1" type="body"/>
          </p:nvPr>
        </p:nvSpPr>
        <p:spPr>
          <a:xfrm>
            <a:off x="0" y="243025"/>
            <a:ext cx="9093300" cy="3416400"/>
          </a:xfrm>
          <a:prstGeom prst="rect">
            <a:avLst/>
          </a:prstGeom>
          <a:noFill/>
          <a:ln>
            <a:noFill/>
          </a:ln>
        </p:spPr>
        <p:txBody>
          <a:bodyPr anchorCtr="0" anchor="t" bIns="91425" lIns="91425" spcFirstLastPara="1" rIns="91425" wrap="square" tIns="91425">
            <a:noAutofit/>
          </a:bodyPr>
          <a:lstStyle/>
          <a:p>
            <a:pPr indent="-254000" lvl="0" marL="257175" marR="643255" rtl="0" algn="just">
              <a:lnSpc>
                <a:spcPct val="102083"/>
              </a:lnSpc>
              <a:spcBef>
                <a:spcPts val="610"/>
              </a:spcBef>
              <a:spcAft>
                <a:spcPts val="0"/>
              </a:spcAft>
              <a:buClr>
                <a:schemeClr val="dk1"/>
              </a:buClr>
              <a:buSzPts val="1300"/>
              <a:buFont typeface="Verdana"/>
              <a:buChar char="●"/>
            </a:pPr>
            <a:r>
              <a:rPr lang="en" sz="1300">
                <a:solidFill>
                  <a:schemeClr val="dk1"/>
                </a:solidFill>
                <a:latin typeface="Verdana"/>
                <a:ea typeface="Verdana"/>
                <a:cs typeface="Verdana"/>
                <a:sym typeface="Verdana"/>
              </a:rPr>
              <a:t>The word </a:t>
            </a:r>
            <a:r>
              <a:rPr i="1" lang="en" sz="1300">
                <a:solidFill>
                  <a:schemeClr val="dk1"/>
                </a:solidFill>
                <a:latin typeface="Verdana"/>
                <a:ea typeface="Verdana"/>
                <a:cs typeface="Verdana"/>
                <a:sym typeface="Verdana"/>
              </a:rPr>
              <a:t>thesaurus </a:t>
            </a:r>
            <a:r>
              <a:rPr lang="en" sz="1300">
                <a:solidFill>
                  <a:schemeClr val="dk1"/>
                </a:solidFill>
                <a:latin typeface="Verdana"/>
                <a:ea typeface="Verdana"/>
                <a:cs typeface="Verdana"/>
                <a:sym typeface="Verdana"/>
              </a:rPr>
              <a:t>has Greek and Latin origins and is used as a reference to a treasury of words .  </a:t>
            </a:r>
            <a:endParaRPr sz="1300">
              <a:solidFill>
                <a:schemeClr val="dk1"/>
              </a:solidFill>
              <a:latin typeface="Verdana"/>
              <a:ea typeface="Verdana"/>
              <a:cs typeface="Verdana"/>
              <a:sym typeface="Verdana"/>
            </a:endParaRPr>
          </a:p>
          <a:p>
            <a:pPr indent="-254000" lvl="0" marL="257175" marR="643255" rtl="0" algn="just">
              <a:lnSpc>
                <a:spcPct val="102083"/>
              </a:lnSpc>
              <a:spcBef>
                <a:spcPts val="610"/>
              </a:spcBef>
              <a:spcAft>
                <a:spcPts val="0"/>
              </a:spcAft>
              <a:buClr>
                <a:schemeClr val="dk1"/>
              </a:buClr>
              <a:buSzPts val="1300"/>
              <a:buFont typeface="Verdana"/>
              <a:buChar char="●"/>
            </a:pPr>
            <a:r>
              <a:rPr lang="en" sz="1300">
                <a:solidFill>
                  <a:schemeClr val="dk1"/>
                </a:solidFill>
                <a:latin typeface="Verdana"/>
                <a:ea typeface="Verdana"/>
                <a:cs typeface="Verdana"/>
                <a:sym typeface="Verdana"/>
              </a:rPr>
              <a:t>In its simplest form, this treasury consists of </a:t>
            </a:r>
            <a:endParaRPr sz="1300">
              <a:solidFill>
                <a:schemeClr val="dk1"/>
              </a:solidFill>
              <a:latin typeface="Verdana"/>
              <a:ea typeface="Verdana"/>
              <a:cs typeface="Verdana"/>
              <a:sym typeface="Verdana"/>
            </a:endParaRPr>
          </a:p>
          <a:p>
            <a:pPr indent="0" lvl="0" marL="314325" marR="643255" rtl="0" algn="just">
              <a:lnSpc>
                <a:spcPct val="102083"/>
              </a:lnSpc>
              <a:spcBef>
                <a:spcPts val="610"/>
              </a:spcBef>
              <a:spcAft>
                <a:spcPts val="0"/>
              </a:spcAft>
              <a:buSzPts val="1800"/>
              <a:buNone/>
            </a:pPr>
            <a:r>
              <a:rPr lang="en" sz="1300">
                <a:solidFill>
                  <a:schemeClr val="dk1"/>
                </a:solidFill>
                <a:latin typeface="Verdana"/>
                <a:ea typeface="Verdana"/>
                <a:cs typeface="Verdana"/>
                <a:sym typeface="Verdana"/>
              </a:rPr>
              <a:t>(1) a precompiled list of important words in a given domain of knowledge and </a:t>
            </a:r>
            <a:endParaRPr sz="1300">
              <a:solidFill>
                <a:schemeClr val="dk1"/>
              </a:solidFill>
              <a:latin typeface="Verdana"/>
              <a:ea typeface="Verdana"/>
              <a:cs typeface="Verdana"/>
              <a:sym typeface="Verdana"/>
            </a:endParaRPr>
          </a:p>
          <a:p>
            <a:pPr indent="0" lvl="0" marL="314325" marR="643255" rtl="0" algn="just">
              <a:lnSpc>
                <a:spcPct val="102083"/>
              </a:lnSpc>
              <a:spcBef>
                <a:spcPts val="610"/>
              </a:spcBef>
              <a:spcAft>
                <a:spcPts val="0"/>
              </a:spcAft>
              <a:buSzPts val="1800"/>
              <a:buNone/>
            </a:pPr>
            <a:r>
              <a:rPr lang="en" sz="1300">
                <a:solidFill>
                  <a:schemeClr val="dk1"/>
                </a:solidFill>
                <a:latin typeface="Verdana"/>
                <a:ea typeface="Verdana"/>
                <a:cs typeface="Verdana"/>
                <a:sym typeface="Verdana"/>
              </a:rPr>
              <a:t>(2) for each word in this list, a set of related words.  </a:t>
            </a:r>
            <a:endParaRPr sz="1300">
              <a:solidFill>
                <a:schemeClr val="dk1"/>
              </a:solidFill>
              <a:latin typeface="Verdana"/>
              <a:ea typeface="Verdana"/>
              <a:cs typeface="Verdana"/>
              <a:sym typeface="Verdana"/>
            </a:endParaRPr>
          </a:p>
          <a:p>
            <a:pPr indent="0" lvl="0" marL="314325" marR="643255" rtl="0" algn="just">
              <a:lnSpc>
                <a:spcPct val="102083"/>
              </a:lnSpc>
              <a:spcBef>
                <a:spcPts val="610"/>
              </a:spcBef>
              <a:spcAft>
                <a:spcPts val="0"/>
              </a:spcAft>
              <a:buSzPts val="1800"/>
              <a:buNone/>
            </a:pPr>
            <a:r>
              <a:rPr lang="en" sz="1300">
                <a:solidFill>
                  <a:schemeClr val="dk1"/>
                </a:solidFill>
                <a:latin typeface="Verdana"/>
                <a:ea typeface="Verdana"/>
                <a:cs typeface="Verdana"/>
                <a:sym typeface="Verdana"/>
              </a:rPr>
              <a:t>Related words are, in its most common variation, derived from a synonymity relationship.</a:t>
            </a:r>
            <a:endParaRPr sz="1300">
              <a:solidFill>
                <a:schemeClr val="dk1"/>
              </a:solidFill>
              <a:latin typeface="Verdana"/>
              <a:ea typeface="Verdana"/>
              <a:cs typeface="Verdana"/>
              <a:sym typeface="Verdana"/>
            </a:endParaRPr>
          </a:p>
          <a:p>
            <a:pPr indent="-254000" lvl="0" marL="257175" marR="640080" rtl="0" algn="just">
              <a:lnSpc>
                <a:spcPct val="101250"/>
              </a:lnSpc>
              <a:spcBef>
                <a:spcPts val="0"/>
              </a:spcBef>
              <a:spcAft>
                <a:spcPts val="0"/>
              </a:spcAft>
              <a:buClr>
                <a:schemeClr val="dk1"/>
              </a:buClr>
              <a:buSzPts val="1300"/>
              <a:buFont typeface="Verdana"/>
              <a:buChar char="●"/>
            </a:pPr>
            <a:r>
              <a:rPr lang="en" sz="1300">
                <a:solidFill>
                  <a:schemeClr val="dk1"/>
                </a:solidFill>
                <a:latin typeface="Verdana"/>
                <a:ea typeface="Verdana"/>
                <a:cs typeface="Verdana"/>
                <a:sym typeface="Verdana"/>
              </a:rPr>
              <a:t>In general, however, a thesaurus also involves some normalization of the vocabulary and includes a structure much more complex than a simple list of words and their synonyms.  For instance, the popular thesaurus published by Peter Roget also includes </a:t>
            </a:r>
            <a:r>
              <a:rPr i="1" lang="en" sz="1300">
                <a:solidFill>
                  <a:schemeClr val="dk1"/>
                </a:solidFill>
                <a:latin typeface="Verdana"/>
                <a:ea typeface="Verdana"/>
                <a:cs typeface="Verdana"/>
                <a:sym typeface="Verdana"/>
              </a:rPr>
              <a:t>phrases </a:t>
            </a:r>
            <a:r>
              <a:rPr lang="en" sz="1300">
                <a:solidFill>
                  <a:schemeClr val="dk1"/>
                </a:solidFill>
                <a:latin typeface="Verdana"/>
                <a:ea typeface="Verdana"/>
                <a:cs typeface="Verdana"/>
                <a:sym typeface="Verdana"/>
              </a:rPr>
              <a:t>which means that concepts more complex than single words are taken into account. Roget's thesaurus is of a general nature (i.e., not specific to a certain domain of knowledge) and organizes words and phrases in categories and subcategories.</a:t>
            </a:r>
            <a:endParaRPr sz="1300">
              <a:solidFill>
                <a:schemeClr val="dk1"/>
              </a:solidFill>
              <a:latin typeface="Verdana"/>
              <a:ea typeface="Verdana"/>
              <a:cs typeface="Verdana"/>
              <a:sym typeface="Verdana"/>
            </a:endParaRPr>
          </a:p>
          <a:p>
            <a:pPr indent="-254000" lvl="0" marL="257175" rtl="0" algn="l">
              <a:lnSpc>
                <a:spcPct val="86250"/>
              </a:lnSpc>
              <a:spcBef>
                <a:spcPts val="120"/>
              </a:spcBef>
              <a:spcAft>
                <a:spcPts val="0"/>
              </a:spcAft>
              <a:buClr>
                <a:schemeClr val="dk1"/>
              </a:buClr>
              <a:buSzPts val="1300"/>
              <a:buFont typeface="Verdana"/>
              <a:buChar char="●"/>
            </a:pPr>
            <a:r>
              <a:rPr lang="en" sz="1300">
                <a:solidFill>
                  <a:schemeClr val="dk1"/>
                </a:solidFill>
                <a:latin typeface="Verdana"/>
                <a:ea typeface="Verdana"/>
                <a:cs typeface="Verdana"/>
                <a:sym typeface="Verdana"/>
              </a:rPr>
              <a:t>An example of an entry in Roget's thesaurus is as follows:</a:t>
            </a:r>
            <a:endParaRPr sz="1300">
              <a:solidFill>
                <a:schemeClr val="dk1"/>
              </a:solidFill>
              <a:latin typeface="Verdana"/>
              <a:ea typeface="Verdana"/>
              <a:cs typeface="Verdana"/>
              <a:sym typeface="Verdana"/>
            </a:endParaRPr>
          </a:p>
          <a:p>
            <a:pPr indent="0" lvl="0" marL="1371600" rtl="0" algn="l">
              <a:lnSpc>
                <a:spcPct val="86250"/>
              </a:lnSpc>
              <a:spcBef>
                <a:spcPts val="120"/>
              </a:spcBef>
              <a:spcAft>
                <a:spcPts val="0"/>
              </a:spcAft>
              <a:buSzPts val="1800"/>
              <a:buNone/>
            </a:pPr>
            <a:r>
              <a:rPr b="1" i="1" lang="en" sz="1300">
                <a:solidFill>
                  <a:schemeClr val="dk1"/>
                </a:solidFill>
                <a:latin typeface="Verdana"/>
                <a:ea typeface="Verdana"/>
                <a:cs typeface="Verdana"/>
                <a:sym typeface="Verdana"/>
              </a:rPr>
              <a:t> </a:t>
            </a:r>
            <a:endParaRPr b="1" i="1" sz="1300">
              <a:solidFill>
                <a:schemeClr val="dk1"/>
              </a:solidFill>
              <a:latin typeface="Verdana"/>
              <a:ea typeface="Verdana"/>
              <a:cs typeface="Verdana"/>
              <a:sym typeface="Verdana"/>
            </a:endParaRPr>
          </a:p>
          <a:p>
            <a:pPr indent="0" lvl="0" marL="1371600" rtl="0" algn="l">
              <a:lnSpc>
                <a:spcPct val="86250"/>
              </a:lnSpc>
              <a:spcBef>
                <a:spcPts val="120"/>
              </a:spcBef>
              <a:spcAft>
                <a:spcPts val="0"/>
              </a:spcAft>
              <a:buSzPts val="1800"/>
              <a:buNone/>
            </a:pPr>
            <a:r>
              <a:t/>
            </a:r>
            <a:endParaRPr b="1" i="1" sz="1300">
              <a:solidFill>
                <a:schemeClr val="dk1"/>
              </a:solidFill>
              <a:latin typeface="Verdana"/>
              <a:ea typeface="Verdana"/>
              <a:cs typeface="Verdana"/>
              <a:sym typeface="Verdana"/>
            </a:endParaRPr>
          </a:p>
          <a:p>
            <a:pPr indent="0" lvl="0" marL="1371600" rtl="0" algn="l">
              <a:lnSpc>
                <a:spcPct val="86250"/>
              </a:lnSpc>
              <a:spcBef>
                <a:spcPts val="120"/>
              </a:spcBef>
              <a:spcAft>
                <a:spcPts val="0"/>
              </a:spcAft>
              <a:buSzPts val="1800"/>
              <a:buNone/>
            </a:pPr>
            <a:r>
              <a:t/>
            </a:r>
            <a:endParaRPr b="1" i="1" sz="1300">
              <a:solidFill>
                <a:schemeClr val="dk1"/>
              </a:solidFill>
              <a:latin typeface="Verdana"/>
              <a:ea typeface="Verdana"/>
              <a:cs typeface="Verdana"/>
              <a:sym typeface="Verdana"/>
            </a:endParaRPr>
          </a:p>
          <a:p>
            <a:pPr indent="0" lvl="0" marL="1371600" rtl="0" algn="l">
              <a:lnSpc>
                <a:spcPct val="86250"/>
              </a:lnSpc>
              <a:spcBef>
                <a:spcPts val="120"/>
              </a:spcBef>
              <a:spcAft>
                <a:spcPts val="0"/>
              </a:spcAft>
              <a:buSzPts val="1800"/>
              <a:buNone/>
            </a:pPr>
            <a:r>
              <a:t/>
            </a:r>
            <a:endParaRPr b="1" i="1" sz="1300">
              <a:solidFill>
                <a:schemeClr val="dk1"/>
              </a:solidFill>
              <a:latin typeface="Verdana"/>
              <a:ea typeface="Verdana"/>
              <a:cs typeface="Verdana"/>
              <a:sym typeface="Verdana"/>
            </a:endParaRPr>
          </a:p>
          <a:p>
            <a:pPr indent="0" lvl="0" marL="1371600" rtl="0" algn="l">
              <a:lnSpc>
                <a:spcPct val="86250"/>
              </a:lnSpc>
              <a:spcBef>
                <a:spcPts val="120"/>
              </a:spcBef>
              <a:spcAft>
                <a:spcPts val="0"/>
              </a:spcAft>
              <a:buSzPts val="1800"/>
              <a:buNone/>
            </a:pPr>
            <a:r>
              <a:t/>
            </a:r>
            <a:endParaRPr sz="1300">
              <a:solidFill>
                <a:schemeClr val="dk1"/>
              </a:solidFill>
              <a:latin typeface="Verdana"/>
              <a:ea typeface="Verdana"/>
              <a:cs typeface="Verdana"/>
              <a:sym typeface="Verdana"/>
            </a:endParaRPr>
          </a:p>
          <a:p>
            <a:pPr indent="0" lvl="0" marL="1371600" rtl="0" algn="l">
              <a:lnSpc>
                <a:spcPct val="86250"/>
              </a:lnSpc>
              <a:spcBef>
                <a:spcPts val="120"/>
              </a:spcBef>
              <a:spcAft>
                <a:spcPts val="0"/>
              </a:spcAft>
              <a:buSzPts val="1800"/>
              <a:buNone/>
            </a:pPr>
            <a:r>
              <a:t/>
            </a:r>
            <a:endParaRPr sz="1300">
              <a:solidFill>
                <a:schemeClr val="dk1"/>
              </a:solidFill>
              <a:latin typeface="Verdana"/>
              <a:ea typeface="Verdana"/>
              <a:cs typeface="Verdana"/>
              <a:sym typeface="Verdana"/>
            </a:endParaRPr>
          </a:p>
          <a:p>
            <a:pPr indent="-311150" lvl="0" marL="457200" rtl="0" algn="l">
              <a:lnSpc>
                <a:spcPct val="86250"/>
              </a:lnSpc>
              <a:spcBef>
                <a:spcPts val="120"/>
              </a:spcBef>
              <a:spcAft>
                <a:spcPts val="0"/>
              </a:spcAft>
              <a:buClr>
                <a:schemeClr val="dk1"/>
              </a:buClr>
              <a:buSzPts val="1300"/>
              <a:buFont typeface="Verdana"/>
              <a:buChar char="●"/>
            </a:pPr>
            <a:r>
              <a:rPr lang="en" sz="1300">
                <a:solidFill>
                  <a:schemeClr val="dk1"/>
                </a:solidFill>
                <a:latin typeface="Verdana"/>
                <a:ea typeface="Verdana"/>
                <a:cs typeface="Verdana"/>
                <a:sym typeface="Verdana"/>
              </a:rPr>
              <a:t>To the adjective </a:t>
            </a:r>
            <a:r>
              <a:rPr i="1" lang="en" sz="1300">
                <a:solidFill>
                  <a:schemeClr val="dk1"/>
                </a:solidFill>
                <a:latin typeface="Verdana"/>
                <a:ea typeface="Verdana"/>
                <a:cs typeface="Verdana"/>
                <a:sym typeface="Verdana"/>
              </a:rPr>
              <a:t>cowardly, </a:t>
            </a:r>
            <a:r>
              <a:rPr lang="en" sz="1300">
                <a:solidFill>
                  <a:schemeClr val="dk1"/>
                </a:solidFill>
                <a:latin typeface="Verdana"/>
                <a:ea typeface="Verdana"/>
                <a:cs typeface="Verdana"/>
                <a:sym typeface="Verdana"/>
              </a:rPr>
              <a:t>Roget's thesaurus associates several synonyms which compose a thesaurus class.  While Roget's thesaurus is of a generic nature, a thesaurus can be specific to a certain domain of knowledge.  For instance, the Thesaurus of Engineering and Scientific Terms covers concepts related to engineering and technical terminology.</a:t>
            </a:r>
            <a:endParaRPr sz="1300">
              <a:solidFill>
                <a:schemeClr val="dk1"/>
              </a:solidFill>
              <a:latin typeface="Verdana"/>
              <a:ea typeface="Verdana"/>
              <a:cs typeface="Verdana"/>
              <a:sym typeface="Verdana"/>
            </a:endParaRPr>
          </a:p>
          <a:p>
            <a:pPr indent="0" lvl="0" marL="457200" marR="959485" rtl="0" algn="just">
              <a:lnSpc>
                <a:spcPct val="100000"/>
              </a:lnSpc>
              <a:spcBef>
                <a:spcPts val="30"/>
              </a:spcBef>
              <a:spcAft>
                <a:spcPts val="0"/>
              </a:spcAft>
              <a:buSzPts val="1800"/>
              <a:buNone/>
            </a:pPr>
            <a:r>
              <a:t/>
            </a:r>
            <a:endParaRPr sz="1300">
              <a:solidFill>
                <a:schemeClr val="dk1"/>
              </a:solidFill>
              <a:latin typeface="Verdana"/>
              <a:ea typeface="Verdana"/>
              <a:cs typeface="Verdana"/>
              <a:sym typeface="Verdana"/>
            </a:endParaRPr>
          </a:p>
          <a:p>
            <a:pPr indent="0" lvl="0" marL="1371600" rtl="0" algn="l">
              <a:lnSpc>
                <a:spcPct val="86250"/>
              </a:lnSpc>
              <a:spcBef>
                <a:spcPts val="120"/>
              </a:spcBef>
              <a:spcAft>
                <a:spcPts val="0"/>
              </a:spcAft>
              <a:buSzPts val="1800"/>
              <a:buNone/>
            </a:pPr>
            <a:r>
              <a:t/>
            </a:r>
            <a:endParaRPr sz="1300">
              <a:solidFill>
                <a:schemeClr val="dk1"/>
              </a:solidFill>
              <a:latin typeface="Verdana"/>
              <a:ea typeface="Verdana"/>
              <a:cs typeface="Verdana"/>
              <a:sym typeface="Verdana"/>
            </a:endParaRPr>
          </a:p>
          <a:p>
            <a:pPr indent="-171450" lvl="0" marL="257175" marR="694055" rtl="0" algn="just">
              <a:lnSpc>
                <a:spcPct val="100000"/>
              </a:lnSpc>
              <a:spcBef>
                <a:spcPts val="40"/>
              </a:spcBef>
              <a:spcAft>
                <a:spcPts val="0"/>
              </a:spcAft>
              <a:buSzPts val="1800"/>
              <a:buNone/>
            </a:pPr>
            <a:r>
              <a:t/>
            </a:r>
            <a:endParaRPr sz="1300">
              <a:solidFill>
                <a:schemeClr val="dk1"/>
              </a:solidFill>
              <a:latin typeface="Verdana"/>
              <a:ea typeface="Verdana"/>
              <a:cs typeface="Verdana"/>
              <a:sym typeface="Verdana"/>
            </a:endParaRPr>
          </a:p>
          <a:p>
            <a:pPr indent="-171450" lvl="0" marL="257175" marR="719455" rtl="0" algn="just">
              <a:lnSpc>
                <a:spcPct val="100000"/>
              </a:lnSpc>
              <a:spcBef>
                <a:spcPts val="0"/>
              </a:spcBef>
              <a:spcAft>
                <a:spcPts val="0"/>
              </a:spcAft>
              <a:buSzPts val="1800"/>
              <a:buNone/>
            </a:pPr>
            <a:r>
              <a:t/>
            </a:r>
            <a:endParaRPr sz="1300">
              <a:solidFill>
                <a:schemeClr val="dk1"/>
              </a:solidFill>
              <a:latin typeface="Verdana"/>
              <a:ea typeface="Verdana"/>
              <a:cs typeface="Verdana"/>
              <a:sym typeface="Verdana"/>
            </a:endParaRPr>
          </a:p>
        </p:txBody>
      </p:sp>
      <p:pic>
        <p:nvPicPr>
          <p:cNvPr id="130" name="Google Shape;130;p13"/>
          <p:cNvPicPr preferRelativeResize="0"/>
          <p:nvPr/>
        </p:nvPicPr>
        <p:blipFill rotWithShape="1">
          <a:blip r:embed="rId3">
            <a:alphaModFix/>
          </a:blip>
          <a:srcRect b="0" l="0" r="0" t="0"/>
          <a:stretch/>
        </p:blipFill>
        <p:spPr>
          <a:xfrm>
            <a:off x="2667000" y="3263900"/>
            <a:ext cx="4508500" cy="1117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idx="1" type="body"/>
          </p:nvPr>
        </p:nvSpPr>
        <p:spPr>
          <a:xfrm>
            <a:off x="25350" y="39825"/>
            <a:ext cx="9537900" cy="3416400"/>
          </a:xfrm>
          <a:prstGeom prst="rect">
            <a:avLst/>
          </a:prstGeom>
          <a:noFill/>
          <a:ln>
            <a:noFill/>
          </a:ln>
        </p:spPr>
        <p:txBody>
          <a:bodyPr anchorCtr="0" anchor="t" bIns="91425" lIns="91425" spcFirstLastPara="1" rIns="91425" wrap="square" tIns="91425">
            <a:noAutofit/>
          </a:bodyPr>
          <a:lstStyle/>
          <a:p>
            <a:pPr indent="-311150" lvl="0" marL="457200" rtl="0" algn="l">
              <a:lnSpc>
                <a:spcPct val="86250"/>
              </a:lnSpc>
              <a:spcBef>
                <a:spcPts val="135"/>
              </a:spcBef>
              <a:spcAft>
                <a:spcPts val="0"/>
              </a:spcAft>
              <a:buClr>
                <a:schemeClr val="dk1"/>
              </a:buClr>
              <a:buSzPts val="1300"/>
              <a:buFont typeface="Verdana"/>
              <a:buChar char="●"/>
            </a:pPr>
            <a:r>
              <a:rPr lang="en" sz="1300">
                <a:solidFill>
                  <a:schemeClr val="dk1"/>
                </a:solidFill>
                <a:latin typeface="Verdana"/>
                <a:ea typeface="Verdana"/>
                <a:cs typeface="Verdana"/>
                <a:sym typeface="Verdana"/>
              </a:rPr>
              <a:t>According to Foskett, the main purposes of a thesaurus are basically:</a:t>
            </a:r>
            <a:endParaRPr sz="1300">
              <a:solidFill>
                <a:schemeClr val="dk1"/>
              </a:solidFill>
              <a:latin typeface="Verdana"/>
              <a:ea typeface="Verdana"/>
              <a:cs typeface="Verdana"/>
              <a:sym typeface="Verdana"/>
            </a:endParaRPr>
          </a:p>
          <a:p>
            <a:pPr indent="0" lvl="0" marL="457200" marR="652145" rtl="0" algn="just">
              <a:lnSpc>
                <a:spcPct val="102500"/>
              </a:lnSpc>
              <a:spcBef>
                <a:spcPts val="5"/>
              </a:spcBef>
              <a:spcAft>
                <a:spcPts val="0"/>
              </a:spcAft>
              <a:buSzPts val="1800"/>
              <a:buNone/>
            </a:pPr>
            <a:r>
              <a:rPr lang="en" sz="1300">
                <a:solidFill>
                  <a:schemeClr val="dk1"/>
                </a:solidFill>
                <a:latin typeface="Verdana"/>
                <a:ea typeface="Verdana"/>
                <a:cs typeface="Verdana"/>
                <a:sym typeface="Verdana"/>
              </a:rPr>
              <a:t>(a) to provide a standard vocabulary (or system of references) for indexing and searching; (b) to </a:t>
            </a:r>
            <a:r>
              <a:rPr i="1" lang="en" sz="1300">
                <a:solidFill>
                  <a:schemeClr val="dk1"/>
                </a:solidFill>
                <a:latin typeface="Verdana"/>
                <a:ea typeface="Verdana"/>
                <a:cs typeface="Verdana"/>
                <a:sym typeface="Verdana"/>
              </a:rPr>
              <a:t>assist </a:t>
            </a:r>
            <a:r>
              <a:rPr lang="en" sz="1300">
                <a:solidFill>
                  <a:schemeClr val="dk1"/>
                </a:solidFill>
                <a:latin typeface="Verdana"/>
                <a:ea typeface="Verdana"/>
                <a:cs typeface="Verdana"/>
                <a:sym typeface="Verdana"/>
              </a:rPr>
              <a:t>users with locating terms for proper query formulation; and </a:t>
            </a:r>
            <a:endParaRPr sz="1300">
              <a:solidFill>
                <a:schemeClr val="dk1"/>
              </a:solidFill>
              <a:latin typeface="Verdana"/>
              <a:ea typeface="Verdana"/>
              <a:cs typeface="Verdana"/>
              <a:sym typeface="Verdana"/>
            </a:endParaRPr>
          </a:p>
          <a:p>
            <a:pPr indent="0" lvl="0" marL="457200" marR="652145" rtl="0" algn="just">
              <a:lnSpc>
                <a:spcPct val="102500"/>
              </a:lnSpc>
              <a:spcBef>
                <a:spcPts val="5"/>
              </a:spcBef>
              <a:spcAft>
                <a:spcPts val="0"/>
              </a:spcAft>
              <a:buSzPts val="1800"/>
              <a:buNone/>
            </a:pPr>
            <a:r>
              <a:rPr lang="en" sz="1300">
                <a:solidFill>
                  <a:schemeClr val="dk1"/>
                </a:solidFill>
                <a:latin typeface="Verdana"/>
                <a:ea typeface="Verdana"/>
                <a:cs typeface="Verdana"/>
                <a:sym typeface="Verdana"/>
              </a:rPr>
              <a:t>(c) to provide classified hierarchies that allow the broadening and narrowing of the current query request according to the needs of the user.</a:t>
            </a:r>
            <a:endParaRPr sz="1300">
              <a:solidFill>
                <a:schemeClr val="dk1"/>
              </a:solidFill>
              <a:latin typeface="Verdana"/>
              <a:ea typeface="Verdana"/>
              <a:cs typeface="Verdana"/>
              <a:sym typeface="Verdana"/>
            </a:endParaRPr>
          </a:p>
          <a:p>
            <a:pPr indent="-311150" lvl="0" marL="457200" marR="652145" rtl="0" algn="just">
              <a:lnSpc>
                <a:spcPct val="102500"/>
              </a:lnSpc>
              <a:spcBef>
                <a:spcPts val="5"/>
              </a:spcBef>
              <a:spcAft>
                <a:spcPts val="0"/>
              </a:spcAft>
              <a:buClr>
                <a:schemeClr val="dk1"/>
              </a:buClr>
              <a:buSzPts val="1300"/>
              <a:buFont typeface="Verdana"/>
              <a:buChar char="●"/>
            </a:pPr>
            <a:r>
              <a:rPr lang="en" sz="1300">
                <a:solidFill>
                  <a:schemeClr val="dk1"/>
                </a:solidFill>
                <a:latin typeface="Verdana"/>
                <a:ea typeface="Verdana"/>
                <a:cs typeface="Verdana"/>
                <a:sym typeface="Verdana"/>
              </a:rPr>
              <a:t>Notice that the motivation for building a thesaurus is based on the fundamental idea of using a </a:t>
            </a:r>
            <a:r>
              <a:rPr i="1" lang="en" sz="1300">
                <a:solidFill>
                  <a:schemeClr val="dk1"/>
                </a:solidFill>
                <a:latin typeface="Verdana"/>
                <a:ea typeface="Verdana"/>
                <a:cs typeface="Verdana"/>
                <a:sym typeface="Verdana"/>
              </a:rPr>
              <a:t>controlled vocabulary </a:t>
            </a:r>
            <a:r>
              <a:rPr lang="en" sz="1300">
                <a:solidFill>
                  <a:schemeClr val="dk1"/>
                </a:solidFill>
                <a:latin typeface="Verdana"/>
                <a:ea typeface="Verdana"/>
                <a:cs typeface="Verdana"/>
                <a:sym typeface="Verdana"/>
              </a:rPr>
              <a:t>for the indexing and searching. </a:t>
            </a:r>
            <a:endParaRPr sz="1300">
              <a:solidFill>
                <a:schemeClr val="dk1"/>
              </a:solidFill>
              <a:latin typeface="Verdana"/>
              <a:ea typeface="Verdana"/>
              <a:cs typeface="Verdana"/>
              <a:sym typeface="Verdana"/>
            </a:endParaRPr>
          </a:p>
          <a:p>
            <a:pPr indent="-311150" lvl="0" marL="457200" marR="652145" rtl="0" algn="just">
              <a:lnSpc>
                <a:spcPct val="102500"/>
              </a:lnSpc>
              <a:spcBef>
                <a:spcPts val="0"/>
              </a:spcBef>
              <a:spcAft>
                <a:spcPts val="0"/>
              </a:spcAft>
              <a:buClr>
                <a:schemeClr val="dk1"/>
              </a:buClr>
              <a:buSzPts val="1300"/>
              <a:buFont typeface="Verdana"/>
              <a:buChar char="●"/>
            </a:pPr>
            <a:r>
              <a:rPr lang="en" sz="1300">
                <a:solidFill>
                  <a:schemeClr val="dk1"/>
                </a:solidFill>
                <a:latin typeface="Verdana"/>
                <a:ea typeface="Verdana"/>
                <a:cs typeface="Verdana"/>
                <a:sym typeface="Verdana"/>
              </a:rPr>
              <a:t>A controlled vocabulary presents important advantages such as normalization of indexing concepts, reduction of noise, identification of indexing terms with a clear semantic meaning, and retrieval based on concepts rather than on words. </a:t>
            </a:r>
            <a:endParaRPr sz="1300">
              <a:solidFill>
                <a:schemeClr val="dk1"/>
              </a:solidFill>
              <a:latin typeface="Verdana"/>
              <a:ea typeface="Verdana"/>
              <a:cs typeface="Verdana"/>
              <a:sym typeface="Verdana"/>
            </a:endParaRPr>
          </a:p>
          <a:p>
            <a:pPr indent="-311150" lvl="0" marL="457200" marR="652145" rtl="0" algn="just">
              <a:lnSpc>
                <a:spcPct val="102500"/>
              </a:lnSpc>
              <a:spcBef>
                <a:spcPts val="0"/>
              </a:spcBef>
              <a:spcAft>
                <a:spcPts val="0"/>
              </a:spcAft>
              <a:buClr>
                <a:schemeClr val="dk1"/>
              </a:buClr>
              <a:buSzPts val="1300"/>
              <a:buFont typeface="Verdana"/>
              <a:buChar char="●"/>
            </a:pPr>
            <a:r>
              <a:rPr lang="en" sz="1300">
                <a:solidFill>
                  <a:schemeClr val="dk1"/>
                </a:solidFill>
                <a:latin typeface="Verdana"/>
                <a:ea typeface="Verdana"/>
                <a:cs typeface="Verdana"/>
                <a:sym typeface="Verdana"/>
              </a:rPr>
              <a:t>Such advantages are particularly important in specific domains, such as the medical domain for which there is already a large amount of knowledge compiled. </a:t>
            </a:r>
            <a:endParaRPr sz="1300">
              <a:solidFill>
                <a:schemeClr val="dk1"/>
              </a:solidFill>
              <a:latin typeface="Verdana"/>
              <a:ea typeface="Verdana"/>
              <a:cs typeface="Verdana"/>
              <a:sym typeface="Verdana"/>
            </a:endParaRPr>
          </a:p>
          <a:p>
            <a:pPr indent="-311150" lvl="0" marL="457200" marR="652145" rtl="0" algn="just">
              <a:lnSpc>
                <a:spcPct val="102500"/>
              </a:lnSpc>
              <a:spcBef>
                <a:spcPts val="0"/>
              </a:spcBef>
              <a:spcAft>
                <a:spcPts val="0"/>
              </a:spcAft>
              <a:buClr>
                <a:schemeClr val="dk1"/>
              </a:buClr>
              <a:buSzPts val="1300"/>
              <a:buFont typeface="Verdana"/>
              <a:buChar char="●"/>
            </a:pPr>
            <a:r>
              <a:rPr lang="en" sz="1300">
                <a:solidFill>
                  <a:schemeClr val="dk1"/>
                </a:solidFill>
                <a:latin typeface="Verdana"/>
                <a:ea typeface="Verdana"/>
                <a:cs typeface="Verdana"/>
                <a:sym typeface="Verdana"/>
              </a:rPr>
              <a:t>For general domains, however, a well known body of knowledge which can be associated with the documents in the collection might not exist.  </a:t>
            </a:r>
            <a:endParaRPr sz="1300">
              <a:solidFill>
                <a:schemeClr val="dk1"/>
              </a:solidFill>
              <a:latin typeface="Verdana"/>
              <a:ea typeface="Verdana"/>
              <a:cs typeface="Verdana"/>
              <a:sym typeface="Verdana"/>
            </a:endParaRPr>
          </a:p>
          <a:p>
            <a:pPr indent="-311150" lvl="0" marL="457200" marR="652145" rtl="0" algn="just">
              <a:lnSpc>
                <a:spcPct val="102500"/>
              </a:lnSpc>
              <a:spcBef>
                <a:spcPts val="0"/>
              </a:spcBef>
              <a:spcAft>
                <a:spcPts val="0"/>
              </a:spcAft>
              <a:buClr>
                <a:schemeClr val="dk1"/>
              </a:buClr>
              <a:buSzPts val="1300"/>
              <a:buFont typeface="Verdana"/>
              <a:buChar char="●"/>
            </a:pPr>
            <a:r>
              <a:rPr lang="en" sz="1300">
                <a:solidFill>
                  <a:schemeClr val="dk1"/>
                </a:solidFill>
                <a:latin typeface="Verdana"/>
                <a:ea typeface="Verdana"/>
                <a:cs typeface="Verdana"/>
                <a:sym typeface="Verdana"/>
              </a:rPr>
              <a:t>The reasons might be that the document base is new, that it is too large, or that it changes very dynamically. This is exactly the case with the Web. Thus, it is not clear how useful a thesaurus is in the context of the Web. </a:t>
            </a:r>
            <a:endParaRPr sz="1300">
              <a:solidFill>
                <a:schemeClr val="dk1"/>
              </a:solidFill>
              <a:latin typeface="Verdana"/>
              <a:ea typeface="Verdana"/>
              <a:cs typeface="Verdana"/>
              <a:sym typeface="Verdana"/>
            </a:endParaRPr>
          </a:p>
          <a:p>
            <a:pPr indent="-311150" lvl="0" marL="457200" marR="652145" rtl="0" algn="just">
              <a:lnSpc>
                <a:spcPct val="102500"/>
              </a:lnSpc>
              <a:spcBef>
                <a:spcPts val="0"/>
              </a:spcBef>
              <a:spcAft>
                <a:spcPts val="0"/>
              </a:spcAft>
              <a:buClr>
                <a:schemeClr val="dk1"/>
              </a:buClr>
              <a:buSzPts val="1300"/>
              <a:buFont typeface="Verdana"/>
              <a:buChar char="●"/>
            </a:pPr>
            <a:r>
              <a:rPr lang="en" sz="1300">
                <a:solidFill>
                  <a:schemeClr val="dk1"/>
                </a:solidFill>
                <a:latin typeface="Verdana"/>
                <a:ea typeface="Verdana"/>
                <a:cs typeface="Verdana"/>
                <a:sym typeface="Verdana"/>
              </a:rPr>
              <a:t>Despite that, the success of the search engine named 'Yahoo!', which presents the user with a term classification hierarchy that can be used to reduce the space to be searched, suggests that thesaurus-based techniques might be quite useful even in the dynamic world of the Web.</a:t>
            </a:r>
            <a:endParaRPr sz="1300">
              <a:solidFill>
                <a:schemeClr val="dk1"/>
              </a:solidFill>
              <a:latin typeface="Verdana"/>
              <a:ea typeface="Verdana"/>
              <a:cs typeface="Verdana"/>
              <a:sym typeface="Verdana"/>
            </a:endParaRPr>
          </a:p>
          <a:p>
            <a:pPr indent="-311150" lvl="0" marL="485775" marR="703580" rtl="0" algn="just">
              <a:lnSpc>
                <a:spcPct val="102083"/>
              </a:lnSpc>
              <a:spcBef>
                <a:spcPts val="0"/>
              </a:spcBef>
              <a:spcAft>
                <a:spcPts val="0"/>
              </a:spcAft>
              <a:buClr>
                <a:schemeClr val="dk1"/>
              </a:buClr>
              <a:buSzPts val="1300"/>
              <a:buFont typeface="Verdana"/>
              <a:buChar char="●"/>
            </a:pPr>
            <a:r>
              <a:rPr lang="en" sz="1300">
                <a:solidFill>
                  <a:schemeClr val="dk1"/>
                </a:solidFill>
                <a:latin typeface="Verdana"/>
                <a:ea typeface="Verdana"/>
                <a:cs typeface="Verdana"/>
                <a:sym typeface="Verdana"/>
              </a:rPr>
              <a:t>The main components of a thesaurus are its index terms, the relationships among the terms, and a layout design for these term relationships. </a:t>
            </a:r>
            <a:endParaRPr sz="1300">
              <a:solidFill>
                <a:schemeClr val="dk1"/>
              </a:solidFill>
              <a:latin typeface="Verdana"/>
              <a:ea typeface="Verdana"/>
              <a:cs typeface="Verdana"/>
              <a:sym typeface="Verdana"/>
            </a:endParaRPr>
          </a:p>
          <a:p>
            <a:pPr indent="0" lvl="0" marL="457200" rtl="0" algn="l">
              <a:lnSpc>
                <a:spcPct val="86250"/>
              </a:lnSpc>
              <a:spcBef>
                <a:spcPts val="120"/>
              </a:spcBef>
              <a:spcAft>
                <a:spcPts val="0"/>
              </a:spcAft>
              <a:buSzPts val="1800"/>
              <a:buNone/>
            </a:pPr>
            <a:r>
              <a:t/>
            </a:r>
            <a:endParaRPr sz="1300">
              <a:solidFill>
                <a:schemeClr val="dk1"/>
              </a:solidFill>
              <a:latin typeface="Verdana"/>
              <a:ea typeface="Verdana"/>
              <a:cs typeface="Verdana"/>
              <a:sym typeface="Verdana"/>
            </a:endParaRPr>
          </a:p>
          <a:p>
            <a:pPr indent="-171450" lvl="0" marL="257175" marR="694055" rtl="0" algn="just">
              <a:lnSpc>
                <a:spcPct val="100000"/>
              </a:lnSpc>
              <a:spcBef>
                <a:spcPts val="40"/>
              </a:spcBef>
              <a:spcAft>
                <a:spcPts val="0"/>
              </a:spcAft>
              <a:buSzPts val="1800"/>
              <a:buNone/>
            </a:pPr>
            <a:r>
              <a:t/>
            </a:r>
            <a:endParaRPr sz="1300">
              <a:solidFill>
                <a:schemeClr val="dk1"/>
              </a:solidFill>
              <a:latin typeface="Verdana"/>
              <a:ea typeface="Verdana"/>
              <a:cs typeface="Verdana"/>
              <a:sym typeface="Verdana"/>
            </a:endParaRPr>
          </a:p>
          <a:p>
            <a:pPr indent="-171450" lvl="0" marL="257175" marR="719455" rtl="0" algn="just">
              <a:lnSpc>
                <a:spcPct val="100000"/>
              </a:lnSpc>
              <a:spcBef>
                <a:spcPts val="0"/>
              </a:spcBef>
              <a:spcAft>
                <a:spcPts val="0"/>
              </a:spcAft>
              <a:buSzPts val="1800"/>
              <a:buNone/>
            </a:pPr>
            <a:r>
              <a:t/>
            </a:r>
            <a:endParaRPr sz="1300">
              <a:solidFill>
                <a:schemeClr val="dk1"/>
              </a:solidFill>
              <a:latin typeface="Verdana"/>
              <a:ea typeface="Verdana"/>
              <a:cs typeface="Verdana"/>
              <a:sym typeface="Verdan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311700" y="-101075"/>
            <a:ext cx="8520600" cy="572700"/>
          </a:xfrm>
          <a:prstGeom prst="rect">
            <a:avLst/>
          </a:prstGeom>
          <a:noFill/>
          <a:ln>
            <a:noFill/>
          </a:ln>
        </p:spPr>
        <p:txBody>
          <a:bodyPr anchorCtr="0" anchor="t" bIns="91425" lIns="91425" spcFirstLastPara="1" rIns="91425" wrap="square" tIns="91425">
            <a:noAutofit/>
          </a:bodyPr>
          <a:lstStyle/>
          <a:p>
            <a:pPr indent="-374650" lvl="0" marL="457200" rtl="0" algn="l">
              <a:lnSpc>
                <a:spcPct val="86250"/>
              </a:lnSpc>
              <a:spcBef>
                <a:spcPts val="35"/>
              </a:spcBef>
              <a:spcAft>
                <a:spcPts val="0"/>
              </a:spcAft>
              <a:buSzPts val="2300"/>
              <a:buFont typeface="Times New Roman"/>
              <a:buAutoNum type="arabicPeriod"/>
            </a:pPr>
            <a:r>
              <a:rPr b="1" lang="en" sz="2300">
                <a:latin typeface="Times New Roman"/>
                <a:ea typeface="Times New Roman"/>
                <a:cs typeface="Times New Roman"/>
                <a:sym typeface="Times New Roman"/>
              </a:rPr>
              <a:t>Thesaurus Index Terms</a:t>
            </a:r>
            <a:endParaRPr sz="2300">
              <a:latin typeface="Calibri"/>
              <a:ea typeface="Calibri"/>
              <a:cs typeface="Calibri"/>
              <a:sym typeface="Calibri"/>
            </a:endParaRPr>
          </a:p>
          <a:p>
            <a:pPr indent="0" lvl="0" marL="0" rtl="0" algn="l">
              <a:lnSpc>
                <a:spcPct val="86250"/>
              </a:lnSpc>
              <a:spcBef>
                <a:spcPts val="35"/>
              </a:spcBef>
              <a:spcAft>
                <a:spcPts val="0"/>
              </a:spcAft>
              <a:buSzPts val="1100"/>
              <a:buNone/>
            </a:pPr>
            <a:r>
              <a:t/>
            </a:r>
            <a:endParaRPr b="1" sz="2300"/>
          </a:p>
        </p:txBody>
      </p:sp>
      <p:sp>
        <p:nvSpPr>
          <p:cNvPr id="141" name="Google Shape;141;p15"/>
          <p:cNvSpPr txBox="1"/>
          <p:nvPr>
            <p:ph idx="1" type="body"/>
          </p:nvPr>
        </p:nvSpPr>
        <p:spPr>
          <a:xfrm>
            <a:off x="0" y="313050"/>
            <a:ext cx="9270900" cy="3416400"/>
          </a:xfrm>
          <a:prstGeom prst="rect">
            <a:avLst/>
          </a:prstGeom>
          <a:noFill/>
          <a:ln>
            <a:noFill/>
          </a:ln>
        </p:spPr>
        <p:txBody>
          <a:bodyPr anchorCtr="0" anchor="t" bIns="91425" lIns="91425" spcFirstLastPara="1" rIns="91425" wrap="square" tIns="91425">
            <a:noAutofit/>
          </a:bodyPr>
          <a:lstStyle/>
          <a:p>
            <a:pPr indent="-457200" lvl="0" marL="457200" marR="712470" rtl="0" algn="just">
              <a:lnSpc>
                <a:spcPct val="100000"/>
              </a:lnSpc>
              <a:spcBef>
                <a:spcPts val="0"/>
              </a:spcBef>
              <a:spcAft>
                <a:spcPts val="0"/>
              </a:spcAft>
              <a:buClr>
                <a:schemeClr val="dk1"/>
              </a:buClr>
              <a:buSzPts val="1300"/>
              <a:buFont typeface="Verdana"/>
              <a:buChar char="●"/>
            </a:pPr>
            <a:r>
              <a:rPr lang="en" sz="1300">
                <a:solidFill>
                  <a:schemeClr val="dk1"/>
                </a:solidFill>
                <a:latin typeface="Verdana"/>
                <a:ea typeface="Verdana"/>
                <a:cs typeface="Verdana"/>
                <a:sym typeface="Verdana"/>
              </a:rPr>
              <a:t>The terms are the </a:t>
            </a:r>
            <a:r>
              <a:rPr i="1" lang="en" sz="1300">
                <a:solidFill>
                  <a:schemeClr val="dk1"/>
                </a:solidFill>
                <a:latin typeface="Verdana"/>
                <a:ea typeface="Verdana"/>
                <a:cs typeface="Verdana"/>
                <a:sym typeface="Verdana"/>
              </a:rPr>
              <a:t>indexing </a:t>
            </a:r>
            <a:r>
              <a:rPr lang="en" sz="1300">
                <a:solidFill>
                  <a:schemeClr val="dk1"/>
                </a:solidFill>
                <a:latin typeface="Verdana"/>
                <a:ea typeface="Verdana"/>
                <a:cs typeface="Verdana"/>
                <a:sym typeface="Verdana"/>
              </a:rPr>
              <a:t>components of the thesaurus.  Usually, a term in a thesaurus is used to denote a </a:t>
            </a:r>
            <a:r>
              <a:rPr i="1" lang="en" sz="1300">
                <a:solidFill>
                  <a:schemeClr val="dk1"/>
                </a:solidFill>
                <a:latin typeface="Verdana"/>
                <a:ea typeface="Verdana"/>
                <a:cs typeface="Verdana"/>
                <a:sym typeface="Verdana"/>
              </a:rPr>
              <a:t>concept </a:t>
            </a:r>
            <a:r>
              <a:rPr lang="en" sz="1300">
                <a:solidFill>
                  <a:schemeClr val="dk1"/>
                </a:solidFill>
                <a:latin typeface="Verdana"/>
                <a:ea typeface="Verdana"/>
                <a:cs typeface="Verdana"/>
                <a:sym typeface="Verdana"/>
              </a:rPr>
              <a:t>which is the basic semantic unit for conveying ideas.  </a:t>
            </a:r>
            <a:endParaRPr sz="1300">
              <a:solidFill>
                <a:schemeClr val="dk1"/>
              </a:solidFill>
              <a:latin typeface="Verdana"/>
              <a:ea typeface="Verdana"/>
              <a:cs typeface="Verdana"/>
              <a:sym typeface="Verdana"/>
            </a:endParaRPr>
          </a:p>
          <a:p>
            <a:pPr indent="-457200" lvl="0" marL="457200" marR="712470" rtl="0" algn="just">
              <a:lnSpc>
                <a:spcPct val="100000"/>
              </a:lnSpc>
              <a:spcBef>
                <a:spcPts val="0"/>
              </a:spcBef>
              <a:spcAft>
                <a:spcPts val="0"/>
              </a:spcAft>
              <a:buClr>
                <a:schemeClr val="dk1"/>
              </a:buClr>
              <a:buSzPts val="1300"/>
              <a:buFont typeface="Verdana"/>
              <a:buChar char="●"/>
            </a:pPr>
            <a:r>
              <a:rPr lang="en" sz="1300">
                <a:solidFill>
                  <a:schemeClr val="dk1"/>
                </a:solidFill>
                <a:latin typeface="Verdana"/>
                <a:ea typeface="Verdana"/>
                <a:cs typeface="Verdana"/>
                <a:sym typeface="Verdana"/>
              </a:rPr>
              <a:t>Terms can be individual words, groups of words, or phrases, but most of them are single words. </a:t>
            </a:r>
            <a:endParaRPr sz="1300">
              <a:solidFill>
                <a:schemeClr val="dk1"/>
              </a:solidFill>
              <a:latin typeface="Verdana"/>
              <a:ea typeface="Verdana"/>
              <a:cs typeface="Verdana"/>
              <a:sym typeface="Verdana"/>
            </a:endParaRPr>
          </a:p>
          <a:p>
            <a:pPr indent="-457200" lvl="0" marL="457200" marR="712470" rtl="0" algn="just">
              <a:lnSpc>
                <a:spcPct val="100000"/>
              </a:lnSpc>
              <a:spcBef>
                <a:spcPts val="0"/>
              </a:spcBef>
              <a:spcAft>
                <a:spcPts val="0"/>
              </a:spcAft>
              <a:buClr>
                <a:schemeClr val="dk1"/>
              </a:buClr>
              <a:buSzPts val="1300"/>
              <a:buFont typeface="Verdana"/>
              <a:buChar char="●"/>
            </a:pPr>
            <a:r>
              <a:rPr lang="en" sz="1300">
                <a:solidFill>
                  <a:schemeClr val="dk1"/>
                </a:solidFill>
                <a:latin typeface="Verdana"/>
                <a:ea typeface="Verdana"/>
                <a:cs typeface="Verdana"/>
                <a:sym typeface="Verdana"/>
              </a:rPr>
              <a:t>Further, terms are basically nouns because nouns are the most concrete part of speech. </a:t>
            </a:r>
            <a:endParaRPr sz="1300">
              <a:solidFill>
                <a:schemeClr val="dk1"/>
              </a:solidFill>
              <a:latin typeface="Verdana"/>
              <a:ea typeface="Verdana"/>
              <a:cs typeface="Verdana"/>
              <a:sym typeface="Verdana"/>
            </a:endParaRPr>
          </a:p>
          <a:p>
            <a:pPr indent="-457200" lvl="0" marL="457200" marR="712470" rtl="0" algn="just">
              <a:lnSpc>
                <a:spcPct val="100000"/>
              </a:lnSpc>
              <a:spcBef>
                <a:spcPts val="0"/>
              </a:spcBef>
              <a:spcAft>
                <a:spcPts val="0"/>
              </a:spcAft>
              <a:buClr>
                <a:schemeClr val="dk1"/>
              </a:buClr>
              <a:buSzPts val="1300"/>
              <a:buFont typeface="Verdana"/>
              <a:buChar char="●"/>
            </a:pPr>
            <a:r>
              <a:rPr lang="en" sz="1300">
                <a:solidFill>
                  <a:schemeClr val="dk1"/>
                </a:solidFill>
                <a:latin typeface="Verdana"/>
                <a:ea typeface="Verdana"/>
                <a:cs typeface="Verdana"/>
                <a:sym typeface="Verdana"/>
              </a:rPr>
              <a:t>Terms can also be verbs in gerund form whenever they are used as nouns (for instance, </a:t>
            </a:r>
            <a:r>
              <a:rPr i="1" lang="en" sz="1300">
                <a:solidFill>
                  <a:schemeClr val="dk1"/>
                </a:solidFill>
                <a:latin typeface="Verdana"/>
                <a:ea typeface="Verdana"/>
                <a:cs typeface="Verdana"/>
                <a:sym typeface="Verdana"/>
              </a:rPr>
              <a:t>acting, teaching, </a:t>
            </a:r>
            <a:r>
              <a:rPr lang="en" sz="1300">
                <a:solidFill>
                  <a:schemeClr val="dk1"/>
                </a:solidFill>
                <a:latin typeface="Verdana"/>
                <a:ea typeface="Verdana"/>
                <a:cs typeface="Verdana"/>
                <a:sym typeface="Verdana"/>
              </a:rPr>
              <a:t>etc.).</a:t>
            </a:r>
            <a:endParaRPr sz="1300">
              <a:solidFill>
                <a:schemeClr val="dk1"/>
              </a:solidFill>
              <a:latin typeface="Verdana"/>
              <a:ea typeface="Verdana"/>
              <a:cs typeface="Verdana"/>
              <a:sym typeface="Verdana"/>
            </a:endParaRPr>
          </a:p>
          <a:p>
            <a:pPr indent="-457200" lvl="0" marL="457200" marR="700405" rtl="0" algn="just">
              <a:lnSpc>
                <a:spcPct val="100000"/>
              </a:lnSpc>
              <a:spcBef>
                <a:spcPts val="0"/>
              </a:spcBef>
              <a:spcAft>
                <a:spcPts val="0"/>
              </a:spcAft>
              <a:buClr>
                <a:schemeClr val="dk1"/>
              </a:buClr>
              <a:buSzPts val="1300"/>
              <a:buFont typeface="Verdana"/>
              <a:buChar char="●"/>
            </a:pPr>
            <a:r>
              <a:rPr lang="en" sz="1300">
                <a:solidFill>
                  <a:schemeClr val="dk1"/>
                </a:solidFill>
                <a:latin typeface="Verdana"/>
                <a:ea typeface="Verdana"/>
                <a:cs typeface="Verdana"/>
                <a:sym typeface="Verdana"/>
              </a:rPr>
              <a:t>Whenever a concept cannot be expressed by a single word, a group of words is used instead.  For instance, many concepts are better expressed by a combination of an adjective with a noun. A typical example is </a:t>
            </a:r>
            <a:r>
              <a:rPr i="1" lang="en" sz="1300">
                <a:solidFill>
                  <a:schemeClr val="dk1"/>
                </a:solidFill>
                <a:latin typeface="Verdana"/>
                <a:ea typeface="Verdana"/>
                <a:cs typeface="Verdana"/>
                <a:sym typeface="Verdana"/>
              </a:rPr>
              <a:t>ballistic missiles. </a:t>
            </a:r>
            <a:r>
              <a:rPr lang="en" sz="1300">
                <a:solidFill>
                  <a:schemeClr val="dk1"/>
                </a:solidFill>
                <a:latin typeface="Verdana"/>
                <a:ea typeface="Verdana"/>
                <a:cs typeface="Verdana"/>
                <a:sym typeface="Verdana"/>
              </a:rPr>
              <a:t>In this case, indexing the compound term directly will yield an entry under </a:t>
            </a:r>
            <a:r>
              <a:rPr i="1" lang="en" sz="1300">
                <a:solidFill>
                  <a:schemeClr val="dk1"/>
                </a:solidFill>
                <a:latin typeface="Verdana"/>
                <a:ea typeface="Verdana"/>
                <a:cs typeface="Verdana"/>
                <a:sym typeface="Verdana"/>
              </a:rPr>
              <a:t>ballistic </a:t>
            </a:r>
            <a:r>
              <a:rPr lang="en" sz="1300">
                <a:solidFill>
                  <a:schemeClr val="dk1"/>
                </a:solidFill>
                <a:latin typeface="Verdana"/>
                <a:ea typeface="Verdana"/>
                <a:cs typeface="Verdana"/>
                <a:sym typeface="Verdana"/>
              </a:rPr>
              <a:t>and no entry under </a:t>
            </a:r>
            <a:r>
              <a:rPr i="1" lang="en" sz="1300">
                <a:solidFill>
                  <a:schemeClr val="dk1"/>
                </a:solidFill>
                <a:latin typeface="Verdana"/>
                <a:ea typeface="Verdana"/>
                <a:cs typeface="Verdana"/>
                <a:sym typeface="Verdana"/>
              </a:rPr>
              <a:t>missiles </a:t>
            </a:r>
            <a:r>
              <a:rPr lang="en" sz="1300">
                <a:solidFill>
                  <a:schemeClr val="dk1"/>
                </a:solidFill>
                <a:latin typeface="Verdana"/>
                <a:ea typeface="Verdana"/>
                <a:cs typeface="Verdana"/>
                <a:sym typeface="Verdana"/>
              </a:rPr>
              <a:t>which is clearly inadequate. </a:t>
            </a:r>
            <a:endParaRPr sz="1300">
              <a:solidFill>
                <a:schemeClr val="dk1"/>
              </a:solidFill>
              <a:latin typeface="Verdana"/>
              <a:ea typeface="Verdana"/>
              <a:cs typeface="Verdana"/>
              <a:sym typeface="Verdana"/>
            </a:endParaRPr>
          </a:p>
          <a:p>
            <a:pPr indent="-457200" lvl="0" marL="457200" marR="700405" rtl="0" algn="just">
              <a:lnSpc>
                <a:spcPct val="100000"/>
              </a:lnSpc>
              <a:spcBef>
                <a:spcPts val="0"/>
              </a:spcBef>
              <a:spcAft>
                <a:spcPts val="0"/>
              </a:spcAft>
              <a:buClr>
                <a:schemeClr val="dk1"/>
              </a:buClr>
              <a:buSzPts val="1300"/>
              <a:buFont typeface="Verdana"/>
              <a:buChar char="●"/>
            </a:pPr>
            <a:r>
              <a:rPr lang="en" sz="1300">
                <a:solidFill>
                  <a:schemeClr val="dk1"/>
                </a:solidFill>
                <a:latin typeface="Verdana"/>
                <a:ea typeface="Verdana"/>
                <a:cs typeface="Verdana"/>
                <a:sym typeface="Verdana"/>
              </a:rPr>
              <a:t>To avoid this problem, the compound term is usually modified to have the noun as the first word. For instance, we can change the compound term to </a:t>
            </a:r>
            <a:r>
              <a:rPr i="1" lang="en" sz="1300">
                <a:solidFill>
                  <a:schemeClr val="dk1"/>
                </a:solidFill>
                <a:latin typeface="Verdana"/>
                <a:ea typeface="Verdana"/>
                <a:cs typeface="Verdana"/>
                <a:sym typeface="Verdana"/>
              </a:rPr>
              <a:t>missiles, ballistic.</a:t>
            </a:r>
            <a:endParaRPr sz="1300">
              <a:solidFill>
                <a:schemeClr val="dk1"/>
              </a:solidFill>
              <a:latin typeface="Verdana"/>
              <a:ea typeface="Verdana"/>
              <a:cs typeface="Verdana"/>
              <a:sym typeface="Verdana"/>
            </a:endParaRPr>
          </a:p>
          <a:p>
            <a:pPr indent="-457200" lvl="0" marL="457200" marR="709930" rtl="0" algn="just">
              <a:lnSpc>
                <a:spcPct val="100000"/>
              </a:lnSpc>
              <a:spcBef>
                <a:spcPts val="0"/>
              </a:spcBef>
              <a:spcAft>
                <a:spcPts val="0"/>
              </a:spcAft>
              <a:buClr>
                <a:schemeClr val="dk1"/>
              </a:buClr>
              <a:buSzPts val="1300"/>
              <a:buFont typeface="Verdana"/>
              <a:buChar char="●"/>
            </a:pPr>
            <a:r>
              <a:rPr lang="en" sz="1300">
                <a:solidFill>
                  <a:schemeClr val="dk1"/>
                </a:solidFill>
                <a:latin typeface="Verdana"/>
                <a:ea typeface="Verdana"/>
                <a:cs typeface="Verdana"/>
                <a:sym typeface="Verdana"/>
              </a:rPr>
              <a:t>We notice the use of the plural form </a:t>
            </a:r>
            <a:r>
              <a:rPr i="1" lang="en" sz="1300">
                <a:solidFill>
                  <a:schemeClr val="dk1"/>
                </a:solidFill>
                <a:latin typeface="Verdana"/>
                <a:ea typeface="Verdana"/>
                <a:cs typeface="Verdana"/>
                <a:sym typeface="Verdana"/>
              </a:rPr>
              <a:t>missiles </a:t>
            </a:r>
            <a:r>
              <a:rPr lang="en" sz="1300">
                <a:solidFill>
                  <a:schemeClr val="dk1"/>
                </a:solidFill>
                <a:latin typeface="Verdana"/>
                <a:ea typeface="Verdana"/>
                <a:cs typeface="Verdana"/>
                <a:sym typeface="Verdana"/>
              </a:rPr>
              <a:t>instead of the singular form </a:t>
            </a:r>
            <a:r>
              <a:rPr i="1" lang="en" sz="1300">
                <a:solidFill>
                  <a:schemeClr val="dk1"/>
                </a:solidFill>
                <a:latin typeface="Verdana"/>
                <a:ea typeface="Verdana"/>
                <a:cs typeface="Verdana"/>
                <a:sym typeface="Verdana"/>
              </a:rPr>
              <a:t>missile. </a:t>
            </a:r>
            <a:r>
              <a:rPr lang="en" sz="1300">
                <a:solidFill>
                  <a:schemeClr val="dk1"/>
                </a:solidFill>
                <a:latin typeface="Verdana"/>
                <a:ea typeface="Verdana"/>
                <a:cs typeface="Verdana"/>
                <a:sym typeface="Verdana"/>
              </a:rPr>
              <a:t>The reasoning is that a thesaurus represents classes of things and thus it is natural to prefer the plural form.  However, the singular form is used for compound terms which appear normally in the singular such as </a:t>
            </a:r>
            <a:r>
              <a:rPr i="1" lang="en" sz="1300">
                <a:solidFill>
                  <a:schemeClr val="dk1"/>
                </a:solidFill>
                <a:latin typeface="Verdana"/>
                <a:ea typeface="Verdana"/>
                <a:cs typeface="Verdana"/>
                <a:sym typeface="Verdana"/>
              </a:rPr>
              <a:t>body temperature. </a:t>
            </a:r>
            <a:r>
              <a:rPr lang="en" sz="1300">
                <a:solidFill>
                  <a:schemeClr val="dk1"/>
                </a:solidFill>
                <a:latin typeface="Verdana"/>
                <a:ea typeface="Verdana"/>
                <a:cs typeface="Verdana"/>
                <a:sym typeface="Verdana"/>
              </a:rPr>
              <a:t>Deciding between singular and plural is not always a simple matter. 	</a:t>
            </a:r>
            <a:endParaRPr sz="1300">
              <a:solidFill>
                <a:schemeClr val="dk1"/>
              </a:solidFill>
              <a:latin typeface="Verdana"/>
              <a:ea typeface="Verdana"/>
              <a:cs typeface="Verdana"/>
              <a:sym typeface="Verdana"/>
            </a:endParaRPr>
          </a:p>
          <a:p>
            <a:pPr indent="-457200" lvl="0" marL="457200" marR="709930" rtl="0" algn="just">
              <a:lnSpc>
                <a:spcPct val="100000"/>
              </a:lnSpc>
              <a:spcBef>
                <a:spcPts val="0"/>
              </a:spcBef>
              <a:spcAft>
                <a:spcPts val="0"/>
              </a:spcAft>
              <a:buClr>
                <a:schemeClr val="dk1"/>
              </a:buClr>
              <a:buSzPts val="1300"/>
              <a:buFont typeface="Verdana"/>
              <a:buChar char="●"/>
            </a:pPr>
            <a:r>
              <a:rPr lang="en" sz="1300">
                <a:solidFill>
                  <a:schemeClr val="dk1"/>
                </a:solidFill>
                <a:latin typeface="Verdana"/>
                <a:ea typeface="Verdana"/>
                <a:cs typeface="Verdana"/>
                <a:sym typeface="Verdana"/>
              </a:rPr>
              <a:t>Besides the term itself, frequently it is necessary to complement a thesaurus entry with a </a:t>
            </a:r>
            <a:r>
              <a:rPr i="1" lang="en" sz="1300">
                <a:solidFill>
                  <a:schemeClr val="dk1"/>
                </a:solidFill>
                <a:latin typeface="Verdana"/>
                <a:ea typeface="Verdana"/>
                <a:cs typeface="Verdana"/>
                <a:sym typeface="Verdana"/>
              </a:rPr>
              <a:t>definition </a:t>
            </a:r>
            <a:r>
              <a:rPr lang="en" sz="1300">
                <a:solidFill>
                  <a:schemeClr val="dk1"/>
                </a:solidFill>
                <a:latin typeface="Verdana"/>
                <a:ea typeface="Verdana"/>
                <a:cs typeface="Verdana"/>
                <a:sym typeface="Verdana"/>
              </a:rPr>
              <a:t>or an </a:t>
            </a:r>
            <a:r>
              <a:rPr i="1" lang="en" sz="1300">
                <a:solidFill>
                  <a:schemeClr val="dk1"/>
                </a:solidFill>
                <a:latin typeface="Verdana"/>
                <a:ea typeface="Verdana"/>
                <a:cs typeface="Verdana"/>
                <a:sym typeface="Verdana"/>
              </a:rPr>
              <a:t>explanation. </a:t>
            </a:r>
            <a:r>
              <a:rPr lang="en" sz="1300">
                <a:solidFill>
                  <a:schemeClr val="dk1"/>
                </a:solidFill>
                <a:latin typeface="Verdana"/>
                <a:ea typeface="Verdana"/>
                <a:cs typeface="Verdana"/>
                <a:sym typeface="Verdana"/>
              </a:rPr>
              <a:t> The reason is the need to specify the precise meanings of a term in the context of a particular thesaurus.  For instance, the term </a:t>
            </a:r>
            <a:r>
              <a:rPr i="1" lang="en" sz="1300">
                <a:solidFill>
                  <a:schemeClr val="dk1"/>
                </a:solidFill>
                <a:latin typeface="Verdana"/>
                <a:ea typeface="Verdana"/>
                <a:cs typeface="Verdana"/>
                <a:sym typeface="Verdana"/>
              </a:rPr>
              <a:t>seal has </a:t>
            </a:r>
            <a:r>
              <a:rPr lang="en" sz="1300">
                <a:solidFill>
                  <a:schemeClr val="dk1"/>
                </a:solidFill>
                <a:latin typeface="Verdana"/>
                <a:ea typeface="Verdana"/>
                <a:cs typeface="Verdana"/>
                <a:sym typeface="Verdana"/>
              </a:rPr>
              <a:t>a meaning in the context of </a:t>
            </a:r>
            <a:r>
              <a:rPr i="1" lang="en" sz="1300">
                <a:solidFill>
                  <a:schemeClr val="dk1"/>
                </a:solidFill>
                <a:latin typeface="Verdana"/>
                <a:ea typeface="Verdana"/>
                <a:cs typeface="Verdana"/>
                <a:sym typeface="Verdana"/>
              </a:rPr>
              <a:t>marine animals </a:t>
            </a:r>
            <a:r>
              <a:rPr lang="en" sz="1300">
                <a:solidFill>
                  <a:schemeClr val="dk1"/>
                </a:solidFill>
                <a:latin typeface="Verdana"/>
                <a:ea typeface="Verdana"/>
                <a:cs typeface="Verdana"/>
                <a:sym typeface="Verdana"/>
              </a:rPr>
              <a:t>and a rather distinct meaning in the context of </a:t>
            </a:r>
            <a:r>
              <a:rPr i="1" lang="en" sz="1300">
                <a:solidFill>
                  <a:schemeClr val="dk1"/>
                </a:solidFill>
                <a:latin typeface="Verdana"/>
                <a:ea typeface="Verdana"/>
                <a:cs typeface="Verdana"/>
                <a:sym typeface="Verdana"/>
              </a:rPr>
              <a:t>documents. </a:t>
            </a:r>
            <a:r>
              <a:rPr lang="en" sz="1300">
                <a:solidFill>
                  <a:schemeClr val="dk1"/>
                </a:solidFill>
                <a:latin typeface="Verdana"/>
                <a:ea typeface="Verdana"/>
                <a:cs typeface="Verdana"/>
                <a:sym typeface="Verdana"/>
              </a:rPr>
              <a:t>In these cases, the definition might be preceded by a context explanation such </a:t>
            </a:r>
            <a:r>
              <a:rPr i="1" lang="en" sz="1300">
                <a:solidFill>
                  <a:schemeClr val="dk1"/>
                </a:solidFill>
                <a:latin typeface="Verdana"/>
                <a:ea typeface="Verdana"/>
                <a:cs typeface="Verdana"/>
                <a:sym typeface="Verdana"/>
              </a:rPr>
              <a:t>as seal </a:t>
            </a:r>
            <a:r>
              <a:rPr lang="en" sz="1300">
                <a:solidFill>
                  <a:schemeClr val="dk1"/>
                </a:solidFill>
                <a:latin typeface="Verdana"/>
                <a:ea typeface="Verdana"/>
                <a:cs typeface="Verdana"/>
                <a:sym typeface="Verdana"/>
              </a:rPr>
              <a:t>(marine </a:t>
            </a:r>
            <a:r>
              <a:rPr i="1" lang="en" sz="1300">
                <a:solidFill>
                  <a:schemeClr val="dk1"/>
                </a:solidFill>
                <a:latin typeface="Verdana"/>
                <a:ea typeface="Verdana"/>
                <a:cs typeface="Verdana"/>
                <a:sym typeface="Verdana"/>
              </a:rPr>
              <a:t>animals) </a:t>
            </a:r>
            <a:r>
              <a:rPr lang="en" sz="1300">
                <a:solidFill>
                  <a:schemeClr val="dk1"/>
                </a:solidFill>
                <a:latin typeface="Verdana"/>
                <a:ea typeface="Verdana"/>
                <a:cs typeface="Verdana"/>
                <a:sym typeface="Verdana"/>
              </a:rPr>
              <a:t>and </a:t>
            </a:r>
            <a:r>
              <a:rPr i="1" lang="en" sz="1300">
                <a:solidFill>
                  <a:schemeClr val="dk1"/>
                </a:solidFill>
                <a:latin typeface="Verdana"/>
                <a:ea typeface="Verdana"/>
                <a:cs typeface="Verdana"/>
                <a:sym typeface="Verdana"/>
              </a:rPr>
              <a:t>seal (documents) </a:t>
            </a:r>
            <a:r>
              <a:rPr lang="en" sz="1300">
                <a:solidFill>
                  <a:schemeClr val="dk1"/>
                </a:solidFill>
                <a:latin typeface="Verdana"/>
                <a:ea typeface="Verdana"/>
                <a:cs typeface="Verdana"/>
                <a:sym typeface="Verdana"/>
              </a:rPr>
              <a:t>.</a:t>
            </a:r>
            <a:endParaRPr sz="1300">
              <a:solidFill>
                <a:schemeClr val="dk1"/>
              </a:solidFill>
              <a:latin typeface="Verdana"/>
              <a:ea typeface="Verdana"/>
              <a:cs typeface="Verdana"/>
              <a:sym typeface="Verdana"/>
            </a:endParaRPr>
          </a:p>
          <a:p>
            <a:pPr indent="0" lvl="0" marL="1371600" marR="709930" rtl="0" algn="just">
              <a:lnSpc>
                <a:spcPct val="100000"/>
              </a:lnSpc>
              <a:spcBef>
                <a:spcPts val="0"/>
              </a:spcBef>
              <a:spcAft>
                <a:spcPts val="0"/>
              </a:spcAft>
              <a:buSzPts val="1800"/>
              <a:buNone/>
            </a:pPr>
            <a:r>
              <a:t/>
            </a:r>
            <a:endParaRPr sz="1300">
              <a:solidFill>
                <a:schemeClr val="dk1"/>
              </a:solidFill>
              <a:latin typeface="Verdana"/>
              <a:ea typeface="Verdana"/>
              <a:cs typeface="Verdana"/>
              <a:sym typeface="Verdana"/>
            </a:endParaRPr>
          </a:p>
          <a:p>
            <a:pPr indent="0" lvl="0" marL="1371600" marR="643255" rtl="0" algn="just">
              <a:lnSpc>
                <a:spcPct val="100000"/>
              </a:lnSpc>
              <a:spcBef>
                <a:spcPts val="610"/>
              </a:spcBef>
              <a:spcAft>
                <a:spcPts val="0"/>
              </a:spcAft>
              <a:buSzPts val="1800"/>
              <a:buNone/>
            </a:pPr>
            <a:r>
              <a:t/>
            </a:r>
            <a:endParaRPr sz="1300">
              <a:solidFill>
                <a:schemeClr val="dk1"/>
              </a:solidFill>
              <a:latin typeface="Verdana"/>
              <a:ea typeface="Verdana"/>
              <a:cs typeface="Verdana"/>
              <a:sym typeface="Verdan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311700" y="513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86250"/>
              </a:lnSpc>
              <a:spcBef>
                <a:spcPts val="35"/>
              </a:spcBef>
              <a:spcAft>
                <a:spcPts val="0"/>
              </a:spcAft>
              <a:buSzPts val="2800"/>
              <a:buNone/>
            </a:pPr>
            <a:r>
              <a:rPr b="1" lang="en" sz="2300">
                <a:latin typeface="Times New Roman"/>
                <a:ea typeface="Times New Roman"/>
                <a:cs typeface="Times New Roman"/>
                <a:sym typeface="Times New Roman"/>
              </a:rPr>
              <a:t>2. Thesaurus Term Relationships</a:t>
            </a:r>
            <a:endParaRPr sz="2300">
              <a:latin typeface="Calibri"/>
              <a:ea typeface="Calibri"/>
              <a:cs typeface="Calibri"/>
              <a:sym typeface="Calibri"/>
            </a:endParaRPr>
          </a:p>
          <a:p>
            <a:pPr indent="0" lvl="0" marL="0" rtl="0" algn="l">
              <a:lnSpc>
                <a:spcPct val="86250"/>
              </a:lnSpc>
              <a:spcBef>
                <a:spcPts val="35"/>
              </a:spcBef>
              <a:spcAft>
                <a:spcPts val="0"/>
              </a:spcAft>
              <a:buSzPts val="1100"/>
              <a:buNone/>
            </a:pPr>
            <a:r>
              <a:t/>
            </a:r>
            <a:endParaRPr b="1" sz="2300"/>
          </a:p>
        </p:txBody>
      </p:sp>
      <p:sp>
        <p:nvSpPr>
          <p:cNvPr id="147" name="Google Shape;147;p16"/>
          <p:cNvSpPr txBox="1"/>
          <p:nvPr>
            <p:ph idx="1" type="body"/>
          </p:nvPr>
        </p:nvSpPr>
        <p:spPr>
          <a:xfrm>
            <a:off x="0" y="700225"/>
            <a:ext cx="9270900" cy="3416400"/>
          </a:xfrm>
          <a:prstGeom prst="rect">
            <a:avLst/>
          </a:prstGeom>
          <a:noFill/>
          <a:ln>
            <a:noFill/>
          </a:ln>
        </p:spPr>
        <p:txBody>
          <a:bodyPr anchorCtr="0" anchor="t" bIns="91425" lIns="91425" spcFirstLastPara="1" rIns="91425" wrap="square" tIns="91425">
            <a:noAutofit/>
          </a:bodyPr>
          <a:lstStyle/>
          <a:p>
            <a:pPr indent="-311150" lvl="0" marL="457200" marR="615315" rtl="0" algn="just">
              <a:lnSpc>
                <a:spcPct val="102500"/>
              </a:lnSpc>
              <a:spcBef>
                <a:spcPts val="805"/>
              </a:spcBef>
              <a:spcAft>
                <a:spcPts val="0"/>
              </a:spcAft>
              <a:buClr>
                <a:schemeClr val="dk1"/>
              </a:buClr>
              <a:buSzPts val="1300"/>
              <a:buFont typeface="Verdana"/>
              <a:buChar char="●"/>
            </a:pPr>
            <a:r>
              <a:rPr lang="en" sz="1300">
                <a:solidFill>
                  <a:schemeClr val="dk1"/>
                </a:solidFill>
                <a:latin typeface="Verdana"/>
                <a:ea typeface="Verdana"/>
                <a:cs typeface="Verdana"/>
                <a:sym typeface="Verdana"/>
              </a:rPr>
              <a:t>The set of terms related to a given thesaurus term is mostly composed of synonyms and near-synonyms.  </a:t>
            </a:r>
            <a:endParaRPr sz="1300">
              <a:solidFill>
                <a:schemeClr val="dk1"/>
              </a:solidFill>
              <a:latin typeface="Verdana"/>
              <a:ea typeface="Verdana"/>
              <a:cs typeface="Verdana"/>
              <a:sym typeface="Verdana"/>
            </a:endParaRPr>
          </a:p>
          <a:p>
            <a:pPr indent="-311150" lvl="0" marL="457200" marR="615315" rtl="0" algn="just">
              <a:lnSpc>
                <a:spcPct val="102500"/>
              </a:lnSpc>
              <a:spcBef>
                <a:spcPts val="0"/>
              </a:spcBef>
              <a:spcAft>
                <a:spcPts val="0"/>
              </a:spcAft>
              <a:buClr>
                <a:schemeClr val="dk1"/>
              </a:buClr>
              <a:buSzPts val="1300"/>
              <a:buFont typeface="Verdana"/>
              <a:buChar char="●"/>
            </a:pPr>
            <a:r>
              <a:rPr lang="en" sz="1300">
                <a:solidFill>
                  <a:schemeClr val="dk1"/>
                </a:solidFill>
                <a:latin typeface="Verdana"/>
                <a:ea typeface="Verdana"/>
                <a:cs typeface="Verdana"/>
                <a:sym typeface="Verdana"/>
              </a:rPr>
              <a:t>In addition to these, relationships can be induced by patterns of co-occurrence within documents. Such relationships are usually of a hierarchical nature and most often indicate broader (represented by BT) or narrower (represented by NT) related terms.  However, the relationship might also be of a lateral or non-hierarchical nature. In this case, we simply say that the terms are related (represented by RT).</a:t>
            </a:r>
            <a:endParaRPr sz="1300">
              <a:solidFill>
                <a:schemeClr val="dk1"/>
              </a:solidFill>
              <a:latin typeface="Verdana"/>
              <a:ea typeface="Verdana"/>
              <a:cs typeface="Verdana"/>
              <a:sym typeface="Verdana"/>
            </a:endParaRPr>
          </a:p>
          <a:p>
            <a:pPr indent="-311150" lvl="0" marL="457200" marR="615315" rtl="0" algn="just">
              <a:lnSpc>
                <a:spcPct val="102500"/>
              </a:lnSpc>
              <a:spcBef>
                <a:spcPts val="0"/>
              </a:spcBef>
              <a:spcAft>
                <a:spcPts val="0"/>
              </a:spcAft>
              <a:buClr>
                <a:schemeClr val="dk1"/>
              </a:buClr>
              <a:buSzPts val="1300"/>
              <a:buFont typeface="Verdana"/>
              <a:buChar char="●"/>
            </a:pPr>
            <a:r>
              <a:rPr lang="en" sz="1300">
                <a:solidFill>
                  <a:schemeClr val="dk1"/>
                </a:solidFill>
                <a:latin typeface="Verdana"/>
                <a:ea typeface="Verdana"/>
                <a:cs typeface="Verdana"/>
                <a:sym typeface="Verdana"/>
              </a:rPr>
              <a:t>BT and NT relationships define a classification hierarchy where the broader term is associated with a class and its related narrower terms are associated with the instances of this class.  </a:t>
            </a:r>
            <a:endParaRPr sz="1300">
              <a:solidFill>
                <a:schemeClr val="dk1"/>
              </a:solidFill>
              <a:latin typeface="Verdana"/>
              <a:ea typeface="Verdana"/>
              <a:cs typeface="Verdana"/>
              <a:sym typeface="Verdana"/>
            </a:endParaRPr>
          </a:p>
          <a:p>
            <a:pPr indent="-311150" lvl="0" marL="457200" marR="615315" rtl="0" algn="just">
              <a:lnSpc>
                <a:spcPct val="102500"/>
              </a:lnSpc>
              <a:spcBef>
                <a:spcPts val="0"/>
              </a:spcBef>
              <a:spcAft>
                <a:spcPts val="0"/>
              </a:spcAft>
              <a:buClr>
                <a:schemeClr val="dk1"/>
              </a:buClr>
              <a:buSzPts val="1300"/>
              <a:buFont typeface="Verdana"/>
              <a:buChar char="●"/>
            </a:pPr>
            <a:r>
              <a:rPr lang="en" sz="1300">
                <a:solidFill>
                  <a:schemeClr val="dk1"/>
                </a:solidFill>
                <a:latin typeface="Verdana"/>
                <a:ea typeface="Verdana"/>
                <a:cs typeface="Verdana"/>
                <a:sym typeface="Verdana"/>
              </a:rPr>
              <a:t>Further, it might be that a narrower term is associated with two or more broader terms (which is not the most common case though). While BT and NT relationships can be identified in a fully automatic manner (i.e., without assistance from a human subject), dealing with RT relationships is much harder.  One reason seems to be that RT relationships are dependent on the specific context and particular needs of the group of users and thus are difficult to identify without knowledge provided by specialists.</a:t>
            </a:r>
            <a:endParaRPr sz="1300">
              <a:solidFill>
                <a:schemeClr val="dk1"/>
              </a:solidFill>
              <a:latin typeface="Verdana"/>
              <a:ea typeface="Verdana"/>
              <a:cs typeface="Verdana"/>
              <a:sym typeface="Verdana"/>
            </a:endParaRPr>
          </a:p>
          <a:p>
            <a:pPr indent="0" lvl="0" marL="1371600" marR="709930" rtl="0" algn="just">
              <a:lnSpc>
                <a:spcPct val="100000"/>
              </a:lnSpc>
              <a:spcBef>
                <a:spcPts val="0"/>
              </a:spcBef>
              <a:spcAft>
                <a:spcPts val="0"/>
              </a:spcAft>
              <a:buSzPts val="1800"/>
              <a:buNone/>
            </a:pPr>
            <a:r>
              <a:t/>
            </a:r>
            <a:endParaRPr sz="1300">
              <a:solidFill>
                <a:schemeClr val="dk1"/>
              </a:solidFill>
              <a:latin typeface="Verdana"/>
              <a:ea typeface="Verdana"/>
              <a:cs typeface="Verdana"/>
              <a:sym typeface="Verdana"/>
            </a:endParaRPr>
          </a:p>
          <a:p>
            <a:pPr indent="0" lvl="0" marL="1371600" marR="643255" rtl="0" algn="just">
              <a:lnSpc>
                <a:spcPct val="100000"/>
              </a:lnSpc>
              <a:spcBef>
                <a:spcPts val="610"/>
              </a:spcBef>
              <a:spcAft>
                <a:spcPts val="0"/>
              </a:spcAft>
              <a:buSzPts val="1800"/>
              <a:buNone/>
            </a:pPr>
            <a:r>
              <a:t/>
            </a:r>
            <a:endParaRPr sz="1300">
              <a:solidFill>
                <a:schemeClr val="dk1"/>
              </a:solidFill>
              <a:latin typeface="Verdana"/>
              <a:ea typeface="Verdana"/>
              <a:cs typeface="Verdana"/>
              <a:sym typeface="Verdan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311700" y="513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86250"/>
              </a:lnSpc>
              <a:spcBef>
                <a:spcPts val="35"/>
              </a:spcBef>
              <a:spcAft>
                <a:spcPts val="0"/>
              </a:spcAft>
              <a:buSzPts val="2800"/>
              <a:buNone/>
            </a:pPr>
            <a:r>
              <a:rPr b="1" lang="en" sz="2300">
                <a:latin typeface="Times New Roman"/>
                <a:ea typeface="Times New Roman"/>
                <a:cs typeface="Times New Roman"/>
                <a:sym typeface="Times New Roman"/>
              </a:rPr>
              <a:t>3. Thesaurus Term Relationships</a:t>
            </a:r>
            <a:endParaRPr sz="2300">
              <a:latin typeface="Calibri"/>
              <a:ea typeface="Calibri"/>
              <a:cs typeface="Calibri"/>
              <a:sym typeface="Calibri"/>
            </a:endParaRPr>
          </a:p>
          <a:p>
            <a:pPr indent="0" lvl="0" marL="0" rtl="0" algn="l">
              <a:lnSpc>
                <a:spcPct val="86250"/>
              </a:lnSpc>
              <a:spcBef>
                <a:spcPts val="35"/>
              </a:spcBef>
              <a:spcAft>
                <a:spcPts val="0"/>
              </a:spcAft>
              <a:buSzPts val="1100"/>
              <a:buNone/>
            </a:pPr>
            <a:r>
              <a:t/>
            </a:r>
            <a:endParaRPr b="1" sz="2300"/>
          </a:p>
        </p:txBody>
      </p:sp>
      <p:sp>
        <p:nvSpPr>
          <p:cNvPr id="153" name="Google Shape;153;p17"/>
          <p:cNvSpPr txBox="1"/>
          <p:nvPr>
            <p:ph idx="1" type="body"/>
          </p:nvPr>
        </p:nvSpPr>
        <p:spPr>
          <a:xfrm>
            <a:off x="0" y="700225"/>
            <a:ext cx="9270900" cy="3416400"/>
          </a:xfrm>
          <a:prstGeom prst="rect">
            <a:avLst/>
          </a:prstGeom>
          <a:noFill/>
          <a:ln>
            <a:noFill/>
          </a:ln>
        </p:spPr>
        <p:txBody>
          <a:bodyPr anchorCtr="0" anchor="t" bIns="91425" lIns="91425" spcFirstLastPara="1" rIns="91425" wrap="square" tIns="91425">
            <a:noAutofit/>
          </a:bodyPr>
          <a:lstStyle/>
          <a:p>
            <a:pPr indent="-311150" lvl="0" marL="457200" marR="615315" rtl="0" algn="just">
              <a:lnSpc>
                <a:spcPct val="102500"/>
              </a:lnSpc>
              <a:spcBef>
                <a:spcPts val="805"/>
              </a:spcBef>
              <a:spcAft>
                <a:spcPts val="0"/>
              </a:spcAft>
              <a:buClr>
                <a:schemeClr val="dk1"/>
              </a:buClr>
              <a:buSzPts val="1300"/>
              <a:buFont typeface="Verdana"/>
              <a:buChar char="●"/>
            </a:pPr>
            <a:r>
              <a:rPr lang="en" sz="1300">
                <a:solidFill>
                  <a:schemeClr val="dk1"/>
                </a:solidFill>
                <a:latin typeface="Verdana"/>
                <a:ea typeface="Verdana"/>
                <a:cs typeface="Verdana"/>
                <a:sym typeface="Verdana"/>
              </a:rPr>
              <a:t>The set of terms related to a given thesaurus term is mostly composed of synonyms and near-synonyms.  </a:t>
            </a:r>
            <a:endParaRPr sz="1300">
              <a:solidFill>
                <a:schemeClr val="dk1"/>
              </a:solidFill>
              <a:latin typeface="Verdana"/>
              <a:ea typeface="Verdana"/>
              <a:cs typeface="Verdana"/>
              <a:sym typeface="Verdana"/>
            </a:endParaRPr>
          </a:p>
          <a:p>
            <a:pPr indent="-311150" lvl="0" marL="457200" marR="615315" rtl="0" algn="just">
              <a:lnSpc>
                <a:spcPct val="102500"/>
              </a:lnSpc>
              <a:spcBef>
                <a:spcPts val="0"/>
              </a:spcBef>
              <a:spcAft>
                <a:spcPts val="0"/>
              </a:spcAft>
              <a:buClr>
                <a:schemeClr val="dk1"/>
              </a:buClr>
              <a:buSzPts val="1300"/>
              <a:buFont typeface="Verdana"/>
              <a:buChar char="●"/>
            </a:pPr>
            <a:r>
              <a:rPr lang="en" sz="1300">
                <a:solidFill>
                  <a:schemeClr val="dk1"/>
                </a:solidFill>
                <a:latin typeface="Verdana"/>
                <a:ea typeface="Verdana"/>
                <a:cs typeface="Verdana"/>
                <a:sym typeface="Verdana"/>
              </a:rPr>
              <a:t>In addition to these, relationships can be induced by patterns of co-occurrence within documents. Such relationships are usually of a hierarchical nature and most often indicate broader (represented by BT) or narrower (represented by NT) related terms.  However, the relationship might also be of a lateral or non-hierarchical nature. In this case, we simply say that the terms are related (represented by RT).</a:t>
            </a:r>
            <a:endParaRPr sz="1300">
              <a:solidFill>
                <a:schemeClr val="dk1"/>
              </a:solidFill>
              <a:latin typeface="Verdana"/>
              <a:ea typeface="Verdana"/>
              <a:cs typeface="Verdana"/>
              <a:sym typeface="Verdana"/>
            </a:endParaRPr>
          </a:p>
          <a:p>
            <a:pPr indent="-311150" lvl="0" marL="457200" marR="615315" rtl="0" algn="just">
              <a:lnSpc>
                <a:spcPct val="102500"/>
              </a:lnSpc>
              <a:spcBef>
                <a:spcPts val="0"/>
              </a:spcBef>
              <a:spcAft>
                <a:spcPts val="0"/>
              </a:spcAft>
              <a:buClr>
                <a:schemeClr val="dk1"/>
              </a:buClr>
              <a:buSzPts val="1300"/>
              <a:buFont typeface="Verdana"/>
              <a:buChar char="●"/>
            </a:pPr>
            <a:r>
              <a:rPr lang="en" sz="1300">
                <a:solidFill>
                  <a:schemeClr val="dk1"/>
                </a:solidFill>
                <a:latin typeface="Verdana"/>
                <a:ea typeface="Verdana"/>
                <a:cs typeface="Verdana"/>
                <a:sym typeface="Verdana"/>
              </a:rPr>
              <a:t>BT and NT relationships define a classification hierarchy where the broader term is associated with a class and its related narrower terms are associated with the instances of this class.  </a:t>
            </a:r>
            <a:endParaRPr sz="1300">
              <a:solidFill>
                <a:schemeClr val="dk1"/>
              </a:solidFill>
              <a:latin typeface="Verdana"/>
              <a:ea typeface="Verdana"/>
              <a:cs typeface="Verdana"/>
              <a:sym typeface="Verdana"/>
            </a:endParaRPr>
          </a:p>
          <a:p>
            <a:pPr indent="-311150" lvl="0" marL="457200" marR="615315" rtl="0" algn="just">
              <a:lnSpc>
                <a:spcPct val="102500"/>
              </a:lnSpc>
              <a:spcBef>
                <a:spcPts val="0"/>
              </a:spcBef>
              <a:spcAft>
                <a:spcPts val="0"/>
              </a:spcAft>
              <a:buClr>
                <a:schemeClr val="dk1"/>
              </a:buClr>
              <a:buSzPts val="1300"/>
              <a:buFont typeface="Verdana"/>
              <a:buChar char="●"/>
            </a:pPr>
            <a:r>
              <a:rPr lang="en" sz="1300">
                <a:solidFill>
                  <a:schemeClr val="dk1"/>
                </a:solidFill>
                <a:latin typeface="Verdana"/>
                <a:ea typeface="Verdana"/>
                <a:cs typeface="Verdana"/>
                <a:sym typeface="Verdana"/>
              </a:rPr>
              <a:t>Further, it might be that a narrower term is associated with two or more broader terms (which is not the most common case though). While BT and NT relationships can be identified in a fully automatic manner (i.e., without assistance from a human subject), dealing with RT relationships is much harder.  One reason seems to be that RT relationships are dependent on the specific context and particular needs of the group of users and thus are difficult to identify without knowledge provided by specialists.</a:t>
            </a:r>
            <a:endParaRPr sz="1300">
              <a:solidFill>
                <a:schemeClr val="dk1"/>
              </a:solidFill>
              <a:latin typeface="Verdana"/>
              <a:ea typeface="Verdana"/>
              <a:cs typeface="Verdana"/>
              <a:sym typeface="Verdana"/>
            </a:endParaRPr>
          </a:p>
          <a:p>
            <a:pPr indent="0" lvl="0" marL="1371600" marR="709930" rtl="0" algn="just">
              <a:lnSpc>
                <a:spcPct val="100000"/>
              </a:lnSpc>
              <a:spcBef>
                <a:spcPts val="0"/>
              </a:spcBef>
              <a:spcAft>
                <a:spcPts val="0"/>
              </a:spcAft>
              <a:buSzPts val="1800"/>
              <a:buNone/>
            </a:pPr>
            <a:r>
              <a:t/>
            </a:r>
            <a:endParaRPr sz="1300">
              <a:solidFill>
                <a:schemeClr val="dk1"/>
              </a:solidFill>
              <a:latin typeface="Verdana"/>
              <a:ea typeface="Verdana"/>
              <a:cs typeface="Verdana"/>
              <a:sym typeface="Verdana"/>
            </a:endParaRPr>
          </a:p>
          <a:p>
            <a:pPr indent="0" lvl="0" marL="1371600" marR="643255" rtl="0" algn="just">
              <a:lnSpc>
                <a:spcPct val="100000"/>
              </a:lnSpc>
              <a:spcBef>
                <a:spcPts val="610"/>
              </a:spcBef>
              <a:spcAft>
                <a:spcPts val="0"/>
              </a:spcAft>
              <a:buSzPts val="1800"/>
              <a:buNone/>
            </a:pPr>
            <a:r>
              <a:t/>
            </a:r>
            <a:endParaRPr sz="1300">
              <a:solidFill>
                <a:schemeClr val="dk1"/>
              </a:solidFill>
              <a:latin typeface="Verdana"/>
              <a:ea typeface="Verdana"/>
              <a:cs typeface="Verdana"/>
              <a:sym typeface="Verdan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273600" y="-15240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b="1" lang="en" sz="2220"/>
              <a:t>Use of Thesaurus in IR</a:t>
            </a:r>
            <a:endParaRPr b="1" sz="2220"/>
          </a:p>
        </p:txBody>
      </p:sp>
      <p:sp>
        <p:nvSpPr>
          <p:cNvPr id="159" name="Google Shape;159;p18"/>
          <p:cNvSpPr txBox="1"/>
          <p:nvPr>
            <p:ph idx="1" type="body"/>
          </p:nvPr>
        </p:nvSpPr>
        <p:spPr>
          <a:xfrm>
            <a:off x="311700" y="191700"/>
            <a:ext cx="8520600" cy="3996300"/>
          </a:xfrm>
          <a:prstGeom prst="rect">
            <a:avLst/>
          </a:prstGeom>
          <a:noFill/>
          <a:ln>
            <a:noFill/>
          </a:ln>
        </p:spPr>
        <p:txBody>
          <a:bodyPr anchorCtr="0" anchor="t" bIns="91425" lIns="91425" spcFirstLastPara="1" rIns="91425" wrap="square" tIns="91425">
            <a:noAutofit/>
          </a:bodyPr>
          <a:lstStyle/>
          <a:p>
            <a:pPr indent="-311150" lvl="0" marL="457200" marR="621665" rtl="0" algn="just">
              <a:lnSpc>
                <a:spcPct val="103333"/>
              </a:lnSpc>
              <a:spcBef>
                <a:spcPts val="800"/>
              </a:spcBef>
              <a:spcAft>
                <a:spcPts val="0"/>
              </a:spcAft>
              <a:buClr>
                <a:schemeClr val="dk1"/>
              </a:buClr>
              <a:buSzPts val="1300"/>
              <a:buFont typeface="Verdana"/>
              <a:buChar char="●"/>
            </a:pPr>
            <a:r>
              <a:rPr lang="en" sz="1300">
                <a:solidFill>
                  <a:schemeClr val="dk1"/>
                </a:solidFill>
                <a:latin typeface="Verdana"/>
                <a:ea typeface="Verdana"/>
                <a:cs typeface="Verdana"/>
                <a:sym typeface="Verdana"/>
              </a:rPr>
              <a:t>A thesaurus is a classification scheme composed of words and phrases whose organization aims at facilitating the expression of ideas in written text.  Thus, whenever a writer has a difficulty in finding the proper term to express an idea (a common occurrence in serious writing), he can use the thesaurus to obtain a better grasp on the fundamental semantics of terms related to his idea.</a:t>
            </a:r>
            <a:endParaRPr sz="1300">
              <a:solidFill>
                <a:schemeClr val="dk1"/>
              </a:solidFill>
              <a:latin typeface="Verdana"/>
              <a:ea typeface="Verdana"/>
              <a:cs typeface="Verdana"/>
              <a:sym typeface="Verdana"/>
            </a:endParaRPr>
          </a:p>
          <a:p>
            <a:pPr indent="-311150" lvl="0" marL="457200" marR="624205" rtl="0" algn="just">
              <a:lnSpc>
                <a:spcPct val="101666"/>
              </a:lnSpc>
              <a:spcBef>
                <a:spcPts val="0"/>
              </a:spcBef>
              <a:spcAft>
                <a:spcPts val="0"/>
              </a:spcAft>
              <a:buClr>
                <a:schemeClr val="dk1"/>
              </a:buClr>
              <a:buSzPts val="1300"/>
              <a:buFont typeface="Verdana"/>
              <a:buChar char="●"/>
            </a:pPr>
            <a:r>
              <a:rPr lang="en" sz="1300">
                <a:solidFill>
                  <a:schemeClr val="dk1"/>
                </a:solidFill>
                <a:latin typeface="Verdana"/>
                <a:ea typeface="Verdana"/>
                <a:cs typeface="Verdana"/>
                <a:sym typeface="Verdana"/>
              </a:rPr>
              <a:t>In the area of information retrieval, researchers have for many years conjectured and studied the usefulness of a thesaurus for helping with the query formation process.  Whenever a user wants to retrieve a set of documents, he first builds up a conceptualization of what he is looking for. Such conceptualization is what we call his </a:t>
            </a:r>
            <a:r>
              <a:rPr i="1" lang="en" sz="1300">
                <a:solidFill>
                  <a:schemeClr val="dk1"/>
                </a:solidFill>
                <a:latin typeface="Verdana"/>
                <a:ea typeface="Verdana"/>
                <a:cs typeface="Verdana"/>
                <a:sym typeface="Verdana"/>
              </a:rPr>
              <a:t>information need. </a:t>
            </a:r>
            <a:endParaRPr i="1" sz="1300">
              <a:solidFill>
                <a:schemeClr val="dk1"/>
              </a:solidFill>
              <a:latin typeface="Verdana"/>
              <a:ea typeface="Verdana"/>
              <a:cs typeface="Verdana"/>
              <a:sym typeface="Verdana"/>
            </a:endParaRPr>
          </a:p>
          <a:p>
            <a:pPr indent="-311150" lvl="0" marL="457200" marR="624205" rtl="0" algn="just">
              <a:lnSpc>
                <a:spcPct val="101666"/>
              </a:lnSpc>
              <a:spcBef>
                <a:spcPts val="0"/>
              </a:spcBef>
              <a:spcAft>
                <a:spcPts val="0"/>
              </a:spcAft>
              <a:buClr>
                <a:schemeClr val="dk1"/>
              </a:buClr>
              <a:buSzPts val="1300"/>
              <a:buFont typeface="Verdana"/>
              <a:buChar char="●"/>
            </a:pPr>
            <a:r>
              <a:rPr lang="en" sz="1300">
                <a:solidFill>
                  <a:schemeClr val="dk1"/>
                </a:solidFill>
                <a:latin typeface="Verdana"/>
                <a:ea typeface="Verdana"/>
                <a:cs typeface="Verdana"/>
                <a:sym typeface="Verdana"/>
              </a:rPr>
              <a:t>Given the information need, the user still has to translate it into a query in the language of the IR system. This usually means that a set of index terms has to be selected. However, since the collection might be vast and the user inexperienced, the selection of such </a:t>
            </a:r>
            <a:r>
              <a:rPr i="1" lang="en" sz="1300">
                <a:solidFill>
                  <a:schemeClr val="dk1"/>
                </a:solidFill>
                <a:latin typeface="Verdana"/>
                <a:ea typeface="Verdana"/>
                <a:cs typeface="Verdana"/>
                <a:sym typeface="Verdana"/>
              </a:rPr>
              <a:t>initial </a:t>
            </a:r>
            <a:r>
              <a:rPr lang="en" sz="1300">
                <a:solidFill>
                  <a:schemeClr val="dk1"/>
                </a:solidFill>
                <a:latin typeface="Verdana"/>
                <a:ea typeface="Verdana"/>
                <a:cs typeface="Verdana"/>
                <a:sym typeface="Verdana"/>
              </a:rPr>
              <a:t>terms might be erroneous and improper (a very common situation with the largely unknown and highly dynamic collection of documents and pages which compose the Web). In this case, reformulating the original query seems to be a promising course of action.  Such a reformulation process usually implies expanding the original query with related terms. Thus, it seems natural to use a thesaurus for assisting the user with the search for related terms.</a:t>
            </a:r>
            <a:endParaRPr sz="1300">
              <a:solidFill>
                <a:schemeClr val="dk1"/>
              </a:solidFill>
              <a:latin typeface="Verdana"/>
              <a:ea typeface="Verdana"/>
              <a:cs typeface="Verdana"/>
              <a:sym typeface="Verdana"/>
            </a:endParaRPr>
          </a:p>
          <a:p>
            <a:pPr indent="-311150" lvl="0" marL="457200" marR="681990" rtl="0" algn="just">
              <a:lnSpc>
                <a:spcPct val="101250"/>
              </a:lnSpc>
              <a:spcBef>
                <a:spcPts val="90"/>
              </a:spcBef>
              <a:spcAft>
                <a:spcPts val="0"/>
              </a:spcAft>
              <a:buClr>
                <a:schemeClr val="dk1"/>
              </a:buClr>
              <a:buSzPts val="1300"/>
              <a:buFont typeface="Verdana"/>
              <a:buChar char="●"/>
            </a:pPr>
            <a:r>
              <a:rPr lang="en" sz="1300">
                <a:solidFill>
                  <a:schemeClr val="dk1"/>
                </a:solidFill>
                <a:latin typeface="Verdana"/>
                <a:ea typeface="Verdana"/>
                <a:cs typeface="Verdana"/>
                <a:sym typeface="Verdana"/>
              </a:rPr>
              <a:t>Unfortunately, this approach does not work well in general because the relationships captured in a thesaurus frequently are not valid in the local context of a given user query. One alternative is to determine thesaurus-like relationships at query time.  Unfortunately, such an alternative is not attractive for Web search engines which cannot afford to spend a lot of time with the processing of individual queries. </a:t>
            </a:r>
            <a:endParaRPr sz="1300">
              <a:latin typeface="Verdana"/>
              <a:ea typeface="Verdana"/>
              <a:cs typeface="Verdana"/>
              <a:sym typeface="Verdan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311700" y="-12175"/>
            <a:ext cx="8520600" cy="572700"/>
          </a:xfrm>
          <a:prstGeom prst="rect">
            <a:avLst/>
          </a:prstGeom>
          <a:noFill/>
          <a:ln>
            <a:noFill/>
          </a:ln>
        </p:spPr>
        <p:txBody>
          <a:bodyPr anchorCtr="0" anchor="t" bIns="91425" lIns="91425" spcFirstLastPara="1" rIns="91425" wrap="square" tIns="91425">
            <a:normAutofit/>
          </a:bodyPr>
          <a:lstStyle/>
          <a:p>
            <a:pPr indent="0" lvl="0" marL="701040" rtl="0" algn="ctr">
              <a:lnSpc>
                <a:spcPct val="115000"/>
              </a:lnSpc>
              <a:spcBef>
                <a:spcPts val="530"/>
              </a:spcBef>
              <a:spcAft>
                <a:spcPts val="0"/>
              </a:spcAft>
              <a:buClr>
                <a:schemeClr val="dk1"/>
              </a:buClr>
              <a:buSzPts val="1100"/>
              <a:buFont typeface="Arial"/>
              <a:buNone/>
            </a:pPr>
            <a:r>
              <a:rPr b="1" lang="en" sz="2400"/>
              <a:t>Document Clustering</a:t>
            </a:r>
            <a:endParaRPr sz="2400"/>
          </a:p>
        </p:txBody>
      </p:sp>
      <p:sp>
        <p:nvSpPr>
          <p:cNvPr id="165" name="Google Shape;165;p19"/>
          <p:cNvSpPr txBox="1"/>
          <p:nvPr>
            <p:ph idx="1" type="body"/>
          </p:nvPr>
        </p:nvSpPr>
        <p:spPr>
          <a:xfrm>
            <a:off x="311700" y="560525"/>
            <a:ext cx="8520600" cy="4008300"/>
          </a:xfrm>
          <a:prstGeom prst="rect">
            <a:avLst/>
          </a:prstGeom>
          <a:noFill/>
          <a:ln>
            <a:noFill/>
          </a:ln>
        </p:spPr>
        <p:txBody>
          <a:bodyPr anchorCtr="0" anchor="t" bIns="91425" lIns="91425" spcFirstLastPara="1" rIns="91425" wrap="square" tIns="91425">
            <a:normAutofit fontScale="92500" lnSpcReduction="20000"/>
          </a:bodyPr>
          <a:lstStyle/>
          <a:p>
            <a:pPr indent="-304989" lvl="0" marL="457200" marR="700405" rtl="0" algn="just">
              <a:lnSpc>
                <a:spcPct val="100000"/>
              </a:lnSpc>
              <a:spcBef>
                <a:spcPts val="530"/>
              </a:spcBef>
              <a:spcAft>
                <a:spcPts val="0"/>
              </a:spcAft>
              <a:buClr>
                <a:schemeClr val="dk1"/>
              </a:buClr>
              <a:buSzPct val="100000"/>
              <a:buFont typeface="Verdana"/>
              <a:buChar char="●"/>
            </a:pPr>
            <a:r>
              <a:rPr lang="en" sz="1300">
                <a:solidFill>
                  <a:schemeClr val="dk1"/>
                </a:solidFill>
                <a:latin typeface="Verdana"/>
                <a:ea typeface="Verdana"/>
                <a:cs typeface="Verdana"/>
                <a:sym typeface="Verdana"/>
              </a:rPr>
              <a:t>Document clustering is the operation of grouping together similar (or related) documents in classes. In this regard, document clustering is not really an operation on the text but an operation on the collection of documents.</a:t>
            </a:r>
            <a:endParaRPr sz="1300">
              <a:solidFill>
                <a:schemeClr val="dk1"/>
              </a:solidFill>
              <a:latin typeface="Verdana"/>
              <a:ea typeface="Verdana"/>
              <a:cs typeface="Verdana"/>
              <a:sym typeface="Verdana"/>
            </a:endParaRPr>
          </a:p>
          <a:p>
            <a:pPr indent="0" lvl="0" marL="457200" marR="700405" rtl="0" algn="just">
              <a:lnSpc>
                <a:spcPct val="100000"/>
              </a:lnSpc>
              <a:spcBef>
                <a:spcPts val="530"/>
              </a:spcBef>
              <a:spcAft>
                <a:spcPts val="0"/>
              </a:spcAft>
              <a:buSzPct val="149688"/>
              <a:buNone/>
            </a:pPr>
            <a:r>
              <a:t/>
            </a:r>
            <a:endParaRPr sz="1300">
              <a:solidFill>
                <a:schemeClr val="dk1"/>
              </a:solidFill>
              <a:latin typeface="Verdana"/>
              <a:ea typeface="Verdana"/>
              <a:cs typeface="Verdana"/>
              <a:sym typeface="Verdana"/>
            </a:endParaRPr>
          </a:p>
          <a:p>
            <a:pPr indent="-304989" lvl="0" marL="457200" marR="694690" rtl="0" algn="just">
              <a:lnSpc>
                <a:spcPct val="102083"/>
              </a:lnSpc>
              <a:spcBef>
                <a:spcPts val="80"/>
              </a:spcBef>
              <a:spcAft>
                <a:spcPts val="0"/>
              </a:spcAft>
              <a:buClr>
                <a:schemeClr val="dk1"/>
              </a:buClr>
              <a:buSzPct val="100000"/>
              <a:buFont typeface="Verdana"/>
              <a:buChar char="●"/>
            </a:pPr>
            <a:r>
              <a:rPr lang="en" sz="1300">
                <a:solidFill>
                  <a:schemeClr val="dk1"/>
                </a:solidFill>
                <a:latin typeface="Verdana"/>
                <a:ea typeface="Verdana"/>
                <a:cs typeface="Verdana"/>
                <a:sym typeface="Verdana"/>
              </a:rPr>
              <a:t>The operation of clustering documents is usually of two types: global and local.  </a:t>
            </a:r>
            <a:endParaRPr sz="1300">
              <a:solidFill>
                <a:schemeClr val="dk1"/>
              </a:solidFill>
              <a:latin typeface="Verdana"/>
              <a:ea typeface="Verdana"/>
              <a:cs typeface="Verdana"/>
              <a:sym typeface="Verdana"/>
            </a:endParaRPr>
          </a:p>
          <a:p>
            <a:pPr indent="-304989" lvl="1" marL="914400" marR="694690" rtl="0" algn="just">
              <a:lnSpc>
                <a:spcPct val="102083"/>
              </a:lnSpc>
              <a:spcBef>
                <a:spcPts val="80"/>
              </a:spcBef>
              <a:spcAft>
                <a:spcPts val="0"/>
              </a:spcAft>
              <a:buSzPct val="100000"/>
              <a:buFont typeface="Verdana"/>
              <a:buChar char="○"/>
            </a:pPr>
            <a:r>
              <a:rPr lang="en" sz="1300">
                <a:solidFill>
                  <a:schemeClr val="dk1"/>
                </a:solidFill>
                <a:latin typeface="Verdana"/>
                <a:ea typeface="Verdana"/>
                <a:cs typeface="Verdana"/>
                <a:sym typeface="Verdana"/>
              </a:rPr>
              <a:t>In a global clustering strategy, the documents are grouped accordingly to their occurrence in the whole collection.  </a:t>
            </a:r>
            <a:endParaRPr sz="1300">
              <a:solidFill>
                <a:schemeClr val="dk1"/>
              </a:solidFill>
              <a:latin typeface="Verdana"/>
              <a:ea typeface="Verdana"/>
              <a:cs typeface="Verdana"/>
              <a:sym typeface="Verdana"/>
            </a:endParaRPr>
          </a:p>
          <a:p>
            <a:pPr indent="-304989" lvl="1" marL="914400" marR="694690" rtl="0" algn="just">
              <a:lnSpc>
                <a:spcPct val="102083"/>
              </a:lnSpc>
              <a:spcBef>
                <a:spcPts val="80"/>
              </a:spcBef>
              <a:spcAft>
                <a:spcPts val="0"/>
              </a:spcAft>
              <a:buSzPct val="100000"/>
              <a:buFont typeface="Verdana"/>
              <a:buChar char="○"/>
            </a:pPr>
            <a:r>
              <a:rPr lang="en" sz="1300">
                <a:solidFill>
                  <a:schemeClr val="dk1"/>
                </a:solidFill>
                <a:latin typeface="Verdana"/>
                <a:ea typeface="Verdana"/>
                <a:cs typeface="Verdana"/>
                <a:sym typeface="Verdana"/>
              </a:rPr>
              <a:t>In a local clustering strategy, the grouping of documents is affected by the context defined by the current query and </a:t>
            </a:r>
            <a:r>
              <a:rPr i="1" lang="en" sz="1300">
                <a:solidFill>
                  <a:schemeClr val="dk1"/>
                </a:solidFill>
                <a:latin typeface="Verdana"/>
                <a:ea typeface="Verdana"/>
                <a:cs typeface="Verdana"/>
                <a:sym typeface="Verdana"/>
              </a:rPr>
              <a:t>its local </a:t>
            </a:r>
            <a:r>
              <a:rPr lang="en" sz="1300">
                <a:solidFill>
                  <a:schemeClr val="dk1"/>
                </a:solidFill>
                <a:latin typeface="Verdana"/>
                <a:ea typeface="Verdana"/>
                <a:cs typeface="Verdana"/>
                <a:sym typeface="Verdana"/>
              </a:rPr>
              <a:t>set of retrieved documents.</a:t>
            </a:r>
            <a:endParaRPr sz="1300">
              <a:solidFill>
                <a:schemeClr val="dk1"/>
              </a:solidFill>
              <a:latin typeface="Verdana"/>
              <a:ea typeface="Verdana"/>
              <a:cs typeface="Verdana"/>
              <a:sym typeface="Verdana"/>
            </a:endParaRPr>
          </a:p>
          <a:p>
            <a:pPr indent="0" lvl="0" marL="457200" marR="694690" rtl="0" algn="just">
              <a:lnSpc>
                <a:spcPct val="102083"/>
              </a:lnSpc>
              <a:spcBef>
                <a:spcPts val="80"/>
              </a:spcBef>
              <a:spcAft>
                <a:spcPts val="0"/>
              </a:spcAft>
              <a:buSzPct val="149688"/>
              <a:buNone/>
            </a:pPr>
            <a:r>
              <a:t/>
            </a:r>
            <a:endParaRPr sz="1300">
              <a:solidFill>
                <a:schemeClr val="dk1"/>
              </a:solidFill>
              <a:latin typeface="Verdana"/>
              <a:ea typeface="Verdana"/>
              <a:cs typeface="Verdana"/>
              <a:sym typeface="Verdana"/>
            </a:endParaRPr>
          </a:p>
          <a:p>
            <a:pPr indent="-304989" lvl="0" marL="457200" marR="694690" rtl="0" algn="just">
              <a:lnSpc>
                <a:spcPct val="102083"/>
              </a:lnSpc>
              <a:spcBef>
                <a:spcPts val="80"/>
              </a:spcBef>
              <a:spcAft>
                <a:spcPts val="0"/>
              </a:spcAft>
              <a:buClr>
                <a:schemeClr val="dk1"/>
              </a:buClr>
              <a:buSzPct val="100000"/>
              <a:buFont typeface="Verdana"/>
              <a:buChar char="●"/>
            </a:pPr>
            <a:r>
              <a:rPr lang="en" sz="1300">
                <a:solidFill>
                  <a:schemeClr val="dk1"/>
                </a:solidFill>
                <a:latin typeface="Verdana"/>
                <a:ea typeface="Verdana"/>
                <a:cs typeface="Verdana"/>
                <a:sym typeface="Verdana"/>
              </a:rPr>
              <a:t>Clustering methods are usually used in IR to transform the original query in an attempt to better represent the user information need. From this perspective, clustering is an operation which is more related to the transformation of the user query than to the transformation of the text of the documents.</a:t>
            </a:r>
            <a:endParaRPr sz="1300">
              <a:solidFill>
                <a:schemeClr val="dk1"/>
              </a:solidFill>
              <a:latin typeface="Verdana"/>
              <a:ea typeface="Verdana"/>
              <a:cs typeface="Verdana"/>
              <a:sym typeface="Verdana"/>
            </a:endParaRPr>
          </a:p>
          <a:p>
            <a:pPr indent="0" lvl="0" marL="0" marR="694690" rtl="0" algn="just">
              <a:lnSpc>
                <a:spcPct val="102083"/>
              </a:lnSpc>
              <a:spcBef>
                <a:spcPts val="80"/>
              </a:spcBef>
              <a:spcAft>
                <a:spcPts val="0"/>
              </a:spcAft>
              <a:buSzPct val="149688"/>
              <a:buNone/>
            </a:pPr>
            <a:r>
              <a:t/>
            </a:r>
            <a:endParaRPr sz="1300">
              <a:solidFill>
                <a:schemeClr val="dk1"/>
              </a:solidFill>
              <a:latin typeface="Verdana"/>
              <a:ea typeface="Verdana"/>
              <a:cs typeface="Verdana"/>
              <a:sym typeface="Verdana"/>
            </a:endParaRPr>
          </a:p>
          <a:p>
            <a:pPr indent="0" lvl="0" marL="0" marR="694690" rtl="0" algn="just">
              <a:lnSpc>
                <a:spcPct val="102083"/>
              </a:lnSpc>
              <a:spcBef>
                <a:spcPts val="80"/>
              </a:spcBef>
              <a:spcAft>
                <a:spcPts val="0"/>
              </a:spcAft>
              <a:buSzPct val="149688"/>
              <a:buNone/>
            </a:pPr>
            <a:r>
              <a:rPr lang="en" sz="1300">
                <a:solidFill>
                  <a:schemeClr val="dk1"/>
                </a:solidFill>
                <a:latin typeface="Verdana"/>
                <a:ea typeface="Verdana"/>
                <a:cs typeface="Verdana"/>
                <a:sym typeface="Verdana"/>
              </a:rPr>
              <a:t>Refer to following links:        </a:t>
            </a:r>
            <a:endParaRPr sz="1300">
              <a:solidFill>
                <a:schemeClr val="dk1"/>
              </a:solidFill>
              <a:latin typeface="Verdana"/>
              <a:ea typeface="Verdana"/>
              <a:cs typeface="Verdana"/>
              <a:sym typeface="Verdana"/>
            </a:endParaRPr>
          </a:p>
          <a:p>
            <a:pPr indent="0" lvl="0" marL="0" marR="694690" rtl="0" algn="just">
              <a:lnSpc>
                <a:spcPct val="102083"/>
              </a:lnSpc>
              <a:spcBef>
                <a:spcPts val="80"/>
              </a:spcBef>
              <a:spcAft>
                <a:spcPts val="0"/>
              </a:spcAft>
              <a:buSzPct val="149688"/>
              <a:buNone/>
            </a:pPr>
            <a:r>
              <a:t/>
            </a:r>
            <a:endParaRPr sz="1300">
              <a:solidFill>
                <a:schemeClr val="dk1"/>
              </a:solidFill>
              <a:latin typeface="Verdana"/>
              <a:ea typeface="Verdana"/>
              <a:cs typeface="Verdana"/>
              <a:sym typeface="Verdana"/>
            </a:endParaRPr>
          </a:p>
          <a:p>
            <a:pPr indent="0" lvl="0" marL="0" marR="694690" rtl="0" algn="just">
              <a:lnSpc>
                <a:spcPct val="102083"/>
              </a:lnSpc>
              <a:spcBef>
                <a:spcPts val="80"/>
              </a:spcBef>
              <a:spcAft>
                <a:spcPts val="0"/>
              </a:spcAft>
              <a:buSzPct val="149688"/>
              <a:buNone/>
            </a:pPr>
            <a:r>
              <a:rPr lang="en" sz="1300">
                <a:solidFill>
                  <a:schemeClr val="dk1"/>
                </a:solidFill>
                <a:latin typeface="Verdana"/>
                <a:ea typeface="Verdana"/>
                <a:cs typeface="Verdana"/>
                <a:sym typeface="Verdana"/>
              </a:rPr>
              <a:t>Link 1:    </a:t>
            </a:r>
            <a:r>
              <a:rPr lang="en" sz="1300" u="sng">
                <a:solidFill>
                  <a:schemeClr val="hlink"/>
                </a:solidFill>
                <a:latin typeface="Verdana"/>
                <a:ea typeface="Verdana"/>
                <a:cs typeface="Verdana"/>
                <a:sym typeface="Verdana"/>
                <a:hlinkClick r:id="rId3"/>
              </a:rPr>
              <a:t>Local Document clustering(Query Expansion Through Local Clustering)</a:t>
            </a:r>
            <a:endParaRPr sz="1300">
              <a:solidFill>
                <a:schemeClr val="dk1"/>
              </a:solidFill>
              <a:latin typeface="Verdana"/>
              <a:ea typeface="Verdana"/>
              <a:cs typeface="Verdana"/>
              <a:sym typeface="Verdana"/>
            </a:endParaRPr>
          </a:p>
          <a:p>
            <a:pPr indent="0" lvl="0" marL="0" marR="694690" rtl="0" algn="just">
              <a:lnSpc>
                <a:spcPct val="102083"/>
              </a:lnSpc>
              <a:spcBef>
                <a:spcPts val="80"/>
              </a:spcBef>
              <a:spcAft>
                <a:spcPts val="0"/>
              </a:spcAft>
              <a:buSzPct val="149688"/>
              <a:buNone/>
            </a:pPr>
            <a:r>
              <a:rPr lang="en" sz="1300">
                <a:solidFill>
                  <a:schemeClr val="dk1"/>
                </a:solidFill>
                <a:latin typeface="Verdana"/>
                <a:ea typeface="Verdana"/>
                <a:cs typeface="Verdana"/>
                <a:sym typeface="Verdana"/>
              </a:rPr>
              <a:t>Link 2:    </a:t>
            </a:r>
            <a:r>
              <a:rPr lang="en" sz="1300" u="sng">
                <a:solidFill>
                  <a:schemeClr val="hlink"/>
                </a:solidFill>
                <a:latin typeface="Verdana"/>
                <a:ea typeface="Verdana"/>
                <a:cs typeface="Verdana"/>
                <a:sym typeface="Verdana"/>
                <a:hlinkClick r:id="rId4"/>
              </a:rPr>
              <a:t>Global Document clustering</a:t>
            </a:r>
            <a:endParaRPr sz="1300">
              <a:solidFill>
                <a:schemeClr val="dk1"/>
              </a:solidFill>
              <a:latin typeface="Verdana"/>
              <a:ea typeface="Verdana"/>
              <a:cs typeface="Verdana"/>
              <a:sym typeface="Verdana"/>
            </a:endParaRPr>
          </a:p>
          <a:p>
            <a:pPr indent="0" lvl="0" marL="0" marR="694690" rtl="0" algn="just">
              <a:lnSpc>
                <a:spcPct val="102083"/>
              </a:lnSpc>
              <a:spcBef>
                <a:spcPts val="80"/>
              </a:spcBef>
              <a:spcAft>
                <a:spcPts val="0"/>
              </a:spcAft>
              <a:buSzPct val="149688"/>
              <a:buNone/>
            </a:pPr>
            <a:r>
              <a:t/>
            </a:r>
            <a:endParaRPr sz="1300">
              <a:solidFill>
                <a:schemeClr val="dk1"/>
              </a:solidFill>
              <a:latin typeface="Verdana"/>
              <a:ea typeface="Verdana"/>
              <a:cs typeface="Verdana"/>
              <a:sym typeface="Verdana"/>
            </a:endParaRPr>
          </a:p>
          <a:p>
            <a:pPr indent="0" lvl="0" marL="0" marR="694690" rtl="0" algn="just">
              <a:lnSpc>
                <a:spcPct val="102083"/>
              </a:lnSpc>
              <a:spcBef>
                <a:spcPts val="80"/>
              </a:spcBef>
              <a:spcAft>
                <a:spcPts val="0"/>
              </a:spcAft>
              <a:buSzPct val="149688"/>
              <a:buNone/>
            </a:pPr>
            <a:r>
              <a:t/>
            </a:r>
            <a:endParaRPr sz="1300">
              <a:solidFill>
                <a:schemeClr val="dk1"/>
              </a:solidFill>
              <a:latin typeface="Verdana"/>
              <a:ea typeface="Verdana"/>
              <a:cs typeface="Verdana"/>
              <a:sym typeface="Verdana"/>
            </a:endParaRPr>
          </a:p>
          <a:p>
            <a:pPr indent="0" lvl="0" marL="0" marR="694690" rtl="0" algn="just">
              <a:lnSpc>
                <a:spcPct val="102083"/>
              </a:lnSpc>
              <a:spcBef>
                <a:spcPts val="80"/>
              </a:spcBef>
              <a:spcAft>
                <a:spcPts val="0"/>
              </a:spcAft>
              <a:buSzPct val="149688"/>
              <a:buNone/>
            </a:pPr>
            <a:r>
              <a:t/>
            </a:r>
            <a:endParaRPr sz="1300">
              <a:solidFill>
                <a:srgbClr val="000000"/>
              </a:solidFill>
              <a:latin typeface="Verdana"/>
              <a:ea typeface="Verdana"/>
              <a:cs typeface="Verdana"/>
              <a:sym typeface="Verdana"/>
            </a:endParaRPr>
          </a:p>
          <a:p>
            <a:pPr indent="0" lvl="0" marL="0" marR="694690" rtl="0" algn="just">
              <a:lnSpc>
                <a:spcPct val="102083"/>
              </a:lnSpc>
              <a:spcBef>
                <a:spcPts val="80"/>
              </a:spcBef>
              <a:spcAft>
                <a:spcPts val="0"/>
              </a:spcAft>
              <a:buSzPct val="194594"/>
              <a:buNone/>
            </a:pPr>
            <a:r>
              <a:t/>
            </a:r>
            <a:endParaRPr b="1" sz="1000">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9" name="Shape 59"/>
        <p:cNvGrpSpPr/>
        <p:nvPr/>
      </p:nvGrpSpPr>
      <p:grpSpPr>
        <a:xfrm>
          <a:off x="0" y="0"/>
          <a:ext cx="0" cy="0"/>
          <a:chOff x="0" y="0"/>
          <a:chExt cx="0" cy="0"/>
        </a:xfrm>
      </p:grpSpPr>
      <p:sp>
        <p:nvSpPr>
          <p:cNvPr id="60" name="Google Shape;60;p2"/>
          <p:cNvSpPr txBox="1"/>
          <p:nvPr>
            <p:ph type="title"/>
          </p:nvPr>
        </p:nvSpPr>
        <p:spPr>
          <a:xfrm>
            <a:off x="871537" y="355997"/>
            <a:ext cx="8163000" cy="481200"/>
          </a:xfrm>
          <a:prstGeom prst="rect">
            <a:avLst/>
          </a:prstGeom>
          <a:noFill/>
          <a:ln>
            <a:noFill/>
          </a:ln>
        </p:spPr>
        <p:txBody>
          <a:bodyPr anchorCtr="0" anchor="b" bIns="45700" lIns="91425" spcFirstLastPara="1" rIns="91425" wrap="square" tIns="45700">
            <a:noAutofit/>
          </a:bodyPr>
          <a:lstStyle/>
          <a:p>
            <a:pPr indent="0" lvl="0" marL="792480" rtl="0" algn="l">
              <a:lnSpc>
                <a:spcPct val="115000"/>
              </a:lnSpc>
              <a:spcBef>
                <a:spcPts val="690"/>
              </a:spcBef>
              <a:spcAft>
                <a:spcPts val="0"/>
              </a:spcAft>
              <a:buClr>
                <a:schemeClr val="dk1"/>
              </a:buClr>
              <a:buSzPts val="1100"/>
              <a:buFont typeface="Arial"/>
              <a:buNone/>
            </a:pPr>
            <a:r>
              <a:rPr b="1" lang="en" sz="2400">
                <a:latin typeface="Verdana"/>
                <a:ea typeface="Verdana"/>
                <a:cs typeface="Verdana"/>
                <a:sym typeface="Verdana"/>
              </a:rPr>
              <a:t>Document Preprocessing</a:t>
            </a:r>
            <a:endParaRPr sz="2400">
              <a:latin typeface="Verdana"/>
              <a:ea typeface="Verdana"/>
              <a:cs typeface="Verdana"/>
              <a:sym typeface="Verdana"/>
            </a:endParaRPr>
          </a:p>
          <a:p>
            <a:pPr indent="0" lvl="0" marL="0" rtl="0" algn="ctr">
              <a:lnSpc>
                <a:spcPct val="100000"/>
              </a:lnSpc>
              <a:spcBef>
                <a:spcPts val="0"/>
              </a:spcBef>
              <a:spcAft>
                <a:spcPts val="0"/>
              </a:spcAft>
              <a:buClr>
                <a:schemeClr val="dk2"/>
              </a:buClr>
              <a:buSzPts val="3600"/>
              <a:buFont typeface="Verdana"/>
              <a:buNone/>
            </a:pPr>
            <a:r>
              <a:t/>
            </a:r>
            <a:endParaRPr sz="2400">
              <a:latin typeface="Verdana"/>
              <a:ea typeface="Verdana"/>
              <a:cs typeface="Verdana"/>
              <a:sym typeface="Verdana"/>
            </a:endParaRPr>
          </a:p>
        </p:txBody>
      </p:sp>
      <p:sp>
        <p:nvSpPr>
          <p:cNvPr id="61" name="Google Shape;61;p2"/>
          <p:cNvSpPr txBox="1"/>
          <p:nvPr/>
        </p:nvSpPr>
        <p:spPr>
          <a:xfrm>
            <a:off x="190500" y="369825"/>
            <a:ext cx="8953500" cy="3536100"/>
          </a:xfrm>
          <a:prstGeom prst="rect">
            <a:avLst/>
          </a:prstGeom>
          <a:noFill/>
          <a:ln>
            <a:noFill/>
          </a:ln>
        </p:spPr>
        <p:txBody>
          <a:bodyPr anchorCtr="0" anchor="t" bIns="91425" lIns="91425" spcFirstLastPara="1" rIns="91425" wrap="square" tIns="91425">
            <a:noAutofit/>
          </a:bodyPr>
          <a:lstStyle/>
          <a:p>
            <a:pPr indent="-311150" lvl="0" marL="457200" marR="596900" rtl="0" algn="just">
              <a:lnSpc>
                <a:spcPct val="100000"/>
              </a:lnSpc>
              <a:spcBef>
                <a:spcPts val="770"/>
              </a:spcBef>
              <a:spcAft>
                <a:spcPts val="0"/>
              </a:spcAft>
              <a:buClr>
                <a:schemeClr val="dk1"/>
              </a:buClr>
              <a:buSzPts val="1300"/>
              <a:buFont typeface="Verdana"/>
              <a:buChar char="❏"/>
            </a:pPr>
            <a:r>
              <a:rPr b="0" i="0" lang="en" sz="1300" u="none" cap="none" strike="noStrike">
                <a:solidFill>
                  <a:schemeClr val="dk1"/>
                </a:solidFill>
                <a:latin typeface="Verdana"/>
                <a:ea typeface="Verdana"/>
                <a:cs typeface="Verdana"/>
                <a:sym typeface="Verdana"/>
              </a:rPr>
              <a:t>Document preprocessing is a crucial step in many text processing tasks, such as natural language processing (NLP), machine learning, and data analysis. </a:t>
            </a:r>
            <a:endParaRPr b="0" i="0" sz="1300" u="none" cap="none" strike="noStrike">
              <a:solidFill>
                <a:schemeClr val="dk1"/>
              </a:solidFill>
              <a:latin typeface="Verdana"/>
              <a:ea typeface="Verdana"/>
              <a:cs typeface="Verdana"/>
              <a:sym typeface="Verdana"/>
            </a:endParaRPr>
          </a:p>
          <a:p>
            <a:pPr indent="-311150" lvl="0" marL="457200" marR="596900" rtl="0" algn="just">
              <a:lnSpc>
                <a:spcPct val="100000"/>
              </a:lnSpc>
              <a:spcBef>
                <a:spcPts val="0"/>
              </a:spcBef>
              <a:spcAft>
                <a:spcPts val="0"/>
              </a:spcAft>
              <a:buClr>
                <a:schemeClr val="dk1"/>
              </a:buClr>
              <a:buSzPts val="1300"/>
              <a:buFont typeface="Verdana"/>
              <a:buChar char="❏"/>
            </a:pPr>
            <a:r>
              <a:rPr b="0" i="0" lang="en" sz="1300" u="none" cap="none" strike="noStrike">
                <a:solidFill>
                  <a:schemeClr val="dk1"/>
                </a:solidFill>
                <a:latin typeface="Verdana"/>
                <a:ea typeface="Verdana"/>
                <a:cs typeface="Verdana"/>
                <a:sym typeface="Verdana"/>
              </a:rPr>
              <a:t>The goal is to transform raw text data into a clean, structured format that can be easily analyzed or used as input for models.</a:t>
            </a:r>
            <a:endParaRPr b="0" i="0" sz="1300" u="none" cap="none" strike="noStrike">
              <a:solidFill>
                <a:schemeClr val="dk1"/>
              </a:solidFill>
              <a:latin typeface="Verdana"/>
              <a:ea typeface="Verdana"/>
              <a:cs typeface="Verdana"/>
              <a:sym typeface="Verdana"/>
            </a:endParaRPr>
          </a:p>
          <a:p>
            <a:pPr indent="0" lvl="0" marL="457200" marR="596900" rtl="0" algn="just">
              <a:lnSpc>
                <a:spcPct val="100000"/>
              </a:lnSpc>
              <a:spcBef>
                <a:spcPts val="770"/>
              </a:spcBef>
              <a:spcAft>
                <a:spcPts val="0"/>
              </a:spcAft>
              <a:buClr>
                <a:srgbClr val="000000"/>
              </a:buClr>
              <a:buSzPts val="100"/>
              <a:buFont typeface="Arial"/>
              <a:buNone/>
            </a:pPr>
            <a:r>
              <a:t/>
            </a:r>
            <a:endParaRPr b="0" i="0" sz="100" u="none" cap="none" strike="noStrike">
              <a:solidFill>
                <a:schemeClr val="dk1"/>
              </a:solidFill>
              <a:latin typeface="Verdana"/>
              <a:ea typeface="Verdana"/>
              <a:cs typeface="Verdana"/>
              <a:sym typeface="Verdana"/>
            </a:endParaRPr>
          </a:p>
          <a:p>
            <a:pPr indent="-311150" lvl="0" marL="457200" marR="596900" rtl="0" algn="just">
              <a:lnSpc>
                <a:spcPct val="100000"/>
              </a:lnSpc>
              <a:spcBef>
                <a:spcPts val="770"/>
              </a:spcBef>
              <a:spcAft>
                <a:spcPts val="0"/>
              </a:spcAft>
              <a:buClr>
                <a:schemeClr val="dk1"/>
              </a:buClr>
              <a:buSzPts val="1300"/>
              <a:buFont typeface="Verdana"/>
              <a:buChar char="❏"/>
            </a:pPr>
            <a:r>
              <a:rPr b="1" i="0" lang="en" sz="1300" u="none" cap="none" strike="noStrike">
                <a:solidFill>
                  <a:schemeClr val="dk1"/>
                </a:solidFill>
                <a:latin typeface="Verdana"/>
                <a:ea typeface="Verdana"/>
                <a:cs typeface="Verdana"/>
                <a:sym typeface="Verdana"/>
              </a:rPr>
              <a:t>Steps:</a:t>
            </a:r>
            <a:endParaRPr b="1" i="0" sz="1300" u="none" cap="none" strike="noStrike">
              <a:solidFill>
                <a:schemeClr val="dk1"/>
              </a:solidFill>
              <a:latin typeface="Verdana"/>
              <a:ea typeface="Verdana"/>
              <a:cs typeface="Verdana"/>
              <a:sym typeface="Verdana"/>
            </a:endParaRPr>
          </a:p>
          <a:p>
            <a:pPr indent="-311150" lvl="0" marL="914400" marR="603250" rtl="0" algn="just">
              <a:lnSpc>
                <a:spcPct val="100000"/>
              </a:lnSpc>
              <a:spcBef>
                <a:spcPts val="0"/>
              </a:spcBef>
              <a:spcAft>
                <a:spcPts val="0"/>
              </a:spcAft>
              <a:buClr>
                <a:schemeClr val="dk1"/>
              </a:buClr>
              <a:buSzPts val="1300"/>
              <a:buFont typeface="Verdana"/>
              <a:buAutoNum type="arabicPeriod"/>
            </a:pPr>
            <a:r>
              <a:rPr b="1" i="0" lang="en" sz="1300" u="none" cap="none" strike="noStrike">
                <a:solidFill>
                  <a:schemeClr val="dk1"/>
                </a:solidFill>
                <a:latin typeface="Verdana"/>
                <a:ea typeface="Verdana"/>
                <a:cs typeface="Verdana"/>
                <a:sym typeface="Verdana"/>
              </a:rPr>
              <a:t>Lexical analysis of the text</a:t>
            </a:r>
            <a:r>
              <a:rPr b="0" i="0" lang="en" sz="1300" u="none" cap="none" strike="noStrike">
                <a:solidFill>
                  <a:schemeClr val="dk1"/>
                </a:solidFill>
                <a:latin typeface="Verdana"/>
                <a:ea typeface="Verdana"/>
                <a:cs typeface="Verdana"/>
                <a:sym typeface="Verdana"/>
              </a:rPr>
              <a:t> </a:t>
            </a:r>
            <a:endParaRPr b="0" i="0" sz="1300" u="none" cap="none" strike="noStrike">
              <a:solidFill>
                <a:schemeClr val="dk1"/>
              </a:solidFill>
              <a:latin typeface="Verdana"/>
              <a:ea typeface="Verdana"/>
              <a:cs typeface="Verdana"/>
              <a:sym typeface="Verdana"/>
            </a:endParaRPr>
          </a:p>
          <a:p>
            <a:pPr indent="0" lvl="0" marL="914400" marR="603250" rtl="0" algn="just">
              <a:lnSpc>
                <a:spcPct val="100000"/>
              </a:lnSpc>
              <a:spcBef>
                <a:spcPts val="0"/>
              </a:spcBef>
              <a:spcAft>
                <a:spcPts val="0"/>
              </a:spcAft>
              <a:buClr>
                <a:srgbClr val="000000"/>
              </a:buClr>
              <a:buSzPts val="1300"/>
              <a:buFont typeface="Arial"/>
              <a:buNone/>
            </a:pPr>
            <a:r>
              <a:rPr b="0" i="0" lang="en" sz="1300" u="none" cap="none" strike="noStrike">
                <a:solidFill>
                  <a:schemeClr val="dk1"/>
                </a:solidFill>
                <a:latin typeface="Verdana"/>
                <a:ea typeface="Verdana"/>
                <a:cs typeface="Verdana"/>
                <a:sym typeface="Verdana"/>
              </a:rPr>
              <a:t>objective: treating digits, hyphens, punctuation marks, and the case of letters.</a:t>
            </a:r>
            <a:endParaRPr b="0" i="0" sz="1300" u="none" cap="none" strike="noStrike">
              <a:solidFill>
                <a:schemeClr val="dk1"/>
              </a:solidFill>
              <a:latin typeface="Verdana"/>
              <a:ea typeface="Verdana"/>
              <a:cs typeface="Verdana"/>
              <a:sym typeface="Verdana"/>
            </a:endParaRPr>
          </a:p>
          <a:p>
            <a:pPr indent="-311150" lvl="0" marL="914400" marR="596900" rtl="0" algn="just">
              <a:lnSpc>
                <a:spcPct val="100000"/>
              </a:lnSpc>
              <a:spcBef>
                <a:spcPts val="0"/>
              </a:spcBef>
              <a:spcAft>
                <a:spcPts val="0"/>
              </a:spcAft>
              <a:buClr>
                <a:schemeClr val="dk1"/>
              </a:buClr>
              <a:buSzPts val="1300"/>
              <a:buFont typeface="Verdana"/>
              <a:buAutoNum type="arabicPeriod"/>
            </a:pPr>
            <a:r>
              <a:rPr b="1" i="0" lang="en" sz="1300" u="none" cap="none" strike="noStrike">
                <a:solidFill>
                  <a:schemeClr val="dk1"/>
                </a:solidFill>
                <a:latin typeface="Verdana"/>
                <a:ea typeface="Verdana"/>
                <a:cs typeface="Verdana"/>
                <a:sym typeface="Verdana"/>
              </a:rPr>
              <a:t>Elimination of stopwords </a:t>
            </a:r>
            <a:endParaRPr b="1" i="0" sz="1300" u="none" cap="none" strike="noStrike">
              <a:solidFill>
                <a:schemeClr val="dk1"/>
              </a:solidFill>
              <a:latin typeface="Verdana"/>
              <a:ea typeface="Verdana"/>
              <a:cs typeface="Verdana"/>
              <a:sym typeface="Verdana"/>
            </a:endParaRPr>
          </a:p>
          <a:p>
            <a:pPr indent="0" lvl="0" marL="914400" marR="596900" rtl="0" algn="just">
              <a:lnSpc>
                <a:spcPct val="100000"/>
              </a:lnSpc>
              <a:spcBef>
                <a:spcPts val="0"/>
              </a:spcBef>
              <a:spcAft>
                <a:spcPts val="0"/>
              </a:spcAft>
              <a:buClr>
                <a:srgbClr val="000000"/>
              </a:buClr>
              <a:buSzPts val="1300"/>
              <a:buFont typeface="Arial"/>
              <a:buNone/>
            </a:pPr>
            <a:r>
              <a:rPr b="0" i="0" lang="en" sz="1300" u="none" cap="none" strike="noStrike">
                <a:solidFill>
                  <a:schemeClr val="dk1"/>
                </a:solidFill>
                <a:latin typeface="Verdana"/>
                <a:ea typeface="Verdana"/>
                <a:cs typeface="Verdana"/>
                <a:sym typeface="Verdana"/>
              </a:rPr>
              <a:t>objective: filtering out words with very low discrimination values for retrieval purposes.</a:t>
            </a:r>
            <a:endParaRPr b="0" i="0" sz="1300" u="none" cap="none" strike="noStrike">
              <a:solidFill>
                <a:schemeClr val="dk1"/>
              </a:solidFill>
              <a:latin typeface="Verdana"/>
              <a:ea typeface="Verdana"/>
              <a:cs typeface="Verdana"/>
              <a:sym typeface="Verdana"/>
            </a:endParaRPr>
          </a:p>
          <a:p>
            <a:pPr indent="-311150" lvl="0" marL="914400" marR="0" rtl="0" algn="just">
              <a:lnSpc>
                <a:spcPct val="100000"/>
              </a:lnSpc>
              <a:spcBef>
                <a:spcPts val="0"/>
              </a:spcBef>
              <a:spcAft>
                <a:spcPts val="0"/>
              </a:spcAft>
              <a:buClr>
                <a:schemeClr val="dk1"/>
              </a:buClr>
              <a:buSzPts val="1300"/>
              <a:buFont typeface="Verdana"/>
              <a:buAutoNum type="arabicPeriod"/>
            </a:pPr>
            <a:r>
              <a:rPr b="1" i="0" lang="en" sz="1300" u="none" cap="none" strike="noStrike">
                <a:solidFill>
                  <a:schemeClr val="dk1"/>
                </a:solidFill>
                <a:latin typeface="Verdana"/>
                <a:ea typeface="Verdana"/>
                <a:cs typeface="Verdana"/>
                <a:sym typeface="Verdana"/>
              </a:rPr>
              <a:t>Stemming of the remaining words</a:t>
            </a:r>
            <a:r>
              <a:rPr b="0" i="0" lang="en" sz="1300" u="none" cap="none" strike="noStrike">
                <a:solidFill>
                  <a:schemeClr val="dk1"/>
                </a:solidFill>
                <a:latin typeface="Verdana"/>
                <a:ea typeface="Verdana"/>
                <a:cs typeface="Verdana"/>
                <a:sym typeface="Verdana"/>
              </a:rPr>
              <a:t> </a:t>
            </a:r>
            <a:endParaRPr b="0" i="0" sz="1300" u="none" cap="none" strike="noStrike">
              <a:solidFill>
                <a:schemeClr val="dk1"/>
              </a:solidFill>
              <a:latin typeface="Verdana"/>
              <a:ea typeface="Verdana"/>
              <a:cs typeface="Verdana"/>
              <a:sym typeface="Verdana"/>
            </a:endParaRPr>
          </a:p>
          <a:p>
            <a:pPr indent="0" lvl="0" marL="914400" marR="0" rtl="0" algn="just">
              <a:lnSpc>
                <a:spcPct val="100000"/>
              </a:lnSpc>
              <a:spcBef>
                <a:spcPts val="0"/>
              </a:spcBef>
              <a:spcAft>
                <a:spcPts val="0"/>
              </a:spcAft>
              <a:buClr>
                <a:srgbClr val="000000"/>
              </a:buClr>
              <a:buSzPts val="1300"/>
              <a:buFont typeface="Arial"/>
              <a:buNone/>
            </a:pPr>
            <a:r>
              <a:rPr b="0" i="0" lang="en" sz="1300" u="none" cap="none" strike="noStrike">
                <a:solidFill>
                  <a:schemeClr val="dk1"/>
                </a:solidFill>
                <a:latin typeface="Verdana"/>
                <a:ea typeface="Verdana"/>
                <a:cs typeface="Verdana"/>
                <a:sym typeface="Verdana"/>
              </a:rPr>
              <a:t>objective: removing affixes (i.e., prefixes and suffixes) and allowing the retrieval of documents containing syntactic variations of query terms (e.g., connect, connecting, connected, etc).</a:t>
            </a:r>
            <a:endParaRPr b="0" i="0" sz="1300" u="none" cap="none" strike="noStrike">
              <a:solidFill>
                <a:schemeClr val="dk1"/>
              </a:solidFill>
              <a:latin typeface="Verdana"/>
              <a:ea typeface="Verdana"/>
              <a:cs typeface="Verdana"/>
              <a:sym typeface="Verdana"/>
            </a:endParaRPr>
          </a:p>
          <a:p>
            <a:pPr indent="-311150" lvl="0" marL="914400" marR="0" rtl="0" algn="just">
              <a:lnSpc>
                <a:spcPct val="100000"/>
              </a:lnSpc>
              <a:spcBef>
                <a:spcPts val="240"/>
              </a:spcBef>
              <a:spcAft>
                <a:spcPts val="0"/>
              </a:spcAft>
              <a:buClr>
                <a:schemeClr val="dk1"/>
              </a:buClr>
              <a:buSzPts val="1300"/>
              <a:buFont typeface="Verdana"/>
              <a:buAutoNum type="arabicPeriod"/>
            </a:pPr>
            <a:r>
              <a:rPr b="1" i="0" lang="en" sz="1300" u="none" cap="none" strike="noStrike">
                <a:solidFill>
                  <a:schemeClr val="dk1"/>
                </a:solidFill>
                <a:latin typeface="Verdana"/>
                <a:ea typeface="Verdana"/>
                <a:cs typeface="Verdana"/>
                <a:sym typeface="Verdana"/>
              </a:rPr>
              <a:t>Selection of index terms to determine which words/stems 	(or groups of</a:t>
            </a:r>
            <a:endParaRPr b="1" i="0" sz="1300" u="none" cap="none" strike="noStrike">
              <a:solidFill>
                <a:schemeClr val="dk1"/>
              </a:solidFill>
              <a:latin typeface="Verdana"/>
              <a:ea typeface="Verdana"/>
              <a:cs typeface="Verdana"/>
              <a:sym typeface="Verdana"/>
            </a:endParaRPr>
          </a:p>
          <a:p>
            <a:pPr indent="0" lvl="0" marL="942975" marR="596900" rtl="0" algn="just">
              <a:lnSpc>
                <a:spcPct val="100000"/>
              </a:lnSpc>
              <a:spcBef>
                <a:spcPts val="105"/>
              </a:spcBef>
              <a:spcAft>
                <a:spcPts val="0"/>
              </a:spcAft>
              <a:buClr>
                <a:srgbClr val="000000"/>
              </a:buClr>
              <a:buSzPts val="1300"/>
              <a:buFont typeface="Arial"/>
              <a:buNone/>
            </a:pPr>
            <a:r>
              <a:rPr b="1" i="0" lang="en" sz="1300" u="none" cap="none" strike="noStrike">
                <a:solidFill>
                  <a:schemeClr val="dk1"/>
                </a:solidFill>
                <a:latin typeface="Verdana"/>
                <a:ea typeface="Verdana"/>
                <a:cs typeface="Verdana"/>
                <a:sym typeface="Verdana"/>
              </a:rPr>
              <a:t>words) will be used as an indexing elements.</a:t>
            </a:r>
            <a:r>
              <a:rPr b="0" i="0" lang="en" sz="1300" u="none" cap="none" strike="noStrike">
                <a:solidFill>
                  <a:schemeClr val="dk1"/>
                </a:solidFill>
                <a:latin typeface="Verdana"/>
                <a:ea typeface="Verdana"/>
                <a:cs typeface="Verdana"/>
                <a:sym typeface="Verdana"/>
              </a:rPr>
              <a:t>  Usually, the decision on whether a particular word will be used as an index term is related to the syntactic nature of the word. In fact, noun words frequently carry more semantics than adjectives, adverbs, and verbs.</a:t>
            </a:r>
            <a:endParaRPr b="0" i="0" sz="1300" u="none" cap="none" strike="noStrike">
              <a:solidFill>
                <a:schemeClr val="dk1"/>
              </a:solidFill>
              <a:latin typeface="Verdana"/>
              <a:ea typeface="Verdana"/>
              <a:cs typeface="Verdana"/>
              <a:sym typeface="Verdana"/>
            </a:endParaRPr>
          </a:p>
          <a:p>
            <a:pPr indent="-311150" lvl="0" marL="914400" marR="0" rtl="0" algn="just">
              <a:lnSpc>
                <a:spcPct val="100000"/>
              </a:lnSpc>
              <a:spcBef>
                <a:spcPts val="255"/>
              </a:spcBef>
              <a:spcAft>
                <a:spcPts val="0"/>
              </a:spcAft>
              <a:buClr>
                <a:schemeClr val="dk1"/>
              </a:buClr>
              <a:buSzPts val="1300"/>
              <a:buFont typeface="Verdana"/>
              <a:buAutoNum type="arabicPeriod"/>
            </a:pPr>
            <a:r>
              <a:rPr b="1" i="0" lang="en" sz="1300" u="none" cap="none" strike="noStrike">
                <a:solidFill>
                  <a:schemeClr val="dk1"/>
                </a:solidFill>
                <a:latin typeface="Verdana"/>
                <a:ea typeface="Verdana"/>
                <a:cs typeface="Verdana"/>
                <a:sym typeface="Verdana"/>
              </a:rPr>
              <a:t>Construction of term categorization structures such as a thesaurus</a:t>
            </a:r>
            <a:r>
              <a:rPr b="0" i="0" lang="en" sz="1300" u="none" cap="none" strike="noStrike">
                <a:solidFill>
                  <a:schemeClr val="dk1"/>
                </a:solidFill>
                <a:latin typeface="Verdana"/>
                <a:ea typeface="Verdana"/>
                <a:cs typeface="Verdana"/>
                <a:sym typeface="Verdana"/>
              </a:rPr>
              <a:t>, or ex-</a:t>
            </a:r>
            <a:endParaRPr b="0" i="0" sz="1300" u="none" cap="none" strike="noStrike">
              <a:solidFill>
                <a:schemeClr val="dk1"/>
              </a:solidFill>
              <a:latin typeface="Verdana"/>
              <a:ea typeface="Verdana"/>
              <a:cs typeface="Verdana"/>
              <a:sym typeface="Verdana"/>
            </a:endParaRPr>
          </a:p>
          <a:p>
            <a:pPr indent="0" lvl="0" marL="914400" marR="600075" rtl="0" algn="just">
              <a:lnSpc>
                <a:spcPct val="100000"/>
              </a:lnSpc>
              <a:spcBef>
                <a:spcPts val="0"/>
              </a:spcBef>
              <a:spcAft>
                <a:spcPts val="0"/>
              </a:spcAft>
              <a:buClr>
                <a:srgbClr val="000000"/>
              </a:buClr>
              <a:buSzPts val="1300"/>
              <a:buFont typeface="Arial"/>
              <a:buNone/>
            </a:pPr>
            <a:r>
              <a:rPr b="0" i="0" lang="en" sz="1300" u="none" cap="none" strike="noStrike">
                <a:solidFill>
                  <a:schemeClr val="dk1"/>
                </a:solidFill>
                <a:latin typeface="Verdana"/>
                <a:ea typeface="Verdana"/>
                <a:cs typeface="Verdana"/>
                <a:sym typeface="Verdana"/>
              </a:rPr>
              <a:t>traction of structure directly represented in the text, for allowing the expansion of the original query with related terms (a usually useful procedure).</a:t>
            </a:r>
            <a:endParaRPr b="0" i="0" sz="1300" u="none" cap="none" strike="noStrike">
              <a:solidFill>
                <a:schemeClr val="dk1"/>
              </a:solidFill>
              <a:latin typeface="Verdana"/>
              <a:ea typeface="Verdana"/>
              <a:cs typeface="Verdana"/>
              <a:sym typeface="Verdana"/>
            </a:endParaRPr>
          </a:p>
          <a:p>
            <a:pPr indent="0" lvl="0" marL="914400" marR="596900" rtl="0" algn="just">
              <a:lnSpc>
                <a:spcPct val="100000"/>
              </a:lnSpc>
              <a:spcBef>
                <a:spcPts val="770"/>
              </a:spcBef>
              <a:spcAft>
                <a:spcPts val="0"/>
              </a:spcAft>
              <a:buClr>
                <a:srgbClr val="000000"/>
              </a:buClr>
              <a:buSzPts val="1300"/>
              <a:buFont typeface="Arial"/>
              <a:buNone/>
            </a:pPr>
            <a:r>
              <a:t/>
            </a:r>
            <a:endParaRPr b="0" i="0" sz="1300" u="none" cap="none" strike="noStrike">
              <a:solidFill>
                <a:schemeClr val="dk1"/>
              </a:solidFill>
              <a:latin typeface="Verdana"/>
              <a:ea typeface="Verdana"/>
              <a:cs typeface="Verdana"/>
              <a:sym typeface="Verdana"/>
            </a:endParaRPr>
          </a:p>
          <a:p>
            <a:pPr indent="0" lvl="0" marL="457200" marR="641985" rtl="0" algn="just">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Verdana"/>
              <a:ea typeface="Verdana"/>
              <a:cs typeface="Verdana"/>
              <a:sym typeface="Verdan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Text Processing Applications</a:t>
            </a:r>
            <a:endParaRPr/>
          </a:p>
        </p:txBody>
      </p:sp>
      <p:sp>
        <p:nvSpPr>
          <p:cNvPr id="171" name="Google Shape;171;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Refer to Link :    </a:t>
            </a:r>
            <a:r>
              <a:rPr lang="en" u="sng">
                <a:solidFill>
                  <a:schemeClr val="hlink"/>
                </a:solidFill>
                <a:hlinkClick r:id="rId3"/>
              </a:rPr>
              <a:t>Text Processing Applications</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3"/>
          <p:cNvSpPr txBox="1"/>
          <p:nvPr>
            <p:ph type="title"/>
          </p:nvPr>
        </p:nvSpPr>
        <p:spPr>
          <a:xfrm>
            <a:off x="311700" y="64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86250"/>
              </a:lnSpc>
              <a:spcBef>
                <a:spcPts val="230"/>
              </a:spcBef>
              <a:spcAft>
                <a:spcPts val="0"/>
              </a:spcAft>
              <a:buSzPts val="2800"/>
              <a:buNone/>
            </a:pPr>
            <a:r>
              <a:rPr b="1" lang="en" sz="2400">
                <a:latin typeface="Times New Roman"/>
                <a:ea typeface="Times New Roman"/>
                <a:cs typeface="Times New Roman"/>
                <a:sym typeface="Times New Roman"/>
              </a:rPr>
              <a:t>Step1:  Lexical Analysis of the Text</a:t>
            </a:r>
            <a:endParaRPr sz="2400">
              <a:latin typeface="Calibri"/>
              <a:ea typeface="Calibri"/>
              <a:cs typeface="Calibri"/>
              <a:sym typeface="Calibri"/>
            </a:endParaRPr>
          </a:p>
          <a:p>
            <a:pPr indent="0" lvl="0" marL="0" rtl="0" algn="l">
              <a:lnSpc>
                <a:spcPct val="100000"/>
              </a:lnSpc>
              <a:spcBef>
                <a:spcPts val="0"/>
              </a:spcBef>
              <a:spcAft>
                <a:spcPts val="0"/>
              </a:spcAft>
              <a:buSzPts val="2800"/>
              <a:buNone/>
            </a:pPr>
            <a:r>
              <a:t/>
            </a:r>
            <a:endParaRPr sz="2400"/>
          </a:p>
        </p:txBody>
      </p:sp>
      <p:sp>
        <p:nvSpPr>
          <p:cNvPr id="67" name="Google Shape;67;p3"/>
          <p:cNvSpPr txBox="1"/>
          <p:nvPr>
            <p:ph idx="1" type="body"/>
          </p:nvPr>
        </p:nvSpPr>
        <p:spPr>
          <a:xfrm>
            <a:off x="311700" y="636725"/>
            <a:ext cx="8520600" cy="3932100"/>
          </a:xfrm>
          <a:prstGeom prst="rect">
            <a:avLst/>
          </a:prstGeom>
          <a:noFill/>
          <a:ln>
            <a:noFill/>
          </a:ln>
        </p:spPr>
        <p:txBody>
          <a:bodyPr anchorCtr="0" anchor="t" bIns="91425" lIns="91425" spcFirstLastPara="1" rIns="91425" wrap="square" tIns="91425">
            <a:normAutofit/>
          </a:bodyPr>
          <a:lstStyle/>
          <a:p>
            <a:pPr indent="-311150" lvl="0" marL="457200" marR="590550" rtl="0" algn="just">
              <a:lnSpc>
                <a:spcPct val="100000"/>
              </a:lnSpc>
              <a:spcBef>
                <a:spcPts val="830"/>
              </a:spcBef>
              <a:spcAft>
                <a:spcPts val="0"/>
              </a:spcAft>
              <a:buClr>
                <a:schemeClr val="dk1"/>
              </a:buClr>
              <a:buSzPts val="1300"/>
              <a:buFont typeface="Verdana"/>
              <a:buChar char="●"/>
            </a:pPr>
            <a:r>
              <a:rPr lang="en" sz="1300">
                <a:solidFill>
                  <a:schemeClr val="dk1"/>
                </a:solidFill>
                <a:latin typeface="Verdana"/>
                <a:ea typeface="Verdana"/>
                <a:cs typeface="Verdana"/>
                <a:sym typeface="Verdana"/>
              </a:rPr>
              <a:t>Lexical analysis is the process of converting a stream of characters (the text of the documents) into a stream of words (the candidate words to be adopted as index terms). Thus, one of the major objectives of the lexical analysis phase is the identification of the words in the text. At first glance, all that seems to be involved is the recognition of spaces as word separators (in which case, multiple spaces are reduced to one space).  </a:t>
            </a:r>
            <a:endParaRPr sz="1300">
              <a:solidFill>
                <a:schemeClr val="dk1"/>
              </a:solidFill>
              <a:latin typeface="Verdana"/>
              <a:ea typeface="Verdana"/>
              <a:cs typeface="Verdana"/>
              <a:sym typeface="Verdana"/>
            </a:endParaRPr>
          </a:p>
          <a:p>
            <a:pPr indent="0" lvl="0" marL="457200" marR="590550" rtl="0" algn="just">
              <a:lnSpc>
                <a:spcPct val="100000"/>
              </a:lnSpc>
              <a:spcBef>
                <a:spcPts val="830"/>
              </a:spcBef>
              <a:spcAft>
                <a:spcPts val="0"/>
              </a:spcAft>
              <a:buSzPts val="1800"/>
              <a:buNone/>
            </a:pPr>
            <a:r>
              <a:t/>
            </a:r>
            <a:endParaRPr sz="1300">
              <a:solidFill>
                <a:schemeClr val="dk1"/>
              </a:solidFill>
              <a:latin typeface="Verdana"/>
              <a:ea typeface="Verdana"/>
              <a:cs typeface="Verdana"/>
              <a:sym typeface="Verdana"/>
            </a:endParaRPr>
          </a:p>
          <a:p>
            <a:pPr indent="-311150" lvl="0" marL="457200" marR="590550" rtl="0" algn="just">
              <a:lnSpc>
                <a:spcPct val="100000"/>
              </a:lnSpc>
              <a:spcBef>
                <a:spcPts val="830"/>
              </a:spcBef>
              <a:spcAft>
                <a:spcPts val="0"/>
              </a:spcAft>
              <a:buClr>
                <a:schemeClr val="dk1"/>
              </a:buClr>
              <a:buSzPts val="1300"/>
              <a:buFont typeface="Verdana"/>
              <a:buChar char="●"/>
            </a:pPr>
            <a:r>
              <a:rPr lang="en" sz="1300">
                <a:solidFill>
                  <a:schemeClr val="dk1"/>
                </a:solidFill>
                <a:latin typeface="Verdana"/>
                <a:ea typeface="Verdana"/>
                <a:cs typeface="Verdana"/>
                <a:sym typeface="Verdana"/>
              </a:rPr>
              <a:t>Also the following four particular cases have to be considered with care :</a:t>
            </a:r>
            <a:endParaRPr sz="1300">
              <a:solidFill>
                <a:schemeClr val="dk1"/>
              </a:solidFill>
              <a:latin typeface="Verdana"/>
              <a:ea typeface="Verdana"/>
              <a:cs typeface="Verdana"/>
              <a:sym typeface="Verdana"/>
            </a:endParaRPr>
          </a:p>
          <a:p>
            <a:pPr indent="-311150" lvl="0" marL="914400" marR="590550" rtl="0" algn="just">
              <a:lnSpc>
                <a:spcPct val="100000"/>
              </a:lnSpc>
              <a:spcBef>
                <a:spcPts val="0"/>
              </a:spcBef>
              <a:spcAft>
                <a:spcPts val="0"/>
              </a:spcAft>
              <a:buClr>
                <a:schemeClr val="dk1"/>
              </a:buClr>
              <a:buSzPts val="1300"/>
              <a:buFont typeface="Verdana"/>
              <a:buAutoNum type="arabicPeriod"/>
            </a:pPr>
            <a:r>
              <a:rPr lang="en" sz="1300">
                <a:solidFill>
                  <a:schemeClr val="dk1"/>
                </a:solidFill>
                <a:latin typeface="Verdana"/>
                <a:ea typeface="Verdana"/>
                <a:cs typeface="Verdana"/>
                <a:sym typeface="Verdana"/>
              </a:rPr>
              <a:t>digits </a:t>
            </a:r>
            <a:endParaRPr sz="1300">
              <a:solidFill>
                <a:schemeClr val="dk1"/>
              </a:solidFill>
              <a:latin typeface="Verdana"/>
              <a:ea typeface="Verdana"/>
              <a:cs typeface="Verdana"/>
              <a:sym typeface="Verdana"/>
            </a:endParaRPr>
          </a:p>
          <a:p>
            <a:pPr indent="-311150" lvl="0" marL="914400" marR="590550" rtl="0" algn="just">
              <a:lnSpc>
                <a:spcPct val="100000"/>
              </a:lnSpc>
              <a:spcBef>
                <a:spcPts val="0"/>
              </a:spcBef>
              <a:spcAft>
                <a:spcPts val="0"/>
              </a:spcAft>
              <a:buClr>
                <a:schemeClr val="dk1"/>
              </a:buClr>
              <a:buSzPts val="1300"/>
              <a:buFont typeface="Verdana"/>
              <a:buAutoNum type="arabicPeriod"/>
            </a:pPr>
            <a:r>
              <a:rPr lang="en" sz="1300">
                <a:solidFill>
                  <a:schemeClr val="dk1"/>
                </a:solidFill>
                <a:latin typeface="Verdana"/>
                <a:ea typeface="Verdana"/>
                <a:cs typeface="Verdana"/>
                <a:sym typeface="Verdana"/>
              </a:rPr>
              <a:t>hyphens </a:t>
            </a:r>
            <a:endParaRPr sz="1300">
              <a:solidFill>
                <a:schemeClr val="dk1"/>
              </a:solidFill>
              <a:latin typeface="Verdana"/>
              <a:ea typeface="Verdana"/>
              <a:cs typeface="Verdana"/>
              <a:sym typeface="Verdana"/>
            </a:endParaRPr>
          </a:p>
          <a:p>
            <a:pPr indent="-311150" lvl="0" marL="914400" marR="590550" rtl="0" algn="just">
              <a:lnSpc>
                <a:spcPct val="100000"/>
              </a:lnSpc>
              <a:spcBef>
                <a:spcPts val="0"/>
              </a:spcBef>
              <a:spcAft>
                <a:spcPts val="0"/>
              </a:spcAft>
              <a:buClr>
                <a:schemeClr val="dk1"/>
              </a:buClr>
              <a:buSzPts val="1300"/>
              <a:buFont typeface="Verdana"/>
              <a:buAutoNum type="arabicPeriod"/>
            </a:pPr>
            <a:r>
              <a:rPr lang="en" sz="1300">
                <a:solidFill>
                  <a:schemeClr val="dk1"/>
                </a:solidFill>
                <a:latin typeface="Verdana"/>
                <a:ea typeface="Verdana"/>
                <a:cs typeface="Verdana"/>
                <a:sym typeface="Verdana"/>
              </a:rPr>
              <a:t>punctuation marks and </a:t>
            </a:r>
            <a:endParaRPr sz="1300">
              <a:solidFill>
                <a:schemeClr val="dk1"/>
              </a:solidFill>
              <a:latin typeface="Verdana"/>
              <a:ea typeface="Verdana"/>
              <a:cs typeface="Verdana"/>
              <a:sym typeface="Verdana"/>
            </a:endParaRPr>
          </a:p>
          <a:p>
            <a:pPr indent="-311150" lvl="0" marL="914400" marR="590550" rtl="0" algn="just">
              <a:lnSpc>
                <a:spcPct val="100000"/>
              </a:lnSpc>
              <a:spcBef>
                <a:spcPts val="0"/>
              </a:spcBef>
              <a:spcAft>
                <a:spcPts val="0"/>
              </a:spcAft>
              <a:buClr>
                <a:schemeClr val="dk1"/>
              </a:buClr>
              <a:buSzPts val="1300"/>
              <a:buFont typeface="Verdana"/>
              <a:buAutoNum type="arabicPeriod"/>
            </a:pPr>
            <a:r>
              <a:rPr lang="en" sz="1300">
                <a:solidFill>
                  <a:schemeClr val="dk1"/>
                </a:solidFill>
                <a:latin typeface="Verdana"/>
                <a:ea typeface="Verdana"/>
                <a:cs typeface="Verdana"/>
                <a:sym typeface="Verdana"/>
              </a:rPr>
              <a:t>the case of the letters (lower and upper case).</a:t>
            </a:r>
            <a:endParaRPr sz="1300">
              <a:solidFill>
                <a:schemeClr val="dk1"/>
              </a:solidFill>
              <a:latin typeface="Verdana"/>
              <a:ea typeface="Verdana"/>
              <a:cs typeface="Verdana"/>
              <a:sym typeface="Verdana"/>
            </a:endParaRPr>
          </a:p>
          <a:p>
            <a:pPr indent="0" lvl="0" marL="457200" marR="590550" rtl="0" algn="just">
              <a:lnSpc>
                <a:spcPct val="100000"/>
              </a:lnSpc>
              <a:spcBef>
                <a:spcPts val="830"/>
              </a:spcBef>
              <a:spcAft>
                <a:spcPts val="0"/>
              </a:spcAft>
              <a:buSzPts val="1800"/>
              <a:buNone/>
            </a:pPr>
            <a:r>
              <a:t/>
            </a:r>
            <a:endParaRPr sz="1300">
              <a:solidFill>
                <a:schemeClr val="dk1"/>
              </a:solidFill>
              <a:latin typeface="Verdana"/>
              <a:ea typeface="Verdana"/>
              <a:cs typeface="Verdana"/>
              <a:sym typeface="Verdana"/>
            </a:endParaRPr>
          </a:p>
          <a:p>
            <a:pPr indent="0" lvl="0" marL="0" rtl="0" algn="l">
              <a:lnSpc>
                <a:spcPct val="115000"/>
              </a:lnSpc>
              <a:spcBef>
                <a:spcPts val="0"/>
              </a:spcBef>
              <a:spcAft>
                <a:spcPts val="1200"/>
              </a:spcAft>
              <a:buSzPts val="1800"/>
              <a:buNone/>
            </a:pPr>
            <a:r>
              <a:t/>
            </a:r>
            <a:endParaRPr sz="1300">
              <a:latin typeface="Verdana"/>
              <a:ea typeface="Verdana"/>
              <a:cs typeface="Verdana"/>
              <a:sym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4"/>
          <p:cNvSpPr txBox="1"/>
          <p:nvPr>
            <p:ph type="title"/>
          </p:nvPr>
        </p:nvSpPr>
        <p:spPr>
          <a:xfrm>
            <a:off x="311700" y="-1217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lang="en" sz="2420"/>
              <a:t>Case 1: Digits </a:t>
            </a:r>
            <a:endParaRPr sz="2420"/>
          </a:p>
        </p:txBody>
      </p:sp>
      <p:sp>
        <p:nvSpPr>
          <p:cNvPr id="73" name="Google Shape;73;p4"/>
          <p:cNvSpPr txBox="1"/>
          <p:nvPr>
            <p:ph idx="1" type="body"/>
          </p:nvPr>
        </p:nvSpPr>
        <p:spPr>
          <a:xfrm>
            <a:off x="311700" y="647700"/>
            <a:ext cx="8520600" cy="3921300"/>
          </a:xfrm>
          <a:prstGeom prst="rect">
            <a:avLst/>
          </a:prstGeom>
          <a:noFill/>
          <a:ln>
            <a:noFill/>
          </a:ln>
        </p:spPr>
        <p:txBody>
          <a:bodyPr anchorCtr="0" anchor="t" bIns="91425" lIns="91425" spcFirstLastPara="1" rIns="91425" wrap="square" tIns="91425">
            <a:normAutofit lnSpcReduction="20000"/>
          </a:bodyPr>
          <a:lstStyle/>
          <a:p>
            <a:pPr indent="-311150" lvl="0" marL="457200" marR="712470" rtl="0" algn="just">
              <a:lnSpc>
                <a:spcPct val="101250"/>
              </a:lnSpc>
              <a:spcBef>
                <a:spcPts val="90"/>
              </a:spcBef>
              <a:spcAft>
                <a:spcPts val="0"/>
              </a:spcAft>
              <a:buClr>
                <a:schemeClr val="dk1"/>
              </a:buClr>
              <a:buSzPts val="1300"/>
              <a:buFont typeface="Verdana"/>
              <a:buChar char="●"/>
            </a:pPr>
            <a:r>
              <a:rPr lang="en" sz="1300">
                <a:solidFill>
                  <a:schemeClr val="dk1"/>
                </a:solidFill>
                <a:latin typeface="Verdana"/>
                <a:ea typeface="Verdana"/>
                <a:cs typeface="Verdana"/>
                <a:sym typeface="Verdana"/>
              </a:rPr>
              <a:t>Numbers are usually not good index terms because, without a surrounding context, they are inherently vague. </a:t>
            </a:r>
            <a:endParaRPr sz="1300">
              <a:solidFill>
                <a:schemeClr val="dk1"/>
              </a:solidFill>
              <a:latin typeface="Verdana"/>
              <a:ea typeface="Verdana"/>
              <a:cs typeface="Verdana"/>
              <a:sym typeface="Verdana"/>
            </a:endParaRPr>
          </a:p>
          <a:p>
            <a:pPr indent="-311150" lvl="1" marL="914400" marR="712470" rtl="0" algn="just">
              <a:lnSpc>
                <a:spcPct val="101250"/>
              </a:lnSpc>
              <a:spcBef>
                <a:spcPts val="0"/>
              </a:spcBef>
              <a:spcAft>
                <a:spcPts val="0"/>
              </a:spcAft>
              <a:buClr>
                <a:schemeClr val="dk1"/>
              </a:buClr>
              <a:buSzPts val="1300"/>
              <a:buFont typeface="Verdana"/>
              <a:buChar char="○"/>
            </a:pPr>
            <a:r>
              <a:rPr lang="en" sz="1300">
                <a:solidFill>
                  <a:schemeClr val="dk1"/>
                </a:solidFill>
                <a:latin typeface="Verdana"/>
                <a:ea typeface="Verdana"/>
                <a:cs typeface="Verdana"/>
                <a:sym typeface="Verdana"/>
              </a:rPr>
              <a:t>For instance, consider that a user is interested in documents about the number of deaths due to car accidents between the years 1910 and 1989.   Such a request could be specified as the set of index terms {deaths, car, accidents, years, 1910, 1989}. However, the presence of the numbers 1910 and 1989 in the query could lead to the retrieval, for instance, of a variety of documents which refer to either of these two years.  The problem is that numbers by themselves are just too vague.  Thus, in general it is wise to disregard numbers as index terms.  </a:t>
            </a:r>
            <a:endParaRPr sz="1300">
              <a:solidFill>
                <a:schemeClr val="dk1"/>
              </a:solidFill>
              <a:latin typeface="Verdana"/>
              <a:ea typeface="Verdana"/>
              <a:cs typeface="Verdana"/>
              <a:sym typeface="Verdana"/>
            </a:endParaRPr>
          </a:p>
          <a:p>
            <a:pPr indent="-311150" lvl="1" marL="914400" marR="712470" rtl="0" algn="just">
              <a:lnSpc>
                <a:spcPct val="101250"/>
              </a:lnSpc>
              <a:spcBef>
                <a:spcPts val="0"/>
              </a:spcBef>
              <a:spcAft>
                <a:spcPts val="0"/>
              </a:spcAft>
              <a:buClr>
                <a:schemeClr val="dk1"/>
              </a:buClr>
              <a:buSzPts val="1300"/>
              <a:buFont typeface="Verdana"/>
              <a:buChar char="○"/>
            </a:pPr>
            <a:r>
              <a:rPr lang="en" sz="1300">
                <a:solidFill>
                  <a:schemeClr val="dk1"/>
                </a:solidFill>
                <a:latin typeface="Verdana"/>
                <a:ea typeface="Verdana"/>
                <a:cs typeface="Verdana"/>
                <a:sym typeface="Verdana"/>
              </a:rPr>
              <a:t>However, we have also to consider that digits might appear mixed within a word.  For instance, `510B.C.' is a clearly important index term. In this case, it is not clear what rule should be applied. Furthermore, a sequence of 16 digits identifying a credit card number might be highly relevant in a given context and, in this case, should be considered as an index term.  </a:t>
            </a:r>
            <a:endParaRPr sz="1300">
              <a:solidFill>
                <a:schemeClr val="dk1"/>
              </a:solidFill>
              <a:latin typeface="Verdana"/>
              <a:ea typeface="Verdana"/>
              <a:cs typeface="Verdana"/>
              <a:sym typeface="Verdana"/>
            </a:endParaRPr>
          </a:p>
          <a:p>
            <a:pPr indent="0" lvl="0" marL="914400" marR="712470" rtl="0" algn="just">
              <a:lnSpc>
                <a:spcPct val="101250"/>
              </a:lnSpc>
              <a:spcBef>
                <a:spcPts val="90"/>
              </a:spcBef>
              <a:spcAft>
                <a:spcPts val="0"/>
              </a:spcAft>
              <a:buSzPts val="1800"/>
              <a:buNone/>
            </a:pPr>
            <a:r>
              <a:t/>
            </a:r>
            <a:endParaRPr sz="1300">
              <a:solidFill>
                <a:schemeClr val="dk1"/>
              </a:solidFill>
              <a:latin typeface="Verdana"/>
              <a:ea typeface="Verdana"/>
              <a:cs typeface="Verdana"/>
              <a:sym typeface="Verdana"/>
            </a:endParaRPr>
          </a:p>
          <a:p>
            <a:pPr indent="-311150" lvl="0" marL="457200" marR="712470" rtl="0" algn="just">
              <a:lnSpc>
                <a:spcPct val="101250"/>
              </a:lnSpc>
              <a:spcBef>
                <a:spcPts val="90"/>
              </a:spcBef>
              <a:spcAft>
                <a:spcPts val="0"/>
              </a:spcAft>
              <a:buClr>
                <a:schemeClr val="dk1"/>
              </a:buClr>
              <a:buSzPts val="1300"/>
              <a:buFont typeface="Verdana"/>
              <a:buChar char="●"/>
            </a:pPr>
            <a:r>
              <a:rPr lang="en" sz="1300">
                <a:solidFill>
                  <a:schemeClr val="dk1"/>
                </a:solidFill>
                <a:latin typeface="Verdana"/>
                <a:ea typeface="Verdana"/>
                <a:cs typeface="Verdana"/>
                <a:sym typeface="Verdana"/>
              </a:rPr>
              <a:t>A preliminary approach for treating digits in the text might be to remove all words containing sequences of digits unless specified otherwise (through regular expressions). Further, an advanced lexical analysis procedure might perform some date and number normalization to unify formats.</a:t>
            </a:r>
            <a:endParaRPr sz="1300">
              <a:solidFill>
                <a:schemeClr val="dk1"/>
              </a:solidFill>
              <a:latin typeface="Verdana"/>
              <a:ea typeface="Verdana"/>
              <a:cs typeface="Verdana"/>
              <a:sym typeface="Verdana"/>
            </a:endParaRPr>
          </a:p>
          <a:p>
            <a:pPr indent="0" lvl="0" marL="0" rtl="0" algn="l">
              <a:lnSpc>
                <a:spcPct val="115000"/>
              </a:lnSpc>
              <a:spcBef>
                <a:spcPts val="0"/>
              </a:spcBef>
              <a:spcAft>
                <a:spcPts val="1200"/>
              </a:spcAft>
              <a:buSzPts val="1800"/>
              <a:buNone/>
            </a:pPr>
            <a:r>
              <a:t/>
            </a:r>
            <a:endParaRPr sz="1300">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5"/>
          <p:cNvSpPr txBox="1"/>
          <p:nvPr>
            <p:ph type="title"/>
          </p:nvPr>
        </p:nvSpPr>
        <p:spPr>
          <a:xfrm>
            <a:off x="311700" y="-1217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lang="en" sz="2420"/>
              <a:t>Cse 2: hyphens</a:t>
            </a:r>
            <a:endParaRPr sz="2420"/>
          </a:p>
        </p:txBody>
      </p:sp>
      <p:sp>
        <p:nvSpPr>
          <p:cNvPr id="79" name="Google Shape;79;p5"/>
          <p:cNvSpPr txBox="1"/>
          <p:nvPr>
            <p:ph idx="1" type="body"/>
          </p:nvPr>
        </p:nvSpPr>
        <p:spPr>
          <a:xfrm>
            <a:off x="311700" y="647700"/>
            <a:ext cx="8520600" cy="3921300"/>
          </a:xfrm>
          <a:prstGeom prst="rect">
            <a:avLst/>
          </a:prstGeom>
          <a:noFill/>
          <a:ln>
            <a:noFill/>
          </a:ln>
        </p:spPr>
        <p:txBody>
          <a:bodyPr anchorCtr="0" anchor="t" bIns="91425" lIns="91425" spcFirstLastPara="1" rIns="91425" wrap="square" tIns="91425">
            <a:normAutofit/>
          </a:bodyPr>
          <a:lstStyle/>
          <a:p>
            <a:pPr indent="-311150" lvl="0" marL="914400" marR="721995" rtl="0" algn="just">
              <a:lnSpc>
                <a:spcPct val="103333"/>
              </a:lnSpc>
              <a:spcBef>
                <a:spcPts val="0"/>
              </a:spcBef>
              <a:spcAft>
                <a:spcPts val="0"/>
              </a:spcAft>
              <a:buClr>
                <a:schemeClr val="dk1"/>
              </a:buClr>
              <a:buSzPts val="1300"/>
              <a:buFont typeface="Verdana"/>
              <a:buChar char="●"/>
            </a:pPr>
            <a:r>
              <a:rPr lang="en" sz="1300">
                <a:solidFill>
                  <a:schemeClr val="dk1"/>
                </a:solidFill>
                <a:latin typeface="Verdana"/>
                <a:ea typeface="Verdana"/>
                <a:cs typeface="Verdana"/>
                <a:sym typeface="Verdana"/>
              </a:rPr>
              <a:t>Hyphens pose another difficult decision to the lexical analyzer. </a:t>
            </a:r>
            <a:endParaRPr sz="1300">
              <a:solidFill>
                <a:schemeClr val="dk1"/>
              </a:solidFill>
              <a:latin typeface="Verdana"/>
              <a:ea typeface="Verdana"/>
              <a:cs typeface="Verdana"/>
              <a:sym typeface="Verdana"/>
            </a:endParaRPr>
          </a:p>
          <a:p>
            <a:pPr indent="-311150" lvl="0" marL="914400" marR="721995" rtl="0" algn="just">
              <a:lnSpc>
                <a:spcPct val="103333"/>
              </a:lnSpc>
              <a:spcBef>
                <a:spcPts val="0"/>
              </a:spcBef>
              <a:spcAft>
                <a:spcPts val="0"/>
              </a:spcAft>
              <a:buClr>
                <a:schemeClr val="dk1"/>
              </a:buClr>
              <a:buSzPts val="1300"/>
              <a:buFont typeface="Verdana"/>
              <a:buChar char="●"/>
            </a:pPr>
            <a:r>
              <a:rPr lang="en" sz="1300">
                <a:solidFill>
                  <a:schemeClr val="dk1"/>
                </a:solidFill>
                <a:latin typeface="Verdana"/>
                <a:ea typeface="Verdana"/>
                <a:cs typeface="Verdana"/>
                <a:sym typeface="Verdana"/>
              </a:rPr>
              <a:t>Breaking up hyphenated words might be useful due to inconsistency of usage. For instance, this allows treating 'state-of-the-art' and 'state of the art' identically. </a:t>
            </a:r>
            <a:endParaRPr sz="1300">
              <a:solidFill>
                <a:schemeClr val="dk1"/>
              </a:solidFill>
              <a:latin typeface="Verdana"/>
              <a:ea typeface="Verdana"/>
              <a:cs typeface="Verdana"/>
              <a:sym typeface="Verdana"/>
            </a:endParaRPr>
          </a:p>
          <a:p>
            <a:pPr indent="-311150" lvl="0" marL="914400" marR="721995" rtl="0" algn="just">
              <a:lnSpc>
                <a:spcPct val="103333"/>
              </a:lnSpc>
              <a:spcBef>
                <a:spcPts val="0"/>
              </a:spcBef>
              <a:spcAft>
                <a:spcPts val="0"/>
              </a:spcAft>
              <a:buClr>
                <a:schemeClr val="dk1"/>
              </a:buClr>
              <a:buSzPts val="1300"/>
              <a:buFont typeface="Verdana"/>
              <a:buChar char="●"/>
            </a:pPr>
            <a:r>
              <a:rPr lang="en" sz="1300">
                <a:solidFill>
                  <a:schemeClr val="dk1"/>
                </a:solidFill>
                <a:latin typeface="Verdana"/>
                <a:ea typeface="Verdana"/>
                <a:cs typeface="Verdana"/>
                <a:sym typeface="Verdana"/>
              </a:rPr>
              <a:t>However, there are words which include hyphens as an integral part. For instance, gilt-edge, B-49, etc.  </a:t>
            </a:r>
            <a:endParaRPr sz="1300">
              <a:solidFill>
                <a:schemeClr val="dk1"/>
              </a:solidFill>
              <a:latin typeface="Verdana"/>
              <a:ea typeface="Verdana"/>
              <a:cs typeface="Verdana"/>
              <a:sym typeface="Verdana"/>
            </a:endParaRPr>
          </a:p>
          <a:p>
            <a:pPr indent="-311150" lvl="0" marL="914400" marR="721995" rtl="0" algn="just">
              <a:lnSpc>
                <a:spcPct val="103333"/>
              </a:lnSpc>
              <a:spcBef>
                <a:spcPts val="0"/>
              </a:spcBef>
              <a:spcAft>
                <a:spcPts val="0"/>
              </a:spcAft>
              <a:buClr>
                <a:schemeClr val="dk1"/>
              </a:buClr>
              <a:buSzPts val="1300"/>
              <a:buFont typeface="Verdana"/>
              <a:buChar char="●"/>
            </a:pPr>
            <a:r>
              <a:rPr lang="en" sz="1300">
                <a:solidFill>
                  <a:schemeClr val="dk1"/>
                </a:solidFill>
                <a:latin typeface="Verdana"/>
                <a:ea typeface="Verdana"/>
                <a:cs typeface="Verdana"/>
                <a:sym typeface="Verdana"/>
              </a:rPr>
              <a:t>Again, the most suitable procedure seems to adopt a general rule and specify the exceptions on a case by case basis.</a:t>
            </a:r>
            <a:endParaRPr sz="1300">
              <a:solidFill>
                <a:schemeClr val="dk1"/>
              </a:solidFill>
              <a:latin typeface="Verdana"/>
              <a:ea typeface="Verdana"/>
              <a:cs typeface="Verdana"/>
              <a:sym typeface="Verdana"/>
            </a:endParaRPr>
          </a:p>
          <a:p>
            <a:pPr indent="0" lvl="0" marL="0" rtl="0" algn="l">
              <a:lnSpc>
                <a:spcPct val="115000"/>
              </a:lnSpc>
              <a:spcBef>
                <a:spcPts val="0"/>
              </a:spcBef>
              <a:spcAft>
                <a:spcPts val="1200"/>
              </a:spcAft>
              <a:buSzPts val="1800"/>
              <a:buNone/>
            </a:pPr>
            <a:r>
              <a:t/>
            </a:r>
            <a:endParaRPr sz="1300">
              <a:latin typeface="Verdana"/>
              <a:ea typeface="Verdana"/>
              <a:cs typeface="Verdana"/>
              <a:sym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6"/>
          <p:cNvSpPr txBox="1"/>
          <p:nvPr>
            <p:ph type="title"/>
          </p:nvPr>
        </p:nvSpPr>
        <p:spPr>
          <a:xfrm>
            <a:off x="311700" y="-1217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lang="en" sz="2420"/>
              <a:t>Cse 3: Punctuation Marks</a:t>
            </a:r>
            <a:endParaRPr sz="2420"/>
          </a:p>
        </p:txBody>
      </p:sp>
      <p:sp>
        <p:nvSpPr>
          <p:cNvPr id="85" name="Google Shape;85;p6"/>
          <p:cNvSpPr txBox="1"/>
          <p:nvPr>
            <p:ph idx="1" type="body"/>
          </p:nvPr>
        </p:nvSpPr>
        <p:spPr>
          <a:xfrm>
            <a:off x="311700" y="647700"/>
            <a:ext cx="8520600" cy="3921300"/>
          </a:xfrm>
          <a:prstGeom prst="rect">
            <a:avLst/>
          </a:prstGeom>
          <a:noFill/>
          <a:ln>
            <a:noFill/>
          </a:ln>
        </p:spPr>
        <p:txBody>
          <a:bodyPr anchorCtr="0" anchor="t" bIns="91425" lIns="91425" spcFirstLastPara="1" rIns="91425" wrap="square" tIns="91425">
            <a:normAutofit/>
          </a:bodyPr>
          <a:lstStyle/>
          <a:p>
            <a:pPr indent="-311150" lvl="0" marL="914400" marR="719455" rtl="0" algn="just">
              <a:lnSpc>
                <a:spcPct val="100000"/>
              </a:lnSpc>
              <a:spcBef>
                <a:spcPts val="0"/>
              </a:spcBef>
              <a:spcAft>
                <a:spcPts val="0"/>
              </a:spcAft>
              <a:buClr>
                <a:schemeClr val="dk1"/>
              </a:buClr>
              <a:buSzPts val="1300"/>
              <a:buFont typeface="Verdana"/>
              <a:buChar char="●"/>
            </a:pPr>
            <a:r>
              <a:rPr lang="en" sz="1300">
                <a:solidFill>
                  <a:schemeClr val="dk1"/>
                </a:solidFill>
                <a:latin typeface="Verdana"/>
                <a:ea typeface="Verdana"/>
                <a:cs typeface="Verdana"/>
                <a:sym typeface="Verdana"/>
              </a:rPr>
              <a:t>Normally, punctuation marks are removed entirely in the process of lexical analysis. </a:t>
            </a:r>
            <a:endParaRPr sz="1300">
              <a:solidFill>
                <a:schemeClr val="dk1"/>
              </a:solidFill>
              <a:latin typeface="Verdana"/>
              <a:ea typeface="Verdana"/>
              <a:cs typeface="Verdana"/>
              <a:sym typeface="Verdana"/>
            </a:endParaRPr>
          </a:p>
          <a:p>
            <a:pPr indent="-311150" lvl="0" marL="914400" marR="719455" rtl="0" algn="just">
              <a:lnSpc>
                <a:spcPct val="100000"/>
              </a:lnSpc>
              <a:spcBef>
                <a:spcPts val="0"/>
              </a:spcBef>
              <a:spcAft>
                <a:spcPts val="0"/>
              </a:spcAft>
              <a:buClr>
                <a:schemeClr val="dk1"/>
              </a:buClr>
              <a:buSzPts val="1300"/>
              <a:buFont typeface="Verdana"/>
              <a:buChar char="●"/>
            </a:pPr>
            <a:r>
              <a:rPr lang="en" sz="1300">
                <a:solidFill>
                  <a:schemeClr val="dk1"/>
                </a:solidFill>
                <a:latin typeface="Verdana"/>
                <a:ea typeface="Verdana"/>
                <a:cs typeface="Verdana"/>
                <a:sym typeface="Verdana"/>
              </a:rPr>
              <a:t>While some punctuation marks are an integral part of the word (for instance, `510B.C.1, removing them does not seem to have an impact in retrieval performance because the risk of misinterpretation in this case is minimal. </a:t>
            </a:r>
            <a:endParaRPr sz="1300">
              <a:solidFill>
                <a:schemeClr val="dk1"/>
              </a:solidFill>
              <a:latin typeface="Verdana"/>
              <a:ea typeface="Verdana"/>
              <a:cs typeface="Verdana"/>
              <a:sym typeface="Verdana"/>
            </a:endParaRPr>
          </a:p>
          <a:p>
            <a:pPr indent="-311150" lvl="0" marL="914400" marR="719455" rtl="0" algn="just">
              <a:lnSpc>
                <a:spcPct val="100000"/>
              </a:lnSpc>
              <a:spcBef>
                <a:spcPts val="0"/>
              </a:spcBef>
              <a:spcAft>
                <a:spcPts val="0"/>
              </a:spcAft>
              <a:buClr>
                <a:schemeClr val="dk1"/>
              </a:buClr>
              <a:buSzPts val="1300"/>
              <a:buFont typeface="Verdana"/>
              <a:buChar char="●"/>
            </a:pPr>
            <a:r>
              <a:rPr lang="en" sz="1300">
                <a:solidFill>
                  <a:schemeClr val="dk1"/>
                </a:solidFill>
                <a:latin typeface="Verdana"/>
                <a:ea typeface="Verdana"/>
                <a:cs typeface="Verdana"/>
                <a:sym typeface="Verdana"/>
              </a:rPr>
              <a:t>In fact, if the user specifies `510B.C' in his query, removal of the dot both in the query term and in the documents will not affect retrieval.  </a:t>
            </a:r>
            <a:endParaRPr sz="1300">
              <a:solidFill>
                <a:schemeClr val="dk1"/>
              </a:solidFill>
              <a:latin typeface="Verdana"/>
              <a:ea typeface="Verdana"/>
              <a:cs typeface="Verdana"/>
              <a:sym typeface="Verdana"/>
            </a:endParaRPr>
          </a:p>
          <a:p>
            <a:pPr indent="-311150" lvl="0" marL="914400" marR="719455" rtl="0" algn="just">
              <a:lnSpc>
                <a:spcPct val="100000"/>
              </a:lnSpc>
              <a:spcBef>
                <a:spcPts val="0"/>
              </a:spcBef>
              <a:spcAft>
                <a:spcPts val="0"/>
              </a:spcAft>
              <a:buClr>
                <a:schemeClr val="dk1"/>
              </a:buClr>
              <a:buSzPts val="1300"/>
              <a:buFont typeface="Verdana"/>
              <a:buChar char="●"/>
            </a:pPr>
            <a:r>
              <a:rPr lang="en" sz="1300">
                <a:solidFill>
                  <a:schemeClr val="dk1"/>
                </a:solidFill>
                <a:latin typeface="Verdana"/>
                <a:ea typeface="Verdana"/>
                <a:cs typeface="Verdana"/>
                <a:sym typeface="Verdana"/>
              </a:rPr>
              <a:t>However, very particular scenarios might again require the preparation of a list of exceptions. For instance, if a portion of a program code appears in the text, it might be wise to distinguish between the variables x.id and xid. In this case, the dot mark should not be removed.</a:t>
            </a:r>
            <a:endParaRPr sz="1300">
              <a:solidFill>
                <a:schemeClr val="dk1"/>
              </a:solidFill>
              <a:latin typeface="Verdana"/>
              <a:ea typeface="Verdana"/>
              <a:cs typeface="Verdana"/>
              <a:sym typeface="Verdana"/>
            </a:endParaRPr>
          </a:p>
          <a:p>
            <a:pPr indent="0" lvl="0" marL="914400" marR="721995" rtl="0" algn="just">
              <a:lnSpc>
                <a:spcPct val="103333"/>
              </a:lnSpc>
              <a:spcBef>
                <a:spcPts val="0"/>
              </a:spcBef>
              <a:spcAft>
                <a:spcPts val="0"/>
              </a:spcAft>
              <a:buSzPts val="1800"/>
              <a:buNone/>
            </a:pPr>
            <a:r>
              <a:t/>
            </a:r>
            <a:endParaRPr sz="1300">
              <a:solidFill>
                <a:schemeClr val="dk1"/>
              </a:solidFill>
              <a:latin typeface="Verdana"/>
              <a:ea typeface="Verdana"/>
              <a:cs typeface="Verdana"/>
              <a:sym typeface="Verdana"/>
            </a:endParaRPr>
          </a:p>
          <a:p>
            <a:pPr indent="0" lvl="0" marL="0" rtl="0" algn="l">
              <a:lnSpc>
                <a:spcPct val="115000"/>
              </a:lnSpc>
              <a:spcBef>
                <a:spcPts val="0"/>
              </a:spcBef>
              <a:spcAft>
                <a:spcPts val="1200"/>
              </a:spcAft>
              <a:buSzPts val="1800"/>
              <a:buNone/>
            </a:pPr>
            <a:r>
              <a:t/>
            </a:r>
            <a:endParaRPr sz="1300">
              <a:latin typeface="Verdana"/>
              <a:ea typeface="Verdana"/>
              <a:cs typeface="Verdana"/>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7"/>
          <p:cNvSpPr txBox="1"/>
          <p:nvPr>
            <p:ph type="title"/>
          </p:nvPr>
        </p:nvSpPr>
        <p:spPr>
          <a:xfrm>
            <a:off x="311700" y="-1217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lang="en" sz="2420"/>
              <a:t>Cse 4: Case of Letters (uppercase and lowercase)</a:t>
            </a:r>
            <a:endParaRPr sz="2420"/>
          </a:p>
        </p:txBody>
      </p:sp>
      <p:sp>
        <p:nvSpPr>
          <p:cNvPr id="91" name="Google Shape;91;p7"/>
          <p:cNvSpPr txBox="1"/>
          <p:nvPr>
            <p:ph idx="1" type="body"/>
          </p:nvPr>
        </p:nvSpPr>
        <p:spPr>
          <a:xfrm>
            <a:off x="311700" y="647700"/>
            <a:ext cx="8520600" cy="3921300"/>
          </a:xfrm>
          <a:prstGeom prst="rect">
            <a:avLst/>
          </a:prstGeom>
          <a:noFill/>
          <a:ln>
            <a:noFill/>
          </a:ln>
        </p:spPr>
        <p:txBody>
          <a:bodyPr anchorCtr="0" anchor="t" bIns="91425" lIns="91425" spcFirstLastPara="1" rIns="91425" wrap="square" tIns="91425">
            <a:normAutofit/>
          </a:bodyPr>
          <a:lstStyle/>
          <a:p>
            <a:pPr indent="-311150" lvl="0" marL="914400" marR="621665" rtl="0" algn="just">
              <a:lnSpc>
                <a:spcPct val="100833"/>
              </a:lnSpc>
              <a:spcBef>
                <a:spcPts val="90"/>
              </a:spcBef>
              <a:spcAft>
                <a:spcPts val="0"/>
              </a:spcAft>
              <a:buClr>
                <a:schemeClr val="dk1"/>
              </a:buClr>
              <a:buSzPts val="1300"/>
              <a:buFont typeface="Verdana"/>
              <a:buChar char="●"/>
            </a:pPr>
            <a:r>
              <a:rPr lang="en" sz="1300">
                <a:solidFill>
                  <a:schemeClr val="dk1"/>
                </a:solidFill>
                <a:latin typeface="Verdana"/>
                <a:ea typeface="Verdana"/>
                <a:cs typeface="Verdana"/>
                <a:sym typeface="Verdana"/>
              </a:rPr>
              <a:t>The case of letters is usually not important for the identification of index terms. As a result, the lexical analyzer normally converts all the text to either lower or upper case. </a:t>
            </a:r>
            <a:endParaRPr sz="1300">
              <a:solidFill>
                <a:schemeClr val="dk1"/>
              </a:solidFill>
              <a:latin typeface="Verdana"/>
              <a:ea typeface="Verdana"/>
              <a:cs typeface="Verdana"/>
              <a:sym typeface="Verdana"/>
            </a:endParaRPr>
          </a:p>
          <a:p>
            <a:pPr indent="-311150" lvl="0" marL="914400" marR="621665" rtl="0" algn="just">
              <a:lnSpc>
                <a:spcPct val="100833"/>
              </a:lnSpc>
              <a:spcBef>
                <a:spcPts val="90"/>
              </a:spcBef>
              <a:spcAft>
                <a:spcPts val="0"/>
              </a:spcAft>
              <a:buClr>
                <a:schemeClr val="dk1"/>
              </a:buClr>
              <a:buSzPts val="1300"/>
              <a:buFont typeface="Verdana"/>
              <a:buChar char="●"/>
            </a:pPr>
            <a:r>
              <a:rPr lang="en" sz="1300">
                <a:solidFill>
                  <a:schemeClr val="dk1"/>
                </a:solidFill>
                <a:latin typeface="Verdana"/>
                <a:ea typeface="Verdana"/>
                <a:cs typeface="Verdana"/>
                <a:sym typeface="Verdana"/>
              </a:rPr>
              <a:t>However, again the very particular scenarios might require the distinction to be made.  For instance, when looking for documents which describe details about the command language of a Unix-like operating system, the user might explicitly desire the non-conversion of upper cases because this is the convention in the operating system. </a:t>
            </a:r>
            <a:endParaRPr sz="1300">
              <a:solidFill>
                <a:schemeClr val="dk1"/>
              </a:solidFill>
              <a:latin typeface="Verdana"/>
              <a:ea typeface="Verdana"/>
              <a:cs typeface="Verdana"/>
              <a:sym typeface="Verdana"/>
            </a:endParaRPr>
          </a:p>
          <a:p>
            <a:pPr indent="-311150" lvl="0" marL="914400" marR="621665" rtl="0" algn="just">
              <a:lnSpc>
                <a:spcPct val="100833"/>
              </a:lnSpc>
              <a:spcBef>
                <a:spcPts val="90"/>
              </a:spcBef>
              <a:spcAft>
                <a:spcPts val="0"/>
              </a:spcAft>
              <a:buClr>
                <a:schemeClr val="dk1"/>
              </a:buClr>
              <a:buSzPts val="1300"/>
              <a:buFont typeface="Verdana"/>
              <a:buChar char="●"/>
            </a:pPr>
            <a:r>
              <a:rPr lang="en" sz="1300">
                <a:solidFill>
                  <a:schemeClr val="dk1"/>
                </a:solidFill>
                <a:latin typeface="Verdana"/>
                <a:ea typeface="Verdana"/>
                <a:cs typeface="Verdana"/>
                <a:sym typeface="Verdana"/>
              </a:rPr>
              <a:t>Further, part of the semantics might be lost due to case conversion. For instance, the words </a:t>
            </a:r>
            <a:r>
              <a:rPr i="1" lang="en" sz="1300">
                <a:solidFill>
                  <a:schemeClr val="dk1"/>
                </a:solidFill>
                <a:latin typeface="Verdana"/>
                <a:ea typeface="Verdana"/>
                <a:cs typeface="Verdana"/>
                <a:sym typeface="Verdana"/>
              </a:rPr>
              <a:t>Bank </a:t>
            </a:r>
            <a:r>
              <a:rPr lang="en" sz="1300">
                <a:solidFill>
                  <a:schemeClr val="dk1"/>
                </a:solidFill>
                <a:latin typeface="Verdana"/>
                <a:ea typeface="Verdana"/>
                <a:cs typeface="Verdana"/>
                <a:sym typeface="Verdana"/>
              </a:rPr>
              <a:t>and </a:t>
            </a:r>
            <a:r>
              <a:rPr i="1" lang="en" sz="1300">
                <a:solidFill>
                  <a:schemeClr val="dk1"/>
                </a:solidFill>
                <a:latin typeface="Verdana"/>
                <a:ea typeface="Verdana"/>
                <a:cs typeface="Verdana"/>
                <a:sym typeface="Verdana"/>
              </a:rPr>
              <a:t>bank </a:t>
            </a:r>
            <a:r>
              <a:rPr lang="en" sz="1300">
                <a:solidFill>
                  <a:schemeClr val="dk1"/>
                </a:solidFill>
                <a:latin typeface="Verdana"/>
                <a:ea typeface="Verdana"/>
                <a:cs typeface="Verdana"/>
                <a:sym typeface="Verdana"/>
              </a:rPr>
              <a:t>have different meanings — a fact common to many other pairs of words.</a:t>
            </a:r>
            <a:endParaRPr sz="1300">
              <a:solidFill>
                <a:schemeClr val="dk1"/>
              </a:solidFill>
              <a:latin typeface="Verdana"/>
              <a:ea typeface="Verdana"/>
              <a:cs typeface="Verdana"/>
              <a:sym typeface="Verdana"/>
            </a:endParaRPr>
          </a:p>
          <a:p>
            <a:pPr indent="0" lvl="0" marL="914400" marR="719455" rtl="0" algn="just">
              <a:lnSpc>
                <a:spcPct val="100000"/>
              </a:lnSpc>
              <a:spcBef>
                <a:spcPts val="0"/>
              </a:spcBef>
              <a:spcAft>
                <a:spcPts val="0"/>
              </a:spcAft>
              <a:buSzPts val="1800"/>
              <a:buNone/>
            </a:pPr>
            <a:r>
              <a:t/>
            </a:r>
            <a:endParaRPr sz="1300">
              <a:solidFill>
                <a:schemeClr val="dk1"/>
              </a:solidFill>
              <a:latin typeface="Verdana"/>
              <a:ea typeface="Verdana"/>
              <a:cs typeface="Verdana"/>
              <a:sym typeface="Verdana"/>
            </a:endParaRPr>
          </a:p>
          <a:p>
            <a:pPr indent="0" lvl="0" marL="914400" marR="721995" rtl="0" algn="just">
              <a:lnSpc>
                <a:spcPct val="103333"/>
              </a:lnSpc>
              <a:spcBef>
                <a:spcPts val="0"/>
              </a:spcBef>
              <a:spcAft>
                <a:spcPts val="0"/>
              </a:spcAft>
              <a:buSzPts val="1800"/>
              <a:buNone/>
            </a:pPr>
            <a:r>
              <a:t/>
            </a:r>
            <a:endParaRPr sz="1300">
              <a:solidFill>
                <a:schemeClr val="dk1"/>
              </a:solidFill>
              <a:latin typeface="Verdana"/>
              <a:ea typeface="Verdana"/>
              <a:cs typeface="Verdana"/>
              <a:sym typeface="Verdana"/>
            </a:endParaRPr>
          </a:p>
          <a:p>
            <a:pPr indent="0" lvl="0" marL="0" rtl="0" algn="l">
              <a:lnSpc>
                <a:spcPct val="115000"/>
              </a:lnSpc>
              <a:spcBef>
                <a:spcPts val="0"/>
              </a:spcBef>
              <a:spcAft>
                <a:spcPts val="1200"/>
              </a:spcAft>
              <a:buSzPts val="1800"/>
              <a:buNone/>
            </a:pPr>
            <a:r>
              <a:t/>
            </a:r>
            <a:endParaRPr sz="1300">
              <a:latin typeface="Verdana"/>
              <a:ea typeface="Verdana"/>
              <a:cs typeface="Verdana"/>
              <a:sym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8"/>
          <p:cNvSpPr txBox="1"/>
          <p:nvPr>
            <p:ph type="title"/>
          </p:nvPr>
        </p:nvSpPr>
        <p:spPr>
          <a:xfrm>
            <a:off x="311700" y="-1217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b="1" lang="en" sz="2420"/>
              <a:t>Step 2: Elimination of Stopwords</a:t>
            </a:r>
            <a:endParaRPr b="1" sz="2420"/>
          </a:p>
        </p:txBody>
      </p:sp>
      <p:sp>
        <p:nvSpPr>
          <p:cNvPr id="97" name="Google Shape;97;p8"/>
          <p:cNvSpPr txBox="1"/>
          <p:nvPr>
            <p:ph idx="1" type="body"/>
          </p:nvPr>
        </p:nvSpPr>
        <p:spPr>
          <a:xfrm>
            <a:off x="311700" y="647700"/>
            <a:ext cx="8520600" cy="3921300"/>
          </a:xfrm>
          <a:prstGeom prst="rect">
            <a:avLst/>
          </a:prstGeom>
          <a:noFill/>
          <a:ln>
            <a:noFill/>
          </a:ln>
        </p:spPr>
        <p:txBody>
          <a:bodyPr anchorCtr="0" anchor="t" bIns="91425" lIns="91425" spcFirstLastPara="1" rIns="91425" wrap="square" tIns="91425">
            <a:noAutofit/>
          </a:bodyPr>
          <a:lstStyle/>
          <a:p>
            <a:pPr indent="-311150" lvl="0" marL="457200" marR="624205" rtl="0" algn="just">
              <a:lnSpc>
                <a:spcPct val="101666"/>
              </a:lnSpc>
              <a:spcBef>
                <a:spcPts val="615"/>
              </a:spcBef>
              <a:spcAft>
                <a:spcPts val="0"/>
              </a:spcAft>
              <a:buClr>
                <a:schemeClr val="dk1"/>
              </a:buClr>
              <a:buSzPts val="1300"/>
              <a:buFont typeface="Verdana"/>
              <a:buChar char="●"/>
            </a:pPr>
            <a:r>
              <a:rPr lang="en" sz="1300">
                <a:solidFill>
                  <a:schemeClr val="dk1"/>
                </a:solidFill>
                <a:latin typeface="Verdana"/>
                <a:ea typeface="Verdana"/>
                <a:cs typeface="Verdana"/>
                <a:sym typeface="Verdana"/>
              </a:rPr>
              <a:t>The words which are too frequent among the documents in the collection are not good discriminators. </a:t>
            </a:r>
            <a:endParaRPr sz="1300">
              <a:solidFill>
                <a:schemeClr val="dk1"/>
              </a:solidFill>
              <a:latin typeface="Verdana"/>
              <a:ea typeface="Verdana"/>
              <a:cs typeface="Verdana"/>
              <a:sym typeface="Verdana"/>
            </a:endParaRPr>
          </a:p>
          <a:p>
            <a:pPr indent="-311150" lvl="0" marL="457200" marR="624205" rtl="0" algn="just">
              <a:lnSpc>
                <a:spcPct val="101666"/>
              </a:lnSpc>
              <a:spcBef>
                <a:spcPts val="0"/>
              </a:spcBef>
              <a:spcAft>
                <a:spcPts val="0"/>
              </a:spcAft>
              <a:buClr>
                <a:schemeClr val="dk1"/>
              </a:buClr>
              <a:buSzPts val="1300"/>
              <a:buFont typeface="Verdana"/>
              <a:buChar char="●"/>
            </a:pPr>
            <a:r>
              <a:rPr lang="en" sz="1300">
                <a:solidFill>
                  <a:schemeClr val="dk1"/>
                </a:solidFill>
                <a:latin typeface="Verdana"/>
                <a:ea typeface="Verdana"/>
                <a:cs typeface="Verdana"/>
                <a:sym typeface="Verdana"/>
              </a:rPr>
              <a:t>In fact, a word which occurs in 80% of the documents in the collection is useless for purposes of retrieval. Such words are frequently referred to as </a:t>
            </a:r>
            <a:r>
              <a:rPr i="1" lang="en" sz="1300">
                <a:solidFill>
                  <a:schemeClr val="dk1"/>
                </a:solidFill>
                <a:latin typeface="Verdana"/>
                <a:ea typeface="Verdana"/>
                <a:cs typeface="Verdana"/>
                <a:sym typeface="Verdana"/>
              </a:rPr>
              <a:t>stopwords </a:t>
            </a:r>
            <a:r>
              <a:rPr lang="en" sz="1300">
                <a:solidFill>
                  <a:schemeClr val="dk1"/>
                </a:solidFill>
                <a:latin typeface="Verdana"/>
                <a:ea typeface="Verdana"/>
                <a:cs typeface="Verdana"/>
                <a:sym typeface="Verdana"/>
              </a:rPr>
              <a:t>and are normally filtered out as potential index terms. </a:t>
            </a:r>
            <a:endParaRPr sz="1300">
              <a:solidFill>
                <a:schemeClr val="dk1"/>
              </a:solidFill>
              <a:latin typeface="Verdana"/>
              <a:ea typeface="Verdana"/>
              <a:cs typeface="Verdana"/>
              <a:sym typeface="Verdana"/>
            </a:endParaRPr>
          </a:p>
          <a:p>
            <a:pPr indent="-311150" lvl="0" marL="457200" marR="624205" rtl="0" algn="just">
              <a:lnSpc>
                <a:spcPct val="101666"/>
              </a:lnSpc>
              <a:spcBef>
                <a:spcPts val="0"/>
              </a:spcBef>
              <a:spcAft>
                <a:spcPts val="0"/>
              </a:spcAft>
              <a:buClr>
                <a:schemeClr val="dk1"/>
              </a:buClr>
              <a:buSzPts val="1300"/>
              <a:buFont typeface="Verdana"/>
              <a:buChar char="●"/>
            </a:pPr>
            <a:r>
              <a:rPr lang="en" sz="1300">
                <a:solidFill>
                  <a:schemeClr val="dk1"/>
                </a:solidFill>
                <a:latin typeface="Verdana"/>
                <a:ea typeface="Verdana"/>
                <a:cs typeface="Verdana"/>
                <a:sym typeface="Verdana"/>
              </a:rPr>
              <a:t>Articles, prepositions, and conjunctions are natural candidates for a list of stopwords.</a:t>
            </a:r>
            <a:endParaRPr sz="1300">
              <a:solidFill>
                <a:schemeClr val="dk1"/>
              </a:solidFill>
              <a:latin typeface="Verdana"/>
              <a:ea typeface="Verdana"/>
              <a:cs typeface="Verdana"/>
              <a:sym typeface="Verdana"/>
            </a:endParaRPr>
          </a:p>
          <a:p>
            <a:pPr indent="-311150" lvl="0" marL="457200" marR="624205" rtl="0" algn="just">
              <a:lnSpc>
                <a:spcPct val="101666"/>
              </a:lnSpc>
              <a:spcBef>
                <a:spcPts val="0"/>
              </a:spcBef>
              <a:spcAft>
                <a:spcPts val="0"/>
              </a:spcAft>
              <a:buClr>
                <a:schemeClr val="dk1"/>
              </a:buClr>
              <a:buSzPts val="1300"/>
              <a:buFont typeface="Verdana"/>
              <a:buChar char="●"/>
            </a:pPr>
            <a:r>
              <a:rPr lang="en" sz="1300">
                <a:solidFill>
                  <a:schemeClr val="dk1"/>
                </a:solidFill>
                <a:latin typeface="Verdana"/>
                <a:ea typeface="Verdana"/>
                <a:cs typeface="Verdana"/>
                <a:sym typeface="Verdana"/>
              </a:rPr>
              <a:t>Elimination of stopwords reduces the size of the indexing structure considerably. </a:t>
            </a:r>
            <a:endParaRPr sz="1300">
              <a:solidFill>
                <a:schemeClr val="dk1"/>
              </a:solidFill>
              <a:latin typeface="Verdana"/>
              <a:ea typeface="Verdana"/>
              <a:cs typeface="Verdana"/>
              <a:sym typeface="Verdana"/>
            </a:endParaRPr>
          </a:p>
          <a:p>
            <a:pPr indent="-311150" lvl="1" marL="1371600" marR="624205" rtl="0" algn="just">
              <a:lnSpc>
                <a:spcPct val="101666"/>
              </a:lnSpc>
              <a:spcBef>
                <a:spcPts val="0"/>
              </a:spcBef>
              <a:spcAft>
                <a:spcPts val="0"/>
              </a:spcAft>
              <a:buClr>
                <a:schemeClr val="dk1"/>
              </a:buClr>
              <a:buSzPts val="1300"/>
              <a:buFont typeface="Verdana"/>
              <a:buChar char="○"/>
            </a:pPr>
            <a:r>
              <a:rPr lang="en" sz="1300">
                <a:solidFill>
                  <a:schemeClr val="dk1"/>
                </a:solidFill>
                <a:latin typeface="Verdana"/>
                <a:ea typeface="Verdana"/>
                <a:cs typeface="Verdana"/>
                <a:sym typeface="Verdana"/>
              </a:rPr>
              <a:t>In fact, it is typical to obtain a compression in the size of the indexing structure (for instance, in the size of an inverted list) of 40% or more solely with the elimination of stopwords.</a:t>
            </a:r>
            <a:endParaRPr sz="1300">
              <a:solidFill>
                <a:schemeClr val="dk1"/>
              </a:solidFill>
              <a:latin typeface="Verdana"/>
              <a:ea typeface="Verdana"/>
              <a:cs typeface="Verdana"/>
              <a:sym typeface="Verdana"/>
            </a:endParaRPr>
          </a:p>
          <a:p>
            <a:pPr indent="-311150" lvl="0" marL="485775" marR="630555" rtl="0" algn="just">
              <a:lnSpc>
                <a:spcPct val="102083"/>
              </a:lnSpc>
              <a:spcBef>
                <a:spcPts val="80"/>
              </a:spcBef>
              <a:spcAft>
                <a:spcPts val="0"/>
              </a:spcAft>
              <a:buClr>
                <a:schemeClr val="dk1"/>
              </a:buClr>
              <a:buSzPts val="1300"/>
              <a:buFont typeface="Verdana"/>
              <a:buChar char="●"/>
            </a:pPr>
            <a:r>
              <a:rPr lang="en" sz="1300">
                <a:solidFill>
                  <a:schemeClr val="dk1"/>
                </a:solidFill>
                <a:latin typeface="Verdana"/>
                <a:ea typeface="Verdana"/>
                <a:cs typeface="Verdana"/>
                <a:sym typeface="Verdana"/>
              </a:rPr>
              <a:t>Since stopword elimination also provides for compression of the indexing structure, the list of stopwords might be extended to include words other than articles, prepositions, and conjunctions. For instance, some verbs, adverbs, and adjectives could be treated as stopwords.</a:t>
            </a:r>
            <a:endParaRPr sz="1300">
              <a:solidFill>
                <a:schemeClr val="dk1"/>
              </a:solidFill>
              <a:latin typeface="Verdana"/>
              <a:ea typeface="Verdana"/>
              <a:cs typeface="Verdana"/>
              <a:sym typeface="Verdana"/>
            </a:endParaRPr>
          </a:p>
          <a:p>
            <a:pPr indent="-339725" lvl="0" marL="514350" marR="718820" rtl="0" algn="just">
              <a:lnSpc>
                <a:spcPct val="101250"/>
              </a:lnSpc>
              <a:spcBef>
                <a:spcPts val="605"/>
              </a:spcBef>
              <a:spcAft>
                <a:spcPts val="0"/>
              </a:spcAft>
              <a:buClr>
                <a:schemeClr val="dk1"/>
              </a:buClr>
              <a:buSzPts val="1300"/>
              <a:buFont typeface="Verdana"/>
              <a:buChar char="●"/>
            </a:pPr>
            <a:r>
              <a:rPr lang="en" sz="1300">
                <a:solidFill>
                  <a:schemeClr val="dk1"/>
                </a:solidFill>
                <a:latin typeface="Verdana"/>
                <a:ea typeface="Verdana"/>
                <a:cs typeface="Verdana"/>
                <a:sym typeface="Verdana"/>
              </a:rPr>
              <a:t>Despite these benefits, elimination of stopwords might reduce recall. </a:t>
            </a:r>
            <a:endParaRPr sz="1300">
              <a:solidFill>
                <a:schemeClr val="dk1"/>
              </a:solidFill>
              <a:latin typeface="Verdana"/>
              <a:ea typeface="Verdana"/>
              <a:cs typeface="Verdana"/>
              <a:sym typeface="Verdana"/>
            </a:endParaRPr>
          </a:p>
          <a:p>
            <a:pPr indent="-311150" lvl="1" marL="1371600" marR="718820" rtl="0" algn="just">
              <a:lnSpc>
                <a:spcPct val="101250"/>
              </a:lnSpc>
              <a:spcBef>
                <a:spcPts val="605"/>
              </a:spcBef>
              <a:spcAft>
                <a:spcPts val="0"/>
              </a:spcAft>
              <a:buClr>
                <a:schemeClr val="dk1"/>
              </a:buClr>
              <a:buSzPts val="1300"/>
              <a:buFont typeface="Verdana"/>
              <a:buChar char="○"/>
            </a:pPr>
            <a:r>
              <a:rPr lang="en" sz="1300">
                <a:solidFill>
                  <a:schemeClr val="dk1"/>
                </a:solidFill>
                <a:latin typeface="Verdana"/>
                <a:ea typeface="Verdana"/>
                <a:cs typeface="Verdana"/>
                <a:sym typeface="Verdana"/>
              </a:rPr>
              <a:t>For instance, consider a user who is looking for documents containing the phrase </a:t>
            </a:r>
            <a:r>
              <a:rPr i="1" lang="en" sz="1300">
                <a:solidFill>
                  <a:schemeClr val="dk1"/>
                </a:solidFill>
                <a:latin typeface="Verdana"/>
                <a:ea typeface="Verdana"/>
                <a:cs typeface="Verdana"/>
                <a:sym typeface="Verdana"/>
              </a:rPr>
              <a:t>'to be or not to be.' </a:t>
            </a:r>
            <a:r>
              <a:rPr lang="en" sz="1300">
                <a:solidFill>
                  <a:schemeClr val="dk1"/>
                </a:solidFill>
                <a:latin typeface="Verdana"/>
                <a:ea typeface="Verdana"/>
                <a:cs typeface="Verdana"/>
                <a:sym typeface="Verdana"/>
              </a:rPr>
              <a:t>Elimination of stopwords might leave only the term </a:t>
            </a:r>
            <a:r>
              <a:rPr i="1" lang="en" sz="1300">
                <a:solidFill>
                  <a:schemeClr val="dk1"/>
                </a:solidFill>
                <a:latin typeface="Verdana"/>
                <a:ea typeface="Verdana"/>
                <a:cs typeface="Verdana"/>
                <a:sym typeface="Verdana"/>
              </a:rPr>
              <a:t>be </a:t>
            </a:r>
            <a:r>
              <a:rPr lang="en" sz="1300">
                <a:solidFill>
                  <a:schemeClr val="dk1"/>
                </a:solidFill>
                <a:latin typeface="Verdana"/>
                <a:ea typeface="Verdana"/>
                <a:cs typeface="Verdana"/>
                <a:sym typeface="Verdana"/>
              </a:rPr>
              <a:t>making it almost impossible to properly recognize the documents which contain the phrase specified.  This is one additional reason for the adoption of a full text index (i.e., insert all words in the collection into the inverted file) by some Web search engines.</a:t>
            </a:r>
            <a:endParaRPr sz="1300">
              <a:solidFill>
                <a:schemeClr val="dk1"/>
              </a:solidFill>
              <a:latin typeface="Verdana"/>
              <a:ea typeface="Verdana"/>
              <a:cs typeface="Verdana"/>
              <a:sym typeface="Verdana"/>
            </a:endParaRPr>
          </a:p>
          <a:p>
            <a:pPr indent="0" lvl="0" marL="914400" marR="630555" rtl="0" algn="just">
              <a:lnSpc>
                <a:spcPct val="102083"/>
              </a:lnSpc>
              <a:spcBef>
                <a:spcPts val="80"/>
              </a:spcBef>
              <a:spcAft>
                <a:spcPts val="0"/>
              </a:spcAft>
              <a:buSzPts val="1800"/>
              <a:buNone/>
            </a:pPr>
            <a:r>
              <a:t/>
            </a:r>
            <a:endParaRPr sz="1300">
              <a:solidFill>
                <a:schemeClr val="dk1"/>
              </a:solidFill>
              <a:latin typeface="Verdana"/>
              <a:ea typeface="Verdana"/>
              <a:cs typeface="Verdana"/>
              <a:sym typeface="Verdana"/>
            </a:endParaRPr>
          </a:p>
          <a:p>
            <a:pPr indent="-514350" lvl="0" marL="514350" marR="721995" rtl="0" algn="just">
              <a:lnSpc>
                <a:spcPct val="103333"/>
              </a:lnSpc>
              <a:spcBef>
                <a:spcPts val="0"/>
              </a:spcBef>
              <a:spcAft>
                <a:spcPts val="0"/>
              </a:spcAft>
              <a:buSzPts val="1800"/>
              <a:buNone/>
            </a:pPr>
            <a:r>
              <a:t/>
            </a:r>
            <a:endParaRPr sz="1300">
              <a:solidFill>
                <a:schemeClr val="dk1"/>
              </a:solidFill>
              <a:latin typeface="Verdana"/>
              <a:ea typeface="Verdana"/>
              <a:cs typeface="Verdana"/>
              <a:sym typeface="Verdana"/>
            </a:endParaRPr>
          </a:p>
          <a:p>
            <a:pPr indent="0" lvl="0" marL="0" rtl="0" algn="l">
              <a:lnSpc>
                <a:spcPct val="115000"/>
              </a:lnSpc>
              <a:spcBef>
                <a:spcPts val="0"/>
              </a:spcBef>
              <a:spcAft>
                <a:spcPts val="1200"/>
              </a:spcAft>
              <a:buSzPts val="1800"/>
              <a:buNone/>
            </a:pPr>
            <a:r>
              <a:t/>
            </a:r>
            <a:endParaRPr sz="1300">
              <a:latin typeface="Verdana"/>
              <a:ea typeface="Verdana"/>
              <a:cs typeface="Verdana"/>
              <a:sym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9"/>
          <p:cNvSpPr txBox="1"/>
          <p:nvPr>
            <p:ph idx="1" type="body"/>
          </p:nvPr>
        </p:nvSpPr>
        <p:spPr>
          <a:xfrm>
            <a:off x="260900" y="1872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400"/>
              </a:spcBef>
              <a:spcAft>
                <a:spcPts val="0"/>
              </a:spcAft>
              <a:buClr>
                <a:schemeClr val="dk1"/>
              </a:buClr>
              <a:buSzPts val="1100"/>
              <a:buFont typeface="Arial"/>
              <a:buNone/>
            </a:pPr>
            <a:r>
              <a:rPr b="1" lang="en" sz="1900">
                <a:solidFill>
                  <a:schemeClr val="dk1"/>
                </a:solidFill>
              </a:rPr>
              <a:t>Examples of English Stopwords:</a:t>
            </a:r>
            <a:endParaRPr b="1" sz="1900">
              <a:solidFill>
                <a:schemeClr val="dk1"/>
              </a:solidFill>
            </a:endParaRPr>
          </a:p>
          <a:p>
            <a:pPr indent="-317500" lvl="0" marL="457200" rtl="0" algn="l">
              <a:lnSpc>
                <a:spcPct val="115000"/>
              </a:lnSpc>
              <a:spcBef>
                <a:spcPts val="1200"/>
              </a:spcBef>
              <a:spcAft>
                <a:spcPts val="0"/>
              </a:spcAft>
              <a:buClr>
                <a:schemeClr val="dk1"/>
              </a:buClr>
              <a:buSzPts val="1400"/>
              <a:buChar char="●"/>
            </a:pPr>
            <a:r>
              <a:rPr b="1" lang="en" sz="1400">
                <a:solidFill>
                  <a:schemeClr val="dk1"/>
                </a:solidFill>
              </a:rPr>
              <a:t>Pronouns</a:t>
            </a:r>
            <a:r>
              <a:rPr lang="en" sz="1400">
                <a:solidFill>
                  <a:schemeClr val="dk1"/>
                </a:solidFill>
              </a:rPr>
              <a:t>: I, me, you, he, she, it, we, they, them</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b="1" lang="en" sz="1400">
                <a:solidFill>
                  <a:schemeClr val="dk1"/>
                </a:solidFill>
              </a:rPr>
              <a:t>Articles</a:t>
            </a:r>
            <a:r>
              <a:rPr lang="en" sz="1400">
                <a:solidFill>
                  <a:schemeClr val="dk1"/>
                </a:solidFill>
              </a:rPr>
              <a:t>: a, an, the</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b="1" lang="en" sz="1400">
                <a:solidFill>
                  <a:schemeClr val="dk1"/>
                </a:solidFill>
              </a:rPr>
              <a:t>Conjunctions</a:t>
            </a:r>
            <a:r>
              <a:rPr lang="en" sz="1400">
                <a:solidFill>
                  <a:schemeClr val="dk1"/>
                </a:solidFill>
              </a:rPr>
              <a:t>: and, or, but, so, yet</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b="1" lang="en" sz="1400">
                <a:solidFill>
                  <a:schemeClr val="dk1"/>
                </a:solidFill>
              </a:rPr>
              <a:t>Prepositions</a:t>
            </a:r>
            <a:r>
              <a:rPr lang="en" sz="1400">
                <a:solidFill>
                  <a:schemeClr val="dk1"/>
                </a:solidFill>
              </a:rPr>
              <a:t>: in, on, at, by, with, from, for, to</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b="1" lang="en" sz="1400">
                <a:solidFill>
                  <a:schemeClr val="dk1"/>
                </a:solidFill>
              </a:rPr>
              <a:t>Auxiliary Verbs</a:t>
            </a:r>
            <a:r>
              <a:rPr lang="en" sz="1400">
                <a:solidFill>
                  <a:schemeClr val="dk1"/>
                </a:solidFill>
              </a:rPr>
              <a:t>: is, am, are, was, were, be, been, being, do, does, did, have, has, had, will, would, can, could, should, shall, may, might, must</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b="1" lang="en" sz="1400">
                <a:solidFill>
                  <a:schemeClr val="dk1"/>
                </a:solidFill>
              </a:rPr>
              <a:t>Others</a:t>
            </a:r>
            <a:r>
              <a:rPr lang="en" sz="1400">
                <a:solidFill>
                  <a:schemeClr val="dk1"/>
                </a:solidFill>
              </a:rPr>
              <a:t>: this, that, these, those, there, where, when, how, what, who, which, some, any, such, not, only, very</a:t>
            </a:r>
            <a:endParaRPr sz="1400">
              <a:solidFill>
                <a:schemeClr val="dk1"/>
              </a:solidFill>
            </a:endParaRPr>
          </a:p>
          <a:p>
            <a:pPr indent="0" lvl="0" marL="0" rtl="0" algn="l">
              <a:lnSpc>
                <a:spcPct val="115000"/>
              </a:lnSpc>
              <a:spcBef>
                <a:spcPts val="1200"/>
              </a:spcBef>
              <a:spcAft>
                <a:spcPts val="1200"/>
              </a:spcAft>
              <a:buSzPts val="1800"/>
              <a:buNone/>
            </a:pPr>
            <a:r>
              <a:t/>
            </a:r>
            <a:endParaRPr sz="21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