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19" roundtripDataSignature="AMtx7mhL6DS25z/xvJdmr6UEPBhA/pnVE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customschemas.google.com/relationships/presentationmetadata" Target="meta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2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1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1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1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2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2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2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2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2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2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2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fontScale="55000" lnSpcReduction="20000"/>
          </a:bodyPr>
          <a:lstStyle/>
          <a:p>
            <a:pPr indent="0" lvl="0" marL="0" rtl="0" algn="ctr">
              <a:lnSpc>
                <a:spcPct val="100000"/>
              </a:lnSpc>
              <a:spcBef>
                <a:spcPts val="0"/>
              </a:spcBef>
              <a:spcAft>
                <a:spcPts val="0"/>
              </a:spcAft>
              <a:buSzPct val="100000"/>
              <a:buNone/>
            </a:pPr>
            <a:r>
              <a:rPr lang="en"/>
              <a:t>Module 5.6</a:t>
            </a:r>
            <a:endParaRPr/>
          </a:p>
          <a:p>
            <a:pPr indent="0" lvl="0" marL="0" rtl="0" algn="ctr">
              <a:lnSpc>
                <a:spcPct val="100000"/>
              </a:lnSpc>
              <a:spcBef>
                <a:spcPts val="0"/>
              </a:spcBef>
              <a:spcAft>
                <a:spcPts val="0"/>
              </a:spcAft>
              <a:buSzPct val="100000"/>
              <a:buNone/>
            </a:pPr>
            <a:r>
              <a:t/>
            </a:r>
            <a:endParaRPr/>
          </a:p>
          <a:p>
            <a:pPr indent="0" lvl="0" marL="0" rtl="0" algn="ctr">
              <a:lnSpc>
                <a:spcPct val="100000"/>
              </a:lnSpc>
              <a:spcBef>
                <a:spcPts val="0"/>
              </a:spcBef>
              <a:spcAft>
                <a:spcPts val="0"/>
              </a:spcAft>
              <a:buSzPct val="100000"/>
              <a:buNone/>
            </a:pPr>
            <a:r>
              <a:rPr lang="en"/>
              <a:t>Text Indices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0"/>
          <p:cNvSpPr txBox="1"/>
          <p:nvPr>
            <p:ph type="title"/>
          </p:nvPr>
        </p:nvSpPr>
        <p:spPr>
          <a:xfrm>
            <a:off x="259675" y="30650"/>
            <a:ext cx="87900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990"/>
              <a:buNone/>
            </a:pPr>
            <a:r>
              <a:rPr lang="en" sz="1920"/>
              <a:t>Example:  Create an Inverted Index with Block Addressing(Cntd..)</a:t>
            </a:r>
            <a:endParaRPr sz="1920"/>
          </a:p>
        </p:txBody>
      </p:sp>
      <p:sp>
        <p:nvSpPr>
          <p:cNvPr id="110" name="Google Shape;110;p10"/>
          <p:cNvSpPr txBox="1"/>
          <p:nvPr>
            <p:ph idx="1" type="body"/>
          </p:nvPr>
        </p:nvSpPr>
        <p:spPr>
          <a:xfrm>
            <a:off x="311700" y="628600"/>
            <a:ext cx="8520600" cy="412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1800"/>
              <a:buNone/>
            </a:pPr>
            <a:r>
              <a:rPr b="1" lang="en" sz="1100">
                <a:solidFill>
                  <a:schemeClr val="dk1"/>
                </a:solidFill>
              </a:rPr>
              <a:t>Step 3: Create Postings Lists</a:t>
            </a:r>
            <a:endParaRPr b="1" sz="1100">
              <a:solidFill>
                <a:schemeClr val="dk1"/>
              </a:solidFill>
            </a:endParaRPr>
          </a:p>
          <a:p>
            <a:pPr indent="0" lvl="0" marL="0" rtl="0" algn="l">
              <a:lnSpc>
                <a:spcPct val="115000"/>
              </a:lnSpc>
              <a:spcBef>
                <a:spcPts val="600"/>
              </a:spcBef>
              <a:spcAft>
                <a:spcPts val="0"/>
              </a:spcAft>
              <a:buSzPts val="1800"/>
              <a:buNone/>
            </a:pPr>
            <a:r>
              <a:rPr lang="en" sz="1100">
                <a:solidFill>
                  <a:schemeClr val="dk1"/>
                </a:solidFill>
              </a:rPr>
              <a:t>After tokenization, the next step is to create a </a:t>
            </a:r>
            <a:r>
              <a:rPr b="1" lang="en" sz="1100">
                <a:solidFill>
                  <a:schemeClr val="dk1"/>
                </a:solidFill>
              </a:rPr>
              <a:t>posting list</a:t>
            </a:r>
            <a:r>
              <a:rPr lang="en" sz="1100">
                <a:solidFill>
                  <a:schemeClr val="dk1"/>
                </a:solidFill>
              </a:rPr>
              <a:t> for each term. A posting list contains the document IDs where the term appears. Here’s what the posting lists look like:</a:t>
            </a:r>
            <a:endParaRPr sz="1100">
              <a:solidFill>
                <a:schemeClr val="dk1"/>
              </a:solidFill>
            </a:endParaRPr>
          </a:p>
          <a:p>
            <a:pPr indent="-298450" lvl="0" marL="457200" rtl="0" algn="l">
              <a:lnSpc>
                <a:spcPct val="115000"/>
              </a:lnSpc>
              <a:spcBef>
                <a:spcPts val="600"/>
              </a:spcBef>
              <a:spcAft>
                <a:spcPts val="0"/>
              </a:spcAft>
              <a:buClr>
                <a:schemeClr val="dk1"/>
              </a:buClr>
              <a:buSzPts val="1100"/>
              <a:buChar char="●"/>
            </a:pPr>
            <a:r>
              <a:rPr b="1" lang="en" sz="1100">
                <a:solidFill>
                  <a:schemeClr val="dk1"/>
                </a:solidFill>
              </a:rPr>
              <a:t>"data"</a:t>
            </a:r>
            <a:r>
              <a:rPr lang="en" sz="1100">
                <a:solidFill>
                  <a:schemeClr val="dk1"/>
                </a:solidFill>
              </a:rPr>
              <a:t> → [Doc 1, Doc 2, Doc 3, Doc 4]</a:t>
            </a:r>
            <a:endParaRPr sz="1100">
              <a:solidFill>
                <a:schemeClr val="dk1"/>
              </a:solidFill>
            </a:endParaRPr>
          </a:p>
          <a:p>
            <a:pPr indent="-298450" lvl="0" marL="457200" rtl="0" algn="l">
              <a:lnSpc>
                <a:spcPct val="115000"/>
              </a:lnSpc>
              <a:spcBef>
                <a:spcPts val="600"/>
              </a:spcBef>
              <a:spcAft>
                <a:spcPts val="0"/>
              </a:spcAft>
              <a:buClr>
                <a:schemeClr val="dk1"/>
              </a:buClr>
              <a:buSzPts val="1100"/>
              <a:buChar char="●"/>
            </a:pPr>
            <a:r>
              <a:rPr b="1" lang="en" sz="1100">
                <a:solidFill>
                  <a:schemeClr val="dk1"/>
                </a:solidFill>
              </a:rPr>
              <a:t>"structures"</a:t>
            </a:r>
            <a:r>
              <a:rPr lang="en" sz="1100">
                <a:solidFill>
                  <a:schemeClr val="dk1"/>
                </a:solidFill>
              </a:rPr>
              <a:t> → [Doc 1, Doc 3, Doc 4]</a:t>
            </a:r>
            <a:endParaRPr sz="1100">
              <a:solidFill>
                <a:schemeClr val="dk1"/>
              </a:solidFill>
            </a:endParaRPr>
          </a:p>
          <a:p>
            <a:pPr indent="-298450" lvl="0" marL="457200" rtl="0" algn="l">
              <a:lnSpc>
                <a:spcPct val="115000"/>
              </a:lnSpc>
              <a:spcBef>
                <a:spcPts val="600"/>
              </a:spcBef>
              <a:spcAft>
                <a:spcPts val="0"/>
              </a:spcAft>
              <a:buClr>
                <a:schemeClr val="dk1"/>
              </a:buClr>
              <a:buSzPts val="1100"/>
              <a:buChar char="●"/>
            </a:pPr>
            <a:r>
              <a:rPr b="1" lang="en" sz="1100">
                <a:solidFill>
                  <a:schemeClr val="dk1"/>
                </a:solidFill>
              </a:rPr>
              <a:t>"algorithms"</a:t>
            </a:r>
            <a:r>
              <a:rPr lang="en" sz="1100">
                <a:solidFill>
                  <a:schemeClr val="dk1"/>
                </a:solidFill>
              </a:rPr>
              <a:t> → [Doc 1, Doc 2]</a:t>
            </a:r>
            <a:endParaRPr sz="1100">
              <a:solidFill>
                <a:schemeClr val="dk1"/>
              </a:solidFill>
            </a:endParaRPr>
          </a:p>
          <a:p>
            <a:pPr indent="-298450" lvl="0" marL="457200" rtl="0" algn="l">
              <a:lnSpc>
                <a:spcPct val="115000"/>
              </a:lnSpc>
              <a:spcBef>
                <a:spcPts val="600"/>
              </a:spcBef>
              <a:spcAft>
                <a:spcPts val="0"/>
              </a:spcAft>
              <a:buClr>
                <a:schemeClr val="dk1"/>
              </a:buClr>
              <a:buSzPts val="1100"/>
              <a:buChar char="●"/>
            </a:pPr>
            <a:r>
              <a:rPr b="1" lang="en" sz="1100">
                <a:solidFill>
                  <a:schemeClr val="dk1"/>
                </a:solidFill>
              </a:rPr>
              <a:t>"processing"</a:t>
            </a:r>
            <a:r>
              <a:rPr lang="en" sz="1100">
                <a:solidFill>
                  <a:schemeClr val="dk1"/>
                </a:solidFill>
              </a:rPr>
              <a:t> → [Doc 2, Doc 3]</a:t>
            </a:r>
            <a:endParaRPr sz="1100">
              <a:solidFill>
                <a:schemeClr val="dk1"/>
              </a:solidFill>
            </a:endParaRPr>
          </a:p>
          <a:p>
            <a:pPr indent="-298450" lvl="0" marL="457200" rtl="0" algn="l">
              <a:lnSpc>
                <a:spcPct val="115000"/>
              </a:lnSpc>
              <a:spcBef>
                <a:spcPts val="600"/>
              </a:spcBef>
              <a:spcAft>
                <a:spcPts val="0"/>
              </a:spcAft>
              <a:buClr>
                <a:schemeClr val="dk1"/>
              </a:buClr>
              <a:buSzPts val="1100"/>
              <a:buChar char="●"/>
            </a:pPr>
            <a:r>
              <a:rPr b="1" lang="en" sz="1100">
                <a:solidFill>
                  <a:schemeClr val="dk1"/>
                </a:solidFill>
              </a:rPr>
              <a:t>"efficient"</a:t>
            </a:r>
            <a:r>
              <a:rPr lang="en" sz="1100">
                <a:solidFill>
                  <a:schemeClr val="dk1"/>
                </a:solidFill>
              </a:rPr>
              <a:t> → [Doc 3, Doc 4]</a:t>
            </a:r>
            <a:endParaRPr sz="1100">
              <a:solidFill>
                <a:schemeClr val="dk1"/>
              </a:solidFill>
            </a:endParaRPr>
          </a:p>
          <a:p>
            <a:pPr indent="-298450" lvl="0" marL="457200" rtl="0" algn="l">
              <a:lnSpc>
                <a:spcPct val="115000"/>
              </a:lnSpc>
              <a:spcBef>
                <a:spcPts val="600"/>
              </a:spcBef>
              <a:spcAft>
                <a:spcPts val="0"/>
              </a:spcAft>
              <a:buClr>
                <a:schemeClr val="dk1"/>
              </a:buClr>
              <a:buSzPts val="1100"/>
              <a:buChar char="●"/>
            </a:pPr>
            <a:r>
              <a:rPr b="1" lang="en" sz="1100">
                <a:solidFill>
                  <a:schemeClr val="dk1"/>
                </a:solidFill>
              </a:rPr>
              <a:t>"retrieval"</a:t>
            </a:r>
            <a:r>
              <a:rPr lang="en" sz="1100">
                <a:solidFill>
                  <a:schemeClr val="dk1"/>
                </a:solidFill>
              </a:rPr>
              <a:t> → [Doc 4]</a:t>
            </a:r>
            <a:endParaRPr sz="1100">
              <a:solidFill>
                <a:schemeClr val="dk1"/>
              </a:solidFill>
            </a:endParaRPr>
          </a:p>
          <a:p>
            <a:pPr indent="-298450" lvl="0" marL="457200" rtl="0" algn="l">
              <a:lnSpc>
                <a:spcPct val="115000"/>
              </a:lnSpc>
              <a:spcBef>
                <a:spcPts val="600"/>
              </a:spcBef>
              <a:spcAft>
                <a:spcPts val="0"/>
              </a:spcAft>
              <a:buClr>
                <a:schemeClr val="dk1"/>
              </a:buClr>
              <a:buSzPts val="1100"/>
              <a:buChar char="●"/>
            </a:pPr>
            <a:r>
              <a:rPr b="1" lang="en" sz="1100">
                <a:solidFill>
                  <a:schemeClr val="dk1"/>
                </a:solidFill>
              </a:rPr>
              <a:t>"enable"</a:t>
            </a:r>
            <a:r>
              <a:rPr lang="en" sz="1100">
                <a:solidFill>
                  <a:schemeClr val="dk1"/>
                </a:solidFill>
              </a:rPr>
              <a:t> → [Doc 3]</a:t>
            </a:r>
            <a:endParaRPr sz="1100">
              <a:solidFill>
                <a:schemeClr val="dk1"/>
              </a:solidFill>
            </a:endParaRPr>
          </a:p>
          <a:p>
            <a:pPr indent="-298450" lvl="0" marL="457200" rtl="0" algn="l">
              <a:lnSpc>
                <a:spcPct val="115000"/>
              </a:lnSpc>
              <a:spcBef>
                <a:spcPts val="600"/>
              </a:spcBef>
              <a:spcAft>
                <a:spcPts val="0"/>
              </a:spcAft>
              <a:buClr>
                <a:schemeClr val="dk1"/>
              </a:buClr>
              <a:buSzPts val="1100"/>
              <a:buChar char="●"/>
            </a:pPr>
            <a:r>
              <a:rPr b="1" lang="en" sz="1100">
                <a:solidFill>
                  <a:schemeClr val="dk1"/>
                </a:solidFill>
              </a:rPr>
              <a:t>"key"</a:t>
            </a:r>
            <a:r>
              <a:rPr lang="en" sz="1100">
                <a:solidFill>
                  <a:schemeClr val="dk1"/>
                </a:solidFill>
              </a:rPr>
              <a:t> → [Doc 2]</a:t>
            </a:r>
            <a:endParaRPr sz="1100">
              <a:solidFill>
                <a:schemeClr val="dk1"/>
              </a:solidFill>
            </a:endParaRPr>
          </a:p>
          <a:p>
            <a:pPr indent="0" lvl="0" marL="457200" rtl="0" algn="l">
              <a:lnSpc>
                <a:spcPct val="115000"/>
              </a:lnSpc>
              <a:spcBef>
                <a:spcPts val="600"/>
              </a:spcBef>
              <a:spcAft>
                <a:spcPts val="0"/>
              </a:spcAft>
              <a:buSzPts val="1800"/>
              <a:buNone/>
            </a:pPr>
            <a:r>
              <a:t/>
            </a:r>
            <a:endParaRPr b="1" sz="1100">
              <a:solidFill>
                <a:schemeClr val="dk1"/>
              </a:solidFill>
            </a:endParaRPr>
          </a:p>
          <a:p>
            <a:pPr indent="0" lvl="0" marL="0" rtl="0" algn="l">
              <a:lnSpc>
                <a:spcPct val="115000"/>
              </a:lnSpc>
              <a:spcBef>
                <a:spcPts val="600"/>
              </a:spcBef>
              <a:spcAft>
                <a:spcPts val="200"/>
              </a:spcAft>
              <a:buSzPts val="852"/>
              <a:buNone/>
            </a:pPr>
            <a:r>
              <a:t/>
            </a:r>
            <a:endParaRPr sz="1052">
              <a:solidFill>
                <a:schemeClr val="dk1"/>
              </a:solidFill>
            </a:endParaRPr>
          </a:p>
        </p:txBody>
      </p:sp>
      <p:sp>
        <p:nvSpPr>
          <p:cNvPr id="111" name="Google Shape;111;p10"/>
          <p:cNvSpPr txBox="1"/>
          <p:nvPr/>
        </p:nvSpPr>
        <p:spPr>
          <a:xfrm>
            <a:off x="354000" y="1851225"/>
            <a:ext cx="8790000" cy="258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1"/>
          <p:cNvSpPr txBox="1"/>
          <p:nvPr>
            <p:ph type="title"/>
          </p:nvPr>
        </p:nvSpPr>
        <p:spPr>
          <a:xfrm>
            <a:off x="259675" y="30650"/>
            <a:ext cx="87900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990"/>
              <a:buNone/>
            </a:pPr>
            <a:r>
              <a:rPr lang="en" sz="1920"/>
              <a:t>Example:  Create an Inverted Index with Block Addressing (Cntd..)</a:t>
            </a:r>
            <a:endParaRPr sz="1920"/>
          </a:p>
        </p:txBody>
      </p:sp>
      <p:sp>
        <p:nvSpPr>
          <p:cNvPr id="117" name="Google Shape;117;p11"/>
          <p:cNvSpPr txBox="1"/>
          <p:nvPr>
            <p:ph idx="1" type="body"/>
          </p:nvPr>
        </p:nvSpPr>
        <p:spPr>
          <a:xfrm>
            <a:off x="311700" y="476200"/>
            <a:ext cx="8520600" cy="4129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b="1" lang="en" sz="1100">
                <a:solidFill>
                  <a:schemeClr val="dk1"/>
                </a:solidFill>
              </a:rPr>
              <a:t>Step 4: Block Addressing</a:t>
            </a:r>
            <a:endParaRPr b="1" sz="1100">
              <a:solidFill>
                <a:schemeClr val="dk1"/>
              </a:solidFill>
            </a:endParaRPr>
          </a:p>
          <a:p>
            <a:pPr indent="0" lvl="0" marL="0" rtl="0" algn="l">
              <a:lnSpc>
                <a:spcPct val="100000"/>
              </a:lnSpc>
              <a:spcBef>
                <a:spcPts val="0"/>
              </a:spcBef>
              <a:spcAft>
                <a:spcPts val="0"/>
              </a:spcAft>
              <a:buSzPts val="1800"/>
              <a:buNone/>
            </a:pPr>
            <a:r>
              <a:t/>
            </a:r>
            <a:endParaRPr b="1" sz="1100">
              <a:solidFill>
                <a:schemeClr val="dk1"/>
              </a:solidFill>
            </a:endParaRPr>
          </a:p>
          <a:p>
            <a:pPr indent="0" lvl="0" marL="0" rtl="0" algn="l">
              <a:lnSpc>
                <a:spcPct val="100000"/>
              </a:lnSpc>
              <a:spcBef>
                <a:spcPts val="0"/>
              </a:spcBef>
              <a:spcAft>
                <a:spcPts val="0"/>
              </a:spcAft>
              <a:buSzPts val="1800"/>
              <a:buNone/>
            </a:pPr>
            <a:r>
              <a:rPr lang="en" sz="1100">
                <a:solidFill>
                  <a:schemeClr val="dk1"/>
                </a:solidFill>
              </a:rPr>
              <a:t>Instead of storing the full posting list as a single long list, we will </a:t>
            </a:r>
            <a:r>
              <a:rPr b="1" lang="en" sz="1100">
                <a:solidFill>
                  <a:schemeClr val="dk1"/>
                </a:solidFill>
              </a:rPr>
              <a:t>divide the postings into blocks</a:t>
            </a:r>
            <a:r>
              <a:rPr lang="en" sz="1100">
                <a:solidFill>
                  <a:schemeClr val="dk1"/>
                </a:solidFill>
              </a:rPr>
              <a:t>. Each block will store a fixed number of document IDs. For simplicity, let’s assume each block can hold </a:t>
            </a:r>
            <a:r>
              <a:rPr b="1" lang="en" sz="1100">
                <a:solidFill>
                  <a:schemeClr val="dk1"/>
                </a:solidFill>
              </a:rPr>
              <a:t>two document IDs</a:t>
            </a:r>
            <a:r>
              <a:rPr lang="en" sz="1100">
                <a:solidFill>
                  <a:schemeClr val="dk1"/>
                </a:solidFill>
              </a:rPr>
              <a:t>.</a:t>
            </a:r>
            <a:endParaRPr sz="1100">
              <a:solidFill>
                <a:schemeClr val="dk1"/>
              </a:solidFill>
            </a:endParaRPr>
          </a:p>
          <a:p>
            <a:pPr indent="0" lvl="0" marL="0" rtl="0" algn="l">
              <a:lnSpc>
                <a:spcPct val="100000"/>
              </a:lnSpc>
              <a:spcBef>
                <a:spcPts val="0"/>
              </a:spcBef>
              <a:spcAft>
                <a:spcPts val="0"/>
              </a:spcAft>
              <a:buSzPts val="1800"/>
              <a:buNone/>
            </a:pPr>
            <a:r>
              <a:t/>
            </a:r>
            <a:endParaRPr sz="1100">
              <a:solidFill>
                <a:schemeClr val="dk1"/>
              </a:solidFill>
            </a:endParaRPr>
          </a:p>
          <a:p>
            <a:pPr indent="0" lvl="0" marL="0" rtl="0" algn="l">
              <a:lnSpc>
                <a:spcPct val="100000"/>
              </a:lnSpc>
              <a:spcBef>
                <a:spcPts val="0"/>
              </a:spcBef>
              <a:spcAft>
                <a:spcPts val="0"/>
              </a:spcAft>
              <a:buSzPts val="1800"/>
              <a:buNone/>
            </a:pPr>
            <a:r>
              <a:rPr b="1" lang="en" sz="1000">
                <a:solidFill>
                  <a:schemeClr val="dk1"/>
                </a:solidFill>
              </a:rPr>
              <a:t>Breaking Postings into Blocks:</a:t>
            </a:r>
            <a:endParaRPr b="1" sz="1000">
              <a:solidFill>
                <a:schemeClr val="dk1"/>
              </a:solidFill>
            </a:endParaRPr>
          </a:p>
          <a:p>
            <a:pPr indent="-298450" lvl="0" marL="457200" rtl="0" algn="l">
              <a:lnSpc>
                <a:spcPct val="100000"/>
              </a:lnSpc>
              <a:spcBef>
                <a:spcPts val="0"/>
              </a:spcBef>
              <a:spcAft>
                <a:spcPts val="0"/>
              </a:spcAft>
              <a:buClr>
                <a:schemeClr val="dk1"/>
              </a:buClr>
              <a:buSzPts val="1100"/>
              <a:buChar char="●"/>
            </a:pPr>
            <a:r>
              <a:rPr b="1" lang="en" sz="1100">
                <a:solidFill>
                  <a:schemeClr val="dk1"/>
                </a:solidFill>
              </a:rPr>
              <a:t>"data"</a:t>
            </a:r>
            <a:r>
              <a:rPr lang="en" sz="1100">
                <a:solidFill>
                  <a:schemeClr val="dk1"/>
                </a:solidFill>
              </a:rPr>
              <a:t> → [Doc 1, Doc 2, Doc 3, Doc 4]</a:t>
            </a:r>
            <a:endParaRPr sz="1100">
              <a:solidFill>
                <a:schemeClr val="dk1"/>
              </a:solidFill>
            </a:endParaRPr>
          </a:p>
          <a:p>
            <a:pPr indent="-298450" lvl="1" marL="914400" rtl="0" algn="l">
              <a:lnSpc>
                <a:spcPct val="100000"/>
              </a:lnSpc>
              <a:spcBef>
                <a:spcPts val="0"/>
              </a:spcBef>
              <a:spcAft>
                <a:spcPts val="0"/>
              </a:spcAft>
              <a:buClr>
                <a:schemeClr val="dk1"/>
              </a:buClr>
              <a:buSzPts val="1100"/>
              <a:buChar char="○"/>
            </a:pPr>
            <a:r>
              <a:rPr b="1" lang="en" sz="1100">
                <a:solidFill>
                  <a:schemeClr val="dk1"/>
                </a:solidFill>
              </a:rPr>
              <a:t>Block 1</a:t>
            </a:r>
            <a:r>
              <a:rPr lang="en" sz="1100">
                <a:solidFill>
                  <a:schemeClr val="dk1"/>
                </a:solidFill>
              </a:rPr>
              <a:t>: [Doc 1, Doc 2]</a:t>
            </a:r>
            <a:endParaRPr sz="1100">
              <a:solidFill>
                <a:schemeClr val="dk1"/>
              </a:solidFill>
            </a:endParaRPr>
          </a:p>
          <a:p>
            <a:pPr indent="-298450" lvl="1" marL="914400" rtl="0" algn="l">
              <a:lnSpc>
                <a:spcPct val="100000"/>
              </a:lnSpc>
              <a:spcBef>
                <a:spcPts val="0"/>
              </a:spcBef>
              <a:spcAft>
                <a:spcPts val="0"/>
              </a:spcAft>
              <a:buClr>
                <a:schemeClr val="dk1"/>
              </a:buClr>
              <a:buSzPts val="1100"/>
              <a:buChar char="○"/>
            </a:pPr>
            <a:r>
              <a:rPr b="1" lang="en" sz="1100">
                <a:solidFill>
                  <a:schemeClr val="dk1"/>
                </a:solidFill>
              </a:rPr>
              <a:t>Block 2</a:t>
            </a:r>
            <a:r>
              <a:rPr lang="en" sz="1100">
                <a:solidFill>
                  <a:schemeClr val="dk1"/>
                </a:solidFill>
              </a:rPr>
              <a:t>: [Doc 3, Doc 4]</a:t>
            </a:r>
            <a:endParaRPr sz="1100">
              <a:solidFill>
                <a:schemeClr val="dk1"/>
              </a:solidFill>
            </a:endParaRPr>
          </a:p>
          <a:p>
            <a:pPr indent="-298450" lvl="0" marL="457200" rtl="0" algn="l">
              <a:lnSpc>
                <a:spcPct val="100000"/>
              </a:lnSpc>
              <a:spcBef>
                <a:spcPts val="0"/>
              </a:spcBef>
              <a:spcAft>
                <a:spcPts val="0"/>
              </a:spcAft>
              <a:buClr>
                <a:schemeClr val="dk1"/>
              </a:buClr>
              <a:buSzPts val="1100"/>
              <a:buChar char="●"/>
            </a:pPr>
            <a:r>
              <a:rPr b="1" lang="en" sz="1100">
                <a:solidFill>
                  <a:schemeClr val="dk1"/>
                </a:solidFill>
              </a:rPr>
              <a:t>"structures"</a:t>
            </a:r>
            <a:r>
              <a:rPr lang="en" sz="1100">
                <a:solidFill>
                  <a:schemeClr val="dk1"/>
                </a:solidFill>
              </a:rPr>
              <a:t> → [Doc 1, Doc 3, Doc 4]</a:t>
            </a:r>
            <a:endParaRPr sz="1100">
              <a:solidFill>
                <a:schemeClr val="dk1"/>
              </a:solidFill>
            </a:endParaRPr>
          </a:p>
          <a:p>
            <a:pPr indent="-298450" lvl="1" marL="914400" rtl="0" algn="l">
              <a:lnSpc>
                <a:spcPct val="100000"/>
              </a:lnSpc>
              <a:spcBef>
                <a:spcPts val="0"/>
              </a:spcBef>
              <a:spcAft>
                <a:spcPts val="0"/>
              </a:spcAft>
              <a:buClr>
                <a:schemeClr val="dk1"/>
              </a:buClr>
              <a:buSzPts val="1100"/>
              <a:buChar char="○"/>
            </a:pPr>
            <a:r>
              <a:rPr b="1" lang="en" sz="1100">
                <a:solidFill>
                  <a:schemeClr val="dk1"/>
                </a:solidFill>
              </a:rPr>
              <a:t>Block 1</a:t>
            </a:r>
            <a:r>
              <a:rPr lang="en" sz="1100">
                <a:solidFill>
                  <a:schemeClr val="dk1"/>
                </a:solidFill>
              </a:rPr>
              <a:t>: [Doc 1, Doc 3]</a:t>
            </a:r>
            <a:endParaRPr sz="1100">
              <a:solidFill>
                <a:schemeClr val="dk1"/>
              </a:solidFill>
            </a:endParaRPr>
          </a:p>
          <a:p>
            <a:pPr indent="-298450" lvl="1" marL="914400" rtl="0" algn="l">
              <a:lnSpc>
                <a:spcPct val="100000"/>
              </a:lnSpc>
              <a:spcBef>
                <a:spcPts val="0"/>
              </a:spcBef>
              <a:spcAft>
                <a:spcPts val="0"/>
              </a:spcAft>
              <a:buClr>
                <a:schemeClr val="dk1"/>
              </a:buClr>
              <a:buSzPts val="1100"/>
              <a:buChar char="○"/>
            </a:pPr>
            <a:r>
              <a:rPr b="1" lang="en" sz="1100">
                <a:solidFill>
                  <a:schemeClr val="dk1"/>
                </a:solidFill>
              </a:rPr>
              <a:t>Block 2</a:t>
            </a:r>
            <a:r>
              <a:rPr lang="en" sz="1100">
                <a:solidFill>
                  <a:schemeClr val="dk1"/>
                </a:solidFill>
              </a:rPr>
              <a:t>: [Doc 4]</a:t>
            </a:r>
            <a:endParaRPr sz="1100">
              <a:solidFill>
                <a:schemeClr val="dk1"/>
              </a:solidFill>
            </a:endParaRPr>
          </a:p>
          <a:p>
            <a:pPr indent="-298450" lvl="0" marL="457200" rtl="0" algn="l">
              <a:lnSpc>
                <a:spcPct val="100000"/>
              </a:lnSpc>
              <a:spcBef>
                <a:spcPts val="0"/>
              </a:spcBef>
              <a:spcAft>
                <a:spcPts val="0"/>
              </a:spcAft>
              <a:buClr>
                <a:schemeClr val="dk1"/>
              </a:buClr>
              <a:buSzPts val="1100"/>
              <a:buChar char="●"/>
            </a:pPr>
            <a:r>
              <a:rPr b="1" lang="en" sz="1100">
                <a:solidFill>
                  <a:schemeClr val="dk1"/>
                </a:solidFill>
              </a:rPr>
              <a:t>"algorithms"</a:t>
            </a:r>
            <a:r>
              <a:rPr lang="en" sz="1100">
                <a:solidFill>
                  <a:schemeClr val="dk1"/>
                </a:solidFill>
              </a:rPr>
              <a:t> → [Doc 1, Doc 2]</a:t>
            </a:r>
            <a:endParaRPr sz="1100">
              <a:solidFill>
                <a:schemeClr val="dk1"/>
              </a:solidFill>
            </a:endParaRPr>
          </a:p>
          <a:p>
            <a:pPr indent="-298450" lvl="1" marL="914400" rtl="0" algn="l">
              <a:lnSpc>
                <a:spcPct val="100000"/>
              </a:lnSpc>
              <a:spcBef>
                <a:spcPts val="0"/>
              </a:spcBef>
              <a:spcAft>
                <a:spcPts val="0"/>
              </a:spcAft>
              <a:buClr>
                <a:schemeClr val="dk1"/>
              </a:buClr>
              <a:buSzPts val="1100"/>
              <a:buChar char="○"/>
            </a:pPr>
            <a:r>
              <a:rPr b="1" lang="en" sz="1100">
                <a:solidFill>
                  <a:schemeClr val="dk1"/>
                </a:solidFill>
              </a:rPr>
              <a:t>Block 1</a:t>
            </a:r>
            <a:r>
              <a:rPr lang="en" sz="1100">
                <a:solidFill>
                  <a:schemeClr val="dk1"/>
                </a:solidFill>
              </a:rPr>
              <a:t>: [Doc 1, Doc 2]</a:t>
            </a:r>
            <a:endParaRPr sz="1100">
              <a:solidFill>
                <a:schemeClr val="dk1"/>
              </a:solidFill>
            </a:endParaRPr>
          </a:p>
          <a:p>
            <a:pPr indent="-298450" lvl="0" marL="457200" rtl="0" algn="l">
              <a:lnSpc>
                <a:spcPct val="100000"/>
              </a:lnSpc>
              <a:spcBef>
                <a:spcPts val="0"/>
              </a:spcBef>
              <a:spcAft>
                <a:spcPts val="0"/>
              </a:spcAft>
              <a:buClr>
                <a:schemeClr val="dk1"/>
              </a:buClr>
              <a:buSzPts val="1100"/>
              <a:buChar char="●"/>
            </a:pPr>
            <a:r>
              <a:rPr b="1" lang="en" sz="1100">
                <a:solidFill>
                  <a:schemeClr val="dk1"/>
                </a:solidFill>
              </a:rPr>
              <a:t>"processing"</a:t>
            </a:r>
            <a:r>
              <a:rPr lang="en" sz="1100">
                <a:solidFill>
                  <a:schemeClr val="dk1"/>
                </a:solidFill>
              </a:rPr>
              <a:t> → [Doc 2, Doc 3]</a:t>
            </a:r>
            <a:endParaRPr sz="1100">
              <a:solidFill>
                <a:schemeClr val="dk1"/>
              </a:solidFill>
            </a:endParaRPr>
          </a:p>
          <a:p>
            <a:pPr indent="-298450" lvl="1" marL="914400" rtl="0" algn="l">
              <a:lnSpc>
                <a:spcPct val="100000"/>
              </a:lnSpc>
              <a:spcBef>
                <a:spcPts val="0"/>
              </a:spcBef>
              <a:spcAft>
                <a:spcPts val="0"/>
              </a:spcAft>
              <a:buClr>
                <a:schemeClr val="dk1"/>
              </a:buClr>
              <a:buSzPts val="1100"/>
              <a:buChar char="○"/>
            </a:pPr>
            <a:r>
              <a:rPr b="1" lang="en" sz="1100">
                <a:solidFill>
                  <a:schemeClr val="dk1"/>
                </a:solidFill>
              </a:rPr>
              <a:t>Block 1</a:t>
            </a:r>
            <a:r>
              <a:rPr lang="en" sz="1100">
                <a:solidFill>
                  <a:schemeClr val="dk1"/>
                </a:solidFill>
              </a:rPr>
              <a:t>: [Doc 2, Doc 3]</a:t>
            </a:r>
            <a:endParaRPr sz="1100">
              <a:solidFill>
                <a:schemeClr val="dk1"/>
              </a:solidFill>
            </a:endParaRPr>
          </a:p>
          <a:p>
            <a:pPr indent="-298450" lvl="0" marL="457200" rtl="0" algn="l">
              <a:lnSpc>
                <a:spcPct val="100000"/>
              </a:lnSpc>
              <a:spcBef>
                <a:spcPts val="0"/>
              </a:spcBef>
              <a:spcAft>
                <a:spcPts val="0"/>
              </a:spcAft>
              <a:buClr>
                <a:schemeClr val="dk1"/>
              </a:buClr>
              <a:buSzPts val="1100"/>
              <a:buChar char="●"/>
            </a:pPr>
            <a:r>
              <a:rPr b="1" lang="en" sz="1100">
                <a:solidFill>
                  <a:schemeClr val="dk1"/>
                </a:solidFill>
              </a:rPr>
              <a:t>"efficient"</a:t>
            </a:r>
            <a:r>
              <a:rPr lang="en" sz="1100">
                <a:solidFill>
                  <a:schemeClr val="dk1"/>
                </a:solidFill>
              </a:rPr>
              <a:t> → [Doc 3, Doc 4]</a:t>
            </a:r>
            <a:endParaRPr sz="1100">
              <a:solidFill>
                <a:schemeClr val="dk1"/>
              </a:solidFill>
            </a:endParaRPr>
          </a:p>
          <a:p>
            <a:pPr indent="-298450" lvl="1" marL="914400" rtl="0" algn="l">
              <a:lnSpc>
                <a:spcPct val="100000"/>
              </a:lnSpc>
              <a:spcBef>
                <a:spcPts val="0"/>
              </a:spcBef>
              <a:spcAft>
                <a:spcPts val="0"/>
              </a:spcAft>
              <a:buClr>
                <a:schemeClr val="dk1"/>
              </a:buClr>
              <a:buSzPts val="1100"/>
              <a:buChar char="○"/>
            </a:pPr>
            <a:r>
              <a:rPr b="1" lang="en" sz="1100">
                <a:solidFill>
                  <a:schemeClr val="dk1"/>
                </a:solidFill>
              </a:rPr>
              <a:t>Block 1</a:t>
            </a:r>
            <a:r>
              <a:rPr lang="en" sz="1100">
                <a:solidFill>
                  <a:schemeClr val="dk1"/>
                </a:solidFill>
              </a:rPr>
              <a:t>: [Doc 3, Doc 4]</a:t>
            </a:r>
            <a:endParaRPr sz="1100">
              <a:solidFill>
                <a:schemeClr val="dk1"/>
              </a:solidFill>
            </a:endParaRPr>
          </a:p>
          <a:p>
            <a:pPr indent="-298450" lvl="0" marL="457200" rtl="0" algn="l">
              <a:lnSpc>
                <a:spcPct val="100000"/>
              </a:lnSpc>
              <a:spcBef>
                <a:spcPts val="0"/>
              </a:spcBef>
              <a:spcAft>
                <a:spcPts val="0"/>
              </a:spcAft>
              <a:buClr>
                <a:schemeClr val="dk1"/>
              </a:buClr>
              <a:buSzPts val="1100"/>
              <a:buChar char="●"/>
            </a:pPr>
            <a:r>
              <a:rPr b="1" lang="en" sz="1100">
                <a:solidFill>
                  <a:schemeClr val="dk1"/>
                </a:solidFill>
              </a:rPr>
              <a:t>"retrieval"</a:t>
            </a:r>
            <a:r>
              <a:rPr lang="en" sz="1100">
                <a:solidFill>
                  <a:schemeClr val="dk1"/>
                </a:solidFill>
              </a:rPr>
              <a:t> → [Doc 4]</a:t>
            </a:r>
            <a:endParaRPr sz="1100">
              <a:solidFill>
                <a:schemeClr val="dk1"/>
              </a:solidFill>
            </a:endParaRPr>
          </a:p>
          <a:p>
            <a:pPr indent="-298450" lvl="1" marL="914400" rtl="0" algn="l">
              <a:lnSpc>
                <a:spcPct val="100000"/>
              </a:lnSpc>
              <a:spcBef>
                <a:spcPts val="0"/>
              </a:spcBef>
              <a:spcAft>
                <a:spcPts val="0"/>
              </a:spcAft>
              <a:buClr>
                <a:schemeClr val="dk1"/>
              </a:buClr>
              <a:buSzPts val="1100"/>
              <a:buChar char="○"/>
            </a:pPr>
            <a:r>
              <a:rPr b="1" lang="en" sz="1100">
                <a:solidFill>
                  <a:schemeClr val="dk1"/>
                </a:solidFill>
              </a:rPr>
              <a:t>Block 1</a:t>
            </a:r>
            <a:r>
              <a:rPr lang="en" sz="1100">
                <a:solidFill>
                  <a:schemeClr val="dk1"/>
                </a:solidFill>
              </a:rPr>
              <a:t>: [Doc 4]</a:t>
            </a:r>
            <a:endParaRPr sz="1100">
              <a:solidFill>
                <a:schemeClr val="dk1"/>
              </a:solidFill>
            </a:endParaRPr>
          </a:p>
          <a:p>
            <a:pPr indent="-298450" lvl="0" marL="457200" rtl="0" algn="l">
              <a:lnSpc>
                <a:spcPct val="100000"/>
              </a:lnSpc>
              <a:spcBef>
                <a:spcPts val="0"/>
              </a:spcBef>
              <a:spcAft>
                <a:spcPts val="0"/>
              </a:spcAft>
              <a:buClr>
                <a:schemeClr val="dk1"/>
              </a:buClr>
              <a:buSzPts val="1100"/>
              <a:buChar char="●"/>
            </a:pPr>
            <a:r>
              <a:rPr b="1" lang="en" sz="1100">
                <a:solidFill>
                  <a:schemeClr val="dk1"/>
                </a:solidFill>
              </a:rPr>
              <a:t>"enable"</a:t>
            </a:r>
            <a:r>
              <a:rPr lang="en" sz="1100">
                <a:solidFill>
                  <a:schemeClr val="dk1"/>
                </a:solidFill>
              </a:rPr>
              <a:t> → [Doc 3]</a:t>
            </a:r>
            <a:endParaRPr sz="1100">
              <a:solidFill>
                <a:schemeClr val="dk1"/>
              </a:solidFill>
            </a:endParaRPr>
          </a:p>
          <a:p>
            <a:pPr indent="-298450" lvl="1" marL="914400" rtl="0" algn="l">
              <a:lnSpc>
                <a:spcPct val="100000"/>
              </a:lnSpc>
              <a:spcBef>
                <a:spcPts val="0"/>
              </a:spcBef>
              <a:spcAft>
                <a:spcPts val="0"/>
              </a:spcAft>
              <a:buClr>
                <a:schemeClr val="dk1"/>
              </a:buClr>
              <a:buSzPts val="1100"/>
              <a:buChar char="○"/>
            </a:pPr>
            <a:r>
              <a:rPr b="1" lang="en" sz="1100">
                <a:solidFill>
                  <a:schemeClr val="dk1"/>
                </a:solidFill>
              </a:rPr>
              <a:t>Block 1</a:t>
            </a:r>
            <a:r>
              <a:rPr lang="en" sz="1100">
                <a:solidFill>
                  <a:schemeClr val="dk1"/>
                </a:solidFill>
              </a:rPr>
              <a:t>: [Doc 3]</a:t>
            </a:r>
            <a:endParaRPr sz="1100">
              <a:solidFill>
                <a:schemeClr val="dk1"/>
              </a:solidFill>
            </a:endParaRPr>
          </a:p>
          <a:p>
            <a:pPr indent="-298450" lvl="0" marL="457200" rtl="0" algn="l">
              <a:lnSpc>
                <a:spcPct val="100000"/>
              </a:lnSpc>
              <a:spcBef>
                <a:spcPts val="0"/>
              </a:spcBef>
              <a:spcAft>
                <a:spcPts val="0"/>
              </a:spcAft>
              <a:buClr>
                <a:schemeClr val="dk1"/>
              </a:buClr>
              <a:buSzPts val="1100"/>
              <a:buChar char="●"/>
            </a:pPr>
            <a:r>
              <a:rPr b="1" lang="en" sz="1100">
                <a:solidFill>
                  <a:schemeClr val="dk1"/>
                </a:solidFill>
              </a:rPr>
              <a:t>"key"</a:t>
            </a:r>
            <a:r>
              <a:rPr lang="en" sz="1100">
                <a:solidFill>
                  <a:schemeClr val="dk1"/>
                </a:solidFill>
              </a:rPr>
              <a:t> → [Doc 2]</a:t>
            </a:r>
            <a:endParaRPr sz="1100">
              <a:solidFill>
                <a:schemeClr val="dk1"/>
              </a:solidFill>
            </a:endParaRPr>
          </a:p>
          <a:p>
            <a:pPr indent="-298450" lvl="1" marL="914400" rtl="0" algn="l">
              <a:lnSpc>
                <a:spcPct val="100000"/>
              </a:lnSpc>
              <a:spcBef>
                <a:spcPts val="0"/>
              </a:spcBef>
              <a:spcAft>
                <a:spcPts val="0"/>
              </a:spcAft>
              <a:buClr>
                <a:schemeClr val="dk1"/>
              </a:buClr>
              <a:buSzPts val="1100"/>
              <a:buChar char="○"/>
            </a:pPr>
            <a:r>
              <a:rPr b="1" lang="en" sz="1100">
                <a:solidFill>
                  <a:schemeClr val="dk1"/>
                </a:solidFill>
              </a:rPr>
              <a:t>Block 1</a:t>
            </a:r>
            <a:r>
              <a:rPr lang="en" sz="1100">
                <a:solidFill>
                  <a:schemeClr val="dk1"/>
                </a:solidFill>
              </a:rPr>
              <a:t>: [Doc 2]</a:t>
            </a:r>
            <a:endParaRPr sz="1100">
              <a:solidFill>
                <a:schemeClr val="dk1"/>
              </a:solidFill>
            </a:endParaRPr>
          </a:p>
          <a:p>
            <a:pPr indent="0" lvl="0" marL="457200" rtl="0" algn="l">
              <a:lnSpc>
                <a:spcPct val="100000"/>
              </a:lnSpc>
              <a:spcBef>
                <a:spcPts val="0"/>
              </a:spcBef>
              <a:spcAft>
                <a:spcPts val="0"/>
              </a:spcAft>
              <a:buSzPts val="1800"/>
              <a:buNone/>
            </a:pPr>
            <a:r>
              <a:t/>
            </a:r>
            <a:endParaRPr b="1" sz="1100">
              <a:solidFill>
                <a:schemeClr val="dk1"/>
              </a:solidFill>
            </a:endParaRPr>
          </a:p>
          <a:p>
            <a:pPr indent="0" lvl="0" marL="0" rtl="0" algn="l">
              <a:lnSpc>
                <a:spcPct val="100000"/>
              </a:lnSpc>
              <a:spcBef>
                <a:spcPts val="0"/>
              </a:spcBef>
              <a:spcAft>
                <a:spcPts val="0"/>
              </a:spcAft>
              <a:buSzPts val="852"/>
              <a:buNone/>
            </a:pPr>
            <a:r>
              <a:t/>
            </a:r>
            <a:endParaRPr sz="1052">
              <a:solidFill>
                <a:schemeClr val="dk1"/>
              </a:solidFill>
            </a:endParaRPr>
          </a:p>
        </p:txBody>
      </p:sp>
      <p:sp>
        <p:nvSpPr>
          <p:cNvPr id="118" name="Google Shape;118;p11"/>
          <p:cNvSpPr txBox="1"/>
          <p:nvPr/>
        </p:nvSpPr>
        <p:spPr>
          <a:xfrm>
            <a:off x="354000" y="1851225"/>
            <a:ext cx="8790000" cy="258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
        <p:nvSpPr>
          <p:cNvPr id="119" name="Google Shape;119;p11"/>
          <p:cNvSpPr txBox="1"/>
          <p:nvPr/>
        </p:nvSpPr>
        <p:spPr>
          <a:xfrm>
            <a:off x="4225800" y="1475775"/>
            <a:ext cx="4497000" cy="3337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100"/>
              </a:spcBef>
              <a:spcAft>
                <a:spcPts val="0"/>
              </a:spcAft>
              <a:buClr>
                <a:schemeClr val="dk1"/>
              </a:buClr>
              <a:buSzPts val="1100"/>
              <a:buFont typeface="Arial"/>
              <a:buNone/>
            </a:pPr>
            <a:r>
              <a:rPr b="1" i="0" lang="en" sz="1000" u="none" cap="none" strike="noStrike">
                <a:solidFill>
                  <a:schemeClr val="dk1"/>
                </a:solidFill>
                <a:latin typeface="Arial"/>
                <a:ea typeface="Arial"/>
                <a:cs typeface="Arial"/>
                <a:sym typeface="Arial"/>
              </a:rPr>
              <a:t>Inverted Index with Block Addressing looks as follows:</a:t>
            </a:r>
            <a:endParaRPr b="1" i="0" sz="10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Each term points to a list of </a:t>
            </a:r>
            <a:r>
              <a:rPr b="1" i="0" lang="en" sz="1100" u="none" cap="none" strike="noStrike">
                <a:solidFill>
                  <a:schemeClr val="dk1"/>
                </a:solidFill>
                <a:latin typeface="Arial"/>
                <a:ea typeface="Arial"/>
                <a:cs typeface="Arial"/>
                <a:sym typeface="Arial"/>
              </a:rPr>
              <a:t>blocks</a:t>
            </a:r>
            <a:r>
              <a:rPr b="0" i="0" lang="en" sz="1100" u="none" cap="none" strike="noStrike">
                <a:solidFill>
                  <a:schemeClr val="dk1"/>
                </a:solidFill>
                <a:latin typeface="Arial"/>
                <a:ea typeface="Arial"/>
                <a:cs typeface="Arial"/>
                <a:sym typeface="Arial"/>
              </a:rPr>
              <a:t>, and each block contains a set of document IDs:</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1200"/>
              </a:spcBef>
              <a:spcAft>
                <a:spcPts val="0"/>
              </a:spcAft>
              <a:buClr>
                <a:schemeClr val="dk1"/>
              </a:buClr>
              <a:buSzPts val="1100"/>
              <a:buFont typeface="Arial"/>
              <a:buChar char="●"/>
            </a:pPr>
            <a:r>
              <a:rPr b="1" i="0" lang="en" sz="1100" u="none" cap="none" strike="noStrike">
                <a:solidFill>
                  <a:schemeClr val="dk1"/>
                </a:solidFill>
                <a:latin typeface="Arial"/>
                <a:ea typeface="Arial"/>
                <a:cs typeface="Arial"/>
                <a:sym typeface="Arial"/>
              </a:rPr>
              <a:t>"data"</a:t>
            </a:r>
            <a:r>
              <a:rPr b="0" i="0" lang="en" sz="1100" u="none" cap="none" strike="noStrike">
                <a:solidFill>
                  <a:schemeClr val="dk1"/>
                </a:solidFill>
                <a:latin typeface="Arial"/>
                <a:ea typeface="Arial"/>
                <a:cs typeface="Arial"/>
                <a:sym typeface="Arial"/>
              </a:rPr>
              <a:t> → Block 1: [Doc 1, Doc 2], Block 2: [Doc 3, Doc 4]</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1" i="0" lang="en" sz="1100" u="none" cap="none" strike="noStrike">
                <a:solidFill>
                  <a:schemeClr val="dk1"/>
                </a:solidFill>
                <a:latin typeface="Arial"/>
                <a:ea typeface="Arial"/>
                <a:cs typeface="Arial"/>
                <a:sym typeface="Arial"/>
              </a:rPr>
              <a:t>"structures"</a:t>
            </a:r>
            <a:r>
              <a:rPr b="0" i="0" lang="en" sz="1100" u="none" cap="none" strike="noStrike">
                <a:solidFill>
                  <a:schemeClr val="dk1"/>
                </a:solidFill>
                <a:latin typeface="Arial"/>
                <a:ea typeface="Arial"/>
                <a:cs typeface="Arial"/>
                <a:sym typeface="Arial"/>
              </a:rPr>
              <a:t> → Block 1: [Doc 1, Doc 3], Block 2: [Doc 4]</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1" i="0" lang="en" sz="1100" u="none" cap="none" strike="noStrike">
                <a:solidFill>
                  <a:schemeClr val="dk1"/>
                </a:solidFill>
                <a:latin typeface="Arial"/>
                <a:ea typeface="Arial"/>
                <a:cs typeface="Arial"/>
                <a:sym typeface="Arial"/>
              </a:rPr>
              <a:t>"algorithms"</a:t>
            </a:r>
            <a:r>
              <a:rPr b="0" i="0" lang="en" sz="1100" u="none" cap="none" strike="noStrike">
                <a:solidFill>
                  <a:schemeClr val="dk1"/>
                </a:solidFill>
                <a:latin typeface="Arial"/>
                <a:ea typeface="Arial"/>
                <a:cs typeface="Arial"/>
                <a:sym typeface="Arial"/>
              </a:rPr>
              <a:t> → Block 1: [Doc 1, Doc 2]</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1" i="0" lang="en" sz="1100" u="none" cap="none" strike="noStrike">
                <a:solidFill>
                  <a:schemeClr val="dk1"/>
                </a:solidFill>
                <a:latin typeface="Arial"/>
                <a:ea typeface="Arial"/>
                <a:cs typeface="Arial"/>
                <a:sym typeface="Arial"/>
              </a:rPr>
              <a:t>"processing"</a:t>
            </a:r>
            <a:r>
              <a:rPr b="0" i="0" lang="en" sz="1100" u="none" cap="none" strike="noStrike">
                <a:solidFill>
                  <a:schemeClr val="dk1"/>
                </a:solidFill>
                <a:latin typeface="Arial"/>
                <a:ea typeface="Arial"/>
                <a:cs typeface="Arial"/>
                <a:sym typeface="Arial"/>
              </a:rPr>
              <a:t> → Block 1: [Doc 2, Doc 3]</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1" i="0" lang="en" sz="1100" u="none" cap="none" strike="noStrike">
                <a:solidFill>
                  <a:schemeClr val="dk1"/>
                </a:solidFill>
                <a:latin typeface="Arial"/>
                <a:ea typeface="Arial"/>
                <a:cs typeface="Arial"/>
                <a:sym typeface="Arial"/>
              </a:rPr>
              <a:t>"efficient"</a:t>
            </a:r>
            <a:r>
              <a:rPr b="0" i="0" lang="en" sz="1100" u="none" cap="none" strike="noStrike">
                <a:solidFill>
                  <a:schemeClr val="dk1"/>
                </a:solidFill>
                <a:latin typeface="Arial"/>
                <a:ea typeface="Arial"/>
                <a:cs typeface="Arial"/>
                <a:sym typeface="Arial"/>
              </a:rPr>
              <a:t> → Block 1: [Doc 3, Doc 4]</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1" i="0" lang="en" sz="1100" u="none" cap="none" strike="noStrike">
                <a:solidFill>
                  <a:schemeClr val="dk1"/>
                </a:solidFill>
                <a:latin typeface="Arial"/>
                <a:ea typeface="Arial"/>
                <a:cs typeface="Arial"/>
                <a:sym typeface="Arial"/>
              </a:rPr>
              <a:t>"retrieval"</a:t>
            </a:r>
            <a:r>
              <a:rPr b="0" i="0" lang="en" sz="1100" u="none" cap="none" strike="noStrike">
                <a:solidFill>
                  <a:schemeClr val="dk1"/>
                </a:solidFill>
                <a:latin typeface="Arial"/>
                <a:ea typeface="Arial"/>
                <a:cs typeface="Arial"/>
                <a:sym typeface="Arial"/>
              </a:rPr>
              <a:t> → Block 1: [Doc 4]</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1" i="0" lang="en" sz="1100" u="none" cap="none" strike="noStrike">
                <a:solidFill>
                  <a:schemeClr val="dk1"/>
                </a:solidFill>
                <a:latin typeface="Arial"/>
                <a:ea typeface="Arial"/>
                <a:cs typeface="Arial"/>
                <a:sym typeface="Arial"/>
              </a:rPr>
              <a:t>"enable"</a:t>
            </a:r>
            <a:r>
              <a:rPr b="0" i="0" lang="en" sz="1100" u="none" cap="none" strike="noStrike">
                <a:solidFill>
                  <a:schemeClr val="dk1"/>
                </a:solidFill>
                <a:latin typeface="Arial"/>
                <a:ea typeface="Arial"/>
                <a:cs typeface="Arial"/>
                <a:sym typeface="Arial"/>
              </a:rPr>
              <a:t> → Block 1: [Doc 3]</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1" i="0" lang="en" sz="1100" u="none" cap="none" strike="noStrike">
                <a:solidFill>
                  <a:schemeClr val="dk1"/>
                </a:solidFill>
                <a:latin typeface="Arial"/>
                <a:ea typeface="Arial"/>
                <a:cs typeface="Arial"/>
                <a:sym typeface="Arial"/>
              </a:rPr>
              <a:t>"key"</a:t>
            </a:r>
            <a:r>
              <a:rPr b="0" i="0" lang="en" sz="1100" u="none" cap="none" strike="noStrike">
                <a:solidFill>
                  <a:schemeClr val="dk1"/>
                </a:solidFill>
                <a:latin typeface="Arial"/>
                <a:ea typeface="Arial"/>
                <a:cs typeface="Arial"/>
                <a:sym typeface="Arial"/>
              </a:rPr>
              <a:t> → Block 1: [Doc 2]</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2"/>
          <p:cNvSpPr txBox="1"/>
          <p:nvPr/>
        </p:nvSpPr>
        <p:spPr>
          <a:xfrm>
            <a:off x="0" y="0"/>
            <a:ext cx="9101700" cy="738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400"/>
              </a:spcBef>
              <a:spcAft>
                <a:spcPts val="0"/>
              </a:spcAft>
              <a:buClr>
                <a:srgbClr val="000000"/>
              </a:buClr>
              <a:buSzPts val="1300"/>
              <a:buFont typeface="Arial"/>
              <a:buNone/>
            </a:pPr>
            <a:r>
              <a:rPr b="1" i="0" lang="en" sz="1300" u="none" cap="none" strike="noStrike">
                <a:solidFill>
                  <a:schemeClr val="dk1"/>
                </a:solidFill>
                <a:latin typeface="Arial"/>
                <a:ea typeface="Arial"/>
                <a:cs typeface="Arial"/>
                <a:sym typeface="Arial"/>
              </a:rPr>
              <a:t>Step 5: Query Processing with Block Addressing</a:t>
            </a:r>
            <a:endParaRPr b="1" i="0" sz="13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1200"/>
              </a:spcAft>
              <a:buClr>
                <a:srgbClr val="000000"/>
              </a:buClr>
              <a:buSzPts val="1100"/>
              <a:buFont typeface="Arial"/>
              <a:buNone/>
            </a:pPr>
            <a:r>
              <a:rPr b="0" i="0" lang="en" sz="1100" u="none" cap="none" strike="noStrike">
                <a:solidFill>
                  <a:schemeClr val="dk1"/>
                </a:solidFill>
                <a:latin typeface="Arial"/>
                <a:ea typeface="Arial"/>
                <a:cs typeface="Arial"/>
                <a:sym typeface="Arial"/>
              </a:rPr>
              <a:t>Now, let’s look at how block addressing improves search performance using the following query: </a:t>
            </a:r>
            <a:r>
              <a:rPr b="1" i="0" lang="en" sz="1100" u="none" cap="none" strike="noStrike">
                <a:solidFill>
                  <a:schemeClr val="dk1"/>
                </a:solidFill>
                <a:latin typeface="Arial"/>
                <a:ea typeface="Arial"/>
                <a:cs typeface="Arial"/>
                <a:sym typeface="Arial"/>
              </a:rPr>
              <a:t>"data AND structures"</a:t>
            </a:r>
            <a:r>
              <a:rPr b="0" i="0" lang="en" sz="1100" u="none" cap="none" strike="noStrike">
                <a:solidFill>
                  <a:schemeClr val="dk1"/>
                </a:solidFill>
                <a:latin typeface="Arial"/>
                <a:ea typeface="Arial"/>
                <a:cs typeface="Arial"/>
                <a:sym typeface="Arial"/>
              </a:rPr>
              <a:t>.</a:t>
            </a:r>
            <a:endParaRPr b="0" i="0" sz="1100" u="none" cap="none" strike="noStrike">
              <a:solidFill>
                <a:schemeClr val="dk1"/>
              </a:solidFill>
              <a:latin typeface="Arial"/>
              <a:ea typeface="Arial"/>
              <a:cs typeface="Arial"/>
              <a:sym typeface="Arial"/>
            </a:endParaRPr>
          </a:p>
        </p:txBody>
      </p:sp>
      <p:sp>
        <p:nvSpPr>
          <p:cNvPr id="125" name="Google Shape;125;p12"/>
          <p:cNvSpPr txBox="1"/>
          <p:nvPr/>
        </p:nvSpPr>
        <p:spPr>
          <a:xfrm>
            <a:off x="85700" y="862675"/>
            <a:ext cx="3151500" cy="327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
        <p:nvSpPr>
          <p:cNvPr id="126" name="Google Shape;126;p12"/>
          <p:cNvSpPr txBox="1"/>
          <p:nvPr/>
        </p:nvSpPr>
        <p:spPr>
          <a:xfrm>
            <a:off x="85700" y="738000"/>
            <a:ext cx="2817000" cy="22248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100"/>
              </a:spcBef>
              <a:spcAft>
                <a:spcPts val="0"/>
              </a:spcAft>
              <a:buClr>
                <a:srgbClr val="000000"/>
              </a:buClr>
              <a:buSzPts val="1000"/>
              <a:buFont typeface="Arial"/>
              <a:buNone/>
            </a:pPr>
            <a:r>
              <a:rPr b="1" i="0" lang="en" sz="1000" u="none" cap="none" strike="noStrike">
                <a:solidFill>
                  <a:schemeClr val="dk1"/>
                </a:solidFill>
                <a:latin typeface="Arial"/>
                <a:ea typeface="Arial"/>
                <a:cs typeface="Arial"/>
                <a:sym typeface="Arial"/>
              </a:rPr>
              <a:t>Step 5.1: Retrieve Postings for "data" and "structures"</a:t>
            </a:r>
            <a:endParaRPr b="1" i="0" sz="1000" u="none" cap="none" strike="noStrike">
              <a:solidFill>
                <a:schemeClr val="dk1"/>
              </a:solidFill>
              <a:latin typeface="Arial"/>
              <a:ea typeface="Arial"/>
              <a:cs typeface="Arial"/>
              <a:sym typeface="Arial"/>
            </a:endParaRPr>
          </a:p>
          <a:p>
            <a:pPr indent="-298450" lvl="0" marL="457200" marR="0" rtl="0" algn="l">
              <a:lnSpc>
                <a:spcPct val="115000"/>
              </a:lnSpc>
              <a:spcBef>
                <a:spcPts val="120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For </a:t>
            </a:r>
            <a:r>
              <a:rPr b="1" i="0" lang="en" sz="1100" u="none" cap="none" strike="noStrike">
                <a:solidFill>
                  <a:schemeClr val="dk1"/>
                </a:solidFill>
                <a:latin typeface="Arial"/>
                <a:ea typeface="Arial"/>
                <a:cs typeface="Arial"/>
                <a:sym typeface="Arial"/>
              </a:rPr>
              <a:t>"data"</a:t>
            </a:r>
            <a:r>
              <a:rPr b="0" i="0" lang="en" sz="1100" u="none" cap="none" strike="noStrike">
                <a:solidFill>
                  <a:schemeClr val="dk1"/>
                </a:solidFill>
                <a:latin typeface="Arial"/>
                <a:ea typeface="Arial"/>
                <a:cs typeface="Arial"/>
                <a:sym typeface="Arial"/>
              </a:rPr>
              <a:t>, the inverted index points to:</a:t>
            </a:r>
            <a:endParaRPr b="0" i="0" sz="1100" u="none" cap="none" strike="noStrike">
              <a:solidFill>
                <a:schemeClr val="dk1"/>
              </a:solidFill>
              <a:latin typeface="Arial"/>
              <a:ea typeface="Arial"/>
              <a:cs typeface="Arial"/>
              <a:sym typeface="Arial"/>
            </a:endParaRPr>
          </a:p>
          <a:p>
            <a:pPr indent="-298450" lvl="1" marL="914400" marR="0" rtl="0" algn="l">
              <a:lnSpc>
                <a:spcPct val="115000"/>
              </a:lnSpc>
              <a:spcBef>
                <a:spcPts val="0"/>
              </a:spcBef>
              <a:spcAft>
                <a:spcPts val="0"/>
              </a:spcAft>
              <a:buClr>
                <a:schemeClr val="dk1"/>
              </a:buClr>
              <a:buSzPts val="1100"/>
              <a:buFont typeface="Arial"/>
              <a:buChar char="○"/>
            </a:pPr>
            <a:r>
              <a:rPr b="1" i="0" lang="en" sz="1100" u="none" cap="none" strike="noStrike">
                <a:solidFill>
                  <a:schemeClr val="dk1"/>
                </a:solidFill>
                <a:latin typeface="Arial"/>
                <a:ea typeface="Arial"/>
                <a:cs typeface="Arial"/>
                <a:sym typeface="Arial"/>
              </a:rPr>
              <a:t>Block 1</a:t>
            </a:r>
            <a:r>
              <a:rPr b="0" i="0" lang="en" sz="1100" u="none" cap="none" strike="noStrike">
                <a:solidFill>
                  <a:schemeClr val="dk1"/>
                </a:solidFill>
                <a:latin typeface="Arial"/>
                <a:ea typeface="Arial"/>
                <a:cs typeface="Arial"/>
                <a:sym typeface="Arial"/>
              </a:rPr>
              <a:t>: [Doc 1, Doc 2]</a:t>
            </a:r>
            <a:endParaRPr b="0" i="0" sz="1100" u="none" cap="none" strike="noStrike">
              <a:solidFill>
                <a:schemeClr val="dk1"/>
              </a:solidFill>
              <a:latin typeface="Arial"/>
              <a:ea typeface="Arial"/>
              <a:cs typeface="Arial"/>
              <a:sym typeface="Arial"/>
            </a:endParaRPr>
          </a:p>
          <a:p>
            <a:pPr indent="-298450" lvl="1" marL="914400" marR="0" rtl="0" algn="l">
              <a:lnSpc>
                <a:spcPct val="115000"/>
              </a:lnSpc>
              <a:spcBef>
                <a:spcPts val="0"/>
              </a:spcBef>
              <a:spcAft>
                <a:spcPts val="0"/>
              </a:spcAft>
              <a:buClr>
                <a:schemeClr val="dk1"/>
              </a:buClr>
              <a:buSzPts val="1100"/>
              <a:buFont typeface="Arial"/>
              <a:buChar char="○"/>
            </a:pPr>
            <a:r>
              <a:rPr b="1" i="0" lang="en" sz="1100" u="none" cap="none" strike="noStrike">
                <a:solidFill>
                  <a:schemeClr val="dk1"/>
                </a:solidFill>
                <a:latin typeface="Arial"/>
                <a:ea typeface="Arial"/>
                <a:cs typeface="Arial"/>
                <a:sym typeface="Arial"/>
              </a:rPr>
              <a:t>Block 2</a:t>
            </a:r>
            <a:r>
              <a:rPr b="0" i="0" lang="en" sz="1100" u="none" cap="none" strike="noStrike">
                <a:solidFill>
                  <a:schemeClr val="dk1"/>
                </a:solidFill>
                <a:latin typeface="Arial"/>
                <a:ea typeface="Arial"/>
                <a:cs typeface="Arial"/>
                <a:sym typeface="Arial"/>
              </a:rPr>
              <a:t>: [Doc 3, Doc 4]</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For </a:t>
            </a:r>
            <a:r>
              <a:rPr b="1" i="0" lang="en" sz="1100" u="none" cap="none" strike="noStrike">
                <a:solidFill>
                  <a:schemeClr val="dk1"/>
                </a:solidFill>
                <a:latin typeface="Arial"/>
                <a:ea typeface="Arial"/>
                <a:cs typeface="Arial"/>
                <a:sym typeface="Arial"/>
              </a:rPr>
              <a:t>"structures"</a:t>
            </a:r>
            <a:r>
              <a:rPr b="0" i="0" lang="en" sz="1100" u="none" cap="none" strike="noStrike">
                <a:solidFill>
                  <a:schemeClr val="dk1"/>
                </a:solidFill>
                <a:latin typeface="Arial"/>
                <a:ea typeface="Arial"/>
                <a:cs typeface="Arial"/>
                <a:sym typeface="Arial"/>
              </a:rPr>
              <a:t>, the inverted index points to:</a:t>
            </a:r>
            <a:endParaRPr b="0" i="0" sz="1100" u="none" cap="none" strike="noStrike">
              <a:solidFill>
                <a:schemeClr val="dk1"/>
              </a:solidFill>
              <a:latin typeface="Arial"/>
              <a:ea typeface="Arial"/>
              <a:cs typeface="Arial"/>
              <a:sym typeface="Arial"/>
            </a:endParaRPr>
          </a:p>
          <a:p>
            <a:pPr indent="-298450" lvl="1" marL="914400" marR="0" rtl="0" algn="l">
              <a:lnSpc>
                <a:spcPct val="115000"/>
              </a:lnSpc>
              <a:spcBef>
                <a:spcPts val="0"/>
              </a:spcBef>
              <a:spcAft>
                <a:spcPts val="0"/>
              </a:spcAft>
              <a:buClr>
                <a:schemeClr val="dk1"/>
              </a:buClr>
              <a:buSzPts val="1100"/>
              <a:buFont typeface="Arial"/>
              <a:buChar char="○"/>
            </a:pPr>
            <a:r>
              <a:rPr b="1" i="0" lang="en" sz="1100" u="none" cap="none" strike="noStrike">
                <a:solidFill>
                  <a:schemeClr val="dk1"/>
                </a:solidFill>
                <a:latin typeface="Arial"/>
                <a:ea typeface="Arial"/>
                <a:cs typeface="Arial"/>
                <a:sym typeface="Arial"/>
              </a:rPr>
              <a:t>Block 1</a:t>
            </a:r>
            <a:r>
              <a:rPr b="0" i="0" lang="en" sz="1100" u="none" cap="none" strike="noStrike">
                <a:solidFill>
                  <a:schemeClr val="dk1"/>
                </a:solidFill>
                <a:latin typeface="Arial"/>
                <a:ea typeface="Arial"/>
                <a:cs typeface="Arial"/>
                <a:sym typeface="Arial"/>
              </a:rPr>
              <a:t>: [Doc 1, Doc 3]</a:t>
            </a:r>
            <a:endParaRPr b="0" i="0" sz="1100" u="none" cap="none" strike="noStrike">
              <a:solidFill>
                <a:schemeClr val="dk1"/>
              </a:solidFill>
              <a:latin typeface="Arial"/>
              <a:ea typeface="Arial"/>
              <a:cs typeface="Arial"/>
              <a:sym typeface="Arial"/>
            </a:endParaRPr>
          </a:p>
          <a:p>
            <a:pPr indent="-298450" lvl="1" marL="914400" marR="0" rtl="0" algn="l">
              <a:lnSpc>
                <a:spcPct val="115000"/>
              </a:lnSpc>
              <a:spcBef>
                <a:spcPts val="0"/>
              </a:spcBef>
              <a:spcAft>
                <a:spcPts val="0"/>
              </a:spcAft>
              <a:buClr>
                <a:schemeClr val="dk1"/>
              </a:buClr>
              <a:buSzPts val="1100"/>
              <a:buFont typeface="Arial"/>
              <a:buChar char="○"/>
            </a:pPr>
            <a:r>
              <a:rPr b="1" i="0" lang="en" sz="1100" u="none" cap="none" strike="noStrike">
                <a:solidFill>
                  <a:schemeClr val="dk1"/>
                </a:solidFill>
                <a:latin typeface="Arial"/>
                <a:ea typeface="Arial"/>
                <a:cs typeface="Arial"/>
                <a:sym typeface="Arial"/>
              </a:rPr>
              <a:t>Block 2</a:t>
            </a:r>
            <a:r>
              <a:rPr b="0" i="0" lang="en" sz="1100" u="none" cap="none" strike="noStrike">
                <a:solidFill>
                  <a:schemeClr val="dk1"/>
                </a:solidFill>
                <a:latin typeface="Arial"/>
                <a:ea typeface="Arial"/>
                <a:cs typeface="Arial"/>
                <a:sym typeface="Arial"/>
              </a:rPr>
              <a:t>: [Doc 4]</a:t>
            </a:r>
            <a:endParaRPr b="0" i="0" sz="1100" u="none" cap="none" strike="noStrike">
              <a:solidFill>
                <a:schemeClr val="dk1"/>
              </a:solidFill>
              <a:latin typeface="Arial"/>
              <a:ea typeface="Arial"/>
              <a:cs typeface="Arial"/>
              <a:sym typeface="Arial"/>
            </a:endParaRPr>
          </a:p>
        </p:txBody>
      </p:sp>
      <p:sp>
        <p:nvSpPr>
          <p:cNvPr id="127" name="Google Shape;127;p12"/>
          <p:cNvSpPr txBox="1"/>
          <p:nvPr/>
        </p:nvSpPr>
        <p:spPr>
          <a:xfrm>
            <a:off x="2813550" y="738000"/>
            <a:ext cx="3537900" cy="4395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100"/>
              </a:spcBef>
              <a:spcAft>
                <a:spcPts val="0"/>
              </a:spcAft>
              <a:buClr>
                <a:srgbClr val="000000"/>
              </a:buClr>
              <a:buSzPts val="1000"/>
              <a:buFont typeface="Arial"/>
              <a:buNone/>
            </a:pPr>
            <a:r>
              <a:rPr b="1" i="0" lang="en" sz="1000" u="none" cap="none" strike="noStrike">
                <a:solidFill>
                  <a:schemeClr val="dk1"/>
                </a:solidFill>
                <a:latin typeface="Arial"/>
                <a:ea typeface="Arial"/>
                <a:cs typeface="Arial"/>
                <a:sym typeface="Arial"/>
              </a:rPr>
              <a:t>Step 5.2: Intersect the Postings</a:t>
            </a:r>
            <a:endParaRPr b="1" i="0" sz="1000" u="none" cap="none" strike="noStrike">
              <a:solidFill>
                <a:schemeClr val="dk1"/>
              </a:solidFill>
              <a:latin typeface="Arial"/>
              <a:ea typeface="Arial"/>
              <a:cs typeface="Arial"/>
              <a:sym typeface="Arial"/>
            </a:endParaRPr>
          </a:p>
          <a:p>
            <a:pPr indent="-298450" lvl="0" marL="457200" marR="0" rtl="0" algn="l">
              <a:lnSpc>
                <a:spcPct val="115000"/>
              </a:lnSpc>
              <a:spcBef>
                <a:spcPts val="120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To answer the query "data AND structures," we need to find documents that appear in both the posting lists for "data" and "structures." </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With block addressing, we only need to intersect the document IDs in the corresponding blocks.</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100"/>
              <a:buFont typeface="Arial"/>
              <a:buNone/>
            </a:pPr>
            <a:r>
              <a:rPr b="1" i="0" lang="en" sz="1100" u="none" cap="none" strike="noStrike">
                <a:solidFill>
                  <a:schemeClr val="dk1"/>
                </a:solidFill>
                <a:latin typeface="Arial"/>
                <a:ea typeface="Arial"/>
                <a:cs typeface="Arial"/>
                <a:sym typeface="Arial"/>
              </a:rPr>
              <a:t>Intersecting the Blocks:</a:t>
            </a:r>
            <a:endParaRPr b="1" i="0" sz="1100" u="none" cap="none" strike="noStrike">
              <a:solidFill>
                <a:schemeClr val="dk1"/>
              </a:solidFill>
              <a:latin typeface="Arial"/>
              <a:ea typeface="Arial"/>
              <a:cs typeface="Arial"/>
              <a:sym typeface="Arial"/>
            </a:endParaRPr>
          </a:p>
          <a:p>
            <a:pPr indent="-298450" lvl="0" marL="457200" marR="0" rtl="0" algn="l">
              <a:lnSpc>
                <a:spcPct val="115000"/>
              </a:lnSpc>
              <a:spcBef>
                <a:spcPts val="1200"/>
              </a:spcBef>
              <a:spcAft>
                <a:spcPts val="0"/>
              </a:spcAft>
              <a:buClr>
                <a:schemeClr val="dk1"/>
              </a:buClr>
              <a:buSzPts val="1100"/>
              <a:buFont typeface="Arial"/>
              <a:buChar char="●"/>
            </a:pPr>
            <a:r>
              <a:rPr b="1" i="0" lang="en" sz="1100" u="none" cap="none" strike="noStrike">
                <a:solidFill>
                  <a:schemeClr val="dk1"/>
                </a:solidFill>
                <a:latin typeface="Arial"/>
                <a:ea typeface="Arial"/>
                <a:cs typeface="Arial"/>
                <a:sym typeface="Arial"/>
              </a:rPr>
              <a:t>Block 1</a:t>
            </a:r>
            <a:r>
              <a:rPr b="0" i="0" lang="en" sz="1100" u="none" cap="none" strike="noStrike">
                <a:solidFill>
                  <a:schemeClr val="dk1"/>
                </a:solidFill>
                <a:latin typeface="Arial"/>
                <a:ea typeface="Arial"/>
                <a:cs typeface="Arial"/>
                <a:sym typeface="Arial"/>
              </a:rPr>
              <a:t> for "data" ([Doc 1, Doc 2]) and </a:t>
            </a:r>
            <a:r>
              <a:rPr b="1" i="0" lang="en" sz="1100" u="none" cap="none" strike="noStrike">
                <a:solidFill>
                  <a:schemeClr val="dk1"/>
                </a:solidFill>
                <a:latin typeface="Arial"/>
                <a:ea typeface="Arial"/>
                <a:cs typeface="Arial"/>
                <a:sym typeface="Arial"/>
              </a:rPr>
              <a:t>Block 1</a:t>
            </a:r>
            <a:r>
              <a:rPr b="0" i="0" lang="en" sz="1100" u="none" cap="none" strike="noStrike">
                <a:solidFill>
                  <a:schemeClr val="dk1"/>
                </a:solidFill>
                <a:latin typeface="Arial"/>
                <a:ea typeface="Arial"/>
                <a:cs typeface="Arial"/>
                <a:sym typeface="Arial"/>
              </a:rPr>
              <a:t> for "structures" ([Doc 1, Doc 3]):</a:t>
            </a:r>
            <a:endParaRPr b="0" i="0" sz="1100" u="none" cap="none" strike="noStrike">
              <a:solidFill>
                <a:schemeClr val="dk1"/>
              </a:solidFill>
              <a:latin typeface="Arial"/>
              <a:ea typeface="Arial"/>
              <a:cs typeface="Arial"/>
              <a:sym typeface="Arial"/>
            </a:endParaRPr>
          </a:p>
          <a:p>
            <a:pPr indent="-298450" lvl="1" marL="914400" marR="0" rtl="0" algn="l">
              <a:lnSpc>
                <a:spcPct val="115000"/>
              </a:lnSpc>
              <a:spcBef>
                <a:spcPts val="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Intersection → [Doc 1] (Doc 1 appears in both Block 1 for "data" and Block 1 for "structures")</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1" i="0" lang="en" sz="1100" u="none" cap="none" strike="noStrike">
                <a:solidFill>
                  <a:schemeClr val="dk1"/>
                </a:solidFill>
                <a:latin typeface="Arial"/>
                <a:ea typeface="Arial"/>
                <a:cs typeface="Arial"/>
                <a:sym typeface="Arial"/>
              </a:rPr>
              <a:t>Block 2</a:t>
            </a:r>
            <a:r>
              <a:rPr b="0" i="0" lang="en" sz="1100" u="none" cap="none" strike="noStrike">
                <a:solidFill>
                  <a:schemeClr val="dk1"/>
                </a:solidFill>
                <a:latin typeface="Arial"/>
                <a:ea typeface="Arial"/>
                <a:cs typeface="Arial"/>
                <a:sym typeface="Arial"/>
              </a:rPr>
              <a:t> for "data" ([Doc 3, Doc 4]) and </a:t>
            </a:r>
            <a:r>
              <a:rPr b="1" i="0" lang="en" sz="1100" u="none" cap="none" strike="noStrike">
                <a:solidFill>
                  <a:schemeClr val="dk1"/>
                </a:solidFill>
                <a:latin typeface="Arial"/>
                <a:ea typeface="Arial"/>
                <a:cs typeface="Arial"/>
                <a:sym typeface="Arial"/>
              </a:rPr>
              <a:t>Block 2</a:t>
            </a:r>
            <a:r>
              <a:rPr b="0" i="0" lang="en" sz="1100" u="none" cap="none" strike="noStrike">
                <a:solidFill>
                  <a:schemeClr val="dk1"/>
                </a:solidFill>
                <a:latin typeface="Arial"/>
                <a:ea typeface="Arial"/>
                <a:cs typeface="Arial"/>
                <a:sym typeface="Arial"/>
              </a:rPr>
              <a:t> for "structures" ([Doc 4]):</a:t>
            </a:r>
            <a:endParaRPr b="0" i="0" sz="1100" u="none" cap="none" strike="noStrike">
              <a:solidFill>
                <a:schemeClr val="dk1"/>
              </a:solidFill>
              <a:latin typeface="Arial"/>
              <a:ea typeface="Arial"/>
              <a:cs typeface="Arial"/>
              <a:sym typeface="Arial"/>
            </a:endParaRPr>
          </a:p>
          <a:p>
            <a:pPr indent="-298450" lvl="1" marL="914400" marR="0" rtl="0" algn="l">
              <a:lnSpc>
                <a:spcPct val="100000"/>
              </a:lnSpc>
              <a:spcBef>
                <a:spcPts val="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Intersection → [Doc 4] (Doc 4 appears in both Block 2 for "data" and Block 2 for "structures")</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The final result for the query "data AND structures" is </a:t>
            </a:r>
            <a:r>
              <a:rPr b="1" i="0" lang="en" sz="1100" u="none" cap="none" strike="noStrike">
                <a:solidFill>
                  <a:schemeClr val="dk1"/>
                </a:solidFill>
                <a:latin typeface="Arial"/>
                <a:ea typeface="Arial"/>
                <a:cs typeface="Arial"/>
                <a:sym typeface="Arial"/>
              </a:rPr>
              <a:t>[Doc 1, Doc 4]</a:t>
            </a:r>
            <a:r>
              <a:rPr b="0" i="0" lang="en" sz="1100" u="none" cap="none" strike="noStrike">
                <a:solidFill>
                  <a:schemeClr val="dk1"/>
                </a:solidFill>
                <a:latin typeface="Arial"/>
                <a:ea typeface="Arial"/>
                <a:cs typeface="Arial"/>
                <a:sym typeface="Arial"/>
              </a:rPr>
              <a:t>.</a:t>
            </a:r>
            <a:endParaRPr b="0" i="0" sz="1100" u="none" cap="none" strike="noStrike">
              <a:solidFill>
                <a:schemeClr val="dk1"/>
              </a:solidFill>
              <a:latin typeface="Arial"/>
              <a:ea typeface="Arial"/>
              <a:cs typeface="Arial"/>
              <a:sym typeface="Arial"/>
            </a:endParaRPr>
          </a:p>
        </p:txBody>
      </p:sp>
      <p:sp>
        <p:nvSpPr>
          <p:cNvPr id="128" name="Google Shape;128;p12"/>
          <p:cNvSpPr txBox="1"/>
          <p:nvPr/>
        </p:nvSpPr>
        <p:spPr>
          <a:xfrm>
            <a:off x="6351600" y="750300"/>
            <a:ext cx="2750100" cy="2632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100"/>
              </a:spcBef>
              <a:spcAft>
                <a:spcPts val="0"/>
              </a:spcAft>
              <a:buClr>
                <a:srgbClr val="000000"/>
              </a:buClr>
              <a:buSzPts val="1000"/>
              <a:buFont typeface="Arial"/>
              <a:buNone/>
            </a:pPr>
            <a:r>
              <a:rPr b="1" i="0" lang="en" sz="1000" u="none" cap="none" strike="noStrike">
                <a:solidFill>
                  <a:schemeClr val="dk1"/>
                </a:solidFill>
                <a:latin typeface="Arial"/>
                <a:ea typeface="Arial"/>
                <a:cs typeface="Arial"/>
                <a:sym typeface="Arial"/>
              </a:rPr>
              <a:t>Step 5.3: Efficiency of Block Addressing</a:t>
            </a:r>
            <a:endParaRPr b="1" i="0" sz="1000" u="none" cap="none" strike="noStrike">
              <a:solidFill>
                <a:schemeClr val="dk1"/>
              </a:solidFill>
              <a:latin typeface="Arial"/>
              <a:ea typeface="Arial"/>
              <a:cs typeface="Arial"/>
              <a:sym typeface="Arial"/>
            </a:endParaRPr>
          </a:p>
          <a:p>
            <a:pPr indent="-298450" lvl="0" marL="457200" marR="0" rtl="0" algn="l">
              <a:lnSpc>
                <a:spcPct val="115000"/>
              </a:lnSpc>
              <a:spcBef>
                <a:spcPts val="120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With block addressing, we only needed to compare </a:t>
            </a:r>
            <a:r>
              <a:rPr b="1" i="0" lang="en" sz="1100" u="none" cap="none" strike="noStrike">
                <a:solidFill>
                  <a:schemeClr val="dk1"/>
                </a:solidFill>
                <a:latin typeface="Arial"/>
                <a:ea typeface="Arial"/>
                <a:cs typeface="Arial"/>
                <a:sym typeface="Arial"/>
              </a:rPr>
              <a:t>small subsets of document IDs</a:t>
            </a:r>
            <a:r>
              <a:rPr b="0" i="0" lang="en" sz="1100" u="none" cap="none" strike="noStrike">
                <a:solidFill>
                  <a:schemeClr val="dk1"/>
                </a:solidFill>
                <a:latin typeface="Arial"/>
                <a:ea typeface="Arial"/>
                <a:cs typeface="Arial"/>
                <a:sym typeface="Arial"/>
              </a:rPr>
              <a:t> (within blocks) instead of comparing the full posting lists.</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This reduces the time complexity of intersecting long posting lists and minimizes the amount of data that needs to be loaded into memory for large-scale document collections.</a:t>
            </a:r>
            <a:endParaRPr b="0" i="0" sz="1100" u="none" cap="none" strike="noStrik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3"/>
          <p:cNvSpPr txBox="1"/>
          <p:nvPr>
            <p:ph idx="1" type="body"/>
          </p:nvPr>
        </p:nvSpPr>
        <p:spPr>
          <a:xfrm>
            <a:off x="311700" y="513250"/>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100">
                <a:solidFill>
                  <a:schemeClr val="dk1"/>
                </a:solidFill>
              </a:rPr>
              <a:t>Faster Query Processing:</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sz="1100">
                <a:solidFill>
                  <a:schemeClr val="dk1"/>
                </a:solidFill>
              </a:rPr>
              <a:t>Instead of processing the entire posting lists for both terms, block addressing allowed us to focus only on the relevant blocks. This reduces the number of comparisons needed, especially for larger datasets.</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Optimized I/O Operations:</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sz="1100">
                <a:solidFill>
                  <a:schemeClr val="dk1"/>
                </a:solidFill>
              </a:rPr>
              <a:t>Only the blocks that are needed for a particular query are accessed, reducing the number of disk reads. In this example, instead of reading the full postings for "data" and "structures," we only had to retrieve two small blocks for each term.</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Better Cache Utilization:</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sz="1100">
                <a:solidFill>
                  <a:schemeClr val="dk1"/>
                </a:solidFill>
              </a:rPr>
              <a:t>Block addressing helps in caching blocks. When the same term is searched frequently, its blocks can be cached, improving performance for repeated queries.</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Efficient Memory Usage:</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sz="1100">
                <a:solidFill>
                  <a:schemeClr val="dk1"/>
                </a:solidFill>
              </a:rPr>
              <a:t>Blocks can be compressed (e.g., using </a:t>
            </a:r>
            <a:r>
              <a:rPr b="1" lang="en" sz="1100">
                <a:solidFill>
                  <a:schemeClr val="dk1"/>
                </a:solidFill>
              </a:rPr>
              <a:t>delta encoding</a:t>
            </a:r>
            <a:r>
              <a:rPr lang="en" sz="1100">
                <a:solidFill>
                  <a:schemeClr val="dk1"/>
                </a:solidFill>
              </a:rPr>
              <a:t>). For instance, in </a:t>
            </a:r>
            <a:r>
              <a:rPr b="1" lang="en" sz="1100">
                <a:solidFill>
                  <a:schemeClr val="dk1"/>
                </a:solidFill>
              </a:rPr>
              <a:t>Block 1</a:t>
            </a:r>
            <a:r>
              <a:rPr lang="en" sz="1100">
                <a:solidFill>
                  <a:schemeClr val="dk1"/>
                </a:solidFill>
              </a:rPr>
              <a:t> for "data" ([Doc 1, Doc 2]), instead of storing the full document IDs, we can store the difference between Doc IDs (i.e., 1 and 1), which reduces the memory footprint.</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Scalability:</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sz="1100">
                <a:solidFill>
                  <a:schemeClr val="dk1"/>
                </a:solidFill>
              </a:rPr>
              <a:t>As the document collection grows, block addressing becomes more effective, since only a small number of blocks need to be processed for each query.</a:t>
            </a:r>
            <a:endParaRPr sz="1100">
              <a:solidFill>
                <a:schemeClr val="dk1"/>
              </a:solidFill>
            </a:endParaRPr>
          </a:p>
          <a:p>
            <a:pPr indent="0" lvl="0" marL="0" rtl="0" algn="l">
              <a:lnSpc>
                <a:spcPct val="115000"/>
              </a:lnSpc>
              <a:spcBef>
                <a:spcPts val="1200"/>
              </a:spcBef>
              <a:spcAft>
                <a:spcPts val="1200"/>
              </a:spcAft>
              <a:buSzPts val="1800"/>
              <a:buNone/>
            </a:pPr>
            <a:r>
              <a:t/>
            </a:r>
            <a:endParaRPr sz="1100"/>
          </a:p>
        </p:txBody>
      </p:sp>
      <p:sp>
        <p:nvSpPr>
          <p:cNvPr id="134" name="Google Shape;134;p13"/>
          <p:cNvSpPr txBox="1"/>
          <p:nvPr/>
        </p:nvSpPr>
        <p:spPr>
          <a:xfrm>
            <a:off x="330725" y="66900"/>
            <a:ext cx="6329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Advantages of Block Addressing in Our Example</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2"/>
          <p:cNvSpPr txBox="1"/>
          <p:nvPr>
            <p:ph type="title"/>
          </p:nvPr>
        </p:nvSpPr>
        <p:spPr>
          <a:xfrm>
            <a:off x="311700" y="-12175"/>
            <a:ext cx="8520600" cy="3024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44594"/>
              <a:buNone/>
            </a:pPr>
            <a:r>
              <a:rPr b="1" lang="en" sz="2220"/>
              <a:t>Inverted Index</a:t>
            </a:r>
            <a:endParaRPr b="1" sz="2220"/>
          </a:p>
        </p:txBody>
      </p:sp>
      <p:sp>
        <p:nvSpPr>
          <p:cNvPr id="60" name="Google Shape;60;p2"/>
          <p:cNvSpPr txBox="1"/>
          <p:nvPr>
            <p:ph idx="1" type="body"/>
          </p:nvPr>
        </p:nvSpPr>
        <p:spPr>
          <a:xfrm>
            <a:off x="70850" y="728850"/>
            <a:ext cx="9112800" cy="114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1200"/>
              </a:spcBef>
              <a:spcAft>
                <a:spcPts val="0"/>
              </a:spcAft>
              <a:buClr>
                <a:schemeClr val="dk1"/>
              </a:buClr>
              <a:buSzPts val="1100"/>
              <a:buChar char="●"/>
            </a:pPr>
            <a:r>
              <a:rPr lang="en" sz="1100">
                <a:solidFill>
                  <a:schemeClr val="dk1"/>
                </a:solidFill>
              </a:rPr>
              <a:t>An </a:t>
            </a:r>
            <a:r>
              <a:rPr b="1" lang="en" sz="1100">
                <a:solidFill>
                  <a:schemeClr val="dk1"/>
                </a:solidFill>
              </a:rPr>
              <a:t>inverted index</a:t>
            </a:r>
            <a:r>
              <a:rPr lang="en" sz="1100">
                <a:solidFill>
                  <a:schemeClr val="dk1"/>
                </a:solidFill>
              </a:rPr>
              <a:t> is a data structure used by search engines to map </a:t>
            </a:r>
            <a:r>
              <a:rPr b="1" lang="en" sz="1100">
                <a:solidFill>
                  <a:schemeClr val="dk1"/>
                </a:solidFill>
              </a:rPr>
              <a:t>terms</a:t>
            </a:r>
            <a:r>
              <a:rPr lang="en" sz="1100">
                <a:solidFill>
                  <a:schemeClr val="dk1"/>
                </a:solidFill>
              </a:rPr>
              <a:t> (or words) to the </a:t>
            </a:r>
            <a:r>
              <a:rPr b="1" lang="en" sz="1100">
                <a:solidFill>
                  <a:schemeClr val="dk1"/>
                </a:solidFill>
              </a:rPr>
              <a:t>documents</a:t>
            </a:r>
            <a:r>
              <a:rPr lang="en" sz="1100">
                <a:solidFill>
                  <a:schemeClr val="dk1"/>
                </a:solidFill>
              </a:rPr>
              <a:t> or locations where they appear.</a:t>
            </a:r>
            <a:endParaRPr sz="1100">
              <a:solidFill>
                <a:schemeClr val="dk1"/>
              </a:solidFill>
            </a:endParaRPr>
          </a:p>
          <a:p>
            <a:pPr indent="-298450" lvl="0" marL="457200" rtl="0" algn="l">
              <a:lnSpc>
                <a:spcPct val="100000"/>
              </a:lnSpc>
              <a:spcBef>
                <a:spcPts val="1200"/>
              </a:spcBef>
              <a:spcAft>
                <a:spcPts val="0"/>
              </a:spcAft>
              <a:buClr>
                <a:schemeClr val="dk1"/>
              </a:buClr>
              <a:buSzPts val="1100"/>
              <a:buChar char="●"/>
            </a:pPr>
            <a:r>
              <a:rPr lang="en" sz="1100">
                <a:solidFill>
                  <a:schemeClr val="dk1"/>
                </a:solidFill>
              </a:rPr>
              <a:t>It's called "inverted" because it is the reverse of a typical index, where you map documents to their content. </a:t>
            </a:r>
            <a:endParaRPr sz="1100">
              <a:solidFill>
                <a:schemeClr val="dk1"/>
              </a:solidFill>
            </a:endParaRPr>
          </a:p>
          <a:p>
            <a:pPr indent="-298450" lvl="0" marL="457200" rtl="0" algn="l">
              <a:lnSpc>
                <a:spcPct val="100000"/>
              </a:lnSpc>
              <a:spcBef>
                <a:spcPts val="1200"/>
              </a:spcBef>
              <a:spcAft>
                <a:spcPts val="0"/>
              </a:spcAft>
              <a:buClr>
                <a:schemeClr val="dk1"/>
              </a:buClr>
              <a:buSzPts val="1100"/>
              <a:buChar char="●"/>
            </a:pPr>
            <a:r>
              <a:rPr lang="en" sz="1100">
                <a:solidFill>
                  <a:schemeClr val="dk1"/>
                </a:solidFill>
              </a:rPr>
              <a:t>In an inverted index, the content (terms) is mapped to the documents containing those terms.</a:t>
            </a:r>
            <a:endParaRPr sz="1100">
              <a:solidFill>
                <a:schemeClr val="dk1"/>
              </a:solidFill>
            </a:endParaRPr>
          </a:p>
          <a:p>
            <a:pPr indent="-298450" lvl="0" marL="457200" rtl="0" algn="l">
              <a:lnSpc>
                <a:spcPct val="100000"/>
              </a:lnSpc>
              <a:spcBef>
                <a:spcPts val="1200"/>
              </a:spcBef>
              <a:spcAft>
                <a:spcPts val="0"/>
              </a:spcAft>
              <a:buClr>
                <a:schemeClr val="dk1"/>
              </a:buClr>
              <a:buSzPts val="1100"/>
              <a:buChar char="●"/>
            </a:pPr>
            <a:r>
              <a:rPr lang="en" sz="1100">
                <a:solidFill>
                  <a:schemeClr val="dk1"/>
                </a:solidFill>
              </a:rPr>
              <a:t>Inverted indexes enable efficient full-text search, as they allow the search engine to quickly locate all documents containing a particular word or set of words.</a:t>
            </a:r>
            <a:endParaRPr sz="1100">
              <a:solidFill>
                <a:schemeClr val="dk1"/>
              </a:solidFill>
            </a:endParaRPr>
          </a:p>
          <a:p>
            <a:pPr indent="-298450" lvl="0" marL="457200" rtl="0" algn="l">
              <a:lnSpc>
                <a:spcPct val="100000"/>
              </a:lnSpc>
              <a:spcBef>
                <a:spcPts val="1200"/>
              </a:spcBef>
              <a:spcAft>
                <a:spcPts val="0"/>
              </a:spcAft>
              <a:buClr>
                <a:schemeClr val="dk1"/>
              </a:buClr>
              <a:buSzPts val="1100"/>
              <a:buChar char="●"/>
            </a:pPr>
            <a:r>
              <a:rPr lang="en" sz="1100">
                <a:solidFill>
                  <a:schemeClr val="dk1"/>
                </a:solidFill>
              </a:rPr>
              <a:t>There are two types of inverted indexes:</a:t>
            </a:r>
            <a:endParaRPr sz="1100">
              <a:solidFill>
                <a:schemeClr val="dk1"/>
              </a:solidFill>
            </a:endParaRPr>
          </a:p>
          <a:p>
            <a:pPr indent="-69850" lvl="0" marL="457200" rtl="0" algn="l">
              <a:lnSpc>
                <a:spcPct val="100000"/>
              </a:lnSpc>
              <a:spcBef>
                <a:spcPts val="1200"/>
              </a:spcBef>
              <a:spcAft>
                <a:spcPts val="0"/>
              </a:spcAft>
              <a:buClr>
                <a:schemeClr val="dk1"/>
              </a:buClr>
              <a:buSzPts val="1100"/>
              <a:buAutoNum type="arabicPeriod"/>
            </a:pPr>
            <a:r>
              <a:rPr b="1" lang="en" sz="1100">
                <a:solidFill>
                  <a:schemeClr val="dk1"/>
                </a:solidFill>
              </a:rPr>
              <a:t>Inverted File</a:t>
            </a:r>
            <a:r>
              <a:rPr lang="en" sz="1100">
                <a:solidFill>
                  <a:schemeClr val="dk1"/>
                </a:solidFill>
              </a:rPr>
              <a:t>: Maps each word (term) to the list of documents where it occurs.</a:t>
            </a:r>
            <a:endParaRPr sz="1100">
              <a:solidFill>
                <a:schemeClr val="dk1"/>
              </a:solidFill>
            </a:endParaRPr>
          </a:p>
          <a:p>
            <a:pPr indent="-69850" lvl="0" marL="457200" rtl="0" algn="l">
              <a:lnSpc>
                <a:spcPct val="100000"/>
              </a:lnSpc>
              <a:spcBef>
                <a:spcPts val="1200"/>
              </a:spcBef>
              <a:spcAft>
                <a:spcPts val="0"/>
              </a:spcAft>
              <a:buClr>
                <a:schemeClr val="dk1"/>
              </a:buClr>
              <a:buSzPts val="1100"/>
              <a:buAutoNum type="arabicPeriod"/>
            </a:pPr>
            <a:r>
              <a:rPr b="1" lang="en" sz="1100">
                <a:solidFill>
                  <a:schemeClr val="dk1"/>
                </a:solidFill>
              </a:rPr>
              <a:t>Inverted List</a:t>
            </a:r>
            <a:r>
              <a:rPr lang="en" sz="1100">
                <a:solidFill>
                  <a:schemeClr val="dk1"/>
                </a:solidFill>
              </a:rPr>
              <a:t>: Maps each word to both the documents and the positions (locations) where the word occurs in those documents.</a:t>
            </a:r>
            <a:endParaRPr sz="1100">
              <a:solidFill>
                <a:schemeClr val="dk1"/>
              </a:solidFill>
            </a:endParaRPr>
          </a:p>
          <a:p>
            <a:pPr indent="0" lvl="0" marL="457200" rtl="0" algn="just">
              <a:lnSpc>
                <a:spcPct val="100000"/>
              </a:lnSpc>
              <a:spcBef>
                <a:spcPts val="1200"/>
              </a:spcBef>
              <a:spcAft>
                <a:spcPts val="0"/>
              </a:spcAft>
              <a:buSzPts val="1800"/>
              <a:buNone/>
            </a:pPr>
            <a:r>
              <a:t/>
            </a:r>
            <a:endParaRPr b="1" sz="11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3"/>
          <p:cNvSpPr txBox="1"/>
          <p:nvPr>
            <p:ph type="title"/>
          </p:nvPr>
        </p:nvSpPr>
        <p:spPr>
          <a:xfrm>
            <a:off x="311700" y="-12175"/>
            <a:ext cx="8520600" cy="3024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44594"/>
              <a:buNone/>
            </a:pPr>
            <a:r>
              <a:rPr b="1" lang="en" sz="2220"/>
              <a:t>Steps to create an Inverted Index</a:t>
            </a:r>
            <a:endParaRPr b="1" sz="2220"/>
          </a:p>
        </p:txBody>
      </p:sp>
      <p:sp>
        <p:nvSpPr>
          <p:cNvPr id="66" name="Google Shape;66;p3"/>
          <p:cNvSpPr txBox="1"/>
          <p:nvPr>
            <p:ph idx="1" type="body"/>
          </p:nvPr>
        </p:nvSpPr>
        <p:spPr>
          <a:xfrm>
            <a:off x="70850" y="728850"/>
            <a:ext cx="9112800" cy="114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1. Document Collection</a:t>
            </a:r>
            <a:endParaRPr b="1"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100">
                <a:solidFill>
                  <a:schemeClr val="dk1"/>
                </a:solidFill>
              </a:rPr>
              <a:t>The first step involves gathering a set of documents or texts where the search functionality is to be implemented. Let’s assume we have three documents in our collection:</a:t>
            </a:r>
            <a:endParaRPr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sz="1100">
                <a:solidFill>
                  <a:schemeClr val="dk1"/>
                </a:solidFill>
              </a:rPr>
              <a:t>Doc 1</a:t>
            </a:r>
            <a:r>
              <a:rPr lang="en" sz="1100">
                <a:solidFill>
                  <a:schemeClr val="dk1"/>
                </a:solidFill>
              </a:rPr>
              <a:t>: "Data structures and algorithms"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Doc 2</a:t>
            </a:r>
            <a:r>
              <a:rPr lang="en" sz="1100">
                <a:solidFill>
                  <a:schemeClr val="dk1"/>
                </a:solidFill>
              </a:rPr>
              <a:t>: "Algorithms are key to data processing"</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Doc 3</a:t>
            </a:r>
            <a:r>
              <a:rPr lang="en" sz="1100">
                <a:solidFill>
                  <a:schemeClr val="dk1"/>
                </a:solidFill>
              </a:rPr>
              <a:t>: "Efficient data structures enable fast processing"</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2. Tokenization</a:t>
            </a:r>
            <a:endParaRPr b="1"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100">
                <a:solidFill>
                  <a:schemeClr val="dk1"/>
                </a:solidFill>
              </a:rPr>
              <a:t>In this step, each document is broken down into individual words, also called </a:t>
            </a:r>
            <a:r>
              <a:rPr b="1" lang="en" sz="1100">
                <a:solidFill>
                  <a:schemeClr val="dk1"/>
                </a:solidFill>
              </a:rPr>
              <a:t>tokens</a:t>
            </a:r>
            <a:r>
              <a:rPr lang="en" sz="1100">
                <a:solidFill>
                  <a:schemeClr val="dk1"/>
                </a:solidFill>
              </a:rPr>
              <a:t>. This involves splitting the text by spaces, punctuation, or other delimiters.</a:t>
            </a:r>
            <a:endParaRPr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sz="1100">
                <a:solidFill>
                  <a:schemeClr val="dk1"/>
                </a:solidFill>
              </a:rPr>
              <a:t>Doc 1</a:t>
            </a:r>
            <a:r>
              <a:rPr lang="en" sz="1100">
                <a:solidFill>
                  <a:schemeClr val="dk1"/>
                </a:solidFill>
              </a:rPr>
              <a:t> → ["data", "structures", "and", "algorithms"]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Doc 2</a:t>
            </a:r>
            <a:r>
              <a:rPr lang="en" sz="1100">
                <a:solidFill>
                  <a:schemeClr val="dk1"/>
                </a:solidFill>
              </a:rPr>
              <a:t> → ["algorithms", "are", "key", "to", "data", "processing"]</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Doc 3</a:t>
            </a:r>
            <a:r>
              <a:rPr lang="en" sz="1100">
                <a:solidFill>
                  <a:schemeClr val="dk1"/>
                </a:solidFill>
              </a:rPr>
              <a:t> → ["efficient", "data", "structures", "enable", "fast", "processing"]</a:t>
            </a:r>
            <a:endParaRPr sz="1100">
              <a:solidFill>
                <a:schemeClr val="dk1"/>
              </a:solidFill>
            </a:endParaRPr>
          </a:p>
          <a:p>
            <a:pPr indent="0" lvl="0" marL="457200" rtl="0" algn="just">
              <a:lnSpc>
                <a:spcPct val="100000"/>
              </a:lnSpc>
              <a:spcBef>
                <a:spcPts val="1200"/>
              </a:spcBef>
              <a:spcAft>
                <a:spcPts val="0"/>
              </a:spcAft>
              <a:buSzPts val="1800"/>
              <a:buNone/>
            </a:pPr>
            <a:r>
              <a:t/>
            </a:r>
            <a:endParaRPr sz="11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4"/>
          <p:cNvSpPr txBox="1"/>
          <p:nvPr>
            <p:ph type="title"/>
          </p:nvPr>
        </p:nvSpPr>
        <p:spPr>
          <a:xfrm>
            <a:off x="311700" y="-164575"/>
            <a:ext cx="8520600" cy="3024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44594"/>
              <a:buNone/>
            </a:pPr>
            <a:r>
              <a:rPr b="1" lang="en" sz="2220"/>
              <a:t>Steps to create an Inverted Index(Cntd..)</a:t>
            </a:r>
            <a:endParaRPr b="1" sz="2220"/>
          </a:p>
        </p:txBody>
      </p:sp>
      <p:sp>
        <p:nvSpPr>
          <p:cNvPr id="72" name="Google Shape;72;p4"/>
          <p:cNvSpPr txBox="1"/>
          <p:nvPr>
            <p:ph idx="1" type="body"/>
          </p:nvPr>
        </p:nvSpPr>
        <p:spPr>
          <a:xfrm>
            <a:off x="70850" y="271650"/>
            <a:ext cx="9112800" cy="114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1800"/>
              <a:buNone/>
            </a:pPr>
            <a:r>
              <a:rPr b="1" lang="en" sz="1100">
                <a:solidFill>
                  <a:schemeClr val="dk1"/>
                </a:solidFill>
              </a:rPr>
              <a:t>3. Normalization (Optional)</a:t>
            </a:r>
            <a:endParaRPr b="1"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100">
                <a:solidFill>
                  <a:schemeClr val="dk1"/>
                </a:solidFill>
              </a:rPr>
              <a:t>Before building the index, words are often normalized to make searching more efficient. Common normalization tasks include:</a:t>
            </a:r>
            <a:endParaRPr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sz="1100">
                <a:solidFill>
                  <a:schemeClr val="dk1"/>
                </a:solidFill>
              </a:rPr>
              <a:t>Case folding</a:t>
            </a:r>
            <a:r>
              <a:rPr lang="en" sz="1100">
                <a:solidFill>
                  <a:schemeClr val="dk1"/>
                </a:solidFill>
              </a:rPr>
              <a:t>: Converting all words to lowercase.</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Stemming or Lemmatization</a:t>
            </a:r>
            <a:r>
              <a:rPr lang="en" sz="1100">
                <a:solidFill>
                  <a:schemeClr val="dk1"/>
                </a:solidFill>
              </a:rPr>
              <a:t>: Reducing words to their base forms (e.g., "processing" to "process").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Stop-word removal</a:t>
            </a:r>
            <a:r>
              <a:rPr lang="en" sz="1100">
                <a:solidFill>
                  <a:schemeClr val="dk1"/>
                </a:solidFill>
              </a:rPr>
              <a:t>: Removing common words like "the," "and," "are," as they don’t add much meaning to the search.</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100">
                <a:solidFill>
                  <a:schemeClr val="dk1"/>
                </a:solidFill>
              </a:rPr>
              <a:t>After normalization:</a:t>
            </a:r>
            <a:endParaRPr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sz="1100">
                <a:solidFill>
                  <a:schemeClr val="dk1"/>
                </a:solidFill>
              </a:rPr>
              <a:t>Doc 1</a:t>
            </a:r>
            <a:r>
              <a:rPr lang="en" sz="1100">
                <a:solidFill>
                  <a:schemeClr val="dk1"/>
                </a:solidFill>
              </a:rPr>
              <a:t> → ["data", "structure", "algorithm"]</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Doc 2</a:t>
            </a:r>
            <a:r>
              <a:rPr lang="en" sz="1100">
                <a:solidFill>
                  <a:schemeClr val="dk1"/>
                </a:solidFill>
              </a:rPr>
              <a:t> → ["algorithm", "key", "data", "process"]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Doc 3</a:t>
            </a:r>
            <a:r>
              <a:rPr lang="en" sz="1100">
                <a:solidFill>
                  <a:schemeClr val="dk1"/>
                </a:solidFill>
              </a:rPr>
              <a:t> → ["efficient", "data", "structure", "enable", "fast", "process"]</a:t>
            </a:r>
            <a:endParaRPr sz="1100">
              <a:solidFill>
                <a:schemeClr val="dk1"/>
              </a:solidFill>
            </a:endParaRPr>
          </a:p>
          <a:p>
            <a:pPr indent="0" lvl="0" marL="0" rtl="0" algn="l">
              <a:lnSpc>
                <a:spcPct val="115000"/>
              </a:lnSpc>
              <a:spcBef>
                <a:spcPts val="1200"/>
              </a:spcBef>
              <a:spcAft>
                <a:spcPts val="0"/>
              </a:spcAft>
              <a:buSzPts val="1800"/>
              <a:buNone/>
            </a:pPr>
            <a:r>
              <a:rPr b="1" lang="en" sz="1100">
                <a:solidFill>
                  <a:schemeClr val="dk1"/>
                </a:solidFill>
              </a:rPr>
              <a:t>4. Building the Inverted Index</a:t>
            </a:r>
            <a:endParaRPr b="1" sz="1100">
              <a:solidFill>
                <a:schemeClr val="dk1"/>
              </a:solidFill>
            </a:endParaRPr>
          </a:p>
          <a:p>
            <a:pPr indent="0" lvl="0" marL="0" rtl="0" algn="l">
              <a:lnSpc>
                <a:spcPct val="115000"/>
              </a:lnSpc>
              <a:spcBef>
                <a:spcPts val="1200"/>
              </a:spcBef>
              <a:spcAft>
                <a:spcPts val="0"/>
              </a:spcAft>
              <a:buSzPts val="1800"/>
              <a:buNone/>
            </a:pPr>
            <a:r>
              <a:rPr lang="en" sz="1100">
                <a:solidFill>
                  <a:schemeClr val="dk1"/>
                </a:solidFill>
              </a:rPr>
              <a:t>Now, we build the inverted index. For each unique word, we create an entry that lists the document(s) in which it appears.</a:t>
            </a:r>
            <a:endParaRPr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sz="1100">
                <a:solidFill>
                  <a:schemeClr val="dk1"/>
                </a:solidFill>
              </a:rPr>
              <a:t>"algorithm"</a:t>
            </a:r>
            <a:r>
              <a:rPr lang="en" sz="1100">
                <a:solidFill>
                  <a:schemeClr val="dk1"/>
                </a:solidFill>
              </a:rPr>
              <a:t> → Doc 1, Doc 2</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"data"</a:t>
            </a:r>
            <a:r>
              <a:rPr lang="en" sz="1100">
                <a:solidFill>
                  <a:schemeClr val="dk1"/>
                </a:solidFill>
              </a:rPr>
              <a:t> → Doc 1, Doc 2, Doc 3</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"structure"</a:t>
            </a:r>
            <a:r>
              <a:rPr lang="en" sz="1100">
                <a:solidFill>
                  <a:schemeClr val="dk1"/>
                </a:solidFill>
              </a:rPr>
              <a:t> → Doc 1, Doc 3</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"process"</a:t>
            </a:r>
            <a:r>
              <a:rPr lang="en" sz="1100">
                <a:solidFill>
                  <a:schemeClr val="dk1"/>
                </a:solidFill>
              </a:rPr>
              <a:t> → Doc 2, Doc 3</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"key"</a:t>
            </a:r>
            <a:r>
              <a:rPr lang="en" sz="1100">
                <a:solidFill>
                  <a:schemeClr val="dk1"/>
                </a:solidFill>
              </a:rPr>
              <a:t> → Doc 2</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"efficient"</a:t>
            </a:r>
            <a:r>
              <a:rPr lang="en" sz="1100">
                <a:solidFill>
                  <a:schemeClr val="dk1"/>
                </a:solidFill>
              </a:rPr>
              <a:t> → Doc 3</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"enable"</a:t>
            </a:r>
            <a:r>
              <a:rPr lang="en" sz="1100">
                <a:solidFill>
                  <a:schemeClr val="dk1"/>
                </a:solidFill>
              </a:rPr>
              <a:t> → Doc 3</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"fast"</a:t>
            </a:r>
            <a:r>
              <a:rPr lang="en" sz="1100">
                <a:solidFill>
                  <a:schemeClr val="dk1"/>
                </a:solidFill>
              </a:rPr>
              <a:t> → Doc 3               This is the basic </a:t>
            </a:r>
            <a:r>
              <a:rPr b="1" lang="en" sz="1100">
                <a:solidFill>
                  <a:schemeClr val="dk1"/>
                </a:solidFill>
              </a:rPr>
              <a:t>inverted file</a:t>
            </a:r>
            <a:r>
              <a:rPr lang="en" sz="1100">
                <a:solidFill>
                  <a:schemeClr val="dk1"/>
                </a:solidFill>
              </a:rPr>
              <a:t> where each term maps to the document(s) in which it appears.</a:t>
            </a:r>
            <a:endParaRPr b="1" sz="11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5"/>
          <p:cNvSpPr txBox="1"/>
          <p:nvPr>
            <p:ph type="title"/>
          </p:nvPr>
        </p:nvSpPr>
        <p:spPr>
          <a:xfrm>
            <a:off x="311700" y="-88375"/>
            <a:ext cx="8520600" cy="3024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44594"/>
              <a:buNone/>
            </a:pPr>
            <a:r>
              <a:rPr b="1" lang="en" sz="2220"/>
              <a:t>Steps to create an Inverted Index(Cntd..)</a:t>
            </a:r>
            <a:endParaRPr b="1" sz="2220"/>
          </a:p>
        </p:txBody>
      </p:sp>
      <p:sp>
        <p:nvSpPr>
          <p:cNvPr id="78" name="Google Shape;78;p5"/>
          <p:cNvSpPr txBox="1"/>
          <p:nvPr>
            <p:ph idx="1" type="body"/>
          </p:nvPr>
        </p:nvSpPr>
        <p:spPr>
          <a:xfrm>
            <a:off x="70850" y="271650"/>
            <a:ext cx="9112800" cy="114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1800"/>
              <a:buNone/>
            </a:pPr>
            <a:r>
              <a:rPr b="1" lang="en" sz="1100">
                <a:solidFill>
                  <a:schemeClr val="dk1"/>
                </a:solidFill>
              </a:rPr>
              <a:t>5. Positional Inverted Index (Optional)</a:t>
            </a:r>
            <a:endParaRPr b="1" sz="1100">
              <a:solidFill>
                <a:schemeClr val="dk1"/>
              </a:solidFill>
            </a:endParaRPr>
          </a:p>
          <a:p>
            <a:pPr indent="0" lvl="0" marL="0" rtl="0" algn="l">
              <a:lnSpc>
                <a:spcPct val="115000"/>
              </a:lnSpc>
              <a:spcBef>
                <a:spcPts val="1200"/>
              </a:spcBef>
              <a:spcAft>
                <a:spcPts val="0"/>
              </a:spcAft>
              <a:buSzPts val="1800"/>
              <a:buNone/>
            </a:pPr>
            <a:r>
              <a:rPr lang="en" sz="1100">
                <a:solidFill>
                  <a:schemeClr val="dk1"/>
                </a:solidFill>
              </a:rPr>
              <a:t>If you want to track where in the document a word appears, you can create a </a:t>
            </a:r>
            <a:r>
              <a:rPr b="1" lang="en" sz="1100">
                <a:solidFill>
                  <a:schemeClr val="dk1"/>
                </a:solidFill>
              </a:rPr>
              <a:t>positional inverted index</a:t>
            </a:r>
            <a:r>
              <a:rPr lang="en" sz="1100">
                <a:solidFill>
                  <a:schemeClr val="dk1"/>
                </a:solidFill>
              </a:rPr>
              <a:t>. This helps for phrase queries (e.g., searching for "data structures" as a phrase).</a:t>
            </a:r>
            <a:endParaRPr sz="1100">
              <a:solidFill>
                <a:schemeClr val="dk1"/>
              </a:solidFill>
            </a:endParaRPr>
          </a:p>
          <a:p>
            <a:pPr indent="0" lvl="0" marL="0" rtl="0" algn="l">
              <a:lnSpc>
                <a:spcPct val="100000"/>
              </a:lnSpc>
              <a:spcBef>
                <a:spcPts val="1200"/>
              </a:spcBef>
              <a:spcAft>
                <a:spcPts val="0"/>
              </a:spcAft>
              <a:buSzPts val="1800"/>
              <a:buNone/>
            </a:pPr>
            <a:r>
              <a:rPr lang="en" sz="1100">
                <a:solidFill>
                  <a:schemeClr val="dk1"/>
                </a:solidFill>
              </a:rPr>
              <a:t>Here’s an example of a positional inverted index:</a:t>
            </a:r>
            <a:endParaRPr sz="1100">
              <a:solidFill>
                <a:schemeClr val="dk1"/>
              </a:solidFill>
            </a:endParaRPr>
          </a:p>
          <a:p>
            <a:pPr indent="-298450" lvl="0" marL="457200" rtl="0" algn="l">
              <a:lnSpc>
                <a:spcPct val="100000"/>
              </a:lnSpc>
              <a:spcBef>
                <a:spcPts val="0"/>
              </a:spcBef>
              <a:spcAft>
                <a:spcPts val="0"/>
              </a:spcAft>
              <a:buClr>
                <a:schemeClr val="dk1"/>
              </a:buClr>
              <a:buSzPts val="1100"/>
              <a:buChar char="●"/>
            </a:pPr>
            <a:r>
              <a:rPr b="1" lang="en" sz="1100">
                <a:solidFill>
                  <a:schemeClr val="dk1"/>
                </a:solidFill>
              </a:rPr>
              <a:t>"algorithm"</a:t>
            </a:r>
            <a:r>
              <a:rPr lang="en" sz="1100">
                <a:solidFill>
                  <a:schemeClr val="dk1"/>
                </a:solidFill>
              </a:rPr>
              <a:t> → Doc 1: [3], Doc 2: [1]</a:t>
            </a:r>
            <a:endParaRPr sz="1100">
              <a:solidFill>
                <a:schemeClr val="dk1"/>
              </a:solidFill>
            </a:endParaRPr>
          </a:p>
          <a:p>
            <a:pPr indent="-298450" lvl="0" marL="457200" rtl="0" algn="l">
              <a:lnSpc>
                <a:spcPct val="100000"/>
              </a:lnSpc>
              <a:spcBef>
                <a:spcPts val="0"/>
              </a:spcBef>
              <a:spcAft>
                <a:spcPts val="0"/>
              </a:spcAft>
              <a:buClr>
                <a:schemeClr val="dk1"/>
              </a:buClr>
              <a:buSzPts val="1100"/>
              <a:buChar char="●"/>
            </a:pPr>
            <a:r>
              <a:rPr b="1" lang="en" sz="1100">
                <a:solidFill>
                  <a:schemeClr val="dk1"/>
                </a:solidFill>
              </a:rPr>
              <a:t>"data"</a:t>
            </a:r>
            <a:r>
              <a:rPr lang="en" sz="1100">
                <a:solidFill>
                  <a:schemeClr val="dk1"/>
                </a:solidFill>
              </a:rPr>
              <a:t> → Doc 1: [1], Doc 2: [4], Doc 3: [2]</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"structure"</a:t>
            </a:r>
            <a:r>
              <a:rPr lang="en" sz="1100">
                <a:solidFill>
                  <a:schemeClr val="dk1"/>
                </a:solidFill>
              </a:rPr>
              <a:t> → Doc 1: [2], Doc 3: [3]</a:t>
            </a:r>
            <a:endParaRPr sz="1100">
              <a:solidFill>
                <a:schemeClr val="dk1"/>
              </a:solidFill>
            </a:endParaRPr>
          </a:p>
          <a:p>
            <a:pPr indent="-298450" lvl="0" marL="457200" rtl="0" algn="l">
              <a:lnSpc>
                <a:spcPct val="100000"/>
              </a:lnSpc>
              <a:spcBef>
                <a:spcPts val="0"/>
              </a:spcBef>
              <a:spcAft>
                <a:spcPts val="0"/>
              </a:spcAft>
              <a:buClr>
                <a:schemeClr val="dk1"/>
              </a:buClr>
              <a:buSzPts val="1100"/>
              <a:buChar char="●"/>
            </a:pPr>
            <a:r>
              <a:rPr b="1" lang="en" sz="1100">
                <a:solidFill>
                  <a:schemeClr val="dk1"/>
                </a:solidFill>
              </a:rPr>
              <a:t>"process"</a:t>
            </a:r>
            <a:r>
              <a:rPr lang="en" sz="1100">
                <a:solidFill>
                  <a:schemeClr val="dk1"/>
                </a:solidFill>
              </a:rPr>
              <a:t> → Doc 2: [6], Doc 3: [5]</a:t>
            </a:r>
            <a:endParaRPr sz="1100">
              <a:solidFill>
                <a:schemeClr val="dk1"/>
              </a:solidFill>
            </a:endParaRPr>
          </a:p>
          <a:p>
            <a:pPr indent="0" lvl="0" marL="0" rtl="0" algn="l">
              <a:lnSpc>
                <a:spcPct val="100000"/>
              </a:lnSpc>
              <a:spcBef>
                <a:spcPts val="0"/>
              </a:spcBef>
              <a:spcAft>
                <a:spcPts val="0"/>
              </a:spcAft>
              <a:buSzPts val="1800"/>
              <a:buNone/>
            </a:pPr>
            <a:r>
              <a:rPr lang="en" sz="1100">
                <a:solidFill>
                  <a:schemeClr val="dk1"/>
                </a:solidFill>
              </a:rPr>
              <a:t>In this example, the numbers represent the position of the word in each document.</a:t>
            </a:r>
            <a:endParaRPr sz="1100">
              <a:solidFill>
                <a:schemeClr val="dk1"/>
              </a:solidFill>
            </a:endParaRPr>
          </a:p>
          <a:p>
            <a:pPr indent="0" lvl="0" marL="0" rtl="0" algn="l">
              <a:lnSpc>
                <a:spcPct val="100000"/>
              </a:lnSpc>
              <a:spcBef>
                <a:spcPts val="0"/>
              </a:spcBef>
              <a:spcAft>
                <a:spcPts val="0"/>
              </a:spcAft>
              <a:buSzPts val="1800"/>
              <a:buNone/>
            </a:pPr>
            <a:r>
              <a:t/>
            </a:r>
            <a:endParaRPr sz="1100">
              <a:solidFill>
                <a:schemeClr val="dk1"/>
              </a:solidFill>
            </a:endParaRPr>
          </a:p>
          <a:p>
            <a:pPr indent="0" lvl="0" marL="0" rtl="0" algn="l">
              <a:lnSpc>
                <a:spcPct val="100000"/>
              </a:lnSpc>
              <a:spcBef>
                <a:spcPts val="0"/>
              </a:spcBef>
              <a:spcAft>
                <a:spcPts val="0"/>
              </a:spcAft>
              <a:buSzPts val="1800"/>
              <a:buNone/>
            </a:pPr>
            <a:r>
              <a:t/>
            </a:r>
            <a:endParaRPr sz="1100">
              <a:solidFill>
                <a:schemeClr val="dk1"/>
              </a:solidFill>
            </a:endParaRPr>
          </a:p>
          <a:p>
            <a:pPr indent="0" lvl="0" marL="0" rtl="0" algn="l">
              <a:lnSpc>
                <a:spcPct val="100000"/>
              </a:lnSpc>
              <a:spcBef>
                <a:spcPts val="0"/>
              </a:spcBef>
              <a:spcAft>
                <a:spcPts val="0"/>
              </a:spcAft>
              <a:buSzPts val="1800"/>
              <a:buNone/>
            </a:pPr>
            <a:r>
              <a:rPr b="1" lang="en" sz="1100">
                <a:solidFill>
                  <a:schemeClr val="dk1"/>
                </a:solidFill>
              </a:rPr>
              <a:t>6. Storing the Inverted Index</a:t>
            </a:r>
            <a:endParaRPr b="1" sz="1100">
              <a:solidFill>
                <a:schemeClr val="dk1"/>
              </a:solidFill>
            </a:endParaRPr>
          </a:p>
          <a:p>
            <a:pPr indent="0" lvl="0" marL="0" rtl="0" algn="l">
              <a:lnSpc>
                <a:spcPct val="100000"/>
              </a:lnSpc>
              <a:spcBef>
                <a:spcPts val="0"/>
              </a:spcBef>
              <a:spcAft>
                <a:spcPts val="0"/>
              </a:spcAft>
              <a:buSzPts val="1800"/>
              <a:buNone/>
            </a:pPr>
            <a:r>
              <a:rPr lang="en" sz="1100">
                <a:solidFill>
                  <a:schemeClr val="dk1"/>
                </a:solidFill>
              </a:rPr>
              <a:t>The inverted index can be stored as a dictionary (or hash table) where each </a:t>
            </a:r>
            <a:r>
              <a:rPr b="1" lang="en" sz="1100">
                <a:solidFill>
                  <a:schemeClr val="dk1"/>
                </a:solidFill>
              </a:rPr>
              <a:t>term</a:t>
            </a:r>
            <a:r>
              <a:rPr lang="en" sz="1100">
                <a:solidFill>
                  <a:schemeClr val="dk1"/>
                </a:solidFill>
              </a:rPr>
              <a:t> is the key, and the associated value is the list of document IDs (or document IDs with positions) where the term appears.</a:t>
            </a:r>
            <a:endParaRPr sz="1100">
              <a:solidFill>
                <a:schemeClr val="dk1"/>
              </a:solidFill>
            </a:endParaRPr>
          </a:p>
          <a:p>
            <a:pPr indent="0" lvl="0" marL="457200" rtl="0" algn="l">
              <a:lnSpc>
                <a:spcPct val="100000"/>
              </a:lnSpc>
              <a:spcBef>
                <a:spcPts val="0"/>
              </a:spcBef>
              <a:spcAft>
                <a:spcPts val="0"/>
              </a:spcAft>
              <a:buSzPts val="1800"/>
              <a:buNone/>
            </a:pPr>
            <a:r>
              <a:rPr b="1" lang="en" sz="1100">
                <a:solidFill>
                  <a:schemeClr val="dk1"/>
                </a:solidFill>
              </a:rPr>
              <a:t>For example:</a:t>
            </a:r>
            <a:endParaRPr b="1" sz="1100">
              <a:solidFill>
                <a:schemeClr val="dk1"/>
              </a:solidFill>
            </a:endParaRPr>
          </a:p>
          <a:p>
            <a:pPr indent="0" lvl="0" marL="457200" rtl="0" algn="l">
              <a:lnSpc>
                <a:spcPct val="100000"/>
              </a:lnSpc>
              <a:spcBef>
                <a:spcPts val="0"/>
              </a:spcBef>
              <a:spcAft>
                <a:spcPts val="0"/>
              </a:spcAft>
              <a:buClr>
                <a:schemeClr val="dk1"/>
              </a:buClr>
              <a:buSzPts val="1100"/>
              <a:buFont typeface="Arial"/>
              <a:buNone/>
            </a:pPr>
            <a:r>
              <a:rPr b="1" lang="en" sz="1100">
                <a:solidFill>
                  <a:schemeClr val="dk1"/>
                </a:solidFill>
              </a:rPr>
              <a:t>{</a:t>
            </a:r>
            <a:endParaRPr b="1" sz="1100">
              <a:solidFill>
                <a:schemeClr val="dk1"/>
              </a:solidFill>
            </a:endParaRPr>
          </a:p>
          <a:p>
            <a:pPr indent="0" lvl="0" marL="457200" rtl="0" algn="l">
              <a:lnSpc>
                <a:spcPct val="100000"/>
              </a:lnSpc>
              <a:spcBef>
                <a:spcPts val="0"/>
              </a:spcBef>
              <a:spcAft>
                <a:spcPts val="0"/>
              </a:spcAft>
              <a:buClr>
                <a:schemeClr val="dk1"/>
              </a:buClr>
              <a:buSzPts val="1100"/>
              <a:buFont typeface="Arial"/>
              <a:buNone/>
            </a:pPr>
            <a:r>
              <a:rPr b="1" lang="en" sz="1100">
                <a:solidFill>
                  <a:schemeClr val="dk1"/>
                </a:solidFill>
              </a:rPr>
              <a:t>    "algorithm": {</a:t>
            </a:r>
            <a:endParaRPr b="1" sz="1100">
              <a:solidFill>
                <a:schemeClr val="dk1"/>
              </a:solidFill>
            </a:endParaRPr>
          </a:p>
          <a:p>
            <a:pPr indent="0" lvl="0" marL="457200" rtl="0" algn="l">
              <a:lnSpc>
                <a:spcPct val="100000"/>
              </a:lnSpc>
              <a:spcBef>
                <a:spcPts val="0"/>
              </a:spcBef>
              <a:spcAft>
                <a:spcPts val="0"/>
              </a:spcAft>
              <a:buClr>
                <a:schemeClr val="dk1"/>
              </a:buClr>
              <a:buSzPts val="1100"/>
              <a:buFont typeface="Arial"/>
              <a:buNone/>
            </a:pPr>
            <a:r>
              <a:rPr b="1" lang="en" sz="1100">
                <a:solidFill>
                  <a:schemeClr val="dk1"/>
                </a:solidFill>
              </a:rPr>
              <a:t>        "Doc 1": [3],</a:t>
            </a:r>
            <a:endParaRPr b="1" sz="1100">
              <a:solidFill>
                <a:schemeClr val="dk1"/>
              </a:solidFill>
            </a:endParaRPr>
          </a:p>
          <a:p>
            <a:pPr indent="0" lvl="0" marL="457200" rtl="0" algn="l">
              <a:lnSpc>
                <a:spcPct val="100000"/>
              </a:lnSpc>
              <a:spcBef>
                <a:spcPts val="0"/>
              </a:spcBef>
              <a:spcAft>
                <a:spcPts val="0"/>
              </a:spcAft>
              <a:buClr>
                <a:schemeClr val="dk1"/>
              </a:buClr>
              <a:buSzPts val="1100"/>
              <a:buFont typeface="Arial"/>
              <a:buNone/>
            </a:pPr>
            <a:r>
              <a:rPr b="1" lang="en" sz="1100">
                <a:solidFill>
                  <a:schemeClr val="dk1"/>
                </a:solidFill>
              </a:rPr>
              <a:t>        "Doc 2": [1]</a:t>
            </a:r>
            <a:endParaRPr b="1" sz="1100">
              <a:solidFill>
                <a:schemeClr val="dk1"/>
              </a:solidFill>
            </a:endParaRPr>
          </a:p>
          <a:p>
            <a:pPr indent="0" lvl="0" marL="457200" rtl="0" algn="l">
              <a:lnSpc>
                <a:spcPct val="100000"/>
              </a:lnSpc>
              <a:spcBef>
                <a:spcPts val="0"/>
              </a:spcBef>
              <a:spcAft>
                <a:spcPts val="0"/>
              </a:spcAft>
              <a:buClr>
                <a:schemeClr val="dk1"/>
              </a:buClr>
              <a:buSzPts val="1100"/>
              <a:buFont typeface="Arial"/>
              <a:buNone/>
            </a:pPr>
            <a:r>
              <a:rPr b="1" lang="en" sz="1100">
                <a:solidFill>
                  <a:schemeClr val="dk1"/>
                </a:solidFill>
              </a:rPr>
              <a:t>    },</a:t>
            </a:r>
            <a:endParaRPr b="1" sz="1100">
              <a:solidFill>
                <a:schemeClr val="dk1"/>
              </a:solidFill>
            </a:endParaRPr>
          </a:p>
          <a:p>
            <a:pPr indent="0" lvl="0" marL="457200" rtl="0" algn="l">
              <a:lnSpc>
                <a:spcPct val="100000"/>
              </a:lnSpc>
              <a:spcBef>
                <a:spcPts val="0"/>
              </a:spcBef>
              <a:spcAft>
                <a:spcPts val="0"/>
              </a:spcAft>
              <a:buClr>
                <a:schemeClr val="dk1"/>
              </a:buClr>
              <a:buSzPts val="1100"/>
              <a:buFont typeface="Arial"/>
              <a:buNone/>
            </a:pPr>
            <a:r>
              <a:rPr b="1" lang="en" sz="1100">
                <a:solidFill>
                  <a:schemeClr val="dk1"/>
                </a:solidFill>
              </a:rPr>
              <a:t>    "data": {</a:t>
            </a:r>
            <a:endParaRPr b="1" sz="1100">
              <a:solidFill>
                <a:schemeClr val="dk1"/>
              </a:solidFill>
            </a:endParaRPr>
          </a:p>
          <a:p>
            <a:pPr indent="0" lvl="0" marL="457200" rtl="0" algn="l">
              <a:lnSpc>
                <a:spcPct val="100000"/>
              </a:lnSpc>
              <a:spcBef>
                <a:spcPts val="0"/>
              </a:spcBef>
              <a:spcAft>
                <a:spcPts val="0"/>
              </a:spcAft>
              <a:buClr>
                <a:schemeClr val="dk1"/>
              </a:buClr>
              <a:buSzPts val="1100"/>
              <a:buFont typeface="Arial"/>
              <a:buNone/>
            </a:pPr>
            <a:r>
              <a:rPr b="1" lang="en" sz="1100">
                <a:solidFill>
                  <a:schemeClr val="dk1"/>
                </a:solidFill>
              </a:rPr>
              <a:t>        "Doc 1": [1],</a:t>
            </a:r>
            <a:endParaRPr b="1" sz="1100">
              <a:solidFill>
                <a:schemeClr val="dk1"/>
              </a:solidFill>
            </a:endParaRPr>
          </a:p>
          <a:p>
            <a:pPr indent="0" lvl="0" marL="457200" rtl="0" algn="l">
              <a:lnSpc>
                <a:spcPct val="100000"/>
              </a:lnSpc>
              <a:spcBef>
                <a:spcPts val="0"/>
              </a:spcBef>
              <a:spcAft>
                <a:spcPts val="0"/>
              </a:spcAft>
              <a:buClr>
                <a:schemeClr val="dk1"/>
              </a:buClr>
              <a:buSzPts val="1100"/>
              <a:buFont typeface="Arial"/>
              <a:buNone/>
            </a:pPr>
            <a:r>
              <a:rPr b="1" lang="en" sz="1100">
                <a:solidFill>
                  <a:schemeClr val="dk1"/>
                </a:solidFill>
              </a:rPr>
              <a:t>        "Doc 2": [4],</a:t>
            </a:r>
            <a:endParaRPr b="1" sz="1100">
              <a:solidFill>
                <a:schemeClr val="dk1"/>
              </a:solidFill>
            </a:endParaRPr>
          </a:p>
          <a:p>
            <a:pPr indent="0" lvl="0" marL="457200" rtl="0" algn="l">
              <a:lnSpc>
                <a:spcPct val="100000"/>
              </a:lnSpc>
              <a:spcBef>
                <a:spcPts val="0"/>
              </a:spcBef>
              <a:spcAft>
                <a:spcPts val="0"/>
              </a:spcAft>
              <a:buClr>
                <a:schemeClr val="dk1"/>
              </a:buClr>
              <a:buSzPts val="1100"/>
              <a:buFont typeface="Arial"/>
              <a:buNone/>
            </a:pPr>
            <a:r>
              <a:rPr b="1" lang="en" sz="1100">
                <a:solidFill>
                  <a:schemeClr val="dk1"/>
                </a:solidFill>
              </a:rPr>
              <a:t>        "Doc 3": [2]</a:t>
            </a:r>
            <a:endParaRPr b="1" sz="1100">
              <a:solidFill>
                <a:schemeClr val="dk1"/>
              </a:solidFill>
            </a:endParaRPr>
          </a:p>
          <a:p>
            <a:pPr indent="0" lvl="0" marL="457200" rtl="0" algn="l">
              <a:lnSpc>
                <a:spcPct val="100000"/>
              </a:lnSpc>
              <a:spcBef>
                <a:spcPts val="0"/>
              </a:spcBef>
              <a:spcAft>
                <a:spcPts val="0"/>
              </a:spcAft>
              <a:buClr>
                <a:schemeClr val="dk1"/>
              </a:buClr>
              <a:buSzPts val="1100"/>
              <a:buFont typeface="Arial"/>
              <a:buNone/>
            </a:pPr>
            <a:r>
              <a:rPr b="1" lang="en" sz="1100">
                <a:solidFill>
                  <a:schemeClr val="dk1"/>
                </a:solidFill>
              </a:rPr>
              <a:t>    },</a:t>
            </a:r>
            <a:endParaRPr b="1" sz="1100">
              <a:solidFill>
                <a:schemeClr val="dk1"/>
              </a:solidFill>
            </a:endParaRPr>
          </a:p>
          <a:p>
            <a:pPr indent="0" lvl="0" marL="457200" rtl="0" algn="l">
              <a:lnSpc>
                <a:spcPct val="100000"/>
              </a:lnSpc>
              <a:spcBef>
                <a:spcPts val="0"/>
              </a:spcBef>
              <a:spcAft>
                <a:spcPts val="0"/>
              </a:spcAft>
              <a:buClr>
                <a:schemeClr val="dk1"/>
              </a:buClr>
              <a:buSzPts val="1100"/>
              <a:buFont typeface="Arial"/>
              <a:buNone/>
            </a:pPr>
            <a:r>
              <a:rPr b="1" lang="en" sz="1100">
                <a:solidFill>
                  <a:schemeClr val="dk1"/>
                </a:solidFill>
              </a:rPr>
              <a:t>    … }</a:t>
            </a:r>
            <a:endParaRPr b="1" sz="1100">
              <a:solidFill>
                <a:schemeClr val="dk1"/>
              </a:solidFill>
            </a:endParaRPr>
          </a:p>
          <a:p>
            <a:pPr indent="0" lvl="0" marL="457200" rtl="0" algn="l">
              <a:lnSpc>
                <a:spcPct val="100000"/>
              </a:lnSpc>
              <a:spcBef>
                <a:spcPts val="0"/>
              </a:spcBef>
              <a:spcAft>
                <a:spcPts val="0"/>
              </a:spcAft>
              <a:buClr>
                <a:schemeClr val="dk1"/>
              </a:buClr>
              <a:buSzPts val="1100"/>
              <a:buFont typeface="Arial"/>
              <a:buNone/>
            </a:pPr>
            <a:r>
              <a:t/>
            </a:r>
            <a:endParaRPr b="1" sz="1100">
              <a:solidFill>
                <a:schemeClr val="dk1"/>
              </a:solidFill>
            </a:endParaRPr>
          </a:p>
          <a:p>
            <a:pPr indent="0" lvl="0" marL="457200" rtl="0" algn="l">
              <a:lnSpc>
                <a:spcPct val="100000"/>
              </a:lnSpc>
              <a:spcBef>
                <a:spcPts val="0"/>
              </a:spcBef>
              <a:spcAft>
                <a:spcPts val="0"/>
              </a:spcAft>
              <a:buClr>
                <a:schemeClr val="dk1"/>
              </a:buClr>
              <a:buSzPts val="1100"/>
              <a:buFont typeface="Arial"/>
              <a:buNone/>
            </a:pPr>
            <a:r>
              <a:t/>
            </a:r>
            <a:endParaRPr b="1" sz="1100">
              <a:solidFill>
                <a:schemeClr val="dk1"/>
              </a:solidFill>
            </a:endParaRPr>
          </a:p>
          <a:p>
            <a:pPr indent="0" lvl="0" marL="457200" rtl="0" algn="l">
              <a:lnSpc>
                <a:spcPct val="115000"/>
              </a:lnSpc>
              <a:spcBef>
                <a:spcPts val="1200"/>
              </a:spcBef>
              <a:spcAft>
                <a:spcPts val="1200"/>
              </a:spcAft>
              <a:buSzPts val="1800"/>
              <a:buNone/>
            </a:pPr>
            <a:r>
              <a:t/>
            </a:r>
            <a:endParaRPr b="1" sz="11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6"/>
          <p:cNvSpPr txBox="1"/>
          <p:nvPr>
            <p:ph type="title"/>
          </p:nvPr>
        </p:nvSpPr>
        <p:spPr>
          <a:xfrm>
            <a:off x="259675" y="-45550"/>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990"/>
              <a:buNone/>
            </a:pPr>
            <a:r>
              <a:rPr lang="en" sz="1920"/>
              <a:t>Example</a:t>
            </a:r>
            <a:endParaRPr sz="1920"/>
          </a:p>
        </p:txBody>
      </p:sp>
      <p:sp>
        <p:nvSpPr>
          <p:cNvPr id="84" name="Google Shape;84;p6"/>
          <p:cNvSpPr txBox="1"/>
          <p:nvPr>
            <p:ph idx="1" type="body"/>
          </p:nvPr>
        </p:nvSpPr>
        <p:spPr>
          <a:xfrm>
            <a:off x="311700" y="439000"/>
            <a:ext cx="8520600" cy="41298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1200"/>
              </a:spcBef>
              <a:spcAft>
                <a:spcPts val="0"/>
              </a:spcAft>
              <a:buClr>
                <a:schemeClr val="dk1"/>
              </a:buClr>
              <a:buSzPts val="852"/>
              <a:buFont typeface="Arial"/>
              <a:buNone/>
            </a:pPr>
            <a:r>
              <a:rPr lang="en" sz="1052">
                <a:solidFill>
                  <a:schemeClr val="dk1"/>
                </a:solidFill>
              </a:rPr>
              <a:t>Let’s walk through creating a simplified inverted index for the three documents.</a:t>
            </a:r>
            <a:endParaRPr sz="1052">
              <a:solidFill>
                <a:schemeClr val="dk1"/>
              </a:solidFill>
            </a:endParaRPr>
          </a:p>
          <a:p>
            <a:pPr indent="-295433" lvl="0" marL="457200" rtl="0" algn="l">
              <a:lnSpc>
                <a:spcPct val="95000"/>
              </a:lnSpc>
              <a:spcBef>
                <a:spcPts val="1200"/>
              </a:spcBef>
              <a:spcAft>
                <a:spcPts val="0"/>
              </a:spcAft>
              <a:buClr>
                <a:schemeClr val="dk1"/>
              </a:buClr>
              <a:buSzPts val="1053"/>
              <a:buAutoNum type="arabicPeriod"/>
            </a:pPr>
            <a:r>
              <a:rPr b="1" lang="en" sz="1052">
                <a:solidFill>
                  <a:schemeClr val="dk1"/>
                </a:solidFill>
              </a:rPr>
              <a:t>Documents</a:t>
            </a:r>
            <a:r>
              <a:rPr lang="en" sz="1052">
                <a:solidFill>
                  <a:schemeClr val="dk1"/>
                </a:solidFill>
              </a:rPr>
              <a:t>:</a:t>
            </a:r>
            <a:endParaRPr sz="1052">
              <a:solidFill>
                <a:schemeClr val="dk1"/>
              </a:solidFill>
            </a:endParaRPr>
          </a:p>
          <a:p>
            <a:pPr indent="-295433" lvl="1" marL="914400" rtl="0" algn="l">
              <a:lnSpc>
                <a:spcPct val="95000"/>
              </a:lnSpc>
              <a:spcBef>
                <a:spcPts val="0"/>
              </a:spcBef>
              <a:spcAft>
                <a:spcPts val="0"/>
              </a:spcAft>
              <a:buClr>
                <a:schemeClr val="dk1"/>
              </a:buClr>
              <a:buSzPts val="1053"/>
              <a:buChar char="○"/>
            </a:pPr>
            <a:r>
              <a:rPr b="1" lang="en" sz="1052">
                <a:solidFill>
                  <a:schemeClr val="dk1"/>
                </a:solidFill>
              </a:rPr>
              <a:t>Doc 1</a:t>
            </a:r>
            <a:r>
              <a:rPr lang="en" sz="1052">
                <a:solidFill>
                  <a:schemeClr val="dk1"/>
                </a:solidFill>
              </a:rPr>
              <a:t>: "Data structures and algorithms"</a:t>
            </a:r>
            <a:endParaRPr sz="1052">
              <a:solidFill>
                <a:schemeClr val="dk1"/>
              </a:solidFill>
            </a:endParaRPr>
          </a:p>
          <a:p>
            <a:pPr indent="-295433" lvl="1" marL="914400" rtl="0" algn="l">
              <a:lnSpc>
                <a:spcPct val="95000"/>
              </a:lnSpc>
              <a:spcBef>
                <a:spcPts val="0"/>
              </a:spcBef>
              <a:spcAft>
                <a:spcPts val="0"/>
              </a:spcAft>
              <a:buClr>
                <a:schemeClr val="dk1"/>
              </a:buClr>
              <a:buSzPts val="1053"/>
              <a:buChar char="○"/>
            </a:pPr>
            <a:r>
              <a:rPr b="1" lang="en" sz="1052">
                <a:solidFill>
                  <a:schemeClr val="dk1"/>
                </a:solidFill>
              </a:rPr>
              <a:t>Doc 2</a:t>
            </a:r>
            <a:r>
              <a:rPr lang="en" sz="1052">
                <a:solidFill>
                  <a:schemeClr val="dk1"/>
                </a:solidFill>
              </a:rPr>
              <a:t>: "Algorithms are key to data processing"</a:t>
            </a:r>
            <a:endParaRPr sz="1052">
              <a:solidFill>
                <a:schemeClr val="dk1"/>
              </a:solidFill>
            </a:endParaRPr>
          </a:p>
          <a:p>
            <a:pPr indent="-295433" lvl="1" marL="914400" rtl="0" algn="l">
              <a:lnSpc>
                <a:spcPct val="95000"/>
              </a:lnSpc>
              <a:spcBef>
                <a:spcPts val="0"/>
              </a:spcBef>
              <a:spcAft>
                <a:spcPts val="0"/>
              </a:spcAft>
              <a:buClr>
                <a:schemeClr val="dk1"/>
              </a:buClr>
              <a:buSzPts val="1053"/>
              <a:buChar char="○"/>
            </a:pPr>
            <a:r>
              <a:rPr b="1" lang="en" sz="1052">
                <a:solidFill>
                  <a:schemeClr val="dk1"/>
                </a:solidFill>
              </a:rPr>
              <a:t>Doc 3</a:t>
            </a:r>
            <a:r>
              <a:rPr lang="en" sz="1052">
                <a:solidFill>
                  <a:schemeClr val="dk1"/>
                </a:solidFill>
              </a:rPr>
              <a:t>: "Efficient data structures enable fast processing"</a:t>
            </a:r>
            <a:endParaRPr sz="1052">
              <a:solidFill>
                <a:schemeClr val="dk1"/>
              </a:solidFill>
            </a:endParaRPr>
          </a:p>
          <a:p>
            <a:pPr indent="-295433" lvl="0" marL="457200" rtl="0" algn="l">
              <a:lnSpc>
                <a:spcPct val="95000"/>
              </a:lnSpc>
              <a:spcBef>
                <a:spcPts val="0"/>
              </a:spcBef>
              <a:spcAft>
                <a:spcPts val="0"/>
              </a:spcAft>
              <a:buClr>
                <a:schemeClr val="dk1"/>
              </a:buClr>
              <a:buSzPts val="1053"/>
              <a:buAutoNum type="arabicPeriod"/>
            </a:pPr>
            <a:r>
              <a:rPr b="1" lang="en" sz="1052">
                <a:solidFill>
                  <a:schemeClr val="dk1"/>
                </a:solidFill>
              </a:rPr>
              <a:t>Tokenization</a:t>
            </a:r>
            <a:r>
              <a:rPr lang="en" sz="1052">
                <a:solidFill>
                  <a:schemeClr val="dk1"/>
                </a:solidFill>
              </a:rPr>
              <a:t>:</a:t>
            </a:r>
            <a:endParaRPr sz="1052">
              <a:solidFill>
                <a:schemeClr val="dk1"/>
              </a:solidFill>
            </a:endParaRPr>
          </a:p>
          <a:p>
            <a:pPr indent="-295433" lvl="1" marL="914400" rtl="0" algn="l">
              <a:lnSpc>
                <a:spcPct val="95000"/>
              </a:lnSpc>
              <a:spcBef>
                <a:spcPts val="0"/>
              </a:spcBef>
              <a:spcAft>
                <a:spcPts val="0"/>
              </a:spcAft>
              <a:buClr>
                <a:schemeClr val="dk1"/>
              </a:buClr>
              <a:buSzPts val="1053"/>
              <a:buChar char="○"/>
            </a:pPr>
            <a:r>
              <a:rPr b="1" lang="en" sz="1052">
                <a:solidFill>
                  <a:schemeClr val="dk1"/>
                </a:solidFill>
              </a:rPr>
              <a:t>Doc 1</a:t>
            </a:r>
            <a:r>
              <a:rPr lang="en" sz="1052">
                <a:solidFill>
                  <a:schemeClr val="dk1"/>
                </a:solidFill>
              </a:rPr>
              <a:t> → ["data", "structures", "and", "algorithms"]</a:t>
            </a:r>
            <a:endParaRPr sz="1052">
              <a:solidFill>
                <a:schemeClr val="dk1"/>
              </a:solidFill>
            </a:endParaRPr>
          </a:p>
          <a:p>
            <a:pPr indent="-295433" lvl="1" marL="914400" rtl="0" algn="l">
              <a:lnSpc>
                <a:spcPct val="95000"/>
              </a:lnSpc>
              <a:spcBef>
                <a:spcPts val="0"/>
              </a:spcBef>
              <a:spcAft>
                <a:spcPts val="0"/>
              </a:spcAft>
              <a:buClr>
                <a:schemeClr val="dk1"/>
              </a:buClr>
              <a:buSzPts val="1053"/>
              <a:buChar char="○"/>
            </a:pPr>
            <a:r>
              <a:rPr b="1" lang="en" sz="1052">
                <a:solidFill>
                  <a:schemeClr val="dk1"/>
                </a:solidFill>
              </a:rPr>
              <a:t>Doc 2</a:t>
            </a:r>
            <a:r>
              <a:rPr lang="en" sz="1052">
                <a:solidFill>
                  <a:schemeClr val="dk1"/>
                </a:solidFill>
              </a:rPr>
              <a:t> → ["algorithms", "are", "key", "to", "data", "processing"]</a:t>
            </a:r>
            <a:endParaRPr sz="1052">
              <a:solidFill>
                <a:schemeClr val="dk1"/>
              </a:solidFill>
            </a:endParaRPr>
          </a:p>
          <a:p>
            <a:pPr indent="-295433" lvl="1" marL="914400" rtl="0" algn="l">
              <a:lnSpc>
                <a:spcPct val="95000"/>
              </a:lnSpc>
              <a:spcBef>
                <a:spcPts val="0"/>
              </a:spcBef>
              <a:spcAft>
                <a:spcPts val="0"/>
              </a:spcAft>
              <a:buClr>
                <a:schemeClr val="dk1"/>
              </a:buClr>
              <a:buSzPts val="1053"/>
              <a:buChar char="○"/>
            </a:pPr>
            <a:r>
              <a:rPr b="1" lang="en" sz="1052">
                <a:solidFill>
                  <a:schemeClr val="dk1"/>
                </a:solidFill>
              </a:rPr>
              <a:t>Doc 3</a:t>
            </a:r>
            <a:r>
              <a:rPr lang="en" sz="1052">
                <a:solidFill>
                  <a:schemeClr val="dk1"/>
                </a:solidFill>
              </a:rPr>
              <a:t> → ["efficient", "data", "structures", "enable", "fast", "processing"]</a:t>
            </a:r>
            <a:endParaRPr sz="1052">
              <a:solidFill>
                <a:schemeClr val="dk1"/>
              </a:solidFill>
            </a:endParaRPr>
          </a:p>
          <a:p>
            <a:pPr indent="-295433" lvl="0" marL="457200" rtl="0" algn="l">
              <a:lnSpc>
                <a:spcPct val="95000"/>
              </a:lnSpc>
              <a:spcBef>
                <a:spcPts val="0"/>
              </a:spcBef>
              <a:spcAft>
                <a:spcPts val="0"/>
              </a:spcAft>
              <a:buClr>
                <a:schemeClr val="dk1"/>
              </a:buClr>
              <a:buSzPts val="1053"/>
              <a:buAutoNum type="arabicPeriod"/>
            </a:pPr>
            <a:r>
              <a:rPr b="1" lang="en" sz="1052">
                <a:solidFill>
                  <a:schemeClr val="dk1"/>
                </a:solidFill>
              </a:rPr>
              <a:t>Normalization</a:t>
            </a:r>
            <a:r>
              <a:rPr lang="en" sz="1052">
                <a:solidFill>
                  <a:schemeClr val="dk1"/>
                </a:solidFill>
              </a:rPr>
              <a:t> (lowercasing, stop-word removal):</a:t>
            </a:r>
            <a:endParaRPr sz="1052">
              <a:solidFill>
                <a:schemeClr val="dk1"/>
              </a:solidFill>
            </a:endParaRPr>
          </a:p>
          <a:p>
            <a:pPr indent="-295433" lvl="1" marL="914400" rtl="0" algn="l">
              <a:lnSpc>
                <a:spcPct val="95000"/>
              </a:lnSpc>
              <a:spcBef>
                <a:spcPts val="0"/>
              </a:spcBef>
              <a:spcAft>
                <a:spcPts val="0"/>
              </a:spcAft>
              <a:buClr>
                <a:schemeClr val="dk1"/>
              </a:buClr>
              <a:buSzPts val="1053"/>
              <a:buChar char="○"/>
            </a:pPr>
            <a:r>
              <a:rPr b="1" lang="en" sz="1052">
                <a:solidFill>
                  <a:schemeClr val="dk1"/>
                </a:solidFill>
              </a:rPr>
              <a:t>Doc 1</a:t>
            </a:r>
            <a:r>
              <a:rPr lang="en" sz="1052">
                <a:solidFill>
                  <a:schemeClr val="dk1"/>
                </a:solidFill>
              </a:rPr>
              <a:t> → ["data", "structures", "algorithms"]</a:t>
            </a:r>
            <a:endParaRPr sz="1052">
              <a:solidFill>
                <a:schemeClr val="dk1"/>
              </a:solidFill>
            </a:endParaRPr>
          </a:p>
          <a:p>
            <a:pPr indent="-295433" lvl="1" marL="914400" rtl="0" algn="l">
              <a:lnSpc>
                <a:spcPct val="95000"/>
              </a:lnSpc>
              <a:spcBef>
                <a:spcPts val="0"/>
              </a:spcBef>
              <a:spcAft>
                <a:spcPts val="0"/>
              </a:spcAft>
              <a:buClr>
                <a:schemeClr val="dk1"/>
              </a:buClr>
              <a:buSzPts val="1053"/>
              <a:buChar char="○"/>
            </a:pPr>
            <a:r>
              <a:rPr b="1" lang="en" sz="1052">
                <a:solidFill>
                  <a:schemeClr val="dk1"/>
                </a:solidFill>
              </a:rPr>
              <a:t>Doc 2</a:t>
            </a:r>
            <a:r>
              <a:rPr lang="en" sz="1052">
                <a:solidFill>
                  <a:schemeClr val="dk1"/>
                </a:solidFill>
              </a:rPr>
              <a:t> → ["algorithms", "key", "data", "processing"]</a:t>
            </a:r>
            <a:endParaRPr sz="1052">
              <a:solidFill>
                <a:schemeClr val="dk1"/>
              </a:solidFill>
            </a:endParaRPr>
          </a:p>
          <a:p>
            <a:pPr indent="-295433" lvl="1" marL="914400" rtl="0" algn="l">
              <a:lnSpc>
                <a:spcPct val="95000"/>
              </a:lnSpc>
              <a:spcBef>
                <a:spcPts val="0"/>
              </a:spcBef>
              <a:spcAft>
                <a:spcPts val="0"/>
              </a:spcAft>
              <a:buClr>
                <a:schemeClr val="dk1"/>
              </a:buClr>
              <a:buSzPts val="1053"/>
              <a:buChar char="○"/>
            </a:pPr>
            <a:r>
              <a:rPr b="1" lang="en" sz="1052">
                <a:solidFill>
                  <a:schemeClr val="dk1"/>
                </a:solidFill>
              </a:rPr>
              <a:t>Doc 3</a:t>
            </a:r>
            <a:r>
              <a:rPr lang="en" sz="1052">
                <a:solidFill>
                  <a:schemeClr val="dk1"/>
                </a:solidFill>
              </a:rPr>
              <a:t> → ["efficient", "data", "structures", "enable", "fast", "processing"]</a:t>
            </a:r>
            <a:endParaRPr sz="1052">
              <a:solidFill>
                <a:schemeClr val="dk1"/>
              </a:solidFill>
            </a:endParaRPr>
          </a:p>
          <a:p>
            <a:pPr indent="-295433" lvl="0" marL="457200" rtl="0" algn="l">
              <a:lnSpc>
                <a:spcPct val="95000"/>
              </a:lnSpc>
              <a:spcBef>
                <a:spcPts val="0"/>
              </a:spcBef>
              <a:spcAft>
                <a:spcPts val="0"/>
              </a:spcAft>
              <a:buClr>
                <a:schemeClr val="dk1"/>
              </a:buClr>
              <a:buSzPts val="1053"/>
              <a:buAutoNum type="arabicPeriod"/>
            </a:pPr>
            <a:r>
              <a:rPr b="1" lang="en" sz="1052">
                <a:solidFill>
                  <a:schemeClr val="dk1"/>
                </a:solidFill>
              </a:rPr>
              <a:t>Build the Inverted Index</a:t>
            </a:r>
            <a:r>
              <a:rPr lang="en" sz="1052">
                <a:solidFill>
                  <a:schemeClr val="dk1"/>
                </a:solidFill>
              </a:rPr>
              <a:t>:</a:t>
            </a:r>
            <a:endParaRPr sz="1052">
              <a:solidFill>
                <a:schemeClr val="dk1"/>
              </a:solidFill>
            </a:endParaRPr>
          </a:p>
          <a:p>
            <a:pPr indent="-295433" lvl="1" marL="914400" rtl="0" algn="l">
              <a:lnSpc>
                <a:spcPct val="95000"/>
              </a:lnSpc>
              <a:spcBef>
                <a:spcPts val="0"/>
              </a:spcBef>
              <a:spcAft>
                <a:spcPts val="0"/>
              </a:spcAft>
              <a:buClr>
                <a:schemeClr val="dk1"/>
              </a:buClr>
              <a:buSzPts val="1053"/>
              <a:buChar char="○"/>
            </a:pPr>
            <a:r>
              <a:rPr b="1" lang="en" sz="1052">
                <a:solidFill>
                  <a:schemeClr val="dk1"/>
                </a:solidFill>
              </a:rPr>
              <a:t>"algorithms"</a:t>
            </a:r>
            <a:r>
              <a:rPr lang="en" sz="1052">
                <a:solidFill>
                  <a:schemeClr val="dk1"/>
                </a:solidFill>
              </a:rPr>
              <a:t> → [Doc 1, Doc 2]</a:t>
            </a:r>
            <a:endParaRPr sz="1052">
              <a:solidFill>
                <a:schemeClr val="dk1"/>
              </a:solidFill>
            </a:endParaRPr>
          </a:p>
          <a:p>
            <a:pPr indent="-295433" lvl="1" marL="914400" rtl="0" algn="l">
              <a:lnSpc>
                <a:spcPct val="95000"/>
              </a:lnSpc>
              <a:spcBef>
                <a:spcPts val="0"/>
              </a:spcBef>
              <a:spcAft>
                <a:spcPts val="0"/>
              </a:spcAft>
              <a:buClr>
                <a:schemeClr val="dk1"/>
              </a:buClr>
              <a:buSzPts val="1053"/>
              <a:buChar char="○"/>
            </a:pPr>
            <a:r>
              <a:rPr b="1" lang="en" sz="1052">
                <a:solidFill>
                  <a:schemeClr val="dk1"/>
                </a:solidFill>
              </a:rPr>
              <a:t>"data"</a:t>
            </a:r>
            <a:r>
              <a:rPr lang="en" sz="1052">
                <a:solidFill>
                  <a:schemeClr val="dk1"/>
                </a:solidFill>
              </a:rPr>
              <a:t> → [Doc 1, Doc 2, Doc 3]</a:t>
            </a:r>
            <a:endParaRPr sz="1052">
              <a:solidFill>
                <a:schemeClr val="dk1"/>
              </a:solidFill>
            </a:endParaRPr>
          </a:p>
          <a:p>
            <a:pPr indent="-295433" lvl="1" marL="914400" rtl="0" algn="l">
              <a:lnSpc>
                <a:spcPct val="95000"/>
              </a:lnSpc>
              <a:spcBef>
                <a:spcPts val="0"/>
              </a:spcBef>
              <a:spcAft>
                <a:spcPts val="0"/>
              </a:spcAft>
              <a:buClr>
                <a:schemeClr val="dk1"/>
              </a:buClr>
              <a:buSzPts val="1053"/>
              <a:buChar char="○"/>
            </a:pPr>
            <a:r>
              <a:rPr b="1" lang="en" sz="1052">
                <a:solidFill>
                  <a:schemeClr val="dk1"/>
                </a:solidFill>
              </a:rPr>
              <a:t>"structures"</a:t>
            </a:r>
            <a:r>
              <a:rPr lang="en" sz="1052">
                <a:solidFill>
                  <a:schemeClr val="dk1"/>
                </a:solidFill>
              </a:rPr>
              <a:t> → [Doc 1, Doc 3]</a:t>
            </a:r>
            <a:endParaRPr sz="1052">
              <a:solidFill>
                <a:schemeClr val="dk1"/>
              </a:solidFill>
            </a:endParaRPr>
          </a:p>
          <a:p>
            <a:pPr indent="-295433" lvl="1" marL="914400" rtl="0" algn="l">
              <a:lnSpc>
                <a:spcPct val="95000"/>
              </a:lnSpc>
              <a:spcBef>
                <a:spcPts val="0"/>
              </a:spcBef>
              <a:spcAft>
                <a:spcPts val="0"/>
              </a:spcAft>
              <a:buClr>
                <a:schemeClr val="dk1"/>
              </a:buClr>
              <a:buSzPts val="1053"/>
              <a:buChar char="○"/>
            </a:pPr>
            <a:r>
              <a:rPr b="1" lang="en" sz="1052">
                <a:solidFill>
                  <a:schemeClr val="dk1"/>
                </a:solidFill>
              </a:rPr>
              <a:t>"processing"</a:t>
            </a:r>
            <a:r>
              <a:rPr lang="en" sz="1052">
                <a:solidFill>
                  <a:schemeClr val="dk1"/>
                </a:solidFill>
              </a:rPr>
              <a:t> → [Doc 2, Doc 3]</a:t>
            </a:r>
            <a:endParaRPr sz="1052">
              <a:solidFill>
                <a:schemeClr val="dk1"/>
              </a:solidFill>
            </a:endParaRPr>
          </a:p>
          <a:p>
            <a:pPr indent="-295433" lvl="1" marL="914400" rtl="0" algn="l">
              <a:lnSpc>
                <a:spcPct val="95000"/>
              </a:lnSpc>
              <a:spcBef>
                <a:spcPts val="0"/>
              </a:spcBef>
              <a:spcAft>
                <a:spcPts val="0"/>
              </a:spcAft>
              <a:buClr>
                <a:schemeClr val="dk1"/>
              </a:buClr>
              <a:buSzPts val="1053"/>
              <a:buChar char="○"/>
            </a:pPr>
            <a:r>
              <a:rPr b="1" lang="en" sz="1052">
                <a:solidFill>
                  <a:schemeClr val="dk1"/>
                </a:solidFill>
              </a:rPr>
              <a:t>"key"</a:t>
            </a:r>
            <a:r>
              <a:rPr lang="en" sz="1052">
                <a:solidFill>
                  <a:schemeClr val="dk1"/>
                </a:solidFill>
              </a:rPr>
              <a:t> → [Doc 2]</a:t>
            </a:r>
            <a:endParaRPr sz="1052">
              <a:solidFill>
                <a:schemeClr val="dk1"/>
              </a:solidFill>
            </a:endParaRPr>
          </a:p>
          <a:p>
            <a:pPr indent="-295433" lvl="1" marL="914400" rtl="0" algn="l">
              <a:lnSpc>
                <a:spcPct val="95000"/>
              </a:lnSpc>
              <a:spcBef>
                <a:spcPts val="0"/>
              </a:spcBef>
              <a:spcAft>
                <a:spcPts val="0"/>
              </a:spcAft>
              <a:buClr>
                <a:schemeClr val="dk1"/>
              </a:buClr>
              <a:buSzPts val="1053"/>
              <a:buChar char="○"/>
            </a:pPr>
            <a:r>
              <a:rPr b="1" lang="en" sz="1052">
                <a:solidFill>
                  <a:schemeClr val="dk1"/>
                </a:solidFill>
              </a:rPr>
              <a:t>"efficient"</a:t>
            </a:r>
            <a:r>
              <a:rPr lang="en" sz="1052">
                <a:solidFill>
                  <a:schemeClr val="dk1"/>
                </a:solidFill>
              </a:rPr>
              <a:t> → [Doc 3]</a:t>
            </a:r>
            <a:endParaRPr sz="1052">
              <a:solidFill>
                <a:schemeClr val="dk1"/>
              </a:solidFill>
            </a:endParaRPr>
          </a:p>
          <a:p>
            <a:pPr indent="-295433" lvl="1" marL="914400" rtl="0" algn="l">
              <a:lnSpc>
                <a:spcPct val="95000"/>
              </a:lnSpc>
              <a:spcBef>
                <a:spcPts val="0"/>
              </a:spcBef>
              <a:spcAft>
                <a:spcPts val="0"/>
              </a:spcAft>
              <a:buClr>
                <a:schemeClr val="dk1"/>
              </a:buClr>
              <a:buSzPts val="1053"/>
              <a:buChar char="○"/>
            </a:pPr>
            <a:r>
              <a:rPr b="1" lang="en" sz="1052">
                <a:solidFill>
                  <a:schemeClr val="dk1"/>
                </a:solidFill>
              </a:rPr>
              <a:t>"enable"</a:t>
            </a:r>
            <a:r>
              <a:rPr lang="en" sz="1052">
                <a:solidFill>
                  <a:schemeClr val="dk1"/>
                </a:solidFill>
              </a:rPr>
              <a:t> → [Doc 3]</a:t>
            </a:r>
            <a:endParaRPr sz="1052">
              <a:solidFill>
                <a:schemeClr val="dk1"/>
              </a:solidFill>
            </a:endParaRPr>
          </a:p>
          <a:p>
            <a:pPr indent="-295433" lvl="1" marL="914400" rtl="0" algn="l">
              <a:lnSpc>
                <a:spcPct val="95000"/>
              </a:lnSpc>
              <a:spcBef>
                <a:spcPts val="0"/>
              </a:spcBef>
              <a:spcAft>
                <a:spcPts val="0"/>
              </a:spcAft>
              <a:buClr>
                <a:schemeClr val="dk1"/>
              </a:buClr>
              <a:buSzPts val="1053"/>
              <a:buChar char="○"/>
            </a:pPr>
            <a:r>
              <a:rPr b="1" lang="en" sz="1052">
                <a:solidFill>
                  <a:schemeClr val="dk1"/>
                </a:solidFill>
              </a:rPr>
              <a:t>"fast"</a:t>
            </a:r>
            <a:r>
              <a:rPr lang="en" sz="1052">
                <a:solidFill>
                  <a:schemeClr val="dk1"/>
                </a:solidFill>
              </a:rPr>
              <a:t> → [Doc 3]</a:t>
            </a:r>
            <a:endParaRPr sz="1052">
              <a:solidFill>
                <a:schemeClr val="dk1"/>
              </a:solidFill>
            </a:endParaRPr>
          </a:p>
          <a:p>
            <a:pPr indent="-295433" lvl="0" marL="457200" rtl="0" algn="l">
              <a:lnSpc>
                <a:spcPct val="95000"/>
              </a:lnSpc>
              <a:spcBef>
                <a:spcPts val="0"/>
              </a:spcBef>
              <a:spcAft>
                <a:spcPts val="0"/>
              </a:spcAft>
              <a:buClr>
                <a:schemeClr val="dk1"/>
              </a:buClr>
              <a:buSzPts val="1053"/>
              <a:buAutoNum type="arabicPeriod"/>
            </a:pPr>
            <a:r>
              <a:rPr b="1" lang="en" sz="1052">
                <a:solidFill>
                  <a:schemeClr val="dk1"/>
                </a:solidFill>
              </a:rPr>
              <a:t>Positional Index (if required)</a:t>
            </a:r>
            <a:r>
              <a:rPr lang="en" sz="1052">
                <a:solidFill>
                  <a:schemeClr val="dk1"/>
                </a:solidFill>
              </a:rPr>
              <a:t>:</a:t>
            </a:r>
            <a:endParaRPr sz="1052">
              <a:solidFill>
                <a:schemeClr val="dk1"/>
              </a:solidFill>
            </a:endParaRPr>
          </a:p>
          <a:p>
            <a:pPr indent="-295433" lvl="1" marL="914400" rtl="0" algn="l">
              <a:lnSpc>
                <a:spcPct val="95000"/>
              </a:lnSpc>
              <a:spcBef>
                <a:spcPts val="0"/>
              </a:spcBef>
              <a:spcAft>
                <a:spcPts val="0"/>
              </a:spcAft>
              <a:buClr>
                <a:schemeClr val="dk1"/>
              </a:buClr>
              <a:buSzPts val="1053"/>
              <a:buChar char="○"/>
            </a:pPr>
            <a:r>
              <a:rPr b="1" lang="en" sz="1052">
                <a:solidFill>
                  <a:schemeClr val="dk1"/>
                </a:solidFill>
              </a:rPr>
              <a:t>"algorithms"</a:t>
            </a:r>
            <a:r>
              <a:rPr lang="en" sz="1052">
                <a:solidFill>
                  <a:schemeClr val="dk1"/>
                </a:solidFill>
              </a:rPr>
              <a:t> → Doc 1: [3], Doc 2: [1]</a:t>
            </a:r>
            <a:endParaRPr sz="1052">
              <a:solidFill>
                <a:schemeClr val="dk1"/>
              </a:solidFill>
            </a:endParaRPr>
          </a:p>
          <a:p>
            <a:pPr indent="-295433" lvl="1" marL="914400" rtl="0" algn="l">
              <a:lnSpc>
                <a:spcPct val="95000"/>
              </a:lnSpc>
              <a:spcBef>
                <a:spcPts val="0"/>
              </a:spcBef>
              <a:spcAft>
                <a:spcPts val="0"/>
              </a:spcAft>
              <a:buClr>
                <a:schemeClr val="dk1"/>
              </a:buClr>
              <a:buSzPts val="1053"/>
              <a:buChar char="○"/>
            </a:pPr>
            <a:r>
              <a:rPr b="1" lang="en" sz="1052">
                <a:solidFill>
                  <a:schemeClr val="dk1"/>
                </a:solidFill>
              </a:rPr>
              <a:t>"data"</a:t>
            </a:r>
            <a:r>
              <a:rPr lang="en" sz="1052">
                <a:solidFill>
                  <a:schemeClr val="dk1"/>
                </a:solidFill>
              </a:rPr>
              <a:t> → Doc 1: [1], Doc 2: [4], Doc 3: [2]</a:t>
            </a:r>
            <a:endParaRPr sz="1052">
              <a:solidFill>
                <a:schemeClr val="dk1"/>
              </a:solidFill>
            </a:endParaRPr>
          </a:p>
          <a:p>
            <a:pPr indent="-295433" lvl="1" marL="914400" rtl="0" algn="l">
              <a:lnSpc>
                <a:spcPct val="95000"/>
              </a:lnSpc>
              <a:spcBef>
                <a:spcPts val="0"/>
              </a:spcBef>
              <a:spcAft>
                <a:spcPts val="0"/>
              </a:spcAft>
              <a:buClr>
                <a:schemeClr val="dk1"/>
              </a:buClr>
              <a:buSzPts val="1053"/>
              <a:buChar char="○"/>
            </a:pPr>
            <a:r>
              <a:rPr b="1" lang="en" sz="1052">
                <a:solidFill>
                  <a:schemeClr val="dk1"/>
                </a:solidFill>
              </a:rPr>
              <a:t>"structures"</a:t>
            </a:r>
            <a:r>
              <a:rPr lang="en" sz="1052">
                <a:solidFill>
                  <a:schemeClr val="dk1"/>
                </a:solidFill>
              </a:rPr>
              <a:t> → Doc 1: [2], Doc 3: [3]</a:t>
            </a:r>
            <a:endParaRPr sz="1052">
              <a:solidFill>
                <a:schemeClr val="dk1"/>
              </a:solidFill>
            </a:endParaRPr>
          </a:p>
          <a:p>
            <a:pPr indent="-295433" lvl="1" marL="914400" rtl="0" algn="l">
              <a:lnSpc>
                <a:spcPct val="95000"/>
              </a:lnSpc>
              <a:spcBef>
                <a:spcPts val="0"/>
              </a:spcBef>
              <a:spcAft>
                <a:spcPts val="0"/>
              </a:spcAft>
              <a:buClr>
                <a:schemeClr val="dk1"/>
              </a:buClr>
              <a:buSzPts val="1053"/>
              <a:buChar char="○"/>
            </a:pPr>
            <a:r>
              <a:rPr b="1" lang="en" sz="1052">
                <a:solidFill>
                  <a:schemeClr val="dk1"/>
                </a:solidFill>
              </a:rPr>
              <a:t>"processing"</a:t>
            </a:r>
            <a:r>
              <a:rPr lang="en" sz="1052">
                <a:solidFill>
                  <a:schemeClr val="dk1"/>
                </a:solidFill>
              </a:rPr>
              <a:t> → Doc 2: [6], Doc 3: [5]</a:t>
            </a:r>
            <a:endParaRPr sz="1052">
              <a:solidFill>
                <a:schemeClr val="dk1"/>
              </a:solidFill>
            </a:endParaRPr>
          </a:p>
          <a:p>
            <a:pPr indent="0" lvl="0" marL="0" rtl="0" algn="l">
              <a:lnSpc>
                <a:spcPct val="95000"/>
              </a:lnSpc>
              <a:spcBef>
                <a:spcPts val="1200"/>
              </a:spcBef>
              <a:spcAft>
                <a:spcPts val="1200"/>
              </a:spcAft>
              <a:buSzPts val="852"/>
              <a:buNone/>
            </a:pPr>
            <a:r>
              <a:t/>
            </a:r>
            <a:endParaRPr sz="113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7"/>
          <p:cNvSpPr txBox="1"/>
          <p:nvPr>
            <p:ph type="title"/>
          </p:nvPr>
        </p:nvSpPr>
        <p:spPr>
          <a:xfrm>
            <a:off x="259675" y="183050"/>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990"/>
              <a:buNone/>
            </a:pPr>
            <a:r>
              <a:rPr lang="en" sz="1920"/>
              <a:t>How is the Inverted Index Used in Search?</a:t>
            </a:r>
            <a:endParaRPr sz="1920"/>
          </a:p>
        </p:txBody>
      </p:sp>
      <p:sp>
        <p:nvSpPr>
          <p:cNvPr id="90" name="Google Shape;90;p7"/>
          <p:cNvSpPr txBox="1"/>
          <p:nvPr>
            <p:ph idx="1" type="body"/>
          </p:nvPr>
        </p:nvSpPr>
        <p:spPr>
          <a:xfrm>
            <a:off x="311700" y="896200"/>
            <a:ext cx="8520600" cy="412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100">
                <a:solidFill>
                  <a:schemeClr val="dk1"/>
                </a:solidFill>
              </a:rPr>
              <a:t>Let’s say the user searches for the term "data" and "algorithms". The search engine looks up these terms in the inverted index and returns the documents containing both terms.</a:t>
            </a:r>
            <a:endParaRPr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sz="1100">
                <a:solidFill>
                  <a:schemeClr val="dk1"/>
                </a:solidFill>
              </a:rPr>
              <a:t>"data"</a:t>
            </a:r>
            <a:r>
              <a:rPr lang="en" sz="1100">
                <a:solidFill>
                  <a:schemeClr val="dk1"/>
                </a:solidFill>
              </a:rPr>
              <a:t> is in Doc 1, Doc 2, and Doc 3.</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"algorithms"</a:t>
            </a:r>
            <a:r>
              <a:rPr lang="en" sz="1100">
                <a:solidFill>
                  <a:schemeClr val="dk1"/>
                </a:solidFill>
              </a:rPr>
              <a:t> is in Doc 1 and Doc 2.</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100">
                <a:solidFill>
                  <a:schemeClr val="dk1"/>
                </a:solidFill>
              </a:rPr>
              <a:t>Since both terms are in </a:t>
            </a:r>
            <a:r>
              <a:rPr b="1" lang="en" sz="1100">
                <a:solidFill>
                  <a:schemeClr val="dk1"/>
                </a:solidFill>
              </a:rPr>
              <a:t>Doc 1</a:t>
            </a:r>
            <a:r>
              <a:rPr lang="en" sz="1100">
                <a:solidFill>
                  <a:schemeClr val="dk1"/>
                </a:solidFill>
              </a:rPr>
              <a:t> and </a:t>
            </a:r>
            <a:r>
              <a:rPr b="1" lang="en" sz="1100">
                <a:solidFill>
                  <a:schemeClr val="dk1"/>
                </a:solidFill>
              </a:rPr>
              <a:t>Doc 2</a:t>
            </a:r>
            <a:r>
              <a:rPr lang="en" sz="1100">
                <a:solidFill>
                  <a:schemeClr val="dk1"/>
                </a:solidFill>
              </a:rPr>
              <a:t>, these documents are returned to the user.</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100">
                <a:solidFill>
                  <a:schemeClr val="dk1"/>
                </a:solidFill>
              </a:rPr>
              <a:t>If phrase searching is needed (e.g., "data structures"), the positional index will be used to ensure that "data" is followed by "structures" in the same document.</a:t>
            </a:r>
            <a:endParaRPr sz="1100">
              <a:solidFill>
                <a:schemeClr val="dk1"/>
              </a:solidFill>
            </a:endParaRPr>
          </a:p>
          <a:p>
            <a:pPr indent="0" lvl="0" marL="0" rtl="0" algn="l">
              <a:lnSpc>
                <a:spcPct val="95000"/>
              </a:lnSpc>
              <a:spcBef>
                <a:spcPts val="1200"/>
              </a:spcBef>
              <a:spcAft>
                <a:spcPts val="1200"/>
              </a:spcAft>
              <a:buSzPts val="852"/>
              <a:buNone/>
            </a:pPr>
            <a:r>
              <a:t/>
            </a:r>
            <a:endParaRPr sz="1052">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8"/>
          <p:cNvSpPr txBox="1"/>
          <p:nvPr>
            <p:ph type="title"/>
          </p:nvPr>
        </p:nvSpPr>
        <p:spPr>
          <a:xfrm>
            <a:off x="259675" y="183050"/>
            <a:ext cx="87900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51562"/>
              <a:buNone/>
            </a:pPr>
            <a:r>
              <a:rPr lang="en" sz="1920"/>
              <a:t>How can the process of creating Inverted Index  be optimized using block addressing?</a:t>
            </a:r>
            <a:endParaRPr sz="1920"/>
          </a:p>
        </p:txBody>
      </p:sp>
      <p:sp>
        <p:nvSpPr>
          <p:cNvPr id="96" name="Google Shape;96;p8"/>
          <p:cNvSpPr txBox="1"/>
          <p:nvPr>
            <p:ph idx="1" type="body"/>
          </p:nvPr>
        </p:nvSpPr>
        <p:spPr>
          <a:xfrm>
            <a:off x="311700" y="628600"/>
            <a:ext cx="8520600" cy="4129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b="1" lang="en" sz="1100">
                <a:solidFill>
                  <a:schemeClr val="dk1"/>
                </a:solidFill>
              </a:rPr>
              <a:t>Block addressing</a:t>
            </a:r>
            <a:r>
              <a:rPr lang="en" sz="1100">
                <a:solidFill>
                  <a:schemeClr val="dk1"/>
                </a:solidFill>
              </a:rPr>
              <a:t> is an optimization technique used in inverted indexing to make the search process more efficient, especially for large-scale document collections. </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It involves grouping postings (i.e., the document IDs where a term appears) into </a:t>
            </a:r>
            <a:r>
              <a:rPr b="1" lang="en" sz="1100">
                <a:solidFill>
                  <a:schemeClr val="dk1"/>
                </a:solidFill>
              </a:rPr>
              <a:t>blocks</a:t>
            </a:r>
            <a:r>
              <a:rPr lang="en" sz="1100">
                <a:solidFill>
                  <a:schemeClr val="dk1"/>
                </a:solidFill>
              </a:rPr>
              <a:t> and associating each term with a pointer to the blocks that contain the postings for that term. </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This reduces the size of the inverted index and improves search speed.</a:t>
            </a:r>
            <a:endParaRPr sz="1100">
              <a:solidFill>
                <a:schemeClr val="dk1"/>
              </a:solidFill>
            </a:endParaRPr>
          </a:p>
          <a:p>
            <a:pPr indent="0" lvl="0" marL="0" rtl="0" algn="l">
              <a:lnSpc>
                <a:spcPct val="95000"/>
              </a:lnSpc>
              <a:spcBef>
                <a:spcPts val="1200"/>
              </a:spcBef>
              <a:spcAft>
                <a:spcPts val="1200"/>
              </a:spcAft>
              <a:buSzPts val="852"/>
              <a:buNone/>
            </a:pPr>
            <a:r>
              <a:t/>
            </a:r>
            <a:endParaRPr sz="1052">
              <a:solidFill>
                <a:schemeClr val="dk1"/>
              </a:solidFill>
            </a:endParaRPr>
          </a:p>
        </p:txBody>
      </p:sp>
      <p:sp>
        <p:nvSpPr>
          <p:cNvPr id="97" name="Google Shape;97;p8"/>
          <p:cNvSpPr txBox="1"/>
          <p:nvPr/>
        </p:nvSpPr>
        <p:spPr>
          <a:xfrm>
            <a:off x="354000" y="1851225"/>
            <a:ext cx="8790000" cy="2586600"/>
          </a:xfrm>
          <a:prstGeom prst="rect">
            <a:avLst/>
          </a:prstGeom>
          <a:noFill/>
          <a:ln>
            <a:noFill/>
          </a:ln>
        </p:spPr>
        <p:txBody>
          <a:bodyPr anchorCtr="0" anchor="t" bIns="91425" lIns="91425" spcFirstLastPara="1" rIns="91425" wrap="square" tIns="91425">
            <a:noAutofit/>
          </a:bodyPr>
          <a:lstStyle/>
          <a:p>
            <a:pPr indent="-311150" lvl="0" marL="457200" marR="0" rtl="0" algn="l">
              <a:lnSpc>
                <a:spcPct val="115000"/>
              </a:lnSpc>
              <a:spcBef>
                <a:spcPts val="1400"/>
              </a:spcBef>
              <a:spcAft>
                <a:spcPts val="0"/>
              </a:spcAft>
              <a:buClr>
                <a:schemeClr val="dk1"/>
              </a:buClr>
              <a:buSzPts val="1300"/>
              <a:buFont typeface="Arial"/>
              <a:buChar char="●"/>
            </a:pPr>
            <a:r>
              <a:rPr b="1" i="0" lang="en" sz="1300" u="none" cap="none" strike="noStrike">
                <a:solidFill>
                  <a:schemeClr val="dk1"/>
                </a:solidFill>
                <a:latin typeface="Arial"/>
                <a:ea typeface="Arial"/>
                <a:cs typeface="Arial"/>
                <a:sym typeface="Arial"/>
              </a:rPr>
              <a:t>How Block Addressing Works</a:t>
            </a:r>
            <a:endParaRPr b="1" i="0" sz="13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In a basic inverted index, each term is directly associated with a list of document IDs (or a list of documents with positional data). As the number of documents increases, the list of postings for each term can become very large. Block addressing reduces the size and complexity of managing these postings by grouping the postings into smaller, more manageable </a:t>
            </a:r>
            <a:r>
              <a:rPr b="1" i="0" lang="en" sz="1100" u="none" cap="none" strike="noStrike">
                <a:solidFill>
                  <a:schemeClr val="dk1"/>
                </a:solidFill>
                <a:latin typeface="Arial"/>
                <a:ea typeface="Arial"/>
                <a:cs typeface="Arial"/>
                <a:sym typeface="Arial"/>
              </a:rPr>
              <a:t>blocks</a:t>
            </a:r>
            <a:r>
              <a:rPr b="0" i="0" lang="en" sz="1100" u="none" cap="none" strike="noStrike">
                <a:solidFill>
                  <a:schemeClr val="dk1"/>
                </a:solidFill>
                <a:latin typeface="Arial"/>
                <a:ea typeface="Arial"/>
                <a:cs typeface="Arial"/>
                <a:sym typeface="Arial"/>
              </a:rPr>
              <a:t>.</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120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Each term points to a series of </a:t>
            </a:r>
            <a:r>
              <a:rPr b="1" i="0" lang="en" sz="1100" u="none" cap="none" strike="noStrike">
                <a:solidFill>
                  <a:schemeClr val="dk1"/>
                </a:solidFill>
                <a:latin typeface="Arial"/>
                <a:ea typeface="Arial"/>
                <a:cs typeface="Arial"/>
                <a:sym typeface="Arial"/>
              </a:rPr>
              <a:t>blocks</a:t>
            </a:r>
            <a:r>
              <a:rPr b="0" i="0" lang="en" sz="1100" u="none" cap="none" strike="noStrike">
                <a:solidFill>
                  <a:schemeClr val="dk1"/>
                </a:solidFill>
                <a:latin typeface="Arial"/>
                <a:ea typeface="Arial"/>
                <a:cs typeface="Arial"/>
                <a:sym typeface="Arial"/>
              </a:rPr>
              <a:t>, where each block contains a </a:t>
            </a:r>
            <a:r>
              <a:rPr b="1" i="0" lang="en" sz="1100" u="none" cap="none" strike="noStrike">
                <a:solidFill>
                  <a:schemeClr val="dk1"/>
                </a:solidFill>
                <a:latin typeface="Arial"/>
                <a:ea typeface="Arial"/>
                <a:cs typeface="Arial"/>
                <a:sym typeface="Arial"/>
              </a:rPr>
              <a:t>range of document IDs</a:t>
            </a:r>
            <a:r>
              <a:rPr b="0" i="0" lang="en" sz="1100" u="none" cap="none" strike="noStrike">
                <a:solidFill>
                  <a:schemeClr val="dk1"/>
                </a:solidFill>
                <a:latin typeface="Arial"/>
                <a:ea typeface="Arial"/>
                <a:cs typeface="Arial"/>
                <a:sym typeface="Arial"/>
              </a:rPr>
              <a:t>.</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The postings are stored in these blocks, and instead of pointing directly to each document, the inverted index points to the blocks that store document IDs.</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9"/>
          <p:cNvSpPr txBox="1"/>
          <p:nvPr>
            <p:ph type="title"/>
          </p:nvPr>
        </p:nvSpPr>
        <p:spPr>
          <a:xfrm>
            <a:off x="259675" y="183050"/>
            <a:ext cx="87900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990"/>
              <a:buNone/>
            </a:pPr>
            <a:r>
              <a:rPr lang="en" sz="1920"/>
              <a:t>Example:  Create an Inverted Index with Block Addressing</a:t>
            </a:r>
            <a:endParaRPr sz="1920"/>
          </a:p>
        </p:txBody>
      </p:sp>
      <p:sp>
        <p:nvSpPr>
          <p:cNvPr id="103" name="Google Shape;103;p9"/>
          <p:cNvSpPr txBox="1"/>
          <p:nvPr>
            <p:ph idx="1" type="body"/>
          </p:nvPr>
        </p:nvSpPr>
        <p:spPr>
          <a:xfrm>
            <a:off x="311700" y="628600"/>
            <a:ext cx="8520600" cy="412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Step 1: Document Collection</a:t>
            </a:r>
            <a:endParaRPr b="1"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100">
                <a:solidFill>
                  <a:schemeClr val="dk1"/>
                </a:solidFill>
              </a:rPr>
              <a:t>Let’s assume we have the following small collection of documents:</a:t>
            </a:r>
            <a:endParaRPr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sz="1100">
                <a:solidFill>
                  <a:schemeClr val="dk1"/>
                </a:solidFill>
              </a:rPr>
              <a:t>Doc 1</a:t>
            </a:r>
            <a:r>
              <a:rPr lang="en" sz="1100">
                <a:solidFill>
                  <a:schemeClr val="dk1"/>
                </a:solidFill>
              </a:rPr>
              <a:t>: "Data structures and algorithms"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Doc 2</a:t>
            </a:r>
            <a:r>
              <a:rPr lang="en" sz="1100">
                <a:solidFill>
                  <a:schemeClr val="dk1"/>
                </a:solidFill>
              </a:rPr>
              <a:t>: "Algorithms are key to data processing"</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Doc 3</a:t>
            </a:r>
            <a:r>
              <a:rPr lang="en" sz="1100">
                <a:solidFill>
                  <a:schemeClr val="dk1"/>
                </a:solidFill>
              </a:rPr>
              <a:t>: "Efficient data structures enable fast processing"</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Doc 4</a:t>
            </a:r>
            <a:r>
              <a:rPr lang="en" sz="1100">
                <a:solidFill>
                  <a:schemeClr val="dk1"/>
                </a:solidFill>
              </a:rPr>
              <a:t>: "Data structures allow efficient retrieval"</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Step 2: Tokenization and Normalization</a:t>
            </a:r>
            <a:endParaRPr b="1"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100">
                <a:solidFill>
                  <a:schemeClr val="dk1"/>
                </a:solidFill>
              </a:rPr>
              <a:t>We tokenize and normalize each document by converting the words to lowercase and removing stop words (like "and," "to," etc.). The resulting terms for each document are as follows:</a:t>
            </a:r>
            <a:endParaRPr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sz="1100">
                <a:solidFill>
                  <a:schemeClr val="dk1"/>
                </a:solidFill>
              </a:rPr>
              <a:t>Doc 1</a:t>
            </a:r>
            <a:r>
              <a:rPr lang="en" sz="1100">
                <a:solidFill>
                  <a:schemeClr val="dk1"/>
                </a:solidFill>
              </a:rPr>
              <a:t>: ["data", "structures", "algorithms"]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Doc 2</a:t>
            </a:r>
            <a:r>
              <a:rPr lang="en" sz="1100">
                <a:solidFill>
                  <a:schemeClr val="dk1"/>
                </a:solidFill>
              </a:rPr>
              <a:t>: ["algorithms", "key", "data", "processing"]</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Doc 3</a:t>
            </a:r>
            <a:r>
              <a:rPr lang="en" sz="1100">
                <a:solidFill>
                  <a:schemeClr val="dk1"/>
                </a:solidFill>
              </a:rPr>
              <a:t>: ["efficient", "data", "structures", "enable", "processing"]</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Doc 4</a:t>
            </a:r>
            <a:r>
              <a:rPr lang="en" sz="1100">
                <a:solidFill>
                  <a:schemeClr val="dk1"/>
                </a:solidFill>
              </a:rPr>
              <a:t>: ["data", "structures", "efficient", "retrieval"]</a:t>
            </a:r>
            <a:endParaRPr sz="1100">
              <a:solidFill>
                <a:schemeClr val="dk1"/>
              </a:solidFill>
            </a:endParaRPr>
          </a:p>
          <a:p>
            <a:pPr indent="0" lvl="0" marL="0" rtl="0" algn="l">
              <a:lnSpc>
                <a:spcPct val="95000"/>
              </a:lnSpc>
              <a:spcBef>
                <a:spcPts val="1200"/>
              </a:spcBef>
              <a:spcAft>
                <a:spcPts val="1200"/>
              </a:spcAft>
              <a:buSzPts val="852"/>
              <a:buNone/>
            </a:pPr>
            <a:r>
              <a:t/>
            </a:r>
            <a:endParaRPr sz="1052">
              <a:solidFill>
                <a:schemeClr val="dk1"/>
              </a:solidFill>
            </a:endParaRPr>
          </a:p>
        </p:txBody>
      </p:sp>
      <p:sp>
        <p:nvSpPr>
          <p:cNvPr id="104" name="Google Shape;104;p9"/>
          <p:cNvSpPr txBox="1"/>
          <p:nvPr/>
        </p:nvSpPr>
        <p:spPr>
          <a:xfrm>
            <a:off x="354000" y="1851225"/>
            <a:ext cx="8790000" cy="258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