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1" r:id="rId7"/>
    <p:sldId id="262" r:id="rId8"/>
    <p:sldId id="263" r:id="rId9"/>
    <p:sldId id="267" r:id="rId10"/>
    <p:sldId id="268" r:id="rId11"/>
    <p:sldId id="269" r:id="rId12"/>
    <p:sldId id="272" r:id="rId13"/>
    <p:sldId id="273" r:id="rId14"/>
    <p:sldId id="274" r:id="rId15"/>
    <p:sldId id="275" r:id="rId16"/>
    <p:sldId id="277" r:id="rId17"/>
    <p:sldId id="279" r:id="rId18"/>
    <p:sldId id="281" r:id="rId19"/>
    <p:sldId id="282" r:id="rId20"/>
    <p:sldId id="283" r:id="rId21"/>
    <p:sldId id="284" r:id="rId22"/>
    <p:sldId id="286" r:id="rId23"/>
    <p:sldId id="287" r:id="rId24"/>
    <p:sldId id="288" r:id="rId2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276a6bb885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76a6bb885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76a6bb8857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6a6bb8857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76a6bb8857_0_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6a6bb8857_0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76a6bb8857_0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6a6bb8857_0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2ed1eacc29f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ed1eacc29f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276a6bb8857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6a6bb8857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276a6bb8857_0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6a6bb8857_0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276a6bb8857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6a6bb8857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276a6bb8857_0_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76a6bb8857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276a6bb8857_0_1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76a6bb8857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276a6bb8857_0_1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76a6bb8857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276a6bb885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6a6bb885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276a6bb8857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76a6bb8857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276a6bb8857_0_1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76a6bb8857_0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276a6bb8857_0_1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76a6bb8857_0_1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276a6bb8857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76a6bb8857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76a6bb8857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6a6bb885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276a6bb8857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6a6bb8857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276a6bb8857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6a6bb8857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76a6bb8857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6a6bb8857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76a6bb8857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6a6bb8857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76a6bb8857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6a6bb8857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Module 1</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Introduction</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9"/>
          <p:cNvSpPr txBox="1"/>
          <p:nvPr>
            <p:ph type="subTitle" idx="1"/>
          </p:nvPr>
        </p:nvSpPr>
        <p:spPr>
          <a:xfrm>
            <a:off x="311700" y="-1376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Information Retrieval Process</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29"/>
          <p:cNvSpPr txBox="1"/>
          <p:nvPr>
            <p:ph type="subTitle" idx="1"/>
          </p:nvPr>
        </p:nvSpPr>
        <p:spPr>
          <a:xfrm>
            <a:off x="89175" y="167125"/>
            <a:ext cx="8895600" cy="5226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300" b="1">
                <a:solidFill>
                  <a:schemeClr val="dk1"/>
                </a:solidFill>
              </a:rPr>
              <a:t>1. Information Need Identification</a:t>
            </a:r>
            <a:endParaRPr sz="1300" b="1">
              <a:solidFill>
                <a:schemeClr val="dk1"/>
              </a:solidFill>
            </a:endParaRPr>
          </a:p>
          <a:p>
            <a:pPr marL="0" lvl="0" indent="0" algn="l" rtl="0">
              <a:lnSpc>
                <a:spcPct val="100000"/>
              </a:lnSpc>
              <a:spcBef>
                <a:spcPts val="1000"/>
              </a:spcBef>
              <a:spcAft>
                <a:spcPts val="0"/>
              </a:spcAft>
              <a:buNone/>
            </a:pPr>
            <a:r>
              <a:rPr lang="en-GB" sz="1300">
                <a:solidFill>
                  <a:schemeClr val="dk1"/>
                </a:solidFill>
              </a:rPr>
              <a:t>The process begins with identifying the information need of the user. This can be a specific query, a request for information on a particular topic, or a need for data related to a specific problem or decision.</a:t>
            </a:r>
            <a:endParaRPr sz="1300">
              <a:solidFill>
                <a:schemeClr val="dk1"/>
              </a:solidFill>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rPr>
              <a:t>Query Formulation</a:t>
            </a:r>
            <a:r>
              <a:rPr lang="en-GB" sz="1300">
                <a:solidFill>
                  <a:schemeClr val="dk1"/>
                </a:solidFill>
              </a:rPr>
              <a:t>: The user formulates their information need into a query. This can be done using keywords, phrases, natural language queries, or a combination thereof.</a:t>
            </a:r>
            <a:endParaRPr sz="1300">
              <a:solidFill>
                <a:schemeClr val="dk1"/>
              </a:solidFill>
            </a:endParaRPr>
          </a:p>
          <a:p>
            <a:pPr marL="0" lvl="0" indent="0" algn="l" rtl="0">
              <a:lnSpc>
                <a:spcPct val="100000"/>
              </a:lnSpc>
              <a:spcBef>
                <a:spcPts val="1000"/>
              </a:spcBef>
              <a:spcAft>
                <a:spcPts val="0"/>
              </a:spcAft>
              <a:buNone/>
            </a:pPr>
            <a:r>
              <a:rPr lang="en-GB" sz="1300" b="1">
                <a:solidFill>
                  <a:schemeClr val="dk1"/>
                </a:solidFill>
              </a:rPr>
              <a:t>2. Document Collection</a:t>
            </a:r>
            <a:endParaRPr sz="1300" b="1">
              <a:solidFill>
                <a:schemeClr val="dk1"/>
              </a:solidFill>
            </a:endParaRPr>
          </a:p>
          <a:p>
            <a:pPr marL="0" lvl="0" indent="0" algn="l" rtl="0">
              <a:lnSpc>
                <a:spcPct val="100000"/>
              </a:lnSpc>
              <a:spcBef>
                <a:spcPts val="1000"/>
              </a:spcBef>
              <a:spcAft>
                <a:spcPts val="0"/>
              </a:spcAft>
              <a:buNone/>
            </a:pPr>
            <a:r>
              <a:rPr lang="en-GB" sz="1300">
                <a:solidFill>
                  <a:schemeClr val="dk1"/>
                </a:solidFill>
              </a:rPr>
              <a:t>The next step involves determining the collection of documents or data sources from which information will be retrieved.</a:t>
            </a:r>
            <a:endParaRPr sz="1300">
              <a:solidFill>
                <a:schemeClr val="dk1"/>
              </a:solidFill>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rPr>
              <a:t>Document Selection</a:t>
            </a:r>
            <a:r>
              <a:rPr lang="en-GB" sz="1300">
                <a:solidFill>
                  <a:schemeClr val="dk1"/>
                </a:solidFill>
              </a:rPr>
              <a:t>: Depending on the scope of the query, the IR system selects relevant document collections. These collections can be databases, web pages, digital libraries, multimedia repositories, or any structured or unstructured data sources.</a:t>
            </a:r>
            <a:endParaRPr sz="1300">
              <a:solidFill>
                <a:schemeClr val="dk1"/>
              </a:solidFill>
            </a:endParaRPr>
          </a:p>
          <a:p>
            <a:pPr marL="0" lvl="0" indent="0" algn="l" rtl="0">
              <a:lnSpc>
                <a:spcPct val="100000"/>
              </a:lnSpc>
              <a:spcBef>
                <a:spcPts val="1000"/>
              </a:spcBef>
              <a:spcAft>
                <a:spcPts val="0"/>
              </a:spcAft>
              <a:buNone/>
            </a:pPr>
            <a:r>
              <a:rPr lang="en-GB" sz="1300" b="1">
                <a:solidFill>
                  <a:schemeClr val="dk1"/>
                </a:solidFill>
              </a:rPr>
              <a:t>3. Indexing</a:t>
            </a:r>
            <a:endParaRPr sz="1300" b="1">
              <a:solidFill>
                <a:schemeClr val="dk1"/>
              </a:solidFill>
            </a:endParaRPr>
          </a:p>
          <a:p>
            <a:pPr marL="0" lvl="0" indent="0" algn="l" rtl="0">
              <a:lnSpc>
                <a:spcPct val="100000"/>
              </a:lnSpc>
              <a:spcBef>
                <a:spcPts val="1000"/>
              </a:spcBef>
              <a:spcAft>
                <a:spcPts val="0"/>
              </a:spcAft>
              <a:buNone/>
            </a:pPr>
            <a:r>
              <a:rPr lang="en-GB" sz="1300">
                <a:solidFill>
                  <a:schemeClr val="dk1"/>
                </a:solidFill>
              </a:rPr>
              <a:t>Indexing is a critical process where documents are preprocessed to facilitate efficient retrieval.</a:t>
            </a:r>
            <a:endParaRPr sz="1300">
              <a:solidFill>
                <a:schemeClr val="dk1"/>
              </a:solidFill>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rPr>
              <a:t>Text Processing</a:t>
            </a:r>
            <a:r>
              <a:rPr lang="en-GB" sz="1300">
                <a:solidFill>
                  <a:schemeClr val="dk1"/>
                </a:solidFill>
              </a:rPr>
              <a:t>: Documents undergo text processing techniques such as tokenization (breaking text into tokens or terms), stemming (reducing words to their base or root form), and stop-word removal (filtering out common words like "and", "the", etc.).</a:t>
            </a:r>
            <a:endParaRPr sz="1300">
              <a:solidFill>
                <a:schemeClr val="dk1"/>
              </a:solidFill>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rPr>
              <a:t>Index Construction</a:t>
            </a:r>
            <a:r>
              <a:rPr lang="en-GB" sz="1300">
                <a:solidFill>
                  <a:schemeClr val="dk1"/>
                </a:solidFill>
              </a:rPr>
              <a:t>: An index is created based on the processed documents. This index typically maps terms (keywords) to the documents in which they appear, along with metadata like document IDs and frequency of occurrence of terms.</a:t>
            </a:r>
            <a:endParaRPr sz="1300">
              <a:solidFill>
                <a:schemeClr val="dk1"/>
              </a:solidFill>
            </a:endParaRPr>
          </a:p>
          <a:p>
            <a:pPr marL="0" lvl="0" indent="0" algn="l" rtl="0">
              <a:lnSpc>
                <a:spcPct val="100000"/>
              </a:lnSpc>
              <a:spcBef>
                <a:spcPts val="1000"/>
              </a:spcBef>
              <a:spcAft>
                <a:spcPts val="200"/>
              </a:spcAft>
              <a:buNone/>
            </a:pP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30"/>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Information Retrieval Process</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0" name="Google Shape;160;p30"/>
          <p:cNvSpPr txBox="1"/>
          <p:nvPr>
            <p:ph type="subTitle" idx="1"/>
          </p:nvPr>
        </p:nvSpPr>
        <p:spPr>
          <a:xfrm>
            <a:off x="78300" y="395725"/>
            <a:ext cx="88956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300" b="1">
                <a:solidFill>
                  <a:schemeClr val="dk1"/>
                </a:solidFill>
              </a:rPr>
              <a:t>4. Query Processing</a:t>
            </a:r>
            <a:endParaRPr sz="1300" b="1">
              <a:solidFill>
                <a:schemeClr val="dk1"/>
              </a:solidFill>
            </a:endParaRPr>
          </a:p>
          <a:p>
            <a:pPr marL="0" lvl="0" indent="0" algn="l" rtl="0">
              <a:lnSpc>
                <a:spcPct val="115000"/>
              </a:lnSpc>
              <a:spcBef>
                <a:spcPts val="1200"/>
              </a:spcBef>
              <a:spcAft>
                <a:spcPts val="0"/>
              </a:spcAft>
              <a:buNone/>
            </a:pPr>
            <a:r>
              <a:rPr lang="en-GB" sz="1300">
                <a:solidFill>
                  <a:schemeClr val="dk1"/>
                </a:solidFill>
              </a:rPr>
              <a:t>When a user submits a query, the IR system processes it to retrieve relevant documents.</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GB" sz="1300" b="1">
                <a:solidFill>
                  <a:schemeClr val="dk1"/>
                </a:solidFill>
              </a:rPr>
              <a:t>Query Parsing</a:t>
            </a:r>
            <a:r>
              <a:rPr lang="en-GB" sz="1300">
                <a:solidFill>
                  <a:schemeClr val="dk1"/>
                </a:solidFill>
              </a:rPr>
              <a:t>: The system parses the query to identify keywords and other relevant components.</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rPr>
              <a:t>Matching</a:t>
            </a:r>
            <a:r>
              <a:rPr lang="en-GB" sz="1300">
                <a:solidFill>
                  <a:schemeClr val="dk1"/>
                </a:solidFill>
              </a:rPr>
              <a:t>: The system matches query terms with indexed terms to identify candidate documents that potentially contain the information sought by the user.</a:t>
            </a:r>
            <a:endParaRPr sz="1300">
              <a:solidFill>
                <a:schemeClr val="dk1"/>
              </a:solidFill>
            </a:endParaRPr>
          </a:p>
          <a:p>
            <a:pPr marL="0" lvl="0" indent="0" algn="l" rtl="0">
              <a:lnSpc>
                <a:spcPct val="115000"/>
              </a:lnSpc>
              <a:spcBef>
                <a:spcPts val="1400"/>
              </a:spcBef>
              <a:spcAft>
                <a:spcPts val="0"/>
              </a:spcAft>
              <a:buNone/>
            </a:pPr>
            <a:r>
              <a:rPr lang="en-GB" sz="1300" b="1">
                <a:solidFill>
                  <a:schemeClr val="dk1"/>
                </a:solidFill>
              </a:rPr>
              <a:t>5. Ranking and Retrieval</a:t>
            </a:r>
            <a:endParaRPr sz="1300" b="1">
              <a:solidFill>
                <a:schemeClr val="dk1"/>
              </a:solidFill>
            </a:endParaRPr>
          </a:p>
          <a:p>
            <a:pPr marL="0" lvl="0" indent="0" algn="l" rtl="0">
              <a:lnSpc>
                <a:spcPct val="115000"/>
              </a:lnSpc>
              <a:spcBef>
                <a:spcPts val="1200"/>
              </a:spcBef>
              <a:spcAft>
                <a:spcPts val="0"/>
              </a:spcAft>
              <a:buNone/>
            </a:pPr>
            <a:r>
              <a:rPr lang="en-GB" sz="1300">
                <a:solidFill>
                  <a:schemeClr val="dk1"/>
                </a:solidFill>
              </a:rPr>
              <a:t>Once candidate documents are identified, they are ranked based on their relevance to the query.</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GB" sz="1300" b="1">
                <a:solidFill>
                  <a:schemeClr val="dk1"/>
                </a:solidFill>
              </a:rPr>
              <a:t>Relevance Ranking</a:t>
            </a:r>
            <a:r>
              <a:rPr lang="en-GB" sz="1300">
                <a:solidFill>
                  <a:schemeClr val="dk1"/>
                </a:solidFill>
              </a:rPr>
              <a:t>: Various algorithms are used to rank documents. Common methods include:</a:t>
            </a:r>
            <a:endParaRPr sz="1300">
              <a:solidFill>
                <a:schemeClr val="dk1"/>
              </a:solidFill>
            </a:endParaRPr>
          </a:p>
          <a:p>
            <a:pPr marL="914400" lvl="1" indent="-311150" algn="l" rtl="0">
              <a:lnSpc>
                <a:spcPct val="115000"/>
              </a:lnSpc>
              <a:spcBef>
                <a:spcPts val="0"/>
              </a:spcBef>
              <a:spcAft>
                <a:spcPts val="0"/>
              </a:spcAft>
              <a:buClr>
                <a:schemeClr val="dk1"/>
              </a:buClr>
              <a:buSzPts val="1300"/>
              <a:buChar char="○"/>
            </a:pPr>
            <a:r>
              <a:rPr lang="en-GB" sz="1300" b="1">
                <a:solidFill>
                  <a:schemeClr val="dk1"/>
                </a:solidFill>
              </a:rPr>
              <a:t>TF-IDF (Term Frequency-Inverse Document Frequency)</a:t>
            </a:r>
            <a:r>
              <a:rPr lang="en-GB" sz="1300">
                <a:solidFill>
                  <a:schemeClr val="dk1"/>
                </a:solidFill>
              </a:rPr>
              <a:t>: Calculates the importance of a term in a document relative to its frequency across all documents.</a:t>
            </a:r>
            <a:endParaRPr sz="1300">
              <a:solidFill>
                <a:schemeClr val="dk1"/>
              </a:solidFill>
            </a:endParaRPr>
          </a:p>
          <a:p>
            <a:pPr marL="914400" lvl="1" indent="-311150" algn="l" rtl="0">
              <a:lnSpc>
                <a:spcPct val="115000"/>
              </a:lnSpc>
              <a:spcBef>
                <a:spcPts val="0"/>
              </a:spcBef>
              <a:spcAft>
                <a:spcPts val="0"/>
              </a:spcAft>
              <a:buClr>
                <a:schemeClr val="dk1"/>
              </a:buClr>
              <a:buSzPts val="1300"/>
              <a:buChar char="○"/>
            </a:pPr>
            <a:r>
              <a:rPr lang="en-GB" sz="1300" b="1">
                <a:solidFill>
                  <a:schemeClr val="dk1"/>
                </a:solidFill>
              </a:rPr>
              <a:t>Vector Space Model</a:t>
            </a:r>
            <a:r>
              <a:rPr lang="en-GB" sz="1300">
                <a:solidFill>
                  <a:schemeClr val="dk1"/>
                </a:solidFill>
              </a:rPr>
              <a:t>: Represents documents and queries as vectors in a multi-dimensional space and calculates similarity based on vector angles or distances.</a:t>
            </a:r>
            <a:endParaRPr sz="1300">
              <a:solidFill>
                <a:schemeClr val="dk1"/>
              </a:solidFill>
            </a:endParaRPr>
          </a:p>
          <a:p>
            <a:pPr marL="914400" lvl="1" indent="-311150" algn="l" rtl="0">
              <a:lnSpc>
                <a:spcPct val="115000"/>
              </a:lnSpc>
              <a:spcBef>
                <a:spcPts val="0"/>
              </a:spcBef>
              <a:spcAft>
                <a:spcPts val="0"/>
              </a:spcAft>
              <a:buClr>
                <a:schemeClr val="dk1"/>
              </a:buClr>
              <a:buSzPts val="1300"/>
              <a:buChar char="○"/>
            </a:pPr>
            <a:r>
              <a:rPr lang="en-GB" sz="1300" b="1">
                <a:solidFill>
                  <a:schemeClr val="dk1"/>
                </a:solidFill>
              </a:rPr>
              <a:t>Probabilistic Models</a:t>
            </a:r>
            <a:r>
              <a:rPr lang="en-GB" sz="1300">
                <a:solidFill>
                  <a:schemeClr val="dk1"/>
                </a:solidFill>
              </a:rPr>
              <a:t>: Estimate the probability that a document is relevant to a query based on statistical analysis of term occurrences.</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rPr>
              <a:t>Ranking Algorithms</a:t>
            </a:r>
            <a:r>
              <a:rPr lang="en-GB" sz="1300">
                <a:solidFill>
                  <a:schemeClr val="dk1"/>
                </a:solidFill>
              </a:rPr>
              <a:t>: These algorithms consider factors like term frequency, document length normalization, and other relevance indicators to rank documents.</a:t>
            </a:r>
            <a:endParaRPr sz="1300">
              <a:solidFill>
                <a:schemeClr val="dk1"/>
              </a:solidFill>
            </a:endParaRPr>
          </a:p>
          <a:p>
            <a:pPr marL="0" lvl="0" indent="0" algn="l" rtl="0">
              <a:lnSpc>
                <a:spcPct val="115000"/>
              </a:lnSpc>
              <a:spcBef>
                <a:spcPts val="1400"/>
              </a:spcBef>
              <a:spcAft>
                <a:spcPts val="400"/>
              </a:spcAft>
              <a:buNone/>
            </a:pP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31"/>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Information Retrieval Process</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31"/>
          <p:cNvSpPr txBox="1"/>
          <p:nvPr>
            <p:ph type="subTitle" idx="1"/>
          </p:nvPr>
        </p:nvSpPr>
        <p:spPr>
          <a:xfrm>
            <a:off x="78300" y="243325"/>
            <a:ext cx="88956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300" b="1">
                <a:solidFill>
                  <a:schemeClr val="dk1"/>
                </a:solidFill>
              </a:rPr>
              <a:t>6. Results Presentation</a:t>
            </a:r>
            <a:endParaRPr sz="1300" b="1">
              <a:solidFill>
                <a:schemeClr val="dk1"/>
              </a:solidFill>
            </a:endParaRPr>
          </a:p>
          <a:p>
            <a:pPr marL="0" lvl="0" indent="0" algn="l" rtl="0">
              <a:lnSpc>
                <a:spcPct val="100000"/>
              </a:lnSpc>
              <a:spcBef>
                <a:spcPts val="1200"/>
              </a:spcBef>
              <a:spcAft>
                <a:spcPts val="0"/>
              </a:spcAft>
              <a:buNone/>
            </a:pPr>
            <a:r>
              <a:rPr lang="en-GB" sz="1300">
                <a:solidFill>
                  <a:schemeClr val="dk1"/>
                </a:solidFill>
              </a:rPr>
              <a:t>Finally, the IR system presents the ranked results to the user in a user-friendly format.</a:t>
            </a:r>
            <a:endParaRPr sz="1300">
              <a:solidFill>
                <a:schemeClr val="dk1"/>
              </a:solidFill>
            </a:endParaRPr>
          </a:p>
          <a:p>
            <a:pPr marL="457200" lvl="0" indent="-311150" algn="l" rtl="0">
              <a:lnSpc>
                <a:spcPct val="100000"/>
              </a:lnSpc>
              <a:spcBef>
                <a:spcPts val="1200"/>
              </a:spcBef>
              <a:spcAft>
                <a:spcPts val="0"/>
              </a:spcAft>
              <a:buClr>
                <a:schemeClr val="dk1"/>
              </a:buClr>
              <a:buSzPts val="1300"/>
              <a:buChar char="●"/>
            </a:pPr>
            <a:r>
              <a:rPr lang="en-GB" sz="1300" b="1">
                <a:solidFill>
                  <a:schemeClr val="dk1"/>
                </a:solidFill>
              </a:rPr>
              <a:t>User Interface</a:t>
            </a:r>
            <a:r>
              <a:rPr lang="en-GB" sz="1300">
                <a:solidFill>
                  <a:schemeClr val="dk1"/>
                </a:solidFill>
              </a:rPr>
              <a:t>: The interface allows users to view retrieved documents, navigate through results, and refine queries if needed.</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rPr>
              <a:t>Snippet Generation</a:t>
            </a:r>
            <a:r>
              <a:rPr lang="en-GB" sz="1300">
                <a:solidFill>
                  <a:schemeClr val="dk1"/>
                </a:solidFill>
              </a:rPr>
              <a:t>: For text documents, the system may generate snippets (short excerpts) highlighting where the query terms appear in each document.</a:t>
            </a:r>
            <a:endParaRPr sz="1300">
              <a:solidFill>
                <a:schemeClr val="dk1"/>
              </a:solidFill>
            </a:endParaRPr>
          </a:p>
          <a:p>
            <a:pPr marL="0" lvl="0" indent="0" algn="l" rtl="0">
              <a:lnSpc>
                <a:spcPct val="115000"/>
              </a:lnSpc>
              <a:spcBef>
                <a:spcPts val="1400"/>
              </a:spcBef>
              <a:spcAft>
                <a:spcPts val="0"/>
              </a:spcAft>
              <a:buNone/>
            </a:pPr>
            <a:r>
              <a:rPr lang="en-GB" sz="1300" b="1">
                <a:solidFill>
                  <a:schemeClr val="dk1"/>
                </a:solidFill>
              </a:rPr>
              <a:t>7. User Feedback</a:t>
            </a:r>
            <a:endParaRPr sz="1300" b="1">
              <a:solidFill>
                <a:schemeClr val="dk1"/>
              </a:solidFill>
            </a:endParaRPr>
          </a:p>
          <a:p>
            <a:pPr marL="0" lvl="0" indent="0" algn="l" rtl="0">
              <a:lnSpc>
                <a:spcPct val="100000"/>
              </a:lnSpc>
              <a:spcBef>
                <a:spcPts val="1200"/>
              </a:spcBef>
              <a:spcAft>
                <a:spcPts val="0"/>
              </a:spcAft>
              <a:buNone/>
            </a:pPr>
            <a:r>
              <a:rPr lang="en-GB" sz="1300">
                <a:solidFill>
                  <a:schemeClr val="dk1"/>
                </a:solidFill>
              </a:rPr>
              <a:t>User feedback is crucial for improving the relevance and effectiveness of the IR system over time.</a:t>
            </a:r>
            <a:endParaRPr sz="1300">
              <a:solidFill>
                <a:schemeClr val="dk1"/>
              </a:solidFill>
            </a:endParaRPr>
          </a:p>
          <a:p>
            <a:pPr marL="457200" lvl="0" indent="-311150" algn="l" rtl="0">
              <a:lnSpc>
                <a:spcPct val="100000"/>
              </a:lnSpc>
              <a:spcBef>
                <a:spcPts val="1200"/>
              </a:spcBef>
              <a:spcAft>
                <a:spcPts val="0"/>
              </a:spcAft>
              <a:buClr>
                <a:schemeClr val="dk1"/>
              </a:buClr>
              <a:buSzPts val="1300"/>
              <a:buChar char="●"/>
            </a:pPr>
            <a:r>
              <a:rPr lang="en-GB" sz="1300" b="1">
                <a:solidFill>
                  <a:schemeClr val="dk1"/>
                </a:solidFill>
              </a:rPr>
              <a:t>Relevance Feedback</a:t>
            </a:r>
            <a:r>
              <a:rPr lang="en-GB" sz="1300">
                <a:solidFill>
                  <a:schemeClr val="dk1"/>
                </a:solidFill>
              </a:rPr>
              <a:t>: Users may provide feedback on the relevance of retrieved documents, which can be used to adjust ranking algorithms or improve future retrieval performance.</a:t>
            </a:r>
            <a:endParaRPr sz="1300">
              <a:solidFill>
                <a:schemeClr val="dk1"/>
              </a:solidFill>
            </a:endParaRPr>
          </a:p>
          <a:p>
            <a:pPr marL="0" lvl="0" indent="0" algn="l" rtl="0">
              <a:lnSpc>
                <a:spcPct val="115000"/>
              </a:lnSpc>
              <a:spcBef>
                <a:spcPts val="1400"/>
              </a:spcBef>
              <a:spcAft>
                <a:spcPts val="0"/>
              </a:spcAft>
              <a:buNone/>
            </a:pPr>
            <a:r>
              <a:rPr lang="en-GB" sz="1300" b="1">
                <a:solidFill>
                  <a:schemeClr val="dk1"/>
                </a:solidFill>
              </a:rPr>
              <a:t>8. Evaluation and Improvement</a:t>
            </a:r>
            <a:endParaRPr sz="1300" b="1">
              <a:solidFill>
                <a:schemeClr val="dk1"/>
              </a:solidFill>
            </a:endParaRPr>
          </a:p>
          <a:p>
            <a:pPr marL="0" lvl="0" indent="0" algn="l" rtl="0">
              <a:lnSpc>
                <a:spcPct val="100000"/>
              </a:lnSpc>
              <a:spcBef>
                <a:spcPts val="1200"/>
              </a:spcBef>
              <a:spcAft>
                <a:spcPts val="0"/>
              </a:spcAft>
              <a:buNone/>
            </a:pPr>
            <a:r>
              <a:rPr lang="en-GB" sz="1300">
                <a:solidFill>
                  <a:schemeClr val="dk1"/>
                </a:solidFill>
              </a:rPr>
              <a:t>IR systems are evaluated based on metrics such as precision (proportion of retrieved documents that are relevant) and recall (proportion of relevant documents that are retrieved).</a:t>
            </a:r>
            <a:endParaRPr sz="1300">
              <a:solidFill>
                <a:schemeClr val="dk1"/>
              </a:solidFill>
            </a:endParaRPr>
          </a:p>
          <a:p>
            <a:pPr marL="457200" lvl="0" indent="-311150" algn="l" rtl="0">
              <a:lnSpc>
                <a:spcPct val="100000"/>
              </a:lnSpc>
              <a:spcBef>
                <a:spcPts val="1200"/>
              </a:spcBef>
              <a:spcAft>
                <a:spcPts val="0"/>
              </a:spcAft>
              <a:buClr>
                <a:schemeClr val="dk1"/>
              </a:buClr>
              <a:buSzPts val="1300"/>
              <a:buChar char="●"/>
            </a:pPr>
            <a:r>
              <a:rPr lang="en-GB" sz="1300" b="1">
                <a:solidFill>
                  <a:schemeClr val="dk1"/>
                </a:solidFill>
              </a:rPr>
              <a:t>Performance Metrics</a:t>
            </a:r>
            <a:r>
              <a:rPr lang="en-GB" sz="1300">
                <a:solidFill>
                  <a:schemeClr val="dk1"/>
                </a:solidFill>
              </a:rPr>
              <a:t>: These metrics help assess and improve the effectiveness of the IR system in meeting user information needs.</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0"/>
              </a:spcAft>
              <a:buNone/>
            </a:pPr>
            <a:r>
              <a:rPr lang="en-GB" sz="1300">
                <a:solidFill>
                  <a:schemeClr val="dk1"/>
                </a:solidFill>
              </a:rPr>
              <a:t>In summary, the information retrieval process involves identifying user information needs, selecting relevant documents, indexing them for efficient searching, processing user queries, ranking retrieved documents based on relevance, presenting results to users, and incorporating feedback to enhance system performance. This process is foundational to various applications including search engines, digital libraries, and enterprise information systems.</a:t>
            </a:r>
            <a:endParaRPr sz="1300">
              <a:solidFill>
                <a:schemeClr val="dk1"/>
              </a:solidFill>
            </a:endParaRPr>
          </a:p>
          <a:p>
            <a:pPr marL="0" lvl="0" indent="0" algn="l" rtl="0">
              <a:lnSpc>
                <a:spcPct val="115000"/>
              </a:lnSpc>
              <a:spcBef>
                <a:spcPts val="1400"/>
              </a:spcBef>
              <a:spcAft>
                <a:spcPts val="400"/>
              </a:spcAft>
              <a:buNone/>
            </a:pP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32"/>
          <p:cNvSpPr txBox="1"/>
          <p:nvPr>
            <p:ph type="subTitle" idx="1"/>
          </p:nvPr>
        </p:nvSpPr>
        <p:spPr>
          <a:xfrm>
            <a:off x="311700" y="-1376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a:t>Information Retrieval Process</a:t>
            </a:r>
            <a:endParaRPr sz="2300"/>
          </a:p>
        </p:txBody>
      </p:sp>
      <p:pic>
        <p:nvPicPr>
          <p:cNvPr id="172" name="Google Shape;172;p32"/>
          <p:cNvPicPr preferRelativeResize="0"/>
          <p:nvPr/>
        </p:nvPicPr>
        <p:blipFill>
          <a:blip r:embed="rId1"/>
          <a:stretch>
            <a:fillRect/>
          </a:stretch>
        </p:blipFill>
        <p:spPr>
          <a:xfrm>
            <a:off x="600250" y="645925"/>
            <a:ext cx="7731574" cy="449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34"/>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Motivation: </a:t>
            </a:r>
            <a:r>
              <a:rPr lang="en-GB" sz="2400" b="1">
                <a:latin typeface="Times New Roman" panose="02020603050405020304"/>
                <a:ea typeface="Times New Roman" panose="02020603050405020304"/>
                <a:cs typeface="Times New Roman" panose="02020603050405020304"/>
                <a:sym typeface="Times New Roman" panose="02020603050405020304"/>
              </a:rPr>
              <a:t>Information Retrieval </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34"/>
          <p:cNvSpPr txBox="1"/>
          <p:nvPr>
            <p:ph type="subTitle" idx="1"/>
          </p:nvPr>
        </p:nvSpPr>
        <p:spPr>
          <a:xfrm>
            <a:off x="78300" y="243325"/>
            <a:ext cx="91440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400">
                <a:solidFill>
                  <a:schemeClr val="dk1"/>
                </a:solidFill>
              </a:rPr>
              <a:t>The motivation for information retrieval (IR) stems from the fundamental human need to access and make use of information effectively and efficiently. Here are some key motivations:</a:t>
            </a:r>
            <a:endParaRPr sz="1400">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GB" sz="1400" b="1">
                <a:solidFill>
                  <a:schemeClr val="dk1"/>
                </a:solidFill>
              </a:rPr>
              <a:t>Access to Knowledge</a:t>
            </a:r>
            <a:r>
              <a:rPr lang="en-GB" sz="1400">
                <a:solidFill>
                  <a:schemeClr val="dk1"/>
                </a:solidFill>
              </a:rPr>
              <a:t>: This facilitates </a:t>
            </a:r>
            <a:r>
              <a:rPr lang="en-GB" sz="1400">
                <a:solidFill>
                  <a:srgbClr val="FF0000"/>
                </a:solidFill>
              </a:rPr>
              <a:t>learning, decision-making, problem-solving, and staying informed</a:t>
            </a:r>
            <a:r>
              <a:rPr lang="en-GB" sz="1400">
                <a:solidFill>
                  <a:schemeClr val="dk1"/>
                </a:solidFill>
              </a:rPr>
              <a:t>.</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Efficiency</a:t>
            </a:r>
            <a:r>
              <a:rPr lang="en-GB" sz="1400">
                <a:solidFill>
                  <a:schemeClr val="dk1"/>
                </a:solidFill>
              </a:rPr>
              <a:t>: IR systems help users save time by retrieving relevant information in a timely manner,</a:t>
            </a:r>
            <a:r>
              <a:rPr lang="en-GB" sz="1400">
                <a:solidFill>
                  <a:srgbClr val="FF0000"/>
                </a:solidFill>
              </a:rPr>
              <a:t>reducing manual search.</a:t>
            </a:r>
            <a:endParaRPr sz="1400">
              <a:solidFill>
                <a:srgbClr val="FF0000"/>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Decision Making</a:t>
            </a:r>
            <a:r>
              <a:rPr lang="en-GB" sz="1400">
                <a:solidFill>
                  <a:schemeClr val="dk1"/>
                </a:solidFill>
              </a:rPr>
              <a:t>: IR systems assist in retrieving relevant data and documents to support informed decision-making processes.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Research and Innovation</a:t>
            </a:r>
            <a:r>
              <a:rPr lang="en-GB" sz="1400">
                <a:solidFill>
                  <a:schemeClr val="dk1"/>
                </a:solidFill>
              </a:rPr>
              <a:t>: Researchers rely heavily on IR systems </a:t>
            </a:r>
            <a:r>
              <a:rPr lang="en-GB" sz="1400">
                <a:solidFill>
                  <a:srgbClr val="FF0000"/>
                </a:solidFill>
              </a:rPr>
              <a:t>to access scientific papers, patents, and other scholarly works.</a:t>
            </a:r>
            <a:r>
              <a:rPr lang="en-GB" sz="1400">
                <a:solidFill>
                  <a:schemeClr val="dk1"/>
                </a:solidFill>
              </a:rPr>
              <a:t> This access (to existing knowledge)  facilitates innovation.</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Business Applications</a:t>
            </a:r>
            <a:r>
              <a:rPr lang="en-GB" sz="1400">
                <a:solidFill>
                  <a:schemeClr val="dk1"/>
                </a:solidFill>
              </a:rPr>
              <a:t>: In business, IR systems are used for </a:t>
            </a:r>
            <a:r>
              <a:rPr lang="en-GB" sz="1400">
                <a:solidFill>
                  <a:srgbClr val="FF0000"/>
                </a:solidFill>
              </a:rPr>
              <a:t>market research, competitive analysis, customer support, and various other applications to support business operations.</a:t>
            </a:r>
            <a:endParaRPr sz="1400">
              <a:solidFill>
                <a:srgbClr val="FF0000"/>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Personal Use</a:t>
            </a:r>
            <a:r>
              <a:rPr lang="en-GB" sz="1400">
                <a:solidFill>
                  <a:schemeClr val="dk1"/>
                </a:solidFill>
              </a:rPr>
              <a:t>: Individuals use IR systems for everyday purposes such as </a:t>
            </a:r>
            <a:r>
              <a:rPr lang="en-GB" sz="1400">
                <a:solidFill>
                  <a:srgbClr val="FF0000"/>
                </a:solidFill>
              </a:rPr>
              <a:t>finding information on hobbies, travel, health, and entertainment.</a:t>
            </a:r>
            <a:r>
              <a:rPr lang="en-GB" sz="1400">
                <a:solidFill>
                  <a:schemeClr val="dk1"/>
                </a:solidFill>
              </a:rPr>
              <a:t> Examples: Search engines and recommendation systems </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Education</a:t>
            </a:r>
            <a:r>
              <a:rPr lang="en-GB" sz="1400">
                <a:solidFill>
                  <a:schemeClr val="dk1"/>
                </a:solidFill>
              </a:rPr>
              <a:t>: IR systems support educational activities </a:t>
            </a:r>
            <a:r>
              <a:rPr lang="en-GB" sz="1400">
                <a:solidFill>
                  <a:srgbClr val="FF0000"/>
                </a:solidFill>
              </a:rPr>
              <a:t>by helping students and educators find learning resources, research materials, and academic papers.</a:t>
            </a:r>
            <a:endParaRPr sz="1400">
              <a:solidFill>
                <a:srgbClr val="FF0000"/>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Legal and Governmental Needs</a:t>
            </a:r>
            <a:r>
              <a:rPr lang="en-GB" sz="1400">
                <a:solidFill>
                  <a:schemeClr val="dk1"/>
                </a:solidFill>
              </a:rPr>
              <a:t>: Legal professionals and government agencies require IR systems </a:t>
            </a:r>
            <a:r>
              <a:rPr lang="en-GB" sz="1400">
                <a:solidFill>
                  <a:srgbClr val="FF0000"/>
                </a:solidFill>
              </a:rPr>
              <a:t>to access legal precedents, legislative texts, case files, and other relevant documents.</a:t>
            </a:r>
            <a:endParaRPr sz="1400">
              <a:solidFill>
                <a:srgbClr val="FF0000"/>
              </a:solidFill>
            </a:endParaRPr>
          </a:p>
          <a:p>
            <a:pPr marL="0" lvl="0" indent="0" algn="l" rtl="0">
              <a:lnSpc>
                <a:spcPct val="115000"/>
              </a:lnSpc>
              <a:spcBef>
                <a:spcPts val="1200"/>
              </a:spcBef>
              <a:spcAft>
                <a:spcPts val="1200"/>
              </a:spcAft>
              <a:buNone/>
            </a:pP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36"/>
          <p:cNvSpPr txBox="1"/>
          <p:nvPr>
            <p:ph type="subTitle" idx="1"/>
          </p:nvPr>
        </p:nvSpPr>
        <p:spPr>
          <a:xfrm>
            <a:off x="311700" y="1472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 of </a:t>
            </a:r>
            <a:r>
              <a:rPr lang="en-GB"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 Information Retrieval System </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36"/>
          <p:cNvSpPr txBox="1"/>
          <p:nvPr>
            <p:ph type="subTitle" idx="1"/>
          </p:nvPr>
        </p:nvSpPr>
        <p:spPr>
          <a:xfrm>
            <a:off x="78300" y="471925"/>
            <a:ext cx="90657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300">
                <a:solidFill>
                  <a:schemeClr val="dk1"/>
                </a:solidFill>
              </a:rPr>
              <a:t>The objectives of an Information Retrieval System (IRS) are focused on providing users with relevant information efficiently and effectively. The main objectives are:</a:t>
            </a:r>
            <a:endParaRPr sz="1300">
              <a:solidFill>
                <a:schemeClr val="dk1"/>
              </a:solidFill>
            </a:endParaRPr>
          </a:p>
          <a:p>
            <a:pPr marL="457200" lvl="0" indent="-311150" algn="l" rtl="0">
              <a:lnSpc>
                <a:spcPct val="115000"/>
              </a:lnSpc>
              <a:spcBef>
                <a:spcPts val="1200"/>
              </a:spcBef>
              <a:spcAft>
                <a:spcPts val="0"/>
              </a:spcAft>
              <a:buClr>
                <a:schemeClr val="dk1"/>
              </a:buClr>
              <a:buSzPts val="1300"/>
              <a:buAutoNum type="arabicPeriod"/>
            </a:pPr>
            <a:r>
              <a:rPr lang="en-GB" sz="1300" b="1">
                <a:solidFill>
                  <a:schemeClr val="dk1"/>
                </a:solidFill>
              </a:rPr>
              <a:t>Accuracy</a:t>
            </a:r>
            <a:r>
              <a:rPr lang="en-GB" sz="1300">
                <a:solidFill>
                  <a:schemeClr val="dk1"/>
                </a:solidFill>
              </a:rPr>
              <a:t>: To Ensure the retrieved information is precise and matches the user's query closely.</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Relevance</a:t>
            </a:r>
            <a:r>
              <a:rPr lang="en-GB" sz="1300">
                <a:solidFill>
                  <a:schemeClr val="dk1"/>
                </a:solidFill>
              </a:rPr>
              <a:t>: To Provide information that is pertinent and useful to the user's needs.</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Speed</a:t>
            </a:r>
            <a:r>
              <a:rPr lang="en-GB" sz="1300">
                <a:solidFill>
                  <a:schemeClr val="dk1"/>
                </a:solidFill>
              </a:rPr>
              <a:t>: To Retrieve and deliver information quickly to minimize user wait times.</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Comprehensiveness</a:t>
            </a:r>
            <a:r>
              <a:rPr lang="en-GB" sz="1300">
                <a:solidFill>
                  <a:schemeClr val="dk1"/>
                </a:solidFill>
              </a:rPr>
              <a:t>: To Cover a wide range of topics and sources to provide thorough information retrieval options.</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User-Friendliness</a:t>
            </a:r>
            <a:r>
              <a:rPr lang="en-GB" sz="1300">
                <a:solidFill>
                  <a:schemeClr val="dk1"/>
                </a:solidFill>
              </a:rPr>
              <a:t>: To Design the system to be easy to use, with intuitive interfaces and functionalities.</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Scalability</a:t>
            </a:r>
            <a:r>
              <a:rPr lang="en-GB" sz="1300">
                <a:solidFill>
                  <a:schemeClr val="dk1"/>
                </a:solidFill>
              </a:rPr>
              <a:t>: To Handle increasing amounts of data and user queries without a decline in performance.</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Efficiency</a:t>
            </a:r>
            <a:r>
              <a:rPr lang="en-GB" sz="1300">
                <a:solidFill>
                  <a:schemeClr val="dk1"/>
                </a:solidFill>
              </a:rPr>
              <a:t>: To Optimize resource usage, including processing power and storage, to retrieve information effectively.</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Robustness</a:t>
            </a:r>
            <a:r>
              <a:rPr lang="en-GB" sz="1300">
                <a:solidFill>
                  <a:schemeClr val="dk1"/>
                </a:solidFill>
              </a:rPr>
              <a:t>: To Maintain functionality and performance despite errors, failures, or unexpected input.</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Customization</a:t>
            </a:r>
            <a:r>
              <a:rPr lang="en-GB" sz="1300">
                <a:solidFill>
                  <a:schemeClr val="dk1"/>
                </a:solidFill>
              </a:rPr>
              <a:t>: To Allow personalization and tailoring of the information retrieval process to suit individual user preferences.</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Security and Privacy</a:t>
            </a:r>
            <a:r>
              <a:rPr lang="en-GB" sz="1300">
                <a:solidFill>
                  <a:schemeClr val="dk1"/>
                </a:solidFill>
              </a:rPr>
              <a:t>: To Protect the data and ensure that sensitive information is retrieved and displayed securely, respecting user privacy.</a:t>
            </a:r>
            <a:endParaRPr sz="1300">
              <a:solidFill>
                <a:schemeClr val="dk1"/>
              </a:solidFill>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rPr>
              <a:t>Up-to-Date Information</a:t>
            </a:r>
            <a:r>
              <a:rPr lang="en-GB" sz="1300">
                <a:solidFill>
                  <a:schemeClr val="dk1"/>
                </a:solidFill>
              </a:rPr>
              <a:t>: To Ensure that the system provides the most current and relevant information available.</a:t>
            </a:r>
            <a:endParaRPr sz="1300">
              <a:solidFill>
                <a:schemeClr val="dk1"/>
              </a:solidFill>
            </a:endParaRPr>
          </a:p>
          <a:p>
            <a:pPr marL="0" lvl="0" indent="0" algn="l" rtl="0">
              <a:lnSpc>
                <a:spcPct val="115000"/>
              </a:lnSpc>
              <a:spcBef>
                <a:spcPts val="1200"/>
              </a:spcBef>
              <a:spcAft>
                <a:spcPts val="0"/>
              </a:spcAft>
              <a:buNone/>
            </a:pPr>
            <a:r>
              <a:rPr lang="en-GB" sz="1300">
                <a:solidFill>
                  <a:schemeClr val="dk1"/>
                </a:solidFill>
              </a:rPr>
              <a:t>By meeting these objectives, an Information Retrieval System aims </a:t>
            </a:r>
            <a:r>
              <a:rPr lang="en-GB" sz="1300">
                <a:solidFill>
                  <a:srgbClr val="FF0000"/>
                </a:solidFill>
              </a:rPr>
              <a:t>to enhance the user's ability to find and utilize information effectively for decision-making, research, and various other purposes.</a:t>
            </a:r>
            <a:endParaRPr sz="1300">
              <a:solidFill>
                <a:srgbClr val="FF0000"/>
              </a:solidFill>
            </a:endParaRPr>
          </a:p>
          <a:p>
            <a:pPr marL="0" lvl="0" indent="0" algn="l" rtl="0">
              <a:lnSpc>
                <a:spcPct val="115000"/>
              </a:lnSpc>
              <a:spcBef>
                <a:spcPts val="1200"/>
              </a:spcBef>
              <a:spcAft>
                <a:spcPts val="1200"/>
              </a:spcAft>
              <a:buNone/>
            </a:pP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8"/>
          <p:cNvSpPr txBox="1"/>
          <p:nvPr>
            <p:ph type="subTitle" idx="1"/>
          </p:nvPr>
        </p:nvSpPr>
        <p:spPr>
          <a:xfrm>
            <a:off x="311700" y="1472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Information Retrieval Vs. Data Retrieval</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07" name="Google Shape;207;p38"/>
          <p:cNvSpPr txBox="1"/>
          <p:nvPr>
            <p:ph type="subTitle" idx="1"/>
          </p:nvPr>
        </p:nvSpPr>
        <p:spPr>
          <a:xfrm>
            <a:off x="78300" y="548125"/>
            <a:ext cx="8895600" cy="5226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400" b="1">
              <a:solidFill>
                <a:schemeClr val="dk1"/>
              </a:solidFill>
            </a:endParaRPr>
          </a:p>
          <a:p>
            <a:pPr marL="457200" lvl="0" indent="0" algn="l" rtl="0">
              <a:lnSpc>
                <a:spcPct val="115000"/>
              </a:lnSpc>
              <a:spcBef>
                <a:spcPts val="1200"/>
              </a:spcBef>
              <a:spcAft>
                <a:spcPts val="0"/>
              </a:spcAft>
              <a:buNone/>
            </a:pPr>
            <a:r>
              <a:rPr lang="en-GB" sz="1400" b="1">
                <a:solidFill>
                  <a:schemeClr val="dk1"/>
                </a:solidFill>
              </a:rPr>
              <a:t>Information Retrieval</a:t>
            </a:r>
            <a:endParaRPr sz="1400" b="1">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GB" sz="1400" b="1">
                <a:solidFill>
                  <a:schemeClr val="dk1"/>
                </a:solidFill>
              </a:rPr>
              <a:t>Definition</a:t>
            </a:r>
            <a:r>
              <a:rPr lang="en-GB" sz="1400">
                <a:solidFill>
                  <a:schemeClr val="dk1"/>
                </a:solidFill>
              </a:rPr>
              <a:t>: Information retrieval (IR) involves finding and retrieving unstructured or semi-structured information from large collections, such as documents, web pages, or multimedia content.</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Focus</a:t>
            </a:r>
            <a:r>
              <a:rPr lang="en-GB" sz="1400">
                <a:solidFill>
                  <a:schemeClr val="dk1"/>
                </a:solidFill>
              </a:rPr>
              <a:t>: IR focuses on locating relevant information based on user queries, often dealing with textual data.</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Techniques</a:t>
            </a:r>
            <a:r>
              <a:rPr lang="en-GB" sz="1400">
                <a:solidFill>
                  <a:schemeClr val="dk1"/>
                </a:solidFill>
              </a:rPr>
              <a:t>: Uses algorithms to rank and retrieve documents based on relevance, employing methods like keyword matching, natural language processing, and semantic analysis.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Output</a:t>
            </a:r>
            <a:r>
              <a:rPr lang="en-GB" sz="1400">
                <a:solidFill>
                  <a:schemeClr val="dk1"/>
                </a:solidFill>
              </a:rPr>
              <a:t>: Provides information that is often qualitative, such as a list of relevant documents, articles, or web pages that match the query.</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Examples</a:t>
            </a:r>
            <a:r>
              <a:rPr lang="en-GB" sz="1400">
                <a:solidFill>
                  <a:schemeClr val="dk1"/>
                </a:solidFill>
              </a:rPr>
              <a:t>: Search engines (Google, Bing), digital libraries, and information systems for academic research.</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Challenge</a:t>
            </a:r>
            <a:r>
              <a:rPr lang="en-GB" sz="1400">
                <a:solidFill>
                  <a:schemeClr val="dk1"/>
                </a:solidFill>
              </a:rPr>
              <a:t>: Handling the ambiguity and variability of natural language to understand the context and intent behind queries.</a:t>
            </a:r>
            <a:endParaRPr sz="1400">
              <a:solidFill>
                <a:schemeClr val="dk1"/>
              </a:solidFill>
            </a:endParaRPr>
          </a:p>
          <a:p>
            <a:pPr marL="0" lvl="0" indent="0" algn="l" rtl="0">
              <a:lnSpc>
                <a:spcPct val="115000"/>
              </a:lnSpc>
              <a:spcBef>
                <a:spcPts val="1200"/>
              </a:spcBef>
              <a:spcAft>
                <a:spcPts val="1200"/>
              </a:spcAft>
              <a:buNone/>
            </a:pP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39"/>
          <p:cNvSpPr txBox="1"/>
          <p:nvPr>
            <p:ph type="subTitle" idx="1"/>
          </p:nvPr>
        </p:nvSpPr>
        <p:spPr>
          <a:xfrm>
            <a:off x="311700" y="1472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Information Retrieval Vs. Data Retrieval</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39"/>
          <p:cNvSpPr txBox="1"/>
          <p:nvPr>
            <p:ph type="subTitle" idx="1"/>
          </p:nvPr>
        </p:nvSpPr>
        <p:spPr>
          <a:xfrm>
            <a:off x="78300" y="548125"/>
            <a:ext cx="8895600" cy="5226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700" b="1">
              <a:solidFill>
                <a:schemeClr val="dk1"/>
              </a:solidFill>
            </a:endParaRPr>
          </a:p>
          <a:p>
            <a:pPr marL="457200" lvl="0" indent="0" algn="l" rtl="0">
              <a:lnSpc>
                <a:spcPct val="115000"/>
              </a:lnSpc>
              <a:spcBef>
                <a:spcPts val="1200"/>
              </a:spcBef>
              <a:spcAft>
                <a:spcPts val="0"/>
              </a:spcAft>
              <a:buNone/>
            </a:pPr>
            <a:r>
              <a:rPr lang="en-GB" sz="1700" b="1">
                <a:solidFill>
                  <a:schemeClr val="dk1"/>
                </a:solidFill>
              </a:rPr>
              <a:t>Data  Retrieval</a:t>
            </a:r>
            <a:endParaRPr sz="1700" b="1">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GB" sz="1400" b="1">
                <a:solidFill>
                  <a:schemeClr val="dk1"/>
                </a:solidFill>
              </a:rPr>
              <a:t>Definition</a:t>
            </a:r>
            <a:r>
              <a:rPr lang="en-GB" sz="1400">
                <a:solidFill>
                  <a:schemeClr val="dk1"/>
                </a:solidFill>
              </a:rPr>
              <a:t>: Data retrieval involves extracting structured data from databases or other structured data sources using specific queries.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Focus</a:t>
            </a:r>
            <a:r>
              <a:rPr lang="en-GB" sz="1400">
                <a:solidFill>
                  <a:schemeClr val="dk1"/>
                </a:solidFill>
              </a:rPr>
              <a:t>: Data retrieval focuses on precise data extraction, often from databases, where the data is organized in a well-defined schema.</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Techniques</a:t>
            </a:r>
            <a:r>
              <a:rPr lang="en-GB" sz="1400">
                <a:solidFill>
                  <a:schemeClr val="dk1"/>
                </a:solidFill>
              </a:rPr>
              <a:t>: Uses structured query languages (like SQL) to retrieve data based on exact matches to the query criteria.</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Output</a:t>
            </a:r>
            <a:r>
              <a:rPr lang="en-GB" sz="1400">
                <a:solidFill>
                  <a:schemeClr val="dk1"/>
                </a:solidFill>
              </a:rPr>
              <a:t>: Provides quantitative data in a structured format, such as tables or records that meet the specified conditions.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Examples</a:t>
            </a:r>
            <a:r>
              <a:rPr lang="en-GB" sz="1400">
                <a:solidFill>
                  <a:schemeClr val="dk1"/>
                </a:solidFill>
              </a:rPr>
              <a:t>: Database management systems (DBMS) queries, reports generated from a relational database, and data extraction for analytics.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Challenge</a:t>
            </a:r>
            <a:r>
              <a:rPr lang="en-GB" sz="1400">
                <a:solidFill>
                  <a:schemeClr val="dk1"/>
                </a:solidFill>
              </a:rPr>
              <a:t>: Ensuring the accuracy and efficiency of data retrieval processes, especially with large volumes of data.</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a:solidFill>
                  <a:schemeClr val="dk1"/>
                </a:solidFill>
              </a:rPr>
              <a:t>Data retrieval does not solve the problem of retrieving information about a subject or topic.</a:t>
            </a:r>
            <a:endParaRPr sz="1400">
              <a:solidFill>
                <a:schemeClr val="dk1"/>
              </a:solidFill>
            </a:endParaRPr>
          </a:p>
          <a:p>
            <a:pPr marL="457200" lvl="0" indent="0" algn="l" rtl="0">
              <a:lnSpc>
                <a:spcPct val="115000"/>
              </a:lnSpc>
              <a:spcBef>
                <a:spcPts val="1200"/>
              </a:spcBef>
              <a:spcAft>
                <a:spcPts val="0"/>
              </a:spcAft>
              <a:buNone/>
            </a:pPr>
            <a:endParaRPr sz="1700" b="1">
              <a:solidFill>
                <a:schemeClr val="dk1"/>
              </a:solidFill>
            </a:endParaRPr>
          </a:p>
          <a:p>
            <a:pPr marL="0" lvl="0" indent="0" algn="l" rtl="0">
              <a:lnSpc>
                <a:spcPct val="115000"/>
              </a:lnSpc>
              <a:spcBef>
                <a:spcPts val="1200"/>
              </a:spcBef>
              <a:spcAft>
                <a:spcPts val="1200"/>
              </a:spcAft>
              <a:buNone/>
            </a:pPr>
            <a:endParaRPr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40"/>
          <p:cNvSpPr txBox="1"/>
          <p:nvPr>
            <p:ph type="subTitle" idx="1"/>
          </p:nvPr>
        </p:nvSpPr>
        <p:spPr>
          <a:xfrm>
            <a:off x="311700" y="14725"/>
            <a:ext cx="85206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1650" b="1">
                <a:latin typeface="Times New Roman" panose="02020603050405020304"/>
                <a:ea typeface="Times New Roman" panose="02020603050405020304"/>
                <a:cs typeface="Times New Roman" panose="02020603050405020304"/>
                <a:sym typeface="Times New Roman" panose="02020603050405020304"/>
              </a:rPr>
              <a:t>Information Retrieval Vs. Data Retrieval:</a:t>
            </a:r>
            <a:r>
              <a:rPr lang="en-GB" sz="1650" b="1">
                <a:solidFill>
                  <a:schemeClr val="dk1"/>
                </a:solidFill>
              </a:rPr>
              <a:t>Key Differences</a:t>
            </a:r>
            <a:endParaRPr sz="1650" b="1">
              <a:solidFill>
                <a:schemeClr val="dk1"/>
              </a:solidFill>
            </a:endParaRPr>
          </a:p>
          <a:p>
            <a:pPr marL="0" lvl="0" indent="0" algn="ctr" rtl="0">
              <a:lnSpc>
                <a:spcPct val="80000"/>
              </a:lnSpc>
              <a:spcBef>
                <a:spcPts val="0"/>
              </a:spcBef>
              <a:spcAft>
                <a:spcPts val="0"/>
              </a:spcAft>
              <a:buSzPts val="1018"/>
              <a:buNone/>
            </a:pPr>
            <a:endParaRPr sz="1650" b="1">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40"/>
          <p:cNvSpPr txBox="1"/>
          <p:nvPr>
            <p:ph type="subTitle" idx="1"/>
          </p:nvPr>
        </p:nvSpPr>
        <p:spPr>
          <a:xfrm>
            <a:off x="78300" y="548125"/>
            <a:ext cx="8895600" cy="522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dk1"/>
              </a:buClr>
              <a:buSzPts val="1400"/>
              <a:buChar char="●"/>
            </a:pPr>
            <a:r>
              <a:rPr lang="en-GB" sz="1400" b="1">
                <a:solidFill>
                  <a:schemeClr val="dk1"/>
                </a:solidFill>
              </a:rPr>
              <a:t>Nature of Data</a:t>
            </a:r>
            <a:r>
              <a:rPr lang="en-GB" sz="1400">
                <a:solidFill>
                  <a:schemeClr val="dk1"/>
                </a:solidFill>
              </a:rPr>
              <a:t>: IR deals with unstructured or semi-structured data, while data retrieval deals with structured data.</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GB" sz="1400" b="1">
                <a:solidFill>
                  <a:schemeClr val="dk1"/>
                </a:solidFill>
              </a:rPr>
              <a:t>Query Language</a:t>
            </a:r>
            <a:r>
              <a:rPr lang="en-GB" sz="1400">
                <a:solidFill>
                  <a:schemeClr val="dk1"/>
                </a:solidFill>
              </a:rPr>
              <a:t>: IR uses natural language queries, whereas data retrieval uses structured query languages.</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GB" sz="1400" b="1">
                <a:solidFill>
                  <a:schemeClr val="dk1"/>
                </a:solidFill>
              </a:rPr>
              <a:t>Result Format</a:t>
            </a:r>
            <a:r>
              <a:rPr lang="en-GB" sz="1400">
                <a:solidFill>
                  <a:schemeClr val="dk1"/>
                </a:solidFill>
              </a:rPr>
              <a:t>: IR results are often documents or texts, while data retrieval results are structured data sets.</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GB" sz="1400" b="1">
                <a:solidFill>
                  <a:schemeClr val="dk1"/>
                </a:solidFill>
              </a:rPr>
              <a:t>Relevance vs. Precision</a:t>
            </a:r>
            <a:r>
              <a:rPr lang="en-GB" sz="1400">
                <a:solidFill>
                  <a:schemeClr val="dk1"/>
                </a:solidFill>
              </a:rPr>
              <a:t>: IR focuses on relevance ranking, whereas data retrieval focuses on precision and exact matches.</a:t>
            </a:r>
            <a:endParaRPr sz="1400">
              <a:solidFill>
                <a:schemeClr val="dk1"/>
              </a:solidFill>
            </a:endParaRPr>
          </a:p>
          <a:p>
            <a:pPr marL="457200" lvl="0" indent="0" algn="l" rtl="0">
              <a:lnSpc>
                <a:spcPct val="115000"/>
              </a:lnSpc>
              <a:spcBef>
                <a:spcPts val="1200"/>
              </a:spcBef>
              <a:spcAft>
                <a:spcPts val="0"/>
              </a:spcAft>
              <a:buNone/>
            </a:pPr>
            <a:endParaRPr sz="1400">
              <a:solidFill>
                <a:schemeClr val="dk1"/>
              </a:solidFill>
            </a:endParaRPr>
          </a:p>
          <a:p>
            <a:pPr marL="457200" lvl="0" indent="-317500" algn="l" rtl="0">
              <a:lnSpc>
                <a:spcPct val="115000"/>
              </a:lnSpc>
              <a:spcBef>
                <a:spcPts val="1200"/>
              </a:spcBef>
              <a:spcAft>
                <a:spcPts val="0"/>
              </a:spcAft>
              <a:buClr>
                <a:srgbClr val="FF0000"/>
              </a:buClr>
              <a:buSzPts val="1400"/>
              <a:buChar char="●"/>
            </a:pPr>
            <a:r>
              <a:rPr lang="en-GB" sz="1400">
                <a:solidFill>
                  <a:srgbClr val="FF0000"/>
                </a:solidFill>
              </a:rPr>
              <a:t>IR is more about finding relevant documents or content in large, unstructured collections, while data retrieval is about extracting specific data from structured sources.</a:t>
            </a:r>
            <a:endParaRPr sz="1400">
              <a:solidFill>
                <a:srgbClr val="FF0000"/>
              </a:solidFill>
            </a:endParaRPr>
          </a:p>
          <a:p>
            <a:pPr marL="0" lvl="0" indent="0" algn="l" rtl="0">
              <a:lnSpc>
                <a:spcPct val="115000"/>
              </a:lnSpc>
              <a:spcBef>
                <a:spcPts val="1200"/>
              </a:spcBef>
              <a:spcAft>
                <a:spcPts val="0"/>
              </a:spcAft>
              <a:buNone/>
            </a:pPr>
            <a:endParaRPr sz="1700">
              <a:solidFill>
                <a:srgbClr val="FF0000"/>
              </a:solidFill>
            </a:endParaRPr>
          </a:p>
          <a:p>
            <a:pPr marL="0" lvl="0" indent="0" algn="l" rtl="0">
              <a:lnSpc>
                <a:spcPct val="115000"/>
              </a:lnSpc>
              <a:spcBef>
                <a:spcPts val="1200"/>
              </a:spcBef>
              <a:spcAft>
                <a:spcPts val="0"/>
              </a:spcAft>
              <a:buClr>
                <a:schemeClr val="dk1"/>
              </a:buClr>
              <a:buSzPts val="1100"/>
              <a:buFont typeface="Arial" panose="020B0604020202020204"/>
              <a:buNone/>
            </a:pPr>
            <a:endParaRPr sz="1400">
              <a:solidFill>
                <a:schemeClr val="dk1"/>
              </a:solidFill>
            </a:endParaRPr>
          </a:p>
          <a:p>
            <a:pPr marL="457200" lvl="0" indent="0" algn="l" rtl="0">
              <a:lnSpc>
                <a:spcPct val="115000"/>
              </a:lnSpc>
              <a:spcBef>
                <a:spcPts val="1200"/>
              </a:spcBef>
              <a:spcAft>
                <a:spcPts val="0"/>
              </a:spcAft>
              <a:buNone/>
            </a:pPr>
            <a:endParaRPr sz="1400" b="1">
              <a:solidFill>
                <a:schemeClr val="dk1"/>
              </a:solidFill>
            </a:endParaRPr>
          </a:p>
          <a:p>
            <a:pPr marL="457200" lvl="0" indent="0" algn="l" rtl="0">
              <a:lnSpc>
                <a:spcPct val="115000"/>
              </a:lnSpc>
              <a:spcBef>
                <a:spcPts val="1200"/>
              </a:spcBef>
              <a:spcAft>
                <a:spcPts val="0"/>
              </a:spcAft>
              <a:buNone/>
            </a:pPr>
            <a:endParaRPr sz="1400" b="1">
              <a:solidFill>
                <a:schemeClr val="dk1"/>
              </a:solidFill>
            </a:endParaRPr>
          </a:p>
          <a:p>
            <a:pPr marL="0" lvl="0" indent="0" algn="l" rtl="0">
              <a:lnSpc>
                <a:spcPct val="115000"/>
              </a:lnSpc>
              <a:spcBef>
                <a:spcPts val="1200"/>
              </a:spcBef>
              <a:spcAft>
                <a:spcPts val="1200"/>
              </a:spcAft>
              <a:buNone/>
            </a:pP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41"/>
          <p:cNvSpPr txBox="1"/>
          <p:nvPr>
            <p:ph type="subTitle" idx="1"/>
          </p:nvPr>
        </p:nvSpPr>
        <p:spPr>
          <a:xfrm>
            <a:off x="311700" y="14725"/>
            <a:ext cx="85206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Search Engines and Browsers</a:t>
            </a:r>
            <a:endParaRPr sz="2400" b="1">
              <a:solidFill>
                <a:schemeClr val="dk1"/>
              </a:solidFill>
            </a:endParaRPr>
          </a:p>
          <a:p>
            <a:pPr marL="0" lvl="0" indent="0" algn="ctr" rtl="0">
              <a:lnSpc>
                <a:spcPct val="80000"/>
              </a:lnSpc>
              <a:spcBef>
                <a:spcPts val="0"/>
              </a:spcBef>
              <a:spcAft>
                <a:spcPts val="0"/>
              </a:spcAft>
              <a:buSzPts val="1018"/>
              <a:buNone/>
            </a:pPr>
            <a:endParaRPr sz="1650" b="1">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41"/>
          <p:cNvSpPr txBox="1"/>
          <p:nvPr>
            <p:ph type="subTitle" idx="1"/>
          </p:nvPr>
        </p:nvSpPr>
        <p:spPr>
          <a:xfrm>
            <a:off x="78300" y="548125"/>
            <a:ext cx="8895600" cy="2163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400">
                <a:solidFill>
                  <a:schemeClr val="dk1"/>
                </a:solidFill>
                <a:highlight>
                  <a:srgbClr val="FFFFFF"/>
                </a:highlight>
              </a:rPr>
              <a:t>Search engines and browsers are two fundamental tools for information retrieval on the internet, each serving distinct roles but often working in tandem. </a:t>
            </a:r>
            <a:endParaRPr sz="14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600" b="1">
                <a:solidFill>
                  <a:schemeClr val="dk1"/>
                </a:solidFill>
                <a:highlight>
                  <a:srgbClr val="FFFFFF"/>
                </a:highlight>
              </a:rPr>
              <a:t>Search Engines</a:t>
            </a:r>
            <a:endParaRPr sz="1600" b="1">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400" b="1">
                <a:solidFill>
                  <a:schemeClr val="dk1"/>
                </a:solidFill>
                <a:highlight>
                  <a:srgbClr val="FFFFFF"/>
                </a:highlight>
              </a:rPr>
              <a:t>Definition</a:t>
            </a:r>
            <a:r>
              <a:rPr lang="en-GB" sz="1400">
                <a:solidFill>
                  <a:schemeClr val="dk1"/>
                </a:solidFill>
                <a:highlight>
                  <a:srgbClr val="FFFFFF"/>
                </a:highlight>
              </a:rPr>
              <a:t>: Search engines are software systems designed to </a:t>
            </a:r>
            <a:r>
              <a:rPr lang="en-GB" sz="1400">
                <a:solidFill>
                  <a:srgbClr val="FF0000"/>
                </a:solidFill>
                <a:highlight>
                  <a:srgbClr val="FFFFFF"/>
                </a:highlight>
              </a:rPr>
              <a:t>search for information on the web</a:t>
            </a:r>
            <a:r>
              <a:rPr lang="en-GB" sz="1400">
                <a:solidFill>
                  <a:schemeClr val="dk1"/>
                </a:solidFill>
                <a:highlight>
                  <a:srgbClr val="FFFFFF"/>
                </a:highlight>
              </a:rPr>
              <a:t>. They index vast amounts of web content and provide users with search results based on their queries.</a:t>
            </a:r>
            <a:endParaRPr sz="14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endParaRPr sz="1400" b="1">
              <a:solidFill>
                <a:schemeClr val="dk1"/>
              </a:solidFill>
              <a:highlight>
                <a:srgbClr val="FFFFFF"/>
              </a:highlight>
            </a:endParaRPr>
          </a:p>
          <a:p>
            <a:pPr marL="0" lvl="0" indent="0" algn="ctr" rtl="0">
              <a:spcBef>
                <a:spcPts val="1200"/>
              </a:spcBef>
              <a:spcAft>
                <a:spcPts val="0"/>
              </a:spcAft>
              <a:buNone/>
            </a:pPr>
          </a:p>
        </p:txBody>
      </p:sp>
      <p:pic>
        <p:nvPicPr>
          <p:cNvPr id="226" name="Google Shape;226;p41"/>
          <p:cNvPicPr preferRelativeResize="0"/>
          <p:nvPr/>
        </p:nvPicPr>
        <p:blipFill>
          <a:blip r:embed="rId1"/>
          <a:stretch>
            <a:fillRect/>
          </a:stretch>
        </p:blipFill>
        <p:spPr>
          <a:xfrm>
            <a:off x="5729725" y="2407550"/>
            <a:ext cx="3244174" cy="2735950"/>
          </a:xfrm>
          <a:prstGeom prst="rect">
            <a:avLst/>
          </a:prstGeom>
          <a:noFill/>
          <a:ln>
            <a:noFill/>
          </a:ln>
        </p:spPr>
      </p:pic>
      <p:sp>
        <p:nvSpPr>
          <p:cNvPr id="227" name="Google Shape;227;p41"/>
          <p:cNvSpPr txBox="1"/>
          <p:nvPr/>
        </p:nvSpPr>
        <p:spPr>
          <a:xfrm>
            <a:off x="152400" y="2283350"/>
            <a:ext cx="5406600" cy="340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solidFill>
                  <a:schemeClr val="dk1"/>
                </a:solidFill>
                <a:highlight>
                  <a:schemeClr val="lt1"/>
                </a:highlight>
              </a:rPr>
              <a:t>Components</a:t>
            </a:r>
            <a:r>
              <a:rPr lang="en-GB">
                <a:solidFill>
                  <a:schemeClr val="dk1"/>
                </a:solidFill>
                <a:highlight>
                  <a:schemeClr val="lt1"/>
                </a:highlight>
              </a:rPr>
              <a:t>:</a:t>
            </a:r>
            <a:endParaRPr>
              <a:solidFill>
                <a:schemeClr val="dk1"/>
              </a:solidFill>
              <a:highlight>
                <a:schemeClr val="lt1"/>
              </a:highlight>
            </a:endParaRPr>
          </a:p>
          <a:p>
            <a:pPr marL="457200" lvl="0" indent="-317500" algn="l" rtl="0">
              <a:lnSpc>
                <a:spcPct val="115000"/>
              </a:lnSpc>
              <a:spcBef>
                <a:spcPts val="1200"/>
              </a:spcBef>
              <a:spcAft>
                <a:spcPts val="0"/>
              </a:spcAft>
              <a:buClr>
                <a:schemeClr val="dk1"/>
              </a:buClr>
              <a:buSzPts val="1400"/>
              <a:buAutoNum type="arabicPeriod"/>
            </a:pPr>
            <a:r>
              <a:rPr lang="en-GB" b="1">
                <a:solidFill>
                  <a:schemeClr val="dk1"/>
                </a:solidFill>
                <a:highlight>
                  <a:schemeClr val="lt1"/>
                </a:highlight>
              </a:rPr>
              <a:t>Crawler/Spider</a:t>
            </a:r>
            <a:r>
              <a:rPr lang="en-GB">
                <a:solidFill>
                  <a:schemeClr val="dk1"/>
                </a:solidFill>
                <a:highlight>
                  <a:schemeClr val="lt1"/>
                </a:highlight>
              </a:rPr>
              <a:t>: Automatically browses the web to collect and index new content.</a:t>
            </a:r>
            <a:endParaRPr>
              <a:solidFill>
                <a:schemeClr val="dk1"/>
              </a:solidFill>
              <a:highlight>
                <a:schemeClr val="lt1"/>
              </a:highlight>
            </a:endParaRPr>
          </a:p>
          <a:p>
            <a:pPr marL="457200" lvl="0" indent="-317500" algn="l" rtl="0">
              <a:lnSpc>
                <a:spcPct val="115000"/>
              </a:lnSpc>
              <a:spcBef>
                <a:spcPts val="0"/>
              </a:spcBef>
              <a:spcAft>
                <a:spcPts val="0"/>
              </a:spcAft>
              <a:buClr>
                <a:schemeClr val="dk1"/>
              </a:buClr>
              <a:buSzPts val="1400"/>
              <a:buAutoNum type="arabicPeriod"/>
            </a:pPr>
            <a:r>
              <a:rPr lang="en-GB" b="1">
                <a:solidFill>
                  <a:schemeClr val="dk1"/>
                </a:solidFill>
                <a:highlight>
                  <a:schemeClr val="lt1"/>
                </a:highlight>
              </a:rPr>
              <a:t>Index</a:t>
            </a:r>
            <a:r>
              <a:rPr lang="en-GB">
                <a:solidFill>
                  <a:schemeClr val="dk1"/>
                </a:solidFill>
                <a:highlight>
                  <a:schemeClr val="lt1"/>
                </a:highlight>
              </a:rPr>
              <a:t>: A massive database where the search engine stores information about web pages.</a:t>
            </a:r>
            <a:endParaRPr>
              <a:solidFill>
                <a:schemeClr val="dk1"/>
              </a:solidFill>
              <a:highlight>
                <a:schemeClr val="lt1"/>
              </a:highlight>
            </a:endParaRPr>
          </a:p>
          <a:p>
            <a:pPr marL="457200" lvl="0" indent="-317500" algn="l" rtl="0">
              <a:lnSpc>
                <a:spcPct val="115000"/>
              </a:lnSpc>
              <a:spcBef>
                <a:spcPts val="0"/>
              </a:spcBef>
              <a:spcAft>
                <a:spcPts val="0"/>
              </a:spcAft>
              <a:buClr>
                <a:schemeClr val="dk1"/>
              </a:buClr>
              <a:buSzPts val="1400"/>
              <a:buAutoNum type="arabicPeriod"/>
            </a:pPr>
            <a:r>
              <a:rPr lang="en-GB" b="1">
                <a:solidFill>
                  <a:schemeClr val="dk1"/>
                </a:solidFill>
                <a:highlight>
                  <a:schemeClr val="lt1"/>
                </a:highlight>
              </a:rPr>
              <a:t>Search Algorithm</a:t>
            </a:r>
            <a:r>
              <a:rPr lang="en-GB">
                <a:solidFill>
                  <a:schemeClr val="dk1"/>
                </a:solidFill>
                <a:highlight>
                  <a:schemeClr val="lt1"/>
                </a:highlight>
              </a:rPr>
              <a:t>: Determines the relevance of web pages to the user's query based on various factors like keywords, page rank, and user behavior.</a:t>
            </a:r>
            <a:endParaRPr>
              <a:solidFill>
                <a:schemeClr val="dk1"/>
              </a:solidFill>
              <a:highlight>
                <a:schemeClr val="lt1"/>
              </a:highlight>
            </a:endParaRPr>
          </a:p>
          <a:p>
            <a:pPr marL="457200" lvl="0" indent="-317500" algn="l" rtl="0">
              <a:lnSpc>
                <a:spcPct val="115000"/>
              </a:lnSpc>
              <a:spcBef>
                <a:spcPts val="0"/>
              </a:spcBef>
              <a:spcAft>
                <a:spcPts val="0"/>
              </a:spcAft>
              <a:buClr>
                <a:schemeClr val="dk1"/>
              </a:buClr>
              <a:buSzPts val="1400"/>
              <a:buAutoNum type="arabicPeriod"/>
            </a:pPr>
            <a:r>
              <a:rPr lang="en-GB" b="1">
                <a:solidFill>
                  <a:schemeClr val="dk1"/>
                </a:solidFill>
                <a:highlight>
                  <a:schemeClr val="lt1"/>
                </a:highlight>
              </a:rPr>
              <a:t>User Interface</a:t>
            </a:r>
            <a:r>
              <a:rPr lang="en-GB">
                <a:solidFill>
                  <a:schemeClr val="dk1"/>
                </a:solidFill>
                <a:highlight>
                  <a:schemeClr val="lt1"/>
                </a:highlight>
              </a:rPr>
              <a:t>: The search box where users input their queries and receive results.</a:t>
            </a:r>
            <a:endParaRPr>
              <a:solidFill>
                <a:schemeClr val="dk1"/>
              </a:solidFill>
              <a:highlight>
                <a:schemeClr val="lt1"/>
              </a:highlight>
            </a:endParaRPr>
          </a:p>
          <a:p>
            <a:pPr marL="0" lvl="0" indent="0" algn="ctr" rtl="0">
              <a:spcBef>
                <a:spcPts val="1200"/>
              </a:spcBef>
              <a:spcAft>
                <a:spcPts val="0"/>
              </a:spcAft>
              <a:buNone/>
            </a:pPr>
            <a:endParaRPr sz="2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subTitle" idx="1"/>
          </p:nvPr>
        </p:nvSpPr>
        <p:spPr>
          <a:xfrm>
            <a:off x="311700" y="14725"/>
            <a:ext cx="8520600" cy="52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Information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68" name="Google Shape;68;p15"/>
          <p:cNvSpPr txBox="1"/>
          <p:nvPr>
            <p:ph type="subTitle" idx="1"/>
          </p:nvPr>
        </p:nvSpPr>
        <p:spPr>
          <a:xfrm>
            <a:off x="89175" y="471925"/>
            <a:ext cx="88956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400">
                <a:solidFill>
                  <a:schemeClr val="dk1"/>
                </a:solidFill>
              </a:rPr>
              <a:t>An information system (IS) is a coordinated set of components for collecting, storing, and processing data and for delivering information, knowledge, and digital products.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69" name="Google Shape;69;p15"/>
          <p:cNvSpPr txBox="1"/>
          <p:nvPr>
            <p:ph type="subTitle" idx="1"/>
          </p:nvPr>
        </p:nvSpPr>
        <p:spPr>
          <a:xfrm>
            <a:off x="89175" y="1081525"/>
            <a:ext cx="88956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chemeClr val="dk1"/>
                </a:solidFill>
              </a:rPr>
              <a:t>Components:</a:t>
            </a:r>
            <a:endParaRPr sz="1400" b="1">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GB" sz="1400" b="1">
                <a:solidFill>
                  <a:schemeClr val="dk1"/>
                </a:solidFill>
              </a:rPr>
              <a:t>Hardware</a:t>
            </a:r>
            <a:r>
              <a:rPr lang="en-GB" sz="1400">
                <a:solidFill>
                  <a:schemeClr val="dk1"/>
                </a:solidFill>
              </a:rPr>
              <a:t>: The physical devices and equipment used in information systems.</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GB" sz="1400">
                <a:solidFill>
                  <a:schemeClr val="dk1"/>
                </a:solidFill>
              </a:rPr>
              <a:t>Examples: Computers, servers, printers, network devices (routers, switches), storage devices (hard drives, SSDs), and input/output devices (keyboards, monitors).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Software</a:t>
            </a:r>
            <a:r>
              <a:rPr lang="en-GB" sz="1400">
                <a:solidFill>
                  <a:schemeClr val="dk1"/>
                </a:solidFill>
              </a:rPr>
              <a:t>: </a:t>
            </a:r>
            <a:r>
              <a:rPr lang="en-GB" sz="1100">
                <a:solidFill>
                  <a:schemeClr val="dk1"/>
                </a:solidFill>
              </a:rPr>
              <a:t> The programs and applications that run on the hardware.</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GB" sz="1400">
                <a:solidFill>
                  <a:schemeClr val="dk1"/>
                </a:solidFill>
              </a:rPr>
              <a:t>Types:</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System software: Operating systems (Windows, macOS, Linux).</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Application software: Word processors, spreadsheets, database management systems, enterprise software (ERP, CRM).</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Utility software: Antivirus programs, disk management tools.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GB" sz="1400" b="1">
                <a:solidFill>
                  <a:schemeClr val="dk1"/>
                </a:solidFill>
              </a:rPr>
              <a:t>Data</a:t>
            </a:r>
            <a:r>
              <a:rPr lang="en-GB" sz="1400">
                <a:solidFill>
                  <a:schemeClr val="dk1"/>
                </a:solidFill>
              </a:rPr>
              <a:t>: The core of the information system, consisting of raw facts and figures that are processed to produce meaningful information. </a:t>
            </a:r>
            <a:r>
              <a:rPr lang="en-GB" sz="1100">
                <a:solidFill>
                  <a:schemeClr val="dk1"/>
                </a:solidFill>
              </a:rPr>
              <a:t>Data is a critical component as it forms the basis for decision-making. </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GB" sz="1400">
                <a:solidFill>
                  <a:schemeClr val="dk1"/>
                </a:solidFill>
              </a:rPr>
              <a:t>Types:</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Databases: Structured collections of data.</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Data warehouses: Central repositories of integrated data.</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Big data: Large volumes of unstructured or semi-structured data from various sources.</a:t>
            </a:r>
            <a:endParaRPr sz="1400">
              <a:solidFill>
                <a:schemeClr val="dk1"/>
              </a:solidFill>
            </a:endParaRPr>
          </a:p>
          <a:p>
            <a:pPr marL="0" lvl="0" indent="0" algn="l" rtl="0">
              <a:spcBef>
                <a:spcPts val="1200"/>
              </a:spcBef>
              <a:spcAft>
                <a:spcPts val="0"/>
              </a:spcAft>
              <a:buNone/>
            </a:pP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43"/>
          <p:cNvSpPr txBox="1"/>
          <p:nvPr>
            <p:ph type="subTitle" idx="1"/>
          </p:nvPr>
        </p:nvSpPr>
        <p:spPr>
          <a:xfrm>
            <a:off x="311700" y="14725"/>
            <a:ext cx="85206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Search Engines </a:t>
            </a:r>
            <a:endParaRPr sz="1650" b="1">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43"/>
          <p:cNvSpPr txBox="1"/>
          <p:nvPr>
            <p:ph type="subTitle" idx="1"/>
          </p:nvPr>
        </p:nvSpPr>
        <p:spPr>
          <a:xfrm>
            <a:off x="78300" y="548125"/>
            <a:ext cx="91440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500" b="1">
                <a:solidFill>
                  <a:schemeClr val="dk1"/>
                </a:solidFill>
                <a:highlight>
                  <a:schemeClr val="lt1"/>
                </a:highlight>
              </a:rPr>
              <a:t>Examples</a:t>
            </a:r>
            <a:r>
              <a:rPr lang="en-GB" sz="1500">
                <a:solidFill>
                  <a:schemeClr val="dk1"/>
                </a:solidFill>
                <a:highlight>
                  <a:schemeClr val="lt1"/>
                </a:highlight>
              </a:rPr>
              <a:t>:</a:t>
            </a:r>
            <a:endParaRPr sz="1500">
              <a:solidFill>
                <a:schemeClr val="dk1"/>
              </a:solidFill>
              <a:highlight>
                <a:schemeClr val="lt1"/>
              </a:highlight>
            </a:endParaRPr>
          </a:p>
          <a:p>
            <a:pPr marL="457200" lvl="0" indent="-323850" algn="l" rtl="0">
              <a:lnSpc>
                <a:spcPct val="115000"/>
              </a:lnSpc>
              <a:spcBef>
                <a:spcPts val="1200"/>
              </a:spcBef>
              <a:spcAft>
                <a:spcPts val="0"/>
              </a:spcAft>
              <a:buClr>
                <a:schemeClr val="dk1"/>
              </a:buClr>
              <a:buSzPts val="1500"/>
              <a:buChar char="●"/>
            </a:pPr>
            <a:r>
              <a:rPr lang="en-GB" sz="1500" b="1">
                <a:solidFill>
                  <a:schemeClr val="dk1"/>
                </a:solidFill>
                <a:highlight>
                  <a:schemeClr val="lt1"/>
                </a:highlight>
              </a:rPr>
              <a:t>Google</a:t>
            </a:r>
            <a:r>
              <a:rPr lang="en-GB" sz="1500">
                <a:solidFill>
                  <a:schemeClr val="dk1"/>
                </a:solidFill>
                <a:highlight>
                  <a:schemeClr val="lt1"/>
                </a:highlight>
              </a:rPr>
              <a:t>: The most widely used search engine, known for its advanced algorithms and vast index.</a:t>
            </a:r>
            <a:endParaRPr sz="1500">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Char char="●"/>
            </a:pPr>
            <a:r>
              <a:rPr lang="en-GB" sz="1500" b="1">
                <a:solidFill>
                  <a:schemeClr val="dk1"/>
                </a:solidFill>
                <a:highlight>
                  <a:schemeClr val="lt1"/>
                </a:highlight>
              </a:rPr>
              <a:t>Bing</a:t>
            </a:r>
            <a:r>
              <a:rPr lang="en-GB" sz="1500">
                <a:solidFill>
                  <a:schemeClr val="dk1"/>
                </a:solidFill>
                <a:highlight>
                  <a:schemeClr val="lt1"/>
                </a:highlight>
              </a:rPr>
              <a:t>: Microsoft's search engine, offering similar functionalities to Google.</a:t>
            </a:r>
            <a:endParaRPr sz="1500">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Char char="●"/>
            </a:pPr>
            <a:r>
              <a:rPr lang="en-GB" sz="1500" b="1">
                <a:solidFill>
                  <a:schemeClr val="dk1"/>
                </a:solidFill>
                <a:highlight>
                  <a:schemeClr val="lt1"/>
                </a:highlight>
              </a:rPr>
              <a:t>Yahoo</a:t>
            </a:r>
            <a:r>
              <a:rPr lang="en-GB" sz="1500">
                <a:solidFill>
                  <a:schemeClr val="dk1"/>
                </a:solidFill>
                <a:highlight>
                  <a:schemeClr val="lt1"/>
                </a:highlight>
              </a:rPr>
              <a:t>: Though less dominant now, it still provides a significant amount of web search functionality.</a:t>
            </a:r>
            <a:endParaRPr sz="1500">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Char char="●"/>
            </a:pPr>
            <a:r>
              <a:rPr lang="en-GB" sz="1500" b="1">
                <a:solidFill>
                  <a:schemeClr val="dk1"/>
                </a:solidFill>
                <a:highlight>
                  <a:schemeClr val="lt1"/>
                </a:highlight>
              </a:rPr>
              <a:t>DuckDuckGo</a:t>
            </a:r>
            <a:r>
              <a:rPr lang="en-GB" sz="1500">
                <a:solidFill>
                  <a:schemeClr val="dk1"/>
                </a:solidFill>
                <a:highlight>
                  <a:schemeClr val="lt1"/>
                </a:highlight>
              </a:rPr>
              <a:t>: Focuses on user privacy and does not track search activities.</a:t>
            </a:r>
            <a:endParaRPr sz="1500">
              <a:solidFill>
                <a:schemeClr val="dk1"/>
              </a:solidFill>
              <a:highlight>
                <a:schemeClr val="lt1"/>
              </a:highlight>
            </a:endParaRPr>
          </a:p>
          <a:p>
            <a:pPr marL="457200" lvl="0" indent="0" algn="l" rtl="0">
              <a:lnSpc>
                <a:spcPct val="115000"/>
              </a:lnSpc>
              <a:spcBef>
                <a:spcPts val="1200"/>
              </a:spcBef>
              <a:spcAft>
                <a:spcPts val="0"/>
              </a:spcAft>
              <a:buNone/>
            </a:pPr>
            <a:endParaRPr sz="1500">
              <a:solidFill>
                <a:schemeClr val="dk1"/>
              </a:solidFill>
              <a:highlight>
                <a:schemeClr val="lt1"/>
              </a:highlight>
            </a:endParaRPr>
          </a:p>
          <a:p>
            <a:pPr marL="0" lvl="0" indent="0" algn="l" rtl="0">
              <a:lnSpc>
                <a:spcPct val="115000"/>
              </a:lnSpc>
              <a:spcBef>
                <a:spcPts val="1200"/>
              </a:spcBef>
              <a:spcAft>
                <a:spcPts val="0"/>
              </a:spcAft>
              <a:buNone/>
            </a:pPr>
            <a:r>
              <a:rPr lang="en-GB" sz="1600" b="1">
                <a:solidFill>
                  <a:schemeClr val="dk1"/>
                </a:solidFill>
                <a:highlight>
                  <a:srgbClr val="FFFFFF"/>
                </a:highlight>
              </a:rPr>
              <a:t>Search Engines </a:t>
            </a:r>
            <a:r>
              <a:rPr lang="en-GB" sz="1600" b="1">
                <a:solidFill>
                  <a:schemeClr val="dk1"/>
                </a:solidFill>
                <a:highlight>
                  <a:srgbClr val="FFFFFF"/>
                </a:highlight>
              </a:rPr>
              <a:t>Advantages</a:t>
            </a:r>
            <a:r>
              <a:rPr lang="en-GB" sz="1600">
                <a:solidFill>
                  <a:schemeClr val="dk1"/>
                </a:solidFill>
                <a:highlight>
                  <a:srgbClr val="FFFFFF"/>
                </a:highlight>
              </a:rPr>
              <a:t>:</a:t>
            </a:r>
            <a:endParaRPr sz="1600">
              <a:solidFill>
                <a:schemeClr val="dk1"/>
              </a:solidFill>
              <a:highlight>
                <a:srgbClr val="FFFFFF"/>
              </a:highlight>
            </a:endParaRPr>
          </a:p>
          <a:p>
            <a:pPr marL="457200" lvl="0" indent="-330200" algn="l" rtl="0">
              <a:lnSpc>
                <a:spcPct val="115000"/>
              </a:lnSpc>
              <a:spcBef>
                <a:spcPts val="1200"/>
              </a:spcBef>
              <a:spcAft>
                <a:spcPts val="0"/>
              </a:spcAft>
              <a:buClr>
                <a:schemeClr val="dk1"/>
              </a:buClr>
              <a:buSzPts val="1600"/>
              <a:buChar char="●"/>
            </a:pPr>
            <a:r>
              <a:rPr lang="en-GB" sz="1600">
                <a:solidFill>
                  <a:schemeClr val="dk1"/>
                </a:solidFill>
                <a:highlight>
                  <a:srgbClr val="FFFFFF"/>
                </a:highlight>
              </a:rPr>
              <a:t>Efficient and quick retrieval of relevant information.</a:t>
            </a:r>
            <a:endParaRPr sz="1600">
              <a:solidFill>
                <a:schemeClr val="dk1"/>
              </a:solidFill>
              <a:highlight>
                <a:srgbClr val="FFFFFF"/>
              </a:highlight>
            </a:endParaRPr>
          </a:p>
          <a:p>
            <a:pPr marL="457200" lvl="0" indent="-330200" algn="l" rtl="0">
              <a:lnSpc>
                <a:spcPct val="115000"/>
              </a:lnSpc>
              <a:spcBef>
                <a:spcPts val="0"/>
              </a:spcBef>
              <a:spcAft>
                <a:spcPts val="0"/>
              </a:spcAft>
              <a:buClr>
                <a:schemeClr val="dk1"/>
              </a:buClr>
              <a:buSzPts val="1600"/>
              <a:buChar char="●"/>
            </a:pPr>
            <a:r>
              <a:rPr lang="en-GB" sz="1600">
                <a:solidFill>
                  <a:schemeClr val="dk1"/>
                </a:solidFill>
                <a:highlight>
                  <a:srgbClr val="FFFFFF"/>
                </a:highlight>
              </a:rPr>
              <a:t>Handles large volumes of data.</a:t>
            </a:r>
            <a:endParaRPr sz="1600">
              <a:solidFill>
                <a:schemeClr val="dk1"/>
              </a:solidFill>
              <a:highlight>
                <a:srgbClr val="FFFFFF"/>
              </a:highlight>
            </a:endParaRPr>
          </a:p>
          <a:p>
            <a:pPr marL="457200" lvl="0" indent="-330200" algn="l" rtl="0">
              <a:lnSpc>
                <a:spcPct val="115000"/>
              </a:lnSpc>
              <a:spcBef>
                <a:spcPts val="0"/>
              </a:spcBef>
              <a:spcAft>
                <a:spcPts val="0"/>
              </a:spcAft>
              <a:buClr>
                <a:schemeClr val="dk1"/>
              </a:buClr>
              <a:buSzPts val="1600"/>
              <a:buChar char="●"/>
            </a:pPr>
            <a:r>
              <a:rPr lang="en-GB" sz="1600">
                <a:solidFill>
                  <a:schemeClr val="dk1"/>
                </a:solidFill>
                <a:highlight>
                  <a:srgbClr val="FFFFFF"/>
                </a:highlight>
              </a:rPr>
              <a:t>Provides additional features like image search, video search, and news search.</a:t>
            </a:r>
            <a:endParaRPr sz="1600">
              <a:solidFill>
                <a:schemeClr val="dk1"/>
              </a:solidFill>
              <a:highlight>
                <a:srgbClr val="FFFFFF"/>
              </a:highlight>
            </a:endParaRPr>
          </a:p>
          <a:p>
            <a:pPr marL="457200" lvl="0" indent="0" algn="l" rtl="0">
              <a:lnSpc>
                <a:spcPct val="115000"/>
              </a:lnSpc>
              <a:spcBef>
                <a:spcPts val="1200"/>
              </a:spcBef>
              <a:spcAft>
                <a:spcPts val="0"/>
              </a:spcAft>
              <a:buNone/>
            </a:pPr>
            <a:endParaRPr sz="1600" b="1">
              <a:solidFill>
                <a:schemeClr val="dk1"/>
              </a:solidFill>
              <a:highlight>
                <a:srgbClr val="FFFFFF"/>
              </a:highlight>
            </a:endParaRPr>
          </a:p>
          <a:p>
            <a:pPr marL="457200" lvl="0" indent="0" algn="l" rtl="0">
              <a:lnSpc>
                <a:spcPct val="115000"/>
              </a:lnSpc>
              <a:spcBef>
                <a:spcPts val="1200"/>
              </a:spcBef>
              <a:spcAft>
                <a:spcPts val="0"/>
              </a:spcAft>
              <a:buNone/>
            </a:pPr>
            <a:endParaRPr sz="1600" b="1">
              <a:solidFill>
                <a:schemeClr val="dk1"/>
              </a:solidFill>
            </a:endParaRPr>
          </a:p>
          <a:p>
            <a:pPr marL="457200" lvl="0" indent="0" algn="l" rtl="0">
              <a:lnSpc>
                <a:spcPct val="115000"/>
              </a:lnSpc>
              <a:spcBef>
                <a:spcPts val="1200"/>
              </a:spcBef>
              <a:spcAft>
                <a:spcPts val="0"/>
              </a:spcAft>
              <a:buNone/>
            </a:pPr>
            <a:endParaRPr sz="1600" b="1">
              <a:solidFill>
                <a:schemeClr val="dk1"/>
              </a:solidFill>
            </a:endParaRPr>
          </a:p>
          <a:p>
            <a:pPr marL="0" lvl="0" indent="0" algn="l" rtl="0">
              <a:lnSpc>
                <a:spcPct val="115000"/>
              </a:lnSpc>
              <a:spcBef>
                <a:spcPts val="1200"/>
              </a:spcBef>
              <a:spcAft>
                <a:spcPts val="1200"/>
              </a:spcAft>
              <a:buNone/>
            </a:pPr>
            <a:endParaRPr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44"/>
          <p:cNvSpPr txBox="1"/>
          <p:nvPr>
            <p:ph type="subTitle" idx="1"/>
          </p:nvPr>
        </p:nvSpPr>
        <p:spPr>
          <a:xfrm>
            <a:off x="311700" y="-61475"/>
            <a:ext cx="85206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Browsers</a:t>
            </a:r>
            <a:endParaRPr sz="2400" b="1">
              <a:solidFill>
                <a:schemeClr val="dk1"/>
              </a:solidFill>
            </a:endParaRPr>
          </a:p>
          <a:p>
            <a:pPr marL="0" lvl="0" indent="0" algn="ctr" rtl="0">
              <a:lnSpc>
                <a:spcPct val="80000"/>
              </a:lnSpc>
              <a:spcBef>
                <a:spcPts val="0"/>
              </a:spcBef>
              <a:spcAft>
                <a:spcPts val="0"/>
              </a:spcAft>
              <a:buSzPts val="1018"/>
              <a:buNone/>
            </a:pPr>
            <a:endParaRPr sz="16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4" name="Google Shape;244;p44"/>
          <p:cNvSpPr txBox="1"/>
          <p:nvPr>
            <p:ph type="subTitle" idx="1"/>
          </p:nvPr>
        </p:nvSpPr>
        <p:spPr>
          <a:xfrm>
            <a:off x="78300" y="243325"/>
            <a:ext cx="88956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300" b="1">
                <a:solidFill>
                  <a:schemeClr val="dk1"/>
                </a:solidFill>
                <a:highlight>
                  <a:srgbClr val="FFFFFF"/>
                </a:highlight>
              </a:rPr>
              <a:t>Definition</a:t>
            </a:r>
            <a:r>
              <a:rPr lang="en-GB" sz="1300">
                <a:solidFill>
                  <a:schemeClr val="dk1"/>
                </a:solidFill>
                <a:highlight>
                  <a:srgbClr val="FFFFFF"/>
                </a:highlight>
              </a:rPr>
              <a:t>: Browsers are software applications that allow users to access and navigate the internet. </a:t>
            </a:r>
            <a:endParaRPr sz="13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a:solidFill>
                  <a:schemeClr val="dk1"/>
                </a:solidFill>
                <a:highlight>
                  <a:srgbClr val="FFFFFF"/>
                </a:highlight>
              </a:rPr>
              <a:t>They render web pages and provide a platform for running web applications.</a:t>
            </a:r>
            <a:endParaRPr sz="13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solidFill>
                  <a:schemeClr val="dk1"/>
                </a:solidFill>
                <a:highlight>
                  <a:srgbClr val="FFFFFF"/>
                </a:highlight>
              </a:rPr>
              <a:t>Components</a:t>
            </a:r>
            <a:r>
              <a:rPr lang="en-GB" sz="1300">
                <a:solidFill>
                  <a:schemeClr val="dk1"/>
                </a:solidFill>
                <a:highlight>
                  <a:srgbClr val="FFFFFF"/>
                </a:highlight>
              </a:rPr>
              <a:t>:</a:t>
            </a:r>
            <a:endParaRPr sz="1300">
              <a:solidFill>
                <a:schemeClr val="dk1"/>
              </a:solidFill>
              <a:highlight>
                <a:srgbClr val="FFFFFF"/>
              </a:highlight>
            </a:endParaRPr>
          </a:p>
          <a:p>
            <a:pPr marL="457200" lvl="0" indent="-311150" algn="l" rtl="0">
              <a:lnSpc>
                <a:spcPct val="115000"/>
              </a:lnSpc>
              <a:spcBef>
                <a:spcPts val="1200"/>
              </a:spcBef>
              <a:spcAft>
                <a:spcPts val="0"/>
              </a:spcAft>
              <a:buClr>
                <a:schemeClr val="dk1"/>
              </a:buClr>
              <a:buSzPts val="1300"/>
              <a:buAutoNum type="arabicPeriod"/>
            </a:pPr>
            <a:r>
              <a:rPr lang="en-GB" sz="1300" b="1">
                <a:solidFill>
                  <a:schemeClr val="dk1"/>
                </a:solidFill>
                <a:highlight>
                  <a:srgbClr val="FFFFFF"/>
                </a:highlight>
              </a:rPr>
              <a:t>User Interface</a:t>
            </a:r>
            <a:r>
              <a:rPr lang="en-GB" sz="1300">
                <a:solidFill>
                  <a:schemeClr val="dk1"/>
                </a:solidFill>
                <a:highlight>
                  <a:srgbClr val="FFFFFF"/>
                </a:highlight>
              </a:rPr>
              <a:t>: The window where users enter URLs and interact with web content.</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highlight>
                  <a:srgbClr val="FFFFFF"/>
                </a:highlight>
              </a:rPr>
              <a:t>Rendering Engine</a:t>
            </a:r>
            <a:r>
              <a:rPr lang="en-GB" sz="1300">
                <a:solidFill>
                  <a:schemeClr val="dk1"/>
                </a:solidFill>
                <a:highlight>
                  <a:srgbClr val="FFFFFF"/>
                </a:highlight>
              </a:rPr>
              <a:t>: Displays web pages by interpreting HTML, CSS, and JavaScript.</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highlight>
                  <a:srgbClr val="FFFFFF"/>
                </a:highlight>
              </a:rPr>
              <a:t>Networking</a:t>
            </a:r>
            <a:r>
              <a:rPr lang="en-GB" sz="1300">
                <a:solidFill>
                  <a:schemeClr val="dk1"/>
                </a:solidFill>
                <a:highlight>
                  <a:srgbClr val="FFFFFF"/>
                </a:highlight>
              </a:rPr>
              <a:t>: Handles internet communication protocols to fetch web content.</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highlight>
                  <a:srgbClr val="FFFFFF"/>
                </a:highlight>
              </a:rPr>
              <a:t>JavaScript Engine</a:t>
            </a:r>
            <a:r>
              <a:rPr lang="en-GB" sz="1300">
                <a:solidFill>
                  <a:schemeClr val="dk1"/>
                </a:solidFill>
                <a:highlight>
                  <a:srgbClr val="FFFFFF"/>
                </a:highlight>
              </a:rPr>
              <a:t>: Executes JavaScript code on web pages.</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AutoNum type="arabicPeriod"/>
            </a:pPr>
            <a:r>
              <a:rPr lang="en-GB" sz="1300" b="1">
                <a:solidFill>
                  <a:schemeClr val="dk1"/>
                </a:solidFill>
                <a:highlight>
                  <a:srgbClr val="FFFFFF"/>
                </a:highlight>
              </a:rPr>
              <a:t>Data Storage</a:t>
            </a:r>
            <a:r>
              <a:rPr lang="en-GB" sz="1300">
                <a:solidFill>
                  <a:schemeClr val="dk1"/>
                </a:solidFill>
                <a:highlight>
                  <a:srgbClr val="FFFFFF"/>
                </a:highlight>
              </a:rPr>
              <a:t>: Manages cookies, local storage, and caching.</a:t>
            </a:r>
            <a:endParaRPr sz="13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solidFill>
                  <a:schemeClr val="dk1"/>
                </a:solidFill>
                <a:highlight>
                  <a:srgbClr val="FFFFFF"/>
                </a:highlight>
              </a:rPr>
              <a:t>Examples</a:t>
            </a:r>
            <a:r>
              <a:rPr lang="en-GB" sz="1300">
                <a:solidFill>
                  <a:schemeClr val="dk1"/>
                </a:solidFill>
                <a:highlight>
                  <a:srgbClr val="FFFFFF"/>
                </a:highlight>
              </a:rPr>
              <a:t>:</a:t>
            </a:r>
            <a:endParaRPr sz="1300">
              <a:solidFill>
                <a:schemeClr val="dk1"/>
              </a:solidFill>
              <a:highlight>
                <a:srgbClr val="FFFFFF"/>
              </a:highlight>
            </a:endParaRPr>
          </a:p>
          <a:p>
            <a:pPr marL="457200" lvl="0" indent="-311150" algn="l" rtl="0">
              <a:lnSpc>
                <a:spcPct val="115000"/>
              </a:lnSpc>
              <a:spcBef>
                <a:spcPts val="1200"/>
              </a:spcBef>
              <a:spcAft>
                <a:spcPts val="0"/>
              </a:spcAft>
              <a:buClr>
                <a:schemeClr val="dk1"/>
              </a:buClr>
              <a:buSzPts val="1300"/>
              <a:buChar char="●"/>
            </a:pPr>
            <a:r>
              <a:rPr lang="en-GB" sz="1300" b="1">
                <a:solidFill>
                  <a:schemeClr val="dk1"/>
                </a:solidFill>
                <a:highlight>
                  <a:srgbClr val="FFFFFF"/>
                </a:highlight>
              </a:rPr>
              <a:t>Google Chrome</a:t>
            </a:r>
            <a:r>
              <a:rPr lang="en-GB" sz="1300">
                <a:solidFill>
                  <a:schemeClr val="dk1"/>
                </a:solidFill>
                <a:highlight>
                  <a:srgbClr val="FFFFFF"/>
                </a:highlight>
              </a:rPr>
              <a:t>: Known for its speed and extensive range of extensions.</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highlight>
                  <a:srgbClr val="FFFFFF"/>
                </a:highlight>
              </a:rPr>
              <a:t>Mozilla Firefox</a:t>
            </a:r>
            <a:r>
              <a:rPr lang="en-GB" sz="1300">
                <a:solidFill>
                  <a:schemeClr val="dk1"/>
                </a:solidFill>
                <a:highlight>
                  <a:srgbClr val="FFFFFF"/>
                </a:highlight>
              </a:rPr>
              <a:t>: Emphasizes privacy and customizability.</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highlight>
                  <a:srgbClr val="FFFFFF"/>
                </a:highlight>
              </a:rPr>
              <a:t>Safari</a:t>
            </a:r>
            <a:r>
              <a:rPr lang="en-GB" sz="1300">
                <a:solidFill>
                  <a:schemeClr val="dk1"/>
                </a:solidFill>
                <a:highlight>
                  <a:srgbClr val="FFFFFF"/>
                </a:highlight>
              </a:rPr>
              <a:t>: Apple's browser, optimized for macOS and iOS.</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highlight>
                  <a:srgbClr val="FFFFFF"/>
                </a:highlight>
              </a:rPr>
              <a:t>Microsoft Edge</a:t>
            </a:r>
            <a:r>
              <a:rPr lang="en-GB" sz="1300">
                <a:solidFill>
                  <a:schemeClr val="dk1"/>
                </a:solidFill>
                <a:highlight>
                  <a:srgbClr val="FFFFFF"/>
                </a:highlight>
              </a:rPr>
              <a:t>: Built on Chromium, known for integration with Windows.</a:t>
            </a:r>
            <a:endParaRPr sz="13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solidFill>
                  <a:schemeClr val="dk1"/>
                </a:solidFill>
                <a:highlight>
                  <a:srgbClr val="FFFFFF"/>
                </a:highlight>
              </a:rPr>
              <a:t>Advantages</a:t>
            </a:r>
            <a:r>
              <a:rPr lang="en-GB" sz="1300">
                <a:solidFill>
                  <a:schemeClr val="dk1"/>
                </a:solidFill>
                <a:highlight>
                  <a:srgbClr val="FFFFFF"/>
                </a:highlight>
              </a:rPr>
              <a:t>:</a:t>
            </a:r>
            <a:endParaRPr sz="1300">
              <a:solidFill>
                <a:schemeClr val="dk1"/>
              </a:solidFill>
              <a:highlight>
                <a:srgbClr val="FFFFFF"/>
              </a:highlight>
            </a:endParaRPr>
          </a:p>
          <a:p>
            <a:pPr marL="457200" lvl="0" indent="-311150" algn="l" rtl="0">
              <a:lnSpc>
                <a:spcPct val="115000"/>
              </a:lnSpc>
              <a:spcBef>
                <a:spcPts val="1200"/>
              </a:spcBef>
              <a:spcAft>
                <a:spcPts val="0"/>
              </a:spcAft>
              <a:buClr>
                <a:schemeClr val="dk1"/>
              </a:buClr>
              <a:buSzPts val="1300"/>
              <a:buChar char="●"/>
            </a:pPr>
            <a:r>
              <a:rPr lang="en-GB" sz="1300">
                <a:solidFill>
                  <a:schemeClr val="dk1"/>
                </a:solidFill>
                <a:highlight>
                  <a:srgbClr val="FFFFFF"/>
                </a:highlight>
              </a:rPr>
              <a:t>Provides a user-friendly interface for accessing the web.</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Char char="●"/>
            </a:pPr>
            <a:r>
              <a:rPr lang="en-GB" sz="1300">
                <a:solidFill>
                  <a:schemeClr val="dk1"/>
                </a:solidFill>
                <a:highlight>
                  <a:srgbClr val="FFFFFF"/>
                </a:highlight>
              </a:rPr>
              <a:t>Supports a wide range of web applications.</a:t>
            </a:r>
            <a:endParaRPr sz="1300">
              <a:solidFill>
                <a:schemeClr val="dk1"/>
              </a:solidFill>
              <a:highlight>
                <a:srgbClr val="FFFFFF"/>
              </a:highlight>
            </a:endParaRPr>
          </a:p>
          <a:p>
            <a:pPr marL="457200" lvl="0" indent="-311150" algn="l" rtl="0">
              <a:lnSpc>
                <a:spcPct val="115000"/>
              </a:lnSpc>
              <a:spcBef>
                <a:spcPts val="0"/>
              </a:spcBef>
              <a:spcAft>
                <a:spcPts val="0"/>
              </a:spcAft>
              <a:buClr>
                <a:schemeClr val="dk1"/>
              </a:buClr>
              <a:buSzPts val="1300"/>
              <a:buChar char="●"/>
            </a:pPr>
            <a:r>
              <a:rPr lang="en-GB" sz="1300">
                <a:solidFill>
                  <a:schemeClr val="dk1"/>
                </a:solidFill>
                <a:highlight>
                  <a:srgbClr val="FFFFFF"/>
                </a:highlight>
              </a:rPr>
              <a:t>Includes features like tabbed browsing, bookmarks, and extensions.</a:t>
            </a:r>
            <a:endParaRPr sz="1300">
              <a:solidFill>
                <a:schemeClr val="dk1"/>
              </a:solidFill>
              <a:highlight>
                <a:srgbClr val="FFFFFF"/>
              </a:highlight>
            </a:endParaRPr>
          </a:p>
          <a:p>
            <a:pPr marL="457200" lvl="0" indent="0" algn="l" rtl="0">
              <a:lnSpc>
                <a:spcPct val="115000"/>
              </a:lnSpc>
              <a:spcBef>
                <a:spcPts val="1200"/>
              </a:spcBef>
              <a:spcAft>
                <a:spcPts val="0"/>
              </a:spcAft>
              <a:buNone/>
            </a:pPr>
            <a:endParaRPr sz="1300" b="1">
              <a:solidFill>
                <a:schemeClr val="dk1"/>
              </a:solidFill>
              <a:highlight>
                <a:srgbClr val="FFFFFF"/>
              </a:highlight>
            </a:endParaRPr>
          </a:p>
          <a:p>
            <a:pPr marL="45720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1200"/>
              </a:spcAft>
              <a:buNone/>
            </a:pP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45"/>
          <p:cNvSpPr txBox="1"/>
          <p:nvPr>
            <p:ph type="subTitle" idx="1"/>
          </p:nvPr>
        </p:nvSpPr>
        <p:spPr>
          <a:xfrm>
            <a:off x="311700" y="14725"/>
            <a:ext cx="85206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Interactions between </a:t>
            </a:r>
            <a:r>
              <a:rPr lang="en-GB" sz="2400" b="1">
                <a:latin typeface="Times New Roman" panose="02020603050405020304"/>
                <a:ea typeface="Times New Roman" panose="02020603050405020304"/>
                <a:cs typeface="Times New Roman" panose="02020603050405020304"/>
                <a:sym typeface="Times New Roman" panose="02020603050405020304"/>
              </a:rPr>
              <a:t>Search Engines and Browsers</a:t>
            </a:r>
            <a:endParaRPr sz="2400" b="1">
              <a:solidFill>
                <a:schemeClr val="dk1"/>
              </a:solidFill>
            </a:endParaRPr>
          </a:p>
          <a:p>
            <a:pPr marL="0" lvl="0" indent="0" algn="ctr" rtl="0">
              <a:lnSpc>
                <a:spcPct val="80000"/>
              </a:lnSpc>
              <a:spcBef>
                <a:spcPts val="0"/>
              </a:spcBef>
              <a:spcAft>
                <a:spcPts val="0"/>
              </a:spcAft>
              <a:buSzPts val="1018"/>
              <a:buNone/>
            </a:pPr>
            <a:endParaRPr sz="1650" b="1">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45"/>
          <p:cNvSpPr txBox="1"/>
          <p:nvPr>
            <p:ph type="subTitle" idx="1"/>
          </p:nvPr>
        </p:nvSpPr>
        <p:spPr>
          <a:xfrm>
            <a:off x="78300" y="776725"/>
            <a:ext cx="8895600" cy="522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dk1"/>
              </a:buClr>
              <a:buSzPts val="1400"/>
              <a:buChar char="●"/>
            </a:pPr>
            <a:r>
              <a:rPr lang="en-GB" sz="1400" b="1">
                <a:solidFill>
                  <a:schemeClr val="dk1"/>
                </a:solidFill>
                <a:highlight>
                  <a:srgbClr val="FFFFFF"/>
                </a:highlight>
              </a:rPr>
              <a:t>Integration</a:t>
            </a:r>
            <a:r>
              <a:rPr lang="en-GB" sz="1400">
                <a:solidFill>
                  <a:schemeClr val="dk1"/>
                </a:solidFill>
                <a:highlight>
                  <a:srgbClr val="FFFFFF"/>
                </a:highlight>
              </a:rPr>
              <a:t>: Most browsers have built-in search engine capabilities, allowing users to search directly from the address bar.</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b="1">
                <a:solidFill>
                  <a:schemeClr val="dk1"/>
                </a:solidFill>
                <a:highlight>
                  <a:srgbClr val="FFFFFF"/>
                </a:highlight>
              </a:rPr>
              <a:t>Default Search Engine</a:t>
            </a:r>
            <a:r>
              <a:rPr lang="en-GB" sz="1400">
                <a:solidFill>
                  <a:schemeClr val="dk1"/>
                </a:solidFill>
                <a:highlight>
                  <a:srgbClr val="FFFFFF"/>
                </a:highlight>
              </a:rPr>
              <a:t>: Browsers often come with a default search engine, but users can customize it.</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b="1">
                <a:solidFill>
                  <a:schemeClr val="dk1"/>
                </a:solidFill>
                <a:highlight>
                  <a:srgbClr val="FFFFFF"/>
                </a:highlight>
              </a:rPr>
              <a:t>Extensions</a:t>
            </a:r>
            <a:r>
              <a:rPr lang="en-GB" sz="1400">
                <a:solidFill>
                  <a:schemeClr val="dk1"/>
                </a:solidFill>
                <a:highlight>
                  <a:srgbClr val="FFFFFF"/>
                </a:highlight>
              </a:rPr>
              <a:t>: Browsers can use search engine extensions to enhance search capabilities and user experience.</a:t>
            </a:r>
            <a:endParaRPr sz="1400">
              <a:solidFill>
                <a:schemeClr val="dk1"/>
              </a:solidFill>
              <a:highlight>
                <a:srgbClr val="FFFFFF"/>
              </a:highlight>
            </a:endParaRPr>
          </a:p>
          <a:p>
            <a:pPr marL="0" lvl="0" indent="0" algn="l" rtl="0">
              <a:lnSpc>
                <a:spcPct val="115000"/>
              </a:lnSpc>
              <a:spcBef>
                <a:spcPts val="1400"/>
              </a:spcBef>
              <a:spcAft>
                <a:spcPts val="0"/>
              </a:spcAft>
              <a:buNone/>
            </a:pPr>
            <a:r>
              <a:rPr lang="en-GB" sz="1600" b="1">
                <a:solidFill>
                  <a:schemeClr val="dk1"/>
                </a:solidFill>
                <a:highlight>
                  <a:srgbClr val="FFFFFF"/>
                </a:highlight>
              </a:rPr>
              <a:t>Summary</a:t>
            </a:r>
            <a:endParaRPr sz="1600" b="1">
              <a:solidFill>
                <a:schemeClr val="dk1"/>
              </a:solidFill>
              <a:highlight>
                <a:srgbClr val="FFFFFF"/>
              </a:highlight>
            </a:endParaRPr>
          </a:p>
          <a:p>
            <a:pPr marL="457200" lvl="0" indent="-317500" algn="l" rtl="0">
              <a:lnSpc>
                <a:spcPct val="115000"/>
              </a:lnSpc>
              <a:spcBef>
                <a:spcPts val="1200"/>
              </a:spcBef>
              <a:spcAft>
                <a:spcPts val="0"/>
              </a:spcAft>
              <a:buClr>
                <a:schemeClr val="dk1"/>
              </a:buClr>
              <a:buSzPts val="1400"/>
              <a:buChar char="●"/>
            </a:pPr>
            <a:r>
              <a:rPr lang="en-GB" sz="1400" b="1">
                <a:solidFill>
                  <a:schemeClr val="dk1"/>
                </a:solidFill>
                <a:highlight>
                  <a:srgbClr val="FFFFFF"/>
                </a:highlight>
              </a:rPr>
              <a:t>Search Engines</a:t>
            </a:r>
            <a:r>
              <a:rPr lang="en-GB" sz="1400">
                <a:solidFill>
                  <a:schemeClr val="dk1"/>
                </a:solidFill>
                <a:highlight>
                  <a:srgbClr val="FFFFFF"/>
                </a:highlight>
              </a:rPr>
              <a:t>: Specialize in retrieving and ranking relevant information from the web based on user queries.</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b="1">
                <a:solidFill>
                  <a:schemeClr val="dk1"/>
                </a:solidFill>
                <a:highlight>
                  <a:srgbClr val="FFFFFF"/>
                </a:highlight>
              </a:rPr>
              <a:t>Browsers</a:t>
            </a:r>
            <a:r>
              <a:rPr lang="en-GB" sz="1400">
                <a:solidFill>
                  <a:schemeClr val="dk1"/>
                </a:solidFill>
                <a:highlight>
                  <a:srgbClr val="FFFFFF"/>
                </a:highlight>
              </a:rPr>
              <a:t>: Serve as the gateway to accessing and viewing web content, often integrating search engine functionality.</a:t>
            </a:r>
            <a:endParaRPr sz="1400">
              <a:solidFill>
                <a:schemeClr val="dk1"/>
              </a:solidFill>
              <a:highlight>
                <a:srgbClr val="FFFFFF"/>
              </a:highlight>
            </a:endParaRPr>
          </a:p>
          <a:p>
            <a:pPr marL="0" lvl="0" indent="0" algn="l" rtl="0">
              <a:lnSpc>
                <a:spcPct val="115000"/>
              </a:lnSpc>
              <a:spcBef>
                <a:spcPts val="1200"/>
              </a:spcBef>
              <a:spcAft>
                <a:spcPts val="0"/>
              </a:spcAft>
              <a:buNone/>
            </a:pPr>
            <a:r>
              <a:rPr lang="en-GB" sz="1400">
                <a:solidFill>
                  <a:schemeClr val="dk1"/>
                </a:solidFill>
                <a:highlight>
                  <a:srgbClr val="FFFFFF"/>
                </a:highlight>
              </a:rPr>
              <a:t>Together, search engines and browsers provide a comprehensive solution for information retrieval, making it easy for users to find and access the information they need on the internet.</a:t>
            </a:r>
            <a:endParaRPr sz="1400">
              <a:solidFill>
                <a:schemeClr val="dk1"/>
              </a:solidFill>
              <a:highlight>
                <a:srgbClr val="FFFFFF"/>
              </a:highlight>
            </a:endParaRPr>
          </a:p>
          <a:p>
            <a:pPr marL="0" lvl="0" indent="0" algn="l" rtl="0">
              <a:lnSpc>
                <a:spcPct val="115000"/>
              </a:lnSpc>
              <a:spcBef>
                <a:spcPts val="1200"/>
              </a:spcBef>
              <a:spcAft>
                <a:spcPts val="0"/>
              </a:spcAft>
              <a:buNone/>
            </a:pPr>
            <a:endParaRPr sz="1400">
              <a:solidFill>
                <a:schemeClr val="dk1"/>
              </a:solidFill>
              <a:highlight>
                <a:schemeClr val="dk1"/>
              </a:highlight>
            </a:endParaRPr>
          </a:p>
          <a:p>
            <a:pPr marL="457200" lvl="0" indent="0" algn="l" rtl="0">
              <a:lnSpc>
                <a:spcPct val="115000"/>
              </a:lnSpc>
              <a:spcBef>
                <a:spcPts val="1200"/>
              </a:spcBef>
              <a:spcAft>
                <a:spcPts val="0"/>
              </a:spcAft>
              <a:buNone/>
            </a:pPr>
            <a:endParaRPr sz="2100" b="1">
              <a:solidFill>
                <a:schemeClr val="dk1"/>
              </a:solidFill>
              <a:highlight>
                <a:srgbClr val="FFFFFF"/>
              </a:highlight>
            </a:endParaRPr>
          </a:p>
          <a:p>
            <a:pPr marL="457200" lvl="0" indent="0" algn="l" rtl="0">
              <a:lnSpc>
                <a:spcPct val="115000"/>
              </a:lnSpc>
              <a:spcBef>
                <a:spcPts val="1200"/>
              </a:spcBef>
              <a:spcAft>
                <a:spcPts val="0"/>
              </a:spcAft>
              <a:buNone/>
            </a:pPr>
            <a:endParaRPr sz="2100" b="1">
              <a:solidFill>
                <a:schemeClr val="dk1"/>
              </a:solidFill>
              <a:highlight>
                <a:srgbClr val="FFFFFF"/>
              </a:highlight>
            </a:endParaRPr>
          </a:p>
          <a:p>
            <a:pPr marL="457200" lvl="0" indent="0" algn="l" rtl="0">
              <a:lnSpc>
                <a:spcPct val="115000"/>
              </a:lnSpc>
              <a:spcBef>
                <a:spcPts val="1200"/>
              </a:spcBef>
              <a:spcAft>
                <a:spcPts val="0"/>
              </a:spcAft>
              <a:buNone/>
            </a:pPr>
            <a:endParaRPr sz="2100" b="1">
              <a:solidFill>
                <a:schemeClr val="dk1"/>
              </a:solidFill>
            </a:endParaRPr>
          </a:p>
          <a:p>
            <a:pPr marL="0" lvl="0" indent="0" algn="l" rtl="0">
              <a:lnSpc>
                <a:spcPct val="115000"/>
              </a:lnSpc>
              <a:spcBef>
                <a:spcPts val="1200"/>
              </a:spcBef>
              <a:spcAft>
                <a:spcPts val="1200"/>
              </a:spcAft>
              <a:buNone/>
            </a:pP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6"/>
          <p:cNvSpPr txBox="1"/>
          <p:nvPr>
            <p:ph type="subTitle" idx="1"/>
          </p:nvPr>
        </p:nvSpPr>
        <p:spPr>
          <a:xfrm>
            <a:off x="311700" y="-137675"/>
            <a:ext cx="8520600" cy="52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Information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75" name="Google Shape;75;p16"/>
          <p:cNvSpPr txBox="1"/>
          <p:nvPr>
            <p:ph type="subTitle" idx="1"/>
          </p:nvPr>
        </p:nvSpPr>
        <p:spPr>
          <a:xfrm>
            <a:off x="89175" y="-213875"/>
            <a:ext cx="91887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solidFill>
                <a:schemeClr val="dk1"/>
              </a:solidFill>
            </a:endParaRPr>
          </a:p>
          <a:p>
            <a:pPr marL="0" lvl="0" indent="0" algn="l" rtl="0">
              <a:lnSpc>
                <a:spcPct val="115000"/>
              </a:lnSpc>
              <a:spcBef>
                <a:spcPts val="1200"/>
              </a:spcBef>
              <a:spcAft>
                <a:spcPts val="0"/>
              </a:spcAft>
              <a:buNone/>
            </a:pPr>
            <a:r>
              <a:rPr lang="en-GB" sz="1400" b="1">
                <a:solidFill>
                  <a:schemeClr val="dk1"/>
                </a:solidFill>
              </a:rPr>
              <a:t>4.       People</a:t>
            </a:r>
            <a:r>
              <a:rPr lang="en-GB" sz="1400">
                <a:solidFill>
                  <a:schemeClr val="dk1"/>
                </a:solidFill>
              </a:rPr>
              <a:t>: The users who interact with the information system, from those who develop and maintain it to those who use it to perform tasks.</a:t>
            </a:r>
            <a:endParaRPr sz="1400">
              <a:solidFill>
                <a:schemeClr val="dk1"/>
              </a:solidFill>
            </a:endParaRPr>
          </a:p>
          <a:p>
            <a:pPr marL="914400" lvl="1" indent="-317500" algn="l" rtl="0">
              <a:lnSpc>
                <a:spcPct val="115000"/>
              </a:lnSpc>
              <a:spcBef>
                <a:spcPts val="1200"/>
              </a:spcBef>
              <a:spcAft>
                <a:spcPts val="0"/>
              </a:spcAft>
              <a:buClr>
                <a:schemeClr val="dk1"/>
              </a:buClr>
              <a:buSzPts val="1400"/>
              <a:buChar char="○"/>
            </a:pPr>
            <a:r>
              <a:rPr lang="en-GB" sz="1400">
                <a:solidFill>
                  <a:schemeClr val="dk1"/>
                </a:solidFill>
              </a:rPr>
              <a:t>Categories:</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IT professionals  who develop and maintain the system : System analysts, programmers, network administrators, database administrators.</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End-users  who use the system to perform their jobs. : Employees, managers, customers, clients.</a:t>
            </a:r>
            <a:endParaRPr sz="1400">
              <a:solidFill>
                <a:schemeClr val="dk1"/>
              </a:solidFill>
            </a:endParaRPr>
          </a:p>
          <a:p>
            <a:pPr marL="0" lvl="0" indent="0" algn="l" rtl="0">
              <a:lnSpc>
                <a:spcPct val="115000"/>
              </a:lnSpc>
              <a:spcBef>
                <a:spcPts val="1200"/>
              </a:spcBef>
              <a:spcAft>
                <a:spcPts val="0"/>
              </a:spcAft>
              <a:buNone/>
            </a:pPr>
            <a:r>
              <a:rPr lang="en-GB" sz="1400" b="1">
                <a:solidFill>
                  <a:schemeClr val="dk1"/>
                </a:solidFill>
              </a:rPr>
              <a:t>5.        </a:t>
            </a:r>
            <a:r>
              <a:rPr lang="en-GB" sz="1400" b="1">
                <a:solidFill>
                  <a:schemeClr val="dk1"/>
                </a:solidFill>
              </a:rPr>
              <a:t>Processes</a:t>
            </a:r>
            <a:r>
              <a:rPr lang="en-GB" sz="1400">
                <a:solidFill>
                  <a:schemeClr val="dk1"/>
                </a:solidFill>
              </a:rPr>
              <a:t>: The procedures and rules that define how data is collected, processed, and distributed.</a:t>
            </a:r>
            <a:endParaRPr sz="1400">
              <a:solidFill>
                <a:schemeClr val="dk1"/>
              </a:solidFill>
            </a:endParaRPr>
          </a:p>
          <a:p>
            <a:pPr marL="914400" lvl="1" indent="-317500" algn="l" rtl="0">
              <a:lnSpc>
                <a:spcPct val="115000"/>
              </a:lnSpc>
              <a:spcBef>
                <a:spcPts val="1200"/>
              </a:spcBef>
              <a:spcAft>
                <a:spcPts val="0"/>
              </a:spcAft>
              <a:buClr>
                <a:schemeClr val="dk1"/>
              </a:buClr>
              <a:buSzPts val="1400"/>
              <a:buChar char="○"/>
            </a:pPr>
            <a:r>
              <a:rPr lang="en-GB" sz="1400">
                <a:solidFill>
                  <a:schemeClr val="dk1"/>
                </a:solidFill>
              </a:rPr>
              <a:t>Examples:</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Business processes: Workflow procedures, task sequences.</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Information processes: Data entry, data processing, data analysis, data storage, and retrieval.</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GB" sz="1400">
                <a:solidFill>
                  <a:schemeClr val="dk1"/>
                </a:solidFill>
              </a:rPr>
              <a:t>Security protocols: Access controls, encryption standards, backup procedures.</a:t>
            </a:r>
            <a:endParaRPr sz="1400">
              <a:solidFill>
                <a:schemeClr val="dk1"/>
              </a:solidFill>
            </a:endParaRPr>
          </a:p>
          <a:p>
            <a:pPr marL="0" lvl="0" indent="0" algn="l" rtl="0">
              <a:lnSpc>
                <a:spcPct val="115000"/>
              </a:lnSpc>
              <a:spcBef>
                <a:spcPts val="1200"/>
              </a:spcBef>
              <a:spcAft>
                <a:spcPts val="0"/>
              </a:spcAft>
              <a:buNone/>
            </a:pPr>
            <a:r>
              <a:rPr lang="en-GB" sz="1400">
                <a:solidFill>
                  <a:schemeClr val="dk1"/>
                </a:solidFill>
              </a:rPr>
              <a:t>6. </a:t>
            </a:r>
            <a:r>
              <a:rPr lang="en-GB" sz="1400" b="1">
                <a:solidFill>
                  <a:schemeClr val="dk1"/>
                </a:solidFill>
              </a:rPr>
              <a:t>Networks</a:t>
            </a:r>
            <a:r>
              <a:rPr lang="en-GB" sz="1400">
                <a:solidFill>
                  <a:schemeClr val="dk1"/>
                </a:solidFill>
              </a:rPr>
              <a:t>: The communication systems that allow for data exchange and resource sharing among different devices and users within the information system. This includes both local area networks (LANs) and wide area networks (WANs), as well as the internet and intranets.</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400">
                <a:solidFill>
                  <a:schemeClr val="dk1"/>
                </a:solidFill>
              </a:rPr>
              <a:t>These components work together to support operations, management, and decision-making in an organization.</a:t>
            </a:r>
            <a:endParaRPr sz="1400">
              <a:solidFill>
                <a:schemeClr val="dk1"/>
              </a:solidFill>
            </a:endParaRPr>
          </a:p>
          <a:p>
            <a:pPr marL="0" lvl="0" indent="0" algn="l" rtl="0">
              <a:lnSpc>
                <a:spcPct val="115000"/>
              </a:lnSpc>
              <a:spcBef>
                <a:spcPts val="1200"/>
              </a:spcBef>
              <a:spcAft>
                <a:spcPts val="0"/>
              </a:spcAft>
              <a:buNone/>
            </a:pPr>
            <a:endParaRPr sz="1400">
              <a:solidFill>
                <a:schemeClr val="dk1"/>
              </a:solidFill>
            </a:endParaRPr>
          </a:p>
          <a:p>
            <a:pPr marL="0" lvl="0" indent="0" algn="l" rtl="0">
              <a:spcBef>
                <a:spcPts val="1200"/>
              </a:spcBef>
              <a:spcAft>
                <a:spcPts val="0"/>
              </a:spcAft>
              <a:buNone/>
            </a:pP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subTitle" idx="1"/>
          </p:nvPr>
        </p:nvSpPr>
        <p:spPr>
          <a:xfrm>
            <a:off x="311700" y="14725"/>
            <a:ext cx="8520600" cy="52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Types of </a:t>
            </a:r>
            <a:r>
              <a:rPr lang="en-GB" b="1">
                <a:latin typeface="Times New Roman" panose="02020603050405020304"/>
                <a:ea typeface="Times New Roman" panose="02020603050405020304"/>
                <a:cs typeface="Times New Roman" panose="02020603050405020304"/>
                <a:sym typeface="Times New Roman" panose="02020603050405020304"/>
              </a:rPr>
              <a:t>Information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Google Shape;87;p18"/>
          <p:cNvSpPr txBox="1"/>
          <p:nvPr>
            <p:ph type="subTitle" idx="1"/>
          </p:nvPr>
        </p:nvSpPr>
        <p:spPr>
          <a:xfrm>
            <a:off x="89175" y="624325"/>
            <a:ext cx="8895600" cy="5226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Clr>
                <a:schemeClr val="dk1"/>
              </a:buClr>
              <a:buSzPts val="1500"/>
              <a:buAutoNum type="arabicPeriod"/>
            </a:pPr>
            <a:r>
              <a:rPr lang="en-GB" sz="1500" b="1">
                <a:solidFill>
                  <a:schemeClr val="dk1"/>
                </a:solidFill>
              </a:rPr>
              <a:t>Transaction Processing System (TPS)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Handles the collection, processing, and storage of transactions occurring within an organization.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Point of Sale (POS) systems in retail stores.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GB" sz="1500" b="1">
                <a:solidFill>
                  <a:schemeClr val="dk1"/>
                </a:solidFill>
              </a:rPr>
              <a:t>Management Information System (MIS)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Provides information to support managerial decision-making at various levels of an organization.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Sales reporting systems.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GB" sz="1500" b="1">
                <a:solidFill>
                  <a:schemeClr val="dk1"/>
                </a:solidFill>
              </a:rPr>
              <a:t>Decision Support System (DSS)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Assists in making decisions using data analysis and modeling.</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Financial modeling systems.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GB" sz="1500" b="1">
                <a:solidFill>
                  <a:schemeClr val="dk1"/>
                </a:solidFill>
              </a:rPr>
              <a:t>Executive Support System (ESS)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Helps senior management make strategic decisions.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Dashboard reporting tools showing KPI for the CEO.</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GB" sz="1500" b="1">
                <a:solidFill>
                  <a:schemeClr val="dk1"/>
                </a:solidFill>
              </a:rPr>
              <a:t>Enterprise Resource Planning (ERP)</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Integrates business processes and data across an organization.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SAP, Oracle ERP systems.</a:t>
            </a:r>
            <a:endParaRPr sz="1500">
              <a:solidFill>
                <a:schemeClr val="dk1"/>
              </a:solidFill>
            </a:endParaRPr>
          </a:p>
          <a:p>
            <a:pPr marL="0" lvl="0" indent="0" algn="l" rtl="0">
              <a:spcBef>
                <a:spcPts val="1200"/>
              </a:spcBef>
              <a:spcAft>
                <a:spcPts val="0"/>
              </a:spcAft>
              <a:buNone/>
            </a:pP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subTitle" idx="1"/>
          </p:nvPr>
        </p:nvSpPr>
        <p:spPr>
          <a:xfrm>
            <a:off x="311700" y="14725"/>
            <a:ext cx="8520600" cy="52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Types of Information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19"/>
          <p:cNvSpPr txBox="1"/>
          <p:nvPr>
            <p:ph type="subTitle" idx="1"/>
          </p:nvPr>
        </p:nvSpPr>
        <p:spPr>
          <a:xfrm>
            <a:off x="89175" y="167125"/>
            <a:ext cx="8895600" cy="5226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500">
              <a:solidFill>
                <a:schemeClr val="dk1"/>
              </a:solidFill>
            </a:endParaRPr>
          </a:p>
          <a:p>
            <a:pPr marL="457200" lvl="0" indent="-323850" algn="l" rtl="0">
              <a:lnSpc>
                <a:spcPct val="115000"/>
              </a:lnSpc>
              <a:spcBef>
                <a:spcPts val="1200"/>
              </a:spcBef>
              <a:spcAft>
                <a:spcPts val="0"/>
              </a:spcAft>
              <a:buClr>
                <a:schemeClr val="dk1"/>
              </a:buClr>
              <a:buSzPts val="1500"/>
              <a:buAutoNum type="arabicPeriod" startAt="6"/>
            </a:pPr>
            <a:r>
              <a:rPr lang="en-GB" sz="1500" b="1">
                <a:solidFill>
                  <a:schemeClr val="dk1"/>
                </a:solidFill>
              </a:rPr>
              <a:t>Knowledge Management System (KMS)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Facilitates the collection, organization, and dissemination of knowledge within an organization.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Intranet portals </a:t>
            </a:r>
            <a:r>
              <a:rPr lang="en-GB" sz="1500">
                <a:solidFill>
                  <a:schemeClr val="dk1"/>
                </a:solidFill>
              </a:rPr>
              <a:t> with wikis and forums</a:t>
            </a:r>
            <a:r>
              <a:rPr lang="en-GB" sz="1500">
                <a:solidFill>
                  <a:schemeClr val="dk1"/>
                </a:solidFill>
              </a:rPr>
              <a:t>.</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startAt="6"/>
            </a:pPr>
            <a:r>
              <a:rPr lang="en-GB" sz="1500" b="1">
                <a:solidFill>
                  <a:schemeClr val="dk1"/>
                </a:solidFill>
              </a:rPr>
              <a:t>Database Management System (DBMS)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Manages databases and provides functionalities for storing, retrieving, and updating data.</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MySQL, Oracle Database.</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startAt="6"/>
            </a:pPr>
            <a:r>
              <a:rPr lang="en-GB" sz="1500" b="1">
                <a:solidFill>
                  <a:schemeClr val="dk1"/>
                </a:solidFill>
              </a:rPr>
              <a:t>Geographic Information System (GIS)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Captures, stores, analyzes, and manages geographic and spatial data.</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Google Maps, ArcGIS.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startAt="6"/>
            </a:pPr>
            <a:r>
              <a:rPr lang="en-GB" sz="1500" b="1">
                <a:solidFill>
                  <a:schemeClr val="dk1"/>
                </a:solidFill>
              </a:rPr>
              <a:t>Expert Systems (ES)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Mimics human expertise in a specific domain to solve problems.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Medical diagnosis systems.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startAt="6"/>
            </a:pPr>
            <a:r>
              <a:rPr lang="en-GB" sz="1500" b="1">
                <a:solidFill>
                  <a:schemeClr val="dk1"/>
                </a:solidFill>
              </a:rPr>
              <a:t>Office Automation Systems (OAS)</a:t>
            </a:r>
            <a:r>
              <a:rPr lang="en-GB" sz="1500">
                <a:solidFill>
                  <a:schemeClr val="dk1"/>
                </a:solidFill>
              </a:rPr>
              <a:t>:</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Automates routine office operations and supports communication and productivity.</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GB" sz="1500">
                <a:solidFill>
                  <a:schemeClr val="dk1"/>
                </a:solidFill>
              </a:rPr>
              <a:t>Example: Email systems, document management system.</a:t>
            </a:r>
            <a:endParaRPr sz="1500">
              <a:solidFill>
                <a:schemeClr val="dk1"/>
              </a:solidFill>
            </a:endParaRPr>
          </a:p>
          <a:p>
            <a:pPr marL="0" lvl="0" indent="0" algn="l" rtl="0">
              <a:lnSpc>
                <a:spcPct val="115000"/>
              </a:lnSpc>
              <a:spcBef>
                <a:spcPts val="1200"/>
              </a:spcBef>
              <a:spcAft>
                <a:spcPts val="0"/>
              </a:spcAft>
              <a:buNone/>
            </a:pPr>
            <a:endParaRPr sz="1500">
              <a:solidFill>
                <a:schemeClr val="dk1"/>
              </a:solidFill>
            </a:endParaRPr>
          </a:p>
          <a:p>
            <a:pPr marL="0" lvl="0" indent="0" algn="l" rtl="0">
              <a:spcBef>
                <a:spcPts val="1200"/>
              </a:spcBef>
              <a:spcAft>
                <a:spcPts val="0"/>
              </a:spcAft>
              <a:buNone/>
            </a:pP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What is Information Retrieval?</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20"/>
          <p:cNvSpPr txBox="1"/>
          <p:nvPr>
            <p:ph type="subTitle" idx="1"/>
          </p:nvPr>
        </p:nvSpPr>
        <p:spPr>
          <a:xfrm>
            <a:off x="89175" y="319525"/>
            <a:ext cx="8895600" cy="5226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GB" sz="1400">
                <a:solidFill>
                  <a:schemeClr val="dk1"/>
                </a:solidFill>
              </a:rPr>
              <a:t>Information retrieval (IR) is the process of </a:t>
            </a:r>
            <a:r>
              <a:rPr lang="en-GB" sz="1400" b="1">
                <a:solidFill>
                  <a:srgbClr val="FF0000"/>
                </a:solidFill>
              </a:rPr>
              <a:t>obtaining information from a collection of documents </a:t>
            </a:r>
            <a:r>
              <a:rPr lang="en-GB" sz="1400">
                <a:solidFill>
                  <a:schemeClr val="dk1"/>
                </a:solidFill>
              </a:rPr>
              <a:t>or data sources that are </a:t>
            </a:r>
            <a:r>
              <a:rPr lang="en-GB" sz="1400" b="1">
                <a:solidFill>
                  <a:srgbClr val="FF0000"/>
                </a:solidFill>
              </a:rPr>
              <a:t>relevant </a:t>
            </a:r>
            <a:r>
              <a:rPr lang="en-GB" sz="1400">
                <a:solidFill>
                  <a:schemeClr val="dk1"/>
                </a:solidFill>
              </a:rPr>
              <a:t>to an information need. </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a:solidFill>
                  <a:schemeClr val="dk1"/>
                </a:solidFill>
              </a:rPr>
              <a:t>It involves </a:t>
            </a:r>
            <a:r>
              <a:rPr lang="en-GB" sz="1400" b="1">
                <a:solidFill>
                  <a:srgbClr val="FF0000"/>
                </a:solidFill>
              </a:rPr>
              <a:t>searching for and retrieving information </a:t>
            </a:r>
            <a:r>
              <a:rPr lang="en-GB" sz="1400">
                <a:solidFill>
                  <a:schemeClr val="dk1"/>
                </a:solidFill>
              </a:rPr>
              <a:t>in response to a user's query or request. </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a:solidFill>
                  <a:schemeClr val="dk1"/>
                </a:solidFill>
              </a:rPr>
              <a:t>IR systems are designed </a:t>
            </a:r>
            <a:r>
              <a:rPr lang="en-GB" sz="1400" b="1">
                <a:solidFill>
                  <a:srgbClr val="FF0000"/>
                </a:solidFill>
              </a:rPr>
              <a:t>to help users find relevant information efficiently and effectively</a:t>
            </a:r>
            <a:r>
              <a:rPr lang="en-GB" sz="1400">
                <a:solidFill>
                  <a:schemeClr val="dk1"/>
                </a:solidFill>
              </a:rPr>
              <a:t> from large volumes of data.</a:t>
            </a:r>
            <a:endParaRPr sz="1400">
              <a:solidFill>
                <a:schemeClr val="dk1"/>
              </a:solidFill>
            </a:endParaRPr>
          </a:p>
          <a:p>
            <a:pPr marL="457200" lvl="0" indent="0" algn="l" rtl="0">
              <a:lnSpc>
                <a:spcPct val="100000"/>
              </a:lnSpc>
              <a:spcBef>
                <a:spcPts val="0"/>
              </a:spcBef>
              <a:spcAft>
                <a:spcPts val="0"/>
              </a:spcAft>
              <a:buNone/>
            </a:pPr>
            <a:endParaRPr sz="1400">
              <a:solidFill>
                <a:schemeClr val="dk1"/>
              </a:solidFill>
            </a:endParaRPr>
          </a:p>
          <a:p>
            <a:pPr marL="457200" lvl="0" indent="-330200" algn="l" rtl="0">
              <a:lnSpc>
                <a:spcPct val="100000"/>
              </a:lnSpc>
              <a:spcBef>
                <a:spcPts val="1200"/>
              </a:spcBef>
              <a:spcAft>
                <a:spcPts val="0"/>
              </a:spcAft>
              <a:buClr>
                <a:schemeClr val="dk1"/>
              </a:buClr>
              <a:buSzPts val="1600"/>
              <a:buChar char="●"/>
            </a:pPr>
            <a:r>
              <a:rPr lang="en-GB" sz="1600" b="1">
                <a:solidFill>
                  <a:schemeClr val="dk1"/>
                </a:solidFill>
              </a:rPr>
              <a:t>Key Components of Information retrieval:  </a:t>
            </a:r>
            <a:endParaRPr sz="1600" b="1">
              <a:solidFill>
                <a:schemeClr val="dk1"/>
              </a:solidFill>
            </a:endParaRPr>
          </a:p>
          <a:p>
            <a:pPr marL="742950" lvl="0" indent="-260350" algn="l" rtl="0">
              <a:lnSpc>
                <a:spcPct val="115000"/>
              </a:lnSpc>
              <a:spcBef>
                <a:spcPts val="0"/>
              </a:spcBef>
              <a:spcAft>
                <a:spcPts val="0"/>
              </a:spcAft>
              <a:buClr>
                <a:schemeClr val="dk1"/>
              </a:buClr>
              <a:buSzPts val="1400"/>
              <a:buAutoNum type="arabicPeriod"/>
            </a:pPr>
            <a:r>
              <a:rPr lang="en-GB" sz="1400" b="1">
                <a:solidFill>
                  <a:schemeClr val="dk1"/>
                </a:solidFill>
              </a:rPr>
              <a:t>Query</a:t>
            </a:r>
            <a:r>
              <a:rPr lang="en-GB" sz="1400">
                <a:solidFill>
                  <a:schemeClr val="dk1"/>
                </a:solidFill>
              </a:rPr>
              <a:t>: A query is a formal request for information.</a:t>
            </a:r>
            <a:endParaRPr sz="1400">
              <a:solidFill>
                <a:schemeClr val="dk1"/>
              </a:solidFill>
            </a:endParaRPr>
          </a:p>
          <a:p>
            <a:pPr marL="742950" lvl="0" indent="-260350" algn="l" rtl="0">
              <a:lnSpc>
                <a:spcPct val="115000"/>
              </a:lnSpc>
              <a:spcBef>
                <a:spcPts val="0"/>
              </a:spcBef>
              <a:spcAft>
                <a:spcPts val="0"/>
              </a:spcAft>
              <a:buClr>
                <a:schemeClr val="dk1"/>
              </a:buClr>
              <a:buSzPts val="1400"/>
              <a:buAutoNum type="arabicPeriod"/>
            </a:pPr>
            <a:r>
              <a:rPr lang="en-GB" sz="1400" b="1">
                <a:solidFill>
                  <a:schemeClr val="dk1"/>
                </a:solidFill>
              </a:rPr>
              <a:t>Document Collection</a:t>
            </a:r>
            <a:r>
              <a:rPr lang="en-GB" sz="1400">
                <a:solidFill>
                  <a:schemeClr val="dk1"/>
                </a:solidFill>
              </a:rPr>
              <a:t>: This refers to the set of documents or data sources that the IR system can search through to find relevant information. </a:t>
            </a:r>
            <a:endParaRPr sz="1400">
              <a:solidFill>
                <a:schemeClr val="dk1"/>
              </a:solidFill>
            </a:endParaRPr>
          </a:p>
          <a:p>
            <a:pPr marL="742950" lvl="0" indent="-260350" algn="l" rtl="0">
              <a:lnSpc>
                <a:spcPct val="115000"/>
              </a:lnSpc>
              <a:spcBef>
                <a:spcPts val="0"/>
              </a:spcBef>
              <a:spcAft>
                <a:spcPts val="0"/>
              </a:spcAft>
              <a:buClr>
                <a:schemeClr val="dk1"/>
              </a:buClr>
              <a:buSzPts val="1400"/>
              <a:buAutoNum type="arabicPeriod"/>
            </a:pPr>
            <a:r>
              <a:rPr lang="en-GB" sz="1400" b="1">
                <a:solidFill>
                  <a:schemeClr val="dk1"/>
                </a:solidFill>
              </a:rPr>
              <a:t>Indexing</a:t>
            </a:r>
            <a:r>
              <a:rPr lang="en-GB" sz="1400">
                <a:solidFill>
                  <a:schemeClr val="dk1"/>
                </a:solidFill>
              </a:rPr>
              <a:t>: Indexing involves creating a structured representation (index) of the documents, which typically includes terms (keywords) and pointers to the documents where these terms appear.</a:t>
            </a:r>
            <a:endParaRPr sz="1400">
              <a:solidFill>
                <a:schemeClr val="dk1"/>
              </a:solidFill>
            </a:endParaRPr>
          </a:p>
          <a:p>
            <a:pPr marL="742950" lvl="0" indent="-260350" algn="l" rtl="0">
              <a:lnSpc>
                <a:spcPct val="115000"/>
              </a:lnSpc>
              <a:spcBef>
                <a:spcPts val="0"/>
              </a:spcBef>
              <a:spcAft>
                <a:spcPts val="0"/>
              </a:spcAft>
              <a:buClr>
                <a:schemeClr val="dk1"/>
              </a:buClr>
              <a:buSzPts val="1400"/>
              <a:buAutoNum type="arabicPeriod"/>
            </a:pPr>
            <a:r>
              <a:rPr lang="en-GB" sz="1400" b="1">
                <a:solidFill>
                  <a:schemeClr val="dk1"/>
                </a:solidFill>
              </a:rPr>
              <a:t>Ranking</a:t>
            </a:r>
            <a:r>
              <a:rPr lang="en-GB" sz="1400">
                <a:solidFill>
                  <a:schemeClr val="dk1"/>
                </a:solidFill>
              </a:rPr>
              <a:t>: When a query is submitted, the IR system retrieves documents that are potentially relevant. These documents are then ranked based on their relevance to the query. </a:t>
            </a:r>
            <a:endParaRPr sz="1400">
              <a:solidFill>
                <a:schemeClr val="dk1"/>
              </a:solidFill>
            </a:endParaRPr>
          </a:p>
          <a:p>
            <a:pPr marL="742950" lvl="0" indent="-260350" algn="l" rtl="0">
              <a:lnSpc>
                <a:spcPct val="115000"/>
              </a:lnSpc>
              <a:spcBef>
                <a:spcPts val="0"/>
              </a:spcBef>
              <a:spcAft>
                <a:spcPts val="0"/>
              </a:spcAft>
              <a:buClr>
                <a:schemeClr val="dk1"/>
              </a:buClr>
              <a:buSzPts val="1400"/>
              <a:buAutoNum type="arabicPeriod"/>
            </a:pPr>
            <a:r>
              <a:rPr lang="en-GB" sz="1400" b="1">
                <a:solidFill>
                  <a:schemeClr val="dk1"/>
                </a:solidFill>
              </a:rPr>
              <a:t>Retrieval Models</a:t>
            </a:r>
            <a:r>
              <a:rPr lang="en-GB" sz="1400">
                <a:solidFill>
                  <a:schemeClr val="dk1"/>
                </a:solidFill>
              </a:rPr>
              <a:t>: IR systems use various retrieval models to determine which documents are likely to be most relevant to a user's query. </a:t>
            </a:r>
            <a:endParaRPr sz="1400">
              <a:solidFill>
                <a:schemeClr val="dk1"/>
              </a:solidFill>
            </a:endParaRPr>
          </a:p>
          <a:p>
            <a:pPr marL="742950" lvl="0" indent="-260350" algn="l" rtl="0">
              <a:lnSpc>
                <a:spcPct val="115000"/>
              </a:lnSpc>
              <a:spcBef>
                <a:spcPts val="0"/>
              </a:spcBef>
              <a:spcAft>
                <a:spcPts val="0"/>
              </a:spcAft>
              <a:buClr>
                <a:schemeClr val="dk1"/>
              </a:buClr>
              <a:buSzPts val="1400"/>
              <a:buAutoNum type="arabicPeriod"/>
            </a:pPr>
            <a:r>
              <a:rPr lang="en-GB" sz="1400" b="1">
                <a:solidFill>
                  <a:schemeClr val="dk1"/>
                </a:solidFill>
              </a:rPr>
              <a:t>User Interface</a:t>
            </a:r>
            <a:r>
              <a:rPr lang="en-GB" sz="1400">
                <a:solidFill>
                  <a:schemeClr val="dk1"/>
                </a:solidFill>
              </a:rPr>
              <a:t>: The interface through which users interact with the IR system, typically a search engine or a specialized application. It allows users to submit queries, view retrieved results, and navigate through documents.</a:t>
            </a:r>
            <a:endParaRPr sz="1400">
              <a:solidFill>
                <a:schemeClr val="dk1"/>
              </a:solidFill>
            </a:endParaRPr>
          </a:p>
          <a:p>
            <a:pPr marL="0" lvl="0" indent="0" algn="l" rtl="0">
              <a:lnSpc>
                <a:spcPct val="100000"/>
              </a:lnSpc>
              <a:spcBef>
                <a:spcPts val="1200"/>
              </a:spcBef>
              <a:spcAft>
                <a:spcPts val="0"/>
              </a:spcAft>
              <a:buNone/>
            </a:pP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4"/>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Basic Concepts of  Information Retrieval?</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24"/>
          <p:cNvSpPr txBox="1"/>
          <p:nvPr>
            <p:ph type="subTitle" idx="1"/>
          </p:nvPr>
        </p:nvSpPr>
        <p:spPr>
          <a:xfrm>
            <a:off x="89175" y="319525"/>
            <a:ext cx="88956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300">
                <a:solidFill>
                  <a:schemeClr val="dk1"/>
                </a:solidFill>
              </a:rPr>
              <a:t>Information retrieval (IR) involves several fundamental concepts and principles that form the basis of how information is organized, searched, and retrieved. Here are some basic concepts in information retrieval:</a:t>
            </a:r>
            <a:endParaRPr sz="1300">
              <a:solidFill>
                <a:schemeClr val="dk1"/>
              </a:solidFill>
            </a:endParaRPr>
          </a:p>
          <a:p>
            <a:pPr marL="0" lvl="0" indent="0" algn="l" rtl="0">
              <a:lnSpc>
                <a:spcPct val="115000"/>
              </a:lnSpc>
              <a:spcBef>
                <a:spcPts val="1400"/>
              </a:spcBef>
              <a:spcAft>
                <a:spcPts val="0"/>
              </a:spcAft>
              <a:buNone/>
            </a:pPr>
            <a:r>
              <a:rPr lang="en-GB" sz="1500" b="1">
                <a:solidFill>
                  <a:schemeClr val="dk1"/>
                </a:solidFill>
              </a:rPr>
              <a:t>1. Document</a:t>
            </a:r>
            <a:endParaRPr sz="1500" b="1">
              <a:solidFill>
                <a:schemeClr val="dk1"/>
              </a:solidFill>
            </a:endParaRPr>
          </a:p>
          <a:p>
            <a:pPr marL="0" lvl="0" indent="0" algn="l" rtl="0">
              <a:lnSpc>
                <a:spcPct val="115000"/>
              </a:lnSpc>
              <a:spcBef>
                <a:spcPts val="1200"/>
              </a:spcBef>
              <a:spcAft>
                <a:spcPts val="0"/>
              </a:spcAft>
              <a:buNone/>
            </a:pPr>
            <a:r>
              <a:rPr lang="en-GB" sz="1300">
                <a:solidFill>
                  <a:schemeClr val="dk1"/>
                </a:solidFill>
              </a:rPr>
              <a:t>A document is a unit of information that can be retrieved from a collection based on a user's query. It can be a text file, web page, image, video, audio recording, or any other form of data.</a:t>
            </a:r>
            <a:endParaRPr sz="1300">
              <a:solidFill>
                <a:schemeClr val="dk1"/>
              </a:solidFill>
            </a:endParaRPr>
          </a:p>
          <a:p>
            <a:pPr marL="0" lvl="0" indent="0" algn="l" rtl="0">
              <a:lnSpc>
                <a:spcPct val="115000"/>
              </a:lnSpc>
              <a:spcBef>
                <a:spcPts val="1400"/>
              </a:spcBef>
              <a:spcAft>
                <a:spcPts val="0"/>
              </a:spcAft>
              <a:buNone/>
            </a:pPr>
            <a:r>
              <a:rPr lang="en-GB" sz="1500" b="1">
                <a:solidFill>
                  <a:schemeClr val="dk1"/>
                </a:solidFill>
              </a:rPr>
              <a:t>2. Query</a:t>
            </a:r>
            <a:endParaRPr sz="1500" b="1">
              <a:solidFill>
                <a:schemeClr val="dk1"/>
              </a:solidFill>
            </a:endParaRPr>
          </a:p>
          <a:p>
            <a:pPr marL="0" lvl="0" indent="0" algn="l" rtl="0">
              <a:lnSpc>
                <a:spcPct val="115000"/>
              </a:lnSpc>
              <a:spcBef>
                <a:spcPts val="1200"/>
              </a:spcBef>
              <a:spcAft>
                <a:spcPts val="0"/>
              </a:spcAft>
              <a:buNone/>
            </a:pPr>
            <a:r>
              <a:rPr lang="en-GB" sz="1300">
                <a:solidFill>
                  <a:schemeClr val="dk1"/>
                </a:solidFill>
              </a:rPr>
              <a:t>A query is a formal request for information submitted by the user to the information retrieval system. Queries typically consist of keywords, phrases, or natural language sentences that describe the user's information need.</a:t>
            </a:r>
            <a:endParaRPr sz="1300">
              <a:solidFill>
                <a:schemeClr val="dk1"/>
              </a:solidFill>
            </a:endParaRPr>
          </a:p>
          <a:p>
            <a:pPr marL="0" lvl="0" indent="0" algn="l" rtl="0">
              <a:lnSpc>
                <a:spcPct val="115000"/>
              </a:lnSpc>
              <a:spcBef>
                <a:spcPts val="1400"/>
              </a:spcBef>
              <a:spcAft>
                <a:spcPts val="0"/>
              </a:spcAft>
              <a:buNone/>
            </a:pPr>
            <a:r>
              <a:rPr lang="en-GB" sz="1500" b="1">
                <a:solidFill>
                  <a:schemeClr val="dk1"/>
                </a:solidFill>
              </a:rPr>
              <a:t>3. Term</a:t>
            </a:r>
            <a:endParaRPr sz="1500" b="1">
              <a:solidFill>
                <a:schemeClr val="dk1"/>
              </a:solidFill>
            </a:endParaRPr>
          </a:p>
          <a:p>
            <a:pPr marL="0" lvl="0" indent="0" algn="l" rtl="0">
              <a:lnSpc>
                <a:spcPct val="115000"/>
              </a:lnSpc>
              <a:spcBef>
                <a:spcPts val="1200"/>
              </a:spcBef>
              <a:spcAft>
                <a:spcPts val="0"/>
              </a:spcAft>
              <a:buNone/>
            </a:pPr>
            <a:r>
              <a:rPr lang="en-GB" sz="1300">
                <a:solidFill>
                  <a:schemeClr val="dk1"/>
                </a:solidFill>
              </a:rPr>
              <a:t>A term refers to a unit of information used in indexing and searching documents. It can be a word, phrase, or concept that represents a piece of information.</a:t>
            </a:r>
            <a:endParaRPr sz="1300">
              <a:solidFill>
                <a:schemeClr val="dk1"/>
              </a:solidFill>
            </a:endParaRPr>
          </a:p>
          <a:p>
            <a:pPr marL="0" lvl="0" indent="0" algn="l" rtl="0">
              <a:lnSpc>
                <a:spcPct val="115000"/>
              </a:lnSpc>
              <a:spcBef>
                <a:spcPts val="1400"/>
              </a:spcBef>
              <a:spcAft>
                <a:spcPts val="0"/>
              </a:spcAft>
              <a:buNone/>
            </a:pPr>
            <a:r>
              <a:rPr lang="en-GB" sz="1500" b="1">
                <a:solidFill>
                  <a:schemeClr val="dk1"/>
                </a:solidFill>
              </a:rPr>
              <a:t>4. Index</a:t>
            </a:r>
            <a:endParaRPr sz="1500" b="1">
              <a:solidFill>
                <a:schemeClr val="dk1"/>
              </a:solidFill>
            </a:endParaRPr>
          </a:p>
          <a:p>
            <a:pPr marL="0" lvl="0" indent="0" algn="l" rtl="0">
              <a:lnSpc>
                <a:spcPct val="115000"/>
              </a:lnSpc>
              <a:spcBef>
                <a:spcPts val="1200"/>
              </a:spcBef>
              <a:spcAft>
                <a:spcPts val="0"/>
              </a:spcAft>
              <a:buNone/>
            </a:pPr>
            <a:r>
              <a:rPr lang="en-GB" sz="1300">
                <a:solidFill>
                  <a:schemeClr val="dk1"/>
                </a:solidFill>
              </a:rPr>
              <a:t>An index is a data structure used to facilitate efficient retrieval of documents containing specific terms. It maps terms to the documents where they appear, along with additional metadata like term frequency and document IDs.</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00000"/>
              </a:lnSpc>
              <a:spcBef>
                <a:spcPts val="1200"/>
              </a:spcBef>
              <a:spcAft>
                <a:spcPts val="0"/>
              </a:spcAft>
              <a:buNone/>
            </a:pP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5"/>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Basic Concepts of  Information Retrieval?</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25"/>
          <p:cNvSpPr txBox="1"/>
          <p:nvPr>
            <p:ph type="subTitle" idx="1"/>
          </p:nvPr>
        </p:nvSpPr>
        <p:spPr>
          <a:xfrm>
            <a:off x="89175" y="319525"/>
            <a:ext cx="8895600" cy="52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300" b="1">
                <a:solidFill>
                  <a:schemeClr val="dk1"/>
                </a:solidFill>
              </a:rPr>
              <a:t>5. Indexing</a:t>
            </a:r>
            <a:endParaRPr sz="1300" b="1">
              <a:solidFill>
                <a:schemeClr val="dk1"/>
              </a:solidFill>
            </a:endParaRPr>
          </a:p>
          <a:p>
            <a:pPr marL="0" lvl="0" indent="0" algn="l" rtl="0">
              <a:lnSpc>
                <a:spcPct val="100000"/>
              </a:lnSpc>
              <a:spcBef>
                <a:spcPts val="0"/>
              </a:spcBef>
              <a:spcAft>
                <a:spcPts val="0"/>
              </a:spcAft>
              <a:buNone/>
            </a:pPr>
            <a:r>
              <a:rPr lang="en-GB" sz="1300">
                <a:solidFill>
                  <a:schemeClr val="dk1"/>
                </a:solidFill>
              </a:rPr>
              <a:t>Indexing is the process of analyzing and storing documents to create an index. It involves text processing tasks such as tokenization (breaking text into tokens), stemming (reducing words to their base form), and stop-word removal (filtering out common words).</a:t>
            </a:r>
            <a:endParaRPr sz="1300">
              <a:solidFill>
                <a:schemeClr val="dk1"/>
              </a:solidFill>
            </a:endParaRPr>
          </a:p>
          <a:p>
            <a:pPr marL="0" lvl="0" indent="0" algn="l" rtl="0">
              <a:lnSpc>
                <a:spcPct val="100000"/>
              </a:lnSpc>
              <a:spcBef>
                <a:spcPts val="0"/>
              </a:spcBef>
              <a:spcAft>
                <a:spcPts val="0"/>
              </a:spcAft>
              <a:buNone/>
            </a:pPr>
            <a:endParaRPr sz="1300">
              <a:solidFill>
                <a:schemeClr val="dk1"/>
              </a:solidFill>
            </a:endParaRPr>
          </a:p>
          <a:p>
            <a:pPr marL="0" lvl="0" indent="0" algn="l" rtl="0">
              <a:lnSpc>
                <a:spcPct val="100000"/>
              </a:lnSpc>
              <a:spcBef>
                <a:spcPts val="0"/>
              </a:spcBef>
              <a:spcAft>
                <a:spcPts val="0"/>
              </a:spcAft>
              <a:buNone/>
            </a:pPr>
            <a:r>
              <a:rPr lang="en-GB" sz="1300" b="1">
                <a:solidFill>
                  <a:schemeClr val="dk1"/>
                </a:solidFill>
              </a:rPr>
              <a:t>6. Retrieval Model</a:t>
            </a:r>
            <a:endParaRPr sz="1300" b="1">
              <a:solidFill>
                <a:schemeClr val="dk1"/>
              </a:solidFill>
            </a:endParaRPr>
          </a:p>
          <a:p>
            <a:pPr marL="0" lvl="0" indent="0" algn="l" rtl="0">
              <a:lnSpc>
                <a:spcPct val="100000"/>
              </a:lnSpc>
              <a:spcBef>
                <a:spcPts val="0"/>
              </a:spcBef>
              <a:spcAft>
                <a:spcPts val="0"/>
              </a:spcAft>
              <a:buNone/>
            </a:pPr>
            <a:r>
              <a:rPr lang="en-GB" sz="1300">
                <a:solidFill>
                  <a:schemeClr val="dk1"/>
                </a:solidFill>
              </a:rPr>
              <a:t>A retrieval model determines how documents are ranked and retrieved in response to a query. </a:t>
            </a:r>
            <a:endParaRPr sz="1300">
              <a:solidFill>
                <a:schemeClr val="dk1"/>
              </a:solidFill>
            </a:endParaRPr>
          </a:p>
          <a:p>
            <a:pPr marL="0" lvl="0" indent="0" algn="l" rtl="0">
              <a:lnSpc>
                <a:spcPct val="100000"/>
              </a:lnSpc>
              <a:spcBef>
                <a:spcPts val="0"/>
              </a:spcBef>
              <a:spcAft>
                <a:spcPts val="0"/>
              </a:spcAft>
              <a:buNone/>
            </a:pPr>
            <a:r>
              <a:rPr lang="en-GB" sz="1300">
                <a:solidFill>
                  <a:schemeClr val="dk1"/>
                </a:solidFill>
              </a:rPr>
              <a:t>Common retrieval models include:</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rPr>
              <a:t>Boolean Model</a:t>
            </a:r>
            <a:r>
              <a:rPr lang="en-GB" sz="1300">
                <a:solidFill>
                  <a:schemeClr val="dk1"/>
                </a:solidFill>
              </a:rPr>
              <a:t>: Retrieves documents based on Boolean logic (AND, OR, NOT) applied to terms in the query.</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rPr>
              <a:t>Vector Space Model</a:t>
            </a:r>
            <a:r>
              <a:rPr lang="en-GB" sz="1300">
                <a:solidFill>
                  <a:schemeClr val="dk1"/>
                </a:solidFill>
              </a:rPr>
              <a:t>: Represents documents and queries as vectors in a multi-dimensional space, using measures like TF-IDF to calculate similarity.</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rPr>
              <a:t>Probabilistic Model</a:t>
            </a:r>
            <a:r>
              <a:rPr lang="en-GB" sz="1300">
                <a:solidFill>
                  <a:schemeClr val="dk1"/>
                </a:solidFill>
              </a:rPr>
              <a:t>: Estimates the probability that a document is relevant to a query based on statistical analysis of term occurrences.</a:t>
            </a:r>
            <a:endParaRPr sz="1300">
              <a:solidFill>
                <a:schemeClr val="dk1"/>
              </a:solidFill>
            </a:endParaRPr>
          </a:p>
          <a:p>
            <a:pPr marL="457200" lvl="0" indent="0" algn="l" rtl="0">
              <a:lnSpc>
                <a:spcPct val="100000"/>
              </a:lnSpc>
              <a:spcBef>
                <a:spcPts val="0"/>
              </a:spcBef>
              <a:spcAft>
                <a:spcPts val="0"/>
              </a:spcAft>
              <a:buNone/>
            </a:pPr>
            <a:endParaRPr sz="1300">
              <a:solidFill>
                <a:schemeClr val="dk1"/>
              </a:solidFill>
            </a:endParaRPr>
          </a:p>
          <a:p>
            <a:pPr marL="0" lvl="0" indent="0" algn="l" rtl="0">
              <a:lnSpc>
                <a:spcPct val="100000"/>
              </a:lnSpc>
              <a:spcBef>
                <a:spcPts val="0"/>
              </a:spcBef>
              <a:spcAft>
                <a:spcPts val="0"/>
              </a:spcAft>
              <a:buNone/>
            </a:pPr>
            <a:r>
              <a:rPr lang="en-GB" sz="1300" b="1">
                <a:solidFill>
                  <a:schemeClr val="dk1"/>
                </a:solidFill>
              </a:rPr>
              <a:t>7. Relevance</a:t>
            </a:r>
            <a:endParaRPr sz="1300" b="1">
              <a:solidFill>
                <a:schemeClr val="dk1"/>
              </a:solidFill>
            </a:endParaRPr>
          </a:p>
          <a:p>
            <a:pPr marL="0" lvl="0" indent="0" algn="l" rtl="0">
              <a:lnSpc>
                <a:spcPct val="100000"/>
              </a:lnSpc>
              <a:spcBef>
                <a:spcPts val="0"/>
              </a:spcBef>
              <a:spcAft>
                <a:spcPts val="0"/>
              </a:spcAft>
              <a:buNone/>
            </a:pPr>
            <a:r>
              <a:rPr lang="en-GB" sz="1300">
                <a:solidFill>
                  <a:schemeClr val="dk1"/>
                </a:solidFill>
              </a:rPr>
              <a:t>Relevance refers to the extent to which a retrieved document meets the information needs expressed in a user's query. It is a crucial factor in ranking documents in IR systems.</a:t>
            </a:r>
            <a:endParaRPr sz="1300">
              <a:solidFill>
                <a:schemeClr val="dk1"/>
              </a:solidFill>
            </a:endParaRPr>
          </a:p>
          <a:p>
            <a:pPr marL="0" lvl="0" indent="0" algn="l" rtl="0">
              <a:lnSpc>
                <a:spcPct val="100000"/>
              </a:lnSpc>
              <a:spcBef>
                <a:spcPts val="0"/>
              </a:spcBef>
              <a:spcAft>
                <a:spcPts val="0"/>
              </a:spcAft>
              <a:buNone/>
            </a:pPr>
            <a:endParaRPr sz="1300">
              <a:solidFill>
                <a:schemeClr val="dk1"/>
              </a:solidFill>
            </a:endParaRPr>
          </a:p>
          <a:p>
            <a:pPr marL="0" lvl="0" indent="0" algn="l" rtl="0">
              <a:lnSpc>
                <a:spcPct val="100000"/>
              </a:lnSpc>
              <a:spcBef>
                <a:spcPts val="0"/>
              </a:spcBef>
              <a:spcAft>
                <a:spcPts val="0"/>
              </a:spcAft>
              <a:buNone/>
            </a:pPr>
            <a:r>
              <a:rPr lang="en-GB" sz="1300" b="1">
                <a:solidFill>
                  <a:schemeClr val="dk1"/>
                </a:solidFill>
              </a:rPr>
              <a:t>8. Precision and Recall</a:t>
            </a:r>
            <a:endParaRPr sz="1300" b="1">
              <a:solidFill>
                <a:schemeClr val="dk1"/>
              </a:solidFill>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rPr>
              <a:t>Precision</a:t>
            </a:r>
            <a:r>
              <a:rPr lang="en-GB" sz="1300">
                <a:solidFill>
                  <a:schemeClr val="dk1"/>
                </a:solidFill>
              </a:rPr>
              <a:t>: The proportion of retrieved documents that are relevant to the query. High precision means a system retrieves mostly relevant documents.</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rPr>
              <a:t>Recall</a:t>
            </a:r>
            <a:r>
              <a:rPr lang="en-GB" sz="1300">
                <a:solidFill>
                  <a:schemeClr val="dk1"/>
                </a:solidFill>
              </a:rPr>
              <a:t>: The proportion of relevant documents that are retrieved by the system. High recall means a system retrieves most of the relevant documents.</a:t>
            </a:r>
            <a:endParaRPr sz="1300">
              <a:solidFill>
                <a:schemeClr val="dk1"/>
              </a:solidFill>
            </a:endParaRPr>
          </a:p>
          <a:p>
            <a:pPr marL="0" lvl="0" indent="0" algn="l" rtl="0">
              <a:lnSpc>
                <a:spcPct val="100000"/>
              </a:lnSpc>
              <a:spcBef>
                <a:spcPts val="0"/>
              </a:spcBef>
              <a:spcAft>
                <a:spcPts val="0"/>
              </a:spcAft>
              <a:buNone/>
            </a:pP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6"/>
          <p:cNvSpPr txBox="1"/>
          <p:nvPr>
            <p:ph type="subTitle" idx="1"/>
          </p:nvPr>
        </p:nvSpPr>
        <p:spPr>
          <a:xfrm>
            <a:off x="311700" y="-61475"/>
            <a:ext cx="8520600" cy="52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2400" b="1">
                <a:latin typeface="Times New Roman" panose="02020603050405020304"/>
                <a:ea typeface="Times New Roman" panose="02020603050405020304"/>
                <a:cs typeface="Times New Roman" panose="02020603050405020304"/>
                <a:sym typeface="Times New Roman" panose="02020603050405020304"/>
              </a:rPr>
              <a:t>Basic Concepts of  Information Retrieval?</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26"/>
          <p:cNvSpPr txBox="1"/>
          <p:nvPr>
            <p:ph type="subTitle" idx="1"/>
          </p:nvPr>
        </p:nvSpPr>
        <p:spPr>
          <a:xfrm>
            <a:off x="89175" y="243325"/>
            <a:ext cx="8895600" cy="5226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300" b="1">
                <a:solidFill>
                  <a:schemeClr val="dk1"/>
                </a:solidFill>
              </a:rPr>
              <a:t>9. Ranking</a:t>
            </a:r>
            <a:endParaRPr sz="1300" b="1">
              <a:solidFill>
                <a:schemeClr val="dk1"/>
              </a:solidFill>
            </a:endParaRPr>
          </a:p>
          <a:p>
            <a:pPr marL="0" lvl="0" indent="0" algn="l" rtl="0">
              <a:lnSpc>
                <a:spcPct val="115000"/>
              </a:lnSpc>
              <a:spcBef>
                <a:spcPts val="1200"/>
              </a:spcBef>
              <a:spcAft>
                <a:spcPts val="0"/>
              </a:spcAft>
              <a:buNone/>
            </a:pPr>
            <a:r>
              <a:rPr lang="en-GB" sz="1300">
                <a:solidFill>
                  <a:schemeClr val="dk1"/>
                </a:solidFill>
              </a:rPr>
              <a:t>Ranking refers to the process of ordering retrieved documents based on their relevance to the query. Documents are typically ranked from most relevant to least relevant using ranking algorithms.</a:t>
            </a:r>
            <a:endParaRPr sz="1300">
              <a:solidFill>
                <a:schemeClr val="dk1"/>
              </a:solidFill>
            </a:endParaRPr>
          </a:p>
          <a:p>
            <a:pPr marL="0" lvl="0" indent="0" algn="l" rtl="0">
              <a:lnSpc>
                <a:spcPct val="115000"/>
              </a:lnSpc>
              <a:spcBef>
                <a:spcPts val="1400"/>
              </a:spcBef>
              <a:spcAft>
                <a:spcPts val="0"/>
              </a:spcAft>
              <a:buNone/>
            </a:pPr>
            <a:r>
              <a:rPr lang="en-GB" sz="1300" b="1">
                <a:solidFill>
                  <a:schemeClr val="dk1"/>
                </a:solidFill>
              </a:rPr>
              <a:t>10. Evaluation</a:t>
            </a:r>
            <a:endParaRPr sz="1300" b="1">
              <a:solidFill>
                <a:schemeClr val="dk1"/>
              </a:solidFill>
            </a:endParaRPr>
          </a:p>
          <a:p>
            <a:pPr marL="0" lvl="0" indent="0" algn="l" rtl="0">
              <a:lnSpc>
                <a:spcPct val="115000"/>
              </a:lnSpc>
              <a:spcBef>
                <a:spcPts val="1200"/>
              </a:spcBef>
              <a:spcAft>
                <a:spcPts val="0"/>
              </a:spcAft>
              <a:buNone/>
            </a:pPr>
            <a:r>
              <a:rPr lang="en-GB" sz="1300">
                <a:solidFill>
                  <a:schemeClr val="dk1"/>
                </a:solidFill>
              </a:rPr>
              <a:t>Evaluation involves </a:t>
            </a:r>
            <a:r>
              <a:rPr lang="en-GB" sz="1300" b="1">
                <a:solidFill>
                  <a:srgbClr val="FF0000"/>
                </a:solidFill>
              </a:rPr>
              <a:t>assessing the performance of an IR system</a:t>
            </a:r>
            <a:r>
              <a:rPr lang="en-GB" sz="1300">
                <a:solidFill>
                  <a:schemeClr val="dk1"/>
                </a:solidFill>
              </a:rPr>
              <a:t> using metrics such as </a:t>
            </a:r>
            <a:r>
              <a:rPr lang="en-GB" sz="1300" b="1">
                <a:solidFill>
                  <a:schemeClr val="dk1"/>
                </a:solidFill>
              </a:rPr>
              <a:t>precision, recall, and F1-score</a:t>
            </a:r>
            <a:r>
              <a:rPr lang="en-GB" sz="1300">
                <a:solidFill>
                  <a:schemeClr val="dk1"/>
                </a:solidFill>
              </a:rPr>
              <a:t>. It helps measure how well the system retrieves relevant information compared to a gold standard or user expectations.</a:t>
            </a:r>
            <a:endParaRPr sz="1300">
              <a:solidFill>
                <a:schemeClr val="dk1"/>
              </a:solidFill>
            </a:endParaRPr>
          </a:p>
          <a:p>
            <a:pPr marL="0" lvl="0" indent="0" algn="l" rtl="0">
              <a:lnSpc>
                <a:spcPct val="115000"/>
              </a:lnSpc>
              <a:spcBef>
                <a:spcPts val="1400"/>
              </a:spcBef>
              <a:spcAft>
                <a:spcPts val="0"/>
              </a:spcAft>
              <a:buNone/>
            </a:pPr>
            <a:r>
              <a:rPr lang="en-GB" sz="1300" b="1">
                <a:solidFill>
                  <a:schemeClr val="dk1"/>
                </a:solidFill>
              </a:rPr>
              <a:t>11. User Interface</a:t>
            </a:r>
            <a:endParaRPr sz="1300" b="1">
              <a:solidFill>
                <a:schemeClr val="dk1"/>
              </a:solidFill>
            </a:endParaRPr>
          </a:p>
          <a:p>
            <a:pPr marL="0" lvl="0" indent="0" algn="l" rtl="0">
              <a:lnSpc>
                <a:spcPct val="115000"/>
              </a:lnSpc>
              <a:spcBef>
                <a:spcPts val="1200"/>
              </a:spcBef>
              <a:spcAft>
                <a:spcPts val="0"/>
              </a:spcAft>
              <a:buNone/>
            </a:pPr>
            <a:r>
              <a:rPr lang="en-GB" sz="1300">
                <a:solidFill>
                  <a:schemeClr val="dk1"/>
                </a:solidFill>
              </a:rPr>
              <a:t>The user interface is the front-end through which users interact with an IR system. It allows users to submit queries, view retrieved results, and navigate through documents.</a:t>
            </a:r>
            <a:endParaRPr sz="1300">
              <a:solidFill>
                <a:schemeClr val="dk1"/>
              </a:solidFill>
            </a:endParaRPr>
          </a:p>
          <a:p>
            <a:pPr marL="0" lvl="0" indent="0" algn="l" rtl="0">
              <a:lnSpc>
                <a:spcPct val="115000"/>
              </a:lnSpc>
              <a:spcBef>
                <a:spcPts val="1400"/>
              </a:spcBef>
              <a:spcAft>
                <a:spcPts val="0"/>
              </a:spcAft>
              <a:buNone/>
            </a:pPr>
            <a:r>
              <a:rPr lang="en-GB" sz="1300" b="1">
                <a:solidFill>
                  <a:schemeClr val="dk1"/>
                </a:solidFill>
              </a:rPr>
              <a:t>12. Feedback</a:t>
            </a:r>
            <a:endParaRPr sz="1300" b="1">
              <a:solidFill>
                <a:schemeClr val="dk1"/>
              </a:solidFill>
            </a:endParaRPr>
          </a:p>
          <a:p>
            <a:pPr marL="0" lvl="0" indent="0" algn="l" rtl="0">
              <a:lnSpc>
                <a:spcPct val="115000"/>
              </a:lnSpc>
              <a:spcBef>
                <a:spcPts val="1200"/>
              </a:spcBef>
              <a:spcAft>
                <a:spcPts val="0"/>
              </a:spcAft>
              <a:buNone/>
            </a:pPr>
            <a:r>
              <a:rPr lang="en-GB" sz="1300">
                <a:solidFill>
                  <a:schemeClr val="dk1"/>
                </a:solidFill>
              </a:rPr>
              <a:t>User feedback is used to improve the relevance and effectiveness of an IR system over time. Relevance feedback allows users to indicate which retrieved documents are relevant or not, which can be used to refine future searches.</a:t>
            </a:r>
            <a:endParaRPr sz="1300">
              <a:solidFill>
                <a:schemeClr val="dk1"/>
              </a:solidFill>
            </a:endParaRPr>
          </a:p>
          <a:p>
            <a:pPr marL="0" lvl="0" indent="0" algn="l" rtl="0">
              <a:lnSpc>
                <a:spcPct val="115000"/>
              </a:lnSpc>
              <a:spcBef>
                <a:spcPts val="1200"/>
              </a:spcBef>
              <a:spcAft>
                <a:spcPts val="0"/>
              </a:spcAft>
              <a:buNone/>
            </a:pPr>
            <a:r>
              <a:rPr lang="en-GB" sz="1300">
                <a:solidFill>
                  <a:srgbClr val="333333"/>
                </a:solidFill>
              </a:rPr>
              <a:t> Understanding these concepts helps in</a:t>
            </a:r>
            <a:r>
              <a:rPr lang="en-GB" sz="1300">
                <a:solidFill>
                  <a:srgbClr val="FF0000"/>
                </a:solidFill>
              </a:rPr>
              <a:t> designing, implementing, and evaluating effective IR systems that meet user information needs efficiently.</a:t>
            </a:r>
            <a:endParaRPr sz="1300">
              <a:solidFill>
                <a:srgbClr val="FF0000"/>
              </a:solidFill>
            </a:endParaRPr>
          </a:p>
          <a:p>
            <a:pPr marL="0" lvl="0" indent="0" algn="l" rtl="0">
              <a:lnSpc>
                <a:spcPct val="100000"/>
              </a:lnSpc>
              <a:spcBef>
                <a:spcPts val="1200"/>
              </a:spcBef>
              <a:spcAft>
                <a:spcPts val="0"/>
              </a:spcAft>
              <a:buNone/>
            </a:pPr>
            <a:endParaRPr sz="13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21427</Words>
  <Application>WPS Presentation</Application>
  <PresentationFormat/>
  <Paragraphs>330</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Times New Roman</vt:lpstr>
      <vt:lpstr>Roboto</vt:lpstr>
      <vt:lpstr>Times New Roman</vt:lpstr>
      <vt:lpstr>Microsoft YaHei</vt:lpstr>
      <vt:lpstr>Arial Unicode MS</vt:lpstr>
      <vt:lpstr>Nunito</vt:lpstr>
      <vt:lpstr>Simple Light</vt:lpstr>
      <vt:lpstr>Module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
  <cp:lastModifiedBy>INFT505-17</cp:lastModifiedBy>
  <cp:revision>1</cp:revision>
  <dcterms:created xsi:type="dcterms:W3CDTF">2024-08-14T04:42:38Z</dcterms:created>
  <dcterms:modified xsi:type="dcterms:W3CDTF">2024-08-14T04:42:38Z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EADD0F480D054CA4A3F6A9348756913C_12</vt:lpwstr>
  </property>
  <property fmtid="{D5CDD505-2E9C-101B-9397-08002B2CF9AE}" pid="3" name="KSOProductBuildVer">
    <vt:lpwstr>1033-12.2.0.17119</vt:lpwstr>
  </property>
</Properties>
</file>