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8" roundtripDataSignature="AMtx7mjS4hhwsRp9SEC1bRMu0F9TfLhH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bold.fntdata"/><Relationship Id="rId14" Type="http://schemas.openxmlformats.org/officeDocument/2006/relationships/slide" Target="slides/slide8.xml"/><Relationship Id="rId36" Type="http://schemas.openxmlformats.org/officeDocument/2006/relationships/font" Target="fonts/Tahoma-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ef9c83df_0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f1ef9c83d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319c361d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g2f319c361d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f319c361d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f319c361d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f319c361d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3" name="Google Shape;523;g2f319c361d9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f319c361d9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f319c361d9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f319c361d9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f319c361d9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9" name="Google Shape;54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3" name="Google Shape;56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f33df3c6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g2f33df3c6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f33df3c60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2f33df3c60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f47732da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5" name="Google Shape;465;g2f47732da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60"/>
          <p:cNvGrpSpPr/>
          <p:nvPr/>
        </p:nvGrpSpPr>
        <p:grpSpPr>
          <a:xfrm>
            <a:off x="-3175" y="0"/>
            <a:ext cx="9147175" cy="6867525"/>
            <a:chOff x="-2" y="0"/>
            <a:chExt cx="5762" cy="4326"/>
          </a:xfrm>
        </p:grpSpPr>
        <p:grpSp>
          <p:nvGrpSpPr>
            <p:cNvPr id="76" name="Google Shape;76;p60"/>
            <p:cNvGrpSpPr/>
            <p:nvPr/>
          </p:nvGrpSpPr>
          <p:grpSpPr>
            <a:xfrm>
              <a:off x="-2" y="0"/>
              <a:ext cx="5712" cy="4326"/>
              <a:chOff x="-2" y="0"/>
              <a:chExt cx="5712" cy="4326"/>
            </a:xfrm>
          </p:grpSpPr>
          <p:sp>
            <p:nvSpPr>
              <p:cNvPr id="77" name="Google Shape;77;p60"/>
              <p:cNvSpPr/>
              <p:nvPr/>
            </p:nvSpPr>
            <p:spPr>
              <a:xfrm>
                <a:off x="-2"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60"/>
              <p:cNvSpPr/>
              <p:nvPr/>
            </p:nvSpPr>
            <p:spPr>
              <a:xfrm>
                <a:off x="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60"/>
              <p:cNvSpPr/>
              <p:nvPr/>
            </p:nvSpPr>
            <p:spPr>
              <a:xfrm>
                <a:off x="1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60"/>
              <p:cNvSpPr/>
              <p:nvPr/>
            </p:nvSpPr>
            <p:spPr>
              <a:xfrm>
                <a:off x="2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60"/>
              <p:cNvSpPr/>
              <p:nvPr/>
            </p:nvSpPr>
            <p:spPr>
              <a:xfrm>
                <a:off x="3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60"/>
              <p:cNvSpPr/>
              <p:nvPr/>
            </p:nvSpPr>
            <p:spPr>
              <a:xfrm>
                <a:off x="4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60"/>
              <p:cNvSpPr/>
              <p:nvPr/>
            </p:nvSpPr>
            <p:spPr>
              <a:xfrm>
                <a:off x="5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60"/>
              <p:cNvSpPr/>
              <p:nvPr/>
            </p:nvSpPr>
            <p:spPr>
              <a:xfrm>
                <a:off x="6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60"/>
              <p:cNvSpPr/>
              <p:nvPr/>
            </p:nvSpPr>
            <p:spPr>
              <a:xfrm>
                <a:off x="7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60"/>
              <p:cNvSpPr/>
              <p:nvPr/>
            </p:nvSpPr>
            <p:spPr>
              <a:xfrm>
                <a:off x="8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60"/>
              <p:cNvSpPr/>
              <p:nvPr/>
            </p:nvSpPr>
            <p:spPr>
              <a:xfrm>
                <a:off x="9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60"/>
              <p:cNvSpPr/>
              <p:nvPr/>
            </p:nvSpPr>
            <p:spPr>
              <a:xfrm>
                <a:off x="10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60"/>
              <p:cNvSpPr/>
              <p:nvPr/>
            </p:nvSpPr>
            <p:spPr>
              <a:xfrm>
                <a:off x="11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60"/>
              <p:cNvSpPr/>
              <p:nvPr/>
            </p:nvSpPr>
            <p:spPr>
              <a:xfrm>
                <a:off x="12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60"/>
              <p:cNvSpPr/>
              <p:nvPr/>
            </p:nvSpPr>
            <p:spPr>
              <a:xfrm>
                <a:off x="13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60"/>
              <p:cNvSpPr/>
              <p:nvPr/>
            </p:nvSpPr>
            <p:spPr>
              <a:xfrm>
                <a:off x="14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60"/>
              <p:cNvSpPr/>
              <p:nvPr/>
            </p:nvSpPr>
            <p:spPr>
              <a:xfrm>
                <a:off x="15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60"/>
              <p:cNvSpPr/>
              <p:nvPr/>
            </p:nvSpPr>
            <p:spPr>
              <a:xfrm>
                <a:off x="16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60"/>
              <p:cNvSpPr/>
              <p:nvPr/>
            </p:nvSpPr>
            <p:spPr>
              <a:xfrm>
                <a:off x="17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60"/>
              <p:cNvSpPr/>
              <p:nvPr/>
            </p:nvSpPr>
            <p:spPr>
              <a:xfrm>
                <a:off x="18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60"/>
              <p:cNvSpPr/>
              <p:nvPr/>
            </p:nvSpPr>
            <p:spPr>
              <a:xfrm>
                <a:off x="19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60"/>
              <p:cNvSpPr/>
              <p:nvPr/>
            </p:nvSpPr>
            <p:spPr>
              <a:xfrm>
                <a:off x="20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60"/>
              <p:cNvSpPr/>
              <p:nvPr/>
            </p:nvSpPr>
            <p:spPr>
              <a:xfrm>
                <a:off x="21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60"/>
              <p:cNvSpPr/>
              <p:nvPr/>
            </p:nvSpPr>
            <p:spPr>
              <a:xfrm>
                <a:off x="22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60"/>
              <p:cNvSpPr/>
              <p:nvPr/>
            </p:nvSpPr>
            <p:spPr>
              <a:xfrm>
                <a:off x="23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60"/>
              <p:cNvSpPr/>
              <p:nvPr/>
            </p:nvSpPr>
            <p:spPr>
              <a:xfrm>
                <a:off x="23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60"/>
              <p:cNvSpPr/>
              <p:nvPr/>
            </p:nvSpPr>
            <p:spPr>
              <a:xfrm>
                <a:off x="24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60"/>
              <p:cNvSpPr/>
              <p:nvPr/>
            </p:nvSpPr>
            <p:spPr>
              <a:xfrm>
                <a:off x="25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60"/>
              <p:cNvSpPr/>
              <p:nvPr/>
            </p:nvSpPr>
            <p:spPr>
              <a:xfrm>
                <a:off x="26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60"/>
              <p:cNvSpPr/>
              <p:nvPr/>
            </p:nvSpPr>
            <p:spPr>
              <a:xfrm>
                <a:off x="27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60"/>
              <p:cNvSpPr/>
              <p:nvPr/>
            </p:nvSpPr>
            <p:spPr>
              <a:xfrm>
                <a:off x="28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60"/>
              <p:cNvSpPr/>
              <p:nvPr/>
            </p:nvSpPr>
            <p:spPr>
              <a:xfrm>
                <a:off x="29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60"/>
              <p:cNvSpPr/>
              <p:nvPr/>
            </p:nvSpPr>
            <p:spPr>
              <a:xfrm>
                <a:off x="30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60"/>
              <p:cNvSpPr/>
              <p:nvPr/>
            </p:nvSpPr>
            <p:spPr>
              <a:xfrm>
                <a:off x="31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60"/>
              <p:cNvSpPr/>
              <p:nvPr/>
            </p:nvSpPr>
            <p:spPr>
              <a:xfrm>
                <a:off x="32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60"/>
              <p:cNvSpPr/>
              <p:nvPr/>
            </p:nvSpPr>
            <p:spPr>
              <a:xfrm>
                <a:off x="33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60"/>
              <p:cNvSpPr/>
              <p:nvPr/>
            </p:nvSpPr>
            <p:spPr>
              <a:xfrm>
                <a:off x="34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60"/>
              <p:cNvSpPr/>
              <p:nvPr/>
            </p:nvSpPr>
            <p:spPr>
              <a:xfrm>
                <a:off x="35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60"/>
              <p:cNvSpPr/>
              <p:nvPr/>
            </p:nvSpPr>
            <p:spPr>
              <a:xfrm>
                <a:off x="36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60"/>
              <p:cNvSpPr/>
              <p:nvPr/>
            </p:nvSpPr>
            <p:spPr>
              <a:xfrm>
                <a:off x="37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60"/>
              <p:cNvSpPr/>
              <p:nvPr/>
            </p:nvSpPr>
            <p:spPr>
              <a:xfrm>
                <a:off x="38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60"/>
              <p:cNvSpPr/>
              <p:nvPr/>
            </p:nvSpPr>
            <p:spPr>
              <a:xfrm>
                <a:off x="39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60"/>
              <p:cNvSpPr/>
              <p:nvPr/>
            </p:nvSpPr>
            <p:spPr>
              <a:xfrm>
                <a:off x="40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60"/>
              <p:cNvSpPr/>
              <p:nvPr/>
            </p:nvSpPr>
            <p:spPr>
              <a:xfrm>
                <a:off x="41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60"/>
              <p:cNvSpPr/>
              <p:nvPr/>
            </p:nvSpPr>
            <p:spPr>
              <a:xfrm>
                <a:off x="42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60"/>
              <p:cNvSpPr/>
              <p:nvPr/>
            </p:nvSpPr>
            <p:spPr>
              <a:xfrm>
                <a:off x="43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60"/>
              <p:cNvSpPr/>
              <p:nvPr/>
            </p:nvSpPr>
            <p:spPr>
              <a:xfrm>
                <a:off x="44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60"/>
              <p:cNvSpPr/>
              <p:nvPr/>
            </p:nvSpPr>
            <p:spPr>
              <a:xfrm>
                <a:off x="45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60"/>
              <p:cNvSpPr/>
              <p:nvPr/>
            </p:nvSpPr>
            <p:spPr>
              <a:xfrm>
                <a:off x="46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60"/>
              <p:cNvSpPr/>
              <p:nvPr/>
            </p:nvSpPr>
            <p:spPr>
              <a:xfrm>
                <a:off x="47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60"/>
              <p:cNvSpPr/>
              <p:nvPr/>
            </p:nvSpPr>
            <p:spPr>
              <a:xfrm>
                <a:off x="47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60"/>
              <p:cNvSpPr/>
              <p:nvPr/>
            </p:nvSpPr>
            <p:spPr>
              <a:xfrm>
                <a:off x="48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60"/>
              <p:cNvSpPr/>
              <p:nvPr/>
            </p:nvSpPr>
            <p:spPr>
              <a:xfrm>
                <a:off x="49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60"/>
              <p:cNvSpPr/>
              <p:nvPr/>
            </p:nvSpPr>
            <p:spPr>
              <a:xfrm>
                <a:off x="50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60"/>
              <p:cNvSpPr/>
              <p:nvPr/>
            </p:nvSpPr>
            <p:spPr>
              <a:xfrm>
                <a:off x="51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60"/>
              <p:cNvSpPr/>
              <p:nvPr/>
            </p:nvSpPr>
            <p:spPr>
              <a:xfrm>
                <a:off x="52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60"/>
              <p:cNvSpPr/>
              <p:nvPr/>
            </p:nvSpPr>
            <p:spPr>
              <a:xfrm>
                <a:off x="53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60"/>
              <p:cNvSpPr/>
              <p:nvPr/>
            </p:nvSpPr>
            <p:spPr>
              <a:xfrm>
                <a:off x="54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60"/>
              <p:cNvSpPr/>
              <p:nvPr/>
            </p:nvSpPr>
            <p:spPr>
              <a:xfrm>
                <a:off x="55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60"/>
              <p:cNvSpPr/>
              <p:nvPr/>
            </p:nvSpPr>
            <p:spPr>
              <a:xfrm>
                <a:off x="56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60"/>
            <p:cNvSpPr/>
            <p:nvPr/>
          </p:nvSpPr>
          <p:spPr>
            <a:xfrm>
              <a:off x="429" y="0"/>
              <a:ext cx="5331" cy="432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60"/>
            <p:cNvSpPr/>
            <p:nvPr/>
          </p:nvSpPr>
          <p:spPr>
            <a:xfrm>
              <a:off x="0" y="0"/>
              <a:ext cx="5760" cy="321"/>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60"/>
          <p:cNvSpPr/>
          <p:nvPr/>
        </p:nvSpPr>
        <p:spPr>
          <a:xfrm>
            <a:off x="3505200" y="2590800"/>
            <a:ext cx="4892675" cy="762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60"/>
          <p:cNvSpPr txBox="1"/>
          <p:nvPr>
            <p:ph type="ctrTitle"/>
          </p:nvPr>
        </p:nvSpPr>
        <p:spPr>
          <a:xfrm>
            <a:off x="779463" y="1887538"/>
            <a:ext cx="7678737" cy="64135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0"/>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6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6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7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71"/>
          <p:cNvSpPr txBox="1"/>
          <p:nvPr>
            <p:ph idx="1" type="body"/>
          </p:nvPr>
        </p:nvSpPr>
        <p:spPr>
          <a:xfrm rot="5400000">
            <a:off x="2872582" y="-54768"/>
            <a:ext cx="4191000" cy="8110537"/>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7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7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7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72"/>
          <p:cNvSpPr txBox="1"/>
          <p:nvPr>
            <p:ph type="title"/>
          </p:nvPr>
        </p:nvSpPr>
        <p:spPr>
          <a:xfrm rot="5400000">
            <a:off x="5457429" y="2518966"/>
            <a:ext cx="5113337" cy="2040731"/>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72"/>
          <p:cNvSpPr txBox="1"/>
          <p:nvPr>
            <p:ph idx="1" type="body"/>
          </p:nvPr>
        </p:nvSpPr>
        <p:spPr>
          <a:xfrm rot="5400000">
            <a:off x="1316815" y="537387"/>
            <a:ext cx="5113337" cy="600389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7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7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7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63"/>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63"/>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6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81" name="Google Shape;281;p6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82" name="Google Shape;282;p6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73"/>
          <p:cNvGrpSpPr/>
          <p:nvPr/>
        </p:nvGrpSpPr>
        <p:grpSpPr>
          <a:xfrm>
            <a:off x="-3175" y="0"/>
            <a:ext cx="9147175" cy="6867525"/>
            <a:chOff x="-2" y="0"/>
            <a:chExt cx="5762" cy="4326"/>
          </a:xfrm>
        </p:grpSpPr>
        <p:grpSp>
          <p:nvGrpSpPr>
            <p:cNvPr id="285" name="Google Shape;285;p73"/>
            <p:cNvGrpSpPr/>
            <p:nvPr/>
          </p:nvGrpSpPr>
          <p:grpSpPr>
            <a:xfrm>
              <a:off x="-2" y="0"/>
              <a:ext cx="5712" cy="4326"/>
              <a:chOff x="-2" y="0"/>
              <a:chExt cx="5712" cy="4326"/>
            </a:xfrm>
          </p:grpSpPr>
          <p:sp>
            <p:nvSpPr>
              <p:cNvPr id="286" name="Google Shape;286;p73"/>
              <p:cNvSpPr/>
              <p:nvPr/>
            </p:nvSpPr>
            <p:spPr>
              <a:xfrm>
                <a:off x="-2"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7" name="Google Shape;287;p73"/>
              <p:cNvSpPr/>
              <p:nvPr/>
            </p:nvSpPr>
            <p:spPr>
              <a:xfrm>
                <a:off x="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8" name="Google Shape;288;p73"/>
              <p:cNvSpPr/>
              <p:nvPr/>
            </p:nvSpPr>
            <p:spPr>
              <a:xfrm>
                <a:off x="1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9" name="Google Shape;289;p73"/>
              <p:cNvSpPr/>
              <p:nvPr/>
            </p:nvSpPr>
            <p:spPr>
              <a:xfrm>
                <a:off x="2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0" name="Google Shape;290;p73"/>
              <p:cNvSpPr/>
              <p:nvPr/>
            </p:nvSpPr>
            <p:spPr>
              <a:xfrm>
                <a:off x="3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1" name="Google Shape;291;p73"/>
              <p:cNvSpPr/>
              <p:nvPr/>
            </p:nvSpPr>
            <p:spPr>
              <a:xfrm>
                <a:off x="4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2" name="Google Shape;292;p73"/>
              <p:cNvSpPr/>
              <p:nvPr/>
            </p:nvSpPr>
            <p:spPr>
              <a:xfrm>
                <a:off x="5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3" name="Google Shape;293;p73"/>
              <p:cNvSpPr/>
              <p:nvPr/>
            </p:nvSpPr>
            <p:spPr>
              <a:xfrm>
                <a:off x="6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4" name="Google Shape;294;p73"/>
              <p:cNvSpPr/>
              <p:nvPr/>
            </p:nvSpPr>
            <p:spPr>
              <a:xfrm>
                <a:off x="7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5" name="Google Shape;295;p73"/>
              <p:cNvSpPr/>
              <p:nvPr/>
            </p:nvSpPr>
            <p:spPr>
              <a:xfrm>
                <a:off x="8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6" name="Google Shape;296;p73"/>
              <p:cNvSpPr/>
              <p:nvPr/>
            </p:nvSpPr>
            <p:spPr>
              <a:xfrm>
                <a:off x="9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7" name="Google Shape;297;p73"/>
              <p:cNvSpPr/>
              <p:nvPr/>
            </p:nvSpPr>
            <p:spPr>
              <a:xfrm>
                <a:off x="10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8" name="Google Shape;298;p73"/>
              <p:cNvSpPr/>
              <p:nvPr/>
            </p:nvSpPr>
            <p:spPr>
              <a:xfrm>
                <a:off x="11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9" name="Google Shape;299;p73"/>
              <p:cNvSpPr/>
              <p:nvPr/>
            </p:nvSpPr>
            <p:spPr>
              <a:xfrm>
                <a:off x="12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0" name="Google Shape;300;p73"/>
              <p:cNvSpPr/>
              <p:nvPr/>
            </p:nvSpPr>
            <p:spPr>
              <a:xfrm>
                <a:off x="13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1" name="Google Shape;301;p73"/>
              <p:cNvSpPr/>
              <p:nvPr/>
            </p:nvSpPr>
            <p:spPr>
              <a:xfrm>
                <a:off x="14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2" name="Google Shape;302;p73"/>
              <p:cNvSpPr/>
              <p:nvPr/>
            </p:nvSpPr>
            <p:spPr>
              <a:xfrm>
                <a:off x="15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3" name="Google Shape;303;p73"/>
              <p:cNvSpPr/>
              <p:nvPr/>
            </p:nvSpPr>
            <p:spPr>
              <a:xfrm>
                <a:off x="16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4" name="Google Shape;304;p73"/>
              <p:cNvSpPr/>
              <p:nvPr/>
            </p:nvSpPr>
            <p:spPr>
              <a:xfrm>
                <a:off x="17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5" name="Google Shape;305;p73"/>
              <p:cNvSpPr/>
              <p:nvPr/>
            </p:nvSpPr>
            <p:spPr>
              <a:xfrm>
                <a:off x="18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6" name="Google Shape;306;p73"/>
              <p:cNvSpPr/>
              <p:nvPr/>
            </p:nvSpPr>
            <p:spPr>
              <a:xfrm>
                <a:off x="19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7" name="Google Shape;307;p73"/>
              <p:cNvSpPr/>
              <p:nvPr/>
            </p:nvSpPr>
            <p:spPr>
              <a:xfrm>
                <a:off x="20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8" name="Google Shape;308;p73"/>
              <p:cNvSpPr/>
              <p:nvPr/>
            </p:nvSpPr>
            <p:spPr>
              <a:xfrm>
                <a:off x="21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9" name="Google Shape;309;p73"/>
              <p:cNvSpPr/>
              <p:nvPr/>
            </p:nvSpPr>
            <p:spPr>
              <a:xfrm>
                <a:off x="22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0" name="Google Shape;310;p73"/>
              <p:cNvSpPr/>
              <p:nvPr/>
            </p:nvSpPr>
            <p:spPr>
              <a:xfrm>
                <a:off x="23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1" name="Google Shape;311;p73"/>
              <p:cNvSpPr/>
              <p:nvPr/>
            </p:nvSpPr>
            <p:spPr>
              <a:xfrm>
                <a:off x="23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2" name="Google Shape;312;p73"/>
              <p:cNvSpPr/>
              <p:nvPr/>
            </p:nvSpPr>
            <p:spPr>
              <a:xfrm>
                <a:off x="24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3" name="Google Shape;313;p73"/>
              <p:cNvSpPr/>
              <p:nvPr/>
            </p:nvSpPr>
            <p:spPr>
              <a:xfrm>
                <a:off x="25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4" name="Google Shape;314;p73"/>
              <p:cNvSpPr/>
              <p:nvPr/>
            </p:nvSpPr>
            <p:spPr>
              <a:xfrm>
                <a:off x="26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5" name="Google Shape;315;p73"/>
              <p:cNvSpPr/>
              <p:nvPr/>
            </p:nvSpPr>
            <p:spPr>
              <a:xfrm>
                <a:off x="27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6" name="Google Shape;316;p73"/>
              <p:cNvSpPr/>
              <p:nvPr/>
            </p:nvSpPr>
            <p:spPr>
              <a:xfrm>
                <a:off x="28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7" name="Google Shape;317;p73"/>
              <p:cNvSpPr/>
              <p:nvPr/>
            </p:nvSpPr>
            <p:spPr>
              <a:xfrm>
                <a:off x="29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8" name="Google Shape;318;p73"/>
              <p:cNvSpPr/>
              <p:nvPr/>
            </p:nvSpPr>
            <p:spPr>
              <a:xfrm>
                <a:off x="30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9" name="Google Shape;319;p73"/>
              <p:cNvSpPr/>
              <p:nvPr/>
            </p:nvSpPr>
            <p:spPr>
              <a:xfrm>
                <a:off x="31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0" name="Google Shape;320;p73"/>
              <p:cNvSpPr/>
              <p:nvPr/>
            </p:nvSpPr>
            <p:spPr>
              <a:xfrm>
                <a:off x="32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1" name="Google Shape;321;p73"/>
              <p:cNvSpPr/>
              <p:nvPr/>
            </p:nvSpPr>
            <p:spPr>
              <a:xfrm>
                <a:off x="335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2" name="Google Shape;322;p73"/>
              <p:cNvSpPr/>
              <p:nvPr/>
            </p:nvSpPr>
            <p:spPr>
              <a:xfrm>
                <a:off x="345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3" name="Google Shape;323;p73"/>
              <p:cNvSpPr/>
              <p:nvPr/>
            </p:nvSpPr>
            <p:spPr>
              <a:xfrm>
                <a:off x="355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4" name="Google Shape;324;p73"/>
              <p:cNvSpPr/>
              <p:nvPr/>
            </p:nvSpPr>
            <p:spPr>
              <a:xfrm>
                <a:off x="364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5" name="Google Shape;325;p73"/>
              <p:cNvSpPr/>
              <p:nvPr/>
            </p:nvSpPr>
            <p:spPr>
              <a:xfrm>
                <a:off x="374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6" name="Google Shape;326;p73"/>
              <p:cNvSpPr/>
              <p:nvPr/>
            </p:nvSpPr>
            <p:spPr>
              <a:xfrm>
                <a:off x="383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7" name="Google Shape;327;p73"/>
              <p:cNvSpPr/>
              <p:nvPr/>
            </p:nvSpPr>
            <p:spPr>
              <a:xfrm>
                <a:off x="393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8" name="Google Shape;328;p73"/>
              <p:cNvSpPr/>
              <p:nvPr/>
            </p:nvSpPr>
            <p:spPr>
              <a:xfrm>
                <a:off x="403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9" name="Google Shape;329;p73"/>
              <p:cNvSpPr/>
              <p:nvPr/>
            </p:nvSpPr>
            <p:spPr>
              <a:xfrm>
                <a:off x="412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0" name="Google Shape;330;p73"/>
              <p:cNvSpPr/>
              <p:nvPr/>
            </p:nvSpPr>
            <p:spPr>
              <a:xfrm>
                <a:off x="422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1" name="Google Shape;331;p73"/>
              <p:cNvSpPr/>
              <p:nvPr/>
            </p:nvSpPr>
            <p:spPr>
              <a:xfrm>
                <a:off x="431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2" name="Google Shape;332;p73"/>
              <p:cNvSpPr/>
              <p:nvPr/>
            </p:nvSpPr>
            <p:spPr>
              <a:xfrm>
                <a:off x="441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3" name="Google Shape;333;p73"/>
              <p:cNvSpPr/>
              <p:nvPr/>
            </p:nvSpPr>
            <p:spPr>
              <a:xfrm>
                <a:off x="451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4" name="Google Shape;334;p73"/>
              <p:cNvSpPr/>
              <p:nvPr/>
            </p:nvSpPr>
            <p:spPr>
              <a:xfrm>
                <a:off x="460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5" name="Google Shape;335;p73"/>
              <p:cNvSpPr/>
              <p:nvPr/>
            </p:nvSpPr>
            <p:spPr>
              <a:xfrm>
                <a:off x="470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6" name="Google Shape;336;p73"/>
              <p:cNvSpPr/>
              <p:nvPr/>
            </p:nvSpPr>
            <p:spPr>
              <a:xfrm>
                <a:off x="479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7" name="Google Shape;337;p73"/>
              <p:cNvSpPr/>
              <p:nvPr/>
            </p:nvSpPr>
            <p:spPr>
              <a:xfrm>
                <a:off x="489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8" name="Google Shape;338;p73"/>
              <p:cNvSpPr/>
              <p:nvPr/>
            </p:nvSpPr>
            <p:spPr>
              <a:xfrm>
                <a:off x="499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9" name="Google Shape;339;p73"/>
              <p:cNvSpPr/>
              <p:nvPr/>
            </p:nvSpPr>
            <p:spPr>
              <a:xfrm>
                <a:off x="508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0" name="Google Shape;340;p73"/>
              <p:cNvSpPr/>
              <p:nvPr/>
            </p:nvSpPr>
            <p:spPr>
              <a:xfrm>
                <a:off x="518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1" name="Google Shape;341;p73"/>
              <p:cNvSpPr/>
              <p:nvPr/>
            </p:nvSpPr>
            <p:spPr>
              <a:xfrm>
                <a:off x="527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2" name="Google Shape;342;p73"/>
              <p:cNvSpPr/>
              <p:nvPr/>
            </p:nvSpPr>
            <p:spPr>
              <a:xfrm>
                <a:off x="537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3" name="Google Shape;343;p73"/>
              <p:cNvSpPr/>
              <p:nvPr/>
            </p:nvSpPr>
            <p:spPr>
              <a:xfrm>
                <a:off x="547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4" name="Google Shape;344;p73"/>
              <p:cNvSpPr/>
              <p:nvPr/>
            </p:nvSpPr>
            <p:spPr>
              <a:xfrm>
                <a:off x="556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5" name="Google Shape;345;p73"/>
              <p:cNvSpPr/>
              <p:nvPr/>
            </p:nvSpPr>
            <p:spPr>
              <a:xfrm>
                <a:off x="566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346" name="Google Shape;346;p73"/>
            <p:cNvSpPr/>
            <p:nvPr/>
          </p:nvSpPr>
          <p:spPr>
            <a:xfrm>
              <a:off x="429" y="0"/>
              <a:ext cx="5331" cy="432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7" name="Google Shape;347;p73"/>
            <p:cNvSpPr/>
            <p:nvPr/>
          </p:nvSpPr>
          <p:spPr>
            <a:xfrm>
              <a:off x="0" y="0"/>
              <a:ext cx="5760" cy="321"/>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348" name="Google Shape;348;p73"/>
          <p:cNvSpPr/>
          <p:nvPr/>
        </p:nvSpPr>
        <p:spPr>
          <a:xfrm>
            <a:off x="3505200" y="2590800"/>
            <a:ext cx="4892675" cy="76200"/>
          </a:xfrm>
          <a:prstGeom prst="rect">
            <a:avLst/>
          </a:prstGeom>
          <a:solidFill>
            <a:schemeClr val="hlink">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349" name="Google Shape;349;p73"/>
          <p:cNvSpPr txBox="1"/>
          <p:nvPr>
            <p:ph type="ctrTitle"/>
          </p:nvPr>
        </p:nvSpPr>
        <p:spPr>
          <a:xfrm>
            <a:off x="779463" y="1887538"/>
            <a:ext cx="7678737" cy="64135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73"/>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7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2" name="Google Shape;352;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3" name="Google Shape;353;p7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4" name="Shape 354"/>
        <p:cNvGrpSpPr/>
        <p:nvPr/>
      </p:nvGrpSpPr>
      <p:grpSpPr>
        <a:xfrm>
          <a:off x="0" y="0"/>
          <a:ext cx="0" cy="0"/>
          <a:chOff x="0" y="0"/>
          <a:chExt cx="0" cy="0"/>
        </a:xfrm>
      </p:grpSpPr>
      <p:sp>
        <p:nvSpPr>
          <p:cNvPr id="355" name="Google Shape;355;p7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7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357" name="Google Shape;357;p7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8" name="Google Shape;358;p7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59" name="Google Shape;359;p7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0" name="Shape 360"/>
        <p:cNvGrpSpPr/>
        <p:nvPr/>
      </p:nvGrpSpPr>
      <p:grpSpPr>
        <a:xfrm>
          <a:off x="0" y="0"/>
          <a:ext cx="0" cy="0"/>
          <a:chOff x="0" y="0"/>
          <a:chExt cx="0" cy="0"/>
        </a:xfrm>
      </p:grpSpPr>
      <p:sp>
        <p:nvSpPr>
          <p:cNvPr id="361" name="Google Shape;361;p7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75"/>
          <p:cNvSpPr txBox="1"/>
          <p:nvPr>
            <p:ph idx="1" type="body"/>
          </p:nvPr>
        </p:nvSpPr>
        <p:spPr>
          <a:xfrm>
            <a:off x="912813"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63" name="Google Shape;363;p75"/>
          <p:cNvSpPr txBox="1"/>
          <p:nvPr>
            <p:ph idx="2" type="body"/>
          </p:nvPr>
        </p:nvSpPr>
        <p:spPr>
          <a:xfrm>
            <a:off x="5049187"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64" name="Google Shape;364;p7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65" name="Google Shape;365;p7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66" name="Google Shape;366;p7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7" name="Shape 367"/>
        <p:cNvGrpSpPr/>
        <p:nvPr/>
      </p:nvGrpSpPr>
      <p:grpSpPr>
        <a:xfrm>
          <a:off x="0" y="0"/>
          <a:ext cx="0" cy="0"/>
          <a:chOff x="0" y="0"/>
          <a:chExt cx="0" cy="0"/>
        </a:xfrm>
      </p:grpSpPr>
      <p:sp>
        <p:nvSpPr>
          <p:cNvPr id="368" name="Google Shape;368;p76"/>
          <p:cNvSpPr txBox="1"/>
          <p:nvPr>
            <p:ph type="title"/>
          </p:nvPr>
        </p:nvSpPr>
        <p:spPr>
          <a:xfrm>
            <a:off x="629841" y="365125"/>
            <a:ext cx="7886700" cy="1325563"/>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76"/>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370" name="Google Shape;370;p76"/>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71" name="Google Shape;371;p7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372" name="Google Shape;372;p7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373" name="Google Shape;373;p7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4" name="Google Shape;374;p7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5" name="Google Shape;375;p7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6" name="Shape 376"/>
        <p:cNvGrpSpPr/>
        <p:nvPr/>
      </p:nvGrpSpPr>
      <p:grpSpPr>
        <a:xfrm>
          <a:off x="0" y="0"/>
          <a:ext cx="0" cy="0"/>
          <a:chOff x="0" y="0"/>
          <a:chExt cx="0" cy="0"/>
        </a:xfrm>
      </p:grpSpPr>
      <p:sp>
        <p:nvSpPr>
          <p:cNvPr id="377" name="Google Shape;377;p7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7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79" name="Google Shape;379;p7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0" name="Google Shape;380;p7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1" name="Shape 381"/>
        <p:cNvGrpSpPr/>
        <p:nvPr/>
      </p:nvGrpSpPr>
      <p:grpSpPr>
        <a:xfrm>
          <a:off x="0" y="0"/>
          <a:ext cx="0" cy="0"/>
          <a:chOff x="0" y="0"/>
          <a:chExt cx="0" cy="0"/>
        </a:xfrm>
      </p:grpSpPr>
      <p:sp>
        <p:nvSpPr>
          <p:cNvPr id="382" name="Google Shape;382;p7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3" name="Google Shape;383;p7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84" name="Google Shape;384;p7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5" name="Shape 385"/>
        <p:cNvGrpSpPr/>
        <p:nvPr/>
      </p:nvGrpSpPr>
      <p:grpSpPr>
        <a:xfrm>
          <a:off x="0" y="0"/>
          <a:ext cx="0" cy="0"/>
          <a:chOff x="0" y="0"/>
          <a:chExt cx="0" cy="0"/>
        </a:xfrm>
      </p:grpSpPr>
      <p:sp>
        <p:nvSpPr>
          <p:cNvPr id="386" name="Google Shape;386;p7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79"/>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388" name="Google Shape;388;p7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389" name="Google Shape;389;p7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0" name="Google Shape;390;p7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1" name="Google Shape;391;p7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6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1"/>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6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6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6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2" name="Shape 392"/>
        <p:cNvGrpSpPr/>
        <p:nvPr/>
      </p:nvGrpSpPr>
      <p:grpSpPr>
        <a:xfrm>
          <a:off x="0" y="0"/>
          <a:ext cx="0" cy="0"/>
          <a:chOff x="0" y="0"/>
          <a:chExt cx="0" cy="0"/>
        </a:xfrm>
      </p:grpSpPr>
      <p:sp>
        <p:nvSpPr>
          <p:cNvPr id="393" name="Google Shape;393;p8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80"/>
          <p:cNvSpPr/>
          <p:nvPr>
            <p:ph idx="2" type="pic"/>
          </p:nvPr>
        </p:nvSpPr>
        <p:spPr>
          <a:xfrm>
            <a:off x="3887391" y="987425"/>
            <a:ext cx="4629150" cy="4873625"/>
          </a:xfrm>
          <a:prstGeom prst="rect">
            <a:avLst/>
          </a:prstGeom>
          <a:noFill/>
          <a:ln>
            <a:noFill/>
          </a:ln>
        </p:spPr>
      </p:sp>
      <p:sp>
        <p:nvSpPr>
          <p:cNvPr id="395" name="Google Shape;395;p8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396" name="Google Shape;396;p8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7" name="Google Shape;397;p8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398" name="Google Shape;398;p8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9" name="Shape 399"/>
        <p:cNvGrpSpPr/>
        <p:nvPr/>
      </p:nvGrpSpPr>
      <p:grpSpPr>
        <a:xfrm>
          <a:off x="0" y="0"/>
          <a:ext cx="0" cy="0"/>
          <a:chOff x="0" y="0"/>
          <a:chExt cx="0" cy="0"/>
        </a:xfrm>
      </p:grpSpPr>
      <p:sp>
        <p:nvSpPr>
          <p:cNvPr id="400" name="Google Shape;400;p8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81"/>
          <p:cNvSpPr txBox="1"/>
          <p:nvPr>
            <p:ph idx="1" type="body"/>
          </p:nvPr>
        </p:nvSpPr>
        <p:spPr>
          <a:xfrm rot="5400000">
            <a:off x="2872582" y="-54768"/>
            <a:ext cx="4191000" cy="8110537"/>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402" name="Google Shape;402;p8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3" name="Google Shape;403;p8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4" name="Google Shape;404;p8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5" name="Shape 405"/>
        <p:cNvGrpSpPr/>
        <p:nvPr/>
      </p:nvGrpSpPr>
      <p:grpSpPr>
        <a:xfrm>
          <a:off x="0" y="0"/>
          <a:ext cx="0" cy="0"/>
          <a:chOff x="0" y="0"/>
          <a:chExt cx="0" cy="0"/>
        </a:xfrm>
      </p:grpSpPr>
      <p:sp>
        <p:nvSpPr>
          <p:cNvPr id="406" name="Google Shape;406;p82"/>
          <p:cNvSpPr txBox="1"/>
          <p:nvPr>
            <p:ph type="title"/>
          </p:nvPr>
        </p:nvSpPr>
        <p:spPr>
          <a:xfrm rot="5400000">
            <a:off x="5457429" y="2518966"/>
            <a:ext cx="5113337" cy="2040731"/>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82"/>
          <p:cNvSpPr txBox="1"/>
          <p:nvPr>
            <p:ph idx="1" type="body"/>
          </p:nvPr>
        </p:nvSpPr>
        <p:spPr>
          <a:xfrm rot="5400000">
            <a:off x="1316815" y="537387"/>
            <a:ext cx="5113337" cy="600389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408" name="Google Shape;408;p8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09" name="Google Shape;409;p8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410" name="Google Shape;410;p8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6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6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6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6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6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65"/>
          <p:cNvSpPr txBox="1"/>
          <p:nvPr>
            <p:ph idx="1" type="body"/>
          </p:nvPr>
        </p:nvSpPr>
        <p:spPr>
          <a:xfrm>
            <a:off x="912813"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65"/>
          <p:cNvSpPr txBox="1"/>
          <p:nvPr>
            <p:ph idx="2" type="body"/>
          </p:nvPr>
        </p:nvSpPr>
        <p:spPr>
          <a:xfrm>
            <a:off x="5049187" y="1905000"/>
            <a:ext cx="3974163"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6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6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6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66"/>
          <p:cNvSpPr txBox="1"/>
          <p:nvPr>
            <p:ph type="title"/>
          </p:nvPr>
        </p:nvSpPr>
        <p:spPr>
          <a:xfrm>
            <a:off x="629841" y="365125"/>
            <a:ext cx="7886700" cy="1325563"/>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66"/>
          <p:cNvSpPr txBox="1"/>
          <p:nvPr>
            <p:ph idx="1" type="body"/>
          </p:nvPr>
        </p:nvSpPr>
        <p:spPr>
          <a:xfrm>
            <a:off x="629841"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66"/>
          <p:cNvSpPr txBox="1"/>
          <p:nvPr>
            <p:ph idx="2" type="body"/>
          </p:nvPr>
        </p:nvSpPr>
        <p:spPr>
          <a:xfrm>
            <a:off x="629841" y="2505075"/>
            <a:ext cx="3868340"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6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6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6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6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6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6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6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6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6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6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6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6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6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69"/>
          <p:cNvSpPr txBox="1"/>
          <p:nvPr>
            <p:ph idx="1" type="body"/>
          </p:nvPr>
        </p:nvSpPr>
        <p:spPr>
          <a:xfrm>
            <a:off x="3887391" y="987425"/>
            <a:ext cx="4629150" cy="48736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6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6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6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6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7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0"/>
          <p:cNvSpPr/>
          <p:nvPr>
            <p:ph idx="2" type="pic"/>
          </p:nvPr>
        </p:nvSpPr>
        <p:spPr>
          <a:xfrm>
            <a:off x="3887391" y="987425"/>
            <a:ext cx="4629150" cy="4873625"/>
          </a:xfrm>
          <a:prstGeom prst="rect">
            <a:avLst/>
          </a:prstGeom>
          <a:noFill/>
          <a:ln>
            <a:noFill/>
          </a:ln>
        </p:spPr>
      </p:sp>
      <p:sp>
        <p:nvSpPr>
          <p:cNvPr id="192" name="Google Shape;192;p7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7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7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7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9"/>
          <p:cNvGrpSpPr/>
          <p:nvPr/>
        </p:nvGrpSpPr>
        <p:grpSpPr>
          <a:xfrm>
            <a:off x="0" y="0"/>
            <a:ext cx="9147175" cy="6867525"/>
            <a:chOff x="0" y="0"/>
            <a:chExt cx="5762" cy="4326"/>
          </a:xfrm>
        </p:grpSpPr>
        <p:sp>
          <p:nvSpPr>
            <p:cNvPr id="7" name="Google Shape;7;p59"/>
            <p:cNvSpPr/>
            <p:nvPr/>
          </p:nvSpPr>
          <p:spPr>
            <a:xfrm>
              <a:off x="0"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59"/>
            <p:cNvSpPr/>
            <p:nvPr/>
          </p:nvSpPr>
          <p:spPr>
            <a:xfrm>
              <a:off x="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59"/>
            <p:cNvSpPr/>
            <p:nvPr/>
          </p:nvSpPr>
          <p:spPr>
            <a:xfrm>
              <a:off x="1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59"/>
            <p:cNvSpPr/>
            <p:nvPr/>
          </p:nvSpPr>
          <p:spPr>
            <a:xfrm>
              <a:off x="2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59"/>
            <p:cNvSpPr/>
            <p:nvPr/>
          </p:nvSpPr>
          <p:spPr>
            <a:xfrm>
              <a:off x="3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59"/>
            <p:cNvSpPr/>
            <p:nvPr/>
          </p:nvSpPr>
          <p:spPr>
            <a:xfrm>
              <a:off x="4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59"/>
            <p:cNvSpPr/>
            <p:nvPr/>
          </p:nvSpPr>
          <p:spPr>
            <a:xfrm>
              <a:off x="5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59"/>
            <p:cNvSpPr/>
            <p:nvPr/>
          </p:nvSpPr>
          <p:spPr>
            <a:xfrm>
              <a:off x="6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59"/>
            <p:cNvSpPr/>
            <p:nvPr/>
          </p:nvSpPr>
          <p:spPr>
            <a:xfrm>
              <a:off x="7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59"/>
            <p:cNvSpPr/>
            <p:nvPr/>
          </p:nvSpPr>
          <p:spPr>
            <a:xfrm>
              <a:off x="8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59"/>
            <p:cNvSpPr/>
            <p:nvPr/>
          </p:nvSpPr>
          <p:spPr>
            <a:xfrm>
              <a:off x="9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59"/>
            <p:cNvSpPr/>
            <p:nvPr/>
          </p:nvSpPr>
          <p:spPr>
            <a:xfrm>
              <a:off x="10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59"/>
            <p:cNvSpPr/>
            <p:nvPr/>
          </p:nvSpPr>
          <p:spPr>
            <a:xfrm>
              <a:off x="11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59"/>
            <p:cNvSpPr/>
            <p:nvPr/>
          </p:nvSpPr>
          <p:spPr>
            <a:xfrm>
              <a:off x="12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59"/>
            <p:cNvSpPr/>
            <p:nvPr/>
          </p:nvSpPr>
          <p:spPr>
            <a:xfrm>
              <a:off x="13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59"/>
            <p:cNvSpPr/>
            <p:nvPr/>
          </p:nvSpPr>
          <p:spPr>
            <a:xfrm>
              <a:off x="14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59"/>
            <p:cNvSpPr/>
            <p:nvPr/>
          </p:nvSpPr>
          <p:spPr>
            <a:xfrm>
              <a:off x="15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59"/>
            <p:cNvSpPr/>
            <p:nvPr/>
          </p:nvSpPr>
          <p:spPr>
            <a:xfrm>
              <a:off x="16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59"/>
            <p:cNvSpPr/>
            <p:nvPr/>
          </p:nvSpPr>
          <p:spPr>
            <a:xfrm>
              <a:off x="17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59"/>
            <p:cNvSpPr/>
            <p:nvPr/>
          </p:nvSpPr>
          <p:spPr>
            <a:xfrm>
              <a:off x="18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59"/>
            <p:cNvSpPr/>
            <p:nvPr/>
          </p:nvSpPr>
          <p:spPr>
            <a:xfrm>
              <a:off x="19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59"/>
            <p:cNvSpPr/>
            <p:nvPr/>
          </p:nvSpPr>
          <p:spPr>
            <a:xfrm>
              <a:off x="20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59"/>
            <p:cNvSpPr/>
            <p:nvPr/>
          </p:nvSpPr>
          <p:spPr>
            <a:xfrm>
              <a:off x="21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59"/>
            <p:cNvSpPr/>
            <p:nvPr/>
          </p:nvSpPr>
          <p:spPr>
            <a:xfrm>
              <a:off x="22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59"/>
            <p:cNvSpPr/>
            <p:nvPr/>
          </p:nvSpPr>
          <p:spPr>
            <a:xfrm>
              <a:off x="23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59"/>
            <p:cNvSpPr/>
            <p:nvPr/>
          </p:nvSpPr>
          <p:spPr>
            <a:xfrm>
              <a:off x="24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59"/>
            <p:cNvSpPr/>
            <p:nvPr/>
          </p:nvSpPr>
          <p:spPr>
            <a:xfrm>
              <a:off x="24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59"/>
            <p:cNvSpPr/>
            <p:nvPr/>
          </p:nvSpPr>
          <p:spPr>
            <a:xfrm>
              <a:off x="25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59"/>
            <p:cNvSpPr/>
            <p:nvPr/>
          </p:nvSpPr>
          <p:spPr>
            <a:xfrm>
              <a:off x="26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59"/>
            <p:cNvSpPr/>
            <p:nvPr/>
          </p:nvSpPr>
          <p:spPr>
            <a:xfrm>
              <a:off x="27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59"/>
            <p:cNvSpPr/>
            <p:nvPr/>
          </p:nvSpPr>
          <p:spPr>
            <a:xfrm>
              <a:off x="28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59"/>
            <p:cNvSpPr/>
            <p:nvPr/>
          </p:nvSpPr>
          <p:spPr>
            <a:xfrm>
              <a:off x="29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59"/>
            <p:cNvSpPr/>
            <p:nvPr/>
          </p:nvSpPr>
          <p:spPr>
            <a:xfrm>
              <a:off x="30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59"/>
            <p:cNvSpPr/>
            <p:nvPr/>
          </p:nvSpPr>
          <p:spPr>
            <a:xfrm>
              <a:off x="31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59"/>
            <p:cNvSpPr/>
            <p:nvPr/>
          </p:nvSpPr>
          <p:spPr>
            <a:xfrm>
              <a:off x="32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59"/>
            <p:cNvSpPr/>
            <p:nvPr/>
          </p:nvSpPr>
          <p:spPr>
            <a:xfrm>
              <a:off x="33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59"/>
            <p:cNvSpPr/>
            <p:nvPr/>
          </p:nvSpPr>
          <p:spPr>
            <a:xfrm>
              <a:off x="34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59"/>
            <p:cNvSpPr/>
            <p:nvPr/>
          </p:nvSpPr>
          <p:spPr>
            <a:xfrm>
              <a:off x="35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59"/>
            <p:cNvSpPr/>
            <p:nvPr/>
          </p:nvSpPr>
          <p:spPr>
            <a:xfrm>
              <a:off x="36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59"/>
            <p:cNvSpPr/>
            <p:nvPr/>
          </p:nvSpPr>
          <p:spPr>
            <a:xfrm>
              <a:off x="37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59"/>
            <p:cNvSpPr/>
            <p:nvPr/>
          </p:nvSpPr>
          <p:spPr>
            <a:xfrm>
              <a:off x="38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59"/>
            <p:cNvSpPr/>
            <p:nvPr/>
          </p:nvSpPr>
          <p:spPr>
            <a:xfrm>
              <a:off x="39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59"/>
            <p:cNvSpPr/>
            <p:nvPr/>
          </p:nvSpPr>
          <p:spPr>
            <a:xfrm>
              <a:off x="40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59"/>
            <p:cNvSpPr/>
            <p:nvPr/>
          </p:nvSpPr>
          <p:spPr>
            <a:xfrm>
              <a:off x="41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59"/>
            <p:cNvSpPr/>
            <p:nvPr/>
          </p:nvSpPr>
          <p:spPr>
            <a:xfrm>
              <a:off x="42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59"/>
            <p:cNvSpPr/>
            <p:nvPr/>
          </p:nvSpPr>
          <p:spPr>
            <a:xfrm>
              <a:off x="43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59"/>
            <p:cNvSpPr/>
            <p:nvPr/>
          </p:nvSpPr>
          <p:spPr>
            <a:xfrm>
              <a:off x="44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59"/>
            <p:cNvSpPr/>
            <p:nvPr/>
          </p:nvSpPr>
          <p:spPr>
            <a:xfrm>
              <a:off x="45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59"/>
            <p:cNvSpPr/>
            <p:nvPr/>
          </p:nvSpPr>
          <p:spPr>
            <a:xfrm>
              <a:off x="46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59"/>
            <p:cNvSpPr/>
            <p:nvPr/>
          </p:nvSpPr>
          <p:spPr>
            <a:xfrm>
              <a:off x="47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59"/>
            <p:cNvSpPr/>
            <p:nvPr/>
          </p:nvSpPr>
          <p:spPr>
            <a:xfrm>
              <a:off x="48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59"/>
            <p:cNvSpPr/>
            <p:nvPr/>
          </p:nvSpPr>
          <p:spPr>
            <a:xfrm>
              <a:off x="48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59"/>
            <p:cNvSpPr/>
            <p:nvPr/>
          </p:nvSpPr>
          <p:spPr>
            <a:xfrm>
              <a:off x="49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59"/>
            <p:cNvSpPr/>
            <p:nvPr/>
          </p:nvSpPr>
          <p:spPr>
            <a:xfrm>
              <a:off x="50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59"/>
            <p:cNvSpPr/>
            <p:nvPr/>
          </p:nvSpPr>
          <p:spPr>
            <a:xfrm>
              <a:off x="51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59"/>
            <p:cNvSpPr/>
            <p:nvPr/>
          </p:nvSpPr>
          <p:spPr>
            <a:xfrm>
              <a:off x="52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59"/>
            <p:cNvSpPr/>
            <p:nvPr/>
          </p:nvSpPr>
          <p:spPr>
            <a:xfrm>
              <a:off x="53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59"/>
            <p:cNvSpPr/>
            <p:nvPr/>
          </p:nvSpPr>
          <p:spPr>
            <a:xfrm>
              <a:off x="54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59"/>
            <p:cNvSpPr/>
            <p:nvPr/>
          </p:nvSpPr>
          <p:spPr>
            <a:xfrm>
              <a:off x="55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59"/>
            <p:cNvSpPr/>
            <p:nvPr/>
          </p:nvSpPr>
          <p:spPr>
            <a:xfrm>
              <a:off x="56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59"/>
            <p:cNvSpPr/>
            <p:nvPr/>
          </p:nvSpPr>
          <p:spPr>
            <a:xfrm>
              <a:off x="431" y="0"/>
              <a:ext cx="5331" cy="432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59"/>
            <p:cNvSpPr/>
            <p:nvPr/>
          </p:nvSpPr>
          <p:spPr>
            <a:xfrm>
              <a:off x="0" y="1081"/>
              <a:ext cx="4378" cy="47"/>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59"/>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59"/>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5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5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5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62"/>
          <p:cNvGrpSpPr/>
          <p:nvPr/>
        </p:nvGrpSpPr>
        <p:grpSpPr>
          <a:xfrm>
            <a:off x="0" y="0"/>
            <a:ext cx="9147175" cy="6867525"/>
            <a:chOff x="0" y="0"/>
            <a:chExt cx="5762" cy="4326"/>
          </a:xfrm>
        </p:grpSpPr>
        <p:sp>
          <p:nvSpPr>
            <p:cNvPr id="210" name="Google Shape;210;p62"/>
            <p:cNvSpPr/>
            <p:nvPr/>
          </p:nvSpPr>
          <p:spPr>
            <a:xfrm>
              <a:off x="0" y="0"/>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1" name="Google Shape;211;p62"/>
            <p:cNvSpPr/>
            <p:nvPr/>
          </p:nvSpPr>
          <p:spPr>
            <a:xfrm>
              <a:off x="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2" name="Google Shape;212;p62"/>
            <p:cNvSpPr/>
            <p:nvPr/>
          </p:nvSpPr>
          <p:spPr>
            <a:xfrm>
              <a:off x="1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3" name="Google Shape;213;p62"/>
            <p:cNvSpPr/>
            <p:nvPr/>
          </p:nvSpPr>
          <p:spPr>
            <a:xfrm>
              <a:off x="2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4" name="Google Shape;214;p62"/>
            <p:cNvSpPr/>
            <p:nvPr/>
          </p:nvSpPr>
          <p:spPr>
            <a:xfrm>
              <a:off x="3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5" name="Google Shape;215;p62"/>
            <p:cNvSpPr/>
            <p:nvPr/>
          </p:nvSpPr>
          <p:spPr>
            <a:xfrm>
              <a:off x="4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6" name="Google Shape;216;p62"/>
            <p:cNvSpPr/>
            <p:nvPr/>
          </p:nvSpPr>
          <p:spPr>
            <a:xfrm>
              <a:off x="5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7" name="Google Shape;217;p62"/>
            <p:cNvSpPr/>
            <p:nvPr/>
          </p:nvSpPr>
          <p:spPr>
            <a:xfrm>
              <a:off x="6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8" name="Google Shape;218;p62"/>
            <p:cNvSpPr/>
            <p:nvPr/>
          </p:nvSpPr>
          <p:spPr>
            <a:xfrm>
              <a:off x="7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9" name="Google Shape;219;p62"/>
            <p:cNvSpPr/>
            <p:nvPr/>
          </p:nvSpPr>
          <p:spPr>
            <a:xfrm>
              <a:off x="8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0" name="Google Shape;220;p62"/>
            <p:cNvSpPr/>
            <p:nvPr/>
          </p:nvSpPr>
          <p:spPr>
            <a:xfrm>
              <a:off x="9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1" name="Google Shape;221;p62"/>
            <p:cNvSpPr/>
            <p:nvPr/>
          </p:nvSpPr>
          <p:spPr>
            <a:xfrm>
              <a:off x="10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2" name="Google Shape;222;p62"/>
            <p:cNvSpPr/>
            <p:nvPr/>
          </p:nvSpPr>
          <p:spPr>
            <a:xfrm>
              <a:off x="11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3" name="Google Shape;223;p62"/>
            <p:cNvSpPr/>
            <p:nvPr/>
          </p:nvSpPr>
          <p:spPr>
            <a:xfrm>
              <a:off x="12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4" name="Google Shape;224;p62"/>
            <p:cNvSpPr/>
            <p:nvPr/>
          </p:nvSpPr>
          <p:spPr>
            <a:xfrm>
              <a:off x="13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5" name="Google Shape;225;p62"/>
            <p:cNvSpPr/>
            <p:nvPr/>
          </p:nvSpPr>
          <p:spPr>
            <a:xfrm>
              <a:off x="14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6" name="Google Shape;226;p62"/>
            <p:cNvSpPr/>
            <p:nvPr/>
          </p:nvSpPr>
          <p:spPr>
            <a:xfrm>
              <a:off x="15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7" name="Google Shape;227;p62"/>
            <p:cNvSpPr/>
            <p:nvPr/>
          </p:nvSpPr>
          <p:spPr>
            <a:xfrm>
              <a:off x="16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8" name="Google Shape;228;p62"/>
            <p:cNvSpPr/>
            <p:nvPr/>
          </p:nvSpPr>
          <p:spPr>
            <a:xfrm>
              <a:off x="17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9" name="Google Shape;229;p62"/>
            <p:cNvSpPr/>
            <p:nvPr/>
          </p:nvSpPr>
          <p:spPr>
            <a:xfrm>
              <a:off x="18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0" name="Google Shape;230;p62"/>
            <p:cNvSpPr/>
            <p:nvPr/>
          </p:nvSpPr>
          <p:spPr>
            <a:xfrm>
              <a:off x="19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1" name="Google Shape;231;p62"/>
            <p:cNvSpPr/>
            <p:nvPr/>
          </p:nvSpPr>
          <p:spPr>
            <a:xfrm>
              <a:off x="20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2" name="Google Shape;232;p62"/>
            <p:cNvSpPr/>
            <p:nvPr/>
          </p:nvSpPr>
          <p:spPr>
            <a:xfrm>
              <a:off x="21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3" name="Google Shape;233;p62"/>
            <p:cNvSpPr/>
            <p:nvPr/>
          </p:nvSpPr>
          <p:spPr>
            <a:xfrm>
              <a:off x="22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4" name="Google Shape;234;p62"/>
            <p:cNvSpPr/>
            <p:nvPr/>
          </p:nvSpPr>
          <p:spPr>
            <a:xfrm>
              <a:off x="23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5" name="Google Shape;235;p62"/>
            <p:cNvSpPr/>
            <p:nvPr/>
          </p:nvSpPr>
          <p:spPr>
            <a:xfrm>
              <a:off x="24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6" name="Google Shape;236;p62"/>
            <p:cNvSpPr/>
            <p:nvPr/>
          </p:nvSpPr>
          <p:spPr>
            <a:xfrm>
              <a:off x="24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7" name="Google Shape;237;p62"/>
            <p:cNvSpPr/>
            <p:nvPr/>
          </p:nvSpPr>
          <p:spPr>
            <a:xfrm>
              <a:off x="25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8" name="Google Shape;238;p62"/>
            <p:cNvSpPr/>
            <p:nvPr/>
          </p:nvSpPr>
          <p:spPr>
            <a:xfrm>
              <a:off x="26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9" name="Google Shape;239;p62"/>
            <p:cNvSpPr/>
            <p:nvPr/>
          </p:nvSpPr>
          <p:spPr>
            <a:xfrm>
              <a:off x="27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0" name="Google Shape;240;p62"/>
            <p:cNvSpPr/>
            <p:nvPr/>
          </p:nvSpPr>
          <p:spPr>
            <a:xfrm>
              <a:off x="28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1" name="Google Shape;241;p62"/>
            <p:cNvSpPr/>
            <p:nvPr/>
          </p:nvSpPr>
          <p:spPr>
            <a:xfrm>
              <a:off x="29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2" name="Google Shape;242;p62"/>
            <p:cNvSpPr/>
            <p:nvPr/>
          </p:nvSpPr>
          <p:spPr>
            <a:xfrm>
              <a:off x="30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3" name="Google Shape;243;p62"/>
            <p:cNvSpPr/>
            <p:nvPr/>
          </p:nvSpPr>
          <p:spPr>
            <a:xfrm>
              <a:off x="31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4" name="Google Shape;244;p62"/>
            <p:cNvSpPr/>
            <p:nvPr/>
          </p:nvSpPr>
          <p:spPr>
            <a:xfrm>
              <a:off x="32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5" name="Google Shape;245;p62"/>
            <p:cNvSpPr/>
            <p:nvPr/>
          </p:nvSpPr>
          <p:spPr>
            <a:xfrm>
              <a:off x="336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6" name="Google Shape;246;p62"/>
            <p:cNvSpPr/>
            <p:nvPr/>
          </p:nvSpPr>
          <p:spPr>
            <a:xfrm>
              <a:off x="345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7" name="Google Shape;247;p62"/>
            <p:cNvSpPr/>
            <p:nvPr/>
          </p:nvSpPr>
          <p:spPr>
            <a:xfrm>
              <a:off x="355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8" name="Google Shape;248;p62"/>
            <p:cNvSpPr/>
            <p:nvPr/>
          </p:nvSpPr>
          <p:spPr>
            <a:xfrm>
              <a:off x="364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9" name="Google Shape;249;p62"/>
            <p:cNvSpPr/>
            <p:nvPr/>
          </p:nvSpPr>
          <p:spPr>
            <a:xfrm>
              <a:off x="374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0" name="Google Shape;250;p62"/>
            <p:cNvSpPr/>
            <p:nvPr/>
          </p:nvSpPr>
          <p:spPr>
            <a:xfrm>
              <a:off x="384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1" name="Google Shape;251;p62"/>
            <p:cNvSpPr/>
            <p:nvPr/>
          </p:nvSpPr>
          <p:spPr>
            <a:xfrm>
              <a:off x="393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2" name="Google Shape;252;p62"/>
            <p:cNvSpPr/>
            <p:nvPr/>
          </p:nvSpPr>
          <p:spPr>
            <a:xfrm>
              <a:off x="403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3" name="Google Shape;253;p62"/>
            <p:cNvSpPr/>
            <p:nvPr/>
          </p:nvSpPr>
          <p:spPr>
            <a:xfrm>
              <a:off x="412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4" name="Google Shape;254;p62"/>
            <p:cNvSpPr/>
            <p:nvPr/>
          </p:nvSpPr>
          <p:spPr>
            <a:xfrm>
              <a:off x="422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5" name="Google Shape;255;p62"/>
            <p:cNvSpPr/>
            <p:nvPr/>
          </p:nvSpPr>
          <p:spPr>
            <a:xfrm>
              <a:off x="432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6" name="Google Shape;256;p62"/>
            <p:cNvSpPr/>
            <p:nvPr/>
          </p:nvSpPr>
          <p:spPr>
            <a:xfrm>
              <a:off x="441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7" name="Google Shape;257;p62"/>
            <p:cNvSpPr/>
            <p:nvPr/>
          </p:nvSpPr>
          <p:spPr>
            <a:xfrm>
              <a:off x="451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8" name="Google Shape;258;p62"/>
            <p:cNvSpPr/>
            <p:nvPr/>
          </p:nvSpPr>
          <p:spPr>
            <a:xfrm>
              <a:off x="460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9" name="Google Shape;259;p62"/>
            <p:cNvSpPr/>
            <p:nvPr/>
          </p:nvSpPr>
          <p:spPr>
            <a:xfrm>
              <a:off x="470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0" name="Google Shape;260;p62"/>
            <p:cNvSpPr/>
            <p:nvPr/>
          </p:nvSpPr>
          <p:spPr>
            <a:xfrm>
              <a:off x="480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1" name="Google Shape;261;p62"/>
            <p:cNvSpPr/>
            <p:nvPr/>
          </p:nvSpPr>
          <p:spPr>
            <a:xfrm>
              <a:off x="489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2" name="Google Shape;262;p62"/>
            <p:cNvSpPr/>
            <p:nvPr/>
          </p:nvSpPr>
          <p:spPr>
            <a:xfrm>
              <a:off x="499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3" name="Google Shape;263;p62"/>
            <p:cNvSpPr/>
            <p:nvPr/>
          </p:nvSpPr>
          <p:spPr>
            <a:xfrm>
              <a:off x="508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4" name="Google Shape;264;p62"/>
            <p:cNvSpPr/>
            <p:nvPr/>
          </p:nvSpPr>
          <p:spPr>
            <a:xfrm>
              <a:off x="518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5" name="Google Shape;265;p62"/>
            <p:cNvSpPr/>
            <p:nvPr/>
          </p:nvSpPr>
          <p:spPr>
            <a:xfrm>
              <a:off x="5280"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6" name="Google Shape;266;p62"/>
            <p:cNvSpPr/>
            <p:nvPr/>
          </p:nvSpPr>
          <p:spPr>
            <a:xfrm>
              <a:off x="5376"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7" name="Google Shape;267;p62"/>
            <p:cNvSpPr/>
            <p:nvPr/>
          </p:nvSpPr>
          <p:spPr>
            <a:xfrm>
              <a:off x="5472"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8" name="Google Shape;268;p62"/>
            <p:cNvSpPr/>
            <p:nvPr/>
          </p:nvSpPr>
          <p:spPr>
            <a:xfrm>
              <a:off x="5568"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9" name="Google Shape;269;p62"/>
            <p:cNvSpPr/>
            <p:nvPr/>
          </p:nvSpPr>
          <p:spPr>
            <a:xfrm>
              <a:off x="5664" y="6"/>
              <a:ext cx="48" cy="432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0" name="Google Shape;270;p62"/>
            <p:cNvSpPr/>
            <p:nvPr/>
          </p:nvSpPr>
          <p:spPr>
            <a:xfrm>
              <a:off x="431" y="0"/>
              <a:ext cx="5331" cy="4320"/>
            </a:xfrm>
            <a:prstGeom prst="rect">
              <a:avLst/>
            </a:prstGeom>
            <a:solidFill>
              <a:schemeClr val="accent1">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1" name="Google Shape;271;p62"/>
            <p:cNvSpPr/>
            <p:nvPr/>
          </p:nvSpPr>
          <p:spPr>
            <a:xfrm>
              <a:off x="0" y="1081"/>
              <a:ext cx="4378" cy="47"/>
            </a:xfrm>
            <a:prstGeom prst="rect">
              <a:avLst/>
            </a:prstGeom>
            <a:solidFill>
              <a:schemeClr val="hlink">
                <a:alpha val="4901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272" name="Google Shape;272;p62"/>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3" name="Google Shape;273;p62"/>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6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275" name="Google Shape;275;p6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276" name="Google Shape;276;p6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4.png"/><Relationship Id="rId7" Type="http://schemas.openxmlformats.org/officeDocument/2006/relationships/image" Target="../media/image16.png"/><Relationship Id="rId8"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s.google.com/document/d/19g0QDZ5Ke2pm7n7aDPHpuB46l9X924UEiyWLXkMdwAE/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f1ef9c83df_0_5"/>
          <p:cNvSpPr txBox="1"/>
          <p:nvPr>
            <p:ph type="ctrTitle"/>
          </p:nvPr>
        </p:nvSpPr>
        <p:spPr>
          <a:xfrm>
            <a:off x="-592137" y="1907117"/>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US"/>
              <a:t>Module 3.1</a:t>
            </a:r>
            <a:endParaRPr b="1"/>
          </a:p>
        </p:txBody>
      </p:sp>
      <p:sp>
        <p:nvSpPr>
          <p:cNvPr id="416" name="Google Shape;416;g2f1ef9c83df_0_5"/>
          <p:cNvSpPr txBox="1"/>
          <p:nvPr>
            <p:ph idx="1" type="subTitle"/>
          </p:nvPr>
        </p:nvSpPr>
        <p:spPr>
          <a:xfrm>
            <a:off x="3940503" y="2899825"/>
            <a:ext cx="5584500" cy="415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US" sz="2600"/>
              <a:t>Query Languages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20"/>
          <p:cNvPicPr preferRelativeResize="0"/>
          <p:nvPr>
            <p:ph idx="1" type="body"/>
          </p:nvPr>
        </p:nvPicPr>
        <p:blipFill rotWithShape="1">
          <a:blip r:embed="rId3">
            <a:alphaModFix/>
          </a:blip>
          <a:srcRect b="0" l="0" r="0" t="0"/>
          <a:stretch/>
        </p:blipFill>
        <p:spPr>
          <a:xfrm>
            <a:off x="724535" y="1901190"/>
            <a:ext cx="8298815" cy="4893945"/>
          </a:xfrm>
          <a:prstGeom prst="rect">
            <a:avLst/>
          </a:prstGeom>
          <a:noFill/>
          <a:ln>
            <a:noFill/>
          </a:ln>
        </p:spPr>
      </p:pic>
      <p:pic>
        <p:nvPicPr>
          <p:cNvPr id="474" name="Google Shape;474;p20"/>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21"/>
          <p:cNvPicPr preferRelativeResize="0"/>
          <p:nvPr>
            <p:ph idx="1" type="body"/>
          </p:nvPr>
        </p:nvPicPr>
        <p:blipFill rotWithShape="1">
          <a:blip r:embed="rId3">
            <a:alphaModFix/>
          </a:blip>
          <a:srcRect b="0" l="0" r="0" t="0"/>
          <a:stretch/>
        </p:blipFill>
        <p:spPr>
          <a:xfrm>
            <a:off x="744220" y="1779270"/>
            <a:ext cx="8279130" cy="4618990"/>
          </a:xfrm>
          <a:prstGeom prst="rect">
            <a:avLst/>
          </a:prstGeom>
          <a:noFill/>
          <a:ln>
            <a:noFill/>
          </a:ln>
        </p:spPr>
      </p:pic>
      <p:pic>
        <p:nvPicPr>
          <p:cNvPr id="480" name="Google Shape;480;p21"/>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22"/>
          <p:cNvPicPr preferRelativeResize="0"/>
          <p:nvPr>
            <p:ph idx="1" type="body"/>
          </p:nvPr>
        </p:nvPicPr>
        <p:blipFill rotWithShape="1">
          <a:blip r:embed="rId3">
            <a:alphaModFix/>
          </a:blip>
          <a:srcRect b="0" l="0" r="0" t="0"/>
          <a:stretch/>
        </p:blipFill>
        <p:spPr>
          <a:xfrm>
            <a:off x="649605" y="1817370"/>
            <a:ext cx="8373745" cy="4916805"/>
          </a:xfrm>
          <a:prstGeom prst="rect">
            <a:avLst/>
          </a:prstGeom>
          <a:noFill/>
          <a:ln>
            <a:noFill/>
          </a:ln>
        </p:spPr>
      </p:pic>
      <p:pic>
        <p:nvPicPr>
          <p:cNvPr id="486" name="Google Shape;486;p22"/>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g2f319c361d9_0_1"/>
          <p:cNvPicPr preferRelativeResize="0"/>
          <p:nvPr>
            <p:ph idx="1" type="body"/>
          </p:nvPr>
        </p:nvPicPr>
        <p:blipFill rotWithShape="1">
          <a:blip r:embed="rId3">
            <a:alphaModFix/>
          </a:blip>
          <a:srcRect b="0" l="0" r="0" t="0"/>
          <a:stretch/>
        </p:blipFill>
        <p:spPr>
          <a:xfrm>
            <a:off x="704215" y="1844675"/>
            <a:ext cx="8319000" cy="4826700"/>
          </a:xfrm>
          <a:prstGeom prst="rect">
            <a:avLst/>
          </a:prstGeom>
          <a:noFill/>
          <a:ln>
            <a:noFill/>
          </a:ln>
        </p:spPr>
      </p:pic>
      <p:pic>
        <p:nvPicPr>
          <p:cNvPr id="492" name="Google Shape;492;g2f319c361d9_0_1"/>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
        <p:nvSpPr>
          <p:cNvPr id="493" name="Google Shape;493;g2f319c361d9_0_1"/>
          <p:cNvSpPr txBox="1"/>
          <p:nvPr/>
        </p:nvSpPr>
        <p:spPr>
          <a:xfrm>
            <a:off x="8597075" y="2829400"/>
            <a:ext cx="623400" cy="21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Verdana"/>
                <a:ea typeface="Verdana"/>
                <a:cs typeface="Verdana"/>
                <a:sym typeface="Verdana"/>
              </a:rPr>
              <a:t>/OCR</a:t>
            </a:r>
            <a:endParaRPr b="0" i="0" sz="800" u="none" cap="none" strike="noStrik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24"/>
          <p:cNvPicPr preferRelativeResize="0"/>
          <p:nvPr/>
        </p:nvPicPr>
        <p:blipFill rotWithShape="1">
          <a:blip r:embed="rId3">
            <a:alphaModFix/>
          </a:blip>
          <a:srcRect b="0" l="0" r="0" t="0"/>
          <a:stretch/>
        </p:blipFill>
        <p:spPr>
          <a:xfrm>
            <a:off x="2809875" y="709930"/>
            <a:ext cx="3827780" cy="669290"/>
          </a:xfrm>
          <a:prstGeom prst="rect">
            <a:avLst/>
          </a:prstGeom>
          <a:noFill/>
          <a:ln>
            <a:noFill/>
          </a:ln>
        </p:spPr>
      </p:pic>
      <p:pic>
        <p:nvPicPr>
          <p:cNvPr id="499" name="Google Shape;499;p24"/>
          <p:cNvPicPr preferRelativeResize="0"/>
          <p:nvPr>
            <p:ph idx="1" type="body"/>
          </p:nvPr>
        </p:nvPicPr>
        <p:blipFill rotWithShape="1">
          <a:blip r:embed="rId4">
            <a:alphaModFix/>
          </a:blip>
          <a:srcRect b="0" l="0" r="0" t="0"/>
          <a:stretch/>
        </p:blipFill>
        <p:spPr>
          <a:xfrm>
            <a:off x="690250" y="1829425"/>
            <a:ext cx="8333100" cy="4497900"/>
          </a:xfrm>
          <a:prstGeom prst="rect">
            <a:avLst/>
          </a:prstGeom>
          <a:noFill/>
          <a:ln>
            <a:noFill/>
          </a:ln>
        </p:spPr>
      </p:pic>
      <p:sp>
        <p:nvSpPr>
          <p:cNvPr id="500" name="Google Shape;500;p24"/>
          <p:cNvSpPr txBox="1"/>
          <p:nvPr/>
        </p:nvSpPr>
        <p:spPr>
          <a:xfrm>
            <a:off x="727850" y="6410950"/>
            <a:ext cx="7974300" cy="59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Verdana"/>
                <a:ea typeface="Verdana"/>
                <a:cs typeface="Verdana"/>
                <a:sym typeface="Verdana"/>
              </a:rPr>
              <a:t> </a:t>
            </a:r>
            <a:r>
              <a:rPr b="0" i="0" lang="en-US" sz="2000" u="none" cap="none" strike="noStrike">
                <a:solidFill>
                  <a:schemeClr val="folHlink"/>
                </a:solidFill>
                <a:latin typeface="Verdana"/>
                <a:ea typeface="Verdana"/>
                <a:cs typeface="Verdana"/>
                <a:sym typeface="Verdana"/>
              </a:rPr>
              <a:t>‘pro(blem|tein)(s|є)(0|1|2)*’</a:t>
            </a:r>
            <a:r>
              <a:rPr b="0" i="0" lang="en-US" sz="2000" u="none" cap="none" strike="noStrike">
                <a:solidFill>
                  <a:schemeClr val="dk1"/>
                </a:solidFill>
                <a:latin typeface="Verdana"/>
                <a:ea typeface="Verdana"/>
                <a:cs typeface="Verdana"/>
                <a:sym typeface="Verdana"/>
              </a:rPr>
              <a:t>-&gt;</a:t>
            </a:r>
            <a:r>
              <a:rPr b="0" i="0" lang="en-US" sz="1600" u="none" cap="none" strike="noStrike">
                <a:solidFill>
                  <a:schemeClr val="dk1"/>
                </a:solidFill>
                <a:latin typeface="Verdana"/>
                <a:ea typeface="Verdana"/>
                <a:cs typeface="Verdana"/>
                <a:sym typeface="Verdana"/>
              </a:rPr>
              <a:t>’problem2’ and ‘proteins’</a:t>
            </a:r>
            <a:endParaRPr b="0" i="0" sz="16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2f319c361d9_0_16"/>
          <p:cNvSpPr txBox="1"/>
          <p:nvPr>
            <p:ph idx="1" type="body"/>
          </p:nvPr>
        </p:nvSpPr>
        <p:spPr>
          <a:xfrm>
            <a:off x="912825" y="1716675"/>
            <a:ext cx="8110500" cy="437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sz="1400"/>
          </a:p>
          <a:p>
            <a:pPr indent="0" lvl="0" marL="0" rtl="0" algn="l">
              <a:lnSpc>
                <a:spcPct val="100000"/>
              </a:lnSpc>
              <a:spcBef>
                <a:spcPts val="360"/>
              </a:spcBef>
              <a:spcAft>
                <a:spcPts val="0"/>
              </a:spcAft>
              <a:buSzPts val="1350"/>
              <a:buNone/>
            </a:pPr>
            <a:r>
              <a:rPr b="1" lang="en-US" sz="2000"/>
              <a:t>8. Extended Patterns: </a:t>
            </a:r>
            <a:endParaRPr b="1" sz="2000"/>
          </a:p>
          <a:p>
            <a:pPr indent="-317500" lvl="0" marL="457200" rtl="0" algn="l">
              <a:lnSpc>
                <a:spcPct val="100000"/>
              </a:lnSpc>
              <a:spcBef>
                <a:spcPts val="360"/>
              </a:spcBef>
              <a:spcAft>
                <a:spcPts val="0"/>
              </a:spcAft>
              <a:buSzPts val="1400"/>
              <a:buChar char="■"/>
            </a:pPr>
            <a:r>
              <a:rPr lang="en-US" sz="1400"/>
              <a:t>Extended patterns are a user friendly way to represent complex search queries.</a:t>
            </a:r>
            <a:endParaRPr sz="1400"/>
          </a:p>
          <a:p>
            <a:pPr indent="-317500" lvl="0" marL="457200" rtl="0" algn="l">
              <a:lnSpc>
                <a:spcPct val="100000"/>
              </a:lnSpc>
              <a:spcBef>
                <a:spcPts val="0"/>
              </a:spcBef>
              <a:spcAft>
                <a:spcPts val="0"/>
              </a:spcAft>
              <a:buClr>
                <a:srgbClr val="FF0000"/>
              </a:buClr>
              <a:buSzPts val="1400"/>
              <a:buChar char="■"/>
            </a:pPr>
            <a:r>
              <a:rPr lang="en-US" sz="1400">
                <a:solidFill>
                  <a:srgbClr val="FF0000"/>
                </a:solidFill>
              </a:rPr>
              <a:t>EPs are subsets of REs which are expressed with simpler syntax.</a:t>
            </a:r>
            <a:endParaRPr sz="1400">
              <a:solidFill>
                <a:srgbClr val="FF0000"/>
              </a:solidFill>
            </a:endParaRPr>
          </a:p>
          <a:p>
            <a:pPr indent="-317500" lvl="0" marL="457200" rtl="0" algn="l">
              <a:lnSpc>
                <a:spcPct val="100000"/>
              </a:lnSpc>
              <a:spcBef>
                <a:spcPts val="0"/>
              </a:spcBef>
              <a:spcAft>
                <a:spcPts val="0"/>
              </a:spcAft>
              <a:buSzPts val="1400"/>
              <a:buChar char="■"/>
            </a:pPr>
            <a:r>
              <a:rPr lang="en-US" sz="1400"/>
              <a:t>Retrieval systems can internally convert external patterns into REs or search them with specific algorithm.</a:t>
            </a:r>
            <a:endParaRPr sz="1400"/>
          </a:p>
          <a:p>
            <a:pPr indent="-317500" lvl="0" marL="457200" rtl="0" algn="l">
              <a:lnSpc>
                <a:spcPct val="100000"/>
              </a:lnSpc>
              <a:spcBef>
                <a:spcPts val="0"/>
              </a:spcBef>
              <a:spcAft>
                <a:spcPts val="0"/>
              </a:spcAft>
              <a:buSzPts val="1400"/>
              <a:buChar char="■"/>
            </a:pPr>
            <a:r>
              <a:rPr lang="en-US" sz="1400"/>
              <a:t>Each system supports its own set of EPs and hence no formal definition exists for EPs.</a:t>
            </a:r>
            <a:endParaRPr sz="1400"/>
          </a:p>
          <a:p>
            <a:pPr indent="0" lvl="0" marL="0" rtl="0" algn="l">
              <a:lnSpc>
                <a:spcPct val="100000"/>
              </a:lnSpc>
              <a:spcBef>
                <a:spcPts val="360"/>
              </a:spcBef>
              <a:spcAft>
                <a:spcPts val="0"/>
              </a:spcAft>
              <a:buSzPts val="1350"/>
              <a:buNone/>
            </a:pPr>
            <a:r>
              <a:t/>
            </a:r>
            <a:endParaRPr sz="1400"/>
          </a:p>
          <a:p>
            <a:pPr indent="0" lvl="0" marL="0" rtl="0" algn="l">
              <a:lnSpc>
                <a:spcPct val="100000"/>
              </a:lnSpc>
              <a:spcBef>
                <a:spcPts val="360"/>
              </a:spcBef>
              <a:spcAft>
                <a:spcPts val="0"/>
              </a:spcAft>
              <a:buSzPts val="1350"/>
              <a:buNone/>
            </a:pPr>
            <a:r>
              <a:rPr lang="en-US" sz="1400"/>
              <a:t>  </a:t>
            </a:r>
            <a:endParaRPr sz="1400"/>
          </a:p>
        </p:txBody>
      </p:sp>
      <p:pic>
        <p:nvPicPr>
          <p:cNvPr id="506" name="Google Shape;506;g2f319c361d9_0_16"/>
          <p:cNvPicPr preferRelativeResize="0"/>
          <p:nvPr/>
        </p:nvPicPr>
        <p:blipFill rotWithShape="1">
          <a:blip r:embed="rId3">
            <a:alphaModFix/>
          </a:blip>
          <a:srcRect b="0" l="0" r="0" t="0"/>
          <a:stretch/>
        </p:blipFill>
        <p:spPr>
          <a:xfrm>
            <a:off x="1974750" y="3681450"/>
            <a:ext cx="5379125" cy="3015775"/>
          </a:xfrm>
          <a:prstGeom prst="rect">
            <a:avLst/>
          </a:prstGeom>
          <a:noFill/>
          <a:ln>
            <a:noFill/>
          </a:ln>
        </p:spPr>
      </p:pic>
      <p:pic>
        <p:nvPicPr>
          <p:cNvPr id="507" name="Google Shape;507;g2f319c361d9_0_16"/>
          <p:cNvPicPr preferRelativeResize="0"/>
          <p:nvPr/>
        </p:nvPicPr>
        <p:blipFill rotWithShape="1">
          <a:blip r:embed="rId4">
            <a:alphaModFix/>
          </a:blip>
          <a:srcRect b="0" l="0" r="0" t="0"/>
          <a:stretch/>
        </p:blipFill>
        <p:spPr>
          <a:xfrm>
            <a:off x="2809875" y="709930"/>
            <a:ext cx="3827780" cy="669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Structural Queries</a:t>
            </a:r>
            <a:endParaRPr/>
          </a:p>
        </p:txBody>
      </p:sp>
      <p:sp>
        <p:nvSpPr>
          <p:cNvPr id="513" name="Google Shape;513;p28"/>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b="1" lang="en-US" sz="2000"/>
              <a:t>Mixing contents and structure in queries</a:t>
            </a:r>
            <a:endParaRPr b="1" sz="2000"/>
          </a:p>
          <a:p>
            <a:pPr indent="-342900" lvl="0" marL="342900" rtl="0" algn="l">
              <a:lnSpc>
                <a:spcPct val="100000"/>
              </a:lnSpc>
              <a:spcBef>
                <a:spcPts val="480"/>
              </a:spcBef>
              <a:spcAft>
                <a:spcPts val="0"/>
              </a:spcAft>
              <a:buSzPts val="1800"/>
              <a:buNone/>
            </a:pPr>
            <a:r>
              <a:rPr lang="en-US" sz="2000"/>
              <a:t>   - contents: words, phrases, or patterns</a:t>
            </a:r>
            <a:endParaRPr sz="2000"/>
          </a:p>
          <a:p>
            <a:pPr indent="-342900" lvl="0" marL="342900" rtl="0" algn="l">
              <a:lnSpc>
                <a:spcPct val="100000"/>
              </a:lnSpc>
              <a:spcBef>
                <a:spcPts val="480"/>
              </a:spcBef>
              <a:spcAft>
                <a:spcPts val="0"/>
              </a:spcAft>
              <a:buSzPts val="1800"/>
              <a:buNone/>
            </a:pPr>
            <a:r>
              <a:rPr lang="en-US" sz="2000"/>
              <a:t>   - structural constraints: containment, proximity, or other restrictions on structural elements present in the document.</a:t>
            </a:r>
            <a:endParaRPr sz="2000"/>
          </a:p>
          <a:p>
            <a:pPr indent="-342900" lvl="0" marL="342900" rtl="0" algn="l">
              <a:lnSpc>
                <a:spcPct val="100000"/>
              </a:lnSpc>
              <a:spcBef>
                <a:spcPts val="480"/>
              </a:spcBef>
              <a:spcAft>
                <a:spcPts val="0"/>
              </a:spcAft>
              <a:buSzPts val="1800"/>
              <a:buNone/>
            </a:pPr>
            <a:r>
              <a:t/>
            </a:r>
            <a:endParaRPr sz="2000"/>
          </a:p>
          <a:p>
            <a:pPr indent="-342900" lvl="0" marL="342900" marR="629920" rtl="0" algn="just">
              <a:lnSpc>
                <a:spcPct val="100833"/>
              </a:lnSpc>
              <a:spcBef>
                <a:spcPts val="95"/>
              </a:spcBef>
              <a:spcAft>
                <a:spcPts val="0"/>
              </a:spcAft>
              <a:buSzPts val="2000"/>
              <a:buFont typeface="Verdana"/>
              <a:buChar char="■"/>
            </a:pPr>
            <a:r>
              <a:rPr lang="en-US" sz="2000"/>
              <a:t>The Boolean queries can be built on top of the structural queries, so that they combine the sets of documents delivered by those queries.</a:t>
            </a:r>
            <a:endParaRPr sz="2000"/>
          </a:p>
          <a:p>
            <a:pPr indent="0" lvl="0" marL="342900" marR="629920" rtl="0" algn="just">
              <a:lnSpc>
                <a:spcPct val="100833"/>
              </a:lnSpc>
              <a:spcBef>
                <a:spcPts val="95"/>
              </a:spcBef>
              <a:spcAft>
                <a:spcPts val="0"/>
              </a:spcAft>
              <a:buSzPts val="1350"/>
              <a:buNone/>
            </a:pPr>
            <a:r>
              <a:t/>
            </a:r>
            <a:endParaRPr sz="2000"/>
          </a:p>
          <a:p>
            <a:pPr indent="-342900" lvl="0" marL="342900" rtl="0" algn="l">
              <a:lnSpc>
                <a:spcPct val="100000"/>
              </a:lnSpc>
              <a:spcBef>
                <a:spcPts val="480"/>
              </a:spcBef>
              <a:spcAft>
                <a:spcPts val="0"/>
              </a:spcAft>
              <a:buSzPts val="2000"/>
              <a:buChar char="■"/>
            </a:pPr>
            <a:r>
              <a:rPr b="1" lang="en-US" sz="2000"/>
              <a:t>Three main structures</a:t>
            </a:r>
            <a:endParaRPr b="1" sz="2000"/>
          </a:p>
          <a:p>
            <a:pPr indent="-342900" lvl="0" marL="342900" rtl="0" algn="l">
              <a:lnSpc>
                <a:spcPct val="100000"/>
              </a:lnSpc>
              <a:spcBef>
                <a:spcPts val="480"/>
              </a:spcBef>
              <a:spcAft>
                <a:spcPts val="0"/>
              </a:spcAft>
              <a:buSzPts val="1800"/>
              <a:buNone/>
            </a:pPr>
            <a:r>
              <a:rPr lang="en-US" sz="2000"/>
              <a:t>   - Fixed structure (Filled form)</a:t>
            </a:r>
            <a:endParaRPr sz="2000"/>
          </a:p>
          <a:p>
            <a:pPr indent="-342900" lvl="0" marL="342900" rtl="0" algn="l">
              <a:lnSpc>
                <a:spcPct val="100000"/>
              </a:lnSpc>
              <a:spcBef>
                <a:spcPts val="480"/>
              </a:spcBef>
              <a:spcAft>
                <a:spcPts val="0"/>
              </a:spcAft>
              <a:buSzPts val="1800"/>
              <a:buNone/>
            </a:pPr>
            <a:r>
              <a:rPr lang="en-US" sz="2000"/>
              <a:t>   - Hypertext structure (web pages)</a:t>
            </a:r>
            <a:endParaRPr sz="2000"/>
          </a:p>
          <a:p>
            <a:pPr indent="-342900" lvl="0" marL="342900" rtl="0" algn="l">
              <a:lnSpc>
                <a:spcPct val="100000"/>
              </a:lnSpc>
              <a:spcBef>
                <a:spcPts val="480"/>
              </a:spcBef>
              <a:spcAft>
                <a:spcPts val="0"/>
              </a:spcAft>
              <a:buSzPts val="1800"/>
              <a:buNone/>
            </a:pPr>
            <a:r>
              <a:rPr lang="en-US" sz="2000"/>
              <a:t>   - Hierarchical structure (books, articles,legal documents)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2"/>
          <p:cNvSpPr txBox="1"/>
          <p:nvPr>
            <p:ph type="title"/>
          </p:nvPr>
        </p:nvSpPr>
        <p:spPr>
          <a:xfrm>
            <a:off x="871538" y="978853"/>
            <a:ext cx="8162925" cy="64516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1. Fixed Structure</a:t>
            </a:r>
            <a:endParaRPr/>
          </a:p>
        </p:txBody>
      </p:sp>
      <p:sp>
        <p:nvSpPr>
          <p:cNvPr id="519" name="Google Shape;519;p32"/>
          <p:cNvSpPr txBox="1"/>
          <p:nvPr>
            <p:ph idx="1" type="body"/>
          </p:nvPr>
        </p:nvSpPr>
        <p:spPr>
          <a:xfrm>
            <a:off x="912825" y="1752600"/>
            <a:ext cx="8355000" cy="4191000"/>
          </a:xfrm>
          <a:prstGeom prst="rect">
            <a:avLst/>
          </a:prstGeom>
          <a:noFill/>
          <a:ln>
            <a:noFill/>
          </a:ln>
        </p:spPr>
        <p:txBody>
          <a:bodyPr anchorCtr="0" anchor="t" bIns="45700" lIns="91425" spcFirstLastPara="1" rIns="91425" wrap="square" tIns="45700">
            <a:noAutofit/>
          </a:bodyPr>
          <a:lstStyle/>
          <a:p>
            <a:pPr indent="-311150" lvl="0" marL="457200" marR="700405" rtl="0" algn="just">
              <a:lnSpc>
                <a:spcPct val="102083"/>
              </a:lnSpc>
              <a:spcBef>
                <a:spcPts val="785"/>
              </a:spcBef>
              <a:spcAft>
                <a:spcPts val="0"/>
              </a:spcAft>
              <a:buSzPts val="1300"/>
              <a:buFont typeface="Verdana"/>
              <a:buChar char="■"/>
            </a:pPr>
            <a:r>
              <a:rPr lang="en-US" sz="1300"/>
              <a:t>The documents had a fixed set of </a:t>
            </a:r>
            <a:r>
              <a:rPr i="1" lang="en-US" sz="1300"/>
              <a:t>fields, </a:t>
            </a:r>
            <a:r>
              <a:rPr lang="en-US" sz="1300"/>
              <a:t>much like a filled form. </a:t>
            </a:r>
            <a:endParaRPr sz="1300"/>
          </a:p>
          <a:p>
            <a:pPr indent="-311150" lvl="0" marL="457200" marR="700405" rtl="0" algn="just">
              <a:lnSpc>
                <a:spcPct val="102083"/>
              </a:lnSpc>
              <a:spcBef>
                <a:spcPts val="0"/>
              </a:spcBef>
              <a:spcAft>
                <a:spcPts val="0"/>
              </a:spcAft>
              <a:buSzPts val="1300"/>
              <a:buFont typeface="Verdana"/>
              <a:buChar char="■"/>
            </a:pPr>
            <a:r>
              <a:rPr lang="en-US" sz="1300"/>
              <a:t>Each field had some text inside. </a:t>
            </a:r>
            <a:endParaRPr sz="1300"/>
          </a:p>
          <a:p>
            <a:pPr indent="-311150" lvl="0" marL="457200" marR="700405" rtl="0" algn="just">
              <a:lnSpc>
                <a:spcPct val="102083"/>
              </a:lnSpc>
              <a:spcBef>
                <a:spcPts val="0"/>
              </a:spcBef>
              <a:spcAft>
                <a:spcPts val="0"/>
              </a:spcAft>
              <a:buSzPts val="1300"/>
              <a:buFont typeface="Verdana"/>
              <a:buChar char="■"/>
            </a:pPr>
            <a:r>
              <a:rPr lang="en-US" sz="1300"/>
              <a:t>Some fields were not present in all documents.   </a:t>
            </a:r>
            <a:endParaRPr sz="1300"/>
          </a:p>
          <a:p>
            <a:pPr indent="-311150" lvl="0" marL="457200" marR="700405" rtl="0" algn="just">
              <a:lnSpc>
                <a:spcPct val="102083"/>
              </a:lnSpc>
              <a:spcBef>
                <a:spcPts val="0"/>
              </a:spcBef>
              <a:spcAft>
                <a:spcPts val="0"/>
              </a:spcAft>
              <a:buSzPts val="1300"/>
              <a:buFont typeface="Verdana"/>
              <a:buChar char="■"/>
            </a:pPr>
            <a:r>
              <a:rPr lang="en-US" sz="1300"/>
              <a:t>Only rarely could the fields appear in any order or repeat across a document. </a:t>
            </a:r>
            <a:endParaRPr sz="1300"/>
          </a:p>
          <a:p>
            <a:pPr indent="-311150" lvl="0" marL="457200" marR="700405" rtl="0" algn="just">
              <a:lnSpc>
                <a:spcPct val="102083"/>
              </a:lnSpc>
              <a:spcBef>
                <a:spcPts val="0"/>
              </a:spcBef>
              <a:spcAft>
                <a:spcPts val="0"/>
              </a:spcAft>
              <a:buSzPts val="1300"/>
              <a:buFont typeface="Verdana"/>
              <a:buChar char="■"/>
            </a:pPr>
            <a:r>
              <a:rPr lang="en-US" sz="1300"/>
              <a:t>A document could not have text not classified under any field. </a:t>
            </a:r>
            <a:endParaRPr sz="1300"/>
          </a:p>
          <a:p>
            <a:pPr indent="-311150" lvl="0" marL="457200" marR="700405" rtl="0" algn="just">
              <a:lnSpc>
                <a:spcPct val="102083"/>
              </a:lnSpc>
              <a:spcBef>
                <a:spcPts val="0"/>
              </a:spcBef>
              <a:spcAft>
                <a:spcPts val="0"/>
              </a:spcAft>
              <a:buSzPts val="1300"/>
              <a:buFont typeface="Verdana"/>
              <a:buChar char="■"/>
            </a:pPr>
            <a:r>
              <a:rPr lang="en-US" sz="1300"/>
              <a:t>Fields were not allowed to nest or overlap. </a:t>
            </a:r>
            <a:endParaRPr sz="1300"/>
          </a:p>
          <a:p>
            <a:pPr indent="-311150" lvl="0" marL="457200" marR="700405" rtl="0" algn="just">
              <a:lnSpc>
                <a:spcPct val="102083"/>
              </a:lnSpc>
              <a:spcBef>
                <a:spcPts val="0"/>
              </a:spcBef>
              <a:spcAft>
                <a:spcPts val="0"/>
              </a:spcAft>
              <a:buClr>
                <a:srgbClr val="FF0000"/>
              </a:buClr>
              <a:buSzPts val="1300"/>
              <a:buFont typeface="Verdana"/>
              <a:buChar char="■"/>
            </a:pPr>
            <a:r>
              <a:rPr lang="en-US" sz="1300">
                <a:solidFill>
                  <a:srgbClr val="FF0000"/>
                </a:solidFill>
              </a:rPr>
              <a:t>The retrieval activity allowed on them was restricted to specifying that a given basic pattern was to be found only in a given field.  </a:t>
            </a:r>
            <a:endParaRPr sz="1300">
              <a:solidFill>
                <a:srgbClr val="FF0000"/>
              </a:solidFill>
            </a:endParaRPr>
          </a:p>
          <a:p>
            <a:pPr indent="-311150" lvl="0" marL="457200" marR="700405" rtl="0" algn="just">
              <a:lnSpc>
                <a:spcPct val="102083"/>
              </a:lnSpc>
              <a:spcBef>
                <a:spcPts val="0"/>
              </a:spcBef>
              <a:spcAft>
                <a:spcPts val="0"/>
              </a:spcAft>
              <a:buSzPts val="1300"/>
              <a:buFont typeface="Verdana"/>
              <a:buChar char="■"/>
            </a:pPr>
            <a:r>
              <a:rPr lang="en-US" sz="1300"/>
              <a:t>Most current commercial systems use this model.</a:t>
            </a:r>
            <a:endParaRPr sz="1300"/>
          </a:p>
          <a:p>
            <a:pPr indent="-311150" lvl="0" marL="457200" marR="699770" rtl="0" algn="just">
              <a:lnSpc>
                <a:spcPct val="101666"/>
              </a:lnSpc>
              <a:spcBef>
                <a:spcPts val="0"/>
              </a:spcBef>
              <a:spcAft>
                <a:spcPts val="0"/>
              </a:spcAft>
              <a:buSzPts val="1300"/>
              <a:buFont typeface="Verdana"/>
              <a:buChar char="■"/>
            </a:pPr>
            <a:r>
              <a:rPr lang="en-US" sz="1300"/>
              <a:t>This model is reasonable </a:t>
            </a:r>
            <a:r>
              <a:rPr lang="en-US" sz="1300">
                <a:solidFill>
                  <a:srgbClr val="FF0000"/>
                </a:solidFill>
              </a:rPr>
              <a:t>when the text collection has a fixed structure.</a:t>
            </a:r>
            <a:endParaRPr sz="1300">
              <a:solidFill>
                <a:srgbClr val="FF0000"/>
              </a:solidFill>
            </a:endParaRPr>
          </a:p>
          <a:p>
            <a:pPr indent="-311150" lvl="0" marL="457200" rtl="0" algn="l">
              <a:lnSpc>
                <a:spcPct val="100000"/>
              </a:lnSpc>
              <a:spcBef>
                <a:spcPts val="0"/>
              </a:spcBef>
              <a:spcAft>
                <a:spcPts val="0"/>
              </a:spcAft>
              <a:buSzPts val="1300"/>
              <a:buFont typeface="Verdana"/>
              <a:buChar char="■"/>
            </a:pPr>
            <a:r>
              <a:rPr lang="en-US" sz="1300"/>
              <a:t>EX: a mail has a sender, a receiver, a date, a subject and a body field.</a:t>
            </a:r>
            <a:endParaRPr sz="1300"/>
          </a:p>
          <a:p>
            <a:pPr indent="0" lvl="0" marL="457200" rtl="0" algn="l">
              <a:lnSpc>
                <a:spcPct val="100000"/>
              </a:lnSpc>
              <a:spcBef>
                <a:spcPts val="0"/>
              </a:spcBef>
              <a:spcAft>
                <a:spcPts val="0"/>
              </a:spcAft>
              <a:buSzPts val="1350"/>
              <a:buNone/>
            </a:pPr>
            <a:r>
              <a:rPr lang="en-US" sz="1300"/>
              <a:t>User can search for the mails sent to a given person with “football” in the Subject field.</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0" lvl="0" marL="457200" rtl="0" algn="l">
              <a:lnSpc>
                <a:spcPct val="100000"/>
              </a:lnSpc>
              <a:spcBef>
                <a:spcPts val="0"/>
              </a:spcBef>
              <a:spcAft>
                <a:spcPts val="0"/>
              </a:spcAft>
              <a:buSzPts val="1350"/>
              <a:buNone/>
            </a:pPr>
            <a:r>
              <a:t/>
            </a:r>
            <a:endParaRPr sz="1300"/>
          </a:p>
          <a:p>
            <a:pPr indent="-311150" lvl="0" marL="457200" marR="699770" rtl="0" algn="just">
              <a:lnSpc>
                <a:spcPct val="101666"/>
              </a:lnSpc>
              <a:spcBef>
                <a:spcPts val="0"/>
              </a:spcBef>
              <a:spcAft>
                <a:spcPts val="0"/>
              </a:spcAft>
              <a:buSzPts val="1300"/>
              <a:buChar char="■"/>
            </a:pPr>
            <a:r>
              <a:rPr lang="en-US" sz="1300"/>
              <a:t>Drawback:The model is inadequate to represent the hierarchical structure present in an HTML document,</a:t>
            </a:r>
            <a:endParaRPr sz="1300"/>
          </a:p>
          <a:p>
            <a:pPr indent="0" lvl="0" marL="457200" rtl="0" algn="l">
              <a:lnSpc>
                <a:spcPct val="100000"/>
              </a:lnSpc>
              <a:spcBef>
                <a:spcPts val="0"/>
              </a:spcBef>
              <a:spcAft>
                <a:spcPts val="0"/>
              </a:spcAft>
              <a:buSzPts val="1350"/>
              <a:buNone/>
            </a:pPr>
            <a:r>
              <a:t/>
            </a:r>
            <a:endParaRPr sz="1300"/>
          </a:p>
          <a:p>
            <a:pPr indent="0" lvl="0" marL="457200" marR="699770" rtl="0" algn="just">
              <a:lnSpc>
                <a:spcPct val="100000"/>
              </a:lnSpc>
              <a:spcBef>
                <a:spcPts val="0"/>
              </a:spcBef>
              <a:spcAft>
                <a:spcPts val="0"/>
              </a:spcAft>
              <a:buSzPts val="1350"/>
              <a:buNone/>
            </a:pPr>
            <a:r>
              <a:t/>
            </a:r>
            <a:endParaRPr sz="1300"/>
          </a:p>
        </p:txBody>
      </p:sp>
      <p:pic>
        <p:nvPicPr>
          <p:cNvPr id="520" name="Google Shape;520;p32"/>
          <p:cNvPicPr preferRelativeResize="0"/>
          <p:nvPr/>
        </p:nvPicPr>
        <p:blipFill rotWithShape="1">
          <a:blip r:embed="rId3">
            <a:alphaModFix/>
          </a:blip>
          <a:srcRect b="0" l="0" r="0" t="0"/>
          <a:stretch/>
        </p:blipFill>
        <p:spPr>
          <a:xfrm>
            <a:off x="1430875" y="4312000"/>
            <a:ext cx="4302150" cy="205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f319c361d9_0_78"/>
          <p:cNvSpPr txBox="1"/>
          <p:nvPr>
            <p:ph idx="1" type="body"/>
          </p:nvPr>
        </p:nvSpPr>
        <p:spPr>
          <a:xfrm>
            <a:off x="481375" y="1752600"/>
            <a:ext cx="8887800" cy="4191000"/>
          </a:xfrm>
          <a:prstGeom prst="rect">
            <a:avLst/>
          </a:prstGeom>
          <a:noFill/>
          <a:ln>
            <a:noFill/>
          </a:ln>
        </p:spPr>
        <p:txBody>
          <a:bodyPr anchorCtr="0" anchor="t" bIns="45700" lIns="91425" spcFirstLastPara="1" rIns="91425" wrap="square" tIns="45700">
            <a:noAutofit/>
          </a:bodyPr>
          <a:lstStyle/>
          <a:p>
            <a:pPr indent="-311150" lvl="0" marL="457200" marR="706120" rtl="0" algn="just">
              <a:lnSpc>
                <a:spcPct val="103333"/>
              </a:lnSpc>
              <a:spcBef>
                <a:spcPts val="700"/>
              </a:spcBef>
              <a:spcAft>
                <a:spcPts val="0"/>
              </a:spcAft>
              <a:buSzPts val="1300"/>
              <a:buChar char="■"/>
            </a:pPr>
            <a:r>
              <a:rPr lang="en-US" sz="1300"/>
              <a:t>Hypertexts probably represent the maximum freedom with respect to structuring power.</a:t>
            </a:r>
            <a:endParaRPr sz="1300"/>
          </a:p>
          <a:p>
            <a:pPr indent="-311150" lvl="0" marL="457200" marR="706120" rtl="0" algn="just">
              <a:lnSpc>
                <a:spcPct val="103333"/>
              </a:lnSpc>
              <a:spcBef>
                <a:spcPts val="700"/>
              </a:spcBef>
              <a:spcAft>
                <a:spcPts val="0"/>
              </a:spcAft>
              <a:buSzPts val="1300"/>
              <a:buFont typeface="Verdana"/>
              <a:buChar char="■"/>
            </a:pPr>
            <a:r>
              <a:rPr lang="en-US" sz="1300"/>
              <a:t>A hypertext is a directed graph where the nodes hold some text and the links represent connections between nodes or between positions inside the nodes . </a:t>
            </a:r>
            <a:endParaRPr sz="1300"/>
          </a:p>
          <a:p>
            <a:pPr indent="0" lvl="0" marL="457200" marR="706120" rtl="0" algn="just">
              <a:lnSpc>
                <a:spcPct val="103333"/>
              </a:lnSpc>
              <a:spcBef>
                <a:spcPts val="700"/>
              </a:spcBef>
              <a:spcAft>
                <a:spcPts val="0"/>
              </a:spcAft>
              <a:buSzPts val="1350"/>
              <a:buNone/>
            </a:pPr>
            <a:r>
              <a:t/>
            </a:r>
            <a:endParaRPr sz="900"/>
          </a:p>
          <a:p>
            <a:pPr indent="-311150" lvl="0" marL="457200" marR="711835" rtl="0" algn="just">
              <a:lnSpc>
                <a:spcPct val="102083"/>
              </a:lnSpc>
              <a:spcBef>
                <a:spcPts val="0"/>
              </a:spcBef>
              <a:spcAft>
                <a:spcPts val="0"/>
              </a:spcAft>
              <a:buSzPts val="1300"/>
              <a:buFont typeface="Verdana"/>
              <a:buChar char="■"/>
            </a:pPr>
            <a:r>
              <a:rPr lang="en-US" sz="1300"/>
              <a:t>Initially, the retrieval from a hypertext began as a merely </a:t>
            </a:r>
            <a:r>
              <a:rPr b="1" lang="en-US" sz="1300"/>
              <a:t>navigational activity.</a:t>
            </a:r>
            <a:r>
              <a:rPr lang="en-US" sz="1300"/>
              <a:t>  That is, the user had to manually traverse the hypertext nodes following links to search what he wanted.</a:t>
            </a:r>
            <a:endParaRPr sz="1300"/>
          </a:p>
          <a:p>
            <a:pPr indent="0" lvl="0" marL="0" marR="711835" rtl="0" algn="just">
              <a:lnSpc>
                <a:spcPct val="102083"/>
              </a:lnSpc>
              <a:spcBef>
                <a:spcPts val="0"/>
              </a:spcBef>
              <a:spcAft>
                <a:spcPts val="0"/>
              </a:spcAft>
              <a:buSzPts val="1350"/>
              <a:buNone/>
            </a:pPr>
            <a:r>
              <a:t/>
            </a:r>
            <a:endParaRPr sz="1300"/>
          </a:p>
          <a:p>
            <a:pPr indent="-311150" lvl="0" marL="457200" marR="711835" rtl="0" algn="just">
              <a:lnSpc>
                <a:spcPct val="102083"/>
              </a:lnSpc>
              <a:spcBef>
                <a:spcPts val="0"/>
              </a:spcBef>
              <a:spcAft>
                <a:spcPts val="0"/>
              </a:spcAft>
              <a:buSzPts val="1300"/>
              <a:buFont typeface="Verdana"/>
              <a:buChar char="■"/>
            </a:pPr>
            <a:r>
              <a:rPr lang="en-US" sz="1300"/>
              <a:t>I</a:t>
            </a:r>
            <a:r>
              <a:rPr b="1" lang="en-US" sz="1300"/>
              <a:t>t was not possible to query the hypertext based on its structure.</a:t>
            </a:r>
            <a:r>
              <a:rPr lang="en-US" sz="1300"/>
              <a:t> Even in the Web one can search by the text contents of the nodes, but not by their structural connectivity.</a:t>
            </a:r>
            <a:endParaRPr sz="1300"/>
          </a:p>
          <a:p>
            <a:pPr indent="0" lvl="0" marL="457200" marR="711835" rtl="0" algn="just">
              <a:lnSpc>
                <a:spcPct val="102083"/>
              </a:lnSpc>
              <a:spcBef>
                <a:spcPts val="0"/>
              </a:spcBef>
              <a:spcAft>
                <a:spcPts val="0"/>
              </a:spcAft>
              <a:buSzPts val="1350"/>
              <a:buNone/>
            </a:pPr>
            <a:r>
              <a:t/>
            </a:r>
            <a:endParaRPr sz="900"/>
          </a:p>
          <a:p>
            <a:pPr indent="-311150" lvl="0" marL="457200" marR="706120" rtl="0" algn="just">
              <a:lnSpc>
                <a:spcPct val="103333"/>
              </a:lnSpc>
              <a:spcBef>
                <a:spcPts val="700"/>
              </a:spcBef>
              <a:spcAft>
                <a:spcPts val="0"/>
              </a:spcAft>
              <a:buSzPts val="1300"/>
              <a:buFont typeface="Verdana"/>
              <a:buChar char="■"/>
            </a:pPr>
            <a:r>
              <a:rPr lang="en-US" sz="1300"/>
              <a:t> An interesting proposal to combine browsing and searching on the Web is WebGlimpse.</a:t>
            </a:r>
            <a:endParaRPr sz="1300"/>
          </a:p>
          <a:p>
            <a:pPr indent="0" lvl="0" marL="457200" marR="706120" rtl="0" algn="just">
              <a:lnSpc>
                <a:spcPct val="103333"/>
              </a:lnSpc>
              <a:spcBef>
                <a:spcPts val="700"/>
              </a:spcBef>
              <a:spcAft>
                <a:spcPts val="0"/>
              </a:spcAft>
              <a:buSzPts val="1350"/>
              <a:buNone/>
            </a:pPr>
            <a:r>
              <a:t/>
            </a:r>
            <a:endParaRPr sz="800"/>
          </a:p>
          <a:p>
            <a:pPr indent="-311150" lvl="0" marL="457200" marR="706120" rtl="0" algn="just">
              <a:lnSpc>
                <a:spcPct val="103333"/>
              </a:lnSpc>
              <a:spcBef>
                <a:spcPts val="700"/>
              </a:spcBef>
              <a:spcAft>
                <a:spcPts val="0"/>
              </a:spcAft>
              <a:buSzPts val="1300"/>
              <a:buFont typeface="Verdana"/>
              <a:buChar char="■"/>
            </a:pPr>
            <a:r>
              <a:rPr lang="en-US" sz="1300"/>
              <a:t> It allows classical navigation plus the ability to search by content in the  neighborhood of the current node. </a:t>
            </a:r>
            <a:endParaRPr sz="1300"/>
          </a:p>
          <a:p>
            <a:pPr indent="0" lvl="0" marL="457200" marR="706120" rtl="0" algn="just">
              <a:lnSpc>
                <a:spcPct val="103333"/>
              </a:lnSpc>
              <a:spcBef>
                <a:spcPts val="700"/>
              </a:spcBef>
              <a:spcAft>
                <a:spcPts val="0"/>
              </a:spcAft>
              <a:buSzPts val="1350"/>
              <a:buNone/>
            </a:pPr>
            <a:r>
              <a:t/>
            </a:r>
            <a:endParaRPr sz="1300"/>
          </a:p>
          <a:p>
            <a:pPr indent="0" lvl="0" marL="457200" marR="706120" rtl="0" algn="just">
              <a:lnSpc>
                <a:spcPct val="103333"/>
              </a:lnSpc>
              <a:spcBef>
                <a:spcPts val="700"/>
              </a:spcBef>
              <a:spcAft>
                <a:spcPts val="0"/>
              </a:spcAft>
              <a:buSzPts val="1350"/>
              <a:buNone/>
            </a:pPr>
            <a:r>
              <a:rPr lang="en-US" sz="1300"/>
              <a:t> </a:t>
            </a:r>
            <a:endParaRPr sz="1300"/>
          </a:p>
        </p:txBody>
      </p:sp>
      <p:sp>
        <p:nvSpPr>
          <p:cNvPr id="526" name="Google Shape;526;g2f319c361d9_0_7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2. Hypertext</a:t>
            </a:r>
            <a:endParaRPr/>
          </a:p>
        </p:txBody>
      </p:sp>
      <p:pic>
        <p:nvPicPr>
          <p:cNvPr id="527" name="Google Shape;527;g2f319c361d9_0_78"/>
          <p:cNvPicPr preferRelativeResize="0"/>
          <p:nvPr/>
        </p:nvPicPr>
        <p:blipFill rotWithShape="1">
          <a:blip r:embed="rId3">
            <a:alphaModFix/>
          </a:blip>
          <a:srcRect b="0" l="0" r="0" t="0"/>
          <a:stretch/>
        </p:blipFill>
        <p:spPr>
          <a:xfrm>
            <a:off x="7318225" y="4952825"/>
            <a:ext cx="1825775" cy="190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6"/>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Hypertext : WebGlimpse</a:t>
            </a:r>
            <a:endParaRPr/>
          </a:p>
        </p:txBody>
      </p:sp>
      <p:graphicFrame>
        <p:nvGraphicFramePr>
          <p:cNvPr id="533" name="Google Shape;533;p36"/>
          <p:cNvGraphicFramePr/>
          <p:nvPr/>
        </p:nvGraphicFramePr>
        <p:xfrm>
          <a:off x="1447800" y="2895600"/>
          <a:ext cx="5783263" cy="3517900"/>
        </p:xfrm>
        <a:graphic>
          <a:graphicData uri="http://schemas.openxmlformats.org/presentationml/2006/ole">
            <mc:AlternateContent>
              <mc:Choice Requires="v">
                <p:oleObj r:id="rId4" imgH="3517900" imgW="5783263" progId="PI3.Image" spid="_x0000_s1">
                  <p:embed/>
                </p:oleObj>
              </mc:Choice>
              <mc:Fallback>
                <p:oleObj r:id="rId5" imgH="3517900" imgW="5783263" progId="PI3.Image">
                  <p:embed/>
                  <p:pic>
                    <p:nvPicPr>
                      <p:cNvPr id="533" name="Google Shape;533;p36"/>
                      <p:cNvPicPr preferRelativeResize="0"/>
                      <p:nvPr/>
                    </p:nvPicPr>
                    <p:blipFill rotWithShape="1">
                      <a:blip r:embed="rId6">
                        <a:alphaModFix/>
                      </a:blip>
                      <a:srcRect b="0" l="0" r="0" t="0"/>
                      <a:stretch/>
                    </p:blipFill>
                    <p:spPr>
                      <a:xfrm>
                        <a:off x="1447800" y="2895600"/>
                        <a:ext cx="5783263" cy="3517900"/>
                      </a:xfrm>
                      <a:prstGeom prst="rect">
                        <a:avLst/>
                      </a:prstGeom>
                      <a:noFill/>
                      <a:ln>
                        <a:noFill/>
                      </a:ln>
                    </p:spPr>
                  </p:pic>
                </p:oleObj>
              </mc:Fallback>
            </mc:AlternateContent>
          </a:graphicData>
        </a:graphic>
      </p:graphicFrame>
      <p:sp>
        <p:nvSpPr>
          <p:cNvPr id="534" name="Google Shape;534;p36"/>
          <p:cNvSpPr txBox="1"/>
          <p:nvPr/>
        </p:nvSpPr>
        <p:spPr>
          <a:xfrm>
            <a:off x="695625" y="2057400"/>
            <a:ext cx="8338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WebGlimpse: combine browsing and searching on the Web</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Outline</a:t>
            </a:r>
            <a:endParaRPr/>
          </a:p>
        </p:txBody>
      </p:sp>
      <p:sp>
        <p:nvSpPr>
          <p:cNvPr id="422" name="Google Shape;422;p3"/>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a:t>Keyword-Based Querying</a:t>
            </a:r>
            <a:endParaRPr/>
          </a:p>
          <a:p>
            <a:pPr indent="-342900" lvl="0" marL="342900" rtl="0" algn="l">
              <a:lnSpc>
                <a:spcPct val="100000"/>
              </a:lnSpc>
              <a:spcBef>
                <a:spcPts val="480"/>
              </a:spcBef>
              <a:spcAft>
                <a:spcPts val="0"/>
              </a:spcAft>
              <a:buSzPts val="1800"/>
              <a:buChar char="■"/>
            </a:pPr>
            <a:r>
              <a:rPr lang="en-US"/>
              <a:t>Pattern Matching</a:t>
            </a:r>
            <a:endParaRPr/>
          </a:p>
          <a:p>
            <a:pPr indent="-342900" lvl="0" marL="342900" rtl="0" algn="l">
              <a:lnSpc>
                <a:spcPct val="100000"/>
              </a:lnSpc>
              <a:spcBef>
                <a:spcPts val="480"/>
              </a:spcBef>
              <a:spcAft>
                <a:spcPts val="0"/>
              </a:spcAft>
              <a:buSzPts val="1800"/>
              <a:buChar char="■"/>
            </a:pPr>
            <a:r>
              <a:rPr lang="en-US"/>
              <a:t>Structural Queries</a:t>
            </a:r>
            <a:endParaRPr/>
          </a:p>
          <a:p>
            <a:pPr indent="-342900" lvl="0" marL="342900" rtl="0" algn="l">
              <a:lnSpc>
                <a:spcPct val="100000"/>
              </a:lnSpc>
              <a:spcBef>
                <a:spcPts val="480"/>
              </a:spcBef>
              <a:spcAft>
                <a:spcPts val="0"/>
              </a:spcAft>
              <a:buSzPts val="1800"/>
              <a:buChar char="■"/>
            </a:pPr>
            <a:r>
              <a:rPr lang="en-US"/>
              <a:t>Query Protocols</a:t>
            </a:r>
            <a:endParaRPr/>
          </a:p>
          <a:p>
            <a:pPr indent="0" lvl="0" marL="342900" rtl="0" algn="l">
              <a:lnSpc>
                <a:spcPct val="100000"/>
              </a:lnSpc>
              <a:spcBef>
                <a:spcPts val="480"/>
              </a:spcBef>
              <a:spcAft>
                <a:spcPts val="0"/>
              </a:spcAft>
              <a:buSzPts val="135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2f319c361d9_0_90"/>
          <p:cNvSpPr txBox="1"/>
          <p:nvPr>
            <p:ph type="title"/>
          </p:nvPr>
        </p:nvSpPr>
        <p:spPr>
          <a:xfrm>
            <a:off x="871538" y="-84137"/>
            <a:ext cx="8163000" cy="2632200"/>
          </a:xfrm>
          <a:prstGeom prst="rect">
            <a:avLst/>
          </a:prstGeom>
          <a:noFill/>
          <a:ln>
            <a:noFill/>
          </a:ln>
        </p:spPr>
        <p:txBody>
          <a:bodyPr anchorCtr="0" anchor="b" bIns="45700" lIns="91425" spcFirstLastPara="1" rIns="91425" wrap="square" tIns="45700">
            <a:spAutoFit/>
          </a:bodyPr>
          <a:lstStyle/>
          <a:p>
            <a:pPr indent="-311150" lvl="0" marL="457200" rtl="0" algn="l">
              <a:lnSpc>
                <a:spcPct val="100000"/>
              </a:lnSpc>
              <a:spcBef>
                <a:spcPts val="0"/>
              </a:spcBef>
              <a:spcAft>
                <a:spcPts val="0"/>
              </a:spcAft>
              <a:buClr>
                <a:srgbClr val="980000"/>
              </a:buClr>
              <a:buSzPts val="1300"/>
              <a:buFont typeface="Noto Sans Symbols"/>
              <a:buChar char="■"/>
            </a:pPr>
            <a:r>
              <a:rPr lang="en-US" sz="1300">
                <a:solidFill>
                  <a:schemeClr val="dk1"/>
                </a:solidFill>
              </a:rPr>
              <a:t>Querying hypertexts based on both their content and structure requires specialized tools and techniques that can handle the complexity of hypertext documents. </a:t>
            </a:r>
            <a:endParaRPr sz="1300">
              <a:solidFill>
                <a:schemeClr val="dk1"/>
              </a:solidFill>
            </a:endParaRPr>
          </a:p>
          <a:p>
            <a:pPr indent="0" lvl="0" marL="457200" rtl="0" algn="l">
              <a:lnSpc>
                <a:spcPct val="100000"/>
              </a:lnSpc>
              <a:spcBef>
                <a:spcPts val="0"/>
              </a:spcBef>
              <a:spcAft>
                <a:spcPts val="0"/>
              </a:spcAft>
              <a:buSzPts val="1800"/>
              <a:buNone/>
            </a:pPr>
            <a:r>
              <a:t/>
            </a:r>
            <a:endParaRPr sz="1300">
              <a:solidFill>
                <a:schemeClr val="dk1"/>
              </a:solidFill>
            </a:endParaRPr>
          </a:p>
          <a:p>
            <a:pPr indent="-311150" lvl="0" marL="457200" rtl="0" algn="l">
              <a:lnSpc>
                <a:spcPct val="100000"/>
              </a:lnSpc>
              <a:spcBef>
                <a:spcPts val="360"/>
              </a:spcBef>
              <a:spcAft>
                <a:spcPts val="0"/>
              </a:spcAft>
              <a:buClr>
                <a:srgbClr val="980000"/>
              </a:buClr>
              <a:buSzPts val="1300"/>
              <a:buFont typeface="Noto Sans Symbols"/>
              <a:buChar char="■"/>
            </a:pPr>
            <a:r>
              <a:rPr lang="en-US" sz="1300">
                <a:solidFill>
                  <a:schemeClr val="dk1"/>
                </a:solidFill>
              </a:rPr>
              <a:t>Hypertexts, such as web pages, are interconnected through links and contain a mixture of text, images, multimedia, and other elements.</a:t>
            </a:r>
            <a:endParaRPr sz="1300">
              <a:solidFill>
                <a:schemeClr val="dk1"/>
              </a:solidFill>
            </a:endParaRPr>
          </a:p>
          <a:p>
            <a:pPr indent="0" lvl="0" marL="457200" rtl="0" algn="l">
              <a:lnSpc>
                <a:spcPct val="100000"/>
              </a:lnSpc>
              <a:spcBef>
                <a:spcPts val="360"/>
              </a:spcBef>
              <a:spcAft>
                <a:spcPts val="0"/>
              </a:spcAft>
              <a:buClr>
                <a:schemeClr val="dk1"/>
              </a:buClr>
              <a:buSzPts val="1100"/>
              <a:buFont typeface="Arial"/>
              <a:buNone/>
            </a:pPr>
            <a:r>
              <a:t/>
            </a:r>
            <a:endParaRPr sz="1300">
              <a:solidFill>
                <a:schemeClr val="dk1"/>
              </a:solidFill>
            </a:endParaRPr>
          </a:p>
          <a:p>
            <a:pPr indent="-311150" lvl="0" marL="457200" rtl="0" algn="l">
              <a:lnSpc>
                <a:spcPct val="100000"/>
              </a:lnSpc>
              <a:spcBef>
                <a:spcPts val="360"/>
              </a:spcBef>
              <a:spcAft>
                <a:spcPts val="0"/>
              </a:spcAft>
              <a:buClr>
                <a:srgbClr val="980000"/>
              </a:buClr>
              <a:buSzPts val="1300"/>
              <a:buFont typeface="Noto Sans Symbols"/>
              <a:buChar char="■"/>
            </a:pPr>
            <a:r>
              <a:rPr lang="en-US" sz="1300">
                <a:solidFill>
                  <a:schemeClr val="dk1"/>
                </a:solidFill>
              </a:rPr>
              <a:t> The following tools and techniques are commonly used for this purpose:</a:t>
            </a:r>
            <a:endParaRPr sz="1300">
              <a:solidFill>
                <a:schemeClr val="dk1"/>
              </a:solidFill>
            </a:endParaRPr>
          </a:p>
          <a:p>
            <a:pPr indent="0" lvl="0" marL="0" rtl="0" algn="l">
              <a:lnSpc>
                <a:spcPct val="100000"/>
              </a:lnSpc>
              <a:spcBef>
                <a:spcPts val="36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0"/>
              </a:spcBef>
              <a:spcAft>
                <a:spcPts val="0"/>
              </a:spcAft>
              <a:buSzPts val="1800"/>
              <a:buNone/>
            </a:pPr>
            <a:r>
              <a:t/>
            </a:r>
            <a:endParaRPr sz="1300">
              <a:solidFill>
                <a:schemeClr val="dk1"/>
              </a:solidFill>
            </a:endParaRPr>
          </a:p>
          <a:p>
            <a:pPr indent="0" lvl="0" marL="0" rtl="0" algn="l">
              <a:lnSpc>
                <a:spcPct val="100000"/>
              </a:lnSpc>
              <a:spcBef>
                <a:spcPts val="0"/>
              </a:spcBef>
              <a:spcAft>
                <a:spcPts val="0"/>
              </a:spcAft>
              <a:buSzPts val="1800"/>
              <a:buNone/>
            </a:pPr>
            <a:r>
              <a:rPr lang="en-US"/>
              <a:t> </a:t>
            </a:r>
            <a:endParaRPr/>
          </a:p>
        </p:txBody>
      </p:sp>
      <p:sp>
        <p:nvSpPr>
          <p:cNvPr id="540" name="Google Shape;540;g2f319c361d9_0_90"/>
          <p:cNvSpPr txBox="1"/>
          <p:nvPr>
            <p:ph idx="1" type="body"/>
          </p:nvPr>
        </p:nvSpPr>
        <p:spPr>
          <a:xfrm>
            <a:off x="912825" y="1676400"/>
            <a:ext cx="8110500" cy="489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t>1. XPath</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XPath is a query language for selecting nodes from an XML document, which can also be applied to HTML documents.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It allows users to query hypertexts based on their structure by navigating through the document's hierarchy, selecting elements, attributes, and text.</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Extracting all links (</a:t>
            </a:r>
            <a:r>
              <a:rPr lang="en-US" sz="1300">
                <a:solidFill>
                  <a:srgbClr val="188038"/>
                </a:solidFill>
              </a:rPr>
              <a:t>&lt;a&gt;</a:t>
            </a:r>
            <a:r>
              <a:rPr lang="en-US" sz="1300"/>
              <a:t> tags) from a webpage or selecting all paragraphs within a specific section.</a:t>
            </a:r>
            <a:endParaRPr sz="1300"/>
          </a:p>
          <a:p>
            <a:pPr indent="0" lvl="0" marL="0" rtl="0" algn="l">
              <a:lnSpc>
                <a:spcPct val="115000"/>
              </a:lnSpc>
              <a:spcBef>
                <a:spcPts val="1400"/>
              </a:spcBef>
              <a:spcAft>
                <a:spcPts val="0"/>
              </a:spcAft>
              <a:buSzPts val="1350"/>
              <a:buNone/>
            </a:pPr>
            <a:r>
              <a:rPr b="1" lang="en-US" sz="1500"/>
              <a:t>2. CSS Selectors</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CSS selectors are used to select elements in HTML documents based on their attributes, classes, IDs, or relationships to other elements.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Similar to XPath, but more focused on the styling attributes of HTML elements, making it useful for querying content based on structural relationships.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Selecting all headings (</a:t>
            </a:r>
            <a:r>
              <a:rPr lang="en-US" sz="1300">
                <a:solidFill>
                  <a:srgbClr val="188038"/>
                </a:solidFill>
              </a:rPr>
              <a:t>&lt;h1&gt;</a:t>
            </a:r>
            <a:r>
              <a:rPr lang="en-US" sz="1300"/>
              <a:t>, </a:t>
            </a:r>
            <a:r>
              <a:rPr lang="en-US" sz="1300">
                <a:solidFill>
                  <a:srgbClr val="188038"/>
                </a:solidFill>
              </a:rPr>
              <a:t>&lt;h2&gt;</a:t>
            </a:r>
            <a:r>
              <a:rPr lang="en-US" sz="1300"/>
              <a:t>, etc.) within a specific </a:t>
            </a:r>
            <a:r>
              <a:rPr lang="en-US" sz="1300">
                <a:solidFill>
                  <a:srgbClr val="188038"/>
                </a:solidFill>
              </a:rPr>
              <a:t>&lt;div&gt;</a:t>
            </a:r>
            <a:r>
              <a:rPr lang="en-US" sz="1300"/>
              <a:t>.</a:t>
            </a:r>
            <a:endParaRPr sz="1300"/>
          </a:p>
          <a:p>
            <a:pPr indent="0" lvl="0" marL="0" rtl="0" algn="l">
              <a:lnSpc>
                <a:spcPct val="115000"/>
              </a:lnSpc>
              <a:spcBef>
                <a:spcPts val="1400"/>
              </a:spcBef>
              <a:spcAft>
                <a:spcPts val="0"/>
              </a:spcAft>
              <a:buSzPts val="1350"/>
              <a:buNone/>
            </a:pPr>
            <a:r>
              <a:rPr b="1" lang="en-US" sz="1500"/>
              <a:t>3. Regular Expressions (Regex)</a:t>
            </a:r>
            <a:endParaRPr b="1" sz="1500"/>
          </a:p>
          <a:p>
            <a:pPr indent="-311150" lvl="0" marL="457200" rtl="0" algn="l">
              <a:lnSpc>
                <a:spcPct val="115000"/>
              </a:lnSpc>
              <a:spcBef>
                <a:spcPts val="1200"/>
              </a:spcBef>
              <a:spcAft>
                <a:spcPts val="0"/>
              </a:spcAft>
              <a:buClr>
                <a:schemeClr val="dk1"/>
              </a:buClr>
              <a:buSzPts val="1300"/>
              <a:buFont typeface="Arial"/>
              <a:buChar char="●"/>
            </a:pPr>
            <a:r>
              <a:rPr b="1" lang="en-US" sz="1300"/>
              <a:t>Purpose</a:t>
            </a:r>
            <a:r>
              <a:rPr lang="en-US" sz="1300"/>
              <a:t>: Regex is a powerful tool for searching and manipulating strings based on patterns.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Functionality</a:t>
            </a:r>
            <a:r>
              <a:rPr lang="en-US" sz="1300"/>
              <a:t>: It can be used to query content within hypertexts by identifying patterns within text, such as specific keywords, phrases, or even more complex patterns.</a:t>
            </a:r>
            <a:endParaRPr sz="1300"/>
          </a:p>
          <a:p>
            <a:pPr indent="-311150" lvl="0" marL="457200" rtl="0" algn="l">
              <a:lnSpc>
                <a:spcPct val="115000"/>
              </a:lnSpc>
              <a:spcBef>
                <a:spcPts val="0"/>
              </a:spcBef>
              <a:spcAft>
                <a:spcPts val="0"/>
              </a:spcAft>
              <a:buClr>
                <a:schemeClr val="dk1"/>
              </a:buClr>
              <a:buSzPts val="1300"/>
              <a:buFont typeface="Arial"/>
              <a:buChar char="●"/>
            </a:pPr>
            <a:r>
              <a:rPr b="1" lang="en-US" sz="1300"/>
              <a:t>Example</a:t>
            </a:r>
            <a:r>
              <a:rPr lang="en-US" sz="1300"/>
              <a:t>: Extracting email addresses, phone numbers, or URLs from the content of a webpage.</a:t>
            </a:r>
            <a:endParaRPr sz="1300"/>
          </a:p>
          <a:p>
            <a:pPr indent="0" lvl="0" marL="0" rtl="0" algn="l">
              <a:lnSpc>
                <a:spcPct val="100000"/>
              </a:lnSpc>
              <a:spcBef>
                <a:spcPts val="1200"/>
              </a:spcBef>
              <a:spcAft>
                <a:spcPts val="0"/>
              </a:spcAft>
              <a:buSzPts val="1350"/>
              <a:buNone/>
            </a:pPr>
            <a:r>
              <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f319c361d9_0_9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800"/>
              <a:buNone/>
            </a:pPr>
            <a:r>
              <a:t/>
            </a:r>
            <a:endParaRPr/>
          </a:p>
        </p:txBody>
      </p:sp>
      <p:sp>
        <p:nvSpPr>
          <p:cNvPr id="546" name="Google Shape;546;g2f319c361d9_0_98"/>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latin typeface="Arial"/>
                <a:ea typeface="Arial"/>
                <a:cs typeface="Arial"/>
                <a:sym typeface="Arial"/>
              </a:rPr>
              <a:t>4. SQL/XML or XQuery</a:t>
            </a:r>
            <a:endParaRPr b="1" sz="15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b="1" lang="en-US" sz="1300">
                <a:latin typeface="Arial"/>
                <a:ea typeface="Arial"/>
                <a:cs typeface="Arial"/>
                <a:sym typeface="Arial"/>
              </a:rPr>
              <a:t>Purpose</a:t>
            </a:r>
            <a:r>
              <a:rPr lang="en-US" sz="1300">
                <a:latin typeface="Arial"/>
                <a:ea typeface="Arial"/>
                <a:cs typeface="Arial"/>
                <a:sym typeface="Arial"/>
              </a:rPr>
              <a:t>: SQL/XML and XQuery are query languages designed for querying XML data.</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Functionality</a:t>
            </a:r>
            <a:r>
              <a:rPr lang="en-US" sz="1300">
                <a:latin typeface="Arial"/>
                <a:ea typeface="Arial"/>
                <a:cs typeface="Arial"/>
                <a:sym typeface="Arial"/>
              </a:rPr>
              <a:t>: XQuery can be used to query both the content and structure of XML-based hypertexts. SQL/XML integrates SQL queries with XML content, allowing for complex querying of structured documents.</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Example</a:t>
            </a:r>
            <a:r>
              <a:rPr lang="en-US" sz="1300">
                <a:latin typeface="Arial"/>
                <a:ea typeface="Arial"/>
                <a:cs typeface="Arial"/>
                <a:sym typeface="Arial"/>
              </a:rPr>
              <a:t>: Retrieving specific elements from an XML document based on hierarchical relationships and content.</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rPr b="1" lang="en-US" sz="1500"/>
              <a:t>5.</a:t>
            </a:r>
            <a:r>
              <a:rPr lang="en-US" sz="2600"/>
              <a:t> </a:t>
            </a:r>
            <a:r>
              <a:rPr b="1" lang="en-US" sz="1500">
                <a:latin typeface="Arial"/>
                <a:ea typeface="Arial"/>
                <a:cs typeface="Arial"/>
                <a:sym typeface="Arial"/>
              </a:rPr>
              <a:t>Web Scraping Libraries (e.g., BeautifulSoup, Scrapy)</a:t>
            </a:r>
            <a:endParaRPr b="1" sz="1500">
              <a:latin typeface="Arial"/>
              <a:ea typeface="Arial"/>
              <a:cs typeface="Arial"/>
              <a:sym typeface="Arial"/>
            </a:endParaRPr>
          </a:p>
          <a:p>
            <a:pPr indent="-311150" lvl="0" marL="457200" rtl="0" algn="l">
              <a:lnSpc>
                <a:spcPct val="115000"/>
              </a:lnSpc>
              <a:spcBef>
                <a:spcPts val="1200"/>
              </a:spcBef>
              <a:spcAft>
                <a:spcPts val="0"/>
              </a:spcAft>
              <a:buClr>
                <a:schemeClr val="dk1"/>
              </a:buClr>
              <a:buSzPts val="1300"/>
              <a:buFont typeface="Arial"/>
              <a:buChar char="●"/>
            </a:pPr>
            <a:r>
              <a:rPr b="1" lang="en-US" sz="1300">
                <a:latin typeface="Arial"/>
                <a:ea typeface="Arial"/>
                <a:cs typeface="Arial"/>
                <a:sym typeface="Arial"/>
              </a:rPr>
              <a:t>Purpose</a:t>
            </a:r>
            <a:r>
              <a:rPr lang="en-US" sz="1300">
                <a:latin typeface="Arial"/>
                <a:ea typeface="Arial"/>
                <a:cs typeface="Arial"/>
                <a:sym typeface="Arial"/>
              </a:rPr>
              <a:t>: These libraries are designed to extract data from web pages by parsing HTML or XML content.</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Functionality</a:t>
            </a:r>
            <a:r>
              <a:rPr lang="en-US" sz="1300">
                <a:latin typeface="Arial"/>
                <a:ea typeface="Arial"/>
                <a:cs typeface="Arial"/>
                <a:sym typeface="Arial"/>
              </a:rPr>
              <a:t>: They combine content and structural querying by allowing users to traverse the document tree, extract elements, and analyze the content within those elements.</a:t>
            </a:r>
            <a:endParaRPr sz="1300">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b="1" lang="en-US" sz="1300">
                <a:latin typeface="Arial"/>
                <a:ea typeface="Arial"/>
                <a:cs typeface="Arial"/>
                <a:sym typeface="Arial"/>
              </a:rPr>
              <a:t>Example</a:t>
            </a:r>
            <a:r>
              <a:rPr lang="en-US" sz="1300">
                <a:latin typeface="Arial"/>
                <a:ea typeface="Arial"/>
                <a:cs typeface="Arial"/>
                <a:sym typeface="Arial"/>
              </a:rPr>
              <a:t>: Extracting all articles from a news website and analyzing their structure to identify the most common layout patterns.</a:t>
            </a:r>
            <a:endParaRPr sz="1300">
              <a:latin typeface="Arial"/>
              <a:ea typeface="Arial"/>
              <a:cs typeface="Arial"/>
              <a:sym typeface="Arial"/>
            </a:endParaRPr>
          </a:p>
          <a:p>
            <a:pPr indent="0" lvl="0" marL="0" rtl="0" algn="l">
              <a:lnSpc>
                <a:spcPct val="100000"/>
              </a:lnSpc>
              <a:spcBef>
                <a:spcPts val="1200"/>
              </a:spcBef>
              <a:spcAft>
                <a:spcPts val="0"/>
              </a:spcAft>
              <a:buSzPts val="1350"/>
              <a:buNone/>
            </a:pPr>
            <a:r>
              <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7"/>
          <p:cNvSpPr txBox="1"/>
          <p:nvPr>
            <p:ph type="title"/>
          </p:nvPr>
        </p:nvSpPr>
        <p:spPr>
          <a:xfrm>
            <a:off x="871538" y="97885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 3) Hierarchical Structure</a:t>
            </a:r>
            <a:endParaRPr/>
          </a:p>
        </p:txBody>
      </p:sp>
      <p:pic>
        <p:nvPicPr>
          <p:cNvPr id="552" name="Google Shape;552;p37"/>
          <p:cNvPicPr preferRelativeResize="0"/>
          <p:nvPr>
            <p:ph idx="1" type="body"/>
          </p:nvPr>
        </p:nvPicPr>
        <p:blipFill rotWithShape="1">
          <a:blip r:embed="rId3">
            <a:alphaModFix/>
          </a:blip>
          <a:srcRect b="0" l="0" r="0" t="0"/>
          <a:stretch/>
        </p:blipFill>
        <p:spPr>
          <a:xfrm>
            <a:off x="699770" y="1981835"/>
            <a:ext cx="8323580" cy="45967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type="title"/>
          </p:nvPr>
        </p:nvSpPr>
        <p:spPr>
          <a:xfrm>
            <a:off x="871538" y="49213"/>
            <a:ext cx="8163000" cy="6414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Hierarchical Structure</a:t>
            </a:r>
            <a:endParaRPr/>
          </a:p>
        </p:txBody>
      </p:sp>
      <p:graphicFrame>
        <p:nvGraphicFramePr>
          <p:cNvPr id="558" name="Google Shape;558;p38"/>
          <p:cNvGraphicFramePr/>
          <p:nvPr/>
        </p:nvGraphicFramePr>
        <p:xfrm>
          <a:off x="912813" y="2095500"/>
          <a:ext cx="8110536" cy="3810000"/>
        </p:xfrm>
        <a:graphic>
          <a:graphicData uri="http://schemas.openxmlformats.org/presentationml/2006/ole">
            <mc:AlternateContent>
              <mc:Choice Requires="v">
                <p:oleObj r:id="rId4" imgH="3810000" imgW="8110536" progId="PI3.Image" spid="_x0000_s1">
                  <p:embed/>
                </p:oleObj>
              </mc:Choice>
              <mc:Fallback>
                <p:oleObj r:id="rId5" imgH="3810000" imgW="8110536" progId="PI3.Image">
                  <p:embed/>
                  <p:pic>
                    <p:nvPicPr>
                      <p:cNvPr id="558" name="Google Shape;558;p38"/>
                      <p:cNvPicPr preferRelativeResize="0"/>
                      <p:nvPr/>
                    </p:nvPicPr>
                    <p:blipFill rotWithShape="1">
                      <a:blip r:embed="rId6">
                        <a:alphaModFix/>
                      </a:blip>
                      <a:srcRect b="0" l="0" r="0" t="0"/>
                      <a:stretch/>
                    </p:blipFill>
                    <p:spPr>
                      <a:xfrm>
                        <a:off x="912813" y="2095500"/>
                        <a:ext cx="8110536" cy="3810000"/>
                      </a:xfrm>
                      <a:prstGeom prst="rect">
                        <a:avLst/>
                      </a:prstGeom>
                      <a:noFill/>
                      <a:ln>
                        <a:noFill/>
                      </a:ln>
                    </p:spPr>
                  </p:pic>
                </p:oleObj>
              </mc:Fallback>
            </mc:AlternateContent>
          </a:graphicData>
        </a:graphic>
      </p:graphicFrame>
      <p:pic>
        <p:nvPicPr>
          <p:cNvPr id="559" name="Google Shape;559;p38"/>
          <p:cNvPicPr preferRelativeResize="0"/>
          <p:nvPr/>
        </p:nvPicPr>
        <p:blipFill rotWithShape="1">
          <a:blip r:embed="rId7">
            <a:alphaModFix/>
          </a:blip>
          <a:srcRect b="0" l="0" r="0" t="0"/>
          <a:stretch/>
        </p:blipFill>
        <p:spPr>
          <a:xfrm>
            <a:off x="753745" y="1816100"/>
            <a:ext cx="8299451" cy="4660901"/>
          </a:xfrm>
          <a:prstGeom prst="rect">
            <a:avLst/>
          </a:prstGeom>
          <a:noFill/>
          <a:ln>
            <a:noFill/>
          </a:ln>
        </p:spPr>
      </p:pic>
      <p:pic>
        <p:nvPicPr>
          <p:cNvPr id="560" name="Google Shape;560;p38"/>
          <p:cNvPicPr preferRelativeResize="0"/>
          <p:nvPr/>
        </p:nvPicPr>
        <p:blipFill rotWithShape="1">
          <a:blip r:embed="rId8">
            <a:alphaModFix/>
          </a:blip>
          <a:srcRect b="0" l="0" r="0" t="0"/>
          <a:stretch/>
        </p:blipFill>
        <p:spPr>
          <a:xfrm>
            <a:off x="572770" y="779780"/>
            <a:ext cx="8601075" cy="6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9"/>
          <p:cNvSpPr txBox="1"/>
          <p:nvPr>
            <p:ph type="title"/>
          </p:nvPr>
        </p:nvSpPr>
        <p:spPr>
          <a:xfrm>
            <a:off x="871538" y="978853"/>
            <a:ext cx="8162925" cy="64516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Samples of Hierarchical Model</a:t>
            </a:r>
            <a:endParaRPr/>
          </a:p>
        </p:txBody>
      </p:sp>
      <p:sp>
        <p:nvSpPr>
          <p:cNvPr id="566" name="Google Shape;566;p39"/>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a:t>PAT Expressions</a:t>
            </a:r>
            <a:endParaRPr/>
          </a:p>
          <a:p>
            <a:pPr indent="-342900" lvl="0" marL="342900" rtl="0" algn="l">
              <a:lnSpc>
                <a:spcPct val="100000"/>
              </a:lnSpc>
              <a:spcBef>
                <a:spcPts val="480"/>
              </a:spcBef>
              <a:spcAft>
                <a:spcPts val="0"/>
              </a:spcAft>
              <a:buSzPts val="1800"/>
              <a:buChar char="■"/>
            </a:pPr>
            <a:r>
              <a:rPr lang="en-US"/>
              <a:t>Overlapped Lists</a:t>
            </a:r>
            <a:endParaRPr/>
          </a:p>
          <a:p>
            <a:pPr indent="-342900" lvl="0" marL="342900" rtl="0" algn="l">
              <a:lnSpc>
                <a:spcPct val="100000"/>
              </a:lnSpc>
              <a:spcBef>
                <a:spcPts val="480"/>
              </a:spcBef>
              <a:spcAft>
                <a:spcPts val="0"/>
              </a:spcAft>
              <a:buSzPts val="1800"/>
              <a:buChar char="■"/>
            </a:pPr>
            <a:r>
              <a:rPr lang="en-US"/>
              <a:t>Lists of References</a:t>
            </a:r>
            <a:endParaRPr/>
          </a:p>
          <a:p>
            <a:pPr indent="-342900" lvl="0" marL="342900" rtl="0" algn="l">
              <a:lnSpc>
                <a:spcPct val="100000"/>
              </a:lnSpc>
              <a:spcBef>
                <a:spcPts val="480"/>
              </a:spcBef>
              <a:spcAft>
                <a:spcPts val="0"/>
              </a:spcAft>
              <a:buSzPts val="1800"/>
              <a:buChar char="■"/>
            </a:pPr>
            <a:r>
              <a:rPr lang="en-US"/>
              <a:t>Proximal Nodes</a:t>
            </a:r>
            <a:endParaRPr/>
          </a:p>
          <a:p>
            <a:pPr indent="-342900" lvl="0" marL="342900" rtl="0" algn="l">
              <a:lnSpc>
                <a:spcPct val="100000"/>
              </a:lnSpc>
              <a:spcBef>
                <a:spcPts val="480"/>
              </a:spcBef>
              <a:spcAft>
                <a:spcPts val="0"/>
              </a:spcAft>
              <a:buSzPts val="1800"/>
              <a:buChar char="■"/>
            </a:pPr>
            <a:r>
              <a:rPr lang="en-US"/>
              <a:t>Tree Matching</a:t>
            </a:r>
            <a:endParaRPr/>
          </a:p>
        </p:txBody>
      </p:sp>
      <p:sp>
        <p:nvSpPr>
          <p:cNvPr id="567" name="Google Shape;567;p39"/>
          <p:cNvSpPr txBox="1"/>
          <p:nvPr/>
        </p:nvSpPr>
        <p:spPr>
          <a:xfrm>
            <a:off x="1739425" y="4777425"/>
            <a:ext cx="6154500" cy="71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chemeClr val="hlink"/>
                </a:solidFill>
                <a:latin typeface="Verdana"/>
                <a:ea typeface="Verdana"/>
                <a:cs typeface="Verdana"/>
                <a:sym typeface="Verdana"/>
                <a:hlinkClick r:id="rId3"/>
              </a:rPr>
              <a:t>Samples of Hierarchical Models</a:t>
            </a:r>
            <a:endParaRPr b="0" i="0" sz="2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Query Protocols</a:t>
            </a:r>
            <a:endParaRPr/>
          </a:p>
        </p:txBody>
      </p:sp>
      <p:sp>
        <p:nvSpPr>
          <p:cNvPr id="573" name="Google Shape;573;p47"/>
          <p:cNvSpPr txBox="1"/>
          <p:nvPr>
            <p:ph idx="1" type="body"/>
          </p:nvPr>
        </p:nvSpPr>
        <p:spPr>
          <a:xfrm>
            <a:off x="871538" y="1905000"/>
            <a:ext cx="8110500" cy="4191000"/>
          </a:xfrm>
          <a:prstGeom prst="rect">
            <a:avLst/>
          </a:prstGeom>
          <a:noFill/>
          <a:ln>
            <a:noFill/>
          </a:ln>
        </p:spPr>
        <p:txBody>
          <a:bodyPr anchorCtr="0" anchor="t" bIns="45700" lIns="91425" spcFirstLastPara="1" rIns="91425" wrap="square" tIns="45700">
            <a:noAutofit/>
          </a:bodyPr>
          <a:lstStyle/>
          <a:p>
            <a:pPr indent="-339725" lvl="0" marL="342900" marR="612140" rtl="0" algn="just">
              <a:lnSpc>
                <a:spcPct val="103333"/>
              </a:lnSpc>
              <a:spcBef>
                <a:spcPts val="520"/>
              </a:spcBef>
              <a:spcAft>
                <a:spcPts val="0"/>
              </a:spcAft>
              <a:buSzPts val="1300"/>
              <a:buFont typeface="Verdana"/>
              <a:buChar char="■"/>
            </a:pPr>
            <a:r>
              <a:rPr lang="en-US" sz="1300"/>
              <a:t>These are query languages that are used automatically by software applications to query text databases.</a:t>
            </a:r>
            <a:endParaRPr sz="1300"/>
          </a:p>
          <a:p>
            <a:pPr indent="-339725" lvl="0" marL="342900" marR="612140" rtl="0" algn="just">
              <a:lnSpc>
                <a:spcPct val="103333"/>
              </a:lnSpc>
              <a:spcBef>
                <a:spcPts val="520"/>
              </a:spcBef>
              <a:spcAft>
                <a:spcPts val="0"/>
              </a:spcAft>
              <a:buSzPts val="1300"/>
              <a:buFont typeface="Verdana"/>
              <a:buChar char="■"/>
            </a:pPr>
            <a:r>
              <a:rPr lang="en-US" sz="1300"/>
              <a:t>Some of them are proposed as standards for querying CD-ROMs or as intermediate languages to query library systems.  Because they are not intended for human use, we refer to them as protocols rather than languages.</a:t>
            </a:r>
            <a:endParaRPr sz="1300"/>
          </a:p>
          <a:p>
            <a:pPr indent="-339725" lvl="0" marL="342900" marR="612140" rtl="0" algn="just">
              <a:lnSpc>
                <a:spcPct val="103333"/>
              </a:lnSpc>
              <a:spcBef>
                <a:spcPts val="520"/>
              </a:spcBef>
              <a:spcAft>
                <a:spcPts val="0"/>
              </a:spcAft>
              <a:buSzPts val="1300"/>
              <a:buChar char="■"/>
            </a:pPr>
            <a:r>
              <a:rPr lang="en-US" sz="1300"/>
              <a:t> Some of the query protocols are:</a:t>
            </a:r>
            <a:endParaRPr sz="1300"/>
          </a:p>
          <a:p>
            <a:pPr indent="-288290" lvl="1" marL="742950" rtl="0" algn="l">
              <a:lnSpc>
                <a:spcPct val="100000"/>
              </a:lnSpc>
              <a:spcBef>
                <a:spcPts val="0"/>
              </a:spcBef>
              <a:spcAft>
                <a:spcPts val="0"/>
              </a:spcAft>
              <a:buSzPts val="1300"/>
              <a:buFont typeface="Verdana"/>
              <a:buChar char="⮚"/>
            </a:pPr>
            <a:r>
              <a:rPr b="1" lang="en-US" sz="1300"/>
              <a:t>Z39.50</a:t>
            </a:r>
            <a:endParaRPr b="1" sz="1300"/>
          </a:p>
          <a:p>
            <a:pPr indent="-288290" lvl="1" marL="742950" rtl="0" algn="l">
              <a:lnSpc>
                <a:spcPct val="100000"/>
              </a:lnSpc>
              <a:spcBef>
                <a:spcPts val="480"/>
              </a:spcBef>
              <a:spcAft>
                <a:spcPts val="0"/>
              </a:spcAft>
              <a:buSzPts val="1300"/>
              <a:buFont typeface="Verdana"/>
              <a:buChar char="⮚"/>
            </a:pPr>
            <a:r>
              <a:rPr b="1" lang="en-US" sz="1300"/>
              <a:t>WAIS (Wide Area Information Service)</a:t>
            </a:r>
            <a:endParaRPr b="1" sz="1300"/>
          </a:p>
          <a:p>
            <a:pPr indent="-288290" lvl="1" marL="742950" marR="663575" rtl="0" algn="just">
              <a:lnSpc>
                <a:spcPct val="104166"/>
              </a:lnSpc>
              <a:spcBef>
                <a:spcPts val="525"/>
              </a:spcBef>
              <a:spcAft>
                <a:spcPts val="0"/>
              </a:spcAft>
              <a:buSzPts val="1300"/>
              <a:buChar char="⮚"/>
            </a:pPr>
            <a:r>
              <a:rPr b="1" lang="en-US" sz="1300">
                <a:latin typeface="Times New Roman"/>
                <a:ea typeface="Times New Roman"/>
                <a:cs typeface="Times New Roman"/>
                <a:sym typeface="Times New Roman"/>
              </a:rPr>
              <a:t>CCL (Common Command Language)</a:t>
            </a:r>
            <a:endParaRPr b="1" sz="1300">
              <a:latin typeface="Times New Roman"/>
              <a:ea typeface="Times New Roman"/>
              <a:cs typeface="Times New Roman"/>
              <a:sym typeface="Times New Roman"/>
            </a:endParaRPr>
          </a:p>
          <a:p>
            <a:pPr indent="-288290" lvl="1" marL="742950" marR="660400" rtl="0" algn="just">
              <a:lnSpc>
                <a:spcPct val="104166"/>
              </a:lnSpc>
              <a:spcBef>
                <a:spcPts val="390"/>
              </a:spcBef>
              <a:spcAft>
                <a:spcPts val="0"/>
              </a:spcAft>
              <a:buSzPts val="1300"/>
              <a:buFont typeface="Times New Roman"/>
              <a:buChar char="⮚"/>
            </a:pPr>
            <a:r>
              <a:rPr b="1" lang="en-US" sz="1300">
                <a:latin typeface="Times New Roman"/>
                <a:ea typeface="Times New Roman"/>
                <a:cs typeface="Times New Roman"/>
                <a:sym typeface="Times New Roman"/>
              </a:rPr>
              <a:t>CD-RDx  (Compact Disk Read only Data exchange)</a:t>
            </a:r>
            <a:endParaRPr b="1" sz="1300">
              <a:latin typeface="Times New Roman"/>
              <a:ea typeface="Times New Roman"/>
              <a:cs typeface="Times New Roman"/>
              <a:sym typeface="Times New Roman"/>
            </a:endParaRPr>
          </a:p>
          <a:p>
            <a:pPr indent="-288290" lvl="1" marL="742950" rtl="0" algn="l">
              <a:lnSpc>
                <a:spcPct val="86250"/>
              </a:lnSpc>
              <a:spcBef>
                <a:spcPts val="480"/>
              </a:spcBef>
              <a:spcAft>
                <a:spcPts val="0"/>
              </a:spcAft>
              <a:buSzPts val="1300"/>
              <a:buFont typeface="Times New Roman"/>
              <a:buChar char="⮚"/>
            </a:pPr>
            <a:r>
              <a:rPr b="1" lang="en-US" sz="1300">
                <a:latin typeface="Times New Roman"/>
                <a:ea typeface="Times New Roman"/>
                <a:cs typeface="Times New Roman"/>
                <a:sym typeface="Times New Roman"/>
              </a:rPr>
              <a:t>SFQL 	(Structured Full-text Query Language)</a:t>
            </a:r>
            <a:endParaRPr b="1" sz="13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8"/>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Z39.50</a:t>
            </a:r>
            <a:endParaRPr/>
          </a:p>
        </p:txBody>
      </p:sp>
      <p:sp>
        <p:nvSpPr>
          <p:cNvPr id="579" name="Google Shape;579;p48"/>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39725" lvl="0" marL="342900" marR="614680" rtl="0" algn="just">
              <a:lnSpc>
                <a:spcPct val="100000"/>
              </a:lnSpc>
              <a:spcBef>
                <a:spcPts val="1095"/>
              </a:spcBef>
              <a:spcAft>
                <a:spcPts val="0"/>
              </a:spcAft>
              <a:buSzPts val="1300"/>
              <a:buFont typeface="Verdana"/>
              <a:buChar char="■"/>
            </a:pPr>
            <a:r>
              <a:rPr lang="en-US" sz="1300"/>
              <a:t>It  is a protocol approved as a standard in 1995 by ANSI and NISO.</a:t>
            </a:r>
            <a:endParaRPr sz="1300"/>
          </a:p>
          <a:p>
            <a:pPr indent="-339725" lvl="0" marL="342900" marR="614680" rtl="0" algn="just">
              <a:lnSpc>
                <a:spcPct val="100000"/>
              </a:lnSpc>
              <a:spcBef>
                <a:spcPts val="1095"/>
              </a:spcBef>
              <a:spcAft>
                <a:spcPts val="0"/>
              </a:spcAft>
              <a:buSzPts val="1300"/>
              <a:buFont typeface="Verdana"/>
              <a:buChar char="■"/>
            </a:pPr>
            <a:r>
              <a:rPr lang="en-US" sz="1300"/>
              <a:t>This protocol is intended to query bibliographical information using a standard interface between the client and the host database manager which is independent of the client user interface and of the query database language at the host. </a:t>
            </a:r>
            <a:endParaRPr sz="1300"/>
          </a:p>
          <a:p>
            <a:pPr indent="-339725" lvl="0" marL="342900" marR="614680" rtl="0" algn="just">
              <a:lnSpc>
                <a:spcPct val="100000"/>
              </a:lnSpc>
              <a:spcBef>
                <a:spcPts val="1095"/>
              </a:spcBef>
              <a:spcAft>
                <a:spcPts val="0"/>
              </a:spcAft>
              <a:buSzPts val="1300"/>
              <a:buFont typeface="Verdana"/>
              <a:buChar char="■"/>
            </a:pPr>
            <a:r>
              <a:rPr lang="en-US" sz="1300"/>
              <a:t>The database is assumed to be a text collection with some fixed fields (although it is more flexible than usual). </a:t>
            </a:r>
            <a:endParaRPr sz="1300"/>
          </a:p>
          <a:p>
            <a:pPr indent="-339725" lvl="0" marL="342900" marR="614680" rtl="0" algn="just">
              <a:lnSpc>
                <a:spcPct val="100000"/>
              </a:lnSpc>
              <a:spcBef>
                <a:spcPts val="1095"/>
              </a:spcBef>
              <a:spcAft>
                <a:spcPts val="0"/>
              </a:spcAft>
              <a:buSzPts val="1300"/>
              <a:buFont typeface="Verdana"/>
              <a:buChar char="■"/>
            </a:pPr>
            <a:r>
              <a:rPr lang="en-US" sz="1300"/>
              <a:t>The Z39.50 protocol is used broadly and is part, for instance, of WAIS. </a:t>
            </a:r>
            <a:endParaRPr sz="1300"/>
          </a:p>
          <a:p>
            <a:pPr indent="-339725" lvl="0" marL="342900" marR="614680" rtl="0" algn="just">
              <a:lnSpc>
                <a:spcPct val="100000"/>
              </a:lnSpc>
              <a:spcBef>
                <a:spcPts val="1095"/>
              </a:spcBef>
              <a:spcAft>
                <a:spcPts val="0"/>
              </a:spcAft>
              <a:buSzPts val="1300"/>
              <a:buFont typeface="Verdana"/>
              <a:buChar char="■"/>
            </a:pPr>
            <a:r>
              <a:rPr lang="en-US" sz="1300"/>
              <a:t>The protocol does not only specify the query language and its semantics, but also the way in which client and server establish a session, communicate and exchange information, etc.  </a:t>
            </a:r>
            <a:endParaRPr sz="1300"/>
          </a:p>
          <a:p>
            <a:pPr indent="-339725" lvl="0" marL="342900" marR="614680" rtl="0" algn="just">
              <a:lnSpc>
                <a:spcPct val="100000"/>
              </a:lnSpc>
              <a:spcBef>
                <a:spcPts val="1095"/>
              </a:spcBef>
              <a:spcAft>
                <a:spcPts val="0"/>
              </a:spcAft>
              <a:buSzPts val="1300"/>
              <a:buFont typeface="Verdana"/>
              <a:buChar char="■"/>
            </a:pPr>
            <a:r>
              <a:rPr lang="en-US" sz="1300"/>
              <a:t>Although originally conceived only to operate on bibliographical information (using the Machine Readable Cataloging Record (MARC) format), it has been extended to query other types of information as well.</a:t>
            </a:r>
            <a:endParaRPr sz="1300"/>
          </a:p>
          <a:p>
            <a:pPr indent="0" lvl="0" marL="342900" rtl="0" algn="l">
              <a:lnSpc>
                <a:spcPct val="100000"/>
              </a:lnSpc>
              <a:spcBef>
                <a:spcPts val="480"/>
              </a:spcBef>
              <a:spcAft>
                <a:spcPts val="0"/>
              </a:spcAft>
              <a:buSzPts val="1350"/>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2f33df3c601_0_0"/>
          <p:cNvSpPr txBox="1"/>
          <p:nvPr>
            <p:ph type="title"/>
          </p:nvPr>
        </p:nvSpPr>
        <p:spPr>
          <a:xfrm>
            <a:off x="724550" y="982675"/>
            <a:ext cx="8310000" cy="5850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WAIS</a:t>
            </a:r>
            <a:r>
              <a:rPr lang="en-US" sz="3200">
                <a:solidFill>
                  <a:schemeClr val="dk1"/>
                </a:solidFill>
              </a:rPr>
              <a:t>(Wide Area Information Service) </a:t>
            </a:r>
            <a:endParaRPr sz="3200"/>
          </a:p>
        </p:txBody>
      </p:sp>
      <p:sp>
        <p:nvSpPr>
          <p:cNvPr id="585" name="Google Shape;585;g2f33df3c601_0_0"/>
          <p:cNvSpPr txBox="1"/>
          <p:nvPr>
            <p:ph idx="1" type="body"/>
          </p:nvPr>
        </p:nvSpPr>
        <p:spPr>
          <a:xfrm>
            <a:off x="713350" y="1905000"/>
            <a:ext cx="8310000" cy="4191000"/>
          </a:xfrm>
          <a:prstGeom prst="rect">
            <a:avLst/>
          </a:prstGeom>
          <a:noFill/>
          <a:ln>
            <a:noFill/>
          </a:ln>
        </p:spPr>
        <p:txBody>
          <a:bodyPr anchorCtr="0" anchor="t" bIns="45700" lIns="91425" spcFirstLastPara="1" rIns="91425" wrap="square" tIns="45700">
            <a:noAutofit/>
          </a:bodyPr>
          <a:lstStyle/>
          <a:p>
            <a:pPr indent="-339725" lvl="0" marL="342900" rtl="0" algn="l">
              <a:lnSpc>
                <a:spcPct val="86250"/>
              </a:lnSpc>
              <a:spcBef>
                <a:spcPts val="415"/>
              </a:spcBef>
              <a:spcAft>
                <a:spcPts val="0"/>
              </a:spcAft>
              <a:buSzPts val="1300"/>
              <a:buFont typeface="Verdana"/>
              <a:buChar char="■"/>
            </a:pPr>
            <a:r>
              <a:rPr lang="en-US" sz="1300"/>
              <a:t>WAIS  is a suite of protocols that was popular at the beginning of the 1990s before the boom of the Web. The goal of WAIS was to be a network publishing protocol and to be able to query databases through the Internet.</a:t>
            </a:r>
            <a:endParaRPr sz="1300"/>
          </a:p>
          <a:p>
            <a:pPr indent="0" lvl="0" marL="342900" rtl="0" algn="l">
              <a:lnSpc>
                <a:spcPct val="100000"/>
              </a:lnSpc>
              <a:spcBef>
                <a:spcPts val="0"/>
              </a:spcBef>
              <a:spcAft>
                <a:spcPts val="0"/>
              </a:spcAft>
              <a:buSzPts val="1350"/>
              <a:buNone/>
            </a:pPr>
            <a:r>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724550" y="982675"/>
            <a:ext cx="8310000" cy="5850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Other Query protocols….</a:t>
            </a:r>
            <a:endParaRPr sz="3200"/>
          </a:p>
        </p:txBody>
      </p:sp>
      <p:sp>
        <p:nvSpPr>
          <p:cNvPr id="591" name="Google Shape;591;p49"/>
          <p:cNvSpPr txBox="1"/>
          <p:nvPr>
            <p:ph idx="1" type="body"/>
          </p:nvPr>
        </p:nvSpPr>
        <p:spPr>
          <a:xfrm>
            <a:off x="307375" y="1861525"/>
            <a:ext cx="8655900" cy="4191000"/>
          </a:xfrm>
          <a:prstGeom prst="rect">
            <a:avLst/>
          </a:prstGeom>
          <a:noFill/>
          <a:ln>
            <a:noFill/>
          </a:ln>
        </p:spPr>
        <p:txBody>
          <a:bodyPr anchorCtr="0" anchor="t" bIns="45700" lIns="91425" spcFirstLastPara="1" rIns="91425" wrap="square" tIns="45700">
            <a:noAutofit/>
          </a:bodyPr>
          <a:lstStyle/>
          <a:p>
            <a:pPr indent="-311150" lvl="0" marL="457200" marR="611505" rtl="0" algn="just">
              <a:lnSpc>
                <a:spcPct val="101666"/>
              </a:lnSpc>
              <a:spcBef>
                <a:spcPts val="1085"/>
              </a:spcBef>
              <a:spcAft>
                <a:spcPts val="0"/>
              </a:spcAft>
              <a:buSzPts val="1300"/>
              <a:buChar char="■"/>
            </a:pPr>
            <a:r>
              <a:rPr lang="en-US" sz="1300"/>
              <a:t>In the CD-ROM publishing arena, there are several proposals for query protocols. The main goal of these protocols is to provide 'disk interchangeability.' This means more flexibility in data communication between primary information providers and end users. It also enables significant cost savings since it allows access to diverse information without the need to buy, install, and train users for different data retrieval applications. We briefly cover three of these proposals:</a:t>
            </a:r>
            <a:endParaRPr sz="1300"/>
          </a:p>
          <a:p>
            <a:pPr indent="-288289" lvl="1" marL="1200150" marR="663575" rtl="0" algn="just">
              <a:lnSpc>
                <a:spcPct val="104166"/>
              </a:lnSpc>
              <a:spcBef>
                <a:spcPts val="525"/>
              </a:spcBef>
              <a:spcAft>
                <a:spcPts val="0"/>
              </a:spcAft>
              <a:buSzPts val="1300"/>
              <a:buAutoNum type="alphaLcPeriod"/>
            </a:pPr>
            <a:r>
              <a:rPr b="1" lang="en-US" sz="1300"/>
              <a:t>CCL </a:t>
            </a:r>
            <a:r>
              <a:rPr lang="en-US" sz="1300"/>
              <a:t>(Common Command Language) is a NISO proposal (Z39.58 or ISO 8777) based on Z39.50. It defines 19 commands that can be used interactively. It is more popular in Europe, although very few products use it. It is based on the classical Boolean model.</a:t>
            </a:r>
            <a:endParaRPr sz="1300"/>
          </a:p>
          <a:p>
            <a:pPr indent="-288289" lvl="1" marL="1200150" marR="660400" rtl="0" algn="just">
              <a:lnSpc>
                <a:spcPct val="104166"/>
              </a:lnSpc>
              <a:spcBef>
                <a:spcPts val="390"/>
              </a:spcBef>
              <a:spcAft>
                <a:spcPts val="0"/>
              </a:spcAft>
              <a:buSzPts val="1300"/>
              <a:buAutoNum type="alphaLcPeriod"/>
            </a:pPr>
            <a:r>
              <a:rPr b="1" lang="en-US" sz="1300"/>
              <a:t>CD-RDx </a:t>
            </a:r>
            <a:r>
              <a:rPr lang="en-US" sz="1300"/>
              <a:t> (Compact Disk Read only Data exchange) uses a client-server 	architecture and has been implemented in most platforms.  The client is 	generic while the server is designed and provided by the CD-ROM publisher</a:t>
            </a:r>
            <a:endParaRPr sz="1300"/>
          </a:p>
          <a:p>
            <a:pPr indent="0" lvl="0" marL="800100" marR="660400" rtl="0" algn="just">
              <a:lnSpc>
                <a:spcPct val="104166"/>
              </a:lnSpc>
              <a:spcBef>
                <a:spcPts val="0"/>
              </a:spcBef>
              <a:spcAft>
                <a:spcPts val="0"/>
              </a:spcAft>
              <a:buSzPts val="1350"/>
              <a:buNone/>
            </a:pPr>
            <a:r>
              <a:rPr lang="en-US" sz="1300"/>
              <a:t>who includes it with the database in the CD-ROM. It allows fixed-length fields, images, and audio, and is supported by such US national agencies as the CIA, NASA, and GSA.</a:t>
            </a:r>
            <a:endParaRPr sz="1300"/>
          </a:p>
          <a:p>
            <a:pPr indent="0" lvl="0" marL="342900" rtl="0" algn="l">
              <a:lnSpc>
                <a:spcPct val="100000"/>
              </a:lnSpc>
              <a:spcBef>
                <a:spcPts val="0"/>
              </a:spcBef>
              <a:spcAft>
                <a:spcPts val="0"/>
              </a:spcAft>
              <a:buSzPts val="1350"/>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f33df3c601_0_5"/>
          <p:cNvSpPr txBox="1"/>
          <p:nvPr>
            <p:ph type="title"/>
          </p:nvPr>
        </p:nvSpPr>
        <p:spPr>
          <a:xfrm>
            <a:off x="871538" y="982663"/>
            <a:ext cx="8163000" cy="1139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sz="3200"/>
              <a:t>Other Query protocols….</a:t>
            </a:r>
            <a:endParaRPr sz="3200"/>
          </a:p>
          <a:p>
            <a:pPr indent="0" lvl="0" marL="0" rtl="0" algn="l">
              <a:lnSpc>
                <a:spcPct val="100000"/>
              </a:lnSpc>
              <a:spcBef>
                <a:spcPts val="0"/>
              </a:spcBef>
              <a:spcAft>
                <a:spcPts val="0"/>
              </a:spcAft>
              <a:buSzPts val="1800"/>
              <a:buNone/>
            </a:pPr>
            <a:r>
              <a:t/>
            </a:r>
            <a:endParaRPr/>
          </a:p>
        </p:txBody>
      </p:sp>
      <p:sp>
        <p:nvSpPr>
          <p:cNvPr id="597" name="Google Shape;597;g2f33df3c601_0_5"/>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b="1" lang="en-US" sz="1300"/>
              <a:t>c. </a:t>
            </a:r>
            <a:r>
              <a:rPr lang="en-US" sz="1300"/>
              <a:t> </a:t>
            </a:r>
            <a:r>
              <a:rPr b="1" lang="en-US" sz="1300"/>
              <a:t> SFQL </a:t>
            </a:r>
            <a:r>
              <a:rPr lang="en-US" sz="1300"/>
              <a:t>	(Structured Full-text Query Language) </a:t>
            </a:r>
            <a:endParaRPr sz="1300"/>
          </a:p>
          <a:p>
            <a:pPr indent="-311150" lvl="0" marL="457200" rtl="0" algn="l">
              <a:lnSpc>
                <a:spcPct val="100000"/>
              </a:lnSpc>
              <a:spcBef>
                <a:spcPts val="360"/>
              </a:spcBef>
              <a:spcAft>
                <a:spcPts val="0"/>
              </a:spcAft>
              <a:buSzPts val="1300"/>
              <a:buChar char="■"/>
            </a:pPr>
            <a:r>
              <a:rPr lang="en-US" sz="1300"/>
              <a:t>It is based on SQL and also has a client-server architecture. </a:t>
            </a:r>
            <a:endParaRPr sz="1300"/>
          </a:p>
          <a:p>
            <a:pPr indent="-311150" lvl="0" marL="457200" rtl="0" algn="l">
              <a:lnSpc>
                <a:spcPct val="100000"/>
              </a:lnSpc>
              <a:spcBef>
                <a:spcPts val="0"/>
              </a:spcBef>
              <a:spcAft>
                <a:spcPts val="0"/>
              </a:spcAft>
              <a:buSzPts val="1300"/>
              <a:buChar char="■"/>
            </a:pPr>
            <a:r>
              <a:rPr lang="en-US" sz="1300"/>
              <a:t>SFQL has been adopted as a standard by the aerospace community (the Air Transport Association/Aircraft Industry Association).</a:t>
            </a:r>
            <a:endParaRPr sz="1300"/>
          </a:p>
          <a:p>
            <a:pPr indent="-311150" lvl="0" marL="457200" rtl="0" algn="l">
              <a:lnSpc>
                <a:spcPct val="100000"/>
              </a:lnSpc>
              <a:spcBef>
                <a:spcPts val="0"/>
              </a:spcBef>
              <a:spcAft>
                <a:spcPts val="0"/>
              </a:spcAft>
              <a:buSzPts val="1300"/>
              <a:buChar char="■"/>
            </a:pPr>
            <a:r>
              <a:rPr lang="en-US" sz="1300"/>
              <a:t>Documents are rows in a relational table and can be tagged using SGML. </a:t>
            </a:r>
            <a:endParaRPr sz="1300"/>
          </a:p>
          <a:p>
            <a:pPr indent="-311150" lvl="0" marL="457200" rtl="0" algn="l">
              <a:lnSpc>
                <a:spcPct val="100000"/>
              </a:lnSpc>
              <a:spcBef>
                <a:spcPts val="0"/>
              </a:spcBef>
              <a:spcAft>
                <a:spcPts val="0"/>
              </a:spcAft>
              <a:buSzPts val="1300"/>
              <a:buChar char="■"/>
            </a:pPr>
            <a:r>
              <a:rPr lang="en-US" sz="1300"/>
              <a:t>The language defines the format of the answer, which has a header and a variable length message area. </a:t>
            </a:r>
            <a:endParaRPr sz="1300"/>
          </a:p>
          <a:p>
            <a:pPr indent="-311150" lvl="0" marL="457200" rtl="0" algn="l">
              <a:lnSpc>
                <a:spcPct val="100000"/>
              </a:lnSpc>
              <a:spcBef>
                <a:spcPts val="0"/>
              </a:spcBef>
              <a:spcAft>
                <a:spcPts val="0"/>
              </a:spcAft>
              <a:buSzPts val="1300"/>
              <a:buChar char="■"/>
            </a:pPr>
            <a:r>
              <a:rPr lang="en-US" sz="1300"/>
              <a:t>The language does not define any specific formatting or markup. For example, a query in SFQL is:</a:t>
            </a:r>
            <a:endParaRPr sz="1300"/>
          </a:p>
          <a:p>
            <a:pPr indent="0" lvl="0" marL="1340485" marR="1350645" rtl="0" algn="just">
              <a:lnSpc>
                <a:spcPct val="100000"/>
              </a:lnSpc>
              <a:spcBef>
                <a:spcPts val="900"/>
              </a:spcBef>
              <a:spcAft>
                <a:spcPts val="0"/>
              </a:spcAft>
              <a:buClr>
                <a:schemeClr val="dk1"/>
              </a:buClr>
              <a:buSzPts val="1100"/>
              <a:buFont typeface="Arial"/>
              <a:buNone/>
            </a:pPr>
            <a:r>
              <a:rPr b="1" lang="en-US" sz="1300"/>
              <a:t>Select abstract from journal.papers where title contains  "text search"</a:t>
            </a:r>
            <a:endParaRPr sz="1300"/>
          </a:p>
          <a:p>
            <a:pPr indent="-311150" lvl="0" marL="457200" marR="663575" rtl="0" algn="just">
              <a:lnSpc>
                <a:spcPct val="100000"/>
              </a:lnSpc>
              <a:spcBef>
                <a:spcPts val="800"/>
              </a:spcBef>
              <a:spcAft>
                <a:spcPts val="0"/>
              </a:spcAft>
              <a:buSzPts val="1300"/>
              <a:buChar char="■"/>
            </a:pPr>
            <a:r>
              <a:rPr lang="en-US" sz="1300"/>
              <a:t>The language supports Boolean and logical operators, thesaurus, proximity operations, and some special characters such as wild cards and repetition. For example:</a:t>
            </a:r>
            <a:endParaRPr sz="1300"/>
          </a:p>
          <a:p>
            <a:pPr indent="332105" lvl="0" marL="1334770" marR="1083310" rtl="0" algn="just">
              <a:lnSpc>
                <a:spcPct val="108333"/>
              </a:lnSpc>
              <a:spcBef>
                <a:spcPts val="720"/>
              </a:spcBef>
              <a:spcAft>
                <a:spcPts val="0"/>
              </a:spcAft>
              <a:buClr>
                <a:schemeClr val="dk1"/>
              </a:buClr>
              <a:buSzPts val="1100"/>
              <a:buFont typeface="Arial"/>
              <a:buNone/>
            </a:pPr>
            <a:r>
              <a:rPr b="1" lang="en-US" sz="1300"/>
              <a:t>where paper contains  "retrieval"  or like  "info %"  and date </a:t>
            </a:r>
            <a:r>
              <a:rPr lang="en-US" sz="1300"/>
              <a:t>&gt; 1/1/98</a:t>
            </a:r>
            <a:endParaRPr sz="1300"/>
          </a:p>
          <a:p>
            <a:pPr indent="-311150" lvl="0" marL="457200" marR="666750" rtl="0" algn="just">
              <a:lnSpc>
                <a:spcPct val="100000"/>
              </a:lnSpc>
              <a:spcBef>
                <a:spcPts val="785"/>
              </a:spcBef>
              <a:spcAft>
                <a:spcPts val="0"/>
              </a:spcAft>
              <a:buSzPts val="1300"/>
              <a:buChar char="■"/>
            </a:pPr>
            <a:r>
              <a:rPr lang="en-US" sz="1300"/>
              <a:t>Compared with CCL or CD-RDx, SFQL is more general and flexible, al-though it is based on a relational model, which is not always the best choice for a document database.</a:t>
            </a:r>
            <a:endParaRPr sz="1300"/>
          </a:p>
          <a:p>
            <a:pPr indent="0" lvl="0" marL="0" rtl="0" algn="l">
              <a:lnSpc>
                <a:spcPct val="100000"/>
              </a:lnSpc>
              <a:spcBef>
                <a:spcPts val="360"/>
              </a:spcBef>
              <a:spcAft>
                <a:spcPts val="0"/>
              </a:spcAft>
              <a:buSzPts val="1350"/>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Keyword-Based Querying</a:t>
            </a:r>
            <a:endParaRPr/>
          </a:p>
        </p:txBody>
      </p:sp>
      <p:sp>
        <p:nvSpPr>
          <p:cNvPr id="428" name="Google Shape;428;p5"/>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11150" lvl="0" marL="342900" rtl="0" algn="l">
              <a:lnSpc>
                <a:spcPct val="100000"/>
              </a:lnSpc>
              <a:spcBef>
                <a:spcPts val="0"/>
              </a:spcBef>
              <a:spcAft>
                <a:spcPts val="0"/>
              </a:spcAft>
              <a:buSzPts val="1300"/>
              <a:buChar char="■"/>
            </a:pPr>
            <a:r>
              <a:rPr lang="en-US" sz="1900"/>
              <a:t>A query is formulation of a user information need.</a:t>
            </a:r>
            <a:endParaRPr sz="1900"/>
          </a:p>
          <a:p>
            <a:pPr indent="-311150" lvl="0" marL="342900" rtl="0" algn="l">
              <a:lnSpc>
                <a:spcPct val="100000"/>
              </a:lnSpc>
              <a:spcBef>
                <a:spcPts val="480"/>
              </a:spcBef>
              <a:spcAft>
                <a:spcPts val="0"/>
              </a:spcAft>
              <a:buSzPts val="850"/>
              <a:buChar char="■"/>
            </a:pPr>
            <a:r>
              <a:rPr lang="en-US" sz="1900">
                <a:solidFill>
                  <a:srgbClr val="FF0000"/>
                </a:solidFill>
              </a:rPr>
              <a:t>In its simplest form, a query is composed of keywords and the documents containing such keywords are searched for.</a:t>
            </a:r>
            <a:r>
              <a:rPr lang="en-US" sz="1900"/>
              <a:t> </a:t>
            </a:r>
            <a:endParaRPr sz="1900"/>
          </a:p>
          <a:p>
            <a:pPr indent="-311150" lvl="0" marL="342900" rtl="0" algn="l">
              <a:lnSpc>
                <a:spcPct val="100000"/>
              </a:lnSpc>
              <a:spcBef>
                <a:spcPts val="480"/>
              </a:spcBef>
              <a:spcAft>
                <a:spcPts val="0"/>
              </a:spcAft>
              <a:buSzPts val="1300"/>
              <a:buChar char="■"/>
            </a:pPr>
            <a:r>
              <a:rPr lang="en-US" sz="1900"/>
              <a:t>Keyword-based queries are popular </a:t>
            </a:r>
            <a:r>
              <a:rPr lang="en-US" sz="1900">
                <a:solidFill>
                  <a:schemeClr val="dk1"/>
                </a:solidFill>
              </a:rPr>
              <a:t>because they are intuitive, easy to express, and allow for fast ranking. </a:t>
            </a:r>
            <a:endParaRPr sz="1900">
              <a:solidFill>
                <a:schemeClr val="dk1"/>
              </a:solidFill>
            </a:endParaRPr>
          </a:p>
          <a:p>
            <a:pPr indent="-342900" lvl="0" marL="342900" rtl="0" algn="l">
              <a:lnSpc>
                <a:spcPct val="100000"/>
              </a:lnSpc>
              <a:spcBef>
                <a:spcPts val="480"/>
              </a:spcBef>
              <a:spcAft>
                <a:spcPts val="0"/>
              </a:spcAft>
              <a:buSzPts val="1800"/>
              <a:buNone/>
            </a:pPr>
            <a:r>
              <a:t/>
            </a:r>
            <a:endParaRPr sz="1900">
              <a:solidFill>
                <a:schemeClr val="dk1"/>
              </a:solidFill>
            </a:endParaRPr>
          </a:p>
          <a:p>
            <a:pPr indent="-342900" lvl="0" marL="342900" rtl="0" algn="l">
              <a:lnSpc>
                <a:spcPct val="100000"/>
              </a:lnSpc>
              <a:spcBef>
                <a:spcPts val="480"/>
              </a:spcBef>
              <a:spcAft>
                <a:spcPts val="0"/>
              </a:spcAft>
              <a:buSzPts val="1800"/>
              <a:buNone/>
            </a:pPr>
            <a:r>
              <a:rPr lang="en-US" sz="1900"/>
              <a:t>1. Single-Word Queries</a:t>
            </a:r>
            <a:endParaRPr sz="1900"/>
          </a:p>
          <a:p>
            <a:pPr indent="-342900" lvl="0" marL="342900" rtl="0" algn="l">
              <a:lnSpc>
                <a:spcPct val="100000"/>
              </a:lnSpc>
              <a:spcBef>
                <a:spcPts val="480"/>
              </a:spcBef>
              <a:spcAft>
                <a:spcPts val="0"/>
              </a:spcAft>
              <a:buSzPts val="1800"/>
              <a:buNone/>
            </a:pPr>
            <a:r>
              <a:rPr lang="en-US" sz="1900"/>
              <a:t>2. Context Queries</a:t>
            </a:r>
            <a:endParaRPr sz="1900"/>
          </a:p>
          <a:p>
            <a:pPr indent="-342900" lvl="0" marL="342900" rtl="0" algn="l">
              <a:lnSpc>
                <a:spcPct val="100000"/>
              </a:lnSpc>
              <a:spcBef>
                <a:spcPts val="480"/>
              </a:spcBef>
              <a:spcAft>
                <a:spcPts val="0"/>
              </a:spcAft>
              <a:buSzPts val="1800"/>
              <a:buNone/>
            </a:pPr>
            <a:r>
              <a:rPr lang="en-US" sz="1900"/>
              <a:t>3. Boolean Queries</a:t>
            </a:r>
            <a:endParaRPr sz="1900"/>
          </a:p>
          <a:p>
            <a:pPr indent="-342900" lvl="0" marL="342900" rtl="0" algn="l">
              <a:lnSpc>
                <a:spcPct val="100000"/>
              </a:lnSpc>
              <a:spcBef>
                <a:spcPts val="480"/>
              </a:spcBef>
              <a:spcAft>
                <a:spcPts val="0"/>
              </a:spcAft>
              <a:buSzPts val="1800"/>
              <a:buNone/>
            </a:pPr>
            <a:r>
              <a:rPr lang="en-US" sz="1900"/>
              <a:t>4. Natural Language Queries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457200" lvl="0" marL="457200" rtl="0" algn="l">
              <a:lnSpc>
                <a:spcPct val="100000"/>
              </a:lnSpc>
              <a:spcBef>
                <a:spcPts val="0"/>
              </a:spcBef>
              <a:spcAft>
                <a:spcPts val="0"/>
              </a:spcAft>
              <a:buSzPts val="3600"/>
              <a:buAutoNum type="arabicPeriod"/>
            </a:pPr>
            <a:r>
              <a:rPr lang="en-US"/>
              <a:t>Single-Word Queries</a:t>
            </a:r>
            <a:endParaRPr/>
          </a:p>
        </p:txBody>
      </p:sp>
      <p:sp>
        <p:nvSpPr>
          <p:cNvPr id="434" name="Google Shape;434;p6"/>
          <p:cNvSpPr txBox="1"/>
          <p:nvPr>
            <p:ph idx="1" type="body"/>
          </p:nvPr>
        </p:nvSpPr>
        <p:spPr>
          <a:xfrm>
            <a:off x="912813" y="1905000"/>
            <a:ext cx="8110537" cy="4191000"/>
          </a:xfrm>
          <a:prstGeom prst="rect">
            <a:avLst/>
          </a:prstGeom>
          <a:noFill/>
          <a:ln>
            <a:noFill/>
          </a:ln>
        </p:spPr>
        <p:txBody>
          <a:bodyPr anchorCtr="0" anchor="t" bIns="45700" lIns="91425" spcFirstLastPara="1" rIns="91425" wrap="square" tIns="45700">
            <a:noAutofit/>
          </a:bodyPr>
          <a:lstStyle/>
          <a:p>
            <a:pPr indent="-330200" lvl="0" marL="342900" rtl="0" algn="l">
              <a:lnSpc>
                <a:spcPct val="100000"/>
              </a:lnSpc>
              <a:spcBef>
                <a:spcPts val="0"/>
              </a:spcBef>
              <a:spcAft>
                <a:spcPts val="0"/>
              </a:spcAft>
              <a:buSzPts val="1300"/>
              <a:buChar char="■"/>
            </a:pPr>
            <a:r>
              <a:rPr lang="en-US" sz="1800"/>
              <a:t>A query is formulated by a word.</a:t>
            </a:r>
            <a:endParaRPr sz="1800"/>
          </a:p>
          <a:p>
            <a:pPr indent="-330200" lvl="0" marL="342900" rtl="0" algn="l">
              <a:lnSpc>
                <a:spcPct val="100000"/>
              </a:lnSpc>
              <a:spcBef>
                <a:spcPts val="400"/>
              </a:spcBef>
              <a:spcAft>
                <a:spcPts val="0"/>
              </a:spcAft>
              <a:buSzPts val="1300"/>
              <a:buChar char="■"/>
            </a:pPr>
            <a:r>
              <a:rPr lang="en-US" sz="1800"/>
              <a:t>A document is formulated by long sequences of words.</a:t>
            </a:r>
            <a:endParaRPr sz="1800"/>
          </a:p>
          <a:p>
            <a:pPr indent="-330200" lvl="0" marL="342900" rtl="0" algn="l">
              <a:lnSpc>
                <a:spcPct val="100000"/>
              </a:lnSpc>
              <a:spcBef>
                <a:spcPts val="400"/>
              </a:spcBef>
              <a:spcAft>
                <a:spcPts val="0"/>
              </a:spcAft>
              <a:buSzPts val="1300"/>
              <a:buChar char="■"/>
            </a:pPr>
            <a:r>
              <a:rPr lang="en-US" sz="1800"/>
              <a:t>A word is a sequence of letters surrounded by separators</a:t>
            </a:r>
            <a:endParaRPr sz="1800"/>
          </a:p>
          <a:p>
            <a:pPr indent="-330200" lvl="0" marL="342900" rtl="0" algn="l">
              <a:lnSpc>
                <a:spcPct val="100000"/>
              </a:lnSpc>
              <a:spcBef>
                <a:spcPts val="400"/>
              </a:spcBef>
              <a:spcAft>
                <a:spcPts val="0"/>
              </a:spcAft>
              <a:buSzPts val="1300"/>
              <a:buChar char="■"/>
            </a:pPr>
            <a:r>
              <a:rPr lang="en-US" sz="1800"/>
              <a:t>A definition of letter and separator is flexible. e.g hyphen - can be defined as a letter or a separator e.g on-line</a:t>
            </a:r>
            <a:endParaRPr sz="1800"/>
          </a:p>
          <a:p>
            <a:pPr indent="0" lvl="0" marL="342900" rtl="0" algn="l">
              <a:lnSpc>
                <a:spcPct val="100000"/>
              </a:lnSpc>
              <a:spcBef>
                <a:spcPts val="400"/>
              </a:spcBef>
              <a:spcAft>
                <a:spcPts val="0"/>
              </a:spcAft>
              <a:buSzPts val="1350"/>
              <a:buNone/>
            </a:pPr>
            <a:r>
              <a:t/>
            </a:r>
            <a:endParaRPr sz="1800"/>
          </a:p>
          <a:p>
            <a:pPr indent="-330200" lvl="0" marL="342900" rtl="0" algn="l">
              <a:lnSpc>
                <a:spcPct val="100000"/>
              </a:lnSpc>
              <a:spcBef>
                <a:spcPts val="400"/>
              </a:spcBef>
              <a:spcAft>
                <a:spcPts val="0"/>
              </a:spcAft>
              <a:buSzPts val="1300"/>
              <a:buChar char="■"/>
            </a:pPr>
            <a:r>
              <a:rPr lang="en-US" sz="1800"/>
              <a:t>The </a:t>
            </a:r>
            <a:r>
              <a:rPr b="1" lang="en-US" sz="1800"/>
              <a:t>result </a:t>
            </a:r>
            <a:r>
              <a:rPr lang="en-US" sz="1800"/>
              <a:t>of word queries is the set of documents containing word of the query.</a:t>
            </a:r>
            <a:endParaRPr sz="1800"/>
          </a:p>
          <a:p>
            <a:pPr indent="-330200" lvl="0" marL="342900" rtl="0" algn="l">
              <a:lnSpc>
                <a:spcPct val="100000"/>
              </a:lnSpc>
              <a:spcBef>
                <a:spcPts val="400"/>
              </a:spcBef>
              <a:spcAft>
                <a:spcPts val="0"/>
              </a:spcAft>
              <a:buSzPts val="1300"/>
              <a:buChar char="■"/>
            </a:pPr>
            <a:r>
              <a:rPr lang="en-US" sz="1800"/>
              <a:t>Further, the resulting documents are ranked according to a degree of similarity to the query. </a:t>
            </a:r>
            <a:endParaRPr sz="1800"/>
          </a:p>
          <a:p>
            <a:pPr indent="-330200" lvl="0" marL="342900" rtl="0" algn="l">
              <a:lnSpc>
                <a:spcPct val="100000"/>
              </a:lnSpc>
              <a:spcBef>
                <a:spcPts val="400"/>
              </a:spcBef>
              <a:spcAft>
                <a:spcPts val="0"/>
              </a:spcAft>
              <a:buSzPts val="1300"/>
              <a:buChar char="■"/>
            </a:pPr>
            <a:r>
              <a:rPr lang="en-US" sz="1800"/>
              <a:t>To support ranking, two common statistics on word occurrences inside texts are commonly used: 'term frequency' and 'inverse document frequency' (TF-IDF)</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2. Context Queries</a:t>
            </a:r>
            <a:endParaRPr/>
          </a:p>
        </p:txBody>
      </p:sp>
      <p:sp>
        <p:nvSpPr>
          <p:cNvPr id="440" name="Google Shape;440;p8"/>
          <p:cNvSpPr txBox="1"/>
          <p:nvPr>
            <p:ph idx="1" type="body"/>
          </p:nvPr>
        </p:nvSpPr>
        <p:spPr>
          <a:xfrm>
            <a:off x="912813" y="1771650"/>
            <a:ext cx="8110500" cy="4191000"/>
          </a:xfrm>
          <a:prstGeom prst="rect">
            <a:avLst/>
          </a:prstGeom>
          <a:noFill/>
          <a:ln>
            <a:noFill/>
          </a:ln>
        </p:spPr>
        <p:txBody>
          <a:bodyPr anchorCtr="0" anchor="t" bIns="45700" lIns="91425" spcFirstLastPara="1" rIns="91425" wrap="square" tIns="45700">
            <a:noAutofit/>
          </a:bodyPr>
          <a:lstStyle/>
          <a:p>
            <a:pPr indent="-317500" lvl="0" marL="342900" rtl="0" algn="l">
              <a:lnSpc>
                <a:spcPct val="100000"/>
              </a:lnSpc>
              <a:spcBef>
                <a:spcPts val="0"/>
              </a:spcBef>
              <a:spcAft>
                <a:spcPts val="0"/>
              </a:spcAft>
              <a:buSzPts val="1400"/>
              <a:buChar char="■"/>
            </a:pPr>
            <a:r>
              <a:rPr b="1" lang="en-US" sz="2000"/>
              <a:t>Definition</a:t>
            </a:r>
            <a:endParaRPr b="1" sz="2000"/>
          </a:p>
          <a:p>
            <a:pPr indent="-342900" lvl="0" marL="342900" rtl="0" algn="l">
              <a:lnSpc>
                <a:spcPct val="100000"/>
              </a:lnSpc>
              <a:spcBef>
                <a:spcPts val="480"/>
              </a:spcBef>
              <a:spcAft>
                <a:spcPts val="0"/>
              </a:spcAft>
              <a:buSzPts val="1800"/>
              <a:buNone/>
            </a:pPr>
            <a:r>
              <a:rPr lang="en-US" sz="2000"/>
              <a:t> </a:t>
            </a:r>
            <a:r>
              <a:rPr lang="en-US" sz="1400"/>
              <a:t> - Search words in a given context that is near other words.</a:t>
            </a:r>
            <a:endParaRPr sz="1400"/>
          </a:p>
          <a:p>
            <a:pPr indent="-342900" lvl="0" marL="342900" rtl="0" algn="l">
              <a:lnSpc>
                <a:spcPct val="100000"/>
              </a:lnSpc>
              <a:spcBef>
                <a:spcPts val="360"/>
              </a:spcBef>
              <a:spcAft>
                <a:spcPts val="0"/>
              </a:spcAft>
              <a:buSzPts val="1350"/>
              <a:buNone/>
            </a:pPr>
            <a:r>
              <a:rPr lang="en-US" sz="1400"/>
              <a:t>   - W</a:t>
            </a:r>
            <a:r>
              <a:rPr lang="en-US" sz="1400">
                <a:solidFill>
                  <a:schemeClr val="dk1"/>
                </a:solidFill>
              </a:rPr>
              <a:t>e may want to form phrases of words or find words which are proximal in the text. </a:t>
            </a:r>
            <a:endParaRPr sz="1400">
              <a:solidFill>
                <a:schemeClr val="dk1"/>
              </a:solidFill>
            </a:endParaRPr>
          </a:p>
          <a:p>
            <a:pPr indent="-342900" lvl="0" marL="342900" rtl="0" algn="l">
              <a:lnSpc>
                <a:spcPct val="100000"/>
              </a:lnSpc>
              <a:spcBef>
                <a:spcPts val="360"/>
              </a:spcBef>
              <a:spcAft>
                <a:spcPts val="0"/>
              </a:spcAft>
              <a:buSzPts val="1350"/>
              <a:buNone/>
            </a:pPr>
            <a:r>
              <a:rPr lang="en-US" sz="1400"/>
              <a:t>   -Words which appear near each other may signal a higher likelihood of relevance than if they appear apart. </a:t>
            </a:r>
            <a:endParaRPr sz="1400"/>
          </a:p>
          <a:p>
            <a:pPr indent="-342900" lvl="0" marL="342900" rtl="0" algn="l">
              <a:lnSpc>
                <a:spcPct val="100000"/>
              </a:lnSpc>
              <a:spcBef>
                <a:spcPts val="360"/>
              </a:spcBef>
              <a:spcAft>
                <a:spcPts val="0"/>
              </a:spcAft>
              <a:buSzPts val="1350"/>
              <a:buNone/>
            </a:pPr>
            <a:r>
              <a:rPr lang="en-US" sz="1400"/>
              <a:t>   -</a:t>
            </a:r>
            <a:r>
              <a:rPr lang="en-US" sz="1400">
                <a:solidFill>
                  <a:srgbClr val="FF0000"/>
                </a:solidFill>
              </a:rPr>
              <a:t>Contextual</a:t>
            </a:r>
            <a:r>
              <a:rPr lang="en-US" sz="1400">
                <a:solidFill>
                  <a:srgbClr val="FF0000"/>
                </a:solidFill>
              </a:rPr>
              <a:t> queries help to capture meaning and context of words within the documents, making search results more precise.</a:t>
            </a:r>
            <a:endParaRPr sz="1400">
              <a:solidFill>
                <a:srgbClr val="FF0000"/>
              </a:solidFill>
            </a:endParaRPr>
          </a:p>
          <a:p>
            <a:pPr indent="-342900" lvl="0" marL="342900" rtl="0" algn="l">
              <a:lnSpc>
                <a:spcPct val="100000"/>
              </a:lnSpc>
              <a:spcBef>
                <a:spcPts val="480"/>
              </a:spcBef>
              <a:spcAft>
                <a:spcPts val="0"/>
              </a:spcAft>
              <a:buSzPts val="1800"/>
              <a:buNone/>
            </a:pPr>
            <a:r>
              <a:rPr b="1" lang="en-US" sz="2000"/>
              <a:t>Types</a:t>
            </a:r>
            <a:endParaRPr b="1" sz="2000"/>
          </a:p>
          <a:p>
            <a:pPr indent="-260350" lvl="1" marL="742950" rtl="0" algn="l">
              <a:lnSpc>
                <a:spcPct val="100000"/>
              </a:lnSpc>
              <a:spcBef>
                <a:spcPts val="360"/>
              </a:spcBef>
              <a:spcAft>
                <a:spcPts val="0"/>
              </a:spcAft>
              <a:buClr>
                <a:srgbClr val="FF0000"/>
              </a:buClr>
              <a:buSzPts val="860"/>
              <a:buChar char="⮚"/>
            </a:pPr>
            <a:r>
              <a:rPr b="1" lang="en-US" sz="1400">
                <a:solidFill>
                  <a:srgbClr val="FF0000"/>
                </a:solidFill>
              </a:rPr>
              <a:t>Phrase </a:t>
            </a:r>
            <a:r>
              <a:rPr lang="en-US" sz="1400">
                <a:solidFill>
                  <a:srgbClr val="FF0000"/>
                </a:solidFill>
              </a:rPr>
              <a:t>(some flexibility on how the words are separated)</a:t>
            </a:r>
            <a:endParaRPr sz="1400">
              <a:solidFill>
                <a:srgbClr val="FF0000"/>
              </a:solidFill>
            </a:endParaRPr>
          </a:p>
          <a:p>
            <a:pPr indent="-285750" lvl="1" marL="742950" rtl="0" algn="l">
              <a:lnSpc>
                <a:spcPct val="100000"/>
              </a:lnSpc>
              <a:spcBef>
                <a:spcPts val="360"/>
              </a:spcBef>
              <a:spcAft>
                <a:spcPts val="0"/>
              </a:spcAft>
              <a:buSzPts val="1260"/>
              <a:buNone/>
            </a:pPr>
            <a:r>
              <a:rPr lang="en-US" sz="1400"/>
              <a:t>    &gt;a sequence of single-word queries</a:t>
            </a:r>
            <a:endParaRPr sz="1400"/>
          </a:p>
          <a:p>
            <a:pPr indent="-285750" lvl="1" marL="742950" rtl="0" algn="l">
              <a:lnSpc>
                <a:spcPct val="100000"/>
              </a:lnSpc>
              <a:spcBef>
                <a:spcPts val="360"/>
              </a:spcBef>
              <a:spcAft>
                <a:spcPts val="0"/>
              </a:spcAft>
              <a:buSzPts val="1260"/>
              <a:buNone/>
            </a:pPr>
            <a:r>
              <a:rPr lang="en-US" sz="1400"/>
              <a:t>    &gt;e.g. enhance retrieval, red apple</a:t>
            </a:r>
            <a:endParaRPr sz="1400"/>
          </a:p>
          <a:p>
            <a:pPr indent="-260350" lvl="1" marL="742950" rtl="0" algn="l">
              <a:lnSpc>
                <a:spcPct val="100000"/>
              </a:lnSpc>
              <a:spcBef>
                <a:spcPts val="360"/>
              </a:spcBef>
              <a:spcAft>
                <a:spcPts val="0"/>
              </a:spcAft>
              <a:buClr>
                <a:srgbClr val="FF0000"/>
              </a:buClr>
              <a:buSzPts val="860"/>
              <a:buChar char="⮚"/>
            </a:pPr>
            <a:r>
              <a:rPr b="1" lang="en-US" sz="1400">
                <a:solidFill>
                  <a:srgbClr val="FF0000"/>
                </a:solidFill>
              </a:rPr>
              <a:t>Proximity</a:t>
            </a:r>
            <a:r>
              <a:rPr lang="en-US" sz="1400">
                <a:solidFill>
                  <a:srgbClr val="FF0000"/>
                </a:solidFill>
              </a:rPr>
              <a:t> ( a relaxed version of phrase query)</a:t>
            </a:r>
            <a:endParaRPr sz="1400">
              <a:solidFill>
                <a:srgbClr val="FF0000"/>
              </a:solidFill>
            </a:endParaRPr>
          </a:p>
          <a:p>
            <a:pPr indent="-285750" lvl="1" marL="742950" rtl="0" algn="l">
              <a:lnSpc>
                <a:spcPct val="100000"/>
              </a:lnSpc>
              <a:spcBef>
                <a:spcPts val="360"/>
              </a:spcBef>
              <a:spcAft>
                <a:spcPts val="0"/>
              </a:spcAft>
              <a:buSzPts val="1260"/>
              <a:buNone/>
            </a:pPr>
            <a:r>
              <a:rPr lang="en-US" sz="1400"/>
              <a:t>   &gt;a sequence of single words or phrases, and a maximum allowed distance between them are specified.</a:t>
            </a:r>
            <a:endParaRPr sz="1400"/>
          </a:p>
          <a:p>
            <a:pPr indent="-285750" lvl="1" marL="742950" rtl="0" algn="l">
              <a:lnSpc>
                <a:spcPct val="100000"/>
              </a:lnSpc>
              <a:spcBef>
                <a:spcPts val="360"/>
              </a:spcBef>
              <a:spcAft>
                <a:spcPts val="0"/>
              </a:spcAft>
              <a:buSzPts val="1260"/>
              <a:buNone/>
            </a:pPr>
            <a:r>
              <a:rPr lang="en-US" sz="1400"/>
              <a:t>    &gt;e.g,within distance (enhance, retrieval, 4) will match          ‘</a:t>
            </a:r>
            <a:r>
              <a:rPr lang="en-US" sz="1400">
                <a:latin typeface="Times New Roman"/>
                <a:ea typeface="Times New Roman"/>
                <a:cs typeface="Times New Roman"/>
                <a:sym typeface="Times New Roman"/>
              </a:rPr>
              <a:t>…</a:t>
            </a:r>
            <a:r>
              <a:rPr lang="en-US" sz="1400"/>
              <a:t>enhance the power of retrieval</a:t>
            </a:r>
            <a:r>
              <a:rPr lang="en-US" sz="1400">
                <a:latin typeface="Times New Roman"/>
                <a:ea typeface="Times New Roman"/>
                <a:cs typeface="Times New Roman"/>
                <a:sym typeface="Times New Roman"/>
              </a:rPr>
              <a:t>…</a:t>
            </a:r>
            <a:r>
              <a:rPr lang="en-US" sz="1400"/>
              <a:t>’ </a:t>
            </a:r>
            <a:endParaRPr sz="1400"/>
          </a:p>
          <a:p>
            <a:pPr indent="-294640" lvl="1" marL="742950" rtl="0" algn="l">
              <a:lnSpc>
                <a:spcPct val="100000"/>
              </a:lnSpc>
              <a:spcBef>
                <a:spcPts val="360"/>
              </a:spcBef>
              <a:spcAft>
                <a:spcPts val="0"/>
              </a:spcAft>
              <a:buSzPts val="1400"/>
              <a:buFont typeface="Verdana"/>
              <a:buChar char="⮚"/>
            </a:pPr>
            <a:r>
              <a:rPr lang="en-US" sz="1400">
                <a:solidFill>
                  <a:srgbClr val="333333"/>
                </a:solidFill>
                <a:highlight>
                  <a:srgbClr val="FFFFFF"/>
                </a:highlight>
              </a:rPr>
              <a:t>This is useful when you are looking for concepts that might be expressed by multiple different phrases. e.g Curriculum Theories</a:t>
            </a:r>
            <a:endParaRPr sz="1400"/>
          </a:p>
          <a:p>
            <a:pPr indent="-257175" lvl="0" marL="342900" rtl="0" algn="l">
              <a:lnSpc>
                <a:spcPct val="100000"/>
              </a:lnSpc>
              <a:spcBef>
                <a:spcPts val="360"/>
              </a:spcBef>
              <a:spcAft>
                <a:spcPts val="0"/>
              </a:spcAft>
              <a:buSzPts val="135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1"/>
          <p:cNvSpPr txBox="1"/>
          <p:nvPr>
            <p:ph idx="1" type="body"/>
          </p:nvPr>
        </p:nvSpPr>
        <p:spPr>
          <a:xfrm>
            <a:off x="912813" y="1905000"/>
            <a:ext cx="800258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00"/>
              <a:buFont typeface="Noto Sans Symbols"/>
              <a:buChar char="▪"/>
            </a:pPr>
            <a:r>
              <a:rPr lang="en-US">
                <a:latin typeface="Tahoma"/>
                <a:ea typeface="Tahoma"/>
                <a:cs typeface="Tahoma"/>
                <a:sym typeface="Tahoma"/>
              </a:rPr>
              <a:t>Definition</a:t>
            </a:r>
            <a:endParaRPr>
              <a:latin typeface="Tahoma"/>
              <a:ea typeface="Tahoma"/>
              <a:cs typeface="Tahoma"/>
              <a:sym typeface="Tahoma"/>
            </a:endParaRPr>
          </a:p>
          <a:p>
            <a:pPr indent="-285750" lvl="1" marL="742950" rtl="0" algn="l">
              <a:lnSpc>
                <a:spcPct val="90000"/>
              </a:lnSpc>
              <a:spcBef>
                <a:spcPts val="1000"/>
              </a:spcBef>
              <a:spcAft>
                <a:spcPts val="0"/>
              </a:spcAft>
              <a:buSzPts val="2500"/>
              <a:buFont typeface="Noto Sans Symbols"/>
              <a:buChar char="▪"/>
            </a:pPr>
            <a:r>
              <a:rPr lang="en-US">
                <a:latin typeface="Tahoma"/>
                <a:ea typeface="Tahoma"/>
                <a:cs typeface="Tahoma"/>
                <a:sym typeface="Tahoma"/>
              </a:rPr>
              <a:t>A syntax composed of atoms that retrieve documents, and of Boolean operators which work on their operands</a:t>
            </a:r>
            <a:endParaRPr>
              <a:latin typeface="Tahoma"/>
              <a:ea typeface="Tahoma"/>
              <a:cs typeface="Tahoma"/>
              <a:sym typeface="Tahoma"/>
            </a:endParaRPr>
          </a:p>
          <a:p>
            <a:pPr indent="-285750" lvl="1" marL="742950" rtl="0" algn="l">
              <a:lnSpc>
                <a:spcPct val="90000"/>
              </a:lnSpc>
              <a:spcBef>
                <a:spcPts val="1000"/>
              </a:spcBef>
              <a:spcAft>
                <a:spcPts val="0"/>
              </a:spcAft>
              <a:buSzPts val="2500"/>
              <a:buFont typeface="Noto Sans Symbols"/>
              <a:buChar char="▪"/>
            </a:pPr>
            <a:r>
              <a:rPr lang="en-US">
                <a:latin typeface="Tahoma"/>
                <a:ea typeface="Tahoma"/>
                <a:cs typeface="Tahoma"/>
                <a:sym typeface="Tahoma"/>
              </a:rPr>
              <a:t>e.g, translation AND syntax OR syntactic</a:t>
            </a:r>
            <a:endParaRPr>
              <a:latin typeface="Tahoma"/>
              <a:ea typeface="Tahoma"/>
              <a:cs typeface="Tahoma"/>
              <a:sym typeface="Tahoma"/>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228600" lvl="0" marL="342900" rtl="0" algn="l">
              <a:lnSpc>
                <a:spcPct val="90000"/>
              </a:lnSpc>
              <a:spcBef>
                <a:spcPts val="480"/>
              </a:spcBef>
              <a:spcAft>
                <a:spcPts val="0"/>
              </a:spcAft>
              <a:buSzPts val="1800"/>
              <a:buNone/>
            </a:pPr>
            <a:r>
              <a:t/>
            </a:r>
            <a:endParaRPr/>
          </a:p>
          <a:p>
            <a:pPr indent="-342900" lvl="0" marL="342900" rtl="0" algn="l">
              <a:lnSpc>
                <a:spcPct val="90000"/>
              </a:lnSpc>
              <a:spcBef>
                <a:spcPts val="480"/>
              </a:spcBef>
              <a:spcAft>
                <a:spcPts val="0"/>
              </a:spcAft>
              <a:buSzPts val="1800"/>
              <a:buChar char="■"/>
            </a:pPr>
            <a:r>
              <a:rPr lang="en-US"/>
              <a:t>Fuzzy Boolean(Partial Matching)</a:t>
            </a:r>
            <a:endParaRPr/>
          </a:p>
          <a:p>
            <a:pPr indent="-285750" lvl="1" marL="742950" rtl="0" algn="l">
              <a:lnSpc>
                <a:spcPct val="90000"/>
              </a:lnSpc>
              <a:spcBef>
                <a:spcPts val="360"/>
              </a:spcBef>
              <a:spcAft>
                <a:spcPts val="0"/>
              </a:spcAft>
              <a:buSzPts val="1260"/>
              <a:buChar char="⮚"/>
            </a:pPr>
            <a:r>
              <a:rPr lang="en-US" sz="1800"/>
              <a:t>Retrieve documents appearing in some operands (The AND may require it to appear in more operands than the OR)</a:t>
            </a:r>
            <a:endParaRPr sz="1800"/>
          </a:p>
          <a:p>
            <a:pPr indent="-228600" lvl="0" marL="342900" rtl="0" algn="l">
              <a:lnSpc>
                <a:spcPct val="90000"/>
              </a:lnSpc>
              <a:spcBef>
                <a:spcPts val="480"/>
              </a:spcBef>
              <a:spcAft>
                <a:spcPts val="0"/>
              </a:spcAft>
              <a:buSzPts val="1800"/>
              <a:buNone/>
            </a:pPr>
            <a:r>
              <a:t/>
            </a:r>
            <a:endParaRPr/>
          </a:p>
        </p:txBody>
      </p:sp>
      <p:sp>
        <p:nvSpPr>
          <p:cNvPr id="446" name="Google Shape;446;p11"/>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Boolean Queries</a:t>
            </a:r>
            <a:endParaRPr/>
          </a:p>
        </p:txBody>
      </p:sp>
      <p:graphicFrame>
        <p:nvGraphicFramePr>
          <p:cNvPr id="447" name="Google Shape;447;p11"/>
          <p:cNvGraphicFramePr/>
          <p:nvPr/>
        </p:nvGraphicFramePr>
        <p:xfrm>
          <a:off x="1981200" y="3657600"/>
          <a:ext cx="4764088" cy="1663700"/>
        </p:xfrm>
        <a:graphic>
          <a:graphicData uri="http://schemas.openxmlformats.org/presentationml/2006/ole">
            <mc:AlternateContent>
              <mc:Choice Requires="v">
                <p:oleObj r:id="rId4" imgH="1663700" imgW="4764088" progId="PI3.Image" spid="_x0000_s1">
                  <p:embed/>
                </p:oleObj>
              </mc:Choice>
              <mc:Fallback>
                <p:oleObj r:id="rId5" imgH="1663700" imgW="4764088" progId="PI3.Image">
                  <p:embed/>
                  <p:pic>
                    <p:nvPicPr>
                      <p:cNvPr id="447" name="Google Shape;447;p11"/>
                      <p:cNvPicPr preferRelativeResize="0"/>
                      <p:nvPr/>
                    </p:nvPicPr>
                    <p:blipFill rotWithShape="1">
                      <a:blip r:embed="rId6">
                        <a:alphaModFix/>
                      </a:blip>
                      <a:srcRect b="0" l="0" r="0" t="0"/>
                      <a:stretch/>
                    </p:blipFill>
                    <p:spPr>
                      <a:xfrm>
                        <a:off x="1981200" y="3657600"/>
                        <a:ext cx="4764088" cy="1663700"/>
                      </a:xfrm>
                      <a:prstGeom prst="rect">
                        <a:avLst/>
                      </a:prstGeom>
                      <a:noFill/>
                      <a:ln>
                        <a:noFill/>
                      </a:ln>
                    </p:spPr>
                  </p:pic>
                </p:oleObj>
              </mc:Fallback>
            </mc:AlternateContent>
          </a:graphicData>
        </a:graphic>
      </p:graphicFrame>
      <p:sp>
        <p:nvSpPr>
          <p:cNvPr id="448" name="Google Shape;448;p11"/>
          <p:cNvSpPr txBox="1"/>
          <p:nvPr/>
        </p:nvSpPr>
        <p:spPr>
          <a:xfrm>
            <a:off x="1143000" y="2057400"/>
            <a:ext cx="7010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5"/>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t/>
            </a:r>
            <a:endParaRPr/>
          </a:p>
        </p:txBody>
      </p:sp>
      <p:cxnSp>
        <p:nvCxnSpPr>
          <p:cNvPr id="454" name="Google Shape;454;p15"/>
          <p:cNvCxnSpPr/>
          <p:nvPr/>
        </p:nvCxnSpPr>
        <p:spPr>
          <a:xfrm>
            <a:off x="487680" y="1443355"/>
            <a:ext cx="6514465" cy="5080"/>
          </a:xfrm>
          <a:prstGeom prst="straightConnector1">
            <a:avLst/>
          </a:prstGeom>
          <a:noFill/>
          <a:ln cap="flat" cmpd="sng" w="12700">
            <a:solidFill>
              <a:schemeClr val="accent1"/>
            </a:solidFill>
            <a:prstDash val="solid"/>
            <a:miter lim="800000"/>
            <a:headEnd len="sm" w="sm" type="none"/>
            <a:tailEnd len="sm" w="sm" type="none"/>
          </a:ln>
        </p:spPr>
      </p:cxnSp>
      <p:graphicFrame>
        <p:nvGraphicFramePr>
          <p:cNvPr id="455" name="Google Shape;455;p15"/>
          <p:cNvGraphicFramePr/>
          <p:nvPr/>
        </p:nvGraphicFramePr>
        <p:xfrm>
          <a:off x="198120" y="267335"/>
          <a:ext cx="8747125" cy="5914390"/>
        </p:xfrm>
        <a:graphic>
          <a:graphicData uri="http://schemas.openxmlformats.org/presentationml/2006/ole">
            <mc:AlternateContent>
              <mc:Choice Requires="v">
                <p:oleObj r:id="rId4" imgH="5914390" imgW="8747125" progId="Paint.Picture" spid="_x0000_s1">
                  <p:embed/>
                </p:oleObj>
              </mc:Choice>
              <mc:Fallback>
                <p:oleObj r:id="rId5" imgH="5914390" imgW="8747125" progId="Paint.Picture">
                  <p:embed/>
                  <p:pic>
                    <p:nvPicPr>
                      <p:cNvPr id="455" name="Google Shape;455;p15"/>
                      <p:cNvPicPr preferRelativeResize="0"/>
                      <p:nvPr/>
                    </p:nvPicPr>
                    <p:blipFill rotWithShape="1">
                      <a:blip r:embed="rId6">
                        <a:alphaModFix/>
                      </a:blip>
                      <a:srcRect b="0" l="0" r="0" t="0"/>
                      <a:stretch/>
                    </p:blipFill>
                    <p:spPr>
                      <a:xfrm>
                        <a:off x="198120" y="267335"/>
                        <a:ext cx="8747125" cy="5914390"/>
                      </a:xfrm>
                      <a:prstGeom prst="rect">
                        <a:avLst/>
                      </a:prstGeom>
                      <a:noFill/>
                      <a:ln>
                        <a:noFill/>
                      </a:ln>
                    </p:spPr>
                  </p:pic>
                </p:oleObj>
              </mc:Fallback>
            </mc:AlternateContent>
          </a:graphicData>
        </a:graphic>
      </p:graphicFrame>
      <p:sp>
        <p:nvSpPr>
          <p:cNvPr id="456" name="Google Shape;456;p15"/>
          <p:cNvSpPr txBox="1"/>
          <p:nvPr/>
        </p:nvSpPr>
        <p:spPr>
          <a:xfrm>
            <a:off x="434350" y="3062275"/>
            <a:ext cx="237900" cy="1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Verdana"/>
                <a:ea typeface="Verdana"/>
                <a:cs typeface="Verdana"/>
                <a:sym typeface="Verdana"/>
              </a:rPr>
              <a:t>=</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7"/>
          <p:cNvSpPr txBox="1"/>
          <p:nvPr>
            <p:ph type="title"/>
          </p:nvPr>
        </p:nvSpPr>
        <p:spPr>
          <a:xfrm>
            <a:off x="871538" y="982663"/>
            <a:ext cx="8162925" cy="6413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Natural Language</a:t>
            </a:r>
            <a:endParaRPr/>
          </a:p>
        </p:txBody>
      </p:sp>
      <p:sp>
        <p:nvSpPr>
          <p:cNvPr id="462" name="Google Shape;462;p17"/>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lang="en-US" sz="2000"/>
              <a:t>Generalization of “fuzzy Boolean”</a:t>
            </a:r>
            <a:endParaRPr sz="2000"/>
          </a:p>
          <a:p>
            <a:pPr indent="-342900" lvl="0" marL="342900" rtl="0" algn="l">
              <a:lnSpc>
                <a:spcPct val="100000"/>
              </a:lnSpc>
              <a:spcBef>
                <a:spcPts val="480"/>
              </a:spcBef>
              <a:spcAft>
                <a:spcPts val="0"/>
              </a:spcAft>
              <a:buSzPts val="2000"/>
              <a:buChar char="■"/>
            </a:pPr>
            <a:r>
              <a:rPr lang="en-US" sz="2000"/>
              <a:t>A query is an enumeration of words and context queries</a:t>
            </a:r>
            <a:endParaRPr sz="2000"/>
          </a:p>
          <a:p>
            <a:pPr indent="-342900" lvl="0" marL="342900" rtl="0" algn="l">
              <a:lnSpc>
                <a:spcPct val="100000"/>
              </a:lnSpc>
              <a:spcBef>
                <a:spcPts val="480"/>
              </a:spcBef>
              <a:spcAft>
                <a:spcPts val="0"/>
              </a:spcAft>
              <a:buSzPts val="2000"/>
              <a:buChar char="■"/>
            </a:pPr>
            <a:r>
              <a:rPr lang="en-US" sz="2000"/>
              <a:t>All the documents matching a portion of the user query are retrieved.</a:t>
            </a:r>
            <a:endParaRPr sz="2000"/>
          </a:p>
          <a:p>
            <a:pPr indent="-342900" lvl="0" marL="342900" rtl="0" algn="l">
              <a:lnSpc>
                <a:spcPct val="100000"/>
              </a:lnSpc>
              <a:spcBef>
                <a:spcPts val="480"/>
              </a:spcBef>
              <a:spcAft>
                <a:spcPts val="0"/>
              </a:spcAft>
              <a:buSzPts val="2000"/>
              <a:buChar char="■"/>
            </a:pPr>
            <a:r>
              <a:rPr lang="en-US" sz="2000"/>
              <a:t>Higher ranking is assigned to those documents matching more parts of the query. </a:t>
            </a:r>
            <a:endParaRPr sz="2000"/>
          </a:p>
          <a:p>
            <a:pPr indent="-342900" lvl="0" marL="342900" rtl="0" algn="l">
              <a:lnSpc>
                <a:spcPct val="100000"/>
              </a:lnSpc>
              <a:spcBef>
                <a:spcPts val="480"/>
              </a:spcBef>
              <a:spcAft>
                <a:spcPts val="0"/>
              </a:spcAft>
              <a:buSzPts val="2000"/>
              <a:buChar char="■"/>
            </a:pPr>
            <a:r>
              <a:rPr lang="en-US" sz="2000"/>
              <a:t>The negation can be handled by letting the user express that some words are not desired.</a:t>
            </a:r>
            <a:endParaRPr sz="2000"/>
          </a:p>
          <a:p>
            <a:pPr indent="-342900" lvl="0" marL="342900" rtl="0" algn="l">
              <a:lnSpc>
                <a:spcPct val="100000"/>
              </a:lnSpc>
              <a:spcBef>
                <a:spcPts val="480"/>
              </a:spcBef>
              <a:spcAft>
                <a:spcPts val="0"/>
              </a:spcAft>
              <a:buSzPts val="2000"/>
              <a:buChar char="■"/>
            </a:pPr>
            <a:r>
              <a:rPr lang="en-US" sz="2000"/>
              <a:t>A threshold may be selected so that the documents with very low weights are not retrieved. </a:t>
            </a:r>
            <a:endParaRPr sz="2000"/>
          </a:p>
          <a:p>
            <a:pPr indent="-342900" lvl="0" marL="342900" rtl="0" algn="l">
              <a:lnSpc>
                <a:spcPct val="100000"/>
              </a:lnSpc>
              <a:spcBef>
                <a:spcPts val="400"/>
              </a:spcBef>
              <a:spcAft>
                <a:spcPts val="0"/>
              </a:spcAft>
              <a:buSzPts val="2000"/>
              <a:buChar char="■"/>
            </a:pPr>
            <a:r>
              <a:rPr lang="en-US" sz="2000">
                <a:solidFill>
                  <a:srgbClr val="FF0000"/>
                </a:solidFill>
              </a:rPr>
              <a:t>Under this scheme we have completely eliminated any reference to Boolean operations and entered into the field of natural language queries.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f47732da93_0_0"/>
          <p:cNvSpPr txBox="1"/>
          <p:nvPr>
            <p:ph type="title"/>
          </p:nvPr>
        </p:nvSpPr>
        <p:spPr>
          <a:xfrm>
            <a:off x="871538" y="982663"/>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3600"/>
              <a:buFont typeface="Verdana"/>
              <a:buNone/>
            </a:pPr>
            <a:r>
              <a:rPr lang="en-US"/>
              <a:t>Pattern Matching</a:t>
            </a:r>
            <a:endParaRPr/>
          </a:p>
        </p:txBody>
      </p:sp>
      <p:sp>
        <p:nvSpPr>
          <p:cNvPr id="468" name="Google Shape;468;g2f47732da93_0_0"/>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480"/>
              </a:spcBef>
              <a:spcAft>
                <a:spcPts val="0"/>
              </a:spcAft>
              <a:buSzPts val="1800"/>
              <a:buChar char="■"/>
            </a:pPr>
            <a:r>
              <a:rPr lang="en-US"/>
              <a:t>A pattern is a set of syntactic features that must occur in a text segment.</a:t>
            </a:r>
            <a:endParaRPr/>
          </a:p>
          <a:p>
            <a:pPr indent="0" lvl="0" marL="342900" rtl="0" algn="l">
              <a:lnSpc>
                <a:spcPct val="90000"/>
              </a:lnSpc>
              <a:spcBef>
                <a:spcPts val="480"/>
              </a:spcBef>
              <a:spcAft>
                <a:spcPts val="0"/>
              </a:spcAft>
              <a:buSzPts val="1350"/>
              <a:buNone/>
            </a:pPr>
            <a:r>
              <a:t/>
            </a:r>
            <a:endParaRPr/>
          </a:p>
          <a:p>
            <a:pPr indent="-285750" lvl="1" marL="742950" rtl="0" algn="l">
              <a:lnSpc>
                <a:spcPct val="90000"/>
              </a:lnSpc>
              <a:spcBef>
                <a:spcPts val="400"/>
              </a:spcBef>
              <a:spcAft>
                <a:spcPts val="0"/>
              </a:spcAft>
              <a:buSzPts val="140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2000-10-25T04:16:00Z</dcterms:created>
  <dc:creator>guava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E766DCE403644663862F0D9EC69B9D10_12</vt:lpwstr>
  </property>
  <property fmtid="{D5CDD505-2E9C-101B-9397-08002B2CF9AE}" pid="3" name="KSOProductBuildVer">
    <vt:lpwstr>1033-12.2.0.17545</vt:lpwstr>
  </property>
</Properties>
</file>