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5" roundtripDataSignature="AMtx7mhRAvlNSkdxHjKt5mRKlxFY+9Ex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66" name="Google Shape;3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96" name="Google Shape;4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72" name="Google Shape;37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90" name="Google Shape;390;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4" name="Shape 74"/>
        <p:cNvGrpSpPr/>
        <p:nvPr/>
      </p:nvGrpSpPr>
      <p:grpSpPr>
        <a:xfrm>
          <a:off x="0" y="0"/>
          <a:ext cx="0" cy="0"/>
          <a:chOff x="0" y="0"/>
          <a:chExt cx="0" cy="0"/>
        </a:xfrm>
      </p:grpSpPr>
      <p:grpSp>
        <p:nvGrpSpPr>
          <p:cNvPr id="75" name="Google Shape;75;p41"/>
          <p:cNvGrpSpPr/>
          <p:nvPr/>
        </p:nvGrpSpPr>
        <p:grpSpPr>
          <a:xfrm>
            <a:off x="-3175" y="0"/>
            <a:ext cx="9256713" cy="6677025"/>
            <a:chOff x="-2" y="0"/>
            <a:chExt cx="5831" cy="4206"/>
          </a:xfrm>
        </p:grpSpPr>
        <p:grpSp>
          <p:nvGrpSpPr>
            <p:cNvPr id="76" name="Google Shape;76;p41"/>
            <p:cNvGrpSpPr/>
            <p:nvPr/>
          </p:nvGrpSpPr>
          <p:grpSpPr>
            <a:xfrm>
              <a:off x="-2" y="0"/>
              <a:ext cx="5664" cy="4206"/>
              <a:chOff x="-2" y="0"/>
              <a:chExt cx="5664" cy="4206"/>
            </a:xfrm>
          </p:grpSpPr>
          <p:sp>
            <p:nvSpPr>
              <p:cNvPr id="77" name="Google Shape;77;p41"/>
              <p:cNvSpPr/>
              <p:nvPr/>
            </p:nvSpPr>
            <p:spPr>
              <a:xfrm>
                <a:off x="-2"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8" name="Google Shape;78;p41"/>
              <p:cNvSpPr/>
              <p:nvPr/>
            </p:nvSpPr>
            <p:spPr>
              <a:xfrm>
                <a:off x="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9" name="Google Shape;79;p41"/>
              <p:cNvSpPr/>
              <p:nvPr/>
            </p:nvSpPr>
            <p:spPr>
              <a:xfrm>
                <a:off x="1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0" name="Google Shape;80;p41"/>
              <p:cNvSpPr/>
              <p:nvPr/>
            </p:nvSpPr>
            <p:spPr>
              <a:xfrm>
                <a:off x="2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1" name="Google Shape;81;p41"/>
              <p:cNvSpPr/>
              <p:nvPr/>
            </p:nvSpPr>
            <p:spPr>
              <a:xfrm>
                <a:off x="3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2" name="Google Shape;82;p41"/>
              <p:cNvSpPr/>
              <p:nvPr/>
            </p:nvSpPr>
            <p:spPr>
              <a:xfrm>
                <a:off x="4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3" name="Google Shape;83;p41"/>
              <p:cNvSpPr/>
              <p:nvPr/>
            </p:nvSpPr>
            <p:spPr>
              <a:xfrm>
                <a:off x="5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4" name="Google Shape;84;p41"/>
              <p:cNvSpPr/>
              <p:nvPr/>
            </p:nvSpPr>
            <p:spPr>
              <a:xfrm>
                <a:off x="6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5" name="Google Shape;85;p41"/>
              <p:cNvSpPr/>
              <p:nvPr/>
            </p:nvSpPr>
            <p:spPr>
              <a:xfrm>
                <a:off x="7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6" name="Google Shape;86;p41"/>
              <p:cNvSpPr/>
              <p:nvPr/>
            </p:nvSpPr>
            <p:spPr>
              <a:xfrm>
                <a:off x="8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7" name="Google Shape;87;p41"/>
              <p:cNvSpPr/>
              <p:nvPr/>
            </p:nvSpPr>
            <p:spPr>
              <a:xfrm>
                <a:off x="9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8" name="Google Shape;88;p41"/>
              <p:cNvSpPr/>
              <p:nvPr/>
            </p:nvSpPr>
            <p:spPr>
              <a:xfrm>
                <a:off x="10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9" name="Google Shape;89;p41"/>
              <p:cNvSpPr/>
              <p:nvPr/>
            </p:nvSpPr>
            <p:spPr>
              <a:xfrm>
                <a:off x="11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0" name="Google Shape;90;p41"/>
              <p:cNvSpPr/>
              <p:nvPr/>
            </p:nvSpPr>
            <p:spPr>
              <a:xfrm>
                <a:off x="12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1" name="Google Shape;91;p41"/>
              <p:cNvSpPr/>
              <p:nvPr/>
            </p:nvSpPr>
            <p:spPr>
              <a:xfrm>
                <a:off x="13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2" name="Google Shape;92;p41"/>
              <p:cNvSpPr/>
              <p:nvPr/>
            </p:nvSpPr>
            <p:spPr>
              <a:xfrm>
                <a:off x="14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3" name="Google Shape;93;p41"/>
              <p:cNvSpPr/>
              <p:nvPr/>
            </p:nvSpPr>
            <p:spPr>
              <a:xfrm>
                <a:off x="15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4" name="Google Shape;94;p41"/>
              <p:cNvSpPr/>
              <p:nvPr/>
            </p:nvSpPr>
            <p:spPr>
              <a:xfrm>
                <a:off x="16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5" name="Google Shape;95;p41"/>
              <p:cNvSpPr/>
              <p:nvPr/>
            </p:nvSpPr>
            <p:spPr>
              <a:xfrm>
                <a:off x="17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6" name="Google Shape;96;p41"/>
              <p:cNvSpPr/>
              <p:nvPr/>
            </p:nvSpPr>
            <p:spPr>
              <a:xfrm>
                <a:off x="18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7" name="Google Shape;97;p41"/>
              <p:cNvSpPr/>
              <p:nvPr/>
            </p:nvSpPr>
            <p:spPr>
              <a:xfrm>
                <a:off x="19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8" name="Google Shape;98;p41"/>
              <p:cNvSpPr/>
              <p:nvPr/>
            </p:nvSpPr>
            <p:spPr>
              <a:xfrm>
                <a:off x="20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9" name="Google Shape;99;p41"/>
              <p:cNvSpPr/>
              <p:nvPr/>
            </p:nvSpPr>
            <p:spPr>
              <a:xfrm>
                <a:off x="21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0" name="Google Shape;100;p41"/>
              <p:cNvSpPr/>
              <p:nvPr/>
            </p:nvSpPr>
            <p:spPr>
              <a:xfrm>
                <a:off x="22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1" name="Google Shape;101;p41"/>
              <p:cNvSpPr/>
              <p:nvPr/>
            </p:nvSpPr>
            <p:spPr>
              <a:xfrm>
                <a:off x="23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2" name="Google Shape;102;p41"/>
              <p:cNvSpPr/>
              <p:nvPr/>
            </p:nvSpPr>
            <p:spPr>
              <a:xfrm>
                <a:off x="23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3" name="Google Shape;103;p41"/>
              <p:cNvSpPr/>
              <p:nvPr/>
            </p:nvSpPr>
            <p:spPr>
              <a:xfrm>
                <a:off x="24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4" name="Google Shape;104;p41"/>
              <p:cNvSpPr/>
              <p:nvPr/>
            </p:nvSpPr>
            <p:spPr>
              <a:xfrm>
                <a:off x="25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5" name="Google Shape;105;p41"/>
              <p:cNvSpPr/>
              <p:nvPr/>
            </p:nvSpPr>
            <p:spPr>
              <a:xfrm>
                <a:off x="26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6" name="Google Shape;106;p41"/>
              <p:cNvSpPr/>
              <p:nvPr/>
            </p:nvSpPr>
            <p:spPr>
              <a:xfrm>
                <a:off x="27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7" name="Google Shape;107;p41"/>
              <p:cNvSpPr/>
              <p:nvPr/>
            </p:nvSpPr>
            <p:spPr>
              <a:xfrm>
                <a:off x="28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8" name="Google Shape;108;p41"/>
              <p:cNvSpPr/>
              <p:nvPr/>
            </p:nvSpPr>
            <p:spPr>
              <a:xfrm>
                <a:off x="29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9" name="Google Shape;109;p41"/>
              <p:cNvSpPr/>
              <p:nvPr/>
            </p:nvSpPr>
            <p:spPr>
              <a:xfrm>
                <a:off x="30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0" name="Google Shape;110;p41"/>
              <p:cNvSpPr/>
              <p:nvPr/>
            </p:nvSpPr>
            <p:spPr>
              <a:xfrm>
                <a:off x="31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1" name="Google Shape;111;p41"/>
              <p:cNvSpPr/>
              <p:nvPr/>
            </p:nvSpPr>
            <p:spPr>
              <a:xfrm>
                <a:off x="32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2" name="Google Shape;112;p41"/>
              <p:cNvSpPr/>
              <p:nvPr/>
            </p:nvSpPr>
            <p:spPr>
              <a:xfrm>
                <a:off x="33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3" name="Google Shape;113;p41"/>
              <p:cNvSpPr/>
              <p:nvPr/>
            </p:nvSpPr>
            <p:spPr>
              <a:xfrm>
                <a:off x="34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4" name="Google Shape;114;p41"/>
              <p:cNvSpPr/>
              <p:nvPr/>
            </p:nvSpPr>
            <p:spPr>
              <a:xfrm>
                <a:off x="35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5" name="Google Shape;115;p41"/>
              <p:cNvSpPr/>
              <p:nvPr/>
            </p:nvSpPr>
            <p:spPr>
              <a:xfrm>
                <a:off x="36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6" name="Google Shape;116;p41"/>
              <p:cNvSpPr/>
              <p:nvPr/>
            </p:nvSpPr>
            <p:spPr>
              <a:xfrm>
                <a:off x="37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7" name="Google Shape;117;p41"/>
              <p:cNvSpPr/>
              <p:nvPr/>
            </p:nvSpPr>
            <p:spPr>
              <a:xfrm>
                <a:off x="38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8" name="Google Shape;118;p41"/>
              <p:cNvSpPr/>
              <p:nvPr/>
            </p:nvSpPr>
            <p:spPr>
              <a:xfrm>
                <a:off x="39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9" name="Google Shape;119;p41"/>
              <p:cNvSpPr/>
              <p:nvPr/>
            </p:nvSpPr>
            <p:spPr>
              <a:xfrm>
                <a:off x="40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0" name="Google Shape;120;p41"/>
              <p:cNvSpPr/>
              <p:nvPr/>
            </p:nvSpPr>
            <p:spPr>
              <a:xfrm>
                <a:off x="41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1" name="Google Shape;121;p41"/>
              <p:cNvSpPr/>
              <p:nvPr/>
            </p:nvSpPr>
            <p:spPr>
              <a:xfrm>
                <a:off x="42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2" name="Google Shape;122;p41"/>
              <p:cNvSpPr/>
              <p:nvPr/>
            </p:nvSpPr>
            <p:spPr>
              <a:xfrm>
                <a:off x="43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3" name="Google Shape;123;p41"/>
              <p:cNvSpPr/>
              <p:nvPr/>
            </p:nvSpPr>
            <p:spPr>
              <a:xfrm>
                <a:off x="44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4" name="Google Shape;124;p41"/>
              <p:cNvSpPr/>
              <p:nvPr/>
            </p:nvSpPr>
            <p:spPr>
              <a:xfrm>
                <a:off x="45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5" name="Google Shape;125;p41"/>
              <p:cNvSpPr/>
              <p:nvPr/>
            </p:nvSpPr>
            <p:spPr>
              <a:xfrm>
                <a:off x="46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6" name="Google Shape;126;p41"/>
              <p:cNvSpPr/>
              <p:nvPr/>
            </p:nvSpPr>
            <p:spPr>
              <a:xfrm>
                <a:off x="47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7" name="Google Shape;127;p41"/>
              <p:cNvSpPr/>
              <p:nvPr/>
            </p:nvSpPr>
            <p:spPr>
              <a:xfrm>
                <a:off x="47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8" name="Google Shape;128;p41"/>
              <p:cNvSpPr/>
              <p:nvPr/>
            </p:nvSpPr>
            <p:spPr>
              <a:xfrm>
                <a:off x="48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9" name="Google Shape;129;p41"/>
              <p:cNvSpPr/>
              <p:nvPr/>
            </p:nvSpPr>
            <p:spPr>
              <a:xfrm>
                <a:off x="49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0" name="Google Shape;130;p41"/>
              <p:cNvSpPr/>
              <p:nvPr/>
            </p:nvSpPr>
            <p:spPr>
              <a:xfrm>
                <a:off x="50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1" name="Google Shape;131;p41"/>
              <p:cNvSpPr/>
              <p:nvPr/>
            </p:nvSpPr>
            <p:spPr>
              <a:xfrm>
                <a:off x="51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2" name="Google Shape;132;p41"/>
              <p:cNvSpPr/>
              <p:nvPr/>
            </p:nvSpPr>
            <p:spPr>
              <a:xfrm>
                <a:off x="52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3" name="Google Shape;133;p41"/>
              <p:cNvSpPr/>
              <p:nvPr/>
            </p:nvSpPr>
            <p:spPr>
              <a:xfrm>
                <a:off x="53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4" name="Google Shape;134;p41"/>
              <p:cNvSpPr/>
              <p:nvPr/>
            </p:nvSpPr>
            <p:spPr>
              <a:xfrm>
                <a:off x="54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5" name="Google Shape;135;p41"/>
              <p:cNvSpPr/>
              <p:nvPr/>
            </p:nvSpPr>
            <p:spPr>
              <a:xfrm>
                <a:off x="55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6" name="Google Shape;136;p41"/>
              <p:cNvSpPr/>
              <p:nvPr/>
            </p:nvSpPr>
            <p:spPr>
              <a:xfrm>
                <a:off x="56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7" name="Google Shape;137;p41"/>
            <p:cNvSpPr/>
            <p:nvPr/>
          </p:nvSpPr>
          <p:spPr>
            <a:xfrm>
              <a:off x="429" y="0"/>
              <a:ext cx="5400" cy="420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8" name="Google Shape;138;p41"/>
            <p:cNvSpPr/>
            <p:nvPr/>
          </p:nvSpPr>
          <p:spPr>
            <a:xfrm>
              <a:off x="0" y="0"/>
              <a:ext cx="5700" cy="300"/>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9" name="Google Shape;139;p41"/>
          <p:cNvSpPr/>
          <p:nvPr/>
        </p:nvSpPr>
        <p:spPr>
          <a:xfrm>
            <a:off x="3505200" y="2590800"/>
            <a:ext cx="4892700" cy="762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140" name="Google Shape;140;p41"/>
          <p:cNvSpPr txBox="1"/>
          <p:nvPr>
            <p:ph type="ctrTitle"/>
          </p:nvPr>
        </p:nvSpPr>
        <p:spPr>
          <a:xfrm>
            <a:off x="779463" y="1887538"/>
            <a:ext cx="7678800" cy="64140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1"/>
          <p:cNvSpPr txBox="1"/>
          <p:nvPr>
            <p:ph idx="1" type="subTitle"/>
          </p:nvPr>
        </p:nvSpPr>
        <p:spPr>
          <a:xfrm>
            <a:off x="4021138" y="2860675"/>
            <a:ext cx="4437000" cy="3114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142" name="Google Shape;142;p4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3" name="Google Shape;143;p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4" name="Google Shape;144;p4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54"/>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4"/>
          <p:cNvSpPr txBox="1"/>
          <p:nvPr>
            <p:ph idx="1" type="body"/>
          </p:nvPr>
        </p:nvSpPr>
        <p:spPr>
          <a:xfrm rot="5400000">
            <a:off x="2872600" y="-54750"/>
            <a:ext cx="4191000" cy="81105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99" name="Google Shape;199;p54"/>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0" name="Google Shape;200;p5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1" name="Google Shape;201;p5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55"/>
          <p:cNvSpPr txBox="1"/>
          <p:nvPr>
            <p:ph type="title"/>
          </p:nvPr>
        </p:nvSpPr>
        <p:spPr>
          <a:xfrm rot="5400000">
            <a:off x="5457563" y="2518963"/>
            <a:ext cx="5113200" cy="20406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55"/>
          <p:cNvSpPr txBox="1"/>
          <p:nvPr>
            <p:ph idx="1" type="body"/>
          </p:nvPr>
        </p:nvSpPr>
        <p:spPr>
          <a:xfrm rot="5400000">
            <a:off x="1316878" y="537313"/>
            <a:ext cx="5113200" cy="60039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05" name="Google Shape;205;p5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6" name="Google Shape;206;p5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7" name="Google Shape;207;p5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77" name="Shape 277"/>
        <p:cNvGrpSpPr/>
        <p:nvPr/>
      </p:nvGrpSpPr>
      <p:grpSpPr>
        <a:xfrm>
          <a:off x="0" y="0"/>
          <a:ext cx="0" cy="0"/>
          <a:chOff x="0" y="0"/>
          <a:chExt cx="0" cy="0"/>
        </a:xfrm>
      </p:grpSpPr>
      <p:sp>
        <p:nvSpPr>
          <p:cNvPr id="278" name="Google Shape;278;p43"/>
          <p:cNvSpPr txBox="1"/>
          <p:nvPr>
            <p:ph type="title"/>
          </p:nvPr>
        </p:nvSpPr>
        <p:spPr>
          <a:xfrm>
            <a:off x="871537" y="982662"/>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43"/>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80" name="Google Shape;280;p43"/>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4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4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3" name="Shape 283"/>
        <p:cNvGrpSpPr/>
        <p:nvPr/>
      </p:nvGrpSpPr>
      <p:grpSpPr>
        <a:xfrm>
          <a:off x="0" y="0"/>
          <a:ext cx="0" cy="0"/>
          <a:chOff x="0" y="0"/>
          <a:chExt cx="0" cy="0"/>
        </a:xfrm>
      </p:grpSpPr>
      <p:grpSp>
        <p:nvGrpSpPr>
          <p:cNvPr id="284" name="Google Shape;284;p44"/>
          <p:cNvGrpSpPr/>
          <p:nvPr/>
        </p:nvGrpSpPr>
        <p:grpSpPr>
          <a:xfrm>
            <a:off x="-3175" y="0"/>
            <a:ext cx="9147175" cy="6867525"/>
            <a:chOff x="-2" y="0"/>
            <a:chExt cx="5762" cy="4326"/>
          </a:xfrm>
        </p:grpSpPr>
        <p:grpSp>
          <p:nvGrpSpPr>
            <p:cNvPr id="285" name="Google Shape;285;p44"/>
            <p:cNvGrpSpPr/>
            <p:nvPr/>
          </p:nvGrpSpPr>
          <p:grpSpPr>
            <a:xfrm>
              <a:off x="-2" y="0"/>
              <a:ext cx="5712" cy="4326"/>
              <a:chOff x="-2" y="0"/>
              <a:chExt cx="5712" cy="4326"/>
            </a:xfrm>
          </p:grpSpPr>
          <p:sp>
            <p:nvSpPr>
              <p:cNvPr id="286" name="Google Shape;286;p44"/>
              <p:cNvSpPr/>
              <p:nvPr/>
            </p:nvSpPr>
            <p:spPr>
              <a:xfrm>
                <a:off x="-2"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7" name="Google Shape;287;p44"/>
              <p:cNvSpPr/>
              <p:nvPr/>
            </p:nvSpPr>
            <p:spPr>
              <a:xfrm>
                <a:off x="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8" name="Google Shape;288;p44"/>
              <p:cNvSpPr/>
              <p:nvPr/>
            </p:nvSpPr>
            <p:spPr>
              <a:xfrm>
                <a:off x="1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9" name="Google Shape;289;p44"/>
              <p:cNvSpPr/>
              <p:nvPr/>
            </p:nvSpPr>
            <p:spPr>
              <a:xfrm>
                <a:off x="2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0" name="Google Shape;290;p44"/>
              <p:cNvSpPr/>
              <p:nvPr/>
            </p:nvSpPr>
            <p:spPr>
              <a:xfrm>
                <a:off x="3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1" name="Google Shape;291;p44"/>
              <p:cNvSpPr/>
              <p:nvPr/>
            </p:nvSpPr>
            <p:spPr>
              <a:xfrm>
                <a:off x="4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2" name="Google Shape;292;p44"/>
              <p:cNvSpPr/>
              <p:nvPr/>
            </p:nvSpPr>
            <p:spPr>
              <a:xfrm>
                <a:off x="5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3" name="Google Shape;293;p44"/>
              <p:cNvSpPr/>
              <p:nvPr/>
            </p:nvSpPr>
            <p:spPr>
              <a:xfrm>
                <a:off x="6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4" name="Google Shape;294;p44"/>
              <p:cNvSpPr/>
              <p:nvPr/>
            </p:nvSpPr>
            <p:spPr>
              <a:xfrm>
                <a:off x="7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5" name="Google Shape;295;p44"/>
              <p:cNvSpPr/>
              <p:nvPr/>
            </p:nvSpPr>
            <p:spPr>
              <a:xfrm>
                <a:off x="8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44"/>
              <p:cNvSpPr/>
              <p:nvPr/>
            </p:nvSpPr>
            <p:spPr>
              <a:xfrm>
                <a:off x="9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7" name="Google Shape;297;p44"/>
              <p:cNvSpPr/>
              <p:nvPr/>
            </p:nvSpPr>
            <p:spPr>
              <a:xfrm>
                <a:off x="10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8" name="Google Shape;298;p44"/>
              <p:cNvSpPr/>
              <p:nvPr/>
            </p:nvSpPr>
            <p:spPr>
              <a:xfrm>
                <a:off x="11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9" name="Google Shape;299;p44"/>
              <p:cNvSpPr/>
              <p:nvPr/>
            </p:nvSpPr>
            <p:spPr>
              <a:xfrm>
                <a:off x="12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0" name="Google Shape;300;p44"/>
              <p:cNvSpPr/>
              <p:nvPr/>
            </p:nvSpPr>
            <p:spPr>
              <a:xfrm>
                <a:off x="13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1" name="Google Shape;301;p44"/>
              <p:cNvSpPr/>
              <p:nvPr/>
            </p:nvSpPr>
            <p:spPr>
              <a:xfrm>
                <a:off x="14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2" name="Google Shape;302;p44"/>
              <p:cNvSpPr/>
              <p:nvPr/>
            </p:nvSpPr>
            <p:spPr>
              <a:xfrm>
                <a:off x="15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3" name="Google Shape;303;p44"/>
              <p:cNvSpPr/>
              <p:nvPr/>
            </p:nvSpPr>
            <p:spPr>
              <a:xfrm>
                <a:off x="16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4" name="Google Shape;304;p44"/>
              <p:cNvSpPr/>
              <p:nvPr/>
            </p:nvSpPr>
            <p:spPr>
              <a:xfrm>
                <a:off x="17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 name="Google Shape;305;p44"/>
              <p:cNvSpPr/>
              <p:nvPr/>
            </p:nvSpPr>
            <p:spPr>
              <a:xfrm>
                <a:off x="18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44"/>
              <p:cNvSpPr/>
              <p:nvPr/>
            </p:nvSpPr>
            <p:spPr>
              <a:xfrm>
                <a:off x="19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 name="Google Shape;307;p44"/>
              <p:cNvSpPr/>
              <p:nvPr/>
            </p:nvSpPr>
            <p:spPr>
              <a:xfrm>
                <a:off x="20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8" name="Google Shape;308;p44"/>
              <p:cNvSpPr/>
              <p:nvPr/>
            </p:nvSpPr>
            <p:spPr>
              <a:xfrm>
                <a:off x="21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9" name="Google Shape;309;p44"/>
              <p:cNvSpPr/>
              <p:nvPr/>
            </p:nvSpPr>
            <p:spPr>
              <a:xfrm>
                <a:off x="22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0" name="Google Shape;310;p44"/>
              <p:cNvSpPr/>
              <p:nvPr/>
            </p:nvSpPr>
            <p:spPr>
              <a:xfrm>
                <a:off x="23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1" name="Google Shape;311;p44"/>
              <p:cNvSpPr/>
              <p:nvPr/>
            </p:nvSpPr>
            <p:spPr>
              <a:xfrm>
                <a:off x="23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2" name="Google Shape;312;p44"/>
              <p:cNvSpPr/>
              <p:nvPr/>
            </p:nvSpPr>
            <p:spPr>
              <a:xfrm>
                <a:off x="24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3" name="Google Shape;313;p44"/>
              <p:cNvSpPr/>
              <p:nvPr/>
            </p:nvSpPr>
            <p:spPr>
              <a:xfrm>
                <a:off x="25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4" name="Google Shape;314;p44"/>
              <p:cNvSpPr/>
              <p:nvPr/>
            </p:nvSpPr>
            <p:spPr>
              <a:xfrm>
                <a:off x="26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5" name="Google Shape;315;p44"/>
              <p:cNvSpPr/>
              <p:nvPr/>
            </p:nvSpPr>
            <p:spPr>
              <a:xfrm>
                <a:off x="27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6" name="Google Shape;316;p44"/>
              <p:cNvSpPr/>
              <p:nvPr/>
            </p:nvSpPr>
            <p:spPr>
              <a:xfrm>
                <a:off x="28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7" name="Google Shape;317;p44"/>
              <p:cNvSpPr/>
              <p:nvPr/>
            </p:nvSpPr>
            <p:spPr>
              <a:xfrm>
                <a:off x="29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 name="Google Shape;318;p44"/>
              <p:cNvSpPr/>
              <p:nvPr/>
            </p:nvSpPr>
            <p:spPr>
              <a:xfrm>
                <a:off x="30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9" name="Google Shape;319;p44"/>
              <p:cNvSpPr/>
              <p:nvPr/>
            </p:nvSpPr>
            <p:spPr>
              <a:xfrm>
                <a:off x="31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0" name="Google Shape;320;p44"/>
              <p:cNvSpPr/>
              <p:nvPr/>
            </p:nvSpPr>
            <p:spPr>
              <a:xfrm>
                <a:off x="32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44"/>
              <p:cNvSpPr/>
              <p:nvPr/>
            </p:nvSpPr>
            <p:spPr>
              <a:xfrm>
                <a:off x="33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2" name="Google Shape;322;p44"/>
              <p:cNvSpPr/>
              <p:nvPr/>
            </p:nvSpPr>
            <p:spPr>
              <a:xfrm>
                <a:off x="34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3" name="Google Shape;323;p44"/>
              <p:cNvSpPr/>
              <p:nvPr/>
            </p:nvSpPr>
            <p:spPr>
              <a:xfrm>
                <a:off x="35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4" name="Google Shape;324;p44"/>
              <p:cNvSpPr/>
              <p:nvPr/>
            </p:nvSpPr>
            <p:spPr>
              <a:xfrm>
                <a:off x="36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5" name="Google Shape;325;p44"/>
              <p:cNvSpPr/>
              <p:nvPr/>
            </p:nvSpPr>
            <p:spPr>
              <a:xfrm>
                <a:off x="37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6" name="Google Shape;326;p44"/>
              <p:cNvSpPr/>
              <p:nvPr/>
            </p:nvSpPr>
            <p:spPr>
              <a:xfrm>
                <a:off x="38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7" name="Google Shape;327;p44"/>
              <p:cNvSpPr/>
              <p:nvPr/>
            </p:nvSpPr>
            <p:spPr>
              <a:xfrm>
                <a:off x="39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 name="Google Shape;328;p44"/>
              <p:cNvSpPr/>
              <p:nvPr/>
            </p:nvSpPr>
            <p:spPr>
              <a:xfrm>
                <a:off x="40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44"/>
              <p:cNvSpPr/>
              <p:nvPr/>
            </p:nvSpPr>
            <p:spPr>
              <a:xfrm>
                <a:off x="41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0" name="Google Shape;330;p44"/>
              <p:cNvSpPr/>
              <p:nvPr/>
            </p:nvSpPr>
            <p:spPr>
              <a:xfrm>
                <a:off x="42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1" name="Google Shape;331;p44"/>
              <p:cNvSpPr/>
              <p:nvPr/>
            </p:nvSpPr>
            <p:spPr>
              <a:xfrm>
                <a:off x="43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2" name="Google Shape;332;p44"/>
              <p:cNvSpPr/>
              <p:nvPr/>
            </p:nvSpPr>
            <p:spPr>
              <a:xfrm>
                <a:off x="44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3" name="Google Shape;333;p44"/>
              <p:cNvSpPr/>
              <p:nvPr/>
            </p:nvSpPr>
            <p:spPr>
              <a:xfrm>
                <a:off x="45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4" name="Google Shape;334;p44"/>
              <p:cNvSpPr/>
              <p:nvPr/>
            </p:nvSpPr>
            <p:spPr>
              <a:xfrm>
                <a:off x="46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44"/>
              <p:cNvSpPr/>
              <p:nvPr/>
            </p:nvSpPr>
            <p:spPr>
              <a:xfrm>
                <a:off x="47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6" name="Google Shape;336;p44"/>
              <p:cNvSpPr/>
              <p:nvPr/>
            </p:nvSpPr>
            <p:spPr>
              <a:xfrm>
                <a:off x="47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7" name="Google Shape;337;p44"/>
              <p:cNvSpPr/>
              <p:nvPr/>
            </p:nvSpPr>
            <p:spPr>
              <a:xfrm>
                <a:off x="48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8" name="Google Shape;338;p44"/>
              <p:cNvSpPr/>
              <p:nvPr/>
            </p:nvSpPr>
            <p:spPr>
              <a:xfrm>
                <a:off x="49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9" name="Google Shape;339;p44"/>
              <p:cNvSpPr/>
              <p:nvPr/>
            </p:nvSpPr>
            <p:spPr>
              <a:xfrm>
                <a:off x="50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0" name="Google Shape;340;p44"/>
              <p:cNvSpPr/>
              <p:nvPr/>
            </p:nvSpPr>
            <p:spPr>
              <a:xfrm>
                <a:off x="51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44"/>
              <p:cNvSpPr/>
              <p:nvPr/>
            </p:nvSpPr>
            <p:spPr>
              <a:xfrm>
                <a:off x="52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2" name="Google Shape;342;p44"/>
              <p:cNvSpPr/>
              <p:nvPr/>
            </p:nvSpPr>
            <p:spPr>
              <a:xfrm>
                <a:off x="53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44"/>
              <p:cNvSpPr/>
              <p:nvPr/>
            </p:nvSpPr>
            <p:spPr>
              <a:xfrm>
                <a:off x="54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4" name="Google Shape;344;p44"/>
              <p:cNvSpPr/>
              <p:nvPr/>
            </p:nvSpPr>
            <p:spPr>
              <a:xfrm>
                <a:off x="55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5" name="Google Shape;345;p44"/>
              <p:cNvSpPr/>
              <p:nvPr/>
            </p:nvSpPr>
            <p:spPr>
              <a:xfrm>
                <a:off x="56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6" name="Google Shape;346;p44"/>
            <p:cNvSpPr/>
            <p:nvPr/>
          </p:nvSpPr>
          <p:spPr>
            <a:xfrm>
              <a:off x="429" y="0"/>
              <a:ext cx="5331" cy="4320"/>
            </a:xfrm>
            <a:prstGeom prst="rect">
              <a:avLst/>
            </a:prstGeom>
            <a:solidFill>
              <a:schemeClr val="accent1">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7" name="Google Shape;347;p44"/>
            <p:cNvSpPr/>
            <p:nvPr/>
          </p:nvSpPr>
          <p:spPr>
            <a:xfrm>
              <a:off x="0" y="0"/>
              <a:ext cx="5760" cy="321"/>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8" name="Google Shape;348;p44"/>
          <p:cNvSpPr txBox="1"/>
          <p:nvPr/>
        </p:nvSpPr>
        <p:spPr>
          <a:xfrm>
            <a:off x="3505200" y="2590800"/>
            <a:ext cx="4892675" cy="762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9" name="Google Shape;349;p44"/>
          <p:cNvSpPr txBox="1"/>
          <p:nvPr>
            <p:ph type="ctrTitle"/>
          </p:nvPr>
        </p:nvSpPr>
        <p:spPr>
          <a:xfrm>
            <a:off x="779462" y="1887537"/>
            <a:ext cx="7678737"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44"/>
          <p:cNvSpPr txBox="1"/>
          <p:nvPr>
            <p:ph idx="1" type="subTitle"/>
          </p:nvPr>
        </p:nvSpPr>
        <p:spPr>
          <a:xfrm>
            <a:off x="4021137" y="2860675"/>
            <a:ext cx="4437062" cy="3114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26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530"/>
              <a:buChar char="•"/>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351" name="Google Shape;351;p44"/>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4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44"/>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4" name="Shape 354"/>
        <p:cNvGrpSpPr/>
        <p:nvPr/>
      </p:nvGrpSpPr>
      <p:grpSpPr>
        <a:xfrm>
          <a:off x="0" y="0"/>
          <a:ext cx="0" cy="0"/>
          <a:chOff x="0" y="0"/>
          <a:chExt cx="0" cy="0"/>
        </a:xfrm>
      </p:grpSpPr>
      <p:sp>
        <p:nvSpPr>
          <p:cNvPr id="355" name="Google Shape;355;p4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4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4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46"/>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46"/>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48" name="Google Shape;148;p46"/>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9" name="Google Shape;149;p4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0" name="Google Shape;150;p4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4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154" name="Google Shape;154;p47"/>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5" name="Google Shape;155;p4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6" name="Google Shape;156;p4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48"/>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8"/>
          <p:cNvSpPr txBox="1"/>
          <p:nvPr>
            <p:ph idx="1" type="body"/>
          </p:nvPr>
        </p:nvSpPr>
        <p:spPr>
          <a:xfrm>
            <a:off x="912813" y="1905000"/>
            <a:ext cx="3974100"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0" name="Google Shape;160;p48"/>
          <p:cNvSpPr txBox="1"/>
          <p:nvPr>
            <p:ph idx="2" type="body"/>
          </p:nvPr>
        </p:nvSpPr>
        <p:spPr>
          <a:xfrm>
            <a:off x="5049187" y="1905000"/>
            <a:ext cx="3974100"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1" name="Google Shape;161;p48"/>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2" name="Google Shape;162;p4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3" name="Google Shape;163;p4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49"/>
          <p:cNvSpPr txBox="1"/>
          <p:nvPr>
            <p:ph type="title"/>
          </p:nvPr>
        </p:nvSpPr>
        <p:spPr>
          <a:xfrm>
            <a:off x="629841" y="365125"/>
            <a:ext cx="7886700" cy="13257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49"/>
          <p:cNvSpPr txBox="1"/>
          <p:nvPr>
            <p:ph idx="1" type="body"/>
          </p:nvPr>
        </p:nvSpPr>
        <p:spPr>
          <a:xfrm>
            <a:off x="629841" y="1681163"/>
            <a:ext cx="38682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7" name="Google Shape;167;p49"/>
          <p:cNvSpPr txBox="1"/>
          <p:nvPr>
            <p:ph idx="2" type="body"/>
          </p:nvPr>
        </p:nvSpPr>
        <p:spPr>
          <a:xfrm>
            <a:off x="629841" y="2505075"/>
            <a:ext cx="3868200" cy="3684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8" name="Google Shape;168;p49"/>
          <p:cNvSpPr txBox="1"/>
          <p:nvPr>
            <p:ph idx="3" type="body"/>
          </p:nvPr>
        </p:nvSpPr>
        <p:spPr>
          <a:xfrm>
            <a:off x="4629150" y="1681163"/>
            <a:ext cx="38874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9" name="Google Shape;169;p49"/>
          <p:cNvSpPr txBox="1"/>
          <p:nvPr>
            <p:ph idx="4" type="body"/>
          </p:nvPr>
        </p:nvSpPr>
        <p:spPr>
          <a:xfrm>
            <a:off x="4629150" y="2505075"/>
            <a:ext cx="3887400" cy="3684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70" name="Google Shape;170;p49"/>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1" name="Google Shape;171;p4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2" name="Google Shape;172;p4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50"/>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50"/>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6" name="Google Shape;176;p5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7" name="Google Shape;177;p5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5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0" name="Google Shape;180;p5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1" name="Google Shape;181;p5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52"/>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2"/>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185" name="Google Shape;185;p52"/>
          <p:cNvSpPr txBox="1"/>
          <p:nvPr>
            <p:ph idx="2"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86" name="Google Shape;186;p5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7" name="Google Shape;187;p5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8" name="Google Shape;188;p5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53"/>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3"/>
          <p:cNvSpPr/>
          <p:nvPr>
            <p:ph idx="2" type="pic"/>
          </p:nvPr>
        </p:nvSpPr>
        <p:spPr>
          <a:xfrm>
            <a:off x="3887391" y="987425"/>
            <a:ext cx="4629300" cy="4873500"/>
          </a:xfrm>
          <a:prstGeom prst="rect">
            <a:avLst/>
          </a:prstGeom>
          <a:noFill/>
          <a:ln>
            <a:noFill/>
          </a:ln>
        </p:spPr>
      </p:sp>
      <p:sp>
        <p:nvSpPr>
          <p:cNvPr id="192" name="Google Shape;192;p53"/>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93" name="Google Shape;193;p53"/>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4" name="Google Shape;194;p5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5" name="Google Shape;195;p5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40"/>
          <p:cNvGrpSpPr/>
          <p:nvPr/>
        </p:nvGrpSpPr>
        <p:grpSpPr>
          <a:xfrm>
            <a:off x="0" y="0"/>
            <a:ext cx="9256713" cy="6677025"/>
            <a:chOff x="0" y="0"/>
            <a:chExt cx="5831" cy="4206"/>
          </a:xfrm>
        </p:grpSpPr>
        <p:sp>
          <p:nvSpPr>
            <p:cNvPr id="7" name="Google Shape;7;p40"/>
            <p:cNvSpPr/>
            <p:nvPr/>
          </p:nvSpPr>
          <p:spPr>
            <a:xfrm>
              <a:off x="0"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 name="Google Shape;8;p40"/>
            <p:cNvSpPr/>
            <p:nvPr/>
          </p:nvSpPr>
          <p:spPr>
            <a:xfrm>
              <a:off x="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 name="Google Shape;9;p40"/>
            <p:cNvSpPr/>
            <p:nvPr/>
          </p:nvSpPr>
          <p:spPr>
            <a:xfrm>
              <a:off x="1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 name="Google Shape;10;p40"/>
            <p:cNvSpPr/>
            <p:nvPr/>
          </p:nvSpPr>
          <p:spPr>
            <a:xfrm>
              <a:off x="2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 name="Google Shape;11;p40"/>
            <p:cNvSpPr/>
            <p:nvPr/>
          </p:nvSpPr>
          <p:spPr>
            <a:xfrm>
              <a:off x="3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 name="Google Shape;12;p40"/>
            <p:cNvSpPr/>
            <p:nvPr/>
          </p:nvSpPr>
          <p:spPr>
            <a:xfrm>
              <a:off x="4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 name="Google Shape;13;p40"/>
            <p:cNvSpPr/>
            <p:nvPr/>
          </p:nvSpPr>
          <p:spPr>
            <a:xfrm>
              <a:off x="5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4" name="Google Shape;14;p40"/>
            <p:cNvSpPr/>
            <p:nvPr/>
          </p:nvSpPr>
          <p:spPr>
            <a:xfrm>
              <a:off x="6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5" name="Google Shape;15;p40"/>
            <p:cNvSpPr/>
            <p:nvPr/>
          </p:nvSpPr>
          <p:spPr>
            <a:xfrm>
              <a:off x="7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6" name="Google Shape;16;p40"/>
            <p:cNvSpPr/>
            <p:nvPr/>
          </p:nvSpPr>
          <p:spPr>
            <a:xfrm>
              <a:off x="8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7" name="Google Shape;17;p40"/>
            <p:cNvSpPr/>
            <p:nvPr/>
          </p:nvSpPr>
          <p:spPr>
            <a:xfrm>
              <a:off x="9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8" name="Google Shape;18;p40"/>
            <p:cNvSpPr/>
            <p:nvPr/>
          </p:nvSpPr>
          <p:spPr>
            <a:xfrm>
              <a:off x="10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9" name="Google Shape;19;p40"/>
            <p:cNvSpPr/>
            <p:nvPr/>
          </p:nvSpPr>
          <p:spPr>
            <a:xfrm>
              <a:off x="11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0" name="Google Shape;20;p40"/>
            <p:cNvSpPr/>
            <p:nvPr/>
          </p:nvSpPr>
          <p:spPr>
            <a:xfrm>
              <a:off x="12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 name="Google Shape;21;p40"/>
            <p:cNvSpPr/>
            <p:nvPr/>
          </p:nvSpPr>
          <p:spPr>
            <a:xfrm>
              <a:off x="13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 name="Google Shape;22;p40"/>
            <p:cNvSpPr/>
            <p:nvPr/>
          </p:nvSpPr>
          <p:spPr>
            <a:xfrm>
              <a:off x="14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 name="Google Shape;23;p40"/>
            <p:cNvSpPr/>
            <p:nvPr/>
          </p:nvSpPr>
          <p:spPr>
            <a:xfrm>
              <a:off x="15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 name="Google Shape;24;p40"/>
            <p:cNvSpPr/>
            <p:nvPr/>
          </p:nvSpPr>
          <p:spPr>
            <a:xfrm>
              <a:off x="16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 name="Google Shape;25;p40"/>
            <p:cNvSpPr/>
            <p:nvPr/>
          </p:nvSpPr>
          <p:spPr>
            <a:xfrm>
              <a:off x="17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 name="Google Shape;26;p40"/>
            <p:cNvSpPr/>
            <p:nvPr/>
          </p:nvSpPr>
          <p:spPr>
            <a:xfrm>
              <a:off x="18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 name="Google Shape;27;p40"/>
            <p:cNvSpPr/>
            <p:nvPr/>
          </p:nvSpPr>
          <p:spPr>
            <a:xfrm>
              <a:off x="19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 name="Google Shape;28;p40"/>
            <p:cNvSpPr/>
            <p:nvPr/>
          </p:nvSpPr>
          <p:spPr>
            <a:xfrm>
              <a:off x="20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 name="Google Shape;29;p40"/>
            <p:cNvSpPr/>
            <p:nvPr/>
          </p:nvSpPr>
          <p:spPr>
            <a:xfrm>
              <a:off x="21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 name="Google Shape;30;p40"/>
            <p:cNvSpPr/>
            <p:nvPr/>
          </p:nvSpPr>
          <p:spPr>
            <a:xfrm>
              <a:off x="22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 name="Google Shape;31;p40"/>
            <p:cNvSpPr/>
            <p:nvPr/>
          </p:nvSpPr>
          <p:spPr>
            <a:xfrm>
              <a:off x="23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 name="Google Shape;32;p40"/>
            <p:cNvSpPr/>
            <p:nvPr/>
          </p:nvSpPr>
          <p:spPr>
            <a:xfrm>
              <a:off x="24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 name="Google Shape;33;p40"/>
            <p:cNvSpPr/>
            <p:nvPr/>
          </p:nvSpPr>
          <p:spPr>
            <a:xfrm>
              <a:off x="24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 name="Google Shape;34;p40"/>
            <p:cNvSpPr/>
            <p:nvPr/>
          </p:nvSpPr>
          <p:spPr>
            <a:xfrm>
              <a:off x="25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5" name="Google Shape;35;p40"/>
            <p:cNvSpPr/>
            <p:nvPr/>
          </p:nvSpPr>
          <p:spPr>
            <a:xfrm>
              <a:off x="26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6" name="Google Shape;36;p40"/>
            <p:cNvSpPr/>
            <p:nvPr/>
          </p:nvSpPr>
          <p:spPr>
            <a:xfrm>
              <a:off x="27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7" name="Google Shape;37;p40"/>
            <p:cNvSpPr/>
            <p:nvPr/>
          </p:nvSpPr>
          <p:spPr>
            <a:xfrm>
              <a:off x="28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8" name="Google Shape;38;p40"/>
            <p:cNvSpPr/>
            <p:nvPr/>
          </p:nvSpPr>
          <p:spPr>
            <a:xfrm>
              <a:off x="29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9" name="Google Shape;39;p40"/>
            <p:cNvSpPr/>
            <p:nvPr/>
          </p:nvSpPr>
          <p:spPr>
            <a:xfrm>
              <a:off x="30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0" name="Google Shape;40;p40"/>
            <p:cNvSpPr/>
            <p:nvPr/>
          </p:nvSpPr>
          <p:spPr>
            <a:xfrm>
              <a:off x="31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1" name="Google Shape;41;p40"/>
            <p:cNvSpPr/>
            <p:nvPr/>
          </p:nvSpPr>
          <p:spPr>
            <a:xfrm>
              <a:off x="32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2" name="Google Shape;42;p40"/>
            <p:cNvSpPr/>
            <p:nvPr/>
          </p:nvSpPr>
          <p:spPr>
            <a:xfrm>
              <a:off x="33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3" name="Google Shape;43;p40"/>
            <p:cNvSpPr/>
            <p:nvPr/>
          </p:nvSpPr>
          <p:spPr>
            <a:xfrm>
              <a:off x="34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4" name="Google Shape;44;p40"/>
            <p:cNvSpPr/>
            <p:nvPr/>
          </p:nvSpPr>
          <p:spPr>
            <a:xfrm>
              <a:off x="35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5" name="Google Shape;45;p40"/>
            <p:cNvSpPr/>
            <p:nvPr/>
          </p:nvSpPr>
          <p:spPr>
            <a:xfrm>
              <a:off x="36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6" name="Google Shape;46;p40"/>
            <p:cNvSpPr/>
            <p:nvPr/>
          </p:nvSpPr>
          <p:spPr>
            <a:xfrm>
              <a:off x="37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7" name="Google Shape;47;p40"/>
            <p:cNvSpPr/>
            <p:nvPr/>
          </p:nvSpPr>
          <p:spPr>
            <a:xfrm>
              <a:off x="38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8" name="Google Shape;48;p40"/>
            <p:cNvSpPr/>
            <p:nvPr/>
          </p:nvSpPr>
          <p:spPr>
            <a:xfrm>
              <a:off x="39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9" name="Google Shape;49;p40"/>
            <p:cNvSpPr/>
            <p:nvPr/>
          </p:nvSpPr>
          <p:spPr>
            <a:xfrm>
              <a:off x="40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0" name="Google Shape;50;p40"/>
            <p:cNvSpPr/>
            <p:nvPr/>
          </p:nvSpPr>
          <p:spPr>
            <a:xfrm>
              <a:off x="41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1" name="Google Shape;51;p40"/>
            <p:cNvSpPr/>
            <p:nvPr/>
          </p:nvSpPr>
          <p:spPr>
            <a:xfrm>
              <a:off x="42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2" name="Google Shape;52;p40"/>
            <p:cNvSpPr/>
            <p:nvPr/>
          </p:nvSpPr>
          <p:spPr>
            <a:xfrm>
              <a:off x="43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3" name="Google Shape;53;p40"/>
            <p:cNvSpPr/>
            <p:nvPr/>
          </p:nvSpPr>
          <p:spPr>
            <a:xfrm>
              <a:off x="44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4" name="Google Shape;54;p40"/>
            <p:cNvSpPr/>
            <p:nvPr/>
          </p:nvSpPr>
          <p:spPr>
            <a:xfrm>
              <a:off x="45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5" name="Google Shape;55;p40"/>
            <p:cNvSpPr/>
            <p:nvPr/>
          </p:nvSpPr>
          <p:spPr>
            <a:xfrm>
              <a:off x="46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6" name="Google Shape;56;p40"/>
            <p:cNvSpPr/>
            <p:nvPr/>
          </p:nvSpPr>
          <p:spPr>
            <a:xfrm>
              <a:off x="47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7" name="Google Shape;57;p40"/>
            <p:cNvSpPr/>
            <p:nvPr/>
          </p:nvSpPr>
          <p:spPr>
            <a:xfrm>
              <a:off x="48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8" name="Google Shape;58;p40"/>
            <p:cNvSpPr/>
            <p:nvPr/>
          </p:nvSpPr>
          <p:spPr>
            <a:xfrm>
              <a:off x="48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9" name="Google Shape;59;p40"/>
            <p:cNvSpPr/>
            <p:nvPr/>
          </p:nvSpPr>
          <p:spPr>
            <a:xfrm>
              <a:off x="49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0" name="Google Shape;60;p40"/>
            <p:cNvSpPr/>
            <p:nvPr/>
          </p:nvSpPr>
          <p:spPr>
            <a:xfrm>
              <a:off x="50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1" name="Google Shape;61;p40"/>
            <p:cNvSpPr/>
            <p:nvPr/>
          </p:nvSpPr>
          <p:spPr>
            <a:xfrm>
              <a:off x="51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2" name="Google Shape;62;p40"/>
            <p:cNvSpPr/>
            <p:nvPr/>
          </p:nvSpPr>
          <p:spPr>
            <a:xfrm>
              <a:off x="52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3" name="Google Shape;63;p40"/>
            <p:cNvSpPr/>
            <p:nvPr/>
          </p:nvSpPr>
          <p:spPr>
            <a:xfrm>
              <a:off x="53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4" name="Google Shape;64;p40"/>
            <p:cNvSpPr/>
            <p:nvPr/>
          </p:nvSpPr>
          <p:spPr>
            <a:xfrm>
              <a:off x="54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5" name="Google Shape;65;p40"/>
            <p:cNvSpPr/>
            <p:nvPr/>
          </p:nvSpPr>
          <p:spPr>
            <a:xfrm>
              <a:off x="55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6" name="Google Shape;66;p40"/>
            <p:cNvSpPr/>
            <p:nvPr/>
          </p:nvSpPr>
          <p:spPr>
            <a:xfrm>
              <a:off x="56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7" name="Google Shape;67;p40"/>
            <p:cNvSpPr/>
            <p:nvPr/>
          </p:nvSpPr>
          <p:spPr>
            <a:xfrm>
              <a:off x="431" y="0"/>
              <a:ext cx="5400" cy="420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8" name="Google Shape;68;p40"/>
            <p:cNvSpPr/>
            <p:nvPr/>
          </p:nvSpPr>
          <p:spPr>
            <a:xfrm>
              <a:off x="0" y="1081"/>
              <a:ext cx="4500" cy="0"/>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69" name="Google Shape;69;p40"/>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40"/>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71" name="Google Shape;71;p40"/>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2" name="Google Shape;72;p4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3" name="Google Shape;73;p4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grpSp>
        <p:nvGrpSpPr>
          <p:cNvPr id="209" name="Google Shape;209;p42"/>
          <p:cNvGrpSpPr/>
          <p:nvPr/>
        </p:nvGrpSpPr>
        <p:grpSpPr>
          <a:xfrm>
            <a:off x="0" y="0"/>
            <a:ext cx="9147175" cy="6867525"/>
            <a:chOff x="0" y="0"/>
            <a:chExt cx="5762" cy="4326"/>
          </a:xfrm>
        </p:grpSpPr>
        <p:sp>
          <p:nvSpPr>
            <p:cNvPr id="210" name="Google Shape;210;p42"/>
            <p:cNvSpPr/>
            <p:nvPr/>
          </p:nvSpPr>
          <p:spPr>
            <a:xfrm>
              <a:off x="0"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42"/>
            <p:cNvSpPr/>
            <p:nvPr/>
          </p:nvSpPr>
          <p:spPr>
            <a:xfrm>
              <a:off x="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2" name="Google Shape;212;p42"/>
            <p:cNvSpPr/>
            <p:nvPr/>
          </p:nvSpPr>
          <p:spPr>
            <a:xfrm>
              <a:off x="1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3" name="Google Shape;213;p42"/>
            <p:cNvSpPr/>
            <p:nvPr/>
          </p:nvSpPr>
          <p:spPr>
            <a:xfrm>
              <a:off x="2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42"/>
            <p:cNvSpPr/>
            <p:nvPr/>
          </p:nvSpPr>
          <p:spPr>
            <a:xfrm>
              <a:off x="3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42"/>
            <p:cNvSpPr/>
            <p:nvPr/>
          </p:nvSpPr>
          <p:spPr>
            <a:xfrm>
              <a:off x="4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6" name="Google Shape;216;p42"/>
            <p:cNvSpPr/>
            <p:nvPr/>
          </p:nvSpPr>
          <p:spPr>
            <a:xfrm>
              <a:off x="5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7" name="Google Shape;217;p42"/>
            <p:cNvSpPr/>
            <p:nvPr/>
          </p:nvSpPr>
          <p:spPr>
            <a:xfrm>
              <a:off x="6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8" name="Google Shape;218;p42"/>
            <p:cNvSpPr/>
            <p:nvPr/>
          </p:nvSpPr>
          <p:spPr>
            <a:xfrm>
              <a:off x="7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9" name="Google Shape;219;p42"/>
            <p:cNvSpPr/>
            <p:nvPr/>
          </p:nvSpPr>
          <p:spPr>
            <a:xfrm>
              <a:off x="8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0" name="Google Shape;220;p42"/>
            <p:cNvSpPr/>
            <p:nvPr/>
          </p:nvSpPr>
          <p:spPr>
            <a:xfrm>
              <a:off x="9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1" name="Google Shape;221;p42"/>
            <p:cNvSpPr/>
            <p:nvPr/>
          </p:nvSpPr>
          <p:spPr>
            <a:xfrm>
              <a:off x="10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2" name="Google Shape;222;p42"/>
            <p:cNvSpPr/>
            <p:nvPr/>
          </p:nvSpPr>
          <p:spPr>
            <a:xfrm>
              <a:off x="11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3" name="Google Shape;223;p42"/>
            <p:cNvSpPr/>
            <p:nvPr/>
          </p:nvSpPr>
          <p:spPr>
            <a:xfrm>
              <a:off x="12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4" name="Google Shape;224;p42"/>
            <p:cNvSpPr/>
            <p:nvPr/>
          </p:nvSpPr>
          <p:spPr>
            <a:xfrm>
              <a:off x="13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5" name="Google Shape;225;p42"/>
            <p:cNvSpPr/>
            <p:nvPr/>
          </p:nvSpPr>
          <p:spPr>
            <a:xfrm>
              <a:off x="14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6" name="Google Shape;226;p42"/>
            <p:cNvSpPr/>
            <p:nvPr/>
          </p:nvSpPr>
          <p:spPr>
            <a:xfrm>
              <a:off x="15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7" name="Google Shape;227;p42"/>
            <p:cNvSpPr/>
            <p:nvPr/>
          </p:nvSpPr>
          <p:spPr>
            <a:xfrm>
              <a:off x="16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8" name="Google Shape;228;p42"/>
            <p:cNvSpPr/>
            <p:nvPr/>
          </p:nvSpPr>
          <p:spPr>
            <a:xfrm>
              <a:off x="17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9" name="Google Shape;229;p42"/>
            <p:cNvSpPr/>
            <p:nvPr/>
          </p:nvSpPr>
          <p:spPr>
            <a:xfrm>
              <a:off x="18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0" name="Google Shape;230;p42"/>
            <p:cNvSpPr/>
            <p:nvPr/>
          </p:nvSpPr>
          <p:spPr>
            <a:xfrm>
              <a:off x="19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1" name="Google Shape;231;p42"/>
            <p:cNvSpPr/>
            <p:nvPr/>
          </p:nvSpPr>
          <p:spPr>
            <a:xfrm>
              <a:off x="20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42"/>
            <p:cNvSpPr/>
            <p:nvPr/>
          </p:nvSpPr>
          <p:spPr>
            <a:xfrm>
              <a:off x="21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42"/>
            <p:cNvSpPr/>
            <p:nvPr/>
          </p:nvSpPr>
          <p:spPr>
            <a:xfrm>
              <a:off x="22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4" name="Google Shape;234;p42"/>
            <p:cNvSpPr/>
            <p:nvPr/>
          </p:nvSpPr>
          <p:spPr>
            <a:xfrm>
              <a:off x="23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5" name="Google Shape;235;p42"/>
            <p:cNvSpPr/>
            <p:nvPr/>
          </p:nvSpPr>
          <p:spPr>
            <a:xfrm>
              <a:off x="24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6" name="Google Shape;236;p42"/>
            <p:cNvSpPr/>
            <p:nvPr/>
          </p:nvSpPr>
          <p:spPr>
            <a:xfrm>
              <a:off x="24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7" name="Google Shape;237;p42"/>
            <p:cNvSpPr/>
            <p:nvPr/>
          </p:nvSpPr>
          <p:spPr>
            <a:xfrm>
              <a:off x="25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8" name="Google Shape;238;p42"/>
            <p:cNvSpPr/>
            <p:nvPr/>
          </p:nvSpPr>
          <p:spPr>
            <a:xfrm>
              <a:off x="26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9" name="Google Shape;239;p42"/>
            <p:cNvSpPr/>
            <p:nvPr/>
          </p:nvSpPr>
          <p:spPr>
            <a:xfrm>
              <a:off x="27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0" name="Google Shape;240;p42"/>
            <p:cNvSpPr/>
            <p:nvPr/>
          </p:nvSpPr>
          <p:spPr>
            <a:xfrm>
              <a:off x="28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42"/>
            <p:cNvSpPr/>
            <p:nvPr/>
          </p:nvSpPr>
          <p:spPr>
            <a:xfrm>
              <a:off x="29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42"/>
            <p:cNvSpPr/>
            <p:nvPr/>
          </p:nvSpPr>
          <p:spPr>
            <a:xfrm>
              <a:off x="30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3" name="Google Shape;243;p42"/>
            <p:cNvSpPr/>
            <p:nvPr/>
          </p:nvSpPr>
          <p:spPr>
            <a:xfrm>
              <a:off x="31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4" name="Google Shape;244;p42"/>
            <p:cNvSpPr/>
            <p:nvPr/>
          </p:nvSpPr>
          <p:spPr>
            <a:xfrm>
              <a:off x="32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5" name="Google Shape;245;p42"/>
            <p:cNvSpPr/>
            <p:nvPr/>
          </p:nvSpPr>
          <p:spPr>
            <a:xfrm>
              <a:off x="33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6" name="Google Shape;246;p42"/>
            <p:cNvSpPr/>
            <p:nvPr/>
          </p:nvSpPr>
          <p:spPr>
            <a:xfrm>
              <a:off x="34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42"/>
            <p:cNvSpPr/>
            <p:nvPr/>
          </p:nvSpPr>
          <p:spPr>
            <a:xfrm>
              <a:off x="35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8" name="Google Shape;248;p42"/>
            <p:cNvSpPr/>
            <p:nvPr/>
          </p:nvSpPr>
          <p:spPr>
            <a:xfrm>
              <a:off x="36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9" name="Google Shape;249;p42"/>
            <p:cNvSpPr/>
            <p:nvPr/>
          </p:nvSpPr>
          <p:spPr>
            <a:xfrm>
              <a:off x="37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42"/>
            <p:cNvSpPr/>
            <p:nvPr/>
          </p:nvSpPr>
          <p:spPr>
            <a:xfrm>
              <a:off x="38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42"/>
            <p:cNvSpPr/>
            <p:nvPr/>
          </p:nvSpPr>
          <p:spPr>
            <a:xfrm>
              <a:off x="39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42"/>
            <p:cNvSpPr/>
            <p:nvPr/>
          </p:nvSpPr>
          <p:spPr>
            <a:xfrm>
              <a:off x="40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42"/>
            <p:cNvSpPr/>
            <p:nvPr/>
          </p:nvSpPr>
          <p:spPr>
            <a:xfrm>
              <a:off x="41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4" name="Google Shape;254;p42"/>
            <p:cNvSpPr/>
            <p:nvPr/>
          </p:nvSpPr>
          <p:spPr>
            <a:xfrm>
              <a:off x="42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5" name="Google Shape;255;p42"/>
            <p:cNvSpPr/>
            <p:nvPr/>
          </p:nvSpPr>
          <p:spPr>
            <a:xfrm>
              <a:off x="43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42"/>
            <p:cNvSpPr/>
            <p:nvPr/>
          </p:nvSpPr>
          <p:spPr>
            <a:xfrm>
              <a:off x="44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7" name="Google Shape;257;p42"/>
            <p:cNvSpPr/>
            <p:nvPr/>
          </p:nvSpPr>
          <p:spPr>
            <a:xfrm>
              <a:off x="45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8" name="Google Shape;258;p42"/>
            <p:cNvSpPr/>
            <p:nvPr/>
          </p:nvSpPr>
          <p:spPr>
            <a:xfrm>
              <a:off x="46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9" name="Google Shape;259;p42"/>
            <p:cNvSpPr/>
            <p:nvPr/>
          </p:nvSpPr>
          <p:spPr>
            <a:xfrm>
              <a:off x="47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42"/>
            <p:cNvSpPr/>
            <p:nvPr/>
          </p:nvSpPr>
          <p:spPr>
            <a:xfrm>
              <a:off x="48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1" name="Google Shape;261;p42"/>
            <p:cNvSpPr/>
            <p:nvPr/>
          </p:nvSpPr>
          <p:spPr>
            <a:xfrm>
              <a:off x="48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2" name="Google Shape;262;p42"/>
            <p:cNvSpPr/>
            <p:nvPr/>
          </p:nvSpPr>
          <p:spPr>
            <a:xfrm>
              <a:off x="49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3" name="Google Shape;263;p42"/>
            <p:cNvSpPr/>
            <p:nvPr/>
          </p:nvSpPr>
          <p:spPr>
            <a:xfrm>
              <a:off x="50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4" name="Google Shape;264;p42"/>
            <p:cNvSpPr/>
            <p:nvPr/>
          </p:nvSpPr>
          <p:spPr>
            <a:xfrm>
              <a:off x="51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5" name="Google Shape;265;p42"/>
            <p:cNvSpPr/>
            <p:nvPr/>
          </p:nvSpPr>
          <p:spPr>
            <a:xfrm>
              <a:off x="52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6" name="Google Shape;266;p42"/>
            <p:cNvSpPr/>
            <p:nvPr/>
          </p:nvSpPr>
          <p:spPr>
            <a:xfrm>
              <a:off x="53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7" name="Google Shape;267;p42"/>
            <p:cNvSpPr/>
            <p:nvPr/>
          </p:nvSpPr>
          <p:spPr>
            <a:xfrm>
              <a:off x="54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8" name="Google Shape;268;p42"/>
            <p:cNvSpPr/>
            <p:nvPr/>
          </p:nvSpPr>
          <p:spPr>
            <a:xfrm>
              <a:off x="55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9" name="Google Shape;269;p42"/>
            <p:cNvSpPr/>
            <p:nvPr/>
          </p:nvSpPr>
          <p:spPr>
            <a:xfrm>
              <a:off x="56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0" name="Google Shape;270;p42"/>
            <p:cNvSpPr/>
            <p:nvPr/>
          </p:nvSpPr>
          <p:spPr>
            <a:xfrm>
              <a:off x="431" y="0"/>
              <a:ext cx="5331" cy="4320"/>
            </a:xfrm>
            <a:prstGeom prst="rect">
              <a:avLst/>
            </a:prstGeom>
            <a:solidFill>
              <a:schemeClr val="accent1">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1" name="Google Shape;271;p42"/>
            <p:cNvSpPr/>
            <p:nvPr/>
          </p:nvSpPr>
          <p:spPr>
            <a:xfrm>
              <a:off x="0" y="1081"/>
              <a:ext cx="4378" cy="47"/>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272" name="Google Shape;272;p42"/>
          <p:cNvSpPr txBox="1"/>
          <p:nvPr>
            <p:ph type="title"/>
          </p:nvPr>
        </p:nvSpPr>
        <p:spPr>
          <a:xfrm>
            <a:off x="871537" y="982662"/>
            <a:ext cx="8162925" cy="64135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9pPr>
          </a:lstStyle>
          <a:p/>
        </p:txBody>
      </p:sp>
      <p:sp>
        <p:nvSpPr>
          <p:cNvPr id="273" name="Google Shape;273;p42"/>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274" name="Google Shape;274;p4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5" name="Google Shape;275;p4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6" name="Google Shape;276;p4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0.png"/><Relationship Id="rId7"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hyperlink" Target="https://docs.google.com/document/d/1-84QQZtSft6JCEystDfoWUOlVN2O7szGsD8gi9p-xos/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
          <p:cNvSpPr txBox="1"/>
          <p:nvPr>
            <p:ph type="ctrTitle"/>
          </p:nvPr>
        </p:nvSpPr>
        <p:spPr>
          <a:xfrm>
            <a:off x="-592137" y="1907117"/>
            <a:ext cx="7678800" cy="646500"/>
          </a:xfrm>
          <a:prstGeom prst="rect">
            <a:avLst/>
          </a:prstGeom>
          <a:noFill/>
          <a:ln>
            <a:noFill/>
          </a:ln>
        </p:spPr>
        <p:txBody>
          <a:bodyPr anchorCtr="0" anchor="b" bIns="45700" lIns="91425" spcFirstLastPara="1" rIns="91425" wrap="square" tIns="45700">
            <a:spAutoFit/>
          </a:bodyPr>
          <a:lstStyle/>
          <a:p>
            <a:pPr indent="0" lvl="0" marL="0" rtl="0" algn="r">
              <a:lnSpc>
                <a:spcPct val="100000"/>
              </a:lnSpc>
              <a:spcBef>
                <a:spcPts val="0"/>
              </a:spcBef>
              <a:spcAft>
                <a:spcPts val="0"/>
              </a:spcAft>
              <a:buSzPts val="3600"/>
              <a:buNone/>
            </a:pPr>
            <a:r>
              <a:rPr b="1" lang="en-US"/>
              <a:t>Module 3.2</a:t>
            </a:r>
            <a:endParaRPr b="1"/>
          </a:p>
        </p:txBody>
      </p:sp>
      <p:sp>
        <p:nvSpPr>
          <p:cNvPr id="363" name="Google Shape;363;p1"/>
          <p:cNvSpPr txBox="1"/>
          <p:nvPr>
            <p:ph idx="1" type="subTitle"/>
          </p:nvPr>
        </p:nvSpPr>
        <p:spPr>
          <a:xfrm>
            <a:off x="3940503" y="2899825"/>
            <a:ext cx="5584500" cy="415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1800"/>
              <a:buNone/>
            </a:pPr>
            <a:r>
              <a:rPr b="1" lang="en-US" sz="2600"/>
              <a:t>Query Operations</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1"/>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Example</a:t>
            </a:r>
            <a:endParaRPr/>
          </a:p>
        </p:txBody>
      </p:sp>
      <p:sp>
        <p:nvSpPr>
          <p:cNvPr id="418" name="Google Shape;418;p11"/>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1800">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b="1" lang="en-US" sz="1800">
                <a:latin typeface="Arial"/>
                <a:ea typeface="Arial"/>
                <a:cs typeface="Arial"/>
                <a:sym typeface="Arial"/>
              </a:rPr>
              <a:t>Original Query</a:t>
            </a:r>
            <a:r>
              <a:rPr lang="en-US" sz="1800">
                <a:latin typeface="Arial"/>
                <a:ea typeface="Arial"/>
                <a:cs typeface="Arial"/>
                <a:sym typeface="Arial"/>
              </a:rPr>
              <a:t>: "data mining"</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US" sz="1800">
                <a:latin typeface="Arial"/>
                <a:ea typeface="Arial"/>
                <a:cs typeface="Arial"/>
                <a:sym typeface="Arial"/>
              </a:rPr>
              <a:t>Expanded Query</a:t>
            </a:r>
            <a:r>
              <a:rPr lang="en-US" sz="1800">
                <a:latin typeface="Arial"/>
                <a:ea typeface="Arial"/>
                <a:cs typeface="Arial"/>
                <a:sym typeface="Arial"/>
              </a:rPr>
              <a:t>: "data mining" OR "knowledge discovery" OR "text mining" OR "data analysis"</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800">
                <a:latin typeface="Arial"/>
                <a:ea typeface="Arial"/>
                <a:cs typeface="Arial"/>
                <a:sym typeface="Arial"/>
              </a:rPr>
              <a:t>The expanded query improves recall by retrieving documents that contain any of the expanded terms, thus covering a broader range of relevant documents.</a:t>
            </a:r>
            <a:endParaRPr sz="1800">
              <a:latin typeface="Arial"/>
              <a:ea typeface="Arial"/>
              <a:cs typeface="Arial"/>
              <a:sym typeface="Arial"/>
            </a:endParaRPr>
          </a:p>
          <a:p>
            <a:pPr indent="0" lvl="0" marL="0" rtl="0" algn="l">
              <a:lnSpc>
                <a:spcPct val="100000"/>
              </a:lnSpc>
              <a:spcBef>
                <a:spcPts val="1200"/>
              </a:spcBef>
              <a:spcAft>
                <a:spcPts val="0"/>
              </a:spcAft>
              <a:buSzPts val="1350"/>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2"/>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2. Term Reweighting</a:t>
            </a:r>
            <a:endParaRPr/>
          </a:p>
        </p:txBody>
      </p:sp>
      <p:sp>
        <p:nvSpPr>
          <p:cNvPr id="424" name="Google Shape;424;p12"/>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b="1" lang="en-US" sz="1800"/>
              <a:t>Term Reweighting</a:t>
            </a:r>
            <a:r>
              <a:rPr lang="en-US" sz="1800"/>
              <a:t> in the Vector Space Model adjusts the importance (weight) of each term in the query vector to better reflect its significance in retrieving relevant documents. </a:t>
            </a:r>
            <a:endParaRPr sz="1800"/>
          </a:p>
          <a:p>
            <a:pPr indent="0" lvl="0" marL="0" rtl="0" algn="l">
              <a:lnSpc>
                <a:spcPct val="100000"/>
              </a:lnSpc>
              <a:spcBef>
                <a:spcPts val="360"/>
              </a:spcBef>
              <a:spcAft>
                <a:spcPts val="0"/>
              </a:spcAft>
              <a:buSzPts val="1350"/>
              <a:buNone/>
            </a:pPr>
            <a:r>
              <a:t/>
            </a:r>
            <a:endParaRPr sz="1800"/>
          </a:p>
          <a:p>
            <a:pPr indent="-342900" lvl="0" marL="457200" rtl="0" algn="l">
              <a:lnSpc>
                <a:spcPct val="100000"/>
              </a:lnSpc>
              <a:spcBef>
                <a:spcPts val="360"/>
              </a:spcBef>
              <a:spcAft>
                <a:spcPts val="0"/>
              </a:spcAft>
              <a:buSzPts val="1800"/>
              <a:buChar char="■"/>
            </a:pPr>
            <a:r>
              <a:rPr lang="en-US" sz="1800"/>
              <a:t>The weights are typically based on the term's frequency in the document(TF) and its inverse document frequency (IDF).</a:t>
            </a:r>
            <a:endParaRPr sz="1800"/>
          </a:p>
          <a:p>
            <a:pPr indent="0" lvl="0" marL="0" rtl="0" algn="l">
              <a:lnSpc>
                <a:spcPct val="100000"/>
              </a:lnSpc>
              <a:spcBef>
                <a:spcPts val="360"/>
              </a:spcBef>
              <a:spcAft>
                <a:spcPts val="0"/>
              </a:spcAft>
              <a:buSzPts val="1350"/>
              <a:buNone/>
            </a:pPr>
            <a:r>
              <a:t/>
            </a:r>
            <a:endParaRPr sz="1800"/>
          </a:p>
          <a:p>
            <a:pPr indent="0" lvl="0" marL="0" rtl="0" algn="l">
              <a:lnSpc>
                <a:spcPct val="115000"/>
              </a:lnSpc>
              <a:spcBef>
                <a:spcPts val="1200"/>
              </a:spcBef>
              <a:spcAft>
                <a:spcPts val="0"/>
              </a:spcAft>
              <a:buClr>
                <a:schemeClr val="dk1"/>
              </a:buClr>
              <a:buSzPts val="1100"/>
              <a:buFont typeface="Arial"/>
              <a:buNone/>
            </a:pPr>
            <a:r>
              <a:t/>
            </a:r>
            <a:endParaRPr sz="1800"/>
          </a:p>
          <a:p>
            <a:pPr indent="0" lvl="0" marL="0" rtl="0" algn="l">
              <a:lnSpc>
                <a:spcPct val="100000"/>
              </a:lnSpc>
              <a:spcBef>
                <a:spcPts val="1200"/>
              </a:spcBef>
              <a:spcAft>
                <a:spcPts val="0"/>
              </a:spcAft>
              <a:buSzPts val="1350"/>
              <a:buNone/>
            </a:pPr>
            <a:r>
              <a:t/>
            </a:r>
            <a:endParaRPr sz="1800"/>
          </a:p>
        </p:txBody>
      </p:sp>
      <p:pic>
        <p:nvPicPr>
          <p:cNvPr id="425" name="Google Shape;425;p12"/>
          <p:cNvPicPr preferRelativeResize="0"/>
          <p:nvPr/>
        </p:nvPicPr>
        <p:blipFill rotWithShape="1">
          <a:blip r:embed="rId3">
            <a:alphaModFix/>
          </a:blip>
          <a:srcRect b="0" l="0" r="0" t="0"/>
          <a:stretch/>
        </p:blipFill>
        <p:spPr>
          <a:xfrm>
            <a:off x="1615450" y="3770375"/>
            <a:ext cx="6693400" cy="301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3"/>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Reweighting Process</a:t>
            </a:r>
            <a:endParaRPr/>
          </a:p>
        </p:txBody>
      </p:sp>
      <p:sp>
        <p:nvSpPr>
          <p:cNvPr id="431" name="Google Shape;431;p13"/>
          <p:cNvSpPr txBox="1"/>
          <p:nvPr>
            <p:ph idx="1" type="body"/>
          </p:nvPr>
        </p:nvSpPr>
        <p:spPr>
          <a:xfrm>
            <a:off x="643125" y="1905000"/>
            <a:ext cx="8380200" cy="4191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b="1" lang="en-US" sz="1800"/>
              <a:t>Initial Weight Assignment</a:t>
            </a:r>
            <a:r>
              <a:rPr lang="en-US" sz="1800"/>
              <a:t>: Initially, each term in the query is assigned a weight based on TF-IDF.</a:t>
            </a:r>
            <a:endParaRPr sz="1800"/>
          </a:p>
          <a:p>
            <a:pPr indent="-342900" lvl="0" marL="457200" rtl="0" algn="l">
              <a:lnSpc>
                <a:spcPct val="100000"/>
              </a:lnSpc>
              <a:spcBef>
                <a:spcPts val="0"/>
              </a:spcBef>
              <a:spcAft>
                <a:spcPts val="0"/>
              </a:spcAft>
              <a:buSzPts val="1800"/>
              <a:buChar char="■"/>
            </a:pPr>
            <a:r>
              <a:rPr b="1" lang="en-US" sz="1800"/>
              <a:t>Relevance Feedback</a:t>
            </a:r>
            <a:r>
              <a:rPr lang="en-US" sz="1800"/>
              <a:t>: If relevance feedback is available (e.g., the user marks certain documents as relevant), the system can reweight terms based on their occurrence in relevant versus non-relevant documents.</a:t>
            </a:r>
            <a:endParaRPr sz="1800"/>
          </a:p>
          <a:p>
            <a:pPr indent="-342900" lvl="0" marL="457200" rtl="0" algn="l">
              <a:lnSpc>
                <a:spcPct val="100000"/>
              </a:lnSpc>
              <a:spcBef>
                <a:spcPts val="0"/>
              </a:spcBef>
              <a:spcAft>
                <a:spcPts val="0"/>
              </a:spcAft>
              <a:buSzPts val="1800"/>
              <a:buChar char="■"/>
            </a:pPr>
            <a:r>
              <a:rPr b="1" lang="en-US" sz="1800"/>
              <a:t>Rocchio Algorithm (Example)</a:t>
            </a:r>
            <a:r>
              <a:rPr lang="en-US" sz="1800"/>
              <a:t>: The Rocchio algorithm can be used to adjust the query vector by emphasizing terms in relevant documents and de-emphasizing those in non-relevant ones:</a:t>
            </a:r>
            <a:endParaRPr sz="1800"/>
          </a:p>
          <a:p>
            <a:pPr indent="0" lvl="0" marL="0" rtl="0" algn="l">
              <a:lnSpc>
                <a:spcPct val="100000"/>
              </a:lnSpc>
              <a:spcBef>
                <a:spcPts val="360"/>
              </a:spcBef>
              <a:spcAft>
                <a:spcPts val="0"/>
              </a:spcAft>
              <a:buSzPts val="1350"/>
              <a:buNone/>
            </a:pPr>
            <a:r>
              <a:t/>
            </a:r>
            <a:endParaRPr sz="1800"/>
          </a:p>
        </p:txBody>
      </p:sp>
      <p:pic>
        <p:nvPicPr>
          <p:cNvPr id="432" name="Google Shape;432;p13"/>
          <p:cNvPicPr preferRelativeResize="0"/>
          <p:nvPr/>
        </p:nvPicPr>
        <p:blipFill rotWithShape="1">
          <a:blip r:embed="rId3">
            <a:alphaModFix/>
          </a:blip>
          <a:srcRect b="0" l="0" r="0" t="0"/>
          <a:stretch/>
        </p:blipFill>
        <p:spPr>
          <a:xfrm>
            <a:off x="1981200" y="4556750"/>
            <a:ext cx="4590300" cy="738900"/>
          </a:xfrm>
          <a:prstGeom prst="rect">
            <a:avLst/>
          </a:prstGeom>
          <a:noFill/>
          <a:ln>
            <a:noFill/>
          </a:ln>
        </p:spPr>
      </p:pic>
      <p:sp>
        <p:nvSpPr>
          <p:cNvPr id="433" name="Google Shape;433;p13"/>
          <p:cNvSpPr txBox="1"/>
          <p:nvPr/>
        </p:nvSpPr>
        <p:spPr>
          <a:xfrm>
            <a:off x="734575" y="5516875"/>
            <a:ext cx="78639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This reweighting adjusts the query vector        to improve the retrieval of relevant documents.</a:t>
            </a:r>
            <a:endParaRPr b="0" i="0" sz="1800" u="none" cap="none" strike="noStrike">
              <a:solidFill>
                <a:srgbClr val="000000"/>
              </a:solidFill>
              <a:latin typeface="Arial"/>
              <a:ea typeface="Arial"/>
              <a:cs typeface="Arial"/>
              <a:sym typeface="Arial"/>
            </a:endParaRPr>
          </a:p>
        </p:txBody>
      </p:sp>
      <p:pic>
        <p:nvPicPr>
          <p:cNvPr id="434" name="Google Shape;434;p13"/>
          <p:cNvPicPr preferRelativeResize="0"/>
          <p:nvPr/>
        </p:nvPicPr>
        <p:blipFill rotWithShape="1">
          <a:blip r:embed="rId4">
            <a:alphaModFix/>
          </a:blip>
          <a:srcRect b="0" l="0" r="0" t="0"/>
          <a:stretch/>
        </p:blipFill>
        <p:spPr>
          <a:xfrm>
            <a:off x="5486400" y="5574100"/>
            <a:ext cx="276225" cy="28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4"/>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Example</a:t>
            </a:r>
            <a:endParaRPr/>
          </a:p>
        </p:txBody>
      </p:sp>
      <p:sp>
        <p:nvSpPr>
          <p:cNvPr id="440" name="Google Shape;440;p14"/>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41" name="Google Shape;441;p14"/>
          <p:cNvPicPr preferRelativeResize="0"/>
          <p:nvPr/>
        </p:nvPicPr>
        <p:blipFill rotWithShape="1">
          <a:blip r:embed="rId3">
            <a:alphaModFix/>
          </a:blip>
          <a:srcRect b="0" l="0" r="0" t="0"/>
          <a:stretch/>
        </p:blipFill>
        <p:spPr>
          <a:xfrm>
            <a:off x="677238" y="1857375"/>
            <a:ext cx="8582025" cy="481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5"/>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47" name="Google Shape;447;p15"/>
          <p:cNvPicPr preferRelativeResize="0"/>
          <p:nvPr/>
        </p:nvPicPr>
        <p:blipFill rotWithShape="1">
          <a:blip r:embed="rId3">
            <a:alphaModFix/>
          </a:blip>
          <a:srcRect b="0" l="0" r="0" t="0"/>
          <a:stretch/>
        </p:blipFill>
        <p:spPr>
          <a:xfrm>
            <a:off x="658375" y="1905000"/>
            <a:ext cx="8233224" cy="25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6"/>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453" name="Google Shape;453;p16"/>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54" name="Google Shape;454;p16"/>
          <p:cNvPicPr preferRelativeResize="0"/>
          <p:nvPr/>
        </p:nvPicPr>
        <p:blipFill rotWithShape="1">
          <a:blip r:embed="rId3">
            <a:alphaModFix/>
          </a:blip>
          <a:srcRect b="0" l="0" r="0" t="0"/>
          <a:stretch/>
        </p:blipFill>
        <p:spPr>
          <a:xfrm>
            <a:off x="633413" y="1924050"/>
            <a:ext cx="8334375" cy="361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7"/>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60" name="Google Shape;460;p17"/>
          <p:cNvPicPr preferRelativeResize="0"/>
          <p:nvPr/>
        </p:nvPicPr>
        <p:blipFill rotWithShape="1">
          <a:blip r:embed="rId3">
            <a:alphaModFix/>
          </a:blip>
          <a:srcRect b="0" l="0" r="0" t="0"/>
          <a:stretch/>
        </p:blipFill>
        <p:spPr>
          <a:xfrm>
            <a:off x="616275" y="1800225"/>
            <a:ext cx="8277225" cy="419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8"/>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466" name="Google Shape;466;p18"/>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67" name="Google Shape;467;p18"/>
          <p:cNvPicPr preferRelativeResize="0"/>
          <p:nvPr/>
        </p:nvPicPr>
        <p:blipFill rotWithShape="1">
          <a:blip r:embed="rId3">
            <a:alphaModFix/>
          </a:blip>
          <a:srcRect b="0" l="0" r="0" t="0"/>
          <a:stretch/>
        </p:blipFill>
        <p:spPr>
          <a:xfrm>
            <a:off x="704100" y="82300"/>
            <a:ext cx="8319200" cy="635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9"/>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473" name="Google Shape;473;p19"/>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74" name="Google Shape;474;p19"/>
          <p:cNvPicPr preferRelativeResize="0"/>
          <p:nvPr/>
        </p:nvPicPr>
        <p:blipFill rotWithShape="1">
          <a:blip r:embed="rId3">
            <a:alphaModFix/>
          </a:blip>
          <a:srcRect b="0" l="0" r="0" t="0"/>
          <a:stretch/>
        </p:blipFill>
        <p:spPr>
          <a:xfrm>
            <a:off x="385775" y="402325"/>
            <a:ext cx="8372475" cy="559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0"/>
          <p:cNvSpPr txBox="1"/>
          <p:nvPr>
            <p:ph type="title"/>
          </p:nvPr>
        </p:nvSpPr>
        <p:spPr>
          <a:xfrm>
            <a:off x="871537" y="982662"/>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700">
                <a:solidFill>
                  <a:schemeClr val="dk1"/>
                </a:solidFill>
                <a:latin typeface="Arial"/>
                <a:ea typeface="Arial"/>
                <a:cs typeface="Arial"/>
                <a:sym typeface="Arial"/>
              </a:rPr>
              <a:t>Step 6: Interpret the Reweighted Query</a:t>
            </a:r>
            <a:endParaRPr b="1" sz="2700"/>
          </a:p>
        </p:txBody>
      </p:sp>
      <p:sp>
        <p:nvSpPr>
          <p:cNvPr id="480" name="Google Shape;480;p20"/>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1800"/>
              <a:t>The reweighted query vector    indicates that the term "mining" has gained more importance relative to "data" based on the feedback. </a:t>
            </a:r>
            <a:endParaRPr sz="1800"/>
          </a:p>
          <a:p>
            <a:pPr indent="0" lvl="0" marL="457200" rtl="0" algn="l">
              <a:lnSpc>
                <a:spcPct val="100000"/>
              </a:lnSpc>
              <a:spcBef>
                <a:spcPts val="360"/>
              </a:spcBef>
              <a:spcAft>
                <a:spcPts val="0"/>
              </a:spcAft>
              <a:buSzPts val="1350"/>
              <a:buNone/>
            </a:pPr>
            <a:r>
              <a:t/>
            </a:r>
            <a:endParaRPr sz="1800"/>
          </a:p>
          <a:p>
            <a:pPr indent="-342900" lvl="0" marL="457200" rtl="0" algn="l">
              <a:lnSpc>
                <a:spcPct val="100000"/>
              </a:lnSpc>
              <a:spcBef>
                <a:spcPts val="360"/>
              </a:spcBef>
              <a:spcAft>
                <a:spcPts val="0"/>
              </a:spcAft>
              <a:buSzPts val="1800"/>
              <a:buChar char="■"/>
            </a:pPr>
            <a:r>
              <a:rPr lang="en-US" sz="1800"/>
              <a:t>When this new query vector is used to search the document collection, it will prioritize documents that emphasize "mining" more strongly, thus likely improving the relevance of the retrieved documents.</a:t>
            </a:r>
            <a:endParaRPr sz="1800"/>
          </a:p>
        </p:txBody>
      </p:sp>
      <p:pic>
        <p:nvPicPr>
          <p:cNvPr id="481" name="Google Shape;481;p20"/>
          <p:cNvPicPr preferRelativeResize="0"/>
          <p:nvPr/>
        </p:nvPicPr>
        <p:blipFill rotWithShape="1">
          <a:blip r:embed="rId3">
            <a:alphaModFix/>
          </a:blip>
          <a:srcRect b="0" l="0" r="0" t="0"/>
          <a:stretch/>
        </p:blipFill>
        <p:spPr>
          <a:xfrm>
            <a:off x="4800600" y="1916500"/>
            <a:ext cx="276225" cy="28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2"/>
          <p:cNvSpPr txBox="1"/>
          <p:nvPr>
            <p:ph type="title"/>
          </p:nvPr>
        </p:nvSpPr>
        <p:spPr>
          <a:xfrm>
            <a:off x="871537" y="982662"/>
            <a:ext cx="8162925" cy="6413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Query Modification</a:t>
            </a:r>
            <a:endParaRPr b="0" i="0" sz="3600" u="none">
              <a:solidFill>
                <a:schemeClr val="dk2"/>
              </a:solidFill>
              <a:latin typeface="Verdana"/>
              <a:ea typeface="Verdana"/>
              <a:cs typeface="Verdana"/>
              <a:sym typeface="Verdana"/>
            </a:endParaRPr>
          </a:p>
        </p:txBody>
      </p:sp>
      <p:sp>
        <p:nvSpPr>
          <p:cNvPr id="369" name="Google Shape;369;p2"/>
          <p:cNvSpPr txBox="1"/>
          <p:nvPr>
            <p:ph idx="1" type="body"/>
          </p:nvPr>
        </p:nvSpPr>
        <p:spPr>
          <a:xfrm>
            <a:off x="793250" y="1905000"/>
            <a:ext cx="8230200" cy="463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800"/>
              <a:buFont typeface="Noto Sans Symbols"/>
              <a:buChar char="■"/>
            </a:pPr>
            <a:r>
              <a:rPr lang="en-US"/>
              <a:t>Approaches for </a:t>
            </a:r>
            <a:r>
              <a:rPr b="0" i="0" lang="en-US" sz="2400" u="none" cap="none" strike="noStrike">
                <a:solidFill>
                  <a:schemeClr val="dk1"/>
                </a:solidFill>
                <a:latin typeface="Verdana"/>
                <a:ea typeface="Verdana"/>
                <a:cs typeface="Verdana"/>
                <a:sym typeface="Verdana"/>
              </a:rPr>
              <a:t>Improving initial query formulation </a:t>
            </a:r>
            <a:r>
              <a:rPr lang="en-US"/>
              <a:t>through query expansion and term reweighting.</a:t>
            </a:r>
            <a:r>
              <a:rPr i="0" lang="en-US" u="none" cap="none" strike="noStrike">
                <a:solidFill>
                  <a:schemeClr val="dk1"/>
                </a:solidFill>
              </a:rPr>
              <a:t> </a:t>
            </a:r>
            <a:endParaRPr i="0" u="none" cap="none" strike="noStrike">
              <a:solidFill>
                <a:schemeClr val="dk1"/>
              </a:solidFill>
            </a:endParaRPr>
          </a:p>
          <a:p>
            <a:pPr indent="-285750" lvl="1" marL="742950" marR="0" rtl="0" algn="l">
              <a:lnSpc>
                <a:spcPct val="10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Relevance feedback</a:t>
            </a:r>
            <a:endParaRPr b="0" i="0" sz="2000" u="none" cap="none" strike="noStrike">
              <a:solidFill>
                <a:schemeClr val="dk1"/>
              </a:solidFill>
              <a:latin typeface="Verdana"/>
              <a:ea typeface="Verdana"/>
              <a:cs typeface="Verdana"/>
              <a:sym typeface="Verdana"/>
            </a:endParaRPr>
          </a:p>
          <a:p>
            <a:pPr indent="-228600" lvl="2" marL="1143000" marR="0" rtl="0" algn="l">
              <a:lnSpc>
                <a:spcPct val="10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approaches based on feedback information from users</a:t>
            </a:r>
            <a:endParaRPr b="0" i="0" sz="1800" u="none" cap="none" strike="noStrike">
              <a:solidFill>
                <a:schemeClr val="dk1"/>
              </a:solidFill>
              <a:latin typeface="Verdana"/>
              <a:ea typeface="Verdana"/>
              <a:cs typeface="Verdana"/>
              <a:sym typeface="Verdana"/>
            </a:endParaRPr>
          </a:p>
          <a:p>
            <a:pPr indent="-285750" lvl="1" marL="742950" marR="0" rtl="0" algn="l">
              <a:lnSpc>
                <a:spcPct val="10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Local analysis </a:t>
            </a:r>
            <a:endParaRPr b="0" i="0" sz="2000" u="none" cap="none" strike="noStrike">
              <a:solidFill>
                <a:schemeClr val="dk1"/>
              </a:solidFill>
              <a:latin typeface="Verdana"/>
              <a:ea typeface="Verdana"/>
              <a:cs typeface="Verdana"/>
              <a:sym typeface="Verdana"/>
            </a:endParaRPr>
          </a:p>
          <a:p>
            <a:pPr indent="-228600" lvl="2" marL="1143000" marR="0" rtl="0" algn="l">
              <a:lnSpc>
                <a:spcPct val="10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approaches based on information derived from the set of documents initially retrieved (called the local set of documents)</a:t>
            </a:r>
            <a:endParaRPr b="0" i="0" sz="1800" u="none" cap="none" strike="noStrike">
              <a:solidFill>
                <a:schemeClr val="dk1"/>
              </a:solidFill>
              <a:latin typeface="Verdana"/>
              <a:ea typeface="Verdana"/>
              <a:cs typeface="Verdana"/>
              <a:sym typeface="Verdana"/>
            </a:endParaRPr>
          </a:p>
          <a:p>
            <a:pPr indent="-285750" lvl="1" marL="742950" marR="0" rtl="0" algn="l">
              <a:lnSpc>
                <a:spcPct val="10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Global analysis</a:t>
            </a:r>
            <a:endParaRPr b="0" i="0" sz="2000" u="none" cap="none" strike="noStrike">
              <a:solidFill>
                <a:schemeClr val="dk1"/>
              </a:solidFill>
              <a:latin typeface="Verdana"/>
              <a:ea typeface="Verdana"/>
              <a:cs typeface="Verdana"/>
              <a:sym typeface="Verdana"/>
            </a:endParaRPr>
          </a:p>
          <a:p>
            <a:pPr indent="-228600" lvl="2" marL="1143000" marR="0" rtl="0" algn="l">
              <a:lnSpc>
                <a:spcPct val="10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approaches based on global information derived from the document collection</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1"/>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Summary</a:t>
            </a:r>
            <a:endParaRPr/>
          </a:p>
        </p:txBody>
      </p:sp>
      <p:sp>
        <p:nvSpPr>
          <p:cNvPr id="487" name="Google Shape;487;p21"/>
          <p:cNvSpPr txBox="1"/>
          <p:nvPr>
            <p:ph idx="1" type="body"/>
          </p:nvPr>
        </p:nvSpPr>
        <p:spPr>
          <a:xfrm>
            <a:off x="836612" y="1905000"/>
            <a:ext cx="8110500" cy="4191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Font typeface="Arial"/>
              <a:buChar char="■"/>
            </a:pPr>
            <a:r>
              <a:rPr b="1" lang="en-US" sz="1800">
                <a:latin typeface="Arial"/>
                <a:ea typeface="Arial"/>
                <a:cs typeface="Arial"/>
                <a:sym typeface="Arial"/>
              </a:rPr>
              <a:t>Original Query</a:t>
            </a:r>
            <a:r>
              <a:rPr lang="en-US" sz="1800">
                <a:latin typeface="Arial"/>
                <a:ea typeface="Arial"/>
                <a:cs typeface="Arial"/>
                <a:sym typeface="Arial"/>
              </a:rPr>
              <a:t>: A simple vector based on initial term weights.</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Relevance Feedback</a:t>
            </a:r>
            <a:r>
              <a:rPr lang="en-US" sz="1800">
                <a:latin typeface="Arial"/>
                <a:ea typeface="Arial"/>
                <a:cs typeface="Arial"/>
                <a:sym typeface="Arial"/>
              </a:rPr>
              <a:t>: Incorporates user feedback on document relevance.</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Rocchio Algorithm</a:t>
            </a:r>
            <a:r>
              <a:rPr lang="en-US" sz="1800">
                <a:latin typeface="Arial"/>
                <a:ea typeface="Arial"/>
                <a:cs typeface="Arial"/>
                <a:sym typeface="Arial"/>
              </a:rPr>
              <a:t>: Adjusts the original query vector by adding information from relevant documents and subtracting influence from non-relevant ones.</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Reweighted Query</a:t>
            </a:r>
            <a:r>
              <a:rPr lang="en-US" sz="1800">
                <a:latin typeface="Arial"/>
                <a:ea typeface="Arial"/>
                <a:cs typeface="Arial"/>
                <a:sym typeface="Arial"/>
              </a:rPr>
              <a:t>: A new query vector with updated term weights, which better reflects the user's true intent and improves the accuracy of search results.</a:t>
            </a:r>
            <a:endParaRPr sz="1800">
              <a:latin typeface="Arial"/>
              <a:ea typeface="Arial"/>
              <a:cs typeface="Arial"/>
              <a:sym typeface="Arial"/>
            </a:endParaRPr>
          </a:p>
          <a:p>
            <a:pPr indent="0" lvl="0" marL="0" rtl="0" algn="l">
              <a:lnSpc>
                <a:spcPct val="100000"/>
              </a:lnSpc>
              <a:spcBef>
                <a:spcPts val="360"/>
              </a:spcBef>
              <a:spcAft>
                <a:spcPts val="0"/>
              </a:spcAft>
              <a:buSzPts val="135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2"/>
          <p:cNvSpPr txBox="1"/>
          <p:nvPr>
            <p:ph type="title"/>
          </p:nvPr>
        </p:nvSpPr>
        <p:spPr>
          <a:xfrm>
            <a:off x="673600" y="982650"/>
            <a:ext cx="8361000" cy="4464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300"/>
              <a:t>Adv and Disadv of relevance feedback techniques</a:t>
            </a:r>
            <a:endParaRPr b="1" sz="2300"/>
          </a:p>
        </p:txBody>
      </p:sp>
      <p:sp>
        <p:nvSpPr>
          <p:cNvPr id="493" name="Google Shape;493;p22"/>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33375" lvl="0" marL="457200" marR="752475" rtl="0" algn="just">
              <a:lnSpc>
                <a:spcPct val="100000"/>
              </a:lnSpc>
              <a:spcBef>
                <a:spcPts val="100"/>
              </a:spcBef>
              <a:spcAft>
                <a:spcPts val="0"/>
              </a:spcAft>
              <a:buSzPts val="1650"/>
              <a:buChar char="■"/>
            </a:pPr>
            <a:r>
              <a:rPr lang="en-US" sz="1650"/>
              <a:t>The main advantages of the above relevance feedback techniques are </a:t>
            </a:r>
            <a:r>
              <a:rPr b="1" lang="en-US" sz="1650"/>
              <a:t>simplicity and good results. </a:t>
            </a:r>
            <a:endParaRPr b="1" sz="1650"/>
          </a:p>
          <a:p>
            <a:pPr indent="0" lvl="0" marL="457200" marR="752475" rtl="0" algn="just">
              <a:lnSpc>
                <a:spcPct val="100000"/>
              </a:lnSpc>
              <a:spcBef>
                <a:spcPts val="100"/>
              </a:spcBef>
              <a:spcAft>
                <a:spcPts val="0"/>
              </a:spcAft>
              <a:buSzPts val="1350"/>
              <a:buNone/>
            </a:pPr>
            <a:r>
              <a:t/>
            </a:r>
            <a:endParaRPr b="1" sz="1650"/>
          </a:p>
          <a:p>
            <a:pPr indent="-333375" lvl="0" marL="457200" marR="752475" rtl="0" algn="just">
              <a:lnSpc>
                <a:spcPct val="100000"/>
              </a:lnSpc>
              <a:spcBef>
                <a:spcPts val="100"/>
              </a:spcBef>
              <a:spcAft>
                <a:spcPts val="0"/>
              </a:spcAft>
              <a:buSzPts val="1650"/>
              <a:buChar char="■"/>
            </a:pPr>
            <a:r>
              <a:rPr lang="en-US" sz="1650"/>
              <a:t>The simplicity is due to the fact that the modified term weights are computed directly from the set of retrieved documents. </a:t>
            </a:r>
            <a:endParaRPr sz="1650"/>
          </a:p>
          <a:p>
            <a:pPr indent="0" lvl="0" marL="457200" marR="752475" rtl="0" algn="just">
              <a:lnSpc>
                <a:spcPct val="100000"/>
              </a:lnSpc>
              <a:spcBef>
                <a:spcPts val="100"/>
              </a:spcBef>
              <a:spcAft>
                <a:spcPts val="0"/>
              </a:spcAft>
              <a:buSzPts val="1350"/>
              <a:buNone/>
            </a:pPr>
            <a:r>
              <a:t/>
            </a:r>
            <a:endParaRPr sz="1650"/>
          </a:p>
          <a:p>
            <a:pPr indent="-333375" lvl="0" marL="457200" marR="752475" rtl="0" algn="just">
              <a:lnSpc>
                <a:spcPct val="100000"/>
              </a:lnSpc>
              <a:spcBef>
                <a:spcPts val="100"/>
              </a:spcBef>
              <a:spcAft>
                <a:spcPts val="0"/>
              </a:spcAft>
              <a:buSzPts val="1650"/>
              <a:buChar char="■"/>
            </a:pPr>
            <a:r>
              <a:rPr lang="en-US" sz="1650"/>
              <a:t>The good results are observed experimentally and are due to the </a:t>
            </a:r>
            <a:r>
              <a:rPr lang="en-US" sz="1650">
                <a:solidFill>
                  <a:srgbClr val="FF0000"/>
                </a:solidFill>
              </a:rPr>
              <a:t>fact that the modified query vector does reflect a portion of the intended query semantics. </a:t>
            </a:r>
            <a:endParaRPr sz="1650">
              <a:solidFill>
                <a:srgbClr val="FF0000"/>
              </a:solidFill>
            </a:endParaRPr>
          </a:p>
          <a:p>
            <a:pPr indent="0" lvl="0" marL="457200" marR="752475" rtl="0" algn="just">
              <a:lnSpc>
                <a:spcPct val="100000"/>
              </a:lnSpc>
              <a:spcBef>
                <a:spcPts val="100"/>
              </a:spcBef>
              <a:spcAft>
                <a:spcPts val="0"/>
              </a:spcAft>
              <a:buSzPts val="1350"/>
              <a:buNone/>
            </a:pPr>
            <a:r>
              <a:t/>
            </a:r>
            <a:endParaRPr sz="1650"/>
          </a:p>
          <a:p>
            <a:pPr indent="-333375" lvl="0" marL="457200" marR="752475" rtl="0" algn="just">
              <a:lnSpc>
                <a:spcPct val="100000"/>
              </a:lnSpc>
              <a:spcBef>
                <a:spcPts val="100"/>
              </a:spcBef>
              <a:spcAft>
                <a:spcPts val="0"/>
              </a:spcAft>
              <a:buSzPts val="1650"/>
              <a:buChar char="■"/>
            </a:pPr>
            <a:r>
              <a:rPr lang="en-US" sz="1650"/>
              <a:t>The main disadvantage is that </a:t>
            </a:r>
            <a:r>
              <a:rPr i="1" lang="en-US" sz="1650"/>
              <a:t>no </a:t>
            </a:r>
            <a:r>
              <a:rPr lang="en-US" sz="1650"/>
              <a:t>optimality criterion is adopted:</a:t>
            </a:r>
            <a:endParaRPr sz="1650"/>
          </a:p>
          <a:p>
            <a:pPr indent="0" lvl="0" marL="457200" marR="752475" rtl="0" algn="just">
              <a:lnSpc>
                <a:spcPct val="100000"/>
              </a:lnSpc>
              <a:spcBef>
                <a:spcPts val="100"/>
              </a:spcBef>
              <a:spcAft>
                <a:spcPts val="0"/>
              </a:spcAft>
              <a:buSzPts val="1350"/>
              <a:buNone/>
            </a:pPr>
            <a:r>
              <a:rPr lang="en-US" sz="1650"/>
              <a:t>    Without an optimality criterion, there's no systematic way to evaluate whether the query modifications are actually improving the relevance of search results. The modifications might be based on heuristic or ad-hoc adjustments rather than a principled approach. </a:t>
            </a:r>
            <a:r>
              <a:rPr lang="en-US" sz="1650">
                <a:solidFill>
                  <a:srgbClr val="FF0000"/>
                </a:solidFill>
              </a:rPr>
              <a:t>This can lead to suboptimal query changes that do not significantly enhance the retrieval performance.</a:t>
            </a:r>
            <a:endParaRPr sz="1650">
              <a:solidFill>
                <a:srgbClr val="FF0000"/>
              </a:solidFill>
            </a:endParaRPr>
          </a:p>
          <a:p>
            <a:pPr indent="0" lvl="0" marL="457200" marR="752475" rtl="0" algn="just">
              <a:lnSpc>
                <a:spcPct val="100000"/>
              </a:lnSpc>
              <a:spcBef>
                <a:spcPts val="100"/>
              </a:spcBef>
              <a:spcAft>
                <a:spcPts val="0"/>
              </a:spcAft>
              <a:buSzPts val="1350"/>
              <a:buNone/>
            </a:pPr>
            <a:r>
              <a:t/>
            </a:r>
            <a:endParaRPr sz="16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7" name="Shape 497"/>
        <p:cNvGrpSpPr/>
        <p:nvPr/>
      </p:nvGrpSpPr>
      <p:grpSpPr>
        <a:xfrm>
          <a:off x="0" y="0"/>
          <a:ext cx="0" cy="0"/>
          <a:chOff x="0" y="0"/>
          <a:chExt cx="0" cy="0"/>
        </a:xfrm>
      </p:grpSpPr>
      <p:sp>
        <p:nvSpPr>
          <p:cNvPr id="498" name="Google Shape;498;p23"/>
          <p:cNvSpPr txBox="1"/>
          <p:nvPr>
            <p:ph type="title"/>
          </p:nvPr>
        </p:nvSpPr>
        <p:spPr>
          <a:xfrm>
            <a:off x="535350" y="982650"/>
            <a:ext cx="9190800" cy="6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lang="en-US" sz="2900"/>
              <a:t>Term Re-Weighting for the </a:t>
            </a:r>
            <a:r>
              <a:rPr b="0" i="0" lang="en-US" sz="2900" u="none">
                <a:solidFill>
                  <a:schemeClr val="dk2"/>
                </a:solidFill>
                <a:latin typeface="Verdana"/>
                <a:ea typeface="Verdana"/>
                <a:cs typeface="Verdana"/>
                <a:sym typeface="Verdana"/>
              </a:rPr>
              <a:t>Probabilistic Model</a:t>
            </a:r>
            <a:endParaRPr sz="2900"/>
          </a:p>
        </p:txBody>
      </p:sp>
      <p:sp>
        <p:nvSpPr>
          <p:cNvPr id="499" name="Google Shape;499;p23"/>
          <p:cNvSpPr txBox="1"/>
          <p:nvPr>
            <p:ph idx="1" type="body"/>
          </p:nvPr>
        </p:nvSpPr>
        <p:spPr>
          <a:xfrm>
            <a:off x="609600" y="1752600"/>
            <a:ext cx="8413200" cy="43434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SzPts val="1800"/>
              <a:buChar char="■"/>
            </a:pPr>
            <a:r>
              <a:rPr lang="en-US" sz="1800"/>
              <a:t>Term reweighting in probabilistic models is the process of adjusting the weights (or importance) of query terms </a:t>
            </a:r>
            <a:r>
              <a:rPr lang="en-US" sz="1800">
                <a:solidFill>
                  <a:srgbClr val="FF0000"/>
                </a:solidFill>
              </a:rPr>
              <a:t>based on their estimated relevance</a:t>
            </a:r>
            <a:r>
              <a:rPr lang="en-US" sz="1800"/>
              <a:t> to improve the effectiveness of the information retrieval system. </a:t>
            </a:r>
            <a:endParaRPr sz="1800"/>
          </a:p>
          <a:p>
            <a:pPr indent="0" lvl="0" marL="457200" rtl="0" algn="l">
              <a:lnSpc>
                <a:spcPct val="115000"/>
              </a:lnSpc>
              <a:spcBef>
                <a:spcPts val="1200"/>
              </a:spcBef>
              <a:spcAft>
                <a:spcPts val="0"/>
              </a:spcAft>
              <a:buSzPts val="1350"/>
              <a:buNone/>
            </a:pPr>
            <a:r>
              <a:t/>
            </a:r>
            <a:endParaRPr sz="100"/>
          </a:p>
          <a:p>
            <a:pPr indent="-342900" lvl="0" marL="457200" rtl="0" algn="l">
              <a:lnSpc>
                <a:spcPct val="115000"/>
              </a:lnSpc>
              <a:spcBef>
                <a:spcPts val="1200"/>
              </a:spcBef>
              <a:spcAft>
                <a:spcPts val="0"/>
              </a:spcAft>
              <a:buSzPts val="1800"/>
              <a:buChar char="■"/>
            </a:pPr>
            <a:r>
              <a:rPr lang="en-US" sz="1800"/>
              <a:t>The goal is to enhance the ranking of documents by giving more weight to terms that are more indicative of relevance and less weight to terms that are less informative.</a:t>
            </a:r>
            <a:endParaRPr sz="1800"/>
          </a:p>
          <a:p>
            <a:pPr indent="0" lvl="0" marL="457200" rtl="0" algn="l">
              <a:lnSpc>
                <a:spcPct val="115000"/>
              </a:lnSpc>
              <a:spcBef>
                <a:spcPts val="1200"/>
              </a:spcBef>
              <a:spcAft>
                <a:spcPts val="0"/>
              </a:spcAft>
              <a:buSzPts val="1350"/>
              <a:buNone/>
            </a:pPr>
            <a:r>
              <a:t/>
            </a:r>
            <a:endParaRPr sz="100"/>
          </a:p>
          <a:p>
            <a:pPr indent="-342900" lvl="0" marL="457200" rtl="0" algn="l">
              <a:lnSpc>
                <a:spcPct val="115000"/>
              </a:lnSpc>
              <a:spcBef>
                <a:spcPts val="1200"/>
              </a:spcBef>
              <a:spcAft>
                <a:spcPts val="0"/>
              </a:spcAft>
              <a:buSzPts val="1800"/>
              <a:buChar char="■"/>
            </a:pPr>
            <a:r>
              <a:rPr lang="en-US" sz="1800"/>
              <a:t> In probabilistic models like the </a:t>
            </a:r>
            <a:r>
              <a:rPr b="1" lang="en-US" sz="1800"/>
              <a:t>Binary Independence Model (BIM)</a:t>
            </a:r>
            <a:r>
              <a:rPr lang="en-US" sz="1800"/>
              <a:t>, term reweighting is often influenced by relevance feedback from users, which allows the model to better estimate the probabilities associated with terms in relevant and non-relevant documents.</a:t>
            </a:r>
            <a:endParaRPr sz="1800"/>
          </a:p>
          <a:p>
            <a:pPr indent="-247650" lvl="0" marL="342900" marR="0" rtl="0" algn="l">
              <a:lnSpc>
                <a:spcPct val="100000"/>
              </a:lnSpc>
              <a:spcBef>
                <a:spcPts val="1200"/>
              </a:spcBef>
              <a:spcAft>
                <a:spcPts val="0"/>
              </a:spcAft>
              <a:buClr>
                <a:schemeClr val="folHlink"/>
              </a:buClr>
              <a:buSzPts val="1500"/>
              <a:buFont typeface="Noto Sans Symbols"/>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4"/>
          <p:cNvSpPr txBox="1"/>
          <p:nvPr>
            <p:ph type="title"/>
          </p:nvPr>
        </p:nvSpPr>
        <p:spPr>
          <a:xfrm>
            <a:off x="658375" y="982650"/>
            <a:ext cx="8376300" cy="384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1900"/>
              <a:t>Basic Concept of Term Reweighting in Probabilistic Model</a:t>
            </a:r>
            <a:endParaRPr b="1" sz="1900"/>
          </a:p>
        </p:txBody>
      </p:sp>
      <p:sp>
        <p:nvSpPr>
          <p:cNvPr id="505" name="Google Shape;505;p24"/>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360"/>
              </a:spcBef>
              <a:spcAft>
                <a:spcPts val="0"/>
              </a:spcAft>
              <a:buSzPts val="1700"/>
              <a:buChar char="■"/>
            </a:pPr>
            <a:r>
              <a:rPr lang="en-US" sz="1700"/>
              <a:t>The idea behind term reweighting in a probabilistic model is to adjust the weight of each term in a query </a:t>
            </a:r>
            <a:r>
              <a:rPr lang="en-US" sz="1700">
                <a:solidFill>
                  <a:srgbClr val="FF0000"/>
                </a:solidFill>
              </a:rPr>
              <a:t>based on the likelihood that the term appears in relevant documents versus non-relevant ones. </a:t>
            </a:r>
            <a:endParaRPr sz="1700">
              <a:solidFill>
                <a:srgbClr val="FF0000"/>
              </a:solidFill>
            </a:endParaRPr>
          </a:p>
          <a:p>
            <a:pPr indent="-336550" lvl="0" marL="457200" rtl="0" algn="l">
              <a:lnSpc>
                <a:spcPct val="100000"/>
              </a:lnSpc>
              <a:spcBef>
                <a:spcPts val="0"/>
              </a:spcBef>
              <a:spcAft>
                <a:spcPts val="0"/>
              </a:spcAft>
              <a:buSzPts val="1700"/>
              <a:buChar char="■"/>
            </a:pPr>
            <a:r>
              <a:rPr lang="en-US" sz="1700"/>
              <a:t>This adjustment is typically guided by the following probabilities:</a:t>
            </a:r>
            <a:endParaRPr sz="1700"/>
          </a:p>
          <a:p>
            <a:pPr indent="0" lvl="0" marL="457200" rtl="0" algn="l">
              <a:lnSpc>
                <a:spcPct val="100000"/>
              </a:lnSpc>
              <a:spcBef>
                <a:spcPts val="360"/>
              </a:spcBef>
              <a:spcAft>
                <a:spcPts val="0"/>
              </a:spcAft>
              <a:buSzPts val="1350"/>
              <a:buNone/>
            </a:pPr>
            <a:r>
              <a:t/>
            </a:r>
            <a:endParaRPr sz="1700"/>
          </a:p>
        </p:txBody>
      </p:sp>
      <p:pic>
        <p:nvPicPr>
          <p:cNvPr id="506" name="Google Shape;506;p24"/>
          <p:cNvPicPr preferRelativeResize="0"/>
          <p:nvPr/>
        </p:nvPicPr>
        <p:blipFill rotWithShape="1">
          <a:blip r:embed="rId3">
            <a:alphaModFix/>
          </a:blip>
          <a:srcRect b="0" l="0" r="0" t="0"/>
          <a:stretch/>
        </p:blipFill>
        <p:spPr>
          <a:xfrm>
            <a:off x="1447775" y="3429000"/>
            <a:ext cx="6495350" cy="920500"/>
          </a:xfrm>
          <a:prstGeom prst="rect">
            <a:avLst/>
          </a:prstGeom>
          <a:noFill/>
          <a:ln>
            <a:noFill/>
          </a:ln>
        </p:spPr>
      </p:pic>
      <p:sp>
        <p:nvSpPr>
          <p:cNvPr id="507" name="Google Shape;507;p24"/>
          <p:cNvSpPr txBox="1"/>
          <p:nvPr/>
        </p:nvSpPr>
        <p:spPr>
          <a:xfrm>
            <a:off x="1033500" y="4349500"/>
            <a:ext cx="8110500" cy="22722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1400"/>
              </a:spcBef>
              <a:spcAft>
                <a:spcPts val="0"/>
              </a:spcAft>
              <a:buClr>
                <a:srgbClr val="980000"/>
              </a:buClr>
              <a:buSzPts val="1700"/>
              <a:buFont typeface="Verdana"/>
              <a:buChar char="●"/>
            </a:pPr>
            <a:r>
              <a:rPr b="1" i="0" lang="en-US" sz="1700" u="none" cap="none" strike="noStrike">
                <a:solidFill>
                  <a:schemeClr val="dk1"/>
                </a:solidFill>
                <a:latin typeface="Verdana"/>
                <a:ea typeface="Verdana"/>
                <a:cs typeface="Verdana"/>
                <a:sym typeface="Verdana"/>
              </a:rPr>
              <a:t>Relevance Feedback and Rocchio-like Adjustments in Probabilistic Models</a:t>
            </a:r>
            <a:endParaRPr b="1" i="0" sz="1700" u="none" cap="none" strike="noStrike">
              <a:solidFill>
                <a:schemeClr val="dk1"/>
              </a:solidFill>
              <a:latin typeface="Verdana"/>
              <a:ea typeface="Verdana"/>
              <a:cs typeface="Verdana"/>
              <a:sym typeface="Verdana"/>
            </a:endParaRPr>
          </a:p>
          <a:p>
            <a:pPr indent="-336550" lvl="1" marL="914400" marR="0" rtl="0" algn="l">
              <a:lnSpc>
                <a:spcPct val="115000"/>
              </a:lnSpc>
              <a:spcBef>
                <a:spcPts val="0"/>
              </a:spcBef>
              <a:spcAft>
                <a:spcPts val="0"/>
              </a:spcAft>
              <a:buClr>
                <a:schemeClr val="dk1"/>
              </a:buClr>
              <a:buSzPts val="1700"/>
              <a:buFont typeface="Verdana"/>
              <a:buChar char="○"/>
            </a:pPr>
            <a:r>
              <a:rPr b="0" i="0" lang="en-US" sz="1700" u="none" cap="none" strike="noStrike">
                <a:solidFill>
                  <a:schemeClr val="dk1"/>
                </a:solidFill>
                <a:latin typeface="Verdana"/>
                <a:ea typeface="Verdana"/>
                <a:cs typeface="Verdana"/>
                <a:sym typeface="Verdana"/>
              </a:rPr>
              <a:t>To reweight the terms after initial retrieval, relevance feedback is used. </a:t>
            </a:r>
            <a:endParaRPr b="0" i="0" sz="1700" u="none" cap="none" strike="noStrike">
              <a:solidFill>
                <a:schemeClr val="dk1"/>
              </a:solidFill>
              <a:latin typeface="Verdana"/>
              <a:ea typeface="Verdana"/>
              <a:cs typeface="Verdana"/>
              <a:sym typeface="Verdana"/>
            </a:endParaRPr>
          </a:p>
          <a:p>
            <a:pPr indent="-336550" lvl="1" marL="914400" marR="0" rtl="0" algn="l">
              <a:lnSpc>
                <a:spcPct val="115000"/>
              </a:lnSpc>
              <a:spcBef>
                <a:spcPts val="0"/>
              </a:spcBef>
              <a:spcAft>
                <a:spcPts val="0"/>
              </a:spcAft>
              <a:buClr>
                <a:schemeClr val="dk1"/>
              </a:buClr>
              <a:buSzPts val="1700"/>
              <a:buFont typeface="Verdana"/>
              <a:buChar char="○"/>
            </a:pPr>
            <a:r>
              <a:rPr b="0" i="0" lang="en-US" sz="1700" u="none" cap="none" strike="noStrike">
                <a:solidFill>
                  <a:schemeClr val="dk1"/>
                </a:solidFill>
                <a:latin typeface="Verdana"/>
                <a:ea typeface="Verdana"/>
                <a:cs typeface="Verdana"/>
                <a:sym typeface="Verdana"/>
              </a:rPr>
              <a:t>The user provides feedback on which documents are relevant or non-relevant. This feedback is then used to update the term probabilities and reweight the query terms accordingly.</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5"/>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Term Reweighting Process</a:t>
            </a:r>
            <a:endParaRPr/>
          </a:p>
        </p:txBody>
      </p:sp>
      <p:sp>
        <p:nvSpPr>
          <p:cNvPr id="513" name="Google Shape;513;p25"/>
          <p:cNvSpPr txBox="1"/>
          <p:nvPr>
            <p:ph idx="1" type="body"/>
          </p:nvPr>
        </p:nvSpPr>
        <p:spPr>
          <a:xfrm>
            <a:off x="912800" y="1905000"/>
            <a:ext cx="8110500" cy="2292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AutoNum type="arabicPeriod"/>
            </a:pPr>
            <a:r>
              <a:rPr b="1" lang="en-US" sz="1800"/>
              <a:t>Initial Query Weight Calculation</a:t>
            </a:r>
            <a:r>
              <a:rPr lang="en-US" sz="1800"/>
              <a:t>:</a:t>
            </a:r>
            <a:endParaRPr sz="1800"/>
          </a:p>
          <a:p>
            <a:pPr indent="-342900" lvl="0" marL="457200" rtl="0" algn="l">
              <a:lnSpc>
                <a:spcPct val="100000"/>
              </a:lnSpc>
              <a:spcBef>
                <a:spcPts val="0"/>
              </a:spcBef>
              <a:spcAft>
                <a:spcPts val="0"/>
              </a:spcAft>
              <a:buSzPts val="1800"/>
              <a:buChar char="■"/>
            </a:pPr>
            <a:r>
              <a:rPr lang="en-US" sz="1800"/>
              <a:t>Initially, each query term is assigned a weight based on the likelihood ratio:</a:t>
            </a:r>
            <a:endParaRPr sz="1800"/>
          </a:p>
          <a:p>
            <a:pPr indent="0" lvl="0" marL="0" rtl="0" algn="l">
              <a:lnSpc>
                <a:spcPct val="100000"/>
              </a:lnSpc>
              <a:spcBef>
                <a:spcPts val="0"/>
              </a:spcBef>
              <a:spcAft>
                <a:spcPts val="0"/>
              </a:spcAft>
              <a:buSzPts val="1350"/>
              <a:buNone/>
            </a:pPr>
            <a:r>
              <a:t/>
            </a:r>
            <a:endParaRPr sz="1800"/>
          </a:p>
          <a:p>
            <a:pPr indent="0" lvl="0" marL="0" rtl="0" algn="l">
              <a:lnSpc>
                <a:spcPct val="100000"/>
              </a:lnSpc>
              <a:spcBef>
                <a:spcPts val="0"/>
              </a:spcBef>
              <a:spcAft>
                <a:spcPts val="0"/>
              </a:spcAft>
              <a:buSzPts val="1350"/>
              <a:buNone/>
            </a:pPr>
            <a:r>
              <a:t/>
            </a:r>
            <a:endParaRPr sz="1800"/>
          </a:p>
          <a:p>
            <a:pPr indent="-342900" lvl="0" marL="457200" rtl="0" algn="l">
              <a:lnSpc>
                <a:spcPct val="100000"/>
              </a:lnSpc>
              <a:spcBef>
                <a:spcPts val="0"/>
              </a:spcBef>
              <a:spcAft>
                <a:spcPts val="0"/>
              </a:spcAft>
              <a:buSzPts val="1800"/>
              <a:buChar char="■"/>
            </a:pPr>
            <a:r>
              <a:rPr lang="en-US" sz="1800"/>
              <a:t>This weight indicates how much evidence the presence of term t provides for the relevance of a document.</a:t>
            </a:r>
            <a:endParaRPr sz="1800"/>
          </a:p>
          <a:p>
            <a:pPr indent="0" lvl="0" marL="457200" rtl="0" algn="l">
              <a:lnSpc>
                <a:spcPct val="100000"/>
              </a:lnSpc>
              <a:spcBef>
                <a:spcPts val="0"/>
              </a:spcBef>
              <a:spcAft>
                <a:spcPts val="0"/>
              </a:spcAft>
              <a:buSzPts val="1350"/>
              <a:buNone/>
            </a:pPr>
            <a:r>
              <a:t/>
            </a:r>
            <a:endParaRPr sz="1800"/>
          </a:p>
          <a:p>
            <a:pPr indent="0" lvl="0" marL="0" rtl="0" algn="l">
              <a:lnSpc>
                <a:spcPct val="100000"/>
              </a:lnSpc>
              <a:spcBef>
                <a:spcPts val="360"/>
              </a:spcBef>
              <a:spcAft>
                <a:spcPts val="0"/>
              </a:spcAft>
              <a:buSzPts val="1350"/>
              <a:buNone/>
            </a:pPr>
            <a:r>
              <a:t/>
            </a:r>
            <a:endParaRPr sz="1800"/>
          </a:p>
        </p:txBody>
      </p:sp>
      <p:pic>
        <p:nvPicPr>
          <p:cNvPr id="514" name="Google Shape;514;p25"/>
          <p:cNvPicPr preferRelativeResize="0"/>
          <p:nvPr/>
        </p:nvPicPr>
        <p:blipFill rotWithShape="1">
          <a:blip r:embed="rId3">
            <a:alphaModFix/>
          </a:blip>
          <a:srcRect b="0" l="0" r="0" t="0"/>
          <a:stretch/>
        </p:blipFill>
        <p:spPr>
          <a:xfrm>
            <a:off x="3291850" y="2712700"/>
            <a:ext cx="2781300" cy="609600"/>
          </a:xfrm>
          <a:prstGeom prst="rect">
            <a:avLst/>
          </a:prstGeom>
          <a:noFill/>
          <a:ln>
            <a:noFill/>
          </a:ln>
        </p:spPr>
      </p:pic>
      <p:sp>
        <p:nvSpPr>
          <p:cNvPr id="515" name="Google Shape;515;p25"/>
          <p:cNvSpPr txBox="1"/>
          <p:nvPr/>
        </p:nvSpPr>
        <p:spPr>
          <a:xfrm>
            <a:off x="912800" y="4541525"/>
            <a:ext cx="7959900" cy="189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2.  Collecting Relevance Feedback</a:t>
            </a:r>
            <a:r>
              <a:rPr b="0" i="0" lang="en-US" sz="1800" u="none" cap="none" strike="noStrike">
                <a:solidFill>
                  <a:schemeClr val="dk1"/>
                </a:solidFill>
                <a:latin typeface="Verdana"/>
                <a:ea typeface="Verdana"/>
                <a:cs typeface="Verdana"/>
                <a:sym typeface="Verdana"/>
              </a:rPr>
              <a:t>:</a:t>
            </a:r>
            <a:endParaRPr b="0" i="0" sz="1800" u="none" cap="none" strike="noStrike">
              <a:solidFill>
                <a:schemeClr val="dk1"/>
              </a:solidFill>
              <a:latin typeface="Verdana"/>
              <a:ea typeface="Verdana"/>
              <a:cs typeface="Verdana"/>
              <a:sym typeface="Verdana"/>
            </a:endParaRPr>
          </a:p>
          <a:p>
            <a:pPr indent="-342900" lvl="0" marL="457200" marR="0" rtl="0" algn="l">
              <a:lnSpc>
                <a:spcPct val="115000"/>
              </a:lnSpc>
              <a:spcBef>
                <a:spcPts val="1200"/>
              </a:spcBef>
              <a:spcAft>
                <a:spcPts val="0"/>
              </a:spcAft>
              <a:buClr>
                <a:srgbClr val="980000"/>
              </a:buClr>
              <a:buSzPts val="1800"/>
              <a:buFont typeface="Verdana"/>
              <a:buChar char="●"/>
            </a:pPr>
            <a:r>
              <a:rPr b="0" i="0" lang="en-US" sz="1800" u="none" cap="none" strike="noStrike">
                <a:solidFill>
                  <a:schemeClr val="dk1"/>
                </a:solidFill>
                <a:latin typeface="Verdana"/>
                <a:ea typeface="Verdana"/>
                <a:cs typeface="Verdana"/>
                <a:sym typeface="Verdana"/>
              </a:rPr>
              <a:t>After the initial retrieval, the user marks certain documents as relevant or non-relevant. </a:t>
            </a:r>
            <a:endParaRPr b="0" i="0" sz="1800" u="none" cap="none" strike="noStrike">
              <a:solidFill>
                <a:schemeClr val="dk1"/>
              </a:solidFill>
              <a:latin typeface="Verdana"/>
              <a:ea typeface="Verdana"/>
              <a:cs typeface="Verdana"/>
              <a:sym typeface="Verdana"/>
            </a:endParaRPr>
          </a:p>
          <a:p>
            <a:pPr indent="-342900" lvl="0" marL="457200" marR="0" rtl="0" algn="l">
              <a:lnSpc>
                <a:spcPct val="115000"/>
              </a:lnSpc>
              <a:spcBef>
                <a:spcPts val="0"/>
              </a:spcBef>
              <a:spcAft>
                <a:spcPts val="0"/>
              </a:spcAft>
              <a:buClr>
                <a:srgbClr val="980000"/>
              </a:buClr>
              <a:buSzPts val="1800"/>
              <a:buFont typeface="Verdana"/>
              <a:buChar char="●"/>
            </a:pPr>
            <a:r>
              <a:rPr b="0" i="0" lang="en-US" sz="1800" u="none" cap="none" strike="noStrike">
                <a:solidFill>
                  <a:schemeClr val="dk1"/>
                </a:solidFill>
                <a:latin typeface="Verdana"/>
                <a:ea typeface="Verdana"/>
                <a:cs typeface="Verdana"/>
                <a:sym typeface="Verdana"/>
              </a:rPr>
              <a:t>This feedback allows the system to re-estimate the probabilities P(t ∣ R=1) and P(t ∣ R=0)more accurately.</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6"/>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Term Reweighting Process</a:t>
            </a:r>
            <a:endParaRPr/>
          </a:p>
        </p:txBody>
      </p:sp>
      <p:sp>
        <p:nvSpPr>
          <p:cNvPr id="521" name="Google Shape;521;p26"/>
          <p:cNvSpPr txBox="1"/>
          <p:nvPr>
            <p:ph idx="1" type="body"/>
          </p:nvPr>
        </p:nvSpPr>
        <p:spPr>
          <a:xfrm>
            <a:off x="912800" y="1905000"/>
            <a:ext cx="8110500" cy="229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50"/>
              <a:buNone/>
            </a:pPr>
            <a:r>
              <a:rPr b="1" lang="en-US" sz="1800"/>
              <a:t>3.  Updating Term Weights</a:t>
            </a:r>
            <a:r>
              <a:rPr lang="en-US" sz="1800"/>
              <a:t>:</a:t>
            </a:r>
            <a:endParaRPr sz="1800"/>
          </a:p>
          <a:p>
            <a:pPr indent="-342900" lvl="0" marL="457200" rtl="0" algn="l">
              <a:lnSpc>
                <a:spcPct val="115000"/>
              </a:lnSpc>
              <a:spcBef>
                <a:spcPts val="1200"/>
              </a:spcBef>
              <a:spcAft>
                <a:spcPts val="0"/>
              </a:spcAft>
              <a:buClr>
                <a:schemeClr val="dk1"/>
              </a:buClr>
              <a:buSzPts val="1800"/>
              <a:buFont typeface="Verdana"/>
              <a:buChar char="●"/>
            </a:pPr>
            <a:r>
              <a:rPr lang="en-US" sz="1800"/>
              <a:t>Using the feedback, update the term weights:</a:t>
            </a:r>
            <a:endParaRPr sz="1800"/>
          </a:p>
          <a:p>
            <a:pPr indent="0" lvl="0" marL="0" rtl="0" algn="l">
              <a:lnSpc>
                <a:spcPct val="115000"/>
              </a:lnSpc>
              <a:spcBef>
                <a:spcPts val="1200"/>
              </a:spcBef>
              <a:spcAft>
                <a:spcPts val="0"/>
              </a:spcAft>
              <a:buSzPts val="1350"/>
              <a:buNone/>
            </a:pPr>
            <a:r>
              <a:t/>
            </a:r>
            <a:endParaRPr sz="1800"/>
          </a:p>
          <a:p>
            <a:pPr indent="0" lvl="0" marL="0" rtl="0" algn="l">
              <a:lnSpc>
                <a:spcPct val="115000"/>
              </a:lnSpc>
              <a:spcBef>
                <a:spcPts val="1200"/>
              </a:spcBef>
              <a:spcAft>
                <a:spcPts val="0"/>
              </a:spcAft>
              <a:buSzPts val="1350"/>
              <a:buNone/>
            </a:pPr>
            <a:r>
              <a:t/>
            </a:r>
            <a:endParaRPr sz="1800"/>
          </a:p>
          <a:p>
            <a:pPr indent="0" lvl="0" marL="0" rtl="0" algn="l">
              <a:lnSpc>
                <a:spcPct val="115000"/>
              </a:lnSpc>
              <a:spcBef>
                <a:spcPts val="1200"/>
              </a:spcBef>
              <a:spcAft>
                <a:spcPts val="0"/>
              </a:spcAft>
              <a:buSzPts val="1350"/>
              <a:buNone/>
            </a:pPr>
            <a:r>
              <a:t/>
            </a:r>
            <a:endParaRPr sz="1800"/>
          </a:p>
          <a:p>
            <a:pPr indent="-342900" lvl="0" marL="457200" rtl="0" algn="l">
              <a:lnSpc>
                <a:spcPct val="115000"/>
              </a:lnSpc>
              <a:spcBef>
                <a:spcPts val="1200"/>
              </a:spcBef>
              <a:spcAft>
                <a:spcPts val="0"/>
              </a:spcAft>
              <a:buSzPts val="1800"/>
              <a:buChar char="■"/>
            </a:pPr>
            <a:r>
              <a:rPr lang="en-US" sz="1800"/>
              <a:t>If a term frequently appears in the relevant documents but not in non-relevant ones, its weight will increase, indicating that it is a strong indicator of relevance.</a:t>
            </a:r>
            <a:endParaRPr sz="1800"/>
          </a:p>
          <a:p>
            <a:pPr indent="0" lvl="0" marL="914400" rtl="0" algn="l">
              <a:lnSpc>
                <a:spcPct val="115000"/>
              </a:lnSpc>
              <a:spcBef>
                <a:spcPts val="1200"/>
              </a:spcBef>
              <a:spcAft>
                <a:spcPts val="0"/>
              </a:spcAft>
              <a:buSzPts val="1350"/>
              <a:buNone/>
            </a:pPr>
            <a:r>
              <a:t/>
            </a:r>
            <a:endParaRPr sz="100"/>
          </a:p>
          <a:p>
            <a:pPr indent="-342900" lvl="0" marL="457200" rtl="0" algn="l">
              <a:lnSpc>
                <a:spcPct val="115000"/>
              </a:lnSpc>
              <a:spcBef>
                <a:spcPts val="1200"/>
              </a:spcBef>
              <a:spcAft>
                <a:spcPts val="0"/>
              </a:spcAft>
              <a:buSzPts val="1800"/>
              <a:buChar char="■"/>
            </a:pPr>
            <a:r>
              <a:rPr lang="en-US" sz="1800"/>
              <a:t> Conversely, if a term appears more in non-relevant documents, its weight will decrease.</a:t>
            </a:r>
            <a:endParaRPr sz="1800"/>
          </a:p>
          <a:p>
            <a:pPr indent="0" lvl="0" marL="914400" rtl="0" algn="l">
              <a:lnSpc>
                <a:spcPct val="115000"/>
              </a:lnSpc>
              <a:spcBef>
                <a:spcPts val="1200"/>
              </a:spcBef>
              <a:spcAft>
                <a:spcPts val="0"/>
              </a:spcAft>
              <a:buSzPts val="1350"/>
              <a:buNone/>
            </a:pPr>
            <a:r>
              <a:t/>
            </a:r>
            <a:endParaRPr sz="1800"/>
          </a:p>
          <a:p>
            <a:pPr indent="0" lvl="0" marL="457200" rtl="0" algn="l">
              <a:lnSpc>
                <a:spcPct val="115000"/>
              </a:lnSpc>
              <a:spcBef>
                <a:spcPts val="1200"/>
              </a:spcBef>
              <a:spcAft>
                <a:spcPts val="0"/>
              </a:spcAft>
              <a:buSzPts val="1350"/>
              <a:buNone/>
            </a:pPr>
            <a:r>
              <a:t/>
            </a:r>
            <a:endParaRPr sz="1800"/>
          </a:p>
          <a:p>
            <a:pPr indent="0" lvl="0" marL="0" rtl="0" algn="l">
              <a:lnSpc>
                <a:spcPct val="115000"/>
              </a:lnSpc>
              <a:spcBef>
                <a:spcPts val="1200"/>
              </a:spcBef>
              <a:spcAft>
                <a:spcPts val="0"/>
              </a:spcAft>
              <a:buSzPts val="1350"/>
              <a:buNone/>
            </a:pPr>
            <a:r>
              <a:t/>
            </a:r>
            <a:endParaRPr sz="1800"/>
          </a:p>
          <a:p>
            <a:pPr indent="0" lvl="0" marL="0" rtl="0" algn="l">
              <a:lnSpc>
                <a:spcPct val="100000"/>
              </a:lnSpc>
              <a:spcBef>
                <a:spcPts val="1200"/>
              </a:spcBef>
              <a:spcAft>
                <a:spcPts val="0"/>
              </a:spcAft>
              <a:buSzPts val="1350"/>
              <a:buNone/>
            </a:pPr>
            <a:r>
              <a:t/>
            </a:r>
            <a:endParaRPr b="1" sz="1800"/>
          </a:p>
        </p:txBody>
      </p:sp>
      <p:pic>
        <p:nvPicPr>
          <p:cNvPr id="522" name="Google Shape;522;p26"/>
          <p:cNvPicPr preferRelativeResize="0"/>
          <p:nvPr/>
        </p:nvPicPr>
        <p:blipFill rotWithShape="1">
          <a:blip r:embed="rId3">
            <a:alphaModFix/>
          </a:blip>
          <a:srcRect b="0" l="0" r="0" t="0"/>
          <a:stretch/>
        </p:blipFill>
        <p:spPr>
          <a:xfrm>
            <a:off x="2423150" y="2688510"/>
            <a:ext cx="2465725" cy="823963"/>
          </a:xfrm>
          <a:prstGeom prst="rect">
            <a:avLst/>
          </a:prstGeom>
          <a:noFill/>
          <a:ln>
            <a:noFill/>
          </a:ln>
        </p:spPr>
      </p:pic>
      <p:pic>
        <p:nvPicPr>
          <p:cNvPr id="523" name="Google Shape;523;p26"/>
          <p:cNvPicPr preferRelativeResize="0"/>
          <p:nvPr/>
        </p:nvPicPr>
        <p:blipFill rotWithShape="1">
          <a:blip r:embed="rId4">
            <a:alphaModFix/>
          </a:blip>
          <a:srcRect b="0" l="0" r="0" t="0"/>
          <a:stretch/>
        </p:blipFill>
        <p:spPr>
          <a:xfrm>
            <a:off x="967550" y="3512475"/>
            <a:ext cx="8001000" cy="361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7"/>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Term Reweighting Process</a:t>
            </a:r>
            <a:endParaRPr/>
          </a:p>
        </p:txBody>
      </p:sp>
      <p:sp>
        <p:nvSpPr>
          <p:cNvPr id="529" name="Google Shape;529;p27"/>
          <p:cNvSpPr txBox="1"/>
          <p:nvPr>
            <p:ph idx="1" type="body"/>
          </p:nvPr>
        </p:nvSpPr>
        <p:spPr>
          <a:xfrm>
            <a:off x="912800" y="1905000"/>
            <a:ext cx="8110500" cy="229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50"/>
              <a:buNone/>
            </a:pPr>
            <a:r>
              <a:rPr b="1" lang="en-US" sz="1800"/>
              <a:t>4.   Re-ranking the Documents</a:t>
            </a:r>
            <a:r>
              <a:rPr lang="en-US" sz="1800"/>
              <a:t>:</a:t>
            </a:r>
            <a:endParaRPr sz="1800"/>
          </a:p>
          <a:p>
            <a:pPr indent="-342900" lvl="0" marL="457200" rtl="0" algn="l">
              <a:lnSpc>
                <a:spcPct val="115000"/>
              </a:lnSpc>
              <a:spcBef>
                <a:spcPts val="1200"/>
              </a:spcBef>
              <a:spcAft>
                <a:spcPts val="0"/>
              </a:spcAft>
              <a:buClr>
                <a:schemeClr val="dk1"/>
              </a:buClr>
              <a:buSzPts val="1800"/>
              <a:buFont typeface="Verdana"/>
              <a:buChar char="●"/>
            </a:pPr>
            <a:r>
              <a:rPr lang="en-US" sz="1800"/>
              <a:t>The reweighted query is used to re-rank the documents, ideally pushing more relevant documents higher in the ranking.</a:t>
            </a:r>
            <a:endParaRPr sz="1800"/>
          </a:p>
          <a:p>
            <a:pPr indent="0" lvl="0" marL="0" rtl="0" algn="l">
              <a:lnSpc>
                <a:spcPct val="100000"/>
              </a:lnSpc>
              <a:spcBef>
                <a:spcPts val="1200"/>
              </a:spcBef>
              <a:spcAft>
                <a:spcPts val="0"/>
              </a:spcAft>
              <a:buSzPts val="1350"/>
              <a:buNone/>
            </a:pPr>
            <a:r>
              <a:t/>
            </a:r>
            <a:endParaRPr b="1" sz="1800"/>
          </a:p>
          <a:p>
            <a:pPr indent="0" lvl="0" marL="0" rtl="0" algn="l">
              <a:lnSpc>
                <a:spcPct val="100000"/>
              </a:lnSpc>
              <a:spcBef>
                <a:spcPts val="0"/>
              </a:spcBef>
              <a:spcAft>
                <a:spcPts val="0"/>
              </a:spcAft>
              <a:buSzPts val="1350"/>
              <a:buNone/>
            </a:pPr>
            <a:r>
              <a:t/>
            </a:r>
            <a:endParaRPr b="1"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8"/>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Example</a:t>
            </a:r>
            <a:endParaRPr/>
          </a:p>
        </p:txBody>
      </p:sp>
      <p:sp>
        <p:nvSpPr>
          <p:cNvPr id="535" name="Google Shape;535;p28"/>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Scenario:</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Suppose you have a collection of documents, and a user is searching for information on </a:t>
            </a:r>
            <a:r>
              <a:rPr b="1" lang="en-US" sz="1400">
                <a:latin typeface="Arial"/>
                <a:ea typeface="Arial"/>
                <a:cs typeface="Arial"/>
                <a:sym typeface="Arial"/>
              </a:rPr>
              <a:t>"machine learning"</a:t>
            </a:r>
            <a:r>
              <a:rPr lang="en-US" sz="1400">
                <a:latin typeface="Arial"/>
                <a:ea typeface="Arial"/>
                <a:cs typeface="Arial"/>
                <a:sym typeface="Arial"/>
              </a:rPr>
              <a:t> The system needs to rank documents based on their relevance to this query. Initially, the system will use the BIM to assign weights to terms in the query and then apply relevance feedback to reweight the terms.</a:t>
            </a:r>
            <a:endParaRPr sz="14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Step 1: Initial Setup</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Document Collection:</a:t>
            </a:r>
            <a:endParaRPr b="1"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Let's consider a small set of documents:</a:t>
            </a:r>
            <a:endParaRPr sz="14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US" sz="1100">
                <a:latin typeface="Arial"/>
                <a:ea typeface="Arial"/>
                <a:cs typeface="Arial"/>
                <a:sym typeface="Arial"/>
              </a:rPr>
              <a:t>Document 1 (D1)</a:t>
            </a:r>
            <a:r>
              <a:rPr lang="en-US" sz="1100">
                <a:latin typeface="Arial"/>
                <a:ea typeface="Arial"/>
                <a:cs typeface="Arial"/>
                <a:sym typeface="Arial"/>
              </a:rPr>
              <a:t>: "Machine learning and AI"</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US" sz="1100">
                <a:latin typeface="Arial"/>
                <a:ea typeface="Arial"/>
                <a:cs typeface="Arial"/>
                <a:sym typeface="Arial"/>
              </a:rPr>
              <a:t>Document 2 (D2)</a:t>
            </a:r>
            <a:r>
              <a:rPr lang="en-US" sz="1100">
                <a:latin typeface="Arial"/>
                <a:ea typeface="Arial"/>
                <a:cs typeface="Arial"/>
                <a:sym typeface="Arial"/>
              </a:rPr>
              <a:t>: "Deep learning in medical applications"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US" sz="1100">
                <a:latin typeface="Arial"/>
                <a:ea typeface="Arial"/>
                <a:cs typeface="Arial"/>
                <a:sym typeface="Arial"/>
              </a:rPr>
              <a:t>Document 3 (D3)</a:t>
            </a:r>
            <a:r>
              <a:rPr lang="en-US" sz="1100">
                <a:latin typeface="Arial"/>
                <a:ea typeface="Arial"/>
                <a:cs typeface="Arial"/>
                <a:sym typeface="Arial"/>
              </a:rPr>
              <a:t>: "Introduction to machine learning"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US" sz="1100">
                <a:latin typeface="Arial"/>
                <a:ea typeface="Arial"/>
                <a:cs typeface="Arial"/>
                <a:sym typeface="Arial"/>
              </a:rPr>
              <a:t>Document 4 (D4)</a:t>
            </a:r>
            <a:r>
              <a:rPr lang="en-US" sz="1100">
                <a:latin typeface="Arial"/>
                <a:ea typeface="Arial"/>
                <a:cs typeface="Arial"/>
                <a:sym typeface="Arial"/>
              </a:rPr>
              <a:t>: "Applications of machine learning"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US" sz="1100">
                <a:latin typeface="Arial"/>
                <a:ea typeface="Arial"/>
                <a:cs typeface="Arial"/>
                <a:sym typeface="Arial"/>
              </a:rPr>
              <a:t>Document 5 (D5)</a:t>
            </a:r>
            <a:r>
              <a:rPr lang="en-US" sz="1100">
                <a:latin typeface="Arial"/>
                <a:ea typeface="Arial"/>
                <a:cs typeface="Arial"/>
                <a:sym typeface="Arial"/>
              </a:rPr>
              <a:t>: "AI and deep learning techniques"</a:t>
            </a:r>
            <a:endParaRPr sz="1100">
              <a:latin typeface="Arial"/>
              <a:ea typeface="Arial"/>
              <a:cs typeface="Arial"/>
              <a:sym typeface="Arial"/>
            </a:endParaRPr>
          </a:p>
          <a:p>
            <a:pPr indent="0" lvl="0" marL="0" rtl="0" algn="l">
              <a:lnSpc>
                <a:spcPct val="115000"/>
              </a:lnSpc>
              <a:spcBef>
                <a:spcPts val="1200"/>
              </a:spcBef>
              <a:spcAft>
                <a:spcPts val="0"/>
              </a:spcAft>
              <a:buSzPts val="1350"/>
              <a:buNone/>
            </a:pPr>
            <a:r>
              <a:rPr b="1" lang="en-US" sz="1400">
                <a:latin typeface="Arial"/>
                <a:ea typeface="Arial"/>
                <a:cs typeface="Arial"/>
                <a:sym typeface="Arial"/>
              </a:rPr>
              <a:t>User Query: </a:t>
            </a:r>
            <a:r>
              <a:rPr lang="en-US" sz="1400">
                <a:latin typeface="Arial"/>
                <a:ea typeface="Arial"/>
                <a:cs typeface="Arial"/>
                <a:sym typeface="Arial"/>
              </a:rPr>
              <a:t>"machine learning."</a:t>
            </a:r>
            <a:endParaRPr sz="1400">
              <a:latin typeface="Arial"/>
              <a:ea typeface="Arial"/>
              <a:cs typeface="Arial"/>
              <a:sym typeface="Arial"/>
            </a:endParaRPr>
          </a:p>
          <a:p>
            <a:pPr indent="0" lvl="0" marL="0" rtl="0" algn="l">
              <a:lnSpc>
                <a:spcPct val="100000"/>
              </a:lnSpc>
              <a:spcBef>
                <a:spcPts val="360"/>
              </a:spcBef>
              <a:spcAft>
                <a:spcPts val="0"/>
              </a:spcAft>
              <a:buSzPts val="1350"/>
              <a:buNone/>
            </a:pPr>
            <a:r>
              <a:t/>
            </a:r>
            <a:endParaRPr sz="2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9"/>
          <p:cNvSpPr txBox="1"/>
          <p:nvPr>
            <p:ph idx="1" type="body"/>
          </p:nvPr>
        </p:nvSpPr>
        <p:spPr>
          <a:xfrm>
            <a:off x="760412" y="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Step 2: Initial Term Weighting Using BIM and initial document scoring</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The Binary Independence Model assumes that terms are independent and assigns weights to terms in the query based on their presence or absence in the documents.</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rPr b="1" lang="en-US" sz="1600">
                <a:latin typeface="Arial"/>
                <a:ea typeface="Arial"/>
                <a:cs typeface="Arial"/>
                <a:sym typeface="Arial"/>
              </a:rPr>
              <a:t>Terms in Query: Term 1</a:t>
            </a:r>
            <a:r>
              <a:rPr lang="en-US" sz="1600">
                <a:latin typeface="Arial"/>
                <a:ea typeface="Arial"/>
                <a:cs typeface="Arial"/>
                <a:sym typeface="Arial"/>
              </a:rPr>
              <a:t>: "machine" and </a:t>
            </a:r>
            <a:r>
              <a:rPr b="1" lang="en-US" sz="1600">
                <a:latin typeface="Arial"/>
                <a:ea typeface="Arial"/>
                <a:cs typeface="Arial"/>
                <a:sym typeface="Arial"/>
              </a:rPr>
              <a:t>Term 2</a:t>
            </a:r>
            <a:r>
              <a:rPr lang="en-US" sz="1600">
                <a:latin typeface="Arial"/>
                <a:ea typeface="Arial"/>
                <a:cs typeface="Arial"/>
                <a:sym typeface="Arial"/>
              </a:rPr>
              <a:t>: "learning"</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600">
                <a:latin typeface="Arial"/>
                <a:ea typeface="Arial"/>
                <a:cs typeface="Arial"/>
                <a:sym typeface="Arial"/>
              </a:rPr>
              <a:t>Probability Calculation:</a:t>
            </a:r>
            <a:endParaRPr b="1"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rPr lang="en-US" sz="1600">
                <a:latin typeface="Arial"/>
                <a:ea typeface="Arial"/>
                <a:cs typeface="Arial"/>
                <a:sym typeface="Arial"/>
              </a:rPr>
              <a:t>Let’s assume we don’t initially know which documents are relevant, so we estimate these probabilities from the document collection.</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rPr b="1" lang="en-US" sz="1600">
                <a:latin typeface="Arial"/>
                <a:ea typeface="Arial"/>
                <a:cs typeface="Arial"/>
                <a:sym typeface="Arial"/>
              </a:rPr>
              <a:t>Term Frequencies:</a:t>
            </a:r>
            <a:endParaRPr b="1" sz="1600">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Char char="●"/>
            </a:pPr>
            <a:r>
              <a:rPr b="1" lang="en-US" sz="1600">
                <a:latin typeface="Arial"/>
                <a:ea typeface="Arial"/>
                <a:cs typeface="Arial"/>
                <a:sym typeface="Arial"/>
              </a:rPr>
              <a:t>"machine"</a:t>
            </a:r>
            <a:r>
              <a:rPr lang="en-US" sz="1600">
                <a:latin typeface="Arial"/>
                <a:ea typeface="Arial"/>
                <a:cs typeface="Arial"/>
                <a:sym typeface="Arial"/>
              </a:rPr>
              <a:t> appears in D1, D3, and D4. (3 out of 5 documents)</a:t>
            </a:r>
            <a:endParaRPr sz="1600">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b="1" lang="en-US" sz="1600">
                <a:latin typeface="Arial"/>
                <a:ea typeface="Arial"/>
                <a:cs typeface="Arial"/>
                <a:sym typeface="Arial"/>
              </a:rPr>
              <a:t>"learning"</a:t>
            </a:r>
            <a:r>
              <a:rPr lang="en-US" sz="1600">
                <a:latin typeface="Arial"/>
                <a:ea typeface="Arial"/>
                <a:cs typeface="Arial"/>
                <a:sym typeface="Arial"/>
              </a:rPr>
              <a:t> appears in D1, D2, D3, D4, and D5. (5 out of 5 documents)</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rPr lang="en-US" sz="1600">
                <a:latin typeface="Arial"/>
                <a:ea typeface="Arial"/>
                <a:cs typeface="Arial"/>
                <a:sym typeface="Arial"/>
              </a:rPr>
              <a:t>Now, let’s assume the initial probabilities:</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lnSpc>
                <a:spcPct val="100000"/>
              </a:lnSpc>
              <a:spcBef>
                <a:spcPts val="1200"/>
              </a:spcBef>
              <a:spcAft>
                <a:spcPts val="0"/>
              </a:spcAft>
              <a:buSzPts val="1350"/>
              <a:buNone/>
            </a:pPr>
            <a:r>
              <a:t/>
            </a:r>
            <a:endParaRPr sz="1600"/>
          </a:p>
        </p:txBody>
      </p:sp>
      <p:pic>
        <p:nvPicPr>
          <p:cNvPr id="541" name="Google Shape;541;p29"/>
          <p:cNvPicPr preferRelativeResize="0"/>
          <p:nvPr/>
        </p:nvPicPr>
        <p:blipFill rotWithShape="1">
          <a:blip r:embed="rId3">
            <a:alphaModFix/>
          </a:blip>
          <a:srcRect b="0" l="0" r="0" t="0"/>
          <a:stretch/>
        </p:blipFill>
        <p:spPr>
          <a:xfrm>
            <a:off x="1042975" y="2502475"/>
            <a:ext cx="7058025" cy="1104900"/>
          </a:xfrm>
          <a:prstGeom prst="rect">
            <a:avLst/>
          </a:prstGeom>
          <a:noFill/>
          <a:ln>
            <a:noFill/>
          </a:ln>
        </p:spPr>
      </p:pic>
      <p:pic>
        <p:nvPicPr>
          <p:cNvPr id="542" name="Google Shape;542;p29"/>
          <p:cNvPicPr preferRelativeResize="0"/>
          <p:nvPr/>
        </p:nvPicPr>
        <p:blipFill rotWithShape="1">
          <a:blip r:embed="rId4">
            <a:alphaModFix/>
          </a:blip>
          <a:srcRect b="0" l="0" r="0" t="0"/>
          <a:stretch/>
        </p:blipFill>
        <p:spPr>
          <a:xfrm>
            <a:off x="5019050" y="5544375"/>
            <a:ext cx="3305175" cy="1196250"/>
          </a:xfrm>
          <a:prstGeom prst="rect">
            <a:avLst/>
          </a:prstGeom>
          <a:noFill/>
          <a:ln>
            <a:noFill/>
          </a:ln>
        </p:spPr>
      </p:pic>
      <p:sp>
        <p:nvSpPr>
          <p:cNvPr id="543" name="Google Shape;543;p29"/>
          <p:cNvSpPr txBox="1"/>
          <p:nvPr/>
        </p:nvSpPr>
        <p:spPr>
          <a:xfrm>
            <a:off x="6113400" y="1199825"/>
            <a:ext cx="3000000" cy="15222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D1</a:t>
            </a:r>
            <a:r>
              <a:rPr b="0" i="0" lang="en-US" sz="1100" u="none" cap="none" strike="noStrike">
                <a:solidFill>
                  <a:srgbClr val="FF0000"/>
                </a:solidFill>
                <a:latin typeface="Arial"/>
                <a:ea typeface="Arial"/>
                <a:cs typeface="Arial"/>
                <a:sym typeface="Arial"/>
              </a:rPr>
              <a:t>: "Machine learning and AI"</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D2</a:t>
            </a:r>
            <a:r>
              <a:rPr b="0" i="0" lang="en-US" sz="1100" u="none" cap="none" strike="noStrike">
                <a:solidFill>
                  <a:srgbClr val="FF0000"/>
                </a:solidFill>
                <a:latin typeface="Arial"/>
                <a:ea typeface="Arial"/>
                <a:cs typeface="Arial"/>
                <a:sym typeface="Arial"/>
              </a:rPr>
              <a:t>: "Deep learning in medical applications"</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D3</a:t>
            </a:r>
            <a:r>
              <a:rPr b="0" i="0" lang="en-US" sz="1100" u="none" cap="none" strike="noStrike">
                <a:solidFill>
                  <a:srgbClr val="FF0000"/>
                </a:solidFill>
                <a:latin typeface="Arial"/>
                <a:ea typeface="Arial"/>
                <a:cs typeface="Arial"/>
                <a:sym typeface="Arial"/>
              </a:rPr>
              <a:t>: "Introduction to machine learning"</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D4</a:t>
            </a:r>
            <a:r>
              <a:rPr b="0" i="0" lang="en-US" sz="1100" u="none" cap="none" strike="noStrike">
                <a:solidFill>
                  <a:srgbClr val="FF0000"/>
                </a:solidFill>
                <a:latin typeface="Arial"/>
                <a:ea typeface="Arial"/>
                <a:cs typeface="Arial"/>
                <a:sym typeface="Arial"/>
              </a:rPr>
              <a:t>: "Applications of machine learning"</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D5</a:t>
            </a:r>
            <a:r>
              <a:rPr b="0" i="0" lang="en-US" sz="1100" u="none" cap="none" strike="noStrike">
                <a:solidFill>
                  <a:srgbClr val="FF0000"/>
                </a:solidFill>
                <a:latin typeface="Arial"/>
                <a:ea typeface="Arial"/>
                <a:cs typeface="Arial"/>
                <a:sym typeface="Arial"/>
              </a:rPr>
              <a:t>: "AI and deep learning techniques"</a:t>
            </a:r>
            <a:endParaRPr b="0" i="0" sz="1100" u="none" cap="none" strike="noStrike">
              <a:solidFill>
                <a:srgbClr val="FF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0"/>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549" name="Google Shape;549;p30"/>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550" name="Google Shape;550;p30"/>
          <p:cNvPicPr preferRelativeResize="0"/>
          <p:nvPr/>
        </p:nvPicPr>
        <p:blipFill rotWithShape="1">
          <a:blip r:embed="rId3">
            <a:alphaModFix/>
          </a:blip>
          <a:srcRect b="0" l="0" r="0" t="0"/>
          <a:stretch/>
        </p:blipFill>
        <p:spPr>
          <a:xfrm>
            <a:off x="912800" y="1905000"/>
            <a:ext cx="7586475" cy="3952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4"/>
          <p:cNvSpPr txBox="1"/>
          <p:nvPr>
            <p:ph type="title"/>
          </p:nvPr>
        </p:nvSpPr>
        <p:spPr>
          <a:xfrm>
            <a:off x="871537" y="982662"/>
            <a:ext cx="8163000" cy="6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Relevance Feedback</a:t>
            </a:r>
            <a:endParaRPr b="0" i="0" sz="3600" u="none">
              <a:solidFill>
                <a:schemeClr val="dk2"/>
              </a:solidFill>
              <a:latin typeface="Verdana"/>
              <a:ea typeface="Verdana"/>
              <a:cs typeface="Verdana"/>
              <a:sym typeface="Verdana"/>
            </a:endParaRPr>
          </a:p>
        </p:txBody>
      </p:sp>
      <p:sp>
        <p:nvSpPr>
          <p:cNvPr id="375" name="Google Shape;375;p4"/>
          <p:cNvSpPr txBox="1"/>
          <p:nvPr>
            <p:ph idx="1" type="body"/>
          </p:nvPr>
        </p:nvSpPr>
        <p:spPr>
          <a:xfrm>
            <a:off x="685800" y="1828800"/>
            <a:ext cx="7772400" cy="4267200"/>
          </a:xfrm>
          <a:prstGeom prst="rect">
            <a:avLst/>
          </a:prstGeom>
          <a:noFill/>
          <a:ln>
            <a:noFill/>
          </a:ln>
        </p:spPr>
        <p:txBody>
          <a:bodyPr anchorCtr="0" anchor="t" bIns="45700" lIns="91425" spcFirstLastPara="1" rIns="91425" wrap="square" tIns="45700">
            <a:noAutofit/>
          </a:bodyPr>
          <a:lstStyle/>
          <a:p>
            <a:pPr indent="-342900" lvl="0" marL="342900" marR="624205" rtl="0" algn="just">
              <a:lnSpc>
                <a:spcPct val="102000"/>
              </a:lnSpc>
              <a:spcBef>
                <a:spcPts val="630"/>
              </a:spcBef>
              <a:spcAft>
                <a:spcPts val="0"/>
              </a:spcAft>
              <a:buSzPts val="1800"/>
              <a:buFont typeface="Verdana"/>
              <a:buChar char="■"/>
            </a:pPr>
            <a:r>
              <a:rPr lang="en-US" sz="1800"/>
              <a:t>The main idea consists of selecting important terms, or expressions, attached to the documents that have been identified as relevant by the user, and of enhancing the importance of these terms in a new query formulation.</a:t>
            </a:r>
            <a:endParaRPr sz="1800"/>
          </a:p>
          <a:p>
            <a:pPr indent="0" lvl="0" marL="342900" marR="624205" rtl="0" algn="just">
              <a:lnSpc>
                <a:spcPct val="102000"/>
              </a:lnSpc>
              <a:spcBef>
                <a:spcPts val="630"/>
              </a:spcBef>
              <a:spcAft>
                <a:spcPts val="0"/>
              </a:spcAft>
              <a:buSzPts val="1350"/>
              <a:buNone/>
            </a:pPr>
            <a:r>
              <a:rPr lang="en-US" sz="1800"/>
              <a:t>  </a:t>
            </a:r>
            <a:endParaRPr sz="1800"/>
          </a:p>
          <a:p>
            <a:pPr indent="-342900" lvl="0" marL="342900" marR="624205" rtl="0" algn="just">
              <a:lnSpc>
                <a:spcPct val="102000"/>
              </a:lnSpc>
              <a:spcBef>
                <a:spcPts val="630"/>
              </a:spcBef>
              <a:spcAft>
                <a:spcPts val="0"/>
              </a:spcAft>
              <a:buSzPts val="1800"/>
              <a:buFont typeface="Verdana"/>
              <a:buChar char="■"/>
            </a:pPr>
            <a:r>
              <a:rPr lang="en-US" sz="1800"/>
              <a:t>The expected effect is that the new query will be moved towards the relevant documents and away from the non-relevant ones.</a:t>
            </a:r>
            <a:endParaRPr sz="1800"/>
          </a:p>
          <a:p>
            <a:pPr indent="0" lvl="0" marL="742950" rtl="0" algn="l">
              <a:lnSpc>
                <a:spcPct val="90000"/>
              </a:lnSpc>
              <a:spcBef>
                <a:spcPts val="400"/>
              </a:spcBef>
              <a:spcAft>
                <a:spcPts val="0"/>
              </a:spcAft>
              <a:buSzPts val="1350"/>
              <a:buNone/>
            </a:pPr>
            <a:r>
              <a:t/>
            </a:r>
            <a:endParaRPr sz="1800"/>
          </a:p>
          <a:p>
            <a:pPr indent="-342900" lvl="0" marL="342900" marR="0" rtl="0" algn="l">
              <a:lnSpc>
                <a:spcPct val="90000"/>
              </a:lnSpc>
              <a:spcBef>
                <a:spcPts val="480"/>
              </a:spcBef>
              <a:spcAft>
                <a:spcPts val="0"/>
              </a:spcAft>
              <a:buClr>
                <a:schemeClr val="folHlink"/>
              </a:buClr>
              <a:buSzPts val="1800"/>
              <a:buFont typeface="Noto Sans Symbols"/>
              <a:buChar char="■"/>
            </a:pPr>
            <a:r>
              <a:rPr b="0" i="0" lang="en-US" sz="2400" u="none" cap="none" strike="noStrike">
                <a:solidFill>
                  <a:schemeClr val="dk1"/>
                </a:solidFill>
                <a:latin typeface="Verdana"/>
                <a:ea typeface="Verdana"/>
                <a:cs typeface="Verdana"/>
                <a:sym typeface="Verdana"/>
              </a:rPr>
              <a:t>Two basic techniques</a:t>
            </a:r>
            <a:endParaRPr b="0" i="0" sz="2400" u="none" cap="none" strike="noStrike">
              <a:solidFill>
                <a:schemeClr val="dk1"/>
              </a:solidFill>
              <a:latin typeface="Verdana"/>
              <a:ea typeface="Verdana"/>
              <a:cs typeface="Verdana"/>
              <a:sym typeface="Verdana"/>
            </a:endParaRPr>
          </a:p>
          <a:p>
            <a:pPr indent="-285750" lvl="1" marL="742950" marR="0" rtl="0" algn="l">
              <a:lnSpc>
                <a:spcPct val="9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Query expansion</a:t>
            </a:r>
            <a:endParaRPr b="0" i="0" sz="2000" u="none" cap="none" strike="noStrike">
              <a:solidFill>
                <a:schemeClr val="dk1"/>
              </a:solidFill>
              <a:latin typeface="Verdana"/>
              <a:ea typeface="Verdana"/>
              <a:cs typeface="Verdana"/>
              <a:sym typeface="Verdana"/>
            </a:endParaRPr>
          </a:p>
          <a:p>
            <a:pPr indent="-228600" lvl="2" marL="1143000" marR="0" rtl="0" algn="l">
              <a:lnSpc>
                <a:spcPct val="9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addition of new terms from relevant documents</a:t>
            </a:r>
            <a:endParaRPr b="0" i="0" sz="1800" u="none" cap="none" strike="noStrike">
              <a:solidFill>
                <a:schemeClr val="dk1"/>
              </a:solidFill>
              <a:latin typeface="Verdana"/>
              <a:ea typeface="Verdana"/>
              <a:cs typeface="Verdana"/>
              <a:sym typeface="Verdana"/>
            </a:endParaRPr>
          </a:p>
          <a:p>
            <a:pPr indent="-285750" lvl="1" marL="742950" marR="0" rtl="0" algn="l">
              <a:lnSpc>
                <a:spcPct val="9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Term reweighting</a:t>
            </a:r>
            <a:endParaRPr b="0" i="0" sz="2000" u="none" cap="none" strike="noStrike">
              <a:solidFill>
                <a:schemeClr val="dk1"/>
              </a:solidFill>
              <a:latin typeface="Verdana"/>
              <a:ea typeface="Verdana"/>
              <a:cs typeface="Verdana"/>
              <a:sym typeface="Verdana"/>
            </a:endParaRPr>
          </a:p>
          <a:p>
            <a:pPr indent="-228600" lvl="2" marL="1143000" marR="0" rtl="0" algn="l">
              <a:lnSpc>
                <a:spcPct val="9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modification of term weights based on the user relevance judgement</a:t>
            </a:r>
            <a:endParaRPr b="0" i="0" sz="1800" u="none" cap="none" strike="noStrike">
              <a:solidFill>
                <a:schemeClr val="dk1"/>
              </a:solidFill>
              <a:latin typeface="Verdana"/>
              <a:ea typeface="Verdana"/>
              <a:cs typeface="Verdana"/>
              <a:sym typeface="Verdana"/>
            </a:endParaRPr>
          </a:p>
          <a:p>
            <a:pPr indent="-257175" lvl="0" marL="342900" marR="0" rtl="0" algn="l">
              <a:lnSpc>
                <a:spcPct val="100000"/>
              </a:lnSpc>
              <a:spcBef>
                <a:spcPts val="360"/>
              </a:spcBef>
              <a:spcAft>
                <a:spcPts val="0"/>
              </a:spcAft>
              <a:buClr>
                <a:schemeClr val="folHlink"/>
              </a:buClr>
              <a:buSzPts val="1350"/>
              <a:buFont typeface="Noto Sans Symbols"/>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1"/>
          <p:cNvSpPr txBox="1"/>
          <p:nvPr>
            <p:ph type="title"/>
          </p:nvPr>
        </p:nvSpPr>
        <p:spPr>
          <a:xfrm>
            <a:off x="799037" y="12"/>
            <a:ext cx="8163000" cy="430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2200"/>
              <a:t>Initial Document Scoring</a:t>
            </a:r>
            <a:endParaRPr sz="2200"/>
          </a:p>
        </p:txBody>
      </p:sp>
      <p:sp>
        <p:nvSpPr>
          <p:cNvPr id="556" name="Google Shape;556;p31"/>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557" name="Google Shape;557;p31"/>
          <p:cNvPicPr preferRelativeResize="0"/>
          <p:nvPr/>
        </p:nvPicPr>
        <p:blipFill rotWithShape="1">
          <a:blip r:embed="rId3">
            <a:alphaModFix/>
          </a:blip>
          <a:srcRect b="0" l="0" r="0" t="0"/>
          <a:stretch/>
        </p:blipFill>
        <p:spPr>
          <a:xfrm>
            <a:off x="912800" y="457200"/>
            <a:ext cx="7167551" cy="1123950"/>
          </a:xfrm>
          <a:prstGeom prst="rect">
            <a:avLst/>
          </a:prstGeom>
          <a:noFill/>
          <a:ln>
            <a:noFill/>
          </a:ln>
        </p:spPr>
      </p:pic>
      <p:pic>
        <p:nvPicPr>
          <p:cNvPr id="558" name="Google Shape;558;p31"/>
          <p:cNvPicPr preferRelativeResize="0"/>
          <p:nvPr/>
        </p:nvPicPr>
        <p:blipFill rotWithShape="1">
          <a:blip r:embed="rId4">
            <a:alphaModFix/>
          </a:blip>
          <a:srcRect b="0" l="0" r="0" t="0"/>
          <a:stretch/>
        </p:blipFill>
        <p:spPr>
          <a:xfrm>
            <a:off x="993750" y="1962150"/>
            <a:ext cx="7086600" cy="4467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2"/>
          <p:cNvSpPr txBox="1"/>
          <p:nvPr/>
        </p:nvSpPr>
        <p:spPr>
          <a:xfrm>
            <a:off x="671525" y="1240950"/>
            <a:ext cx="8018400" cy="426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Step 3: Relevance Feedback and Term Reweighting</a:t>
            </a:r>
            <a:endParaRPr b="1" i="0" sz="18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1800"/>
              <a:buFont typeface="Arial"/>
              <a:buNone/>
            </a:pPr>
            <a:r>
              <a:rPr b="0" i="0" lang="en-US" sz="1800" u="none" cap="none" strike="noStrike">
                <a:solidFill>
                  <a:schemeClr val="dk1"/>
                </a:solidFill>
                <a:latin typeface="Verdana"/>
                <a:ea typeface="Verdana"/>
                <a:cs typeface="Verdana"/>
                <a:sym typeface="Verdana"/>
              </a:rPr>
              <a:t>Suppose the user reviews the results and marks D1, D3 and D4 as relevant and D2,D5 as non-relevant.</a:t>
            </a:r>
            <a:endParaRPr b="0" i="0" sz="18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Updating Probabilities:</a:t>
            </a:r>
            <a:endParaRPr b="1" i="0" sz="18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1800"/>
              <a:buFont typeface="Arial"/>
              <a:buNone/>
            </a:pPr>
            <a:r>
              <a:rPr b="0" i="0" lang="en-US" sz="1800" u="none" cap="none" strike="noStrike">
                <a:solidFill>
                  <a:schemeClr val="dk1"/>
                </a:solidFill>
                <a:latin typeface="Verdana"/>
                <a:ea typeface="Verdana"/>
                <a:cs typeface="Verdana"/>
                <a:sym typeface="Verdana"/>
              </a:rPr>
              <a:t>Based on the feedback:</a:t>
            </a:r>
            <a:endParaRPr b="0" i="0" sz="1800" u="none" cap="none" strike="noStrike">
              <a:solidFill>
                <a:schemeClr val="dk1"/>
              </a:solidFill>
              <a:latin typeface="Verdana"/>
              <a:ea typeface="Verdana"/>
              <a:cs typeface="Verdana"/>
              <a:sym typeface="Verdana"/>
            </a:endParaRPr>
          </a:p>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latin typeface="Verdana"/>
                <a:ea typeface="Verdana"/>
                <a:cs typeface="Verdana"/>
                <a:sym typeface="Verdana"/>
              </a:rPr>
              <a:t>Relevant Documents (D1, D3,D4)</a:t>
            </a:r>
            <a:r>
              <a:rPr b="0" i="0" lang="en-US" sz="1800" u="none" cap="none" strike="noStrike">
                <a:solidFill>
                  <a:schemeClr val="dk1"/>
                </a:solidFill>
                <a:latin typeface="Verdana"/>
                <a:ea typeface="Verdana"/>
                <a:cs typeface="Verdana"/>
                <a:sym typeface="Verdana"/>
              </a:rPr>
              <a:t>:</a:t>
            </a:r>
            <a:endParaRPr b="0" i="0" sz="1800" u="none" cap="none" strike="noStrike">
              <a:solidFill>
                <a:schemeClr val="dk1"/>
              </a:solidFill>
              <a:latin typeface="Verdana"/>
              <a:ea typeface="Verdana"/>
              <a:cs typeface="Verdana"/>
              <a:sym typeface="Verdana"/>
            </a:endParaRPr>
          </a:p>
          <a:p>
            <a:pPr indent="-342900" lvl="1" marL="914400" marR="0" rtl="0" algn="l">
              <a:lnSpc>
                <a:spcPct val="115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"machine": Appears in 3 out of 3 relevant documents.</a:t>
            </a:r>
            <a:endParaRPr b="0" i="0" sz="1800" u="none" cap="none" strike="noStrike">
              <a:solidFill>
                <a:schemeClr val="dk1"/>
              </a:solidFill>
              <a:latin typeface="Verdana"/>
              <a:ea typeface="Verdana"/>
              <a:cs typeface="Verdana"/>
              <a:sym typeface="Verdana"/>
            </a:endParaRPr>
          </a:p>
          <a:p>
            <a:pPr indent="-342900" lvl="1" marL="914400" marR="0" rtl="0" algn="l">
              <a:lnSpc>
                <a:spcPct val="115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"learning":  Appears in 3 out of 3 relevant documents.</a:t>
            </a:r>
            <a:endParaRPr b="0" i="0" sz="1800" u="none" cap="none" strike="noStrike">
              <a:solidFill>
                <a:schemeClr val="dk1"/>
              </a:solidFill>
              <a:latin typeface="Verdana"/>
              <a:ea typeface="Verdana"/>
              <a:cs typeface="Verdana"/>
              <a:sym typeface="Verdana"/>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Verdana"/>
                <a:ea typeface="Verdana"/>
                <a:cs typeface="Verdana"/>
                <a:sym typeface="Verdana"/>
              </a:rPr>
              <a:t>Non-Relevant Document (D2,D5)</a:t>
            </a:r>
            <a:r>
              <a:rPr b="0" i="0" lang="en-US" sz="1800" u="none" cap="none" strike="noStrike">
                <a:solidFill>
                  <a:schemeClr val="dk1"/>
                </a:solidFill>
                <a:latin typeface="Verdana"/>
                <a:ea typeface="Verdana"/>
                <a:cs typeface="Verdana"/>
                <a:sym typeface="Verdana"/>
              </a:rPr>
              <a:t>:</a:t>
            </a:r>
            <a:endParaRPr b="0" i="0" sz="1800" u="none" cap="none" strike="noStrike">
              <a:solidFill>
                <a:schemeClr val="dk1"/>
              </a:solidFill>
              <a:latin typeface="Verdana"/>
              <a:ea typeface="Verdana"/>
              <a:cs typeface="Verdana"/>
              <a:sym typeface="Verdana"/>
            </a:endParaRPr>
          </a:p>
          <a:p>
            <a:pPr indent="-342900" lvl="1" marL="914400" marR="0" rtl="0" algn="l">
              <a:lnSpc>
                <a:spcPct val="115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“machine”: Appears in 0 out of 2 non-relevant document.</a:t>
            </a:r>
            <a:endParaRPr b="0" i="0" sz="1800" u="none" cap="none" strike="noStrike">
              <a:solidFill>
                <a:schemeClr val="dk1"/>
              </a:solidFill>
              <a:latin typeface="Verdana"/>
              <a:ea typeface="Verdana"/>
              <a:cs typeface="Verdana"/>
              <a:sym typeface="Verdana"/>
            </a:endParaRPr>
          </a:p>
          <a:p>
            <a:pPr indent="-342900" lvl="1" marL="914400" marR="0" rtl="0" algn="l">
              <a:lnSpc>
                <a:spcPct val="115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"learning": Appears in 2 out of 2 non-relevant document.</a:t>
            </a:r>
            <a:endParaRPr b="0" i="0" sz="1800" u="none" cap="none" strike="noStrike">
              <a:solidFill>
                <a:schemeClr val="dk1"/>
              </a:solidFill>
              <a:latin typeface="Verdana"/>
              <a:ea typeface="Verdana"/>
              <a:cs typeface="Verdana"/>
              <a:sym typeface="Verdana"/>
            </a:endParaRPr>
          </a:p>
        </p:txBody>
      </p:sp>
      <p:sp>
        <p:nvSpPr>
          <p:cNvPr id="564" name="Google Shape;564;p32"/>
          <p:cNvSpPr txBox="1"/>
          <p:nvPr/>
        </p:nvSpPr>
        <p:spPr>
          <a:xfrm>
            <a:off x="746750" y="6024150"/>
            <a:ext cx="5592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Calculate Updated probabilities </a:t>
            </a:r>
            <a:endParaRPr b="0" i="0" sz="1900" u="none" cap="none" strike="noStrike">
              <a:solidFill>
                <a:srgbClr val="000000"/>
              </a:solidFill>
              <a:latin typeface="Arial"/>
              <a:ea typeface="Arial"/>
              <a:cs typeface="Arial"/>
              <a:sym typeface="Arial"/>
            </a:endParaRPr>
          </a:p>
        </p:txBody>
      </p:sp>
      <p:sp>
        <p:nvSpPr>
          <p:cNvPr id="565" name="Google Shape;565;p32"/>
          <p:cNvSpPr txBox="1"/>
          <p:nvPr/>
        </p:nvSpPr>
        <p:spPr>
          <a:xfrm>
            <a:off x="6024200" y="2240425"/>
            <a:ext cx="3000000" cy="15222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D1</a:t>
            </a:r>
            <a:r>
              <a:rPr b="0" i="0" lang="en-US" sz="1100" u="none" cap="none" strike="noStrike">
                <a:solidFill>
                  <a:srgbClr val="FF0000"/>
                </a:solidFill>
                <a:latin typeface="Arial"/>
                <a:ea typeface="Arial"/>
                <a:cs typeface="Arial"/>
                <a:sym typeface="Arial"/>
              </a:rPr>
              <a:t>: "Machine learning and AI"</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D2</a:t>
            </a:r>
            <a:r>
              <a:rPr b="0" i="0" lang="en-US" sz="1100" u="none" cap="none" strike="noStrike">
                <a:solidFill>
                  <a:srgbClr val="FF0000"/>
                </a:solidFill>
                <a:latin typeface="Arial"/>
                <a:ea typeface="Arial"/>
                <a:cs typeface="Arial"/>
                <a:sym typeface="Arial"/>
              </a:rPr>
              <a:t>: "Deep learning in medical applications"</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D3</a:t>
            </a:r>
            <a:r>
              <a:rPr b="0" i="0" lang="en-US" sz="1100" u="none" cap="none" strike="noStrike">
                <a:solidFill>
                  <a:srgbClr val="FF0000"/>
                </a:solidFill>
                <a:latin typeface="Arial"/>
                <a:ea typeface="Arial"/>
                <a:cs typeface="Arial"/>
                <a:sym typeface="Arial"/>
              </a:rPr>
              <a:t>: "Introduction to machine learning"</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D4</a:t>
            </a:r>
            <a:r>
              <a:rPr b="0" i="0" lang="en-US" sz="1100" u="none" cap="none" strike="noStrike">
                <a:solidFill>
                  <a:srgbClr val="FF0000"/>
                </a:solidFill>
                <a:latin typeface="Arial"/>
                <a:ea typeface="Arial"/>
                <a:cs typeface="Arial"/>
                <a:sym typeface="Arial"/>
              </a:rPr>
              <a:t>: "Applications of machine learning"</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D5</a:t>
            </a:r>
            <a:r>
              <a:rPr b="0" i="0" lang="en-US" sz="1100" u="none" cap="none" strike="noStrike">
                <a:solidFill>
                  <a:srgbClr val="FF0000"/>
                </a:solidFill>
                <a:latin typeface="Arial"/>
                <a:ea typeface="Arial"/>
                <a:cs typeface="Arial"/>
                <a:sym typeface="Arial"/>
              </a:rPr>
              <a:t>: "AI and deep learning techniques"</a:t>
            </a:r>
            <a:endParaRPr b="0" i="0" sz="1100" u="none" cap="none" strike="noStrike">
              <a:solidFill>
                <a:srgbClr val="FF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3"/>
          <p:cNvSpPr txBox="1"/>
          <p:nvPr>
            <p:ph type="title"/>
          </p:nvPr>
        </p:nvSpPr>
        <p:spPr>
          <a:xfrm>
            <a:off x="871537" y="-7938"/>
            <a:ext cx="8163000" cy="3693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1800"/>
              <a:t>Updated Probabilities:</a:t>
            </a:r>
            <a:endParaRPr sz="1800"/>
          </a:p>
        </p:txBody>
      </p:sp>
      <p:pic>
        <p:nvPicPr>
          <p:cNvPr id="571" name="Google Shape;571;p33"/>
          <p:cNvPicPr preferRelativeResize="0"/>
          <p:nvPr/>
        </p:nvPicPr>
        <p:blipFill rotWithShape="1">
          <a:blip r:embed="rId3">
            <a:alphaModFix/>
          </a:blip>
          <a:srcRect b="0" l="0" r="0" t="0"/>
          <a:stretch/>
        </p:blipFill>
        <p:spPr>
          <a:xfrm>
            <a:off x="762000" y="361362"/>
            <a:ext cx="3381375" cy="495300"/>
          </a:xfrm>
          <a:prstGeom prst="rect">
            <a:avLst/>
          </a:prstGeom>
          <a:noFill/>
          <a:ln>
            <a:noFill/>
          </a:ln>
        </p:spPr>
      </p:pic>
      <p:pic>
        <p:nvPicPr>
          <p:cNvPr id="572" name="Google Shape;572;p33"/>
          <p:cNvPicPr preferRelativeResize="0"/>
          <p:nvPr/>
        </p:nvPicPr>
        <p:blipFill rotWithShape="1">
          <a:blip r:embed="rId4">
            <a:alphaModFix/>
          </a:blip>
          <a:srcRect b="0" l="0" r="0" t="0"/>
          <a:stretch/>
        </p:blipFill>
        <p:spPr>
          <a:xfrm>
            <a:off x="762000" y="1009050"/>
            <a:ext cx="3381375" cy="514350"/>
          </a:xfrm>
          <a:prstGeom prst="rect">
            <a:avLst/>
          </a:prstGeom>
          <a:noFill/>
          <a:ln>
            <a:noFill/>
          </a:ln>
        </p:spPr>
      </p:pic>
      <p:pic>
        <p:nvPicPr>
          <p:cNvPr id="573" name="Google Shape;573;p33"/>
          <p:cNvPicPr preferRelativeResize="0"/>
          <p:nvPr/>
        </p:nvPicPr>
        <p:blipFill rotWithShape="1">
          <a:blip r:embed="rId5">
            <a:alphaModFix/>
          </a:blip>
          <a:srcRect b="0" l="0" r="0" t="0"/>
          <a:stretch/>
        </p:blipFill>
        <p:spPr>
          <a:xfrm>
            <a:off x="4572000" y="351825"/>
            <a:ext cx="3276600" cy="514350"/>
          </a:xfrm>
          <a:prstGeom prst="rect">
            <a:avLst/>
          </a:prstGeom>
          <a:noFill/>
          <a:ln>
            <a:noFill/>
          </a:ln>
        </p:spPr>
      </p:pic>
      <p:pic>
        <p:nvPicPr>
          <p:cNvPr id="574" name="Google Shape;574;p33"/>
          <p:cNvPicPr preferRelativeResize="0"/>
          <p:nvPr/>
        </p:nvPicPr>
        <p:blipFill rotWithShape="1">
          <a:blip r:embed="rId6">
            <a:alphaModFix/>
          </a:blip>
          <a:srcRect b="0" l="0" r="0" t="0"/>
          <a:stretch/>
        </p:blipFill>
        <p:spPr>
          <a:xfrm>
            <a:off x="4562475" y="1018575"/>
            <a:ext cx="3295650" cy="495300"/>
          </a:xfrm>
          <a:prstGeom prst="rect">
            <a:avLst/>
          </a:prstGeom>
          <a:noFill/>
          <a:ln>
            <a:noFill/>
          </a:ln>
        </p:spPr>
      </p:pic>
      <p:sp>
        <p:nvSpPr>
          <p:cNvPr id="575" name="Google Shape;575;p33"/>
          <p:cNvSpPr txBox="1"/>
          <p:nvPr/>
        </p:nvSpPr>
        <p:spPr>
          <a:xfrm>
            <a:off x="858350" y="1890650"/>
            <a:ext cx="6292500" cy="5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Reweighting Terms using updated probabilistic</a:t>
            </a:r>
            <a:endParaRPr b="1" i="0" sz="1800" u="none" cap="none" strike="noStrike">
              <a:solidFill>
                <a:schemeClr val="dk1"/>
              </a:solidFill>
              <a:latin typeface="Verdana"/>
              <a:ea typeface="Verdana"/>
              <a:cs typeface="Verdana"/>
              <a:sym typeface="Verdana"/>
            </a:endParaRPr>
          </a:p>
        </p:txBody>
      </p:sp>
      <p:pic>
        <p:nvPicPr>
          <p:cNvPr id="576" name="Google Shape;576;p33"/>
          <p:cNvPicPr preferRelativeResize="0"/>
          <p:nvPr/>
        </p:nvPicPr>
        <p:blipFill rotWithShape="1">
          <a:blip r:embed="rId7">
            <a:alphaModFix/>
          </a:blip>
          <a:srcRect b="0" l="0" r="0" t="0"/>
          <a:stretch/>
        </p:blipFill>
        <p:spPr>
          <a:xfrm>
            <a:off x="838200" y="2550650"/>
            <a:ext cx="7562850" cy="3675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4"/>
          <p:cNvSpPr txBox="1"/>
          <p:nvPr>
            <p:ph type="title"/>
          </p:nvPr>
        </p:nvSpPr>
        <p:spPr>
          <a:xfrm>
            <a:off x="713350" y="220650"/>
            <a:ext cx="8511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100"/>
              <a:t>Step 4: New document scores with Reweighted query   </a:t>
            </a:r>
            <a:endParaRPr b="1" sz="2100"/>
          </a:p>
        </p:txBody>
      </p:sp>
      <p:sp>
        <p:nvSpPr>
          <p:cNvPr id="582" name="Google Shape;582;p34"/>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583" name="Google Shape;583;p34"/>
          <p:cNvPicPr preferRelativeResize="0"/>
          <p:nvPr/>
        </p:nvPicPr>
        <p:blipFill rotWithShape="1">
          <a:blip r:embed="rId3">
            <a:alphaModFix/>
          </a:blip>
          <a:srcRect b="0" l="0" r="0" t="0"/>
          <a:stretch/>
        </p:blipFill>
        <p:spPr>
          <a:xfrm>
            <a:off x="611850" y="990600"/>
            <a:ext cx="8110499" cy="487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5"/>
          <p:cNvSpPr txBox="1"/>
          <p:nvPr>
            <p:ph idx="1" type="body"/>
          </p:nvPr>
        </p:nvSpPr>
        <p:spPr>
          <a:xfrm>
            <a:off x="640225" y="0"/>
            <a:ext cx="8110500" cy="1072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800"/>
              <a:t>Step 5: Final Ranking</a:t>
            </a:r>
            <a:endParaRPr b="1" sz="1800"/>
          </a:p>
          <a:p>
            <a:pPr indent="0" lvl="0" marL="0" rtl="0" algn="l">
              <a:lnSpc>
                <a:spcPct val="115000"/>
              </a:lnSpc>
              <a:spcBef>
                <a:spcPts val="1200"/>
              </a:spcBef>
              <a:spcAft>
                <a:spcPts val="0"/>
              </a:spcAft>
              <a:buClr>
                <a:schemeClr val="dk1"/>
              </a:buClr>
              <a:buSzPts val="1100"/>
              <a:buFont typeface="Arial"/>
              <a:buNone/>
            </a:pPr>
            <a:r>
              <a:rPr lang="en-US" sz="1800"/>
              <a:t>After reweighting, the final ranking would prioritize documents containing "machine" since "learning" alone has been identified as less discriminative based on relevance feedback.</a:t>
            </a:r>
            <a:endParaRPr sz="1800"/>
          </a:p>
          <a:p>
            <a:pPr indent="0" lvl="0" marL="0" rtl="0" algn="l">
              <a:lnSpc>
                <a:spcPct val="115000"/>
              </a:lnSpc>
              <a:spcBef>
                <a:spcPts val="1200"/>
              </a:spcBef>
              <a:spcAft>
                <a:spcPts val="0"/>
              </a:spcAft>
              <a:buClr>
                <a:schemeClr val="dk1"/>
              </a:buClr>
              <a:buSzPts val="1100"/>
              <a:buFont typeface="Arial"/>
              <a:buNone/>
            </a:pPr>
            <a:r>
              <a:t/>
            </a:r>
            <a:endParaRPr b="1" sz="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latin typeface="Arial"/>
                <a:ea typeface="Arial"/>
                <a:cs typeface="Arial"/>
                <a:sym typeface="Arial"/>
              </a:rPr>
              <a:t>D1, D3, D4</a:t>
            </a:r>
            <a:r>
              <a:rPr lang="en-US" sz="1800">
                <a:latin typeface="Arial"/>
                <a:ea typeface="Arial"/>
                <a:cs typeface="Arial"/>
                <a:sym typeface="Arial"/>
              </a:rPr>
              <a:t>: Score = 4.605 (most relevant)</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latin typeface="Arial"/>
                <a:ea typeface="Arial"/>
                <a:cs typeface="Arial"/>
                <a:sym typeface="Arial"/>
              </a:rPr>
              <a:t>D2, D5</a:t>
            </a:r>
            <a:r>
              <a:rPr lang="en-US" sz="1800">
                <a:latin typeface="Arial"/>
                <a:ea typeface="Arial"/>
                <a:cs typeface="Arial"/>
                <a:sym typeface="Arial"/>
              </a:rPr>
              <a:t>: Score = 0 (least relevant)</a:t>
            </a:r>
            <a:endParaRPr sz="1800">
              <a:latin typeface="Arial"/>
              <a:ea typeface="Arial"/>
              <a:cs typeface="Arial"/>
              <a:sym typeface="Arial"/>
            </a:endParaRPr>
          </a:p>
          <a:p>
            <a:pPr indent="0" lvl="0" marL="0" rtl="0" algn="l">
              <a:lnSpc>
                <a:spcPct val="100000"/>
              </a:lnSpc>
              <a:spcBef>
                <a:spcPts val="1200"/>
              </a:spcBef>
              <a:spcAft>
                <a:spcPts val="0"/>
              </a:spcAft>
              <a:buSzPts val="1350"/>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6"/>
          <p:cNvSpPr txBox="1"/>
          <p:nvPr>
            <p:ph type="title"/>
          </p:nvPr>
        </p:nvSpPr>
        <p:spPr>
          <a:xfrm>
            <a:off x="871537" y="982662"/>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2700"/>
              <a:t>Evaluation of Relevance feedback strategies</a:t>
            </a:r>
            <a:endParaRPr sz="2700"/>
          </a:p>
        </p:txBody>
      </p:sp>
      <p:sp>
        <p:nvSpPr>
          <p:cNvPr id="594" name="Google Shape;594;p36"/>
          <p:cNvSpPr txBox="1"/>
          <p:nvPr>
            <p:ph idx="1" type="body"/>
          </p:nvPr>
        </p:nvSpPr>
        <p:spPr>
          <a:xfrm>
            <a:off x="608012" y="1752600"/>
            <a:ext cx="8110500" cy="4191000"/>
          </a:xfrm>
          <a:prstGeom prst="rect">
            <a:avLst/>
          </a:prstGeom>
          <a:noFill/>
          <a:ln>
            <a:noFill/>
          </a:ln>
        </p:spPr>
        <p:txBody>
          <a:bodyPr anchorCtr="0" anchor="t" bIns="45700" lIns="91425" spcFirstLastPara="1" rIns="91425" wrap="square" tIns="45700">
            <a:noAutofit/>
          </a:bodyPr>
          <a:lstStyle/>
          <a:p>
            <a:pPr indent="-317500" lvl="0" marL="457200" rtl="0" algn="just">
              <a:lnSpc>
                <a:spcPct val="100000"/>
              </a:lnSpc>
              <a:spcBef>
                <a:spcPts val="360"/>
              </a:spcBef>
              <a:spcAft>
                <a:spcPts val="0"/>
              </a:spcAft>
              <a:buSzPts val="1400"/>
              <a:buChar char="■"/>
            </a:pPr>
            <a:r>
              <a:rPr lang="en-US" sz="1400"/>
              <a:t>Evaluating the retrieval performance of a modified query vector by considering only the </a:t>
            </a:r>
            <a:r>
              <a:rPr i="1" lang="en-US" sz="1400">
                <a:solidFill>
                  <a:srgbClr val="FF0000"/>
                </a:solidFill>
              </a:rPr>
              <a:t>residual collection</a:t>
            </a:r>
            <a:r>
              <a:rPr lang="en-US" sz="1400"/>
              <a:t> is a more realistic approach because it focuses on the part of the document collection that has not been retrieved by the original query.</a:t>
            </a:r>
            <a:endParaRPr sz="1400"/>
          </a:p>
          <a:p>
            <a:pPr indent="-317500" lvl="0" marL="457200" rtl="0" algn="just">
              <a:lnSpc>
                <a:spcPct val="100000"/>
              </a:lnSpc>
              <a:spcBef>
                <a:spcPts val="0"/>
              </a:spcBef>
              <a:spcAft>
                <a:spcPts val="0"/>
              </a:spcAft>
              <a:buSzPts val="1400"/>
              <a:buChar char="■"/>
            </a:pPr>
            <a:r>
              <a:rPr lang="en-US" sz="1400"/>
              <a:t>This subset of documents is the target of the modified query after relevance feedback is applied. </a:t>
            </a:r>
            <a:endParaRPr sz="1400"/>
          </a:p>
          <a:p>
            <a:pPr indent="0" lvl="0" marL="457200" rtl="0" algn="just">
              <a:lnSpc>
                <a:spcPct val="100000"/>
              </a:lnSpc>
              <a:spcBef>
                <a:spcPts val="360"/>
              </a:spcBef>
              <a:spcAft>
                <a:spcPts val="0"/>
              </a:spcAft>
              <a:buSzPts val="1350"/>
              <a:buNone/>
            </a:pPr>
            <a:r>
              <a:t/>
            </a:r>
            <a:endParaRPr sz="1400"/>
          </a:p>
          <a:p>
            <a:pPr indent="-317500" lvl="0" marL="457200" rtl="0" algn="just">
              <a:lnSpc>
                <a:spcPct val="100000"/>
              </a:lnSpc>
              <a:spcBef>
                <a:spcPts val="360"/>
              </a:spcBef>
              <a:spcAft>
                <a:spcPts val="0"/>
              </a:spcAft>
              <a:buSzPts val="1400"/>
              <a:buFont typeface="Verdana"/>
              <a:buChar char="■"/>
            </a:pPr>
            <a:r>
              <a:rPr b="1" lang="en-US" sz="1400"/>
              <a:t>Why Use the Residual Collection?</a:t>
            </a:r>
            <a:endParaRPr b="1" sz="1400"/>
          </a:p>
          <a:p>
            <a:pPr indent="-317500" lvl="0" marL="914400" rtl="0" algn="just">
              <a:lnSpc>
                <a:spcPct val="100000"/>
              </a:lnSpc>
              <a:spcBef>
                <a:spcPts val="0"/>
              </a:spcBef>
              <a:spcAft>
                <a:spcPts val="0"/>
              </a:spcAft>
              <a:buSzPts val="1400"/>
              <a:buAutoNum type="arabicPeriod"/>
            </a:pPr>
            <a:r>
              <a:rPr b="1" lang="en-US" sz="1400"/>
              <a:t>Focus on Improvement</a:t>
            </a:r>
            <a:r>
              <a:rPr lang="en-US" sz="1400"/>
              <a:t>:The goal of relevance feedback is to refine the query so that previously missed relevant documents are retrieved. By focusing on the residual collection, </a:t>
            </a:r>
            <a:r>
              <a:rPr lang="en-US" sz="1400">
                <a:solidFill>
                  <a:srgbClr val="FF0000"/>
                </a:solidFill>
              </a:rPr>
              <a:t>the evaluation can directly measure the improvement made by the modified query.</a:t>
            </a:r>
            <a:endParaRPr sz="1400">
              <a:solidFill>
                <a:srgbClr val="FF0000"/>
              </a:solidFill>
            </a:endParaRPr>
          </a:p>
          <a:p>
            <a:pPr indent="-317500" lvl="0" marL="914400" rtl="0" algn="just">
              <a:lnSpc>
                <a:spcPct val="115000"/>
              </a:lnSpc>
              <a:spcBef>
                <a:spcPts val="0"/>
              </a:spcBef>
              <a:spcAft>
                <a:spcPts val="0"/>
              </a:spcAft>
              <a:buSzPts val="1400"/>
              <a:buAutoNum type="arabicPeriod"/>
            </a:pPr>
            <a:r>
              <a:rPr b="1" lang="en-US" sz="1400"/>
              <a:t>Avoiding Overestimation</a:t>
            </a:r>
            <a:r>
              <a:rPr lang="en-US" sz="1400"/>
              <a:t>: If you evaluate the modified query against the entire collection, including documents already retrieved by the original query, </a:t>
            </a:r>
            <a:r>
              <a:rPr lang="en-US" sz="1400">
                <a:solidFill>
                  <a:srgbClr val="FF0000"/>
                </a:solidFill>
              </a:rPr>
              <a:t>the performance metrics might be skewed</a:t>
            </a:r>
            <a:r>
              <a:rPr lang="en-US" sz="1400"/>
              <a:t>. The modified query might always appear more effective simply because it retrieves documents that were already known to be relevant, rather than finding new relevant documents.</a:t>
            </a:r>
            <a:endParaRPr sz="1400"/>
          </a:p>
          <a:p>
            <a:pPr indent="-317500" lvl="0" marL="914400" rtl="0" algn="just">
              <a:lnSpc>
                <a:spcPct val="115000"/>
              </a:lnSpc>
              <a:spcBef>
                <a:spcPts val="0"/>
              </a:spcBef>
              <a:spcAft>
                <a:spcPts val="0"/>
              </a:spcAft>
              <a:buSzPts val="1400"/>
              <a:buAutoNum type="arabicPeriod"/>
            </a:pPr>
            <a:r>
              <a:rPr b="1" lang="en-US" sz="1400"/>
              <a:t>Realistic User Experience</a:t>
            </a:r>
            <a:r>
              <a:rPr lang="en-US" sz="1400"/>
              <a:t>:In practical IR systems, users are interested in retrieving additional relevant documents that were missed by the initial query. The residual collection represents the remaining unexplored portion of the collection, making the evaluation more aligned with a real-world search scenario.</a:t>
            </a:r>
            <a:endParaRPr sz="1400"/>
          </a:p>
          <a:p>
            <a:pPr indent="0" lvl="0" marL="457200" rtl="0" algn="just">
              <a:lnSpc>
                <a:spcPct val="100000"/>
              </a:lnSpc>
              <a:spcBef>
                <a:spcPts val="360"/>
              </a:spcBef>
              <a:spcAft>
                <a:spcPts val="0"/>
              </a:spcAft>
              <a:buSzPts val="1350"/>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7"/>
          <p:cNvSpPr txBox="1"/>
          <p:nvPr>
            <p:ph type="title"/>
          </p:nvPr>
        </p:nvSpPr>
        <p:spPr>
          <a:xfrm>
            <a:off x="871537" y="601662"/>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400"/>
              <a:t>How to Implement this Evaluation?</a:t>
            </a:r>
            <a:endParaRPr b="1" sz="2400"/>
          </a:p>
        </p:txBody>
      </p:sp>
      <p:sp>
        <p:nvSpPr>
          <p:cNvPr id="600" name="Google Shape;600;p37"/>
          <p:cNvSpPr txBox="1"/>
          <p:nvPr>
            <p:ph idx="1" type="body"/>
          </p:nvPr>
        </p:nvSpPr>
        <p:spPr>
          <a:xfrm>
            <a:off x="760412" y="1828800"/>
            <a:ext cx="8110500" cy="41910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360"/>
              </a:spcBef>
              <a:spcAft>
                <a:spcPts val="0"/>
              </a:spcAft>
              <a:buSzPts val="1500"/>
              <a:buFont typeface="Arial"/>
              <a:buAutoNum type="arabicPeriod"/>
            </a:pPr>
            <a:r>
              <a:rPr b="1" lang="en-US" sz="1500">
                <a:latin typeface="Arial"/>
                <a:ea typeface="Arial"/>
                <a:cs typeface="Arial"/>
                <a:sym typeface="Arial"/>
              </a:rPr>
              <a:t>Initial Retrieval</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Perform an initial retrieval using the original query. This will yield a set of documents that are deemed relevant (or irrelevant) based on the original query vector.</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b="1" lang="en-US" sz="1500">
                <a:latin typeface="Arial"/>
                <a:ea typeface="Arial"/>
                <a:cs typeface="Arial"/>
                <a:sym typeface="Arial"/>
              </a:rPr>
              <a:t>Residual Collection Construction</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Construct the residual collection by removing the initially retrieved documents from the entire document collection.</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b="1" lang="en-US" sz="1500">
                <a:latin typeface="Arial"/>
                <a:ea typeface="Arial"/>
                <a:cs typeface="Arial"/>
                <a:sym typeface="Arial"/>
              </a:rPr>
              <a:t>Apply Modified Query</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Apply the modified query vector (after relevance feedback) to the residual collection. This will test the effectiveness of the modifications in finding additional relevant documents that were not retrieved initially.</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b="1" lang="en-US" sz="1500">
                <a:latin typeface="Arial"/>
                <a:ea typeface="Arial"/>
                <a:cs typeface="Arial"/>
                <a:sym typeface="Arial"/>
              </a:rPr>
              <a:t>Performance Metrics</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Calculate precision, recall, and other relevant metrics based on the documents retrieved from the residual collection. This will provide a clearer picture of how well the modified query performs in identifying new relevant documents.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b="1" lang="en-US" sz="1500">
                <a:latin typeface="Arial"/>
                <a:ea typeface="Arial"/>
                <a:cs typeface="Arial"/>
                <a:sym typeface="Arial"/>
              </a:rPr>
              <a:t>Comparative Analysis</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Compare the performance of the modified query on the residual collection to its performance on the full collection. This helps in understanding whether the modifications are genuinely beneficial in improving retrieval performance beyond what was achieved by the original query.</a:t>
            </a:r>
            <a:endParaRPr sz="1500">
              <a:latin typeface="Arial"/>
              <a:ea typeface="Arial"/>
              <a:cs typeface="Arial"/>
              <a:sym typeface="Arial"/>
            </a:endParaRPr>
          </a:p>
          <a:p>
            <a:pPr indent="0" lvl="0" marL="0" rtl="0" algn="l">
              <a:lnSpc>
                <a:spcPct val="100000"/>
              </a:lnSpc>
              <a:spcBef>
                <a:spcPts val="1200"/>
              </a:spcBef>
              <a:spcAft>
                <a:spcPts val="0"/>
              </a:spcAft>
              <a:buSzPts val="1350"/>
              <a:buNone/>
            </a:pPr>
            <a:r>
              <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8"/>
          <p:cNvSpPr txBox="1"/>
          <p:nvPr>
            <p:ph type="title"/>
          </p:nvPr>
        </p:nvSpPr>
        <p:spPr>
          <a:xfrm>
            <a:off x="871537" y="982662"/>
            <a:ext cx="8163000" cy="538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2900"/>
              <a:t>Benefits of this evaluation approach</a:t>
            </a:r>
            <a:endParaRPr sz="2900"/>
          </a:p>
        </p:txBody>
      </p:sp>
      <p:sp>
        <p:nvSpPr>
          <p:cNvPr id="606" name="Google Shape;606;p38"/>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Arial"/>
              <a:buAutoNum type="arabicPeriod"/>
            </a:pPr>
            <a:r>
              <a:rPr b="1" lang="en-US" sz="1600">
                <a:latin typeface="Arial"/>
                <a:ea typeface="Arial"/>
                <a:cs typeface="Arial"/>
                <a:sym typeface="Arial"/>
              </a:rPr>
              <a:t>Efficiency</a:t>
            </a:r>
            <a:r>
              <a:rPr lang="en-US" sz="1600">
                <a:latin typeface="Arial"/>
                <a:ea typeface="Arial"/>
                <a:cs typeface="Arial"/>
                <a:sym typeface="Arial"/>
              </a:rPr>
              <a:t>: Evaluating on the residual collection reduces the number of documents to be processed, making the evaluation more efficient.</a:t>
            </a:r>
            <a:endParaRPr sz="16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sz="100">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AutoNum type="arabicPeriod"/>
            </a:pPr>
            <a:r>
              <a:rPr b="1" lang="en-US" sz="1600">
                <a:latin typeface="Arial"/>
                <a:ea typeface="Arial"/>
                <a:cs typeface="Arial"/>
                <a:sym typeface="Arial"/>
              </a:rPr>
              <a:t>Accuracy</a:t>
            </a:r>
            <a:r>
              <a:rPr lang="en-US" sz="1600">
                <a:latin typeface="Arial"/>
                <a:ea typeface="Arial"/>
                <a:cs typeface="Arial"/>
                <a:sym typeface="Arial"/>
              </a:rPr>
              <a:t>: It avoids the potential inflation of performance metrics, offering a more accurate assessment of the relevance feedback strategy's effectiveness.</a:t>
            </a:r>
            <a:endParaRPr sz="16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sz="100">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AutoNum type="arabicPeriod"/>
            </a:pPr>
            <a:r>
              <a:rPr b="1" lang="en-US" sz="1600">
                <a:latin typeface="Arial"/>
                <a:ea typeface="Arial"/>
                <a:cs typeface="Arial"/>
                <a:sym typeface="Arial"/>
              </a:rPr>
              <a:t>Practical Relevance</a:t>
            </a:r>
            <a:r>
              <a:rPr lang="en-US" sz="1600">
                <a:latin typeface="Arial"/>
                <a:ea typeface="Arial"/>
                <a:cs typeface="Arial"/>
                <a:sym typeface="Arial"/>
              </a:rPr>
              <a:t>: It better mimics a real-world scenario where the goal is to uncover new relevant information, rather than simply re-confirming what was already known.</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By focusing on the residual collection, the evaluation of the modified query vector becomes more meaningful, realistic, and aligned with the goals of relevance feedback in Information Retrieval systems.</a:t>
            </a:r>
            <a:endParaRPr sz="1600">
              <a:latin typeface="Arial"/>
              <a:ea typeface="Arial"/>
              <a:cs typeface="Arial"/>
              <a:sym typeface="Arial"/>
            </a:endParaRPr>
          </a:p>
          <a:p>
            <a:pPr indent="0" lvl="0" marL="0" rtl="0" algn="l">
              <a:lnSpc>
                <a:spcPct val="100000"/>
              </a:lnSpc>
              <a:spcBef>
                <a:spcPts val="1200"/>
              </a:spcBef>
              <a:spcAft>
                <a:spcPts val="0"/>
              </a:spcAft>
              <a:buSzPts val="1350"/>
              <a:buNone/>
            </a:pPr>
            <a:r>
              <a:t/>
            </a:r>
            <a:endParaRPr sz="2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9"/>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Multimedia IR Models</a:t>
            </a:r>
            <a:endParaRPr/>
          </a:p>
        </p:txBody>
      </p:sp>
      <p:sp>
        <p:nvSpPr>
          <p:cNvPr id="612" name="Google Shape;612;p39"/>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lang="en-US" u="sng">
                <a:solidFill>
                  <a:schemeClr val="hlink"/>
                </a:solidFill>
                <a:hlinkClick r:id="rId3"/>
              </a:rPr>
              <a:t>Link</a:t>
            </a:r>
            <a:endParaRPr u="sng">
              <a:solidFill>
                <a:schemeClr val="hlink"/>
              </a:solidFill>
            </a:endParaRPr>
          </a:p>
          <a:p>
            <a:pPr indent="0" lvl="0" marL="0" rtl="0" algn="l">
              <a:lnSpc>
                <a:spcPct val="100000"/>
              </a:lnSpc>
              <a:spcBef>
                <a:spcPts val="360"/>
              </a:spcBef>
              <a:spcAft>
                <a:spcPts val="0"/>
              </a:spcAft>
              <a:buSzPts val="1350"/>
              <a:buNone/>
            </a:pPr>
            <a:r>
              <a:t/>
            </a:r>
            <a:endParaRPr u="sng">
              <a:solidFill>
                <a:schemeClr va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
          <p:cNvSpPr txBox="1"/>
          <p:nvPr>
            <p:ph type="title"/>
          </p:nvPr>
        </p:nvSpPr>
        <p:spPr>
          <a:xfrm>
            <a:off x="871537" y="906462"/>
            <a:ext cx="8163000" cy="769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2200"/>
              <a:t>Advantages of Relevance Feedback over other query reformulation strategies</a:t>
            </a:r>
            <a:endParaRPr sz="2200"/>
          </a:p>
        </p:txBody>
      </p:sp>
      <p:sp>
        <p:nvSpPr>
          <p:cNvPr id="381" name="Google Shape;381;p5"/>
          <p:cNvSpPr txBox="1"/>
          <p:nvPr>
            <p:ph idx="1" type="body"/>
          </p:nvPr>
        </p:nvSpPr>
        <p:spPr>
          <a:xfrm>
            <a:off x="912812" y="1981200"/>
            <a:ext cx="81105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lang="en-US"/>
              <a:t>Relevance feedback process</a:t>
            </a:r>
            <a:endParaRPr/>
          </a:p>
          <a:p>
            <a:pPr indent="-294640" lvl="1" marL="742950" rtl="0" algn="l">
              <a:lnSpc>
                <a:spcPct val="90000"/>
              </a:lnSpc>
              <a:spcBef>
                <a:spcPts val="400"/>
              </a:spcBef>
              <a:spcAft>
                <a:spcPts val="0"/>
              </a:spcAft>
              <a:buSzPts val="1400"/>
              <a:buChar char="⮚"/>
            </a:pPr>
            <a:r>
              <a:rPr lang="en-US"/>
              <a:t>it shields the user from the details of the query reformulation process </a:t>
            </a:r>
            <a:r>
              <a:rPr lang="en-US">
                <a:solidFill>
                  <a:srgbClr val="FF0000"/>
                </a:solidFill>
              </a:rPr>
              <a:t>because what the user has to provide is a relevance judgement on documents.</a:t>
            </a:r>
            <a:endParaRPr>
              <a:solidFill>
                <a:srgbClr val="FF0000"/>
              </a:solidFill>
            </a:endParaRPr>
          </a:p>
          <a:p>
            <a:pPr indent="0" lvl="0" marL="742950" rtl="0" algn="l">
              <a:lnSpc>
                <a:spcPct val="90000"/>
              </a:lnSpc>
              <a:spcBef>
                <a:spcPts val="400"/>
              </a:spcBef>
              <a:spcAft>
                <a:spcPts val="0"/>
              </a:spcAft>
              <a:buSzPts val="1350"/>
              <a:buNone/>
            </a:pPr>
            <a:r>
              <a:t/>
            </a:r>
            <a:endParaRPr>
              <a:solidFill>
                <a:srgbClr val="FF0000"/>
              </a:solidFill>
            </a:endParaRPr>
          </a:p>
          <a:p>
            <a:pPr indent="-294640" lvl="1" marL="742950" rtl="0" algn="l">
              <a:lnSpc>
                <a:spcPct val="90000"/>
              </a:lnSpc>
              <a:spcBef>
                <a:spcPts val="400"/>
              </a:spcBef>
              <a:spcAft>
                <a:spcPts val="0"/>
              </a:spcAft>
              <a:buSzPts val="1400"/>
              <a:buChar char="⮚"/>
            </a:pPr>
            <a:r>
              <a:rPr lang="en-US"/>
              <a:t>it breaks down the whole searching task into a sequence of small steps which are easier to grasp.</a:t>
            </a:r>
            <a:endParaRPr/>
          </a:p>
          <a:p>
            <a:pPr indent="0" lvl="0" marL="742950" rtl="0" algn="l">
              <a:lnSpc>
                <a:spcPct val="90000"/>
              </a:lnSpc>
              <a:spcBef>
                <a:spcPts val="400"/>
              </a:spcBef>
              <a:spcAft>
                <a:spcPts val="0"/>
              </a:spcAft>
              <a:buSzPts val="1350"/>
              <a:buNone/>
            </a:pPr>
            <a:r>
              <a:t/>
            </a:r>
            <a:endParaRPr/>
          </a:p>
          <a:p>
            <a:pPr indent="-294640" lvl="1" marL="742950" rtl="0" algn="l">
              <a:lnSpc>
                <a:spcPct val="90000"/>
              </a:lnSpc>
              <a:spcBef>
                <a:spcPts val="400"/>
              </a:spcBef>
              <a:spcAft>
                <a:spcPts val="0"/>
              </a:spcAft>
              <a:buSzPts val="1400"/>
              <a:buChar char="⮚"/>
            </a:pPr>
            <a:r>
              <a:rPr lang="en-US"/>
              <a:t>it provides a controlled process designed to emphasize some terms and de-emphasize others</a:t>
            </a:r>
            <a:endParaRPr/>
          </a:p>
          <a:p>
            <a:pPr indent="0" lvl="0" marL="0" rtl="0" algn="l">
              <a:lnSpc>
                <a:spcPct val="100000"/>
              </a:lnSpc>
              <a:spcBef>
                <a:spcPts val="360"/>
              </a:spcBef>
              <a:spcAft>
                <a:spcPts val="0"/>
              </a:spcAft>
              <a:buSzPts val="13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
          <p:cNvSpPr txBox="1"/>
          <p:nvPr>
            <p:ph type="title"/>
          </p:nvPr>
        </p:nvSpPr>
        <p:spPr>
          <a:xfrm>
            <a:off x="871537" y="677862"/>
            <a:ext cx="8163000" cy="15393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900">
                <a:solidFill>
                  <a:srgbClr val="000000"/>
                </a:solidFill>
                <a:latin typeface="Arial"/>
                <a:ea typeface="Arial"/>
                <a:cs typeface="Arial"/>
                <a:sym typeface="Arial"/>
              </a:rPr>
              <a:t>Query Expansion </a:t>
            </a:r>
            <a:r>
              <a:rPr b="1" lang="en-US" sz="2900">
                <a:solidFill>
                  <a:schemeClr val="dk1"/>
                </a:solidFill>
                <a:latin typeface="Arial"/>
                <a:ea typeface="Arial"/>
                <a:cs typeface="Arial"/>
                <a:sym typeface="Arial"/>
              </a:rPr>
              <a:t>and Term Reweighting in Vector Space Model </a:t>
            </a:r>
            <a:endParaRPr b="1" sz="29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b="1" sz="2900">
              <a:solidFill>
                <a:srgbClr val="000000"/>
              </a:solidFill>
              <a:latin typeface="Arial"/>
              <a:ea typeface="Arial"/>
              <a:cs typeface="Arial"/>
              <a:sym typeface="Arial"/>
            </a:endParaRPr>
          </a:p>
        </p:txBody>
      </p:sp>
      <p:sp>
        <p:nvSpPr>
          <p:cNvPr id="387" name="Google Shape;387;p6"/>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7"/>
          <p:cNvSpPr txBox="1"/>
          <p:nvPr>
            <p:ph type="title"/>
          </p:nvPr>
        </p:nvSpPr>
        <p:spPr>
          <a:xfrm>
            <a:off x="533400" y="982650"/>
            <a:ext cx="9192900" cy="641400"/>
          </a:xfrm>
          <a:prstGeom prst="rect">
            <a:avLst/>
          </a:prstGeom>
          <a:noFill/>
          <a:ln>
            <a:noFill/>
          </a:ln>
        </p:spPr>
        <p:txBody>
          <a:bodyPr anchorCtr="0" anchor="b" bIns="45700" lIns="91425" spcFirstLastPara="1" rIns="91425" wrap="square" tIns="45700">
            <a:noAutofit/>
          </a:bodyPr>
          <a:lstStyle/>
          <a:p>
            <a:pPr indent="0" lvl="0" marL="0" rtl="0" algn="l">
              <a:lnSpc>
                <a:spcPct val="86000"/>
              </a:lnSpc>
              <a:spcBef>
                <a:spcPts val="275"/>
              </a:spcBef>
              <a:spcAft>
                <a:spcPts val="0"/>
              </a:spcAft>
              <a:buClr>
                <a:schemeClr val="dk1"/>
              </a:buClr>
              <a:buSzPts val="1100"/>
              <a:buFont typeface="Arial"/>
              <a:buNone/>
            </a:pPr>
            <a:r>
              <a:rPr b="1" lang="en-US" sz="3000">
                <a:solidFill>
                  <a:schemeClr val="dk1"/>
                </a:solidFill>
              </a:rPr>
              <a:t>Query Expansion and Term Reweighting      for the Vector Model</a:t>
            </a:r>
            <a:endParaRPr b="1" sz="3000"/>
          </a:p>
        </p:txBody>
      </p:sp>
      <p:sp>
        <p:nvSpPr>
          <p:cNvPr id="393" name="Google Shape;393;p7"/>
          <p:cNvSpPr txBox="1"/>
          <p:nvPr>
            <p:ph idx="1" type="body"/>
          </p:nvPr>
        </p:nvSpPr>
        <p:spPr>
          <a:xfrm>
            <a:off x="685800" y="1752600"/>
            <a:ext cx="8077200" cy="4343400"/>
          </a:xfrm>
          <a:prstGeom prst="rect">
            <a:avLst/>
          </a:prstGeom>
          <a:noFill/>
          <a:ln>
            <a:noFill/>
          </a:ln>
        </p:spPr>
        <p:txBody>
          <a:bodyPr anchorCtr="0" anchor="t" bIns="45700" lIns="91425" spcFirstLastPara="1" rIns="91425" wrap="square" tIns="45700">
            <a:noAutofit/>
          </a:bodyPr>
          <a:lstStyle/>
          <a:p>
            <a:pPr indent="-342900" lvl="0" marL="342900" marR="624840" rtl="0" algn="just">
              <a:lnSpc>
                <a:spcPct val="101000"/>
              </a:lnSpc>
              <a:spcBef>
                <a:spcPts val="820"/>
              </a:spcBef>
              <a:spcAft>
                <a:spcPts val="0"/>
              </a:spcAft>
              <a:buSzPts val="2000"/>
              <a:buFont typeface="Verdana"/>
              <a:buChar char="■"/>
            </a:pPr>
            <a:r>
              <a:rPr lang="en-US" sz="2000"/>
              <a:t>The application of relevance </a:t>
            </a:r>
            <a:r>
              <a:rPr i="1" lang="en-US" sz="2000"/>
              <a:t>feedback </a:t>
            </a:r>
            <a:r>
              <a:rPr lang="en-US" sz="2000"/>
              <a:t>to the vector model considers that —</a:t>
            </a:r>
            <a:endParaRPr sz="2000"/>
          </a:p>
          <a:p>
            <a:pPr indent="0" lvl="0" marL="342900" marR="624840" rtl="0" algn="just">
              <a:lnSpc>
                <a:spcPct val="101000"/>
              </a:lnSpc>
              <a:spcBef>
                <a:spcPts val="820"/>
              </a:spcBef>
              <a:spcAft>
                <a:spcPts val="0"/>
              </a:spcAft>
              <a:buSzPts val="1350"/>
              <a:buNone/>
            </a:pPr>
            <a:r>
              <a:rPr lang="en-US" sz="2000"/>
              <a:t>1. relevant documents resemble each other. </a:t>
            </a:r>
            <a:endParaRPr sz="2000"/>
          </a:p>
          <a:p>
            <a:pPr indent="0" lvl="0" marL="342900" marR="624840" rtl="0" algn="just">
              <a:lnSpc>
                <a:spcPct val="101000"/>
              </a:lnSpc>
              <a:spcBef>
                <a:spcPts val="820"/>
              </a:spcBef>
              <a:spcAft>
                <a:spcPts val="0"/>
              </a:spcAft>
              <a:buSzPts val="1350"/>
              <a:buNone/>
            </a:pPr>
            <a:r>
              <a:rPr lang="en-US" sz="2000"/>
              <a:t>2. non-relevant documents have term-weight vectors which are dissimilar from the ones for the relevant documents. </a:t>
            </a:r>
            <a:endParaRPr sz="2000"/>
          </a:p>
          <a:p>
            <a:pPr indent="0" lvl="0" marL="342900" marR="624840" rtl="0" algn="just">
              <a:lnSpc>
                <a:spcPct val="101000"/>
              </a:lnSpc>
              <a:spcBef>
                <a:spcPts val="820"/>
              </a:spcBef>
              <a:spcAft>
                <a:spcPts val="0"/>
              </a:spcAft>
              <a:buSzPts val="1350"/>
              <a:buNone/>
            </a:pPr>
            <a:r>
              <a:t/>
            </a:r>
            <a:endParaRPr sz="2000"/>
          </a:p>
          <a:p>
            <a:pPr indent="-342900" lvl="0" marL="342900" marR="624840" rtl="0" algn="just">
              <a:lnSpc>
                <a:spcPct val="101000"/>
              </a:lnSpc>
              <a:spcBef>
                <a:spcPts val="820"/>
              </a:spcBef>
              <a:spcAft>
                <a:spcPts val="0"/>
              </a:spcAft>
              <a:buSzPts val="2000"/>
              <a:buFont typeface="Verdana"/>
              <a:buChar char="■"/>
            </a:pPr>
            <a:r>
              <a:rPr lang="en-US" sz="2000"/>
              <a:t>The basic idea is to reformulate the query such that it gets closer to the term-weight vector space of the relevant documents.</a:t>
            </a:r>
            <a:endParaRPr sz="2000"/>
          </a:p>
          <a:p>
            <a:pPr indent="0" lvl="0" marL="342900" marR="0" rtl="0" algn="l">
              <a:lnSpc>
                <a:spcPct val="100000"/>
              </a:lnSpc>
              <a:spcBef>
                <a:spcPts val="0"/>
              </a:spcBef>
              <a:spcAft>
                <a:spcPts val="0"/>
              </a:spcAft>
              <a:buSzPts val="1350"/>
              <a:buNone/>
            </a:pPr>
            <a:r>
              <a:t/>
            </a:r>
            <a:endParaRPr sz="2000"/>
          </a:p>
        </p:txBody>
      </p:sp>
      <p:sp>
        <p:nvSpPr>
          <p:cNvPr id="394" name="Google Shape;394;p7"/>
          <p:cNvSpPr txBox="1"/>
          <p:nvPr/>
        </p:nvSpPr>
        <p:spPr>
          <a:xfrm>
            <a:off x="1127125" y="2633662"/>
            <a:ext cx="1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8"/>
          <p:cNvSpPr txBox="1"/>
          <p:nvPr>
            <p:ph type="title"/>
          </p:nvPr>
        </p:nvSpPr>
        <p:spPr>
          <a:xfrm>
            <a:off x="627900" y="982650"/>
            <a:ext cx="8778300" cy="538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900"/>
              <a:t>Query Expansion </a:t>
            </a:r>
            <a:r>
              <a:rPr b="1" lang="en-US" sz="2900">
                <a:solidFill>
                  <a:schemeClr val="dk1"/>
                </a:solidFill>
              </a:rPr>
              <a:t>and Term Reweighting </a:t>
            </a:r>
            <a:endParaRPr b="1" sz="2900"/>
          </a:p>
        </p:txBody>
      </p:sp>
      <p:sp>
        <p:nvSpPr>
          <p:cNvPr id="400" name="Google Shape;400;p8"/>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350"/>
              <a:buNone/>
            </a:pPr>
            <a:r>
              <a:rPr lang="en-US" sz="1800">
                <a:latin typeface="Arial"/>
                <a:ea typeface="Arial"/>
                <a:cs typeface="Arial"/>
                <a:sym typeface="Arial"/>
              </a:rPr>
              <a:t>In the Vector Space Model (VSM), </a:t>
            </a:r>
            <a:r>
              <a:rPr b="1" lang="en-US" sz="1800">
                <a:latin typeface="Arial"/>
                <a:ea typeface="Arial"/>
                <a:cs typeface="Arial"/>
                <a:sym typeface="Arial"/>
              </a:rPr>
              <a:t>Query Expansion</a:t>
            </a:r>
            <a:r>
              <a:rPr lang="en-US" sz="1800">
                <a:latin typeface="Arial"/>
                <a:ea typeface="Arial"/>
                <a:cs typeface="Arial"/>
                <a:sym typeface="Arial"/>
              </a:rPr>
              <a:t> and </a:t>
            </a:r>
            <a:r>
              <a:rPr b="1" lang="en-US" sz="1800">
                <a:latin typeface="Arial"/>
                <a:ea typeface="Arial"/>
                <a:cs typeface="Arial"/>
                <a:sym typeface="Arial"/>
              </a:rPr>
              <a:t>Term Reweighting</a:t>
            </a:r>
            <a:r>
              <a:rPr lang="en-US" sz="1800">
                <a:latin typeface="Arial"/>
                <a:ea typeface="Arial"/>
                <a:cs typeface="Arial"/>
                <a:sym typeface="Arial"/>
              </a:rPr>
              <a:t> are techniques used to enhance the effectiveness of information retrieval by refining the user's query and adjusting the importance of terms within that query.</a:t>
            </a:r>
            <a:endParaRPr b="1" sz="1800"/>
          </a:p>
          <a:p>
            <a:pPr indent="0" lvl="0" marL="0" rtl="0" algn="l">
              <a:lnSpc>
                <a:spcPct val="100000"/>
              </a:lnSpc>
              <a:spcBef>
                <a:spcPts val="1200"/>
              </a:spcBef>
              <a:spcAft>
                <a:spcPts val="0"/>
              </a:spcAft>
              <a:buSzPts val="1350"/>
              <a:buNone/>
            </a:pPr>
            <a:r>
              <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9"/>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457200" lvl="0" marL="457200" rtl="0" algn="l">
              <a:lnSpc>
                <a:spcPct val="100000"/>
              </a:lnSpc>
              <a:spcBef>
                <a:spcPts val="0"/>
              </a:spcBef>
              <a:spcAft>
                <a:spcPts val="0"/>
              </a:spcAft>
              <a:buSzPts val="3600"/>
              <a:buAutoNum type="arabicPeriod"/>
            </a:pPr>
            <a:r>
              <a:rPr lang="en-US"/>
              <a:t>Query Expansion</a:t>
            </a:r>
            <a:endParaRPr/>
          </a:p>
        </p:txBody>
      </p:sp>
      <p:sp>
        <p:nvSpPr>
          <p:cNvPr id="406" name="Google Shape;406;p9"/>
          <p:cNvSpPr txBox="1"/>
          <p:nvPr>
            <p:ph idx="1" type="body"/>
          </p:nvPr>
        </p:nvSpPr>
        <p:spPr>
          <a:xfrm>
            <a:off x="790887"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350"/>
              <a:buNone/>
            </a:pPr>
            <a:r>
              <a:rPr b="1" lang="en-US" sz="1800"/>
              <a:t>Query Expansion</a:t>
            </a:r>
            <a:r>
              <a:rPr lang="en-US" sz="1800"/>
              <a:t> involves modifying the original user query to include additional terms that are semantically related or highly relevant to the original terms. </a:t>
            </a:r>
            <a:endParaRPr sz="1800"/>
          </a:p>
          <a:p>
            <a:pPr indent="0" lvl="0" marL="0" rtl="0" algn="l">
              <a:lnSpc>
                <a:spcPct val="115000"/>
              </a:lnSpc>
              <a:spcBef>
                <a:spcPts val="1200"/>
              </a:spcBef>
              <a:spcAft>
                <a:spcPts val="0"/>
              </a:spcAft>
              <a:buSzPts val="1350"/>
              <a:buNone/>
            </a:pPr>
            <a:r>
              <a:rPr lang="en-US" sz="1800"/>
              <a:t>The goal is to capture more relevant documents that might not be retrieved with the original query terms alone.</a:t>
            </a:r>
            <a:endParaRPr sz="1800"/>
          </a:p>
          <a:p>
            <a:pPr indent="0" lvl="0" marL="0" rtl="0" algn="l">
              <a:lnSpc>
                <a:spcPct val="100000"/>
              </a:lnSpc>
              <a:spcBef>
                <a:spcPts val="1200"/>
              </a:spcBef>
              <a:spcAft>
                <a:spcPts val="0"/>
              </a:spcAft>
              <a:buSzPts val="1350"/>
              <a:buNone/>
            </a:pPr>
            <a:r>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0"/>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Query Expansion Methods</a:t>
            </a:r>
            <a:endParaRPr/>
          </a:p>
        </p:txBody>
      </p:sp>
      <p:sp>
        <p:nvSpPr>
          <p:cNvPr id="412" name="Google Shape;412;p10"/>
          <p:cNvSpPr txBox="1"/>
          <p:nvPr>
            <p:ph idx="1" type="body"/>
          </p:nvPr>
        </p:nvSpPr>
        <p:spPr>
          <a:xfrm>
            <a:off x="704100" y="1752600"/>
            <a:ext cx="8319300" cy="41910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Arial"/>
              <a:buChar char="●"/>
            </a:pPr>
            <a:r>
              <a:rPr b="1" lang="en-US" sz="1600"/>
              <a:t>Synonym Expansion</a:t>
            </a:r>
            <a:r>
              <a:rPr lang="en-US" sz="1600"/>
              <a:t>: Adding synonyms of the query terms.</a:t>
            </a:r>
            <a:endParaRPr sz="1600"/>
          </a:p>
          <a:p>
            <a:pPr indent="-330200" lvl="1" marL="914400" rtl="0" algn="l">
              <a:lnSpc>
                <a:spcPct val="115000"/>
              </a:lnSpc>
              <a:spcBef>
                <a:spcPts val="0"/>
              </a:spcBef>
              <a:spcAft>
                <a:spcPts val="0"/>
              </a:spcAft>
              <a:buClr>
                <a:schemeClr val="dk1"/>
              </a:buClr>
              <a:buSzPts val="1600"/>
              <a:buFont typeface="Verdana"/>
              <a:buChar char="○"/>
            </a:pPr>
            <a:r>
              <a:rPr lang="en-US" sz="1600"/>
              <a:t>For example, if the query is "car," the system might expand it to include "automobile."</a:t>
            </a:r>
            <a:endParaRPr sz="1600"/>
          </a:p>
          <a:p>
            <a:pPr indent="-330200" lvl="0" marL="457200" rtl="0" algn="l">
              <a:lnSpc>
                <a:spcPct val="115000"/>
              </a:lnSpc>
              <a:spcBef>
                <a:spcPts val="0"/>
              </a:spcBef>
              <a:spcAft>
                <a:spcPts val="0"/>
              </a:spcAft>
              <a:buClr>
                <a:schemeClr val="dk1"/>
              </a:buClr>
              <a:buSzPts val="1600"/>
              <a:buFont typeface="Arial"/>
              <a:buChar char="●"/>
            </a:pPr>
            <a:r>
              <a:rPr b="1" lang="en-US" sz="1600"/>
              <a:t>Stemming or Lemmatization</a:t>
            </a:r>
            <a:r>
              <a:rPr lang="en-US" sz="1600"/>
              <a:t>: Expanding the query to include different forms of a word.</a:t>
            </a:r>
            <a:endParaRPr sz="1600"/>
          </a:p>
          <a:p>
            <a:pPr indent="-330200" lvl="1" marL="914400" rtl="0" algn="l">
              <a:lnSpc>
                <a:spcPct val="115000"/>
              </a:lnSpc>
              <a:spcBef>
                <a:spcPts val="0"/>
              </a:spcBef>
              <a:spcAft>
                <a:spcPts val="0"/>
              </a:spcAft>
              <a:buClr>
                <a:schemeClr val="dk1"/>
              </a:buClr>
              <a:buSzPts val="1600"/>
              <a:buFont typeface="Verdana"/>
              <a:buChar char="○"/>
            </a:pPr>
            <a:r>
              <a:rPr lang="en-US" sz="1600"/>
              <a:t>For example, "run" might be expanded to include "running," "ran," etc.</a:t>
            </a:r>
            <a:endParaRPr sz="1600"/>
          </a:p>
          <a:p>
            <a:pPr indent="-330200" lvl="0" marL="457200" rtl="0" algn="l">
              <a:lnSpc>
                <a:spcPct val="115000"/>
              </a:lnSpc>
              <a:spcBef>
                <a:spcPts val="0"/>
              </a:spcBef>
              <a:spcAft>
                <a:spcPts val="0"/>
              </a:spcAft>
              <a:buClr>
                <a:schemeClr val="dk1"/>
              </a:buClr>
              <a:buSzPts val="1600"/>
              <a:buFont typeface="Arial"/>
              <a:buChar char="●"/>
            </a:pPr>
            <a:r>
              <a:rPr b="1" lang="en-US" sz="1600"/>
              <a:t>Thesaurus-based Expansion</a:t>
            </a:r>
            <a:r>
              <a:rPr lang="en-US" sz="1600"/>
              <a:t>: Using a thesaurus to find related words.</a:t>
            </a:r>
            <a:endParaRPr sz="1600"/>
          </a:p>
          <a:p>
            <a:pPr indent="-330200" lvl="1" marL="914400" rtl="0" algn="l">
              <a:lnSpc>
                <a:spcPct val="115000"/>
              </a:lnSpc>
              <a:spcBef>
                <a:spcPts val="0"/>
              </a:spcBef>
              <a:spcAft>
                <a:spcPts val="0"/>
              </a:spcAft>
              <a:buClr>
                <a:schemeClr val="dk1"/>
              </a:buClr>
              <a:buSzPts val="1600"/>
              <a:buFont typeface="Verdana"/>
              <a:buChar char="○"/>
            </a:pPr>
            <a:r>
              <a:rPr lang="en-US" sz="1600"/>
              <a:t>For example, "data mining" might be expanded to include "knowledge discovery."</a:t>
            </a:r>
            <a:endParaRPr sz="1600"/>
          </a:p>
          <a:p>
            <a:pPr indent="-330200" lvl="0" marL="457200" rtl="0" algn="l">
              <a:lnSpc>
                <a:spcPct val="100000"/>
              </a:lnSpc>
              <a:spcBef>
                <a:spcPts val="0"/>
              </a:spcBef>
              <a:spcAft>
                <a:spcPts val="0"/>
              </a:spcAft>
              <a:buClr>
                <a:schemeClr val="dk1"/>
              </a:buClr>
              <a:buSzPts val="1600"/>
              <a:buFont typeface="Arial"/>
              <a:buChar char="●"/>
            </a:pPr>
            <a:r>
              <a:rPr b="1" lang="en-US" sz="1600">
                <a:latin typeface="Arial"/>
                <a:ea typeface="Arial"/>
                <a:cs typeface="Arial"/>
                <a:sym typeface="Arial"/>
              </a:rPr>
              <a:t>Relevance Feedback</a:t>
            </a:r>
            <a:r>
              <a:rPr lang="en-US" sz="1600">
                <a:latin typeface="Arial"/>
                <a:ea typeface="Arial"/>
                <a:cs typeface="Arial"/>
                <a:sym typeface="Arial"/>
              </a:rPr>
              <a:t>: Based on user feedback, expanding the query with terms found in relevant documents.</a:t>
            </a:r>
            <a:endParaRPr sz="1600">
              <a:latin typeface="Arial"/>
              <a:ea typeface="Arial"/>
              <a:cs typeface="Arial"/>
              <a:sym typeface="Arial"/>
            </a:endParaRPr>
          </a:p>
          <a:p>
            <a:pPr indent="-330200" lvl="1" marL="914400" rtl="0" algn="l">
              <a:lnSpc>
                <a:spcPct val="100000"/>
              </a:lnSpc>
              <a:spcBef>
                <a:spcPts val="0"/>
              </a:spcBef>
              <a:spcAft>
                <a:spcPts val="0"/>
              </a:spcAft>
              <a:buClr>
                <a:schemeClr val="dk1"/>
              </a:buClr>
              <a:buSzPts val="1600"/>
              <a:buFont typeface="Arial"/>
              <a:buChar char="○"/>
            </a:pPr>
            <a:r>
              <a:rPr lang="en-US" sz="1600">
                <a:latin typeface="Arial"/>
                <a:ea typeface="Arial"/>
                <a:cs typeface="Arial"/>
                <a:sym typeface="Arial"/>
              </a:rPr>
              <a:t>If a user marks documents containing "text mining" as relevant, the query might be expanded to include "text mining."</a:t>
            </a:r>
            <a:endParaRPr sz="1600">
              <a:latin typeface="Arial"/>
              <a:ea typeface="Arial"/>
              <a:cs typeface="Arial"/>
              <a:sym typeface="Arial"/>
            </a:endParaRPr>
          </a:p>
          <a:p>
            <a:pPr indent="0" lvl="0" marL="914400" rtl="0" algn="l">
              <a:lnSpc>
                <a:spcPct val="100000"/>
              </a:lnSpc>
              <a:spcBef>
                <a:spcPts val="0"/>
              </a:spcBef>
              <a:spcAft>
                <a:spcPts val="0"/>
              </a:spcAft>
              <a:buSzPts val="1350"/>
              <a:buNone/>
            </a:pPr>
            <a:r>
              <a:t/>
            </a:r>
            <a:endParaRPr sz="1600">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b="1" lang="en-US" sz="1600">
                <a:latin typeface="Arial"/>
                <a:ea typeface="Arial"/>
                <a:cs typeface="Arial"/>
                <a:sym typeface="Arial"/>
              </a:rPr>
              <a:t>Co-occurrence or Statistical Methods</a:t>
            </a:r>
            <a:r>
              <a:rPr lang="en-US" sz="1600">
                <a:latin typeface="Arial"/>
                <a:ea typeface="Arial"/>
                <a:cs typeface="Arial"/>
                <a:sym typeface="Arial"/>
              </a:rPr>
              <a:t>: Identifying terms that frequently co-occur with the original query terms in the document corpus.</a:t>
            </a:r>
            <a:endParaRPr sz="1600">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latin typeface="Arial"/>
                <a:ea typeface="Arial"/>
                <a:cs typeface="Arial"/>
                <a:sym typeface="Arial"/>
              </a:rPr>
              <a:t>For example, if "artificial intelligence" frequently co-occurs with "machine learning," the query might be expanded to include "machine learning."</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p>
          <a:p>
            <a:pPr indent="0" lvl="0" marL="0" rtl="0" algn="l">
              <a:lnSpc>
                <a:spcPct val="100000"/>
              </a:lnSpc>
              <a:spcBef>
                <a:spcPts val="1200"/>
              </a:spcBef>
              <a:spcAft>
                <a:spcPts val="0"/>
              </a:spcAft>
              <a:buSzPts val="1350"/>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Chapter4QL">
  <a:themeElements>
    <a:clrScheme name="default">
      <a:dk1>
        <a:srgbClr val="000000"/>
      </a:dk1>
      <a:lt1>
        <a:srgbClr val="EAEAEA"/>
      </a:lt1>
      <a:dk2>
        <a:srgbClr val="003366"/>
      </a:dk2>
      <a:lt2>
        <a:srgbClr val="EAEAEA"/>
      </a:lt2>
      <a:accent1>
        <a:srgbClr val="FFFFFF"/>
      </a:accent1>
      <a:accent2>
        <a:srgbClr val="DDDDDD"/>
      </a:accent2>
      <a:accent3>
        <a:srgbClr val="EAEAEA"/>
      </a:accent3>
      <a:accent4>
        <a:srgbClr val="FFFFFF"/>
      </a:accent4>
      <a:accent5>
        <a:srgbClr val="DDDDDD"/>
      </a:accent5>
      <a:accent6>
        <a:srgbClr val="EAEAEA"/>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2024-08-28T04:59:55Z</dcterms:created>
  <dc:creator>張嘉惠</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097CD4FFAF5A49AA989DC20F81FFE286_12</vt:lpwstr>
  </property>
  <property fmtid="{D5CDD505-2E9C-101B-9397-08002B2CF9AE}" pid="3" name="KSOProductBuildVer">
    <vt:lpwstr>1033-12.2.0.17562</vt:lpwstr>
  </property>
</Properties>
</file>