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9a20d1c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9a20d1c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9a20d1c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9a20d1c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9a20d1c4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9a20d1c4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9a20d1c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9a20d1c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9a20d1c4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9a20d1c4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9a20d1c4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9a20d1c4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9a20d1c4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9a20d1c4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9a20d1c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9a20d1c4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9a20d1c4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9a20d1c4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87763" y="1497238"/>
            <a:ext cx="7678800" cy="64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Module 5</a:t>
            </a:r>
            <a:endParaRPr b="1"/>
          </a:p>
        </p:txBody>
      </p:sp>
      <p:sp>
        <p:nvSpPr>
          <p:cNvPr id="55" name="Google Shape;55;p13"/>
          <p:cNvSpPr txBox="1"/>
          <p:nvPr>
            <p:ph idx="1" type="subTitle"/>
          </p:nvPr>
        </p:nvSpPr>
        <p:spPr>
          <a:xfrm>
            <a:off x="1556325" y="1974197"/>
            <a:ext cx="5584500" cy="159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t>Indexing and Searching</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349800"/>
            <a:ext cx="8520600" cy="3969000"/>
          </a:xfrm>
          <a:prstGeom prst="rect">
            <a:avLst/>
          </a:prstGeom>
        </p:spPr>
        <p:txBody>
          <a:bodyPr anchorCtr="0" anchor="t" bIns="91425" lIns="91425" spcFirstLastPara="1" rIns="91425" wrap="square" tIns="91425">
            <a:normAutofit/>
          </a:bodyPr>
          <a:lstStyle/>
          <a:p>
            <a:pPr indent="0" lvl="0" marL="0" marR="112395" rtl="0" algn="l">
              <a:spcBef>
                <a:spcPts val="0"/>
              </a:spcBef>
              <a:spcAft>
                <a:spcPts val="0"/>
              </a:spcAft>
              <a:buNone/>
            </a:pPr>
            <a:r>
              <a:rPr lang="en" sz="1400">
                <a:solidFill>
                  <a:srgbClr val="000000"/>
                </a:solidFill>
                <a:latin typeface="Times New Roman"/>
                <a:ea typeface="Times New Roman"/>
                <a:cs typeface="Times New Roman"/>
                <a:sym typeface="Times New Roman"/>
              </a:rPr>
              <a:t>Inverted files, Other indices for text, Boolean Queries, Sequential Searching, Pattern Matching, Structural Queries, Compression; Multimedia IR: Indexing and Searching:- A Generic Multimedia indexing approach, , Automatic Feature extraction; Searching Web: Challenges, Characterizing the web, Search Engines. Browsing, Meta searches, Searching using Hyperlinks. Self-learning Topics: Koha</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416700"/>
            <a:ext cx="8832300" cy="4377900"/>
          </a:xfrm>
          <a:prstGeom prst="rect">
            <a:avLst/>
          </a:prstGeom>
        </p:spPr>
        <p:txBody>
          <a:bodyPr anchorCtr="0" anchor="t" bIns="91425" lIns="91425" spcFirstLastPara="1" rIns="91425" wrap="square" tIns="91425">
            <a:normAutofit/>
          </a:bodyPr>
          <a:lstStyle/>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Describe Metasearchers and its merits with example</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Describe the process of creating Inverted index with example. How can this process be optimized using block addressing?</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Describe sequential searching. Explain any one algorithm for the same.</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Write short notes on Multimedia indexing approach, interface support search process</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Describe concept of text search engine.</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Explain inverted file indexing with suitable examples.</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AutoNum type="arabicPeriod"/>
            </a:pPr>
            <a:r>
              <a:rPr lang="en" sz="1300">
                <a:solidFill>
                  <a:schemeClr val="dk1"/>
                </a:solidFill>
                <a:latin typeface="Calibri"/>
                <a:ea typeface="Calibri"/>
                <a:cs typeface="Calibri"/>
                <a:sym typeface="Calibri"/>
              </a:rPr>
              <a:t>Search engine architecture.</a:t>
            </a:r>
            <a:endParaRPr sz="1300">
              <a:solidFill>
                <a:schemeClr val="dk1"/>
              </a:solidFill>
              <a:latin typeface="Calibri"/>
              <a:ea typeface="Calibri"/>
              <a:cs typeface="Calibri"/>
              <a:sym typeface="Calibri"/>
            </a:endParaRPr>
          </a:p>
          <a:p>
            <a:pPr indent="0" lvl="0" marL="0" rtl="0" algn="ctr">
              <a:spcBef>
                <a:spcPts val="0"/>
              </a:spcBef>
              <a:spcAft>
                <a:spcPts val="0"/>
              </a:spcAft>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88375"/>
            <a:ext cx="8520600" cy="30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t>MetaSearchers</a:t>
            </a:r>
            <a:endParaRPr b="1" sz="2220"/>
          </a:p>
        </p:txBody>
      </p:sp>
      <p:sp>
        <p:nvSpPr>
          <p:cNvPr id="71" name="Google Shape;71;p16"/>
          <p:cNvSpPr txBox="1"/>
          <p:nvPr>
            <p:ph idx="1" type="body"/>
          </p:nvPr>
        </p:nvSpPr>
        <p:spPr>
          <a:xfrm>
            <a:off x="252225" y="347850"/>
            <a:ext cx="8782500" cy="1144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Char char="●"/>
            </a:pPr>
            <a:r>
              <a:rPr lang="en" sz="1100">
                <a:solidFill>
                  <a:schemeClr val="dk1"/>
                </a:solidFill>
              </a:rPr>
              <a:t>A </a:t>
            </a:r>
            <a:r>
              <a:rPr b="1" lang="en" sz="1100">
                <a:solidFill>
                  <a:schemeClr val="dk1"/>
                </a:solidFill>
              </a:rPr>
              <a:t>metasearch engine</a:t>
            </a:r>
            <a:r>
              <a:rPr lang="en" sz="1100">
                <a:solidFill>
                  <a:schemeClr val="dk1"/>
                </a:solidFill>
              </a:rPr>
              <a:t> (also called a </a:t>
            </a:r>
            <a:r>
              <a:rPr b="1" lang="en" sz="1100">
                <a:solidFill>
                  <a:schemeClr val="dk1"/>
                </a:solidFill>
              </a:rPr>
              <a:t>meta-searcher</a:t>
            </a:r>
            <a:r>
              <a:rPr lang="en" sz="1100">
                <a:solidFill>
                  <a:schemeClr val="dk1"/>
                </a:solidFill>
              </a:rPr>
              <a:t>) is a type of search tool that sends a user's query to multiple search engines and databases, aggregates the results, and presents them in a unified, ranked list. </a:t>
            </a:r>
            <a:endParaRPr sz="1100">
              <a:solidFill>
                <a:schemeClr val="dk1"/>
              </a:solidFill>
            </a:endParaRPr>
          </a:p>
          <a:p>
            <a:pPr indent="-298450" lvl="0" marL="457200" rtl="0" algn="just">
              <a:spcBef>
                <a:spcPts val="0"/>
              </a:spcBef>
              <a:spcAft>
                <a:spcPts val="0"/>
              </a:spcAft>
              <a:buClr>
                <a:schemeClr val="dk1"/>
              </a:buClr>
              <a:buSzPts val="1100"/>
              <a:buChar char="●"/>
            </a:pPr>
            <a:r>
              <a:rPr lang="en" sz="1100">
                <a:solidFill>
                  <a:schemeClr val="dk1"/>
                </a:solidFill>
              </a:rPr>
              <a:t>Unlike traditional search engines like Google or Bing, which maintain their own databases of indexed content, metasearch engines rely on the results from other search engines. They don't store web pages but instead retrieve data in real time from external search engines.</a:t>
            </a:r>
            <a:endParaRPr/>
          </a:p>
        </p:txBody>
      </p:sp>
      <p:sp>
        <p:nvSpPr>
          <p:cNvPr id="72" name="Google Shape;72;p16"/>
          <p:cNvSpPr txBox="1"/>
          <p:nvPr>
            <p:ph type="title"/>
          </p:nvPr>
        </p:nvSpPr>
        <p:spPr>
          <a:xfrm>
            <a:off x="335875" y="15491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t>How Metasearch engine works?</a:t>
            </a:r>
            <a:endParaRPr b="1" sz="1820"/>
          </a:p>
        </p:txBody>
      </p:sp>
      <p:sp>
        <p:nvSpPr>
          <p:cNvPr id="73" name="Google Shape;73;p16"/>
          <p:cNvSpPr txBox="1"/>
          <p:nvPr>
            <p:ph idx="1" type="body"/>
          </p:nvPr>
        </p:nvSpPr>
        <p:spPr>
          <a:xfrm>
            <a:off x="137050" y="1922125"/>
            <a:ext cx="9006900" cy="11448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chemeClr val="dk1"/>
              </a:buClr>
              <a:buSzPts val="1100"/>
              <a:buAutoNum type="arabicPeriod"/>
            </a:pPr>
            <a:r>
              <a:rPr b="1" lang="en" sz="1100">
                <a:solidFill>
                  <a:schemeClr val="dk1"/>
                </a:solidFill>
              </a:rPr>
              <a:t>Query Submission</a:t>
            </a:r>
            <a:r>
              <a:rPr lang="en" sz="1100">
                <a:solidFill>
                  <a:schemeClr val="dk1"/>
                </a:solidFill>
              </a:rPr>
              <a:t>:</a:t>
            </a:r>
            <a:endParaRPr sz="1100">
              <a:solidFill>
                <a:schemeClr val="dk1"/>
              </a:solidFill>
            </a:endParaRPr>
          </a:p>
          <a:p>
            <a:pPr indent="0" lvl="0" marL="457200" rtl="0" algn="just">
              <a:lnSpc>
                <a:spcPct val="100000"/>
              </a:lnSpc>
              <a:spcBef>
                <a:spcPts val="0"/>
              </a:spcBef>
              <a:spcAft>
                <a:spcPts val="0"/>
              </a:spcAft>
              <a:buNone/>
            </a:pPr>
            <a:r>
              <a:t/>
            </a:r>
            <a:endParaRPr sz="1100">
              <a:solidFill>
                <a:schemeClr val="dk1"/>
              </a:solidFill>
            </a:endParaRPr>
          </a:p>
          <a:p>
            <a:pPr indent="0" lvl="0" marL="457200" rtl="0" algn="just">
              <a:lnSpc>
                <a:spcPct val="100000"/>
              </a:lnSpc>
              <a:spcBef>
                <a:spcPts val="0"/>
              </a:spcBef>
              <a:spcAft>
                <a:spcPts val="0"/>
              </a:spcAft>
              <a:buNone/>
            </a:pPr>
            <a:r>
              <a:rPr lang="en" sz="1100">
                <a:solidFill>
                  <a:schemeClr val="dk1"/>
                </a:solidFill>
              </a:rPr>
              <a:t>A user enters a search term or phrase into the metasearch engine.</a:t>
            </a:r>
            <a:endParaRPr sz="1100">
              <a:solidFill>
                <a:schemeClr val="dk1"/>
              </a:solidFill>
            </a:endParaRPr>
          </a:p>
          <a:p>
            <a:pPr indent="0" lvl="0" marL="457200" rtl="0" algn="just">
              <a:lnSpc>
                <a:spcPct val="100000"/>
              </a:lnSpc>
              <a:spcBef>
                <a:spcPts val="0"/>
              </a:spcBef>
              <a:spcAft>
                <a:spcPts val="0"/>
              </a:spcAft>
              <a:buNone/>
            </a:pPr>
            <a:r>
              <a:t/>
            </a:r>
            <a:endParaRPr sz="1100">
              <a:solidFill>
                <a:schemeClr val="dk1"/>
              </a:solidFill>
            </a:endParaRPr>
          </a:p>
          <a:p>
            <a:pPr indent="-298450" lvl="0" marL="457200" rtl="0" algn="just">
              <a:lnSpc>
                <a:spcPct val="100000"/>
              </a:lnSpc>
              <a:spcBef>
                <a:spcPts val="0"/>
              </a:spcBef>
              <a:spcAft>
                <a:spcPts val="0"/>
              </a:spcAft>
              <a:buClr>
                <a:schemeClr val="dk1"/>
              </a:buClr>
              <a:buSzPts val="1100"/>
              <a:buAutoNum type="arabicPeriod"/>
            </a:pPr>
            <a:r>
              <a:rPr b="1" lang="en" sz="1100">
                <a:solidFill>
                  <a:schemeClr val="dk1"/>
                </a:solidFill>
              </a:rPr>
              <a:t>Query Dispatching</a:t>
            </a:r>
            <a:r>
              <a:rPr lang="en" sz="1100">
                <a:solidFill>
                  <a:schemeClr val="dk1"/>
                </a:solidFill>
              </a:rPr>
              <a:t>:</a:t>
            </a:r>
            <a:endParaRPr sz="1100">
              <a:solidFill>
                <a:schemeClr val="dk1"/>
              </a:solidFill>
            </a:endParaRPr>
          </a:p>
          <a:p>
            <a:pPr indent="0" lvl="0" marL="457200" rtl="0" algn="just">
              <a:lnSpc>
                <a:spcPct val="100000"/>
              </a:lnSpc>
              <a:spcBef>
                <a:spcPts val="0"/>
              </a:spcBef>
              <a:spcAft>
                <a:spcPts val="0"/>
              </a:spcAft>
              <a:buNone/>
            </a:pPr>
            <a:r>
              <a:t/>
            </a:r>
            <a:endParaRPr sz="1100">
              <a:solidFill>
                <a:schemeClr val="dk1"/>
              </a:solidFill>
            </a:endParaRPr>
          </a:p>
          <a:p>
            <a:pPr indent="0" lvl="0" marL="457200" rtl="0" algn="just">
              <a:lnSpc>
                <a:spcPct val="100000"/>
              </a:lnSpc>
              <a:spcBef>
                <a:spcPts val="0"/>
              </a:spcBef>
              <a:spcAft>
                <a:spcPts val="0"/>
              </a:spcAft>
              <a:buNone/>
            </a:pPr>
            <a:r>
              <a:rPr lang="en" sz="1100">
                <a:solidFill>
                  <a:schemeClr val="dk1"/>
                </a:solidFill>
              </a:rPr>
              <a:t>The metasearch engine sends this query to several other search engines (e.g., Google, Bing, Yahoo), specialized databases (such as academic repositories), or even other metasearch engines.</a:t>
            </a:r>
            <a:endParaRPr sz="1100">
              <a:solidFill>
                <a:schemeClr val="dk1"/>
              </a:solidFill>
            </a:endParaRPr>
          </a:p>
          <a:p>
            <a:pPr indent="0" lvl="0" marL="457200" rtl="0" algn="just">
              <a:lnSpc>
                <a:spcPct val="100000"/>
              </a:lnSpc>
              <a:spcBef>
                <a:spcPts val="0"/>
              </a:spcBef>
              <a:spcAft>
                <a:spcPts val="0"/>
              </a:spcAft>
              <a:buNone/>
            </a:pPr>
            <a:r>
              <a:t/>
            </a:r>
            <a:endParaRPr sz="1100">
              <a:solidFill>
                <a:schemeClr val="dk1"/>
              </a:solidFill>
            </a:endParaRPr>
          </a:p>
          <a:p>
            <a:pPr indent="-298450" lvl="0" marL="457200" rtl="0" algn="just">
              <a:lnSpc>
                <a:spcPct val="100000"/>
              </a:lnSpc>
              <a:spcBef>
                <a:spcPts val="0"/>
              </a:spcBef>
              <a:spcAft>
                <a:spcPts val="0"/>
              </a:spcAft>
              <a:buClr>
                <a:schemeClr val="dk1"/>
              </a:buClr>
              <a:buSzPts val="1100"/>
              <a:buAutoNum type="arabicPeriod"/>
            </a:pPr>
            <a:r>
              <a:rPr b="1" lang="en" sz="1100">
                <a:solidFill>
                  <a:schemeClr val="dk1"/>
                </a:solidFill>
              </a:rPr>
              <a:t>Result Aggregation</a:t>
            </a:r>
            <a:r>
              <a:rPr lang="en" sz="1100">
                <a:solidFill>
                  <a:schemeClr val="dk1"/>
                </a:solidFill>
              </a:rPr>
              <a:t>:</a:t>
            </a:r>
            <a:endParaRPr sz="1100">
              <a:solidFill>
                <a:schemeClr val="dk1"/>
              </a:solidFill>
            </a:endParaRPr>
          </a:p>
          <a:p>
            <a:pPr indent="0" lvl="0" marL="457200" rtl="0" algn="just">
              <a:lnSpc>
                <a:spcPct val="100000"/>
              </a:lnSpc>
              <a:spcBef>
                <a:spcPts val="0"/>
              </a:spcBef>
              <a:spcAft>
                <a:spcPts val="0"/>
              </a:spcAft>
              <a:buNone/>
            </a:pPr>
            <a:r>
              <a:t/>
            </a:r>
            <a:endParaRPr sz="1100">
              <a:solidFill>
                <a:schemeClr val="dk1"/>
              </a:solidFill>
            </a:endParaRPr>
          </a:p>
          <a:p>
            <a:pPr indent="0" lvl="0" marL="457200" rtl="0" algn="just">
              <a:lnSpc>
                <a:spcPct val="100000"/>
              </a:lnSpc>
              <a:spcBef>
                <a:spcPts val="0"/>
              </a:spcBef>
              <a:spcAft>
                <a:spcPts val="0"/>
              </a:spcAft>
              <a:buNone/>
            </a:pPr>
            <a:r>
              <a:rPr lang="en" sz="1100">
                <a:solidFill>
                  <a:schemeClr val="dk1"/>
                </a:solidFill>
              </a:rPr>
              <a:t>Once the external search engines provide their results, the metasearch engine aggregates them. The process typically involves removing duplicate results and then ranking the results based on relevance.</a:t>
            </a:r>
            <a:endParaRPr sz="1100">
              <a:solidFill>
                <a:schemeClr val="dk1"/>
              </a:solidFill>
            </a:endParaRPr>
          </a:p>
          <a:p>
            <a:pPr indent="0" lvl="0" marL="457200" rtl="0" algn="just">
              <a:lnSpc>
                <a:spcPct val="100000"/>
              </a:lnSpc>
              <a:spcBef>
                <a:spcPts val="0"/>
              </a:spcBef>
              <a:spcAft>
                <a:spcPts val="0"/>
              </a:spcAft>
              <a:buNone/>
            </a:pPr>
            <a:r>
              <a:t/>
            </a:r>
            <a:endParaRPr sz="1100">
              <a:solidFill>
                <a:schemeClr val="dk1"/>
              </a:solidFill>
            </a:endParaRPr>
          </a:p>
          <a:p>
            <a:pPr indent="-298450" lvl="0" marL="457200" rtl="0" algn="just">
              <a:lnSpc>
                <a:spcPct val="100000"/>
              </a:lnSpc>
              <a:spcBef>
                <a:spcPts val="0"/>
              </a:spcBef>
              <a:spcAft>
                <a:spcPts val="0"/>
              </a:spcAft>
              <a:buClr>
                <a:schemeClr val="dk1"/>
              </a:buClr>
              <a:buSzPts val="1100"/>
              <a:buAutoNum type="arabicPeriod"/>
            </a:pPr>
            <a:r>
              <a:rPr b="1" lang="en" sz="1100">
                <a:solidFill>
                  <a:schemeClr val="dk1"/>
                </a:solidFill>
              </a:rPr>
              <a:t>Display of Results</a:t>
            </a:r>
            <a:r>
              <a:rPr lang="en" sz="1100">
                <a:solidFill>
                  <a:schemeClr val="dk1"/>
                </a:solidFill>
              </a:rPr>
              <a:t>:</a:t>
            </a:r>
            <a:endParaRPr sz="1100">
              <a:solidFill>
                <a:schemeClr val="dk1"/>
              </a:solidFill>
            </a:endParaRPr>
          </a:p>
          <a:p>
            <a:pPr indent="0" lvl="0" marL="457200" rtl="0" algn="just">
              <a:spcBef>
                <a:spcPts val="1200"/>
              </a:spcBef>
              <a:spcAft>
                <a:spcPts val="0"/>
              </a:spcAft>
              <a:buNone/>
            </a:pPr>
            <a:r>
              <a:rPr lang="en" sz="1100">
                <a:solidFill>
                  <a:schemeClr val="dk1"/>
                </a:solidFill>
              </a:rPr>
              <a:t>The results from the various search engines are then presented in a single, unified list, allowing users to see the combined information in one place.</a:t>
            </a:r>
            <a:endParaRPr sz="1100">
              <a:solidFill>
                <a:schemeClr val="dk1"/>
              </a:solidFill>
            </a:endParaRPr>
          </a:p>
          <a:p>
            <a:pPr indent="0" lvl="0" marL="457200" rtl="0" algn="just">
              <a:spcBef>
                <a:spcPts val="1200"/>
              </a:spcBef>
              <a:spcAft>
                <a:spcPts val="120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2175"/>
            <a:ext cx="8520600" cy="30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t>Types of Metasearch Engines</a:t>
            </a:r>
            <a:endParaRPr b="1" sz="2220"/>
          </a:p>
        </p:txBody>
      </p:sp>
      <p:sp>
        <p:nvSpPr>
          <p:cNvPr id="79" name="Google Shape;79;p17"/>
          <p:cNvSpPr txBox="1"/>
          <p:nvPr>
            <p:ph idx="1" type="body"/>
          </p:nvPr>
        </p:nvSpPr>
        <p:spPr>
          <a:xfrm>
            <a:off x="252225" y="500250"/>
            <a:ext cx="8782500" cy="1144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AutoNum type="arabicPeriod"/>
            </a:pPr>
            <a:r>
              <a:rPr b="1" lang="en" sz="1100">
                <a:solidFill>
                  <a:schemeClr val="dk1"/>
                </a:solidFill>
              </a:rPr>
              <a:t>General Metasearch Engines</a:t>
            </a:r>
            <a:r>
              <a:rPr lang="en" sz="1100">
                <a:solidFill>
                  <a:schemeClr val="dk1"/>
                </a:solidFill>
              </a:rPr>
              <a:t>:</a:t>
            </a:r>
            <a:endParaRPr sz="1100">
              <a:solidFill>
                <a:schemeClr val="dk1"/>
              </a:solidFill>
            </a:endParaRPr>
          </a:p>
          <a:p>
            <a:pPr indent="-12700" lvl="0" marL="457200" rtl="0" algn="l">
              <a:spcBef>
                <a:spcPts val="0"/>
              </a:spcBef>
              <a:spcAft>
                <a:spcPts val="0"/>
              </a:spcAft>
              <a:buClr>
                <a:schemeClr val="dk1"/>
              </a:buClr>
              <a:buSzPts val="1100"/>
              <a:buChar char="●"/>
            </a:pPr>
            <a:r>
              <a:rPr lang="en" sz="1100">
                <a:solidFill>
                  <a:schemeClr val="dk1"/>
                </a:solidFill>
              </a:rPr>
              <a:t>These search engines pull data from a variety of search engines that cater to general web searches. </a:t>
            </a:r>
            <a:endParaRPr sz="1100">
              <a:solidFill>
                <a:schemeClr val="dk1"/>
              </a:solidFill>
            </a:endParaRPr>
          </a:p>
          <a:p>
            <a:pPr indent="-12700" lvl="0" marL="457200" rtl="0" algn="l">
              <a:spcBef>
                <a:spcPts val="0"/>
              </a:spcBef>
              <a:spcAft>
                <a:spcPts val="0"/>
              </a:spcAft>
              <a:buClr>
                <a:schemeClr val="dk1"/>
              </a:buClr>
              <a:buSzPts val="1100"/>
              <a:buChar char="●"/>
            </a:pPr>
            <a:r>
              <a:rPr lang="en" sz="1100">
                <a:solidFill>
                  <a:schemeClr val="dk1"/>
                </a:solidFill>
              </a:rPr>
              <a:t>Examples include:</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DuckDuckGo</a:t>
            </a:r>
            <a:r>
              <a:rPr lang="en" sz="1100">
                <a:solidFill>
                  <a:schemeClr val="dk1"/>
                </a:solidFill>
              </a:rPr>
              <a:t>: Known for its privacy, DuckDuckGo aggregates results from sources like Yahoo, Bing, and its own crawler.</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Dogpile</a:t>
            </a:r>
            <a:r>
              <a:rPr lang="en" sz="1100">
                <a:solidFill>
                  <a:schemeClr val="dk1"/>
                </a:solidFill>
              </a:rPr>
              <a:t>: Queries multiple search engines like Google, Yahoo, and Yandex.</a:t>
            </a:r>
            <a:endParaRPr sz="1100">
              <a:solidFill>
                <a:schemeClr val="dk1"/>
              </a:solidFill>
            </a:endParaRPr>
          </a:p>
          <a:p>
            <a:pPr indent="0" lvl="0" marL="9144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Vertical Metasearch Engines</a:t>
            </a:r>
            <a:r>
              <a:rPr lang="en" sz="1100">
                <a:solidFill>
                  <a:schemeClr val="dk1"/>
                </a:solidFill>
              </a:rPr>
              <a:t> (Domain-Specific):</a:t>
            </a:r>
            <a:endParaRPr sz="1100">
              <a:solidFill>
                <a:schemeClr val="dk1"/>
              </a:solidFill>
            </a:endParaRPr>
          </a:p>
          <a:p>
            <a:pPr indent="-12700" lvl="0" marL="457200" rtl="0" algn="l">
              <a:spcBef>
                <a:spcPts val="0"/>
              </a:spcBef>
              <a:spcAft>
                <a:spcPts val="0"/>
              </a:spcAft>
              <a:buClr>
                <a:schemeClr val="dk1"/>
              </a:buClr>
              <a:buSzPts val="1100"/>
              <a:buChar char="●"/>
            </a:pPr>
            <a:r>
              <a:rPr lang="en" sz="1100">
                <a:solidFill>
                  <a:schemeClr val="dk1"/>
                </a:solidFill>
              </a:rPr>
              <a:t>These are focused on specific industries or types of content, such as travel, shopping, or academic research. </a:t>
            </a:r>
            <a:endParaRPr sz="1100">
              <a:solidFill>
                <a:schemeClr val="dk1"/>
              </a:solidFill>
            </a:endParaRPr>
          </a:p>
          <a:p>
            <a:pPr indent="-12700" lvl="0" marL="457200" rtl="0" algn="l">
              <a:spcBef>
                <a:spcPts val="0"/>
              </a:spcBef>
              <a:spcAft>
                <a:spcPts val="0"/>
              </a:spcAft>
              <a:buClr>
                <a:schemeClr val="dk1"/>
              </a:buClr>
              <a:buSzPts val="1100"/>
              <a:buChar char="●"/>
            </a:pPr>
            <a:r>
              <a:rPr lang="en" sz="1100">
                <a:solidFill>
                  <a:schemeClr val="dk1"/>
                </a:solidFill>
              </a:rPr>
              <a:t>Examples include:</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Kayak</a:t>
            </a:r>
            <a:r>
              <a:rPr lang="en" sz="1100">
                <a:solidFill>
                  <a:schemeClr val="dk1"/>
                </a:solidFill>
              </a:rPr>
              <a:t> or </a:t>
            </a:r>
            <a:r>
              <a:rPr b="1" lang="en" sz="1100">
                <a:solidFill>
                  <a:schemeClr val="dk1"/>
                </a:solidFill>
              </a:rPr>
              <a:t>Skyscanner</a:t>
            </a:r>
            <a:r>
              <a:rPr lang="en" sz="1100">
                <a:solidFill>
                  <a:schemeClr val="dk1"/>
                </a:solidFill>
              </a:rPr>
              <a:t> (travel): Aggregates flight, hotel, and car rental prices from various booking websites.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Indeed</a:t>
            </a:r>
            <a:r>
              <a:rPr lang="en" sz="1100">
                <a:solidFill>
                  <a:schemeClr val="dk1"/>
                </a:solidFill>
              </a:rPr>
              <a:t> (job search): Aggregates job postings from various job boards and company websites.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Jstor</a:t>
            </a:r>
            <a:r>
              <a:rPr lang="en" sz="1100">
                <a:solidFill>
                  <a:schemeClr val="dk1"/>
                </a:solidFill>
              </a:rPr>
              <a:t> or </a:t>
            </a:r>
            <a:r>
              <a:rPr b="1" lang="en" sz="1100">
                <a:solidFill>
                  <a:schemeClr val="dk1"/>
                </a:solidFill>
              </a:rPr>
              <a:t>Google Scholar</a:t>
            </a:r>
            <a:r>
              <a:rPr lang="en" sz="1100">
                <a:solidFill>
                  <a:schemeClr val="dk1"/>
                </a:solidFill>
              </a:rPr>
              <a:t> (academic): Aggregates academic papers from different journals and repositories.</a:t>
            </a:r>
            <a:endParaRPr sz="1100">
              <a:solidFill>
                <a:schemeClr val="dk1"/>
              </a:solidFill>
            </a:endParaRPr>
          </a:p>
          <a:p>
            <a:pPr indent="0" lvl="0" marL="9144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Metasearch Engines for E-commerce</a:t>
            </a:r>
            <a:r>
              <a:rPr lang="en" sz="1100">
                <a:solidFill>
                  <a:schemeClr val="dk1"/>
                </a:solidFill>
              </a:rPr>
              <a:t>:</a:t>
            </a:r>
            <a:endParaRPr sz="1100">
              <a:solidFill>
                <a:schemeClr val="dk1"/>
              </a:solidFill>
            </a:endParaRPr>
          </a:p>
          <a:p>
            <a:pPr indent="-12700" lvl="0" marL="457200" rtl="0" algn="l">
              <a:spcBef>
                <a:spcPts val="0"/>
              </a:spcBef>
              <a:spcAft>
                <a:spcPts val="0"/>
              </a:spcAft>
              <a:buClr>
                <a:schemeClr val="dk1"/>
              </a:buClr>
              <a:buSzPts val="1100"/>
              <a:buChar char="●"/>
            </a:pPr>
            <a:r>
              <a:rPr lang="en" sz="1100">
                <a:solidFill>
                  <a:schemeClr val="dk1"/>
                </a:solidFill>
              </a:rPr>
              <a:t>These focus on comparing product prices and reviews across various online stores. </a:t>
            </a:r>
            <a:endParaRPr sz="1100">
              <a:solidFill>
                <a:schemeClr val="dk1"/>
              </a:solidFill>
            </a:endParaRPr>
          </a:p>
          <a:p>
            <a:pPr indent="-12700" lvl="0" marL="457200" rtl="0" algn="l">
              <a:spcBef>
                <a:spcPts val="0"/>
              </a:spcBef>
              <a:spcAft>
                <a:spcPts val="0"/>
              </a:spcAft>
              <a:buClr>
                <a:schemeClr val="dk1"/>
              </a:buClr>
              <a:buSzPts val="1100"/>
              <a:buChar char="●"/>
            </a:pPr>
            <a:r>
              <a:rPr lang="en" sz="1100">
                <a:solidFill>
                  <a:schemeClr val="dk1"/>
                </a:solidFill>
              </a:rPr>
              <a:t>Examples include:</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PriceGrabber</a:t>
            </a:r>
            <a:r>
              <a:rPr lang="en" sz="1100">
                <a:solidFill>
                  <a:schemeClr val="dk1"/>
                </a:solidFill>
              </a:rPr>
              <a:t>: Compares prices from multiple online stores.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Shopping.com</a:t>
            </a:r>
            <a:r>
              <a:rPr lang="en" sz="1100">
                <a:solidFill>
                  <a:schemeClr val="dk1"/>
                </a:solidFill>
              </a:rPr>
              <a:t>: Aggregates product results across a range of e-commerce sites.</a:t>
            </a:r>
            <a:endParaRPr sz="1100">
              <a:solidFill>
                <a:schemeClr val="dk1"/>
              </a:solidFill>
            </a:endParaRPr>
          </a:p>
          <a:p>
            <a:pPr indent="0" lvl="0" marL="457200" rtl="0" algn="just">
              <a:spcBef>
                <a:spcPts val="1200"/>
              </a:spcBef>
              <a:spcAft>
                <a:spcPts val="120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2175"/>
            <a:ext cx="8520600" cy="30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t>Benefits of Metasearch Engines</a:t>
            </a:r>
            <a:endParaRPr b="1" sz="2220"/>
          </a:p>
        </p:txBody>
      </p:sp>
      <p:sp>
        <p:nvSpPr>
          <p:cNvPr id="85" name="Google Shape;85;p18"/>
          <p:cNvSpPr txBox="1"/>
          <p:nvPr>
            <p:ph idx="1" type="body"/>
          </p:nvPr>
        </p:nvSpPr>
        <p:spPr>
          <a:xfrm>
            <a:off x="252225" y="500250"/>
            <a:ext cx="8782500" cy="1144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AutoNum type="arabicPeriod"/>
            </a:pPr>
            <a:r>
              <a:rPr b="1" lang="en" sz="1100">
                <a:solidFill>
                  <a:schemeClr val="dk1"/>
                </a:solidFill>
              </a:rPr>
              <a:t>Access to a Broader Range of Results</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Since metasearch engines pull data from multiple search engines, users have access to more comprehensive and diverse information sources.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Time Efficiency</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Users save time by not needing to visit multiple search engines or platforms individually. The metasearch engine collects and presents all the information in one place.</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Mitigation of Algorithm Bias</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Traditional search engines use specific algorithms that influence the ranking of search results. By aggregating from different sources, metasearch engines mitigate the influence of any one search engine’s ranking algorithm, offering more balanced results.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Privacy</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Some metasearch engines, such as </a:t>
            </a:r>
            <a:r>
              <a:rPr b="1" lang="en" sz="1100">
                <a:solidFill>
                  <a:schemeClr val="dk1"/>
                </a:solidFill>
              </a:rPr>
              <a:t>DuckDuckGo</a:t>
            </a:r>
            <a:r>
              <a:rPr lang="en" sz="1100">
                <a:solidFill>
                  <a:schemeClr val="dk1"/>
                </a:solidFill>
              </a:rPr>
              <a:t> or </a:t>
            </a:r>
            <a:r>
              <a:rPr b="1" lang="en" sz="1100">
                <a:solidFill>
                  <a:schemeClr val="dk1"/>
                </a:solidFill>
              </a:rPr>
              <a:t>StartPage</a:t>
            </a:r>
            <a:r>
              <a:rPr lang="en" sz="1100">
                <a:solidFill>
                  <a:schemeClr val="dk1"/>
                </a:solidFill>
              </a:rPr>
              <a:t>, are designed to provide enhanced privacy by not tracking user activity or using personalized search algorithms, which are common in traditional search engines.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Diverse Sources and Perspectives</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By pulling results from a variety of platforms, metasearch engines can expose users to diverse opinions, sources, and perspectives, which can be particularly useful in academic research, political analysis, or news aggregation.</a:t>
            </a:r>
            <a:endParaRPr sz="1100">
              <a:solidFill>
                <a:schemeClr val="dk1"/>
              </a:solidFill>
            </a:endParaRPr>
          </a:p>
          <a:p>
            <a:pPr indent="0" lvl="0" marL="457200" rtl="0" algn="just">
              <a:spcBef>
                <a:spcPts val="1200"/>
              </a:spcBef>
              <a:spcAft>
                <a:spcPts val="1200"/>
              </a:spcAft>
              <a:buNone/>
            </a:pPr>
            <a:r>
              <a:t/>
            </a:r>
            <a:endParaRPr b="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2175"/>
            <a:ext cx="8520600" cy="30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t>Challenges and Drawbacks</a:t>
            </a:r>
            <a:endParaRPr b="1" sz="2220"/>
          </a:p>
        </p:txBody>
      </p:sp>
      <p:sp>
        <p:nvSpPr>
          <p:cNvPr id="91" name="Google Shape;91;p19"/>
          <p:cNvSpPr txBox="1"/>
          <p:nvPr>
            <p:ph idx="1" type="body"/>
          </p:nvPr>
        </p:nvSpPr>
        <p:spPr>
          <a:xfrm>
            <a:off x="252225" y="728850"/>
            <a:ext cx="8782500" cy="11448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AutoNum type="arabicPeriod"/>
            </a:pPr>
            <a:r>
              <a:rPr b="1" lang="en" sz="1100">
                <a:solidFill>
                  <a:schemeClr val="dk1"/>
                </a:solidFill>
              </a:rPr>
              <a:t>Lack of Original Data</a:t>
            </a:r>
            <a:r>
              <a:rPr lang="en" sz="1100">
                <a:solidFill>
                  <a:schemeClr val="dk1"/>
                </a:solidFill>
              </a:rPr>
              <a:t>:</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Metasearch engines depend entirely on other search engines or data sources. This makes them vulnerable to changes in how third-party search engines function or what data they allow metasearch engines to access.</a:t>
            </a:r>
            <a:endParaRPr sz="1100">
              <a:solidFill>
                <a:schemeClr val="dk1"/>
              </a:solidFill>
            </a:endParaRPr>
          </a:p>
          <a:p>
            <a:pPr indent="0" lvl="0" marL="457200" rtl="0" algn="l">
              <a:lnSpc>
                <a:spcPct val="100000"/>
              </a:lnSpc>
              <a:spcBef>
                <a:spcPts val="0"/>
              </a:spcBef>
              <a:spcAft>
                <a:spcPts val="0"/>
              </a:spcAft>
              <a:buNone/>
            </a:pPr>
            <a:r>
              <a:t/>
            </a: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b="1" lang="en" sz="1100">
                <a:solidFill>
                  <a:schemeClr val="dk1"/>
                </a:solidFill>
              </a:rPr>
              <a:t>Redundancy in Results</a:t>
            </a:r>
            <a:r>
              <a:rPr lang="en" sz="1100">
                <a:solidFill>
                  <a:schemeClr val="dk1"/>
                </a:solidFill>
              </a:rPr>
              <a:t>:</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While metasearch engines remove duplicate results to some extent, they can still sometimes return redundant results or show lower quality pages.</a:t>
            </a:r>
            <a:endParaRPr sz="1100">
              <a:solidFill>
                <a:schemeClr val="dk1"/>
              </a:solidFill>
            </a:endParaRPr>
          </a:p>
          <a:p>
            <a:pPr indent="0" lvl="0" marL="457200" rtl="0" algn="l">
              <a:lnSpc>
                <a:spcPct val="100000"/>
              </a:lnSpc>
              <a:spcBef>
                <a:spcPts val="0"/>
              </a:spcBef>
              <a:spcAft>
                <a:spcPts val="0"/>
              </a:spcAft>
              <a:buNone/>
            </a:pPr>
            <a:r>
              <a:t/>
            </a: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b="1" lang="en" sz="1100">
                <a:solidFill>
                  <a:schemeClr val="dk1"/>
                </a:solidFill>
              </a:rPr>
              <a:t>Limited Advanced Features</a:t>
            </a:r>
            <a:r>
              <a:rPr lang="en" sz="1100">
                <a:solidFill>
                  <a:schemeClr val="dk1"/>
                </a:solidFill>
              </a:rPr>
              <a:t>:</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Many traditional search engines provide advanced search options such as filtering by date, image search, or filtering by specific file types. Metasearch engines typically lack these advanced capabilities because they don’t have full control over the data they pull from other search engines.</a:t>
            </a:r>
            <a:br>
              <a:rPr lang="en" sz="1100">
                <a:solidFill>
                  <a:schemeClr val="dk1"/>
                </a:solidFill>
              </a:rPr>
            </a:b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b="1" lang="en" sz="1100">
                <a:solidFill>
                  <a:schemeClr val="dk1"/>
                </a:solidFill>
              </a:rPr>
              <a:t>Inconsistent Performance</a:t>
            </a:r>
            <a:r>
              <a:rPr lang="en" sz="1100">
                <a:solidFill>
                  <a:schemeClr val="dk1"/>
                </a:solidFill>
              </a:rPr>
              <a:t>:</a:t>
            </a:r>
            <a:endParaRPr sz="1100">
              <a:solidFill>
                <a:schemeClr val="dk1"/>
              </a:solidFill>
            </a:endParaRPr>
          </a:p>
          <a:p>
            <a:pPr indent="-298450" lvl="0" marL="457200" rtl="0" algn="l">
              <a:lnSpc>
                <a:spcPct val="100000"/>
              </a:lnSpc>
              <a:spcBef>
                <a:spcPts val="0"/>
              </a:spcBef>
              <a:spcAft>
                <a:spcPts val="0"/>
              </a:spcAft>
              <a:buClr>
                <a:schemeClr val="dk1"/>
              </a:buClr>
              <a:buSzPts val="1100"/>
              <a:buChar char="●"/>
            </a:pPr>
            <a:r>
              <a:rPr lang="en" sz="1100">
                <a:solidFill>
                  <a:schemeClr val="dk1"/>
                </a:solidFill>
              </a:rPr>
              <a:t>Because metasearch engines rely on third-party platforms, if one of these platforms restricts access or changes how results are delivered, it can affect the performance and relevance of the metasearch engine.</a:t>
            </a:r>
            <a:endParaRPr sz="1100">
              <a:solidFill>
                <a:schemeClr val="dk1"/>
              </a:solidFill>
            </a:endParaRPr>
          </a:p>
          <a:p>
            <a:pPr indent="0" lvl="0" marL="457200" rtl="0" algn="l">
              <a:lnSpc>
                <a:spcPct val="100000"/>
              </a:lnSpc>
              <a:spcBef>
                <a:spcPts val="0"/>
              </a:spcBef>
              <a:spcAft>
                <a:spcPts val="0"/>
              </a:spcAft>
              <a:buNone/>
            </a:pPr>
            <a:r>
              <a:t/>
            </a:r>
            <a:endParaRPr sz="1100">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b="1" lang="en" sz="1100">
                <a:solidFill>
                  <a:schemeClr val="dk1"/>
                </a:solidFill>
              </a:rPr>
              <a:t>Results Quality</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Aggregating from multiple sources doesn't always mean better quality. If the external sources have irrelevant or low-quality results, these can still appear in the </a:t>
            </a:r>
            <a:r>
              <a:rPr lang="en" sz="1100">
                <a:solidFill>
                  <a:schemeClr val="dk1"/>
                </a:solidFill>
              </a:rPr>
              <a:t>meta search</a:t>
            </a:r>
            <a:r>
              <a:rPr lang="en" sz="1100">
                <a:solidFill>
                  <a:schemeClr val="dk1"/>
                </a:solidFill>
              </a:rPr>
              <a:t> </a:t>
            </a:r>
            <a:r>
              <a:rPr lang="en" sz="1100">
                <a:solidFill>
                  <a:schemeClr val="dk1"/>
                </a:solidFill>
              </a:rPr>
              <a:t>engine's</a:t>
            </a:r>
            <a:r>
              <a:rPr lang="en" sz="1100">
                <a:solidFill>
                  <a:schemeClr val="dk1"/>
                </a:solidFill>
              </a:rPr>
              <a:t> list.</a:t>
            </a:r>
            <a:endParaRPr sz="1100">
              <a:solidFill>
                <a:schemeClr val="dk1"/>
              </a:solidFill>
            </a:endParaRPr>
          </a:p>
          <a:p>
            <a:pPr indent="0" lvl="0" marL="457200" rtl="0" algn="l">
              <a:spcBef>
                <a:spcPts val="1200"/>
              </a:spcBef>
              <a:spcAft>
                <a:spcPts val="0"/>
              </a:spcAft>
              <a:buNone/>
            </a:pPr>
            <a:r>
              <a:t/>
            </a:r>
            <a:endParaRPr b="1" sz="1100">
              <a:solidFill>
                <a:schemeClr val="dk1"/>
              </a:solidFill>
            </a:endParaRPr>
          </a:p>
          <a:p>
            <a:pPr indent="0" lvl="0" marL="457200" rtl="0" algn="just">
              <a:spcBef>
                <a:spcPts val="1200"/>
              </a:spcBef>
              <a:spcAft>
                <a:spcPts val="1200"/>
              </a:spcAft>
              <a:buNone/>
            </a:pPr>
            <a:r>
              <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2175"/>
            <a:ext cx="8520600" cy="30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t>Examples of Metasearch Engines</a:t>
            </a:r>
            <a:endParaRPr b="1" sz="2220"/>
          </a:p>
        </p:txBody>
      </p:sp>
      <p:sp>
        <p:nvSpPr>
          <p:cNvPr id="97" name="Google Shape;97;p20"/>
          <p:cNvSpPr txBox="1"/>
          <p:nvPr>
            <p:ph idx="1" type="body"/>
          </p:nvPr>
        </p:nvSpPr>
        <p:spPr>
          <a:xfrm>
            <a:off x="252225" y="728850"/>
            <a:ext cx="8782500" cy="114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1. DuckDuckGo (Privacy-Oriented)</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How it works</a:t>
            </a:r>
            <a:r>
              <a:rPr lang="en" sz="1100">
                <a:solidFill>
                  <a:schemeClr val="dk1"/>
                </a:solidFill>
              </a:rPr>
              <a:t>: DuckDuckGo pulls search results from Yahoo, Bing, and its own index. It’s popular for its strict privacy policy—it doesn’t track user behavior or use personalized search algorithms.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Use case</a:t>
            </a:r>
            <a:r>
              <a:rPr lang="en" sz="1100">
                <a:solidFill>
                  <a:schemeClr val="dk1"/>
                </a:solidFill>
              </a:rPr>
              <a:t>: Ideal for users who prioritize privacy and want an alternative to Google’s personalized results.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2. Kayak (Travel Metasearch)</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How it works</a:t>
            </a:r>
            <a:r>
              <a:rPr lang="en" sz="1100">
                <a:solidFill>
                  <a:schemeClr val="dk1"/>
                </a:solidFill>
              </a:rPr>
              <a:t>: Kayak aggregates flight, hotel, and car rental options from various travel booking websites such as Expedia, Priceline, and airline websites. It also offers filters for comparing prices, layovers, and flight duration.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Use case</a:t>
            </a:r>
            <a:r>
              <a:rPr lang="en" sz="1100">
                <a:solidFill>
                  <a:schemeClr val="dk1"/>
                </a:solidFill>
              </a:rPr>
              <a:t>: For travelers looking to compare prices from multiple travel websites to find the best deal.</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3. Dogpile (General Web Search)</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How it works</a:t>
            </a:r>
            <a:r>
              <a:rPr lang="en" sz="1100">
                <a:solidFill>
                  <a:schemeClr val="dk1"/>
                </a:solidFill>
              </a:rPr>
              <a:t>: Dogpile combines results from Google, Yahoo, Yandex, and others. It attempts to remove duplicate listings and aggregates the top results from each engine.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Use case</a:t>
            </a:r>
            <a:r>
              <a:rPr lang="en" sz="1100">
                <a:solidFill>
                  <a:schemeClr val="dk1"/>
                </a:solidFill>
              </a:rPr>
              <a:t>: Useful for users who want the breadth of multiple search engines without using them individually.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4. Indeed (Job Metasearch)</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How it works</a:t>
            </a:r>
            <a:r>
              <a:rPr lang="en" sz="1100">
                <a:solidFill>
                  <a:schemeClr val="dk1"/>
                </a:solidFill>
              </a:rPr>
              <a:t>: Indeed aggregates job postings from company career pages, job boards like Monster and LinkedIn, and other employment platforms.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Use case</a:t>
            </a:r>
            <a:r>
              <a:rPr lang="en" sz="1100">
                <a:solidFill>
                  <a:schemeClr val="dk1"/>
                </a:solidFill>
              </a:rPr>
              <a:t>: Job seekers can quickly access job listings from various platforms in one search.</a:t>
            </a:r>
            <a:endParaRPr sz="1100">
              <a:solidFill>
                <a:schemeClr val="dk1"/>
              </a:solidFill>
            </a:endParaRPr>
          </a:p>
          <a:p>
            <a:pPr indent="0" lvl="0" marL="457200" rtl="0" algn="just">
              <a:spcBef>
                <a:spcPts val="1200"/>
              </a:spcBef>
              <a:spcAft>
                <a:spcPts val="1200"/>
              </a:spcAft>
              <a:buNone/>
            </a:pPr>
            <a:r>
              <a:t/>
            </a:r>
            <a:endParaRPr b="1"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64025"/>
            <a:ext cx="8520600" cy="30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4594"/>
              <a:buNone/>
            </a:pPr>
            <a:r>
              <a:rPr b="1" lang="en" sz="2220"/>
              <a:t>Real-World Example of a Metasearch Engine in Action</a:t>
            </a:r>
            <a:endParaRPr b="1" sz="2220"/>
          </a:p>
        </p:txBody>
      </p:sp>
      <p:sp>
        <p:nvSpPr>
          <p:cNvPr id="103" name="Google Shape;103;p21"/>
          <p:cNvSpPr txBox="1"/>
          <p:nvPr>
            <p:ph idx="1" type="body"/>
          </p:nvPr>
        </p:nvSpPr>
        <p:spPr>
          <a:xfrm>
            <a:off x="252225" y="728850"/>
            <a:ext cx="8580000" cy="277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chemeClr val="dk1"/>
                </a:solidFill>
              </a:rPr>
              <a:t>Let’s say a user is planning a vacation. They want to compare prices for flights and hotels but don’t have time to visit individual travel websites like Expedia, Orbitz, or airline websites. Using </a:t>
            </a:r>
            <a:r>
              <a:rPr b="1" lang="en" sz="1100">
                <a:solidFill>
                  <a:schemeClr val="dk1"/>
                </a:solidFill>
              </a:rPr>
              <a:t>Kayak</a:t>
            </a:r>
            <a:r>
              <a:rPr lang="en" sz="1100">
                <a:solidFill>
                  <a:schemeClr val="dk1"/>
                </a:solidFill>
              </a:rPr>
              <a:t>, the user can:</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 sz="1100">
                <a:solidFill>
                  <a:schemeClr val="dk1"/>
                </a:solidFill>
              </a:rPr>
              <a:t>Enter their travel dates and destination.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Kayak will query multiple travel sites, including airline websites and online travel agencies.</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Kayak will aggregate the flight and hotel prices and show them in one list, allowing the user to filter based on price, travel duration, number of stops, and more.</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The user can then make a decision based on the most comprehensive comparison, saving time and potentially finding a better deal.</a:t>
            </a:r>
            <a:endParaRPr sz="1100">
              <a:solidFill>
                <a:schemeClr val="dk1"/>
              </a:solidFill>
            </a:endParaRPr>
          </a:p>
          <a:p>
            <a:pPr indent="0" lvl="0" marL="0" rtl="0" algn="l">
              <a:spcBef>
                <a:spcPts val="1200"/>
              </a:spcBef>
              <a:spcAft>
                <a:spcPts val="200"/>
              </a:spcAft>
              <a:buNone/>
            </a:pPr>
            <a:r>
              <a:t/>
            </a:r>
            <a:endParaRPr b="1"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