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embeddedFontLst>
    <p:embeddedFont>
      <p:font typeface="Garamond"/>
      <p:regular r:id="rId45"/>
      <p:bold r:id="rId46"/>
      <p:italic r:id="rId47"/>
      <p:boldItalic r:id="rId48"/>
    </p:embeddedFont>
    <p:embeddedFont>
      <p:font typeface="Century Gothic"/>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3" roundtripDataSignature="AMtx7mhBNf4A956LvEjLapzf7mDDe2Hz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Garamond-bold.fntdata"/><Relationship Id="rId45" Type="http://schemas.openxmlformats.org/officeDocument/2006/relationships/font" Target="fonts/Garamo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Garamond-boldItalic.fntdata"/><Relationship Id="rId47" Type="http://schemas.openxmlformats.org/officeDocument/2006/relationships/font" Target="fonts/Garamond-italic.fntdata"/><Relationship Id="rId49"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italic.fntdata"/><Relationship Id="rId50" Type="http://schemas.openxmlformats.org/officeDocument/2006/relationships/font" Target="fonts/CenturyGothic-bold.fntdata"/><Relationship Id="rId53" Type="http://customschemas.google.com/relationships/presentationmetadata" Target="metadata"/><Relationship Id="rId52"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Auction: </a:t>
            </a:r>
            <a:r>
              <a:rPr lang="en-US"/>
              <a:t>a competitive buying and selling process in which prices are determined dynamically by competitive bidding.</a:t>
            </a:r>
            <a:endParaRPr/>
          </a:p>
          <a:p>
            <a:pPr indent="0" lvl="0" marL="0" rtl="0" algn="l">
              <a:spcBef>
                <a:spcPts val="0"/>
              </a:spcBef>
              <a:spcAft>
                <a:spcPts val="0"/>
              </a:spcAft>
              <a:buNone/>
            </a:pPr>
            <a:r>
              <a:rPr b="1" lang="en-US"/>
              <a:t>Forward Auctions: </a:t>
            </a:r>
            <a:r>
              <a:rPr lang="en-US"/>
              <a:t>sellers solicit bids from many potential buyers and prices tend to increase over time.</a:t>
            </a:r>
            <a:endParaRPr/>
          </a:p>
          <a:p>
            <a:pPr indent="0" lvl="0" marL="0" rtl="0" algn="l">
              <a:spcBef>
                <a:spcPts val="0"/>
              </a:spcBef>
              <a:spcAft>
                <a:spcPts val="0"/>
              </a:spcAft>
              <a:buNone/>
            </a:pPr>
            <a:r>
              <a:rPr b="1" lang="en-US"/>
              <a:t>Reverse Auctions: </a:t>
            </a:r>
            <a:r>
              <a:rPr lang="en-US"/>
              <a:t>one buyer, usually an organization, wants to purchase a product or a service and buyer posts a request for quotation (RFQ) on its Web site or on a third party site. Prices tend to decrease over time.</a:t>
            </a:r>
            <a:endParaRPr/>
          </a:p>
          <a:p>
            <a:pPr indent="0" lvl="0" marL="0" rtl="0" algn="l">
              <a:spcBef>
                <a:spcPts val="0"/>
              </a:spcBef>
              <a:spcAft>
                <a:spcPts val="0"/>
              </a:spcAft>
              <a:buNone/>
            </a:pPr>
            <a:r>
              <a:rPr b="1" lang="en-US"/>
              <a:t>Electronic Storefront: </a:t>
            </a:r>
            <a:r>
              <a:rPr lang="en-US"/>
              <a:t>a Web site that represents a single store.</a:t>
            </a:r>
            <a:endParaRPr/>
          </a:p>
          <a:p>
            <a:pPr indent="0" lvl="0" marL="0" rtl="0" algn="l">
              <a:spcBef>
                <a:spcPts val="0"/>
              </a:spcBef>
              <a:spcAft>
                <a:spcPts val="0"/>
              </a:spcAft>
              <a:buNone/>
            </a:pPr>
            <a:r>
              <a:rPr b="1" lang="en-US"/>
              <a:t>Electronic Mall: </a:t>
            </a:r>
            <a:r>
              <a:rPr lang="en-US"/>
              <a:t>(also known as a cybermall or an e-mall) a collection of individual shops consolidated under one Internet address and they are closely associated with B2C electronic commerce.</a:t>
            </a:r>
            <a:endParaRPr/>
          </a:p>
          <a:p>
            <a:pPr indent="0" lvl="0" marL="0" rtl="0" algn="l">
              <a:spcBef>
                <a:spcPts val="0"/>
              </a:spcBef>
              <a:spcAft>
                <a:spcPts val="0"/>
              </a:spcAft>
              <a:buNone/>
            </a:pPr>
            <a:r>
              <a:rPr b="1" lang="en-US"/>
              <a:t>Electronic Marketplace (e-marketplace): </a:t>
            </a:r>
            <a:r>
              <a:rPr lang="en-US"/>
              <a:t>a central, virtual market space on the Web where many buyers and many sellers can conduct e-commerce and e-business activities.</a:t>
            </a:r>
            <a:endParaRPr/>
          </a:p>
        </p:txBody>
      </p:sp>
      <p:sp>
        <p:nvSpPr>
          <p:cNvPr id="199" name="Google Shape;19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8b03fc973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48b03fc973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Auction: </a:t>
            </a:r>
            <a:r>
              <a:rPr lang="en-US"/>
              <a:t>a competitive buying and selling process in which prices are determined dynamically by competitive bidding.</a:t>
            </a:r>
            <a:endParaRPr/>
          </a:p>
          <a:p>
            <a:pPr indent="0" lvl="0" marL="0" rtl="0" algn="l">
              <a:spcBef>
                <a:spcPts val="0"/>
              </a:spcBef>
              <a:spcAft>
                <a:spcPts val="0"/>
              </a:spcAft>
              <a:buNone/>
            </a:pPr>
            <a:r>
              <a:rPr b="1" lang="en-US"/>
              <a:t>Forward Auctions: </a:t>
            </a:r>
            <a:r>
              <a:rPr lang="en-US"/>
              <a:t>sellers solicit bids from many potential buyers and prices tend to increase over time.</a:t>
            </a:r>
            <a:endParaRPr/>
          </a:p>
          <a:p>
            <a:pPr indent="0" lvl="0" marL="0" rtl="0" algn="l">
              <a:spcBef>
                <a:spcPts val="0"/>
              </a:spcBef>
              <a:spcAft>
                <a:spcPts val="0"/>
              </a:spcAft>
              <a:buNone/>
            </a:pPr>
            <a:r>
              <a:rPr b="1" lang="en-US"/>
              <a:t>Reverse Auctions: </a:t>
            </a:r>
            <a:r>
              <a:rPr lang="en-US"/>
              <a:t>one buyer, usually an organization, wants to purchase a product or a service and buyer posts a request for quotation (RFQ) on its Web site or on a third party site. Prices tend to decrease over time.</a:t>
            </a:r>
            <a:endParaRPr/>
          </a:p>
          <a:p>
            <a:pPr indent="0" lvl="0" marL="0" rtl="0" algn="l">
              <a:spcBef>
                <a:spcPts val="0"/>
              </a:spcBef>
              <a:spcAft>
                <a:spcPts val="0"/>
              </a:spcAft>
              <a:buNone/>
            </a:pPr>
            <a:r>
              <a:rPr b="1" lang="en-US"/>
              <a:t>Electronic Storefront: </a:t>
            </a:r>
            <a:r>
              <a:rPr lang="en-US"/>
              <a:t>a Web site that represents a single store.</a:t>
            </a:r>
            <a:endParaRPr/>
          </a:p>
          <a:p>
            <a:pPr indent="0" lvl="0" marL="0" rtl="0" algn="l">
              <a:spcBef>
                <a:spcPts val="0"/>
              </a:spcBef>
              <a:spcAft>
                <a:spcPts val="0"/>
              </a:spcAft>
              <a:buNone/>
            </a:pPr>
            <a:r>
              <a:rPr b="1" lang="en-US"/>
              <a:t>Electronic Mall: </a:t>
            </a:r>
            <a:r>
              <a:rPr lang="en-US"/>
              <a:t>(also known as a cybermall or an e-mall) a collection of individual shops consolidated under one Internet address and they are closely associated with B2C electronic commerce.</a:t>
            </a:r>
            <a:endParaRPr/>
          </a:p>
          <a:p>
            <a:pPr indent="0" lvl="0" marL="0" rtl="0" algn="l">
              <a:spcBef>
                <a:spcPts val="0"/>
              </a:spcBef>
              <a:spcAft>
                <a:spcPts val="0"/>
              </a:spcAft>
              <a:buNone/>
            </a:pPr>
            <a:r>
              <a:rPr b="1" lang="en-US"/>
              <a:t>Electronic Marketplace (e-marketplace): </a:t>
            </a:r>
            <a:r>
              <a:rPr lang="en-US"/>
              <a:t>a central, virtual market space on the Web where many buyers and many sellers can conduct e-commerce and e-business activities.</a:t>
            </a:r>
            <a:endParaRPr/>
          </a:p>
        </p:txBody>
      </p:sp>
      <p:sp>
        <p:nvSpPr>
          <p:cNvPr id="206" name="Google Shape;206;g248b03fc973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Electronic Payment Mechanisms: </a:t>
            </a:r>
            <a:r>
              <a:rPr lang="en-US"/>
              <a:t>enable buyers to pay for goods and services electronically, rather than writing a check or using cash.</a:t>
            </a:r>
            <a:endParaRPr/>
          </a:p>
          <a:p>
            <a:pPr indent="0" lvl="0" marL="0" rtl="0" algn="l">
              <a:spcBef>
                <a:spcPts val="0"/>
              </a:spcBef>
              <a:spcAft>
                <a:spcPts val="0"/>
              </a:spcAft>
              <a:buNone/>
            </a:pPr>
            <a:r>
              <a:rPr b="1" lang="en-US"/>
              <a:t>Electronic Checks: </a:t>
            </a:r>
            <a:r>
              <a:rPr lang="en-US"/>
              <a:t>(e-checks), which are used primarily in B2B, are similar to regular paper checks.</a:t>
            </a:r>
            <a:endParaRPr/>
          </a:p>
          <a:p>
            <a:pPr indent="0" lvl="0" marL="0" rtl="0" algn="l">
              <a:spcBef>
                <a:spcPts val="0"/>
              </a:spcBef>
              <a:spcAft>
                <a:spcPts val="0"/>
              </a:spcAft>
              <a:buNone/>
            </a:pPr>
            <a:r>
              <a:rPr b="1" lang="en-US"/>
              <a:t>Electronic Cards: </a:t>
            </a:r>
            <a:r>
              <a:rPr lang="en-US"/>
              <a:t>There are a variety of electronic cards, and they are used for different purposes. The most common types are electronic credit cards, virtual credit cards, purchasing cards, stored-value money cards, and smart cards.</a:t>
            </a:r>
            <a:endParaRPr/>
          </a:p>
          <a:p>
            <a:pPr indent="0" lvl="0" marL="0" rtl="0" algn="l">
              <a:spcBef>
                <a:spcPts val="0"/>
              </a:spcBef>
              <a:spcAft>
                <a:spcPts val="0"/>
              </a:spcAft>
              <a:buNone/>
            </a:pPr>
            <a:r>
              <a:rPr b="1" lang="en-US"/>
              <a:t>Virtual Credit Cards: </a:t>
            </a:r>
            <a:r>
              <a:rPr lang="en-US"/>
              <a:t>allow customers to shop online and can be used only once in order to thwart criminals by using a different, random card number every time you shop online.</a:t>
            </a:r>
            <a:endParaRPr/>
          </a:p>
          <a:p>
            <a:pPr indent="0" lvl="0" marL="0" rtl="0" algn="l">
              <a:spcBef>
                <a:spcPts val="0"/>
              </a:spcBef>
              <a:spcAft>
                <a:spcPts val="0"/>
              </a:spcAft>
              <a:buNone/>
            </a:pPr>
            <a:r>
              <a:rPr b="1" lang="en-US"/>
              <a:t>Purchasing Cards: </a:t>
            </a:r>
            <a:r>
              <a:rPr lang="en-US"/>
              <a:t>are the B2B equivalent of electronic credit cards and in some countries, purchasing cards are the primary form of payment between companies.</a:t>
            </a:r>
            <a:endParaRPr/>
          </a:p>
          <a:p>
            <a:pPr indent="0" lvl="0" marL="0" rtl="0" algn="l">
              <a:spcBef>
                <a:spcPts val="0"/>
              </a:spcBef>
              <a:spcAft>
                <a:spcPts val="0"/>
              </a:spcAft>
              <a:buNone/>
            </a:pPr>
            <a:r>
              <a:rPr b="1" lang="en-US"/>
              <a:t>Stored-Value Money Cards: </a:t>
            </a:r>
            <a:r>
              <a:rPr lang="en-US"/>
              <a:t>allow you to store a fixed amount of prepaid money and then spend it as necessary and each time you use the card, the amount is reduced by the amount you spent.</a:t>
            </a:r>
            <a:endParaRPr/>
          </a:p>
          <a:p>
            <a:pPr indent="0" lvl="0" marL="0" rtl="0" algn="l">
              <a:spcBef>
                <a:spcPts val="0"/>
              </a:spcBef>
              <a:spcAft>
                <a:spcPts val="0"/>
              </a:spcAft>
              <a:buNone/>
            </a:pPr>
            <a:r>
              <a:rPr b="1" lang="en-US"/>
              <a:t>Smart Cards: </a:t>
            </a:r>
            <a:r>
              <a:rPr lang="en-US"/>
              <a:t>contain a chip that can store a considerable amount of information—more than 100 times the amount contained on a stored-value money card and are frequently multipurpose. That is, you can use them as a credit card, a debit card, a stored-value money card, or a loyalty card.</a:t>
            </a:r>
            <a:endParaRPr/>
          </a:p>
          <a:p>
            <a:pPr indent="0" lvl="0" marL="0" rtl="0" algn="l">
              <a:spcBef>
                <a:spcPts val="0"/>
              </a:spcBef>
              <a:spcAft>
                <a:spcPts val="0"/>
              </a:spcAft>
              <a:buNone/>
            </a:pPr>
            <a:r>
              <a:rPr b="1" lang="en-US"/>
              <a:t>Person-to-Person Payments: </a:t>
            </a:r>
            <a:r>
              <a:rPr lang="en-US"/>
              <a:t>enable two individuals, or an individual and a business, to transfer funds without using a credit card (e.g., PayPal).</a:t>
            </a:r>
            <a:endParaRPr/>
          </a:p>
        </p:txBody>
      </p:sp>
      <p:sp>
        <p:nvSpPr>
          <p:cNvPr id="212" name="Google Shape;21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8b03fc973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48b03fc973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Electronic Payment Mechanisms: </a:t>
            </a:r>
            <a:r>
              <a:rPr lang="en-US"/>
              <a:t>enable buyers to pay for goods and services electronically, rather than writing a check or using cash.</a:t>
            </a:r>
            <a:endParaRPr/>
          </a:p>
          <a:p>
            <a:pPr indent="0" lvl="0" marL="0" rtl="0" algn="l">
              <a:spcBef>
                <a:spcPts val="0"/>
              </a:spcBef>
              <a:spcAft>
                <a:spcPts val="0"/>
              </a:spcAft>
              <a:buNone/>
            </a:pPr>
            <a:r>
              <a:rPr b="1" lang="en-US"/>
              <a:t>Electronic Checks: </a:t>
            </a:r>
            <a:r>
              <a:rPr lang="en-US"/>
              <a:t>(e-checks), which are used primarily in B2B, are similar to regular paper checks.</a:t>
            </a:r>
            <a:endParaRPr/>
          </a:p>
          <a:p>
            <a:pPr indent="0" lvl="0" marL="0" rtl="0" algn="l">
              <a:spcBef>
                <a:spcPts val="0"/>
              </a:spcBef>
              <a:spcAft>
                <a:spcPts val="0"/>
              </a:spcAft>
              <a:buNone/>
            </a:pPr>
            <a:r>
              <a:rPr b="1" lang="en-US"/>
              <a:t>Electronic Cards: </a:t>
            </a:r>
            <a:r>
              <a:rPr lang="en-US"/>
              <a:t>There are a variety of electronic cards, and they are used for different purposes. The most common types are electronic credit cards, virtual credit cards, purchasing cards, stored-value money cards, and smart cards.</a:t>
            </a:r>
            <a:endParaRPr/>
          </a:p>
          <a:p>
            <a:pPr indent="0" lvl="0" marL="0" rtl="0" algn="l">
              <a:spcBef>
                <a:spcPts val="0"/>
              </a:spcBef>
              <a:spcAft>
                <a:spcPts val="0"/>
              </a:spcAft>
              <a:buNone/>
            </a:pPr>
            <a:r>
              <a:rPr b="1" lang="en-US"/>
              <a:t>Virtual Credit Cards: </a:t>
            </a:r>
            <a:r>
              <a:rPr lang="en-US"/>
              <a:t>allow customers to shop online and can be used only once in order to thwart criminals by using a different, random card number every time you shop online.</a:t>
            </a:r>
            <a:endParaRPr/>
          </a:p>
          <a:p>
            <a:pPr indent="0" lvl="0" marL="0" rtl="0" algn="l">
              <a:spcBef>
                <a:spcPts val="0"/>
              </a:spcBef>
              <a:spcAft>
                <a:spcPts val="0"/>
              </a:spcAft>
              <a:buNone/>
            </a:pPr>
            <a:r>
              <a:rPr b="1" lang="en-US"/>
              <a:t>Purchasing Cards: </a:t>
            </a:r>
            <a:r>
              <a:rPr lang="en-US"/>
              <a:t>are the B2B equivalent of electronic credit cards and in some countries, purchasing cards are the primary form of payment between companies.</a:t>
            </a:r>
            <a:endParaRPr/>
          </a:p>
          <a:p>
            <a:pPr indent="0" lvl="0" marL="0" rtl="0" algn="l">
              <a:spcBef>
                <a:spcPts val="0"/>
              </a:spcBef>
              <a:spcAft>
                <a:spcPts val="0"/>
              </a:spcAft>
              <a:buNone/>
            </a:pPr>
            <a:r>
              <a:rPr b="1" lang="en-US"/>
              <a:t>Stored-Value Money Cards: </a:t>
            </a:r>
            <a:r>
              <a:rPr lang="en-US"/>
              <a:t>allow you to store a fixed amount of prepaid money and then spend it as necessary and each time you use the card, the amount is reduced by the amount you spent.</a:t>
            </a:r>
            <a:endParaRPr/>
          </a:p>
          <a:p>
            <a:pPr indent="0" lvl="0" marL="0" rtl="0" algn="l">
              <a:spcBef>
                <a:spcPts val="0"/>
              </a:spcBef>
              <a:spcAft>
                <a:spcPts val="0"/>
              </a:spcAft>
              <a:buNone/>
            </a:pPr>
            <a:r>
              <a:rPr b="1" lang="en-US"/>
              <a:t>Smart Cards: </a:t>
            </a:r>
            <a:r>
              <a:rPr lang="en-US"/>
              <a:t>contain a chip that can store a considerable amount of information—more than 100 times the amount contained on a stored-value money card and are frequently multipurpose. That is, you can use them as a credit card, a debit card, a stored-value money card, or a loyalty card.</a:t>
            </a:r>
            <a:endParaRPr/>
          </a:p>
          <a:p>
            <a:pPr indent="0" lvl="0" marL="0" rtl="0" algn="l">
              <a:spcBef>
                <a:spcPts val="0"/>
              </a:spcBef>
              <a:spcAft>
                <a:spcPts val="0"/>
              </a:spcAft>
              <a:buNone/>
            </a:pPr>
            <a:r>
              <a:rPr b="1" lang="en-US"/>
              <a:t>Person-to-Person Payments: </a:t>
            </a:r>
            <a:r>
              <a:rPr lang="en-US"/>
              <a:t>enable two individuals, or an individual and a business, to transfer funds without using a credit card (e.g., PayPal).</a:t>
            </a:r>
            <a:endParaRPr/>
          </a:p>
        </p:txBody>
      </p:sp>
      <p:sp>
        <p:nvSpPr>
          <p:cNvPr id="219" name="Google Shape;219;g248b03fc973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Organization Benefit: </a:t>
            </a:r>
            <a:r>
              <a:rPr lang="en-US"/>
              <a:t>national and international markets more accessible by lowering the costs of processing, distributing, and retrieving information. </a:t>
            </a:r>
            <a:endParaRPr/>
          </a:p>
          <a:p>
            <a:pPr indent="0" lvl="0" marL="0" rtl="0" algn="l">
              <a:spcBef>
                <a:spcPts val="0"/>
              </a:spcBef>
              <a:spcAft>
                <a:spcPts val="0"/>
              </a:spcAft>
              <a:buNone/>
            </a:pPr>
            <a:r>
              <a:rPr b="1" lang="en-US"/>
              <a:t>Customer Benefit: </a:t>
            </a:r>
            <a:r>
              <a:rPr lang="en-US"/>
              <a:t>by being able to access a vast number of products and services, around the clock. </a:t>
            </a:r>
            <a:endParaRPr/>
          </a:p>
          <a:p>
            <a:pPr indent="0" lvl="0" marL="0" rtl="0" algn="l">
              <a:spcBef>
                <a:spcPts val="0"/>
              </a:spcBef>
              <a:spcAft>
                <a:spcPts val="0"/>
              </a:spcAft>
              <a:buNone/>
            </a:pPr>
            <a:r>
              <a:rPr b="1" lang="en-US"/>
              <a:t>Benefit to Society: </a:t>
            </a:r>
            <a:r>
              <a:rPr lang="en-US"/>
              <a:t>the ability to easily and conveniently deliver information, services, and products to people in cities, rural areas, and developing countries.</a:t>
            </a:r>
            <a:endParaRPr/>
          </a:p>
        </p:txBody>
      </p:sp>
      <p:sp>
        <p:nvSpPr>
          <p:cNvPr id="231" name="Google Shape;23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US"/>
              <a:t>Technological Limitations:</a:t>
            </a:r>
            <a:endParaRPr b="1"/>
          </a:p>
          <a:p>
            <a:pPr indent="-171450" lvl="0" marL="171450" rtl="0" algn="l">
              <a:spcBef>
                <a:spcPts val="0"/>
              </a:spcBef>
              <a:spcAft>
                <a:spcPts val="0"/>
              </a:spcAft>
              <a:buClr>
                <a:schemeClr val="dk1"/>
              </a:buClr>
              <a:buSzPts val="1200"/>
              <a:buFont typeface="Arial"/>
              <a:buChar char="•"/>
            </a:pPr>
            <a:r>
              <a:rPr lang="en-US"/>
              <a:t>Lack of universally accepted security standards</a:t>
            </a:r>
            <a:endParaRPr/>
          </a:p>
          <a:p>
            <a:pPr indent="-171450" lvl="0" marL="171450" rtl="0" algn="l">
              <a:spcBef>
                <a:spcPts val="0"/>
              </a:spcBef>
              <a:spcAft>
                <a:spcPts val="0"/>
              </a:spcAft>
              <a:buClr>
                <a:schemeClr val="dk1"/>
              </a:buClr>
              <a:buSzPts val="1200"/>
              <a:buFont typeface="Arial"/>
              <a:buChar char="•"/>
            </a:pPr>
            <a:r>
              <a:rPr lang="en-US"/>
              <a:t>In less-developed countries, telecommunications bandwidth often is insufficient, and accessing the Web is expensive.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200"/>
              <a:buFont typeface="Calibri"/>
              <a:buNone/>
            </a:pPr>
            <a:r>
              <a:rPr b="1" lang="en-US"/>
              <a:t>Non-technological Limitations of E-Commerce:</a:t>
            </a:r>
            <a:endParaRPr b="1"/>
          </a:p>
          <a:p>
            <a:pPr indent="-171450" lvl="0" marL="171450" rtl="0" algn="l">
              <a:spcBef>
                <a:spcPts val="0"/>
              </a:spcBef>
              <a:spcAft>
                <a:spcPts val="0"/>
              </a:spcAft>
              <a:buClr>
                <a:schemeClr val="dk1"/>
              </a:buClr>
              <a:buSzPts val="1200"/>
              <a:buFont typeface="Arial"/>
              <a:buChar char="•"/>
            </a:pPr>
            <a:r>
              <a:rPr lang="en-US"/>
              <a:t>Perceptions that EC is insecure</a:t>
            </a:r>
            <a:endParaRPr/>
          </a:p>
          <a:p>
            <a:pPr indent="-171450" lvl="0" marL="171450" rtl="0" algn="l">
              <a:spcBef>
                <a:spcPts val="0"/>
              </a:spcBef>
              <a:spcAft>
                <a:spcPts val="0"/>
              </a:spcAft>
              <a:buClr>
                <a:schemeClr val="dk1"/>
              </a:buClr>
              <a:buSzPts val="1200"/>
              <a:buFont typeface="Arial"/>
              <a:buChar char="•"/>
            </a:pPr>
            <a:r>
              <a:rPr lang="en-US"/>
              <a:t>EC has unresolved legal issues</a:t>
            </a:r>
            <a:endParaRPr/>
          </a:p>
          <a:p>
            <a:pPr indent="-171450" lvl="0" marL="171450" rtl="0" algn="l">
              <a:spcBef>
                <a:spcPts val="0"/>
              </a:spcBef>
              <a:spcAft>
                <a:spcPts val="0"/>
              </a:spcAft>
              <a:buClr>
                <a:schemeClr val="dk1"/>
              </a:buClr>
              <a:buSzPts val="1200"/>
              <a:buFont typeface="Arial"/>
              <a:buChar char="•"/>
            </a:pPr>
            <a:r>
              <a:rPr lang="en-US"/>
              <a:t>EC lacks a critical mass of sellers and buyers.</a:t>
            </a:r>
            <a:endParaRPr/>
          </a:p>
        </p:txBody>
      </p:sp>
      <p:sp>
        <p:nvSpPr>
          <p:cNvPr id="238" name="Google Shape;23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Electronic Storefront: </a:t>
            </a:r>
            <a:r>
              <a:rPr lang="en-US"/>
              <a:t>a Web site that represents a single store.</a:t>
            </a:r>
            <a:endParaRPr/>
          </a:p>
          <a:p>
            <a:pPr indent="0" lvl="0" marL="0" rtl="0" algn="l">
              <a:spcBef>
                <a:spcPts val="0"/>
              </a:spcBef>
              <a:spcAft>
                <a:spcPts val="0"/>
              </a:spcAft>
              <a:buNone/>
            </a:pPr>
            <a:r>
              <a:rPr b="1" lang="en-US"/>
              <a:t>Electronic Mall: </a:t>
            </a:r>
            <a:r>
              <a:rPr lang="en-US"/>
              <a:t>(also known as a cybermall or an e-mall) a collection of individual shops grouped under a single Internet address.</a:t>
            </a:r>
            <a:endParaRPr/>
          </a:p>
          <a:p>
            <a:pPr indent="0" lvl="0" marL="0" marR="0" rtl="0" algn="l">
              <a:lnSpc>
                <a:spcPct val="100000"/>
              </a:lnSpc>
              <a:spcBef>
                <a:spcPts val="0"/>
              </a:spcBef>
              <a:spcAft>
                <a:spcPts val="0"/>
              </a:spcAft>
              <a:buClr>
                <a:schemeClr val="dk1"/>
              </a:buClr>
              <a:buSzPts val="1200"/>
              <a:buFont typeface="Calibri"/>
              <a:buNone/>
            </a:pPr>
            <a:r>
              <a:rPr b="1" lang="en-US"/>
              <a:t>Online Advertising: </a:t>
            </a:r>
            <a:r>
              <a:rPr lang="en-US"/>
              <a:t>the practice of using the Internet and WWW to disseminate information in an attempt to influence a buyer–seller transaction through the direct response approach which personalizes advertising and marketing making the advertising process media rich, dynamic, and interactive. </a:t>
            </a:r>
            <a:endParaRPr/>
          </a:p>
          <a:p>
            <a:pPr indent="0" lvl="0" marL="0" rtl="0" algn="l">
              <a:spcBef>
                <a:spcPts val="0"/>
              </a:spcBef>
              <a:spcAft>
                <a:spcPts val="0"/>
              </a:spcAft>
              <a:buNone/>
            </a:pPr>
            <a:r>
              <a:t/>
            </a:r>
            <a:endParaRPr/>
          </a:p>
        </p:txBody>
      </p:sp>
      <p:sp>
        <p:nvSpPr>
          <p:cNvPr id="251" name="Google Shape;25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Electronic Retailing (e-tailing): </a:t>
            </a:r>
            <a:r>
              <a:rPr lang="en-US"/>
              <a:t>the direct sale of products and services through electronic storefronts or electronic malls, usually designed around an electronic catalog format and/or auctions.</a:t>
            </a:r>
            <a:endParaRPr/>
          </a:p>
          <a:p>
            <a:pPr indent="0" lvl="0" marL="0" rtl="0" algn="l">
              <a:spcBef>
                <a:spcPts val="0"/>
              </a:spcBef>
              <a:spcAft>
                <a:spcPts val="0"/>
              </a:spcAft>
              <a:buNone/>
            </a:pPr>
            <a:r>
              <a:rPr b="1" lang="en-US"/>
              <a:t>Electronic Storefront: </a:t>
            </a:r>
            <a:r>
              <a:rPr lang="en-US"/>
              <a:t>a Web site that represents a single store.</a:t>
            </a:r>
            <a:endParaRPr/>
          </a:p>
          <a:p>
            <a:pPr indent="0" lvl="0" marL="0" rtl="0" algn="l">
              <a:spcBef>
                <a:spcPts val="0"/>
              </a:spcBef>
              <a:spcAft>
                <a:spcPts val="0"/>
              </a:spcAft>
              <a:buNone/>
            </a:pPr>
            <a:r>
              <a:rPr b="1" lang="en-US"/>
              <a:t>Electronic Mall: </a:t>
            </a:r>
            <a:r>
              <a:rPr lang="en-US"/>
              <a:t>(also known as a cybermall or an e-mall) a collection of individual shops grouped under a single Internet address.</a:t>
            </a:r>
            <a:endParaRPr/>
          </a:p>
          <a:p>
            <a:pPr indent="0" lvl="0" marL="0" rtl="0" algn="l">
              <a:spcBef>
                <a:spcPts val="0"/>
              </a:spcBef>
              <a:spcAft>
                <a:spcPts val="0"/>
              </a:spcAft>
              <a:buNone/>
            </a:pPr>
            <a:r>
              <a:rPr b="1" lang="en-US"/>
              <a:t>Two Types of Cybermalls:</a:t>
            </a:r>
            <a:endParaRPr b="1"/>
          </a:p>
          <a:p>
            <a:pPr indent="-171450" lvl="0" marL="171450" rtl="0" algn="l">
              <a:spcBef>
                <a:spcPts val="0"/>
              </a:spcBef>
              <a:spcAft>
                <a:spcPts val="0"/>
              </a:spcAft>
              <a:buClr>
                <a:schemeClr val="dk1"/>
              </a:buClr>
              <a:buSzPts val="1200"/>
              <a:buFont typeface="Arial"/>
              <a:buChar char="•"/>
            </a:pPr>
            <a:r>
              <a:rPr lang="en-US"/>
              <a:t>Referral Malls: (e.g., www.hawaii.com), you cannot buy anything, but instead, you are transferred from the mall to a participating storefront.</a:t>
            </a:r>
            <a:endParaRPr/>
          </a:p>
          <a:p>
            <a:pPr indent="-171450" lvl="0" marL="171450" rtl="0" algn="l">
              <a:spcBef>
                <a:spcPts val="0"/>
              </a:spcBef>
              <a:spcAft>
                <a:spcPts val="0"/>
              </a:spcAft>
              <a:buClr>
                <a:schemeClr val="dk1"/>
              </a:buClr>
              <a:buSzPts val="1200"/>
              <a:buFont typeface="Arial"/>
              <a:buChar char="•"/>
            </a:pPr>
            <a:r>
              <a:rPr lang="en-US"/>
              <a:t>A Cybermall (e.g., http://shopping .google.com) where you can actually make a purchase. You might shop from several stores, but you make only one purchase transaction at the end.</a:t>
            </a:r>
            <a:endParaRPr/>
          </a:p>
        </p:txBody>
      </p:sp>
      <p:sp>
        <p:nvSpPr>
          <p:cNvPr id="259" name="Google Shape;25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Disintermediation: </a:t>
            </a:r>
            <a:r>
              <a:rPr lang="en-US"/>
              <a:t>a process whereby intermediaries are eliminated.</a:t>
            </a:r>
            <a:endParaRPr/>
          </a:p>
          <a:p>
            <a:pPr indent="0" lvl="0" marL="0" rtl="0" algn="l">
              <a:spcBef>
                <a:spcPts val="0"/>
              </a:spcBef>
              <a:spcAft>
                <a:spcPts val="0"/>
              </a:spcAft>
              <a:buNone/>
            </a:pPr>
            <a:r>
              <a:rPr b="1" lang="en-US"/>
              <a:t>Intermediaries (or middlemen) Have Two Functions: </a:t>
            </a:r>
            <a:endParaRPr b="1"/>
          </a:p>
          <a:p>
            <a:pPr indent="-171450" lvl="0" marL="171450" rtl="0" algn="l">
              <a:spcBef>
                <a:spcPts val="0"/>
              </a:spcBef>
              <a:spcAft>
                <a:spcPts val="0"/>
              </a:spcAft>
              <a:buClr>
                <a:schemeClr val="dk1"/>
              </a:buClr>
              <a:buSzPts val="1200"/>
              <a:buFont typeface="Arial"/>
              <a:buChar char="•"/>
            </a:pPr>
            <a:r>
              <a:rPr lang="en-US"/>
              <a:t>they provide information, and this function can be fully automated and most likely will be assumed by e-marketplaces and portals that provide information for free.</a:t>
            </a:r>
            <a:endParaRPr/>
          </a:p>
          <a:p>
            <a:pPr indent="-171450" lvl="0" marL="171450" rtl="0" algn="l">
              <a:spcBef>
                <a:spcPts val="0"/>
              </a:spcBef>
              <a:spcAft>
                <a:spcPts val="0"/>
              </a:spcAft>
              <a:buClr>
                <a:schemeClr val="dk1"/>
              </a:buClr>
              <a:buSzPts val="1200"/>
              <a:buFont typeface="Arial"/>
              <a:buChar char="•"/>
            </a:pPr>
            <a:r>
              <a:rPr lang="en-US"/>
              <a:t>they perform value-added services such as consulting.</a:t>
            </a:r>
            <a:endParaRPr/>
          </a:p>
          <a:p>
            <a:pPr indent="0" lvl="0" marL="0" rtl="0" algn="l">
              <a:spcBef>
                <a:spcPts val="0"/>
              </a:spcBef>
              <a:spcAft>
                <a:spcPts val="0"/>
              </a:spcAft>
              <a:buNone/>
            </a:pPr>
            <a:r>
              <a:rPr b="1" lang="en-US"/>
              <a:t>Cyberbanking (or Electronic Banking): </a:t>
            </a:r>
            <a:r>
              <a:rPr lang="en-US"/>
              <a:t>involves conducting various banking activities from home, at a place of business, or on the road instead of at a physical bank location. It include capabilities ranging from paying bills to applying for a loan.</a:t>
            </a:r>
            <a:endParaRPr/>
          </a:p>
          <a:p>
            <a:pPr indent="0" lvl="0" marL="0" rtl="0" algn="l">
              <a:spcBef>
                <a:spcPts val="0"/>
              </a:spcBef>
              <a:spcAft>
                <a:spcPts val="0"/>
              </a:spcAft>
              <a:buNone/>
            </a:pPr>
            <a:r>
              <a:rPr b="1" lang="en-US"/>
              <a:t>Online Securities Trading: </a:t>
            </a:r>
            <a:r>
              <a:rPr lang="en-US"/>
              <a:t>the use of computers to trade stocks, bonds, and other financial instruments. (e.g., E*Trade, Ameritrade, etc.) which is cheaper than a full-service or discount broker.</a:t>
            </a:r>
            <a:endParaRPr/>
          </a:p>
          <a:p>
            <a:pPr indent="0" lvl="0" marL="0" rtl="0" algn="l">
              <a:spcBef>
                <a:spcPts val="0"/>
              </a:spcBef>
              <a:spcAft>
                <a:spcPts val="0"/>
              </a:spcAft>
              <a:buNone/>
            </a:pPr>
            <a:r>
              <a:rPr b="1" lang="en-US"/>
              <a:t>Online Job Market: </a:t>
            </a:r>
            <a:r>
              <a:rPr lang="en-US"/>
              <a:t>Companies and government agencies advertise available positions, accept resumes, and take applications via the Internet while job seekers use the online job market to reply online to employment ads, to place resumes on various sites, and to use recruiting firms (e.g., www.monster.com, www.simplyhired.com, www.linkedin.com, and www.truecareers.com).</a:t>
            </a:r>
            <a:endParaRPr/>
          </a:p>
          <a:p>
            <a:pPr indent="0" lvl="0" marL="0" rtl="0" algn="l">
              <a:spcBef>
                <a:spcPts val="0"/>
              </a:spcBef>
              <a:spcAft>
                <a:spcPts val="0"/>
              </a:spcAft>
              <a:buNone/>
            </a:pPr>
            <a:r>
              <a:rPr b="1" lang="en-US"/>
              <a:t>Travel Services: </a:t>
            </a:r>
            <a:r>
              <a:rPr lang="en-US"/>
              <a:t>use of the Internet and WWW to plan, explore, and arrange almost any trip economically allowing customers to purchase airline tickets, reserve hotel rooms, and rent cars.</a:t>
            </a:r>
            <a:endParaRPr/>
          </a:p>
          <a:p>
            <a:pPr indent="0" lvl="0" marL="0" rtl="0" algn="l">
              <a:spcBef>
                <a:spcPts val="0"/>
              </a:spcBef>
              <a:spcAft>
                <a:spcPts val="0"/>
              </a:spcAft>
              <a:buNone/>
            </a:pPr>
            <a:r>
              <a:rPr b="1" lang="en-US"/>
              <a:t>Online Advertising: </a:t>
            </a:r>
            <a:r>
              <a:rPr lang="en-US"/>
              <a:t>the practice of using the Internet and WWW to disseminate information in an attempt to influence a buyer–seller transaction through the direct response approach which personalizes advertising and marketing making the advertising process media rich, dynamic, and interactive.</a:t>
            </a:r>
            <a:endParaRPr/>
          </a:p>
        </p:txBody>
      </p:sp>
      <p:sp>
        <p:nvSpPr>
          <p:cNvPr id="266" name="Google Shape;26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8b03fc973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48b03fc973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Disintermediation: </a:t>
            </a:r>
            <a:r>
              <a:rPr lang="en-US"/>
              <a:t>a process whereby intermediaries are eliminated.</a:t>
            </a:r>
            <a:endParaRPr/>
          </a:p>
          <a:p>
            <a:pPr indent="0" lvl="0" marL="0" rtl="0" algn="l">
              <a:spcBef>
                <a:spcPts val="0"/>
              </a:spcBef>
              <a:spcAft>
                <a:spcPts val="0"/>
              </a:spcAft>
              <a:buNone/>
            </a:pPr>
            <a:r>
              <a:rPr b="1" lang="en-US"/>
              <a:t>Intermediaries (or middlemen) Have Two Functions: </a:t>
            </a:r>
            <a:endParaRPr b="1"/>
          </a:p>
          <a:p>
            <a:pPr indent="-171450" lvl="0" marL="171450" rtl="0" algn="l">
              <a:spcBef>
                <a:spcPts val="0"/>
              </a:spcBef>
              <a:spcAft>
                <a:spcPts val="0"/>
              </a:spcAft>
              <a:buClr>
                <a:schemeClr val="dk1"/>
              </a:buClr>
              <a:buSzPts val="1200"/>
              <a:buFont typeface="Arial"/>
              <a:buChar char="•"/>
            </a:pPr>
            <a:r>
              <a:rPr lang="en-US"/>
              <a:t>they provide information, and this function can be fully automated and most likely will be assumed by e-marketplaces and portals that provide information for free.</a:t>
            </a:r>
            <a:endParaRPr/>
          </a:p>
          <a:p>
            <a:pPr indent="-171450" lvl="0" marL="171450" rtl="0" algn="l">
              <a:spcBef>
                <a:spcPts val="0"/>
              </a:spcBef>
              <a:spcAft>
                <a:spcPts val="0"/>
              </a:spcAft>
              <a:buClr>
                <a:schemeClr val="dk1"/>
              </a:buClr>
              <a:buSzPts val="1200"/>
              <a:buFont typeface="Arial"/>
              <a:buChar char="•"/>
            </a:pPr>
            <a:r>
              <a:rPr lang="en-US"/>
              <a:t>they perform value-added services such as consulting.</a:t>
            </a:r>
            <a:endParaRPr/>
          </a:p>
          <a:p>
            <a:pPr indent="0" lvl="0" marL="0" rtl="0" algn="l">
              <a:spcBef>
                <a:spcPts val="0"/>
              </a:spcBef>
              <a:spcAft>
                <a:spcPts val="0"/>
              </a:spcAft>
              <a:buNone/>
            </a:pPr>
            <a:r>
              <a:rPr b="1" lang="en-US"/>
              <a:t>Cyberbanking (or Electronic Banking): </a:t>
            </a:r>
            <a:r>
              <a:rPr lang="en-US"/>
              <a:t>involves conducting various banking activities from home, at a place of business, or on the road instead of at a physical bank location. It include capabilities ranging from paying bills to applying for a loan.</a:t>
            </a:r>
            <a:endParaRPr/>
          </a:p>
          <a:p>
            <a:pPr indent="0" lvl="0" marL="0" rtl="0" algn="l">
              <a:spcBef>
                <a:spcPts val="0"/>
              </a:spcBef>
              <a:spcAft>
                <a:spcPts val="0"/>
              </a:spcAft>
              <a:buNone/>
            </a:pPr>
            <a:r>
              <a:rPr b="1" lang="en-US"/>
              <a:t>Online Securities Trading: </a:t>
            </a:r>
            <a:r>
              <a:rPr lang="en-US"/>
              <a:t>the use of computers to trade stocks, bonds, and other financial instruments. (e.g., E*Trade, Ameritrade, etc.) which is cheaper than a full-service or discount broker.</a:t>
            </a:r>
            <a:endParaRPr/>
          </a:p>
          <a:p>
            <a:pPr indent="0" lvl="0" marL="0" rtl="0" algn="l">
              <a:spcBef>
                <a:spcPts val="0"/>
              </a:spcBef>
              <a:spcAft>
                <a:spcPts val="0"/>
              </a:spcAft>
              <a:buNone/>
            </a:pPr>
            <a:r>
              <a:rPr b="1" lang="en-US"/>
              <a:t>Online Job Market: </a:t>
            </a:r>
            <a:r>
              <a:rPr lang="en-US"/>
              <a:t>Companies and government agencies advertise available positions, accept resumes, and take applications via the Internet while job seekers use the online job market to reply online to employment ads, to place resumes on various sites, and to use recruiting firms (e.g., www.monster.com, www.simplyhired.com, www.linkedin.com, and www.truecareers.com).</a:t>
            </a:r>
            <a:endParaRPr/>
          </a:p>
          <a:p>
            <a:pPr indent="0" lvl="0" marL="0" rtl="0" algn="l">
              <a:spcBef>
                <a:spcPts val="0"/>
              </a:spcBef>
              <a:spcAft>
                <a:spcPts val="0"/>
              </a:spcAft>
              <a:buNone/>
            </a:pPr>
            <a:r>
              <a:rPr b="1" lang="en-US"/>
              <a:t>Travel Services: </a:t>
            </a:r>
            <a:r>
              <a:rPr lang="en-US"/>
              <a:t>use of the Internet and WWW to plan, explore, and arrange almost any trip economically allowing customers to purchase airline tickets, reserve hotel rooms, and rent cars.</a:t>
            </a:r>
            <a:endParaRPr/>
          </a:p>
          <a:p>
            <a:pPr indent="0" lvl="0" marL="0" rtl="0" algn="l">
              <a:spcBef>
                <a:spcPts val="0"/>
              </a:spcBef>
              <a:spcAft>
                <a:spcPts val="0"/>
              </a:spcAft>
              <a:buNone/>
            </a:pPr>
            <a:r>
              <a:rPr b="1" lang="en-US"/>
              <a:t>Online Advertising: </a:t>
            </a:r>
            <a:r>
              <a:rPr lang="en-US"/>
              <a:t>the practice of using the Internet and WWW to disseminate information in an attempt to influence a buyer–seller transaction through the direct response approach which personalizes advertising and marketing making the advertising process media rich, dynamic, and interactive.</a:t>
            </a:r>
            <a:endParaRPr/>
          </a:p>
        </p:txBody>
      </p:sp>
      <p:sp>
        <p:nvSpPr>
          <p:cNvPr id="273" name="Google Shape;273;g248b03fc973_0_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Online Advertising: </a:t>
            </a:r>
            <a:r>
              <a:rPr lang="en-US"/>
              <a:t>the practice of using the Internet and WWW to disseminate information in an attempt to influence a buyer–seller transaction through the direct response approach which personalizes advertising and marketing making the advertising process media rich, dynamic, and interactive. </a:t>
            </a:r>
            <a:endParaRPr/>
          </a:p>
          <a:p>
            <a:pPr indent="0" lvl="0" marL="0" rtl="0" algn="l">
              <a:spcBef>
                <a:spcPts val="0"/>
              </a:spcBef>
              <a:spcAft>
                <a:spcPts val="0"/>
              </a:spcAft>
              <a:buNone/>
            </a:pPr>
            <a:r>
              <a:rPr b="1" lang="en-US"/>
              <a:t>Advantages of Online Advertising: </a:t>
            </a:r>
            <a:endParaRPr b="1"/>
          </a:p>
          <a:p>
            <a:pPr indent="-171450" lvl="0" marL="171450" rtl="0" algn="l">
              <a:spcBef>
                <a:spcPts val="0"/>
              </a:spcBef>
              <a:spcAft>
                <a:spcPts val="0"/>
              </a:spcAft>
              <a:buClr>
                <a:schemeClr val="dk1"/>
              </a:buClr>
              <a:buSzPts val="1200"/>
              <a:buFont typeface="Arial"/>
              <a:buChar char="•"/>
            </a:pPr>
            <a:r>
              <a:rPr lang="en-US"/>
              <a:t>Updated any time at minimal cost </a:t>
            </a:r>
            <a:endParaRPr/>
          </a:p>
          <a:p>
            <a:pPr indent="-171450" lvl="0" marL="171450" rtl="0" algn="l">
              <a:spcBef>
                <a:spcPts val="0"/>
              </a:spcBef>
              <a:spcAft>
                <a:spcPts val="0"/>
              </a:spcAft>
              <a:buClr>
                <a:schemeClr val="dk1"/>
              </a:buClr>
              <a:buSzPts val="1200"/>
              <a:buFont typeface="Arial"/>
              <a:buChar char="•"/>
            </a:pPr>
            <a:r>
              <a:rPr lang="en-US"/>
              <a:t>Reach very large numbers of potential buyers all over the world</a:t>
            </a:r>
            <a:endParaRPr/>
          </a:p>
          <a:p>
            <a:pPr indent="-171450" lvl="0" marL="171450" rtl="0" algn="l">
              <a:spcBef>
                <a:spcPts val="0"/>
              </a:spcBef>
              <a:spcAft>
                <a:spcPts val="0"/>
              </a:spcAft>
              <a:buClr>
                <a:schemeClr val="dk1"/>
              </a:buClr>
              <a:buSzPts val="1200"/>
              <a:buFont typeface="Arial"/>
              <a:buChar char="•"/>
            </a:pPr>
            <a:r>
              <a:rPr lang="en-US"/>
              <a:t>Generally cheaper than radio, television, and print ads</a:t>
            </a:r>
            <a:endParaRPr/>
          </a:p>
          <a:p>
            <a:pPr indent="-171450" lvl="0" marL="171450" rtl="0" algn="l">
              <a:spcBef>
                <a:spcPts val="0"/>
              </a:spcBef>
              <a:spcAft>
                <a:spcPts val="0"/>
              </a:spcAft>
              <a:buClr>
                <a:schemeClr val="dk1"/>
              </a:buClr>
              <a:buSzPts val="1200"/>
              <a:buFont typeface="Arial"/>
              <a:buChar char="•"/>
            </a:pPr>
            <a:r>
              <a:rPr lang="en-US"/>
              <a:t>Interactive and targeted to specific interest groups and/or individuals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t/>
            </a:r>
            <a:endParaRPr/>
          </a:p>
        </p:txBody>
      </p:sp>
      <p:sp>
        <p:nvSpPr>
          <p:cNvPr id="280" name="Google Shape;28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Banner Ads: </a:t>
            </a:r>
            <a:r>
              <a:rPr lang="en-US"/>
              <a:t>electronic billboards containing a short text, graphics, video clips, or sound to promote a product or a vendor.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Characteristics of Banner Ads:</a:t>
            </a:r>
            <a:endParaRPr b="1"/>
          </a:p>
          <a:p>
            <a:pPr indent="-228600" lvl="0" marL="228600" rtl="0" algn="l">
              <a:spcBef>
                <a:spcPts val="0"/>
              </a:spcBef>
              <a:spcAft>
                <a:spcPts val="0"/>
              </a:spcAft>
              <a:buClr>
                <a:schemeClr val="dk1"/>
              </a:buClr>
              <a:buSzPts val="1200"/>
              <a:buFont typeface="Calibri"/>
              <a:buAutoNum type="arabicPeriod"/>
            </a:pPr>
            <a:r>
              <a:rPr lang="en-US"/>
              <a:t>the most common form of advertising on the Internet</a:t>
            </a:r>
            <a:endParaRPr/>
          </a:p>
          <a:p>
            <a:pPr indent="-228600" lvl="0" marL="228600" rtl="0" algn="l">
              <a:spcBef>
                <a:spcPts val="0"/>
              </a:spcBef>
              <a:spcAft>
                <a:spcPts val="0"/>
              </a:spcAft>
              <a:buClr>
                <a:schemeClr val="dk1"/>
              </a:buClr>
              <a:buSzPts val="1200"/>
              <a:buFont typeface="Calibri"/>
              <a:buAutoNum type="arabicPeriod"/>
            </a:pPr>
            <a:r>
              <a:rPr lang="en-US"/>
              <a:t>customized to a target audience</a:t>
            </a:r>
            <a:endParaRPr/>
          </a:p>
          <a:p>
            <a:pPr indent="-228600" lvl="0" marL="228600" rtl="0" algn="l">
              <a:spcBef>
                <a:spcPts val="0"/>
              </a:spcBef>
              <a:spcAft>
                <a:spcPts val="0"/>
              </a:spcAft>
              <a:buClr>
                <a:schemeClr val="dk1"/>
              </a:buClr>
              <a:buSzPts val="1200"/>
              <a:buFont typeface="Calibri"/>
              <a:buAutoNum type="arabicPeriod"/>
            </a:pPr>
            <a:r>
              <a:rPr lang="en-US"/>
              <a:t>convey only limited information because of their small size</a:t>
            </a:r>
            <a:endParaRPr/>
          </a:p>
          <a:p>
            <a:pPr indent="-228600" lvl="0" marL="228600" rtl="0" algn="l">
              <a:spcBef>
                <a:spcPts val="0"/>
              </a:spcBef>
              <a:spcAft>
                <a:spcPts val="0"/>
              </a:spcAft>
              <a:buClr>
                <a:schemeClr val="dk1"/>
              </a:buClr>
              <a:buSzPts val="1200"/>
              <a:buFont typeface="Calibri"/>
              <a:buAutoNum type="arabicPeriod"/>
            </a:pPr>
            <a:r>
              <a:rPr lang="en-US"/>
              <a:t>many viewers simply ignore them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Pop-Up Ad: </a:t>
            </a:r>
            <a:r>
              <a:rPr lang="en-US"/>
              <a:t>an Internet ad that appears in front of the current browser window.</a:t>
            </a:r>
            <a:endParaRPr/>
          </a:p>
          <a:p>
            <a:pPr indent="0" lvl="0" marL="0" rtl="0" algn="l">
              <a:spcBef>
                <a:spcPts val="0"/>
              </a:spcBef>
              <a:spcAft>
                <a:spcPts val="0"/>
              </a:spcAft>
              <a:buNone/>
            </a:pPr>
            <a:r>
              <a:rPr b="1" lang="en-US"/>
              <a:t>Pop-Under Ad: </a:t>
            </a:r>
            <a:r>
              <a:rPr lang="en-US"/>
              <a:t>an Internet ad appears underneath the active window; when users close the active window, they see the ad.</a:t>
            </a:r>
            <a:endParaRPr/>
          </a:p>
          <a:p>
            <a:pPr indent="0" lvl="0" marL="0" rtl="0" algn="l">
              <a:spcBef>
                <a:spcPts val="0"/>
              </a:spcBef>
              <a:spcAft>
                <a:spcPts val="0"/>
              </a:spcAft>
              <a:buNone/>
            </a:pPr>
            <a:r>
              <a:rPr b="1" lang="en-US"/>
              <a:t>Spam: </a:t>
            </a:r>
            <a:r>
              <a:rPr lang="en-US"/>
              <a:t>indiscriminate distribution of electronic ads without the permission of the receiver.</a:t>
            </a:r>
            <a:endParaRPr/>
          </a:p>
          <a:p>
            <a:pPr indent="0" lvl="0" marL="0" rtl="0" algn="l">
              <a:spcBef>
                <a:spcPts val="0"/>
              </a:spcBef>
              <a:spcAft>
                <a:spcPts val="0"/>
              </a:spcAft>
              <a:buNone/>
            </a:pPr>
            <a:r>
              <a:rPr b="1" lang="en-US"/>
              <a:t>Permission Marketing: </a:t>
            </a:r>
            <a:r>
              <a:rPr lang="en-US"/>
              <a:t>asks consumers to give their permission to voluntarily accept online advertising and e-mail.</a:t>
            </a:r>
            <a:endParaRPr/>
          </a:p>
          <a:p>
            <a:pPr indent="0" lvl="0" marL="0" rtl="0" algn="l">
              <a:spcBef>
                <a:spcPts val="0"/>
              </a:spcBef>
              <a:spcAft>
                <a:spcPts val="0"/>
              </a:spcAft>
              <a:buNone/>
            </a:pPr>
            <a:r>
              <a:rPr b="1" lang="en-US"/>
              <a:t>Viral Marketing: </a:t>
            </a:r>
            <a:r>
              <a:rPr lang="en-US"/>
              <a:t>online word-of-mouth marketing including messages forwarded to friends, family members, and other acquaintances suggesting they “check this out" which enables companies to build brand awareness at a minimal cost without having to spam millions of uninterested users.</a:t>
            </a:r>
            <a:endParaRPr/>
          </a:p>
        </p:txBody>
      </p:sp>
      <p:sp>
        <p:nvSpPr>
          <p:cNvPr id="287" name="Google Shape;28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8b03fc973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248b03fc973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Banner Ads: </a:t>
            </a:r>
            <a:r>
              <a:rPr lang="en-US"/>
              <a:t>electronic billboards containing a short text, graphics, video clips, or sound to promote a product or a vendor.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Characteristics of Banner Ads:</a:t>
            </a:r>
            <a:endParaRPr b="1"/>
          </a:p>
          <a:p>
            <a:pPr indent="-228600" lvl="0" marL="228600" rtl="0" algn="l">
              <a:spcBef>
                <a:spcPts val="0"/>
              </a:spcBef>
              <a:spcAft>
                <a:spcPts val="0"/>
              </a:spcAft>
              <a:buClr>
                <a:schemeClr val="dk1"/>
              </a:buClr>
              <a:buSzPts val="1200"/>
              <a:buFont typeface="Calibri"/>
              <a:buAutoNum type="arabicPeriod"/>
            </a:pPr>
            <a:r>
              <a:rPr lang="en-US"/>
              <a:t>the most common form of advertising on the Internet</a:t>
            </a:r>
            <a:endParaRPr/>
          </a:p>
          <a:p>
            <a:pPr indent="-228600" lvl="0" marL="228600" rtl="0" algn="l">
              <a:spcBef>
                <a:spcPts val="0"/>
              </a:spcBef>
              <a:spcAft>
                <a:spcPts val="0"/>
              </a:spcAft>
              <a:buClr>
                <a:schemeClr val="dk1"/>
              </a:buClr>
              <a:buSzPts val="1200"/>
              <a:buFont typeface="Calibri"/>
              <a:buAutoNum type="arabicPeriod"/>
            </a:pPr>
            <a:r>
              <a:rPr lang="en-US"/>
              <a:t>customized to a target audience</a:t>
            </a:r>
            <a:endParaRPr/>
          </a:p>
          <a:p>
            <a:pPr indent="-228600" lvl="0" marL="228600" rtl="0" algn="l">
              <a:spcBef>
                <a:spcPts val="0"/>
              </a:spcBef>
              <a:spcAft>
                <a:spcPts val="0"/>
              </a:spcAft>
              <a:buClr>
                <a:schemeClr val="dk1"/>
              </a:buClr>
              <a:buSzPts val="1200"/>
              <a:buFont typeface="Calibri"/>
              <a:buAutoNum type="arabicPeriod"/>
            </a:pPr>
            <a:r>
              <a:rPr lang="en-US"/>
              <a:t>convey only limited information because of their small size</a:t>
            </a:r>
            <a:endParaRPr/>
          </a:p>
          <a:p>
            <a:pPr indent="-228600" lvl="0" marL="228600" rtl="0" algn="l">
              <a:spcBef>
                <a:spcPts val="0"/>
              </a:spcBef>
              <a:spcAft>
                <a:spcPts val="0"/>
              </a:spcAft>
              <a:buClr>
                <a:schemeClr val="dk1"/>
              </a:buClr>
              <a:buSzPts val="1200"/>
              <a:buFont typeface="Calibri"/>
              <a:buAutoNum type="arabicPeriod"/>
            </a:pPr>
            <a:r>
              <a:rPr lang="en-US"/>
              <a:t>many viewers simply ignore them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Pop-Up Ad: </a:t>
            </a:r>
            <a:r>
              <a:rPr lang="en-US"/>
              <a:t>an Internet ad that appears in front of the current browser window.</a:t>
            </a:r>
            <a:endParaRPr/>
          </a:p>
          <a:p>
            <a:pPr indent="0" lvl="0" marL="0" rtl="0" algn="l">
              <a:spcBef>
                <a:spcPts val="0"/>
              </a:spcBef>
              <a:spcAft>
                <a:spcPts val="0"/>
              </a:spcAft>
              <a:buNone/>
            </a:pPr>
            <a:r>
              <a:rPr b="1" lang="en-US"/>
              <a:t>Pop-Under Ad: </a:t>
            </a:r>
            <a:r>
              <a:rPr lang="en-US"/>
              <a:t>an Internet ad appears underneath the active window; when users close the active window, they see the ad.</a:t>
            </a:r>
            <a:endParaRPr/>
          </a:p>
          <a:p>
            <a:pPr indent="0" lvl="0" marL="0" rtl="0" algn="l">
              <a:spcBef>
                <a:spcPts val="0"/>
              </a:spcBef>
              <a:spcAft>
                <a:spcPts val="0"/>
              </a:spcAft>
              <a:buNone/>
            </a:pPr>
            <a:r>
              <a:rPr b="1" lang="en-US"/>
              <a:t>Spam: </a:t>
            </a:r>
            <a:r>
              <a:rPr lang="en-US"/>
              <a:t>indiscriminate distribution of electronic ads without the permission of the receiver.</a:t>
            </a:r>
            <a:endParaRPr/>
          </a:p>
          <a:p>
            <a:pPr indent="0" lvl="0" marL="0" rtl="0" algn="l">
              <a:spcBef>
                <a:spcPts val="0"/>
              </a:spcBef>
              <a:spcAft>
                <a:spcPts val="0"/>
              </a:spcAft>
              <a:buNone/>
            </a:pPr>
            <a:r>
              <a:rPr b="1" lang="en-US"/>
              <a:t>Permission Marketing: </a:t>
            </a:r>
            <a:r>
              <a:rPr lang="en-US"/>
              <a:t>asks consumers to give their permission to voluntarily accept online advertising and e-mail.</a:t>
            </a:r>
            <a:endParaRPr/>
          </a:p>
          <a:p>
            <a:pPr indent="0" lvl="0" marL="0" rtl="0" algn="l">
              <a:spcBef>
                <a:spcPts val="0"/>
              </a:spcBef>
              <a:spcAft>
                <a:spcPts val="0"/>
              </a:spcAft>
              <a:buNone/>
            </a:pPr>
            <a:r>
              <a:rPr b="1" lang="en-US"/>
              <a:t>Viral Marketing: </a:t>
            </a:r>
            <a:r>
              <a:rPr lang="en-US"/>
              <a:t>online word-of-mouth marketing including messages forwarded to friends, family members, and other acquaintances suggesting they “check this out" which enables companies to build brand awareness at a minimal cost without having to spam millions of uninterested users.</a:t>
            </a:r>
            <a:endParaRPr/>
          </a:p>
        </p:txBody>
      </p:sp>
      <p:sp>
        <p:nvSpPr>
          <p:cNvPr id="294" name="Google Shape;294;g248b03fc973_0_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Two Most Significant E-Tailing Issues:</a:t>
            </a:r>
            <a:endParaRPr b="1"/>
          </a:p>
          <a:p>
            <a:pPr indent="-228600" lvl="0" marL="228600" rtl="0" algn="l">
              <a:spcBef>
                <a:spcPts val="0"/>
              </a:spcBef>
              <a:spcAft>
                <a:spcPts val="0"/>
              </a:spcAft>
              <a:buClr>
                <a:schemeClr val="dk1"/>
              </a:buClr>
              <a:buSzPts val="1200"/>
              <a:buFont typeface="Calibri"/>
              <a:buAutoNum type="arabicPeriod"/>
            </a:pPr>
            <a:r>
              <a:rPr lang="en-US"/>
              <a:t>Channel Conflict</a:t>
            </a:r>
            <a:endParaRPr/>
          </a:p>
          <a:p>
            <a:pPr indent="-228600" lvl="0" marL="228600" rtl="0" algn="l">
              <a:spcBef>
                <a:spcPts val="0"/>
              </a:spcBef>
              <a:spcAft>
                <a:spcPts val="0"/>
              </a:spcAft>
              <a:buClr>
                <a:schemeClr val="dk1"/>
              </a:buClr>
              <a:buSzPts val="1200"/>
              <a:buFont typeface="Calibri"/>
              <a:buAutoNum type="arabicPeriod"/>
            </a:pPr>
            <a:r>
              <a:rPr lang="en-US"/>
              <a:t>Fulfillment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Channel Conflict: </a:t>
            </a:r>
            <a:r>
              <a:rPr lang="en-US"/>
              <a:t>a situation in which clicks-and-mortar companies face a conflict with their regular distributors when they begin selling directly to customers online. These conflicts can arise in areas such as pricing, resource allocation (e.g., how much money to spend on advertising).</a:t>
            </a:r>
            <a:endParaRPr/>
          </a:p>
          <a:p>
            <a:pPr indent="0" lvl="0" marL="0" rtl="0" algn="l">
              <a:spcBef>
                <a:spcPts val="0"/>
              </a:spcBef>
              <a:spcAft>
                <a:spcPts val="0"/>
              </a:spcAft>
              <a:buNone/>
            </a:pPr>
            <a:r>
              <a:rPr b="1" lang="en-US"/>
              <a:t>Multichanneling (or omni-channeling): </a:t>
            </a:r>
            <a:r>
              <a:rPr lang="en-US"/>
              <a:t>a process in which companies integrate their online and offline channels creating the opportunity for 'showrooming.'</a:t>
            </a:r>
            <a:endParaRPr/>
          </a:p>
          <a:p>
            <a:pPr indent="0" lvl="0" marL="0" rtl="0" algn="l">
              <a:spcBef>
                <a:spcPts val="0"/>
              </a:spcBef>
              <a:spcAft>
                <a:spcPts val="0"/>
              </a:spcAft>
              <a:buNone/>
            </a:pPr>
            <a:r>
              <a:rPr b="1" lang="en-US"/>
              <a:t>Showrooming: </a:t>
            </a:r>
            <a:r>
              <a:rPr lang="en-US"/>
              <a:t>occurs when shoppers visit a brick-and-mortar store to examine a product in person then conduct research about the product on their smartphones. In these situations customers often purchase the product from the Web site of a competitor of the store they are visiting.</a:t>
            </a:r>
            <a:endParaRPr/>
          </a:p>
          <a:p>
            <a:pPr indent="0" lvl="0" marL="0" rtl="0" algn="l">
              <a:spcBef>
                <a:spcPts val="0"/>
              </a:spcBef>
              <a:spcAft>
                <a:spcPts val="0"/>
              </a:spcAft>
              <a:buNone/>
            </a:pPr>
            <a:r>
              <a:rPr b="1" lang="en-US"/>
              <a:t>Order Fulfillment: </a:t>
            </a:r>
            <a:r>
              <a:rPr lang="en-US"/>
              <a:t>when a company sells directly to customers, it is involved in various order-fulfillment activities including: quickly finding the products to be shipped; packing orders; arranging for the packages to be delivered speedily to the customer’s door; collect the money from each customer; handle the return of unwanted or defective products.</a:t>
            </a:r>
            <a:endParaRPr/>
          </a:p>
        </p:txBody>
      </p:sp>
      <p:sp>
        <p:nvSpPr>
          <p:cNvPr id="308" name="Google Shape;30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8b03fc973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248b03fc973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Two Most Significant E-Tailing Issues:</a:t>
            </a:r>
            <a:endParaRPr b="1"/>
          </a:p>
          <a:p>
            <a:pPr indent="-228600" lvl="0" marL="228600" rtl="0" algn="l">
              <a:spcBef>
                <a:spcPts val="0"/>
              </a:spcBef>
              <a:spcAft>
                <a:spcPts val="0"/>
              </a:spcAft>
              <a:buClr>
                <a:schemeClr val="dk1"/>
              </a:buClr>
              <a:buSzPts val="1200"/>
              <a:buFont typeface="Calibri"/>
              <a:buAutoNum type="arabicPeriod"/>
            </a:pPr>
            <a:r>
              <a:rPr lang="en-US"/>
              <a:t>Channel Conflict</a:t>
            </a:r>
            <a:endParaRPr/>
          </a:p>
          <a:p>
            <a:pPr indent="-228600" lvl="0" marL="228600" rtl="0" algn="l">
              <a:spcBef>
                <a:spcPts val="0"/>
              </a:spcBef>
              <a:spcAft>
                <a:spcPts val="0"/>
              </a:spcAft>
              <a:buClr>
                <a:schemeClr val="dk1"/>
              </a:buClr>
              <a:buSzPts val="1200"/>
              <a:buFont typeface="Calibri"/>
              <a:buAutoNum type="arabicPeriod"/>
            </a:pPr>
            <a:r>
              <a:rPr lang="en-US"/>
              <a:t>Fulfillment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Channel Conflict: </a:t>
            </a:r>
            <a:r>
              <a:rPr lang="en-US"/>
              <a:t>a situation in which clicks-and-mortar companies face a conflict with their regular distributors when they begin selling directly to customers online. These conflicts can arise in areas such as pricing, resource allocation (e.g., how much money to spend on advertising).</a:t>
            </a:r>
            <a:endParaRPr/>
          </a:p>
          <a:p>
            <a:pPr indent="0" lvl="0" marL="0" rtl="0" algn="l">
              <a:spcBef>
                <a:spcPts val="0"/>
              </a:spcBef>
              <a:spcAft>
                <a:spcPts val="0"/>
              </a:spcAft>
              <a:buNone/>
            </a:pPr>
            <a:r>
              <a:rPr b="1" lang="en-US"/>
              <a:t>Multichanneling (or omni-channeling): </a:t>
            </a:r>
            <a:r>
              <a:rPr lang="en-US"/>
              <a:t>a process in which companies integrate their online and offline channels creating the opportunity for 'showrooming.'</a:t>
            </a:r>
            <a:endParaRPr/>
          </a:p>
          <a:p>
            <a:pPr indent="0" lvl="0" marL="0" rtl="0" algn="l">
              <a:spcBef>
                <a:spcPts val="0"/>
              </a:spcBef>
              <a:spcAft>
                <a:spcPts val="0"/>
              </a:spcAft>
              <a:buNone/>
            </a:pPr>
            <a:r>
              <a:rPr b="1" lang="en-US"/>
              <a:t>Showrooming: </a:t>
            </a:r>
            <a:r>
              <a:rPr lang="en-US"/>
              <a:t>occurs when shoppers visit a brick-and-mortar store to examine a product in person then conduct research about the product on their smartphones. In these situations customers often purchase the product from the Web site of a competitor of the store they are visiting.</a:t>
            </a:r>
            <a:endParaRPr/>
          </a:p>
          <a:p>
            <a:pPr indent="0" lvl="0" marL="0" rtl="0" algn="l">
              <a:spcBef>
                <a:spcPts val="0"/>
              </a:spcBef>
              <a:spcAft>
                <a:spcPts val="0"/>
              </a:spcAft>
              <a:buNone/>
            </a:pPr>
            <a:r>
              <a:rPr b="1" lang="en-US"/>
              <a:t>Order Fulfillment: </a:t>
            </a:r>
            <a:r>
              <a:rPr lang="en-US"/>
              <a:t>when a company sells directly to customers, it is involved in various order-fulfillment activities including: quickly finding the products to be shipped; packing orders; arranging for the packages to be delivered speedily to the customer’s door; collect the money from each customer; handle the return of unwanted or defective products.</a:t>
            </a:r>
            <a:endParaRPr/>
          </a:p>
        </p:txBody>
      </p:sp>
      <p:sp>
        <p:nvSpPr>
          <p:cNvPr id="315" name="Google Shape;315;g248b03fc973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Sell-Side Marketplace Model: </a:t>
            </a:r>
            <a:r>
              <a:rPr lang="en-US"/>
              <a:t>organizations attempt to sell their products or services to other organizations electronically from their own private e-marketplace Web site and/or from a third-party Web site. In the B2B sell-side marketplace the buyer is an organization.</a:t>
            </a:r>
            <a:endParaRPr/>
          </a:p>
          <a:p>
            <a:pPr indent="0" lvl="0" marL="0" rtl="0" algn="l">
              <a:spcBef>
                <a:spcPts val="0"/>
              </a:spcBef>
              <a:spcAft>
                <a:spcPts val="0"/>
              </a:spcAft>
              <a:buNone/>
            </a:pPr>
            <a:r>
              <a:rPr b="1" lang="en-US"/>
              <a:t>Buy-Side Marketplaces Model: </a:t>
            </a:r>
            <a:r>
              <a:rPr lang="en-US"/>
              <a:t>a model in which organizations attempt to procure needed products or services from other organizations electronically. Procurement is the overarching function that describes the activities and processes to acquire goods and services.</a:t>
            </a:r>
            <a:endParaRPr/>
          </a:p>
        </p:txBody>
      </p:sp>
      <p:sp>
        <p:nvSpPr>
          <p:cNvPr id="328" name="Google Shape;32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Sell-Side Marketplace Model: </a:t>
            </a:r>
            <a:r>
              <a:rPr lang="en-US"/>
              <a:t>organizations attempt to sell their products or services to other organizations electronically from their own private e-marketplace Web site and/or from a third-party Web site. In the B2B sell-side marketplace the buyer is an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Key Mechanisms in the Sell-Side Marketplace Model:</a:t>
            </a:r>
            <a:endParaRPr b="1"/>
          </a:p>
          <a:p>
            <a:pPr indent="-171450" lvl="0" marL="171450" rtl="0" algn="l">
              <a:spcBef>
                <a:spcPts val="0"/>
              </a:spcBef>
              <a:spcAft>
                <a:spcPts val="0"/>
              </a:spcAft>
              <a:buClr>
                <a:schemeClr val="dk1"/>
              </a:buClr>
              <a:buSzPts val="1200"/>
              <a:buFont typeface="Arial"/>
              <a:buChar char="•"/>
            </a:pPr>
            <a:r>
              <a:rPr lang="en-US"/>
              <a:t>Forward auctions</a:t>
            </a:r>
            <a:endParaRPr/>
          </a:p>
          <a:p>
            <a:pPr indent="-171450" lvl="0" marL="171450" rtl="0" algn="l">
              <a:spcBef>
                <a:spcPts val="0"/>
              </a:spcBef>
              <a:spcAft>
                <a:spcPts val="0"/>
              </a:spcAft>
              <a:buClr>
                <a:schemeClr val="dk1"/>
              </a:buClr>
              <a:buSzPts val="1200"/>
              <a:buFont typeface="Arial"/>
              <a:buChar char="•"/>
            </a:pPr>
            <a:r>
              <a:rPr lang="en-US"/>
              <a:t>Electronic catalogs customized for each large buyer</a:t>
            </a:r>
            <a:endParaRPr/>
          </a:p>
          <a:p>
            <a:pPr indent="-171450" lvl="0" marL="171450" rtl="0" algn="l">
              <a:spcBef>
                <a:spcPts val="0"/>
              </a:spcBef>
              <a:spcAft>
                <a:spcPts val="0"/>
              </a:spcAft>
              <a:buClr>
                <a:schemeClr val="dk1"/>
              </a:buClr>
              <a:buSzPts val="1200"/>
              <a:buFont typeface="Arial"/>
              <a:buChar char="•"/>
            </a:pPr>
            <a:r>
              <a:rPr lang="en-US"/>
              <a:t>Third-Party Auction Sites (e.g., eBay)</a:t>
            </a:r>
            <a:endParaRPr/>
          </a:p>
          <a:p>
            <a:pPr indent="0" lvl="0" marL="0" rtl="0" algn="l">
              <a:spcBef>
                <a:spcPts val="0"/>
              </a:spcBef>
              <a:spcAft>
                <a:spcPts val="0"/>
              </a:spcAft>
              <a:buNone/>
            </a:pPr>
            <a:r>
              <a:t/>
            </a:r>
            <a:endParaRPr/>
          </a:p>
        </p:txBody>
      </p:sp>
      <p:sp>
        <p:nvSpPr>
          <p:cNvPr id="336" name="Google Shape;33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Buy-Side Marketplaces Model: </a:t>
            </a:r>
            <a:r>
              <a:rPr lang="en-US"/>
              <a:t>a model in which organizations attempt to procure needed products or services from other organizations electronically. Procurement is the overarching function that describes the activities and processes to acquire goods and services.</a:t>
            </a:r>
            <a:endParaRPr/>
          </a:p>
          <a:p>
            <a:pPr indent="0" lvl="0" marL="0" rtl="0" algn="l">
              <a:spcBef>
                <a:spcPts val="0"/>
              </a:spcBef>
              <a:spcAft>
                <a:spcPts val="0"/>
              </a:spcAft>
              <a:buNone/>
            </a:pPr>
            <a:r>
              <a:rPr b="1" lang="en-US"/>
              <a:t>Procurement: </a:t>
            </a:r>
            <a:r>
              <a:rPr lang="en-US"/>
              <a:t>involves the activities necessary to establish requirements, sourcing activities such as market research and vendor evaluation, and negotiation of contracts.</a:t>
            </a:r>
            <a:endParaRPr/>
          </a:p>
          <a:p>
            <a:pPr indent="0" lvl="0" marL="0" rtl="0" algn="l">
              <a:spcBef>
                <a:spcPts val="0"/>
              </a:spcBef>
              <a:spcAft>
                <a:spcPts val="0"/>
              </a:spcAft>
              <a:buNone/>
            </a:pPr>
            <a:r>
              <a:rPr b="1" lang="en-US"/>
              <a:t>Purchasing: </a:t>
            </a:r>
            <a:r>
              <a:rPr lang="en-US"/>
              <a:t>the process of ordering and receiving goods and services and it is a subset of the procurement process.</a:t>
            </a:r>
            <a:endParaRPr/>
          </a:p>
          <a:p>
            <a:pPr indent="0" lvl="0" marL="0" rtl="0" algn="l">
              <a:spcBef>
                <a:spcPts val="0"/>
              </a:spcBef>
              <a:spcAft>
                <a:spcPts val="0"/>
              </a:spcAft>
              <a:buNone/>
            </a:pPr>
            <a:r>
              <a:rPr b="1" lang="en-US"/>
              <a:t>Reverse Auction: </a:t>
            </a:r>
            <a:r>
              <a:rPr lang="en-US"/>
              <a:t>A major method of procuring goods and services in the buy-side model is the reverse auction.</a:t>
            </a:r>
            <a:endParaRPr/>
          </a:p>
          <a:p>
            <a:pPr indent="0" lvl="0" marL="0" rtl="0" algn="l">
              <a:spcBef>
                <a:spcPts val="0"/>
              </a:spcBef>
              <a:spcAft>
                <a:spcPts val="0"/>
              </a:spcAft>
              <a:buNone/>
            </a:pPr>
            <a:r>
              <a:rPr b="1" lang="en-US"/>
              <a:t>E-procurement: </a:t>
            </a:r>
            <a:r>
              <a:rPr lang="en-US"/>
              <a:t>uses reverse auctions, particularly group purchasing.</a:t>
            </a:r>
            <a:endParaRPr/>
          </a:p>
          <a:p>
            <a:pPr indent="0" lvl="0" marL="0" rtl="0" algn="l">
              <a:spcBef>
                <a:spcPts val="0"/>
              </a:spcBef>
              <a:spcAft>
                <a:spcPts val="0"/>
              </a:spcAft>
              <a:buNone/>
            </a:pPr>
            <a:r>
              <a:rPr b="1" lang="en-US"/>
              <a:t>Group Purchasing: </a:t>
            </a:r>
            <a:r>
              <a:rPr lang="en-US"/>
              <a:t>multiple buyers combine their orders so that they constitute a large volume and therefore attract more seller attention and when buyers place their combined orders on a reverse auction, they can negotiate a volume discount.</a:t>
            </a:r>
            <a:endParaRPr/>
          </a:p>
        </p:txBody>
      </p:sp>
      <p:sp>
        <p:nvSpPr>
          <p:cNvPr id="343" name="Google Shape;34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Private Exchanges: </a:t>
            </a:r>
            <a:r>
              <a:rPr lang="en-US"/>
              <a:t>have one buyer and many sellers.</a:t>
            </a:r>
            <a:endParaRPr/>
          </a:p>
          <a:p>
            <a:pPr indent="0" lvl="0" marL="0" rtl="0" algn="l">
              <a:spcBef>
                <a:spcPts val="0"/>
              </a:spcBef>
              <a:spcAft>
                <a:spcPts val="0"/>
              </a:spcAft>
              <a:buNone/>
            </a:pPr>
            <a:r>
              <a:rPr b="1" lang="en-US"/>
              <a:t>Public Exchanges: </a:t>
            </a:r>
            <a:r>
              <a:rPr lang="en-US"/>
              <a:t>Electronic marketplaces that are independently owned by a third party, and they connect many sellers with many buyers which are open to all business organizations and frequently owned and operated by a third party.</a:t>
            </a:r>
            <a:endParaRPr/>
          </a:p>
          <a:p>
            <a:pPr indent="0" lvl="0" marL="0" rtl="0" algn="l">
              <a:spcBef>
                <a:spcPts val="0"/>
              </a:spcBef>
              <a:spcAft>
                <a:spcPts val="0"/>
              </a:spcAft>
              <a:buNone/>
            </a:pPr>
            <a:r>
              <a:rPr b="1" lang="en-US"/>
              <a:t>Electronic Exchanges: </a:t>
            </a:r>
            <a:r>
              <a:rPr lang="en-US"/>
              <a:t>deal in both direct and indirect materials.</a:t>
            </a:r>
            <a:endParaRPr/>
          </a:p>
          <a:p>
            <a:pPr indent="0" lvl="0" marL="0" rtl="0" algn="l">
              <a:spcBef>
                <a:spcPts val="0"/>
              </a:spcBef>
              <a:spcAft>
                <a:spcPts val="0"/>
              </a:spcAft>
              <a:buNone/>
            </a:pPr>
            <a:r>
              <a:rPr b="1" lang="en-US"/>
              <a:t>Direct Materials: </a:t>
            </a:r>
            <a:r>
              <a:rPr lang="en-US"/>
              <a:t>inputs to the manufacturing process, such as safety glass used in automobile windshields and windows.</a:t>
            </a:r>
            <a:endParaRPr/>
          </a:p>
          <a:p>
            <a:pPr indent="0" lvl="0" marL="0" rtl="0" algn="l">
              <a:spcBef>
                <a:spcPts val="0"/>
              </a:spcBef>
              <a:spcAft>
                <a:spcPts val="0"/>
              </a:spcAft>
              <a:buNone/>
            </a:pPr>
            <a:r>
              <a:rPr b="1" lang="en-US"/>
              <a:t>Indirect Materials: </a:t>
            </a:r>
            <a:r>
              <a:rPr lang="en-US"/>
              <a:t>those items, such as office supplies, that are needed for maintenance, operations, and repairs (MRO).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Three Basic Types of Public Exchanges:</a:t>
            </a:r>
            <a:endParaRPr b="1"/>
          </a:p>
          <a:p>
            <a:pPr indent="0" lvl="0" marL="0" rtl="0" algn="l">
              <a:spcBef>
                <a:spcPts val="0"/>
              </a:spcBef>
              <a:spcAft>
                <a:spcPts val="0"/>
              </a:spcAft>
              <a:buNone/>
            </a:pPr>
            <a:r>
              <a:rPr b="1" i="1" lang="en-US"/>
              <a:t>Vertical Exchanges: </a:t>
            </a:r>
            <a:r>
              <a:rPr lang="en-US"/>
              <a:t>connect buyers and sellers in a given industry. </a:t>
            </a:r>
            <a:endParaRPr/>
          </a:p>
          <a:p>
            <a:pPr indent="0" lvl="0" marL="0" rtl="0" algn="l">
              <a:spcBef>
                <a:spcPts val="0"/>
              </a:spcBef>
              <a:spcAft>
                <a:spcPts val="0"/>
              </a:spcAft>
              <a:buNone/>
            </a:pPr>
            <a:r>
              <a:rPr b="1" i="1" lang="en-US"/>
              <a:t>Horizontal Exchanges: </a:t>
            </a:r>
            <a:r>
              <a:rPr lang="en-US"/>
              <a:t>connect buyers and sellers across many industries.</a:t>
            </a:r>
            <a:endParaRPr/>
          </a:p>
          <a:p>
            <a:pPr indent="0" lvl="0" marL="0" rtl="0" algn="l">
              <a:spcBef>
                <a:spcPts val="0"/>
              </a:spcBef>
              <a:spcAft>
                <a:spcPts val="0"/>
              </a:spcAft>
              <a:buNone/>
            </a:pPr>
            <a:r>
              <a:rPr b="1" i="1" lang="en-US"/>
              <a:t>Functional Exchanges: </a:t>
            </a:r>
            <a:r>
              <a:rPr lang="en-US"/>
              <a:t>needed services such as temporary help/labor or extra office space are traded on an “as-needed” basis.</a:t>
            </a:r>
            <a:endParaRPr/>
          </a:p>
        </p:txBody>
      </p:sp>
      <p:sp>
        <p:nvSpPr>
          <p:cNvPr id="350" name="Google Shape;35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Public Exchanges: </a:t>
            </a:r>
            <a:r>
              <a:rPr lang="en-US"/>
              <a:t>Electronic marketplaces that are independently owned by a third party, and they connect many sellers with many buyers which are open to all business organizations and frequently owned and operated by a third party.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Three Basic Types of Public Exchanges:</a:t>
            </a:r>
            <a:endParaRPr b="1"/>
          </a:p>
          <a:p>
            <a:pPr indent="0" lvl="0" marL="0" rtl="0" algn="l">
              <a:spcBef>
                <a:spcPts val="0"/>
              </a:spcBef>
              <a:spcAft>
                <a:spcPts val="0"/>
              </a:spcAft>
              <a:buNone/>
            </a:pPr>
            <a:r>
              <a:rPr b="1" i="1" lang="en-US"/>
              <a:t>Vertical Exchanges: </a:t>
            </a:r>
            <a:r>
              <a:rPr lang="en-US"/>
              <a:t>connect buyers and sellers in a given industry. </a:t>
            </a:r>
            <a:endParaRPr/>
          </a:p>
          <a:p>
            <a:pPr indent="0" lvl="0" marL="0" rtl="0" algn="l">
              <a:spcBef>
                <a:spcPts val="0"/>
              </a:spcBef>
              <a:spcAft>
                <a:spcPts val="0"/>
              </a:spcAft>
              <a:buNone/>
            </a:pPr>
            <a:r>
              <a:rPr b="1" i="1" lang="en-US"/>
              <a:t>Horizontal Exchanges: </a:t>
            </a:r>
            <a:r>
              <a:rPr lang="en-US"/>
              <a:t>connect buyers and sellers across many industries.</a:t>
            </a:r>
            <a:endParaRPr/>
          </a:p>
          <a:p>
            <a:pPr indent="0" lvl="0" marL="0" rtl="0" algn="l">
              <a:spcBef>
                <a:spcPts val="0"/>
              </a:spcBef>
              <a:spcAft>
                <a:spcPts val="0"/>
              </a:spcAft>
              <a:buNone/>
            </a:pPr>
            <a:r>
              <a:rPr b="1" i="1" lang="en-US"/>
              <a:t>Functional Exchanges: </a:t>
            </a:r>
            <a:r>
              <a:rPr lang="en-US"/>
              <a:t>needed services such as temporary help/labor or extra office space are traded on an “as-needed” basis.</a:t>
            </a:r>
            <a:endParaRPr/>
          </a:p>
        </p:txBody>
      </p:sp>
      <p:sp>
        <p:nvSpPr>
          <p:cNvPr id="357" name="Google Shape;35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Threats to Privacy:</a:t>
            </a:r>
            <a:endParaRPr b="1"/>
          </a:p>
          <a:p>
            <a:pPr indent="-171450" lvl="0" marL="171450" rtl="0" algn="l">
              <a:spcBef>
                <a:spcPts val="0"/>
              </a:spcBef>
              <a:spcAft>
                <a:spcPts val="0"/>
              </a:spcAft>
              <a:buClr>
                <a:schemeClr val="dk1"/>
              </a:buClr>
              <a:buSzPts val="1200"/>
              <a:buFont typeface="Arial"/>
              <a:buChar char="•"/>
            </a:pPr>
            <a:r>
              <a:rPr lang="en-US"/>
              <a:t>Business makes it easier to store and transfer personal information</a:t>
            </a:r>
            <a:endParaRPr/>
          </a:p>
          <a:p>
            <a:pPr indent="-171450" lvl="0" marL="171450" rtl="0" algn="l">
              <a:spcBef>
                <a:spcPts val="0"/>
              </a:spcBef>
              <a:spcAft>
                <a:spcPts val="0"/>
              </a:spcAft>
              <a:buClr>
                <a:schemeClr val="dk1"/>
              </a:buClr>
              <a:buSzPts val="1200"/>
              <a:buFont typeface="Arial"/>
              <a:buChar char="•"/>
            </a:pPr>
            <a:r>
              <a:rPr lang="en-US"/>
              <a:t>To protect the buyers’ identities businesses must frequently use encryption to provide this protection</a:t>
            </a:r>
            <a:endParaRPr/>
          </a:p>
          <a:p>
            <a:pPr indent="-171450" lvl="0" marL="171450" rtl="0" algn="l">
              <a:spcBef>
                <a:spcPts val="0"/>
              </a:spcBef>
              <a:spcAft>
                <a:spcPts val="0"/>
              </a:spcAft>
              <a:buClr>
                <a:schemeClr val="dk1"/>
              </a:buClr>
              <a:buSzPts val="1200"/>
              <a:buFont typeface="Arial"/>
              <a:buChar char="•"/>
            </a:pPr>
            <a:r>
              <a:rPr lang="en-US"/>
              <a:t>Tracking: individuals’ activities on the Internet can be tracked by cookies that store a user's browsing history on their PC’s hard drive</a:t>
            </a:r>
            <a:endParaRPr/>
          </a:p>
          <a:p>
            <a:pPr indent="-171450" lvl="0" marL="171450" rtl="0" algn="l">
              <a:spcBef>
                <a:spcPts val="0"/>
              </a:spcBef>
              <a:spcAft>
                <a:spcPts val="0"/>
              </a:spcAft>
              <a:buClr>
                <a:schemeClr val="dk1"/>
              </a:buClr>
              <a:buSzPts val="1200"/>
              <a:buFont typeface="Arial"/>
              <a:buChar char="•"/>
            </a:pPr>
            <a:r>
              <a:rPr lang="en-US"/>
              <a:t>Antivirus software packages must routinely search for potentially harmful cookies.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The use of EC may eliminate the need for some of a company’s employees, as well as brokers and agents.</a:t>
            </a:r>
            <a:endParaRPr b="1"/>
          </a:p>
          <a:p>
            <a:pPr indent="-171450" lvl="0" marL="171450" rtl="0" algn="l">
              <a:spcBef>
                <a:spcPts val="0"/>
              </a:spcBef>
              <a:spcAft>
                <a:spcPts val="0"/>
              </a:spcAft>
              <a:buClr>
                <a:schemeClr val="dk1"/>
              </a:buClr>
              <a:buSzPts val="1200"/>
              <a:buFont typeface="Arial"/>
              <a:buChar char="•"/>
            </a:pPr>
            <a:r>
              <a:rPr lang="en-US"/>
              <a:t>How should the company handle the layoffs?</a:t>
            </a:r>
            <a:endParaRPr/>
          </a:p>
          <a:p>
            <a:pPr indent="-171450" lvl="0" marL="171450" rtl="0" algn="l">
              <a:spcBef>
                <a:spcPts val="0"/>
              </a:spcBef>
              <a:spcAft>
                <a:spcPts val="0"/>
              </a:spcAft>
              <a:buClr>
                <a:schemeClr val="dk1"/>
              </a:buClr>
              <a:buSzPts val="1200"/>
              <a:buFont typeface="Arial"/>
              <a:buChar char="•"/>
            </a:pPr>
            <a:r>
              <a:rPr lang="en-US"/>
              <a:t>Should companies be required to retrain employees for new positions?</a:t>
            </a:r>
            <a:endParaRPr/>
          </a:p>
          <a:p>
            <a:pPr indent="-171450" lvl="0" marL="171450" rtl="0" algn="l">
              <a:spcBef>
                <a:spcPts val="0"/>
              </a:spcBef>
              <a:spcAft>
                <a:spcPts val="0"/>
              </a:spcAft>
              <a:buClr>
                <a:schemeClr val="dk1"/>
              </a:buClr>
              <a:buSzPts val="1200"/>
              <a:buFont typeface="Arial"/>
              <a:buChar char="•"/>
            </a:pPr>
            <a:r>
              <a:rPr lang="en-US"/>
              <a:t>Should the company compensate or otherwise assist the displaced workers?</a:t>
            </a:r>
            <a:endParaRPr/>
          </a:p>
        </p:txBody>
      </p:sp>
      <p:sp>
        <p:nvSpPr>
          <p:cNvPr id="371" name="Google Shape;37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Domain Names: </a:t>
            </a:r>
            <a:r>
              <a:rPr lang="en-US"/>
              <a:t>considered legal when the person or business who owns the name has operated a legitimate business under that name for some time.</a:t>
            </a:r>
            <a:endParaRPr/>
          </a:p>
          <a:p>
            <a:pPr indent="0" lvl="0" marL="0" rtl="0" algn="l">
              <a:spcBef>
                <a:spcPts val="0"/>
              </a:spcBef>
              <a:spcAft>
                <a:spcPts val="0"/>
              </a:spcAft>
              <a:buNone/>
            </a:pPr>
            <a:r>
              <a:rPr b="1" lang="en-US"/>
              <a:t>Cybersquatting: </a:t>
            </a:r>
            <a:r>
              <a:rPr lang="en-US"/>
              <a:t>the practice of registering or using domain names for the purpose of profiting from the goodwill or the trademark that belongs to someone else. The Anti-Cybersquatting Consumer Protection Act (1999) permits trademark owners in the United States to sue for damages in such cases.</a:t>
            </a:r>
            <a:endParaRPr/>
          </a:p>
          <a:p>
            <a:pPr indent="0" lvl="0" marL="0" rtl="0" algn="l">
              <a:spcBef>
                <a:spcPts val="0"/>
              </a:spcBef>
              <a:spcAft>
                <a:spcPts val="0"/>
              </a:spcAft>
              <a:buNone/>
            </a:pPr>
            <a:r>
              <a:rPr b="1" lang="en-US"/>
              <a:t>Domain Tasting: </a:t>
            </a:r>
            <a:r>
              <a:rPr lang="en-US"/>
              <a:t>lets registrars profit from the complex money trail of pay-per-click advertising. companies register domain names that are very similar to their competitors’ domain names in order to generate traffic from people who misspell Web addresses. Domain tasters exploit this policy by claiming Internet domains for five days at no cost.</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b="1" lang="en-US"/>
              <a:t>Taxes and Other Fees:</a:t>
            </a:r>
            <a:endParaRPr b="1"/>
          </a:p>
          <a:p>
            <a:pPr indent="0" lvl="0" marL="0" rtl="0" algn="l">
              <a:spcBef>
                <a:spcPts val="0"/>
              </a:spcBef>
              <a:spcAft>
                <a:spcPts val="0"/>
              </a:spcAft>
              <a:buNone/>
            </a:pPr>
            <a:r>
              <a:rPr lang="en-US"/>
              <a:t>Federal, state, and local authorities are now scrambling to create some type of taxation policy for e-business within their jurisdictions.</a:t>
            </a:r>
            <a:endParaRPr/>
          </a:p>
          <a:p>
            <a:pPr indent="0" lvl="0" marL="0" rtl="0" algn="l">
              <a:spcBef>
                <a:spcPts val="0"/>
              </a:spcBef>
              <a:spcAft>
                <a:spcPts val="0"/>
              </a:spcAft>
              <a:buNone/>
            </a:pPr>
            <a:r>
              <a:rPr lang="en-US"/>
              <a:t>Based on location, should electronic businesses pay business license taxes, franchise fees, gross receipts taxes, excise taxes, privilege taxes, and utility taxes?</a:t>
            </a:r>
            <a:endParaRPr/>
          </a:p>
          <a:p>
            <a:pPr indent="0" lvl="0" marL="0" rtl="0" algn="l">
              <a:spcBef>
                <a:spcPts val="0"/>
              </a:spcBef>
              <a:spcAft>
                <a:spcPts val="0"/>
              </a:spcAft>
              <a:buNone/>
            </a:pPr>
            <a:r>
              <a:rPr lang="en-US"/>
              <a:t>How should tax collection be controlled?</a:t>
            </a:r>
            <a:endParaRPr/>
          </a:p>
          <a:p>
            <a:pPr indent="0" lvl="0" marL="0" marR="0" rtl="0" algn="l">
              <a:lnSpc>
                <a:spcPct val="100000"/>
              </a:lnSpc>
              <a:spcBef>
                <a:spcPts val="0"/>
              </a:spcBef>
              <a:spcAft>
                <a:spcPts val="0"/>
              </a:spcAft>
              <a:buClr>
                <a:schemeClr val="dk1"/>
              </a:buClr>
              <a:buSzPts val="1200"/>
              <a:buFont typeface="Calibri"/>
              <a:buNone/>
            </a:pPr>
            <a:r>
              <a:rPr lang="en-US"/>
              <a:t>-----------</a:t>
            </a:r>
            <a:endParaRPr/>
          </a:p>
          <a:p>
            <a:pPr indent="0" lvl="0" marL="0" marR="0" rtl="0" algn="l">
              <a:lnSpc>
                <a:spcPct val="100000"/>
              </a:lnSpc>
              <a:spcBef>
                <a:spcPts val="0"/>
              </a:spcBef>
              <a:spcAft>
                <a:spcPts val="0"/>
              </a:spcAft>
              <a:buClr>
                <a:schemeClr val="dk1"/>
              </a:buClr>
              <a:buSzPts val="1200"/>
              <a:buFont typeface="Calibri"/>
              <a:buNone/>
            </a:pPr>
            <a:r>
              <a:rPr b="1" lang="en-US"/>
              <a:t>Copyright: </a:t>
            </a:r>
            <a:r>
              <a:rPr lang="en-US"/>
              <a:t>intellectual property is protected by copyright laws and cannot be used freely which is difficult to enforce online.</a:t>
            </a:r>
            <a:endParaRPr/>
          </a:p>
          <a:p>
            <a:pPr indent="0" lvl="0" marL="0" rtl="0" algn="l">
              <a:spcBef>
                <a:spcPts val="0"/>
              </a:spcBef>
              <a:spcAft>
                <a:spcPts val="0"/>
              </a:spcAft>
              <a:buNone/>
            </a:pPr>
            <a:r>
              <a:t/>
            </a:r>
            <a:endParaRPr/>
          </a:p>
        </p:txBody>
      </p:sp>
      <p:sp>
        <p:nvSpPr>
          <p:cNvPr id="378" name="Google Shape;37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Domain Names: </a:t>
            </a:r>
            <a:r>
              <a:rPr lang="en-US"/>
              <a:t>considered legal when the person or business who owns the name has operated a legitimate business under that name for some time.</a:t>
            </a:r>
            <a:endParaRPr/>
          </a:p>
          <a:p>
            <a:pPr indent="0" lvl="0" marL="0" rtl="0" algn="l">
              <a:spcBef>
                <a:spcPts val="0"/>
              </a:spcBef>
              <a:spcAft>
                <a:spcPts val="0"/>
              </a:spcAft>
              <a:buNone/>
            </a:pPr>
            <a:r>
              <a:rPr b="1" lang="en-US"/>
              <a:t>Cybersquatting: </a:t>
            </a:r>
            <a:r>
              <a:rPr lang="en-US"/>
              <a:t>the practice of registering or using domain names for the purpose of profiting from the goodwill or the trademark that belongs to someone else. The Anti-Cybersquatting Consumer Protection Act (1999) permits trademark owners in the United States to sue for damages in such cases.</a:t>
            </a:r>
            <a:endParaRPr/>
          </a:p>
          <a:p>
            <a:pPr indent="0" lvl="0" marL="0" rtl="0" algn="l">
              <a:spcBef>
                <a:spcPts val="0"/>
              </a:spcBef>
              <a:spcAft>
                <a:spcPts val="0"/>
              </a:spcAft>
              <a:buNone/>
            </a:pPr>
            <a:r>
              <a:rPr b="1" lang="en-US"/>
              <a:t>Domain Tasting: </a:t>
            </a:r>
            <a:r>
              <a:rPr lang="en-US"/>
              <a:t>lets registrars profit from the complex money trail of pay-per-click advertising. companies register domain names that are very similar to their competitors’ domain names in order to generate traffic from people who misspell Web addresses. Domain tasters exploit this policy by claiming Internet domains for five days at no cost.</a:t>
            </a:r>
            <a:endParaRPr/>
          </a:p>
        </p:txBody>
      </p:sp>
      <p:sp>
        <p:nvSpPr>
          <p:cNvPr id="391" name="Google Shape;39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Electronic Commerce (EC or e-commerce): </a:t>
            </a:r>
            <a:r>
              <a:rPr lang="en-US"/>
              <a:t>the process of buying, selling, transferring, or exchanging products, services, or information via computer networks, including the Internet.</a:t>
            </a:r>
            <a:endParaRPr/>
          </a:p>
          <a:p>
            <a:pPr indent="0" lvl="0" marL="0" rtl="0" algn="l">
              <a:spcBef>
                <a:spcPts val="0"/>
              </a:spcBef>
              <a:spcAft>
                <a:spcPts val="0"/>
              </a:spcAft>
              <a:buNone/>
            </a:pPr>
            <a:r>
              <a:rPr b="1" lang="en-US"/>
              <a:t>Electronic Business (e-business): </a:t>
            </a:r>
            <a:r>
              <a:rPr lang="en-US"/>
              <a:t>in addition to the buying and selling of goods and services, e-business (a broader concept) refers to servicing customers, collaborating with business partners, and performing electronic transactions within an organization.</a:t>
            </a:r>
            <a:endParaRPr/>
          </a:p>
          <a:p>
            <a:pPr indent="0" lvl="0" marL="0" rtl="0" algn="l">
              <a:spcBef>
                <a:spcPts val="0"/>
              </a:spcBef>
              <a:spcAft>
                <a:spcPts val="0"/>
              </a:spcAft>
              <a:buNone/>
            </a:pPr>
            <a:r>
              <a:rPr b="1" lang="en-US"/>
              <a:t>Degree of Digitization: </a:t>
            </a:r>
            <a:r>
              <a:rPr lang="en-US"/>
              <a:t>the extent to which the commerce has been transformed from physical to digital which can relate to both the product or service being sold and the delivery agent or intermediary. In other words, the product can be either physical or digital, and the delivery agent can also be either physical or digital.</a:t>
            </a:r>
            <a:endParaRPr/>
          </a:p>
          <a:p>
            <a:pPr indent="0" lvl="0" marL="0" rtl="0" algn="l">
              <a:spcBef>
                <a:spcPts val="0"/>
              </a:spcBef>
              <a:spcAft>
                <a:spcPts val="0"/>
              </a:spcAft>
              <a:buNone/>
            </a:pPr>
            <a:r>
              <a:rPr b="1" lang="en-US"/>
              <a:t>Brick-and-Mortar Organizations: </a:t>
            </a:r>
            <a:r>
              <a:rPr lang="en-US"/>
              <a:t>organizations that exist as purely physical organizations.</a:t>
            </a:r>
            <a:endParaRPr/>
          </a:p>
          <a:p>
            <a:pPr indent="0" lvl="0" marL="0" rtl="0" algn="l">
              <a:spcBef>
                <a:spcPts val="0"/>
              </a:spcBef>
              <a:spcAft>
                <a:spcPts val="0"/>
              </a:spcAft>
              <a:buNone/>
            </a:pPr>
            <a:r>
              <a:rPr b="1" lang="en-US"/>
              <a:t>Virtual (or pure-play) Organizations: </a:t>
            </a:r>
            <a:r>
              <a:rPr lang="en-US"/>
              <a:t>all dimensions of the organization are digital and they engage in pure electronic commerce only.</a:t>
            </a:r>
            <a:endParaRPr/>
          </a:p>
          <a:p>
            <a:pPr indent="0" lvl="0" marL="0" rtl="0" algn="l">
              <a:spcBef>
                <a:spcPts val="0"/>
              </a:spcBef>
              <a:spcAft>
                <a:spcPts val="0"/>
              </a:spcAft>
              <a:buNone/>
            </a:pPr>
            <a:r>
              <a:rPr b="1" lang="en-US"/>
              <a:t>Clicks-and-Mortar (or Clicks-and-Bricks): </a:t>
            </a:r>
            <a:r>
              <a:rPr lang="en-US"/>
              <a:t>organizations that are partial electronic commerce (EC) combining both virtual and physical dimensions.</a:t>
            </a:r>
            <a:endParaRPr/>
          </a:p>
        </p:txBody>
      </p:sp>
      <p:sp>
        <p:nvSpPr>
          <p:cNvPr id="174" name="Google Shape;17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8b03fc97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48b03fc97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Electronic Commerce (EC or e-commerce): </a:t>
            </a:r>
            <a:r>
              <a:rPr lang="en-US"/>
              <a:t>the process of buying, selling, transferring, or exchanging products, services, or information via computer networks, including the Internet.</a:t>
            </a:r>
            <a:endParaRPr/>
          </a:p>
          <a:p>
            <a:pPr indent="0" lvl="0" marL="0" rtl="0" algn="l">
              <a:spcBef>
                <a:spcPts val="0"/>
              </a:spcBef>
              <a:spcAft>
                <a:spcPts val="0"/>
              </a:spcAft>
              <a:buNone/>
            </a:pPr>
            <a:r>
              <a:rPr b="1" lang="en-US"/>
              <a:t>Electronic Business (e-business): </a:t>
            </a:r>
            <a:r>
              <a:rPr lang="en-US"/>
              <a:t>in addition to the buying and selling of goods and services, e-business (a broader concept) refers to servicing customers, collaborating with business partners, and performing electronic transactions within an organization.</a:t>
            </a:r>
            <a:endParaRPr/>
          </a:p>
          <a:p>
            <a:pPr indent="0" lvl="0" marL="0" rtl="0" algn="l">
              <a:spcBef>
                <a:spcPts val="0"/>
              </a:spcBef>
              <a:spcAft>
                <a:spcPts val="0"/>
              </a:spcAft>
              <a:buNone/>
            </a:pPr>
            <a:r>
              <a:rPr b="1" lang="en-US"/>
              <a:t>Degree of Digitization: </a:t>
            </a:r>
            <a:r>
              <a:rPr lang="en-US"/>
              <a:t>the extent to which the commerce has been transformed from physical to digital which can relate to both the product or service being sold and the delivery agent or intermediary. In other words, the product can be either physical or digital, and the delivery agent can also be either physical or digital.</a:t>
            </a:r>
            <a:endParaRPr/>
          </a:p>
          <a:p>
            <a:pPr indent="0" lvl="0" marL="0" rtl="0" algn="l">
              <a:spcBef>
                <a:spcPts val="0"/>
              </a:spcBef>
              <a:spcAft>
                <a:spcPts val="0"/>
              </a:spcAft>
              <a:buNone/>
            </a:pPr>
            <a:r>
              <a:rPr b="1" lang="en-US"/>
              <a:t>Brick-and-Mortar Organizations: </a:t>
            </a:r>
            <a:r>
              <a:rPr lang="en-US"/>
              <a:t>organizations that exist as purely physical organizations.</a:t>
            </a:r>
            <a:endParaRPr/>
          </a:p>
          <a:p>
            <a:pPr indent="0" lvl="0" marL="0" rtl="0" algn="l">
              <a:spcBef>
                <a:spcPts val="0"/>
              </a:spcBef>
              <a:spcAft>
                <a:spcPts val="0"/>
              </a:spcAft>
              <a:buNone/>
            </a:pPr>
            <a:r>
              <a:rPr b="1" lang="en-US"/>
              <a:t>Virtual (or pure-play) Organizations: </a:t>
            </a:r>
            <a:r>
              <a:rPr lang="en-US"/>
              <a:t>all dimensions of the organization are digital and they engage in pure electronic commerce only.</a:t>
            </a:r>
            <a:endParaRPr/>
          </a:p>
          <a:p>
            <a:pPr indent="0" lvl="0" marL="0" rtl="0" algn="l">
              <a:spcBef>
                <a:spcPts val="0"/>
              </a:spcBef>
              <a:spcAft>
                <a:spcPts val="0"/>
              </a:spcAft>
              <a:buNone/>
            </a:pPr>
            <a:r>
              <a:rPr b="1" lang="en-US"/>
              <a:t>Clicks-and-Mortar (or Clicks-and-Bricks): </a:t>
            </a:r>
            <a:r>
              <a:rPr lang="en-US"/>
              <a:t>organizations that are partial electronic commerce (EC) combining both virtual and physical dimensions.</a:t>
            </a:r>
            <a:endParaRPr/>
          </a:p>
        </p:txBody>
      </p:sp>
      <p:sp>
        <p:nvSpPr>
          <p:cNvPr id="181" name="Google Shape;181;g248b03fc973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15" name="Shape 15"/>
        <p:cNvGrpSpPr/>
        <p:nvPr/>
      </p:nvGrpSpPr>
      <p:grpSpPr>
        <a:xfrm>
          <a:off x="0" y="0"/>
          <a:ext cx="0" cy="0"/>
          <a:chOff x="0" y="0"/>
          <a:chExt cx="0" cy="0"/>
        </a:xfrm>
      </p:grpSpPr>
      <p:pic>
        <p:nvPicPr>
          <p:cNvPr id="16" name="Google Shape;16;p35"/>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7" name="Google Shape;17;p35"/>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8" name="Google Shape;1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35"/>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5"/>
          <p:cNvSpPr txBox="1"/>
          <p:nvPr/>
        </p:nvSpPr>
        <p:spPr>
          <a:xfrm>
            <a:off x="685800" y="2133600"/>
            <a:ext cx="23622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CHAPTER</a:t>
            </a:r>
            <a:endParaRPr b="0" i="0" sz="3600" u="none" cap="none" strike="noStrike">
              <a:solidFill>
                <a:srgbClr val="7F7F7F"/>
              </a:solidFill>
              <a:latin typeface="Verdana"/>
              <a:ea typeface="Verdana"/>
              <a:cs typeface="Verdana"/>
              <a:sym typeface="Verdana"/>
            </a:endParaRPr>
          </a:p>
        </p:txBody>
      </p:sp>
      <p:cxnSp>
        <p:nvCxnSpPr>
          <p:cNvPr id="21" name="Google Shape;21;p35"/>
          <p:cNvCxnSpPr/>
          <p:nvPr/>
        </p:nvCxnSpPr>
        <p:spPr>
          <a:xfrm rot="10800000">
            <a:off x="3048000" y="3352800"/>
            <a:ext cx="1143000" cy="0"/>
          </a:xfrm>
          <a:prstGeom prst="straightConnector1">
            <a:avLst/>
          </a:prstGeom>
          <a:noFill/>
          <a:ln cap="flat" cmpd="sng" w="38100">
            <a:solidFill>
              <a:srgbClr val="BFBFBF"/>
            </a:solidFill>
            <a:prstDash val="solid"/>
            <a:round/>
            <a:headEnd len="sm" w="sm" type="none"/>
            <a:tailEnd len="sm" w="sm" type="none"/>
          </a:ln>
        </p:spPr>
      </p:cxnSp>
      <p:sp>
        <p:nvSpPr>
          <p:cNvPr id="22" name="Google Shape;22;p35"/>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5">
  <p:cSld name="Topic Level5">
    <p:spTree>
      <p:nvGrpSpPr>
        <p:cNvPr id="91" name="Shape 91"/>
        <p:cNvGrpSpPr/>
        <p:nvPr/>
      </p:nvGrpSpPr>
      <p:grpSpPr>
        <a:xfrm>
          <a:off x="0" y="0"/>
          <a:ext cx="0" cy="0"/>
          <a:chOff x="0" y="0"/>
          <a:chExt cx="0" cy="0"/>
        </a:xfrm>
      </p:grpSpPr>
      <p:sp>
        <p:nvSpPr>
          <p:cNvPr id="92" name="Google Shape;92;p44"/>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93" name="Google Shape;93;p44"/>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4" name="Google Shape;94;p44"/>
          <p:cNvSpPr/>
          <p:nvPr/>
        </p:nvSpPr>
        <p:spPr>
          <a:xfrm>
            <a:off x="6781800" y="6362700"/>
            <a:ext cx="2362200" cy="342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95" name="Google Shape;95;p4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chemeClr val="dk1"/>
              </a:buClr>
              <a:buSzPts val="4400"/>
              <a:buNone/>
              <a:defRPr sz="4400">
                <a:solidFill>
                  <a:schemeClr val="dk1"/>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6" name="Google Shape;9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4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98" name="Google Shape;98;p44"/>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lide_Level3">
  <p:cSld name="ImageSlide_Level3">
    <p:spTree>
      <p:nvGrpSpPr>
        <p:cNvPr id="99" name="Shape 99"/>
        <p:cNvGrpSpPr/>
        <p:nvPr/>
      </p:nvGrpSpPr>
      <p:grpSpPr>
        <a:xfrm>
          <a:off x="0" y="0"/>
          <a:ext cx="0" cy="0"/>
          <a:chOff x="0" y="0"/>
          <a:chExt cx="0" cy="0"/>
        </a:xfrm>
      </p:grpSpPr>
      <p:sp>
        <p:nvSpPr>
          <p:cNvPr id="100" name="Google Shape;100;p45"/>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1" name="Google Shape;10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45"/>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03" name="Google Shape;103;p45"/>
          <p:cNvCxnSpPr/>
          <p:nvPr/>
        </p:nvCxnSpPr>
        <p:spPr>
          <a:xfrm>
            <a:off x="0" y="16764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lug It In Title">
  <p:cSld name="1_Plug It In Title">
    <p:spTree>
      <p:nvGrpSpPr>
        <p:cNvPr id="104" name="Shape 104"/>
        <p:cNvGrpSpPr/>
        <p:nvPr/>
      </p:nvGrpSpPr>
      <p:grpSpPr>
        <a:xfrm>
          <a:off x="0" y="0"/>
          <a:ext cx="0" cy="0"/>
          <a:chOff x="0" y="0"/>
          <a:chExt cx="0" cy="0"/>
        </a:xfrm>
      </p:grpSpPr>
      <p:pic>
        <p:nvPicPr>
          <p:cNvPr id="105" name="Google Shape;105;p46"/>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06" name="Google Shape;106;p46"/>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07" name="Google Shape;10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46"/>
          <p:cNvSpPr txBox="1"/>
          <p:nvPr>
            <p:ph idx="1" type="body"/>
          </p:nvPr>
        </p:nvSpPr>
        <p:spPr>
          <a:xfrm>
            <a:off x="2743199" y="18288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46"/>
          <p:cNvSpPr txBox="1"/>
          <p:nvPr/>
        </p:nvSpPr>
        <p:spPr>
          <a:xfrm>
            <a:off x="457200" y="2209800"/>
            <a:ext cx="29718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PLUG IT IN</a:t>
            </a:r>
            <a:endParaRPr b="0" i="0" sz="3600" u="none" cap="none" strike="noStrike">
              <a:solidFill>
                <a:srgbClr val="7F7F7F"/>
              </a:solidFill>
              <a:latin typeface="Verdana"/>
              <a:ea typeface="Verdana"/>
              <a:cs typeface="Verdana"/>
              <a:sym typeface="Verdana"/>
            </a:endParaRPr>
          </a:p>
        </p:txBody>
      </p:sp>
      <p:cxnSp>
        <p:nvCxnSpPr>
          <p:cNvPr id="110" name="Google Shape;110;p46"/>
          <p:cNvCxnSpPr/>
          <p:nvPr/>
        </p:nvCxnSpPr>
        <p:spPr>
          <a:xfrm rot="10800000">
            <a:off x="3200400" y="3429000"/>
            <a:ext cx="1143000" cy="0"/>
          </a:xfrm>
          <a:prstGeom prst="straightConnector1">
            <a:avLst/>
          </a:prstGeom>
          <a:noFill/>
          <a:ln cap="flat" cmpd="sng" w="38100">
            <a:solidFill>
              <a:srgbClr val="BFBFBF"/>
            </a:solidFill>
            <a:prstDash val="solid"/>
            <a:round/>
            <a:headEnd len="sm" w="sm" type="none"/>
            <a:tailEnd len="sm" w="sm" type="none"/>
          </a:ln>
        </p:spPr>
      </p:cxnSp>
      <p:sp>
        <p:nvSpPr>
          <p:cNvPr id="111" name="Google Shape;111;p46"/>
          <p:cNvSpPr txBox="1"/>
          <p:nvPr>
            <p:ph idx="2" type="subTitle"/>
          </p:nvPr>
        </p:nvSpPr>
        <p:spPr>
          <a:xfrm>
            <a:off x="609600" y="3886200"/>
            <a:ext cx="8382000" cy="2819400"/>
          </a:xfrm>
          <a:prstGeom prst="rect">
            <a:avLst/>
          </a:prstGeom>
          <a:noFill/>
          <a:ln>
            <a:noFill/>
          </a:ln>
        </p:spPr>
        <p:txBody>
          <a:bodyPr anchorCtr="0" anchor="t" bIns="45700" lIns="91425" spcFirstLastPara="1" rIns="91425" wrap="square" tIns="45700">
            <a:normAutofit/>
          </a:bodyPr>
          <a:lstStyle>
            <a:lvl1pPr lvl="0" algn="l">
              <a:lnSpc>
                <a:spcPct val="83333"/>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Topic Level2">
  <p:cSld name="PI_Topic Level2">
    <p:spTree>
      <p:nvGrpSpPr>
        <p:cNvPr id="112" name="Shape 112"/>
        <p:cNvGrpSpPr/>
        <p:nvPr/>
      </p:nvGrpSpPr>
      <p:grpSpPr>
        <a:xfrm>
          <a:off x="0" y="0"/>
          <a:ext cx="0" cy="0"/>
          <a:chOff x="0" y="0"/>
          <a:chExt cx="0" cy="0"/>
        </a:xfrm>
      </p:grpSpPr>
      <p:sp>
        <p:nvSpPr>
          <p:cNvPr id="113" name="Google Shape;113;p47"/>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14" name="Google Shape;114;p47"/>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15" name="Google Shape;115;p47"/>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16" name="Google Shape;116;p47"/>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17" name="Google Shape;11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7"/>
          <p:cNvSpPr txBox="1"/>
          <p:nvPr>
            <p:ph idx="2" type="body"/>
          </p:nvPr>
        </p:nvSpPr>
        <p:spPr>
          <a:xfrm>
            <a:off x="76200" y="152400"/>
            <a:ext cx="1981200" cy="1524000"/>
          </a:xfrm>
          <a:prstGeom prst="rect">
            <a:avLst/>
          </a:prstGeom>
          <a:noFill/>
          <a:ln>
            <a:noFill/>
          </a:ln>
        </p:spPr>
        <p:txBody>
          <a:bodyPr anchorCtr="0" anchor="t" bIns="45700" lIns="91425" spcFirstLastPara="1" rIns="91425" wrap="square" tIns="45700">
            <a:noAutofit/>
          </a:bodyPr>
          <a:lstStyle>
            <a:lvl1pPr indent="-228600" lvl="0" marL="457200" algn="ctr">
              <a:spcBef>
                <a:spcPts val="1200"/>
              </a:spcBef>
              <a:spcAft>
                <a:spcPts val="0"/>
              </a:spcAft>
              <a:buClr>
                <a:srgbClr val="7F7F7F"/>
              </a:buClr>
              <a:buSzPts val="6000"/>
              <a:buNone/>
              <a:defRPr sz="6000">
                <a:solidFill>
                  <a:srgbClr val="7F7F7F"/>
                </a:solidFill>
                <a:latin typeface="Century Gothic"/>
                <a:ea typeface="Century Gothic"/>
                <a:cs typeface="Century Gothic"/>
                <a:sym typeface="Century Gothic"/>
              </a:defRPr>
            </a:lvl1pPr>
            <a:lvl2pPr indent="-228600" lvl="1" marL="914400" algn="l">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47"/>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20" name="Google Shape;120;p47"/>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 Example / Opening Case">
  <p:cSld name="PI Example / Opening Case">
    <p:spTree>
      <p:nvGrpSpPr>
        <p:cNvPr id="121" name="Shape 121"/>
        <p:cNvGrpSpPr/>
        <p:nvPr/>
      </p:nvGrpSpPr>
      <p:grpSpPr>
        <a:xfrm>
          <a:off x="0" y="0"/>
          <a:ext cx="0" cy="0"/>
          <a:chOff x="0" y="0"/>
          <a:chExt cx="0" cy="0"/>
        </a:xfrm>
      </p:grpSpPr>
      <p:cxnSp>
        <p:nvCxnSpPr>
          <p:cNvPr id="122" name="Google Shape;122;p48"/>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123" name="Google Shape;123;p48"/>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24" name="Google Shape;124;p48"/>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125" name="Google Shape;125;p48"/>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48"/>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57200" lvl="0" marL="457200" algn="l">
              <a:spcBef>
                <a:spcPts val="720"/>
              </a:spcBef>
              <a:spcAft>
                <a:spcPts val="0"/>
              </a:spcAft>
              <a:buClr>
                <a:srgbClr val="9900FF"/>
              </a:buClr>
              <a:buSzPts val="3600"/>
              <a:buChar char="•"/>
              <a:defRPr b="0" sz="3600">
                <a:solidFill>
                  <a:srgbClr val="9900FF"/>
                </a:solidFill>
                <a:latin typeface="Verdana"/>
                <a:ea typeface="Verdana"/>
                <a:cs typeface="Verdana"/>
                <a:sym typeface="Verdana"/>
              </a:defRPr>
            </a:lvl1pPr>
            <a:lvl2pPr indent="-431800" lvl="1" marL="914400" algn="l">
              <a:spcBef>
                <a:spcPts val="640"/>
              </a:spcBef>
              <a:spcAft>
                <a:spcPts val="0"/>
              </a:spcAft>
              <a:buClr>
                <a:srgbClr val="FF9900"/>
              </a:buClr>
              <a:buSzPts val="3200"/>
              <a:buFont typeface="Georgia"/>
              <a:buAutoNum type="arabicPeriod"/>
              <a:defRPr sz="3200">
                <a:solidFill>
                  <a:schemeClr val="dk1"/>
                </a:solidFill>
                <a:latin typeface="Verdana"/>
                <a:ea typeface="Verdana"/>
                <a:cs typeface="Verdana"/>
                <a:sym typeface="Verdana"/>
              </a:defRPr>
            </a:lvl2pPr>
            <a:lvl3pPr indent="-406400" lvl="2" marL="1371600" algn="l">
              <a:spcBef>
                <a:spcPts val="560"/>
              </a:spcBef>
              <a:spcAft>
                <a:spcPts val="0"/>
              </a:spcAft>
              <a:buClr>
                <a:schemeClr val="dk1"/>
              </a:buClr>
              <a:buSzPts val="2800"/>
              <a:buChar char="•"/>
              <a:defRPr sz="2800">
                <a:solidFill>
                  <a:schemeClr val="dk1"/>
                </a:solidFill>
                <a:latin typeface="Verdana"/>
                <a:ea typeface="Verdana"/>
                <a:cs typeface="Verdana"/>
                <a:sym typeface="Verdana"/>
              </a:defRPr>
            </a:lvl3pPr>
            <a:lvl4pPr indent="-381000" lvl="3" marL="1828800" algn="l">
              <a:spcBef>
                <a:spcPts val="480"/>
              </a:spcBef>
              <a:spcAft>
                <a:spcPts val="0"/>
              </a:spcAft>
              <a:buClr>
                <a:schemeClr val="dk1"/>
              </a:buClr>
              <a:buSzPts val="2400"/>
              <a:buChar char="–"/>
              <a:defRPr sz="2400">
                <a:solidFill>
                  <a:schemeClr val="dk1"/>
                </a:solidFill>
                <a:latin typeface="Verdana"/>
                <a:ea typeface="Verdana"/>
                <a:cs typeface="Verdana"/>
                <a:sym typeface="Verdana"/>
              </a:defRPr>
            </a:lvl4pPr>
            <a:lvl5pPr indent="-381000" lvl="4" marL="2286000" algn="l">
              <a:spcBef>
                <a:spcPts val="480"/>
              </a:spcBef>
              <a:spcAft>
                <a:spcPts val="0"/>
              </a:spcAft>
              <a:buClr>
                <a:schemeClr val="dk1"/>
              </a:buClr>
              <a:buSzPts val="2400"/>
              <a:buChar char="»"/>
              <a:defRPr sz="24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48"/>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9900"/>
              </a:buClr>
              <a:buSzPts val="4400"/>
              <a:buFont typeface="Verdana"/>
              <a:buNone/>
              <a:defRPr b="1" sz="4400">
                <a:solidFill>
                  <a:srgbClr val="FF99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IT's_Personal">
  <p:cSld name="PI_IT's_Personal">
    <p:spTree>
      <p:nvGrpSpPr>
        <p:cNvPr id="128" name="Shape 128"/>
        <p:cNvGrpSpPr/>
        <p:nvPr/>
      </p:nvGrpSpPr>
      <p:grpSpPr>
        <a:xfrm>
          <a:off x="0" y="0"/>
          <a:ext cx="0" cy="0"/>
          <a:chOff x="0" y="0"/>
          <a:chExt cx="0" cy="0"/>
        </a:xfrm>
      </p:grpSpPr>
      <p:sp>
        <p:nvSpPr>
          <p:cNvPr id="129" name="Google Shape;129;p49"/>
          <p:cNvSpPr/>
          <p:nvPr/>
        </p:nvSpPr>
        <p:spPr>
          <a:xfrm>
            <a:off x="0" y="2057400"/>
            <a:ext cx="9144000" cy="42672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30" name="Google Shape;130;p49"/>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31" name="Google Shape;131;p49"/>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2" name="Google Shape;132;p49"/>
          <p:cNvSpPr txBox="1"/>
          <p:nvPr>
            <p:ph idx="1" type="subTitle"/>
          </p:nvPr>
        </p:nvSpPr>
        <p:spPr>
          <a:xfrm>
            <a:off x="457200" y="3200400"/>
            <a:ext cx="7772400" cy="27432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6600CC"/>
              </a:buClr>
              <a:buSzPts val="5400"/>
              <a:buNone/>
              <a:defRPr sz="5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3" name="Google Shape;13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49"/>
          <p:cNvSpPr txBox="1"/>
          <p:nvPr>
            <p:ph idx="2" type="body"/>
          </p:nvPr>
        </p:nvSpPr>
        <p:spPr>
          <a:xfrm>
            <a:off x="1295400" y="1219200"/>
            <a:ext cx="73914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1080"/>
              </a:spcBef>
              <a:spcAft>
                <a:spcPts val="0"/>
              </a:spcAft>
              <a:buClr>
                <a:srgbClr val="6600CC"/>
              </a:buClr>
              <a:buSzPts val="5400"/>
              <a:buNone/>
              <a:defRPr b="0" i="0" sz="5400">
                <a:solidFill>
                  <a:srgbClr val="6600CC"/>
                </a:solidFill>
                <a:latin typeface="Verdana"/>
                <a:ea typeface="Verdana"/>
                <a:cs typeface="Verdana"/>
                <a:sym typeface="Verdan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5" name="Google Shape;135;p49"/>
          <p:cNvCxnSpPr/>
          <p:nvPr/>
        </p:nvCxnSpPr>
        <p:spPr>
          <a:xfrm>
            <a:off x="0" y="2057400"/>
            <a:ext cx="8534400" cy="0"/>
          </a:xfrm>
          <a:prstGeom prst="straightConnector1">
            <a:avLst/>
          </a:prstGeom>
          <a:noFill/>
          <a:ln cap="flat" cmpd="sng" w="25400">
            <a:solidFill>
              <a:srgbClr val="A5A5A5"/>
            </a:solidFill>
            <a:prstDash val="solid"/>
            <a:round/>
            <a:headEnd len="sm" w="sm" type="none"/>
            <a:tailEnd len="sm" w="sm" type="none"/>
          </a:ln>
        </p:spPr>
      </p:cxnSp>
      <p:grpSp>
        <p:nvGrpSpPr>
          <p:cNvPr id="136" name="Google Shape;136;p49"/>
          <p:cNvGrpSpPr/>
          <p:nvPr/>
        </p:nvGrpSpPr>
        <p:grpSpPr>
          <a:xfrm>
            <a:off x="609600" y="888704"/>
            <a:ext cx="923260" cy="1473496"/>
            <a:chOff x="495300" y="888704"/>
            <a:chExt cx="923260" cy="1473496"/>
          </a:xfrm>
        </p:grpSpPr>
        <p:sp>
          <p:nvSpPr>
            <p:cNvPr id="137" name="Google Shape;137;p49"/>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8" name="Google Shape;138;p49"/>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9" name="Google Shape;139;p49"/>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Outline" type="obj">
  <p:cSld name="OBJECT">
    <p:spTree>
      <p:nvGrpSpPr>
        <p:cNvPr id="23" name="Shape 23"/>
        <p:cNvGrpSpPr/>
        <p:nvPr/>
      </p:nvGrpSpPr>
      <p:grpSpPr>
        <a:xfrm>
          <a:off x="0" y="0"/>
          <a:ext cx="0" cy="0"/>
          <a:chOff x="0" y="0"/>
          <a:chExt cx="0" cy="0"/>
        </a:xfrm>
      </p:grpSpPr>
      <p:sp>
        <p:nvSpPr>
          <p:cNvPr id="24" name="Google Shape;24;p36"/>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5" name="Google Shape;25;p3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CCFF"/>
              </a:buClr>
              <a:buSzPts val="4400"/>
              <a:buFont typeface="Verdana"/>
              <a:buNone/>
              <a:defRPr b="0" sz="4400">
                <a:solidFill>
                  <a:srgbClr val="00CCFF"/>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6"/>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00B0F0"/>
              </a:buClr>
              <a:buSzPts val="3200"/>
              <a:buFont typeface="Georgia"/>
              <a:buAutoNum type="arabicPeriod"/>
              <a:defRPr>
                <a:latin typeface="Verdana"/>
                <a:ea typeface="Verdana"/>
                <a:cs typeface="Verdana"/>
                <a:sym typeface="Verdana"/>
              </a:defRPr>
            </a:lvl1pPr>
            <a:lvl2pPr indent="-406400" lvl="1" marL="914400" algn="l">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36"/>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29" name="Google Shape;29;p36"/>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Learning_Obj">
  <p:cSld name="Ch_Learning_Obj">
    <p:spTree>
      <p:nvGrpSpPr>
        <p:cNvPr id="30" name="Shape 30"/>
        <p:cNvGrpSpPr/>
        <p:nvPr/>
      </p:nvGrpSpPr>
      <p:grpSpPr>
        <a:xfrm>
          <a:off x="0" y="0"/>
          <a:ext cx="0" cy="0"/>
          <a:chOff x="0" y="0"/>
          <a:chExt cx="0" cy="0"/>
        </a:xfrm>
      </p:grpSpPr>
      <p:sp>
        <p:nvSpPr>
          <p:cNvPr id="31" name="Google Shape;31;p37"/>
          <p:cNvSpPr/>
          <p:nvPr/>
        </p:nvSpPr>
        <p:spPr>
          <a:xfrm>
            <a:off x="6781800" y="6362700"/>
            <a:ext cx="2362200" cy="3429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2" name="Google Shape;32;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FF9900"/>
              </a:buClr>
              <a:buSzPts val="3200"/>
              <a:buFont typeface="Georgia"/>
              <a:buAutoNum type="arabicPeriod"/>
              <a:defRPr>
                <a:latin typeface="Times New Roman"/>
                <a:ea typeface="Times New Roman"/>
                <a:cs typeface="Times New Roman"/>
                <a:sym typeface="Times New Roman"/>
              </a:defRPr>
            </a:lvl1pPr>
            <a:lvl2pPr indent="-406400" lvl="1" marL="914400" algn="l">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37"/>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35" name="Google Shape;35;p37"/>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
        <p:nvSpPr>
          <p:cNvPr id="36" name="Google Shape;36;p37"/>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lvl1pPr lvl="0" algn="l">
              <a:lnSpc>
                <a:spcPct val="154545"/>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7" name="Google Shape;37;p37"/>
          <p:cNvSpPr txBox="1"/>
          <p:nvPr/>
        </p:nvSpPr>
        <p:spPr>
          <a:xfrm>
            <a:off x="7263063" y="533400"/>
            <a:ext cx="1652337"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54545"/>
              </a:lnSpc>
              <a:spcBef>
                <a:spcPts val="0"/>
              </a:spcBef>
              <a:spcAft>
                <a:spcPts val="0"/>
              </a:spcAft>
              <a:buClr>
                <a:srgbClr val="538CD5"/>
              </a:buClr>
              <a:buSzPts val="4400"/>
              <a:buFont typeface="Arial"/>
              <a:buNone/>
            </a:pPr>
            <a:r>
              <a:rPr b="0" i="0" lang="en-US" sz="4400" u="none" cap="none" strike="noStrike">
                <a:solidFill>
                  <a:srgbClr val="538CD5"/>
                </a:solidFill>
                <a:latin typeface="Verdana"/>
                <a:ea typeface="Verdana"/>
                <a:cs typeface="Verdana"/>
                <a:sym typeface="Verdana"/>
              </a:rPr>
              <a:t>&gt;&gt;&gt;</a:t>
            </a:r>
            <a:endParaRPr b="0" i="0" sz="4400" u="none" cap="none" strike="noStrike">
              <a:solidFill>
                <a:srgbClr val="538CD5"/>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Case">
  <p:cSld name="Opening Case">
    <p:spTree>
      <p:nvGrpSpPr>
        <p:cNvPr id="38" name="Shape 38"/>
        <p:cNvGrpSpPr/>
        <p:nvPr/>
      </p:nvGrpSpPr>
      <p:grpSpPr>
        <a:xfrm>
          <a:off x="0" y="0"/>
          <a:ext cx="0" cy="0"/>
          <a:chOff x="0" y="0"/>
          <a:chExt cx="0" cy="0"/>
        </a:xfrm>
      </p:grpSpPr>
      <p:cxnSp>
        <p:nvCxnSpPr>
          <p:cNvPr id="39" name="Google Shape;39;p38"/>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40" name="Google Shape;40;p38"/>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41" name="Google Shape;41;p38"/>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42" name="Google Shape;42;p38"/>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38"/>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1" sz="3200">
                <a:latin typeface="Verdana"/>
                <a:ea typeface="Verdana"/>
                <a:cs typeface="Verdana"/>
                <a:sym typeface="Verdana"/>
              </a:defRPr>
            </a:lvl1pPr>
            <a:lvl2pPr indent="-381000" lvl="1" marL="914400" algn="l">
              <a:spcBef>
                <a:spcPts val="480"/>
              </a:spcBef>
              <a:spcAft>
                <a:spcPts val="0"/>
              </a:spcAft>
              <a:buClr>
                <a:srgbClr val="366092"/>
              </a:buClr>
              <a:buSzPts val="2400"/>
              <a:buFont typeface="Georgia"/>
              <a:buAutoNum type="arabicPeriod"/>
              <a:defRPr sz="2400">
                <a:solidFill>
                  <a:schemeClr val="dk1"/>
                </a:solidFill>
                <a:latin typeface="Verdana"/>
                <a:ea typeface="Verdana"/>
                <a:cs typeface="Verdana"/>
                <a:sym typeface="Verdana"/>
              </a:defRPr>
            </a:lvl2pPr>
            <a:lvl3pPr indent="-355600" lvl="2" marL="1371600" algn="l">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38"/>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66092"/>
              </a:buClr>
              <a:buSzPts val="4400"/>
              <a:buFont typeface="Verdana"/>
              <a:buNone/>
              <a:defRPr b="1" sz="4400">
                <a:solidFill>
                  <a:srgbClr val="36609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8"/>
          <p:cNvSpPr txBox="1"/>
          <p:nvPr/>
        </p:nvSpPr>
        <p:spPr>
          <a:xfrm>
            <a:off x="457200" y="228600"/>
            <a:ext cx="3276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66092"/>
              </a:buClr>
              <a:buSzPts val="4400"/>
              <a:buFont typeface="Verdana"/>
              <a:buNone/>
            </a:pPr>
            <a:r>
              <a:rPr b="0" i="0" lang="en-US" sz="4400" u="none" cap="none" strike="noStrike">
                <a:solidFill>
                  <a:srgbClr val="366092"/>
                </a:solidFill>
                <a:latin typeface="Verdana"/>
                <a:ea typeface="Verdana"/>
                <a:cs typeface="Verdana"/>
                <a:sym typeface="Verdana"/>
              </a:rPr>
              <a:t>OPENING</a:t>
            </a:r>
            <a:endParaRPr b="0" i="0" sz="4400" u="none" cap="none" strike="noStrike">
              <a:solidFill>
                <a:srgbClr val="366092"/>
              </a:solidFill>
              <a:latin typeface="Verdana"/>
              <a:ea typeface="Verdana"/>
              <a:cs typeface="Verdana"/>
              <a:sym typeface="Verdana"/>
            </a:endParaRPr>
          </a:p>
        </p:txBody>
      </p:sp>
      <p:sp>
        <p:nvSpPr>
          <p:cNvPr id="46" name="Google Shape;46;p38"/>
          <p:cNvSpPr txBox="1"/>
          <p:nvPr/>
        </p:nvSpPr>
        <p:spPr>
          <a:xfrm>
            <a:off x="5181600" y="228600"/>
            <a:ext cx="2438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6600CC"/>
              </a:buClr>
              <a:buSzPts val="4400"/>
              <a:buFont typeface="Verdana"/>
              <a:buNone/>
            </a:pPr>
            <a:r>
              <a:rPr b="1" i="0" lang="en-US" sz="4400" u="none" cap="none" strike="noStrike">
                <a:solidFill>
                  <a:srgbClr val="6600CC"/>
                </a:solidFill>
                <a:latin typeface="Verdana"/>
                <a:ea typeface="Verdana"/>
                <a:cs typeface="Verdana"/>
                <a:sym typeface="Verdana"/>
              </a:rPr>
              <a:t>&gt;</a:t>
            </a:r>
            <a:endParaRPr b="1" i="0" sz="4400" u="none" cap="none" strike="noStrike">
              <a:solidFill>
                <a:srgbClr val="6600CC"/>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2">
  <p:cSld name="Topic Level2">
    <p:spTree>
      <p:nvGrpSpPr>
        <p:cNvPr id="47" name="Shape 47"/>
        <p:cNvGrpSpPr/>
        <p:nvPr/>
      </p:nvGrpSpPr>
      <p:grpSpPr>
        <a:xfrm>
          <a:off x="0" y="0"/>
          <a:ext cx="0" cy="0"/>
          <a:chOff x="0" y="0"/>
          <a:chExt cx="0" cy="0"/>
        </a:xfrm>
      </p:grpSpPr>
      <p:sp>
        <p:nvSpPr>
          <p:cNvPr id="48" name="Google Shape;48;p39"/>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49" name="Google Shape;49;p39"/>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0" name="Google Shape;50;p39"/>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1" name="Google Shape;51;p39"/>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2" name="Google Shape;5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39"/>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lvl1pPr indent="-228600" lvl="0" marL="457200" algn="ctr">
              <a:spcBef>
                <a:spcPts val="1440"/>
              </a:spcBef>
              <a:spcAft>
                <a:spcPts val="0"/>
              </a:spcAft>
              <a:buClr>
                <a:srgbClr val="7F7F7F"/>
              </a:buClr>
              <a:buSzPts val="7200"/>
              <a:buNone/>
              <a:defRPr sz="7200">
                <a:solidFill>
                  <a:srgbClr val="7F7F7F"/>
                </a:solidFill>
                <a:latin typeface="Century Gothic"/>
                <a:ea typeface="Century Gothic"/>
                <a:cs typeface="Century Gothic"/>
                <a:sym typeface="Century Gothic"/>
              </a:defRPr>
            </a:lvl1pPr>
            <a:lvl2pPr indent="-228600" lvl="1" marL="914400" algn="l">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39"/>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55" name="Google Shape;55;p39"/>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3">
  <p:cSld name="Topic Level3">
    <p:spTree>
      <p:nvGrpSpPr>
        <p:cNvPr id="56" name="Shape 56"/>
        <p:cNvGrpSpPr/>
        <p:nvPr/>
      </p:nvGrpSpPr>
      <p:grpSpPr>
        <a:xfrm>
          <a:off x="0" y="0"/>
          <a:ext cx="0" cy="0"/>
          <a:chOff x="0" y="0"/>
          <a:chExt cx="0" cy="0"/>
        </a:xfrm>
      </p:grpSpPr>
      <p:sp>
        <p:nvSpPr>
          <p:cNvPr id="57" name="Google Shape;57;p40"/>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58" name="Google Shape;58;p40"/>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9" name="Google Shape;59;p40"/>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60" name="Google Shape;60;p4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1" name="Google Shape;6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4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63" name="Google Shape;63;p40"/>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s_about_bus">
  <p:cSld name="Its_about_bus">
    <p:spTree>
      <p:nvGrpSpPr>
        <p:cNvPr id="64" name="Shape 64"/>
        <p:cNvGrpSpPr/>
        <p:nvPr/>
      </p:nvGrpSpPr>
      <p:grpSpPr>
        <a:xfrm>
          <a:off x="0" y="0"/>
          <a:ext cx="0" cy="0"/>
          <a:chOff x="0" y="0"/>
          <a:chExt cx="0" cy="0"/>
        </a:xfrm>
      </p:grpSpPr>
      <p:sp>
        <p:nvSpPr>
          <p:cNvPr id="65" name="Google Shape;65;p41"/>
          <p:cNvSpPr/>
          <p:nvPr/>
        </p:nvSpPr>
        <p:spPr>
          <a:xfrm>
            <a:off x="0" y="1397296"/>
            <a:ext cx="9144000" cy="4927304"/>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66" name="Google Shape;66;p41"/>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67" name="Google Shape;67;p41"/>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68" name="Google Shape;6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41"/>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880"/>
              </a:spcBef>
              <a:spcAft>
                <a:spcPts val="0"/>
              </a:spcAft>
              <a:buClr>
                <a:srgbClr val="6600CC"/>
              </a:buClr>
              <a:buSzPts val="4400"/>
              <a:buNone/>
              <a:defRPr b="0" i="0" sz="4400">
                <a:solidFill>
                  <a:srgbClr val="6600CC"/>
                </a:solidFill>
                <a:latin typeface="Verdana"/>
                <a:ea typeface="Verdana"/>
                <a:cs typeface="Verdana"/>
                <a:sym typeface="Verdan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70" name="Google Shape;70;p41"/>
          <p:cNvCxnSpPr/>
          <p:nvPr/>
        </p:nvCxnSpPr>
        <p:spPr>
          <a:xfrm>
            <a:off x="0" y="1397296"/>
            <a:ext cx="8534400" cy="0"/>
          </a:xfrm>
          <a:prstGeom prst="straightConnector1">
            <a:avLst/>
          </a:prstGeom>
          <a:noFill/>
          <a:ln cap="flat" cmpd="sng" w="25400">
            <a:solidFill>
              <a:srgbClr val="A5A5A5"/>
            </a:solidFill>
            <a:prstDash val="solid"/>
            <a:round/>
            <a:headEnd len="sm" w="sm" type="none"/>
            <a:tailEnd len="sm" w="sm" type="none"/>
          </a:ln>
        </p:spPr>
      </p:cxnSp>
      <p:grpSp>
        <p:nvGrpSpPr>
          <p:cNvPr id="71" name="Google Shape;71;p41"/>
          <p:cNvGrpSpPr/>
          <p:nvPr/>
        </p:nvGrpSpPr>
        <p:grpSpPr>
          <a:xfrm>
            <a:off x="609600" y="228600"/>
            <a:ext cx="923260" cy="1473496"/>
            <a:chOff x="495300" y="888704"/>
            <a:chExt cx="923260" cy="1473496"/>
          </a:xfrm>
        </p:grpSpPr>
        <p:sp>
          <p:nvSpPr>
            <p:cNvPr id="72" name="Google Shape;72;p41"/>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73" name="Google Shape;73;p41"/>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74" name="Google Shape;74;p41"/>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sp>
        <p:nvSpPr>
          <p:cNvPr id="75" name="Google Shape;75;p41"/>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1" sz="3200">
                <a:solidFill>
                  <a:schemeClr val="dk1"/>
                </a:solidFill>
                <a:latin typeface="Verdana"/>
                <a:ea typeface="Verdana"/>
                <a:cs typeface="Verdana"/>
                <a:sym typeface="Verdana"/>
              </a:defRPr>
            </a:lvl1pPr>
            <a:lvl2pPr indent="-381000" lvl="1" marL="914400" algn="l">
              <a:spcBef>
                <a:spcPts val="480"/>
              </a:spcBef>
              <a:spcAft>
                <a:spcPts val="0"/>
              </a:spcAft>
              <a:buClr>
                <a:srgbClr val="0000CC"/>
              </a:buClr>
              <a:buSzPts val="2400"/>
              <a:buFont typeface="Georgia"/>
              <a:buAutoNum type="arabicPeriod"/>
              <a:defRPr sz="2400">
                <a:solidFill>
                  <a:schemeClr val="dk1"/>
                </a:solidFill>
                <a:latin typeface="Verdana"/>
                <a:ea typeface="Verdana"/>
                <a:cs typeface="Verdana"/>
                <a:sym typeface="Verdana"/>
              </a:defRPr>
            </a:lvl2pPr>
            <a:lvl3pPr indent="-355600" lvl="2" marL="1371600" algn="l">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zaxcv">
  <p:cSld name="Image Slidezaxcv">
    <p:spTree>
      <p:nvGrpSpPr>
        <p:cNvPr id="76" name="Shape 76"/>
        <p:cNvGrpSpPr/>
        <p:nvPr/>
      </p:nvGrpSpPr>
      <p:grpSpPr>
        <a:xfrm>
          <a:off x="0" y="0"/>
          <a:ext cx="0" cy="0"/>
          <a:chOff x="0" y="0"/>
          <a:chExt cx="0" cy="0"/>
        </a:xfrm>
      </p:grpSpPr>
      <p:cxnSp>
        <p:nvCxnSpPr>
          <p:cNvPr id="77" name="Google Shape;77;p42"/>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78" name="Google Shape;78;p42"/>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79" name="Google Shape;79;p42"/>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0" name="Google Shape;8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42"/>
          <p:cNvSpPr txBox="1"/>
          <p:nvPr>
            <p:ph idx="2" type="body"/>
          </p:nvPr>
        </p:nvSpPr>
        <p:spPr>
          <a:xfrm>
            <a:off x="457200" y="1524000"/>
            <a:ext cx="8153400" cy="4724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82" name="Google Shape;82;p42"/>
          <p:cNvCxnSpPr/>
          <p:nvPr/>
        </p:nvCxnSpPr>
        <p:spPr>
          <a:xfrm>
            <a:off x="0" y="14478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4">
  <p:cSld name="Topic Level4">
    <p:spTree>
      <p:nvGrpSpPr>
        <p:cNvPr id="83" name="Shape 83"/>
        <p:cNvGrpSpPr/>
        <p:nvPr/>
      </p:nvGrpSpPr>
      <p:grpSpPr>
        <a:xfrm>
          <a:off x="0" y="0"/>
          <a:ext cx="0" cy="0"/>
          <a:chOff x="0" y="0"/>
          <a:chExt cx="0" cy="0"/>
        </a:xfrm>
      </p:grpSpPr>
      <p:sp>
        <p:nvSpPr>
          <p:cNvPr id="84" name="Google Shape;84;p43"/>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85" name="Google Shape;85;p43"/>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86" name="Google Shape;86;p43"/>
          <p:cNvSpPr/>
          <p:nvPr/>
        </p:nvSpPr>
        <p:spPr>
          <a:xfrm>
            <a:off x="6781800" y="6362700"/>
            <a:ext cx="2362200" cy="342900"/>
          </a:xfrm>
          <a:prstGeom prst="rect">
            <a:avLst/>
          </a:prstGeom>
          <a:solidFill>
            <a:srgbClr val="9900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87" name="Google Shape;87;p4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9900FF"/>
              </a:buClr>
              <a:buSzPts val="4400"/>
              <a:buNone/>
              <a:defRPr sz="4400">
                <a:solidFill>
                  <a:srgbClr val="9900FF"/>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8" name="Google Shape;88;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4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90" name="Google Shape;90;p43"/>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400"/>
              <a:buFont typeface="Verdana"/>
              <a:buNone/>
              <a:defRPr b="0" i="0" sz="44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Google Shape;1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A0B94F"/>
              </a:buClr>
              <a:buSzPts val="11500"/>
              <a:buFont typeface="Arial"/>
              <a:buNone/>
            </a:pPr>
            <a:r>
              <a:rPr lang="en-US"/>
              <a:t>9</a:t>
            </a:r>
            <a:endParaRPr/>
          </a:p>
        </p:txBody>
      </p:sp>
      <p:sp>
        <p:nvSpPr>
          <p:cNvPr id="145" name="Google Shape;145;p1"/>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D74B13"/>
              </a:buClr>
              <a:buSzPts val="7200"/>
              <a:buNone/>
            </a:pPr>
            <a:r>
              <a:rPr lang="en-US"/>
              <a:t>E-Business and E-Commerce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Major E-Commerce Mechanisms</a:t>
            </a:r>
            <a:endParaRPr/>
          </a:p>
        </p:txBody>
      </p:sp>
      <p:sp>
        <p:nvSpPr>
          <p:cNvPr id="202" name="Google Shape;202;p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Electronic catalogs</a:t>
            </a:r>
            <a:endParaRPr/>
          </a:p>
          <a:p>
            <a:pPr indent="-342900" lvl="0" marL="342900" rtl="0" algn="l">
              <a:spcBef>
                <a:spcPts val="640"/>
              </a:spcBef>
              <a:spcAft>
                <a:spcPts val="0"/>
              </a:spcAft>
              <a:buClr>
                <a:schemeClr val="dk1"/>
              </a:buClr>
              <a:buSzPts val="3200"/>
              <a:buChar char="•"/>
            </a:pPr>
            <a:r>
              <a:rPr lang="en-US"/>
              <a:t>Electronic auctions</a:t>
            </a:r>
            <a:endParaRPr/>
          </a:p>
          <a:p>
            <a:pPr indent="-342900" lvl="0" marL="342900" rtl="0" algn="l">
              <a:spcBef>
                <a:spcPts val="640"/>
              </a:spcBef>
              <a:spcAft>
                <a:spcPts val="0"/>
              </a:spcAft>
              <a:buClr>
                <a:schemeClr val="dk1"/>
              </a:buClr>
              <a:buSzPts val="3200"/>
              <a:buChar char="•"/>
            </a:pPr>
            <a:r>
              <a:rPr lang="en-US"/>
              <a:t>E-storefronts</a:t>
            </a:r>
            <a:endParaRPr/>
          </a:p>
          <a:p>
            <a:pPr indent="-342900" lvl="0" marL="342900" rtl="0" algn="l">
              <a:spcBef>
                <a:spcPts val="640"/>
              </a:spcBef>
              <a:spcAft>
                <a:spcPts val="0"/>
              </a:spcAft>
              <a:buClr>
                <a:schemeClr val="dk1"/>
              </a:buClr>
              <a:buSzPts val="3200"/>
              <a:buChar char="•"/>
            </a:pPr>
            <a:r>
              <a:rPr lang="en-US"/>
              <a:t>E-malls</a:t>
            </a:r>
            <a:endParaRPr/>
          </a:p>
          <a:p>
            <a:pPr indent="-342900" lvl="0" marL="342900" rtl="0" algn="l">
              <a:spcBef>
                <a:spcPts val="640"/>
              </a:spcBef>
              <a:spcAft>
                <a:spcPts val="0"/>
              </a:spcAft>
              <a:buClr>
                <a:schemeClr val="dk1"/>
              </a:buClr>
              <a:buSzPts val="3200"/>
              <a:buChar char="•"/>
            </a:pPr>
            <a:r>
              <a:rPr lang="en-US"/>
              <a:t>E-marketplaces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48b03fc973_0_18"/>
          <p:cNvSpPr txBox="1"/>
          <p:nvPr>
            <p:ph idx="2" type="body"/>
          </p:nvPr>
        </p:nvSpPr>
        <p:spPr>
          <a:xfrm>
            <a:off x="457875" y="325600"/>
            <a:ext cx="8152800" cy="5922900"/>
          </a:xfrm>
          <a:prstGeom prst="rect">
            <a:avLst/>
          </a:prstGeom>
          <a:noFill/>
          <a:ln>
            <a:noFill/>
          </a:ln>
        </p:spPr>
        <p:txBody>
          <a:bodyPr anchorCtr="0" anchor="t" bIns="45700" lIns="91425" spcFirstLastPara="1" rIns="91425" wrap="square" tIns="45700">
            <a:normAutofit fontScale="62500" lnSpcReduction="20000"/>
          </a:bodyPr>
          <a:lstStyle/>
          <a:p>
            <a:pPr indent="-273050" lvl="0" marL="342900" rtl="0" algn="just">
              <a:spcBef>
                <a:spcPts val="640"/>
              </a:spcBef>
              <a:spcAft>
                <a:spcPts val="0"/>
              </a:spcAft>
              <a:buClr>
                <a:schemeClr val="dk1"/>
              </a:buClr>
              <a:buSzPct val="100000"/>
              <a:buChar char="•"/>
            </a:pPr>
            <a:r>
              <a:rPr lang="en-US" sz="3359"/>
              <a:t>Electronic catalogs consist of a product database, a directory and search capabilities, and a presentation function. They are the backbone of most e-commerce sites.</a:t>
            </a:r>
            <a:endParaRPr sz="3359"/>
          </a:p>
          <a:p>
            <a:pPr indent="-273050" lvl="0" marL="342900" rtl="0" algn="just">
              <a:spcBef>
                <a:spcPts val="640"/>
              </a:spcBef>
              <a:spcAft>
                <a:spcPts val="0"/>
              </a:spcAft>
              <a:buSzPct val="100000"/>
              <a:buChar char="•"/>
            </a:pPr>
            <a:r>
              <a:rPr lang="en-US" sz="3359"/>
              <a:t>Electronic auctions (e-auctions) generally increase revenues for sellers by broadening the customer base and shortening the cycle time of the auction. Buyers generally benefit from e-auctions because they can bargain for lower prices. In addition, they do not have to travel to an auction at a physical location</a:t>
            </a:r>
            <a:endParaRPr sz="3359"/>
          </a:p>
          <a:p>
            <a:pPr indent="-273050" lvl="0" marL="342900" rtl="0" algn="just">
              <a:spcBef>
                <a:spcPts val="640"/>
              </a:spcBef>
              <a:spcAft>
                <a:spcPts val="0"/>
              </a:spcAft>
              <a:buSzPct val="100000"/>
              <a:buChar char="•"/>
            </a:pPr>
            <a:r>
              <a:rPr lang="en-US" sz="3359"/>
              <a:t>An electronic storefront is a Web site that represents a single store. An electronic mall, also known as a cybermall or e-mall, is a collection of individual shops under one Internet address.</a:t>
            </a:r>
            <a:endParaRPr sz="3359"/>
          </a:p>
          <a:p>
            <a:pPr indent="-273050" lvl="0" marL="342900" rtl="0" algn="just">
              <a:spcBef>
                <a:spcPts val="640"/>
              </a:spcBef>
              <a:spcAft>
                <a:spcPts val="0"/>
              </a:spcAft>
              <a:buSzPct val="100000"/>
              <a:buChar char="•"/>
            </a:pPr>
            <a:r>
              <a:rPr lang="en-US" sz="3359"/>
              <a:t>Electronic storefronts and electronic malls are closely associated with B2C electronic commerce. </a:t>
            </a:r>
            <a:endParaRPr sz="3359"/>
          </a:p>
          <a:p>
            <a:pPr indent="-273050" lvl="0" marL="342900" rtl="0" algn="just">
              <a:spcBef>
                <a:spcPts val="640"/>
              </a:spcBef>
              <a:spcAft>
                <a:spcPts val="0"/>
              </a:spcAft>
              <a:buSzPct val="100000"/>
              <a:buChar char="•"/>
            </a:pPr>
            <a:r>
              <a:rPr lang="en-US" sz="3359"/>
              <a:t>An electronic marketplace (e-marketplace) is a central, virtual market space on the Web where many buyers and many sellers can conduct e-commerce and e-business activities. Electronic marketplaces are associated with B2B electronic commerce.</a:t>
            </a:r>
            <a:endParaRPr sz="335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Electronic Payment Mechanisms</a:t>
            </a:r>
            <a:endParaRPr/>
          </a:p>
        </p:txBody>
      </p:sp>
      <p:sp>
        <p:nvSpPr>
          <p:cNvPr id="215" name="Google Shape;215;p1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Electronic Checks</a:t>
            </a:r>
            <a:endParaRPr/>
          </a:p>
          <a:p>
            <a:pPr indent="-342900" lvl="0" marL="342900" rtl="0" algn="l">
              <a:spcBef>
                <a:spcPts val="640"/>
              </a:spcBef>
              <a:spcAft>
                <a:spcPts val="0"/>
              </a:spcAft>
              <a:buClr>
                <a:schemeClr val="dk1"/>
              </a:buClr>
              <a:buSzPts val="3200"/>
              <a:buChar char="•"/>
            </a:pPr>
            <a:r>
              <a:rPr lang="en-US"/>
              <a:t>Electronic Cards</a:t>
            </a:r>
            <a:endParaRPr/>
          </a:p>
          <a:p>
            <a:pPr indent="-342900" lvl="0" marL="342900" rtl="0" algn="l">
              <a:spcBef>
                <a:spcPts val="640"/>
              </a:spcBef>
              <a:spcAft>
                <a:spcPts val="0"/>
              </a:spcAft>
              <a:buClr>
                <a:schemeClr val="dk1"/>
              </a:buClr>
              <a:buSzPts val="3200"/>
              <a:buChar char="•"/>
            </a:pPr>
            <a:r>
              <a:rPr lang="en-US"/>
              <a:t>Virtual Credit Cards</a:t>
            </a:r>
            <a:endParaRPr/>
          </a:p>
          <a:p>
            <a:pPr indent="-342900" lvl="0" marL="342900" rtl="0" algn="l">
              <a:spcBef>
                <a:spcPts val="640"/>
              </a:spcBef>
              <a:spcAft>
                <a:spcPts val="0"/>
              </a:spcAft>
              <a:buClr>
                <a:schemeClr val="dk1"/>
              </a:buClr>
              <a:buSzPts val="3200"/>
              <a:buChar char="•"/>
            </a:pPr>
            <a:r>
              <a:rPr lang="en-US"/>
              <a:t>Purchasing Cards</a:t>
            </a:r>
            <a:endParaRPr/>
          </a:p>
          <a:p>
            <a:pPr indent="-342900" lvl="0" marL="342900" rtl="0" algn="l">
              <a:spcBef>
                <a:spcPts val="640"/>
              </a:spcBef>
              <a:spcAft>
                <a:spcPts val="0"/>
              </a:spcAft>
              <a:buClr>
                <a:schemeClr val="dk1"/>
              </a:buClr>
              <a:buSzPts val="3200"/>
              <a:buChar char="•"/>
            </a:pPr>
            <a:r>
              <a:rPr lang="en-US"/>
              <a:t>Stored-Value Money Cards</a:t>
            </a:r>
            <a:endParaRPr/>
          </a:p>
          <a:p>
            <a:pPr indent="-342900" lvl="0" marL="342900" rtl="0" algn="l">
              <a:spcBef>
                <a:spcPts val="640"/>
              </a:spcBef>
              <a:spcAft>
                <a:spcPts val="0"/>
              </a:spcAft>
              <a:buClr>
                <a:schemeClr val="dk1"/>
              </a:buClr>
              <a:buSzPts val="3200"/>
              <a:buChar char="•"/>
            </a:pPr>
            <a:r>
              <a:rPr lang="en-US"/>
              <a:t>Smart Cards</a:t>
            </a:r>
            <a:endParaRPr/>
          </a:p>
          <a:p>
            <a:pPr indent="-342900" lvl="0" marL="342900" rtl="0" algn="l">
              <a:spcBef>
                <a:spcPts val="640"/>
              </a:spcBef>
              <a:spcAft>
                <a:spcPts val="0"/>
              </a:spcAft>
              <a:buClr>
                <a:schemeClr val="dk1"/>
              </a:buClr>
              <a:buSzPts val="3200"/>
              <a:buChar char="•"/>
            </a:pPr>
            <a:r>
              <a:rPr lang="en-US"/>
              <a:t>Person-to-Person Payments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48b03fc973_0_12"/>
          <p:cNvSpPr txBox="1"/>
          <p:nvPr>
            <p:ph idx="2" type="body"/>
          </p:nvPr>
        </p:nvSpPr>
        <p:spPr>
          <a:xfrm>
            <a:off x="609600" y="223850"/>
            <a:ext cx="8110500" cy="6024600"/>
          </a:xfrm>
          <a:prstGeom prst="rect">
            <a:avLst/>
          </a:prstGeom>
          <a:noFill/>
          <a:ln>
            <a:noFill/>
          </a:ln>
        </p:spPr>
        <p:txBody>
          <a:bodyPr anchorCtr="0" anchor="t" bIns="45700" lIns="91425" spcFirstLastPara="1" rIns="91425" wrap="square" tIns="45700">
            <a:noAutofit/>
          </a:bodyPr>
          <a:lstStyle/>
          <a:p>
            <a:pPr indent="-361950" lvl="0" marL="342900" rtl="0" algn="l">
              <a:lnSpc>
                <a:spcPct val="90000"/>
              </a:lnSpc>
              <a:spcBef>
                <a:spcPts val="0"/>
              </a:spcBef>
              <a:spcAft>
                <a:spcPts val="0"/>
              </a:spcAft>
              <a:buSzPts val="3500"/>
              <a:buChar char="•"/>
            </a:pPr>
            <a:r>
              <a:rPr b="1" lang="en-US" sz="1500">
                <a:latin typeface="Calibri"/>
                <a:ea typeface="Calibri"/>
                <a:cs typeface="Calibri"/>
                <a:sym typeface="Calibri"/>
              </a:rPr>
              <a:t>Electronic Payment Mechanisms: </a:t>
            </a:r>
            <a:r>
              <a:rPr lang="en-US" sz="1500">
                <a:latin typeface="Calibri"/>
                <a:ea typeface="Calibri"/>
                <a:cs typeface="Calibri"/>
                <a:sym typeface="Calibri"/>
              </a:rPr>
              <a:t>enable buyers to pay for goods and services electronically, rather than writing a check or using cash.</a:t>
            </a:r>
            <a:endParaRPr sz="1500">
              <a:latin typeface="Calibri"/>
              <a:ea typeface="Calibri"/>
              <a:cs typeface="Calibri"/>
              <a:sym typeface="Calibri"/>
            </a:endParaRPr>
          </a:p>
          <a:p>
            <a:pPr indent="-361950" lvl="0" marL="342900" rtl="0" algn="l">
              <a:lnSpc>
                <a:spcPct val="90000"/>
              </a:lnSpc>
              <a:spcBef>
                <a:spcPts val="0"/>
              </a:spcBef>
              <a:spcAft>
                <a:spcPts val="0"/>
              </a:spcAft>
              <a:buSzPts val="3500"/>
              <a:buChar char="•"/>
            </a:pPr>
            <a:r>
              <a:rPr b="1" lang="en-US" sz="1500">
                <a:latin typeface="Calibri"/>
                <a:ea typeface="Calibri"/>
                <a:cs typeface="Calibri"/>
                <a:sym typeface="Calibri"/>
              </a:rPr>
              <a:t>Electronic Checks: </a:t>
            </a:r>
            <a:r>
              <a:rPr lang="en-US" sz="1500">
                <a:latin typeface="Calibri"/>
                <a:ea typeface="Calibri"/>
                <a:cs typeface="Calibri"/>
                <a:sym typeface="Calibri"/>
              </a:rPr>
              <a:t>(e-checks), which are used primarily in B2B, are similar to regular paper checks.</a:t>
            </a:r>
            <a:endParaRPr sz="1500">
              <a:latin typeface="Calibri"/>
              <a:ea typeface="Calibri"/>
              <a:cs typeface="Calibri"/>
              <a:sym typeface="Calibri"/>
            </a:endParaRPr>
          </a:p>
          <a:p>
            <a:pPr indent="-361950" lvl="0" marL="342900" rtl="0" algn="l">
              <a:lnSpc>
                <a:spcPct val="90000"/>
              </a:lnSpc>
              <a:spcBef>
                <a:spcPts val="0"/>
              </a:spcBef>
              <a:spcAft>
                <a:spcPts val="0"/>
              </a:spcAft>
              <a:buSzPts val="3500"/>
              <a:buChar char="•"/>
            </a:pPr>
            <a:r>
              <a:rPr b="1" lang="en-US" sz="1500">
                <a:latin typeface="Calibri"/>
                <a:ea typeface="Calibri"/>
                <a:cs typeface="Calibri"/>
                <a:sym typeface="Calibri"/>
              </a:rPr>
              <a:t>Electronic Cards: </a:t>
            </a:r>
            <a:r>
              <a:rPr lang="en-US" sz="1500">
                <a:latin typeface="Calibri"/>
                <a:ea typeface="Calibri"/>
                <a:cs typeface="Calibri"/>
                <a:sym typeface="Calibri"/>
              </a:rPr>
              <a:t>There are a variety of electronic cards, and they are used for different purposes. The most common types are electronic credit cards, virtual credit cards, purchasing cards, stored-value money cards, and smart cards.</a:t>
            </a:r>
            <a:endParaRPr sz="1500">
              <a:latin typeface="Calibri"/>
              <a:ea typeface="Calibri"/>
              <a:cs typeface="Calibri"/>
              <a:sym typeface="Calibri"/>
            </a:endParaRPr>
          </a:p>
          <a:p>
            <a:pPr indent="-361950" lvl="0" marL="342900" rtl="0" algn="l">
              <a:lnSpc>
                <a:spcPct val="90000"/>
              </a:lnSpc>
              <a:spcBef>
                <a:spcPts val="0"/>
              </a:spcBef>
              <a:spcAft>
                <a:spcPts val="0"/>
              </a:spcAft>
              <a:buSzPts val="3500"/>
              <a:buChar char="•"/>
            </a:pPr>
            <a:r>
              <a:rPr b="1" lang="en-US" sz="1500">
                <a:latin typeface="Calibri"/>
                <a:ea typeface="Calibri"/>
                <a:cs typeface="Calibri"/>
                <a:sym typeface="Calibri"/>
              </a:rPr>
              <a:t>Virtual Credit Cards: </a:t>
            </a:r>
            <a:r>
              <a:rPr lang="en-US" sz="1500">
                <a:latin typeface="Calibri"/>
                <a:ea typeface="Calibri"/>
                <a:cs typeface="Calibri"/>
                <a:sym typeface="Calibri"/>
              </a:rPr>
              <a:t>allow customers to shop online and can be used only once in order to thwart criminals by using a different, random card number every time you shop online.</a:t>
            </a:r>
            <a:endParaRPr sz="1500">
              <a:latin typeface="Calibri"/>
              <a:ea typeface="Calibri"/>
              <a:cs typeface="Calibri"/>
              <a:sym typeface="Calibri"/>
            </a:endParaRPr>
          </a:p>
          <a:p>
            <a:pPr indent="-361950" lvl="0" marL="342900" rtl="0" algn="l">
              <a:lnSpc>
                <a:spcPct val="90000"/>
              </a:lnSpc>
              <a:spcBef>
                <a:spcPts val="0"/>
              </a:spcBef>
              <a:spcAft>
                <a:spcPts val="0"/>
              </a:spcAft>
              <a:buSzPts val="3500"/>
              <a:buChar char="•"/>
            </a:pPr>
            <a:r>
              <a:rPr b="1" lang="en-US" sz="1500">
                <a:latin typeface="Calibri"/>
                <a:ea typeface="Calibri"/>
                <a:cs typeface="Calibri"/>
                <a:sym typeface="Calibri"/>
              </a:rPr>
              <a:t>Purchasing Cards: </a:t>
            </a:r>
            <a:r>
              <a:rPr lang="en-US" sz="1500">
                <a:latin typeface="Calibri"/>
                <a:ea typeface="Calibri"/>
                <a:cs typeface="Calibri"/>
                <a:sym typeface="Calibri"/>
              </a:rPr>
              <a:t>are the B2B equivalent of electronic credit cards and in some countries, purchasing cards are the primary form of payment between companies.</a:t>
            </a:r>
            <a:endParaRPr sz="1500">
              <a:latin typeface="Calibri"/>
              <a:ea typeface="Calibri"/>
              <a:cs typeface="Calibri"/>
              <a:sym typeface="Calibri"/>
            </a:endParaRPr>
          </a:p>
          <a:p>
            <a:pPr indent="-361950" lvl="0" marL="342900" rtl="0" algn="l">
              <a:lnSpc>
                <a:spcPct val="90000"/>
              </a:lnSpc>
              <a:spcBef>
                <a:spcPts val="0"/>
              </a:spcBef>
              <a:spcAft>
                <a:spcPts val="0"/>
              </a:spcAft>
              <a:buSzPts val="3500"/>
              <a:buChar char="•"/>
            </a:pPr>
            <a:r>
              <a:rPr b="1" lang="en-US" sz="1500">
                <a:latin typeface="Calibri"/>
                <a:ea typeface="Calibri"/>
                <a:cs typeface="Calibri"/>
                <a:sym typeface="Calibri"/>
              </a:rPr>
              <a:t>Stored-Value Money Cards: </a:t>
            </a:r>
            <a:r>
              <a:rPr lang="en-US" sz="1500">
                <a:latin typeface="Calibri"/>
                <a:ea typeface="Calibri"/>
                <a:cs typeface="Calibri"/>
                <a:sym typeface="Calibri"/>
              </a:rPr>
              <a:t>allow you to store a fixed amount of prepaid money and then spend it as necessary and each time you use the card, the amount is reduced by the amount you spent.</a:t>
            </a:r>
            <a:endParaRPr sz="1500">
              <a:latin typeface="Calibri"/>
              <a:ea typeface="Calibri"/>
              <a:cs typeface="Calibri"/>
              <a:sym typeface="Calibri"/>
            </a:endParaRPr>
          </a:p>
          <a:p>
            <a:pPr indent="-361950" lvl="0" marL="342900" rtl="0" algn="l">
              <a:lnSpc>
                <a:spcPct val="90000"/>
              </a:lnSpc>
              <a:spcBef>
                <a:spcPts val="0"/>
              </a:spcBef>
              <a:spcAft>
                <a:spcPts val="0"/>
              </a:spcAft>
              <a:buSzPts val="3500"/>
              <a:buChar char="•"/>
            </a:pPr>
            <a:r>
              <a:rPr b="1" lang="en-US" sz="1500">
                <a:latin typeface="Calibri"/>
                <a:ea typeface="Calibri"/>
                <a:cs typeface="Calibri"/>
                <a:sym typeface="Calibri"/>
              </a:rPr>
              <a:t>Smart Cards: </a:t>
            </a:r>
            <a:r>
              <a:rPr lang="en-US" sz="1500">
                <a:latin typeface="Calibri"/>
                <a:ea typeface="Calibri"/>
                <a:cs typeface="Calibri"/>
                <a:sym typeface="Calibri"/>
              </a:rPr>
              <a:t>contain a chip that can store a considerable amount of information—more than 100 times the amount contained on a stored-value money card and are frequently multipurpose. That is, you can use them as a credit card, a debit card, a stored-value money card, or a loyalty card.</a:t>
            </a:r>
            <a:endParaRPr sz="1500">
              <a:latin typeface="Calibri"/>
              <a:ea typeface="Calibri"/>
              <a:cs typeface="Calibri"/>
              <a:sym typeface="Calibri"/>
            </a:endParaRPr>
          </a:p>
          <a:p>
            <a:pPr indent="-361950" lvl="0" marL="342900" rtl="0" algn="l">
              <a:lnSpc>
                <a:spcPct val="90000"/>
              </a:lnSpc>
              <a:spcBef>
                <a:spcPts val="0"/>
              </a:spcBef>
              <a:spcAft>
                <a:spcPts val="0"/>
              </a:spcAft>
              <a:buSzPts val="3500"/>
              <a:buChar char="•"/>
            </a:pPr>
            <a:r>
              <a:rPr b="1" lang="en-US" sz="1500">
                <a:latin typeface="Calibri"/>
                <a:ea typeface="Calibri"/>
                <a:cs typeface="Calibri"/>
                <a:sym typeface="Calibri"/>
              </a:rPr>
              <a:t>Person-to-Person Payments: </a:t>
            </a:r>
            <a:r>
              <a:rPr lang="en-US" sz="1500">
                <a:latin typeface="Calibri"/>
                <a:ea typeface="Calibri"/>
                <a:cs typeface="Calibri"/>
                <a:sym typeface="Calibri"/>
              </a:rPr>
              <a:t>enable two individuals, or an individual and a business, to transfer funds without using a credit card (e.g., PayPal).</a:t>
            </a:r>
            <a:endParaRPr sz="1500">
              <a:latin typeface="Calibri"/>
              <a:ea typeface="Calibri"/>
              <a:cs typeface="Calibri"/>
              <a:sym typeface="Calibri"/>
            </a:endParaRPr>
          </a:p>
          <a:p>
            <a:pPr indent="0" lvl="0" marL="342900" rtl="0" algn="l">
              <a:lnSpc>
                <a:spcPct val="90000"/>
              </a:lnSpc>
              <a:spcBef>
                <a:spcPts val="640"/>
              </a:spcBef>
              <a:spcAft>
                <a:spcPts val="0"/>
              </a:spcAft>
              <a:buNone/>
            </a:pPr>
            <a:r>
              <a:t/>
            </a:r>
            <a:endParaRPr sz="3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Figure 9.1: How e-credit cards work</a:t>
            </a:r>
            <a:endParaRPr/>
          </a:p>
        </p:txBody>
      </p:sp>
      <p:pic>
        <p:nvPicPr>
          <p:cNvPr id="227" name="Google Shape;227;p11"/>
          <p:cNvPicPr preferRelativeResize="0"/>
          <p:nvPr>
            <p:ph idx="2" type="body"/>
          </p:nvPr>
        </p:nvPicPr>
        <p:blipFill rotWithShape="1">
          <a:blip r:embed="rId3">
            <a:alphaModFix/>
          </a:blip>
          <a:srcRect b="0" l="0" r="0" t="0"/>
          <a:stretch/>
        </p:blipFill>
        <p:spPr>
          <a:xfrm>
            <a:off x="1219200" y="1676400"/>
            <a:ext cx="6741083" cy="44494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Benefits of E-Commerce</a:t>
            </a:r>
            <a:endParaRPr/>
          </a:p>
        </p:txBody>
      </p:sp>
      <p:sp>
        <p:nvSpPr>
          <p:cNvPr id="234" name="Google Shape;234;p12"/>
          <p:cNvSpPr txBox="1"/>
          <p:nvPr>
            <p:ph idx="2" type="body"/>
          </p:nvPr>
        </p:nvSpPr>
        <p:spPr>
          <a:xfrm>
            <a:off x="609600" y="2096075"/>
            <a:ext cx="8001000" cy="4152300"/>
          </a:xfrm>
          <a:prstGeom prst="rect">
            <a:avLst/>
          </a:prstGeom>
          <a:noFill/>
          <a:ln>
            <a:noFill/>
          </a:ln>
        </p:spPr>
        <p:txBody>
          <a:bodyPr anchorCtr="0" anchor="t" bIns="45700" lIns="91425" spcFirstLastPara="1" rIns="91425" wrap="square" tIns="45700">
            <a:normAutofit fontScale="70000"/>
          </a:bodyPr>
          <a:lstStyle/>
          <a:p>
            <a:pPr indent="-281940" lvl="0" marL="342900" rtl="0" algn="just">
              <a:spcBef>
                <a:spcPts val="0"/>
              </a:spcBef>
              <a:spcAft>
                <a:spcPts val="0"/>
              </a:spcAft>
              <a:buClr>
                <a:schemeClr val="dk1"/>
              </a:buClr>
              <a:buSzPct val="100000"/>
              <a:buChar char="•"/>
            </a:pPr>
            <a:r>
              <a:rPr b="1" lang="en-US">
                <a:solidFill>
                  <a:srgbClr val="FF00FF"/>
                </a:solidFill>
              </a:rPr>
              <a:t>Organization Benefits:</a:t>
            </a:r>
            <a:r>
              <a:rPr lang="en-US">
                <a:solidFill>
                  <a:srgbClr val="FF00FF"/>
                </a:solidFill>
              </a:rPr>
              <a:t> </a:t>
            </a:r>
            <a:r>
              <a:rPr lang="en-US"/>
              <a:t>national and international markets more accessible by lowering the costs of processing, distributing, and retrieving information.</a:t>
            </a:r>
            <a:endParaRPr/>
          </a:p>
          <a:p>
            <a:pPr indent="0" lvl="0" marL="342900" rtl="0" algn="just">
              <a:spcBef>
                <a:spcPts val="0"/>
              </a:spcBef>
              <a:spcAft>
                <a:spcPts val="0"/>
              </a:spcAft>
              <a:buNone/>
            </a:pPr>
            <a:r>
              <a:rPr lang="en-US"/>
              <a:t> </a:t>
            </a:r>
            <a:endParaRPr/>
          </a:p>
          <a:p>
            <a:pPr indent="-281940" lvl="0" marL="342900" rtl="0" algn="just">
              <a:spcBef>
                <a:spcPts val="640"/>
              </a:spcBef>
              <a:spcAft>
                <a:spcPts val="0"/>
              </a:spcAft>
              <a:buClr>
                <a:schemeClr val="dk1"/>
              </a:buClr>
              <a:buSzPct val="100000"/>
              <a:buChar char="•"/>
            </a:pPr>
            <a:r>
              <a:rPr b="1" lang="en-US">
                <a:solidFill>
                  <a:srgbClr val="FF00FF"/>
                </a:solidFill>
              </a:rPr>
              <a:t>Customer Benefits:</a:t>
            </a:r>
            <a:r>
              <a:rPr lang="en-US">
                <a:solidFill>
                  <a:srgbClr val="FF00FF"/>
                </a:solidFill>
              </a:rPr>
              <a:t> </a:t>
            </a:r>
            <a:r>
              <a:rPr lang="en-US"/>
              <a:t>by being able to access a vast number of products and services, around the clock.</a:t>
            </a:r>
            <a:endParaRPr/>
          </a:p>
          <a:p>
            <a:pPr indent="0" lvl="0" marL="342900" rtl="0" algn="just">
              <a:spcBef>
                <a:spcPts val="640"/>
              </a:spcBef>
              <a:spcAft>
                <a:spcPts val="0"/>
              </a:spcAft>
              <a:buNone/>
            </a:pPr>
            <a:r>
              <a:t/>
            </a:r>
            <a:endParaRPr/>
          </a:p>
          <a:p>
            <a:pPr indent="-281940" lvl="0" marL="342900" rtl="0" algn="just">
              <a:spcBef>
                <a:spcPts val="640"/>
              </a:spcBef>
              <a:spcAft>
                <a:spcPts val="0"/>
              </a:spcAft>
              <a:buClr>
                <a:schemeClr val="dk1"/>
              </a:buClr>
              <a:buSzPct val="100000"/>
              <a:buChar char="•"/>
            </a:pPr>
            <a:r>
              <a:rPr b="1" lang="en-US">
                <a:solidFill>
                  <a:srgbClr val="FF00FF"/>
                </a:solidFill>
              </a:rPr>
              <a:t>Benefits to Society:</a:t>
            </a:r>
            <a:r>
              <a:rPr lang="en-US"/>
              <a:t> </a:t>
            </a:r>
            <a:r>
              <a:rPr lang="en-US"/>
              <a:t>the ability to easily and conveniently deliver information, services, and products to people in cities, rural areas, and developing countries.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Limitations of E-Commerce</a:t>
            </a:r>
            <a:endParaRPr/>
          </a:p>
        </p:txBody>
      </p:sp>
      <p:sp>
        <p:nvSpPr>
          <p:cNvPr id="241" name="Google Shape;241;p1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FF"/>
              </a:buClr>
              <a:buSzPts val="3200"/>
              <a:buChar char="•"/>
            </a:pPr>
            <a:r>
              <a:rPr lang="en-US">
                <a:solidFill>
                  <a:srgbClr val="FF00FF"/>
                </a:solidFill>
              </a:rPr>
              <a:t>Technological Limitations: </a:t>
            </a:r>
            <a:endParaRPr b="1" sz="1200">
              <a:solidFill>
                <a:srgbClr val="FF00FF"/>
              </a:solidFill>
              <a:latin typeface="Calibri"/>
              <a:ea typeface="Calibri"/>
              <a:cs typeface="Calibri"/>
              <a:sym typeface="Calibri"/>
            </a:endParaRPr>
          </a:p>
          <a:p>
            <a:pPr indent="-241300" lvl="1" marL="742950" rtl="0" algn="l">
              <a:spcBef>
                <a:spcPts val="0"/>
              </a:spcBef>
              <a:spcAft>
                <a:spcPts val="0"/>
              </a:spcAft>
              <a:buSzPts val="2100"/>
              <a:buFont typeface="Calibri"/>
              <a:buChar char="–"/>
            </a:pPr>
            <a:r>
              <a:rPr lang="en-US" sz="2100">
                <a:latin typeface="Calibri"/>
                <a:ea typeface="Calibri"/>
                <a:cs typeface="Calibri"/>
                <a:sym typeface="Calibri"/>
              </a:rPr>
              <a:t>Lack of universally accepted security standards</a:t>
            </a:r>
            <a:endParaRPr sz="2100">
              <a:latin typeface="Calibri"/>
              <a:ea typeface="Calibri"/>
              <a:cs typeface="Calibri"/>
              <a:sym typeface="Calibri"/>
            </a:endParaRPr>
          </a:p>
          <a:p>
            <a:pPr indent="-241300" lvl="1" marL="742950" rtl="0" algn="l">
              <a:spcBef>
                <a:spcPts val="0"/>
              </a:spcBef>
              <a:spcAft>
                <a:spcPts val="0"/>
              </a:spcAft>
              <a:buSzPts val="2100"/>
              <a:buFont typeface="Calibri"/>
              <a:buChar char="–"/>
            </a:pPr>
            <a:r>
              <a:rPr lang="en-US" sz="2100">
                <a:latin typeface="Calibri"/>
                <a:ea typeface="Calibri"/>
                <a:cs typeface="Calibri"/>
                <a:sym typeface="Calibri"/>
              </a:rPr>
              <a:t>In less-developed countries, telecommunications bandwidth often is insufficient, and accessing the Web is expensive.</a:t>
            </a:r>
            <a:endParaRPr sz="21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42900" lvl="0" marL="342900" rtl="0" algn="l">
              <a:spcBef>
                <a:spcPts val="640"/>
              </a:spcBef>
              <a:spcAft>
                <a:spcPts val="0"/>
              </a:spcAft>
              <a:buClr>
                <a:srgbClr val="FF00FF"/>
              </a:buClr>
              <a:buSzPts val="3200"/>
              <a:buChar char="•"/>
            </a:pPr>
            <a:r>
              <a:rPr lang="en-US">
                <a:solidFill>
                  <a:srgbClr val="FF00FF"/>
                </a:solidFill>
              </a:rPr>
              <a:t>Non-technological Limitations:</a:t>
            </a:r>
            <a:endParaRPr>
              <a:solidFill>
                <a:srgbClr val="FF00FF"/>
              </a:solidFill>
            </a:endParaRPr>
          </a:p>
          <a:p>
            <a:pPr indent="-241300" lvl="1" marL="742950" marR="0" rtl="0" algn="l">
              <a:lnSpc>
                <a:spcPct val="100000"/>
              </a:lnSpc>
              <a:spcBef>
                <a:spcPts val="0"/>
              </a:spcBef>
              <a:spcAft>
                <a:spcPts val="0"/>
              </a:spcAft>
              <a:buSzPts val="2100"/>
              <a:buFont typeface="Calibri"/>
              <a:buChar char="–"/>
            </a:pPr>
            <a:r>
              <a:rPr lang="en-US" sz="2100">
                <a:latin typeface="Calibri"/>
                <a:ea typeface="Calibri"/>
                <a:cs typeface="Calibri"/>
                <a:sym typeface="Calibri"/>
              </a:rPr>
              <a:t>Perceptions that EC is insecure</a:t>
            </a:r>
            <a:endParaRPr sz="2100">
              <a:latin typeface="Calibri"/>
              <a:ea typeface="Calibri"/>
              <a:cs typeface="Calibri"/>
              <a:sym typeface="Calibri"/>
            </a:endParaRPr>
          </a:p>
          <a:p>
            <a:pPr indent="-241300" lvl="1" marL="742950" marR="0" rtl="0" algn="l">
              <a:lnSpc>
                <a:spcPct val="100000"/>
              </a:lnSpc>
              <a:spcBef>
                <a:spcPts val="0"/>
              </a:spcBef>
              <a:spcAft>
                <a:spcPts val="0"/>
              </a:spcAft>
              <a:buSzPts val="2100"/>
              <a:buFont typeface="Calibri"/>
              <a:buChar char="–"/>
            </a:pPr>
            <a:r>
              <a:rPr lang="en-US" sz="2100">
                <a:latin typeface="Calibri"/>
                <a:ea typeface="Calibri"/>
                <a:cs typeface="Calibri"/>
                <a:sym typeface="Calibri"/>
              </a:rPr>
              <a:t>EC has unresolved legal issues</a:t>
            </a:r>
            <a:endParaRPr sz="2100">
              <a:latin typeface="Calibri"/>
              <a:ea typeface="Calibri"/>
              <a:cs typeface="Calibri"/>
              <a:sym typeface="Calibri"/>
            </a:endParaRPr>
          </a:p>
          <a:p>
            <a:pPr indent="-241300" lvl="1" marL="742950" marR="0" rtl="0" algn="l">
              <a:lnSpc>
                <a:spcPct val="100000"/>
              </a:lnSpc>
              <a:spcBef>
                <a:spcPts val="0"/>
              </a:spcBef>
              <a:spcAft>
                <a:spcPts val="0"/>
              </a:spcAft>
              <a:buSzPts val="2100"/>
              <a:buFont typeface="Calibri"/>
              <a:buChar char="–"/>
            </a:pPr>
            <a:r>
              <a:rPr lang="en-US" sz="2100">
                <a:latin typeface="Calibri"/>
                <a:ea typeface="Calibri"/>
                <a:cs typeface="Calibri"/>
                <a:sym typeface="Calibri"/>
              </a:rPr>
              <a:t>EC lacks a critical mass of sellers and buyers.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9.2</a:t>
            </a:r>
            <a:endParaRPr/>
          </a:p>
        </p:txBody>
      </p:sp>
      <p:sp>
        <p:nvSpPr>
          <p:cNvPr id="247" name="Google Shape;247;p14"/>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Overcoming the Limitations of E-Commerce in the Developing World</a:t>
            </a:r>
            <a:endParaRPr/>
          </a:p>
          <a:p>
            <a:pPr indent="-514350" lvl="1" marL="971550" rtl="0" algn="l">
              <a:spcBef>
                <a:spcPts val="444"/>
              </a:spcBef>
              <a:spcAft>
                <a:spcPts val="0"/>
              </a:spcAft>
              <a:buSzPct val="100000"/>
              <a:buAutoNum type="arabicPeriod"/>
            </a:pPr>
            <a:r>
              <a:rPr lang="en-US"/>
              <a:t>Describe how the Young Village Officials Farm and Jumia are trying to overcome the limitations of electronic commerce. Provide specific examples to support your answer.</a:t>
            </a:r>
            <a:endParaRPr/>
          </a:p>
          <a:p>
            <a:pPr indent="-514350" lvl="1" marL="971550" rtl="0" algn="l">
              <a:spcBef>
                <a:spcPts val="444"/>
              </a:spcBef>
              <a:spcAft>
                <a:spcPts val="0"/>
              </a:spcAft>
              <a:buSzPct val="100000"/>
              <a:buAutoNum type="arabicPeriod"/>
            </a:pPr>
            <a:r>
              <a:rPr lang="en-US"/>
              <a:t>What are the advantages of electronic commerce to rural farmers in China (above and beyond increased income)?</a:t>
            </a:r>
            <a:endParaRPr/>
          </a:p>
          <a:p>
            <a:pPr indent="-514350" lvl="1" marL="971550" rtl="0" algn="l">
              <a:spcBef>
                <a:spcPts val="444"/>
              </a:spcBef>
              <a:spcAft>
                <a:spcPts val="0"/>
              </a:spcAft>
              <a:buSzPct val="100000"/>
              <a:buAutoNum type="arabicPeriod"/>
            </a:pPr>
            <a:r>
              <a:rPr lang="en-US"/>
              <a:t>What are the advantages of electronic commerce to the people of Nigeria?</a:t>
            </a:r>
            <a:endParaRPr/>
          </a:p>
          <a:p>
            <a:pPr indent="-373380" lvl="1" marL="971550" rtl="0" algn="l">
              <a:spcBef>
                <a:spcPts val="444"/>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9900"/>
              </a:buClr>
              <a:buSzPct val="100000"/>
              <a:buNone/>
            </a:pPr>
            <a:r>
              <a:rPr lang="en-US"/>
              <a:t>Business-to-Consumer (B2C) Electronic Commerce</a:t>
            </a:r>
            <a:endParaRPr/>
          </a:p>
        </p:txBody>
      </p:sp>
      <p:sp>
        <p:nvSpPr>
          <p:cNvPr id="254" name="Google Shape;254;p15"/>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9.2</a:t>
            </a:r>
            <a:endParaRPr/>
          </a:p>
        </p:txBody>
      </p:sp>
      <p:sp>
        <p:nvSpPr>
          <p:cNvPr id="255" name="Google Shape;255;p15"/>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sz="3587"/>
              <a:t>Electronic Storefronts and Malls</a:t>
            </a:r>
            <a:r>
              <a:rPr lang="en-US" sz="3587"/>
              <a:t>: </a:t>
            </a:r>
            <a:endParaRPr sz="3587"/>
          </a:p>
          <a:p>
            <a:pPr indent="-367480" lvl="0" marL="342900" rtl="0" algn="l">
              <a:spcBef>
                <a:spcPts val="640"/>
              </a:spcBef>
              <a:spcAft>
                <a:spcPts val="0"/>
              </a:spcAft>
              <a:buClr>
                <a:srgbClr val="6600CC"/>
              </a:buClr>
              <a:buSzPts val="3587"/>
              <a:buChar char="•"/>
            </a:pPr>
            <a:r>
              <a:rPr lang="en-US" sz="3587"/>
              <a:t>Online Service Industries</a:t>
            </a:r>
            <a:endParaRPr sz="3587"/>
          </a:p>
          <a:p>
            <a:pPr indent="-367480" lvl="0" marL="342900" rtl="0" algn="l">
              <a:spcBef>
                <a:spcPts val="640"/>
              </a:spcBef>
              <a:spcAft>
                <a:spcPts val="0"/>
              </a:spcAft>
              <a:buClr>
                <a:srgbClr val="6600CC"/>
              </a:buClr>
              <a:buSzPts val="3587"/>
              <a:buChar char="•"/>
            </a:pPr>
            <a:r>
              <a:rPr lang="en-US" sz="3587"/>
              <a:t>Issues in E-Tailing</a:t>
            </a:r>
            <a:endParaRPr sz="3587"/>
          </a:p>
          <a:p>
            <a:pPr indent="0" lvl="0" marL="342900" rtl="0" algn="l">
              <a:spcBef>
                <a:spcPts val="0"/>
              </a:spcBef>
              <a:spcAft>
                <a:spcPts val="0"/>
              </a:spcAft>
              <a:buNone/>
            </a:pPr>
            <a:r>
              <a:t/>
            </a:r>
            <a:endParaRPr sz="1587">
              <a:solidFill>
                <a:schemeClr val="dk1"/>
              </a:solidFill>
              <a:latin typeface="Calibri"/>
              <a:ea typeface="Calibri"/>
              <a:cs typeface="Calibri"/>
              <a:sym typeface="Calibri"/>
            </a:endParaRPr>
          </a:p>
          <a:p>
            <a:pPr indent="0" lvl="0" marL="342900" rtl="0" algn="l">
              <a:spcBef>
                <a:spcPts val="64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Electronic Storefronts and Malls</a:t>
            </a:r>
            <a:endParaRPr/>
          </a:p>
        </p:txBody>
      </p:sp>
      <p:sp>
        <p:nvSpPr>
          <p:cNvPr id="262" name="Google Shape;262;p16"/>
          <p:cNvSpPr txBox="1"/>
          <p:nvPr>
            <p:ph idx="2" type="body"/>
          </p:nvPr>
        </p:nvSpPr>
        <p:spPr>
          <a:xfrm>
            <a:off x="609600" y="1943450"/>
            <a:ext cx="8001000" cy="4305000"/>
          </a:xfrm>
          <a:prstGeom prst="rect">
            <a:avLst/>
          </a:prstGeom>
          <a:noFill/>
          <a:ln>
            <a:noFill/>
          </a:ln>
        </p:spPr>
        <p:txBody>
          <a:bodyPr anchorCtr="0" anchor="t" bIns="45700" lIns="91425" spcFirstLastPara="1" rIns="91425" wrap="square" tIns="45700">
            <a:noAutofit/>
          </a:bodyPr>
          <a:lstStyle/>
          <a:p>
            <a:pPr indent="-297180" lvl="0" marL="342900" rtl="0" algn="l">
              <a:lnSpc>
                <a:spcPct val="80000"/>
              </a:lnSpc>
              <a:spcBef>
                <a:spcPts val="0"/>
              </a:spcBef>
              <a:spcAft>
                <a:spcPts val="0"/>
              </a:spcAft>
              <a:buClr>
                <a:schemeClr val="dk1"/>
              </a:buClr>
              <a:buSzPts val="2480"/>
              <a:buChar char="•"/>
            </a:pPr>
            <a:r>
              <a:rPr lang="en-US" sz="2680"/>
              <a:t>Electronic Retailing (e-tailing)</a:t>
            </a:r>
            <a:r>
              <a:rPr lang="en-US" sz="1862">
                <a:latin typeface="Calibri"/>
                <a:ea typeface="Calibri"/>
                <a:cs typeface="Calibri"/>
                <a:sym typeface="Calibri"/>
              </a:rPr>
              <a:t>: the direct sale of products and services through electronic storefronts or electronic malls, usually designed around an electronic catalog format and/or auctions.</a:t>
            </a:r>
            <a:endParaRPr sz="1130">
              <a:latin typeface="Calibri"/>
              <a:ea typeface="Calibri"/>
              <a:cs typeface="Calibri"/>
              <a:sym typeface="Calibri"/>
            </a:endParaRPr>
          </a:p>
          <a:p>
            <a:pPr indent="-297180" lvl="0" marL="342900" rtl="0" algn="l">
              <a:lnSpc>
                <a:spcPct val="80000"/>
              </a:lnSpc>
              <a:spcBef>
                <a:spcPts val="640"/>
              </a:spcBef>
              <a:spcAft>
                <a:spcPts val="0"/>
              </a:spcAft>
              <a:buClr>
                <a:schemeClr val="dk1"/>
              </a:buClr>
              <a:buSzPts val="2480"/>
              <a:buChar char="•"/>
            </a:pPr>
            <a:r>
              <a:rPr lang="en-US" sz="2680"/>
              <a:t>Electronic Storefront:</a:t>
            </a:r>
            <a:r>
              <a:rPr lang="en-US" sz="1862">
                <a:latin typeface="Calibri"/>
                <a:ea typeface="Calibri"/>
                <a:cs typeface="Calibri"/>
                <a:sym typeface="Calibri"/>
              </a:rPr>
              <a:t>a Website that represents a single store.</a:t>
            </a:r>
            <a:endParaRPr sz="3412"/>
          </a:p>
          <a:p>
            <a:pPr indent="-297180" lvl="0" marL="342900" rtl="0" algn="l">
              <a:lnSpc>
                <a:spcPct val="80000"/>
              </a:lnSpc>
              <a:spcBef>
                <a:spcPts val="640"/>
              </a:spcBef>
              <a:spcAft>
                <a:spcPts val="0"/>
              </a:spcAft>
              <a:buClr>
                <a:schemeClr val="dk1"/>
              </a:buClr>
              <a:buSzPts val="2480"/>
              <a:buChar char="•"/>
            </a:pPr>
            <a:r>
              <a:rPr lang="en-US" sz="2680"/>
              <a:t>Electronic Mall:</a:t>
            </a:r>
            <a:r>
              <a:rPr lang="en-US" sz="1862">
                <a:latin typeface="Calibri"/>
                <a:ea typeface="Calibri"/>
                <a:cs typeface="Calibri"/>
                <a:sym typeface="Calibri"/>
              </a:rPr>
              <a:t>(</a:t>
            </a:r>
            <a:r>
              <a:rPr lang="en-US" sz="1862">
                <a:latin typeface="Calibri"/>
                <a:ea typeface="Calibri"/>
                <a:cs typeface="Calibri"/>
                <a:sym typeface="Calibri"/>
              </a:rPr>
              <a:t>also known as a cybermall or an e-mall) a collection of individual shops grouped under a single Internet address.</a:t>
            </a:r>
            <a:endParaRPr sz="3412"/>
          </a:p>
          <a:p>
            <a:pPr indent="-309880" lvl="0" marL="342900" rtl="0" algn="l">
              <a:lnSpc>
                <a:spcPct val="80000"/>
              </a:lnSpc>
              <a:spcBef>
                <a:spcPts val="640"/>
              </a:spcBef>
              <a:spcAft>
                <a:spcPts val="0"/>
              </a:spcAft>
              <a:buClr>
                <a:schemeClr val="dk1"/>
              </a:buClr>
              <a:buSzPts val="2680"/>
              <a:buChar char="•"/>
            </a:pPr>
            <a:r>
              <a:rPr lang="en-US" sz="2680"/>
              <a:t>Two Types of Electronic Malls</a:t>
            </a:r>
            <a:endParaRPr b="1" sz="1130">
              <a:latin typeface="Calibri"/>
              <a:ea typeface="Calibri"/>
              <a:cs typeface="Calibri"/>
              <a:sym typeface="Calibri"/>
            </a:endParaRPr>
          </a:p>
          <a:p>
            <a:pPr indent="-238722" lvl="1" marL="742950" rtl="0" algn="just">
              <a:lnSpc>
                <a:spcPct val="80000"/>
              </a:lnSpc>
              <a:spcBef>
                <a:spcPts val="0"/>
              </a:spcBef>
              <a:spcAft>
                <a:spcPts val="0"/>
              </a:spcAft>
              <a:buSzPts val="2059"/>
              <a:buFont typeface="Calibri"/>
              <a:buChar char="–"/>
            </a:pPr>
            <a:r>
              <a:rPr lang="en-US" sz="2059">
                <a:latin typeface="Calibri"/>
                <a:ea typeface="Calibri"/>
                <a:cs typeface="Calibri"/>
                <a:sym typeface="Calibri"/>
              </a:rPr>
              <a:t>Referral Malls: (e.g., www.hawaii.com), you cannot buy anything, but instead, you are transferred from the mall to a participating storefront.</a:t>
            </a:r>
            <a:endParaRPr sz="2059">
              <a:latin typeface="Calibri"/>
              <a:ea typeface="Calibri"/>
              <a:cs typeface="Calibri"/>
              <a:sym typeface="Calibri"/>
            </a:endParaRPr>
          </a:p>
          <a:p>
            <a:pPr indent="-238722" lvl="1" marL="742950" rtl="0" algn="just">
              <a:lnSpc>
                <a:spcPct val="80000"/>
              </a:lnSpc>
              <a:spcBef>
                <a:spcPts val="0"/>
              </a:spcBef>
              <a:spcAft>
                <a:spcPts val="0"/>
              </a:spcAft>
              <a:buSzPts val="2059"/>
              <a:buFont typeface="Calibri"/>
              <a:buChar char="–"/>
            </a:pPr>
            <a:r>
              <a:rPr lang="en-US" sz="2059">
                <a:latin typeface="Calibri"/>
                <a:ea typeface="Calibri"/>
                <a:cs typeface="Calibri"/>
                <a:sym typeface="Calibri"/>
              </a:rPr>
              <a:t>A Cybermall (e.g., http://shopping .google.com) where you can actually make a purchase. You might shop from several stores, but you make only one purchase transaction at the end.</a:t>
            </a:r>
            <a:endParaRPr sz="360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r>
              <a:t/>
            </a:r>
            <a:endParaRPr/>
          </a:p>
        </p:txBody>
      </p:sp>
      <p:sp>
        <p:nvSpPr>
          <p:cNvPr id="151" name="Google Shape;151;p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B0F0"/>
              </a:buClr>
              <a:buSzPts val="3200"/>
              <a:buFont typeface="Georgia"/>
              <a:buAutoNum type="arabicPeriod"/>
            </a:pPr>
            <a:r>
              <a:rPr lang="en-US"/>
              <a:t>Overview of E-Business and E-Commerce</a:t>
            </a:r>
            <a:endParaRPr/>
          </a:p>
          <a:p>
            <a:pPr indent="-514350" lvl="0" marL="514350" rtl="0" algn="l">
              <a:spcBef>
                <a:spcPts val="640"/>
              </a:spcBef>
              <a:spcAft>
                <a:spcPts val="0"/>
              </a:spcAft>
              <a:buClr>
                <a:srgbClr val="00B0F0"/>
              </a:buClr>
              <a:buSzPts val="3200"/>
              <a:buFont typeface="Georgia"/>
              <a:buAutoNum type="arabicPeriod"/>
            </a:pPr>
            <a:r>
              <a:rPr lang="en-US"/>
              <a:t>Business-to-Consumer (B2C) Electronic Commerce</a:t>
            </a:r>
            <a:endParaRPr/>
          </a:p>
          <a:p>
            <a:pPr indent="-514350" lvl="0" marL="514350" rtl="0" algn="l">
              <a:spcBef>
                <a:spcPts val="640"/>
              </a:spcBef>
              <a:spcAft>
                <a:spcPts val="0"/>
              </a:spcAft>
              <a:buClr>
                <a:srgbClr val="00B0F0"/>
              </a:buClr>
              <a:buSzPts val="3200"/>
              <a:buFont typeface="Georgia"/>
              <a:buAutoNum type="arabicPeriod"/>
            </a:pPr>
            <a:r>
              <a:rPr lang="en-US"/>
              <a:t>Business-to-Business (B2B) Electronic Commerce</a:t>
            </a:r>
            <a:endParaRPr/>
          </a:p>
          <a:p>
            <a:pPr indent="-514350" lvl="0" marL="514350" rtl="0" algn="l">
              <a:spcBef>
                <a:spcPts val="640"/>
              </a:spcBef>
              <a:spcAft>
                <a:spcPts val="0"/>
              </a:spcAft>
              <a:buClr>
                <a:srgbClr val="00B0F0"/>
              </a:buClr>
              <a:buSzPts val="3200"/>
              <a:buFont typeface="Georgia"/>
              <a:buAutoNum type="arabicPeriod"/>
            </a:pPr>
            <a:r>
              <a:rPr lang="en-US"/>
              <a:t>Ethical and Legal Issues in E-Business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Online Service Industries</a:t>
            </a:r>
            <a:endParaRPr/>
          </a:p>
        </p:txBody>
      </p:sp>
      <p:sp>
        <p:nvSpPr>
          <p:cNvPr id="269" name="Google Shape;269;p1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Disintermediation</a:t>
            </a:r>
            <a:endParaRPr/>
          </a:p>
          <a:p>
            <a:pPr indent="-342900" lvl="0" marL="342900" rtl="0" algn="l">
              <a:spcBef>
                <a:spcPts val="640"/>
              </a:spcBef>
              <a:spcAft>
                <a:spcPts val="0"/>
              </a:spcAft>
              <a:buClr>
                <a:schemeClr val="dk1"/>
              </a:buClr>
              <a:buSzPts val="3200"/>
              <a:buChar char="•"/>
            </a:pPr>
            <a:r>
              <a:rPr lang="en-US"/>
              <a:t>Cyberbanking</a:t>
            </a:r>
            <a:endParaRPr/>
          </a:p>
          <a:p>
            <a:pPr indent="-342900" lvl="0" marL="342900" rtl="0" algn="l">
              <a:spcBef>
                <a:spcPts val="640"/>
              </a:spcBef>
              <a:spcAft>
                <a:spcPts val="0"/>
              </a:spcAft>
              <a:buClr>
                <a:schemeClr val="dk1"/>
              </a:buClr>
              <a:buSzPts val="3200"/>
              <a:buChar char="•"/>
            </a:pPr>
            <a:r>
              <a:rPr lang="en-US"/>
              <a:t>Online Securities Trading</a:t>
            </a:r>
            <a:endParaRPr/>
          </a:p>
          <a:p>
            <a:pPr indent="-342900" lvl="0" marL="342900" rtl="0" algn="l">
              <a:spcBef>
                <a:spcPts val="640"/>
              </a:spcBef>
              <a:spcAft>
                <a:spcPts val="0"/>
              </a:spcAft>
              <a:buClr>
                <a:schemeClr val="dk1"/>
              </a:buClr>
              <a:buSzPts val="3200"/>
              <a:buChar char="•"/>
            </a:pPr>
            <a:r>
              <a:rPr lang="en-US"/>
              <a:t>The Online Job Market</a:t>
            </a:r>
            <a:endParaRPr/>
          </a:p>
          <a:p>
            <a:pPr indent="-342900" lvl="0" marL="342900" rtl="0" algn="l">
              <a:spcBef>
                <a:spcPts val="640"/>
              </a:spcBef>
              <a:spcAft>
                <a:spcPts val="0"/>
              </a:spcAft>
              <a:buClr>
                <a:schemeClr val="dk1"/>
              </a:buClr>
              <a:buSzPts val="3200"/>
              <a:buChar char="•"/>
            </a:pPr>
            <a:r>
              <a:rPr lang="en-US"/>
              <a:t>Travel Services</a:t>
            </a:r>
            <a:endParaRPr/>
          </a:p>
          <a:p>
            <a:pPr indent="-342900" lvl="0" marL="342900" rtl="0" algn="l">
              <a:spcBef>
                <a:spcPts val="640"/>
              </a:spcBef>
              <a:spcAft>
                <a:spcPts val="0"/>
              </a:spcAft>
              <a:buClr>
                <a:schemeClr val="dk1"/>
              </a:buClr>
              <a:buSzPts val="3200"/>
              <a:buChar char="•"/>
            </a:pPr>
            <a:r>
              <a:rPr lang="en-US"/>
              <a:t>Online Advertising</a:t>
            </a:r>
            <a:endParaRPr/>
          </a:p>
          <a:p>
            <a:pPr indent="-342900" lvl="0" marL="342900" rtl="0" algn="l">
              <a:spcBef>
                <a:spcPts val="640"/>
              </a:spcBef>
              <a:spcAft>
                <a:spcPts val="0"/>
              </a:spcAft>
              <a:buClr>
                <a:schemeClr val="dk1"/>
              </a:buClr>
              <a:buSzPts val="3200"/>
              <a:buChar char="•"/>
            </a:pPr>
            <a:r>
              <a:rPr lang="en-US"/>
              <a:t>Advertising Methods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48b03fc973_0_34"/>
          <p:cNvSpPr txBox="1"/>
          <p:nvPr>
            <p:ph idx="1" type="subTitle"/>
          </p:nvPr>
        </p:nvSpPr>
        <p:spPr>
          <a:xfrm>
            <a:off x="457200" y="76200"/>
            <a:ext cx="8153400" cy="870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Online Service Industries</a:t>
            </a:r>
            <a:endParaRPr/>
          </a:p>
        </p:txBody>
      </p:sp>
      <p:sp>
        <p:nvSpPr>
          <p:cNvPr id="276" name="Google Shape;276;g248b03fc973_0_34"/>
          <p:cNvSpPr txBox="1"/>
          <p:nvPr>
            <p:ph idx="2" type="body"/>
          </p:nvPr>
        </p:nvSpPr>
        <p:spPr>
          <a:xfrm>
            <a:off x="457200" y="946200"/>
            <a:ext cx="8153400" cy="53022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rPr b="1" lang="en-US" sz="1600">
                <a:latin typeface="Calibri"/>
                <a:ea typeface="Calibri"/>
                <a:cs typeface="Calibri"/>
                <a:sym typeface="Calibri"/>
              </a:rPr>
              <a:t>Disintermediation: </a:t>
            </a:r>
            <a:r>
              <a:rPr lang="en-US" sz="1600">
                <a:latin typeface="Calibri"/>
                <a:ea typeface="Calibri"/>
                <a:cs typeface="Calibri"/>
                <a:sym typeface="Calibri"/>
              </a:rPr>
              <a:t>a process whereby intermediaries are eliminated.</a:t>
            </a:r>
            <a:endParaRPr sz="1600">
              <a:latin typeface="Calibri"/>
              <a:ea typeface="Calibri"/>
              <a:cs typeface="Calibri"/>
              <a:sym typeface="Calibri"/>
            </a:endParaRPr>
          </a:p>
          <a:p>
            <a:pPr indent="0" lvl="0" marL="0" rtl="0" algn="just">
              <a:spcBef>
                <a:spcPts val="0"/>
              </a:spcBef>
              <a:spcAft>
                <a:spcPts val="0"/>
              </a:spcAft>
              <a:buNone/>
            </a:pPr>
            <a:r>
              <a:rPr b="1" lang="en-US" sz="1600">
                <a:latin typeface="Calibri"/>
                <a:ea typeface="Calibri"/>
                <a:cs typeface="Calibri"/>
                <a:sym typeface="Calibri"/>
              </a:rPr>
              <a:t>Intermediaries (or middlemen) Have Two Functions: </a:t>
            </a:r>
            <a:endParaRPr b="1" sz="1600">
              <a:latin typeface="Calibri"/>
              <a:ea typeface="Calibri"/>
              <a:cs typeface="Calibri"/>
              <a:sym typeface="Calibri"/>
            </a:endParaRPr>
          </a:p>
          <a:p>
            <a:pPr indent="-196850" lvl="0" marL="171450" rtl="0" algn="just">
              <a:spcBef>
                <a:spcPts val="0"/>
              </a:spcBef>
              <a:spcAft>
                <a:spcPts val="0"/>
              </a:spcAft>
              <a:buSzPts val="1600"/>
              <a:buChar char="•"/>
            </a:pPr>
            <a:r>
              <a:rPr lang="en-US" sz="1600">
                <a:latin typeface="Calibri"/>
                <a:ea typeface="Calibri"/>
                <a:cs typeface="Calibri"/>
                <a:sym typeface="Calibri"/>
              </a:rPr>
              <a:t>they provide information, and this function can be fully automated and most likely will be assumed by e-marketplaces and portals that provide information for free.</a:t>
            </a:r>
            <a:endParaRPr sz="1600">
              <a:latin typeface="Calibri"/>
              <a:ea typeface="Calibri"/>
              <a:cs typeface="Calibri"/>
              <a:sym typeface="Calibri"/>
            </a:endParaRPr>
          </a:p>
          <a:p>
            <a:pPr indent="-196850" lvl="0" marL="171450" rtl="0" algn="just">
              <a:spcBef>
                <a:spcPts val="0"/>
              </a:spcBef>
              <a:spcAft>
                <a:spcPts val="0"/>
              </a:spcAft>
              <a:buSzPts val="1600"/>
              <a:buChar char="•"/>
            </a:pPr>
            <a:r>
              <a:rPr lang="en-US" sz="1600">
                <a:latin typeface="Calibri"/>
                <a:ea typeface="Calibri"/>
                <a:cs typeface="Calibri"/>
                <a:sym typeface="Calibri"/>
              </a:rPr>
              <a:t>they perform value-added services such as consulting.</a:t>
            </a:r>
            <a:endParaRPr sz="1600">
              <a:latin typeface="Calibri"/>
              <a:ea typeface="Calibri"/>
              <a:cs typeface="Calibri"/>
              <a:sym typeface="Calibri"/>
            </a:endParaRPr>
          </a:p>
          <a:p>
            <a:pPr indent="0" lvl="0" marL="0" rtl="0" algn="just">
              <a:spcBef>
                <a:spcPts val="0"/>
              </a:spcBef>
              <a:spcAft>
                <a:spcPts val="0"/>
              </a:spcAft>
              <a:buNone/>
            </a:pPr>
            <a:r>
              <a:rPr b="1" lang="en-US" sz="1600">
                <a:latin typeface="Calibri"/>
                <a:ea typeface="Calibri"/>
                <a:cs typeface="Calibri"/>
                <a:sym typeface="Calibri"/>
              </a:rPr>
              <a:t>Cyberbanking (or Electronic Banking): </a:t>
            </a:r>
            <a:r>
              <a:rPr lang="en-US" sz="1600">
                <a:latin typeface="Calibri"/>
                <a:ea typeface="Calibri"/>
                <a:cs typeface="Calibri"/>
                <a:sym typeface="Calibri"/>
              </a:rPr>
              <a:t>involves conducting various banking activities from home, at a place of business, or on the road instead of at a physical bank location. It include capabilities ranging from paying bills to applying for a loan.</a:t>
            </a:r>
            <a:endParaRPr sz="1600">
              <a:latin typeface="Calibri"/>
              <a:ea typeface="Calibri"/>
              <a:cs typeface="Calibri"/>
              <a:sym typeface="Calibri"/>
            </a:endParaRPr>
          </a:p>
          <a:p>
            <a:pPr indent="0" lvl="0" marL="0" rtl="0" algn="just">
              <a:spcBef>
                <a:spcPts val="0"/>
              </a:spcBef>
              <a:spcAft>
                <a:spcPts val="0"/>
              </a:spcAft>
              <a:buNone/>
            </a:pPr>
            <a:r>
              <a:rPr b="1" lang="en-US" sz="1600">
                <a:latin typeface="Calibri"/>
                <a:ea typeface="Calibri"/>
                <a:cs typeface="Calibri"/>
                <a:sym typeface="Calibri"/>
              </a:rPr>
              <a:t>Online Securities Trading: </a:t>
            </a:r>
            <a:r>
              <a:rPr lang="en-US" sz="1600">
                <a:latin typeface="Calibri"/>
                <a:ea typeface="Calibri"/>
                <a:cs typeface="Calibri"/>
                <a:sym typeface="Calibri"/>
              </a:rPr>
              <a:t>the use of computers to trade stocks, bonds, and other financial instruments. (e.g., E*Trade, Ameritrade, etc.) which is cheaper than a full-service or discount broker.</a:t>
            </a:r>
            <a:endParaRPr sz="1600">
              <a:latin typeface="Calibri"/>
              <a:ea typeface="Calibri"/>
              <a:cs typeface="Calibri"/>
              <a:sym typeface="Calibri"/>
            </a:endParaRPr>
          </a:p>
          <a:p>
            <a:pPr indent="0" lvl="0" marL="0" rtl="0" algn="just">
              <a:spcBef>
                <a:spcPts val="0"/>
              </a:spcBef>
              <a:spcAft>
                <a:spcPts val="0"/>
              </a:spcAft>
              <a:buNone/>
            </a:pPr>
            <a:r>
              <a:rPr b="1" lang="en-US" sz="1600">
                <a:latin typeface="Calibri"/>
                <a:ea typeface="Calibri"/>
                <a:cs typeface="Calibri"/>
                <a:sym typeface="Calibri"/>
              </a:rPr>
              <a:t>Online Job Market: </a:t>
            </a:r>
            <a:r>
              <a:rPr lang="en-US" sz="1600">
                <a:latin typeface="Calibri"/>
                <a:ea typeface="Calibri"/>
                <a:cs typeface="Calibri"/>
                <a:sym typeface="Calibri"/>
              </a:rPr>
              <a:t>Companies and government agencies advertise available positions, accept resumes, and take applications via the Internet while job seekers use the online job market to reply online to employment ads, to place resumes on various sites, and to use recruiting firms (e.g., www.monster.com, www.simplyhired.com, www.linkedin.com, and www.truecareers.com).</a:t>
            </a:r>
            <a:endParaRPr sz="1600">
              <a:latin typeface="Calibri"/>
              <a:ea typeface="Calibri"/>
              <a:cs typeface="Calibri"/>
              <a:sym typeface="Calibri"/>
            </a:endParaRPr>
          </a:p>
          <a:p>
            <a:pPr indent="0" lvl="0" marL="0" rtl="0" algn="just">
              <a:spcBef>
                <a:spcPts val="0"/>
              </a:spcBef>
              <a:spcAft>
                <a:spcPts val="0"/>
              </a:spcAft>
              <a:buNone/>
            </a:pPr>
            <a:r>
              <a:rPr b="1" lang="en-US" sz="1600">
                <a:latin typeface="Calibri"/>
                <a:ea typeface="Calibri"/>
                <a:cs typeface="Calibri"/>
                <a:sym typeface="Calibri"/>
              </a:rPr>
              <a:t>Travel Services: </a:t>
            </a:r>
            <a:r>
              <a:rPr lang="en-US" sz="1600">
                <a:latin typeface="Calibri"/>
                <a:ea typeface="Calibri"/>
                <a:cs typeface="Calibri"/>
                <a:sym typeface="Calibri"/>
              </a:rPr>
              <a:t>use of the Internet and WWW to plan, explore, and arrange almost any trip economically allowing customers to purchase airline tickets, reserve hotel rooms, and rent cars.</a:t>
            </a:r>
            <a:endParaRPr sz="1600">
              <a:latin typeface="Calibri"/>
              <a:ea typeface="Calibri"/>
              <a:cs typeface="Calibri"/>
              <a:sym typeface="Calibri"/>
            </a:endParaRPr>
          </a:p>
          <a:p>
            <a:pPr indent="0" lvl="0" marL="0" rtl="0" algn="just">
              <a:spcBef>
                <a:spcPts val="0"/>
              </a:spcBef>
              <a:spcAft>
                <a:spcPts val="0"/>
              </a:spcAft>
              <a:buNone/>
            </a:pPr>
            <a:r>
              <a:rPr b="1" lang="en-US" sz="1600">
                <a:latin typeface="Calibri"/>
                <a:ea typeface="Calibri"/>
                <a:cs typeface="Calibri"/>
                <a:sym typeface="Calibri"/>
              </a:rPr>
              <a:t>Online Advertising: </a:t>
            </a:r>
            <a:r>
              <a:rPr lang="en-US" sz="1600">
                <a:latin typeface="Calibri"/>
                <a:ea typeface="Calibri"/>
                <a:cs typeface="Calibri"/>
                <a:sym typeface="Calibri"/>
              </a:rPr>
              <a:t>the practice of using the Internet and WWW to disseminate information in an attempt to influence a buyer–seller transaction through the direct response approach which personalizes advertising and marketing making the advertising process media rich, dynamic, and interactive.</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Online Advertising</a:t>
            </a:r>
            <a:endParaRPr/>
          </a:p>
        </p:txBody>
      </p:sp>
      <p:sp>
        <p:nvSpPr>
          <p:cNvPr id="283" name="Google Shape;283;p1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595959"/>
              </a:buClr>
              <a:buSzPct val="100000"/>
              <a:buNone/>
            </a:pPr>
            <a:r>
              <a:rPr b="1" lang="en-US"/>
              <a:t>Advantages of Online Advertising:</a:t>
            </a:r>
            <a:endParaRPr b="1"/>
          </a:p>
          <a:p>
            <a:pPr indent="-342900" lvl="0" marL="342900" rtl="0" algn="l">
              <a:spcBef>
                <a:spcPts val="592"/>
              </a:spcBef>
              <a:spcAft>
                <a:spcPts val="0"/>
              </a:spcAft>
              <a:buClr>
                <a:srgbClr val="595959"/>
              </a:buClr>
              <a:buSzPct val="100000"/>
              <a:buChar char="•"/>
            </a:pPr>
            <a:r>
              <a:rPr lang="en-US"/>
              <a:t>Updated any time at minimal cost</a:t>
            </a:r>
            <a:endParaRPr/>
          </a:p>
          <a:p>
            <a:pPr indent="-342900" lvl="0" marL="342900" rtl="0" algn="l">
              <a:spcBef>
                <a:spcPts val="592"/>
              </a:spcBef>
              <a:spcAft>
                <a:spcPts val="0"/>
              </a:spcAft>
              <a:buClr>
                <a:srgbClr val="595959"/>
              </a:buClr>
              <a:buSzPct val="100000"/>
              <a:buChar char="•"/>
            </a:pPr>
            <a:r>
              <a:rPr lang="en-US"/>
              <a:t>Reach very large numbers of potential buyers all over the world</a:t>
            </a:r>
            <a:endParaRPr/>
          </a:p>
          <a:p>
            <a:pPr indent="-342900" lvl="0" marL="342900" rtl="0" algn="l">
              <a:spcBef>
                <a:spcPts val="592"/>
              </a:spcBef>
              <a:spcAft>
                <a:spcPts val="0"/>
              </a:spcAft>
              <a:buClr>
                <a:srgbClr val="595959"/>
              </a:buClr>
              <a:buSzPct val="100000"/>
              <a:buChar char="•"/>
            </a:pPr>
            <a:r>
              <a:rPr lang="en-US"/>
              <a:t>Generally cheaper than radio, television, and print ads</a:t>
            </a:r>
            <a:endParaRPr/>
          </a:p>
          <a:p>
            <a:pPr indent="-342900" lvl="0" marL="342900" rtl="0" algn="l">
              <a:spcBef>
                <a:spcPts val="592"/>
              </a:spcBef>
              <a:spcAft>
                <a:spcPts val="0"/>
              </a:spcAft>
              <a:buClr>
                <a:srgbClr val="595959"/>
              </a:buClr>
              <a:buSzPct val="100000"/>
              <a:buChar char="•"/>
            </a:pPr>
            <a:r>
              <a:rPr lang="en-US"/>
              <a:t>Interactive and targeted to specific interest groups and/or individuals</a:t>
            </a:r>
            <a:endParaRPr/>
          </a:p>
          <a:p>
            <a:pPr indent="-154940" lvl="0" marL="342900" rtl="0" algn="l">
              <a:spcBef>
                <a:spcPts val="592"/>
              </a:spcBef>
              <a:spcAft>
                <a:spcPts val="0"/>
              </a:spcAft>
              <a:buClr>
                <a:srgbClr val="595959"/>
              </a:buClr>
              <a:buSzPct val="100000"/>
              <a:buNone/>
            </a:pPr>
            <a:r>
              <a:t/>
            </a:r>
            <a:endParaRPr/>
          </a:p>
          <a:p>
            <a:pPr indent="0" lvl="0" marL="0" rtl="0" algn="l">
              <a:spcBef>
                <a:spcPts val="592"/>
              </a:spcBef>
              <a:spcAft>
                <a:spcPts val="0"/>
              </a:spcAft>
              <a:buClr>
                <a:srgbClr val="595959"/>
              </a:buClr>
              <a:buSzPct val="100000"/>
              <a:buNone/>
            </a:pPr>
            <a:r>
              <a:t/>
            </a:r>
            <a:endParaRPr/>
          </a:p>
          <a:p>
            <a:pPr indent="-154940" lvl="0" marL="342900" rtl="0" algn="l">
              <a:spcBef>
                <a:spcPts val="592"/>
              </a:spcBef>
              <a:spcAft>
                <a:spcPts val="0"/>
              </a:spcAft>
              <a:buClr>
                <a:srgbClr val="595959"/>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Advertising Methods</a:t>
            </a:r>
            <a:endParaRPr/>
          </a:p>
        </p:txBody>
      </p:sp>
      <p:sp>
        <p:nvSpPr>
          <p:cNvPr id="290" name="Google Shape;290;p1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595959"/>
              </a:buClr>
              <a:buSzPts val="3200"/>
              <a:buChar char="•"/>
            </a:pPr>
            <a:r>
              <a:rPr b="1" lang="en-US"/>
              <a:t>Banner Ads</a:t>
            </a:r>
            <a:endParaRPr/>
          </a:p>
          <a:p>
            <a:pPr indent="-342900" lvl="0" marL="342900" rtl="0" algn="l">
              <a:spcBef>
                <a:spcPts val="640"/>
              </a:spcBef>
              <a:spcAft>
                <a:spcPts val="0"/>
              </a:spcAft>
              <a:buClr>
                <a:srgbClr val="595959"/>
              </a:buClr>
              <a:buSzPts val="3200"/>
              <a:buChar char="•"/>
            </a:pPr>
            <a:r>
              <a:rPr b="1" lang="en-US"/>
              <a:t>Pop-Up Ad</a:t>
            </a:r>
            <a:endParaRPr b="1"/>
          </a:p>
          <a:p>
            <a:pPr indent="-342900" lvl="0" marL="342900" rtl="0" algn="l">
              <a:spcBef>
                <a:spcPts val="640"/>
              </a:spcBef>
              <a:spcAft>
                <a:spcPts val="0"/>
              </a:spcAft>
              <a:buClr>
                <a:srgbClr val="595959"/>
              </a:buClr>
              <a:buSzPts val="3200"/>
              <a:buChar char="•"/>
            </a:pPr>
            <a:r>
              <a:rPr b="1" lang="en-US"/>
              <a:t>Pop-Under Ad</a:t>
            </a:r>
            <a:endParaRPr b="1"/>
          </a:p>
          <a:p>
            <a:pPr indent="-342900" lvl="0" marL="342900" rtl="0" algn="l">
              <a:spcBef>
                <a:spcPts val="640"/>
              </a:spcBef>
              <a:spcAft>
                <a:spcPts val="0"/>
              </a:spcAft>
              <a:buClr>
                <a:srgbClr val="595959"/>
              </a:buClr>
              <a:buSzPts val="3200"/>
              <a:buChar char="•"/>
            </a:pPr>
            <a:r>
              <a:rPr b="1" lang="en-US"/>
              <a:t>Spam</a:t>
            </a:r>
            <a:endParaRPr b="1"/>
          </a:p>
          <a:p>
            <a:pPr indent="-342900" lvl="0" marL="342900" rtl="0" algn="l">
              <a:spcBef>
                <a:spcPts val="640"/>
              </a:spcBef>
              <a:spcAft>
                <a:spcPts val="0"/>
              </a:spcAft>
              <a:buClr>
                <a:srgbClr val="595959"/>
              </a:buClr>
              <a:buSzPts val="3200"/>
              <a:buChar char="•"/>
            </a:pPr>
            <a:r>
              <a:rPr b="1" lang="en-US"/>
              <a:t>Permission Marketing</a:t>
            </a:r>
            <a:endParaRPr b="1"/>
          </a:p>
          <a:p>
            <a:pPr indent="-342900" lvl="0" marL="342900" rtl="0" algn="l">
              <a:spcBef>
                <a:spcPts val="640"/>
              </a:spcBef>
              <a:spcAft>
                <a:spcPts val="0"/>
              </a:spcAft>
              <a:buClr>
                <a:srgbClr val="595959"/>
              </a:buClr>
              <a:buSzPts val="3200"/>
              <a:buChar char="•"/>
            </a:pPr>
            <a:r>
              <a:rPr b="1" lang="en-US"/>
              <a:t>Viral Marketing</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48b03fc973_0_40"/>
          <p:cNvSpPr txBox="1"/>
          <p:nvPr>
            <p:ph idx="1" type="subTitle"/>
          </p:nvPr>
        </p:nvSpPr>
        <p:spPr>
          <a:xfrm>
            <a:off x="457200" y="76200"/>
            <a:ext cx="8153400" cy="921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Advertising Methods</a:t>
            </a:r>
            <a:endParaRPr/>
          </a:p>
        </p:txBody>
      </p:sp>
      <p:sp>
        <p:nvSpPr>
          <p:cNvPr id="297" name="Google Shape;297;g248b03fc973_0_40"/>
          <p:cNvSpPr txBox="1"/>
          <p:nvPr>
            <p:ph idx="2" type="body"/>
          </p:nvPr>
        </p:nvSpPr>
        <p:spPr>
          <a:xfrm>
            <a:off x="609600" y="1048025"/>
            <a:ext cx="8001000" cy="52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Banner Ads: </a:t>
            </a:r>
            <a:r>
              <a:rPr lang="en-US" sz="1700">
                <a:solidFill>
                  <a:schemeClr val="dk1"/>
                </a:solidFill>
                <a:latin typeface="Calibri"/>
                <a:ea typeface="Calibri"/>
                <a:cs typeface="Calibri"/>
                <a:sym typeface="Calibri"/>
              </a:rPr>
              <a:t>electronic billboards containing a short text, graphics, video clips, or sound to promote a product or a vendor.</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700">
                <a:solidFill>
                  <a:schemeClr val="dk1"/>
                </a:solidFill>
                <a:latin typeface="Calibri"/>
                <a:ea typeface="Calibri"/>
                <a:cs typeface="Calibri"/>
                <a:sym typeface="Calibri"/>
              </a:rPr>
              <a:t>Characteristics of Banner Ads:</a:t>
            </a:r>
            <a:endParaRPr b="1" sz="1700">
              <a:solidFill>
                <a:schemeClr val="dk1"/>
              </a:solidFill>
              <a:latin typeface="Calibri"/>
              <a:ea typeface="Calibri"/>
              <a:cs typeface="Calibri"/>
              <a:sym typeface="Calibri"/>
            </a:endParaRPr>
          </a:p>
          <a:p>
            <a:pPr indent="-260350" lvl="0" marL="228600" rtl="0" algn="l">
              <a:spcBef>
                <a:spcPts val="0"/>
              </a:spcBef>
              <a:spcAft>
                <a:spcPts val="0"/>
              </a:spcAft>
              <a:buClr>
                <a:schemeClr val="dk1"/>
              </a:buClr>
              <a:buSzPts val="1700"/>
              <a:buFont typeface="Calibri"/>
              <a:buAutoNum type="arabicPeriod"/>
            </a:pPr>
            <a:r>
              <a:rPr lang="en-US" sz="1700">
                <a:solidFill>
                  <a:schemeClr val="dk1"/>
                </a:solidFill>
                <a:latin typeface="Calibri"/>
                <a:ea typeface="Calibri"/>
                <a:cs typeface="Calibri"/>
                <a:sym typeface="Calibri"/>
              </a:rPr>
              <a:t>the most common form of advertising on the Internet</a:t>
            </a:r>
            <a:endParaRPr sz="1700">
              <a:solidFill>
                <a:schemeClr val="dk1"/>
              </a:solidFill>
              <a:latin typeface="Calibri"/>
              <a:ea typeface="Calibri"/>
              <a:cs typeface="Calibri"/>
              <a:sym typeface="Calibri"/>
            </a:endParaRPr>
          </a:p>
          <a:p>
            <a:pPr indent="-260350" lvl="0" marL="228600" rtl="0" algn="l">
              <a:spcBef>
                <a:spcPts val="0"/>
              </a:spcBef>
              <a:spcAft>
                <a:spcPts val="0"/>
              </a:spcAft>
              <a:buClr>
                <a:schemeClr val="dk1"/>
              </a:buClr>
              <a:buSzPts val="1700"/>
              <a:buFont typeface="Calibri"/>
              <a:buAutoNum type="arabicPeriod"/>
            </a:pPr>
            <a:r>
              <a:rPr lang="en-US" sz="1700">
                <a:solidFill>
                  <a:schemeClr val="dk1"/>
                </a:solidFill>
                <a:latin typeface="Calibri"/>
                <a:ea typeface="Calibri"/>
                <a:cs typeface="Calibri"/>
                <a:sym typeface="Calibri"/>
              </a:rPr>
              <a:t>customized to a target audience</a:t>
            </a:r>
            <a:endParaRPr sz="1700">
              <a:solidFill>
                <a:schemeClr val="dk1"/>
              </a:solidFill>
              <a:latin typeface="Calibri"/>
              <a:ea typeface="Calibri"/>
              <a:cs typeface="Calibri"/>
              <a:sym typeface="Calibri"/>
            </a:endParaRPr>
          </a:p>
          <a:p>
            <a:pPr indent="-260350" lvl="0" marL="228600" rtl="0" algn="l">
              <a:spcBef>
                <a:spcPts val="0"/>
              </a:spcBef>
              <a:spcAft>
                <a:spcPts val="0"/>
              </a:spcAft>
              <a:buClr>
                <a:schemeClr val="dk1"/>
              </a:buClr>
              <a:buSzPts val="1700"/>
              <a:buFont typeface="Calibri"/>
              <a:buAutoNum type="arabicPeriod"/>
            </a:pPr>
            <a:r>
              <a:rPr lang="en-US" sz="1700">
                <a:solidFill>
                  <a:schemeClr val="dk1"/>
                </a:solidFill>
                <a:latin typeface="Calibri"/>
                <a:ea typeface="Calibri"/>
                <a:cs typeface="Calibri"/>
                <a:sym typeface="Calibri"/>
              </a:rPr>
              <a:t>convey only limited information because of their small size</a:t>
            </a:r>
            <a:endParaRPr sz="1700">
              <a:solidFill>
                <a:schemeClr val="dk1"/>
              </a:solidFill>
              <a:latin typeface="Calibri"/>
              <a:ea typeface="Calibri"/>
              <a:cs typeface="Calibri"/>
              <a:sym typeface="Calibri"/>
            </a:endParaRPr>
          </a:p>
          <a:p>
            <a:pPr indent="-260350" lvl="0" marL="228600" rtl="0" algn="l">
              <a:spcBef>
                <a:spcPts val="0"/>
              </a:spcBef>
              <a:spcAft>
                <a:spcPts val="0"/>
              </a:spcAft>
              <a:buClr>
                <a:schemeClr val="dk1"/>
              </a:buClr>
              <a:buSzPts val="1700"/>
              <a:buFont typeface="Calibri"/>
              <a:buAutoNum type="arabicPeriod"/>
            </a:pPr>
            <a:r>
              <a:rPr lang="en-US" sz="1700">
                <a:solidFill>
                  <a:schemeClr val="dk1"/>
                </a:solidFill>
                <a:latin typeface="Calibri"/>
                <a:ea typeface="Calibri"/>
                <a:cs typeface="Calibri"/>
                <a:sym typeface="Calibri"/>
              </a:rPr>
              <a:t>many viewers simply ignore them</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700">
                <a:solidFill>
                  <a:schemeClr val="dk1"/>
                </a:solidFill>
                <a:latin typeface="Calibri"/>
                <a:ea typeface="Calibri"/>
                <a:cs typeface="Calibri"/>
                <a:sym typeface="Calibri"/>
              </a:rPr>
              <a:t>Pop-Up Ad: </a:t>
            </a:r>
            <a:r>
              <a:rPr lang="en-US" sz="1700">
                <a:solidFill>
                  <a:schemeClr val="dk1"/>
                </a:solidFill>
                <a:latin typeface="Calibri"/>
                <a:ea typeface="Calibri"/>
                <a:cs typeface="Calibri"/>
                <a:sym typeface="Calibri"/>
              </a:rPr>
              <a:t>an Internet ad that appears in front of the current browser window.</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700">
                <a:solidFill>
                  <a:schemeClr val="dk1"/>
                </a:solidFill>
                <a:latin typeface="Calibri"/>
                <a:ea typeface="Calibri"/>
                <a:cs typeface="Calibri"/>
                <a:sym typeface="Calibri"/>
              </a:rPr>
              <a:t>Pop-Under Ad: </a:t>
            </a:r>
            <a:r>
              <a:rPr lang="en-US" sz="1700">
                <a:solidFill>
                  <a:schemeClr val="dk1"/>
                </a:solidFill>
                <a:latin typeface="Calibri"/>
                <a:ea typeface="Calibri"/>
                <a:cs typeface="Calibri"/>
                <a:sym typeface="Calibri"/>
              </a:rPr>
              <a:t>an Internet ad appears underneath the active window; when users close the active window, they see the ad.</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700">
                <a:solidFill>
                  <a:schemeClr val="dk1"/>
                </a:solidFill>
                <a:latin typeface="Calibri"/>
                <a:ea typeface="Calibri"/>
                <a:cs typeface="Calibri"/>
                <a:sym typeface="Calibri"/>
              </a:rPr>
              <a:t>Spam: </a:t>
            </a:r>
            <a:r>
              <a:rPr lang="en-US" sz="1700">
                <a:solidFill>
                  <a:schemeClr val="dk1"/>
                </a:solidFill>
                <a:latin typeface="Calibri"/>
                <a:ea typeface="Calibri"/>
                <a:cs typeface="Calibri"/>
                <a:sym typeface="Calibri"/>
              </a:rPr>
              <a:t>indiscriminate distribution of electronic ads without the permission of the receiver.</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700">
                <a:solidFill>
                  <a:schemeClr val="dk1"/>
                </a:solidFill>
                <a:latin typeface="Calibri"/>
                <a:ea typeface="Calibri"/>
                <a:cs typeface="Calibri"/>
                <a:sym typeface="Calibri"/>
              </a:rPr>
              <a:t>Permission Marketing: </a:t>
            </a:r>
            <a:r>
              <a:rPr lang="en-US" sz="1700">
                <a:solidFill>
                  <a:schemeClr val="dk1"/>
                </a:solidFill>
                <a:latin typeface="Calibri"/>
                <a:ea typeface="Calibri"/>
                <a:cs typeface="Calibri"/>
                <a:sym typeface="Calibri"/>
              </a:rPr>
              <a:t>asks consumers to give their permission to voluntarily accept online advertising and e-mail.</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700">
                <a:solidFill>
                  <a:schemeClr val="dk1"/>
                </a:solidFill>
                <a:latin typeface="Calibri"/>
                <a:ea typeface="Calibri"/>
                <a:cs typeface="Calibri"/>
                <a:sym typeface="Calibri"/>
              </a:rPr>
              <a:t>Viral Marketing: </a:t>
            </a:r>
            <a:r>
              <a:rPr lang="en-US" sz="1700">
                <a:solidFill>
                  <a:schemeClr val="dk1"/>
                </a:solidFill>
                <a:latin typeface="Calibri"/>
                <a:ea typeface="Calibri"/>
                <a:cs typeface="Calibri"/>
                <a:sym typeface="Calibri"/>
              </a:rPr>
              <a:t>online word-of-mouth marketing including messages forwarded to friends, family members, and other acquaintances suggesting they “check this out" which enables companies to build brand awareness at a minimal cost without having to spam millions of uninterested users.</a:t>
            </a:r>
            <a:endParaRPr sz="1700">
              <a:solidFill>
                <a:schemeClr val="dk1"/>
              </a:solidFill>
              <a:latin typeface="Calibri"/>
              <a:ea typeface="Calibri"/>
              <a:cs typeface="Calibri"/>
              <a:sym typeface="Calibri"/>
            </a:endParaRPr>
          </a:p>
          <a:p>
            <a:pPr indent="0" lvl="0" marL="342900" rtl="0" algn="l">
              <a:spcBef>
                <a:spcPts val="640"/>
              </a:spcBef>
              <a:spcAft>
                <a:spcPts val="0"/>
              </a:spcAft>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9.3</a:t>
            </a:r>
            <a:endParaRPr/>
          </a:p>
        </p:txBody>
      </p:sp>
      <p:sp>
        <p:nvSpPr>
          <p:cNvPr id="303" name="Google Shape;303;p20"/>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Penske Used Trucks</a:t>
            </a:r>
            <a:endParaRPr/>
          </a:p>
          <a:p>
            <a:pPr indent="-514350" lvl="1" marL="971550" rtl="0" algn="l">
              <a:spcBef>
                <a:spcPts val="444"/>
              </a:spcBef>
              <a:spcAft>
                <a:spcPts val="0"/>
              </a:spcAft>
              <a:buSzPct val="100000"/>
              <a:buAutoNum type="arabicPeriod"/>
            </a:pPr>
            <a:r>
              <a:rPr lang="en-US"/>
              <a:t>Describe how disintermediation</a:t>
            </a:r>
            <a:br>
              <a:rPr lang="en-US"/>
            </a:br>
            <a:r>
              <a:rPr lang="en-US"/>
              <a:t>works in this case. </a:t>
            </a:r>
            <a:br>
              <a:rPr lang="en-US"/>
            </a:br>
            <a:r>
              <a:rPr lang="en-US"/>
              <a:t>Provide an example to </a:t>
            </a:r>
            <a:br>
              <a:rPr lang="en-US"/>
            </a:br>
            <a:r>
              <a:rPr lang="en-US"/>
              <a:t>support your answer.</a:t>
            </a:r>
            <a:endParaRPr/>
          </a:p>
          <a:p>
            <a:pPr indent="-514350" lvl="1" marL="971550" rtl="0" algn="l">
              <a:spcBef>
                <a:spcPts val="444"/>
              </a:spcBef>
              <a:spcAft>
                <a:spcPts val="0"/>
              </a:spcAft>
              <a:buSzPct val="100000"/>
              <a:buAutoNum type="arabicPeriod"/>
            </a:pPr>
            <a:r>
              <a:rPr lang="en-US"/>
              <a:t>Why is it so important for different functional areas in an organization to work together in designing an organizational Web site?</a:t>
            </a:r>
            <a:endParaRPr/>
          </a:p>
          <a:p>
            <a:pPr indent="-514350" lvl="1" marL="971550" rtl="0" algn="l">
              <a:spcBef>
                <a:spcPts val="444"/>
              </a:spcBef>
              <a:spcAft>
                <a:spcPts val="0"/>
              </a:spcAft>
              <a:buSzPct val="100000"/>
              <a:buAutoNum type="arabicPeriod"/>
            </a:pPr>
            <a:r>
              <a:rPr lang="en-US"/>
              <a:t>Referencing question 2, discuss the implications of this statement: “Regardless of your major, an understanding of information technology will be of value to you.”</a:t>
            </a:r>
            <a:endParaRPr/>
          </a:p>
        </p:txBody>
      </p:sp>
      <p:pic>
        <p:nvPicPr>
          <p:cNvPr id="304" name="Google Shape;304;p20"/>
          <p:cNvPicPr preferRelativeResize="0"/>
          <p:nvPr/>
        </p:nvPicPr>
        <p:blipFill rotWithShape="1">
          <a:blip r:embed="rId3">
            <a:alphaModFix/>
          </a:blip>
          <a:srcRect b="0" l="0" r="0" t="0"/>
          <a:stretch/>
        </p:blipFill>
        <p:spPr>
          <a:xfrm>
            <a:off x="6248400" y="1524000"/>
            <a:ext cx="2438400" cy="179949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Issues in E-Tailing</a:t>
            </a:r>
            <a:endParaRPr/>
          </a:p>
        </p:txBody>
      </p:sp>
      <p:sp>
        <p:nvSpPr>
          <p:cNvPr id="311" name="Google Shape;311;p2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Channel Conflict</a:t>
            </a:r>
            <a:endParaRPr/>
          </a:p>
          <a:p>
            <a:pPr indent="-342900" lvl="0" marL="342900" rtl="0" algn="l">
              <a:spcBef>
                <a:spcPts val="640"/>
              </a:spcBef>
              <a:spcAft>
                <a:spcPts val="0"/>
              </a:spcAft>
              <a:buClr>
                <a:schemeClr val="dk1"/>
              </a:buClr>
              <a:buSzPts val="3200"/>
              <a:buChar char="•"/>
            </a:pPr>
            <a:r>
              <a:rPr lang="en-US"/>
              <a:t>Multi-channeling (Omni-channeling)</a:t>
            </a:r>
            <a:endParaRPr/>
          </a:p>
          <a:p>
            <a:pPr indent="-285750" lvl="1" marL="742950" rtl="0" algn="l">
              <a:spcBef>
                <a:spcPts val="560"/>
              </a:spcBef>
              <a:spcAft>
                <a:spcPts val="0"/>
              </a:spcAft>
              <a:buClr>
                <a:schemeClr val="dk1"/>
              </a:buClr>
              <a:buSzPts val="2800"/>
              <a:buChar char="–"/>
            </a:pPr>
            <a:r>
              <a:rPr lang="en-US"/>
              <a:t>Showrooming</a:t>
            </a:r>
            <a:endParaRPr/>
          </a:p>
          <a:p>
            <a:pPr indent="-342900" lvl="0" marL="342900" rtl="0" algn="l">
              <a:spcBef>
                <a:spcPts val="640"/>
              </a:spcBef>
              <a:spcAft>
                <a:spcPts val="0"/>
              </a:spcAft>
              <a:buClr>
                <a:schemeClr val="dk1"/>
              </a:buClr>
              <a:buSzPts val="3200"/>
              <a:buChar char="•"/>
            </a:pPr>
            <a:r>
              <a:rPr lang="en-US"/>
              <a:t>Order Fulfillment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48b03fc973_0_46"/>
          <p:cNvSpPr txBox="1"/>
          <p:nvPr>
            <p:ph idx="1" type="subTitle"/>
          </p:nvPr>
        </p:nvSpPr>
        <p:spPr>
          <a:xfrm>
            <a:off x="457200" y="76200"/>
            <a:ext cx="8153400" cy="7479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Issues in E-Tailing</a:t>
            </a:r>
            <a:endParaRPr/>
          </a:p>
        </p:txBody>
      </p:sp>
      <p:sp>
        <p:nvSpPr>
          <p:cNvPr id="318" name="Google Shape;318;g248b03fc973_0_46"/>
          <p:cNvSpPr txBox="1"/>
          <p:nvPr>
            <p:ph idx="2" type="body"/>
          </p:nvPr>
        </p:nvSpPr>
        <p:spPr>
          <a:xfrm>
            <a:off x="609600" y="1149775"/>
            <a:ext cx="8001000" cy="5098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1700">
                <a:latin typeface="Calibri"/>
                <a:ea typeface="Calibri"/>
                <a:cs typeface="Calibri"/>
                <a:sym typeface="Calibri"/>
              </a:rPr>
              <a:t>Two Most Significant E-Tailing Issues:</a:t>
            </a:r>
            <a:endParaRPr b="1" sz="1700">
              <a:latin typeface="Calibri"/>
              <a:ea typeface="Calibri"/>
              <a:cs typeface="Calibri"/>
              <a:sym typeface="Calibri"/>
            </a:endParaRPr>
          </a:p>
          <a:p>
            <a:pPr indent="-260350" lvl="0" marL="228600" rtl="0" algn="just">
              <a:spcBef>
                <a:spcPts val="0"/>
              </a:spcBef>
              <a:spcAft>
                <a:spcPts val="0"/>
              </a:spcAft>
              <a:buSzPts val="1700"/>
              <a:buFont typeface="Calibri"/>
              <a:buAutoNum type="arabicPeriod"/>
            </a:pPr>
            <a:r>
              <a:rPr lang="en-US" sz="1700">
                <a:latin typeface="Calibri"/>
                <a:ea typeface="Calibri"/>
                <a:cs typeface="Calibri"/>
                <a:sym typeface="Calibri"/>
              </a:rPr>
              <a:t>Channel Conflict</a:t>
            </a:r>
            <a:endParaRPr sz="1700">
              <a:latin typeface="Calibri"/>
              <a:ea typeface="Calibri"/>
              <a:cs typeface="Calibri"/>
              <a:sym typeface="Calibri"/>
            </a:endParaRPr>
          </a:p>
          <a:p>
            <a:pPr indent="-260350" lvl="0" marL="228600" rtl="0" algn="just">
              <a:spcBef>
                <a:spcPts val="0"/>
              </a:spcBef>
              <a:spcAft>
                <a:spcPts val="0"/>
              </a:spcAft>
              <a:buSzPts val="1700"/>
              <a:buFont typeface="Calibri"/>
              <a:buAutoNum type="arabicPeriod"/>
            </a:pPr>
            <a:r>
              <a:rPr lang="en-US" sz="1700">
                <a:latin typeface="Calibri"/>
                <a:ea typeface="Calibri"/>
                <a:cs typeface="Calibri"/>
                <a:sym typeface="Calibri"/>
              </a:rPr>
              <a:t>Fulfillment</a:t>
            </a:r>
            <a:endParaRPr sz="1700">
              <a:latin typeface="Calibri"/>
              <a:ea typeface="Calibri"/>
              <a:cs typeface="Calibri"/>
              <a:sym typeface="Calibri"/>
            </a:endParaRPr>
          </a:p>
          <a:p>
            <a:pPr indent="0" lvl="0" marL="0" rtl="0" algn="just">
              <a:spcBef>
                <a:spcPts val="0"/>
              </a:spcBef>
              <a:spcAft>
                <a:spcPts val="0"/>
              </a:spcAft>
              <a:buNone/>
            </a:pPr>
            <a:r>
              <a:t/>
            </a:r>
            <a:endParaRPr sz="1700">
              <a:latin typeface="Calibri"/>
              <a:ea typeface="Calibri"/>
              <a:cs typeface="Calibri"/>
              <a:sym typeface="Calibri"/>
            </a:endParaRPr>
          </a:p>
          <a:p>
            <a:pPr indent="0" lvl="0" marL="0" rtl="0" algn="just">
              <a:spcBef>
                <a:spcPts val="0"/>
              </a:spcBef>
              <a:spcAft>
                <a:spcPts val="0"/>
              </a:spcAft>
              <a:buNone/>
            </a:pPr>
            <a:r>
              <a:rPr b="1" lang="en-US" sz="1700">
                <a:latin typeface="Calibri"/>
                <a:ea typeface="Calibri"/>
                <a:cs typeface="Calibri"/>
                <a:sym typeface="Calibri"/>
              </a:rPr>
              <a:t>Channel Conflict: </a:t>
            </a:r>
            <a:r>
              <a:rPr lang="en-US" sz="1700">
                <a:latin typeface="Calibri"/>
                <a:ea typeface="Calibri"/>
                <a:cs typeface="Calibri"/>
                <a:sym typeface="Calibri"/>
              </a:rPr>
              <a:t>a situation in which clicks-and-mortar companies face a conflict with their regular distributors when they begin selling directly to customers online. These conflicts can arise in areas such as pricing, resource allocation (e.g., how much money to spend on advertising).</a:t>
            </a:r>
            <a:endParaRPr sz="1700">
              <a:latin typeface="Calibri"/>
              <a:ea typeface="Calibri"/>
              <a:cs typeface="Calibri"/>
              <a:sym typeface="Calibri"/>
            </a:endParaRPr>
          </a:p>
          <a:p>
            <a:pPr indent="0" lvl="0" marL="0" rtl="0" algn="just">
              <a:spcBef>
                <a:spcPts val="0"/>
              </a:spcBef>
              <a:spcAft>
                <a:spcPts val="0"/>
              </a:spcAft>
              <a:buNone/>
            </a:pPr>
            <a:r>
              <a:rPr b="1" lang="en-US" sz="1700">
                <a:latin typeface="Calibri"/>
                <a:ea typeface="Calibri"/>
                <a:cs typeface="Calibri"/>
                <a:sym typeface="Calibri"/>
              </a:rPr>
              <a:t>Multichanneling (or omni-channeling): </a:t>
            </a:r>
            <a:r>
              <a:rPr lang="en-US" sz="1700">
                <a:latin typeface="Calibri"/>
                <a:ea typeface="Calibri"/>
                <a:cs typeface="Calibri"/>
                <a:sym typeface="Calibri"/>
              </a:rPr>
              <a:t>a process in which companies integrate their online and offline channels creating the opportunity for 'showrooming.'</a:t>
            </a:r>
            <a:endParaRPr sz="1700">
              <a:latin typeface="Calibri"/>
              <a:ea typeface="Calibri"/>
              <a:cs typeface="Calibri"/>
              <a:sym typeface="Calibri"/>
            </a:endParaRPr>
          </a:p>
          <a:p>
            <a:pPr indent="0" lvl="0" marL="0" rtl="0" algn="just">
              <a:spcBef>
                <a:spcPts val="0"/>
              </a:spcBef>
              <a:spcAft>
                <a:spcPts val="0"/>
              </a:spcAft>
              <a:buNone/>
            </a:pPr>
            <a:r>
              <a:rPr b="1" lang="en-US" sz="1700">
                <a:latin typeface="Calibri"/>
                <a:ea typeface="Calibri"/>
                <a:cs typeface="Calibri"/>
                <a:sym typeface="Calibri"/>
              </a:rPr>
              <a:t>Showrooming: </a:t>
            </a:r>
            <a:r>
              <a:rPr lang="en-US" sz="1700">
                <a:latin typeface="Calibri"/>
                <a:ea typeface="Calibri"/>
                <a:cs typeface="Calibri"/>
                <a:sym typeface="Calibri"/>
              </a:rPr>
              <a:t>occurs when shoppers visit a brick-and-mortar store to examine a product in person then conduct research about the product on their smartphones. In these situations customers often purchase the product from the Web site of a competitor of the store they are visiting.</a:t>
            </a:r>
            <a:endParaRPr sz="1700">
              <a:latin typeface="Calibri"/>
              <a:ea typeface="Calibri"/>
              <a:cs typeface="Calibri"/>
              <a:sym typeface="Calibri"/>
            </a:endParaRPr>
          </a:p>
          <a:p>
            <a:pPr indent="0" lvl="0" marL="0" rtl="0" algn="just">
              <a:spcBef>
                <a:spcPts val="0"/>
              </a:spcBef>
              <a:spcAft>
                <a:spcPts val="0"/>
              </a:spcAft>
              <a:buNone/>
            </a:pPr>
            <a:r>
              <a:rPr b="1" lang="en-US" sz="1700">
                <a:latin typeface="Calibri"/>
                <a:ea typeface="Calibri"/>
                <a:cs typeface="Calibri"/>
                <a:sym typeface="Calibri"/>
              </a:rPr>
              <a:t>Order Fulfillment: </a:t>
            </a:r>
            <a:r>
              <a:rPr lang="en-US" sz="1700">
                <a:latin typeface="Calibri"/>
                <a:ea typeface="Calibri"/>
                <a:cs typeface="Calibri"/>
                <a:sym typeface="Calibri"/>
              </a:rPr>
              <a:t>when a company sells directly to customers, it is involved in various order-fulfillment activities including: quickly finding the products to be shipped; packing orders; arranging for the packages to be delivered speedily to the customer’s door; collect the money from each customer; handle the return of unwanted or defective products.</a:t>
            </a:r>
            <a:endParaRPr sz="1700">
              <a:latin typeface="Calibri"/>
              <a:ea typeface="Calibri"/>
              <a:cs typeface="Calibri"/>
              <a:sym typeface="Calibri"/>
            </a:endParaRPr>
          </a:p>
          <a:p>
            <a:pPr indent="0" lvl="0" marL="342900" rtl="0" algn="just">
              <a:spcBef>
                <a:spcPts val="640"/>
              </a:spcBef>
              <a:spcAft>
                <a:spcPts val="0"/>
              </a:spcAft>
              <a:buNone/>
            </a:pPr>
            <a:r>
              <a:t/>
            </a:r>
            <a:endParaRPr sz="3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9.4</a:t>
            </a:r>
            <a:endParaRPr/>
          </a:p>
        </p:txBody>
      </p:sp>
      <p:sp>
        <p:nvSpPr>
          <p:cNvPr id="324" name="Google Shape;324;p22"/>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Can Simple Disrupt Traditional Banking?</a:t>
            </a:r>
            <a:endParaRPr/>
          </a:p>
          <a:p>
            <a:pPr indent="-514350" lvl="1" marL="971550" rtl="0" algn="l">
              <a:spcBef>
                <a:spcPts val="480"/>
              </a:spcBef>
              <a:spcAft>
                <a:spcPts val="0"/>
              </a:spcAft>
              <a:buSzPts val="2400"/>
              <a:buAutoNum type="arabicPeriod"/>
            </a:pPr>
            <a:r>
              <a:rPr lang="en-US"/>
              <a:t>Would you be willing to bank with an Internet bank? Why or why not?</a:t>
            </a:r>
            <a:endParaRPr/>
          </a:p>
          <a:p>
            <a:pPr indent="-514350" lvl="1" marL="971550" rtl="0" algn="l">
              <a:spcBef>
                <a:spcPts val="480"/>
              </a:spcBef>
              <a:spcAft>
                <a:spcPts val="0"/>
              </a:spcAft>
              <a:buSzPts val="2400"/>
              <a:buAutoNum type="arabicPeriod"/>
            </a:pPr>
            <a:r>
              <a:rPr lang="en-US"/>
              <a:t>What are the disadvantages of Simple’s banking model? Provide examples to support your answer.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3"/>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9900"/>
              </a:buClr>
              <a:buSzPct val="100000"/>
              <a:buNone/>
            </a:pPr>
            <a:r>
              <a:rPr lang="en-US"/>
              <a:t>Business-to-Business (B2B) Electronic Commerce</a:t>
            </a:r>
            <a:endParaRPr/>
          </a:p>
        </p:txBody>
      </p:sp>
      <p:sp>
        <p:nvSpPr>
          <p:cNvPr id="331" name="Google Shape;331;p23"/>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9.3</a:t>
            </a:r>
            <a:endParaRPr/>
          </a:p>
        </p:txBody>
      </p:sp>
      <p:sp>
        <p:nvSpPr>
          <p:cNvPr id="332" name="Google Shape;332;p23"/>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Sell-Side Marketplaces</a:t>
            </a:r>
            <a:endParaRPr/>
          </a:p>
          <a:p>
            <a:pPr indent="-342900" lvl="0" marL="342900" rtl="0" algn="l">
              <a:spcBef>
                <a:spcPts val="640"/>
              </a:spcBef>
              <a:spcAft>
                <a:spcPts val="0"/>
              </a:spcAft>
              <a:buClr>
                <a:srgbClr val="6600CC"/>
              </a:buClr>
              <a:buSzPts val="3200"/>
              <a:buChar char="•"/>
            </a:pPr>
            <a:r>
              <a:rPr lang="en-US"/>
              <a:t>Buy-Side Marketplaces</a:t>
            </a:r>
            <a:endParaRPr/>
          </a:p>
          <a:p>
            <a:pPr indent="-342900" lvl="0" marL="342900" rtl="0" algn="l">
              <a:spcBef>
                <a:spcPts val="640"/>
              </a:spcBef>
              <a:spcAft>
                <a:spcPts val="0"/>
              </a:spcAft>
              <a:buClr>
                <a:srgbClr val="6600CC"/>
              </a:buClr>
              <a:buSzPts val="3200"/>
              <a:buChar char="•"/>
            </a:pPr>
            <a:r>
              <a:rPr lang="en-US"/>
              <a:t>Electronic Exchanges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Clr>
                <a:srgbClr val="FF9900"/>
              </a:buClr>
              <a:buSzPts val="3200"/>
              <a:buFont typeface="Georgia"/>
              <a:buAutoNum type="arabicPeriod"/>
            </a:pPr>
            <a:r>
              <a:rPr lang="en-US"/>
              <a:t>Describe the six common types of electronic commerce.</a:t>
            </a:r>
            <a:endParaRPr/>
          </a:p>
          <a:p>
            <a:pPr indent="-514350" lvl="0" marL="514350" rtl="0" algn="l">
              <a:spcBef>
                <a:spcPts val="640"/>
              </a:spcBef>
              <a:spcAft>
                <a:spcPts val="0"/>
              </a:spcAft>
              <a:buClr>
                <a:srgbClr val="FF9900"/>
              </a:buClr>
              <a:buSzPts val="3200"/>
              <a:buFont typeface="Georgia"/>
              <a:buAutoNum type="arabicPeriod"/>
            </a:pPr>
            <a:r>
              <a:rPr lang="en-US"/>
              <a:t>Describe the various online services of business-to-consumer (B2C) commerce, providing specific examples of each.</a:t>
            </a:r>
            <a:endParaRPr/>
          </a:p>
          <a:p>
            <a:pPr indent="-514350" lvl="0" marL="514350" rtl="0" algn="l">
              <a:spcBef>
                <a:spcPts val="640"/>
              </a:spcBef>
              <a:spcAft>
                <a:spcPts val="0"/>
              </a:spcAft>
              <a:buClr>
                <a:srgbClr val="FF9900"/>
              </a:buClr>
              <a:buSzPts val="3200"/>
              <a:buFont typeface="Georgia"/>
              <a:buAutoNum type="arabicPeriod"/>
            </a:pPr>
            <a:r>
              <a:rPr lang="en-US"/>
              <a:t>Describe the three business models for business-to-business electronic commerce.</a:t>
            </a:r>
            <a:endParaRPr/>
          </a:p>
          <a:p>
            <a:pPr indent="-514350" lvl="0" marL="514350" rtl="0" algn="l">
              <a:spcBef>
                <a:spcPts val="640"/>
              </a:spcBef>
              <a:spcAft>
                <a:spcPts val="0"/>
              </a:spcAft>
              <a:buClr>
                <a:srgbClr val="FF9900"/>
              </a:buClr>
              <a:buSzPts val="3200"/>
              <a:buFont typeface="Georgia"/>
              <a:buAutoNum type="arabicPeriod"/>
            </a:pPr>
            <a:r>
              <a:rPr lang="en-US"/>
              <a:t>Identify the ethical and legal issues related to electronic commerce, providing examples.</a:t>
            </a:r>
            <a:endParaRPr/>
          </a:p>
        </p:txBody>
      </p:sp>
      <p:sp>
        <p:nvSpPr>
          <p:cNvPr id="157" name="Google Shape;157;p3"/>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p>
            <a:pPr indent="0" lvl="0" marL="0" rtl="0" algn="l">
              <a:lnSpc>
                <a:spcPct val="154545"/>
              </a:lnSpc>
              <a:spcBef>
                <a:spcPts val="0"/>
              </a:spcBef>
              <a:spcAft>
                <a:spcPts val="0"/>
              </a:spcAft>
              <a:buClr>
                <a:srgbClr val="FF9900"/>
              </a:buClr>
              <a:buSzPts val="4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Sell-Side Marketplaces</a:t>
            </a:r>
            <a:endParaRPr/>
          </a:p>
        </p:txBody>
      </p:sp>
      <p:sp>
        <p:nvSpPr>
          <p:cNvPr id="339" name="Google Shape;339;p2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Key Mechanisms:</a:t>
            </a:r>
            <a:endParaRPr b="1"/>
          </a:p>
          <a:p>
            <a:pPr indent="-342900" lvl="0" marL="342900" rtl="0" algn="l">
              <a:spcBef>
                <a:spcPts val="640"/>
              </a:spcBef>
              <a:spcAft>
                <a:spcPts val="0"/>
              </a:spcAft>
              <a:buClr>
                <a:schemeClr val="dk1"/>
              </a:buClr>
              <a:buSzPts val="3200"/>
              <a:buChar char="•"/>
            </a:pPr>
            <a:r>
              <a:rPr lang="en-US"/>
              <a:t>Forward auctions</a:t>
            </a:r>
            <a:endParaRPr/>
          </a:p>
          <a:p>
            <a:pPr indent="-342900" lvl="0" marL="342900" rtl="0" algn="l">
              <a:spcBef>
                <a:spcPts val="640"/>
              </a:spcBef>
              <a:spcAft>
                <a:spcPts val="0"/>
              </a:spcAft>
              <a:buClr>
                <a:schemeClr val="dk1"/>
              </a:buClr>
              <a:buSzPts val="3200"/>
              <a:buChar char="•"/>
            </a:pPr>
            <a:r>
              <a:rPr lang="en-US"/>
              <a:t>Customized electronic for large buyers</a:t>
            </a:r>
            <a:endParaRPr/>
          </a:p>
          <a:p>
            <a:pPr indent="-342900" lvl="0" marL="342900" rtl="0" algn="l">
              <a:spcBef>
                <a:spcPts val="640"/>
              </a:spcBef>
              <a:spcAft>
                <a:spcPts val="0"/>
              </a:spcAft>
              <a:buClr>
                <a:schemeClr val="dk1"/>
              </a:buClr>
              <a:buSzPts val="3200"/>
              <a:buChar char="•"/>
            </a:pPr>
            <a:r>
              <a:rPr lang="en-US"/>
              <a:t>Third-Party Auction Sites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Buy-Side Marketplaces</a:t>
            </a:r>
            <a:endParaRPr/>
          </a:p>
        </p:txBody>
      </p:sp>
      <p:sp>
        <p:nvSpPr>
          <p:cNvPr id="346" name="Google Shape;346;p2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Procurement</a:t>
            </a:r>
            <a:endParaRPr/>
          </a:p>
          <a:p>
            <a:pPr indent="-285750" lvl="1" marL="742950" rtl="0" algn="l">
              <a:spcBef>
                <a:spcPts val="560"/>
              </a:spcBef>
              <a:spcAft>
                <a:spcPts val="0"/>
              </a:spcAft>
              <a:buClr>
                <a:schemeClr val="dk1"/>
              </a:buClr>
              <a:buSzPts val="2800"/>
              <a:buChar char="–"/>
            </a:pPr>
            <a:r>
              <a:rPr lang="en-US"/>
              <a:t>Purchasing</a:t>
            </a:r>
            <a:endParaRPr/>
          </a:p>
          <a:p>
            <a:pPr indent="-342900" lvl="0" marL="342900" rtl="0" algn="l">
              <a:spcBef>
                <a:spcPts val="640"/>
              </a:spcBef>
              <a:spcAft>
                <a:spcPts val="0"/>
              </a:spcAft>
              <a:buClr>
                <a:schemeClr val="dk1"/>
              </a:buClr>
              <a:buSzPts val="3200"/>
              <a:buChar char="•"/>
            </a:pPr>
            <a:r>
              <a:rPr lang="en-US"/>
              <a:t>Reverse Auctions</a:t>
            </a:r>
            <a:endParaRPr/>
          </a:p>
          <a:p>
            <a:pPr indent="-342900" lvl="0" marL="342900" rtl="0" algn="l">
              <a:spcBef>
                <a:spcPts val="640"/>
              </a:spcBef>
              <a:spcAft>
                <a:spcPts val="0"/>
              </a:spcAft>
              <a:buClr>
                <a:schemeClr val="dk1"/>
              </a:buClr>
              <a:buSzPts val="3200"/>
              <a:buChar char="•"/>
            </a:pPr>
            <a:r>
              <a:rPr lang="en-US"/>
              <a:t>E-Procurement</a:t>
            </a:r>
            <a:endParaRPr/>
          </a:p>
          <a:p>
            <a:pPr indent="-342900" lvl="0" marL="342900" rtl="0" algn="l">
              <a:spcBef>
                <a:spcPts val="640"/>
              </a:spcBef>
              <a:spcAft>
                <a:spcPts val="0"/>
              </a:spcAft>
              <a:buClr>
                <a:schemeClr val="dk1"/>
              </a:buClr>
              <a:buSzPts val="3200"/>
              <a:buChar char="•"/>
            </a:pPr>
            <a:r>
              <a:rPr lang="en-US"/>
              <a:t>Group Purchasing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Electronic Exchanges</a:t>
            </a:r>
            <a:endParaRPr/>
          </a:p>
        </p:txBody>
      </p:sp>
      <p:sp>
        <p:nvSpPr>
          <p:cNvPr id="353" name="Google Shape;353;p2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Private Exchanges</a:t>
            </a:r>
            <a:endParaRPr/>
          </a:p>
          <a:p>
            <a:pPr indent="-342900" lvl="0" marL="342900" rtl="0" algn="l">
              <a:spcBef>
                <a:spcPts val="640"/>
              </a:spcBef>
              <a:spcAft>
                <a:spcPts val="0"/>
              </a:spcAft>
              <a:buClr>
                <a:schemeClr val="dk1"/>
              </a:buClr>
              <a:buSzPts val="3200"/>
              <a:buChar char="•"/>
            </a:pPr>
            <a:r>
              <a:rPr lang="en-US"/>
              <a:t>Public Exchanges</a:t>
            </a:r>
            <a:endParaRPr/>
          </a:p>
          <a:p>
            <a:pPr indent="-342900" lvl="0" marL="342900" rtl="0" algn="l">
              <a:spcBef>
                <a:spcPts val="640"/>
              </a:spcBef>
              <a:spcAft>
                <a:spcPts val="0"/>
              </a:spcAft>
              <a:buClr>
                <a:schemeClr val="dk1"/>
              </a:buClr>
              <a:buSzPts val="3200"/>
              <a:buChar char="•"/>
            </a:pPr>
            <a:r>
              <a:rPr lang="en-US"/>
              <a:t>Three Basic Types of Public Exchanges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Three Basic Types of Public Exchanges</a:t>
            </a:r>
            <a:endParaRPr/>
          </a:p>
        </p:txBody>
      </p:sp>
      <p:sp>
        <p:nvSpPr>
          <p:cNvPr id="360" name="Google Shape;360;p2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595959"/>
              </a:buClr>
              <a:buSzPts val="3200"/>
              <a:buFont typeface="Georgia"/>
              <a:buAutoNum type="arabicPeriod"/>
            </a:pPr>
            <a:r>
              <a:rPr lang="en-US"/>
              <a:t>Vertical Exchanges</a:t>
            </a:r>
            <a:endParaRPr/>
          </a:p>
          <a:p>
            <a:pPr indent="-514350" lvl="0" marL="514350" rtl="0" algn="l">
              <a:spcBef>
                <a:spcPts val="640"/>
              </a:spcBef>
              <a:spcAft>
                <a:spcPts val="0"/>
              </a:spcAft>
              <a:buClr>
                <a:srgbClr val="595959"/>
              </a:buClr>
              <a:buSzPts val="3200"/>
              <a:buFont typeface="Georgia"/>
              <a:buAutoNum type="arabicPeriod"/>
            </a:pPr>
            <a:r>
              <a:rPr lang="en-US"/>
              <a:t>Horizontal Exchanges</a:t>
            </a:r>
            <a:endParaRPr/>
          </a:p>
          <a:p>
            <a:pPr indent="-514350" lvl="0" marL="514350" rtl="0" algn="l">
              <a:spcBef>
                <a:spcPts val="640"/>
              </a:spcBef>
              <a:spcAft>
                <a:spcPts val="0"/>
              </a:spcAft>
              <a:buClr>
                <a:srgbClr val="595959"/>
              </a:buClr>
              <a:buSzPts val="3200"/>
              <a:buFont typeface="Georgia"/>
              <a:buAutoNum type="arabicPeriod"/>
            </a:pPr>
            <a:r>
              <a:rPr lang="en-US"/>
              <a:t>Functional Exchanges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Ethical and Legal Issues in E-Business</a:t>
            </a:r>
            <a:endParaRPr/>
          </a:p>
        </p:txBody>
      </p:sp>
      <p:sp>
        <p:nvSpPr>
          <p:cNvPr id="366" name="Google Shape;366;p28"/>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9.4</a:t>
            </a:r>
            <a:endParaRPr/>
          </a:p>
        </p:txBody>
      </p:sp>
      <p:sp>
        <p:nvSpPr>
          <p:cNvPr id="367" name="Google Shape;367;p28"/>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Ethical Issues</a:t>
            </a:r>
            <a:endParaRPr/>
          </a:p>
          <a:p>
            <a:pPr indent="-342900" lvl="0" marL="342900" rtl="0" algn="l">
              <a:spcBef>
                <a:spcPts val="640"/>
              </a:spcBef>
              <a:spcAft>
                <a:spcPts val="0"/>
              </a:spcAft>
              <a:buClr>
                <a:srgbClr val="6600CC"/>
              </a:buClr>
              <a:buSzPts val="3200"/>
              <a:buChar char="•"/>
            </a:pPr>
            <a:r>
              <a:rPr lang="en-US"/>
              <a:t>Legal and Ethical Issues Specific to E-Commerce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Ethical Issues</a:t>
            </a:r>
            <a:endParaRPr/>
          </a:p>
        </p:txBody>
      </p:sp>
      <p:sp>
        <p:nvSpPr>
          <p:cNvPr id="374" name="Google Shape;374;p2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Threats to Privacy</a:t>
            </a:r>
            <a:endParaRPr/>
          </a:p>
          <a:p>
            <a:pPr indent="-342900" lvl="0" marL="342900" rtl="0" algn="l">
              <a:spcBef>
                <a:spcPts val="640"/>
              </a:spcBef>
              <a:spcAft>
                <a:spcPts val="0"/>
              </a:spcAft>
              <a:buClr>
                <a:schemeClr val="dk1"/>
              </a:buClr>
              <a:buSzPts val="3200"/>
              <a:buChar char="•"/>
            </a:pPr>
            <a:r>
              <a:rPr lang="en-US"/>
              <a:t>Potential Job Loss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Legal and Ethical Issues Specific to E-Commerce</a:t>
            </a:r>
            <a:endParaRPr/>
          </a:p>
        </p:txBody>
      </p:sp>
      <p:sp>
        <p:nvSpPr>
          <p:cNvPr id="381" name="Google Shape;381;p3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Fraud on the Internet</a:t>
            </a:r>
            <a:endParaRPr/>
          </a:p>
          <a:p>
            <a:pPr indent="-342900" lvl="0" marL="342900" rtl="0" algn="l">
              <a:spcBef>
                <a:spcPts val="640"/>
              </a:spcBef>
              <a:spcAft>
                <a:spcPts val="0"/>
              </a:spcAft>
              <a:buClr>
                <a:schemeClr val="dk1"/>
              </a:buClr>
              <a:buSzPts val="3200"/>
              <a:buChar char="•"/>
            </a:pPr>
            <a:r>
              <a:rPr lang="en-US"/>
              <a:t>Domain Names</a:t>
            </a:r>
            <a:endParaRPr/>
          </a:p>
          <a:p>
            <a:pPr indent="-342900" lvl="0" marL="342900" rtl="0" algn="l">
              <a:spcBef>
                <a:spcPts val="640"/>
              </a:spcBef>
              <a:spcAft>
                <a:spcPts val="0"/>
              </a:spcAft>
              <a:buClr>
                <a:schemeClr val="dk1"/>
              </a:buClr>
              <a:buSzPts val="3200"/>
              <a:buChar char="•"/>
            </a:pPr>
            <a:r>
              <a:rPr lang="en-US"/>
              <a:t>Cybersquatting</a:t>
            </a:r>
            <a:endParaRPr/>
          </a:p>
          <a:p>
            <a:pPr indent="-342900" lvl="0" marL="342900" rtl="0" algn="l">
              <a:spcBef>
                <a:spcPts val="640"/>
              </a:spcBef>
              <a:spcAft>
                <a:spcPts val="0"/>
              </a:spcAft>
              <a:buClr>
                <a:schemeClr val="dk1"/>
              </a:buClr>
              <a:buSzPts val="3200"/>
              <a:buChar char="•"/>
            </a:pPr>
            <a:r>
              <a:rPr lang="en-US"/>
              <a:t>Taxes and Other Fees</a:t>
            </a:r>
            <a:endParaRPr/>
          </a:p>
          <a:p>
            <a:pPr indent="-342900" lvl="0" marL="342900" rtl="0" algn="l">
              <a:spcBef>
                <a:spcPts val="640"/>
              </a:spcBef>
              <a:spcAft>
                <a:spcPts val="0"/>
              </a:spcAft>
              <a:buClr>
                <a:schemeClr val="dk1"/>
              </a:buClr>
              <a:buSzPts val="3200"/>
              <a:buChar char="•"/>
            </a:pPr>
            <a:r>
              <a:rPr lang="en-US"/>
              <a:t>Copyright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Fraud on the Internet</a:t>
            </a:r>
            <a:endParaRPr/>
          </a:p>
        </p:txBody>
      </p:sp>
      <p:sp>
        <p:nvSpPr>
          <p:cNvPr id="387" name="Google Shape;387;p3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595959"/>
              </a:buClr>
              <a:buSzPts val="3200"/>
              <a:buChar char="•"/>
            </a:pPr>
            <a:r>
              <a:rPr lang="en-US"/>
              <a:t>Stock promoters spread positive false rumors to boost stock prices</a:t>
            </a:r>
            <a:endParaRPr/>
          </a:p>
          <a:p>
            <a:pPr indent="-342900" lvl="0" marL="342900" rtl="0" algn="l">
              <a:spcBef>
                <a:spcPts val="640"/>
              </a:spcBef>
              <a:spcAft>
                <a:spcPts val="0"/>
              </a:spcAft>
              <a:buClr>
                <a:srgbClr val="595959"/>
              </a:buClr>
              <a:buSzPts val="3200"/>
              <a:buChar char="•"/>
            </a:pPr>
            <a:r>
              <a:rPr lang="en-US"/>
              <a:t>Auctions by both sellers and buyers.</a:t>
            </a:r>
            <a:endParaRPr/>
          </a:p>
          <a:p>
            <a:pPr indent="-342900" lvl="0" marL="342900" rtl="0" algn="l">
              <a:spcBef>
                <a:spcPts val="640"/>
              </a:spcBef>
              <a:spcAft>
                <a:spcPts val="0"/>
              </a:spcAft>
              <a:buClr>
                <a:srgbClr val="595959"/>
              </a:buClr>
              <a:buSzPts val="3200"/>
              <a:buChar char="•"/>
            </a:pPr>
            <a:r>
              <a:rPr lang="en-US"/>
              <a:t>Selling bogus investments</a:t>
            </a:r>
            <a:endParaRPr/>
          </a:p>
          <a:p>
            <a:pPr indent="-342900" lvl="0" marL="342900" rtl="0" algn="l">
              <a:spcBef>
                <a:spcPts val="640"/>
              </a:spcBef>
              <a:spcAft>
                <a:spcPts val="0"/>
              </a:spcAft>
              <a:buClr>
                <a:srgbClr val="595959"/>
              </a:buClr>
              <a:buSzPts val="3200"/>
              <a:buChar char="•"/>
            </a:pPr>
            <a:r>
              <a:rPr lang="en-US"/>
              <a:t>Setting up phantom business opportunities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Domain Names</a:t>
            </a:r>
            <a:endParaRPr/>
          </a:p>
        </p:txBody>
      </p:sp>
      <p:sp>
        <p:nvSpPr>
          <p:cNvPr id="394" name="Google Shape;394;p3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595959"/>
              </a:buClr>
              <a:buSzPts val="3200"/>
              <a:buChar char="•"/>
            </a:pPr>
            <a:r>
              <a:rPr lang="en-US"/>
              <a:t>Cybersquatting</a:t>
            </a:r>
            <a:endParaRPr/>
          </a:p>
          <a:p>
            <a:pPr indent="-342900" lvl="0" marL="342900" rtl="0" algn="l">
              <a:spcBef>
                <a:spcPts val="640"/>
              </a:spcBef>
              <a:spcAft>
                <a:spcPts val="0"/>
              </a:spcAft>
              <a:buClr>
                <a:srgbClr val="595959"/>
              </a:buClr>
              <a:buSzPts val="3200"/>
              <a:buChar char="•"/>
            </a:pPr>
            <a:r>
              <a:rPr lang="en-US"/>
              <a:t>Domain Tasting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Taxes and Other Fees</a:t>
            </a:r>
            <a:endParaRPr/>
          </a:p>
        </p:txBody>
      </p:sp>
      <p:sp>
        <p:nvSpPr>
          <p:cNvPr id="400" name="Google Shape;400;p3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85000" lnSpcReduction="10000"/>
          </a:bodyPr>
          <a:lstStyle/>
          <a:p>
            <a:pPr indent="-514350" lvl="0" marL="514350" rtl="0" algn="l">
              <a:spcBef>
                <a:spcPts val="0"/>
              </a:spcBef>
              <a:spcAft>
                <a:spcPts val="0"/>
              </a:spcAft>
              <a:buClr>
                <a:srgbClr val="595959"/>
              </a:buClr>
              <a:buSzPct val="100000"/>
              <a:buFont typeface="Georgia"/>
              <a:buAutoNum type="arabicPeriod"/>
            </a:pPr>
            <a:r>
              <a:rPr lang="en-US"/>
              <a:t>Federal, state, and local authorities are now scrambling to create some type of taxation policy for e-business within their jurisdictions.</a:t>
            </a:r>
            <a:endParaRPr/>
          </a:p>
          <a:p>
            <a:pPr indent="-514350" lvl="0" marL="514350" rtl="0" algn="l">
              <a:spcBef>
                <a:spcPts val="544"/>
              </a:spcBef>
              <a:spcAft>
                <a:spcPts val="0"/>
              </a:spcAft>
              <a:buClr>
                <a:srgbClr val="595959"/>
              </a:buClr>
              <a:buSzPct val="100000"/>
              <a:buFont typeface="Georgia"/>
              <a:buAutoNum type="arabicPeriod"/>
            </a:pPr>
            <a:r>
              <a:rPr lang="en-US"/>
              <a:t>Based on location, should electronic businesses pay business license taxes, franchise fees, gross receipts taxes, excise taxes, privilege taxes, and utility taxes?</a:t>
            </a:r>
            <a:endParaRPr/>
          </a:p>
          <a:p>
            <a:pPr indent="-514350" lvl="0" marL="514350" rtl="0" algn="l">
              <a:spcBef>
                <a:spcPts val="544"/>
              </a:spcBef>
              <a:spcAft>
                <a:spcPts val="0"/>
              </a:spcAft>
              <a:buClr>
                <a:srgbClr val="595959"/>
              </a:buClr>
              <a:buSzPct val="100000"/>
              <a:buFont typeface="Georgia"/>
              <a:buAutoNum type="arabicPeriod"/>
            </a:pPr>
            <a:r>
              <a:rPr lang="en-US"/>
              <a:t>How should tax collection be controlled?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Swipely</a:t>
            </a:r>
            <a:endParaRPr/>
          </a:p>
          <a:p>
            <a:pPr indent="-457200" lvl="1" marL="914400" rtl="0" algn="l">
              <a:spcBef>
                <a:spcPts val="480"/>
              </a:spcBef>
              <a:spcAft>
                <a:spcPts val="0"/>
              </a:spcAft>
              <a:buSzPts val="2400"/>
              <a:buAutoNum type="arabicPeriod"/>
            </a:pPr>
            <a:r>
              <a:rPr lang="en-US"/>
              <a:t>Describe the advantages</a:t>
            </a:r>
            <a:br>
              <a:rPr lang="en-US"/>
            </a:br>
            <a:r>
              <a:rPr lang="en-US"/>
              <a:t>that Swipely offers</a:t>
            </a:r>
            <a:br>
              <a:rPr lang="en-US"/>
            </a:br>
            <a:r>
              <a:rPr lang="en-US"/>
              <a:t>merchants that help it </a:t>
            </a:r>
            <a:br>
              <a:rPr lang="en-US"/>
            </a:br>
            <a:r>
              <a:rPr lang="en-US"/>
              <a:t>maintain a competitive</a:t>
            </a:r>
            <a:br>
              <a:rPr lang="en-US"/>
            </a:br>
            <a:r>
              <a:rPr lang="en-US"/>
              <a:t>advantage in the </a:t>
            </a:r>
            <a:br>
              <a:rPr lang="en-US"/>
            </a:br>
            <a:r>
              <a:rPr lang="en-US"/>
              <a:t>marketplace.</a:t>
            </a:r>
            <a:endParaRPr/>
          </a:p>
          <a:p>
            <a:pPr indent="-457200" lvl="1" marL="914400" rtl="0" algn="l">
              <a:spcBef>
                <a:spcPts val="480"/>
              </a:spcBef>
              <a:spcAft>
                <a:spcPts val="0"/>
              </a:spcAft>
              <a:buSzPts val="2400"/>
              <a:buAutoNum type="arabicPeriod"/>
            </a:pPr>
            <a:r>
              <a:rPr lang="en-US"/>
              <a:t>Refer back to Chapter 2. Does Swipely function as a strategic information system for a merchant? Why or why not?</a:t>
            </a:r>
            <a:endParaRPr/>
          </a:p>
        </p:txBody>
      </p:sp>
      <p:pic>
        <p:nvPicPr>
          <p:cNvPr id="163" name="Google Shape;163;p4"/>
          <p:cNvPicPr preferRelativeResize="0"/>
          <p:nvPr/>
        </p:nvPicPr>
        <p:blipFill rotWithShape="1">
          <a:blip r:embed="rId3">
            <a:alphaModFix/>
          </a:blip>
          <a:srcRect b="0" l="0" r="0" t="0"/>
          <a:stretch/>
        </p:blipFill>
        <p:spPr>
          <a:xfrm>
            <a:off x="5486400" y="1589659"/>
            <a:ext cx="3219450" cy="22965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rgbClr val="FF9900"/>
              </a:buClr>
              <a:buSzPct val="100000"/>
              <a:buNone/>
            </a:pPr>
            <a:r>
              <a:rPr lang="en-US"/>
              <a:t>Overview of E-Business and E-Commerce</a:t>
            </a:r>
            <a:endParaRPr/>
          </a:p>
        </p:txBody>
      </p:sp>
      <p:sp>
        <p:nvSpPr>
          <p:cNvPr id="169" name="Google Shape;169;p5"/>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9.1</a:t>
            </a:r>
            <a:endParaRPr/>
          </a:p>
        </p:txBody>
      </p:sp>
      <p:sp>
        <p:nvSpPr>
          <p:cNvPr id="170" name="Google Shape;170;p5"/>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Definitions and Concepts</a:t>
            </a:r>
            <a:endParaRPr/>
          </a:p>
          <a:p>
            <a:pPr indent="-342900" lvl="0" marL="342900" rtl="0" algn="l">
              <a:spcBef>
                <a:spcPts val="640"/>
              </a:spcBef>
              <a:spcAft>
                <a:spcPts val="0"/>
              </a:spcAft>
              <a:buClr>
                <a:srgbClr val="6600CC"/>
              </a:buClr>
              <a:buSzPts val="3200"/>
              <a:buChar char="•"/>
            </a:pPr>
            <a:r>
              <a:rPr lang="en-US"/>
              <a:t>Types of E-Commerce</a:t>
            </a:r>
            <a:endParaRPr/>
          </a:p>
          <a:p>
            <a:pPr indent="-342900" lvl="0" marL="342900" rtl="0" algn="l">
              <a:spcBef>
                <a:spcPts val="640"/>
              </a:spcBef>
              <a:spcAft>
                <a:spcPts val="0"/>
              </a:spcAft>
              <a:buClr>
                <a:srgbClr val="6600CC"/>
              </a:buClr>
              <a:buSzPts val="3200"/>
              <a:buChar char="•"/>
            </a:pPr>
            <a:r>
              <a:rPr lang="en-US"/>
              <a:t>Major E-Commerce Mechanisms</a:t>
            </a:r>
            <a:endParaRPr/>
          </a:p>
          <a:p>
            <a:pPr indent="-342900" lvl="0" marL="342900" rtl="0" algn="l">
              <a:spcBef>
                <a:spcPts val="640"/>
              </a:spcBef>
              <a:spcAft>
                <a:spcPts val="0"/>
              </a:spcAft>
              <a:buClr>
                <a:srgbClr val="6600CC"/>
              </a:buClr>
              <a:buSzPts val="3200"/>
              <a:buChar char="•"/>
            </a:pPr>
            <a:r>
              <a:rPr lang="en-US"/>
              <a:t>Electronic Payment Mechanisms</a:t>
            </a:r>
            <a:endParaRPr/>
          </a:p>
          <a:p>
            <a:pPr indent="-342900" lvl="0" marL="342900" rtl="0" algn="l">
              <a:spcBef>
                <a:spcPts val="640"/>
              </a:spcBef>
              <a:spcAft>
                <a:spcPts val="0"/>
              </a:spcAft>
              <a:buClr>
                <a:srgbClr val="6600CC"/>
              </a:buClr>
              <a:buSzPts val="3200"/>
              <a:buChar char="•"/>
            </a:pPr>
            <a:r>
              <a:rPr lang="en-US"/>
              <a:t>Benefits and Limitations of E-Commerce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Definitions and Concepts</a:t>
            </a:r>
            <a:endParaRPr/>
          </a:p>
        </p:txBody>
      </p:sp>
      <p:sp>
        <p:nvSpPr>
          <p:cNvPr id="177" name="Google Shape;177;p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Electronic Commerce (EC or e-commerce)</a:t>
            </a:r>
            <a:endParaRPr/>
          </a:p>
          <a:p>
            <a:pPr indent="-342900" lvl="0" marL="342900" rtl="0" algn="l">
              <a:spcBef>
                <a:spcPts val="592"/>
              </a:spcBef>
              <a:spcAft>
                <a:spcPts val="0"/>
              </a:spcAft>
              <a:buClr>
                <a:schemeClr val="dk1"/>
              </a:buClr>
              <a:buSzPct val="100000"/>
              <a:buChar char="•"/>
            </a:pPr>
            <a:r>
              <a:rPr lang="en-US"/>
              <a:t>Electronic Business (e-business)</a:t>
            </a:r>
            <a:endParaRPr/>
          </a:p>
          <a:p>
            <a:pPr indent="-342900" lvl="0" marL="342900" rtl="0" algn="l">
              <a:spcBef>
                <a:spcPts val="592"/>
              </a:spcBef>
              <a:spcAft>
                <a:spcPts val="0"/>
              </a:spcAft>
              <a:buClr>
                <a:schemeClr val="dk1"/>
              </a:buClr>
              <a:buSzPct val="100000"/>
              <a:buChar char="•"/>
            </a:pPr>
            <a:r>
              <a:rPr lang="en-US"/>
              <a:t>Degree of Digitization</a:t>
            </a:r>
            <a:endParaRPr/>
          </a:p>
          <a:p>
            <a:pPr indent="-342900" lvl="0" marL="342900" rtl="0" algn="l">
              <a:spcBef>
                <a:spcPts val="592"/>
              </a:spcBef>
              <a:spcAft>
                <a:spcPts val="0"/>
              </a:spcAft>
              <a:buClr>
                <a:schemeClr val="dk1"/>
              </a:buClr>
              <a:buSzPct val="100000"/>
              <a:buChar char="•"/>
            </a:pPr>
            <a:r>
              <a:rPr lang="en-US"/>
              <a:t>Brick-and-Mortar Organizations</a:t>
            </a:r>
            <a:endParaRPr/>
          </a:p>
          <a:p>
            <a:pPr indent="-342900" lvl="0" marL="342900" rtl="0" algn="l">
              <a:spcBef>
                <a:spcPts val="592"/>
              </a:spcBef>
              <a:spcAft>
                <a:spcPts val="0"/>
              </a:spcAft>
              <a:buClr>
                <a:schemeClr val="dk1"/>
              </a:buClr>
              <a:buSzPct val="100000"/>
              <a:buChar char="•"/>
            </a:pPr>
            <a:r>
              <a:rPr lang="en-US"/>
              <a:t>Virtual (or pure-play) Organizations</a:t>
            </a:r>
            <a:endParaRPr/>
          </a:p>
          <a:p>
            <a:pPr indent="-342900" lvl="0" marL="342900" rtl="0" algn="l">
              <a:spcBef>
                <a:spcPts val="592"/>
              </a:spcBef>
              <a:spcAft>
                <a:spcPts val="0"/>
              </a:spcAft>
              <a:buClr>
                <a:schemeClr val="dk1"/>
              </a:buClr>
              <a:buSzPct val="100000"/>
              <a:buChar char="•"/>
            </a:pPr>
            <a:r>
              <a:rPr lang="en-US"/>
              <a:t>Clicks-and-Mortar (or Clicks-and-Bricks)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48b03fc973_0_0"/>
          <p:cNvSpPr txBox="1"/>
          <p:nvPr>
            <p:ph idx="2" type="body"/>
          </p:nvPr>
        </p:nvSpPr>
        <p:spPr>
          <a:xfrm>
            <a:off x="507850" y="345950"/>
            <a:ext cx="8001000" cy="5902500"/>
          </a:xfrm>
          <a:prstGeom prst="rect">
            <a:avLst/>
          </a:prstGeom>
          <a:noFill/>
          <a:ln>
            <a:noFill/>
          </a:ln>
        </p:spPr>
        <p:txBody>
          <a:bodyPr anchorCtr="0" anchor="t" bIns="45700" lIns="91425" spcFirstLastPara="1" rIns="91425" wrap="square" tIns="45700">
            <a:noAutofit/>
          </a:bodyPr>
          <a:lstStyle/>
          <a:p>
            <a:pPr indent="-368300" lvl="0" marL="342900" rtl="0" algn="just">
              <a:spcBef>
                <a:spcPts val="0"/>
              </a:spcBef>
              <a:spcAft>
                <a:spcPts val="0"/>
              </a:spcAft>
              <a:buSzPts val="3600"/>
              <a:buChar char="•"/>
            </a:pPr>
            <a:r>
              <a:rPr b="1" lang="en-US" sz="1600">
                <a:latin typeface="Calibri"/>
                <a:ea typeface="Calibri"/>
                <a:cs typeface="Calibri"/>
                <a:sym typeface="Calibri"/>
              </a:rPr>
              <a:t>Electronic Commerce (EC or e-commerce): </a:t>
            </a:r>
            <a:r>
              <a:rPr lang="en-US" sz="1600">
                <a:latin typeface="Calibri"/>
                <a:ea typeface="Calibri"/>
                <a:cs typeface="Calibri"/>
                <a:sym typeface="Calibri"/>
              </a:rPr>
              <a:t>the process of buying, selling, transferring, or exchanging products, services, or information via computer networks, including the Internet.</a:t>
            </a:r>
            <a:endParaRPr sz="1600">
              <a:latin typeface="Calibri"/>
              <a:ea typeface="Calibri"/>
              <a:cs typeface="Calibri"/>
              <a:sym typeface="Calibri"/>
            </a:endParaRPr>
          </a:p>
          <a:p>
            <a:pPr indent="-368300" lvl="0" marL="342900" rtl="0" algn="just">
              <a:spcBef>
                <a:spcPts val="0"/>
              </a:spcBef>
              <a:spcAft>
                <a:spcPts val="0"/>
              </a:spcAft>
              <a:buSzPts val="3600"/>
              <a:buChar char="•"/>
            </a:pPr>
            <a:r>
              <a:rPr b="1" lang="en-US" sz="1600">
                <a:latin typeface="Calibri"/>
                <a:ea typeface="Calibri"/>
                <a:cs typeface="Calibri"/>
                <a:sym typeface="Calibri"/>
              </a:rPr>
              <a:t>Electronic Business (e-business): </a:t>
            </a:r>
            <a:r>
              <a:rPr lang="en-US" sz="1600">
                <a:latin typeface="Calibri"/>
                <a:ea typeface="Calibri"/>
                <a:cs typeface="Calibri"/>
                <a:sym typeface="Calibri"/>
              </a:rPr>
              <a:t>in addition to the buying and selling of goods and services, e-business (a broader concept) refers to servicing customers, collaborating with business partners, and performing electronic transactions within an organization.</a:t>
            </a:r>
            <a:endParaRPr sz="1600">
              <a:latin typeface="Calibri"/>
              <a:ea typeface="Calibri"/>
              <a:cs typeface="Calibri"/>
              <a:sym typeface="Calibri"/>
            </a:endParaRPr>
          </a:p>
          <a:p>
            <a:pPr indent="-368300" lvl="0" marL="342900" rtl="0" algn="just">
              <a:spcBef>
                <a:spcPts val="0"/>
              </a:spcBef>
              <a:spcAft>
                <a:spcPts val="0"/>
              </a:spcAft>
              <a:buSzPts val="3600"/>
              <a:buChar char="•"/>
            </a:pPr>
            <a:r>
              <a:rPr b="1" lang="en-US" sz="1600">
                <a:latin typeface="Calibri"/>
                <a:ea typeface="Calibri"/>
                <a:cs typeface="Calibri"/>
                <a:sym typeface="Calibri"/>
              </a:rPr>
              <a:t>Degree of Digitization: </a:t>
            </a:r>
            <a:r>
              <a:rPr lang="en-US" sz="1600">
                <a:latin typeface="Calibri"/>
                <a:ea typeface="Calibri"/>
                <a:cs typeface="Calibri"/>
                <a:sym typeface="Calibri"/>
              </a:rPr>
              <a:t>the extent to which the commerce has been transformed from physical to digital which can relate to both the product or service being sold and the delivery agent or intermediary. In other words, the product can be either physical or digital, and the delivery agent can also be either physical or digital.</a:t>
            </a:r>
            <a:endParaRPr sz="1600">
              <a:latin typeface="Calibri"/>
              <a:ea typeface="Calibri"/>
              <a:cs typeface="Calibri"/>
              <a:sym typeface="Calibri"/>
            </a:endParaRPr>
          </a:p>
          <a:p>
            <a:pPr indent="-368300" lvl="0" marL="342900" rtl="0" algn="just">
              <a:spcBef>
                <a:spcPts val="0"/>
              </a:spcBef>
              <a:spcAft>
                <a:spcPts val="0"/>
              </a:spcAft>
              <a:buSzPts val="3600"/>
              <a:buChar char="•"/>
            </a:pPr>
            <a:r>
              <a:rPr b="1" lang="en-US" sz="1600">
                <a:latin typeface="Calibri"/>
                <a:ea typeface="Calibri"/>
                <a:cs typeface="Calibri"/>
                <a:sym typeface="Calibri"/>
              </a:rPr>
              <a:t>Brick-and-Mortar Organizations: </a:t>
            </a:r>
            <a:r>
              <a:rPr lang="en-US" sz="1600">
                <a:latin typeface="Calibri"/>
                <a:ea typeface="Calibri"/>
                <a:cs typeface="Calibri"/>
                <a:sym typeface="Calibri"/>
              </a:rPr>
              <a:t>organizations that exist as purely physical organizations.</a:t>
            </a:r>
            <a:endParaRPr sz="1600">
              <a:latin typeface="Calibri"/>
              <a:ea typeface="Calibri"/>
              <a:cs typeface="Calibri"/>
              <a:sym typeface="Calibri"/>
            </a:endParaRPr>
          </a:p>
          <a:p>
            <a:pPr indent="-368300" lvl="0" marL="342900" rtl="0" algn="just">
              <a:spcBef>
                <a:spcPts val="0"/>
              </a:spcBef>
              <a:spcAft>
                <a:spcPts val="0"/>
              </a:spcAft>
              <a:buSzPts val="3600"/>
              <a:buChar char="•"/>
            </a:pPr>
            <a:r>
              <a:rPr b="1" lang="en-US" sz="1600">
                <a:latin typeface="Calibri"/>
                <a:ea typeface="Calibri"/>
                <a:cs typeface="Calibri"/>
                <a:sym typeface="Calibri"/>
              </a:rPr>
              <a:t>Virtual (or pure-play) Organizations: </a:t>
            </a:r>
            <a:r>
              <a:rPr lang="en-US" sz="1600">
                <a:latin typeface="Calibri"/>
                <a:ea typeface="Calibri"/>
                <a:cs typeface="Calibri"/>
                <a:sym typeface="Calibri"/>
              </a:rPr>
              <a:t>all dimensions of the organization are digital and they engage in pure electronic commerce only.</a:t>
            </a:r>
            <a:endParaRPr sz="1600">
              <a:latin typeface="Calibri"/>
              <a:ea typeface="Calibri"/>
              <a:cs typeface="Calibri"/>
              <a:sym typeface="Calibri"/>
            </a:endParaRPr>
          </a:p>
          <a:p>
            <a:pPr indent="-368300" lvl="0" marL="342900" rtl="0" algn="just">
              <a:spcBef>
                <a:spcPts val="0"/>
              </a:spcBef>
              <a:spcAft>
                <a:spcPts val="0"/>
              </a:spcAft>
              <a:buSzPts val="3600"/>
              <a:buChar char="•"/>
            </a:pPr>
            <a:r>
              <a:rPr b="1" lang="en-US" sz="1600">
                <a:latin typeface="Calibri"/>
                <a:ea typeface="Calibri"/>
                <a:cs typeface="Calibri"/>
                <a:sym typeface="Calibri"/>
              </a:rPr>
              <a:t>Clicks-and-Mortar (or Clicks-and-Bricks): </a:t>
            </a:r>
            <a:r>
              <a:rPr lang="en-US" sz="1600">
                <a:latin typeface="Calibri"/>
                <a:ea typeface="Calibri"/>
                <a:cs typeface="Calibri"/>
                <a:sym typeface="Calibri"/>
              </a:rPr>
              <a:t>organizations that are partial electronic commerce (EC) combining both virtual and physical dimensions.</a:t>
            </a:r>
            <a:endParaRPr sz="1600">
              <a:latin typeface="Calibri"/>
              <a:ea typeface="Calibri"/>
              <a:cs typeface="Calibri"/>
              <a:sym typeface="Calibri"/>
            </a:endParaRPr>
          </a:p>
          <a:p>
            <a:pPr indent="0" lvl="0" marL="342900" rtl="0" algn="just">
              <a:spcBef>
                <a:spcPts val="592"/>
              </a:spcBef>
              <a:spcAft>
                <a:spcPts val="0"/>
              </a:spcAft>
              <a:buNone/>
            </a:pPr>
            <a:r>
              <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9.1</a:t>
            </a:r>
            <a:endParaRPr/>
          </a:p>
        </p:txBody>
      </p:sp>
      <p:sp>
        <p:nvSpPr>
          <p:cNvPr id="189" name="Google Shape;189;p7"/>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FlightCar</a:t>
            </a:r>
            <a:endParaRPr/>
          </a:p>
          <a:p>
            <a:pPr indent="-514350" lvl="1" marL="971550" rtl="0" algn="l">
              <a:spcBef>
                <a:spcPts val="480"/>
              </a:spcBef>
              <a:spcAft>
                <a:spcPts val="0"/>
              </a:spcAft>
              <a:buSzPts val="2400"/>
              <a:buAutoNum type="arabicPeriod"/>
            </a:pPr>
            <a:r>
              <a:rPr lang="en-US"/>
              <a:t>What are possible disadvantages of FlightCar’s business model for its customers? Provide specific examples to support your answer.</a:t>
            </a:r>
            <a:endParaRPr/>
          </a:p>
          <a:p>
            <a:pPr indent="-514350" lvl="1" marL="971550" rtl="0" algn="l">
              <a:spcBef>
                <a:spcPts val="480"/>
              </a:spcBef>
              <a:spcAft>
                <a:spcPts val="0"/>
              </a:spcAft>
              <a:buSzPts val="2400"/>
              <a:buAutoNum type="arabicPeriod"/>
            </a:pPr>
            <a:r>
              <a:rPr lang="en-US"/>
              <a:t>Can FlightCar survive in its marketplace? Why or why not? Support your answer.</a:t>
            </a:r>
            <a:endParaRPr/>
          </a:p>
          <a:p>
            <a:pPr indent="-514350" lvl="1" marL="971550" rtl="0" algn="l">
              <a:spcBef>
                <a:spcPts val="480"/>
              </a:spcBef>
              <a:spcAft>
                <a:spcPts val="0"/>
              </a:spcAft>
              <a:buSzPts val="2400"/>
              <a:buAutoNum type="arabicPeriod"/>
            </a:pPr>
            <a:r>
              <a:rPr lang="en-US"/>
              <a:t>Would you allow FlightCar to rent your car while you were traveling? Why or why not? Support your answer. Does your answer to this question have any bearing on your answer to Question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idx="2" type="body"/>
          </p:nvPr>
        </p:nvSpPr>
        <p:spPr>
          <a:xfrm>
            <a:off x="609600" y="183150"/>
            <a:ext cx="8001000" cy="6065100"/>
          </a:xfrm>
          <a:prstGeom prst="rect">
            <a:avLst/>
          </a:prstGeom>
          <a:noFill/>
          <a:ln>
            <a:noFill/>
          </a:ln>
        </p:spPr>
        <p:txBody>
          <a:bodyPr anchorCtr="0" anchor="t" bIns="45700" lIns="91425" spcFirstLastPara="1" rIns="91425" wrap="square" tIns="45700">
            <a:noAutofit/>
          </a:bodyPr>
          <a:lstStyle/>
          <a:p>
            <a:pPr indent="-374650" lvl="0" marL="342900" rtl="0" algn="just">
              <a:spcBef>
                <a:spcPts val="0"/>
              </a:spcBef>
              <a:spcAft>
                <a:spcPts val="0"/>
              </a:spcAft>
              <a:buSzPts val="3700"/>
              <a:buChar char="•"/>
            </a:pPr>
            <a:r>
              <a:rPr b="1" lang="en-US" sz="1700">
                <a:latin typeface="Calibri"/>
                <a:ea typeface="Calibri"/>
                <a:cs typeface="Calibri"/>
                <a:sym typeface="Calibri"/>
              </a:rPr>
              <a:t>Business-to-Consumer (B2C): </a:t>
            </a:r>
            <a:r>
              <a:rPr lang="en-US" sz="1700">
                <a:latin typeface="Calibri"/>
                <a:ea typeface="Calibri"/>
                <a:cs typeface="Calibri"/>
                <a:sym typeface="Calibri"/>
              </a:rPr>
              <a:t>the sellers are organizations, and the buyers are individuals.</a:t>
            </a:r>
            <a:endParaRPr sz="1700">
              <a:latin typeface="Calibri"/>
              <a:ea typeface="Calibri"/>
              <a:cs typeface="Calibri"/>
              <a:sym typeface="Calibri"/>
            </a:endParaRPr>
          </a:p>
          <a:p>
            <a:pPr indent="-374650" lvl="0" marL="342900" rtl="0" algn="just">
              <a:spcBef>
                <a:spcPts val="0"/>
              </a:spcBef>
              <a:spcAft>
                <a:spcPts val="0"/>
              </a:spcAft>
              <a:buSzPts val="3700"/>
              <a:buChar char="•"/>
            </a:pPr>
            <a:r>
              <a:rPr b="1" lang="en-US" sz="1700">
                <a:latin typeface="Calibri"/>
                <a:ea typeface="Calibri"/>
                <a:cs typeface="Calibri"/>
                <a:sym typeface="Calibri"/>
              </a:rPr>
              <a:t>Business-to-Business (B2B): </a:t>
            </a:r>
            <a:r>
              <a:rPr lang="en-US" sz="1700">
                <a:latin typeface="Calibri"/>
                <a:ea typeface="Calibri"/>
                <a:cs typeface="Calibri"/>
                <a:sym typeface="Calibri"/>
              </a:rPr>
              <a:t>both the sellers and the buyers are business organizations. B2B comprises the vast majority of EC volume.</a:t>
            </a:r>
            <a:endParaRPr sz="1700">
              <a:latin typeface="Calibri"/>
              <a:ea typeface="Calibri"/>
              <a:cs typeface="Calibri"/>
              <a:sym typeface="Calibri"/>
            </a:endParaRPr>
          </a:p>
          <a:p>
            <a:pPr indent="-374650" lvl="0" marL="342900" rtl="0" algn="just">
              <a:spcBef>
                <a:spcPts val="0"/>
              </a:spcBef>
              <a:spcAft>
                <a:spcPts val="0"/>
              </a:spcAft>
              <a:buSzPts val="3700"/>
              <a:buChar char="•"/>
            </a:pPr>
            <a:r>
              <a:rPr b="1" lang="en-US" sz="1700">
                <a:latin typeface="Calibri"/>
                <a:ea typeface="Calibri"/>
                <a:cs typeface="Calibri"/>
                <a:sym typeface="Calibri"/>
              </a:rPr>
              <a:t>Consumer-to-Consumer (C2C): </a:t>
            </a:r>
            <a:r>
              <a:rPr lang="en-US" sz="1700">
                <a:latin typeface="Calibri"/>
                <a:ea typeface="Calibri"/>
                <a:cs typeface="Calibri"/>
                <a:sym typeface="Calibri"/>
              </a:rPr>
              <a:t>an individual sells products or services to other individuals.</a:t>
            </a:r>
            <a:endParaRPr sz="1700">
              <a:latin typeface="Calibri"/>
              <a:ea typeface="Calibri"/>
              <a:cs typeface="Calibri"/>
              <a:sym typeface="Calibri"/>
            </a:endParaRPr>
          </a:p>
          <a:p>
            <a:pPr indent="-374650" lvl="0" marL="342900" rtl="0" algn="just">
              <a:spcBef>
                <a:spcPts val="0"/>
              </a:spcBef>
              <a:spcAft>
                <a:spcPts val="0"/>
              </a:spcAft>
              <a:buSzPts val="3700"/>
              <a:buChar char="•"/>
            </a:pPr>
            <a:r>
              <a:rPr b="1" lang="en-US" sz="1700">
                <a:latin typeface="Calibri"/>
                <a:ea typeface="Calibri"/>
                <a:cs typeface="Calibri"/>
                <a:sym typeface="Calibri"/>
              </a:rPr>
              <a:t>Business-to-Employee (B2E): </a:t>
            </a:r>
            <a:r>
              <a:rPr lang="en-US" sz="1700">
                <a:latin typeface="Calibri"/>
                <a:ea typeface="Calibri"/>
                <a:cs typeface="Calibri"/>
                <a:sym typeface="Calibri"/>
              </a:rPr>
              <a:t>an organization uses EC internally to provide information and services to its employees.</a:t>
            </a:r>
            <a:endParaRPr sz="1700">
              <a:latin typeface="Calibri"/>
              <a:ea typeface="Calibri"/>
              <a:cs typeface="Calibri"/>
              <a:sym typeface="Calibri"/>
            </a:endParaRPr>
          </a:p>
          <a:p>
            <a:pPr indent="-374650" lvl="0" marL="342900" rtl="0" algn="just">
              <a:spcBef>
                <a:spcPts val="0"/>
              </a:spcBef>
              <a:spcAft>
                <a:spcPts val="0"/>
              </a:spcAft>
              <a:buSzPts val="3700"/>
              <a:buChar char="•"/>
            </a:pPr>
            <a:r>
              <a:rPr b="1" lang="en-US" sz="1700">
                <a:latin typeface="Calibri"/>
                <a:ea typeface="Calibri"/>
                <a:cs typeface="Calibri"/>
                <a:sym typeface="Calibri"/>
              </a:rPr>
              <a:t>E-government: </a:t>
            </a:r>
            <a:r>
              <a:rPr lang="en-US" sz="1700">
                <a:latin typeface="Calibri"/>
                <a:ea typeface="Calibri"/>
                <a:cs typeface="Calibri"/>
                <a:sym typeface="Calibri"/>
              </a:rPr>
              <a:t>E-government is the use of Internet technology in general and e-commerce in particular to deliver information and public services to citizens.</a:t>
            </a:r>
            <a:endParaRPr sz="1700">
              <a:latin typeface="Calibri"/>
              <a:ea typeface="Calibri"/>
              <a:cs typeface="Calibri"/>
              <a:sym typeface="Calibri"/>
            </a:endParaRPr>
          </a:p>
          <a:p>
            <a:pPr indent="-374650" lvl="0" marL="342900" rtl="0" algn="just">
              <a:spcBef>
                <a:spcPts val="0"/>
              </a:spcBef>
              <a:spcAft>
                <a:spcPts val="0"/>
              </a:spcAft>
              <a:buSzPts val="3700"/>
              <a:buChar char="•"/>
            </a:pPr>
            <a:r>
              <a:rPr b="1" lang="en-US" sz="1700">
                <a:latin typeface="Calibri"/>
                <a:ea typeface="Calibri"/>
                <a:cs typeface="Calibri"/>
                <a:sym typeface="Calibri"/>
              </a:rPr>
              <a:t>Government-to-Citizen (G2C): </a:t>
            </a:r>
            <a:r>
              <a:rPr lang="en-US" sz="1700">
                <a:latin typeface="Calibri"/>
                <a:ea typeface="Calibri"/>
                <a:cs typeface="Calibri"/>
                <a:sym typeface="Calibri"/>
              </a:rPr>
              <a:t>government to individual citizens.</a:t>
            </a:r>
            <a:endParaRPr sz="1700">
              <a:latin typeface="Calibri"/>
              <a:ea typeface="Calibri"/>
              <a:cs typeface="Calibri"/>
              <a:sym typeface="Calibri"/>
            </a:endParaRPr>
          </a:p>
          <a:p>
            <a:pPr indent="-374650" lvl="0" marL="342900" rtl="0" algn="just">
              <a:spcBef>
                <a:spcPts val="0"/>
              </a:spcBef>
              <a:spcAft>
                <a:spcPts val="0"/>
              </a:spcAft>
              <a:buSzPts val="3700"/>
              <a:buChar char="•"/>
            </a:pPr>
            <a:r>
              <a:rPr b="1" lang="en-US" sz="1700">
                <a:latin typeface="Calibri"/>
                <a:ea typeface="Calibri"/>
                <a:cs typeface="Calibri"/>
                <a:sym typeface="Calibri"/>
              </a:rPr>
              <a:t>Government-to-Business (G2B): </a:t>
            </a:r>
            <a:r>
              <a:rPr lang="en-US" sz="1700">
                <a:latin typeface="Calibri"/>
                <a:ea typeface="Calibri"/>
                <a:cs typeface="Calibri"/>
                <a:sym typeface="Calibri"/>
              </a:rPr>
              <a:t>G2B EC is much like B2B EC, usually with an overlay of government procurement regulations.</a:t>
            </a:r>
            <a:endParaRPr sz="1700">
              <a:latin typeface="Calibri"/>
              <a:ea typeface="Calibri"/>
              <a:cs typeface="Calibri"/>
              <a:sym typeface="Calibri"/>
            </a:endParaRPr>
          </a:p>
          <a:p>
            <a:pPr indent="-374650" lvl="0" marL="342900" rtl="0" algn="just">
              <a:spcBef>
                <a:spcPts val="0"/>
              </a:spcBef>
              <a:spcAft>
                <a:spcPts val="0"/>
              </a:spcAft>
              <a:buSzPts val="3700"/>
              <a:buChar char="•"/>
            </a:pPr>
            <a:r>
              <a:rPr b="1" lang="en-US" sz="1700">
                <a:latin typeface="Calibri"/>
                <a:ea typeface="Calibri"/>
                <a:cs typeface="Calibri"/>
                <a:sym typeface="Calibri"/>
              </a:rPr>
              <a:t>Mobile Commerce (m-commerce): </a:t>
            </a:r>
            <a:r>
              <a:rPr lang="en-US" sz="1700">
                <a:latin typeface="Calibri"/>
                <a:ea typeface="Calibri"/>
                <a:cs typeface="Calibri"/>
                <a:sym typeface="Calibri"/>
              </a:rPr>
              <a:t>e-commerce that is conducted entirely in a wireless environment.</a:t>
            </a:r>
            <a:endParaRPr sz="3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2013-08-07T23:49:00Z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