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6" roundtripDataSignature="AMtx7mgevr2UfY4pE6SHy4BsCp4vMcqW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E0CF58-5EBD-46B9-A53A-BA2CDBF63972}">
  <a:tblStyle styleId="{3DE0CF58-5EBD-46B9-A53A-BA2CDBF63972}"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a:tcStyle>
        <a:fill>
          <a:solidFill>
            <a:srgbClr val="CAECDD"/>
          </a:solidFill>
        </a:fill>
      </a:tcStyle>
    </a:band1H>
    <a:band2H>
      <a:tcTxStyle/>
    </a:band2H>
    <a:band1V>
      <a:tcTxStyle/>
      <a:tcStyle>
        <a:fill>
          <a:solidFill>
            <a:srgbClr val="CAECDD"/>
          </a:solidFill>
        </a:fill>
      </a:tcStyle>
    </a:band1V>
    <a:band2V>
      <a:tcTxStyle/>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32" Type="http://schemas.openxmlformats.org/officeDocument/2006/relationships/slide" Target="slides/slide26.xml"/><Relationship Id="rId76" Type="http://customschemas.google.com/relationships/presentationmetadata" Target="meta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215" name="Google Shape;215;p20: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20: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224" name="Google Shape;224;p21: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1: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247" name="Google Shape;247;p24: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24: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 name="Google Shape;27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8" name="Google Shape;29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1" name="Google Shape;36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368" name="Google Shape;368;p41: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41: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7" name="Google Shape;3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384" name="Google Shape;384;p43: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43: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rPr lang="en-US"/>
              <a:t>We can group these five types in two kind of themes…..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393" name="Google Shape;393;p44: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44: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402" name="Google Shape;402;p45: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45: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412" name="Google Shape;412;p46: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46: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421" name="Google Shape;421;p47: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47: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430" name="Google Shape;430;p48: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48: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439" name="Google Shape;439;p49: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49: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t>‹#›</a:t>
            </a:fld>
            <a:endParaRPr sz="1200"/>
          </a:p>
        </p:txBody>
      </p:sp>
      <p:sp>
        <p:nvSpPr>
          <p:cNvPr id="448" name="Google Shape;448;p50: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50:notes"/>
          <p:cNvSpPr txBox="1"/>
          <p:nvPr>
            <p:ph idx="1" type="body"/>
          </p:nvPr>
        </p:nvSpPr>
        <p:spPr>
          <a:xfrm>
            <a:off x="915988" y="4344988"/>
            <a:ext cx="5026025" cy="4111625"/>
          </a:xfrm>
          <a:prstGeom prst="rect">
            <a:avLst/>
          </a:prstGeom>
          <a:solidFill>
            <a:srgbClr val="FFFFFF"/>
          </a:solidFill>
          <a:ln cap="flat" cmpd="sng" w="12700">
            <a:solidFill>
              <a:srgbClr val="000000"/>
            </a:solidFill>
            <a:prstDash val="solid"/>
            <a:miter lim="8000"/>
            <a:headEnd len="sm" w="sm" type="none"/>
            <a:tailEnd len="sm" w="sm" type="none"/>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7" name="Google Shape;45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4" name="Google Shape;46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2" name="Google Shape;47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9" name="Google Shape;47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4" name="Google Shape;49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1" name="Google Shape;50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8" name="Google Shape;50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5" name="Google Shape;51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2" name="Google Shape;52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9" name="Google Shape;52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3" name="Google Shape;54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0" name="Google Shape;55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7" name="Google Shape;55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4" name="Google Shape;56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1" name="Google Shape;57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8" name="Google Shape;57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5" name="Google Shape;58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7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7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 name="Google Shape;19;p7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 name="Google Shape;20;p7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80"/>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8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6" name="Google Shape;76;p8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7" name="Google Shape;77;p8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1"/>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81"/>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8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2" name="Google Shape;82;p8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3" name="Google Shape;83;p8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7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7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5" name="Google Shape;25;p7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6" name="Google Shape;26;p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7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0" name="Google Shape;30;p7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1" name="Google Shape;31;p7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2" name="Google Shape;32;p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74"/>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6" name="Google Shape;36;p74"/>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7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8" name="Google Shape;38;p7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9" name="Google Shape;39;p7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3" name="Google Shape;43;p7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4" name="Google Shape;44;p7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7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7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7" name="Google Shape;47;p7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8" name="Google Shape;48;p7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2" name="Google Shape;52;p7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7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6" name="Google Shape;56;p7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7" name="Google Shape;57;p7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7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1" name="Google Shape;61;p7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2" name="Google Shape;62;p7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3" name="Google Shape;63;p7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4" name="Google Shape;64;p7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79"/>
          <p:cNvSpPr/>
          <p:nvPr>
            <p:ph idx="2" type="pic"/>
          </p:nvPr>
        </p:nvSpPr>
        <p:spPr>
          <a:xfrm>
            <a:off x="1792288" y="612775"/>
            <a:ext cx="5486400" cy="4114800"/>
          </a:xfrm>
          <a:prstGeom prst="rect">
            <a:avLst/>
          </a:prstGeom>
          <a:noFill/>
          <a:ln>
            <a:noFill/>
          </a:ln>
        </p:spPr>
      </p:sp>
      <p:sp>
        <p:nvSpPr>
          <p:cNvPr id="68" name="Google Shape;68;p7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9" name="Google Shape;69;p7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0" name="Google Shape;70;p7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1" name="Google Shape;71;p7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7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7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7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7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www.doofinder.com/en/blog/how-to-choose-the-best-web-hosting-for-your-online-shop"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
        <p:nvSpPr>
          <p:cNvPr id="89" name="Google Shape;89;p1"/>
          <p:cNvSpPr txBox="1"/>
          <p:nvPr>
            <p:ph type="ctrTitle"/>
          </p:nvPr>
        </p:nvSpPr>
        <p:spPr>
          <a:xfrm>
            <a:off x="762000" y="1066800"/>
            <a:ext cx="77724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solidFill>
                <a:schemeClr val="accent2"/>
              </a:solidFill>
            </a:endParaRPr>
          </a:p>
        </p:txBody>
      </p:sp>
      <p:sp>
        <p:nvSpPr>
          <p:cNvPr id="90" name="Google Shape;90;p1"/>
          <p:cNvSpPr txBox="1"/>
          <p:nvPr>
            <p:ph idx="1" type="subTitle"/>
          </p:nvPr>
        </p:nvSpPr>
        <p:spPr>
          <a:xfrm>
            <a:off x="152400" y="2057400"/>
            <a:ext cx="7620000" cy="4114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2"/>
              </a:buClr>
              <a:buSzPts val="5400"/>
              <a:buFont typeface="Times New Roman"/>
              <a:buNone/>
            </a:pPr>
            <a:r>
              <a:rPr lang="en-US" sz="5400">
                <a:solidFill>
                  <a:schemeClr val="accent2"/>
                </a:solidFill>
                <a:latin typeface="Times New Roman"/>
                <a:ea typeface="Times New Roman"/>
                <a:cs typeface="Times New Roman"/>
                <a:sym typeface="Times New Roman"/>
              </a:rPr>
              <a:t>E-Commerce Introduction</a:t>
            </a:r>
            <a:endParaRPr sz="5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What is E-Commerce?</a:t>
            </a:r>
            <a:endParaRPr/>
          </a:p>
        </p:txBody>
      </p:sp>
      <p:sp>
        <p:nvSpPr>
          <p:cNvPr id="151" name="Google Shape;151;p10"/>
          <p:cNvSpPr txBox="1"/>
          <p:nvPr>
            <p:ph idx="1" type="body"/>
          </p:nvPr>
        </p:nvSpPr>
        <p:spPr>
          <a:xfrm>
            <a:off x="685800" y="1295400"/>
            <a:ext cx="77724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E-Commerce can be defined as …</a:t>
            </a:r>
            <a:endParaRPr/>
          </a:p>
          <a:p>
            <a:pPr indent="-342900" lvl="0" marL="342900" rtl="0" algn="l">
              <a:spcBef>
                <a:spcPts val="640"/>
              </a:spcBef>
              <a:spcAft>
                <a:spcPts val="0"/>
              </a:spcAft>
              <a:buClr>
                <a:schemeClr val="dk1"/>
              </a:buClr>
              <a:buSzPts val="3200"/>
              <a:buFont typeface="Times New Roman"/>
              <a:buChar char="•"/>
            </a:pPr>
            <a:r>
              <a:rPr lang="en-US"/>
              <a:t>The conduct of selling, buying, logistics, or other organization-management issues via the WEB.</a:t>
            </a:r>
            <a:endParaRPr/>
          </a:p>
          <a:p>
            <a:pPr indent="-342900" lvl="0" marL="342900" rtl="0" algn="l">
              <a:spcBef>
                <a:spcPts val="640"/>
              </a:spcBef>
              <a:spcAft>
                <a:spcPts val="0"/>
              </a:spcAft>
              <a:buClr>
                <a:schemeClr val="dk1"/>
              </a:buClr>
              <a:buSzPts val="3200"/>
              <a:buFont typeface="Times New Roman"/>
              <a:buChar char="•"/>
            </a:pPr>
            <a:r>
              <a:rPr lang="en-US"/>
              <a:t>OR</a:t>
            </a:r>
            <a:endParaRPr/>
          </a:p>
          <a:p>
            <a:pPr indent="-342900" lvl="0" marL="342900" rtl="0" algn="l">
              <a:spcBef>
                <a:spcPts val="640"/>
              </a:spcBef>
              <a:spcAft>
                <a:spcPts val="0"/>
              </a:spcAft>
              <a:buClr>
                <a:schemeClr val="dk1"/>
              </a:buClr>
              <a:buSzPts val="3200"/>
              <a:buFont typeface="Times New Roman"/>
              <a:buChar char="•"/>
            </a:pPr>
            <a:r>
              <a:rPr lang="en-US"/>
              <a:t>Technology mediated exchanges between parties (individuals and/or organizations) as well as the electronically based intra- or interorganizational activities that facilitate such exchanges.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 Advantages/Disadvantages</a:t>
            </a:r>
            <a:endParaRPr/>
          </a:p>
        </p:txBody>
      </p:sp>
      <p:sp>
        <p:nvSpPr>
          <p:cNvPr id="157" name="Google Shape;157;p1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Font typeface="Times New Roman"/>
              <a:buChar char="•"/>
            </a:pPr>
            <a:r>
              <a:rPr lang="en-US" sz="3600"/>
              <a:t>EC Advantages</a:t>
            </a:r>
            <a:endParaRPr sz="3600"/>
          </a:p>
          <a:p>
            <a:pPr indent="-285750" lvl="1" marL="742950" rtl="0" algn="l">
              <a:spcBef>
                <a:spcPts val="640"/>
              </a:spcBef>
              <a:spcAft>
                <a:spcPts val="0"/>
              </a:spcAft>
              <a:buClr>
                <a:schemeClr val="dk1"/>
              </a:buClr>
              <a:buSzPts val="3200"/>
              <a:buFont typeface="Times New Roman"/>
              <a:buChar char="–"/>
            </a:pPr>
            <a:r>
              <a:rPr lang="en-US" sz="3200"/>
              <a:t>Ability to reach new markets</a:t>
            </a:r>
            <a:endParaRPr sz="3200"/>
          </a:p>
          <a:p>
            <a:pPr indent="-285750" lvl="1" marL="742950" rtl="0" algn="l">
              <a:spcBef>
                <a:spcPts val="640"/>
              </a:spcBef>
              <a:spcAft>
                <a:spcPts val="0"/>
              </a:spcAft>
              <a:buClr>
                <a:schemeClr val="dk1"/>
              </a:buClr>
              <a:buSzPts val="3200"/>
              <a:buFont typeface="Times New Roman"/>
              <a:buChar char="–"/>
            </a:pPr>
            <a:r>
              <a:rPr lang="en-US" sz="3200"/>
              <a:t>Reduces costs (for some businesses)</a:t>
            </a:r>
            <a:endParaRPr sz="3200"/>
          </a:p>
          <a:p>
            <a:pPr indent="-285750" lvl="1" marL="742950" rtl="0" algn="l">
              <a:spcBef>
                <a:spcPts val="640"/>
              </a:spcBef>
              <a:spcAft>
                <a:spcPts val="0"/>
              </a:spcAft>
              <a:buClr>
                <a:schemeClr val="dk1"/>
              </a:buClr>
              <a:buSzPts val="3200"/>
              <a:buFont typeface="Times New Roman"/>
              <a:buChar char="–"/>
            </a:pPr>
            <a:r>
              <a:rPr lang="en-US" sz="3200"/>
              <a:t>Increased purchasing opportunities</a:t>
            </a:r>
            <a:endParaRPr sz="3200"/>
          </a:p>
          <a:p>
            <a:pPr indent="-285750" lvl="1" marL="742950" rtl="0" algn="l">
              <a:spcBef>
                <a:spcPts val="640"/>
              </a:spcBef>
              <a:spcAft>
                <a:spcPts val="0"/>
              </a:spcAft>
              <a:buClr>
                <a:schemeClr val="dk1"/>
              </a:buClr>
              <a:buSzPts val="3200"/>
              <a:buFont typeface="Times New Roman"/>
              <a:buChar char="–"/>
            </a:pPr>
            <a:r>
              <a:rPr lang="en-US" sz="3200"/>
              <a:t>More efficient (electronic payments, telecommuting, etc.)</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 Advantages/Disadvantages</a:t>
            </a:r>
            <a:endParaRPr/>
          </a:p>
        </p:txBody>
      </p:sp>
      <p:sp>
        <p:nvSpPr>
          <p:cNvPr id="163" name="Google Shape;163;p1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Font typeface="Times New Roman"/>
              <a:buChar char="•"/>
            </a:pPr>
            <a:r>
              <a:rPr lang="en-US" sz="3600"/>
              <a:t>EC Disadvantages</a:t>
            </a:r>
            <a:endParaRPr sz="3600"/>
          </a:p>
          <a:p>
            <a:pPr indent="-285750" lvl="1" marL="742950" rtl="0" algn="l">
              <a:spcBef>
                <a:spcPts val="640"/>
              </a:spcBef>
              <a:spcAft>
                <a:spcPts val="0"/>
              </a:spcAft>
              <a:buClr>
                <a:schemeClr val="dk1"/>
              </a:buClr>
              <a:buSzPts val="3200"/>
              <a:buFont typeface="Times New Roman"/>
              <a:buChar char="–"/>
            </a:pPr>
            <a:r>
              <a:rPr lang="en-US" sz="3200"/>
              <a:t>Incompatibility for certain industries</a:t>
            </a:r>
            <a:endParaRPr sz="3200"/>
          </a:p>
          <a:p>
            <a:pPr indent="-285750" lvl="1" marL="742950" rtl="0" algn="l">
              <a:spcBef>
                <a:spcPts val="640"/>
              </a:spcBef>
              <a:spcAft>
                <a:spcPts val="0"/>
              </a:spcAft>
              <a:buClr>
                <a:schemeClr val="dk1"/>
              </a:buClr>
              <a:buSzPts val="3200"/>
              <a:buFont typeface="Times New Roman"/>
              <a:buChar char="–"/>
            </a:pPr>
            <a:r>
              <a:rPr lang="en-US" sz="3200"/>
              <a:t>Limitations of the medium</a:t>
            </a:r>
            <a:endParaRPr sz="3200"/>
          </a:p>
          <a:p>
            <a:pPr indent="-285750" lvl="1" marL="742950" rtl="0" algn="l">
              <a:spcBef>
                <a:spcPts val="640"/>
              </a:spcBef>
              <a:spcAft>
                <a:spcPts val="0"/>
              </a:spcAft>
              <a:buClr>
                <a:schemeClr val="dk1"/>
              </a:buClr>
              <a:buSzPts val="3200"/>
              <a:buFont typeface="Times New Roman"/>
              <a:buChar char="–"/>
            </a:pPr>
            <a:r>
              <a:rPr lang="en-US" sz="3200"/>
              <a:t>Costs!!!</a:t>
            </a:r>
            <a:endParaRPr sz="3200"/>
          </a:p>
          <a:p>
            <a:pPr indent="-285750" lvl="1" marL="742950" rtl="0" algn="l">
              <a:spcBef>
                <a:spcPts val="640"/>
              </a:spcBef>
              <a:spcAft>
                <a:spcPts val="0"/>
              </a:spcAft>
              <a:buClr>
                <a:schemeClr val="dk1"/>
              </a:buClr>
              <a:buSzPts val="3200"/>
              <a:buFont typeface="Times New Roman"/>
              <a:buChar char="–"/>
            </a:pPr>
            <a:r>
              <a:rPr lang="en-US" sz="3200"/>
              <a:t>Skills required</a:t>
            </a:r>
            <a:endParaRPr sz="3200"/>
          </a:p>
          <a:p>
            <a:pPr indent="-285750" lvl="1" marL="742950" rtl="0" algn="l">
              <a:spcBef>
                <a:spcPts val="640"/>
              </a:spcBef>
              <a:spcAft>
                <a:spcPts val="0"/>
              </a:spcAft>
              <a:buClr>
                <a:schemeClr val="dk1"/>
              </a:buClr>
              <a:buSzPts val="3200"/>
              <a:buFont typeface="Times New Roman"/>
              <a:buChar char="–"/>
            </a:pPr>
            <a:r>
              <a:rPr lang="en-US" sz="3200"/>
              <a:t>Cultural and legal issues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E-Commerce - Advantages</a:t>
            </a:r>
            <a:br>
              <a:rPr lang="en-US"/>
            </a:br>
            <a:endParaRPr/>
          </a:p>
        </p:txBody>
      </p:sp>
      <p:sp>
        <p:nvSpPr>
          <p:cNvPr id="169" name="Google Shape;169;p1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None/>
            </a:pPr>
            <a:r>
              <a:rPr lang="en-US"/>
              <a:t>E-Commerce advantages can be broadly classified in three major categories −</a:t>
            </a:r>
            <a:endParaRPr/>
          </a:p>
          <a:p>
            <a:pPr indent="-342900" lvl="0" marL="342900" rtl="0" algn="l">
              <a:spcBef>
                <a:spcPts val="640"/>
              </a:spcBef>
              <a:spcAft>
                <a:spcPts val="0"/>
              </a:spcAft>
              <a:buClr>
                <a:schemeClr val="dk1"/>
              </a:buClr>
              <a:buSzPts val="3200"/>
              <a:buFont typeface="Times New Roman"/>
              <a:buChar char="•"/>
            </a:pPr>
            <a:r>
              <a:rPr lang="en-US"/>
              <a:t>Advantages to Organizations</a:t>
            </a:r>
            <a:endParaRPr/>
          </a:p>
          <a:p>
            <a:pPr indent="-342900" lvl="0" marL="342900" rtl="0" algn="l">
              <a:spcBef>
                <a:spcPts val="640"/>
              </a:spcBef>
              <a:spcAft>
                <a:spcPts val="0"/>
              </a:spcAft>
              <a:buClr>
                <a:schemeClr val="dk1"/>
              </a:buClr>
              <a:buSzPts val="3200"/>
              <a:buFont typeface="Times New Roman"/>
              <a:buChar char="•"/>
            </a:pPr>
            <a:r>
              <a:rPr lang="en-US"/>
              <a:t>Advantages to Consumers</a:t>
            </a:r>
            <a:endParaRPr/>
          </a:p>
          <a:p>
            <a:pPr indent="-342900" lvl="0" marL="342900" rtl="0" algn="l">
              <a:spcBef>
                <a:spcPts val="640"/>
              </a:spcBef>
              <a:spcAft>
                <a:spcPts val="0"/>
              </a:spcAft>
              <a:buClr>
                <a:schemeClr val="dk1"/>
              </a:buClr>
              <a:buSzPts val="3200"/>
              <a:buFont typeface="Times New Roman"/>
              <a:buChar char="•"/>
            </a:pPr>
            <a:r>
              <a:rPr lang="en-US"/>
              <a:t>Advantages to Society</a:t>
            </a:r>
            <a:endParaRPr/>
          </a:p>
        </p:txBody>
      </p:sp>
      <p:sp>
        <p:nvSpPr>
          <p:cNvPr id="170" name="Google Shape;170;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Advantages to Organizations</a:t>
            </a:r>
            <a:br>
              <a:rPr lang="en-US"/>
            </a:br>
            <a:endParaRPr/>
          </a:p>
        </p:txBody>
      </p:sp>
      <p:sp>
        <p:nvSpPr>
          <p:cNvPr id="176" name="Google Shape;176;p14"/>
          <p:cNvSpPr txBox="1"/>
          <p:nvPr>
            <p:ph idx="1" type="body"/>
          </p:nvPr>
        </p:nvSpPr>
        <p:spPr>
          <a:xfrm>
            <a:off x="685800" y="11430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t>Using e-commerce, organizations can expand their market to national and international markets with minimum capital investment. An organization can easily locate more customers, best suppliers, and suitable business partners across the globe.</a:t>
            </a:r>
            <a:endParaRPr sz="2000"/>
          </a:p>
          <a:p>
            <a:pPr indent="-342900" lvl="0" marL="342900" rtl="0" algn="l">
              <a:spcBef>
                <a:spcPts val="400"/>
              </a:spcBef>
              <a:spcAft>
                <a:spcPts val="0"/>
              </a:spcAft>
              <a:buClr>
                <a:schemeClr val="dk1"/>
              </a:buClr>
              <a:buSzPts val="2000"/>
              <a:buFont typeface="Times New Roman"/>
              <a:buChar char="•"/>
            </a:pPr>
            <a:r>
              <a:rPr lang="en-US" sz="2000"/>
              <a:t>E-commerce helps organizations to reduce the cost to create process, distribute, retrieve and manage the paper based information by digitizing the information.</a:t>
            </a:r>
            <a:endParaRPr sz="2000"/>
          </a:p>
          <a:p>
            <a:pPr indent="-342900" lvl="0" marL="342900" rtl="0" algn="l">
              <a:spcBef>
                <a:spcPts val="400"/>
              </a:spcBef>
              <a:spcAft>
                <a:spcPts val="0"/>
              </a:spcAft>
              <a:buClr>
                <a:schemeClr val="dk1"/>
              </a:buClr>
              <a:buSzPts val="2000"/>
              <a:buFont typeface="Times New Roman"/>
              <a:buChar char="•"/>
            </a:pPr>
            <a:r>
              <a:rPr lang="en-US" sz="2000"/>
              <a:t>E-commerce improves the brand image of the company.</a:t>
            </a:r>
            <a:endParaRPr sz="2000"/>
          </a:p>
          <a:p>
            <a:pPr indent="-342900" lvl="0" marL="342900" rtl="0" algn="l">
              <a:spcBef>
                <a:spcPts val="400"/>
              </a:spcBef>
              <a:spcAft>
                <a:spcPts val="0"/>
              </a:spcAft>
              <a:buClr>
                <a:schemeClr val="dk1"/>
              </a:buClr>
              <a:buSzPts val="2000"/>
              <a:buFont typeface="Times New Roman"/>
              <a:buChar char="•"/>
            </a:pPr>
            <a:r>
              <a:rPr lang="en-US" sz="2000"/>
              <a:t>E-commerce helps organization to provide better customer services.</a:t>
            </a:r>
            <a:endParaRPr sz="2000"/>
          </a:p>
          <a:p>
            <a:pPr indent="-342900" lvl="0" marL="342900" rtl="0" algn="l">
              <a:spcBef>
                <a:spcPts val="400"/>
              </a:spcBef>
              <a:spcAft>
                <a:spcPts val="0"/>
              </a:spcAft>
              <a:buClr>
                <a:schemeClr val="dk1"/>
              </a:buClr>
              <a:buSzPts val="2000"/>
              <a:buFont typeface="Times New Roman"/>
              <a:buChar char="•"/>
            </a:pPr>
            <a:r>
              <a:rPr lang="en-US" sz="2000"/>
              <a:t>E-commerce helps to simplify the business processes and makes them faster and efficient.</a:t>
            </a:r>
            <a:endParaRPr sz="2000"/>
          </a:p>
          <a:p>
            <a:pPr indent="-342900" lvl="0" marL="342900" rtl="0" algn="l">
              <a:spcBef>
                <a:spcPts val="400"/>
              </a:spcBef>
              <a:spcAft>
                <a:spcPts val="0"/>
              </a:spcAft>
              <a:buClr>
                <a:schemeClr val="dk1"/>
              </a:buClr>
              <a:buSzPts val="2000"/>
              <a:buFont typeface="Times New Roman"/>
              <a:buChar char="•"/>
            </a:pPr>
            <a:r>
              <a:rPr lang="en-US" sz="2000"/>
              <a:t>E-commerce reduces the paper work.</a:t>
            </a:r>
            <a:endParaRPr sz="2000"/>
          </a:p>
          <a:p>
            <a:pPr indent="-342900" lvl="0" marL="342900" rtl="0" algn="l">
              <a:spcBef>
                <a:spcPts val="400"/>
              </a:spcBef>
              <a:spcAft>
                <a:spcPts val="0"/>
              </a:spcAft>
              <a:buClr>
                <a:schemeClr val="dk1"/>
              </a:buClr>
              <a:buSzPts val="2000"/>
              <a:buFont typeface="Times New Roman"/>
              <a:buChar char="•"/>
            </a:pPr>
            <a:r>
              <a:rPr lang="en-US" sz="2000"/>
              <a:t>E-commerce increases the productivity of organizations. It supports "pull" type supply management. In "pull" type supply management, a business process starts when a request comes from a customer and it uses just-in-time manufacturing way.</a:t>
            </a:r>
            <a:endParaRPr sz="2000"/>
          </a:p>
          <a:p>
            <a:pPr indent="-215900" lvl="0" marL="342900" rtl="0" algn="l">
              <a:spcBef>
                <a:spcPts val="400"/>
              </a:spcBef>
              <a:spcAft>
                <a:spcPts val="0"/>
              </a:spcAft>
              <a:buClr>
                <a:schemeClr val="dk1"/>
              </a:buClr>
              <a:buSzPts val="2000"/>
              <a:buFont typeface="Times New Roman"/>
              <a:buNone/>
            </a:pPr>
            <a:r>
              <a:t/>
            </a:r>
            <a:endParaRPr sz="2000"/>
          </a:p>
        </p:txBody>
      </p:sp>
      <p:sp>
        <p:nvSpPr>
          <p:cNvPr id="177" name="Google Shape;177;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Advantages to Customers</a:t>
            </a:r>
            <a:br>
              <a:rPr lang="en-US"/>
            </a:br>
            <a:endParaRPr/>
          </a:p>
        </p:txBody>
      </p:sp>
      <p:sp>
        <p:nvSpPr>
          <p:cNvPr id="183" name="Google Shape;183;p15"/>
          <p:cNvSpPr txBox="1"/>
          <p:nvPr>
            <p:ph idx="1" type="body"/>
          </p:nvPr>
        </p:nvSpPr>
        <p:spPr>
          <a:xfrm>
            <a:off x="304800" y="838200"/>
            <a:ext cx="8839200" cy="5867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It provides 24x7 support. Customers can enquire about a product or service and place orders anytime, anywhere from any location.</a:t>
            </a:r>
            <a:endParaRPr sz="2400"/>
          </a:p>
          <a:p>
            <a:pPr indent="-342900" lvl="0" marL="342900" rtl="0" algn="l">
              <a:spcBef>
                <a:spcPts val="480"/>
              </a:spcBef>
              <a:spcAft>
                <a:spcPts val="0"/>
              </a:spcAft>
              <a:buClr>
                <a:schemeClr val="dk1"/>
              </a:buClr>
              <a:buSzPts val="2400"/>
              <a:buFont typeface="Times New Roman"/>
              <a:buChar char="•"/>
            </a:pPr>
            <a:r>
              <a:rPr lang="en-US" sz="2400"/>
              <a:t>E-commerce application provides users with more options and quicker delivery of products.</a:t>
            </a:r>
            <a:endParaRPr sz="2400"/>
          </a:p>
          <a:p>
            <a:pPr indent="-342900" lvl="0" marL="342900" rtl="0" algn="l">
              <a:spcBef>
                <a:spcPts val="480"/>
              </a:spcBef>
              <a:spcAft>
                <a:spcPts val="0"/>
              </a:spcAft>
              <a:buClr>
                <a:schemeClr val="dk1"/>
              </a:buClr>
              <a:buSzPts val="2400"/>
              <a:buFont typeface="Times New Roman"/>
              <a:buChar char="•"/>
            </a:pPr>
            <a:r>
              <a:rPr lang="en-US" sz="2400"/>
              <a:t>E-commerce application provides users with more options to compare and select the cheaper and better options.</a:t>
            </a:r>
            <a:endParaRPr sz="2400"/>
          </a:p>
          <a:p>
            <a:pPr indent="-342900" lvl="0" marL="342900" rtl="0" algn="l">
              <a:spcBef>
                <a:spcPts val="480"/>
              </a:spcBef>
              <a:spcAft>
                <a:spcPts val="0"/>
              </a:spcAft>
              <a:buClr>
                <a:schemeClr val="dk1"/>
              </a:buClr>
              <a:buSzPts val="2400"/>
              <a:buFont typeface="Times New Roman"/>
              <a:buChar char="•"/>
            </a:pPr>
            <a:r>
              <a:rPr lang="en-US" sz="2400"/>
              <a:t>A customer can put review comments about a product and can see what others are buying, or see the review comments of other customers before making a final purchase.</a:t>
            </a:r>
            <a:endParaRPr sz="2400"/>
          </a:p>
          <a:p>
            <a:pPr indent="-342900" lvl="0" marL="342900" rtl="0" algn="l">
              <a:spcBef>
                <a:spcPts val="480"/>
              </a:spcBef>
              <a:spcAft>
                <a:spcPts val="0"/>
              </a:spcAft>
              <a:buClr>
                <a:schemeClr val="dk1"/>
              </a:buClr>
              <a:buSzPts val="2400"/>
              <a:buFont typeface="Times New Roman"/>
              <a:buChar char="•"/>
            </a:pPr>
            <a:r>
              <a:rPr lang="en-US" sz="2400"/>
              <a:t>E-commerce provides options of virtual auctions.</a:t>
            </a:r>
            <a:endParaRPr sz="2400"/>
          </a:p>
          <a:p>
            <a:pPr indent="-342900" lvl="0" marL="342900" rtl="0" algn="l">
              <a:spcBef>
                <a:spcPts val="480"/>
              </a:spcBef>
              <a:spcAft>
                <a:spcPts val="0"/>
              </a:spcAft>
              <a:buClr>
                <a:schemeClr val="dk1"/>
              </a:buClr>
              <a:buSzPts val="2400"/>
              <a:buFont typeface="Times New Roman"/>
              <a:buChar char="•"/>
            </a:pPr>
            <a:r>
              <a:rPr lang="en-US" sz="2400"/>
              <a:t>It provides readily available information. A customer can see the relevant detailed information within seconds, rather than waiting for days or weeks.</a:t>
            </a:r>
            <a:endParaRPr sz="2400"/>
          </a:p>
          <a:p>
            <a:pPr indent="-342900" lvl="0" marL="342900" rtl="0" algn="l">
              <a:spcBef>
                <a:spcPts val="480"/>
              </a:spcBef>
              <a:spcAft>
                <a:spcPts val="0"/>
              </a:spcAft>
              <a:buClr>
                <a:schemeClr val="dk1"/>
              </a:buClr>
              <a:buSzPts val="2400"/>
              <a:buFont typeface="Times New Roman"/>
              <a:buChar char="•"/>
            </a:pPr>
            <a:r>
              <a:rPr lang="en-US" sz="2400"/>
              <a:t>E-Commerce increases the competition among organizations and as a result, organizations provides substantial discounts to customers.</a:t>
            </a:r>
            <a:endParaRPr sz="2400"/>
          </a:p>
          <a:p>
            <a:pPr indent="-215900" lvl="0" marL="342900" rtl="0" algn="l">
              <a:spcBef>
                <a:spcPts val="400"/>
              </a:spcBef>
              <a:spcAft>
                <a:spcPts val="0"/>
              </a:spcAft>
              <a:buClr>
                <a:schemeClr val="dk1"/>
              </a:buClr>
              <a:buSzPts val="2000"/>
              <a:buFont typeface="Times New Roman"/>
              <a:buNone/>
            </a:pPr>
            <a:r>
              <a:t/>
            </a:r>
            <a:endParaRPr sz="2000"/>
          </a:p>
        </p:txBody>
      </p:sp>
      <p:sp>
        <p:nvSpPr>
          <p:cNvPr id="184" name="Google Shape;184;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Advantages to Society</a:t>
            </a:r>
            <a:br>
              <a:rPr lang="en-US"/>
            </a:br>
            <a:endParaRPr/>
          </a:p>
        </p:txBody>
      </p:sp>
      <p:sp>
        <p:nvSpPr>
          <p:cNvPr id="190" name="Google Shape;190;p16"/>
          <p:cNvSpPr txBox="1"/>
          <p:nvPr>
            <p:ph idx="1" type="body"/>
          </p:nvPr>
        </p:nvSpPr>
        <p:spPr>
          <a:xfrm>
            <a:off x="533400" y="12954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t>Customers need not travel to shop a product, thus less traffic on road and low air pollution.</a:t>
            </a:r>
            <a:endParaRPr sz="2800"/>
          </a:p>
          <a:p>
            <a:pPr indent="-342900" lvl="0" marL="342900" rtl="0" algn="l">
              <a:spcBef>
                <a:spcPts val="560"/>
              </a:spcBef>
              <a:spcAft>
                <a:spcPts val="0"/>
              </a:spcAft>
              <a:buClr>
                <a:schemeClr val="dk1"/>
              </a:buClr>
              <a:buSzPts val="2800"/>
              <a:buFont typeface="Times New Roman"/>
              <a:buChar char="•"/>
            </a:pPr>
            <a:r>
              <a:rPr lang="en-US" sz="2800"/>
              <a:t>E-commerce helps in reducing the cost of products, so less affluent people can also afford the products.</a:t>
            </a:r>
            <a:endParaRPr sz="2800"/>
          </a:p>
          <a:p>
            <a:pPr indent="-342900" lvl="0" marL="342900" rtl="0" algn="l">
              <a:spcBef>
                <a:spcPts val="560"/>
              </a:spcBef>
              <a:spcAft>
                <a:spcPts val="0"/>
              </a:spcAft>
              <a:buClr>
                <a:schemeClr val="dk1"/>
              </a:buClr>
              <a:buSzPts val="2800"/>
              <a:buFont typeface="Times New Roman"/>
              <a:buChar char="•"/>
            </a:pPr>
            <a:r>
              <a:rPr lang="en-US" sz="2800"/>
              <a:t>E-commerce has enabled rural areas to access services and products, which are otherwise not available to them.</a:t>
            </a:r>
            <a:endParaRPr sz="2800"/>
          </a:p>
          <a:p>
            <a:pPr indent="-342900" lvl="0" marL="342900" rtl="0" algn="l">
              <a:spcBef>
                <a:spcPts val="560"/>
              </a:spcBef>
              <a:spcAft>
                <a:spcPts val="0"/>
              </a:spcAft>
              <a:buClr>
                <a:schemeClr val="dk1"/>
              </a:buClr>
              <a:buSzPts val="2800"/>
              <a:buFont typeface="Times New Roman"/>
              <a:buChar char="•"/>
            </a:pPr>
            <a:r>
              <a:rPr lang="en-US" sz="2800"/>
              <a:t>E-commerce helps the government to deliver public services such as healthcare, education, social services at a reduced cost and in an improved manner.</a:t>
            </a:r>
            <a:endParaRPr sz="2800"/>
          </a:p>
          <a:p>
            <a:pPr indent="-139700" lvl="0" marL="342900" rtl="0" algn="l">
              <a:spcBef>
                <a:spcPts val="640"/>
              </a:spcBef>
              <a:spcAft>
                <a:spcPts val="0"/>
              </a:spcAft>
              <a:buClr>
                <a:schemeClr val="dk1"/>
              </a:buClr>
              <a:buSzPts val="3200"/>
              <a:buFont typeface="Times New Roman"/>
              <a:buNone/>
            </a:pPr>
            <a:r>
              <a:t/>
            </a:r>
            <a:endParaRPr/>
          </a:p>
        </p:txBody>
      </p:sp>
      <p:sp>
        <p:nvSpPr>
          <p:cNvPr id="191" name="Google Shape;191;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E-Commerce - Disadvantages</a:t>
            </a:r>
            <a:br>
              <a:rPr lang="en-US"/>
            </a:br>
            <a:endParaRPr/>
          </a:p>
        </p:txBody>
      </p:sp>
      <p:sp>
        <p:nvSpPr>
          <p:cNvPr id="197" name="Google Shape;197;p1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The disadvantages of e-commerce can be broadly classified into two major categories −</a:t>
            </a:r>
            <a:endParaRPr/>
          </a:p>
          <a:p>
            <a:pPr indent="-342900" lvl="0" marL="342900" rtl="0" algn="l">
              <a:spcBef>
                <a:spcPts val="640"/>
              </a:spcBef>
              <a:spcAft>
                <a:spcPts val="0"/>
              </a:spcAft>
              <a:buClr>
                <a:schemeClr val="dk1"/>
              </a:buClr>
              <a:buSzPts val="3200"/>
              <a:buFont typeface="Times New Roman"/>
              <a:buChar char="•"/>
            </a:pPr>
            <a:r>
              <a:rPr lang="en-US"/>
              <a:t>Technical disadvantages</a:t>
            </a:r>
            <a:endParaRPr/>
          </a:p>
          <a:p>
            <a:pPr indent="-342900" lvl="0" marL="342900" rtl="0" algn="l">
              <a:spcBef>
                <a:spcPts val="640"/>
              </a:spcBef>
              <a:spcAft>
                <a:spcPts val="0"/>
              </a:spcAft>
              <a:buClr>
                <a:schemeClr val="dk1"/>
              </a:buClr>
              <a:buSzPts val="3200"/>
              <a:buFont typeface="Times New Roman"/>
              <a:buChar char="•"/>
            </a:pPr>
            <a:r>
              <a:rPr lang="en-US"/>
              <a:t>Non-Technical disadvantages</a:t>
            </a:r>
            <a:endParaRPr/>
          </a:p>
          <a:p>
            <a:pPr indent="-139700" lvl="0" marL="342900" rtl="0" algn="l">
              <a:spcBef>
                <a:spcPts val="640"/>
              </a:spcBef>
              <a:spcAft>
                <a:spcPts val="0"/>
              </a:spcAft>
              <a:buClr>
                <a:schemeClr val="dk1"/>
              </a:buClr>
              <a:buSzPts val="3200"/>
              <a:buFont typeface="Times New Roman"/>
              <a:buNone/>
            </a:pPr>
            <a:r>
              <a:t/>
            </a:r>
            <a:endParaRPr/>
          </a:p>
        </p:txBody>
      </p:sp>
      <p:sp>
        <p:nvSpPr>
          <p:cNvPr id="198" name="Google Shape;198;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Technical Disadvantages</a:t>
            </a:r>
            <a:br>
              <a:rPr lang="en-US"/>
            </a:br>
            <a:endParaRPr/>
          </a:p>
        </p:txBody>
      </p:sp>
      <p:sp>
        <p:nvSpPr>
          <p:cNvPr id="204" name="Google Shape;204;p18"/>
          <p:cNvSpPr txBox="1"/>
          <p:nvPr>
            <p:ph idx="1" type="body"/>
          </p:nvPr>
        </p:nvSpPr>
        <p:spPr>
          <a:xfrm>
            <a:off x="304800" y="990600"/>
            <a:ext cx="8534400" cy="5867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There can be lack of system security, reliability or standards owing to poor implementation of e-commerce.</a:t>
            </a:r>
            <a:endParaRPr sz="2400"/>
          </a:p>
          <a:p>
            <a:pPr indent="-342900" lvl="0" marL="342900" rtl="0" algn="l">
              <a:spcBef>
                <a:spcPts val="480"/>
              </a:spcBef>
              <a:spcAft>
                <a:spcPts val="0"/>
              </a:spcAft>
              <a:buClr>
                <a:schemeClr val="dk1"/>
              </a:buClr>
              <a:buSzPts val="2400"/>
              <a:buFont typeface="Times New Roman"/>
              <a:buChar char="•"/>
            </a:pPr>
            <a:r>
              <a:rPr lang="en-US" sz="2400"/>
              <a:t>The software development industry is still evolving and keeps changing rapidly.</a:t>
            </a:r>
            <a:endParaRPr sz="2400"/>
          </a:p>
          <a:p>
            <a:pPr indent="-342900" lvl="0" marL="342900" rtl="0" algn="l">
              <a:spcBef>
                <a:spcPts val="480"/>
              </a:spcBef>
              <a:spcAft>
                <a:spcPts val="0"/>
              </a:spcAft>
              <a:buClr>
                <a:schemeClr val="dk1"/>
              </a:buClr>
              <a:buSzPts val="2400"/>
              <a:buFont typeface="Times New Roman"/>
              <a:buChar char="•"/>
            </a:pPr>
            <a:r>
              <a:rPr lang="en-US" sz="2400"/>
              <a:t>In many countries, network bandwidth might cause an issue.</a:t>
            </a:r>
            <a:endParaRPr sz="2400"/>
          </a:p>
          <a:p>
            <a:pPr indent="-342900" lvl="0" marL="342900" rtl="0" algn="l">
              <a:spcBef>
                <a:spcPts val="480"/>
              </a:spcBef>
              <a:spcAft>
                <a:spcPts val="0"/>
              </a:spcAft>
              <a:buClr>
                <a:schemeClr val="dk1"/>
              </a:buClr>
              <a:buSzPts val="2400"/>
              <a:buFont typeface="Times New Roman"/>
              <a:buChar char="•"/>
            </a:pPr>
            <a:r>
              <a:rPr lang="en-US" sz="2400"/>
              <a:t>Special types of web servers or other software might be required by the vendor, setting the e-commerce environment apart from network servers.</a:t>
            </a:r>
            <a:endParaRPr sz="2400"/>
          </a:p>
          <a:p>
            <a:pPr indent="-342900" lvl="0" marL="342900" rtl="0" algn="l">
              <a:spcBef>
                <a:spcPts val="480"/>
              </a:spcBef>
              <a:spcAft>
                <a:spcPts val="0"/>
              </a:spcAft>
              <a:buClr>
                <a:schemeClr val="dk1"/>
              </a:buClr>
              <a:buSzPts val="2400"/>
              <a:buFont typeface="Times New Roman"/>
              <a:buChar char="•"/>
            </a:pPr>
            <a:r>
              <a:rPr lang="en-US" sz="2400"/>
              <a:t>Sometimes, it becomes difficult to integrate an e-commerce software or website with existing applications or databases.</a:t>
            </a:r>
            <a:endParaRPr sz="2400"/>
          </a:p>
          <a:p>
            <a:pPr indent="-342900" lvl="0" marL="342900" rtl="0" algn="l">
              <a:spcBef>
                <a:spcPts val="480"/>
              </a:spcBef>
              <a:spcAft>
                <a:spcPts val="0"/>
              </a:spcAft>
              <a:buClr>
                <a:schemeClr val="dk1"/>
              </a:buClr>
              <a:buSzPts val="2400"/>
              <a:buFont typeface="Times New Roman"/>
              <a:buChar char="•"/>
            </a:pPr>
            <a:r>
              <a:rPr lang="en-US" sz="2400"/>
              <a:t>There could be software/hardware compatibility issues, as some e-commerce software may be incompatible with some operating system or any other component.</a:t>
            </a:r>
            <a:endParaRPr sz="2400"/>
          </a:p>
          <a:p>
            <a:pPr indent="-190500" lvl="0" marL="342900" rtl="0" algn="l">
              <a:spcBef>
                <a:spcPts val="480"/>
              </a:spcBef>
              <a:spcAft>
                <a:spcPts val="0"/>
              </a:spcAft>
              <a:buClr>
                <a:schemeClr val="dk1"/>
              </a:buClr>
              <a:buSzPts val="2400"/>
              <a:buFont typeface="Times New Roman"/>
              <a:buNone/>
            </a:pPr>
            <a:r>
              <a:t/>
            </a:r>
            <a:endParaRPr sz="2400"/>
          </a:p>
        </p:txBody>
      </p:sp>
      <p:sp>
        <p:nvSpPr>
          <p:cNvPr id="205" name="Google Shape;205;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685800" y="228600"/>
            <a:ext cx="77724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br>
              <a:rPr lang="en-US"/>
            </a:br>
            <a:r>
              <a:rPr lang="en-US"/>
              <a:t>Non-Technical Disadvantages</a:t>
            </a:r>
            <a:br>
              <a:rPr lang="en-US"/>
            </a:br>
            <a:br>
              <a:rPr lang="en-US"/>
            </a:br>
            <a:endParaRPr/>
          </a:p>
        </p:txBody>
      </p:sp>
      <p:sp>
        <p:nvSpPr>
          <p:cNvPr id="211" name="Google Shape;211;p19"/>
          <p:cNvSpPr txBox="1"/>
          <p:nvPr>
            <p:ph idx="1" type="body"/>
          </p:nvPr>
        </p:nvSpPr>
        <p:spPr>
          <a:xfrm>
            <a:off x="228600" y="685800"/>
            <a:ext cx="89154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b="1" lang="en-US" sz="2400"/>
              <a:t>Initial Cost </a:t>
            </a:r>
            <a:r>
              <a:rPr lang="en-US" sz="2400"/>
              <a:t>- The cost of creating/building an e-commerce application in-house may be very high. There could be delays in launching an e-Commerce application due to mistakes, and lack of experience.</a:t>
            </a:r>
            <a:endParaRPr sz="2400"/>
          </a:p>
          <a:p>
            <a:pPr indent="-342900" lvl="0" marL="342900" rtl="0" algn="l">
              <a:spcBef>
                <a:spcPts val="480"/>
              </a:spcBef>
              <a:spcAft>
                <a:spcPts val="0"/>
              </a:spcAft>
              <a:buClr>
                <a:schemeClr val="dk1"/>
              </a:buClr>
              <a:buSzPts val="2400"/>
              <a:buFont typeface="Times New Roman"/>
              <a:buChar char="•"/>
            </a:pPr>
            <a:r>
              <a:rPr b="1" lang="en-US" sz="2400"/>
              <a:t>User resistance</a:t>
            </a:r>
            <a:r>
              <a:rPr lang="en-US" sz="2400"/>
              <a:t> − Users may not trust the site being an unknown faceless seller. Such mistrust makes it difficult to convince traditional users to switch from physical stores to online/virtual stores.</a:t>
            </a:r>
            <a:endParaRPr sz="2400"/>
          </a:p>
          <a:p>
            <a:pPr indent="-342900" lvl="0" marL="342900" rtl="0" algn="l">
              <a:spcBef>
                <a:spcPts val="480"/>
              </a:spcBef>
              <a:spcAft>
                <a:spcPts val="0"/>
              </a:spcAft>
              <a:buClr>
                <a:schemeClr val="dk1"/>
              </a:buClr>
              <a:buSzPts val="2400"/>
              <a:buFont typeface="Times New Roman"/>
              <a:buChar char="•"/>
            </a:pPr>
            <a:r>
              <a:rPr b="1" lang="en-US" sz="2400"/>
              <a:t>Security/ Privacy</a:t>
            </a:r>
            <a:r>
              <a:rPr lang="en-US" sz="2400"/>
              <a:t> − It is difficult to ensure the security or privacy on online transactions.</a:t>
            </a:r>
            <a:endParaRPr sz="2400"/>
          </a:p>
          <a:p>
            <a:pPr indent="-342900" lvl="0" marL="342900" rtl="0" algn="l">
              <a:spcBef>
                <a:spcPts val="480"/>
              </a:spcBef>
              <a:spcAft>
                <a:spcPts val="0"/>
              </a:spcAft>
              <a:buClr>
                <a:schemeClr val="dk1"/>
              </a:buClr>
              <a:buSzPts val="2400"/>
              <a:buFont typeface="Times New Roman"/>
              <a:buChar char="•"/>
            </a:pPr>
            <a:r>
              <a:rPr lang="en-US" sz="2400"/>
              <a:t>Lack of touch or feel of products during online shopping is a drawback.</a:t>
            </a:r>
            <a:endParaRPr sz="2400"/>
          </a:p>
          <a:p>
            <a:pPr indent="-342900" lvl="0" marL="342900" rtl="0" algn="l">
              <a:spcBef>
                <a:spcPts val="480"/>
              </a:spcBef>
              <a:spcAft>
                <a:spcPts val="0"/>
              </a:spcAft>
              <a:buClr>
                <a:schemeClr val="dk1"/>
              </a:buClr>
              <a:buSzPts val="2400"/>
              <a:buFont typeface="Times New Roman"/>
              <a:buChar char="•"/>
            </a:pPr>
            <a:r>
              <a:rPr lang="en-US" sz="2400"/>
              <a:t>E-commerce applications are still evolving and changing rapidly.</a:t>
            </a:r>
            <a:endParaRPr sz="2400"/>
          </a:p>
          <a:p>
            <a:pPr indent="-342900" lvl="0" marL="342900" rtl="0" algn="l">
              <a:spcBef>
                <a:spcPts val="480"/>
              </a:spcBef>
              <a:spcAft>
                <a:spcPts val="0"/>
              </a:spcAft>
              <a:buClr>
                <a:schemeClr val="dk1"/>
              </a:buClr>
              <a:buSzPts val="2400"/>
              <a:buFont typeface="Times New Roman"/>
              <a:buChar char="•"/>
            </a:pPr>
            <a:r>
              <a:rPr lang="en-US" sz="2400"/>
              <a:t>Internet access is still not cheaper and is inconvenient to use for many potential customers, for example, those living in remote villages</a:t>
            </a:r>
            <a:endParaRPr sz="2400"/>
          </a:p>
          <a:p>
            <a:pPr indent="-139700" lvl="0" marL="342900" rtl="0" algn="l">
              <a:spcBef>
                <a:spcPts val="640"/>
              </a:spcBef>
              <a:spcAft>
                <a:spcPts val="0"/>
              </a:spcAft>
              <a:buClr>
                <a:schemeClr val="dk1"/>
              </a:buClr>
              <a:buSzPts val="3200"/>
              <a:buFont typeface="Times New Roman"/>
              <a:buNone/>
            </a:pPr>
            <a:r>
              <a:t/>
            </a:r>
            <a:endParaRPr/>
          </a:p>
        </p:txBody>
      </p:sp>
      <p:sp>
        <p:nvSpPr>
          <p:cNvPr id="212" name="Google Shape;212;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What is e-commerce?</a:t>
            </a:r>
            <a:endParaRPr/>
          </a:p>
        </p:txBody>
      </p:sp>
      <p:sp>
        <p:nvSpPr>
          <p:cNvPr id="96" name="Google Shape;96;p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Refers to business that is carried out online using applications that work using internet</a:t>
            </a:r>
            <a:endParaRPr/>
          </a:p>
          <a:p>
            <a:pPr indent="-342900" lvl="0" marL="342900" rtl="0" algn="l">
              <a:spcBef>
                <a:spcPts val="640"/>
              </a:spcBef>
              <a:spcAft>
                <a:spcPts val="0"/>
              </a:spcAft>
              <a:buClr>
                <a:schemeClr val="dk1"/>
              </a:buClr>
              <a:buSzPts val="3200"/>
              <a:buFont typeface="Times New Roman"/>
              <a:buChar char="•"/>
            </a:pPr>
            <a:r>
              <a:rPr lang="en-US"/>
              <a:t>These applications may be e-mail,instant messaging,website and mobile applications</a:t>
            </a:r>
            <a:endParaRPr/>
          </a:p>
          <a:p>
            <a:pPr indent="-139700" lvl="0" marL="342900" rtl="0" algn="l">
              <a:spcBef>
                <a:spcPts val="640"/>
              </a:spcBef>
              <a:spcAft>
                <a:spcPts val="0"/>
              </a:spcAft>
              <a:buClr>
                <a:schemeClr val="dk1"/>
              </a:buClr>
              <a:buSzPts val="3200"/>
              <a:buFont typeface="Times New Roman"/>
              <a:buNone/>
            </a:pPr>
            <a:r>
              <a:t/>
            </a:r>
            <a:endParaRPr/>
          </a:p>
        </p:txBody>
      </p:sp>
      <p:sp>
        <p:nvSpPr>
          <p:cNvPr id="97" name="Google Shape;97;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468313" y="0"/>
            <a:ext cx="8229600" cy="13716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b="1" lang="en-US"/>
              <a:t>E-commerce vs. E-business</a:t>
            </a:r>
            <a:endParaRPr b="1"/>
          </a:p>
        </p:txBody>
      </p:sp>
      <p:sp>
        <p:nvSpPr>
          <p:cNvPr id="219" name="Google Shape;219;p20"/>
          <p:cNvSpPr txBox="1"/>
          <p:nvPr>
            <p:ph idx="1" type="body"/>
          </p:nvPr>
        </p:nvSpPr>
        <p:spPr>
          <a:xfrm>
            <a:off x="609600" y="1600200"/>
            <a:ext cx="8153400" cy="4876800"/>
          </a:xfrm>
          <a:prstGeom prst="rect">
            <a:avLst/>
          </a:prstGeom>
          <a:noFill/>
          <a:ln>
            <a:noFill/>
          </a:ln>
        </p:spPr>
        <p:txBody>
          <a:bodyPr anchorCtr="0" anchor="t" bIns="46025" lIns="92075" spcFirstLastPara="1" rIns="92075" wrap="square" tIns="46025">
            <a:noAutofit/>
          </a:bodyPr>
          <a:lstStyle/>
          <a:p>
            <a:pPr indent="-609600" lvl="0" marL="609600" rtl="0" algn="l">
              <a:spcBef>
                <a:spcPts val="0"/>
              </a:spcBef>
              <a:spcAft>
                <a:spcPts val="0"/>
              </a:spcAft>
              <a:buClr>
                <a:schemeClr val="dk2"/>
              </a:buClr>
              <a:buSzPts val="3000"/>
              <a:buFont typeface="Noto Sans Symbols"/>
              <a:buNone/>
            </a:pPr>
            <a:r>
              <a:rPr b="1" lang="en-US" sz="3000">
                <a:solidFill>
                  <a:schemeClr val="dk2"/>
                </a:solidFill>
              </a:rPr>
              <a:t>E-commerce involves</a:t>
            </a:r>
            <a:endParaRPr b="1" sz="3000">
              <a:solidFill>
                <a:schemeClr val="dk2"/>
              </a:solidFill>
            </a:endParaRPr>
          </a:p>
          <a:p>
            <a:pPr indent="-609600" lvl="0" marL="609600" rtl="0" algn="l">
              <a:spcBef>
                <a:spcPts val="560"/>
              </a:spcBef>
              <a:spcAft>
                <a:spcPts val="0"/>
              </a:spcAft>
              <a:buClr>
                <a:schemeClr val="dk2"/>
              </a:buClr>
              <a:buSzPts val="1652"/>
              <a:buFont typeface="Noto Sans Symbols"/>
              <a:buChar char="▪"/>
            </a:pPr>
            <a:r>
              <a:rPr b="1" lang="en-US" sz="2800">
                <a:solidFill>
                  <a:schemeClr val="dk2"/>
                </a:solidFill>
              </a:rPr>
              <a:t>Digitally enabled commercial transactions between organizations and individuals.</a:t>
            </a:r>
            <a:endParaRPr b="1" sz="2800">
              <a:solidFill>
                <a:schemeClr val="dk2"/>
              </a:solidFill>
            </a:endParaRPr>
          </a:p>
          <a:p>
            <a:pPr indent="-609600" lvl="0" marL="609600" rtl="0" algn="l">
              <a:spcBef>
                <a:spcPts val="560"/>
              </a:spcBef>
              <a:spcAft>
                <a:spcPts val="0"/>
              </a:spcAft>
              <a:buClr>
                <a:schemeClr val="dk2"/>
              </a:buClr>
              <a:buSzPts val="1652"/>
              <a:buFont typeface="Noto Sans Symbols"/>
              <a:buChar char="▪"/>
            </a:pPr>
            <a:r>
              <a:rPr b="1" lang="en-US" sz="2800">
                <a:solidFill>
                  <a:schemeClr val="dk2"/>
                </a:solidFill>
              </a:rPr>
              <a:t>Digitally enabled transactions include all transactions mediated by digital technology</a:t>
            </a:r>
            <a:endParaRPr b="1" sz="2800">
              <a:solidFill>
                <a:schemeClr val="dk2"/>
              </a:solidFill>
            </a:endParaRPr>
          </a:p>
          <a:p>
            <a:pPr indent="-609600" lvl="0" marL="609600" rtl="0" algn="l">
              <a:spcBef>
                <a:spcPts val="560"/>
              </a:spcBef>
              <a:spcAft>
                <a:spcPts val="0"/>
              </a:spcAft>
              <a:buClr>
                <a:schemeClr val="dk2"/>
              </a:buClr>
              <a:buSzPts val="1652"/>
              <a:buFont typeface="Noto Sans Symbols"/>
              <a:buChar char="▪"/>
            </a:pPr>
            <a:r>
              <a:rPr b="1" lang="en-US" sz="2800">
                <a:solidFill>
                  <a:schemeClr val="dk2"/>
                </a:solidFill>
              </a:rPr>
              <a:t>Commercial transactions involve the exchange of value across organizational or individual boundaries in return for products or services</a:t>
            </a:r>
            <a:endParaRPr b="1" sz="3000">
              <a:solidFill>
                <a:schemeClr val="dk2"/>
              </a:solidFill>
            </a:endParaRPr>
          </a:p>
          <a:p>
            <a:pPr indent="-497205" lvl="0" marL="609600" rtl="0" algn="l">
              <a:spcBef>
                <a:spcPts val="600"/>
              </a:spcBef>
              <a:spcAft>
                <a:spcPts val="0"/>
              </a:spcAft>
              <a:buClr>
                <a:schemeClr val="dk2"/>
              </a:buClr>
              <a:buSzPts val="1770"/>
              <a:buFont typeface="Noto Sans Symbols"/>
              <a:buNone/>
            </a:pPr>
            <a:r>
              <a:t/>
            </a:r>
            <a:endParaRPr b="1" sz="3000">
              <a:solidFill>
                <a:schemeClr val="dk2"/>
              </a:solidFill>
            </a:endParaRPr>
          </a:p>
        </p:txBody>
      </p:sp>
      <p:sp>
        <p:nvSpPr>
          <p:cNvPr id="220" name="Google Shape;220;p20"/>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221" name="Google Shape;221;p20"/>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68313" y="0"/>
            <a:ext cx="8229600" cy="13716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b="1" lang="en-US"/>
              <a:t>E-commerce vs. E-business</a:t>
            </a:r>
            <a:endParaRPr b="1"/>
          </a:p>
        </p:txBody>
      </p:sp>
      <p:sp>
        <p:nvSpPr>
          <p:cNvPr id="228" name="Google Shape;228;p21"/>
          <p:cNvSpPr txBox="1"/>
          <p:nvPr>
            <p:ph idx="1" type="body"/>
          </p:nvPr>
        </p:nvSpPr>
        <p:spPr>
          <a:xfrm>
            <a:off x="609600" y="1600200"/>
            <a:ext cx="8153400" cy="4876800"/>
          </a:xfrm>
          <a:prstGeom prst="rect">
            <a:avLst/>
          </a:prstGeom>
          <a:noFill/>
          <a:ln>
            <a:noFill/>
          </a:ln>
        </p:spPr>
        <p:txBody>
          <a:bodyPr anchorCtr="0" anchor="t" bIns="46025" lIns="92075" spcFirstLastPara="1" rIns="92075" wrap="square" tIns="46025">
            <a:noAutofit/>
          </a:bodyPr>
          <a:lstStyle/>
          <a:p>
            <a:pPr indent="-609600" lvl="0" marL="609600" rtl="0" algn="l">
              <a:spcBef>
                <a:spcPts val="0"/>
              </a:spcBef>
              <a:spcAft>
                <a:spcPts val="0"/>
              </a:spcAft>
              <a:buClr>
                <a:schemeClr val="dk2"/>
              </a:buClr>
              <a:buSzPts val="3200"/>
              <a:buFont typeface="Noto Sans Symbols"/>
              <a:buNone/>
            </a:pPr>
            <a:r>
              <a:rPr b="1" lang="en-US">
                <a:solidFill>
                  <a:schemeClr val="dk2"/>
                </a:solidFill>
              </a:rPr>
              <a:t>E-business involves</a:t>
            </a:r>
            <a:endParaRPr b="1">
              <a:solidFill>
                <a:schemeClr val="dk2"/>
              </a:solidFill>
            </a:endParaRPr>
          </a:p>
          <a:p>
            <a:pPr indent="-609600" lvl="0" marL="609600" rtl="0" algn="l">
              <a:spcBef>
                <a:spcPts val="640"/>
              </a:spcBef>
              <a:spcAft>
                <a:spcPts val="0"/>
              </a:spcAft>
              <a:buClr>
                <a:schemeClr val="dk2"/>
              </a:buClr>
              <a:buSzPts val="1888"/>
              <a:buFont typeface="Noto Sans Symbols"/>
              <a:buChar char="▪"/>
            </a:pPr>
            <a:r>
              <a:rPr b="1" lang="en-US">
                <a:solidFill>
                  <a:schemeClr val="dk2"/>
                </a:solidFill>
              </a:rPr>
              <a:t>Digital enablement of transactions and processes </a:t>
            </a:r>
            <a:r>
              <a:rPr b="1" i="1" lang="en-US">
                <a:solidFill>
                  <a:schemeClr val="dk2"/>
                </a:solidFill>
              </a:rPr>
              <a:t>within</a:t>
            </a:r>
            <a:r>
              <a:rPr b="1" lang="en-US">
                <a:solidFill>
                  <a:schemeClr val="dk2"/>
                </a:solidFill>
              </a:rPr>
              <a:t> a firm, involving information systems under the control of the firm</a:t>
            </a:r>
            <a:endParaRPr b="1">
              <a:solidFill>
                <a:schemeClr val="dk2"/>
              </a:solidFill>
            </a:endParaRPr>
          </a:p>
          <a:p>
            <a:pPr indent="-609600" lvl="0" marL="609600" rtl="0" algn="l">
              <a:spcBef>
                <a:spcPts val="640"/>
              </a:spcBef>
              <a:spcAft>
                <a:spcPts val="0"/>
              </a:spcAft>
              <a:buClr>
                <a:schemeClr val="dk2"/>
              </a:buClr>
              <a:buSzPts val="1888"/>
              <a:buFont typeface="Noto Sans Symbols"/>
              <a:buChar char="▪"/>
            </a:pPr>
            <a:r>
              <a:rPr b="1" lang="en-US">
                <a:solidFill>
                  <a:schemeClr val="dk2"/>
                </a:solidFill>
              </a:rPr>
              <a:t>E-business does not involve commercial transactions across organizational boundaries where value is exchanged </a:t>
            </a:r>
            <a:endParaRPr b="1">
              <a:solidFill>
                <a:schemeClr val="dk2"/>
              </a:solidFill>
            </a:endParaRPr>
          </a:p>
        </p:txBody>
      </p:sp>
      <p:sp>
        <p:nvSpPr>
          <p:cNvPr id="229" name="Google Shape;229;p21"/>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230" name="Google Shape;230;p21"/>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1" lang="en-US" sz="3200"/>
              <a:t>Is e-commerce the same as e-business?</a:t>
            </a:r>
            <a:endParaRPr sz="3200"/>
          </a:p>
        </p:txBody>
      </p:sp>
      <p:sp>
        <p:nvSpPr>
          <p:cNvPr id="236" name="Google Shape;236;p22"/>
          <p:cNvSpPr txBox="1"/>
          <p:nvPr>
            <p:ph idx="1" type="body"/>
          </p:nvPr>
        </p:nvSpPr>
        <p:spPr>
          <a:xfrm>
            <a:off x="685800" y="1295400"/>
            <a:ext cx="77724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In e-commerce, information and communications technology (ICT) is used in inter-business or inter-organizational transactions (transactions between and among firms/organizations) and in business-to-consumer transactions (transactions between firms/organizations and individuals).</a:t>
            </a:r>
            <a:endParaRPr sz="2400"/>
          </a:p>
          <a:p>
            <a:pPr indent="-342900" lvl="0" marL="342900" rtl="0" algn="l">
              <a:spcBef>
                <a:spcPts val="480"/>
              </a:spcBef>
              <a:spcAft>
                <a:spcPts val="0"/>
              </a:spcAft>
              <a:buClr>
                <a:schemeClr val="dk1"/>
              </a:buClr>
              <a:buSzPts val="2400"/>
              <a:buFont typeface="Times New Roman"/>
              <a:buChar char="•"/>
            </a:pPr>
            <a:r>
              <a:rPr lang="en-US" sz="2400"/>
              <a:t>In e-business, on the other hand, ICT is used to enhance one’s business. It includes any process that a business organization (either a for-profit, governmental or non-profit entity) conducts over a computer-mediated network. </a:t>
            </a:r>
            <a:endParaRPr sz="2400"/>
          </a:p>
          <a:p>
            <a:pPr indent="-342900" lvl="0" marL="342900" rtl="0" algn="l">
              <a:spcBef>
                <a:spcPts val="480"/>
              </a:spcBef>
              <a:spcAft>
                <a:spcPts val="0"/>
              </a:spcAft>
              <a:buClr>
                <a:schemeClr val="dk1"/>
              </a:buClr>
              <a:buSzPts val="2400"/>
              <a:buFont typeface="Times New Roman"/>
              <a:buChar char="•"/>
            </a:pPr>
            <a:r>
              <a:rPr lang="en-US" sz="2400"/>
              <a:t>e-business is:</a:t>
            </a:r>
            <a:r>
              <a:rPr i="1" lang="en-US" sz="2400"/>
              <a:t>“The transformation of an organization’s processes to deliver additional customer value through the application of technologies, philosophies and computing paradigm of the new economy</a:t>
            </a:r>
            <a:endParaRPr sz="2400"/>
          </a:p>
        </p:txBody>
      </p:sp>
      <p:sp>
        <p:nvSpPr>
          <p:cNvPr id="237" name="Google Shape;237;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685800" y="0"/>
            <a:ext cx="7772400" cy="1524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1" lang="en-US" sz="3200"/>
              <a:t>Is e-commerce the same as e-business?</a:t>
            </a:r>
            <a:endParaRPr sz="3200"/>
          </a:p>
        </p:txBody>
      </p:sp>
      <p:sp>
        <p:nvSpPr>
          <p:cNvPr id="243" name="Google Shape;243;p23"/>
          <p:cNvSpPr txBox="1"/>
          <p:nvPr>
            <p:ph idx="1" type="body"/>
          </p:nvPr>
        </p:nvSpPr>
        <p:spPr>
          <a:xfrm>
            <a:off x="685800" y="990600"/>
            <a:ext cx="7772400" cy="5867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t>e-commerce is outward-facing and involves customer or client interaction – usually buying and selling. </a:t>
            </a:r>
            <a:endParaRPr sz="2800"/>
          </a:p>
          <a:p>
            <a:pPr indent="-342900" lvl="0" marL="342900" rtl="0" algn="l">
              <a:spcBef>
                <a:spcPts val="560"/>
              </a:spcBef>
              <a:spcAft>
                <a:spcPts val="0"/>
              </a:spcAft>
              <a:buClr>
                <a:schemeClr val="dk1"/>
              </a:buClr>
              <a:buSzPts val="2800"/>
              <a:buFont typeface="Times New Roman"/>
              <a:buChar char="•"/>
            </a:pPr>
            <a:r>
              <a:rPr lang="en-US" sz="2800"/>
              <a:t>E-business is digital machinations of making a company run smoothly and all business conducted online. It can involve e-commerce.</a:t>
            </a:r>
            <a:endParaRPr sz="2800"/>
          </a:p>
          <a:p>
            <a:pPr indent="-342900" lvl="0" marL="342900" rtl="0" algn="l">
              <a:spcBef>
                <a:spcPts val="560"/>
              </a:spcBef>
              <a:spcAft>
                <a:spcPts val="0"/>
              </a:spcAft>
              <a:buClr>
                <a:schemeClr val="dk1"/>
              </a:buClr>
              <a:buSzPts val="2800"/>
              <a:buFont typeface="Times New Roman"/>
              <a:buChar char="•"/>
            </a:pPr>
            <a:r>
              <a:rPr lang="en-US" sz="2800"/>
              <a:t>E-commerce is often confused with </a:t>
            </a:r>
            <a:r>
              <a:rPr b="1" lang="en-US" sz="2800"/>
              <a:t>e-business, </a:t>
            </a:r>
            <a:r>
              <a:rPr lang="en-US" sz="2800"/>
              <a:t>although they have nothing to do with one another.</a:t>
            </a:r>
            <a:endParaRPr sz="2800"/>
          </a:p>
          <a:p>
            <a:pPr indent="-342900" lvl="0" marL="342900" rtl="0" algn="l">
              <a:spcBef>
                <a:spcPts val="560"/>
              </a:spcBef>
              <a:spcAft>
                <a:spcPts val="0"/>
              </a:spcAft>
              <a:buClr>
                <a:schemeClr val="dk1"/>
              </a:buClr>
              <a:buSzPts val="2800"/>
              <a:buFont typeface="Times New Roman"/>
              <a:buChar char="•"/>
            </a:pPr>
            <a:r>
              <a:rPr lang="en-US" sz="2800"/>
              <a:t>E-commerce only refers to the goods and services transaction between a seller and a consumer, whereas e-business refers to the complete process necessary to manage an online business.</a:t>
            </a:r>
            <a:endParaRPr sz="2800"/>
          </a:p>
          <a:p>
            <a:pPr indent="-165100" lvl="0" marL="342900" rtl="0" algn="l">
              <a:spcBef>
                <a:spcPts val="560"/>
              </a:spcBef>
              <a:spcAft>
                <a:spcPts val="0"/>
              </a:spcAft>
              <a:buClr>
                <a:schemeClr val="dk1"/>
              </a:buClr>
              <a:buSzPts val="2800"/>
              <a:buFont typeface="Times New Roman"/>
              <a:buNone/>
            </a:pPr>
            <a:r>
              <a:t/>
            </a:r>
            <a:endParaRPr sz="2800"/>
          </a:p>
        </p:txBody>
      </p:sp>
      <p:sp>
        <p:nvSpPr>
          <p:cNvPr id="244" name="Google Shape;244;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685800" y="609600"/>
            <a:ext cx="77724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The Difference Between E-commerce and E-Business</a:t>
            </a:r>
            <a:endParaRPr/>
          </a:p>
        </p:txBody>
      </p:sp>
      <p:sp>
        <p:nvSpPr>
          <p:cNvPr id="251" name="Google Shape;251;p24"/>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252" name="Google Shape;252;p24"/>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descr="01-01" id="253" name="Google Shape;253;p24"/>
          <p:cNvPicPr preferRelativeResize="0"/>
          <p:nvPr/>
        </p:nvPicPr>
        <p:blipFill rotWithShape="1">
          <a:blip r:embed="rId3">
            <a:alphaModFix/>
          </a:blip>
          <a:srcRect b="0" l="0" r="0" t="0"/>
          <a:stretch/>
        </p:blipFill>
        <p:spPr>
          <a:xfrm>
            <a:off x="457200" y="2286000"/>
            <a:ext cx="7924800" cy="32845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E-Commerce - Business Models</a:t>
            </a:r>
            <a:br>
              <a:rPr lang="en-US"/>
            </a:br>
            <a:endParaRPr/>
          </a:p>
        </p:txBody>
      </p:sp>
      <p:sp>
        <p:nvSpPr>
          <p:cNvPr id="259" name="Google Shape;259;p25"/>
          <p:cNvSpPr txBox="1"/>
          <p:nvPr>
            <p:ph idx="1" type="body"/>
          </p:nvPr>
        </p:nvSpPr>
        <p:spPr>
          <a:xfrm>
            <a:off x="685800" y="1219200"/>
            <a:ext cx="77724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Business - to - Business (B2B)</a:t>
            </a:r>
            <a:endParaRPr/>
          </a:p>
          <a:p>
            <a:pPr indent="-342900" lvl="0" marL="342900" rtl="0" algn="l">
              <a:spcBef>
                <a:spcPts val="640"/>
              </a:spcBef>
              <a:spcAft>
                <a:spcPts val="0"/>
              </a:spcAft>
              <a:buClr>
                <a:schemeClr val="dk1"/>
              </a:buClr>
              <a:buSzPts val="3200"/>
              <a:buFont typeface="Times New Roman"/>
              <a:buChar char="•"/>
            </a:pPr>
            <a:r>
              <a:rPr lang="en-US"/>
              <a:t>Business - to - Consumer (B2C)</a:t>
            </a:r>
            <a:endParaRPr/>
          </a:p>
          <a:p>
            <a:pPr indent="-342900" lvl="0" marL="342900" rtl="0" algn="l">
              <a:spcBef>
                <a:spcPts val="640"/>
              </a:spcBef>
              <a:spcAft>
                <a:spcPts val="0"/>
              </a:spcAft>
              <a:buClr>
                <a:schemeClr val="dk1"/>
              </a:buClr>
              <a:buSzPts val="3200"/>
              <a:buFont typeface="Times New Roman"/>
              <a:buChar char="•"/>
            </a:pPr>
            <a:r>
              <a:rPr lang="en-US"/>
              <a:t>Consumer - to - Consumer (C2C)</a:t>
            </a:r>
            <a:endParaRPr/>
          </a:p>
          <a:p>
            <a:pPr indent="-342900" lvl="0" marL="342900" rtl="0" algn="l">
              <a:spcBef>
                <a:spcPts val="640"/>
              </a:spcBef>
              <a:spcAft>
                <a:spcPts val="0"/>
              </a:spcAft>
              <a:buClr>
                <a:schemeClr val="dk1"/>
              </a:buClr>
              <a:buSzPts val="3200"/>
              <a:buFont typeface="Times New Roman"/>
              <a:buChar char="•"/>
            </a:pPr>
            <a:r>
              <a:rPr lang="en-US"/>
              <a:t>Consumer - to - Business (C2B)</a:t>
            </a:r>
            <a:endParaRPr/>
          </a:p>
          <a:p>
            <a:pPr indent="-342900" lvl="0" marL="342900" rtl="0" algn="l">
              <a:spcBef>
                <a:spcPts val="640"/>
              </a:spcBef>
              <a:spcAft>
                <a:spcPts val="0"/>
              </a:spcAft>
              <a:buClr>
                <a:schemeClr val="dk1"/>
              </a:buClr>
              <a:buSzPts val="3200"/>
              <a:buFont typeface="Times New Roman"/>
              <a:buChar char="•"/>
            </a:pPr>
            <a:r>
              <a:rPr lang="en-US"/>
              <a:t>Business - to - Government (B2G)</a:t>
            </a:r>
            <a:endParaRPr/>
          </a:p>
          <a:p>
            <a:pPr indent="-342900" lvl="0" marL="342900" rtl="0" algn="l">
              <a:spcBef>
                <a:spcPts val="640"/>
              </a:spcBef>
              <a:spcAft>
                <a:spcPts val="0"/>
              </a:spcAft>
              <a:buClr>
                <a:schemeClr val="dk1"/>
              </a:buClr>
              <a:buSzPts val="3200"/>
              <a:buFont typeface="Times New Roman"/>
              <a:buChar char="•"/>
            </a:pPr>
            <a:r>
              <a:rPr lang="en-US"/>
              <a:t>Government - to - Business (G2B)</a:t>
            </a:r>
            <a:endParaRPr/>
          </a:p>
          <a:p>
            <a:pPr indent="-342900" lvl="0" marL="342900" rtl="0" algn="l">
              <a:spcBef>
                <a:spcPts val="640"/>
              </a:spcBef>
              <a:spcAft>
                <a:spcPts val="0"/>
              </a:spcAft>
              <a:buClr>
                <a:schemeClr val="dk1"/>
              </a:buClr>
              <a:buSzPts val="3200"/>
              <a:buFont typeface="Times New Roman"/>
              <a:buChar char="•"/>
            </a:pPr>
            <a:r>
              <a:rPr lang="en-US"/>
              <a:t>Government - to - Citizen (G2C)</a:t>
            </a:r>
            <a:endParaRPr/>
          </a:p>
          <a:p>
            <a:pPr indent="-342900" lvl="0" marL="342900" rtl="0" algn="l">
              <a:spcBef>
                <a:spcPts val="640"/>
              </a:spcBef>
              <a:spcAft>
                <a:spcPts val="0"/>
              </a:spcAft>
              <a:buClr>
                <a:schemeClr val="dk1"/>
              </a:buClr>
              <a:buSzPts val="3200"/>
              <a:buFont typeface="Times New Roman"/>
              <a:buNone/>
            </a:pPr>
            <a:r>
              <a:t/>
            </a:r>
            <a:endParaRPr/>
          </a:p>
        </p:txBody>
      </p:sp>
      <p:sp>
        <p:nvSpPr>
          <p:cNvPr id="260" name="Google Shape;260;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Business - to - Business</a:t>
            </a:r>
            <a:br>
              <a:rPr lang="en-US"/>
            </a:br>
            <a:endParaRPr/>
          </a:p>
        </p:txBody>
      </p:sp>
      <p:sp>
        <p:nvSpPr>
          <p:cNvPr id="266" name="Google Shape;266;p26"/>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None/>
            </a:pPr>
            <a:r>
              <a:rPr lang="en-US"/>
              <a:t>A website following the B2B business model sells its products to an intermediate buyer who then sells the product to the final customer. As an example, a wholesaler places an order from a company's website and after receiving the consignment, sells the endproduct to the final customer who comes to buy the product at one of its retail outlets.</a:t>
            </a:r>
            <a:endParaRPr/>
          </a:p>
        </p:txBody>
      </p:sp>
      <p:sp>
        <p:nvSpPr>
          <p:cNvPr id="267" name="Google Shape;267;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73" name="Google Shape;273;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274" name="Google Shape;274;p27"/>
          <p:cNvPicPr preferRelativeResize="0"/>
          <p:nvPr>
            <p:ph idx="1" type="body"/>
          </p:nvPr>
        </p:nvPicPr>
        <p:blipFill rotWithShape="1">
          <a:blip r:embed="rId3">
            <a:alphaModFix/>
          </a:blip>
          <a:srcRect b="0" l="0" r="0" t="0"/>
          <a:stretch/>
        </p:blipFill>
        <p:spPr>
          <a:xfrm>
            <a:off x="1219200" y="2219325"/>
            <a:ext cx="7010400" cy="4181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Business - to - Consumer</a:t>
            </a:r>
            <a:br>
              <a:rPr lang="en-US"/>
            </a:br>
            <a:endParaRPr/>
          </a:p>
        </p:txBody>
      </p:sp>
      <p:sp>
        <p:nvSpPr>
          <p:cNvPr id="280" name="Google Shape;280;p28"/>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A website following the B2C business model sells its products directly to a customer. A customer can view the products shown on the website. The customer can choose a product and order the same. The website will then send a notification to the business organization via email and the organization will dispatch the product/goods to the customer.</a:t>
            </a:r>
            <a:endParaRPr/>
          </a:p>
        </p:txBody>
      </p:sp>
      <p:sp>
        <p:nvSpPr>
          <p:cNvPr id="281" name="Google Shape;281;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Business - to - Consumer</a:t>
            </a:r>
            <a:endParaRPr/>
          </a:p>
        </p:txBody>
      </p:sp>
      <p:sp>
        <p:nvSpPr>
          <p:cNvPr id="287" name="Google Shape;287;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288" name="Google Shape;288;p29"/>
          <p:cNvPicPr preferRelativeResize="0"/>
          <p:nvPr>
            <p:ph idx="1" type="body"/>
          </p:nvPr>
        </p:nvPicPr>
        <p:blipFill rotWithShape="1">
          <a:blip r:embed="rId3">
            <a:alphaModFix/>
          </a:blip>
          <a:srcRect b="0" l="0" r="0" t="0"/>
          <a:stretch/>
        </p:blipFill>
        <p:spPr>
          <a:xfrm>
            <a:off x="1881188" y="2681288"/>
            <a:ext cx="5381625" cy="271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Ecommerce Ecosystem</a:t>
            </a:r>
            <a:endParaRPr/>
          </a:p>
        </p:txBody>
      </p:sp>
      <p:sp>
        <p:nvSpPr>
          <p:cNvPr id="103" name="Google Shape;103;p3"/>
          <p:cNvSpPr txBox="1"/>
          <p:nvPr>
            <p:ph idx="1" type="body"/>
          </p:nvPr>
        </p:nvSpPr>
        <p:spPr>
          <a:xfrm>
            <a:off x="685800" y="1981200"/>
            <a:ext cx="7772400" cy="434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t>Online travel ticketing : Ticketing for air,rail,bus,movies,events</a:t>
            </a:r>
            <a:endParaRPr sz="2800"/>
          </a:p>
          <a:p>
            <a:pPr indent="-342900" lvl="0" marL="342900" rtl="0" algn="l">
              <a:spcBef>
                <a:spcPts val="560"/>
              </a:spcBef>
              <a:spcAft>
                <a:spcPts val="0"/>
              </a:spcAft>
              <a:buClr>
                <a:schemeClr val="dk1"/>
              </a:buClr>
              <a:buSzPts val="2800"/>
              <a:buFont typeface="Times New Roman"/>
              <a:buChar char="•"/>
            </a:pPr>
            <a:r>
              <a:rPr lang="en-US" sz="2800"/>
              <a:t>Online : Retail products sold through online route</a:t>
            </a:r>
            <a:endParaRPr sz="2800"/>
          </a:p>
          <a:p>
            <a:pPr indent="-342900" lvl="0" marL="342900" rtl="0" algn="l">
              <a:spcBef>
                <a:spcPts val="560"/>
              </a:spcBef>
              <a:spcAft>
                <a:spcPts val="0"/>
              </a:spcAft>
              <a:buClr>
                <a:schemeClr val="dk1"/>
              </a:buClr>
              <a:buSzPts val="2800"/>
              <a:buFont typeface="Times New Roman"/>
              <a:buChar char="•"/>
            </a:pPr>
            <a:r>
              <a:rPr lang="en-US" sz="2800"/>
              <a:t>Online market place : Platform where sellers and buyers transact online</a:t>
            </a:r>
            <a:endParaRPr sz="2800"/>
          </a:p>
          <a:p>
            <a:pPr indent="-342900" lvl="0" marL="342900" rtl="0" algn="l">
              <a:spcBef>
                <a:spcPts val="560"/>
              </a:spcBef>
              <a:spcAft>
                <a:spcPts val="0"/>
              </a:spcAft>
              <a:buClr>
                <a:schemeClr val="dk1"/>
              </a:buClr>
              <a:buSzPts val="2800"/>
              <a:buFont typeface="Times New Roman"/>
              <a:buChar char="•"/>
            </a:pPr>
            <a:r>
              <a:rPr lang="en-US" sz="2800"/>
              <a:t>Online deals : Deals purchased online, redemption may or may not happen online</a:t>
            </a:r>
            <a:endParaRPr sz="2800"/>
          </a:p>
          <a:p>
            <a:pPr indent="-342900" lvl="0" marL="342900" rtl="0" algn="l">
              <a:spcBef>
                <a:spcPts val="560"/>
              </a:spcBef>
              <a:spcAft>
                <a:spcPts val="0"/>
              </a:spcAft>
              <a:buClr>
                <a:schemeClr val="dk1"/>
              </a:buClr>
              <a:buSzPts val="2800"/>
              <a:buFont typeface="Times New Roman"/>
              <a:buChar char="•"/>
            </a:pPr>
            <a:r>
              <a:rPr lang="en-US" sz="2800"/>
              <a:t>Online portal classified : Includes car,job,property and matrimonial portals</a:t>
            </a:r>
            <a:endParaRPr sz="2800"/>
          </a:p>
        </p:txBody>
      </p:sp>
      <p:sp>
        <p:nvSpPr>
          <p:cNvPr id="104" name="Google Shape;104;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Consumer - to - Consumer</a:t>
            </a:r>
            <a:endParaRPr/>
          </a:p>
        </p:txBody>
      </p:sp>
      <p:sp>
        <p:nvSpPr>
          <p:cNvPr id="294" name="Google Shape;294;p30"/>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A website following the C2C business model helps consumers to sell their assets like residential property, cars, motorcycles, etc., or rent a room by publishing their information on the website. Website may or may not charge the consumer for its services. Another consumer may opt to buy the product of the first customer by viewing the post/advertisement on the website.</a:t>
            </a:r>
            <a:endParaRPr/>
          </a:p>
        </p:txBody>
      </p:sp>
      <p:sp>
        <p:nvSpPr>
          <p:cNvPr id="295" name="Google Shape;295;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609600" y="533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Consumer - to - Consumer</a:t>
            </a:r>
            <a:br>
              <a:rPr lang="en-US"/>
            </a:br>
            <a:endParaRPr/>
          </a:p>
        </p:txBody>
      </p:sp>
      <p:sp>
        <p:nvSpPr>
          <p:cNvPr id="301" name="Google Shape;301;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302" name="Google Shape;302;p31"/>
          <p:cNvPicPr preferRelativeResize="0"/>
          <p:nvPr>
            <p:ph idx="1" type="body"/>
          </p:nvPr>
        </p:nvPicPr>
        <p:blipFill rotWithShape="1">
          <a:blip r:embed="rId3">
            <a:alphaModFix/>
          </a:blip>
          <a:srcRect b="0" l="0" r="0" t="0"/>
          <a:stretch/>
        </p:blipFill>
        <p:spPr>
          <a:xfrm>
            <a:off x="1847850" y="2633663"/>
            <a:ext cx="5448300" cy="2809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Consumer - to - Business</a:t>
            </a:r>
            <a:br>
              <a:rPr lang="en-US"/>
            </a:br>
            <a:endParaRPr/>
          </a:p>
        </p:txBody>
      </p:sp>
      <p:sp>
        <p:nvSpPr>
          <p:cNvPr id="308" name="Google Shape;308;p32"/>
          <p:cNvSpPr txBox="1"/>
          <p:nvPr>
            <p:ph idx="1" type="body"/>
          </p:nvPr>
        </p:nvSpPr>
        <p:spPr>
          <a:xfrm>
            <a:off x="381000" y="1219200"/>
            <a:ext cx="830580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In this model, a consumer approaches a website showing multiple business organizations for a particular service. The consumer places an estimate of amount he/she wants to spend for a particular service. For example, the comparison of interest rates of personal loan/car loan provided by various banks via websites. A business organization who fulfills the consumer's requirement within the specified budget, approaches the customer and provides its services.</a:t>
            </a:r>
            <a:endParaRPr/>
          </a:p>
        </p:txBody>
      </p:sp>
      <p:sp>
        <p:nvSpPr>
          <p:cNvPr id="309" name="Google Shape;309;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15" name="Google Shape;315;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316" name="Google Shape;316;p33"/>
          <p:cNvPicPr preferRelativeResize="0"/>
          <p:nvPr>
            <p:ph idx="1" type="body"/>
          </p:nvPr>
        </p:nvPicPr>
        <p:blipFill rotWithShape="1">
          <a:blip r:embed="rId3">
            <a:alphaModFix/>
          </a:blip>
          <a:srcRect b="0" l="0" r="0" t="0"/>
          <a:stretch/>
        </p:blipFill>
        <p:spPr>
          <a:xfrm>
            <a:off x="1866900" y="2681288"/>
            <a:ext cx="5410200" cy="2714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Business - to - Government</a:t>
            </a:r>
            <a:br>
              <a:rPr lang="en-US"/>
            </a:br>
            <a:endParaRPr/>
          </a:p>
        </p:txBody>
      </p:sp>
      <p:sp>
        <p:nvSpPr>
          <p:cNvPr id="322" name="Google Shape;322;p3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B2G model is a variant of B2B model. Such websites are used by governments to trade and exchange information with various business organizations. Such websites are accredited by the government and provide a medium to businesses to submit application forms to the government.</a:t>
            </a:r>
            <a:endParaRPr/>
          </a:p>
        </p:txBody>
      </p:sp>
      <p:sp>
        <p:nvSpPr>
          <p:cNvPr id="323" name="Google Shape;323;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Business - to - Government</a:t>
            </a:r>
            <a:endParaRPr/>
          </a:p>
        </p:txBody>
      </p:sp>
      <p:sp>
        <p:nvSpPr>
          <p:cNvPr id="329" name="Google Shape;329;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330" name="Google Shape;330;p35"/>
          <p:cNvPicPr preferRelativeResize="0"/>
          <p:nvPr>
            <p:ph idx="1" type="body"/>
          </p:nvPr>
        </p:nvPicPr>
        <p:blipFill rotWithShape="1">
          <a:blip r:embed="rId3">
            <a:alphaModFix/>
          </a:blip>
          <a:srcRect b="0" l="0" r="0" t="0"/>
          <a:stretch/>
        </p:blipFill>
        <p:spPr>
          <a:xfrm>
            <a:off x="1809750" y="2971800"/>
            <a:ext cx="5524500" cy="1514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Government - to - Business</a:t>
            </a:r>
            <a:br>
              <a:rPr lang="en-US"/>
            </a:br>
            <a:endParaRPr/>
          </a:p>
        </p:txBody>
      </p:sp>
      <p:sp>
        <p:nvSpPr>
          <p:cNvPr id="336" name="Google Shape;336;p3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Governments use B2G model websites to approach business organizations. Such websites support auctions, tenders, and application submission functionalities.</a:t>
            </a:r>
            <a:endParaRPr/>
          </a:p>
          <a:p>
            <a:pPr indent="-139700" lvl="0" marL="342900" rtl="0" algn="l">
              <a:spcBef>
                <a:spcPts val="640"/>
              </a:spcBef>
              <a:spcAft>
                <a:spcPts val="0"/>
              </a:spcAft>
              <a:buClr>
                <a:schemeClr val="dk1"/>
              </a:buClr>
              <a:buSzPts val="3200"/>
              <a:buFont typeface="Times New Roman"/>
              <a:buNone/>
            </a:pPr>
            <a:r>
              <a:t/>
            </a:r>
            <a:endParaRPr/>
          </a:p>
        </p:txBody>
      </p:sp>
      <p:sp>
        <p:nvSpPr>
          <p:cNvPr id="337" name="Google Shape;337;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Government - to - Business</a:t>
            </a:r>
            <a:br>
              <a:rPr lang="en-US"/>
            </a:br>
            <a:endParaRPr/>
          </a:p>
        </p:txBody>
      </p:sp>
      <p:sp>
        <p:nvSpPr>
          <p:cNvPr id="343" name="Google Shape;343;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344" name="Google Shape;344;p37"/>
          <p:cNvPicPr preferRelativeResize="0"/>
          <p:nvPr>
            <p:ph idx="1" type="body"/>
          </p:nvPr>
        </p:nvPicPr>
        <p:blipFill rotWithShape="1">
          <a:blip r:embed="rId3">
            <a:alphaModFix/>
          </a:blip>
          <a:srcRect b="0" l="0" r="0" t="0"/>
          <a:stretch/>
        </p:blipFill>
        <p:spPr>
          <a:xfrm>
            <a:off x="1990725" y="3624263"/>
            <a:ext cx="5162550" cy="828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Government - to - Citizen</a:t>
            </a:r>
            <a:endParaRPr/>
          </a:p>
        </p:txBody>
      </p:sp>
      <p:sp>
        <p:nvSpPr>
          <p:cNvPr id="350" name="Google Shape;350;p38"/>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Governments use G2C model websites to approach citizen in general. Such websites support auctions of vehicles, machinery, or any other material. Such website also provides services like registration for birth, marriage or death certificates. The main objective of G2C websites is to reduce the average time for fulfilling citizen’s requests for various government services.</a:t>
            </a:r>
            <a:endParaRPr/>
          </a:p>
        </p:txBody>
      </p:sp>
      <p:sp>
        <p:nvSpPr>
          <p:cNvPr id="351" name="Google Shape;351;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Government - to - Citizen</a:t>
            </a:r>
            <a:endParaRPr/>
          </a:p>
        </p:txBody>
      </p:sp>
      <p:sp>
        <p:nvSpPr>
          <p:cNvPr id="357" name="Google Shape;357;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358" name="Google Shape;358;p39"/>
          <p:cNvPicPr preferRelativeResize="0"/>
          <p:nvPr>
            <p:ph idx="1" type="body"/>
          </p:nvPr>
        </p:nvPicPr>
        <p:blipFill rotWithShape="1">
          <a:blip r:embed="rId3">
            <a:alphaModFix/>
          </a:blip>
          <a:srcRect b="0" l="0" r="0" t="0"/>
          <a:stretch/>
        </p:blipFill>
        <p:spPr>
          <a:xfrm>
            <a:off x="2062163" y="3124200"/>
            <a:ext cx="5019675" cy="13192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Features of E-commerce</a:t>
            </a:r>
            <a:endParaRPr/>
          </a:p>
        </p:txBody>
      </p:sp>
      <p:sp>
        <p:nvSpPr>
          <p:cNvPr id="110" name="Google Shape;110;p4"/>
          <p:cNvSpPr txBox="1"/>
          <p:nvPr>
            <p:ph idx="1" type="body"/>
          </p:nvPr>
        </p:nvSpPr>
        <p:spPr>
          <a:xfrm>
            <a:off x="685800" y="1447800"/>
            <a:ext cx="77724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Ubiquity – refers to quality of being available everywhere. Cosumers can connect to Internet anytime and anywhere including homes,offices,mobilephone devices</a:t>
            </a:r>
            <a:endParaRPr sz="2400"/>
          </a:p>
          <a:p>
            <a:pPr indent="-342900" lvl="0" marL="342900" rtl="0" algn="l">
              <a:spcBef>
                <a:spcPts val="480"/>
              </a:spcBef>
              <a:spcAft>
                <a:spcPts val="0"/>
              </a:spcAft>
              <a:buClr>
                <a:schemeClr val="dk1"/>
              </a:buClr>
              <a:buSzPts val="2400"/>
              <a:buFont typeface="Times New Roman"/>
              <a:buChar char="•"/>
            </a:pPr>
            <a:r>
              <a:rPr lang="en-US" sz="2400"/>
              <a:t>Global connect – Ecommerce goes beyond traditional,cultural and national boundaries. Websites are available in multiple languages.</a:t>
            </a:r>
            <a:endParaRPr sz="2400"/>
          </a:p>
          <a:p>
            <a:pPr indent="-342900" lvl="0" marL="342900" rtl="0" algn="l">
              <a:spcBef>
                <a:spcPts val="480"/>
              </a:spcBef>
              <a:spcAft>
                <a:spcPts val="0"/>
              </a:spcAft>
              <a:buClr>
                <a:schemeClr val="dk1"/>
              </a:buClr>
              <a:buSzPts val="2400"/>
              <a:buFont typeface="Times New Roman"/>
              <a:buChar char="•"/>
            </a:pPr>
            <a:r>
              <a:rPr lang="en-US" sz="2400"/>
              <a:t>Universal standards – Technical standard of internet and conducting ecommerce are shared by all of nations in the world.</a:t>
            </a:r>
            <a:endParaRPr sz="2400"/>
          </a:p>
          <a:p>
            <a:pPr indent="-342900" lvl="0" marL="342900" rtl="0" algn="l">
              <a:spcBef>
                <a:spcPts val="480"/>
              </a:spcBef>
              <a:spcAft>
                <a:spcPts val="0"/>
              </a:spcAft>
              <a:buClr>
                <a:schemeClr val="dk1"/>
              </a:buClr>
              <a:buSzPts val="2400"/>
              <a:buFont typeface="Times New Roman"/>
              <a:buChar char="•"/>
            </a:pPr>
            <a:r>
              <a:rPr lang="en-US" sz="2400"/>
              <a:t>Interactivity – Ecommerce facilitate 2 way communication between merchant and consumer.Consumer can interact with companies using chat,sms,e-mail and voice over internet</a:t>
            </a:r>
            <a:endParaRPr sz="2400"/>
          </a:p>
        </p:txBody>
      </p:sp>
      <p:sp>
        <p:nvSpPr>
          <p:cNvPr id="111" name="Google Shape;111;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Examples of G2B/B2G services</a:t>
            </a:r>
            <a:endParaRPr/>
          </a:p>
        </p:txBody>
      </p:sp>
      <p:sp>
        <p:nvSpPr>
          <p:cNvPr id="364" name="Google Shape;364;p4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t>Government procurement</a:t>
            </a:r>
            <a:endParaRPr sz="2000"/>
          </a:p>
          <a:p>
            <a:pPr indent="-342900" lvl="0" marL="342900" rtl="0" algn="l">
              <a:spcBef>
                <a:spcPts val="400"/>
              </a:spcBef>
              <a:spcAft>
                <a:spcPts val="0"/>
              </a:spcAft>
              <a:buClr>
                <a:schemeClr val="dk1"/>
              </a:buClr>
              <a:buSzPts val="2000"/>
              <a:buFont typeface="Times New Roman"/>
              <a:buChar char="•"/>
            </a:pPr>
            <a:r>
              <a:rPr lang="en-US" sz="2000"/>
              <a:t>Electronic procurement marketplaces</a:t>
            </a:r>
            <a:endParaRPr sz="2000"/>
          </a:p>
          <a:p>
            <a:pPr indent="-342900" lvl="0" marL="342900" rtl="0" algn="l">
              <a:spcBef>
                <a:spcPts val="400"/>
              </a:spcBef>
              <a:spcAft>
                <a:spcPts val="0"/>
              </a:spcAft>
              <a:buClr>
                <a:schemeClr val="dk1"/>
              </a:buClr>
              <a:buSzPts val="2000"/>
              <a:buFont typeface="Times New Roman"/>
              <a:buChar char="•"/>
            </a:pPr>
            <a:r>
              <a:rPr lang="en-US" sz="2000"/>
              <a:t>Electronic auctions</a:t>
            </a:r>
            <a:endParaRPr sz="2000"/>
          </a:p>
          <a:p>
            <a:pPr indent="-342900" lvl="0" marL="342900" rtl="0" algn="l">
              <a:spcBef>
                <a:spcPts val="400"/>
              </a:spcBef>
              <a:spcAft>
                <a:spcPts val="0"/>
              </a:spcAft>
              <a:buClr>
                <a:schemeClr val="dk1"/>
              </a:buClr>
              <a:buSzPts val="2000"/>
              <a:buFont typeface="Times New Roman"/>
              <a:buChar char="•"/>
            </a:pPr>
            <a:r>
              <a:rPr lang="en-US" sz="2000"/>
              <a:t>E-learning</a:t>
            </a:r>
            <a:endParaRPr sz="2000"/>
          </a:p>
          <a:p>
            <a:pPr indent="-342900" lvl="0" marL="342900" rtl="0" algn="l">
              <a:spcBef>
                <a:spcPts val="400"/>
              </a:spcBef>
              <a:spcAft>
                <a:spcPts val="0"/>
              </a:spcAft>
              <a:buClr>
                <a:schemeClr val="dk1"/>
              </a:buClr>
              <a:buSzPts val="2000"/>
              <a:buFont typeface="Times New Roman"/>
              <a:buChar char="•"/>
            </a:pPr>
            <a:r>
              <a:rPr lang="en-US" sz="2000"/>
              <a:t>Electronic incorporation forms</a:t>
            </a:r>
            <a:endParaRPr sz="2000"/>
          </a:p>
          <a:p>
            <a:pPr indent="-342900" lvl="0" marL="342900" rtl="0" algn="l">
              <a:spcBef>
                <a:spcPts val="400"/>
              </a:spcBef>
              <a:spcAft>
                <a:spcPts val="0"/>
              </a:spcAft>
              <a:buClr>
                <a:schemeClr val="dk1"/>
              </a:buClr>
              <a:buSzPts val="2000"/>
              <a:buFont typeface="Times New Roman"/>
              <a:buChar char="•"/>
            </a:pPr>
            <a:r>
              <a:rPr lang="en-US" sz="2000"/>
              <a:t>Updating corporate information</a:t>
            </a:r>
            <a:endParaRPr sz="2000"/>
          </a:p>
          <a:p>
            <a:pPr indent="-342900" lvl="0" marL="342900" rtl="0" algn="l">
              <a:spcBef>
                <a:spcPts val="400"/>
              </a:spcBef>
              <a:spcAft>
                <a:spcPts val="0"/>
              </a:spcAft>
              <a:buClr>
                <a:schemeClr val="dk1"/>
              </a:buClr>
              <a:buSzPts val="2000"/>
              <a:buFont typeface="Times New Roman"/>
              <a:buChar char="•"/>
            </a:pPr>
            <a:r>
              <a:rPr lang="en-US" sz="2000"/>
              <a:t>Sending filledout electronic forms(eg tax forms,social insurance forms)</a:t>
            </a:r>
            <a:endParaRPr sz="2000"/>
          </a:p>
          <a:p>
            <a:pPr indent="-342900" lvl="0" marL="342900" rtl="0" algn="l">
              <a:spcBef>
                <a:spcPts val="400"/>
              </a:spcBef>
              <a:spcAft>
                <a:spcPts val="0"/>
              </a:spcAft>
              <a:buClr>
                <a:schemeClr val="dk1"/>
              </a:buClr>
              <a:buSzPts val="2000"/>
              <a:buFont typeface="Times New Roman"/>
              <a:buChar char="•"/>
            </a:pPr>
            <a:r>
              <a:rPr lang="en-US" sz="2000"/>
              <a:t>Sending electronic payments</a:t>
            </a:r>
            <a:endParaRPr sz="2000"/>
          </a:p>
          <a:p>
            <a:pPr indent="-342900" lvl="0" marL="342900" rtl="0" algn="l">
              <a:spcBef>
                <a:spcPts val="400"/>
              </a:spcBef>
              <a:spcAft>
                <a:spcPts val="0"/>
              </a:spcAft>
              <a:buClr>
                <a:schemeClr val="dk1"/>
              </a:buClr>
              <a:buSzPts val="2000"/>
              <a:buFont typeface="Times New Roman"/>
              <a:buChar char="•"/>
            </a:pPr>
            <a:r>
              <a:rPr lang="en-US" sz="2000"/>
              <a:t>Sending/receiving answers electronically</a:t>
            </a:r>
            <a:endParaRPr sz="2000"/>
          </a:p>
          <a:p>
            <a:pPr indent="-342900" lvl="0" marL="342900" rtl="0" algn="l">
              <a:spcBef>
                <a:spcPts val="400"/>
              </a:spcBef>
              <a:spcAft>
                <a:spcPts val="0"/>
              </a:spcAft>
              <a:buClr>
                <a:schemeClr val="dk1"/>
              </a:buClr>
              <a:buSzPts val="2000"/>
              <a:buFont typeface="Times New Roman"/>
              <a:buChar char="•"/>
            </a:pPr>
            <a:r>
              <a:rPr lang="en-US" sz="2000"/>
              <a:t>On line meeting</a:t>
            </a:r>
            <a:endParaRPr sz="2000"/>
          </a:p>
          <a:p>
            <a:pPr indent="-342900" lvl="0" marL="342900" rtl="0" algn="l">
              <a:spcBef>
                <a:spcPts val="400"/>
              </a:spcBef>
              <a:spcAft>
                <a:spcPts val="0"/>
              </a:spcAft>
              <a:buClr>
                <a:schemeClr val="dk1"/>
              </a:buClr>
              <a:buSzPts val="2000"/>
              <a:buFont typeface="Times New Roman"/>
              <a:buChar char="•"/>
            </a:pPr>
            <a:r>
              <a:rPr lang="en-US" sz="2000"/>
              <a:t>Project management cooperation</a:t>
            </a:r>
            <a:endParaRPr sz="2000"/>
          </a:p>
        </p:txBody>
      </p:sp>
      <p:sp>
        <p:nvSpPr>
          <p:cNvPr id="365" name="Google Shape;365;p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txBox="1"/>
          <p:nvPr>
            <p:ph type="title"/>
          </p:nvPr>
        </p:nvSpPr>
        <p:spPr>
          <a:xfrm>
            <a:off x="468313" y="0"/>
            <a:ext cx="8229600" cy="13716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Major Types of E-Commerce</a:t>
            </a:r>
            <a:endParaRPr/>
          </a:p>
        </p:txBody>
      </p:sp>
      <p:sp>
        <p:nvSpPr>
          <p:cNvPr id="372" name="Google Shape;372;p41"/>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373" name="Google Shape;373;p41"/>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descr="t02" id="374" name="Google Shape;374;p41"/>
          <p:cNvPicPr preferRelativeResize="0"/>
          <p:nvPr/>
        </p:nvPicPr>
        <p:blipFill rotWithShape="1">
          <a:blip r:embed="rId3">
            <a:alphaModFix/>
          </a:blip>
          <a:srcRect b="0" l="0" r="0" t="0"/>
          <a:stretch/>
        </p:blipFill>
        <p:spPr>
          <a:xfrm>
            <a:off x="990600" y="1676400"/>
            <a:ext cx="7162800" cy="44275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80" name="Google Shape;380;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381" name="Google Shape;381;p42"/>
          <p:cNvPicPr preferRelativeResize="0"/>
          <p:nvPr>
            <p:ph idx="1" type="body"/>
          </p:nvPr>
        </p:nvPicPr>
        <p:blipFill rotWithShape="1">
          <a:blip r:embed="rId3">
            <a:alphaModFix/>
          </a:blip>
          <a:srcRect b="0" l="0" r="0" t="0"/>
          <a:stretch/>
        </p:blipFill>
        <p:spPr>
          <a:xfrm>
            <a:off x="1676400" y="2133600"/>
            <a:ext cx="6705600" cy="3657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txBox="1"/>
          <p:nvPr>
            <p:ph type="title"/>
          </p:nvPr>
        </p:nvSpPr>
        <p:spPr>
          <a:xfrm>
            <a:off x="468313" y="0"/>
            <a:ext cx="8229600" cy="13716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b="1" lang="en-US"/>
              <a:t>Major Types of E-Commerce</a:t>
            </a:r>
            <a:endParaRPr b="1"/>
          </a:p>
        </p:txBody>
      </p:sp>
      <p:sp>
        <p:nvSpPr>
          <p:cNvPr id="388" name="Google Shape;388;p43"/>
          <p:cNvSpPr txBox="1"/>
          <p:nvPr>
            <p:ph idx="1" type="body"/>
          </p:nvPr>
        </p:nvSpPr>
        <p:spPr>
          <a:xfrm>
            <a:off x="609600" y="1600200"/>
            <a:ext cx="8153400" cy="4876800"/>
          </a:xfrm>
          <a:prstGeom prst="rect">
            <a:avLst/>
          </a:prstGeom>
          <a:noFill/>
          <a:ln>
            <a:noFill/>
          </a:ln>
        </p:spPr>
        <p:txBody>
          <a:bodyPr anchorCtr="0" anchor="t" bIns="46025" lIns="92075" spcFirstLastPara="1" rIns="92075" wrap="square" tIns="46025">
            <a:noAutofit/>
          </a:bodyPr>
          <a:lstStyle/>
          <a:p>
            <a:pPr indent="-609600" lvl="0" marL="609600" rtl="0" algn="l">
              <a:spcBef>
                <a:spcPts val="0"/>
              </a:spcBef>
              <a:spcAft>
                <a:spcPts val="0"/>
              </a:spcAft>
              <a:buClr>
                <a:schemeClr val="dk2"/>
              </a:buClr>
              <a:buSzPts val="2124"/>
              <a:buFont typeface="Noto Sans Symbols"/>
              <a:buChar char="▪"/>
            </a:pPr>
            <a:r>
              <a:rPr b="1" lang="en-US" sz="3600">
                <a:solidFill>
                  <a:schemeClr val="dk2"/>
                </a:solidFill>
              </a:rPr>
              <a:t>Market relationships</a:t>
            </a:r>
            <a:endParaRPr b="1" sz="3600">
              <a:solidFill>
                <a:schemeClr val="dk2"/>
              </a:solidFill>
            </a:endParaRPr>
          </a:p>
          <a:p>
            <a:pPr indent="-266700" lvl="1" marL="990600" rtl="0" algn="l">
              <a:spcBef>
                <a:spcPts val="640"/>
              </a:spcBef>
              <a:spcAft>
                <a:spcPts val="0"/>
              </a:spcAft>
              <a:buClr>
                <a:schemeClr val="dk2"/>
              </a:buClr>
              <a:buSzPts val="3200"/>
              <a:buFont typeface="Noto Sans Symbols"/>
              <a:buChar char="▪"/>
            </a:pPr>
            <a:r>
              <a:rPr b="1" lang="en-US" sz="3200">
                <a:solidFill>
                  <a:schemeClr val="dk2"/>
                </a:solidFill>
              </a:rPr>
              <a:t>Business-to-Consumers (B2C)</a:t>
            </a:r>
            <a:endParaRPr b="1" sz="3200">
              <a:solidFill>
                <a:schemeClr val="dk2"/>
              </a:solidFill>
            </a:endParaRPr>
          </a:p>
          <a:p>
            <a:pPr indent="-266700" lvl="1" marL="990600" rtl="0" algn="l">
              <a:spcBef>
                <a:spcPts val="640"/>
              </a:spcBef>
              <a:spcAft>
                <a:spcPts val="0"/>
              </a:spcAft>
              <a:buClr>
                <a:schemeClr val="dk2"/>
              </a:buClr>
              <a:buSzPts val="3200"/>
              <a:buFont typeface="Noto Sans Symbols"/>
              <a:buChar char="▪"/>
            </a:pPr>
            <a:r>
              <a:rPr b="1" lang="en-US" sz="3200">
                <a:solidFill>
                  <a:schemeClr val="dk2"/>
                </a:solidFill>
              </a:rPr>
              <a:t>Business-to-Business (B2B)</a:t>
            </a:r>
            <a:endParaRPr b="1" sz="3200">
              <a:solidFill>
                <a:schemeClr val="dk2"/>
              </a:solidFill>
            </a:endParaRPr>
          </a:p>
          <a:p>
            <a:pPr indent="-266700" lvl="1" marL="990600" rtl="0" algn="l">
              <a:spcBef>
                <a:spcPts val="640"/>
              </a:spcBef>
              <a:spcAft>
                <a:spcPts val="0"/>
              </a:spcAft>
              <a:buClr>
                <a:schemeClr val="dk2"/>
              </a:buClr>
              <a:buSzPts val="3200"/>
              <a:buFont typeface="Noto Sans Symbols"/>
              <a:buChar char="▪"/>
            </a:pPr>
            <a:r>
              <a:rPr b="1" lang="en-US" sz="3200">
                <a:solidFill>
                  <a:schemeClr val="dk2"/>
                </a:solidFill>
              </a:rPr>
              <a:t>Consumer-to-Consumer (C2C)</a:t>
            </a:r>
            <a:endParaRPr b="1" sz="3200">
              <a:solidFill>
                <a:schemeClr val="dk2"/>
              </a:solidFill>
            </a:endParaRPr>
          </a:p>
          <a:p>
            <a:pPr indent="-609600" lvl="0" marL="609600" rtl="0" algn="l">
              <a:spcBef>
                <a:spcPts val="720"/>
              </a:spcBef>
              <a:spcAft>
                <a:spcPts val="0"/>
              </a:spcAft>
              <a:buClr>
                <a:schemeClr val="dk2"/>
              </a:buClr>
              <a:buSzPts val="2124"/>
              <a:buFont typeface="Noto Sans Symbols"/>
              <a:buChar char="▪"/>
            </a:pPr>
            <a:r>
              <a:rPr b="1" lang="en-US" sz="3600">
                <a:solidFill>
                  <a:schemeClr val="dk2"/>
                </a:solidFill>
              </a:rPr>
              <a:t>Technology-based </a:t>
            </a:r>
            <a:endParaRPr b="1" sz="3600">
              <a:solidFill>
                <a:schemeClr val="dk2"/>
              </a:solidFill>
            </a:endParaRPr>
          </a:p>
          <a:p>
            <a:pPr indent="-266700" lvl="1" marL="990600" rtl="0" algn="l">
              <a:spcBef>
                <a:spcPts val="640"/>
              </a:spcBef>
              <a:spcAft>
                <a:spcPts val="0"/>
              </a:spcAft>
              <a:buClr>
                <a:schemeClr val="dk2"/>
              </a:buClr>
              <a:buSzPts val="3200"/>
              <a:buFont typeface="Noto Sans Symbols"/>
              <a:buChar char="▪"/>
            </a:pPr>
            <a:r>
              <a:rPr b="1" lang="en-US" sz="3200">
                <a:solidFill>
                  <a:schemeClr val="dk2"/>
                </a:solidFill>
              </a:rPr>
              <a:t>Peer-to-Peer (P2P)</a:t>
            </a:r>
            <a:endParaRPr b="1" sz="3200">
              <a:solidFill>
                <a:schemeClr val="dk2"/>
              </a:solidFill>
            </a:endParaRPr>
          </a:p>
          <a:p>
            <a:pPr indent="-266700" lvl="1" marL="990600" rtl="0" algn="l">
              <a:spcBef>
                <a:spcPts val="640"/>
              </a:spcBef>
              <a:spcAft>
                <a:spcPts val="0"/>
              </a:spcAft>
              <a:buClr>
                <a:schemeClr val="dk2"/>
              </a:buClr>
              <a:buSzPts val="3200"/>
              <a:buFont typeface="Noto Sans Symbols"/>
              <a:buChar char="▪"/>
            </a:pPr>
            <a:r>
              <a:rPr b="1" lang="en-US" sz="3200">
                <a:solidFill>
                  <a:schemeClr val="dk2"/>
                </a:solidFill>
              </a:rPr>
              <a:t>Mobile Commerce (M-commerce)</a:t>
            </a:r>
            <a:endParaRPr b="1" sz="3200">
              <a:solidFill>
                <a:schemeClr val="dk2"/>
              </a:solidFill>
            </a:endParaRPr>
          </a:p>
          <a:p>
            <a:pPr indent="-497840" lvl="0" marL="609600" rtl="0" algn="l">
              <a:spcBef>
                <a:spcPts val="640"/>
              </a:spcBef>
              <a:spcAft>
                <a:spcPts val="0"/>
              </a:spcAft>
              <a:buClr>
                <a:schemeClr val="dk2"/>
              </a:buClr>
              <a:buSzPts val="1760"/>
              <a:buFont typeface="Noto Sans Symbols"/>
              <a:buNone/>
            </a:pPr>
            <a:r>
              <a:t/>
            </a:r>
            <a:endParaRPr b="1">
              <a:solidFill>
                <a:schemeClr val="dk2"/>
              </a:solidFill>
            </a:endParaRPr>
          </a:p>
        </p:txBody>
      </p:sp>
      <p:sp>
        <p:nvSpPr>
          <p:cNvPr id="389" name="Google Shape;389;p43"/>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390" name="Google Shape;390;p43"/>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4"/>
          <p:cNvSpPr txBox="1"/>
          <p:nvPr>
            <p:ph type="title"/>
          </p:nvPr>
        </p:nvSpPr>
        <p:spPr>
          <a:xfrm>
            <a:off x="468313" y="0"/>
            <a:ext cx="8229600" cy="13716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b="1" lang="en-US" sz="3600"/>
              <a:t>Business-to-Consumer E-commerce</a:t>
            </a:r>
            <a:endParaRPr b="1" sz="3600"/>
          </a:p>
        </p:txBody>
      </p:sp>
      <p:sp>
        <p:nvSpPr>
          <p:cNvPr id="397" name="Google Shape;397;p44"/>
          <p:cNvSpPr txBox="1"/>
          <p:nvPr>
            <p:ph idx="1" type="body"/>
          </p:nvPr>
        </p:nvSpPr>
        <p:spPr>
          <a:xfrm>
            <a:off x="609600" y="1600200"/>
            <a:ext cx="8153400" cy="4876800"/>
          </a:xfrm>
          <a:prstGeom prst="rect">
            <a:avLst/>
          </a:prstGeom>
          <a:noFill/>
          <a:ln>
            <a:noFill/>
          </a:ln>
        </p:spPr>
        <p:txBody>
          <a:bodyPr anchorCtr="0" anchor="t" bIns="46025" lIns="92075" spcFirstLastPara="1" rIns="92075" wrap="square" tIns="46025">
            <a:noAutofit/>
          </a:bodyPr>
          <a:lstStyle/>
          <a:p>
            <a:pPr indent="-609600" lvl="0" marL="609600" rtl="0" algn="l">
              <a:spcBef>
                <a:spcPts val="0"/>
              </a:spcBef>
              <a:spcAft>
                <a:spcPts val="0"/>
              </a:spcAft>
              <a:buClr>
                <a:schemeClr val="dk2"/>
              </a:buClr>
              <a:buSzPts val="2124"/>
              <a:buFont typeface="Noto Sans Symbols"/>
              <a:buChar char="▪"/>
            </a:pPr>
            <a:r>
              <a:rPr b="1" lang="en-US" sz="3600">
                <a:solidFill>
                  <a:schemeClr val="dk2"/>
                </a:solidFill>
              </a:rPr>
              <a:t>Most commonly discussed type</a:t>
            </a:r>
            <a:endParaRPr b="1" sz="3600">
              <a:solidFill>
                <a:schemeClr val="dk2"/>
              </a:solidFill>
            </a:endParaRPr>
          </a:p>
          <a:p>
            <a:pPr indent="-609600" lvl="0" marL="609600" rtl="0" algn="l">
              <a:spcBef>
                <a:spcPts val="720"/>
              </a:spcBef>
              <a:spcAft>
                <a:spcPts val="0"/>
              </a:spcAft>
              <a:buClr>
                <a:schemeClr val="dk2"/>
              </a:buClr>
              <a:buSzPts val="2124"/>
              <a:buFont typeface="Noto Sans Symbols"/>
              <a:buChar char="▪"/>
            </a:pPr>
            <a:r>
              <a:rPr b="1" lang="en-US" sz="3600">
                <a:solidFill>
                  <a:schemeClr val="dk2"/>
                </a:solidFill>
              </a:rPr>
              <a:t>Online businesses attempt to reach individual consumers</a:t>
            </a:r>
            <a:endParaRPr b="1" sz="3600">
              <a:solidFill>
                <a:schemeClr val="dk2"/>
              </a:solidFill>
            </a:endParaRPr>
          </a:p>
          <a:p>
            <a:pPr indent="-609600" lvl="0" marL="609600" rtl="0" algn="l">
              <a:spcBef>
                <a:spcPts val="720"/>
              </a:spcBef>
              <a:spcAft>
                <a:spcPts val="0"/>
              </a:spcAft>
              <a:buClr>
                <a:schemeClr val="dk2"/>
              </a:buClr>
              <a:buSzPts val="2124"/>
              <a:buFont typeface="Noto Sans Symbols"/>
              <a:buNone/>
            </a:pPr>
            <a:r>
              <a:t/>
            </a:r>
            <a:endParaRPr b="1" sz="3600">
              <a:solidFill>
                <a:schemeClr val="dk2"/>
              </a:solidFill>
            </a:endParaRPr>
          </a:p>
        </p:txBody>
      </p:sp>
      <p:sp>
        <p:nvSpPr>
          <p:cNvPr id="398" name="Google Shape;398;p44"/>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399" name="Google Shape;399;p44"/>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txBox="1"/>
          <p:nvPr>
            <p:ph type="title"/>
          </p:nvPr>
        </p:nvSpPr>
        <p:spPr>
          <a:xfrm>
            <a:off x="685800" y="609600"/>
            <a:ext cx="77724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The Growth of B2C E-Commerce</a:t>
            </a:r>
            <a:endParaRPr/>
          </a:p>
        </p:txBody>
      </p:sp>
      <p:sp>
        <p:nvSpPr>
          <p:cNvPr id="406" name="Google Shape;406;p45"/>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407" name="Google Shape;407;p45"/>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descr="01-05replace" id="408" name="Google Shape;408;p45"/>
          <p:cNvPicPr preferRelativeResize="0"/>
          <p:nvPr/>
        </p:nvPicPr>
        <p:blipFill rotWithShape="1">
          <a:blip r:embed="rId3">
            <a:alphaModFix/>
          </a:blip>
          <a:srcRect b="0" l="0" r="0" t="0"/>
          <a:stretch/>
        </p:blipFill>
        <p:spPr>
          <a:xfrm>
            <a:off x="990600" y="2057400"/>
            <a:ext cx="6705600" cy="4402138"/>
          </a:xfrm>
          <a:prstGeom prst="rect">
            <a:avLst/>
          </a:prstGeom>
          <a:noFill/>
          <a:ln>
            <a:noFill/>
          </a:ln>
        </p:spPr>
      </p:pic>
      <p:sp>
        <p:nvSpPr>
          <p:cNvPr id="409" name="Google Shape;409;p45"/>
          <p:cNvSpPr txBox="1"/>
          <p:nvPr/>
        </p:nvSpPr>
        <p:spPr>
          <a:xfrm>
            <a:off x="7696200" y="2416175"/>
            <a:ext cx="1447800"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Europe is expected</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reach €263M</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by 2011</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(Forrester</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report, 2006)</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6"/>
          <p:cNvSpPr txBox="1"/>
          <p:nvPr>
            <p:ph type="title"/>
          </p:nvPr>
        </p:nvSpPr>
        <p:spPr>
          <a:xfrm>
            <a:off x="468313" y="0"/>
            <a:ext cx="8675687" cy="13716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b="1" lang="en-US" sz="3600"/>
              <a:t>Business-to-Business E-commerce</a:t>
            </a:r>
            <a:endParaRPr b="1" sz="3600"/>
          </a:p>
        </p:txBody>
      </p:sp>
      <p:sp>
        <p:nvSpPr>
          <p:cNvPr id="416" name="Google Shape;416;p46"/>
          <p:cNvSpPr txBox="1"/>
          <p:nvPr>
            <p:ph idx="1" type="body"/>
          </p:nvPr>
        </p:nvSpPr>
        <p:spPr>
          <a:xfrm>
            <a:off x="609600" y="1600200"/>
            <a:ext cx="8153400" cy="4876800"/>
          </a:xfrm>
          <a:prstGeom prst="rect">
            <a:avLst/>
          </a:prstGeom>
          <a:noFill/>
          <a:ln>
            <a:noFill/>
          </a:ln>
        </p:spPr>
        <p:txBody>
          <a:bodyPr anchorCtr="0" anchor="t" bIns="46025" lIns="92075" spcFirstLastPara="1" rIns="92075" wrap="square" tIns="46025">
            <a:noAutofit/>
          </a:bodyPr>
          <a:lstStyle/>
          <a:p>
            <a:pPr indent="-609600" lvl="0" marL="609600" rtl="0" algn="l">
              <a:lnSpc>
                <a:spcPct val="90000"/>
              </a:lnSpc>
              <a:spcBef>
                <a:spcPts val="0"/>
              </a:spcBef>
              <a:spcAft>
                <a:spcPts val="0"/>
              </a:spcAft>
              <a:buClr>
                <a:schemeClr val="dk2"/>
              </a:buClr>
              <a:buSzPts val="1888"/>
              <a:buFont typeface="Noto Sans Symbols"/>
              <a:buChar char="▪"/>
            </a:pPr>
            <a:r>
              <a:rPr b="1" lang="en-US">
                <a:solidFill>
                  <a:schemeClr val="dk2"/>
                </a:solidFill>
              </a:rPr>
              <a:t>Businesses focus on sell to other businesses</a:t>
            </a:r>
            <a:endParaRPr b="1">
              <a:solidFill>
                <a:schemeClr val="dk2"/>
              </a:solidFill>
            </a:endParaRPr>
          </a:p>
          <a:p>
            <a:pPr indent="-609600" lvl="0" marL="609600" rtl="0" algn="l">
              <a:lnSpc>
                <a:spcPct val="90000"/>
              </a:lnSpc>
              <a:spcBef>
                <a:spcPts val="640"/>
              </a:spcBef>
              <a:spcAft>
                <a:spcPts val="0"/>
              </a:spcAft>
              <a:buClr>
                <a:schemeClr val="dk2"/>
              </a:buClr>
              <a:buSzPts val="1888"/>
              <a:buFont typeface="Noto Sans Symbols"/>
              <a:buChar char="▪"/>
            </a:pPr>
            <a:r>
              <a:rPr b="1" lang="en-US">
                <a:solidFill>
                  <a:schemeClr val="dk2"/>
                </a:solidFill>
              </a:rPr>
              <a:t>Largest form of e-commerce</a:t>
            </a:r>
            <a:endParaRPr b="1">
              <a:solidFill>
                <a:schemeClr val="dk2"/>
              </a:solidFill>
            </a:endParaRPr>
          </a:p>
          <a:p>
            <a:pPr indent="-609600" lvl="0" marL="609600" rtl="0" algn="l">
              <a:lnSpc>
                <a:spcPct val="90000"/>
              </a:lnSpc>
              <a:spcBef>
                <a:spcPts val="640"/>
              </a:spcBef>
              <a:spcAft>
                <a:spcPts val="0"/>
              </a:spcAft>
              <a:buClr>
                <a:schemeClr val="dk2"/>
              </a:buClr>
              <a:buSzPts val="1888"/>
              <a:buFont typeface="Noto Sans Symbols"/>
              <a:buChar char="▪"/>
            </a:pPr>
            <a:r>
              <a:rPr b="1" lang="en-US">
                <a:solidFill>
                  <a:schemeClr val="dk2"/>
                </a:solidFill>
              </a:rPr>
              <a:t>Primarily involved inter-business exchanges at first</a:t>
            </a:r>
            <a:endParaRPr b="1">
              <a:solidFill>
                <a:schemeClr val="dk2"/>
              </a:solidFill>
            </a:endParaRPr>
          </a:p>
          <a:p>
            <a:pPr indent="-609600" lvl="0" marL="609600" rtl="0" algn="l">
              <a:lnSpc>
                <a:spcPct val="90000"/>
              </a:lnSpc>
              <a:spcBef>
                <a:spcPts val="640"/>
              </a:spcBef>
              <a:spcAft>
                <a:spcPts val="0"/>
              </a:spcAft>
              <a:buClr>
                <a:schemeClr val="dk2"/>
              </a:buClr>
              <a:buSzPts val="1888"/>
              <a:buFont typeface="Noto Sans Symbols"/>
              <a:buChar char="▪"/>
            </a:pPr>
            <a:r>
              <a:rPr b="1" lang="en-US">
                <a:solidFill>
                  <a:schemeClr val="dk2"/>
                </a:solidFill>
              </a:rPr>
              <a:t>Other models have developed</a:t>
            </a:r>
            <a:endParaRPr b="1">
              <a:solidFill>
                <a:schemeClr val="dk2"/>
              </a:solidFill>
            </a:endParaRPr>
          </a:p>
          <a:p>
            <a:pPr indent="-266700" lvl="1" marL="990600" rtl="0" algn="l">
              <a:lnSpc>
                <a:spcPct val="90000"/>
              </a:lnSpc>
              <a:spcBef>
                <a:spcPts val="560"/>
              </a:spcBef>
              <a:spcAft>
                <a:spcPts val="0"/>
              </a:spcAft>
              <a:buClr>
                <a:schemeClr val="dk2"/>
              </a:buClr>
              <a:buSzPts val="2800"/>
              <a:buFont typeface="Noto Sans Symbols"/>
              <a:buChar char="▪"/>
            </a:pPr>
            <a:r>
              <a:rPr b="1" lang="en-US">
                <a:solidFill>
                  <a:schemeClr val="dk2"/>
                </a:solidFill>
              </a:rPr>
              <a:t>e-distributors</a:t>
            </a:r>
            <a:endParaRPr b="1">
              <a:solidFill>
                <a:schemeClr val="dk2"/>
              </a:solidFill>
            </a:endParaRPr>
          </a:p>
          <a:p>
            <a:pPr indent="-266700" lvl="1" marL="990600" rtl="0" algn="l">
              <a:lnSpc>
                <a:spcPct val="90000"/>
              </a:lnSpc>
              <a:spcBef>
                <a:spcPts val="560"/>
              </a:spcBef>
              <a:spcAft>
                <a:spcPts val="0"/>
              </a:spcAft>
              <a:buClr>
                <a:schemeClr val="dk2"/>
              </a:buClr>
              <a:buSzPts val="2800"/>
              <a:buFont typeface="Noto Sans Symbols"/>
              <a:buChar char="▪"/>
            </a:pPr>
            <a:r>
              <a:rPr b="1" lang="en-US">
                <a:solidFill>
                  <a:schemeClr val="dk2"/>
                </a:solidFill>
              </a:rPr>
              <a:t>infomediaries</a:t>
            </a:r>
            <a:endParaRPr b="1">
              <a:solidFill>
                <a:schemeClr val="dk2"/>
              </a:solidFill>
            </a:endParaRPr>
          </a:p>
          <a:p>
            <a:pPr indent="-266700" lvl="1" marL="990600" rtl="0" algn="l">
              <a:lnSpc>
                <a:spcPct val="90000"/>
              </a:lnSpc>
              <a:spcBef>
                <a:spcPts val="560"/>
              </a:spcBef>
              <a:spcAft>
                <a:spcPts val="0"/>
              </a:spcAft>
              <a:buClr>
                <a:schemeClr val="dk2"/>
              </a:buClr>
              <a:buSzPts val="2800"/>
              <a:buFont typeface="Noto Sans Symbols"/>
              <a:buChar char="▪"/>
            </a:pPr>
            <a:r>
              <a:rPr b="1" lang="en-US">
                <a:solidFill>
                  <a:schemeClr val="dk2"/>
                </a:solidFill>
              </a:rPr>
              <a:t>B2B service providers</a:t>
            </a:r>
            <a:endParaRPr b="1">
              <a:solidFill>
                <a:schemeClr val="dk2"/>
              </a:solidFill>
            </a:endParaRPr>
          </a:p>
        </p:txBody>
      </p:sp>
      <p:sp>
        <p:nvSpPr>
          <p:cNvPr id="417" name="Google Shape;417;p46"/>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418" name="Google Shape;418;p46"/>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685800" y="609600"/>
            <a:ext cx="77724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The Growth of B2B E-Commerce</a:t>
            </a:r>
            <a:endParaRPr/>
          </a:p>
        </p:txBody>
      </p:sp>
      <p:sp>
        <p:nvSpPr>
          <p:cNvPr id="425" name="Google Shape;425;p47"/>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426" name="Google Shape;426;p47"/>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descr="01-06" id="427" name="Google Shape;427;p47"/>
          <p:cNvPicPr preferRelativeResize="0"/>
          <p:nvPr/>
        </p:nvPicPr>
        <p:blipFill rotWithShape="1">
          <a:blip r:embed="rId3">
            <a:alphaModFix/>
          </a:blip>
          <a:srcRect b="0" l="0" r="0" t="0"/>
          <a:stretch/>
        </p:blipFill>
        <p:spPr>
          <a:xfrm>
            <a:off x="914400" y="2057400"/>
            <a:ext cx="6872288" cy="442436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8"/>
          <p:cNvSpPr txBox="1"/>
          <p:nvPr>
            <p:ph type="title"/>
          </p:nvPr>
        </p:nvSpPr>
        <p:spPr>
          <a:xfrm>
            <a:off x="468313" y="0"/>
            <a:ext cx="8675687" cy="13716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b="1" lang="en-US" sz="3600"/>
              <a:t>Consumer-to-Consumer E-commerce</a:t>
            </a:r>
            <a:endParaRPr b="1" sz="3600"/>
          </a:p>
        </p:txBody>
      </p:sp>
      <p:sp>
        <p:nvSpPr>
          <p:cNvPr id="434" name="Google Shape;434;p48"/>
          <p:cNvSpPr txBox="1"/>
          <p:nvPr>
            <p:ph idx="1" type="body"/>
          </p:nvPr>
        </p:nvSpPr>
        <p:spPr>
          <a:xfrm>
            <a:off x="609600" y="1600200"/>
            <a:ext cx="8153400" cy="4876800"/>
          </a:xfrm>
          <a:prstGeom prst="rect">
            <a:avLst/>
          </a:prstGeom>
          <a:noFill/>
          <a:ln>
            <a:noFill/>
          </a:ln>
        </p:spPr>
        <p:txBody>
          <a:bodyPr anchorCtr="0" anchor="t" bIns="46025" lIns="92075" spcFirstLastPara="1" rIns="92075" wrap="square" tIns="46025">
            <a:noAutofit/>
          </a:bodyPr>
          <a:lstStyle/>
          <a:p>
            <a:pPr indent="-609600" lvl="0" marL="609600" rtl="0" algn="l">
              <a:lnSpc>
                <a:spcPct val="90000"/>
              </a:lnSpc>
              <a:spcBef>
                <a:spcPts val="0"/>
              </a:spcBef>
              <a:spcAft>
                <a:spcPts val="0"/>
              </a:spcAft>
              <a:buClr>
                <a:schemeClr val="dk2"/>
              </a:buClr>
              <a:buSzPts val="2006"/>
              <a:buFont typeface="Noto Sans Symbols"/>
              <a:buChar char="▪"/>
            </a:pPr>
            <a:r>
              <a:rPr b="1" lang="en-US" sz="3400">
                <a:solidFill>
                  <a:schemeClr val="dk2"/>
                </a:solidFill>
              </a:rPr>
              <a:t>Provide a way for consumers to sell to each other</a:t>
            </a:r>
            <a:endParaRPr b="1" sz="3400">
              <a:solidFill>
                <a:schemeClr val="dk2"/>
              </a:solidFill>
            </a:endParaRPr>
          </a:p>
          <a:p>
            <a:pPr indent="-609600" lvl="0" marL="609600" rtl="0" algn="l">
              <a:lnSpc>
                <a:spcPct val="90000"/>
              </a:lnSpc>
              <a:spcBef>
                <a:spcPts val="680"/>
              </a:spcBef>
              <a:spcAft>
                <a:spcPts val="0"/>
              </a:spcAft>
              <a:buClr>
                <a:schemeClr val="dk2"/>
              </a:buClr>
              <a:buSzPts val="2006"/>
              <a:buFont typeface="Noto Sans Symbols"/>
              <a:buChar char="▪"/>
            </a:pPr>
            <a:r>
              <a:rPr b="1" lang="en-US" sz="3400">
                <a:solidFill>
                  <a:schemeClr val="dk2"/>
                </a:solidFill>
              </a:rPr>
              <a:t>Estimated $5 billion market</a:t>
            </a:r>
            <a:endParaRPr b="1" sz="3400">
              <a:solidFill>
                <a:schemeClr val="dk2"/>
              </a:solidFill>
            </a:endParaRPr>
          </a:p>
          <a:p>
            <a:pPr indent="-609600" lvl="0" marL="609600" rtl="0" algn="l">
              <a:lnSpc>
                <a:spcPct val="90000"/>
              </a:lnSpc>
              <a:spcBef>
                <a:spcPts val="680"/>
              </a:spcBef>
              <a:spcAft>
                <a:spcPts val="0"/>
              </a:spcAft>
              <a:buClr>
                <a:schemeClr val="dk2"/>
              </a:buClr>
              <a:buSzPts val="2006"/>
              <a:buFont typeface="Noto Sans Symbols"/>
              <a:buChar char="▪"/>
            </a:pPr>
            <a:r>
              <a:rPr b="1" lang="en-US" sz="3400">
                <a:solidFill>
                  <a:schemeClr val="dk2"/>
                </a:solidFill>
              </a:rPr>
              <a:t>Consumer:</a:t>
            </a:r>
            <a:endParaRPr b="1" sz="3600">
              <a:solidFill>
                <a:schemeClr val="dk2"/>
              </a:solidFill>
            </a:endParaRPr>
          </a:p>
          <a:p>
            <a:pPr indent="-266700" lvl="1" marL="990600" rtl="0" algn="l">
              <a:lnSpc>
                <a:spcPct val="90000"/>
              </a:lnSpc>
              <a:spcBef>
                <a:spcPts val="640"/>
              </a:spcBef>
              <a:spcAft>
                <a:spcPts val="0"/>
              </a:spcAft>
              <a:buClr>
                <a:schemeClr val="dk2"/>
              </a:buClr>
              <a:buSzPts val="3200"/>
              <a:buFont typeface="Noto Sans Symbols"/>
              <a:buChar char="▪"/>
            </a:pPr>
            <a:r>
              <a:rPr b="1" lang="en-US" sz="3200">
                <a:solidFill>
                  <a:schemeClr val="dk2"/>
                </a:solidFill>
              </a:rPr>
              <a:t>prepares the product for market</a:t>
            </a:r>
            <a:endParaRPr b="1" sz="3200">
              <a:solidFill>
                <a:schemeClr val="dk2"/>
              </a:solidFill>
            </a:endParaRPr>
          </a:p>
          <a:p>
            <a:pPr indent="-266700" lvl="1" marL="990600" rtl="0" algn="l">
              <a:lnSpc>
                <a:spcPct val="90000"/>
              </a:lnSpc>
              <a:spcBef>
                <a:spcPts val="640"/>
              </a:spcBef>
              <a:spcAft>
                <a:spcPts val="0"/>
              </a:spcAft>
              <a:buClr>
                <a:schemeClr val="dk2"/>
              </a:buClr>
              <a:buSzPts val="3200"/>
              <a:buFont typeface="Noto Sans Symbols"/>
              <a:buChar char="▪"/>
            </a:pPr>
            <a:r>
              <a:rPr b="1" lang="en-US" sz="3200">
                <a:solidFill>
                  <a:schemeClr val="dk2"/>
                </a:solidFill>
              </a:rPr>
              <a:t>places the product for auction or sale</a:t>
            </a:r>
            <a:endParaRPr b="1" sz="3200">
              <a:solidFill>
                <a:schemeClr val="dk2"/>
              </a:solidFill>
            </a:endParaRPr>
          </a:p>
          <a:p>
            <a:pPr indent="-266700" lvl="1" marL="990600" rtl="0" algn="l">
              <a:lnSpc>
                <a:spcPct val="90000"/>
              </a:lnSpc>
              <a:spcBef>
                <a:spcPts val="640"/>
              </a:spcBef>
              <a:spcAft>
                <a:spcPts val="0"/>
              </a:spcAft>
              <a:buClr>
                <a:schemeClr val="dk2"/>
              </a:buClr>
              <a:buSzPts val="3200"/>
              <a:buFont typeface="Noto Sans Symbols"/>
              <a:buChar char="▪"/>
            </a:pPr>
            <a:r>
              <a:rPr b="1" lang="en-US" sz="3200">
                <a:solidFill>
                  <a:schemeClr val="dk2"/>
                </a:solidFill>
              </a:rPr>
              <a:t>relies on market maker to provide catalog, search engine, and transaction clearing capabilities</a:t>
            </a:r>
            <a:endParaRPr b="1" sz="3200">
              <a:solidFill>
                <a:schemeClr val="dk2"/>
              </a:solidFill>
            </a:endParaRPr>
          </a:p>
        </p:txBody>
      </p:sp>
      <p:sp>
        <p:nvSpPr>
          <p:cNvPr id="435" name="Google Shape;435;p48"/>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436" name="Google Shape;436;p48"/>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9"/>
          <p:cNvSpPr txBox="1"/>
          <p:nvPr>
            <p:ph type="title"/>
          </p:nvPr>
        </p:nvSpPr>
        <p:spPr>
          <a:xfrm>
            <a:off x="468313" y="0"/>
            <a:ext cx="8229600" cy="13716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b="1" lang="en-US"/>
              <a:t>Peer-to-Peer E-commerce</a:t>
            </a:r>
            <a:endParaRPr b="1"/>
          </a:p>
        </p:txBody>
      </p:sp>
      <p:sp>
        <p:nvSpPr>
          <p:cNvPr id="443" name="Google Shape;443;p49"/>
          <p:cNvSpPr txBox="1"/>
          <p:nvPr>
            <p:ph idx="1" type="body"/>
          </p:nvPr>
        </p:nvSpPr>
        <p:spPr>
          <a:xfrm>
            <a:off x="609600" y="1600200"/>
            <a:ext cx="8153400" cy="4876800"/>
          </a:xfrm>
          <a:prstGeom prst="rect">
            <a:avLst/>
          </a:prstGeom>
          <a:noFill/>
          <a:ln>
            <a:noFill/>
          </a:ln>
        </p:spPr>
        <p:txBody>
          <a:bodyPr anchorCtr="0" anchor="t" bIns="46025" lIns="92075" spcFirstLastPara="1" rIns="92075" wrap="square" tIns="46025">
            <a:noAutofit/>
          </a:bodyPr>
          <a:lstStyle/>
          <a:p>
            <a:pPr indent="-609600" lvl="0" marL="609600" rtl="0" algn="l">
              <a:spcBef>
                <a:spcPts val="0"/>
              </a:spcBef>
              <a:spcAft>
                <a:spcPts val="0"/>
              </a:spcAft>
              <a:buClr>
                <a:schemeClr val="dk2"/>
              </a:buClr>
              <a:buSzPts val="2124"/>
              <a:buFont typeface="Noto Sans Symbols"/>
              <a:buChar char="▪"/>
            </a:pPr>
            <a:r>
              <a:rPr b="1" lang="en-US" sz="3600">
                <a:solidFill>
                  <a:schemeClr val="dk2"/>
                </a:solidFill>
              </a:rPr>
              <a:t>Enables Internet users to share files and computer resources</a:t>
            </a:r>
            <a:endParaRPr b="1" sz="3600">
              <a:solidFill>
                <a:schemeClr val="dk2"/>
              </a:solidFill>
            </a:endParaRPr>
          </a:p>
          <a:p>
            <a:pPr indent="-609600" lvl="0" marL="609600" rtl="0" algn="l">
              <a:spcBef>
                <a:spcPts val="720"/>
              </a:spcBef>
              <a:spcAft>
                <a:spcPts val="0"/>
              </a:spcAft>
              <a:buClr>
                <a:schemeClr val="dk2"/>
              </a:buClr>
              <a:buSzPts val="2124"/>
              <a:buFont typeface="Noto Sans Symbols"/>
              <a:buChar char="▪"/>
            </a:pPr>
            <a:r>
              <a:rPr b="1" lang="en-US" sz="3600">
                <a:solidFill>
                  <a:schemeClr val="dk2"/>
                </a:solidFill>
              </a:rPr>
              <a:t>Napster (early example)</a:t>
            </a:r>
            <a:endParaRPr b="1" sz="3600">
              <a:solidFill>
                <a:schemeClr val="dk2"/>
              </a:solidFill>
            </a:endParaRPr>
          </a:p>
          <a:p>
            <a:pPr indent="-609600" lvl="0" marL="609600" rtl="0" algn="l">
              <a:spcBef>
                <a:spcPts val="720"/>
              </a:spcBef>
              <a:spcAft>
                <a:spcPts val="0"/>
              </a:spcAft>
              <a:buClr>
                <a:schemeClr val="dk2"/>
              </a:buClr>
              <a:buSzPts val="2124"/>
              <a:buFont typeface="Noto Sans Symbols"/>
              <a:buChar char="▪"/>
            </a:pPr>
            <a:r>
              <a:rPr b="1" lang="en-US" sz="3600">
                <a:solidFill>
                  <a:schemeClr val="dk2"/>
                </a:solidFill>
              </a:rPr>
              <a:t>Skype (more modern and successful example) </a:t>
            </a:r>
            <a:endParaRPr b="1" sz="3600">
              <a:solidFill>
                <a:schemeClr val="dk2"/>
              </a:solidFill>
            </a:endParaRPr>
          </a:p>
        </p:txBody>
      </p:sp>
      <p:sp>
        <p:nvSpPr>
          <p:cNvPr id="444" name="Google Shape;444;p49"/>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445" name="Google Shape;445;p49"/>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Features of E-commerce</a:t>
            </a:r>
            <a:endParaRPr/>
          </a:p>
        </p:txBody>
      </p:sp>
      <p:sp>
        <p:nvSpPr>
          <p:cNvPr id="117" name="Google Shape;117;p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t>Personalization/customization : Allow merchants to target their marketing msg to people based on their interest and past history. Allow merchant to change the product or services to match it with purchasing behavior and preferences of consumer.</a:t>
            </a:r>
            <a:endParaRPr sz="2800"/>
          </a:p>
          <a:p>
            <a:pPr indent="-342900" lvl="0" marL="342900" rtl="0" algn="l">
              <a:spcBef>
                <a:spcPts val="560"/>
              </a:spcBef>
              <a:spcAft>
                <a:spcPts val="0"/>
              </a:spcAft>
              <a:buClr>
                <a:schemeClr val="dk1"/>
              </a:buClr>
              <a:buSzPts val="2800"/>
              <a:buFont typeface="Times New Roman"/>
              <a:buChar char="•"/>
            </a:pPr>
            <a:r>
              <a:rPr lang="en-US" sz="2800"/>
              <a:t>Social Networking : Ecommerce players have partnered with social media n/w sites to allow users to share content and to deploy to companys emarketing systems.</a:t>
            </a:r>
            <a:endParaRPr sz="2800"/>
          </a:p>
        </p:txBody>
      </p:sp>
      <p:sp>
        <p:nvSpPr>
          <p:cNvPr id="118" name="Google Shape;118;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0"/>
          <p:cNvSpPr txBox="1"/>
          <p:nvPr>
            <p:ph type="title"/>
          </p:nvPr>
        </p:nvSpPr>
        <p:spPr>
          <a:xfrm>
            <a:off x="468313" y="0"/>
            <a:ext cx="8229600" cy="13716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b="1" lang="en-US"/>
              <a:t>Mobile E-commerce</a:t>
            </a:r>
            <a:endParaRPr b="1"/>
          </a:p>
        </p:txBody>
      </p:sp>
      <p:sp>
        <p:nvSpPr>
          <p:cNvPr id="452" name="Google Shape;452;p50"/>
          <p:cNvSpPr txBox="1"/>
          <p:nvPr>
            <p:ph idx="1" type="body"/>
          </p:nvPr>
        </p:nvSpPr>
        <p:spPr>
          <a:xfrm>
            <a:off x="609600" y="1600200"/>
            <a:ext cx="8153400" cy="4876800"/>
          </a:xfrm>
          <a:prstGeom prst="rect">
            <a:avLst/>
          </a:prstGeom>
          <a:noFill/>
          <a:ln>
            <a:noFill/>
          </a:ln>
        </p:spPr>
        <p:txBody>
          <a:bodyPr anchorCtr="0" anchor="t" bIns="46025" lIns="92075" spcFirstLastPara="1" rIns="92075" wrap="square" tIns="46025">
            <a:noAutofit/>
          </a:bodyPr>
          <a:lstStyle/>
          <a:p>
            <a:pPr indent="-609600" lvl="0" marL="609600" rtl="0" algn="l">
              <a:spcBef>
                <a:spcPts val="0"/>
              </a:spcBef>
              <a:spcAft>
                <a:spcPts val="0"/>
              </a:spcAft>
              <a:buClr>
                <a:schemeClr val="dk2"/>
              </a:buClr>
              <a:buSzPts val="2124"/>
              <a:buFont typeface="Noto Sans Symbols"/>
              <a:buChar char="▪"/>
            </a:pPr>
            <a:r>
              <a:rPr b="1" lang="en-US" sz="3600">
                <a:solidFill>
                  <a:schemeClr val="dk2"/>
                </a:solidFill>
              </a:rPr>
              <a:t>Wireless digital devices enable transactions on the Web</a:t>
            </a:r>
            <a:endParaRPr b="1" sz="3600">
              <a:solidFill>
                <a:schemeClr val="dk2"/>
              </a:solidFill>
            </a:endParaRPr>
          </a:p>
          <a:p>
            <a:pPr indent="-609600" lvl="0" marL="609600" rtl="0" algn="l">
              <a:spcBef>
                <a:spcPts val="720"/>
              </a:spcBef>
              <a:spcAft>
                <a:spcPts val="0"/>
              </a:spcAft>
              <a:buClr>
                <a:schemeClr val="dk2"/>
              </a:buClr>
              <a:buSzPts val="2124"/>
              <a:buFont typeface="Noto Sans Symbols"/>
              <a:buChar char="▪"/>
            </a:pPr>
            <a:r>
              <a:rPr b="1" lang="en-US" sz="3600">
                <a:solidFill>
                  <a:schemeClr val="dk2"/>
                </a:solidFill>
              </a:rPr>
              <a:t>Uses personal digital assistants (PDAs) to connect</a:t>
            </a:r>
            <a:endParaRPr b="1" sz="3600">
              <a:solidFill>
                <a:schemeClr val="dk2"/>
              </a:solidFill>
            </a:endParaRPr>
          </a:p>
          <a:p>
            <a:pPr indent="-609600" lvl="0" marL="609600" rtl="0" algn="l">
              <a:spcBef>
                <a:spcPts val="720"/>
              </a:spcBef>
              <a:spcAft>
                <a:spcPts val="0"/>
              </a:spcAft>
              <a:buClr>
                <a:schemeClr val="dk2"/>
              </a:buClr>
              <a:buSzPts val="2124"/>
              <a:buFont typeface="Noto Sans Symbols"/>
              <a:buChar char="▪"/>
            </a:pPr>
            <a:r>
              <a:rPr b="1" lang="en-US" sz="3600">
                <a:solidFill>
                  <a:schemeClr val="dk2"/>
                </a:solidFill>
              </a:rPr>
              <a:t>Used most widely in Japan and Europe </a:t>
            </a:r>
            <a:endParaRPr b="1" sz="3600">
              <a:solidFill>
                <a:schemeClr val="dk2"/>
              </a:solidFill>
            </a:endParaRPr>
          </a:p>
        </p:txBody>
      </p:sp>
      <p:sp>
        <p:nvSpPr>
          <p:cNvPr id="453" name="Google Shape;453;p50"/>
          <p:cNvSpPr txBox="1"/>
          <p:nvPr>
            <p:ph idx="11" type="ftr"/>
          </p:nvPr>
        </p:nvSpPr>
        <p:spPr>
          <a:xfrm>
            <a:off x="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Times New Roman"/>
              <a:buNone/>
            </a:pPr>
            <a:r>
              <a:rPr lang="en-US" sz="1400"/>
              <a:t>Introduction to e-commerce - G53DDB</a:t>
            </a:r>
            <a:endParaRPr sz="1400"/>
          </a:p>
        </p:txBody>
      </p:sp>
      <p:sp>
        <p:nvSpPr>
          <p:cNvPr id="454" name="Google Shape;454;p50"/>
          <p:cNvSpPr txBox="1"/>
          <p:nvPr>
            <p:ph idx="12" type="sldNum"/>
          </p:nvPr>
        </p:nvSpPr>
        <p:spPr>
          <a:xfrm>
            <a:off x="7010400" y="6248400"/>
            <a:ext cx="21336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381000" y="228600"/>
            <a:ext cx="8458200" cy="1295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a:t>Difference Between Traditional Commerce and e-Commerce</a:t>
            </a:r>
            <a:br>
              <a:rPr lang="en-US"/>
            </a:br>
            <a:endParaRPr/>
          </a:p>
        </p:txBody>
      </p:sp>
      <p:graphicFrame>
        <p:nvGraphicFramePr>
          <p:cNvPr id="460" name="Google Shape;460;p51"/>
          <p:cNvGraphicFramePr/>
          <p:nvPr/>
        </p:nvGraphicFramePr>
        <p:xfrm>
          <a:off x="685800" y="1981200"/>
          <a:ext cx="3000000" cy="3000000"/>
        </p:xfrm>
        <a:graphic>
          <a:graphicData uri="http://schemas.openxmlformats.org/drawingml/2006/table">
            <a:tbl>
              <a:tblPr bandRow="1" firstRow="1">
                <a:noFill/>
                <a:tableStyleId>{3DE0CF58-5EBD-46B9-A53A-BA2CDBF63972}</a:tableStyleId>
              </a:tblPr>
              <a:tblGrid>
                <a:gridCol w="2590800"/>
                <a:gridCol w="2590800"/>
                <a:gridCol w="2590800"/>
              </a:tblGrid>
              <a:tr h="701075">
                <a:tc>
                  <a:txBody>
                    <a:bodyPr/>
                    <a:lstStyle/>
                    <a:p>
                      <a:pPr indent="0" lvl="0" marL="0" marR="0" rtl="0" algn="ctr">
                        <a:spcBef>
                          <a:spcPts val="0"/>
                        </a:spcBef>
                        <a:spcAft>
                          <a:spcPts val="0"/>
                        </a:spcAft>
                        <a:buNone/>
                      </a:pPr>
                      <a:r>
                        <a:rPr b="1" lang="en-US" sz="1800" u="none" cap="none" strike="noStrike"/>
                        <a:t>BASIS FOR COMPARISON</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TRADITIONAL COMMERCE</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E-COMMERCE</a:t>
                      </a:r>
                      <a:endParaRPr b="1" sz="1800" u="none" cap="none" strike="noStrike"/>
                    </a:p>
                  </a:txBody>
                  <a:tcPr marT="76200" marB="76200" marR="76200" marL="76200" anchor="ctr"/>
                </a:tc>
              </a:tr>
              <a:tr h="2347100">
                <a:tc>
                  <a:txBody>
                    <a:bodyPr/>
                    <a:lstStyle/>
                    <a:p>
                      <a:pPr indent="0" lvl="0" marL="0" marR="0" rtl="0" algn="l">
                        <a:spcBef>
                          <a:spcPts val="0"/>
                        </a:spcBef>
                        <a:spcAft>
                          <a:spcPts val="0"/>
                        </a:spcAft>
                        <a:buNone/>
                      </a:pPr>
                      <a:r>
                        <a:rPr lang="en-US" sz="1800" u="none" cap="none" strike="noStrike"/>
                        <a:t>Meaning</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Traditional commerce is a branch of business which focuses on the exchange of products and services, and includes all those activities which encourages exchange, in some way or the other.</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e-Commerce means carryng out commercial transactions or exchange of information, electronically on the internet.</a:t>
                      </a:r>
                      <a:endParaRPr sz="1800" u="none" cap="none" strike="noStrike"/>
                    </a:p>
                  </a:txBody>
                  <a:tcPr marT="76200" marB="76200" marR="76200" marL="76200"/>
                </a:tc>
              </a:tr>
              <a:tr h="701075">
                <a:tc>
                  <a:txBody>
                    <a:bodyPr/>
                    <a:lstStyle/>
                    <a:p>
                      <a:pPr indent="0" lvl="0" marL="0" marR="0" rtl="0" algn="l">
                        <a:spcBef>
                          <a:spcPts val="0"/>
                        </a:spcBef>
                        <a:spcAft>
                          <a:spcPts val="0"/>
                        </a:spcAft>
                        <a:buNone/>
                      </a:pPr>
                      <a:r>
                        <a:rPr lang="en-US" sz="1800" u="none" cap="none" strike="noStrike"/>
                        <a:t>Processing of Transactions</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Manual</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Automatic</a:t>
                      </a:r>
                      <a:endParaRPr sz="1800" u="none" cap="none" strike="noStrike"/>
                    </a:p>
                  </a:txBody>
                  <a:tcPr marT="76200" marB="76200" marR="76200" marL="76200"/>
                </a:tc>
              </a:tr>
              <a:tr h="426750">
                <a:tc>
                  <a:txBody>
                    <a:bodyPr/>
                    <a:lstStyle/>
                    <a:p>
                      <a:pPr indent="0" lvl="0" marL="0" marR="0" rtl="0" algn="l">
                        <a:spcBef>
                          <a:spcPts val="0"/>
                        </a:spcBef>
                        <a:spcAft>
                          <a:spcPts val="0"/>
                        </a:spcAft>
                        <a:buNone/>
                      </a:pPr>
                      <a:r>
                        <a:rPr lang="en-US" sz="1800" u="none" cap="none" strike="noStrike"/>
                        <a:t>Accessibility</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Limited Time</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24×7×365</a:t>
                      </a:r>
                      <a:endParaRPr sz="1800" u="none" cap="none" strike="noStrike"/>
                    </a:p>
                  </a:txBody>
                  <a:tcPr marT="76200" marB="76200" marR="76200" marL="76200"/>
                </a:tc>
              </a:tr>
              <a:tr h="975425">
                <a:tc>
                  <a:txBody>
                    <a:bodyPr/>
                    <a:lstStyle/>
                    <a:p>
                      <a:pPr indent="0" lvl="0" marL="0" marR="0" rtl="0" algn="l">
                        <a:spcBef>
                          <a:spcPts val="0"/>
                        </a:spcBef>
                        <a:spcAft>
                          <a:spcPts val="0"/>
                        </a:spcAft>
                        <a:buNone/>
                      </a:pPr>
                      <a:r>
                        <a:rPr lang="en-US" sz="1800" u="none" cap="none" strike="noStrike"/>
                        <a:t>Physical inspection</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Goods can be inspected physically before purchase.</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Goods cannot be inspected physically before purchase.</a:t>
                      </a:r>
                      <a:endParaRPr sz="1800" u="none" cap="none" strike="noStrike"/>
                    </a:p>
                  </a:txBody>
                  <a:tcPr marT="76200" marB="76200" marR="76200" marL="76200"/>
                </a:tc>
              </a:tr>
            </a:tbl>
          </a:graphicData>
        </a:graphic>
      </p:graphicFrame>
      <p:sp>
        <p:nvSpPr>
          <p:cNvPr id="461" name="Google Shape;461;p5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Difference Between Traditional Commerce and e-Commerce</a:t>
            </a:r>
            <a:endParaRPr/>
          </a:p>
        </p:txBody>
      </p:sp>
      <p:sp>
        <p:nvSpPr>
          <p:cNvPr id="467" name="Google Shape;467;p5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Times New Roman"/>
              <a:buNone/>
            </a:pPr>
            <a:r>
              <a:t/>
            </a:r>
            <a:endParaRPr b="1"/>
          </a:p>
          <a:p>
            <a:pPr indent="-139700" lvl="0" marL="342900" rtl="0" algn="l">
              <a:spcBef>
                <a:spcPts val="640"/>
              </a:spcBef>
              <a:spcAft>
                <a:spcPts val="0"/>
              </a:spcAft>
              <a:buClr>
                <a:schemeClr val="dk1"/>
              </a:buClr>
              <a:buSzPts val="3200"/>
              <a:buFont typeface="Times New Roman"/>
              <a:buNone/>
            </a:pPr>
            <a:r>
              <a:t/>
            </a:r>
            <a:endParaRPr b="1"/>
          </a:p>
          <a:p>
            <a:pPr indent="-139700" lvl="0" marL="342900" rtl="0" algn="l">
              <a:spcBef>
                <a:spcPts val="640"/>
              </a:spcBef>
              <a:spcAft>
                <a:spcPts val="0"/>
              </a:spcAft>
              <a:buClr>
                <a:schemeClr val="dk1"/>
              </a:buClr>
              <a:buSzPts val="3200"/>
              <a:buFont typeface="Times New Roman"/>
              <a:buNone/>
            </a:pPr>
            <a:r>
              <a:t/>
            </a:r>
            <a:endParaRPr b="1"/>
          </a:p>
          <a:p>
            <a:pPr indent="-139700" lvl="0" marL="342900" rtl="0" algn="l">
              <a:spcBef>
                <a:spcPts val="640"/>
              </a:spcBef>
              <a:spcAft>
                <a:spcPts val="0"/>
              </a:spcAft>
              <a:buClr>
                <a:schemeClr val="dk1"/>
              </a:buClr>
              <a:buSzPts val="3200"/>
              <a:buFont typeface="Times New Roman"/>
              <a:buNone/>
            </a:pPr>
            <a:r>
              <a:t/>
            </a:r>
            <a:endParaRPr b="1"/>
          </a:p>
          <a:p>
            <a:pPr indent="-139700" lvl="0" marL="342900" rtl="0" algn="l">
              <a:spcBef>
                <a:spcPts val="640"/>
              </a:spcBef>
              <a:spcAft>
                <a:spcPts val="0"/>
              </a:spcAft>
              <a:buClr>
                <a:schemeClr val="dk1"/>
              </a:buClr>
              <a:buSzPts val="3200"/>
              <a:buFont typeface="Times New Roman"/>
              <a:buNone/>
            </a:pPr>
            <a:r>
              <a:t/>
            </a:r>
            <a:endParaRPr b="1"/>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b="1"/>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139700" lvl="0" marL="342900" rtl="0" algn="l">
              <a:spcBef>
                <a:spcPts val="640"/>
              </a:spcBef>
              <a:spcAft>
                <a:spcPts val="0"/>
              </a:spcAft>
              <a:buClr>
                <a:schemeClr val="dk1"/>
              </a:buClr>
              <a:buSzPts val="3200"/>
              <a:buFont typeface="Times New Roman"/>
              <a:buNone/>
            </a:pPr>
            <a:r>
              <a:t/>
            </a:r>
            <a:endParaRPr/>
          </a:p>
          <a:p>
            <a:pPr indent="-342900" lvl="0" marL="342900" rtl="0" algn="l">
              <a:spcBef>
                <a:spcPts val="640"/>
              </a:spcBef>
              <a:spcAft>
                <a:spcPts val="0"/>
              </a:spcAft>
              <a:buClr>
                <a:schemeClr val="dk1"/>
              </a:buClr>
              <a:buSzPts val="3200"/>
              <a:buFont typeface="Times New Roman"/>
              <a:buNone/>
            </a:pPr>
            <a:r>
              <a:t/>
            </a:r>
            <a:endParaRPr/>
          </a:p>
        </p:txBody>
      </p:sp>
      <p:sp>
        <p:nvSpPr>
          <p:cNvPr id="468" name="Google Shape;468;p5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graphicFrame>
        <p:nvGraphicFramePr>
          <p:cNvPr id="469" name="Google Shape;469;p52"/>
          <p:cNvGraphicFramePr/>
          <p:nvPr/>
        </p:nvGraphicFramePr>
        <p:xfrm>
          <a:off x="1600200" y="2667000"/>
          <a:ext cx="3000000" cy="3000000"/>
        </p:xfrm>
        <a:graphic>
          <a:graphicData uri="http://schemas.openxmlformats.org/drawingml/2006/table">
            <a:tbl>
              <a:tblPr bandRow="1" firstRow="1">
                <a:noFill/>
                <a:tableStyleId>{3DE0CF58-5EBD-46B9-A53A-BA2CDBF63972}</a:tableStyleId>
              </a:tblPr>
              <a:tblGrid>
                <a:gridCol w="2032000"/>
                <a:gridCol w="2032000"/>
                <a:gridCol w="2032000"/>
              </a:tblGrid>
              <a:tr h="701100">
                <a:tc>
                  <a:txBody>
                    <a:bodyPr/>
                    <a:lstStyle/>
                    <a:p>
                      <a:pPr indent="0" lvl="0" marL="0" marR="0" rtl="0" algn="ctr">
                        <a:spcBef>
                          <a:spcPts val="0"/>
                        </a:spcBef>
                        <a:spcAft>
                          <a:spcPts val="0"/>
                        </a:spcAft>
                        <a:buNone/>
                      </a:pPr>
                      <a:r>
                        <a:rPr b="1" lang="en-US" sz="1800" u="none" cap="none" strike="noStrike"/>
                        <a:t>BASIS FOR COMPARISON</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TRADITIONAL COMMERCE</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E-COMMERCE</a:t>
                      </a:r>
                      <a:endParaRPr b="1" sz="1800" u="none" cap="none" strike="noStrike"/>
                    </a:p>
                  </a:txBody>
                  <a:tcPr marT="76200" marB="76200" marR="76200" marL="76200" anchor="ctr"/>
                </a:tc>
              </a:tr>
              <a:tr h="701100">
                <a:tc>
                  <a:txBody>
                    <a:bodyPr/>
                    <a:lstStyle/>
                    <a:p>
                      <a:pPr indent="0" lvl="0" marL="0" marR="0" rtl="0" algn="l">
                        <a:spcBef>
                          <a:spcPts val="0"/>
                        </a:spcBef>
                        <a:spcAft>
                          <a:spcPts val="0"/>
                        </a:spcAft>
                        <a:buNone/>
                      </a:pPr>
                      <a:r>
                        <a:rPr lang="en-US" sz="1800" u="none" cap="none" strike="noStrike"/>
                        <a:t>Customer interaction</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Face-to-face</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Screen-to-face</a:t>
                      </a:r>
                      <a:endParaRPr sz="1800" u="none" cap="none" strike="noStrike"/>
                    </a:p>
                  </a:txBody>
                  <a:tcPr marT="76200" marB="76200" marR="76200" marL="76200"/>
                </a:tc>
              </a:tr>
              <a:tr h="701100">
                <a:tc>
                  <a:txBody>
                    <a:bodyPr/>
                    <a:lstStyle/>
                    <a:p>
                      <a:pPr indent="0" lvl="0" marL="0" marR="0" rtl="0" algn="l">
                        <a:spcBef>
                          <a:spcPts val="0"/>
                        </a:spcBef>
                        <a:spcAft>
                          <a:spcPts val="0"/>
                        </a:spcAft>
                        <a:buNone/>
                      </a:pPr>
                      <a:r>
                        <a:rPr lang="en-US" sz="1800" u="none" cap="none" strike="noStrike"/>
                        <a:t>Scope of business</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Limited to particular area.</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Worldwide reach</a:t>
                      </a:r>
                      <a:endParaRPr sz="1800" u="none" cap="none" strike="noStrike"/>
                    </a:p>
                  </a:txBody>
                  <a:tcPr marT="76200" marB="76200" marR="76200" marL="76200"/>
                </a:tc>
              </a:tr>
              <a:tr h="1249775">
                <a:tc>
                  <a:txBody>
                    <a:bodyPr/>
                    <a:lstStyle/>
                    <a:p>
                      <a:pPr indent="0" lvl="0" marL="0" marR="0" rtl="0" algn="l">
                        <a:spcBef>
                          <a:spcPts val="0"/>
                        </a:spcBef>
                        <a:spcAft>
                          <a:spcPts val="0"/>
                        </a:spcAft>
                        <a:buNone/>
                      </a:pPr>
                      <a:r>
                        <a:rPr lang="en-US" sz="1800" u="none" cap="none" strike="noStrike"/>
                        <a:t>Information exchange</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No uniform platform for exchange of information.</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Provides a uniform platform for information exchange.</a:t>
                      </a:r>
                      <a:endParaRPr sz="1800" u="none" cap="none" strike="noStrike"/>
                    </a:p>
                  </a:txBody>
                  <a:tcPr marT="76200" marB="76200" marR="76200" marL="76200"/>
                </a:tc>
              </a:tr>
              <a:tr h="426750">
                <a:tc>
                  <a:txBody>
                    <a:bodyPr/>
                    <a:lstStyle/>
                    <a:p>
                      <a:pPr indent="0" lvl="0" marL="0" marR="0" rtl="0" algn="l">
                        <a:spcBef>
                          <a:spcPts val="0"/>
                        </a:spcBef>
                        <a:spcAft>
                          <a:spcPts val="0"/>
                        </a:spcAft>
                        <a:buNone/>
                      </a:pPr>
                      <a:r>
                        <a:rPr lang="en-US" sz="1800" u="none" cap="none" strike="noStrike"/>
                        <a:t>Resource focus</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Supply side</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Demand side</a:t>
                      </a:r>
                      <a:endParaRPr sz="1800" u="none" cap="none" strike="noStrike"/>
                    </a:p>
                  </a:txBody>
                  <a:tcPr marT="76200" marB="76200" marR="76200" marL="7620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Difference Between Traditional Commerce and e-Commerce</a:t>
            </a:r>
            <a:endParaRPr/>
          </a:p>
        </p:txBody>
      </p:sp>
      <p:graphicFrame>
        <p:nvGraphicFramePr>
          <p:cNvPr id="475" name="Google Shape;475;p53"/>
          <p:cNvGraphicFramePr/>
          <p:nvPr/>
        </p:nvGraphicFramePr>
        <p:xfrm>
          <a:off x="685800" y="1981200"/>
          <a:ext cx="3000000" cy="3000000"/>
        </p:xfrm>
        <a:graphic>
          <a:graphicData uri="http://schemas.openxmlformats.org/drawingml/2006/table">
            <a:tbl>
              <a:tblPr bandRow="1" firstRow="1">
                <a:noFill/>
                <a:tableStyleId>{3DE0CF58-5EBD-46B9-A53A-BA2CDBF63972}</a:tableStyleId>
              </a:tblPr>
              <a:tblGrid>
                <a:gridCol w="1943100"/>
                <a:gridCol w="1943100"/>
                <a:gridCol w="1943100"/>
              </a:tblGrid>
              <a:tr h="700975">
                <a:tc>
                  <a:txBody>
                    <a:bodyPr/>
                    <a:lstStyle/>
                    <a:p>
                      <a:pPr indent="0" lvl="0" marL="0" marR="0" rtl="0" algn="ctr">
                        <a:spcBef>
                          <a:spcPts val="0"/>
                        </a:spcBef>
                        <a:spcAft>
                          <a:spcPts val="0"/>
                        </a:spcAft>
                        <a:buNone/>
                      </a:pPr>
                      <a:r>
                        <a:rPr b="1" lang="en-US" sz="1800" u="none" cap="none" strike="noStrike"/>
                        <a:t>BASIS FOR COMPARISON</a:t>
                      </a:r>
                      <a:endParaRPr b="1" sz="1800" u="none" cap="none" strike="noStrike"/>
                    </a:p>
                  </a:txBody>
                  <a:tcPr marT="76175" marB="76175" marR="76200" marL="76200" anchor="ctr"/>
                </a:tc>
                <a:tc>
                  <a:txBody>
                    <a:bodyPr/>
                    <a:lstStyle/>
                    <a:p>
                      <a:pPr indent="0" lvl="0" marL="0" marR="0" rtl="0" algn="ctr">
                        <a:spcBef>
                          <a:spcPts val="0"/>
                        </a:spcBef>
                        <a:spcAft>
                          <a:spcPts val="0"/>
                        </a:spcAft>
                        <a:buNone/>
                      </a:pPr>
                      <a:r>
                        <a:rPr b="1" lang="en-US" sz="1800" u="none" cap="none" strike="noStrike"/>
                        <a:t>TRADITIONAL COMMERCE</a:t>
                      </a:r>
                      <a:endParaRPr b="1" sz="1800" u="none" cap="none" strike="noStrike"/>
                    </a:p>
                  </a:txBody>
                  <a:tcPr marT="76175" marB="76175" marR="76200" marL="76200" anchor="ctr"/>
                </a:tc>
                <a:tc>
                  <a:txBody>
                    <a:bodyPr/>
                    <a:lstStyle/>
                    <a:p>
                      <a:pPr indent="0" lvl="0" marL="0" marR="0" rtl="0" algn="ctr">
                        <a:spcBef>
                          <a:spcPts val="0"/>
                        </a:spcBef>
                        <a:spcAft>
                          <a:spcPts val="0"/>
                        </a:spcAft>
                        <a:buNone/>
                      </a:pPr>
                      <a:r>
                        <a:rPr b="1" lang="en-US" sz="1800" u="none" cap="none" strike="noStrike"/>
                        <a:t>E-COMMERCE</a:t>
                      </a:r>
                      <a:endParaRPr b="1" sz="1800" u="none" cap="none" strike="noStrike"/>
                    </a:p>
                  </a:txBody>
                  <a:tcPr marT="76175" marB="76175" marR="76200" marL="76200" anchor="ctr"/>
                </a:tc>
              </a:tr>
              <a:tr h="700975">
                <a:tc>
                  <a:txBody>
                    <a:bodyPr/>
                    <a:lstStyle/>
                    <a:p>
                      <a:pPr indent="0" lvl="0" marL="0" marR="0" rtl="0" algn="l">
                        <a:spcBef>
                          <a:spcPts val="0"/>
                        </a:spcBef>
                        <a:spcAft>
                          <a:spcPts val="0"/>
                        </a:spcAft>
                        <a:buNone/>
                      </a:pPr>
                      <a:r>
                        <a:rPr lang="en-US" sz="1800" u="none" cap="none" strike="noStrike"/>
                        <a:t>Business Relationship</a:t>
                      </a:r>
                      <a:endParaRPr sz="1800" u="none" cap="none" strike="noStrike"/>
                    </a:p>
                  </a:txBody>
                  <a:tcPr marT="76175" marB="76175" marR="76200" marL="76200"/>
                </a:tc>
                <a:tc>
                  <a:txBody>
                    <a:bodyPr/>
                    <a:lstStyle/>
                    <a:p>
                      <a:pPr indent="0" lvl="0" marL="0" marR="0" rtl="0" algn="l">
                        <a:spcBef>
                          <a:spcPts val="0"/>
                        </a:spcBef>
                        <a:spcAft>
                          <a:spcPts val="0"/>
                        </a:spcAft>
                        <a:buNone/>
                      </a:pPr>
                      <a:r>
                        <a:rPr lang="en-US" sz="1800" u="none" cap="none" strike="noStrike"/>
                        <a:t>Linear</a:t>
                      </a:r>
                      <a:endParaRPr sz="1800" u="none" cap="none" strike="noStrike"/>
                    </a:p>
                  </a:txBody>
                  <a:tcPr marT="76175" marB="76175" marR="76200" marL="76200"/>
                </a:tc>
                <a:tc>
                  <a:txBody>
                    <a:bodyPr/>
                    <a:lstStyle/>
                    <a:p>
                      <a:pPr indent="0" lvl="0" marL="0" marR="0" rtl="0" algn="l">
                        <a:spcBef>
                          <a:spcPts val="0"/>
                        </a:spcBef>
                        <a:spcAft>
                          <a:spcPts val="0"/>
                        </a:spcAft>
                        <a:buNone/>
                      </a:pPr>
                      <a:r>
                        <a:rPr lang="en-US" sz="1800" u="none" cap="none" strike="noStrike"/>
                        <a:t>End-to-end</a:t>
                      </a:r>
                      <a:endParaRPr sz="1800" u="none" cap="none" strike="noStrike"/>
                    </a:p>
                  </a:txBody>
                  <a:tcPr marT="76175" marB="76175" marR="76200" marL="76200"/>
                </a:tc>
              </a:tr>
              <a:tr h="700975">
                <a:tc>
                  <a:txBody>
                    <a:bodyPr/>
                    <a:lstStyle/>
                    <a:p>
                      <a:pPr indent="0" lvl="0" marL="0" marR="0" rtl="0" algn="l">
                        <a:spcBef>
                          <a:spcPts val="0"/>
                        </a:spcBef>
                        <a:spcAft>
                          <a:spcPts val="0"/>
                        </a:spcAft>
                        <a:buNone/>
                      </a:pPr>
                      <a:r>
                        <a:rPr lang="en-US" sz="1800" u="none" cap="none" strike="noStrike"/>
                        <a:t>Marketing</a:t>
                      </a:r>
                      <a:endParaRPr sz="1800" u="none" cap="none" strike="noStrike"/>
                    </a:p>
                  </a:txBody>
                  <a:tcPr marT="76175" marB="76175" marR="76200" marL="76200"/>
                </a:tc>
                <a:tc>
                  <a:txBody>
                    <a:bodyPr/>
                    <a:lstStyle/>
                    <a:p>
                      <a:pPr indent="0" lvl="0" marL="0" marR="0" rtl="0" algn="l">
                        <a:spcBef>
                          <a:spcPts val="0"/>
                        </a:spcBef>
                        <a:spcAft>
                          <a:spcPts val="0"/>
                        </a:spcAft>
                        <a:buNone/>
                      </a:pPr>
                      <a:r>
                        <a:rPr lang="en-US" sz="1800" u="none" cap="none" strike="noStrike"/>
                        <a:t>One way marketing</a:t>
                      </a:r>
                      <a:endParaRPr sz="1800" u="none" cap="none" strike="noStrike"/>
                    </a:p>
                  </a:txBody>
                  <a:tcPr marT="76175" marB="76175" marR="76200" marL="76200"/>
                </a:tc>
                <a:tc>
                  <a:txBody>
                    <a:bodyPr/>
                    <a:lstStyle/>
                    <a:p>
                      <a:pPr indent="0" lvl="0" marL="0" marR="0" rtl="0" algn="l">
                        <a:spcBef>
                          <a:spcPts val="0"/>
                        </a:spcBef>
                        <a:spcAft>
                          <a:spcPts val="0"/>
                        </a:spcAft>
                        <a:buNone/>
                      </a:pPr>
                      <a:r>
                        <a:rPr lang="en-US" sz="1800" u="none" cap="none" strike="noStrike"/>
                        <a:t>One-to-one marketing</a:t>
                      </a:r>
                      <a:endParaRPr sz="1800" u="none" cap="none" strike="noStrike"/>
                    </a:p>
                  </a:txBody>
                  <a:tcPr marT="76175" marB="76175" marR="76200" marL="76200"/>
                </a:tc>
              </a:tr>
              <a:tr h="700975">
                <a:tc>
                  <a:txBody>
                    <a:bodyPr/>
                    <a:lstStyle/>
                    <a:p>
                      <a:pPr indent="0" lvl="0" marL="0" marR="0" rtl="0" algn="l">
                        <a:spcBef>
                          <a:spcPts val="0"/>
                        </a:spcBef>
                        <a:spcAft>
                          <a:spcPts val="0"/>
                        </a:spcAft>
                        <a:buNone/>
                      </a:pPr>
                      <a:r>
                        <a:rPr lang="en-US" sz="1800" u="none" cap="none" strike="noStrike"/>
                        <a:t>Payment</a:t>
                      </a:r>
                      <a:endParaRPr sz="1800" u="none" cap="none" strike="noStrike"/>
                    </a:p>
                  </a:txBody>
                  <a:tcPr marT="76175" marB="76175" marR="76200" marL="76200"/>
                </a:tc>
                <a:tc>
                  <a:txBody>
                    <a:bodyPr/>
                    <a:lstStyle/>
                    <a:p>
                      <a:pPr indent="0" lvl="0" marL="0" marR="0" rtl="0" algn="l">
                        <a:spcBef>
                          <a:spcPts val="0"/>
                        </a:spcBef>
                        <a:spcAft>
                          <a:spcPts val="0"/>
                        </a:spcAft>
                        <a:buNone/>
                      </a:pPr>
                      <a:r>
                        <a:rPr lang="en-US" sz="1800" u="none" cap="none" strike="noStrike"/>
                        <a:t>Cash, cheque, credit card, etc.</a:t>
                      </a:r>
                      <a:endParaRPr sz="1800" u="none" cap="none" strike="noStrike"/>
                    </a:p>
                  </a:txBody>
                  <a:tcPr marT="76175" marB="76175" marR="76200" marL="76200"/>
                </a:tc>
                <a:tc>
                  <a:txBody>
                    <a:bodyPr/>
                    <a:lstStyle/>
                    <a:p>
                      <a:pPr indent="0" lvl="0" marL="0" marR="0" rtl="0" algn="l">
                        <a:spcBef>
                          <a:spcPts val="0"/>
                        </a:spcBef>
                        <a:spcAft>
                          <a:spcPts val="0"/>
                        </a:spcAft>
                        <a:buNone/>
                      </a:pPr>
                      <a:r>
                        <a:rPr lang="en-US" sz="1800" u="none" cap="none" strike="noStrike"/>
                        <a:t>Credit card, fund transfer etc.</a:t>
                      </a:r>
                      <a:endParaRPr sz="1800" u="none" cap="none" strike="noStrike"/>
                    </a:p>
                  </a:txBody>
                  <a:tcPr marT="76175" marB="76175" marR="76200" marL="76200"/>
                </a:tc>
              </a:tr>
              <a:tr h="426675">
                <a:tc>
                  <a:txBody>
                    <a:bodyPr/>
                    <a:lstStyle/>
                    <a:p>
                      <a:pPr indent="0" lvl="0" marL="0" marR="0" rtl="0" algn="l">
                        <a:spcBef>
                          <a:spcPts val="0"/>
                        </a:spcBef>
                        <a:spcAft>
                          <a:spcPts val="0"/>
                        </a:spcAft>
                        <a:buNone/>
                      </a:pPr>
                      <a:r>
                        <a:rPr lang="en-US" sz="1800" u="none" cap="none" strike="noStrike"/>
                        <a:t>Delivery of goods</a:t>
                      </a:r>
                      <a:endParaRPr sz="1800" u="none" cap="none" strike="noStrike"/>
                    </a:p>
                  </a:txBody>
                  <a:tcPr marT="76175" marB="76175" marR="76200" marL="76200"/>
                </a:tc>
                <a:tc>
                  <a:txBody>
                    <a:bodyPr/>
                    <a:lstStyle/>
                    <a:p>
                      <a:pPr indent="0" lvl="0" marL="0" marR="0" rtl="0" algn="l">
                        <a:spcBef>
                          <a:spcPts val="0"/>
                        </a:spcBef>
                        <a:spcAft>
                          <a:spcPts val="0"/>
                        </a:spcAft>
                        <a:buNone/>
                      </a:pPr>
                      <a:r>
                        <a:rPr lang="en-US" sz="1800" u="none" cap="none" strike="noStrike"/>
                        <a:t>Instantly</a:t>
                      </a:r>
                      <a:endParaRPr sz="1800" u="none" cap="none" strike="noStrike"/>
                    </a:p>
                  </a:txBody>
                  <a:tcPr marT="76175" marB="76175" marR="76200" marL="76200"/>
                </a:tc>
                <a:tc>
                  <a:txBody>
                    <a:bodyPr/>
                    <a:lstStyle/>
                    <a:p>
                      <a:pPr indent="0" lvl="0" marL="0" marR="0" rtl="0" algn="l">
                        <a:spcBef>
                          <a:spcPts val="0"/>
                        </a:spcBef>
                        <a:spcAft>
                          <a:spcPts val="0"/>
                        </a:spcAft>
                        <a:buNone/>
                      </a:pPr>
                      <a:r>
                        <a:rPr lang="en-US" sz="1800" u="none" cap="none" strike="noStrike"/>
                        <a:t>Takes time</a:t>
                      </a:r>
                      <a:endParaRPr sz="1800" u="none" cap="none" strike="noStrike"/>
                    </a:p>
                  </a:txBody>
                  <a:tcPr marT="76175" marB="76175" marR="76200" marL="76200"/>
                </a:tc>
              </a:tr>
            </a:tbl>
          </a:graphicData>
        </a:graphic>
      </p:graphicFrame>
      <p:sp>
        <p:nvSpPr>
          <p:cNvPr id="476" name="Google Shape;476;p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482" name="Google Shape;482;p54"/>
          <p:cNvPicPr preferRelativeResize="0"/>
          <p:nvPr>
            <p:ph idx="1" type="body"/>
          </p:nvPr>
        </p:nvPicPr>
        <p:blipFill rotWithShape="1">
          <a:blip r:embed="rId3">
            <a:alphaModFix/>
          </a:blip>
          <a:srcRect b="0" l="0" r="0" t="0"/>
          <a:stretch/>
        </p:blipFill>
        <p:spPr>
          <a:xfrm>
            <a:off x="381000" y="457200"/>
            <a:ext cx="8610600" cy="6096000"/>
          </a:xfrm>
          <a:prstGeom prst="rect">
            <a:avLst/>
          </a:prstGeom>
          <a:noFill/>
          <a:ln>
            <a:noFill/>
          </a:ln>
        </p:spPr>
      </p:pic>
      <p:sp>
        <p:nvSpPr>
          <p:cNvPr id="483" name="Google Shape;483;p5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89" name="Google Shape;489;p5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Times New Roman"/>
              <a:buNone/>
            </a:pPr>
            <a:r>
              <a:t/>
            </a:r>
            <a:endParaRPr/>
          </a:p>
        </p:txBody>
      </p:sp>
      <p:sp>
        <p:nvSpPr>
          <p:cNvPr id="490" name="Google Shape;490;p5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491" name="Google Shape;491;p55"/>
          <p:cNvPicPr preferRelativeResize="0"/>
          <p:nvPr/>
        </p:nvPicPr>
        <p:blipFill rotWithShape="1">
          <a:blip r:embed="rId3">
            <a:alphaModFix/>
          </a:blip>
          <a:srcRect b="0" l="0" r="0" t="0"/>
          <a:stretch/>
        </p:blipFill>
        <p:spPr>
          <a:xfrm>
            <a:off x="685800" y="990600"/>
            <a:ext cx="8229600" cy="5105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br>
              <a:rPr b="1" i="0" lang="en-US" sz="3200" u="none" cap="none" strike="noStrike">
                <a:solidFill>
                  <a:schemeClr val="dk2"/>
                </a:solidFill>
                <a:latin typeface="Times New Roman"/>
                <a:ea typeface="Times New Roman"/>
                <a:cs typeface="Times New Roman"/>
                <a:sym typeface="Times New Roman"/>
              </a:rPr>
            </a:br>
            <a:r>
              <a:rPr b="1" i="0" lang="en-US" sz="3200" u="none" cap="none" strike="noStrike">
                <a:solidFill>
                  <a:schemeClr val="dk2"/>
                </a:solidFill>
                <a:latin typeface="Times New Roman"/>
                <a:ea typeface="Times New Roman"/>
                <a:cs typeface="Times New Roman"/>
                <a:sym typeface="Times New Roman"/>
              </a:rPr>
              <a:t>ADVANTAGES AND DISADVANTAGES OF ECOMMERCE</a:t>
            </a:r>
            <a:br>
              <a:rPr b="1" i="0" lang="en-US" sz="4400" u="none" cap="none" strike="noStrike">
                <a:solidFill>
                  <a:schemeClr val="dk2"/>
                </a:solidFill>
                <a:latin typeface="Times New Roman"/>
                <a:ea typeface="Times New Roman"/>
                <a:cs typeface="Times New Roman"/>
                <a:sym typeface="Times New Roman"/>
              </a:rPr>
            </a:br>
            <a:endParaRPr b="0" i="0" sz="4400" u="none" cap="none" strike="noStrike">
              <a:solidFill>
                <a:schemeClr val="dk2"/>
              </a:solidFill>
              <a:latin typeface="Times New Roman"/>
              <a:ea typeface="Times New Roman"/>
              <a:cs typeface="Times New Roman"/>
              <a:sym typeface="Times New Roman"/>
            </a:endParaRPr>
          </a:p>
        </p:txBody>
      </p:sp>
      <p:sp>
        <p:nvSpPr>
          <p:cNvPr id="497" name="Google Shape;497;p5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Faster buying/selling procedure, as well as easy to find products.</a:t>
            </a:r>
            <a:endParaRPr sz="2400"/>
          </a:p>
          <a:p>
            <a:pPr indent="-342900" lvl="0" marL="342900" rtl="0" algn="l">
              <a:spcBef>
                <a:spcPts val="480"/>
              </a:spcBef>
              <a:spcAft>
                <a:spcPts val="0"/>
              </a:spcAft>
              <a:buClr>
                <a:schemeClr val="dk1"/>
              </a:buClr>
              <a:buSzPts val="2400"/>
              <a:buFont typeface="Times New Roman"/>
              <a:buChar char="•"/>
            </a:pPr>
            <a:r>
              <a:rPr lang="en-US" sz="2400"/>
              <a:t>Buying/selling 24/7.</a:t>
            </a:r>
            <a:endParaRPr sz="2400"/>
          </a:p>
          <a:p>
            <a:pPr indent="-342900" lvl="0" marL="342900" rtl="0" algn="l">
              <a:spcBef>
                <a:spcPts val="480"/>
              </a:spcBef>
              <a:spcAft>
                <a:spcPts val="0"/>
              </a:spcAft>
              <a:buClr>
                <a:schemeClr val="dk1"/>
              </a:buClr>
              <a:buSzPts val="2400"/>
              <a:buFont typeface="Times New Roman"/>
              <a:buChar char="•"/>
            </a:pPr>
            <a:r>
              <a:rPr lang="en-US" sz="2400"/>
              <a:t>More reach to customers, there is no theoretical geographic limitations.</a:t>
            </a:r>
            <a:endParaRPr sz="2400"/>
          </a:p>
          <a:p>
            <a:pPr indent="-342900" lvl="0" marL="342900" rtl="0" algn="l">
              <a:spcBef>
                <a:spcPts val="480"/>
              </a:spcBef>
              <a:spcAft>
                <a:spcPts val="0"/>
              </a:spcAft>
              <a:buClr>
                <a:schemeClr val="dk1"/>
              </a:buClr>
              <a:buSzPts val="2400"/>
              <a:buFont typeface="Times New Roman"/>
              <a:buChar char="•"/>
            </a:pPr>
            <a:r>
              <a:rPr lang="en-US" sz="2400"/>
              <a:t>Low operational costs and better quality of services.</a:t>
            </a:r>
            <a:endParaRPr sz="2400"/>
          </a:p>
          <a:p>
            <a:pPr indent="-342900" lvl="0" marL="342900" rtl="0" algn="l">
              <a:spcBef>
                <a:spcPts val="480"/>
              </a:spcBef>
              <a:spcAft>
                <a:spcPts val="0"/>
              </a:spcAft>
              <a:buClr>
                <a:schemeClr val="dk1"/>
              </a:buClr>
              <a:buSzPts val="2400"/>
              <a:buFont typeface="Times New Roman"/>
              <a:buChar char="•"/>
            </a:pPr>
            <a:r>
              <a:rPr lang="en-US" sz="2400"/>
              <a:t>No need of physical company set-ups.</a:t>
            </a:r>
            <a:endParaRPr sz="2400"/>
          </a:p>
          <a:p>
            <a:pPr indent="-342900" lvl="0" marL="342900" rtl="0" algn="l">
              <a:spcBef>
                <a:spcPts val="480"/>
              </a:spcBef>
              <a:spcAft>
                <a:spcPts val="0"/>
              </a:spcAft>
              <a:buClr>
                <a:schemeClr val="dk1"/>
              </a:buClr>
              <a:buSzPts val="2400"/>
              <a:buFont typeface="Times New Roman"/>
              <a:buChar char="•"/>
            </a:pPr>
            <a:r>
              <a:rPr lang="en-US" sz="2400"/>
              <a:t>Easy to start and manage a business.</a:t>
            </a:r>
            <a:endParaRPr sz="2400"/>
          </a:p>
          <a:p>
            <a:pPr indent="-342900" lvl="0" marL="342900" rtl="0" algn="l">
              <a:spcBef>
                <a:spcPts val="480"/>
              </a:spcBef>
              <a:spcAft>
                <a:spcPts val="0"/>
              </a:spcAft>
              <a:buClr>
                <a:schemeClr val="dk1"/>
              </a:buClr>
              <a:buSzPts val="2400"/>
              <a:buFont typeface="Times New Roman"/>
              <a:buChar char="•"/>
            </a:pPr>
            <a:r>
              <a:rPr lang="en-US" sz="2400"/>
              <a:t>Customers can easily select products from different providers without moving around physically.</a:t>
            </a:r>
            <a:endParaRPr sz="2400"/>
          </a:p>
          <a:p>
            <a:pPr indent="-190500" lvl="0" marL="342900" rtl="0" algn="l">
              <a:spcBef>
                <a:spcPts val="480"/>
              </a:spcBef>
              <a:spcAft>
                <a:spcPts val="0"/>
              </a:spcAft>
              <a:buClr>
                <a:schemeClr val="dk1"/>
              </a:buClr>
              <a:buSzPts val="2400"/>
              <a:buFont typeface="Times New Roman"/>
              <a:buNone/>
            </a:pPr>
            <a:r>
              <a:t/>
            </a:r>
            <a:endParaRPr sz="2400"/>
          </a:p>
        </p:txBody>
      </p:sp>
      <p:sp>
        <p:nvSpPr>
          <p:cNvPr id="498" name="Google Shape;498;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7"/>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b="1" lang="en-US" sz="2400"/>
            </a:br>
            <a:br>
              <a:rPr b="1" lang="en-US" sz="2400"/>
            </a:br>
            <a:r>
              <a:rPr b="1" lang="en-US" sz="2400"/>
              <a:t>Advantages and disadvantages of starting up an e-commerce shop</a:t>
            </a:r>
            <a:br>
              <a:rPr lang="en-US"/>
            </a:br>
            <a:endParaRPr/>
          </a:p>
        </p:txBody>
      </p:sp>
      <p:sp>
        <p:nvSpPr>
          <p:cNvPr id="504" name="Google Shape;504;p57"/>
          <p:cNvSpPr txBox="1"/>
          <p:nvPr>
            <p:ph idx="1" type="body"/>
          </p:nvPr>
        </p:nvSpPr>
        <p:spPr>
          <a:xfrm>
            <a:off x="685800" y="1371600"/>
            <a:ext cx="777240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b="1" lang="en-US" sz="2400"/>
              <a:t>Advantages</a:t>
            </a:r>
            <a:endParaRPr sz="2400"/>
          </a:p>
          <a:p>
            <a:pPr indent="-342900" lvl="0" marL="342900" rtl="0" algn="l">
              <a:spcBef>
                <a:spcPts val="480"/>
              </a:spcBef>
              <a:spcAft>
                <a:spcPts val="0"/>
              </a:spcAft>
              <a:buClr>
                <a:schemeClr val="dk1"/>
              </a:buClr>
              <a:buSzPts val="2400"/>
              <a:buFont typeface="Times New Roman"/>
              <a:buChar char="•"/>
            </a:pPr>
            <a:r>
              <a:rPr b="1" lang="en-US" sz="2400"/>
              <a:t>More clients. </a:t>
            </a:r>
            <a:r>
              <a:rPr lang="en-US" sz="2400"/>
              <a:t>There is no local store or company with sufficient offices in different cities that compares with e-commerce’s reach. The possibility of selling and buying from any part of the world expands the target public and allows the company to gain more clients.</a:t>
            </a:r>
            <a:endParaRPr sz="2400"/>
          </a:p>
          <a:p>
            <a:pPr indent="-342900" lvl="0" marL="342900" rtl="0" algn="l">
              <a:spcBef>
                <a:spcPts val="480"/>
              </a:spcBef>
              <a:spcAft>
                <a:spcPts val="0"/>
              </a:spcAft>
              <a:buClr>
                <a:schemeClr val="dk1"/>
              </a:buClr>
              <a:buSzPts val="2400"/>
              <a:buFont typeface="Times New Roman"/>
              <a:buChar char="•"/>
            </a:pPr>
            <a:r>
              <a:rPr b="1" lang="en-US" sz="2400"/>
              <a:t>No schedule: </a:t>
            </a:r>
            <a:r>
              <a:rPr lang="en-US" sz="2400"/>
              <a:t>E-commerce does not run on schedules, whereas it is nearly impossible to find a traditional store that is open 24/7. Websites are open all day long and clients can buy whatever they want whenever they want it.</a:t>
            </a:r>
            <a:endParaRPr sz="2400"/>
          </a:p>
          <a:p>
            <a:pPr indent="-342900" lvl="0" marL="342900" rtl="0" algn="l">
              <a:spcBef>
                <a:spcPts val="480"/>
              </a:spcBef>
              <a:spcAft>
                <a:spcPts val="0"/>
              </a:spcAft>
              <a:buClr>
                <a:schemeClr val="dk1"/>
              </a:buClr>
              <a:buSzPts val="2400"/>
              <a:buFont typeface="Times New Roman"/>
              <a:buChar char="•"/>
            </a:pPr>
            <a:r>
              <a:rPr b="1" lang="en-US" sz="2400"/>
              <a:t>Less costs: </a:t>
            </a:r>
            <a:r>
              <a:rPr lang="en-US" sz="2400"/>
              <a:t>not needing a physical store reduces the costs of running a traditional business. In addition, when e-commerce brings suppliers together with consumers there are not even production costs.</a:t>
            </a:r>
            <a:endParaRPr sz="2400"/>
          </a:p>
        </p:txBody>
      </p:sp>
      <p:sp>
        <p:nvSpPr>
          <p:cNvPr id="505" name="Google Shape;505;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511" name="Google Shape;511;p5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b="1" lang="en-US" sz="2400"/>
              <a:t>Advantages</a:t>
            </a:r>
            <a:endParaRPr sz="2400"/>
          </a:p>
          <a:p>
            <a:pPr indent="-342900" lvl="0" marL="342900" rtl="0" algn="l">
              <a:spcBef>
                <a:spcPts val="480"/>
              </a:spcBef>
              <a:spcAft>
                <a:spcPts val="0"/>
              </a:spcAft>
              <a:buClr>
                <a:schemeClr val="dk1"/>
              </a:buClr>
              <a:buSzPts val="2400"/>
              <a:buFont typeface="Times New Roman"/>
              <a:buChar char="•"/>
            </a:pPr>
            <a:r>
              <a:rPr b="1" lang="en-US" sz="2400"/>
              <a:t>Bigger profit margin: </a:t>
            </a:r>
            <a:r>
              <a:rPr lang="en-US" sz="2400"/>
              <a:t>cost reduction and market extension mean that, even with lower prices, a bigger profit margin can be obtained than with a traditional store. More products are sold and more money is made.</a:t>
            </a:r>
            <a:endParaRPr sz="2400"/>
          </a:p>
          <a:p>
            <a:pPr indent="-342900" lvl="0" marL="342900" rtl="0" algn="l">
              <a:spcBef>
                <a:spcPts val="480"/>
              </a:spcBef>
              <a:spcAft>
                <a:spcPts val="0"/>
              </a:spcAft>
              <a:buClr>
                <a:schemeClr val="dk1"/>
              </a:buClr>
              <a:buSzPts val="2400"/>
              <a:buFont typeface="Times New Roman"/>
              <a:buChar char="•"/>
            </a:pPr>
            <a:r>
              <a:rPr b="1" lang="en-US" sz="2400"/>
              <a:t>Scalability: </a:t>
            </a:r>
            <a:r>
              <a:rPr lang="en-US" sz="2400"/>
              <a:t>This means that you can sell to either one or to a thousand people at the same time. In a physical store there is always a limit to the number of clients that you can assist at the same time. On the other hand, with e-commerce, the only limit is your ability to attract clients. Well, that and </a:t>
            </a:r>
            <a:r>
              <a:rPr lang="en-US" sz="2400" u="sng">
                <a:solidFill>
                  <a:schemeClr val="hlink"/>
                </a:solidFill>
                <a:hlinkClick r:id="rId3"/>
              </a:rPr>
              <a:t>your server</a:t>
            </a:r>
            <a:r>
              <a:rPr lang="en-US" sz="2400"/>
              <a:t>. ;)</a:t>
            </a:r>
            <a:endParaRPr sz="2400"/>
          </a:p>
          <a:p>
            <a:pPr indent="-190500" lvl="0" marL="342900" rtl="0" algn="l">
              <a:spcBef>
                <a:spcPts val="480"/>
              </a:spcBef>
              <a:spcAft>
                <a:spcPts val="0"/>
              </a:spcAft>
              <a:buClr>
                <a:schemeClr val="dk1"/>
              </a:buClr>
              <a:buSzPts val="2400"/>
              <a:buFont typeface="Times New Roman"/>
              <a:buNone/>
            </a:pPr>
            <a:r>
              <a:t/>
            </a:r>
            <a:endParaRPr sz="2400"/>
          </a:p>
          <a:p>
            <a:pPr indent="-190500" lvl="0" marL="342900" rtl="0" algn="l">
              <a:spcBef>
                <a:spcPts val="480"/>
              </a:spcBef>
              <a:spcAft>
                <a:spcPts val="0"/>
              </a:spcAft>
              <a:buClr>
                <a:schemeClr val="dk1"/>
              </a:buClr>
              <a:buSzPts val="2400"/>
              <a:buFont typeface="Times New Roman"/>
              <a:buNone/>
            </a:pPr>
            <a:r>
              <a:t/>
            </a:r>
            <a:endParaRPr sz="2400"/>
          </a:p>
        </p:txBody>
      </p:sp>
      <p:sp>
        <p:nvSpPr>
          <p:cNvPr id="512" name="Google Shape;512;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br>
              <a:rPr b="1" i="0" lang="en-US" sz="4400" u="none" cap="none" strike="noStrike">
                <a:solidFill>
                  <a:schemeClr val="dk2"/>
                </a:solidFill>
                <a:latin typeface="Times New Roman"/>
                <a:ea typeface="Times New Roman"/>
                <a:cs typeface="Times New Roman"/>
                <a:sym typeface="Times New Roman"/>
              </a:rPr>
            </a:br>
            <a:r>
              <a:rPr b="1" i="0" lang="en-US" sz="4400" u="none" cap="none" strike="noStrike">
                <a:solidFill>
                  <a:schemeClr val="dk2"/>
                </a:solidFill>
                <a:latin typeface="Times New Roman"/>
                <a:ea typeface="Times New Roman"/>
                <a:cs typeface="Times New Roman"/>
                <a:sym typeface="Times New Roman"/>
              </a:rPr>
              <a:t>DISADVANTAGES OF ECOMMERCE</a:t>
            </a:r>
            <a:br>
              <a:rPr b="1" i="0" lang="en-US" sz="4400" u="none" cap="none" strike="noStrike">
                <a:solidFill>
                  <a:schemeClr val="dk2"/>
                </a:solidFill>
                <a:latin typeface="Times New Roman"/>
                <a:ea typeface="Times New Roman"/>
                <a:cs typeface="Times New Roman"/>
                <a:sym typeface="Times New Roman"/>
              </a:rPr>
            </a:br>
            <a:endParaRPr b="0" i="0" sz="4400" u="none" cap="none" strike="noStrike">
              <a:solidFill>
                <a:schemeClr val="dk2"/>
              </a:solidFill>
              <a:latin typeface="Times New Roman"/>
              <a:ea typeface="Times New Roman"/>
              <a:cs typeface="Times New Roman"/>
              <a:sym typeface="Times New Roman"/>
            </a:endParaRPr>
          </a:p>
        </p:txBody>
      </p:sp>
      <p:sp>
        <p:nvSpPr>
          <p:cNvPr id="518" name="Google Shape;518;p59"/>
          <p:cNvSpPr txBox="1"/>
          <p:nvPr>
            <p:ph idx="1" type="body"/>
          </p:nvPr>
        </p:nvSpPr>
        <p:spPr>
          <a:xfrm>
            <a:off x="685800" y="1752600"/>
            <a:ext cx="7772400" cy="434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Any one, good or bad, can easily start a business. And there are many bad sites which eat up customers’ money.</a:t>
            </a:r>
            <a:endParaRPr sz="2400"/>
          </a:p>
          <a:p>
            <a:pPr indent="-342900" lvl="0" marL="342900" rtl="0" algn="l">
              <a:spcBef>
                <a:spcPts val="480"/>
              </a:spcBef>
              <a:spcAft>
                <a:spcPts val="0"/>
              </a:spcAft>
              <a:buClr>
                <a:schemeClr val="dk1"/>
              </a:buClr>
              <a:buSzPts val="2400"/>
              <a:buFont typeface="Times New Roman"/>
              <a:buChar char="•"/>
            </a:pPr>
            <a:r>
              <a:rPr lang="en-US" sz="2400"/>
              <a:t>There is no guarantee of product quality.</a:t>
            </a:r>
            <a:endParaRPr sz="2400"/>
          </a:p>
          <a:p>
            <a:pPr indent="-342900" lvl="0" marL="342900" rtl="0" algn="l">
              <a:spcBef>
                <a:spcPts val="480"/>
              </a:spcBef>
              <a:spcAft>
                <a:spcPts val="0"/>
              </a:spcAft>
              <a:buClr>
                <a:schemeClr val="dk1"/>
              </a:buClr>
              <a:buSzPts val="2400"/>
              <a:buFont typeface="Times New Roman"/>
              <a:buChar char="•"/>
            </a:pPr>
            <a:r>
              <a:rPr lang="en-US" sz="2400"/>
              <a:t>Mechanical failures can cause unpredictable effects on the total processes.</a:t>
            </a:r>
            <a:endParaRPr sz="2400"/>
          </a:p>
          <a:p>
            <a:pPr indent="-342900" lvl="0" marL="342900" rtl="0" algn="l">
              <a:spcBef>
                <a:spcPts val="480"/>
              </a:spcBef>
              <a:spcAft>
                <a:spcPts val="0"/>
              </a:spcAft>
              <a:buClr>
                <a:schemeClr val="dk1"/>
              </a:buClr>
              <a:buSzPts val="2400"/>
              <a:buFont typeface="Times New Roman"/>
              <a:buChar char="•"/>
            </a:pPr>
            <a:r>
              <a:rPr lang="en-US" sz="2400"/>
              <a:t>As there is minimum chance of direct customer to company interactions, customer loyalty is always on a check.</a:t>
            </a:r>
            <a:endParaRPr sz="2400"/>
          </a:p>
          <a:p>
            <a:pPr indent="-342900" lvl="0" marL="342900" rtl="0" algn="l">
              <a:spcBef>
                <a:spcPts val="480"/>
              </a:spcBef>
              <a:spcAft>
                <a:spcPts val="0"/>
              </a:spcAft>
              <a:buClr>
                <a:schemeClr val="dk1"/>
              </a:buClr>
              <a:buSzPts val="2400"/>
              <a:buFont typeface="Times New Roman"/>
              <a:buChar char="•"/>
            </a:pPr>
            <a:r>
              <a:rPr lang="en-US" sz="2400"/>
              <a:t>There are many hackers who look for opportunities, and thus an ecommerce site, service, payment gateways, all are always prone to attack</a:t>
            </a:r>
            <a:endParaRPr sz="2400"/>
          </a:p>
          <a:p>
            <a:pPr indent="-139700" lvl="0" marL="342900" rtl="0" algn="l">
              <a:spcBef>
                <a:spcPts val="640"/>
              </a:spcBef>
              <a:spcAft>
                <a:spcPts val="0"/>
              </a:spcAft>
              <a:buClr>
                <a:schemeClr val="dk1"/>
              </a:buClr>
              <a:buSzPts val="3200"/>
              <a:buFont typeface="Times New Roman"/>
              <a:buNone/>
            </a:pPr>
            <a:r>
              <a:t/>
            </a:r>
            <a:endParaRPr/>
          </a:p>
        </p:txBody>
      </p:sp>
      <p:sp>
        <p:nvSpPr>
          <p:cNvPr id="519" name="Google Shape;519;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Ecommerce Advatages</a:t>
            </a:r>
            <a:endParaRPr/>
          </a:p>
        </p:txBody>
      </p:sp>
      <p:sp>
        <p:nvSpPr>
          <p:cNvPr id="124" name="Google Shape;124;p6"/>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Operates 24/7 (browsing , buying,selling)</a:t>
            </a:r>
            <a:endParaRPr sz="2400"/>
          </a:p>
          <a:p>
            <a:pPr indent="-342900" lvl="0" marL="342900" rtl="0" algn="l">
              <a:spcBef>
                <a:spcPts val="480"/>
              </a:spcBef>
              <a:spcAft>
                <a:spcPts val="0"/>
              </a:spcAft>
              <a:buClr>
                <a:schemeClr val="dk1"/>
              </a:buClr>
              <a:buSzPts val="2400"/>
              <a:buFont typeface="Times New Roman"/>
              <a:buChar char="•"/>
            </a:pPr>
            <a:r>
              <a:rPr lang="en-US" sz="2400"/>
              <a:t>No need for setting up physical outlet</a:t>
            </a:r>
            <a:endParaRPr sz="2400"/>
          </a:p>
          <a:p>
            <a:pPr indent="-342900" lvl="0" marL="342900" rtl="0" algn="l">
              <a:spcBef>
                <a:spcPts val="480"/>
              </a:spcBef>
              <a:spcAft>
                <a:spcPts val="0"/>
              </a:spcAft>
              <a:buClr>
                <a:schemeClr val="dk1"/>
              </a:buClr>
              <a:buSzPts val="2400"/>
              <a:buFont typeface="Times New Roman"/>
              <a:buChar char="•"/>
            </a:pPr>
            <a:r>
              <a:rPr lang="en-US" sz="2400"/>
              <a:t>No geographic limitations</a:t>
            </a:r>
            <a:endParaRPr sz="2400"/>
          </a:p>
          <a:p>
            <a:pPr indent="-342900" lvl="0" marL="342900" rtl="0" algn="l">
              <a:spcBef>
                <a:spcPts val="480"/>
              </a:spcBef>
              <a:spcAft>
                <a:spcPts val="0"/>
              </a:spcAft>
              <a:buClr>
                <a:schemeClr val="dk1"/>
              </a:buClr>
              <a:buSzPts val="2400"/>
              <a:buFont typeface="Times New Roman"/>
              <a:buChar char="•"/>
            </a:pPr>
            <a:r>
              <a:rPr lang="en-US" sz="2400"/>
              <a:t>Low operational cost due to low overheads</a:t>
            </a:r>
            <a:endParaRPr sz="2400"/>
          </a:p>
          <a:p>
            <a:pPr indent="-342900" lvl="0" marL="342900" rtl="0" algn="l">
              <a:spcBef>
                <a:spcPts val="480"/>
              </a:spcBef>
              <a:spcAft>
                <a:spcPts val="0"/>
              </a:spcAft>
              <a:buClr>
                <a:schemeClr val="dk1"/>
              </a:buClr>
              <a:buSzPts val="2400"/>
              <a:buFont typeface="Times New Roman"/>
              <a:buChar char="•"/>
            </a:pPr>
            <a:r>
              <a:rPr lang="en-US" sz="2400"/>
              <a:t>Wide range of product and services</a:t>
            </a:r>
            <a:endParaRPr sz="2400"/>
          </a:p>
          <a:p>
            <a:pPr indent="-342900" lvl="0" marL="342900" rtl="0" algn="l">
              <a:spcBef>
                <a:spcPts val="480"/>
              </a:spcBef>
              <a:spcAft>
                <a:spcPts val="0"/>
              </a:spcAft>
              <a:buClr>
                <a:schemeClr val="dk1"/>
              </a:buClr>
              <a:buSzPts val="2400"/>
              <a:buFont typeface="Times New Roman"/>
              <a:buChar char="•"/>
            </a:pPr>
            <a:r>
              <a:rPr lang="en-US" sz="2400"/>
              <a:t>Wide choice of payment options(cash,credit card,debit card,vouchers)</a:t>
            </a:r>
            <a:endParaRPr sz="2400"/>
          </a:p>
          <a:p>
            <a:pPr indent="-342900" lvl="0" marL="342900" rtl="0" algn="l">
              <a:spcBef>
                <a:spcPts val="480"/>
              </a:spcBef>
              <a:spcAft>
                <a:spcPts val="0"/>
              </a:spcAft>
              <a:buClr>
                <a:schemeClr val="dk1"/>
              </a:buClr>
              <a:buSzPts val="2400"/>
              <a:buFont typeface="Times New Roman"/>
              <a:buChar char="•"/>
            </a:pPr>
            <a:r>
              <a:rPr lang="en-US" sz="2400"/>
              <a:t>Low operational costs allowing company to earn on higher margins</a:t>
            </a:r>
            <a:endParaRPr sz="2400"/>
          </a:p>
          <a:p>
            <a:pPr indent="-342900" lvl="0" marL="342900" rtl="0" algn="l">
              <a:spcBef>
                <a:spcPts val="480"/>
              </a:spcBef>
              <a:spcAft>
                <a:spcPts val="0"/>
              </a:spcAft>
              <a:buClr>
                <a:schemeClr val="dk1"/>
              </a:buClr>
              <a:buSzPts val="2400"/>
              <a:buFont typeface="Times New Roman"/>
              <a:buChar char="•"/>
            </a:pPr>
            <a:r>
              <a:rPr lang="en-US" sz="2400"/>
              <a:t>Helps consumers compare different products</a:t>
            </a:r>
            <a:endParaRPr sz="2400"/>
          </a:p>
        </p:txBody>
      </p:sp>
      <p:sp>
        <p:nvSpPr>
          <p:cNvPr id="125" name="Google Shape;125;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0"/>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b="1" lang="en-US"/>
            </a:br>
            <a:r>
              <a:rPr b="1" lang="en-US"/>
              <a:t>Types of e-commerce</a:t>
            </a:r>
            <a:br>
              <a:rPr lang="en-US"/>
            </a:br>
            <a:br>
              <a:rPr lang="en-US"/>
            </a:br>
            <a:endParaRPr/>
          </a:p>
        </p:txBody>
      </p:sp>
      <p:sp>
        <p:nvSpPr>
          <p:cNvPr id="525" name="Google Shape;525;p60"/>
          <p:cNvSpPr txBox="1"/>
          <p:nvPr>
            <p:ph idx="1" type="body"/>
          </p:nvPr>
        </p:nvSpPr>
        <p:spPr>
          <a:xfrm>
            <a:off x="685800" y="914400"/>
            <a:ext cx="7772400" cy="579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b="1" lang="en-US" sz="2000"/>
              <a:t>B2B </a:t>
            </a:r>
            <a:r>
              <a:rPr lang="en-US" sz="2000"/>
              <a:t>(Business-to-Business): businesses whose clients are also businesses or organizations. For example, we could think about a construction materials company selling its products to architects and interior designers.</a:t>
            </a:r>
            <a:endParaRPr sz="2000"/>
          </a:p>
          <a:p>
            <a:pPr indent="-342900" lvl="0" marL="342900" rtl="0" algn="l">
              <a:spcBef>
                <a:spcPts val="400"/>
              </a:spcBef>
              <a:spcAft>
                <a:spcPts val="0"/>
              </a:spcAft>
              <a:buClr>
                <a:schemeClr val="dk1"/>
              </a:buClr>
              <a:buSzPts val="2000"/>
              <a:buFont typeface="Times New Roman"/>
              <a:buChar char="•"/>
            </a:pPr>
            <a:r>
              <a:rPr b="1" lang="en-US" sz="2000"/>
              <a:t>B2C </a:t>
            </a:r>
            <a:r>
              <a:rPr lang="en-US" sz="2000"/>
              <a:t>(Business-to-Consumer): businesses that sell their products or services directly to the consumer. This is the usual type and there are thousands of examples of clothes, shoes or electronics stores.</a:t>
            </a:r>
            <a:endParaRPr sz="2000"/>
          </a:p>
          <a:p>
            <a:pPr indent="-342900" lvl="0" marL="342900" rtl="0" algn="l">
              <a:spcBef>
                <a:spcPts val="400"/>
              </a:spcBef>
              <a:spcAft>
                <a:spcPts val="0"/>
              </a:spcAft>
              <a:buClr>
                <a:schemeClr val="dk1"/>
              </a:buClr>
              <a:buSzPts val="2000"/>
              <a:buFont typeface="Times New Roman"/>
              <a:buChar char="•"/>
            </a:pPr>
            <a:r>
              <a:rPr b="1" lang="en-US" sz="2000"/>
              <a:t>C2B </a:t>
            </a:r>
            <a:r>
              <a:rPr lang="en-US" sz="2000"/>
              <a:t>(Consumer-to-Business): sites in which consumers offer products or services and businesses bid on them. We are talking about the traditional websites for freelancers such as Freelancer, Twago, Nubelo or Adtriboo.</a:t>
            </a:r>
            <a:endParaRPr sz="2000"/>
          </a:p>
          <a:p>
            <a:pPr indent="-342900" lvl="0" marL="342900" rtl="0" algn="l">
              <a:spcBef>
                <a:spcPts val="400"/>
              </a:spcBef>
              <a:spcAft>
                <a:spcPts val="0"/>
              </a:spcAft>
              <a:buClr>
                <a:schemeClr val="dk1"/>
              </a:buClr>
              <a:buSzPts val="2000"/>
              <a:buFont typeface="Times New Roman"/>
              <a:buChar char="•"/>
            </a:pPr>
            <a:r>
              <a:rPr b="1" lang="en-US" sz="2000"/>
              <a:t>C2C </a:t>
            </a:r>
            <a:r>
              <a:rPr lang="en-US" sz="2000"/>
              <a:t>(Consumer-to-Consumer): businesses that facilitate the selling of products amongst consumers. The clearest example is eBay or any other second hand website.</a:t>
            </a:r>
            <a:endParaRPr sz="2000"/>
          </a:p>
          <a:p>
            <a:pPr indent="-342900" lvl="0" marL="342900" rtl="0" algn="l">
              <a:spcBef>
                <a:spcPts val="400"/>
              </a:spcBef>
              <a:spcAft>
                <a:spcPts val="0"/>
              </a:spcAft>
              <a:buClr>
                <a:schemeClr val="dk1"/>
              </a:buClr>
              <a:buSzPts val="2000"/>
              <a:buFont typeface="Times New Roman"/>
              <a:buChar char="•"/>
            </a:pPr>
            <a:r>
              <a:rPr lang="en-US" sz="2000"/>
              <a:t>In addition to these types of electronic commerce, there are other popular types such as </a:t>
            </a:r>
            <a:r>
              <a:rPr b="1" lang="en-US" sz="2000"/>
              <a:t>G2C </a:t>
            </a:r>
            <a:r>
              <a:rPr lang="en-US" sz="2000"/>
              <a:t>(Goverment-to-Consumer), </a:t>
            </a:r>
            <a:r>
              <a:rPr b="1" lang="en-US" sz="2000"/>
              <a:t>C2G </a:t>
            </a:r>
            <a:r>
              <a:rPr lang="en-US" sz="2000"/>
              <a:t>(Consumer-to-Goverment) or </a:t>
            </a:r>
            <a:r>
              <a:rPr b="1" lang="en-US" sz="2000"/>
              <a:t>B2E </a:t>
            </a:r>
            <a:r>
              <a:rPr lang="en-US" sz="2000"/>
              <a:t>(Business-to-Employer).</a:t>
            </a:r>
            <a:endParaRPr sz="2000"/>
          </a:p>
          <a:p>
            <a:pPr indent="-215900" lvl="0" marL="342900" rtl="0" algn="l">
              <a:spcBef>
                <a:spcPts val="400"/>
              </a:spcBef>
              <a:spcAft>
                <a:spcPts val="0"/>
              </a:spcAft>
              <a:buClr>
                <a:schemeClr val="dk1"/>
              </a:buClr>
              <a:buSzPts val="2000"/>
              <a:buFont typeface="Times New Roman"/>
              <a:buNone/>
            </a:pPr>
            <a:r>
              <a:t/>
            </a:r>
            <a:endParaRPr sz="2000"/>
          </a:p>
        </p:txBody>
      </p:sp>
      <p:sp>
        <p:nvSpPr>
          <p:cNvPr id="526" name="Google Shape;526;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1"/>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e commerce trade cycle</a:t>
            </a:r>
            <a:endParaRPr sz="4000"/>
          </a:p>
        </p:txBody>
      </p:sp>
      <p:sp>
        <p:nvSpPr>
          <p:cNvPr id="532" name="Google Shape;532;p61"/>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 </a:t>
            </a:r>
            <a:r>
              <a:rPr lang="en-US" sz="2400"/>
              <a:t>Trade cycle is more or less categorised into four areas. </a:t>
            </a:r>
            <a:endParaRPr sz="2400"/>
          </a:p>
          <a:p>
            <a:pPr indent="-342900" lvl="0" marL="342900" rtl="0" algn="l">
              <a:spcBef>
                <a:spcPts val="480"/>
              </a:spcBef>
              <a:spcAft>
                <a:spcPts val="0"/>
              </a:spcAft>
              <a:buClr>
                <a:schemeClr val="dk1"/>
              </a:buClr>
              <a:buSzPts val="2400"/>
              <a:buFont typeface="Times New Roman"/>
              <a:buChar char="•"/>
            </a:pPr>
            <a:r>
              <a:rPr lang="en-US" sz="2400"/>
              <a:t>First is the identification of a supplier by a consumer, and the agreement of terms for supply. </a:t>
            </a:r>
            <a:endParaRPr sz="2400"/>
          </a:p>
          <a:p>
            <a:pPr indent="-342900" lvl="0" marL="342900" rtl="0" algn="l">
              <a:spcBef>
                <a:spcPts val="480"/>
              </a:spcBef>
              <a:spcAft>
                <a:spcPts val="0"/>
              </a:spcAft>
              <a:buClr>
                <a:schemeClr val="dk1"/>
              </a:buClr>
              <a:buSzPts val="2400"/>
              <a:buFont typeface="Times New Roman"/>
              <a:buChar char="•"/>
            </a:pPr>
            <a:r>
              <a:rPr lang="en-US" sz="2400"/>
              <a:t>The second stage is selecting the goods and taking delivery. </a:t>
            </a:r>
            <a:endParaRPr sz="2400"/>
          </a:p>
          <a:p>
            <a:pPr indent="-342900" lvl="0" marL="342900" rtl="0" algn="l">
              <a:spcBef>
                <a:spcPts val="480"/>
              </a:spcBef>
              <a:spcAft>
                <a:spcPts val="0"/>
              </a:spcAft>
              <a:buClr>
                <a:schemeClr val="dk1"/>
              </a:buClr>
              <a:buSzPts val="2400"/>
              <a:buFont typeface="Times New Roman"/>
              <a:buChar char="•"/>
            </a:pPr>
            <a:r>
              <a:rPr lang="en-US" sz="2400"/>
              <a:t>The traditional third stage, payment and invoicing, is usually executed along with the selection of goods, in e-commerce. </a:t>
            </a:r>
            <a:endParaRPr sz="2400"/>
          </a:p>
          <a:p>
            <a:pPr indent="-342900" lvl="0" marL="342900" rtl="0" algn="l">
              <a:spcBef>
                <a:spcPts val="480"/>
              </a:spcBef>
              <a:spcAft>
                <a:spcPts val="0"/>
              </a:spcAft>
              <a:buClr>
                <a:schemeClr val="dk1"/>
              </a:buClr>
              <a:buSzPts val="2400"/>
              <a:buFont typeface="Times New Roman"/>
              <a:buChar char="•"/>
            </a:pPr>
            <a:r>
              <a:rPr lang="en-US" sz="2400"/>
              <a:t>The final stage is after-sales, in which complaints are addressed, support given, and any further involvement of the supplier with the product as specified in the terms of supply is engaged. </a:t>
            </a:r>
            <a:endParaRPr sz="2400"/>
          </a:p>
        </p:txBody>
      </p:sp>
      <p:sp>
        <p:nvSpPr>
          <p:cNvPr id="533" name="Google Shape;533;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2"/>
          <p:cNvSpPr txBox="1"/>
          <p:nvPr>
            <p:ph type="title"/>
          </p:nvPr>
        </p:nvSpPr>
        <p:spPr>
          <a:xfrm>
            <a:off x="685800" y="609600"/>
            <a:ext cx="7772400"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 commerce trade cycle</a:t>
            </a:r>
            <a:endParaRPr/>
          </a:p>
        </p:txBody>
      </p:sp>
      <p:sp>
        <p:nvSpPr>
          <p:cNvPr id="539" name="Google Shape;539;p62"/>
          <p:cNvSpPr txBox="1"/>
          <p:nvPr>
            <p:ph idx="1" type="body"/>
          </p:nvPr>
        </p:nvSpPr>
        <p:spPr>
          <a:xfrm>
            <a:off x="228600" y="1066800"/>
            <a:ext cx="8915400" cy="556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As an example of the trade cycle, a consumer will go to Amazon to find a specific product. This is the identification of a supplier. Once the product is added to the shopping basket, the consumer will check out using Amazon’s specific e-commerce software, and pay for it while specifying an address at which to take delivery, combining the second and third phases. Once the product arrives, and if it is unsatisfactory, the customer returns it to Amazon, who then will provide a refund, a replacement or another service, thereby fulfilling the fourth phase of the e-commerce trade cycle as agreed through that country’s laws and Amazon’s own terms and conditions. More complex products are subject to altered trade cycles, as are e-commerce systems for less consumer-focussed areas, such as consultancy or bespoke manufacturing work. All will, however, follow the same basic cycle at the heart of their operation.</a:t>
            </a:r>
            <a:endParaRPr sz="2400"/>
          </a:p>
          <a:p>
            <a:pPr indent="-190500" lvl="0" marL="342900" rtl="0" algn="l">
              <a:spcBef>
                <a:spcPts val="480"/>
              </a:spcBef>
              <a:spcAft>
                <a:spcPts val="0"/>
              </a:spcAft>
              <a:buClr>
                <a:schemeClr val="dk1"/>
              </a:buClr>
              <a:buSzPts val="2400"/>
              <a:buFont typeface="Times New Roman"/>
              <a:buNone/>
            </a:pPr>
            <a:r>
              <a:t/>
            </a:r>
            <a:endParaRPr sz="2400"/>
          </a:p>
        </p:txBody>
      </p:sp>
      <p:sp>
        <p:nvSpPr>
          <p:cNvPr id="540" name="Google Shape;540;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e-Commerce Trade Cycle:</a:t>
            </a:r>
            <a:endParaRPr/>
          </a:p>
        </p:txBody>
      </p:sp>
      <p:sp>
        <p:nvSpPr>
          <p:cNvPr id="546" name="Google Shape;546;p63"/>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t>A trade cycle is the series of exchanges, between a customer and supplier, that take place when a commercial exchange is executed. A general trade cycle consists of:</a:t>
            </a:r>
            <a:endParaRPr sz="2800"/>
          </a:p>
          <a:p>
            <a:pPr indent="-342900" lvl="0" marL="342900" rtl="0" algn="l">
              <a:spcBef>
                <a:spcPts val="560"/>
              </a:spcBef>
              <a:spcAft>
                <a:spcPts val="0"/>
              </a:spcAft>
              <a:buClr>
                <a:schemeClr val="dk1"/>
              </a:buClr>
              <a:buSzPts val="2800"/>
              <a:buFont typeface="Times New Roman"/>
              <a:buChar char="•"/>
            </a:pPr>
            <a:r>
              <a:rPr lang="en-US" sz="2800"/>
              <a:t>Pre-Sales: Finding a supplier and agreeing the terms.</a:t>
            </a:r>
            <a:endParaRPr sz="2800"/>
          </a:p>
          <a:p>
            <a:pPr indent="-342900" lvl="0" marL="342900" rtl="0" algn="l">
              <a:spcBef>
                <a:spcPts val="560"/>
              </a:spcBef>
              <a:spcAft>
                <a:spcPts val="0"/>
              </a:spcAft>
              <a:buClr>
                <a:schemeClr val="dk1"/>
              </a:buClr>
              <a:buSzPts val="2800"/>
              <a:buFont typeface="Times New Roman"/>
              <a:buChar char="•"/>
            </a:pPr>
            <a:r>
              <a:rPr lang="en-US" sz="2800"/>
              <a:t>Execution: Selecting goods and taking delivery.</a:t>
            </a:r>
            <a:endParaRPr sz="2800"/>
          </a:p>
          <a:p>
            <a:pPr indent="-342900" lvl="0" marL="342900" rtl="0" algn="l">
              <a:spcBef>
                <a:spcPts val="560"/>
              </a:spcBef>
              <a:spcAft>
                <a:spcPts val="0"/>
              </a:spcAft>
              <a:buClr>
                <a:schemeClr val="dk1"/>
              </a:buClr>
              <a:buSzPts val="2800"/>
              <a:buFont typeface="Times New Roman"/>
              <a:buChar char="•"/>
            </a:pPr>
            <a:r>
              <a:rPr lang="en-US" sz="2800"/>
              <a:t>Settlement: Invoice (if any) and payment.</a:t>
            </a:r>
            <a:endParaRPr sz="2800"/>
          </a:p>
          <a:p>
            <a:pPr indent="-342900" lvl="0" marL="342900" rtl="0" algn="l">
              <a:spcBef>
                <a:spcPts val="560"/>
              </a:spcBef>
              <a:spcAft>
                <a:spcPts val="0"/>
              </a:spcAft>
              <a:buClr>
                <a:schemeClr val="dk1"/>
              </a:buClr>
              <a:buSzPts val="2800"/>
              <a:buFont typeface="Times New Roman"/>
              <a:buChar char="•"/>
            </a:pPr>
            <a:r>
              <a:rPr lang="en-US" sz="2800"/>
              <a:t>After-Sales: Following up complaints or providing maintenance.</a:t>
            </a:r>
            <a:endParaRPr sz="2800"/>
          </a:p>
          <a:p>
            <a:pPr indent="-139700" lvl="0" marL="342900" rtl="0" algn="l">
              <a:spcBef>
                <a:spcPts val="640"/>
              </a:spcBef>
              <a:spcAft>
                <a:spcPts val="0"/>
              </a:spcAft>
              <a:buClr>
                <a:schemeClr val="dk1"/>
              </a:buClr>
              <a:buSzPts val="3200"/>
              <a:buFont typeface="Times New Roman"/>
              <a:buNone/>
            </a:pPr>
            <a:r>
              <a:t/>
            </a:r>
            <a:endParaRPr/>
          </a:p>
        </p:txBody>
      </p:sp>
      <p:sp>
        <p:nvSpPr>
          <p:cNvPr id="547" name="Google Shape;547;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e-Commerce Trade Cycle</a:t>
            </a:r>
            <a:endParaRPr/>
          </a:p>
        </p:txBody>
      </p:sp>
      <p:sp>
        <p:nvSpPr>
          <p:cNvPr id="553" name="Google Shape;553;p64"/>
          <p:cNvSpPr txBox="1"/>
          <p:nvPr>
            <p:ph idx="1" type="body"/>
          </p:nvPr>
        </p:nvSpPr>
        <p:spPr>
          <a:xfrm>
            <a:off x="685800" y="19812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t>For business-to-business transactions the trade cycle typically involves the provision of credit with execution preceding settlement whereas in consumer-to-business these two steps are typically co-incident. The nature of the trade cycle can indicate the e-Commerce technology most suited to the exchange.</a:t>
            </a:r>
            <a:endParaRPr sz="2800"/>
          </a:p>
          <a:p>
            <a:pPr indent="-342900" lvl="0" marL="342900" rtl="0" algn="l">
              <a:spcBef>
                <a:spcPts val="560"/>
              </a:spcBef>
              <a:spcAft>
                <a:spcPts val="0"/>
              </a:spcAft>
              <a:buClr>
                <a:schemeClr val="dk1"/>
              </a:buClr>
              <a:buSzPts val="2800"/>
              <a:buFont typeface="Times New Roman"/>
              <a:buChar char="•"/>
            </a:pPr>
            <a:r>
              <a:rPr lang="en-US" sz="2800"/>
              <a:t>Commercial transactions that are repeated on a regular basis, such as supermarkets replenishing their shelves, is one category of trade cycle.</a:t>
            </a:r>
            <a:endParaRPr sz="2800"/>
          </a:p>
          <a:p>
            <a:pPr indent="-165100" lvl="0" marL="342900" rtl="0" algn="l">
              <a:spcBef>
                <a:spcPts val="560"/>
              </a:spcBef>
              <a:spcAft>
                <a:spcPts val="0"/>
              </a:spcAft>
              <a:buClr>
                <a:schemeClr val="dk1"/>
              </a:buClr>
              <a:buSzPts val="2800"/>
              <a:buFont typeface="Times New Roman"/>
              <a:buNone/>
            </a:pPr>
            <a:r>
              <a:t/>
            </a:r>
            <a:endParaRPr sz="2800"/>
          </a:p>
        </p:txBody>
      </p:sp>
      <p:sp>
        <p:nvSpPr>
          <p:cNvPr id="554" name="Google Shape;554;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400"/>
              <a:buFont typeface="Times New Roman"/>
              <a:buNone/>
            </a:pPr>
            <a:r>
              <a:rPr lang="en-US"/>
              <a:t>Trade cycle varies depending on:</a:t>
            </a:r>
            <a:endParaRPr/>
          </a:p>
        </p:txBody>
      </p:sp>
      <p:sp>
        <p:nvSpPr>
          <p:cNvPr id="560" name="Google Shape;560;p6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The nature of the parties to the transaction</a:t>
            </a:r>
            <a:endParaRPr/>
          </a:p>
          <a:p>
            <a:pPr indent="-342900" lvl="0" marL="342900" rtl="0" algn="l">
              <a:spcBef>
                <a:spcPts val="640"/>
              </a:spcBef>
              <a:spcAft>
                <a:spcPts val="0"/>
              </a:spcAft>
              <a:buClr>
                <a:schemeClr val="dk1"/>
              </a:buClr>
              <a:buSzPts val="3200"/>
              <a:buFont typeface="Times New Roman"/>
              <a:buChar char="•"/>
            </a:pPr>
            <a:r>
              <a:rPr lang="en-US"/>
              <a:t>Frequency of trade exchanges</a:t>
            </a:r>
            <a:endParaRPr/>
          </a:p>
          <a:p>
            <a:pPr indent="-342900" lvl="0" marL="342900" rtl="0" algn="l">
              <a:spcBef>
                <a:spcPts val="640"/>
              </a:spcBef>
              <a:spcAft>
                <a:spcPts val="0"/>
              </a:spcAft>
              <a:buClr>
                <a:schemeClr val="dk1"/>
              </a:buClr>
              <a:buSzPts val="3200"/>
              <a:buFont typeface="Times New Roman"/>
              <a:buChar char="•"/>
            </a:pPr>
            <a:r>
              <a:rPr lang="en-US"/>
              <a:t>The nature of the goods or services being exchanged</a:t>
            </a:r>
            <a:endParaRPr/>
          </a:p>
        </p:txBody>
      </p:sp>
      <p:sp>
        <p:nvSpPr>
          <p:cNvPr id="561" name="Google Shape;561;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400"/>
              <a:buFont typeface="Times New Roman"/>
              <a:buNone/>
            </a:pPr>
            <a:r>
              <a:rPr lang="en-US"/>
              <a:t>Three generic trade cycles can be identified</a:t>
            </a:r>
            <a:endParaRPr/>
          </a:p>
        </p:txBody>
      </p:sp>
      <p:sp>
        <p:nvSpPr>
          <p:cNvPr id="567" name="Google Shape;567;p6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t>Regular, repeat transactions between commercial trading partners(Repeat)</a:t>
            </a:r>
            <a:endParaRPr/>
          </a:p>
          <a:p>
            <a:pPr indent="-342900" lvl="0" marL="342900" rtl="0" algn="l">
              <a:spcBef>
                <a:spcPts val="640"/>
              </a:spcBef>
              <a:spcAft>
                <a:spcPts val="0"/>
              </a:spcAft>
              <a:buClr>
                <a:schemeClr val="dk1"/>
              </a:buClr>
              <a:buSzPts val="3200"/>
              <a:buFont typeface="Times New Roman"/>
              <a:buChar char="•"/>
            </a:pPr>
            <a:r>
              <a:rPr lang="en-US"/>
              <a:t>Irregular transactions between commercial trading partners(Credit)</a:t>
            </a:r>
            <a:endParaRPr/>
          </a:p>
          <a:p>
            <a:pPr indent="-342900" lvl="0" marL="342900" rtl="0" algn="l">
              <a:spcBef>
                <a:spcPts val="640"/>
              </a:spcBef>
              <a:spcAft>
                <a:spcPts val="0"/>
              </a:spcAft>
              <a:buClr>
                <a:schemeClr val="dk1"/>
              </a:buClr>
              <a:buSzPts val="3200"/>
              <a:buFont typeface="Times New Roman"/>
              <a:buChar char="•"/>
            </a:pPr>
            <a:r>
              <a:rPr lang="en-US"/>
              <a:t>Irregular transactions in one-off trading relationships (commercial or retail)(Cash)</a:t>
            </a:r>
            <a:endParaRPr/>
          </a:p>
        </p:txBody>
      </p:sp>
      <p:sp>
        <p:nvSpPr>
          <p:cNvPr id="568" name="Google Shape;568;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400"/>
              <a:buFont typeface="Times New Roman"/>
              <a:buNone/>
            </a:pPr>
            <a:r>
              <a:t/>
            </a:r>
            <a:endParaRPr/>
          </a:p>
        </p:txBody>
      </p:sp>
      <p:pic>
        <p:nvPicPr>
          <p:cNvPr id="574" name="Google Shape;574;p67"/>
          <p:cNvPicPr preferRelativeResize="0"/>
          <p:nvPr>
            <p:ph idx="1" type="body"/>
          </p:nvPr>
        </p:nvPicPr>
        <p:blipFill rotWithShape="1">
          <a:blip r:embed="rId3">
            <a:alphaModFix/>
          </a:blip>
          <a:srcRect b="0" l="0" r="0" t="0"/>
          <a:stretch/>
        </p:blipFill>
        <p:spPr>
          <a:xfrm>
            <a:off x="1447800" y="2438400"/>
            <a:ext cx="6096000" cy="3962400"/>
          </a:xfrm>
          <a:prstGeom prst="rect">
            <a:avLst/>
          </a:prstGeom>
          <a:noFill/>
          <a:ln>
            <a:noFill/>
          </a:ln>
        </p:spPr>
      </p:pic>
      <p:sp>
        <p:nvSpPr>
          <p:cNvPr id="575" name="Google Shape;575;p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581" name="Google Shape;581;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pic>
        <p:nvPicPr>
          <p:cNvPr id="582" name="Google Shape;582;p68"/>
          <p:cNvPicPr preferRelativeResize="0"/>
          <p:nvPr>
            <p:ph idx="1" type="body"/>
          </p:nvPr>
        </p:nvPicPr>
        <p:blipFill rotWithShape="1">
          <a:blip r:embed="rId3">
            <a:alphaModFix/>
          </a:blip>
          <a:srcRect b="0" l="0" r="0" t="0"/>
          <a:stretch/>
        </p:blipFill>
        <p:spPr>
          <a:xfrm>
            <a:off x="1752600" y="1295400"/>
            <a:ext cx="5943600" cy="42291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E-COMMERCE EXAMPLES</a:t>
            </a:r>
            <a:endParaRPr/>
          </a:p>
        </p:txBody>
      </p:sp>
      <p:sp>
        <p:nvSpPr>
          <p:cNvPr id="588" name="Google Shape;588;p6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t>An individual purchases a book on the Internet.</a:t>
            </a:r>
            <a:endParaRPr sz="2000"/>
          </a:p>
          <a:p>
            <a:pPr indent="-342900" lvl="0" marL="342900" rtl="0" algn="l">
              <a:spcBef>
                <a:spcPts val="400"/>
              </a:spcBef>
              <a:spcAft>
                <a:spcPts val="0"/>
              </a:spcAft>
              <a:buClr>
                <a:schemeClr val="dk1"/>
              </a:buClr>
              <a:buSzPts val="2000"/>
              <a:buFont typeface="Times New Roman"/>
              <a:buChar char="•"/>
            </a:pPr>
            <a:r>
              <a:rPr lang="en-US" sz="2000"/>
              <a:t>A government employee reserves a hotel room over the Internet.</a:t>
            </a:r>
            <a:endParaRPr sz="2000"/>
          </a:p>
          <a:p>
            <a:pPr indent="-342900" lvl="0" marL="342900" rtl="0" algn="l">
              <a:spcBef>
                <a:spcPts val="400"/>
              </a:spcBef>
              <a:spcAft>
                <a:spcPts val="0"/>
              </a:spcAft>
              <a:buClr>
                <a:schemeClr val="dk1"/>
              </a:buClr>
              <a:buSzPts val="2000"/>
              <a:buFont typeface="Times New Roman"/>
              <a:buChar char="•"/>
            </a:pPr>
            <a:r>
              <a:rPr lang="en-US" sz="2000"/>
              <a:t>A business calls a toll free number and orders a computer using the seller's interactive telephone system.</a:t>
            </a:r>
            <a:endParaRPr sz="2000"/>
          </a:p>
          <a:p>
            <a:pPr indent="-342900" lvl="0" marL="342900" rtl="0" algn="l">
              <a:spcBef>
                <a:spcPts val="400"/>
              </a:spcBef>
              <a:spcAft>
                <a:spcPts val="0"/>
              </a:spcAft>
              <a:buClr>
                <a:schemeClr val="dk1"/>
              </a:buClr>
              <a:buSzPts val="2000"/>
              <a:buFont typeface="Times New Roman"/>
              <a:buChar char="•"/>
            </a:pPr>
            <a:r>
              <a:rPr lang="en-US" sz="2000"/>
              <a:t>A business buys office supplies on-line or through an electronic auction.</a:t>
            </a:r>
            <a:endParaRPr sz="2000"/>
          </a:p>
          <a:p>
            <a:pPr indent="-342900" lvl="0" marL="342900" rtl="0" algn="l">
              <a:spcBef>
                <a:spcPts val="400"/>
              </a:spcBef>
              <a:spcAft>
                <a:spcPts val="0"/>
              </a:spcAft>
              <a:buClr>
                <a:schemeClr val="dk1"/>
              </a:buClr>
              <a:buSzPts val="2000"/>
              <a:buFont typeface="Times New Roman"/>
              <a:buChar char="•"/>
            </a:pPr>
            <a:r>
              <a:rPr lang="en-US" sz="2000"/>
              <a:t>A retailer orders merchandise using an EDI network or a supplier's extranet.</a:t>
            </a:r>
            <a:endParaRPr sz="2000"/>
          </a:p>
          <a:p>
            <a:pPr indent="-342900" lvl="0" marL="342900" rtl="0" algn="l">
              <a:spcBef>
                <a:spcPts val="400"/>
              </a:spcBef>
              <a:spcAft>
                <a:spcPts val="0"/>
              </a:spcAft>
              <a:buClr>
                <a:schemeClr val="dk1"/>
              </a:buClr>
              <a:buSzPts val="2000"/>
              <a:buFont typeface="Times New Roman"/>
              <a:buChar char="•"/>
            </a:pPr>
            <a:r>
              <a:rPr lang="en-US" sz="2000"/>
              <a:t>A manufacturing plant orders electronic components from another plant within the company using the company's intranet.</a:t>
            </a:r>
            <a:endParaRPr sz="2000"/>
          </a:p>
          <a:p>
            <a:pPr indent="-342900" lvl="0" marL="342900" rtl="0" algn="l">
              <a:spcBef>
                <a:spcPts val="400"/>
              </a:spcBef>
              <a:spcAft>
                <a:spcPts val="0"/>
              </a:spcAft>
              <a:buClr>
                <a:schemeClr val="dk1"/>
              </a:buClr>
              <a:buSzPts val="2000"/>
              <a:buFont typeface="Times New Roman"/>
              <a:buChar char="•"/>
            </a:pPr>
            <a:r>
              <a:rPr lang="en-US" sz="2000"/>
              <a:t>An individual withdraws funds from an automatic teller machine (ATM).</a:t>
            </a:r>
            <a:endParaRPr sz="2000"/>
          </a:p>
          <a:p>
            <a:pPr indent="-215900" lvl="0" marL="342900" rtl="0" algn="l">
              <a:spcBef>
                <a:spcPts val="400"/>
              </a:spcBef>
              <a:spcAft>
                <a:spcPts val="0"/>
              </a:spcAft>
              <a:buClr>
                <a:schemeClr val="dk1"/>
              </a:buClr>
              <a:buSzPts val="2000"/>
              <a:buFont typeface="Times New Roman"/>
              <a:buNone/>
            </a:pPr>
            <a:r>
              <a:t/>
            </a:r>
            <a:endParaRPr sz="2000"/>
          </a:p>
        </p:txBody>
      </p:sp>
      <p:sp>
        <p:nvSpPr>
          <p:cNvPr id="589" name="Google Shape;589;p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Ecommerce disadvantages</a:t>
            </a:r>
            <a:endParaRPr/>
          </a:p>
        </p:txBody>
      </p:sp>
      <p:sp>
        <p:nvSpPr>
          <p:cNvPr id="131" name="Google Shape;131;p7"/>
          <p:cNvSpPr txBox="1"/>
          <p:nvPr>
            <p:ph idx="1" type="body"/>
          </p:nvPr>
        </p:nvSpPr>
        <p:spPr>
          <a:xfrm>
            <a:off x="685800" y="19812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Lacks tangibility</a:t>
            </a:r>
            <a:endParaRPr sz="2400"/>
          </a:p>
          <a:p>
            <a:pPr indent="-342900" lvl="0" marL="342900" rtl="0" algn="l">
              <a:spcBef>
                <a:spcPts val="480"/>
              </a:spcBef>
              <a:spcAft>
                <a:spcPts val="0"/>
              </a:spcAft>
              <a:buClr>
                <a:schemeClr val="dk1"/>
              </a:buClr>
              <a:buSzPts val="2400"/>
              <a:buFont typeface="Times New Roman"/>
              <a:buChar char="•"/>
            </a:pPr>
            <a:r>
              <a:rPr lang="en-US" sz="2400"/>
              <a:t>Scope of offering customer services while purchasing is low</a:t>
            </a:r>
            <a:endParaRPr sz="2400"/>
          </a:p>
          <a:p>
            <a:pPr indent="-342900" lvl="0" marL="342900" rtl="0" algn="l">
              <a:spcBef>
                <a:spcPts val="480"/>
              </a:spcBef>
              <a:spcAft>
                <a:spcPts val="0"/>
              </a:spcAft>
              <a:buClr>
                <a:schemeClr val="dk1"/>
              </a:buClr>
              <a:buSzPts val="2400"/>
              <a:buFont typeface="Times New Roman"/>
              <a:buChar char="•"/>
            </a:pPr>
            <a:r>
              <a:rPr lang="en-US" sz="2400"/>
              <a:t>Susceptible to cyber attacks</a:t>
            </a:r>
            <a:endParaRPr sz="2400"/>
          </a:p>
          <a:p>
            <a:pPr indent="-342900" lvl="0" marL="342900" rtl="0" algn="l">
              <a:spcBef>
                <a:spcPts val="480"/>
              </a:spcBef>
              <a:spcAft>
                <a:spcPts val="0"/>
              </a:spcAft>
              <a:buClr>
                <a:schemeClr val="dk1"/>
              </a:buClr>
              <a:buSzPts val="2400"/>
              <a:buFont typeface="Times New Roman"/>
              <a:buChar char="•"/>
            </a:pPr>
            <a:r>
              <a:rPr lang="en-US" sz="2400"/>
              <a:t>Low customer loyalty</a:t>
            </a:r>
            <a:endParaRPr sz="2400"/>
          </a:p>
          <a:p>
            <a:pPr indent="-342900" lvl="0" marL="342900" rtl="0" algn="l">
              <a:spcBef>
                <a:spcPts val="480"/>
              </a:spcBef>
              <a:spcAft>
                <a:spcPts val="0"/>
              </a:spcAft>
              <a:buClr>
                <a:schemeClr val="dk1"/>
              </a:buClr>
              <a:buSzPts val="2400"/>
              <a:buFont typeface="Times New Roman"/>
              <a:buChar char="•"/>
            </a:pPr>
            <a:r>
              <a:rPr lang="en-US" sz="2400"/>
              <a:t>Highly competitive</a:t>
            </a:r>
            <a:endParaRPr sz="2400"/>
          </a:p>
          <a:p>
            <a:pPr indent="-342900" lvl="0" marL="342900" rtl="0" algn="l">
              <a:spcBef>
                <a:spcPts val="480"/>
              </a:spcBef>
              <a:spcAft>
                <a:spcPts val="0"/>
              </a:spcAft>
              <a:buClr>
                <a:schemeClr val="dk1"/>
              </a:buClr>
              <a:buSzPts val="2400"/>
              <a:buFont typeface="Times New Roman"/>
              <a:buChar char="•"/>
            </a:pPr>
            <a:r>
              <a:rPr lang="en-US" sz="2400"/>
              <a:t>Low barriers to entry</a:t>
            </a:r>
            <a:endParaRPr sz="2400"/>
          </a:p>
          <a:p>
            <a:pPr indent="-342900" lvl="0" marL="342900" rtl="0" algn="l">
              <a:spcBef>
                <a:spcPts val="480"/>
              </a:spcBef>
              <a:spcAft>
                <a:spcPts val="0"/>
              </a:spcAft>
              <a:buClr>
                <a:schemeClr val="dk1"/>
              </a:buClr>
              <a:buSzPts val="2400"/>
              <a:buFont typeface="Times New Roman"/>
              <a:buChar char="•"/>
            </a:pPr>
            <a:r>
              <a:rPr lang="en-US" sz="2400"/>
              <a:t>Customer data susceptible to risk of theft</a:t>
            </a:r>
            <a:endParaRPr sz="2400"/>
          </a:p>
          <a:p>
            <a:pPr indent="-342900" lvl="0" marL="342900" rtl="0" algn="l">
              <a:spcBef>
                <a:spcPts val="480"/>
              </a:spcBef>
              <a:spcAft>
                <a:spcPts val="0"/>
              </a:spcAft>
              <a:buClr>
                <a:schemeClr val="dk1"/>
              </a:buClr>
              <a:buSzPts val="2400"/>
              <a:buFont typeface="Times New Roman"/>
              <a:buChar char="•"/>
            </a:pPr>
            <a:r>
              <a:rPr lang="en-US" sz="2400"/>
              <a:t>Highly dependent on technology and needs to be continuously updated with latest web and CRM tools</a:t>
            </a:r>
            <a:endParaRPr sz="2400"/>
          </a:p>
        </p:txBody>
      </p:sp>
      <p:sp>
        <p:nvSpPr>
          <p:cNvPr id="132" name="Google Shape;132;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What is e-commerce?</a:t>
            </a:r>
            <a:endParaRPr/>
          </a:p>
        </p:txBody>
      </p:sp>
      <p:sp>
        <p:nvSpPr>
          <p:cNvPr id="138" name="Google Shape;138;p8"/>
          <p:cNvSpPr txBox="1"/>
          <p:nvPr>
            <p:ph idx="1" type="body"/>
          </p:nvPr>
        </p:nvSpPr>
        <p:spPr>
          <a:xfrm>
            <a:off x="685800" y="1219200"/>
            <a:ext cx="7772400" cy="563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t>Electronic commerce or e-commerce refers to a wide range of online business activities for products and services. </a:t>
            </a:r>
            <a:endParaRPr sz="2400"/>
          </a:p>
          <a:p>
            <a:pPr indent="-342900" lvl="0" marL="342900" rtl="0" algn="l">
              <a:spcBef>
                <a:spcPts val="480"/>
              </a:spcBef>
              <a:spcAft>
                <a:spcPts val="0"/>
              </a:spcAft>
              <a:buClr>
                <a:schemeClr val="dk1"/>
              </a:buClr>
              <a:buSzPts val="2400"/>
              <a:buFont typeface="Times New Roman"/>
              <a:buChar char="•"/>
            </a:pPr>
            <a:r>
              <a:rPr lang="en-US" sz="2400"/>
              <a:t> It also pertains to “any form of business transaction in which the parties interact electronically rather than by physical exchanges or direct physical contact.” </a:t>
            </a:r>
            <a:endParaRPr sz="2400"/>
          </a:p>
          <a:p>
            <a:pPr indent="-342900" lvl="0" marL="342900" rtl="0" algn="l">
              <a:spcBef>
                <a:spcPts val="480"/>
              </a:spcBef>
              <a:spcAft>
                <a:spcPts val="0"/>
              </a:spcAft>
              <a:buClr>
                <a:schemeClr val="dk1"/>
              </a:buClr>
              <a:buSzPts val="2400"/>
              <a:buFont typeface="Times New Roman"/>
              <a:buChar char="•"/>
            </a:pPr>
            <a:r>
              <a:rPr lang="en-US" sz="2400"/>
              <a:t>E-commerce is usually associated with buying and selling over the Internet, or conducting any transaction involving the transfer of ownership or rights to use goods or services through a computer-mediated network. </a:t>
            </a:r>
            <a:endParaRPr sz="2400"/>
          </a:p>
          <a:p>
            <a:pPr indent="-342900" lvl="0" marL="342900" rtl="0" algn="l">
              <a:spcBef>
                <a:spcPts val="480"/>
              </a:spcBef>
              <a:spcAft>
                <a:spcPts val="0"/>
              </a:spcAft>
              <a:buClr>
                <a:schemeClr val="dk1"/>
              </a:buClr>
              <a:buSzPts val="2400"/>
              <a:buFont typeface="Times New Roman"/>
              <a:buChar char="•"/>
            </a:pPr>
            <a:r>
              <a:rPr lang="en-US" sz="2400"/>
              <a:t>E-commerce is the use of electronic communications and digital information processing technology in business transactions to create, transform, and redefine relationships for value creation between or among organizations, and between organizations and individuals</a:t>
            </a:r>
            <a:endParaRPr sz="2400"/>
          </a:p>
          <a:p>
            <a:pPr indent="-342900" lvl="0" marL="342900" rtl="0" algn="l">
              <a:spcBef>
                <a:spcPts val="400"/>
              </a:spcBef>
              <a:spcAft>
                <a:spcPts val="0"/>
              </a:spcAft>
              <a:buClr>
                <a:schemeClr val="dk1"/>
              </a:buClr>
              <a:buSzPts val="2000"/>
              <a:buFont typeface="Times New Roman"/>
              <a:buNone/>
            </a:pPr>
            <a:r>
              <a:t/>
            </a:r>
            <a:endParaRPr sz="2000"/>
          </a:p>
        </p:txBody>
      </p:sp>
      <p:sp>
        <p:nvSpPr>
          <p:cNvPr id="139" name="Google Shape;139;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Times New Roman"/>
              <a:buNone/>
            </a:pPr>
            <a:fld id="{00000000-1234-1234-1234-123412341234}" type="slidenum">
              <a:rPr lang="en-US" sz="1400"/>
              <a:t>‹#›</a:t>
            </a:fld>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301625" y="228600"/>
            <a:ext cx="854075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What is e-commerce?</a:t>
            </a:r>
            <a:endParaRPr/>
          </a:p>
        </p:txBody>
      </p:sp>
      <p:sp>
        <p:nvSpPr>
          <p:cNvPr id="145" name="Google Shape;145;p9"/>
          <p:cNvSpPr txBox="1"/>
          <p:nvPr>
            <p:ph idx="1" type="body"/>
          </p:nvPr>
        </p:nvSpPr>
        <p:spPr>
          <a:xfrm>
            <a:off x="762000" y="1295400"/>
            <a:ext cx="77724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None/>
            </a:pPr>
            <a:r>
              <a:rPr lang="en-US"/>
              <a:t>Includes:</a:t>
            </a:r>
            <a:endParaRPr/>
          </a:p>
          <a:p>
            <a:pPr indent="-342900" lvl="0" marL="342900" rtl="0" algn="l">
              <a:spcBef>
                <a:spcPts val="640"/>
              </a:spcBef>
              <a:spcAft>
                <a:spcPts val="0"/>
              </a:spcAft>
              <a:buClr>
                <a:schemeClr val="dk1"/>
              </a:buClr>
              <a:buSzPts val="3200"/>
              <a:buFont typeface="Times New Roman"/>
              <a:buChar char="•"/>
            </a:pPr>
            <a:r>
              <a:rPr lang="en-US"/>
              <a:t>Online business to business transactions</a:t>
            </a:r>
            <a:endParaRPr/>
          </a:p>
          <a:p>
            <a:pPr indent="-342900" lvl="0" marL="342900" rtl="0" algn="l">
              <a:spcBef>
                <a:spcPts val="640"/>
              </a:spcBef>
              <a:spcAft>
                <a:spcPts val="0"/>
              </a:spcAft>
              <a:buClr>
                <a:schemeClr val="dk1"/>
              </a:buClr>
              <a:buSzPts val="3200"/>
              <a:buFont typeface="Times New Roman"/>
              <a:buChar char="•"/>
            </a:pPr>
            <a:r>
              <a:rPr lang="en-US"/>
              <a:t>Online business to consumer transactions</a:t>
            </a:r>
            <a:endParaRPr/>
          </a:p>
          <a:p>
            <a:pPr indent="-342900" lvl="0" marL="342900" rtl="0" algn="l">
              <a:spcBef>
                <a:spcPts val="640"/>
              </a:spcBef>
              <a:spcAft>
                <a:spcPts val="0"/>
              </a:spcAft>
              <a:buClr>
                <a:schemeClr val="dk1"/>
              </a:buClr>
              <a:buSzPts val="3200"/>
              <a:buFont typeface="Times New Roman"/>
              <a:buChar char="•"/>
            </a:pPr>
            <a:r>
              <a:rPr lang="en-US"/>
              <a:t>Digital delivery of products and services</a:t>
            </a:r>
            <a:endParaRPr/>
          </a:p>
          <a:p>
            <a:pPr indent="-342900" lvl="0" marL="342900" rtl="0" algn="l">
              <a:spcBef>
                <a:spcPts val="640"/>
              </a:spcBef>
              <a:spcAft>
                <a:spcPts val="0"/>
              </a:spcAft>
              <a:buClr>
                <a:schemeClr val="dk1"/>
              </a:buClr>
              <a:buSzPts val="3200"/>
              <a:buFont typeface="Times New Roman"/>
              <a:buChar char="•"/>
            </a:pPr>
            <a:r>
              <a:rPr lang="en-US"/>
              <a:t>Online merchandising</a:t>
            </a:r>
            <a:endParaRPr/>
          </a:p>
          <a:p>
            <a:pPr indent="-342900" lvl="0" marL="342900" rtl="0" algn="l">
              <a:spcBef>
                <a:spcPts val="640"/>
              </a:spcBef>
              <a:spcAft>
                <a:spcPts val="0"/>
              </a:spcAft>
              <a:buClr>
                <a:schemeClr val="dk1"/>
              </a:buClr>
              <a:buSzPts val="3200"/>
              <a:buFont typeface="Times New Roman"/>
              <a:buChar char="•"/>
            </a:pPr>
            <a:r>
              <a:rPr lang="en-US"/>
              <a:t>Automated telephone transactions eg phone banking</a:t>
            </a:r>
            <a:endParaRPr/>
          </a:p>
          <a:p>
            <a:pPr indent="-342900" lvl="0" marL="342900" rtl="0" algn="l">
              <a:spcBef>
                <a:spcPts val="640"/>
              </a:spcBef>
              <a:spcAft>
                <a:spcPts val="0"/>
              </a:spcAft>
              <a:buClr>
                <a:schemeClr val="dk1"/>
              </a:buClr>
              <a:buSzPts val="3200"/>
              <a:buFont typeface="Times New Roman"/>
              <a:buChar char="•"/>
            </a:pPr>
            <a:r>
              <a:rPr lang="en-US"/>
              <a:t>EFTPOS and other automated transfer systems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2000-07-25T12:53:14Z</dcterms:created>
  <dc:creator>Laboratorio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