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5" r:id="rId13"/>
    <p:sldId id="266" r:id="rId14"/>
    <p:sldId id="267" r:id="rId15"/>
    <p:sldId id="279" r:id="rId16"/>
    <p:sldId id="268" r:id="rId17"/>
    <p:sldId id="269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70" r:id="rId27"/>
    <p:sldId id="286" r:id="rId28"/>
    <p:sldId id="271" r:id="rId29"/>
    <p:sldId id="287" r:id="rId30"/>
  </p:sldIdLst>
  <p:sldSz cx="12192000" cy="6858000"/>
  <p:notesSz cx="6858000" cy="9144000"/>
  <p:embeddedFontLst>
    <p:embeddedFont>
      <p:font typeface="Gill Sans" panose="020B0604020202020204" charset="0"/>
      <p:regular r:id="rId32"/>
      <p:bold r:id="rId33"/>
    </p:embeddedFont>
    <p:embeddedFont>
      <p:font typeface="Play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/qd7lC3QV2ODuSYgn7wX/kcb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9"/>
    <p:restoredTop sz="94655"/>
  </p:normalViewPr>
  <p:slideViewPr>
    <p:cSldViewPr snapToGrid="0">
      <p:cViewPr varScale="1">
        <p:scale>
          <a:sx n="70" d="100"/>
          <a:sy n="70" d="100"/>
        </p:scale>
        <p:origin x="40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cbc27d747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cbc27d747_2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2dcbc27d747_2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87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481cec2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481cec2d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34481cec2d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08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>
          <a:extLst>
            <a:ext uri="{FF2B5EF4-FFF2-40B4-BE49-F238E27FC236}">
              <a16:creationId xmlns:a16="http://schemas.microsoft.com/office/drawing/2014/main" id="{3272CBBF-9BEE-12E1-43F2-1361F98B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481cec2dd_0_0:notes">
            <a:extLst>
              <a:ext uri="{FF2B5EF4-FFF2-40B4-BE49-F238E27FC236}">
                <a16:creationId xmlns:a16="http://schemas.microsoft.com/office/drawing/2014/main" id="{799A9D80-3839-9FD2-0B5B-EDCCB572F7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481cec2dd_0_0:notes">
            <a:extLst>
              <a:ext uri="{FF2B5EF4-FFF2-40B4-BE49-F238E27FC236}">
                <a16:creationId xmlns:a16="http://schemas.microsoft.com/office/drawing/2014/main" id="{4A69F3E6-90D7-F8F3-A8E4-0040B89C5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34481cec2dd_0_0:notes">
            <a:extLst>
              <a:ext uri="{FF2B5EF4-FFF2-40B4-BE49-F238E27FC236}">
                <a16:creationId xmlns:a16="http://schemas.microsoft.com/office/drawing/2014/main" id="{AD875DDF-96C6-EE98-22F6-B08C8021D3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04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481cec2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481cec2dd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34481cec2dd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481cec2d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481cec2dd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34481cec2dd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75DD5F5A-A110-A486-B95B-CB61FC349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3D1FDEE3-AE34-6005-44C8-5B4D8D688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7DB1DFF5-97AB-2A8C-9538-F578E095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33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2e2941fe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2e2941fe9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342e2941fe9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2e2941fe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2e2941fe9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342e2941fe9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6F3D246F-B963-866F-BEAC-9F959CFF6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95931393-488C-CBDF-4C24-3055F36C4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A5AD92AE-853E-1B0B-2473-347B1D6902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899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8C3D96BC-A1FA-373C-37AD-7219AA9D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CF32C73E-3525-30D6-AA26-5213677FE8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A98B21CB-21E7-F46A-FE65-843A72945F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97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19D562DE-D3C8-AE07-CF87-20ECAA637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036D9D43-FD8B-6F3C-7FD1-ED32E3D5C2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B253A77D-C5B5-0957-BF1D-B84E890E73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202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FC29ED6D-CDE3-3544-5C73-108498301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8F97A3EA-0E64-09CF-22EE-CA0CE1DEA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D7314317-41EB-1CED-5B14-74BA1E9C4F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805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355DC40D-AE36-C9D7-FC0C-8439B7756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21D5A396-3A6C-EEBB-902E-583BCD13E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95E252D1-0ABE-379B-312C-8899ED56C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009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E444E791-26A1-FE95-8150-BCB927DF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4A41314D-F1DD-8E4C-014D-79B02D6D28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13E5DC3E-E30A-8C26-DCE6-AF099E57AA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1161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08967CFF-12EC-681D-AF26-E9CF42BEB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C81F7F42-013E-AF69-0AE1-C9F9304969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751CAB2B-E9C2-8E26-F712-69D90148F9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787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A09B6558-65D9-8238-B317-6368EAC68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D5C9E46F-D11E-0336-BB92-1C14D18D47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8AB9532B-52E8-D153-F0A0-9D8A302733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664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cc03f1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cc03f186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2dcc03f186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F4B4D5AE-5F7F-1D84-12D3-7B53AE5A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87834DDC-53AB-5E12-C3CD-A2ED58D97F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6E9FD8B8-9B93-3B1A-BCCF-0613C464A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142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>
          <a:extLst>
            <a:ext uri="{FF2B5EF4-FFF2-40B4-BE49-F238E27FC236}">
              <a16:creationId xmlns:a16="http://schemas.microsoft.com/office/drawing/2014/main" id="{4BBA6316-25CB-93FB-47F4-5D761F8E0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>
            <a:extLst>
              <a:ext uri="{FF2B5EF4-FFF2-40B4-BE49-F238E27FC236}">
                <a16:creationId xmlns:a16="http://schemas.microsoft.com/office/drawing/2014/main" id="{5266A8D6-0919-E445-12FF-17AB48EC2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3:notes">
            <a:extLst>
              <a:ext uri="{FF2B5EF4-FFF2-40B4-BE49-F238E27FC236}">
                <a16:creationId xmlns:a16="http://schemas.microsoft.com/office/drawing/2014/main" id="{CF3A285B-DD7D-0486-3445-D2F4B1319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:notes">
            <a:extLst>
              <a:ext uri="{FF2B5EF4-FFF2-40B4-BE49-F238E27FC236}">
                <a16:creationId xmlns:a16="http://schemas.microsoft.com/office/drawing/2014/main" id="{6E22414F-4F2B-3FBD-2EC9-8EDC6777AA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01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C9047E84-6CFE-9DD2-778E-BC727CFE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>
            <a:extLst>
              <a:ext uri="{FF2B5EF4-FFF2-40B4-BE49-F238E27FC236}">
                <a16:creationId xmlns:a16="http://schemas.microsoft.com/office/drawing/2014/main" id="{43941069-DA8C-0396-7CEE-49E4FE4865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:notes">
            <a:extLst>
              <a:ext uri="{FF2B5EF4-FFF2-40B4-BE49-F238E27FC236}">
                <a16:creationId xmlns:a16="http://schemas.microsoft.com/office/drawing/2014/main" id="{754A5021-29F1-34AF-43F6-5F2DDD358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8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532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30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70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cbe7e4b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cbe7e4bf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dcbe7e4bf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42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cbe7e4b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cbe7e4bf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dcbe7e4bf2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6818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cc03f186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cc03f186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dcc03f186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22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Agenda">
  <p:cSld name="2_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550863" y="2677306"/>
            <a:ext cx="3565525" cy="341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>
            <a:spLocks noGrp="1"/>
          </p:cNvSpPr>
          <p:nvPr>
            <p:ph type="pic" idx="2"/>
          </p:nvPr>
        </p:nvSpPr>
        <p:spPr>
          <a:xfrm>
            <a:off x="5208928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7" name="Google Shape;27;p17"/>
          <p:cNvSpPr>
            <a:spLocks noGrp="1"/>
          </p:cNvSpPr>
          <p:nvPr>
            <p:ph type="pic" idx="3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8" name="Google Shape;28;p17"/>
          <p:cNvSpPr>
            <a:spLocks noGrp="1"/>
          </p:cNvSpPr>
          <p:nvPr>
            <p:ph type="pic" idx="4"/>
          </p:nvPr>
        </p:nvSpPr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3" name="Google Shape;33;p17"/>
          <p:cNvGrpSpPr/>
          <p:nvPr/>
        </p:nvGrpSpPr>
        <p:grpSpPr>
          <a:xfrm>
            <a:off x="5585919" y="5592565"/>
            <a:ext cx="828358" cy="828358"/>
            <a:chOff x="3393179" y="4841987"/>
            <a:chExt cx="828358" cy="828358"/>
          </a:xfrm>
        </p:grpSpPr>
        <p:sp>
          <p:nvSpPr>
            <p:cNvPr id="34" name="Google Shape;34;p17"/>
            <p:cNvSpPr/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 rot="-81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6" name="Google Shape;176;p29"/>
          <p:cNvGrpSpPr/>
          <p:nvPr/>
        </p:nvGrpSpPr>
        <p:grpSpPr>
          <a:xfrm>
            <a:off x="233344" y="5384019"/>
            <a:ext cx="828357" cy="828357"/>
            <a:chOff x="2895711" y="1234487"/>
            <a:chExt cx="828357" cy="828357"/>
          </a:xfrm>
        </p:grpSpPr>
        <p:sp>
          <p:nvSpPr>
            <p:cNvPr id="177" name="Google Shape;177;p29"/>
            <p:cNvSpPr/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550862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2"/>
          </p:nvPr>
        </p:nvSpPr>
        <p:spPr>
          <a:xfrm>
            <a:off x="6205538" y="2097175"/>
            <a:ext cx="5435600" cy="39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1"/>
          <p:cNvGrpSpPr/>
          <p:nvPr/>
        </p:nvGrpSpPr>
        <p:grpSpPr>
          <a:xfrm>
            <a:off x="4752748" y="4823504"/>
            <a:ext cx="1656714" cy="1656714"/>
            <a:chOff x="2481534" y="2139594"/>
            <a:chExt cx="1656714" cy="1656714"/>
          </a:xfrm>
        </p:grpSpPr>
        <p:sp>
          <p:nvSpPr>
            <p:cNvPr id="191" name="Google Shape;191;p31"/>
            <p:cNvSpPr/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31"/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4295775" y="1750060"/>
            <a:ext cx="7345362" cy="43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550863" y="1750060"/>
            <a:ext cx="3565525" cy="434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troduction">
  <p:cSld name="3_Introduc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>
            <a:spLocks noGrp="1"/>
          </p:cNvSpPr>
          <p:nvPr>
            <p:ph type="pic" idx="2"/>
          </p:nvPr>
        </p:nvSpPr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9" name="Google Shape;39;p18"/>
          <p:cNvSpPr>
            <a:spLocks noGrp="1"/>
          </p:cNvSpPr>
          <p:nvPr>
            <p:ph type="pic" idx="3"/>
          </p:nvPr>
        </p:nvSpPr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0" name="Google Shape;40;p18"/>
          <p:cNvSpPr>
            <a:spLocks noGrp="1"/>
          </p:cNvSpPr>
          <p:nvPr>
            <p:ph type="pic" idx="4"/>
          </p:nvPr>
        </p:nvSpPr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1" name="Google Shape;41;p18"/>
          <p:cNvSpPr>
            <a:spLocks noGrp="1"/>
          </p:cNvSpPr>
          <p:nvPr>
            <p:ph type="pic" idx="5"/>
          </p:nvPr>
        </p:nvSpPr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05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ection break">
  <p:cSld name="4_Section break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9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19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9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90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losing">
  <p:cSld name="13_Closing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>
            <a:spLocks noGrp="1"/>
          </p:cNvSpPr>
          <p:nvPr>
            <p:ph type="pic" idx="2"/>
          </p:nvPr>
        </p:nvSpPr>
        <p:spPr>
          <a:xfrm>
            <a:off x="6556248" y="54864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8" name="Google Shape;148;p27"/>
          <p:cNvSpPr>
            <a:spLocks noGrp="1"/>
          </p:cNvSpPr>
          <p:nvPr>
            <p:ph type="pic" idx="3"/>
          </p:nvPr>
        </p:nvSpPr>
        <p:spPr>
          <a:xfrm>
            <a:off x="6556248" y="3429000"/>
            <a:ext cx="5084064" cy="2880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149" name="Google Shape;149;p27"/>
          <p:cNvGrpSpPr/>
          <p:nvPr/>
        </p:nvGrpSpPr>
        <p:grpSpPr>
          <a:xfrm>
            <a:off x="11030092" y="-213201"/>
            <a:ext cx="1708815" cy="1705831"/>
            <a:chOff x="11030092" y="-213201"/>
            <a:chExt cx="1708815" cy="1705831"/>
          </a:xfrm>
        </p:grpSpPr>
        <p:sp>
          <p:nvSpPr>
            <p:cNvPr id="150" name="Google Shape;150;p27"/>
            <p:cNvSpPr/>
            <p:nvPr/>
          </p:nvSpPr>
          <p:spPr>
            <a:xfrm rot="-2700000">
              <a:off x="11161347" y="125399"/>
              <a:ext cx="1341675" cy="926985"/>
            </a:xfrm>
            <a:custGeom>
              <a:avLst/>
              <a:gdLst/>
              <a:ahLst/>
              <a:cxnLst/>
              <a:rect l="l" t="t" r="r" b="b"/>
              <a:pathLst>
                <a:path w="1341675" h="926985" extrusionOk="0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 rot="-2700000">
              <a:off x="11228590" y="129580"/>
              <a:ext cx="1337455" cy="1042921"/>
            </a:xfrm>
            <a:custGeom>
              <a:avLst/>
              <a:gdLst/>
              <a:ahLst/>
              <a:cxnLst/>
              <a:rect l="l" t="t" r="r" b="b"/>
              <a:pathLst>
                <a:path w="1337455" h="1042921" extrusionOk="0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3" name="Google Shape;153;p27"/>
          <p:cNvGrpSpPr/>
          <p:nvPr/>
        </p:nvGrpSpPr>
        <p:grpSpPr>
          <a:xfrm>
            <a:off x="577658" y="5511950"/>
            <a:ext cx="828358" cy="828358"/>
            <a:chOff x="10462536" y="1408249"/>
            <a:chExt cx="828358" cy="828358"/>
          </a:xfrm>
        </p:grpSpPr>
        <p:sp>
          <p:nvSpPr>
            <p:cNvPr id="154" name="Google Shape;154;p27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/>
              <a:ahLst/>
              <a:cxnLst/>
              <a:rect l="l" t="t" r="r" b="b"/>
              <a:pathLst>
                <a:path w="1080000" h="1262947" extrusionOk="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6" name="Google Shape;156;p27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2956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 3 column">
  <p:cSld name="11_Content 3 colum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0"/>
          <p:cNvGrpSpPr/>
          <p:nvPr/>
        </p:nvGrpSpPr>
        <p:grpSpPr>
          <a:xfrm>
            <a:off x="100472" y="5036395"/>
            <a:ext cx="2083885" cy="2083885"/>
            <a:chOff x="4842143" y="3556857"/>
            <a:chExt cx="2083885" cy="2083885"/>
          </a:xfrm>
        </p:grpSpPr>
        <p:sp>
          <p:nvSpPr>
            <p:cNvPr id="57" name="Google Shape;57;p20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1" name="Google Shape;61;p20"/>
          <p:cNvSpPr/>
          <p:nvPr/>
        </p:nvSpPr>
        <p:spPr>
          <a:xfrm rot="2700000">
            <a:off x="10834944" y="17126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20"/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20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559476" y="2432304"/>
            <a:ext cx="3563936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3"/>
          </p:nvPr>
        </p:nvSpPr>
        <p:spPr>
          <a:xfrm>
            <a:off x="4341573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4"/>
          </p:nvPr>
        </p:nvSpPr>
        <p:spPr>
          <a:xfrm>
            <a:off x="4341573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marL="914400" lvl="1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marL="1371600" lvl="2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marL="1828800" lvl="3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5"/>
          </p:nvPr>
        </p:nvSpPr>
        <p:spPr>
          <a:xfrm>
            <a:off x="8139659" y="1731375"/>
            <a:ext cx="3566160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6"/>
          </p:nvPr>
        </p:nvSpPr>
        <p:spPr>
          <a:xfrm>
            <a:off x="8139659" y="2427370"/>
            <a:ext cx="3508755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1pPr>
            <a:lvl2pPr marL="914400" lvl="1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2pPr>
            <a:lvl3pPr marL="1371600" lvl="2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3pPr>
            <a:lvl4pPr marL="1828800" lvl="3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17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hart Table Timeline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21"/>
          <p:cNvGrpSpPr/>
          <p:nvPr/>
        </p:nvGrpSpPr>
        <p:grpSpPr>
          <a:xfrm>
            <a:off x="363888" y="5322560"/>
            <a:ext cx="1030305" cy="1030305"/>
            <a:chOff x="10240859" y="1436639"/>
            <a:chExt cx="1030305" cy="1030305"/>
          </a:xfrm>
        </p:grpSpPr>
        <p:sp>
          <p:nvSpPr>
            <p:cNvPr id="76" name="Google Shape;76;p21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550863" y="2113199"/>
            <a:ext cx="11090274" cy="39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 2 column (comparison slide)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2"/>
          </p:nvPr>
        </p:nvSpPr>
        <p:spPr>
          <a:xfrm>
            <a:off x="550863" y="2427370"/>
            <a:ext cx="5429114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3"/>
          </p:nvPr>
        </p:nvSpPr>
        <p:spPr>
          <a:xfrm>
            <a:off x="6212024" y="1731375"/>
            <a:ext cx="5436392" cy="5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 cap="none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4"/>
          </p:nvPr>
        </p:nvSpPr>
        <p:spPr>
          <a:xfrm>
            <a:off x="6212023" y="2427370"/>
            <a:ext cx="5436391" cy="351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Summary">
  <p:cSld name="12_Summar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5262411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marL="1371600" lvl="2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marL="1828800" lvl="3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marL="2286000" lvl="4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eam">
  <p:cSld name="8_Tea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4"/>
          <p:cNvSpPr/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4"/>
          <p:cNvSpPr txBox="1"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24"/>
          <p:cNvGrpSpPr/>
          <p:nvPr/>
        </p:nvGrpSpPr>
        <p:grpSpPr>
          <a:xfrm>
            <a:off x="1763106" y="4294374"/>
            <a:ext cx="2083885" cy="2083885"/>
            <a:chOff x="4842143" y="3556857"/>
            <a:chExt cx="2083885" cy="2083885"/>
          </a:xfrm>
        </p:grpSpPr>
        <p:sp>
          <p:nvSpPr>
            <p:cNvPr id="109" name="Google Shape;109;p24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3" name="Google Shape;113;p24"/>
          <p:cNvSpPr>
            <a:spLocks noGrp="1"/>
          </p:cNvSpPr>
          <p:nvPr>
            <p:ph type="pic" idx="2"/>
          </p:nvPr>
        </p:nvSpPr>
        <p:spPr>
          <a:xfrm>
            <a:off x="1078992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4" name="Google Shape;114;p24"/>
          <p:cNvSpPr>
            <a:spLocks noGrp="1"/>
          </p:cNvSpPr>
          <p:nvPr>
            <p:ph type="pic" idx="3"/>
          </p:nvPr>
        </p:nvSpPr>
        <p:spPr>
          <a:xfrm>
            <a:off x="3838384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24"/>
          <p:cNvSpPr>
            <a:spLocks noGrp="1"/>
          </p:cNvSpPr>
          <p:nvPr>
            <p:ph type="pic" idx="4"/>
          </p:nvPr>
        </p:nvSpPr>
        <p:spPr>
          <a:xfrm>
            <a:off x="6661976" y="1993392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24"/>
          <p:cNvSpPr>
            <a:spLocks noGrp="1"/>
          </p:cNvSpPr>
          <p:nvPr>
            <p:ph type="pic" idx="5"/>
          </p:nvPr>
        </p:nvSpPr>
        <p:spPr>
          <a:xfrm>
            <a:off x="9485568" y="1990724"/>
            <a:ext cx="1691640" cy="1435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1079500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6"/>
          </p:nvPr>
        </p:nvSpPr>
        <p:spPr>
          <a:xfrm>
            <a:off x="1078733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7"/>
          </p:nvPr>
        </p:nvSpPr>
        <p:spPr>
          <a:xfrm>
            <a:off x="3839151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8"/>
          </p:nvPr>
        </p:nvSpPr>
        <p:spPr>
          <a:xfrm>
            <a:off x="3838384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9"/>
          </p:nvPr>
        </p:nvSpPr>
        <p:spPr>
          <a:xfrm>
            <a:off x="6662743" y="3781425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3"/>
          </p:nvPr>
        </p:nvSpPr>
        <p:spPr>
          <a:xfrm>
            <a:off x="6661976" y="4232949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4"/>
          </p:nvPr>
        </p:nvSpPr>
        <p:spPr>
          <a:xfrm>
            <a:off x="9433112" y="3787288"/>
            <a:ext cx="171132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5"/>
          </p:nvPr>
        </p:nvSpPr>
        <p:spPr>
          <a:xfrm>
            <a:off x="9432345" y="4238812"/>
            <a:ext cx="1711572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ection break">
  <p:cSld name="5_Section break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1pPr>
            <a:lvl2pPr lvl="1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803"/>
                </a:srgbClr>
              </a:gs>
              <a:gs pos="100000">
                <a:srgbClr val="1B192E">
                  <a:alpha val="6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Quote">
  <p:cSld name="7_Quo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26"/>
          <p:cNvGrpSpPr/>
          <p:nvPr/>
        </p:nvGrpSpPr>
        <p:grpSpPr>
          <a:xfrm>
            <a:off x="10708081" y="4012605"/>
            <a:ext cx="897877" cy="934082"/>
            <a:chOff x="5129684" y="1232940"/>
            <a:chExt cx="897877" cy="934082"/>
          </a:xfrm>
        </p:grpSpPr>
        <p:sp>
          <p:nvSpPr>
            <p:cNvPr id="135" name="Google Shape;135;p26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avLst/>
              <a:gdLst/>
              <a:ahLst/>
              <a:cxnLst/>
              <a:rect l="l" t="t" r="r" b="b"/>
              <a:pathLst>
                <a:path w="540" h="317" extrusionOk="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800000">
              <a:off x="5243759" y="1430747"/>
              <a:ext cx="305942" cy="538275"/>
            </a:xfrm>
            <a:custGeom>
              <a:avLst/>
              <a:gdLst/>
              <a:ahLst/>
              <a:cxnLst/>
              <a:rect l="l" t="t" r="r" b="b"/>
              <a:pathLst>
                <a:path w="266" h="468" extrusionOk="0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7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8" name="Google Shape;138;p26"/>
          <p:cNvSpPr/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550863" y="4097338"/>
            <a:ext cx="3565524" cy="235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>
            <a:spLocks noGrp="1"/>
          </p:cNvSpPr>
          <p:nvPr>
            <p:ph type="pic" idx="2"/>
          </p:nvPr>
        </p:nvSpPr>
        <p:spPr>
          <a:xfrm>
            <a:off x="5535809" y="656633"/>
            <a:ext cx="5132388" cy="51323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1" name="Google Shape;141;p26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Play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8"/>
          <p:cNvSpPr/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8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170" name="Google Shape;170;p28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47">
          <p15:clr>
            <a:srgbClr val="F26B43"/>
          </p15:clr>
        </p15:guide>
        <p15:guide id="4" pos="7333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824">
          <p15:clr>
            <a:srgbClr val="A4A3A4"/>
          </p15:clr>
        </p15:guide>
        <p15:guide id="8" pos="937">
          <p15:clr>
            <a:srgbClr val="A4A3A4"/>
          </p15:clr>
        </p15:guide>
        <p15:guide id="9" pos="1413">
          <p15:clr>
            <a:srgbClr val="A4A3A4"/>
          </p15:clr>
        </p15:guide>
        <p15:guide id="10" pos="1527">
          <p15:clr>
            <a:srgbClr val="A4A3A4"/>
          </p15:clr>
        </p15:guide>
        <p15:guide id="11" pos="2003">
          <p15:clr>
            <a:srgbClr val="A4A3A4"/>
          </p15:clr>
        </p15:guide>
        <p15:guide id="12" pos="2116">
          <p15:clr>
            <a:srgbClr val="A4A3A4"/>
          </p15:clr>
        </p15:guide>
        <p15:guide id="13" pos="2593">
          <p15:clr>
            <a:srgbClr val="A4A3A4"/>
          </p15:clr>
        </p15:guide>
        <p15:guide id="14" pos="2706">
          <p15:clr>
            <a:srgbClr val="A4A3A4"/>
          </p15:clr>
        </p15:guide>
        <p15:guide id="15" pos="3182">
          <p15:clr>
            <a:srgbClr val="A4A3A4"/>
          </p15:clr>
        </p15:guide>
        <p15:guide id="16" pos="3318">
          <p15:clr>
            <a:srgbClr val="A4A3A4"/>
          </p15:clr>
        </p15:guide>
        <p15:guide id="17" pos="3772">
          <p15:clr>
            <a:srgbClr val="A4A3A4"/>
          </p15:clr>
        </p15:guide>
        <p15:guide id="18" pos="3908">
          <p15:clr>
            <a:srgbClr val="A4A3A4"/>
          </p15:clr>
        </p15:guide>
        <p15:guide id="19" pos="4362">
          <p15:clr>
            <a:srgbClr val="A4A3A4"/>
          </p15:clr>
        </p15:guide>
        <p15:guide id="20" pos="4498">
          <p15:clr>
            <a:srgbClr val="A4A3A4"/>
          </p15:clr>
        </p15:guide>
        <p15:guide id="21" pos="4951">
          <p15:clr>
            <a:srgbClr val="A4A3A4"/>
          </p15:clr>
        </p15:guide>
        <p15:guide id="22" pos="5087">
          <p15:clr>
            <a:srgbClr val="A4A3A4"/>
          </p15:clr>
        </p15:guide>
        <p15:guide id="23" pos="5541">
          <p15:clr>
            <a:srgbClr val="A4A3A4"/>
          </p15:clr>
        </p15:guide>
        <p15:guide id="24" pos="5677">
          <p15:clr>
            <a:srgbClr val="A4A3A4"/>
          </p15:clr>
        </p15:guide>
        <p15:guide id="25" pos="6153">
          <p15:clr>
            <a:srgbClr val="A4A3A4"/>
          </p15:clr>
        </p15:guide>
        <p15:guide id="26" pos="6267">
          <p15:clr>
            <a:srgbClr val="A4A3A4"/>
          </p15:clr>
        </p15:guide>
        <p15:guide id="27" pos="6743">
          <p15:clr>
            <a:srgbClr val="A4A3A4"/>
          </p15:clr>
        </p15:guide>
        <p15:guide id="28" pos="6856">
          <p15:clr>
            <a:srgbClr val="A4A3A4"/>
          </p15:clr>
        </p15:guide>
        <p15:guide id="29" orient="horz" pos="3838">
          <p15:clr>
            <a:srgbClr val="A4A3A4"/>
          </p15:clr>
        </p15:guide>
        <p15:guide id="30" orient="horz" pos="2092">
          <p15:clr>
            <a:srgbClr val="A4A3A4"/>
          </p15:clr>
        </p15:guide>
        <p15:guide id="31" orient="horz" pos="2228">
          <p15:clr>
            <a:srgbClr val="A4A3A4"/>
          </p15:clr>
        </p15:guide>
        <p15:guide id="32" orient="horz" pos="845">
          <p15:clr>
            <a:srgbClr val="A4A3A4"/>
          </p15:clr>
        </p15:guide>
        <p15:guide id="33" orient="horz" pos="958">
          <p15:clr>
            <a:srgbClr val="A4A3A4"/>
          </p15:clr>
        </p15:guide>
        <p15:guide id="34" orient="horz" pos="1480">
          <p15:clr>
            <a:srgbClr val="A4A3A4"/>
          </p15:clr>
        </p15:guide>
        <p15:guide id="35" orient="horz" pos="1593">
          <p15:clr>
            <a:srgbClr val="A4A3A4"/>
          </p15:clr>
        </p15:guide>
        <p15:guide id="36" orient="horz" pos="2727">
          <p15:clr>
            <a:srgbClr val="A4A3A4"/>
          </p15:clr>
        </p15:guide>
        <p15:guide id="37" orient="horz" pos="2840">
          <p15:clr>
            <a:srgbClr val="A4A3A4"/>
          </p15:clr>
        </p15:guide>
        <p15:guide id="38" orient="horz" pos="3339">
          <p15:clr>
            <a:srgbClr val="A4A3A4"/>
          </p15:clr>
        </p15:guide>
        <p15:guide id="39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t="2598" b="63733"/>
          <a:stretch/>
        </p:blipFill>
        <p:spPr>
          <a:xfrm>
            <a:off x="20" y="10"/>
            <a:ext cx="12191980" cy="37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lide Number Placeholder 4">
            <a:extLst>
              <a:ext uri="{FF2B5EF4-FFF2-40B4-BE49-F238E27FC236}">
                <a16:creationId xmlns:a16="http://schemas.microsoft.com/office/drawing/2014/main" id="{17FEC1A0-A6E6-87DD-02A2-EBB0FEA80C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1</a:t>
            </a:fld>
            <a:endParaRPr lang="en-US"/>
          </a:p>
        </p:txBody>
      </p:sp>
      <p:sp>
        <p:nvSpPr>
          <p:cNvPr id="2" name="Google Shape;204;p1">
            <a:extLst>
              <a:ext uri="{FF2B5EF4-FFF2-40B4-BE49-F238E27FC236}">
                <a16:creationId xmlns:a16="http://schemas.microsoft.com/office/drawing/2014/main" id="{08E93C0D-B800-6665-057D-1EE6B0371DA0}"/>
              </a:ext>
            </a:extLst>
          </p:cNvPr>
          <p:cNvSpPr txBox="1">
            <a:spLocks/>
          </p:cNvSpPr>
          <p:nvPr/>
        </p:nvSpPr>
        <p:spPr>
          <a:xfrm>
            <a:off x="439283" y="4101793"/>
            <a:ext cx="4055211" cy="238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00"/>
            </a:pPr>
            <a:r>
              <a:rPr lang="en-US" dirty="0"/>
              <a:t>Project Improvements and Value Addition</a:t>
            </a:r>
          </a:p>
        </p:txBody>
      </p:sp>
      <p:sp>
        <p:nvSpPr>
          <p:cNvPr id="5" name="Google Shape;206;p1">
            <a:extLst>
              <a:ext uri="{FF2B5EF4-FFF2-40B4-BE49-F238E27FC236}">
                <a16:creationId xmlns:a16="http://schemas.microsoft.com/office/drawing/2014/main" id="{B87F4E79-898B-A50D-DC6D-B26FBB32D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64791" y="4397971"/>
            <a:ext cx="3139052" cy="210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By Data Prophets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Prakhar </a:t>
            </a:r>
            <a:r>
              <a:rPr lang="en-US" dirty="0" err="1"/>
              <a:t>Dungarwal</a:t>
            </a:r>
            <a:r>
              <a:rPr lang="en-US" dirty="0"/>
              <a:t> (pd2782)   </a:t>
            </a:r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Somit Jain (sj3396) </a:t>
            </a:r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Shashwat Kumar (sk5520)   </a:t>
            </a:r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Devdatt Golwala (drg2172)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lang="en-US" dirty="0"/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  <p:sp>
        <p:nvSpPr>
          <p:cNvPr id="10" name="Google Shape;206;p1">
            <a:extLst>
              <a:ext uri="{FF2B5EF4-FFF2-40B4-BE49-F238E27FC236}">
                <a16:creationId xmlns:a16="http://schemas.microsoft.com/office/drawing/2014/main" id="{25A372C3-6D31-3EAB-B64A-86D7C0005F95}"/>
              </a:ext>
            </a:extLst>
          </p:cNvPr>
          <p:cNvSpPr txBox="1">
            <a:spLocks/>
          </p:cNvSpPr>
          <p:nvPr/>
        </p:nvSpPr>
        <p:spPr>
          <a:xfrm>
            <a:off x="8475546" y="4377450"/>
            <a:ext cx="3373017" cy="210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For Fortune Tellers</a:t>
            </a:r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 err="1"/>
              <a:t>Mengxi</a:t>
            </a:r>
            <a:r>
              <a:rPr lang="en-US" dirty="0"/>
              <a:t> Liu (ml5189)</a:t>
            </a:r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Jie Hu (jh4741)</a:t>
            </a:r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/>
              <a:t>Han Qiang (hq2218)</a:t>
            </a:r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 err="1"/>
              <a:t>ChengHsin</a:t>
            </a:r>
            <a:r>
              <a:rPr lang="en-US" dirty="0"/>
              <a:t> Chang (cc5211)</a:t>
            </a:r>
          </a:p>
          <a:p>
            <a:pPr marL="228600">
              <a:spcBef>
                <a:spcPts val="0"/>
              </a:spcBef>
            </a:pPr>
            <a:endParaRPr lang="en-US" dirty="0"/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  <a:p>
            <a:pPr marL="228600">
              <a:spcBef>
                <a:spcPts val="0"/>
              </a:spcBef>
              <a:buClr>
                <a:schemeClr val="dk1"/>
              </a:buClr>
              <a:buSzPts val="1100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cbc27d747_2_3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Overview</a:t>
            </a:r>
            <a:endParaRPr/>
          </a:p>
        </p:txBody>
      </p:sp>
      <p:sp>
        <p:nvSpPr>
          <p:cNvPr id="300" name="Google Shape;300;g2dcbc27d747_2_3"/>
          <p:cNvSpPr txBox="1">
            <a:spLocks noGrp="1"/>
          </p:cNvSpPr>
          <p:nvPr>
            <p:ph type="body" idx="1"/>
          </p:nvPr>
        </p:nvSpPr>
        <p:spPr>
          <a:xfrm>
            <a:off x="550800" y="1420925"/>
            <a:ext cx="11090400" cy="46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Target Variable</a:t>
            </a:r>
            <a:r>
              <a:rPr lang="en-US"/>
              <a:t>:  daily / weekly electricity consumption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/>
              <a:t>Predicted Variable</a:t>
            </a:r>
            <a:r>
              <a:rPr lang="en-US"/>
              <a:t>: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Electricity Consumption (Derived variable): daily electricity consumption readings for each user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Average Daily / Weekly / Monthly Total Electricity Consumption (Derived variable): The average electricity consumption per existing user for each day / week / month, resulting in 365 / 52 / 12 variables per year.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Features of time: Year, Month, Week, Day. Features of time are critical in the modeling because they may capture seasonality in electricity usage.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Cluster: Based on clustering analysis, each user is assigned to one of four behavioral clusters.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01" name="Google Shape;301;g2dcbc27d747_2_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943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481cec2dd_0_0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308" name="Google Shape;308;g34481cec2dd_0_0"/>
          <p:cNvSpPr txBox="1">
            <a:spLocks noGrp="1"/>
          </p:cNvSpPr>
          <p:nvPr>
            <p:ph type="body" idx="1"/>
          </p:nvPr>
        </p:nvSpPr>
        <p:spPr>
          <a:xfrm>
            <a:off x="550875" y="1585925"/>
            <a:ext cx="11090400" cy="461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Removed all record from 2011 to ensure consistency.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Categorized customers into 4 clusters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Used three methods for classification:</a:t>
            </a:r>
            <a:endParaRPr sz="2300"/>
          </a:p>
          <a:p>
            <a:pPr marL="91440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K-Means</a:t>
            </a:r>
            <a:endParaRPr sz="2300"/>
          </a:p>
          <a:p>
            <a:pPr marL="91440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Gaussian Mixture Models</a:t>
            </a:r>
            <a:endParaRPr sz="2300"/>
          </a:p>
          <a:p>
            <a:pPr marL="91440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K-Shape</a:t>
            </a:r>
            <a:endParaRPr sz="2300"/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Consolidated Clustering: </a:t>
            </a:r>
            <a:endParaRPr sz="2300"/>
          </a:p>
          <a:p>
            <a:pPr marL="91440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Build a co-occurrence matrix to track how often customers appeared in the same cluster.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09" name="Google Shape;309;g34481cec2dd_0_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99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E59BD57E-7039-42D6-A99F-C08CACBBB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481cec2dd_0_0">
            <a:extLst>
              <a:ext uri="{FF2B5EF4-FFF2-40B4-BE49-F238E27FC236}">
                <a16:creationId xmlns:a16="http://schemas.microsoft.com/office/drawing/2014/main" id="{CDE82137-1F81-6401-D412-5CF9EFBBB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093" y="4944253"/>
            <a:ext cx="4500562" cy="1562959"/>
          </a:xfr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Preprocessing done by Data Prophets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C4A34-08E8-BCA1-0062-3C199643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718" b="-1365"/>
          <a:stretch/>
        </p:blipFill>
        <p:spPr>
          <a:xfrm>
            <a:off x="-1" y="-25793"/>
            <a:ext cx="12199837" cy="470130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34481cec2dd_0_0">
            <a:extLst>
              <a:ext uri="{FF2B5EF4-FFF2-40B4-BE49-F238E27FC236}">
                <a16:creationId xmlns:a16="http://schemas.microsoft.com/office/drawing/2014/main" id="{B82627CF-20B5-666C-674A-C73D298A02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5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 lang="en-US" sz="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913DC-4EFC-6BFB-ECEB-B107DECE725F}"/>
              </a:ext>
            </a:extLst>
          </p:cNvPr>
          <p:cNvSpPr txBox="1"/>
          <p:nvPr/>
        </p:nvSpPr>
        <p:spPr>
          <a:xfrm>
            <a:off x="5119777" y="4702712"/>
            <a:ext cx="68191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 applied a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Savitzky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-Golay filter to smooth average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electricityusage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data, enhancing the overall trend by reducing short-term fluctuations. We then visualized and highlighted dips—sudden drops in usage that the filter removed—to illustrate how smoothing impacts the original signal and can suppress potentially meaningful anomalies.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90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481cec2dd_0_9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Model 1 – [Old] LSTM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g34481cec2dd_0_9"/>
          <p:cNvSpPr txBox="1">
            <a:spLocks noGrp="1"/>
          </p:cNvSpPr>
          <p:nvPr>
            <p:ph type="body" idx="1"/>
          </p:nvPr>
        </p:nvSpPr>
        <p:spPr>
          <a:xfrm>
            <a:off x="697150" y="1371725"/>
            <a:ext cx="5506800" cy="29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Sliding Window Method:</a:t>
            </a:r>
            <a:endParaRPr sz="18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Input: past 120 timestamps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Output: next 7 timestamps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Batch normalization and dropout for regularization to prevent overfitting.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Fit the LSTM model separately on four clusters.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Cluster 0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Overall MAPE: 0.1856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Median MAPE remains consistent.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Small IQR range indicates low variability.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 outliers.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Cluster 1: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Overall MAPE: 0.6165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 median MAPE compared to other clusters.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Larger IQR range indicates greater prediction variability.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Presence of extreme outliers.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17" name="Google Shape;317;g34481cec2dd_0_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18" name="Google Shape;318;g34481cec2dd_0_9" title="lstm-cl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775" y="163650"/>
            <a:ext cx="4415126" cy="315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34481cec2dd_0_9" title="lstm-cl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8763" y="3536950"/>
            <a:ext cx="4415137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481cec2dd_0_18"/>
          <p:cNvSpPr txBox="1">
            <a:spLocks noGrp="1"/>
          </p:cNvSpPr>
          <p:nvPr>
            <p:ph type="body" idx="1"/>
          </p:nvPr>
        </p:nvSpPr>
        <p:spPr>
          <a:xfrm flipH="1">
            <a:off x="857150" y="4543925"/>
            <a:ext cx="5004000" cy="151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Cluster 2: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Overall MAPE: 0.7651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Lower Median MAPE across all days.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Small IQR range.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Fewer outliers compared to cluster 1.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26" name="Google Shape;326;g34481cec2dd_0_18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27" name="Google Shape;327;g34481cec2dd_0_18" title="lstmcluster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025" y="758475"/>
            <a:ext cx="4841925" cy="34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34481cec2dd_0_18" title="lstmcl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51" y="758475"/>
            <a:ext cx="4841914" cy="34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34481cec2dd_0_18"/>
          <p:cNvSpPr txBox="1"/>
          <p:nvPr/>
        </p:nvSpPr>
        <p:spPr>
          <a:xfrm>
            <a:off x="6306200" y="4543925"/>
            <a:ext cx="4577700" cy="1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 3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Overall MAPE: 1.6604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Consistently low median MAPE.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Small IQR range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Fewer extreme outliers.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A3DD691E-9804-3398-CCDD-AD838A5D1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97DAA21D-54EE-5018-C9A8-38DF2C820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3" y="117153"/>
            <a:ext cx="10318906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LSTM to </a:t>
            </a:r>
            <a:r>
              <a:rPr lang="en-US" dirty="0" err="1"/>
              <a:t>BiLSTM</a:t>
            </a:r>
            <a:r>
              <a:rPr lang="en-US" dirty="0"/>
              <a:t> by Data Prophets</a:t>
            </a:r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BB2E580A-EB28-A59B-D1C5-A47DC70D54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A9BF7-8A6C-92D5-BF05-90D6AEDA453E}"/>
              </a:ext>
            </a:extLst>
          </p:cNvPr>
          <p:cNvSpPr txBox="1"/>
          <p:nvPr/>
        </p:nvSpPr>
        <p:spPr>
          <a:xfrm>
            <a:off x="445931" y="4506972"/>
            <a:ext cx="111952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Why We Switched from LSTM to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BiLSTM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?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Captures long-term dependencies in both directions (past &amp; future context within sequence)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More effective for sequential patterns in time series data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Handles non-linear relationships and seasonality better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Reduced MAPE from 18.56% (LSTM) to 2.38% (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BiLSTM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) in Cluster 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57654C-3966-D1A6-21A1-12B19DF6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45096"/>
            <a:ext cx="6110426" cy="259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FCF21DA-5352-1343-048C-05565FDB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797" y="1545096"/>
            <a:ext cx="4823907" cy="25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25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2e2941fe9_0_19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Model 2 – [Old] </a:t>
            </a:r>
            <a:r>
              <a:rPr lang="en-US" sz="4000" dirty="0" err="1"/>
              <a:t>DeepAR</a:t>
            </a:r>
            <a:endParaRPr sz="4000" dirty="0"/>
          </a:p>
        </p:txBody>
      </p:sp>
      <p:sp>
        <p:nvSpPr>
          <p:cNvPr id="336" name="Google Shape;336;g342e2941fe9_0_19"/>
          <p:cNvSpPr txBox="1">
            <a:spLocks noGrp="1"/>
          </p:cNvSpPr>
          <p:nvPr>
            <p:ph type="body" idx="1"/>
          </p:nvPr>
        </p:nvSpPr>
        <p:spPr>
          <a:xfrm>
            <a:off x="550875" y="1596850"/>
            <a:ext cx="4982100" cy="449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Sliding Window: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Trained on data from 1041-day training period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Predict 7 future time steps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Fit separately on four clusters.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Cluster 0: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Overall MAPE: 0.067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Low median MAPE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Small IQR range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Presence of multiple 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Cluster 1: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Overall MAPE: 0.15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Higher median MAPE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Larger IQR range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Lower number of outliers</a:t>
            </a:r>
            <a:endParaRPr/>
          </a:p>
        </p:txBody>
      </p:sp>
      <p:sp>
        <p:nvSpPr>
          <p:cNvPr id="337" name="Google Shape;337;g342e2941fe9_0_19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38" name="Google Shape;338;g342e2941fe9_0_19" title="deepcluster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100" y="481625"/>
            <a:ext cx="4555237" cy="2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42e2941fe9_0_19" title="deepcluster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105" y="3494413"/>
            <a:ext cx="4555227" cy="28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2e2941fe9_0_28"/>
          <p:cNvSpPr txBox="1">
            <a:spLocks noGrp="1"/>
          </p:cNvSpPr>
          <p:nvPr>
            <p:ph type="body" idx="1"/>
          </p:nvPr>
        </p:nvSpPr>
        <p:spPr>
          <a:xfrm>
            <a:off x="536325" y="4575275"/>
            <a:ext cx="5286900" cy="14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Cluster 2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Overall MAPE: 0.064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Low median MAPE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Narrow IQR range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Presence of outliers</a:t>
            </a:r>
            <a:endParaRPr/>
          </a:p>
        </p:txBody>
      </p:sp>
      <p:sp>
        <p:nvSpPr>
          <p:cNvPr id="346" name="Google Shape;346;g342e2941fe9_0_28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47" name="Google Shape;347;g342e2941fe9_0_28" title="deepcluster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38" y="864050"/>
            <a:ext cx="5360274" cy="332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342e2941fe9_0_28" title="deepcluster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952" y="864075"/>
            <a:ext cx="5360349" cy="3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342e2941fe9_0_28"/>
          <p:cNvSpPr txBox="1"/>
          <p:nvPr/>
        </p:nvSpPr>
        <p:spPr>
          <a:xfrm>
            <a:off x="6651075" y="4565425"/>
            <a:ext cx="49902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 3</a:t>
            </a:r>
            <a:endParaRPr sz="2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ill Sans"/>
              <a:buChar char="•"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Overall MAPE: 0.193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Consistently low median MAPE.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Small IQR range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Presence of more extreme outliers</a:t>
            </a:r>
            <a:endParaRPr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0BA18E8B-7889-A1BF-45DD-F432CB06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5452E971-EAB5-1A50-7889-0D2B8230F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3" y="117153"/>
            <a:ext cx="10318906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Train / Test Split Flaws ~ </a:t>
            </a:r>
            <a:r>
              <a:rPr lang="en-US" dirty="0" err="1"/>
              <a:t>DeepAR</a:t>
            </a:r>
            <a:endParaRPr dirty="0"/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6977EACA-73E4-09D4-0EE1-5CDCE0B09B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7DFAEB-E830-1B02-20C5-B28C1142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1571767"/>
            <a:ext cx="4441373" cy="4821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D9084-59EB-5394-6554-B1A67529F86B}"/>
              </a:ext>
            </a:extLst>
          </p:cNvPr>
          <p:cNvSpPr txBox="1"/>
          <p:nvPr/>
        </p:nvSpPr>
        <p:spPr>
          <a:xfrm>
            <a:off x="5190217" y="1666840"/>
            <a:ext cx="6450920" cy="4655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 What’s wrong?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They’re feeding the model part of cluster_0_test as input.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At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=1, the model already sees one day of test data during prediction.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By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=20, it’s seen 20 test days — this invalidates generalization.</a:t>
            </a: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start_train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is incorrectly reused in test setup — the model never “starts” from the true beginning of test period.</a:t>
            </a:r>
          </a:p>
        </p:txBody>
      </p:sp>
    </p:spTree>
    <p:extLst>
      <p:ext uri="{BB962C8B-B14F-4D97-AF65-F5344CB8AC3E}">
        <p14:creationId xmlns:p14="http://schemas.microsoft.com/office/powerpoint/2010/main" val="220651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69A7D746-170D-C045-0ADB-0CDF4CB7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54FA9672-3778-E1FB-1352-39F4D7AFF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3" y="117153"/>
            <a:ext cx="10318906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Corrected Split ~ Data Prophets</a:t>
            </a:r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53B148D3-D4D1-C4A5-4508-90CCF725A4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D9DB4-0BC5-71D9-9C0E-DAEAC7788CB6}"/>
              </a:ext>
            </a:extLst>
          </p:cNvPr>
          <p:cNvSpPr txBox="1"/>
          <p:nvPr/>
        </p:nvSpPr>
        <p:spPr>
          <a:xfrm>
            <a:off x="6310858" y="3773404"/>
            <a:ext cx="5776949" cy="290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The model should only be trained on training data. Test data must never be used during training 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 do not retrain the model — it is trained once on training data only.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During inference, we simulate real-time forecasting by appending only the already-observed test values (up to tᵢ) to the input.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 forecast the next 7 days (tᵢ+1 to tᵢ+7), which are unseen.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This is called rolling-origin evaluation — a standard, valid method in time series forecasting.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5AFC7-2D77-3AA3-F4AD-A66C8C1D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12" r="7003" b="217"/>
          <a:stretch/>
        </p:blipFill>
        <p:spPr>
          <a:xfrm>
            <a:off x="308668" y="1375253"/>
            <a:ext cx="5572475" cy="5175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EF62D-7EA5-00A1-53B5-8764EF0AD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36" y="1375012"/>
            <a:ext cx="4783592" cy="234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>
            <a:spLocks noGrp="1"/>
          </p:cNvSpPr>
          <p:nvPr>
            <p:ph type="title"/>
          </p:nvPr>
        </p:nvSpPr>
        <p:spPr>
          <a:xfrm>
            <a:off x="550863" y="117153"/>
            <a:ext cx="8696168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Initial Agenda ~ Fortune Tellers</a:t>
            </a:r>
            <a:endParaRPr dirty="0"/>
          </a:p>
        </p:txBody>
      </p:sp>
      <p:sp>
        <p:nvSpPr>
          <p:cNvPr id="212" name="Google Shape;212;p2"/>
          <p:cNvSpPr txBox="1">
            <a:spLocks noGrp="1"/>
          </p:cNvSpPr>
          <p:nvPr>
            <p:ph type="body" idx="1"/>
          </p:nvPr>
        </p:nvSpPr>
        <p:spPr>
          <a:xfrm>
            <a:off x="550875" y="1457950"/>
            <a:ext cx="4277400" cy="3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 dirty="0"/>
              <a:t>Introduction</a:t>
            </a:r>
            <a:endParaRPr b="1" dirty="0"/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 dirty="0"/>
              <a:t>Data</a:t>
            </a:r>
            <a:endParaRPr b="1" dirty="0"/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 dirty="0"/>
              <a:t>EDA</a:t>
            </a:r>
            <a:endParaRPr b="1" dirty="0"/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 dirty="0"/>
              <a:t>Seasonal and Trend Decomposition</a:t>
            </a:r>
            <a:endParaRPr b="1" dirty="0"/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 dirty="0"/>
              <a:t>Variables</a:t>
            </a:r>
            <a:endParaRPr b="1" dirty="0"/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 dirty="0"/>
              <a:t>Modeling and Result</a:t>
            </a:r>
            <a:endParaRPr b="1" dirty="0"/>
          </a:p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b="1" dirty="0"/>
              <a:t>Potential Improvement</a:t>
            </a:r>
            <a:endParaRPr b="1" dirty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dirty="0"/>
          </a:p>
        </p:txBody>
      </p:sp>
      <p:pic>
        <p:nvPicPr>
          <p:cNvPr id="213" name="Google Shape;213;p2" descr="Digital Data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55232" y="1596771"/>
            <a:ext cx="3448558" cy="3448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14" name="Google Shape;214;p2" descr="Data Points 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428162" y="464883"/>
            <a:ext cx="2263776" cy="22637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15" name="Google Shape;215;p2" descr="Data Background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9091612" y="3324733"/>
            <a:ext cx="2936876" cy="29368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16" name="Google Shape;216;p2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7FC0C69E-2DC4-60E9-6DDB-C9AAC1A1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2BAECA07-1358-CBE3-2017-1572B9BC15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2" y="117153"/>
            <a:ext cx="10872157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Tuned </a:t>
            </a:r>
            <a:r>
              <a:rPr lang="en-US" dirty="0" err="1"/>
              <a:t>DeepAR</a:t>
            </a:r>
            <a:r>
              <a:rPr lang="en-US" dirty="0"/>
              <a:t> Results on Best Cluster</a:t>
            </a:r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56D8769B-0FDA-658C-5694-12930C3ADA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DF66B-40A1-7F4A-C4DC-20AE2126D6FB}"/>
              </a:ext>
            </a:extLst>
          </p:cNvPr>
          <p:cNvSpPr txBox="1"/>
          <p:nvPr/>
        </p:nvSpPr>
        <p:spPr>
          <a:xfrm>
            <a:off x="445932" y="4506973"/>
            <a:ext cx="10977088" cy="1423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Ensuring correct Train / test split and hyperparameter tuning: We tuned key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DeepAR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hyperparameters including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context_length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hidden_size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num_layers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, and 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max_epochs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to improve forecast accuracy and reduce MAPE from the previous 6.4% to 2.7% on cluster 2. </a:t>
            </a:r>
            <a:endParaRPr lang="en-US" sz="160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7F83B0-AC16-ACD1-CB11-4E937C69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616439"/>
            <a:ext cx="5707342" cy="24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2B0706-AD58-B2F2-7197-7D362453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354" y="1616439"/>
            <a:ext cx="4902666" cy="24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E9531D95-7E79-84AF-6CEF-D9C9AE91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F44C052D-2E28-E3C4-8EBF-BAC30262D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3" y="117153"/>
            <a:ext cx="10318906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Facebook Prophet by Data Prophets</a:t>
            </a:r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9ED83734-7900-EAA0-6870-51D9F514AF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74AD8-2E90-96A2-F2E1-0741C627BC35}"/>
              </a:ext>
            </a:extLst>
          </p:cNvPr>
          <p:cNvSpPr txBox="1"/>
          <p:nvPr/>
        </p:nvSpPr>
        <p:spPr>
          <a:xfrm>
            <a:off x="445931" y="4106555"/>
            <a:ext cx="111952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Integrated Facebook Prophet to improve interpretability and reduce complexity in forecasting electricity usage.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Automatically models seasonality, trend, and holiday effects — ideal for recurring electricity demand patterns.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Robust to missing values and outliers, making it well-suited for real-world utility data.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Required minimal data preprocessing compared to deep learning models like LSTM/</a:t>
            </a:r>
            <a:r>
              <a:rPr lang="en-US" sz="2000" dirty="0" err="1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DeepAR</a:t>
            </a: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Enabled fast, explainable forecasts that are easier to communicate in business contexts.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Achieved low MAPEs across clusters — as low as 3.57%, with stable performance across all groups.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0F5EE9B-FFB6-3E41-6A6D-AD87965D6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4" y="1292877"/>
            <a:ext cx="6367522" cy="26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05ECB845-4370-93B6-B673-E570EC0E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672" y="1292877"/>
            <a:ext cx="4850140" cy="26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49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24362C5D-375A-BD21-73A9-3922D994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F21F3222-6DFB-0CFD-F6D5-A730B8985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442" y="350788"/>
            <a:ext cx="10318906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3600" dirty="0"/>
              <a:t>Transformer Based Approach ~ Amazon Chronos By Data Prophets</a:t>
            </a:r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11CD16EA-E5B9-FAFD-D13B-7E887447E2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B2971-8329-908D-4120-40218F625B8C}"/>
              </a:ext>
            </a:extLst>
          </p:cNvPr>
          <p:cNvSpPr txBox="1"/>
          <p:nvPr/>
        </p:nvSpPr>
        <p:spPr>
          <a:xfrm>
            <a:off x="445931" y="4445109"/>
            <a:ext cx="1143469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16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We introduced Amazon Chronos to explore a transformer-based model for electricity forecasting at scale.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Chronos is fully managed by AWS and automates much of the modeling and tuning process, making it easy to experiment with.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It’s built for large-scale time series and supports both batch and real-time forecasts — useful for operational energy monitoring.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The model performed especially well in Cluster 2, achieving a MAPE of just 2.41%, which highlights its ability to handle irregular usage patterns.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Chronos gave us a quick, reliable way to benchmark a modern, scalable model alongside our other approaches.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Built on the transformer architecture, Chronos uses self-attention to model long-range dependencies and patterns — outperforming traditional models like LSTM and Prophet on complex or non-linear sequences.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43BAE4-33F3-1A62-A90D-7CDC4ADE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2" y="1713162"/>
            <a:ext cx="6706583" cy="231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FDD8946-0AB8-5351-C9B6-F79FF53C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994" y="1713162"/>
            <a:ext cx="4250633" cy="231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11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3FBC7F7C-415B-289A-BFA3-E7B3CABEE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3A26E02D-8333-4124-5B04-7F56213101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3173" y="2001328"/>
            <a:ext cx="3210253" cy="2260122"/>
          </a:xfr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Results ~ Model Comparisons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86C37-C828-6EDE-D666-69498BA4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" b="2"/>
          <a:stretch/>
        </p:blipFill>
        <p:spPr>
          <a:xfrm>
            <a:off x="5549661" y="183020"/>
            <a:ext cx="6383546" cy="327590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EC4FD5B2-67B9-2D78-75D4-C74AE1A330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5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-US" sz="500"/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47386A46-0BEC-7085-C049-04C8D4321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61" y="3532518"/>
            <a:ext cx="6383546" cy="31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326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E2B381F1-0160-2299-EBC8-43DB4EC1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DE346340-7CC4-C669-E910-6089094452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4020" y="3190102"/>
            <a:ext cx="4951562" cy="1443956"/>
          </a:xfr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3200" dirty="0"/>
              <a:t>Improvements on Old Models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By Data Prophets</a:t>
            </a:r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02E4C959-DBD9-DCCE-DA29-9C29FCE9A3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5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-US" sz="50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4D322BD-5698-46E8-2F27-45FF5515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59" y="408781"/>
            <a:ext cx="6095999" cy="30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3049032-6DD2-78DB-1DB7-EB83C8EF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60" y="3640881"/>
            <a:ext cx="6096000" cy="30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11;p2">
            <a:extLst>
              <a:ext uri="{FF2B5EF4-FFF2-40B4-BE49-F238E27FC236}">
                <a16:creationId xmlns:a16="http://schemas.microsoft.com/office/drawing/2014/main" id="{C61B49DA-BA33-81B0-E7E7-66D7B20D6FB3}"/>
              </a:ext>
            </a:extLst>
          </p:cNvPr>
          <p:cNvSpPr txBox="1">
            <a:spLocks/>
          </p:cNvSpPr>
          <p:nvPr/>
        </p:nvSpPr>
        <p:spPr>
          <a:xfrm>
            <a:off x="1696529" y="790754"/>
            <a:ext cx="4399471" cy="172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800"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0916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B5414D56-CD98-C4DE-29DF-BA1AFCA5D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ECA3F6C0-D497-3C1D-D2D5-EB71A8AFC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248" y="4809969"/>
            <a:ext cx="5646602" cy="1779938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br>
              <a:rPr lang="en-US" sz="3200" dirty="0"/>
            </a:br>
            <a:r>
              <a:rPr lang="en-US" sz="3200" dirty="0"/>
              <a:t>Transformer Based Chronos </a:t>
            </a:r>
            <a:br>
              <a:rPr lang="en-US" sz="3200" dirty="0"/>
            </a:br>
            <a:r>
              <a:rPr lang="en-US" sz="3200" dirty="0"/>
              <a:t>Vs </a:t>
            </a:r>
            <a:br>
              <a:rPr lang="en-US" sz="3200" dirty="0"/>
            </a:br>
            <a:r>
              <a:rPr lang="en-US" sz="3200" dirty="0"/>
              <a:t>Facebook Prophet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54784A3-6AFE-D31B-346C-CDD2C6570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2" b="-345"/>
          <a:stretch/>
        </p:blipFill>
        <p:spPr bwMode="auto">
          <a:xfrm>
            <a:off x="1099666" y="109466"/>
            <a:ext cx="10041147" cy="500163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C3B1A8B5-6454-21F8-25E5-3DD820EF0D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500" smtClean="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25</a:t>
            </a:fld>
            <a:endParaRPr lang="en-US" sz="500"/>
          </a:p>
        </p:txBody>
      </p:sp>
      <p:sp>
        <p:nvSpPr>
          <p:cNvPr id="4" name="Google Shape;211;p2">
            <a:extLst>
              <a:ext uri="{FF2B5EF4-FFF2-40B4-BE49-F238E27FC236}">
                <a16:creationId xmlns:a16="http://schemas.microsoft.com/office/drawing/2014/main" id="{D2464E07-AEA8-4C84-41B4-F7AE3710A7C0}"/>
              </a:ext>
            </a:extLst>
          </p:cNvPr>
          <p:cNvSpPr txBox="1">
            <a:spLocks/>
          </p:cNvSpPr>
          <p:nvPr/>
        </p:nvSpPr>
        <p:spPr>
          <a:xfrm>
            <a:off x="1207872" y="5284424"/>
            <a:ext cx="3174521" cy="129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800"/>
            </a:pPr>
            <a:r>
              <a:rPr lang="en-US" sz="3200" dirty="0"/>
              <a:t>New Models By Data Prophets</a:t>
            </a:r>
          </a:p>
        </p:txBody>
      </p:sp>
      <p:sp>
        <p:nvSpPr>
          <p:cNvPr id="5" name="Google Shape;211;p2">
            <a:extLst>
              <a:ext uri="{FF2B5EF4-FFF2-40B4-BE49-F238E27FC236}">
                <a16:creationId xmlns:a16="http://schemas.microsoft.com/office/drawing/2014/main" id="{40FE7A40-EEA5-6756-EF57-96650EA7516B}"/>
              </a:ext>
            </a:extLst>
          </p:cNvPr>
          <p:cNvSpPr txBox="1">
            <a:spLocks/>
          </p:cNvSpPr>
          <p:nvPr/>
        </p:nvSpPr>
        <p:spPr>
          <a:xfrm>
            <a:off x="4757678" y="5589917"/>
            <a:ext cx="918503" cy="88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sz="48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800"/>
            </a:pPr>
            <a:r>
              <a:rPr lang="en-US" sz="3200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689123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cc03f1864_0_0"/>
          <p:cNvSpPr txBox="1">
            <a:spLocks noGrp="1"/>
          </p:cNvSpPr>
          <p:nvPr>
            <p:ph type="title"/>
          </p:nvPr>
        </p:nvSpPr>
        <p:spPr>
          <a:xfrm>
            <a:off x="550200" y="196888"/>
            <a:ext cx="11641800" cy="13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 Proposed by Fortune Tellers</a:t>
            </a:r>
            <a:endParaRPr dirty="0"/>
          </a:p>
        </p:txBody>
      </p:sp>
      <p:sp>
        <p:nvSpPr>
          <p:cNvPr id="356" name="Google Shape;356;g2dcc03f1864_0_0"/>
          <p:cNvSpPr txBox="1">
            <a:spLocks noGrp="1"/>
          </p:cNvSpPr>
          <p:nvPr>
            <p:ph type="body" idx="1"/>
          </p:nvPr>
        </p:nvSpPr>
        <p:spPr>
          <a:xfrm>
            <a:off x="1127050" y="1341450"/>
            <a:ext cx="10153800" cy="49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b="1" dirty="0"/>
              <a:t>Hyperparameter Tuning</a:t>
            </a:r>
            <a:endParaRPr b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/>
              <a:t>We plan to do hyperparameter tuning for LSTM and </a:t>
            </a:r>
            <a:r>
              <a:rPr lang="en-US" sz="1800" dirty="0" err="1"/>
              <a:t>DeepAR</a:t>
            </a:r>
            <a:r>
              <a:rPr lang="en-US" sz="1800" dirty="0"/>
              <a:t>. Below are some important 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/>
              <a:t>LSTM: number of LSTM units, </a:t>
            </a:r>
            <a:r>
              <a:rPr lang="en-US" sz="1800" dirty="0" err="1"/>
              <a:t>batch_size</a:t>
            </a:r>
            <a:r>
              <a:rPr lang="en-US" sz="1800" dirty="0"/>
              <a:t>, learning _rate, number of layers, etc.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 err="1"/>
              <a:t>DeepAR</a:t>
            </a:r>
            <a:r>
              <a:rPr lang="en-US" sz="1800" dirty="0"/>
              <a:t>: </a:t>
            </a:r>
            <a:r>
              <a:rPr lang="en-US" sz="1800" dirty="0" err="1"/>
              <a:t>num_layers</a:t>
            </a:r>
            <a:r>
              <a:rPr lang="en-US" sz="1800" dirty="0"/>
              <a:t>, </a:t>
            </a:r>
            <a:r>
              <a:rPr lang="en-US" sz="1800" dirty="0" err="1"/>
              <a:t>hidden_size</a:t>
            </a:r>
            <a:r>
              <a:rPr lang="en-US" sz="1800" dirty="0"/>
              <a:t>, </a:t>
            </a:r>
            <a:r>
              <a:rPr lang="en-US" sz="1800" dirty="0" err="1"/>
              <a:t>dropout_rate</a:t>
            </a:r>
            <a:r>
              <a:rPr lang="en-US" sz="1800" dirty="0"/>
              <a:t>, </a:t>
            </a:r>
            <a:r>
              <a:rPr lang="en-US" sz="1800" dirty="0" err="1"/>
              <a:t>learning_rate</a:t>
            </a:r>
            <a:r>
              <a:rPr lang="en-US" sz="1800" dirty="0"/>
              <a:t>, </a:t>
            </a:r>
            <a:r>
              <a:rPr lang="en-US" sz="1800" dirty="0" err="1"/>
              <a:t>batch_size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/>
              <a:t>Facebook Prophet model: Period, Fourier Order, Monthly Seasonality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endParaRPr sz="1800" dirty="0"/>
          </a:p>
          <a:p>
            <a:pPr marL="228600" lvl="0" indent="-2032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b="1" dirty="0"/>
              <a:t>Metric Evaluation: </a:t>
            </a:r>
            <a:r>
              <a:rPr lang="en-US" sz="1800" dirty="0"/>
              <a:t>Except for MAPE, we plan to try other common metrics for time series forecasting like RMSE and </a:t>
            </a:r>
            <a:r>
              <a:rPr lang="en-US" sz="1800" dirty="0" err="1"/>
              <a:t>sMAPE</a:t>
            </a:r>
            <a:r>
              <a:rPr lang="en-US" sz="1800" dirty="0"/>
              <a:t> to see if any of them better interpret model performance and help with model comparison</a:t>
            </a:r>
          </a:p>
          <a:p>
            <a:pPr marL="228600" lvl="0" indent="-2032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endParaRPr b="1" dirty="0"/>
          </a:p>
          <a:p>
            <a:pPr marL="228600" lvl="0" indent="-2032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b="1" dirty="0"/>
              <a:t> Other Models: </a:t>
            </a:r>
            <a:r>
              <a:rPr lang="en-US" sz="1800" dirty="0"/>
              <a:t>GRU, Transformer-Based Models</a:t>
            </a:r>
          </a:p>
          <a:p>
            <a:pPr marL="685800" lvl="1" indent="-203200">
              <a:spcBef>
                <a:spcPts val="1800"/>
              </a:spcBef>
              <a:buSzPts val="2000"/>
              <a:buChar char="●"/>
            </a:pPr>
            <a:endParaRPr sz="1200" dirty="0"/>
          </a:p>
        </p:txBody>
      </p:sp>
      <p:sp>
        <p:nvSpPr>
          <p:cNvPr id="357" name="Google Shape;357;g2dcc03f1864_0_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7F3EFDA5-1A18-9351-8BF9-787D9B2D5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976DB8B4-3C5C-F0B3-7215-13A05ADE19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045" y="0"/>
            <a:ext cx="10318906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3600" dirty="0">
                <a:solidFill>
                  <a:schemeClr val="bg1"/>
                </a:solidFill>
              </a:rPr>
              <a:t>Recommended Techniques by Data Prophets</a:t>
            </a:r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1D63B735-56EF-3F08-6BEF-E4D9842ACE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3BA32-18E8-88A3-99D4-B5C7A2F99840}"/>
              </a:ext>
            </a:extLst>
          </p:cNvPr>
          <p:cNvSpPr txBox="1"/>
          <p:nvPr/>
        </p:nvSpPr>
        <p:spPr>
          <a:xfrm>
            <a:off x="276045" y="995946"/>
            <a:ext cx="11915955" cy="5862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2000" dirty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By redesigning the overall forecasting approach; apart from just tuning models, we addressed core issues in the original pipeline and implemented future-forward techniques. As Data Prophets, we recommend the following models for their accuracy, stability, and real-world adaptability across electricity usage clusters.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 err="1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BiLSTM</a:t>
            </a:r>
            <a:r>
              <a:rPr lang="en-US" sz="2000" dirty="0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: Best overall accuracy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Replaced LSTM and cut MAPE from 18.56% → 2.38% (Cluster 0) and 166.04% → 3.24% (Cluster 3)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Built on the original team’s idea to explore better sequence models. 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 err="1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DeepAR</a:t>
            </a:r>
            <a:r>
              <a:rPr lang="en-US" sz="2000" dirty="0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 (Tuned): Stable and consistent baseline and fixed data leakage issues with train/test flaws.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Hyperparameter tuning brought Cluster 2 MAPE down to 2.7%, improving both accuracy and robustness.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Prophet: Interpretable and effective for seasonal trends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Required minimal tuning and performed well (e.g., 3.57% MAPE in Cluster 0). Easy to explain and align with stakeholder needs.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Amazon Chronos: Best for real-time and irregular usage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  <a:latin typeface="Gill Sans" panose="020B0502020104020203" pitchFamily="34" charset="-79"/>
                <a:ea typeface="MS Mincho" panose="02020609040205080304" pitchFamily="49" charset="-128"/>
                <a:cs typeface="Gill Sans" panose="020B0502020104020203" pitchFamily="34" charset="-79"/>
              </a:rPr>
              <a:t>Transformer-based, fully managed, and achieved lowest MAPE (2.41%) in Cluster 2.</a:t>
            </a:r>
          </a:p>
        </p:txBody>
      </p:sp>
    </p:spTree>
    <p:extLst>
      <p:ext uri="{BB962C8B-B14F-4D97-AF65-F5344CB8AC3E}">
        <p14:creationId xmlns:p14="http://schemas.microsoft.com/office/powerpoint/2010/main" val="726870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"/>
          <p:cNvSpPr txBox="1"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Future Work from here onwards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"/>
          </p:nvPr>
        </p:nvSpPr>
        <p:spPr>
          <a:xfrm>
            <a:off x="3359149" y="2518912"/>
            <a:ext cx="8281987" cy="4142187"/>
          </a:xfrm>
        </p:spPr>
        <p:txBody>
          <a:bodyPr spcFirstLastPara="1" wrap="square" lIns="0" tIns="0" rIns="0" bIns="0" anchor="t" anchorCtr="0"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With access to greater compute, the future work lies in enhancing the forecasting pipeline further by refining user clustering and exploring more advanced transformer-based models (e.g.,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PatchTST</a:t>
            </a:r>
            <a:r>
              <a:rPr lang="en-US" dirty="0"/>
              <a:t>). These architectures will help us handle larger client bases, longer forecast horizons, and more complex usage behaviors; making the system truly production-ready for utility-scale deployment.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lt1"/>
              </a:buClr>
              <a:buSzPts val="2000"/>
              <a:buNone/>
            </a:pPr>
            <a:endParaRPr lang="en-US" dirty="0"/>
          </a:p>
        </p:txBody>
      </p:sp>
      <p:sp>
        <p:nvSpPr>
          <p:cNvPr id="366" name="Google Shape;366;p1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5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-US"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3021EF04-FEE4-D599-48B1-6887BEC4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">
            <a:extLst>
              <a:ext uri="{FF2B5EF4-FFF2-40B4-BE49-F238E27FC236}">
                <a16:creationId xmlns:a16="http://schemas.microsoft.com/office/drawing/2014/main" id="{06A91B66-72CC-860B-8FCE-76FA63432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045" y="4008168"/>
            <a:ext cx="11524891" cy="2220103"/>
          </a:xfr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sz="3600" dirty="0">
                <a:latin typeface="Gill Sans" panose="020B0502020104020203" pitchFamily="34" charset="-79"/>
                <a:cs typeface="Gill Sans" panose="020B0502020104020203" pitchFamily="34" charset="-79"/>
              </a:rPr>
              <a:t>Thank you for reviewing the enhancements we introduced as Data Prophets building on the original modeling work by the Fortune Tellers.</a:t>
            </a:r>
          </a:p>
        </p:txBody>
      </p:sp>
      <p:pic>
        <p:nvPicPr>
          <p:cNvPr id="364" name="Google Shape;364;p13" descr="Data Points Digital background">
            <a:extLst>
              <a:ext uri="{FF2B5EF4-FFF2-40B4-BE49-F238E27FC236}">
                <a16:creationId xmlns:a16="http://schemas.microsoft.com/office/drawing/2014/main" id="{5AF8398B-783D-EDA6-7404-28385FE31B7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tretch/>
        </p:blipFill>
        <p:spPr>
          <a:xfrm>
            <a:off x="4916" y="0"/>
            <a:ext cx="12182167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3">
            <a:extLst>
              <a:ext uri="{FF2B5EF4-FFF2-40B4-BE49-F238E27FC236}">
                <a16:creationId xmlns:a16="http://schemas.microsoft.com/office/drawing/2014/main" id="{233EF2E6-2963-3399-F5BB-DD1702F790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500"/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29</a:t>
            </a:fld>
            <a:endParaRPr lang="en-US" sz="500"/>
          </a:p>
        </p:txBody>
      </p:sp>
    </p:spTree>
    <p:extLst>
      <p:ext uri="{BB962C8B-B14F-4D97-AF65-F5344CB8AC3E}">
        <p14:creationId xmlns:p14="http://schemas.microsoft.com/office/powerpoint/2010/main" val="19806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EF618EB5-B516-D3C5-9126-0C176E6F1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>
            <a:extLst>
              <a:ext uri="{FF2B5EF4-FFF2-40B4-BE49-F238E27FC236}">
                <a16:creationId xmlns:a16="http://schemas.microsoft.com/office/drawing/2014/main" id="{163A871D-DDC8-CF47-B0CE-1F323F3DD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608" y="603783"/>
            <a:ext cx="11319084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Enhanced Approach &amp; Value Created by Data Prophets</a:t>
            </a:r>
            <a:endParaRPr dirty="0"/>
          </a:p>
        </p:txBody>
      </p:sp>
      <p:sp>
        <p:nvSpPr>
          <p:cNvPr id="216" name="Google Shape;216;p2">
            <a:extLst>
              <a:ext uri="{FF2B5EF4-FFF2-40B4-BE49-F238E27FC236}">
                <a16:creationId xmlns:a16="http://schemas.microsoft.com/office/drawing/2014/main" id="{C7CAF286-E57C-1889-6B06-3B2419F97B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" name="Google Shape;212;p2">
            <a:extLst>
              <a:ext uri="{FF2B5EF4-FFF2-40B4-BE49-F238E27FC236}">
                <a16:creationId xmlns:a16="http://schemas.microsoft.com/office/drawing/2014/main" id="{87E94E82-E6BE-8AE8-A185-14296AB69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138023" y="1675118"/>
            <a:ext cx="12192000" cy="615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71500" indent="-342900">
              <a:lnSpc>
                <a:spcPct val="10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High-frequency, real-world data is noisy and irregular: </a:t>
            </a:r>
            <a:r>
              <a:rPr lang="en-US" sz="1900" dirty="0"/>
              <a:t>With 370 clients and 15-min intervals, the data has spikes, seasonality shifts, and DST anomalies — which confuse traditional models like LSTM and untuned </a:t>
            </a:r>
            <a:r>
              <a:rPr lang="en-US" sz="1900" dirty="0" err="1"/>
              <a:t>DeepAR</a:t>
            </a:r>
            <a:r>
              <a:rPr lang="en-US" sz="1900" dirty="0"/>
              <a:t>.</a:t>
            </a:r>
          </a:p>
          <a:p>
            <a:pPr marL="571500" indent="-342900">
              <a:lnSpc>
                <a:spcPct val="10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Smoothing revealed real usage patterns: </a:t>
            </a:r>
            <a:r>
              <a:rPr lang="en-US" sz="1900" dirty="0"/>
              <a:t>Applying </a:t>
            </a:r>
            <a:r>
              <a:rPr lang="en-US" sz="1900" dirty="0" err="1"/>
              <a:t>Savitzky</a:t>
            </a:r>
            <a:r>
              <a:rPr lang="en-US" sz="1900" dirty="0"/>
              <a:t>-Golay filtering reduced noise and exposed long-term trends crucial for accurate forecasting.</a:t>
            </a:r>
          </a:p>
          <a:p>
            <a:pPr marL="571500" indent="-342900">
              <a:lnSpc>
                <a:spcPct val="10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Fixed flawed modeling logic: </a:t>
            </a:r>
            <a:r>
              <a:rPr lang="en-US" sz="1900" dirty="0"/>
              <a:t>Corrected </a:t>
            </a:r>
            <a:r>
              <a:rPr lang="en-US" sz="1900" dirty="0" err="1"/>
              <a:t>DeepAR’s</a:t>
            </a:r>
            <a:r>
              <a:rPr lang="en-US" sz="1900" dirty="0"/>
              <a:t> train-test leakage, restoring real-world forecasting validity.</a:t>
            </a:r>
          </a:p>
          <a:p>
            <a:pPr marL="571500" indent="-342900">
              <a:lnSpc>
                <a:spcPct val="10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Used models suited to time-series dynamics: </a:t>
            </a:r>
            <a:r>
              <a:rPr lang="en-US" sz="1900" dirty="0" err="1"/>
              <a:t>BiLSTM</a:t>
            </a:r>
            <a:r>
              <a:rPr lang="en-US" sz="1900" dirty="0"/>
              <a:t> captured turning points better than LSTM by learning from past and future context.</a:t>
            </a:r>
          </a:p>
          <a:p>
            <a:pPr marL="571500" indent="-342900">
              <a:lnSpc>
                <a:spcPct val="10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Matched models to client behavior: </a:t>
            </a:r>
            <a:r>
              <a:rPr lang="en-US" sz="1900" dirty="0"/>
              <a:t>Prophet worked well for consistent, seasonal users; Chronos handled irregular, volatile patterns.</a:t>
            </a:r>
          </a:p>
          <a:p>
            <a:pPr marL="571500" indent="-342900">
              <a:lnSpc>
                <a:spcPct val="10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Reduced MAPE from 166% to under 5%: </a:t>
            </a:r>
            <a:r>
              <a:rPr lang="en-US" sz="1900" dirty="0"/>
              <a:t>Delivered forecast accuracy that’s actually usable for energy planning and load management.</a:t>
            </a:r>
          </a:p>
          <a:p>
            <a:pPr marL="571500" indent="-342900">
              <a:lnSpc>
                <a:spcPct val="10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Made forecasting production-ready: </a:t>
            </a:r>
            <a:r>
              <a:rPr lang="en-US" sz="1900" dirty="0"/>
              <a:t>Clean inputs, smart models, and interpretable outputs turned this from a school project into a forecasting tool that solves real utility planning challenges.</a:t>
            </a:r>
          </a:p>
        </p:txBody>
      </p:sp>
    </p:spTree>
    <p:extLst>
      <p:ext uri="{BB962C8B-B14F-4D97-AF65-F5344CB8AC3E}">
        <p14:creationId xmlns:p14="http://schemas.microsoft.com/office/powerpoint/2010/main" val="30702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Fortune Tellers</a:t>
            </a:r>
            <a:endParaRPr dirty="0"/>
          </a:p>
        </p:txBody>
      </p:sp>
      <p:pic>
        <p:nvPicPr>
          <p:cNvPr id="223" name="Google Shape;223;p3" descr="A group of people sitting at a tabl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2" b="41"/>
          <a:stretch/>
        </p:blipFill>
        <p:spPr>
          <a:xfrm>
            <a:off x="0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24" name="Google Shape;224;p3" descr="Data Points Digital backgroun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42" b="41"/>
          <a:stretch/>
        </p:blipFill>
        <p:spPr>
          <a:xfrm>
            <a:off x="3054096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id="225" name="Google Shape;225;p3" descr="Digital Graph Screen"/>
          <p:cNvPicPr preferRelativeResize="0">
            <a:picLocks noGrp="1"/>
          </p:cNvPicPr>
          <p:nvPr>
            <p:ph type="pic" idx="5"/>
          </p:nvPr>
        </p:nvPicPr>
        <p:blipFill rotWithShape="1">
          <a:blip r:embed="rId5">
            <a:alphaModFix/>
          </a:blip>
          <a:srcRect t="42" b="41"/>
          <a:stretch/>
        </p:blipFill>
        <p:spPr>
          <a:xfrm>
            <a:off x="9137904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26" name="Google Shape;226;p3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27" name="Google Shape;227;p3" descr="A person drawing on a white board"/>
          <p:cNvPicPr preferRelativeResize="0">
            <a:picLocks noGrp="1"/>
          </p:cNvPicPr>
          <p:nvPr>
            <p:ph type="pic" idx="4"/>
          </p:nvPr>
        </p:nvPicPr>
        <p:blipFill rotWithShape="1">
          <a:blip r:embed="rId6">
            <a:alphaModFix/>
          </a:blip>
          <a:srcRect t="42" b="41"/>
          <a:stretch/>
        </p:blipFill>
        <p:spPr>
          <a:xfrm>
            <a:off x="6083808" y="0"/>
            <a:ext cx="3054096" cy="37764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28" name="Google Shape;228;p3"/>
          <p:cNvSpPr txBox="1">
            <a:spLocks noGrp="1"/>
          </p:cNvSpPr>
          <p:nvPr>
            <p:ph type="body" idx="4294967295"/>
          </p:nvPr>
        </p:nvSpPr>
        <p:spPr>
          <a:xfrm>
            <a:off x="5262563" y="4508500"/>
            <a:ext cx="6221412" cy="156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focus on developing a machine learning model, including Linear Regression, LSTM, and DeepAR for electricity consumption prediction using data from clients in Portugal, ranges from 2011 to 2014.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445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/>
          <p:nvPr/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 extrusionOk="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4"/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4"/>
          <p:cNvSpPr/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37" name="Google Shape;237;p4"/>
          <p:cNvGrpSpPr/>
          <p:nvPr/>
        </p:nvGrpSpPr>
        <p:grpSpPr>
          <a:xfrm>
            <a:off x="1292493" y="4299807"/>
            <a:ext cx="2083885" cy="2083885"/>
            <a:chOff x="4842143" y="3556857"/>
            <a:chExt cx="2083885" cy="2083885"/>
          </a:xfrm>
        </p:grpSpPr>
        <p:sp>
          <p:nvSpPr>
            <p:cNvPr id="238" name="Google Shape;238;p4"/>
            <p:cNvSpPr/>
            <p:nvPr/>
          </p:nvSpPr>
          <p:spPr>
            <a:xfrm rot="8100000" flipH="1">
              <a:off x="5005634" y="4191206"/>
              <a:ext cx="1853969" cy="926985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 rot="8100000" flipH="1">
              <a:off x="4957101" y="4052255"/>
              <a:ext cx="1853969" cy="1093090"/>
            </a:xfrm>
            <a:custGeom>
              <a:avLst/>
              <a:gdLst/>
              <a:ahLst/>
              <a:cxnLst/>
              <a:rect l="l" t="t" r="r" b="b"/>
              <a:pathLst>
                <a:path w="2658746" h="1329373" extrusionOk="0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 rot="2700000" flipH="1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 rot="2700000" flipH="1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2" name="Google Shape;24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3" name="Google Shape;243;p4" descr="Data Points Digital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244" name="Google Shape;244;p4"/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4"/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4"/>
          <p:cNvSpPr txBox="1">
            <a:spLocks noGrp="1"/>
          </p:cNvSpPr>
          <p:nvPr>
            <p:ph type="ctrTitle"/>
          </p:nvPr>
        </p:nvSpPr>
        <p:spPr>
          <a:xfrm>
            <a:off x="550863" y="239118"/>
            <a:ext cx="3359655" cy="85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 sz="4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Problem</a:t>
            </a:r>
            <a:endParaRPr/>
          </a:p>
        </p:txBody>
      </p:sp>
      <p:sp>
        <p:nvSpPr>
          <p:cNvPr id="247" name="Google Shape;247;p4"/>
          <p:cNvSpPr txBox="1">
            <a:spLocks noGrp="1"/>
          </p:cNvSpPr>
          <p:nvPr>
            <p:ph type="subTitle" idx="1"/>
          </p:nvPr>
        </p:nvSpPr>
        <p:spPr>
          <a:xfrm>
            <a:off x="550863" y="1143455"/>
            <a:ext cx="7377180" cy="108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What’s the electricity usage in Portugal after 2014? </a:t>
            </a:r>
            <a:endParaRPr/>
          </a:p>
        </p:txBody>
      </p:sp>
      <p:sp>
        <p:nvSpPr>
          <p:cNvPr id="248" name="Google Shape;248;p4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9" name="Google Shape;249;p4"/>
          <p:cNvSpPr txBox="1"/>
          <p:nvPr/>
        </p:nvSpPr>
        <p:spPr>
          <a:xfrm>
            <a:off x="547618" y="2239778"/>
            <a:ext cx="5437187" cy="85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Objective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547618" y="3144115"/>
            <a:ext cx="7377180" cy="108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The Electricity Usage Prediction 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417718" y="1528897"/>
            <a:ext cx="3463047" cy="1461255"/>
          </a:xfrm>
          <a:prstGeom prst="roundRect">
            <a:avLst>
              <a:gd name="adj" fmla="val 16667"/>
            </a:avLst>
          </a:prstGeom>
          <a:solidFill>
            <a:srgbClr val="B7B7D8"/>
          </a:solidFill>
          <a:ln w="12700" cap="flat" cmpd="sng">
            <a:solidFill>
              <a:srgbClr val="0D8A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Standardize a robust methodology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417718" y="3256151"/>
            <a:ext cx="3463047" cy="1461255"/>
          </a:xfrm>
          <a:prstGeom prst="roundRect">
            <a:avLst>
              <a:gd name="adj" fmla="val 16667"/>
            </a:avLst>
          </a:prstGeom>
          <a:solidFill>
            <a:srgbClr val="B7B7D8"/>
          </a:solidFill>
          <a:ln w="12700" cap="flat" cmpd="sng">
            <a:solidFill>
              <a:srgbClr val="0D8A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Benefit stakeholders, including energy providers, policy makers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8417718" y="5012587"/>
            <a:ext cx="3463047" cy="1461255"/>
          </a:xfrm>
          <a:prstGeom prst="roundRect">
            <a:avLst>
              <a:gd name="adj" fmla="val 16667"/>
            </a:avLst>
          </a:prstGeom>
          <a:solidFill>
            <a:srgbClr val="B7B7D8"/>
          </a:solidFill>
          <a:ln w="12700" cap="flat" cmpd="sng">
            <a:solidFill>
              <a:srgbClr val="0D8A6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Ensure stable electricity provision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4" name="Google Shape;254;p4"/>
          <p:cNvSpPr txBox="1"/>
          <p:nvPr/>
        </p:nvSpPr>
        <p:spPr>
          <a:xfrm>
            <a:off x="8226175" y="689851"/>
            <a:ext cx="3654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Value Creation</a:t>
            </a:r>
            <a:endParaRPr/>
          </a:p>
        </p:txBody>
      </p:sp>
      <p:sp>
        <p:nvSpPr>
          <p:cNvPr id="255" name="Google Shape;255;p4"/>
          <p:cNvSpPr txBox="1"/>
          <p:nvPr/>
        </p:nvSpPr>
        <p:spPr>
          <a:xfrm>
            <a:off x="507085" y="3994621"/>
            <a:ext cx="1834359" cy="85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From:</a:t>
            </a:r>
            <a:endParaRPr/>
          </a:p>
        </p:txBody>
      </p:sp>
      <p:sp>
        <p:nvSpPr>
          <p:cNvPr id="256" name="Google Shape;256;p4"/>
          <p:cNvSpPr txBox="1"/>
          <p:nvPr/>
        </p:nvSpPr>
        <p:spPr>
          <a:xfrm>
            <a:off x="4714396" y="3937348"/>
            <a:ext cx="1834359" cy="85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To:</a:t>
            </a:r>
            <a:endParaRPr/>
          </a:p>
        </p:txBody>
      </p:sp>
      <p:sp>
        <p:nvSpPr>
          <p:cNvPr id="257" name="Google Shape;257;p4"/>
          <p:cNvSpPr txBox="1"/>
          <p:nvPr/>
        </p:nvSpPr>
        <p:spPr>
          <a:xfrm>
            <a:off x="507085" y="4969647"/>
            <a:ext cx="3452024" cy="131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raw data from the https://archive.ics.uci.edu/dataset/321/electricityloaddiagrams20112014</a:t>
            </a:r>
            <a:endParaRPr/>
          </a:p>
        </p:txBody>
      </p:sp>
      <p:sp>
        <p:nvSpPr>
          <p:cNvPr id="258" name="Google Shape;258;p4"/>
          <p:cNvSpPr txBox="1"/>
          <p:nvPr/>
        </p:nvSpPr>
        <p:spPr>
          <a:xfrm>
            <a:off x="4822743" y="4988525"/>
            <a:ext cx="3452024" cy="131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Prediction from trained models</a:t>
            </a:r>
            <a:endParaRPr sz="2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8643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body" idx="1"/>
          </p:nvPr>
        </p:nvSpPr>
        <p:spPr>
          <a:xfrm>
            <a:off x="550800" y="1520825"/>
            <a:ext cx="11090400" cy="2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Electricity consumption records for 370 clients in Portugal from 2011 to 2014 in a 15 minute interval timestamp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Accounts that were created after 2011 have a value of 0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missing value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Contains 140, 256 rows and 375 columns after adding temporal attributes</a:t>
            </a:r>
            <a:endParaRPr/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Source: https://archive.ics.uci.edu/dataset/321/electricityloaddiagrams20112014</a:t>
            </a:r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66" name="Google Shape;2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288" y="4093625"/>
            <a:ext cx="7225513" cy="1873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33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cbe7e4bf2_0_0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Elementary Data Analysis</a:t>
            </a:r>
            <a:endParaRPr/>
          </a:p>
        </p:txBody>
      </p:sp>
      <p:sp>
        <p:nvSpPr>
          <p:cNvPr id="273" name="Google Shape;273;g2dcbe7e4bf2_0_0"/>
          <p:cNvSpPr txBox="1">
            <a:spLocks noGrp="1"/>
          </p:cNvSpPr>
          <p:nvPr>
            <p:ph type="body" idx="1"/>
          </p:nvPr>
        </p:nvSpPr>
        <p:spPr>
          <a:xfrm>
            <a:off x="550868" y="2123600"/>
            <a:ext cx="4345800" cy="39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Seasonal pattern, with higher electricity usage in summer( June-August) throughout years, lower usage in winter months.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few outliers in winter, demonstrating occasional spikes.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Year 2011 had considerably higher electricity usage than other years.</a:t>
            </a:r>
            <a:endParaRPr/>
          </a:p>
        </p:txBody>
      </p:sp>
      <p:sp>
        <p:nvSpPr>
          <p:cNvPr id="274" name="Google Shape;274;g2dcbe7e4bf2_0_0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75" name="Google Shape;275;g2dcbe7e4bf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25" y="1749375"/>
            <a:ext cx="6691301" cy="3575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96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cbe7e4bf2_0_26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Trend/Seasonality - By Week</a:t>
            </a:r>
            <a:endParaRPr/>
          </a:p>
        </p:txBody>
      </p:sp>
      <p:sp>
        <p:nvSpPr>
          <p:cNvPr id="282" name="Google Shape;282;g2dcbe7e4bf2_0_26"/>
          <p:cNvSpPr txBox="1">
            <a:spLocks noGrp="1"/>
          </p:cNvSpPr>
          <p:nvPr>
            <p:ph type="body" idx="1"/>
          </p:nvPr>
        </p:nvSpPr>
        <p:spPr>
          <a:xfrm>
            <a:off x="8171450" y="1520825"/>
            <a:ext cx="3469800" cy="46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top plot displays fluctuation and patterns, suggesting short-term and long term seasonal trend.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trend component plot reveals a decline in electricity consumption.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third plot reveals strong seasonal trend.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last plot displays variability and dispersed fluctuations, indicating the short-term fluctuation is relatively frequent.</a:t>
            </a:r>
            <a:endParaRPr/>
          </a:p>
        </p:txBody>
      </p:sp>
      <p:sp>
        <p:nvSpPr>
          <p:cNvPr id="283" name="Google Shape;283;g2dcbe7e4bf2_0_26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84" name="Google Shape;284;g2dcbe7e4bf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88" y="1719713"/>
            <a:ext cx="7199774" cy="4059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4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cc03f1864_0_7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Spectral Density Plot for Weekly Consumption</a:t>
            </a:r>
            <a:endParaRPr/>
          </a:p>
        </p:txBody>
      </p:sp>
      <p:sp>
        <p:nvSpPr>
          <p:cNvPr id="291" name="Google Shape;291;g2dcc03f1864_0_7"/>
          <p:cNvSpPr txBox="1">
            <a:spLocks noGrp="1"/>
          </p:cNvSpPr>
          <p:nvPr>
            <p:ph type="body" idx="1"/>
          </p:nvPr>
        </p:nvSpPr>
        <p:spPr>
          <a:xfrm>
            <a:off x="550850" y="2388263"/>
            <a:ext cx="4249200" cy="288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Describes how the power of the time series is distributed across different frequency components.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sharp peak near 0 suggests a strong low frequency component.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data is dominated by slow-moving long-term trend.</a:t>
            </a:r>
            <a:endParaRPr/>
          </a:p>
        </p:txBody>
      </p:sp>
      <p:sp>
        <p:nvSpPr>
          <p:cNvPr id="292" name="Google Shape;292;g2dcc03f1864_0_7"/>
          <p:cNvSpPr txBox="1">
            <a:spLocks noGrp="1"/>
          </p:cNvSpPr>
          <p:nvPr>
            <p:ph type="sldNum" idx="12"/>
          </p:nvPr>
        </p:nvSpPr>
        <p:spPr>
          <a:xfrm>
            <a:off x="9948863" y="6507212"/>
            <a:ext cx="1692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93" name="Google Shape;293;g2dcc03f186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517" y="1671450"/>
            <a:ext cx="5792162" cy="4321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7613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2006</Words>
  <Application>Microsoft Office PowerPoint</Application>
  <PresentationFormat>Widescreen</PresentationFormat>
  <Paragraphs>245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Gill Sans</vt:lpstr>
      <vt:lpstr>Arial</vt:lpstr>
      <vt:lpstr>Play</vt:lpstr>
      <vt:lpstr>3DFloatVTI</vt:lpstr>
      <vt:lpstr>PowerPoint Presentation</vt:lpstr>
      <vt:lpstr>Initial Agenda ~ Fortune Tellers</vt:lpstr>
      <vt:lpstr>Enhanced Approach &amp; Value Created by Data Prophets</vt:lpstr>
      <vt:lpstr>Introduction Fortune Tellers</vt:lpstr>
      <vt:lpstr>Problem</vt:lpstr>
      <vt:lpstr>Data</vt:lpstr>
      <vt:lpstr>Elementary Data Analysis</vt:lpstr>
      <vt:lpstr>Trend/Seasonality - By Week</vt:lpstr>
      <vt:lpstr>Power Spectral Density Plot for Weekly Consumption</vt:lpstr>
      <vt:lpstr>Variables Overview</vt:lpstr>
      <vt:lpstr>Preprocessing</vt:lpstr>
      <vt:lpstr>Preprocessing done by Data Prophets</vt:lpstr>
      <vt:lpstr>Model 1 – [Old] LSTM </vt:lpstr>
      <vt:lpstr>PowerPoint Presentation</vt:lpstr>
      <vt:lpstr>LSTM to BiLSTM by Data Prophets</vt:lpstr>
      <vt:lpstr>Model 2 – [Old] DeepAR</vt:lpstr>
      <vt:lpstr>PowerPoint Presentation</vt:lpstr>
      <vt:lpstr>Train / Test Split Flaws ~ DeepAR</vt:lpstr>
      <vt:lpstr>Corrected Split ~ Data Prophets</vt:lpstr>
      <vt:lpstr>Tuned DeepAR Results on Best Cluster</vt:lpstr>
      <vt:lpstr>Facebook Prophet by Data Prophets</vt:lpstr>
      <vt:lpstr>Transformer Based Approach ~ Amazon Chronos By Data Prophets</vt:lpstr>
      <vt:lpstr>Results ~ Model Comparisons</vt:lpstr>
      <vt:lpstr>Improvements on Old Models  By Data Prophets</vt:lpstr>
      <vt:lpstr> Transformer Based Chronos  Vs  Facebook Prophet</vt:lpstr>
      <vt:lpstr>Future Work Proposed by Fortune Tellers</vt:lpstr>
      <vt:lpstr>Recommended Techniques by Data Prophets</vt:lpstr>
      <vt:lpstr>Future Work from here onwards</vt:lpstr>
      <vt:lpstr>Thank you for reviewing the enhancements we introduced as Data Prophets building on the original modeling work by the Fortune Tellers.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Sd Hd</dc:creator>
  <cp:lastModifiedBy>Somit Jain</cp:lastModifiedBy>
  <cp:revision>3</cp:revision>
  <dcterms:created xsi:type="dcterms:W3CDTF">2022-08-30T20:58:13Z</dcterms:created>
  <dcterms:modified xsi:type="dcterms:W3CDTF">2025-05-09T17:30:52Z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