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2607e177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2607e177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b4e91d33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b4e91d33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b4e91d330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b4e91d33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2607e177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2607e177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b4e91d33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b4e91d33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b6ef3340a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b6ef3340a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2607e177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2607e177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2607e177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2607e177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2607e177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2607e177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b4e91d33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b4e91d33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b4e91d33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b4e91d33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2607e177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2607e177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b4e91d33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b4e91d33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b4e91d33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b4e91d33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b6ef3340a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b6ef3340a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b4e91d33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b4e91d33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b4e91d33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b4e91d33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b4e91d33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b4e91d33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b6ef3340a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b6ef3340a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4518525" y="1940250"/>
            <a:ext cx="2246700" cy="63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900">
                <a:solidFill>
                  <a:schemeClr val="dk1"/>
                </a:solidFill>
              </a:rPr>
              <a:t>P-396</a:t>
            </a:r>
            <a:endParaRPr sz="3900">
              <a:solidFill>
                <a:schemeClr val="dk1"/>
              </a:solidFill>
            </a:endParaRPr>
          </a:p>
        </p:txBody>
      </p:sp>
      <p:sp>
        <p:nvSpPr>
          <p:cNvPr id="60" name="Google Shape;60;p13"/>
          <p:cNvSpPr txBox="1"/>
          <p:nvPr/>
        </p:nvSpPr>
        <p:spPr>
          <a:xfrm>
            <a:off x="1906875" y="136875"/>
            <a:ext cx="5439000" cy="11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4200">
                <a:solidFill>
                  <a:schemeClr val="dk1"/>
                </a:solidFill>
                <a:latin typeface="Old Standard TT"/>
                <a:ea typeface="Old Standard TT"/>
                <a:cs typeface="Old Standard TT"/>
                <a:sym typeface="Old Standard TT"/>
              </a:rPr>
              <a:t>Bank Loan Analysis</a:t>
            </a:r>
            <a:endParaRPr b="1" sz="4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61" name="Google Shape;61;p13"/>
          <p:cNvSpPr txBox="1"/>
          <p:nvPr/>
        </p:nvSpPr>
        <p:spPr>
          <a:xfrm>
            <a:off x="4686900" y="2571750"/>
            <a:ext cx="4457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Christina John Alappatt </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Pratik Nalawade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Shashwat Shukla</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Sushant Dhawale</a:t>
            </a:r>
            <a:endParaRPr sz="18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n-GB" sz="1800">
                <a:solidFill>
                  <a:schemeClr val="dk1"/>
                </a:solidFill>
                <a:latin typeface="Old Standard TT"/>
                <a:ea typeface="Old Standard TT"/>
                <a:cs typeface="Old Standard TT"/>
                <a:sym typeface="Old Standard TT"/>
              </a:rPr>
              <a:t>Tabassum Shaikh</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2"/>
          <p:cNvSpPr txBox="1"/>
          <p:nvPr>
            <p:ph type="title"/>
          </p:nvPr>
        </p:nvSpPr>
        <p:spPr>
          <a:xfrm>
            <a:off x="973150" y="376600"/>
            <a:ext cx="3807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Recommendations</a:t>
            </a:r>
            <a:endParaRPr b="1"/>
          </a:p>
          <a:p>
            <a:pPr indent="0" lvl="0" marL="0" rtl="0" algn="l">
              <a:spcBef>
                <a:spcPts val="0"/>
              </a:spcBef>
              <a:spcAft>
                <a:spcPts val="0"/>
              </a:spcAft>
              <a:buNone/>
            </a:pPr>
            <a:r>
              <a:t/>
            </a:r>
            <a:endParaRPr b="1"/>
          </a:p>
        </p:txBody>
      </p:sp>
      <p:sp>
        <p:nvSpPr>
          <p:cNvPr id="119" name="Google Shape;119;p22"/>
          <p:cNvSpPr txBox="1"/>
          <p:nvPr>
            <p:ph idx="1" type="body"/>
          </p:nvPr>
        </p:nvSpPr>
        <p:spPr>
          <a:xfrm>
            <a:off x="458475" y="1058225"/>
            <a:ext cx="8123100" cy="351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Bank should aim to diversify their loan portfolio across different grades and sub-grades. This strategy would help them to reduce risk by balancing higher-risk loans with lower-risk loans. </a:t>
            </a:r>
            <a:endParaRPr b="1"/>
          </a:p>
          <a:p>
            <a:pPr indent="-342900" lvl="0" marL="457200" rtl="0" algn="l">
              <a:spcBef>
                <a:spcPts val="0"/>
              </a:spcBef>
              <a:spcAft>
                <a:spcPts val="0"/>
              </a:spcAft>
              <a:buSzPts val="1800"/>
              <a:buChar char="●"/>
            </a:pPr>
            <a:r>
              <a:rPr b="1" lang="en-GB"/>
              <a:t>Educating customers about the loan process, credit management, and responsible borrowing practices can contribute to better loan performance.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97575"/>
            <a:ext cx="8520600" cy="87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Analysis 3: </a:t>
            </a:r>
            <a:r>
              <a:rPr b="1" lang="en-GB" sz="2350">
                <a:solidFill>
                  <a:srgbClr val="FF0000"/>
                </a:solidFill>
                <a:latin typeface="Arial"/>
                <a:ea typeface="Arial"/>
                <a:cs typeface="Arial"/>
                <a:sym typeface="Arial"/>
              </a:rPr>
              <a:t>Total Payment for Verified Status Vs Total Payment  for Non Verified Status.</a:t>
            </a:r>
            <a:endParaRPr b="1"/>
          </a:p>
        </p:txBody>
      </p:sp>
      <p:sp>
        <p:nvSpPr>
          <p:cNvPr id="125" name="Google Shape;125;p23"/>
          <p:cNvSpPr txBox="1"/>
          <p:nvPr>
            <p:ph idx="1" type="body"/>
          </p:nvPr>
        </p:nvSpPr>
        <p:spPr>
          <a:xfrm>
            <a:off x="311700" y="1171600"/>
            <a:ext cx="4674300" cy="2425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GB" sz="1595"/>
              <a:t>Observation : Total payments including verified status and non verified status were  $324.13M out of which verified were $219.89M which is 58.88% of whole and Non verified $153.54M which is 41.12% of the total.</a:t>
            </a:r>
            <a:endParaRPr b="1" sz="1595"/>
          </a:p>
          <a:p>
            <a:pPr indent="-329882" lvl="0" marL="457200" rtl="0" algn="l">
              <a:lnSpc>
                <a:spcPct val="95000"/>
              </a:lnSpc>
              <a:spcBef>
                <a:spcPts val="1200"/>
              </a:spcBef>
              <a:spcAft>
                <a:spcPts val="0"/>
              </a:spcAft>
              <a:buSzPts val="1595"/>
              <a:buChar char="●"/>
            </a:pPr>
            <a:r>
              <a:rPr b="1" lang="en-GB" sz="1595"/>
              <a:t>Debt consolidation and credit card loan are the maximum which are $236.65M</a:t>
            </a:r>
            <a:endParaRPr b="1" sz="1595"/>
          </a:p>
          <a:p>
            <a:pPr indent="-329882" lvl="0" marL="457200" rtl="0" algn="l">
              <a:lnSpc>
                <a:spcPct val="95000"/>
              </a:lnSpc>
              <a:spcBef>
                <a:spcPts val="0"/>
              </a:spcBef>
              <a:spcAft>
                <a:spcPts val="0"/>
              </a:spcAft>
              <a:buSzPts val="1595"/>
              <a:buChar char="●"/>
            </a:pPr>
            <a:r>
              <a:rPr b="1" lang="en-GB" sz="1595"/>
              <a:t>From 2008 onwards verified status started increasing by 12%</a:t>
            </a:r>
            <a:endParaRPr b="1" sz="1595"/>
          </a:p>
          <a:p>
            <a:pPr indent="0" lvl="0" marL="0" rtl="0" algn="l">
              <a:lnSpc>
                <a:spcPct val="95000"/>
              </a:lnSpc>
              <a:spcBef>
                <a:spcPts val="1200"/>
              </a:spcBef>
              <a:spcAft>
                <a:spcPts val="1200"/>
              </a:spcAft>
              <a:buSzPts val="852"/>
              <a:buNone/>
            </a:pPr>
            <a:r>
              <a:t/>
            </a:r>
            <a:endParaRPr b="1" sz="1595"/>
          </a:p>
        </p:txBody>
      </p:sp>
      <p:sp>
        <p:nvSpPr>
          <p:cNvPr id="126" name="Google Shape;126;p23"/>
          <p:cNvSpPr txBox="1"/>
          <p:nvPr/>
        </p:nvSpPr>
        <p:spPr>
          <a:xfrm>
            <a:off x="311700" y="3152450"/>
            <a:ext cx="4470600" cy="146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852"/>
              <a:buFont typeface="Arial"/>
              <a:buNone/>
            </a:pPr>
            <a:r>
              <a:t/>
            </a:r>
            <a:endParaRPr sz="1595">
              <a:solidFill>
                <a:schemeClr val="dk1"/>
              </a:solidFill>
              <a:latin typeface="Old Standard TT"/>
              <a:ea typeface="Old Standard TT"/>
              <a:cs typeface="Old Standard TT"/>
              <a:sym typeface="Old Standard TT"/>
            </a:endParaRPr>
          </a:p>
          <a:p>
            <a:pPr indent="0" lvl="0" marL="0" rtl="0" algn="l">
              <a:lnSpc>
                <a:spcPct val="95000"/>
              </a:lnSpc>
              <a:spcBef>
                <a:spcPts val="1200"/>
              </a:spcBef>
              <a:spcAft>
                <a:spcPts val="0"/>
              </a:spcAft>
              <a:buClr>
                <a:schemeClr val="dk1"/>
              </a:buClr>
              <a:buSzPts val="852"/>
              <a:buFont typeface="Arial"/>
              <a:buNone/>
            </a:pPr>
            <a:r>
              <a:rPr b="1" lang="en-GB" sz="1595">
                <a:solidFill>
                  <a:schemeClr val="dk1"/>
                </a:solidFill>
                <a:latin typeface="Old Standard TT"/>
                <a:ea typeface="Old Standard TT"/>
                <a:cs typeface="Old Standard TT"/>
                <a:sym typeface="Old Standard TT"/>
              </a:rPr>
              <a:t>Recommendation: Total payment of verified status should be greater</a:t>
            </a:r>
            <a:endParaRPr b="1" sz="1595">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27" name="Google Shape;127;p23"/>
          <p:cNvPicPr preferRelativeResize="0"/>
          <p:nvPr/>
        </p:nvPicPr>
        <p:blipFill>
          <a:blip r:embed="rId4">
            <a:alphaModFix/>
          </a:blip>
          <a:stretch>
            <a:fillRect/>
          </a:stretch>
        </p:blipFill>
        <p:spPr>
          <a:xfrm>
            <a:off x="4922275" y="1210275"/>
            <a:ext cx="4118249" cy="2826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Analysis</a:t>
            </a:r>
            <a:r>
              <a:rPr b="1" lang="en-GB"/>
              <a:t> 4 : </a:t>
            </a:r>
            <a:r>
              <a:rPr b="1" lang="en-GB" sz="2350">
                <a:solidFill>
                  <a:srgbClr val="FF0000"/>
                </a:solidFill>
                <a:latin typeface="Arial"/>
                <a:ea typeface="Arial"/>
                <a:cs typeface="Arial"/>
                <a:sym typeface="Arial"/>
              </a:rPr>
              <a:t>State wise and Month wise Loan status.</a:t>
            </a:r>
            <a:endParaRPr b="1" sz="2350">
              <a:solidFill>
                <a:srgbClr val="FF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058225"/>
            <a:ext cx="3352800" cy="333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b="1" lang="en-GB" sz="1455"/>
              <a:t>Summary </a:t>
            </a:r>
            <a:r>
              <a:rPr b="1" lang="en-GB" sz="1355"/>
              <a:t>:- By analysing the month wise and state wise loan status, we can mark insights about the behaviour of </a:t>
            </a:r>
            <a:r>
              <a:rPr b="1" lang="en-GB" sz="1355"/>
              <a:t>customers</a:t>
            </a:r>
            <a:r>
              <a:rPr b="1" lang="en-GB" sz="1355"/>
              <a:t> loan status by grouping them into state wise and month wise </a:t>
            </a:r>
            <a:r>
              <a:rPr b="1" lang="en-GB" sz="1355"/>
              <a:t>separately</a:t>
            </a:r>
            <a:r>
              <a:rPr b="1" lang="en-GB" sz="1355"/>
              <a:t>.</a:t>
            </a:r>
            <a:endParaRPr b="1" sz="1355"/>
          </a:p>
          <a:p>
            <a:pPr indent="0" lvl="0" marL="0" rtl="0" algn="l">
              <a:lnSpc>
                <a:spcPct val="95000"/>
              </a:lnSpc>
              <a:spcBef>
                <a:spcPts val="1200"/>
              </a:spcBef>
              <a:spcAft>
                <a:spcPts val="0"/>
              </a:spcAft>
              <a:buClr>
                <a:schemeClr val="dk1"/>
              </a:buClr>
              <a:buSzPts val="523"/>
              <a:buFont typeface="Arial"/>
              <a:buNone/>
            </a:pPr>
            <a:r>
              <a:rPr b="1" lang="en-GB" sz="1455"/>
              <a:t>Observation</a:t>
            </a:r>
            <a:r>
              <a:rPr b="1" lang="en-GB" sz="1355"/>
              <a:t>: </a:t>
            </a:r>
            <a:endParaRPr b="1" sz="1355"/>
          </a:p>
          <a:p>
            <a:pPr indent="-314642" lvl="0" marL="457200" rtl="0" algn="l">
              <a:lnSpc>
                <a:spcPct val="95000"/>
              </a:lnSpc>
              <a:spcBef>
                <a:spcPts val="1200"/>
              </a:spcBef>
              <a:spcAft>
                <a:spcPts val="0"/>
              </a:spcAft>
              <a:buSzPts val="1355"/>
              <a:buChar char="●"/>
            </a:pPr>
            <a:r>
              <a:rPr b="1" lang="en-GB" sz="1355"/>
              <a:t>By state  wise  loan  status we can observe that CA,NY,TX,FL &amp; NJ are the top 5 states according to the number of customers who have fully paid the amount.</a:t>
            </a:r>
            <a:endParaRPr b="1" sz="1355"/>
          </a:p>
          <a:p>
            <a:pPr indent="-314642" lvl="0" marL="457200" rtl="0" algn="l">
              <a:lnSpc>
                <a:spcPct val="95000"/>
              </a:lnSpc>
              <a:spcBef>
                <a:spcPts val="0"/>
              </a:spcBef>
              <a:spcAft>
                <a:spcPts val="0"/>
              </a:spcAft>
              <a:buSzPts val="1355"/>
              <a:buChar char="●"/>
            </a:pPr>
            <a:r>
              <a:rPr b="1" lang="en-GB" sz="1355"/>
              <a:t>By month wise loan status we can observe that Dec, Nov and Oct are the top 3 months according to the Customer's sum of fully paid amount.</a:t>
            </a:r>
            <a:endParaRPr b="1" sz="1355"/>
          </a:p>
          <a:p>
            <a:pPr indent="0" lvl="0" marL="0" rtl="0" algn="l">
              <a:lnSpc>
                <a:spcPct val="95000"/>
              </a:lnSpc>
              <a:spcBef>
                <a:spcPts val="1200"/>
              </a:spcBef>
              <a:spcAft>
                <a:spcPts val="1200"/>
              </a:spcAft>
              <a:buSzPts val="523"/>
              <a:buNone/>
            </a:pPr>
            <a:r>
              <a:t/>
            </a:r>
            <a:endParaRPr b="1" sz="1355"/>
          </a:p>
        </p:txBody>
      </p:sp>
      <p:pic>
        <p:nvPicPr>
          <p:cNvPr id="134" name="Google Shape;134;p24"/>
          <p:cNvPicPr preferRelativeResize="0"/>
          <p:nvPr/>
        </p:nvPicPr>
        <p:blipFill>
          <a:blip r:embed="rId4">
            <a:alphaModFix/>
          </a:blip>
          <a:stretch>
            <a:fillRect/>
          </a:stretch>
        </p:blipFill>
        <p:spPr>
          <a:xfrm>
            <a:off x="3913975" y="1208575"/>
            <a:ext cx="5098674" cy="3339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5"/>
          <p:cNvSpPr txBox="1"/>
          <p:nvPr/>
        </p:nvSpPr>
        <p:spPr>
          <a:xfrm>
            <a:off x="1211175" y="2912750"/>
            <a:ext cx="6569100" cy="2130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GB" sz="1555" u="sng">
                <a:solidFill>
                  <a:schemeClr val="dk1"/>
                </a:solidFill>
                <a:latin typeface="Old Standard TT"/>
                <a:ea typeface="Old Standard TT"/>
                <a:cs typeface="Old Standard TT"/>
                <a:sym typeface="Old Standard TT"/>
              </a:rPr>
              <a:t>Recommendations</a:t>
            </a:r>
            <a:r>
              <a:rPr b="1" lang="en-GB" sz="1555">
                <a:solidFill>
                  <a:schemeClr val="dk1"/>
                </a:solidFill>
                <a:latin typeface="Old Standard TT"/>
                <a:ea typeface="Old Standard TT"/>
                <a:cs typeface="Old Standard TT"/>
                <a:sym typeface="Old Standard TT"/>
              </a:rPr>
              <a:t>: </a:t>
            </a:r>
            <a:endParaRPr b="1" sz="1555">
              <a:solidFill>
                <a:schemeClr val="dk1"/>
              </a:solidFill>
              <a:latin typeface="Old Standard TT"/>
              <a:ea typeface="Old Standard TT"/>
              <a:cs typeface="Old Standard TT"/>
              <a:sym typeface="Old Standard TT"/>
            </a:endParaRPr>
          </a:p>
          <a:p>
            <a:pPr indent="-314642" lvl="0" marL="457200" rtl="0" algn="l">
              <a:lnSpc>
                <a:spcPct val="95000"/>
              </a:lnSpc>
              <a:spcBef>
                <a:spcPts val="1200"/>
              </a:spcBef>
              <a:spcAft>
                <a:spcPts val="0"/>
              </a:spcAft>
              <a:buClr>
                <a:schemeClr val="dk1"/>
              </a:buClr>
              <a:buSzPts val="1355"/>
              <a:buFont typeface="Old Standard TT"/>
              <a:buChar char="●"/>
            </a:pPr>
            <a:r>
              <a:rPr b="1" lang="en-GB" sz="1355">
                <a:solidFill>
                  <a:schemeClr val="dk1"/>
                </a:solidFill>
                <a:latin typeface="Old Standard TT"/>
                <a:ea typeface="Old Standard TT"/>
                <a:cs typeface="Old Standard TT"/>
                <a:sym typeface="Old Standard TT"/>
              </a:rPr>
              <a:t>Bank can consider focusing on states with lower loan counts to expand their Customer base and increase their lending activities.</a:t>
            </a:r>
            <a:endParaRPr b="1" sz="1355">
              <a:solidFill>
                <a:schemeClr val="dk1"/>
              </a:solidFill>
              <a:latin typeface="Old Standard TT"/>
              <a:ea typeface="Old Standard TT"/>
              <a:cs typeface="Old Standard TT"/>
              <a:sym typeface="Old Standard TT"/>
            </a:endParaRPr>
          </a:p>
          <a:p>
            <a:pPr indent="0" lvl="0" marL="457200" rtl="0" algn="l">
              <a:lnSpc>
                <a:spcPct val="95000"/>
              </a:lnSpc>
              <a:spcBef>
                <a:spcPts val="1200"/>
              </a:spcBef>
              <a:spcAft>
                <a:spcPts val="0"/>
              </a:spcAft>
              <a:buNone/>
            </a:pPr>
            <a:r>
              <a:t/>
            </a:r>
            <a:endParaRPr b="1" sz="100">
              <a:solidFill>
                <a:schemeClr val="dk1"/>
              </a:solidFill>
              <a:latin typeface="Old Standard TT"/>
              <a:ea typeface="Old Standard TT"/>
              <a:cs typeface="Old Standard TT"/>
              <a:sym typeface="Old Standard TT"/>
            </a:endParaRPr>
          </a:p>
          <a:p>
            <a:pPr indent="-314642" lvl="0" marL="457200" rtl="0" algn="l">
              <a:lnSpc>
                <a:spcPct val="95000"/>
              </a:lnSpc>
              <a:spcBef>
                <a:spcPts val="1200"/>
              </a:spcBef>
              <a:spcAft>
                <a:spcPts val="0"/>
              </a:spcAft>
              <a:buClr>
                <a:schemeClr val="dk1"/>
              </a:buClr>
              <a:buSzPts val="1355"/>
              <a:buFont typeface="Old Standard TT"/>
              <a:buChar char="●"/>
            </a:pPr>
            <a:r>
              <a:rPr b="1" lang="en-GB" sz="1355">
                <a:solidFill>
                  <a:schemeClr val="dk1"/>
                </a:solidFill>
                <a:latin typeface="Old Standard TT"/>
                <a:ea typeface="Old Standard TT"/>
                <a:cs typeface="Old Standard TT"/>
                <a:sym typeface="Old Standard TT"/>
              </a:rPr>
              <a:t>By identifying states with high loan demand and modifying marketing strategies accordingly.</a:t>
            </a:r>
            <a:endParaRPr b="1" sz="1355">
              <a:solidFill>
                <a:schemeClr val="dk1"/>
              </a:solidFill>
              <a:latin typeface="Old Standard TT"/>
              <a:ea typeface="Old Standard TT"/>
              <a:cs typeface="Old Standard TT"/>
              <a:sym typeface="Old Standard TT"/>
            </a:endParaRPr>
          </a:p>
          <a:p>
            <a:pPr indent="0" lvl="0" marL="0" rtl="0" algn="l">
              <a:spcBef>
                <a:spcPts val="1200"/>
              </a:spcBef>
              <a:spcAft>
                <a:spcPts val="0"/>
              </a:spcAft>
              <a:buNone/>
            </a:pPr>
            <a:r>
              <a:t/>
            </a:r>
            <a:endParaRPr sz="1800">
              <a:solidFill>
                <a:schemeClr val="dk1"/>
              </a:solidFill>
              <a:latin typeface="Old Standard TT"/>
              <a:ea typeface="Old Standard TT"/>
              <a:cs typeface="Old Standard TT"/>
              <a:sym typeface="Old Standard TT"/>
            </a:endParaRPr>
          </a:p>
        </p:txBody>
      </p:sp>
      <p:pic>
        <p:nvPicPr>
          <p:cNvPr id="140" name="Google Shape;140;p25"/>
          <p:cNvPicPr preferRelativeResize="0"/>
          <p:nvPr/>
        </p:nvPicPr>
        <p:blipFill>
          <a:blip r:embed="rId4">
            <a:alphaModFix/>
          </a:blip>
          <a:stretch>
            <a:fillRect/>
          </a:stretch>
        </p:blipFill>
        <p:spPr>
          <a:xfrm>
            <a:off x="1405050" y="90925"/>
            <a:ext cx="5950949" cy="275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100"/>
              </a:spcBef>
              <a:spcAft>
                <a:spcPts val="0"/>
              </a:spcAft>
              <a:buNone/>
            </a:pPr>
            <a:r>
              <a:rPr b="1" lang="en-GB"/>
              <a:t>Analysis </a:t>
            </a:r>
            <a:r>
              <a:rPr b="1" lang="en-GB"/>
              <a:t>5: </a:t>
            </a:r>
            <a:r>
              <a:rPr b="1" lang="en-GB" sz="2461">
                <a:solidFill>
                  <a:srgbClr val="FF0000"/>
                </a:solidFill>
                <a:latin typeface="Arial"/>
                <a:ea typeface="Arial"/>
                <a:cs typeface="Arial"/>
                <a:sym typeface="Arial"/>
              </a:rPr>
              <a:t>Home ownership vs Last payment date stats.</a:t>
            </a:r>
            <a:endParaRPr b="1" sz="3111"/>
          </a:p>
          <a:p>
            <a:pPr indent="0" lvl="0" marL="0" rtl="0" algn="l">
              <a:spcBef>
                <a:spcPts val="0"/>
              </a:spcBef>
              <a:spcAft>
                <a:spcPts val="0"/>
              </a:spcAft>
              <a:buNone/>
            </a:pPr>
            <a:r>
              <a:t/>
            </a:r>
            <a:endParaRPr b="1"/>
          </a:p>
        </p:txBody>
      </p:sp>
      <p:sp>
        <p:nvSpPr>
          <p:cNvPr id="146" name="Google Shape;146;p26"/>
          <p:cNvSpPr txBox="1"/>
          <p:nvPr>
            <p:ph idx="1" type="body"/>
          </p:nvPr>
        </p:nvSpPr>
        <p:spPr>
          <a:xfrm>
            <a:off x="311700" y="1058225"/>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Summary</a:t>
            </a:r>
            <a:r>
              <a:rPr lang="en-GB"/>
              <a:t>:</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47" name="Google Shape;147;p26"/>
          <p:cNvPicPr preferRelativeResize="0"/>
          <p:nvPr/>
        </p:nvPicPr>
        <p:blipFill>
          <a:blip r:embed="rId4">
            <a:alphaModFix/>
          </a:blip>
          <a:stretch>
            <a:fillRect/>
          </a:stretch>
        </p:blipFill>
        <p:spPr>
          <a:xfrm>
            <a:off x="5574300" y="1586200"/>
            <a:ext cx="3455199" cy="2540051"/>
          </a:xfrm>
          <a:prstGeom prst="rect">
            <a:avLst/>
          </a:prstGeom>
          <a:noFill/>
          <a:ln>
            <a:noFill/>
          </a:ln>
        </p:spPr>
      </p:pic>
      <p:sp>
        <p:nvSpPr>
          <p:cNvPr id="148" name="Google Shape;148;p26"/>
          <p:cNvSpPr txBox="1"/>
          <p:nvPr/>
        </p:nvSpPr>
        <p:spPr>
          <a:xfrm>
            <a:off x="606300" y="1586200"/>
            <a:ext cx="4968000" cy="29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Examining the relationship between home ownership status and last payment date offers insights into the financial stability and payment behavior of homeowners versus renters.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GB" sz="1500">
                <a:solidFill>
                  <a:schemeClr val="dk1"/>
                </a:solidFill>
                <a:latin typeface="Times New Roman"/>
                <a:ea typeface="Times New Roman"/>
                <a:cs typeface="Times New Roman"/>
                <a:sym typeface="Times New Roman"/>
              </a:rPr>
              <a:t> loan payment amounts categorized by different types of housing (MORTGAGE, NONE, OTHER, OWN, RENT) over the years from 2008 to 2016. The numbers appear to represent the sum of last payment amounts for each housing type in each year, with a grand total provided for each housing type.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1700" y="727500"/>
            <a:ext cx="8520600" cy="33972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GB" sz="1460" u="sng"/>
              <a:t>Observations</a:t>
            </a:r>
            <a:r>
              <a:rPr b="1" lang="en-GB" sz="1460"/>
              <a:t>: </a:t>
            </a:r>
            <a:endParaRPr b="1" sz="1460"/>
          </a:p>
          <a:p>
            <a:pPr indent="-321310" lvl="0" marL="457200" rtl="0" algn="l">
              <a:lnSpc>
                <a:spcPct val="95000"/>
              </a:lnSpc>
              <a:spcBef>
                <a:spcPts val="1200"/>
              </a:spcBef>
              <a:spcAft>
                <a:spcPts val="0"/>
              </a:spcAft>
              <a:buSzPts val="1460"/>
              <a:buChar char="●"/>
            </a:pPr>
            <a:r>
              <a:rPr b="1" lang="en-GB" sz="1460"/>
              <a:t>Homeowners tend to have more consistent payment behavior, reflected in shorter average last payment dates compared to renters, who may exhibit more variability in payment timing.</a:t>
            </a:r>
            <a:endParaRPr b="1" sz="1460"/>
          </a:p>
          <a:p>
            <a:pPr indent="-321310" lvl="0" marL="457200" rtl="0" algn="l">
              <a:lnSpc>
                <a:spcPct val="95000"/>
              </a:lnSpc>
              <a:spcBef>
                <a:spcPts val="0"/>
              </a:spcBef>
              <a:spcAft>
                <a:spcPts val="0"/>
              </a:spcAft>
              <a:buSzPts val="1460"/>
              <a:buChar char="●"/>
            </a:pPr>
            <a:r>
              <a:rPr b="1" lang="en-GB" sz="1460" u="sng"/>
              <a:t>Overall Trends</a:t>
            </a:r>
            <a:r>
              <a:rPr b="1" lang="en-GB" sz="1460"/>
              <a:t>: The total payment amounts seem to vary each year across different housing types.</a:t>
            </a:r>
            <a:endParaRPr b="1" sz="1460"/>
          </a:p>
          <a:p>
            <a:pPr indent="-321310" lvl="0" marL="457200" rtl="0" algn="l">
              <a:lnSpc>
                <a:spcPct val="95000"/>
              </a:lnSpc>
              <a:spcBef>
                <a:spcPts val="0"/>
              </a:spcBef>
              <a:spcAft>
                <a:spcPts val="0"/>
              </a:spcAft>
              <a:buSzPts val="1460"/>
              <a:buChar char="●"/>
            </a:pPr>
            <a:r>
              <a:rPr b="1" lang="en-GB" sz="1460" u="sng"/>
              <a:t>Yearly Fluctuations</a:t>
            </a:r>
            <a:r>
              <a:rPr b="1" lang="en-GB" sz="1460"/>
              <a:t>: There are fluctuations in payment amounts from year to year for each housing type, suggesting potential changes in the number or value of loans or changes in payment behavior.</a:t>
            </a:r>
            <a:endParaRPr b="1" sz="1460"/>
          </a:p>
          <a:p>
            <a:pPr indent="-321310" lvl="0" marL="457200" rtl="0" algn="l">
              <a:lnSpc>
                <a:spcPct val="95000"/>
              </a:lnSpc>
              <a:spcBef>
                <a:spcPts val="0"/>
              </a:spcBef>
              <a:spcAft>
                <a:spcPts val="0"/>
              </a:spcAft>
              <a:buSzPts val="1460"/>
              <a:buChar char="●"/>
            </a:pPr>
            <a:r>
              <a:rPr b="1" lang="en-GB" sz="1460" u="sng"/>
              <a:t>Housing Type Comparison</a:t>
            </a:r>
            <a:r>
              <a:rPr b="1" lang="en-GB" sz="1460"/>
              <a:t>: The data allows for comparison between different housing types regarding the total payment amounts. For instance, MORTGAGE and RENT appear to have the highest total payment amounts overall</a:t>
            </a:r>
            <a:endParaRPr b="1" sz="1460"/>
          </a:p>
          <a:p>
            <a:pPr indent="0" lvl="0" marL="0" rtl="0" algn="l">
              <a:lnSpc>
                <a:spcPct val="95000"/>
              </a:lnSpc>
              <a:spcBef>
                <a:spcPts val="1200"/>
              </a:spcBef>
              <a:spcAft>
                <a:spcPts val="0"/>
              </a:spcAft>
              <a:buClr>
                <a:schemeClr val="dk1"/>
              </a:buClr>
              <a:buSzPts val="770"/>
              <a:buFont typeface="Arial"/>
              <a:buNone/>
            </a:pPr>
            <a:r>
              <a:t/>
            </a:r>
            <a:endParaRPr b="1" sz="1460"/>
          </a:p>
          <a:p>
            <a:pPr indent="0" lvl="0" marL="0" rtl="0" algn="l">
              <a:lnSpc>
                <a:spcPct val="95000"/>
              </a:lnSpc>
              <a:spcBef>
                <a:spcPts val="1200"/>
              </a:spcBef>
              <a:spcAft>
                <a:spcPts val="0"/>
              </a:spcAft>
              <a:buClr>
                <a:schemeClr val="dk1"/>
              </a:buClr>
              <a:buSzPts val="770"/>
              <a:buFont typeface="Arial"/>
              <a:buNone/>
            </a:pPr>
            <a:r>
              <a:rPr b="1" lang="en-GB" sz="1550" u="sng"/>
              <a:t>Recommendation:</a:t>
            </a:r>
            <a:r>
              <a:rPr b="1" lang="en-GB" sz="1460"/>
              <a:t> </a:t>
            </a:r>
            <a:endParaRPr b="1" sz="1460"/>
          </a:p>
          <a:p>
            <a:pPr indent="0" lvl="0" marL="0" rtl="0" algn="l">
              <a:lnSpc>
                <a:spcPct val="95000"/>
              </a:lnSpc>
              <a:spcBef>
                <a:spcPts val="1200"/>
              </a:spcBef>
              <a:spcAft>
                <a:spcPts val="0"/>
              </a:spcAft>
              <a:buClr>
                <a:schemeClr val="dk1"/>
              </a:buClr>
              <a:buSzPts val="770"/>
              <a:buFont typeface="Arial"/>
              <a:buNone/>
            </a:pPr>
            <a:r>
              <a:rPr b="1" lang="en-GB" sz="1460"/>
              <a:t>Leveraging homeowner status as a predictive variable in credit risk models can improve risk assessment accuracy and enable more targeted lending decisions.</a:t>
            </a:r>
            <a:endParaRPr b="1"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8"/>
          <p:cNvSpPr txBox="1"/>
          <p:nvPr/>
        </p:nvSpPr>
        <p:spPr>
          <a:xfrm>
            <a:off x="1667350" y="209850"/>
            <a:ext cx="278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u="sng">
                <a:solidFill>
                  <a:schemeClr val="dk1"/>
                </a:solidFill>
                <a:latin typeface="Old Standard TT"/>
                <a:ea typeface="Old Standard TT"/>
                <a:cs typeface="Old Standard TT"/>
                <a:sym typeface="Old Standard TT"/>
              </a:rPr>
              <a:t>Excel Dashboard</a:t>
            </a:r>
            <a:endParaRPr b="1" sz="1800" u="sng">
              <a:solidFill>
                <a:schemeClr val="dk1"/>
              </a:solidFill>
              <a:latin typeface="Old Standard TT"/>
              <a:ea typeface="Old Standard TT"/>
              <a:cs typeface="Old Standard TT"/>
              <a:sym typeface="Old Standard TT"/>
            </a:endParaRPr>
          </a:p>
        </p:txBody>
      </p:sp>
      <p:pic>
        <p:nvPicPr>
          <p:cNvPr id="159" name="Google Shape;159;p28"/>
          <p:cNvPicPr preferRelativeResize="0"/>
          <p:nvPr/>
        </p:nvPicPr>
        <p:blipFill>
          <a:blip r:embed="rId4">
            <a:alphaModFix/>
          </a:blip>
          <a:stretch>
            <a:fillRect/>
          </a:stretch>
        </p:blipFill>
        <p:spPr>
          <a:xfrm>
            <a:off x="95375" y="723050"/>
            <a:ext cx="8839199" cy="3866174"/>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pic>
        <p:nvPicPr>
          <p:cNvPr id="164" name="Google Shape;164;p29"/>
          <p:cNvPicPr preferRelativeResize="0"/>
          <p:nvPr/>
        </p:nvPicPr>
        <p:blipFill>
          <a:blip r:embed="rId4">
            <a:alphaModFix/>
          </a:blip>
          <a:stretch>
            <a:fillRect/>
          </a:stretch>
        </p:blipFill>
        <p:spPr>
          <a:xfrm>
            <a:off x="0" y="597371"/>
            <a:ext cx="9144001" cy="4393729"/>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165" name="Google Shape;165;p29"/>
          <p:cNvSpPr txBox="1"/>
          <p:nvPr/>
        </p:nvSpPr>
        <p:spPr>
          <a:xfrm>
            <a:off x="1119950" y="221250"/>
            <a:ext cx="645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u="sng">
                <a:solidFill>
                  <a:schemeClr val="dk1"/>
                </a:solidFill>
                <a:latin typeface="Old Standard TT"/>
                <a:ea typeface="Old Standard TT"/>
                <a:cs typeface="Old Standard TT"/>
                <a:sym typeface="Old Standard TT"/>
              </a:rPr>
              <a:t>Power BI Dashboard</a:t>
            </a:r>
            <a:endParaRPr b="1" sz="1800" u="sng">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0"/>
          <p:cNvSpPr txBox="1"/>
          <p:nvPr/>
        </p:nvSpPr>
        <p:spPr>
          <a:xfrm>
            <a:off x="1154150" y="107200"/>
            <a:ext cx="645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u="sng">
                <a:solidFill>
                  <a:schemeClr val="dk1"/>
                </a:solidFill>
                <a:latin typeface="Old Standard TT"/>
                <a:ea typeface="Old Standard TT"/>
                <a:cs typeface="Old Standard TT"/>
                <a:sym typeface="Old Standard TT"/>
              </a:rPr>
              <a:t>Tableau </a:t>
            </a:r>
            <a:r>
              <a:rPr b="1" lang="en-GB" sz="1800" u="sng">
                <a:solidFill>
                  <a:schemeClr val="dk1"/>
                </a:solidFill>
                <a:latin typeface="Old Standard TT"/>
                <a:ea typeface="Old Standard TT"/>
                <a:cs typeface="Old Standard TT"/>
                <a:sym typeface="Old Standard TT"/>
              </a:rPr>
              <a:t>Dashboard</a:t>
            </a:r>
            <a:endParaRPr b="1" sz="1800" u="sng">
              <a:solidFill>
                <a:schemeClr val="dk1"/>
              </a:solidFill>
              <a:latin typeface="Old Standard TT"/>
              <a:ea typeface="Old Standard TT"/>
              <a:cs typeface="Old Standard TT"/>
              <a:sym typeface="Old Standard TT"/>
            </a:endParaRPr>
          </a:p>
        </p:txBody>
      </p:sp>
      <p:pic>
        <p:nvPicPr>
          <p:cNvPr id="171" name="Google Shape;171;p30"/>
          <p:cNvPicPr preferRelativeResize="0"/>
          <p:nvPr/>
        </p:nvPicPr>
        <p:blipFill>
          <a:blip r:embed="rId4">
            <a:alphaModFix/>
          </a:blip>
          <a:stretch>
            <a:fillRect/>
          </a:stretch>
        </p:blipFill>
        <p:spPr>
          <a:xfrm>
            <a:off x="0" y="508250"/>
            <a:ext cx="9144001" cy="453262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688050" y="467825"/>
            <a:ext cx="23250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7786"/>
              <a:buFont typeface="Arial"/>
              <a:buNone/>
            </a:pPr>
            <a:r>
              <a:rPr b="1" lang="en-GB" sz="2911"/>
              <a:t>C</a:t>
            </a:r>
            <a:r>
              <a:rPr b="1" lang="en-GB" sz="2911"/>
              <a:t>onclusion</a:t>
            </a:r>
            <a:endParaRPr b="1" sz="4111"/>
          </a:p>
        </p:txBody>
      </p:sp>
      <p:sp>
        <p:nvSpPr>
          <p:cNvPr id="177" name="Google Shape;177;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    </a:t>
            </a:r>
            <a:r>
              <a:rPr b="1" lang="en-GB"/>
              <a:t>T</a:t>
            </a:r>
            <a:r>
              <a:rPr b="1" lang="en-GB"/>
              <a:t>he comprehensive examination of key performance indicators (KPIs) related to loan data provides a multifaceted understanding of lending dynamics. Through analyzing trends in loan amounts over time, credit grade correlations with revolving balances, and the influence of borrower verification on repayment patterns, financial institutions gain valuable insights into borrower behavior and risk management strategies. </a:t>
            </a:r>
            <a:endParaRPr b="1"/>
          </a:p>
          <a:p>
            <a:pPr indent="0" lvl="0" marL="0" rtl="0" algn="l">
              <a:spcBef>
                <a:spcPts val="1200"/>
              </a:spcBef>
              <a:spcAft>
                <a:spcPts val="1200"/>
              </a:spcAft>
              <a:buNone/>
            </a:pPr>
            <a:r>
              <a:rPr b="1" lang="en-GB"/>
              <a:t>    Additionally, insights into regional and temporal variations in loan performance, coupled with differences in payment behavior based on home ownership status, offer actionable intelligence for refining lending strategies and enhancing portfolio performance. By leveraging these observations, institutions can mitigate risk, optimize lending decisions, and ultimately drive sustainable growth and profitability in their lending operations.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1955550" y="734500"/>
            <a:ext cx="3810000" cy="5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Table of Content</a:t>
            </a:r>
            <a:endParaRPr b="1"/>
          </a:p>
        </p:txBody>
      </p:sp>
      <p:sp>
        <p:nvSpPr>
          <p:cNvPr id="67" name="Google Shape;67;p14"/>
          <p:cNvSpPr txBox="1"/>
          <p:nvPr>
            <p:ph idx="1" type="body"/>
          </p:nvPr>
        </p:nvSpPr>
        <p:spPr>
          <a:xfrm>
            <a:off x="2082150" y="1662000"/>
            <a:ext cx="3556800" cy="2562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Arial"/>
              <a:buChar char="●"/>
            </a:pPr>
            <a:r>
              <a:rPr b="1" lang="en-GB" sz="2100">
                <a:latin typeface="Arial"/>
                <a:ea typeface="Arial"/>
                <a:cs typeface="Arial"/>
                <a:sym typeface="Arial"/>
              </a:rPr>
              <a:t>Introduction</a:t>
            </a:r>
            <a:endParaRPr b="1" sz="2100">
              <a:latin typeface="Arial"/>
              <a:ea typeface="Arial"/>
              <a:cs typeface="Arial"/>
              <a:sym typeface="Arial"/>
            </a:endParaRPr>
          </a:p>
          <a:p>
            <a:pPr indent="-361950" lvl="0" marL="457200" rtl="0" algn="l">
              <a:spcBef>
                <a:spcPts val="0"/>
              </a:spcBef>
              <a:spcAft>
                <a:spcPts val="0"/>
              </a:spcAft>
              <a:buSzPts val="2100"/>
              <a:buFont typeface="Arial"/>
              <a:buChar char="●"/>
            </a:pPr>
            <a:r>
              <a:rPr b="1" lang="en-GB" sz="2100">
                <a:latin typeface="Arial"/>
                <a:ea typeface="Arial"/>
                <a:cs typeface="Arial"/>
                <a:sym typeface="Arial"/>
              </a:rPr>
              <a:t>Our Analysis</a:t>
            </a:r>
            <a:endParaRPr b="1" sz="2100">
              <a:latin typeface="Arial"/>
              <a:ea typeface="Arial"/>
              <a:cs typeface="Arial"/>
              <a:sym typeface="Arial"/>
            </a:endParaRPr>
          </a:p>
          <a:p>
            <a:pPr indent="-361950" lvl="0" marL="457200" rtl="0" algn="l">
              <a:spcBef>
                <a:spcPts val="0"/>
              </a:spcBef>
              <a:spcAft>
                <a:spcPts val="0"/>
              </a:spcAft>
              <a:buSzPts val="2100"/>
              <a:buFont typeface="Arial"/>
              <a:buChar char="●"/>
            </a:pPr>
            <a:r>
              <a:rPr b="1" lang="en-GB" sz="2100">
                <a:latin typeface="Arial"/>
                <a:ea typeface="Arial"/>
                <a:cs typeface="Arial"/>
                <a:sym typeface="Arial"/>
              </a:rPr>
              <a:t>Observation </a:t>
            </a:r>
            <a:endParaRPr b="1" sz="2100">
              <a:latin typeface="Arial"/>
              <a:ea typeface="Arial"/>
              <a:cs typeface="Arial"/>
              <a:sym typeface="Arial"/>
            </a:endParaRPr>
          </a:p>
          <a:p>
            <a:pPr indent="-361950" lvl="0" marL="457200" rtl="0" algn="l">
              <a:spcBef>
                <a:spcPts val="0"/>
              </a:spcBef>
              <a:spcAft>
                <a:spcPts val="0"/>
              </a:spcAft>
              <a:buSzPts val="2100"/>
              <a:buFont typeface="Arial"/>
              <a:buChar char="●"/>
            </a:pPr>
            <a:r>
              <a:rPr b="1" lang="en-GB" sz="2100">
                <a:latin typeface="Arial"/>
                <a:ea typeface="Arial"/>
                <a:cs typeface="Arial"/>
                <a:sym typeface="Arial"/>
              </a:rPr>
              <a:t>Dashboards</a:t>
            </a:r>
            <a:endParaRPr b="1" sz="2100">
              <a:latin typeface="Arial"/>
              <a:ea typeface="Arial"/>
              <a:cs typeface="Arial"/>
              <a:sym typeface="Arial"/>
            </a:endParaRPr>
          </a:p>
          <a:p>
            <a:pPr indent="-361950" lvl="0" marL="457200" rtl="0" algn="l">
              <a:spcBef>
                <a:spcPts val="0"/>
              </a:spcBef>
              <a:spcAft>
                <a:spcPts val="0"/>
              </a:spcAft>
              <a:buSzPts val="2100"/>
              <a:buFont typeface="Arial"/>
              <a:buChar char="●"/>
            </a:pPr>
            <a:r>
              <a:rPr b="1" lang="en-GB" sz="2100">
                <a:latin typeface="Arial"/>
                <a:ea typeface="Arial"/>
                <a:cs typeface="Arial"/>
                <a:sym typeface="Arial"/>
              </a:rPr>
              <a:t>Conclusions</a:t>
            </a:r>
            <a:endParaRPr b="1" sz="2100">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2"/>
          <p:cNvSpPr txBox="1"/>
          <p:nvPr>
            <p:ph idx="1" type="body"/>
          </p:nvPr>
        </p:nvSpPr>
        <p:spPr>
          <a:xfrm>
            <a:off x="2317425" y="1684800"/>
            <a:ext cx="4059900" cy="112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4200"/>
              <a:t>    Thank You!</a:t>
            </a:r>
            <a:endParaRPr b="1"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1905175" y="759925"/>
            <a:ext cx="2556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t>Introduction</a:t>
            </a:r>
            <a:endParaRPr b="1" sz="2900"/>
          </a:p>
        </p:txBody>
      </p:sp>
      <p:sp>
        <p:nvSpPr>
          <p:cNvPr id="73" name="Google Shape;73;p15"/>
          <p:cNvSpPr txBox="1"/>
          <p:nvPr>
            <p:ph idx="1" type="body"/>
          </p:nvPr>
        </p:nvSpPr>
        <p:spPr>
          <a:xfrm>
            <a:off x="948875" y="1487150"/>
            <a:ext cx="7002600" cy="31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The project aim is to analyze the Finance dataset of bank loan of customers, through a report to get insights from it by using different software tools such as Excel, MySQL, Tableau and Power Bi.</a:t>
            </a:r>
            <a:endParaRPr b="1"/>
          </a:p>
          <a:p>
            <a:pPr indent="0" lvl="0" marL="0" rtl="0" algn="l">
              <a:spcBef>
                <a:spcPts val="1200"/>
              </a:spcBef>
              <a:spcAft>
                <a:spcPts val="1200"/>
              </a:spcAft>
              <a:buClr>
                <a:schemeClr val="dk1"/>
              </a:buClr>
              <a:buSzPts val="1100"/>
              <a:buFont typeface="Arial"/>
              <a:buNone/>
            </a:pPr>
            <a:r>
              <a:rPr b="1" lang="en-GB"/>
              <a:t>We have used the above tools for analyzing, cleaning and removing duplicates from  the datasets and prepared dashboards and using the insights, accurate business decisions are made.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1313050" y="870950"/>
            <a:ext cx="3156300" cy="61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t>Our Analysis </a:t>
            </a:r>
            <a:endParaRPr b="1" u="sng"/>
          </a:p>
        </p:txBody>
      </p:sp>
      <p:sp>
        <p:nvSpPr>
          <p:cNvPr id="79" name="Google Shape;79;p16"/>
          <p:cNvSpPr txBox="1"/>
          <p:nvPr>
            <p:ph idx="1" type="body"/>
          </p:nvPr>
        </p:nvSpPr>
        <p:spPr>
          <a:xfrm>
            <a:off x="948875" y="1646825"/>
            <a:ext cx="7883400" cy="3150000"/>
          </a:xfrm>
          <a:prstGeom prst="rect">
            <a:avLst/>
          </a:prstGeom>
        </p:spPr>
        <p:txBody>
          <a:bodyPr anchorCtr="0" anchor="t" bIns="91425" lIns="91425" spcFirstLastPara="1" rIns="91425" wrap="square" tIns="91425">
            <a:normAutofit lnSpcReduction="10000"/>
          </a:bodyPr>
          <a:lstStyle/>
          <a:p>
            <a:pPr indent="-360283" lvl="0" marL="457200" rtl="0" algn="l">
              <a:lnSpc>
                <a:spcPct val="95000"/>
              </a:lnSpc>
              <a:spcBef>
                <a:spcPts val="1100"/>
              </a:spcBef>
              <a:spcAft>
                <a:spcPts val="0"/>
              </a:spcAft>
              <a:buSzPts val="2074"/>
              <a:buFont typeface="Arial"/>
              <a:buChar char="●"/>
            </a:pPr>
            <a:r>
              <a:rPr b="1" lang="en-GB" sz="2073">
                <a:latin typeface="Arial"/>
                <a:ea typeface="Arial"/>
                <a:cs typeface="Arial"/>
                <a:sym typeface="Arial"/>
              </a:rPr>
              <a:t>Year</a:t>
            </a:r>
            <a:r>
              <a:rPr b="1" lang="en-GB" sz="2073">
                <a:latin typeface="Arial"/>
                <a:ea typeface="Arial"/>
                <a:cs typeface="Arial"/>
                <a:sym typeface="Arial"/>
              </a:rPr>
              <a:t> wise loan amount Stats.</a:t>
            </a:r>
            <a:endParaRPr b="1" sz="2073">
              <a:latin typeface="Arial"/>
              <a:ea typeface="Arial"/>
              <a:cs typeface="Arial"/>
              <a:sym typeface="Arial"/>
            </a:endParaRPr>
          </a:p>
          <a:p>
            <a:pPr indent="0" lvl="0" marL="457200" rtl="0" algn="l">
              <a:lnSpc>
                <a:spcPct val="95000"/>
              </a:lnSpc>
              <a:spcBef>
                <a:spcPts val="1100"/>
              </a:spcBef>
              <a:spcAft>
                <a:spcPts val="0"/>
              </a:spcAft>
              <a:buNone/>
            </a:pPr>
            <a:r>
              <a:t/>
            </a:r>
            <a:endParaRPr b="1" sz="100">
              <a:latin typeface="Arial"/>
              <a:ea typeface="Arial"/>
              <a:cs typeface="Arial"/>
              <a:sym typeface="Arial"/>
            </a:endParaRPr>
          </a:p>
          <a:p>
            <a:pPr indent="-360283" lvl="0" marL="457200" rtl="0" algn="l">
              <a:lnSpc>
                <a:spcPct val="95000"/>
              </a:lnSpc>
              <a:spcBef>
                <a:spcPts val="1100"/>
              </a:spcBef>
              <a:spcAft>
                <a:spcPts val="0"/>
              </a:spcAft>
              <a:buSzPts val="2074"/>
              <a:buFont typeface="Arial"/>
              <a:buChar char="●"/>
            </a:pPr>
            <a:r>
              <a:rPr b="1" lang="en-GB" sz="2073">
                <a:latin typeface="Arial"/>
                <a:ea typeface="Arial"/>
                <a:cs typeface="Arial"/>
                <a:sym typeface="Arial"/>
              </a:rPr>
              <a:t>Grade and </a:t>
            </a:r>
            <a:r>
              <a:rPr b="1" lang="en-GB" sz="2073">
                <a:latin typeface="Arial"/>
                <a:ea typeface="Arial"/>
                <a:cs typeface="Arial"/>
                <a:sym typeface="Arial"/>
              </a:rPr>
              <a:t>subgrade</a:t>
            </a:r>
            <a:r>
              <a:rPr b="1" lang="en-GB" sz="2073">
                <a:latin typeface="Arial"/>
                <a:ea typeface="Arial"/>
                <a:cs typeface="Arial"/>
                <a:sym typeface="Arial"/>
              </a:rPr>
              <a:t> wise revol bal.</a:t>
            </a:r>
            <a:endParaRPr b="1" sz="2073">
              <a:latin typeface="Arial"/>
              <a:ea typeface="Arial"/>
              <a:cs typeface="Arial"/>
              <a:sym typeface="Arial"/>
            </a:endParaRPr>
          </a:p>
          <a:p>
            <a:pPr indent="0" lvl="0" marL="457200" rtl="0" algn="l">
              <a:lnSpc>
                <a:spcPct val="95000"/>
              </a:lnSpc>
              <a:spcBef>
                <a:spcPts val="1100"/>
              </a:spcBef>
              <a:spcAft>
                <a:spcPts val="0"/>
              </a:spcAft>
              <a:buNone/>
            </a:pPr>
            <a:r>
              <a:t/>
            </a:r>
            <a:endParaRPr b="1" sz="100">
              <a:latin typeface="Arial"/>
              <a:ea typeface="Arial"/>
              <a:cs typeface="Arial"/>
              <a:sym typeface="Arial"/>
            </a:endParaRPr>
          </a:p>
          <a:p>
            <a:pPr indent="-360283" lvl="0" marL="457200" rtl="0" algn="l">
              <a:lnSpc>
                <a:spcPct val="95000"/>
              </a:lnSpc>
              <a:spcBef>
                <a:spcPts val="1100"/>
              </a:spcBef>
              <a:spcAft>
                <a:spcPts val="0"/>
              </a:spcAft>
              <a:buSzPts val="2074"/>
              <a:buFont typeface="Arial"/>
              <a:buChar char="●"/>
            </a:pPr>
            <a:r>
              <a:rPr b="1" lang="en-GB" sz="2073">
                <a:latin typeface="Arial"/>
                <a:ea typeface="Arial"/>
                <a:cs typeface="Arial"/>
                <a:sym typeface="Arial"/>
              </a:rPr>
              <a:t>Total Payment for Verified Status Vs Non Verified Status.</a:t>
            </a:r>
            <a:endParaRPr b="1" sz="2073">
              <a:latin typeface="Arial"/>
              <a:ea typeface="Arial"/>
              <a:cs typeface="Arial"/>
              <a:sym typeface="Arial"/>
            </a:endParaRPr>
          </a:p>
          <a:p>
            <a:pPr indent="0" lvl="0" marL="457200" rtl="0" algn="l">
              <a:lnSpc>
                <a:spcPct val="95000"/>
              </a:lnSpc>
              <a:spcBef>
                <a:spcPts val="1100"/>
              </a:spcBef>
              <a:spcAft>
                <a:spcPts val="0"/>
              </a:spcAft>
              <a:buNone/>
            </a:pPr>
            <a:r>
              <a:t/>
            </a:r>
            <a:endParaRPr b="1" sz="100">
              <a:latin typeface="Arial"/>
              <a:ea typeface="Arial"/>
              <a:cs typeface="Arial"/>
              <a:sym typeface="Arial"/>
            </a:endParaRPr>
          </a:p>
          <a:p>
            <a:pPr indent="-360283" lvl="0" marL="457200" rtl="0" algn="l">
              <a:lnSpc>
                <a:spcPct val="95000"/>
              </a:lnSpc>
              <a:spcBef>
                <a:spcPts val="1100"/>
              </a:spcBef>
              <a:spcAft>
                <a:spcPts val="0"/>
              </a:spcAft>
              <a:buSzPts val="2074"/>
              <a:buFont typeface="Arial"/>
              <a:buChar char="●"/>
            </a:pPr>
            <a:r>
              <a:rPr b="1" lang="en-GB" sz="2073">
                <a:latin typeface="Arial"/>
                <a:ea typeface="Arial"/>
                <a:cs typeface="Arial"/>
                <a:sym typeface="Arial"/>
              </a:rPr>
              <a:t>State wise and Month wise Loan status.</a:t>
            </a:r>
            <a:endParaRPr b="1" sz="2073">
              <a:latin typeface="Arial"/>
              <a:ea typeface="Arial"/>
              <a:cs typeface="Arial"/>
              <a:sym typeface="Arial"/>
            </a:endParaRPr>
          </a:p>
          <a:p>
            <a:pPr indent="0" lvl="0" marL="457200" rtl="0" algn="l">
              <a:lnSpc>
                <a:spcPct val="95000"/>
              </a:lnSpc>
              <a:spcBef>
                <a:spcPts val="1100"/>
              </a:spcBef>
              <a:spcAft>
                <a:spcPts val="0"/>
              </a:spcAft>
              <a:buNone/>
            </a:pPr>
            <a:r>
              <a:t/>
            </a:r>
            <a:endParaRPr b="1" sz="100">
              <a:latin typeface="Arial"/>
              <a:ea typeface="Arial"/>
              <a:cs typeface="Arial"/>
              <a:sym typeface="Arial"/>
            </a:endParaRPr>
          </a:p>
          <a:p>
            <a:pPr indent="-360283" lvl="0" marL="457200" rtl="0" algn="l">
              <a:lnSpc>
                <a:spcPct val="95000"/>
              </a:lnSpc>
              <a:spcBef>
                <a:spcPts val="1100"/>
              </a:spcBef>
              <a:spcAft>
                <a:spcPts val="0"/>
              </a:spcAft>
              <a:buSzPts val="2074"/>
              <a:buFont typeface="Arial"/>
              <a:buChar char="●"/>
            </a:pPr>
            <a:r>
              <a:rPr b="1" lang="en-GB" sz="2073">
                <a:latin typeface="Arial"/>
                <a:ea typeface="Arial"/>
                <a:cs typeface="Arial"/>
                <a:sym typeface="Arial"/>
              </a:rPr>
              <a:t>Home ownership vs Last payment  date stats.</a:t>
            </a:r>
            <a:endParaRPr b="1" sz="2073">
              <a:latin typeface="Arial"/>
              <a:ea typeface="Arial"/>
              <a:cs typeface="Arial"/>
              <a:sym typeface="Arial"/>
            </a:endParaRPr>
          </a:p>
          <a:p>
            <a:pPr indent="0" lvl="0" marL="0" rtl="0" algn="l">
              <a:lnSpc>
                <a:spcPct val="95000"/>
              </a:lnSpc>
              <a:spcBef>
                <a:spcPts val="0"/>
              </a:spcBef>
              <a:spcAft>
                <a:spcPts val="1200"/>
              </a:spcAft>
              <a:buSzPts val="1018"/>
              <a:buNone/>
            </a:pPr>
            <a:r>
              <a:t/>
            </a:r>
            <a:endParaRPr sz="15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1131350" y="358100"/>
            <a:ext cx="5853000" cy="6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700"/>
              <a:t>Analysis 1 - </a:t>
            </a:r>
            <a:r>
              <a:rPr b="1" lang="en-GB" sz="2400">
                <a:solidFill>
                  <a:srgbClr val="FF0000"/>
                </a:solidFill>
                <a:latin typeface="Arial"/>
                <a:ea typeface="Arial"/>
                <a:cs typeface="Arial"/>
                <a:sym typeface="Arial"/>
              </a:rPr>
              <a:t>Year wise loan amount Stats</a:t>
            </a:r>
            <a:endParaRPr b="1"/>
          </a:p>
        </p:txBody>
      </p:sp>
      <p:sp>
        <p:nvSpPr>
          <p:cNvPr id="85" name="Google Shape;85;p17"/>
          <p:cNvSpPr txBox="1"/>
          <p:nvPr>
            <p:ph idx="1" type="body"/>
          </p:nvPr>
        </p:nvSpPr>
        <p:spPr>
          <a:xfrm>
            <a:off x="1040125" y="1319875"/>
            <a:ext cx="6341100" cy="3397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a:latin typeface="Arial"/>
                <a:ea typeface="Arial"/>
                <a:cs typeface="Arial"/>
                <a:sym typeface="Arial"/>
              </a:rPr>
              <a:t>Summary:</a:t>
            </a:r>
            <a:endParaRPr b="1">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GB">
                <a:latin typeface="Arial"/>
                <a:ea typeface="Arial"/>
                <a:cs typeface="Arial"/>
                <a:sym typeface="Arial"/>
              </a:rPr>
              <a:t>Perform year-over-year growth analysis, calculate average loan amounts, visualize loan amount distributions, explore correlations with external factors and conduct segmentation analysis.</a:t>
            </a:r>
            <a:endParaRPr b="1">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txBox="1"/>
          <p:nvPr>
            <p:ph idx="1" type="body"/>
          </p:nvPr>
        </p:nvSpPr>
        <p:spPr>
          <a:xfrm>
            <a:off x="298800" y="1061900"/>
            <a:ext cx="4516200" cy="2430600"/>
          </a:xfrm>
          <a:prstGeom prst="rect">
            <a:avLst/>
          </a:prstGeom>
        </p:spPr>
        <p:txBody>
          <a:bodyPr anchorCtr="0" anchor="t" bIns="91425" lIns="91425" spcFirstLastPara="1" rIns="91425" wrap="square" tIns="91425">
            <a:noAutofit/>
          </a:bodyPr>
          <a:lstStyle/>
          <a:p>
            <a:pPr indent="0" lvl="0" marL="114300" rtl="0" algn="l">
              <a:lnSpc>
                <a:spcPct val="95000"/>
              </a:lnSpc>
              <a:spcBef>
                <a:spcPts val="0"/>
              </a:spcBef>
              <a:spcAft>
                <a:spcPts val="0"/>
              </a:spcAft>
              <a:buClr>
                <a:schemeClr val="dk1"/>
              </a:buClr>
              <a:buSzPts val="935"/>
              <a:buFont typeface="Arial"/>
              <a:buNone/>
            </a:pPr>
            <a:r>
              <a:t/>
            </a:r>
            <a:endParaRPr b="1" sz="1335">
              <a:latin typeface="Arial"/>
              <a:ea typeface="Arial"/>
              <a:cs typeface="Arial"/>
              <a:sym typeface="Arial"/>
            </a:endParaRPr>
          </a:p>
          <a:p>
            <a:pPr indent="0" lvl="0" marL="12700" rtl="0" algn="l">
              <a:lnSpc>
                <a:spcPct val="95000"/>
              </a:lnSpc>
              <a:spcBef>
                <a:spcPts val="0"/>
              </a:spcBef>
              <a:spcAft>
                <a:spcPts val="0"/>
              </a:spcAft>
              <a:buClr>
                <a:schemeClr val="dk1"/>
              </a:buClr>
              <a:buSzPts val="935"/>
              <a:buFont typeface="Arial"/>
              <a:buNone/>
            </a:pPr>
            <a:r>
              <a:rPr b="1" lang="en-GB" sz="1929"/>
              <a:t>●</a:t>
            </a:r>
            <a:r>
              <a:rPr b="1" lang="en-GB" sz="1335">
                <a:latin typeface="Arial"/>
                <a:ea typeface="Arial"/>
                <a:cs typeface="Arial"/>
                <a:sym typeface="Arial"/>
              </a:rPr>
              <a:t>The Loan Amount is directly proportional to the increasing Years.</a:t>
            </a:r>
            <a:endParaRPr b="1" sz="1335">
              <a:latin typeface="Arial"/>
              <a:ea typeface="Arial"/>
              <a:cs typeface="Arial"/>
              <a:sym typeface="Arial"/>
            </a:endParaRPr>
          </a:p>
          <a:p>
            <a:pPr indent="0" lvl="0" marL="12700" rtl="0" algn="l">
              <a:lnSpc>
                <a:spcPct val="95000"/>
              </a:lnSpc>
              <a:spcBef>
                <a:spcPts val="0"/>
              </a:spcBef>
              <a:spcAft>
                <a:spcPts val="0"/>
              </a:spcAft>
              <a:buClr>
                <a:schemeClr val="dk1"/>
              </a:buClr>
              <a:buSzPts val="935"/>
              <a:buFont typeface="Arial"/>
              <a:buNone/>
            </a:pPr>
            <a:r>
              <a:rPr b="1" lang="en-GB" sz="1929"/>
              <a:t>●</a:t>
            </a:r>
            <a:r>
              <a:rPr b="1" lang="en-GB" sz="1335">
                <a:latin typeface="Arial"/>
                <a:ea typeface="Arial"/>
                <a:cs typeface="Arial"/>
                <a:sym typeface="Arial"/>
              </a:rPr>
              <a:t>Loan Amount varies from $2.22M to $260.51M.</a:t>
            </a:r>
            <a:endParaRPr b="1" sz="1335">
              <a:latin typeface="Arial"/>
              <a:ea typeface="Arial"/>
              <a:cs typeface="Arial"/>
              <a:sym typeface="Arial"/>
            </a:endParaRPr>
          </a:p>
          <a:p>
            <a:pPr indent="0" lvl="0" marL="12700" rtl="0" algn="l">
              <a:lnSpc>
                <a:spcPct val="95000"/>
              </a:lnSpc>
              <a:spcBef>
                <a:spcPts val="0"/>
              </a:spcBef>
              <a:spcAft>
                <a:spcPts val="0"/>
              </a:spcAft>
              <a:buClr>
                <a:schemeClr val="dk1"/>
              </a:buClr>
              <a:buSzPts val="935"/>
              <a:buFont typeface="Arial"/>
              <a:buNone/>
            </a:pPr>
            <a:r>
              <a:rPr b="1" lang="en-GB" sz="1929"/>
              <a:t>●</a:t>
            </a:r>
            <a:r>
              <a:rPr b="1" lang="en-GB" sz="1335">
                <a:latin typeface="Arial"/>
                <a:ea typeface="Arial"/>
                <a:cs typeface="Arial"/>
                <a:sym typeface="Arial"/>
              </a:rPr>
              <a:t>2010 saw the highest loan amount at 122M, indicating strong recovery post-recession.</a:t>
            </a:r>
            <a:endParaRPr b="1" sz="1335">
              <a:latin typeface="Arial"/>
              <a:ea typeface="Arial"/>
              <a:cs typeface="Arial"/>
              <a:sym typeface="Arial"/>
            </a:endParaRPr>
          </a:p>
          <a:p>
            <a:pPr indent="0" lvl="0" marL="12700" rtl="0" algn="l">
              <a:lnSpc>
                <a:spcPct val="95000"/>
              </a:lnSpc>
              <a:spcBef>
                <a:spcPts val="0"/>
              </a:spcBef>
              <a:spcAft>
                <a:spcPts val="0"/>
              </a:spcAft>
              <a:buClr>
                <a:schemeClr val="dk1"/>
              </a:buClr>
              <a:buSzPts val="935"/>
              <a:buFont typeface="Arial"/>
              <a:buNone/>
            </a:pPr>
            <a:r>
              <a:rPr b="1" lang="en-GB" sz="1929"/>
              <a:t>●</a:t>
            </a:r>
            <a:r>
              <a:rPr b="1" lang="en-GB" sz="1335">
                <a:latin typeface="Arial"/>
                <a:ea typeface="Arial"/>
                <a:cs typeface="Arial"/>
                <a:sym typeface="Arial"/>
              </a:rPr>
              <a:t>Percentage increase in Loan Amount between the consecutive years:</a:t>
            </a:r>
            <a:endParaRPr b="1" sz="1335">
              <a:latin typeface="Arial"/>
              <a:ea typeface="Arial"/>
              <a:cs typeface="Arial"/>
              <a:sym typeface="Arial"/>
            </a:endParaRPr>
          </a:p>
          <a:p>
            <a:pPr indent="0" lvl="0" marL="0" rtl="0" algn="l">
              <a:lnSpc>
                <a:spcPct val="95000"/>
              </a:lnSpc>
              <a:spcBef>
                <a:spcPts val="0"/>
              </a:spcBef>
              <a:spcAft>
                <a:spcPts val="1200"/>
              </a:spcAft>
              <a:buSzPts val="935"/>
              <a:buNone/>
            </a:pPr>
            <a:r>
              <a:t/>
            </a:r>
            <a:endParaRPr sz="1929"/>
          </a:p>
        </p:txBody>
      </p:sp>
      <p:pic>
        <p:nvPicPr>
          <p:cNvPr id="91" name="Google Shape;91;p18"/>
          <p:cNvPicPr preferRelativeResize="0"/>
          <p:nvPr/>
        </p:nvPicPr>
        <p:blipFill>
          <a:blip r:embed="rId4">
            <a:alphaModFix/>
          </a:blip>
          <a:stretch>
            <a:fillRect/>
          </a:stretch>
        </p:blipFill>
        <p:spPr>
          <a:xfrm>
            <a:off x="4731300" y="856626"/>
            <a:ext cx="4171850" cy="2287800"/>
          </a:xfrm>
          <a:prstGeom prst="rect">
            <a:avLst/>
          </a:prstGeom>
          <a:noFill/>
          <a:ln>
            <a:noFill/>
          </a:ln>
        </p:spPr>
      </p:pic>
      <p:sp>
        <p:nvSpPr>
          <p:cNvPr id="92" name="Google Shape;92;p18"/>
          <p:cNvSpPr txBox="1"/>
          <p:nvPr/>
        </p:nvSpPr>
        <p:spPr>
          <a:xfrm>
            <a:off x="549700" y="460750"/>
            <a:ext cx="250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Old Standard TT"/>
                <a:ea typeface="Old Standard TT"/>
                <a:cs typeface="Old Standard TT"/>
                <a:sym typeface="Old Standard TT"/>
              </a:rPr>
              <a:t>Observation:</a:t>
            </a:r>
            <a:endParaRPr b="1" sz="2000">
              <a:solidFill>
                <a:schemeClr val="dk1"/>
              </a:solidFill>
              <a:latin typeface="Old Standard TT"/>
              <a:ea typeface="Old Standard TT"/>
              <a:cs typeface="Old Standard TT"/>
              <a:sym typeface="Old Standard TT"/>
            </a:endParaRPr>
          </a:p>
        </p:txBody>
      </p:sp>
      <p:pic>
        <p:nvPicPr>
          <p:cNvPr id="93" name="Google Shape;93;p18"/>
          <p:cNvPicPr preferRelativeResize="0"/>
          <p:nvPr/>
        </p:nvPicPr>
        <p:blipFill>
          <a:blip r:embed="rId5">
            <a:alphaModFix/>
          </a:blip>
          <a:stretch>
            <a:fillRect/>
          </a:stretch>
        </p:blipFill>
        <p:spPr>
          <a:xfrm>
            <a:off x="697950" y="3435475"/>
            <a:ext cx="7271349" cy="735946"/>
          </a:xfrm>
          <a:prstGeom prst="rect">
            <a:avLst/>
          </a:prstGeom>
          <a:noFill/>
          <a:ln>
            <a:noFill/>
          </a:ln>
        </p:spPr>
      </p:pic>
      <p:sp>
        <p:nvSpPr>
          <p:cNvPr id="94" name="Google Shape;94;p18"/>
          <p:cNvSpPr txBox="1"/>
          <p:nvPr/>
        </p:nvSpPr>
        <p:spPr>
          <a:xfrm>
            <a:off x="829900" y="4232950"/>
            <a:ext cx="7139400" cy="67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00">
                <a:solidFill>
                  <a:schemeClr val="dk1"/>
                </a:solidFill>
              </a:rPr>
              <a:t>Though there is substantial increase in Loan Amounts but growth rates have reduced Yearly.</a:t>
            </a:r>
            <a:endParaRPr sz="1300">
              <a:solidFill>
                <a:schemeClr val="dk1"/>
              </a:solidFill>
            </a:endParaRPr>
          </a:p>
          <a:p>
            <a:pPr indent="0" lvl="0" marL="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1005900" y="802900"/>
            <a:ext cx="4096800" cy="3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b="1" lang="en-GB" sz="1860">
                <a:latin typeface="Arial"/>
                <a:ea typeface="Arial"/>
                <a:cs typeface="Arial"/>
                <a:sym typeface="Arial"/>
              </a:rPr>
              <a:t>Recommendations:</a:t>
            </a:r>
            <a:endParaRPr b="1" sz="1860">
              <a:latin typeface="Arial"/>
              <a:ea typeface="Arial"/>
              <a:cs typeface="Arial"/>
              <a:sym typeface="Arial"/>
            </a:endParaRPr>
          </a:p>
        </p:txBody>
      </p:sp>
      <p:sp>
        <p:nvSpPr>
          <p:cNvPr id="100" name="Google Shape;100;p19"/>
          <p:cNvSpPr txBox="1"/>
          <p:nvPr>
            <p:ph idx="1" type="body"/>
          </p:nvPr>
        </p:nvSpPr>
        <p:spPr>
          <a:xfrm>
            <a:off x="1393625" y="1658200"/>
            <a:ext cx="6238500" cy="2623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en-GB">
                <a:latin typeface="Arial"/>
                <a:ea typeface="Arial"/>
                <a:cs typeface="Arial"/>
                <a:sym typeface="Arial"/>
              </a:rPr>
              <a:t>Strengthen risk management practices.</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GB">
                <a:latin typeface="Arial"/>
                <a:ea typeface="Arial"/>
                <a:cs typeface="Arial"/>
                <a:sym typeface="Arial"/>
              </a:rPr>
              <a:t>Encourage portfolio diversification.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GB">
                <a:latin typeface="Arial"/>
                <a:ea typeface="Arial"/>
                <a:cs typeface="Arial"/>
                <a:sym typeface="Arial"/>
              </a:rPr>
              <a:t>Invest in technology for efficiency.</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GB">
                <a:latin typeface="Arial"/>
                <a:ea typeface="Arial"/>
                <a:cs typeface="Arial"/>
                <a:sym typeface="Arial"/>
              </a:rPr>
              <a:t>Monitor economic indicators for market shifts.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528375"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Analysis 2 : </a:t>
            </a:r>
            <a:r>
              <a:rPr b="1" lang="en-GB" sz="2350">
                <a:solidFill>
                  <a:srgbClr val="FF0000"/>
                </a:solidFill>
                <a:latin typeface="Arial"/>
                <a:ea typeface="Arial"/>
                <a:cs typeface="Arial"/>
                <a:sym typeface="Arial"/>
              </a:rPr>
              <a:t>Grade and subgrade wise revol bal.</a:t>
            </a:r>
            <a:endParaRPr b="1" sz="2350">
              <a:solidFill>
                <a:srgbClr val="FF0000"/>
              </a:solidFill>
              <a:latin typeface="Arial"/>
              <a:ea typeface="Arial"/>
              <a:cs typeface="Arial"/>
              <a:sym typeface="Arial"/>
            </a:endParaRPr>
          </a:p>
          <a:p>
            <a:pPr indent="0" lvl="0" marL="0" rtl="0" algn="l">
              <a:spcBef>
                <a:spcPts val="0"/>
              </a:spcBef>
              <a:spcAft>
                <a:spcPts val="0"/>
              </a:spcAft>
              <a:buNone/>
            </a:pPr>
            <a:r>
              <a:t/>
            </a:r>
            <a:endParaRPr b="1"/>
          </a:p>
        </p:txBody>
      </p:sp>
      <p:sp>
        <p:nvSpPr>
          <p:cNvPr id="106" name="Google Shape;106;p20"/>
          <p:cNvSpPr txBox="1"/>
          <p:nvPr>
            <p:ph idx="1" type="body"/>
          </p:nvPr>
        </p:nvSpPr>
        <p:spPr>
          <a:xfrm>
            <a:off x="458475" y="1058225"/>
            <a:ext cx="8123100" cy="35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latin typeface="Arial"/>
                <a:ea typeface="Arial"/>
                <a:cs typeface="Arial"/>
                <a:sym typeface="Arial"/>
              </a:rPr>
              <a:t>Summary</a:t>
            </a:r>
            <a:endParaRPr b="1">
              <a:latin typeface="Arial"/>
              <a:ea typeface="Arial"/>
              <a:cs typeface="Arial"/>
              <a:sym typeface="Arial"/>
            </a:endParaRPr>
          </a:p>
          <a:p>
            <a:pPr indent="0" lvl="0" marL="0" rtl="0" algn="l">
              <a:spcBef>
                <a:spcPts val="1200"/>
              </a:spcBef>
              <a:spcAft>
                <a:spcPts val="0"/>
              </a:spcAft>
              <a:buNone/>
            </a:pPr>
            <a:r>
              <a:rPr b="1" lang="en-GB">
                <a:latin typeface="Arial"/>
                <a:ea typeface="Arial"/>
                <a:cs typeface="Arial"/>
                <a:sym typeface="Arial"/>
              </a:rPr>
              <a:t>The outcome of grade and </a:t>
            </a:r>
            <a:r>
              <a:rPr b="1" lang="en-GB">
                <a:latin typeface="Arial"/>
                <a:ea typeface="Arial"/>
                <a:cs typeface="Arial"/>
                <a:sym typeface="Arial"/>
              </a:rPr>
              <a:t>subgrade-wise </a:t>
            </a:r>
            <a:r>
              <a:rPr b="1" lang="en-GB">
                <a:latin typeface="Arial"/>
                <a:ea typeface="Arial"/>
                <a:cs typeface="Arial"/>
                <a:sym typeface="Arial"/>
              </a:rPr>
              <a:t>revolving balance in bank loans typically involves assessing the distribution of loan balances across different grades and sub-grades. </a:t>
            </a:r>
            <a:endParaRPr b="1">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GB">
                <a:latin typeface="Arial"/>
                <a:ea typeface="Arial"/>
                <a:cs typeface="Arial"/>
                <a:sym typeface="Arial"/>
              </a:rPr>
              <a:t>By monitoring revolving balances by grade and sub-grade, banks can better evaluate the performance and quality of their loan assets and take appropriate measures to mitigate risks and optimize portfolio performance</a:t>
            </a:r>
            <a:endParaRPr b="1">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938950" y="445025"/>
            <a:ext cx="3864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Observation</a:t>
            </a:r>
            <a:endParaRPr b="1"/>
          </a:p>
        </p:txBody>
      </p:sp>
      <p:sp>
        <p:nvSpPr>
          <p:cNvPr id="112" name="Google Shape;112;p21"/>
          <p:cNvSpPr txBox="1"/>
          <p:nvPr>
            <p:ph idx="1" type="body"/>
          </p:nvPr>
        </p:nvSpPr>
        <p:spPr>
          <a:xfrm>
            <a:off x="722275" y="1058225"/>
            <a:ext cx="4195500" cy="351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a:t>
            </a:r>
            <a:r>
              <a:rPr b="1" lang="en-GB"/>
              <a:t>n this Grade and subgrade wise revol balance we can notice Grade B have more revol balance then any other grades &amp; Grade G have very low revol balance.</a:t>
            </a:r>
            <a:endParaRPr b="1"/>
          </a:p>
          <a:p>
            <a:pPr indent="0" lvl="0" marL="0" rtl="0" algn="l">
              <a:spcBef>
                <a:spcPts val="1200"/>
              </a:spcBef>
              <a:spcAft>
                <a:spcPts val="0"/>
              </a:spcAft>
              <a:buNone/>
            </a:pPr>
            <a:r>
              <a:rPr b="1" lang="en-GB"/>
              <a:t>The average revolving balance is higher in the ‘grade  B’ its  around  29M  and  the  maximum reaches  in  the  ‘sub-grade  B1’  that  is  39M, Same like the average lower revolving balance is  in  ‘grade  G’  its  around  1200K  and  the minimum reaches in the ‘sub-grade G5’ that is 701k.</a:t>
            </a:r>
            <a:endParaRPr b="1"/>
          </a:p>
          <a:p>
            <a:pPr indent="0" lvl="0" marL="0" rtl="0" algn="l">
              <a:spcBef>
                <a:spcPts val="1200"/>
              </a:spcBef>
              <a:spcAft>
                <a:spcPts val="1200"/>
              </a:spcAft>
              <a:buNone/>
            </a:pPr>
            <a:r>
              <a:t/>
            </a:r>
            <a:endParaRPr b="1"/>
          </a:p>
        </p:txBody>
      </p:sp>
      <p:pic>
        <p:nvPicPr>
          <p:cNvPr id="113" name="Google Shape;113;p21"/>
          <p:cNvPicPr preferRelativeResize="0"/>
          <p:nvPr/>
        </p:nvPicPr>
        <p:blipFill>
          <a:blip r:embed="rId4">
            <a:alphaModFix/>
          </a:blip>
          <a:stretch>
            <a:fillRect/>
          </a:stretch>
        </p:blipFill>
        <p:spPr>
          <a:xfrm>
            <a:off x="5446525" y="84400"/>
            <a:ext cx="3200475" cy="485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