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4" r:id="rId12"/>
    <p:sldId id="2146847063"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shwat Srivastava" userId="dccb66d3a2ffab3a" providerId="LiveId" clId="{E994B0BE-1BD8-4FAC-A76D-C1AB471FF364}"/>
    <pc:docChg chg="addSld delSld">
      <pc:chgData name="Shashwat Srivastava" userId="dccb66d3a2ffab3a" providerId="LiveId" clId="{E994B0BE-1BD8-4FAC-A76D-C1AB471FF364}" dt="2025-02-17T16:19:42.847" v="1" actId="2696"/>
      <pc:docMkLst>
        <pc:docMk/>
      </pc:docMkLst>
      <pc:sldChg chg="new del">
        <pc:chgData name="Shashwat Srivastava" userId="dccb66d3a2ffab3a" providerId="LiveId" clId="{E994B0BE-1BD8-4FAC-A76D-C1AB471FF364}" dt="2025-02-17T16:19:42.847" v="1" actId="2696"/>
        <pc:sldMkLst>
          <pc:docMk/>
          <pc:sldMk cId="1357484070" sldId="21468470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Shashwat970/Cybersecurity_program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522925" y="4058588"/>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Shashwat Srivastava</a:t>
            </a:r>
          </a:p>
          <a:p>
            <a:r>
              <a:rPr lang="en-US" sz="2000" b="1" dirty="0">
                <a:solidFill>
                  <a:schemeClr val="accent1">
                    <a:lumMod val="75000"/>
                  </a:schemeClr>
                </a:solidFill>
                <a:latin typeface="Arial"/>
                <a:cs typeface="Arial"/>
              </a:rPr>
              <a:t>Student Name : Shashwat Srivastava</a:t>
            </a:r>
          </a:p>
          <a:p>
            <a:r>
              <a:rPr lang="en-US" sz="2000" b="1" dirty="0">
                <a:solidFill>
                  <a:schemeClr val="accent1">
                    <a:lumMod val="75000"/>
                  </a:schemeClr>
                </a:solidFill>
                <a:latin typeface="Arial"/>
                <a:cs typeface="Arial"/>
              </a:rPr>
              <a:t>College Name &amp; Department :  SRM University &amp; Computer applications department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IN" dirty="0"/>
              <a:t>This image Stenography App provides an innovative approach to data security by embedding secret messages within images. Unlike traditional encryption, it conceals the very existence of message, ensuring discreet communication. With an intuitive interface, strong security features, and no loss of mage quality, the app is a powerful tool for secure communication.</a:t>
            </a:r>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https://github.com/Shashwat970/Cybersecurity_programs</a:t>
            </a:r>
            <a:endParaRPr lang="en-IN" dirty="0"/>
          </a:p>
          <a:p>
            <a:pPr marL="0" indent="0">
              <a:buNone/>
            </a:pPr>
            <a:endParaRPr lang="en-IN"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Content Placeholder 1">
            <a:extLst>
              <a:ext uri="{FF2B5EF4-FFF2-40B4-BE49-F238E27FC236}">
                <a16:creationId xmlns:a16="http://schemas.microsoft.com/office/drawing/2014/main" id="{3BEECCFE-3027-49C3-8BA9-410114A20E68}"/>
              </a:ext>
            </a:extLst>
          </p:cNvPr>
          <p:cNvSpPr>
            <a:spLocks noGrp="1" noChangeArrowheads="1"/>
          </p:cNvSpPr>
          <p:nvPr>
            <p:ph idx="1"/>
          </p:nvPr>
        </p:nvSpPr>
        <p:spPr bwMode="auto">
          <a:xfrm>
            <a:off x="581192" y="2807691"/>
            <a:ext cx="10909590"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Video Steganography:</a:t>
            </a:r>
            <a:r>
              <a:rPr kumimoji="0" lang="en-US" altLang="en-US" b="0" i="0" u="none" strike="noStrike" cap="none" normalizeH="0" baseline="0" dirty="0">
                <a:ln>
                  <a:noFill/>
                </a:ln>
                <a:solidFill>
                  <a:schemeClr val="tx1"/>
                </a:solidFill>
                <a:effectLst/>
              </a:rPr>
              <a:t> Extending functionality to hide messages within video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Audio Steganography:</a:t>
            </a:r>
            <a:r>
              <a:rPr kumimoji="0" lang="en-US" altLang="en-US" b="0" i="0" u="none" strike="noStrike" cap="none" normalizeH="0" baseline="0" dirty="0">
                <a:ln>
                  <a:noFill/>
                </a:ln>
                <a:solidFill>
                  <a:schemeClr val="tx1"/>
                </a:solidFill>
                <a:effectLst/>
              </a:rPr>
              <a:t> Embedding secrets within audio files for even more versatile usage.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Advanced Encryption Algorithms:</a:t>
            </a:r>
            <a:r>
              <a:rPr kumimoji="0" lang="en-US" altLang="en-US" b="0" i="0" u="none" strike="noStrike" cap="none" normalizeH="0" baseline="0" dirty="0">
                <a:ln>
                  <a:noFill/>
                </a:ln>
                <a:solidFill>
                  <a:schemeClr val="tx1"/>
                </a:solidFill>
                <a:effectLst/>
              </a:rPr>
              <a:t> Integrating stronger encryption methods for enhanced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Cloud Integration:</a:t>
            </a:r>
            <a:r>
              <a:rPr kumimoji="0" lang="en-US" altLang="en-US" b="0" i="0" u="none" strike="noStrike" cap="none" normalizeH="0" baseline="0" dirty="0">
                <a:ln>
                  <a:noFill/>
                </a:ln>
                <a:solidFill>
                  <a:schemeClr val="tx1"/>
                </a:solidFill>
                <a:effectLst/>
              </a:rPr>
              <a:t> Allowing users to store and share encoded images securely through cloud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Mobile App Development:</a:t>
            </a:r>
            <a:r>
              <a:rPr kumimoji="0" lang="en-US" altLang="en-US" b="0" i="0" u="none" strike="noStrike" cap="none" normalizeH="0" baseline="0" dirty="0">
                <a:ln>
                  <a:noFill/>
                </a:ln>
                <a:solidFill>
                  <a:schemeClr val="tx1"/>
                </a:solidFill>
                <a:effectLst/>
              </a:rPr>
              <a:t> Expanding accessibility with dedicated mobile applications for Android and iOS platforms.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AI Integration:</a:t>
            </a:r>
            <a:r>
              <a:rPr kumimoji="0" lang="en-US" altLang="en-US" b="0" i="0" u="none" strike="noStrike" cap="none" normalizeH="0" baseline="0" dirty="0">
                <a:ln>
                  <a:noFill/>
                </a:ln>
                <a:solidFill>
                  <a:schemeClr val="tx1"/>
                </a:solidFill>
                <a:effectLst/>
              </a:rPr>
              <a:t> Utilizing AI for enhanced image manipulation and undetectable steganography techniques. </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23828" y="1482520"/>
            <a:ext cx="11029615" cy="4673324"/>
          </a:xfrm>
        </p:spPr>
        <p:txBody>
          <a:bodyPr>
            <a:noAutofit/>
          </a:bodyPr>
          <a:lstStyle/>
          <a:p>
            <a:pPr marL="0" indent="0">
              <a:buNone/>
            </a:pPr>
            <a:r>
              <a:rPr lang="en-US" sz="3200" dirty="0">
                <a:latin typeface="Times New Roman" panose="02020603050405020304" pitchFamily="18" charset="0"/>
                <a:cs typeface="Times New Roman" panose="02020603050405020304" pitchFamily="18" charset="0"/>
              </a:rPr>
              <a:t>Our data is very critical in the world we live in today. Conventional encryption methods are very vulnerable to detection and interception. This has led to the development of a more covert means of communications which conceals the very presence of a text. Image steganography offers a unique approach by embedding the hidden message in images, which makes it difficult for unauthorized recipients to realize the occurrence of confidential data.</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591996"/>
            <a:ext cx="11613485" cy="3446729"/>
          </a:xfrm>
        </p:spPr>
        <p:txBody>
          <a:bodyPr vert="horz" lIns="91440" tIns="45720" rIns="91440" bIns="45720" rtlCol="0" anchor="ctr">
            <a:noAutofit/>
          </a:bodyPr>
          <a:lstStyle/>
          <a:p>
            <a:pPr>
              <a:buFont typeface="Arial" panose="020B0604020202020204" pitchFamily="34" charset="0"/>
              <a:buChar char="•"/>
            </a:pPr>
            <a:r>
              <a:rPr lang="en-IN" dirty="0"/>
              <a:t> Python: Core programming language for building the application.</a:t>
            </a:r>
          </a:p>
          <a:p>
            <a:pPr>
              <a:buFont typeface="Arial" panose="020B0604020202020204" pitchFamily="34" charset="0"/>
              <a:buChar char="•"/>
            </a:pPr>
            <a:r>
              <a:rPr lang="en-IN" dirty="0"/>
              <a:t>Python modules used:</a:t>
            </a:r>
          </a:p>
          <a:p>
            <a:pPr lvl="1"/>
            <a:r>
              <a:rPr lang="en-IN" dirty="0"/>
              <a:t>OpenCV: Utilized for image processing and manipulation.</a:t>
            </a:r>
          </a:p>
          <a:p>
            <a:pPr lvl="1"/>
            <a:r>
              <a:rPr lang="en-IN" dirty="0" err="1"/>
              <a:t>Streamlit</a:t>
            </a:r>
            <a:r>
              <a:rPr lang="en-IN" dirty="0"/>
              <a:t>: Used for creating an interactive and user-friendly web interface.</a:t>
            </a:r>
          </a:p>
          <a:p>
            <a:pPr lvl="1"/>
            <a:r>
              <a:rPr lang="en-IN" dirty="0"/>
              <a:t>ASCII Mapping: Converts characters to ASCII values for embedding in image pixels. </a:t>
            </a:r>
          </a:p>
          <a:p>
            <a:pPr lvl="1"/>
            <a:r>
              <a:rPr lang="en-IN" dirty="0"/>
              <a:t>NumPy: Facilitates efficient array operations and pixel manipulation.</a:t>
            </a:r>
          </a:p>
          <a:p>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A14E34A9-1C76-4ED4-A7C1-28EAA3D305DC}"/>
              </a:ext>
            </a:extLst>
          </p:cNvPr>
          <p:cNvSpPr>
            <a:spLocks noGrp="1" noChangeArrowheads="1"/>
          </p:cNvSpPr>
          <p:nvPr>
            <p:ph idx="1"/>
          </p:nvPr>
        </p:nvSpPr>
        <p:spPr bwMode="auto">
          <a:xfrm>
            <a:off x="519196" y="2277570"/>
            <a:ext cx="11153608" cy="140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Invisible Messaging:</a:t>
            </a:r>
            <a:r>
              <a:rPr kumimoji="0" lang="en-US" altLang="en-US" b="0" i="0" u="none" strike="noStrike" cap="none" normalizeH="0" baseline="0" dirty="0">
                <a:ln>
                  <a:noFill/>
                </a:ln>
                <a:solidFill>
                  <a:schemeClr val="tx1"/>
                </a:solidFill>
                <a:effectLst/>
              </a:rPr>
              <a:t> The encoded image appears visually identical to the original, maintaining secrecy.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Interactive UI:</a:t>
            </a:r>
            <a:r>
              <a:rPr kumimoji="0" lang="en-US" altLang="en-US" b="0" i="0" u="none" strike="noStrike" cap="none" normalizeH="0" baseline="0" dirty="0">
                <a:ln>
                  <a:noFill/>
                </a:ln>
                <a:solidFill>
                  <a:schemeClr val="tx1"/>
                </a:solidFill>
                <a:effectLst/>
              </a:rPr>
              <a:t> User-friendly interface built with </a:t>
            </a:r>
            <a:r>
              <a:rPr kumimoji="0" lang="en-US" altLang="en-US" b="0" i="0" u="none" strike="noStrike" cap="none" normalizeH="0" baseline="0" dirty="0" err="1">
                <a:ln>
                  <a:noFill/>
                </a:ln>
                <a:solidFill>
                  <a:schemeClr val="tx1"/>
                </a:solidFill>
                <a:effectLst/>
              </a:rPr>
              <a:t>Streamlit</a:t>
            </a:r>
            <a:r>
              <a:rPr kumimoji="0" lang="en-US" altLang="en-US" b="0" i="0" u="none" strike="noStrike" cap="none" normalizeH="0" baseline="0" dirty="0">
                <a:ln>
                  <a:noFill/>
                </a:ln>
                <a:solidFill>
                  <a:schemeClr val="tx1"/>
                </a:solidFill>
                <a:effectLst/>
              </a:rPr>
              <a:t>, ensuring ease of use for both encoding and decoding.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Cross-Platform Accessibility:</a:t>
            </a:r>
            <a:r>
              <a:rPr kumimoji="0" lang="en-US" altLang="en-US" b="0" i="0" u="none" strike="noStrike" cap="none" normalizeH="0" baseline="0" dirty="0">
                <a:ln>
                  <a:noFill/>
                </a:ln>
                <a:solidFill>
                  <a:schemeClr val="tx1"/>
                </a:solidFill>
                <a:effectLst/>
              </a:rPr>
              <a:t> As a web-based app, it can be accessed from any device with a browser.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Secure Communication:</a:t>
            </a:r>
            <a:r>
              <a:rPr kumimoji="0" lang="en-US" altLang="en-US" b="0" i="0" u="none" strike="noStrike" cap="none" normalizeH="0" baseline="0" dirty="0">
                <a:ln>
                  <a:noFill/>
                </a:ln>
                <a:solidFill>
                  <a:schemeClr val="tx1"/>
                </a:solidFill>
                <a:effectLst/>
              </a:rPr>
              <a:t> The use of a passcode for decoding adds an additional layer of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No Quality Loss:</a:t>
            </a:r>
            <a:r>
              <a:rPr kumimoji="0" lang="en-US" altLang="en-US" b="0" i="0" u="none" strike="noStrike" cap="none" normalizeH="0" baseline="0" dirty="0">
                <a:ln>
                  <a:noFill/>
                </a:ln>
                <a:solidFill>
                  <a:schemeClr val="tx1"/>
                </a:solidFill>
                <a:effectLst/>
              </a:rPr>
              <a:t> </a:t>
            </a:r>
            <a:r>
              <a:rPr kumimoji="0" lang="en-US" altLang="en-US" i="0" u="none" strike="noStrike" cap="none" normalizeH="0" baseline="0" dirty="0">
                <a:ln>
                  <a:noFill/>
                </a:ln>
                <a:solidFill>
                  <a:schemeClr val="tx1"/>
                </a:solidFill>
                <a:effectLst/>
              </a:rPr>
              <a:t>The image quality remains unchanged, preserving the cover image's integrity.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dirty="0"/>
              <a:t>Journalists and Activists: For securely communicating sensitive information without detection.</a:t>
            </a:r>
          </a:p>
          <a:p>
            <a:r>
              <a:rPr lang="en-IN" dirty="0"/>
              <a:t>Corporate Professionals: To protect confidential business data and communications.</a:t>
            </a:r>
          </a:p>
          <a:p>
            <a:r>
              <a:rPr lang="en-IN" dirty="0"/>
              <a:t>General Users: Anyone seeking private communication without raising suspicion.</a:t>
            </a:r>
          </a:p>
          <a:p>
            <a:r>
              <a:rPr lang="en-IN" dirty="0"/>
              <a:t>Educational Purposes: Students and educators in cybersecurity and cryptography fields for learning and demonstration.</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3" name="Content Placeholder 12">
            <a:extLst>
              <a:ext uri="{FF2B5EF4-FFF2-40B4-BE49-F238E27FC236}">
                <a16:creationId xmlns:a16="http://schemas.microsoft.com/office/drawing/2014/main" id="{5FB67C11-BB63-4DB2-8042-42EDB834860E}"/>
              </a:ext>
            </a:extLst>
          </p:cNvPr>
          <p:cNvPicPr>
            <a:picLocks noGrp="1" noChangeAspect="1"/>
          </p:cNvPicPr>
          <p:nvPr>
            <p:ph idx="1"/>
          </p:nvPr>
        </p:nvPicPr>
        <p:blipFill>
          <a:blip r:embed="rId2"/>
          <a:stretch>
            <a:fillRect/>
          </a:stretch>
        </p:blipFill>
        <p:spPr>
          <a:xfrm>
            <a:off x="1955355" y="1301750"/>
            <a:ext cx="8281290" cy="4673600"/>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Content Placeholder 8">
            <a:extLst>
              <a:ext uri="{FF2B5EF4-FFF2-40B4-BE49-F238E27FC236}">
                <a16:creationId xmlns:a16="http://schemas.microsoft.com/office/drawing/2014/main" id="{F9AD7461-7D5E-4661-8869-7FAB169A1EEF}"/>
              </a:ext>
            </a:extLst>
          </p:cNvPr>
          <p:cNvPicPr>
            <a:picLocks noGrp="1" noChangeAspect="1"/>
          </p:cNvPicPr>
          <p:nvPr>
            <p:ph idx="1"/>
          </p:nvPr>
        </p:nvPicPr>
        <p:blipFill>
          <a:blip r:embed="rId2"/>
          <a:stretch>
            <a:fillRect/>
          </a:stretch>
        </p:blipFill>
        <p:spPr>
          <a:xfrm>
            <a:off x="1946724" y="1301750"/>
            <a:ext cx="8298552" cy="4673600"/>
          </a:xfrm>
        </p:spPr>
      </p:pic>
    </p:spTree>
    <p:extLst>
      <p:ext uri="{BB962C8B-B14F-4D97-AF65-F5344CB8AC3E}">
        <p14:creationId xmlns:p14="http://schemas.microsoft.com/office/powerpoint/2010/main" val="2968724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a:extLst>
              <a:ext uri="{FF2B5EF4-FFF2-40B4-BE49-F238E27FC236}">
                <a16:creationId xmlns:a16="http://schemas.microsoft.com/office/drawing/2014/main" id="{BD78A870-C612-4CAD-9D86-F4C289C3DE8C}"/>
              </a:ext>
            </a:extLst>
          </p:cNvPr>
          <p:cNvPicPr>
            <a:picLocks noGrp="1" noChangeAspect="1"/>
          </p:cNvPicPr>
          <p:nvPr>
            <p:ph idx="1"/>
          </p:nvPr>
        </p:nvPicPr>
        <p:blipFill>
          <a:blip r:embed="rId2"/>
          <a:stretch>
            <a:fillRect/>
          </a:stretch>
        </p:blipFill>
        <p:spPr>
          <a:xfrm>
            <a:off x="1946724" y="1301750"/>
            <a:ext cx="8298552" cy="4673600"/>
          </a:xfrm>
        </p:spPr>
      </p:pic>
    </p:spTree>
    <p:extLst>
      <p:ext uri="{BB962C8B-B14F-4D97-AF65-F5344CB8AC3E}">
        <p14:creationId xmlns:p14="http://schemas.microsoft.com/office/powerpoint/2010/main" val="63229547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201</TotalTime>
  <Words>492</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Times New Roman</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Shashwat Srivastava</cp:lastModifiedBy>
  <cp:revision>35</cp:revision>
  <dcterms:created xsi:type="dcterms:W3CDTF">2021-05-26T16:50:10Z</dcterms:created>
  <dcterms:modified xsi:type="dcterms:W3CDTF">2025-02-26T15:25:21Z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