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senica Antiqua Bold" charset="1" panose="00000800000000000000"/>
      <p:regular r:id="rId13"/>
    </p:embeddedFont>
    <p:embeddedFont>
      <p:font typeface="Rugrats Sans" charset="1" panose="00000000000000000000"/>
      <p:regular r:id="rId14"/>
    </p:embeddedFont>
    <p:embeddedFont>
      <p:font typeface="Canva Sans Bold" charset="1" panose="020B0803030501040103"/>
      <p:regular r:id="rId15"/>
    </p:embeddedFont>
    <p:embeddedFont>
      <p:font typeface="Arsenica Antiqua Italics" charset="1" panose="00000500000000000000"/>
      <p:regular r:id="rId16"/>
    </p:embeddedFont>
    <p:embeddedFont>
      <p:font typeface="Arsenica Antiqua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89731"/>
            <a:ext cx="8424152" cy="3772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2"/>
              </a:lnSpc>
            </a:pPr>
            <a:r>
              <a:rPr lang="en-US" sz="9370" b="true">
                <a:solidFill>
                  <a:srgbClr val="FCF9F0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Urban Climate Lens</a:t>
            </a:r>
          </a:p>
          <a:p>
            <a:pPr algn="ctr" marL="0" indent="0" lvl="0">
              <a:lnSpc>
                <a:spcPts val="9186"/>
              </a:lnSpc>
              <a:spcBef>
                <a:spcPct val="0"/>
              </a:spcBef>
            </a:pPr>
            <a:r>
              <a:rPr lang="en-US" b="true" sz="9670">
                <a:solidFill>
                  <a:srgbClr val="FCF9F0"/>
                </a:solidFill>
                <a:latin typeface="Arsenica Antiqua Bold"/>
                <a:ea typeface="Arsenica Antiqua Bold"/>
                <a:cs typeface="Arsenica Antiqua Bold"/>
                <a:sym typeface="Arsenica Antiqua Bold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153901"/>
            <a:ext cx="8424152" cy="73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02"/>
              </a:lnSpc>
              <a:spcBef>
                <a:spcPct val="0"/>
              </a:spcBef>
            </a:pPr>
            <a:r>
              <a:rPr lang="en-US" sz="3715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Mapping City Risks for Action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45609" y="141643"/>
            <a:ext cx="11349761" cy="88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CF9F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NASA Space Apps Challenges 2025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476640"/>
            <a:ext cx="6850256" cy="1493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</a:pPr>
            <a:r>
              <a:rPr lang="en-US" sz="4019" i="true">
                <a:solidFill>
                  <a:srgbClr val="FCF9F0"/>
                </a:solidFill>
                <a:latin typeface="Arsenica Antiqua Italics"/>
                <a:ea typeface="Arsenica Antiqua Italics"/>
                <a:cs typeface="Arsenica Antiqua Italics"/>
                <a:sym typeface="Arsenica Antiqua Italics"/>
              </a:rPr>
              <a:t>Sameer Sharma - Team leader</a:t>
            </a:r>
          </a:p>
          <a:p>
            <a:pPr algn="ctr">
              <a:lnSpc>
                <a:spcPts val="5627"/>
              </a:lnSpc>
            </a:pPr>
            <a:r>
              <a:rPr lang="en-US" sz="4019" i="true">
                <a:solidFill>
                  <a:srgbClr val="FCF9F0"/>
                </a:solidFill>
                <a:latin typeface="Arsenica Antiqua Italics"/>
                <a:ea typeface="Arsenica Antiqua Italics"/>
                <a:cs typeface="Arsenica Antiqua Italics"/>
                <a:sym typeface="Arsenica Antiqua Italics"/>
              </a:rPr>
              <a:t>Shashwat Srivastava -  Student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0108" y="467218"/>
            <a:ext cx="145152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</a:t>
            </a: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This Mission Matters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395699"/>
            <a:ext cx="17471618" cy="214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sz="406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“Existing</a:t>
            </a:r>
            <a:r>
              <a:rPr lang="en-US" b="true" sz="40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solutions miss how risks combine in real cities. Our dashboard aims to spotlight air pollution hotspots and guide fixes.”</a:t>
            </a:r>
          </a:p>
          <a:p>
            <a:pPr algn="ctr">
              <a:lnSpc>
                <a:spcPts val="569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00173"/>
            <a:ext cx="8460317" cy="4142970"/>
            <a:chOff x="0" y="0"/>
            <a:chExt cx="11280422" cy="552396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1280422" cy="3071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35"/>
                </a:lnSpc>
              </a:pPr>
              <a:r>
                <a:rPr lang="en-US" sz="8199" spc="-139">
                  <a:solidFill>
                    <a:srgbClr val="FCF9F0">
                      <a:alpha val="91765"/>
                    </a:srgbClr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Project Vision and Impact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339262"/>
              <a:ext cx="11280422" cy="11846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80"/>
                </a:lnSpc>
              </a:pPr>
              <a:r>
                <a:rPr lang="en-US" sz="2600">
                  <a:solidFill>
                    <a:srgbClr val="FCF9F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Explore the </a:t>
              </a:r>
              <a:r>
                <a:rPr lang="en-US" sz="2600">
                  <a:solidFill>
                    <a:srgbClr val="FCF9F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innovative elements</a:t>
              </a:r>
              <a:r>
                <a:rPr lang="en-US" sz="2600">
                  <a:solidFill>
                    <a:srgbClr val="FCF9F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 driving urban transformation and sustainability in modern metropolises.</a:t>
              </a:r>
            </a:p>
          </p:txBody>
        </p:sp>
        <p:sp>
          <p:nvSpPr>
            <p:cNvPr name="AutoShape 5" id="5"/>
            <p:cNvSpPr/>
            <p:nvPr/>
          </p:nvSpPr>
          <p:spPr>
            <a:xfrm flipH="true">
              <a:off x="24309" y="3724182"/>
              <a:ext cx="2714976" cy="0"/>
            </a:xfrm>
            <a:prstGeom prst="line">
              <a:avLst/>
            </a:prstGeom>
            <a:ln cap="flat" w="38100">
              <a:solidFill>
                <a:srgbClr val="5D461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937043" y="0"/>
            <a:ext cx="2350957" cy="2350957"/>
          </a:xfrm>
          <a:custGeom>
            <a:avLst/>
            <a:gdLst/>
            <a:ahLst/>
            <a:cxnLst/>
            <a:rect r="r" b="b" t="t" l="l"/>
            <a:pathLst>
              <a:path h="2350957" w="2350957">
                <a:moveTo>
                  <a:pt x="0" y="0"/>
                </a:moveTo>
                <a:lnTo>
                  <a:pt x="2350957" y="0"/>
                </a:lnTo>
                <a:lnTo>
                  <a:pt x="2350957" y="2350957"/>
                </a:lnTo>
                <a:lnTo>
                  <a:pt x="0" y="2350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17111" y="8115094"/>
            <a:ext cx="2171906" cy="2171906"/>
          </a:xfrm>
          <a:custGeom>
            <a:avLst/>
            <a:gdLst/>
            <a:ahLst/>
            <a:cxnLst/>
            <a:rect r="r" b="b" t="t" l="l"/>
            <a:pathLst>
              <a:path h="2171906" w="2171906">
                <a:moveTo>
                  <a:pt x="0" y="0"/>
                </a:moveTo>
                <a:lnTo>
                  <a:pt x="2171906" y="0"/>
                </a:lnTo>
                <a:lnTo>
                  <a:pt x="2171906" y="2171906"/>
                </a:lnTo>
                <a:lnTo>
                  <a:pt x="0" y="217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326914" y="4030580"/>
            <a:ext cx="6932386" cy="4354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Go</a:t>
            </a:r>
            <a:r>
              <a:rPr lang="en-US" sz="2899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al: Help planners and citizens see where combined risks are worst — pollution, heat, green space lack, high population.</a:t>
            </a:r>
          </a:p>
          <a:p>
            <a:pPr algn="l" marL="626107" indent="-313054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Impact: Smart targeting = stronger, fairer city action.</a:t>
            </a:r>
          </a:p>
          <a:p>
            <a:pPr algn="l" marL="626107" indent="-313054" lvl="1">
              <a:lnSpc>
                <a:spcPts val="3769"/>
              </a:lnSpc>
              <a:buFont typeface="Arial"/>
              <a:buChar char="•"/>
            </a:pPr>
            <a:r>
              <a:rPr lang="en-US" sz="2899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Scalability: Works for Delhi, Dhaka, Mumbai—adaptable worldwide.</a:t>
            </a:r>
          </a:p>
          <a:p>
            <a:pPr algn="l">
              <a:lnSpc>
                <a:spcPts val="376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6952" y="981075"/>
            <a:ext cx="16191048" cy="1214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1"/>
              </a:lnSpc>
              <a:spcBef>
                <a:spcPct val="0"/>
              </a:spcBef>
            </a:pPr>
            <a:r>
              <a:rPr lang="en-US" sz="7674" spc="-130">
                <a:solidFill>
                  <a:srgbClr val="FCF9F0"/>
                </a:solidFill>
                <a:latin typeface="Arsenica Antiqua"/>
                <a:ea typeface="Arsenica Antiqua"/>
                <a:cs typeface="Arsenica Antiqua"/>
                <a:sym typeface="Arsenica Antiqua"/>
              </a:rPr>
              <a:t>Trusted Data: NASA + WorldPop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38765"/>
            <a:ext cx="6777025" cy="551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NASA MODIS Land Surface Tem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perature (LST)—to map 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u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r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b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an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 heat i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s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land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s</a:t>
            </a:r>
          </a:p>
          <a:p>
            <a:pPr algn="l" marL="604521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NASA</a:t>
            </a: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 MODIS NDVI—green space/vegetation tracking</a:t>
            </a:r>
          </a:p>
          <a:p>
            <a:pPr algn="l" marL="604521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VIIRS Aerosol Optical Depth (AOD)—pollution/smog zones</a:t>
            </a:r>
          </a:p>
          <a:p>
            <a:pPr algn="l" marL="604521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WorldPop—population density overlays</a:t>
            </a:r>
          </a:p>
          <a:p>
            <a:pPr algn="l" marL="604521" indent="-302261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u="none">
                <a:solidFill>
                  <a:srgbClr val="FCF9F0"/>
                </a:solidFill>
                <a:latin typeface="Rugrats Sans"/>
                <a:ea typeface="Rugrats Sans"/>
                <a:cs typeface="Rugrats Sans"/>
                <a:sym typeface="Rugrats Sans"/>
              </a:rPr>
              <a:t>Options: Add ISRO, ESA if you later use their public data</a:t>
            </a:r>
          </a:p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55928" y="4055241"/>
            <a:ext cx="12703372" cy="11914367"/>
            <a:chOff x="0" y="0"/>
            <a:chExt cx="16937829" cy="15885823"/>
          </a:xfrm>
        </p:grpSpPr>
        <p:sp>
          <p:nvSpPr>
            <p:cNvPr name="AutoShape 3" id="3"/>
            <p:cNvSpPr/>
            <p:nvPr/>
          </p:nvSpPr>
          <p:spPr>
            <a:xfrm flipH="true">
              <a:off x="0" y="7022"/>
              <a:ext cx="6385130" cy="0"/>
            </a:xfrm>
            <a:prstGeom prst="line">
              <a:avLst/>
            </a:prstGeom>
            <a:ln cap="flat" w="14044">
              <a:solidFill>
                <a:srgbClr val="5D461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0962"/>
              <a:ext cx="16937829" cy="7406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89729" indent="-344865" lvl="1">
                <a:lnSpc>
                  <a:spcPts val="4376"/>
                </a:lnSpc>
                <a:buFont typeface="Arial"/>
                <a:buChar char="•"/>
              </a:pPr>
              <a:r>
                <a:rPr lang="en-US" sz="3194" spc="6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Interactive city map—hex grid overlays (pollution, heat, green, population)</a:t>
              </a:r>
            </a:p>
            <a:p>
              <a:pPr algn="l" marL="689729" indent="-344865" lvl="1">
                <a:lnSpc>
                  <a:spcPts val="4376"/>
                </a:lnSpc>
                <a:buFont typeface="Arial"/>
                <a:buChar char="•"/>
              </a:pPr>
              <a:r>
                <a:rPr lang="en-US" sz="3194" spc="6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Compound risk scoring and “danger” coloring</a:t>
              </a:r>
            </a:p>
            <a:p>
              <a:pPr algn="l" marL="689729" indent="-344865" lvl="1">
                <a:lnSpc>
                  <a:spcPts val="4376"/>
                </a:lnSpc>
                <a:buFont typeface="Arial"/>
                <a:buChar char="•"/>
              </a:pPr>
              <a:r>
                <a:rPr lang="en-US" sz="3194" spc="6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Layer toggles for different metrics</a:t>
              </a:r>
            </a:p>
            <a:p>
              <a:pPr algn="l" marL="689729" indent="-344865" lvl="1">
                <a:lnSpc>
                  <a:spcPts val="4376"/>
                </a:lnSpc>
                <a:buFont typeface="Arial"/>
                <a:buChar char="•"/>
              </a:pPr>
              <a:r>
                <a:rPr lang="en-US" sz="3194" spc="6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Popups: Click any hex, see full metrics</a:t>
              </a:r>
            </a:p>
            <a:p>
              <a:pPr algn="l" marL="689729" indent="-344865" lvl="1">
                <a:lnSpc>
                  <a:spcPts val="4376"/>
                </a:lnSpc>
                <a:buFont typeface="Arial"/>
                <a:buChar char="•"/>
              </a:pPr>
              <a:r>
                <a:rPr lang="en-US" sz="3194" spc="6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Panel: “What If?” simulator (try planting trees, adding green, etc.)</a:t>
              </a:r>
            </a:p>
            <a:p>
              <a:pPr algn="l" marL="689729" indent="-344865" lvl="1">
                <a:lnSpc>
                  <a:spcPts val="4376"/>
                </a:lnSpc>
                <a:buFont typeface="Arial"/>
                <a:buChar char="•"/>
              </a:pPr>
              <a:r>
                <a:rPr lang="en-US" sz="3194" spc="6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Alert Bar: Shows highest risk zones, actionable suggestions</a:t>
              </a:r>
            </a:p>
            <a:p>
              <a:pPr algn="l" marL="689729" indent="-344865" lvl="1">
                <a:lnSpc>
                  <a:spcPts val="4376"/>
                </a:lnSpc>
                <a:buFont typeface="Arial"/>
                <a:buChar char="•"/>
              </a:pPr>
              <a:r>
                <a:rPr lang="en-US" sz="3194" spc="6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AI Copilot Q&amp;A: Ask about risks; get instant answers (planned feature)</a:t>
              </a:r>
            </a:p>
            <a:p>
              <a:pPr algn="l" marL="0" indent="0" lvl="0">
                <a:lnSpc>
                  <a:spcPts val="437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782837"/>
              <a:ext cx="16937829" cy="1102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24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33684" y="5352490"/>
            <a:ext cx="3722244" cy="3223255"/>
            <a:chOff x="0" y="0"/>
            <a:chExt cx="7029450" cy="60871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29450" cy="6088380"/>
            </a:xfrm>
            <a:custGeom>
              <a:avLst/>
              <a:gdLst/>
              <a:ahLst/>
              <a:cxnLst/>
              <a:rect r="r" b="b" t="t" l="l"/>
              <a:pathLst>
                <a:path h="6088380" w="702945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1757680" y="6088380"/>
                  </a:ln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lnTo>
                    <a:pt x="5271770" y="0"/>
                  </a:lnTo>
                  <a:close/>
                </a:path>
              </a:pathLst>
            </a:custGeom>
            <a:blipFill>
              <a:blip r:embed="rId2"/>
              <a:stretch>
                <a:fillRect l="-14999" t="0" r="-149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708466" y="1013742"/>
            <a:ext cx="2183947" cy="2219685"/>
          </a:xfrm>
          <a:custGeom>
            <a:avLst/>
            <a:gdLst/>
            <a:ahLst/>
            <a:cxnLst/>
            <a:rect r="r" b="b" t="t" l="l"/>
            <a:pathLst>
              <a:path h="2219685" w="2183947">
                <a:moveTo>
                  <a:pt x="0" y="0"/>
                </a:moveTo>
                <a:lnTo>
                  <a:pt x="2183947" y="0"/>
                </a:lnTo>
                <a:lnTo>
                  <a:pt x="2183947" y="2219685"/>
                </a:lnTo>
                <a:lnTo>
                  <a:pt x="0" y="22196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31514" y="1013742"/>
            <a:ext cx="2227786" cy="2219685"/>
          </a:xfrm>
          <a:custGeom>
            <a:avLst/>
            <a:gdLst/>
            <a:ahLst/>
            <a:cxnLst/>
            <a:rect r="r" b="b" t="t" l="l"/>
            <a:pathLst>
              <a:path h="2219685" w="2227786">
                <a:moveTo>
                  <a:pt x="0" y="0"/>
                </a:moveTo>
                <a:lnTo>
                  <a:pt x="2227786" y="0"/>
                </a:lnTo>
                <a:lnTo>
                  <a:pt x="2227786" y="2219685"/>
                </a:lnTo>
                <a:lnTo>
                  <a:pt x="0" y="22196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71550"/>
            <a:ext cx="10623371" cy="2261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0"/>
              </a:lnSpc>
              <a:spcBef>
                <a:spcPct val="0"/>
              </a:spcBef>
            </a:pPr>
            <a:r>
              <a:rPr lang="en-US" sz="8000" spc="-136">
                <a:solidFill>
                  <a:srgbClr val="FCF9F0"/>
                </a:solidFill>
                <a:latin typeface="Arsenica Antiqua"/>
                <a:ea typeface="Arsenica Antiqua"/>
                <a:cs typeface="Arsenica Antiqua"/>
                <a:sym typeface="Arsenica Antiqua"/>
              </a:rPr>
              <a:t>D</a:t>
            </a:r>
            <a:r>
              <a:rPr lang="en-US" sz="8000" spc="-136" u="none">
                <a:solidFill>
                  <a:srgbClr val="FCF9F0"/>
                </a:solidFill>
                <a:latin typeface="Arsenica Antiqua"/>
                <a:ea typeface="Arsenica Antiqua"/>
                <a:cs typeface="Arsenica Antiqua"/>
                <a:sym typeface="Arsenica Antiqua"/>
              </a:rPr>
              <a:t>ashboard: Real-Time City Insights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86367"/>
            <a:ext cx="11372256" cy="9416043"/>
            <a:chOff x="0" y="0"/>
            <a:chExt cx="15163007" cy="1255472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5163007" cy="1683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922"/>
                </a:lnSpc>
                <a:spcBef>
                  <a:spcPct val="0"/>
                </a:spcBef>
              </a:pPr>
              <a:r>
                <a:rPr lang="en-US" sz="8084" spc="-137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H</a:t>
              </a:r>
              <a:r>
                <a:rPr lang="en-US" sz="8084" spc="-137" u="none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ow We Built It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48899"/>
              <a:ext cx="10051106" cy="10105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37"/>
                </a:lnSpc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Bullets:</a:t>
              </a:r>
            </a:p>
            <a:p>
              <a:pPr algn="l" marL="589052" indent="-294526" lvl="1">
                <a:lnSpc>
                  <a:spcPts val="3737"/>
                </a:lnSpc>
                <a:buFont typeface="Arial"/>
                <a:buChar char="•"/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Backend: Python, FastAPI, Pandas, Rasterio, H3-py, GeoPandas</a:t>
              </a:r>
            </a:p>
            <a:p>
              <a:pPr algn="l" marL="589052" indent="-294526" lvl="1">
                <a:lnSpc>
                  <a:spcPts val="3737"/>
                </a:lnSpc>
                <a:buFont typeface="Arial"/>
                <a:buChar char="•"/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Frontend: React, React-Leaflet, CSS, Chart.js</a:t>
              </a:r>
            </a:p>
            <a:p>
              <a:pPr algn="l" marL="589052" indent="-294526" lvl="1">
                <a:lnSpc>
                  <a:spcPts val="3737"/>
                </a:lnSpc>
                <a:buFont typeface="Arial"/>
                <a:buChar char="•"/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Data pipeline: NASA/WorldPop download → preprocess → hex grid mapping → combine for dashboard</a:t>
              </a:r>
            </a:p>
            <a:p>
              <a:pPr algn="l" marL="589052" indent="-294526" lvl="1">
                <a:lnSpc>
                  <a:spcPts val="3737"/>
                </a:lnSpc>
                <a:buFont typeface="Arial"/>
                <a:buChar char="•"/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Deployment: Vercel/Netlify (frontend), Render/Railway (API)</a:t>
              </a:r>
            </a:p>
            <a:p>
              <a:pPr algn="l" marL="589052" indent="-294526" lvl="1">
                <a:lnSpc>
                  <a:spcPts val="3737"/>
                </a:lnSpc>
                <a:buFont typeface="Arial"/>
                <a:buChar char="•"/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Open source: Public repo, reproducible for every city</a:t>
              </a:r>
            </a:p>
            <a:p>
              <a:pPr algn="l">
                <a:lnSpc>
                  <a:spcPts val="3737"/>
                </a:lnSpc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Option:</a:t>
              </a:r>
            </a:p>
            <a:p>
              <a:pPr algn="l" marL="589052" indent="-294526" lvl="1">
                <a:lnSpc>
                  <a:spcPts val="3737"/>
                </a:lnSpc>
                <a:buFont typeface="Arial"/>
                <a:buChar char="•"/>
              </a:pPr>
              <a:r>
                <a:rPr lang="en-US" sz="2728" spc="5">
                  <a:solidFill>
                    <a:srgbClr val="FCF9F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Add “Demo coming soon” or “Web dashboard in progress, sample images used here” if screenshots not ready</a:t>
              </a:r>
            </a:p>
            <a:p>
              <a:pPr algn="l" marL="0" indent="0" lvl="0">
                <a:lnSpc>
                  <a:spcPts val="373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41897" y="0"/>
            <a:ext cx="5146103" cy="5146103"/>
          </a:xfrm>
          <a:custGeom>
            <a:avLst/>
            <a:gdLst/>
            <a:ahLst/>
            <a:cxnLst/>
            <a:rect r="r" b="b" t="t" l="l"/>
            <a:pathLst>
              <a:path h="5146103" w="5146103">
                <a:moveTo>
                  <a:pt x="0" y="0"/>
                </a:moveTo>
                <a:lnTo>
                  <a:pt x="5146103" y="0"/>
                </a:lnTo>
                <a:lnTo>
                  <a:pt x="5146103" y="5146103"/>
                </a:lnTo>
                <a:lnTo>
                  <a:pt x="0" y="5146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41897" y="5140897"/>
            <a:ext cx="5146103" cy="5146103"/>
          </a:xfrm>
          <a:custGeom>
            <a:avLst/>
            <a:gdLst/>
            <a:ahLst/>
            <a:cxnLst/>
            <a:rect r="r" b="b" t="t" l="l"/>
            <a:pathLst>
              <a:path h="5146103" w="5146103">
                <a:moveTo>
                  <a:pt x="0" y="0"/>
                </a:moveTo>
                <a:lnTo>
                  <a:pt x="5146103" y="0"/>
                </a:lnTo>
                <a:lnTo>
                  <a:pt x="5146103" y="5146103"/>
                </a:lnTo>
                <a:lnTo>
                  <a:pt x="0" y="5146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390484" y="61434"/>
            <a:ext cx="5868816" cy="5082066"/>
            <a:chOff x="0" y="0"/>
            <a:chExt cx="7029450" cy="60871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29450" cy="6088380"/>
            </a:xfrm>
            <a:custGeom>
              <a:avLst/>
              <a:gdLst/>
              <a:ahLst/>
              <a:cxnLst/>
              <a:rect r="r" b="b" t="t" l="l"/>
              <a:pathLst>
                <a:path h="6088380" w="7029450">
                  <a:moveTo>
                    <a:pt x="5271770" y="0"/>
                  </a:moveTo>
                  <a:lnTo>
                    <a:pt x="1757680" y="0"/>
                  </a:lnTo>
                  <a:lnTo>
                    <a:pt x="0" y="3044190"/>
                  </a:lnTo>
                  <a:lnTo>
                    <a:pt x="0" y="4330700"/>
                  </a:lnTo>
                  <a:cubicBezTo>
                    <a:pt x="0" y="5300980"/>
                    <a:pt x="787400" y="6088380"/>
                    <a:pt x="1757680" y="6088380"/>
                  </a:cubicBezTo>
                  <a:lnTo>
                    <a:pt x="1757680" y="6088380"/>
                  </a:lnTo>
                  <a:lnTo>
                    <a:pt x="5271770" y="6088380"/>
                  </a:lnTo>
                  <a:lnTo>
                    <a:pt x="7029450" y="3044190"/>
                  </a:lnTo>
                  <a:lnTo>
                    <a:pt x="7029450" y="1757680"/>
                  </a:lnTo>
                  <a:cubicBezTo>
                    <a:pt x="7029450" y="787400"/>
                    <a:pt x="6242050" y="0"/>
                    <a:pt x="5271770" y="0"/>
                  </a:cubicBezTo>
                  <a:lnTo>
                    <a:pt x="5271770" y="0"/>
                  </a:lnTo>
                  <a:close/>
                </a:path>
              </a:pathLst>
            </a:custGeom>
            <a:blipFill>
              <a:blip r:embed="rId2"/>
              <a:stretch>
                <a:fillRect l="-14999" t="0" r="-14999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07594" y="112286"/>
            <a:ext cx="9001857" cy="360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6"/>
              </a:lnSpc>
              <a:spcBef>
                <a:spcPct val="0"/>
              </a:spcBef>
            </a:pPr>
            <a:r>
              <a:rPr lang="en-US" sz="6533" spc="-111">
                <a:solidFill>
                  <a:srgbClr val="FCF9F0"/>
                </a:solidFill>
                <a:latin typeface="Arsenica Antiqua"/>
                <a:ea typeface="Arsenica Antiqua"/>
                <a:cs typeface="Arsenica Antiqua"/>
                <a:sym typeface="Arsenica Antiqua"/>
              </a:rPr>
              <a:t>T</a:t>
            </a:r>
            <a:r>
              <a:rPr lang="en-US" sz="6533" spc="-111">
                <a:solidFill>
                  <a:srgbClr val="FCF9F0"/>
                </a:solidFill>
                <a:latin typeface="Arsenica Antiqua"/>
                <a:ea typeface="Arsenica Antiqua"/>
                <a:cs typeface="Arsenica Antiqua"/>
                <a:sym typeface="Arsenica Antiqua"/>
              </a:rPr>
              <a:t>owards Healthier, Fairer Cities — Our Roadmap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7594" y="5388816"/>
            <a:ext cx="17472811" cy="5144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1339" indent="-350669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FCF9F0"/>
                </a:solidFill>
                <a:latin typeface="Canva Sans"/>
                <a:ea typeface="Canva Sans"/>
                <a:cs typeface="Canva Sans"/>
                <a:sym typeface="Canva Sans"/>
              </a:rPr>
              <a:t>“Urban Climate Lens empowers planners, NGOs, an</a:t>
            </a:r>
            <a:r>
              <a:rPr lang="en-US" sz="3248">
                <a:solidFill>
                  <a:srgbClr val="FCF9F0"/>
                </a:solidFill>
                <a:latin typeface="Canva Sans"/>
                <a:ea typeface="Canva Sans"/>
                <a:cs typeface="Canva Sans"/>
                <a:sym typeface="Canva Sans"/>
              </a:rPr>
              <a:t>d citizens to target actions where the dangers are greatest.”</a:t>
            </a:r>
          </a:p>
          <a:p>
            <a:pPr algn="ctr" marL="701339" indent="-350669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FCF9F0"/>
                </a:solidFill>
                <a:latin typeface="Canva Sans"/>
                <a:ea typeface="Canva Sans"/>
                <a:cs typeface="Canva Sans"/>
                <a:sym typeface="Canva Sans"/>
              </a:rPr>
              <a:t>“Our dashboard finds the most affected neighborhoods—so solutions reach those who need them most.”</a:t>
            </a:r>
          </a:p>
          <a:p>
            <a:pPr algn="ctr" marL="701339" indent="-350669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FCF9F0"/>
                </a:solidFill>
                <a:latin typeface="Canva Sans"/>
                <a:ea typeface="Canva Sans"/>
                <a:cs typeface="Canva Sans"/>
                <a:sym typeface="Canva Sans"/>
              </a:rPr>
              <a:t>“Next, we will finalize the dashboard, connect all NASA datasets, and deploy a public demo for NASA judges and partners.”</a:t>
            </a:r>
          </a:p>
          <a:p>
            <a:pPr algn="ctr" marL="701339" indent="-350669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FCF9F0"/>
                </a:solidFill>
                <a:latin typeface="Canva Sans"/>
                <a:ea typeface="Canva Sans"/>
                <a:cs typeface="Canva Sans"/>
                <a:sym typeface="Canva Sans"/>
              </a:rPr>
              <a:t>“Join us in mapping hope, sparking action, and scaling this vision to every city worldwide!”</a:t>
            </a:r>
          </a:p>
          <a:p>
            <a:pPr algn="ctr">
              <a:lnSpc>
                <a:spcPts val="454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Neon Metropolis</dc:description>
  <dc:identifier>DAG02omSGQU</dc:identifier>
  <dcterms:modified xsi:type="dcterms:W3CDTF">2011-08-01T06:04:30Z</dcterms:modified>
  <cp:revision>1</cp:revision>
  <dc:title>Presentation - Urban Climate Lens</dc:title>
</cp:coreProperties>
</file>