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8" r:id="rId19"/>
    <p:sldId id="273" r:id="rId20"/>
    <p:sldId id="274" r:id="rId21"/>
    <p:sldId id="277" r:id="rId22"/>
    <p:sldId id="275" r:id="rId23"/>
    <p:sldId id="276"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21" autoAdjust="0"/>
    <p:restoredTop sz="94660"/>
  </p:normalViewPr>
  <p:slideViewPr>
    <p:cSldViewPr>
      <p:cViewPr varScale="1">
        <p:scale>
          <a:sx n="34" d="100"/>
          <a:sy n="34" d="100"/>
        </p:scale>
        <p:origin x="-152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6/6/2014</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6/6/2014</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6/6/2014</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1D8BD707-D9CF-40AE-B4C6-C98DA3205C09}" type="datetimeFigureOut">
              <a:rPr lang="en-US" smtClean="0"/>
              <a:pPr/>
              <a:t>6/6/2014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6/6/2014</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6/6/2014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6/6/2014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6/6/2014</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D8BD707-D9CF-40AE-B4C6-C98DA3205C09}" type="datetimeFigureOut">
              <a:rPr lang="en-US" smtClean="0"/>
              <a:pPr/>
              <a:t>6/6/2014</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D8BD707-D9CF-40AE-B4C6-C98DA3205C09}" type="datetimeFigureOut">
              <a:rPr lang="en-US" smtClean="0"/>
              <a:pPr/>
              <a:t>6/6/2014</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09800" y="5105400"/>
            <a:ext cx="6400800" cy="457200"/>
          </a:xfrm>
        </p:spPr>
        <p:txBody>
          <a:bodyPr>
            <a:normAutofit/>
          </a:bodyPr>
          <a:lstStyle/>
          <a:p>
            <a:pPr algn="r"/>
            <a:r>
              <a:rPr lang="en-US" dirty="0">
                <a:solidFill>
                  <a:schemeClr val="tx1"/>
                </a:solidFill>
              </a:rPr>
              <a:t>-</a:t>
            </a:r>
            <a:r>
              <a:rPr lang="en-US" dirty="0" smtClean="0">
                <a:solidFill>
                  <a:schemeClr val="tx1"/>
                </a:solidFill>
              </a:rPr>
              <a:t> </a:t>
            </a:r>
            <a:r>
              <a:rPr lang="en-US" dirty="0" err="1" smtClean="0">
                <a:solidFill>
                  <a:schemeClr val="tx1"/>
                </a:solidFill>
              </a:rPr>
              <a:t>Abhra</a:t>
            </a:r>
            <a:r>
              <a:rPr lang="en-US" dirty="0" smtClean="0">
                <a:solidFill>
                  <a:schemeClr val="tx1"/>
                </a:solidFill>
              </a:rPr>
              <a:t> </a:t>
            </a:r>
            <a:r>
              <a:rPr lang="en-US" dirty="0" err="1" smtClean="0">
                <a:solidFill>
                  <a:schemeClr val="tx1"/>
                </a:solidFill>
              </a:rPr>
              <a:t>Dasgupta</a:t>
            </a:r>
            <a:endParaRPr lang="en-IN" dirty="0">
              <a:solidFill>
                <a:schemeClr val="tx1"/>
              </a:solidFill>
            </a:endParaRPr>
          </a:p>
        </p:txBody>
      </p:sp>
      <p:sp>
        <p:nvSpPr>
          <p:cNvPr id="2" name="Title 1"/>
          <p:cNvSpPr>
            <a:spLocks noGrp="1"/>
          </p:cNvSpPr>
          <p:nvPr>
            <p:ph type="ctrTitle"/>
          </p:nvPr>
        </p:nvSpPr>
        <p:spPr/>
        <p:txBody>
          <a:bodyPr/>
          <a:lstStyle/>
          <a:p>
            <a:r>
              <a:rPr lang="en-US" dirty="0" smtClean="0"/>
              <a:t>Solving </a:t>
            </a:r>
            <a:r>
              <a:rPr lang="en-US" dirty="0" err="1" smtClean="0"/>
              <a:t>Adhoc</a:t>
            </a:r>
            <a:r>
              <a:rPr lang="en-US" dirty="0" smtClean="0"/>
              <a:t> and Math related problems</a:t>
            </a:r>
            <a:endParaRPr lang="en-IN" dirty="0"/>
          </a:p>
        </p:txBody>
      </p:sp>
    </p:spTree>
    <p:extLst>
      <p:ext uri="{BB962C8B-B14F-4D97-AF65-F5344CB8AC3E}">
        <p14:creationId xmlns:p14="http://schemas.microsoft.com/office/powerpoint/2010/main" xmlns="" val="16705054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4</a:t>
            </a:r>
            <a:endParaRPr lang="en-IN" dirty="0"/>
          </a:p>
        </p:txBody>
      </p:sp>
      <p:sp>
        <p:nvSpPr>
          <p:cNvPr id="3" name="Content Placeholder 2"/>
          <p:cNvSpPr>
            <a:spLocks noGrp="1"/>
          </p:cNvSpPr>
          <p:nvPr>
            <p:ph sz="quarter" idx="1"/>
          </p:nvPr>
        </p:nvSpPr>
        <p:spPr/>
        <p:txBody>
          <a:bodyPr>
            <a:noAutofit/>
          </a:bodyPr>
          <a:lstStyle/>
          <a:p>
            <a:r>
              <a:rPr lang="en-US" sz="2000" dirty="0" smtClean="0"/>
              <a:t>Suppose you are given a string S=</a:t>
            </a:r>
            <a:r>
              <a:rPr lang="en-US" sz="2000" dirty="0" err="1" smtClean="0"/>
              <a:t>wxyz</a:t>
            </a:r>
            <a:r>
              <a:rPr lang="en-US" sz="2000" dirty="0" smtClean="0"/>
              <a:t>.</a:t>
            </a:r>
          </a:p>
          <a:p>
            <a:r>
              <a:rPr lang="en-US" sz="2000" dirty="0" smtClean="0"/>
              <a:t>Length of string is 4, so N=4.</a:t>
            </a:r>
          </a:p>
          <a:p>
            <a:r>
              <a:rPr lang="en-US" sz="2000" dirty="0" smtClean="0"/>
              <a:t>Now let us see all possible subsequence in order of </a:t>
            </a:r>
            <a:r>
              <a:rPr lang="en-US" sz="2000" dirty="0" err="1" smtClean="0"/>
              <a:t>thier</a:t>
            </a:r>
            <a:r>
              <a:rPr lang="en-US" sz="2000" dirty="0" smtClean="0"/>
              <a:t> size.</a:t>
            </a:r>
          </a:p>
          <a:p>
            <a:pPr lvl="1"/>
            <a:r>
              <a:rPr lang="en-US" sz="2000" dirty="0" smtClean="0">
                <a:solidFill>
                  <a:schemeClr val="tx1"/>
                </a:solidFill>
              </a:rPr>
              <a:t>(1) -&gt; w, x , y, z</a:t>
            </a:r>
          </a:p>
          <a:p>
            <a:pPr lvl="1"/>
            <a:r>
              <a:rPr lang="en-US" sz="2000" dirty="0" smtClean="0">
                <a:solidFill>
                  <a:schemeClr val="tx1"/>
                </a:solidFill>
              </a:rPr>
              <a:t>(2) -&gt; </a:t>
            </a:r>
            <a:r>
              <a:rPr lang="en-US" sz="2000" dirty="0" err="1" smtClean="0">
                <a:solidFill>
                  <a:schemeClr val="tx1"/>
                </a:solidFill>
              </a:rPr>
              <a:t>wx</a:t>
            </a:r>
            <a:r>
              <a:rPr lang="en-US" sz="2000" dirty="0" smtClean="0">
                <a:solidFill>
                  <a:schemeClr val="tx1"/>
                </a:solidFill>
              </a:rPr>
              <a:t>, </a:t>
            </a:r>
            <a:r>
              <a:rPr lang="en-US" sz="2000" dirty="0" err="1" smtClean="0">
                <a:solidFill>
                  <a:schemeClr val="tx1"/>
                </a:solidFill>
              </a:rPr>
              <a:t>wy</a:t>
            </a:r>
            <a:r>
              <a:rPr lang="en-US" sz="2000" dirty="0" smtClean="0">
                <a:solidFill>
                  <a:schemeClr val="tx1"/>
                </a:solidFill>
              </a:rPr>
              <a:t>, </a:t>
            </a:r>
            <a:r>
              <a:rPr lang="en-US" sz="2000" dirty="0" err="1" smtClean="0">
                <a:solidFill>
                  <a:schemeClr val="tx1"/>
                </a:solidFill>
              </a:rPr>
              <a:t>wz</a:t>
            </a:r>
            <a:r>
              <a:rPr lang="en-US" sz="2000" dirty="0" smtClean="0">
                <a:solidFill>
                  <a:schemeClr val="tx1"/>
                </a:solidFill>
              </a:rPr>
              <a:t>, </a:t>
            </a:r>
            <a:r>
              <a:rPr lang="en-US" sz="2000" dirty="0" err="1" smtClean="0">
                <a:solidFill>
                  <a:schemeClr val="tx1"/>
                </a:solidFill>
              </a:rPr>
              <a:t>xy</a:t>
            </a:r>
            <a:r>
              <a:rPr lang="en-US" sz="2000" dirty="0" smtClean="0">
                <a:solidFill>
                  <a:schemeClr val="tx1"/>
                </a:solidFill>
              </a:rPr>
              <a:t>, </a:t>
            </a:r>
            <a:r>
              <a:rPr lang="en-US" sz="2000" dirty="0" err="1" smtClean="0">
                <a:solidFill>
                  <a:schemeClr val="tx1"/>
                </a:solidFill>
              </a:rPr>
              <a:t>xz</a:t>
            </a:r>
            <a:r>
              <a:rPr lang="en-US" sz="2000" dirty="0" smtClean="0">
                <a:solidFill>
                  <a:schemeClr val="tx1"/>
                </a:solidFill>
              </a:rPr>
              <a:t>, </a:t>
            </a:r>
            <a:r>
              <a:rPr lang="en-US" sz="2000" dirty="0" err="1" smtClean="0">
                <a:solidFill>
                  <a:schemeClr val="tx1"/>
                </a:solidFill>
              </a:rPr>
              <a:t>yz</a:t>
            </a:r>
            <a:endParaRPr lang="en-US" sz="2000" dirty="0" smtClean="0">
              <a:solidFill>
                <a:schemeClr val="tx1"/>
              </a:solidFill>
            </a:endParaRPr>
          </a:p>
          <a:p>
            <a:pPr lvl="1"/>
            <a:r>
              <a:rPr lang="en-US" sz="2000" dirty="0" smtClean="0">
                <a:solidFill>
                  <a:schemeClr val="tx1"/>
                </a:solidFill>
              </a:rPr>
              <a:t>(3) -&gt; </a:t>
            </a:r>
            <a:r>
              <a:rPr lang="en-US" sz="2000" dirty="0" err="1" smtClean="0">
                <a:solidFill>
                  <a:schemeClr val="tx1"/>
                </a:solidFill>
              </a:rPr>
              <a:t>wxy</a:t>
            </a:r>
            <a:r>
              <a:rPr lang="en-US" sz="2000" dirty="0" smtClean="0">
                <a:solidFill>
                  <a:schemeClr val="tx1"/>
                </a:solidFill>
              </a:rPr>
              <a:t>, </a:t>
            </a:r>
            <a:r>
              <a:rPr lang="en-US" sz="2000" dirty="0" err="1" smtClean="0">
                <a:solidFill>
                  <a:schemeClr val="tx1"/>
                </a:solidFill>
              </a:rPr>
              <a:t>wxz</a:t>
            </a:r>
            <a:r>
              <a:rPr lang="en-US" sz="2000" dirty="0" smtClean="0">
                <a:solidFill>
                  <a:schemeClr val="tx1"/>
                </a:solidFill>
              </a:rPr>
              <a:t>, </a:t>
            </a:r>
            <a:r>
              <a:rPr lang="en-US" sz="2000" dirty="0" err="1" smtClean="0">
                <a:solidFill>
                  <a:schemeClr val="tx1"/>
                </a:solidFill>
              </a:rPr>
              <a:t>wyz</a:t>
            </a:r>
            <a:r>
              <a:rPr lang="en-US" sz="2000" dirty="0" smtClean="0">
                <a:solidFill>
                  <a:schemeClr val="tx1"/>
                </a:solidFill>
              </a:rPr>
              <a:t>, xyz</a:t>
            </a:r>
          </a:p>
          <a:p>
            <a:pPr lvl="1"/>
            <a:r>
              <a:rPr lang="en-US" sz="2000" dirty="0" smtClean="0">
                <a:solidFill>
                  <a:schemeClr val="tx1"/>
                </a:solidFill>
              </a:rPr>
              <a:t>(4) -&gt; </a:t>
            </a:r>
            <a:r>
              <a:rPr lang="en-US" sz="2000" dirty="0" err="1" smtClean="0">
                <a:solidFill>
                  <a:schemeClr val="tx1"/>
                </a:solidFill>
              </a:rPr>
              <a:t>wxyz</a:t>
            </a:r>
            <a:endParaRPr lang="en-US" sz="2000" dirty="0" smtClean="0">
              <a:solidFill>
                <a:schemeClr val="tx1"/>
              </a:solidFill>
            </a:endParaRPr>
          </a:p>
          <a:p>
            <a:r>
              <a:rPr lang="en-US" sz="2000" dirty="0" smtClean="0"/>
              <a:t>Now we actually need to first the weightage of digit at each position and find the sum.</a:t>
            </a:r>
          </a:p>
          <a:p>
            <a:r>
              <a:rPr lang="en-US" sz="2000" dirty="0" smtClean="0"/>
              <a:t>Sum = (w*(1*10</a:t>
            </a:r>
            <a:r>
              <a:rPr lang="en-US" sz="2000" baseline="30000" dirty="0" smtClean="0"/>
              <a:t>0</a:t>
            </a:r>
            <a:r>
              <a:rPr lang="en-US" sz="2000" dirty="0" smtClean="0"/>
              <a:t> + 3*10</a:t>
            </a:r>
            <a:r>
              <a:rPr lang="en-US" sz="2000" baseline="30000" dirty="0" smtClean="0"/>
              <a:t>1</a:t>
            </a:r>
            <a:r>
              <a:rPr lang="en-US" sz="2000" dirty="0" smtClean="0"/>
              <a:t> + 3*10</a:t>
            </a:r>
            <a:r>
              <a:rPr lang="en-US" sz="2000" baseline="30000" dirty="0" smtClean="0"/>
              <a:t>2</a:t>
            </a:r>
            <a:r>
              <a:rPr lang="en-US" sz="2000" dirty="0" smtClean="0"/>
              <a:t> + 1*10</a:t>
            </a:r>
            <a:r>
              <a:rPr lang="en-US" sz="2000" baseline="30000" dirty="0" smtClean="0"/>
              <a:t>3</a:t>
            </a:r>
            <a:r>
              <a:rPr lang="en-US" sz="2000" dirty="0" smtClean="0"/>
              <a:t>)) + (x*(1*10</a:t>
            </a:r>
            <a:r>
              <a:rPr lang="en-US" sz="2000" baseline="30000" dirty="0" smtClean="0"/>
              <a:t>0</a:t>
            </a:r>
            <a:r>
              <a:rPr lang="en-US" sz="2000" dirty="0" smtClean="0"/>
              <a:t> + 4*10</a:t>
            </a:r>
            <a:r>
              <a:rPr lang="en-US" sz="2000" baseline="30000" dirty="0" smtClean="0"/>
              <a:t>1</a:t>
            </a:r>
            <a:r>
              <a:rPr lang="en-US" sz="2000" dirty="0" smtClean="0"/>
              <a:t> + 2*10</a:t>
            </a:r>
            <a:r>
              <a:rPr lang="en-US" sz="2000" baseline="30000" dirty="0" smtClean="0"/>
              <a:t>2</a:t>
            </a:r>
            <a:r>
              <a:rPr lang="en-US" sz="2000" dirty="0" smtClean="0"/>
              <a:t>)) + (y*(4*10</a:t>
            </a:r>
            <a:r>
              <a:rPr lang="en-US" sz="2000" baseline="30000" dirty="0" smtClean="0"/>
              <a:t>0</a:t>
            </a:r>
            <a:r>
              <a:rPr lang="en-US" sz="2000" dirty="0" smtClean="0"/>
              <a:t> + 4*10</a:t>
            </a:r>
            <a:r>
              <a:rPr lang="en-US" sz="2000" baseline="30000" dirty="0" smtClean="0"/>
              <a:t>1</a:t>
            </a:r>
            <a:r>
              <a:rPr lang="en-US" sz="2000" dirty="0" smtClean="0"/>
              <a:t>)) + (z*(8*10</a:t>
            </a:r>
            <a:r>
              <a:rPr lang="en-US" sz="2000" baseline="30000" dirty="0" smtClean="0"/>
              <a:t>0</a:t>
            </a:r>
            <a:r>
              <a:rPr lang="en-US" sz="2000" dirty="0" smtClean="0"/>
              <a:t>))</a:t>
            </a:r>
          </a:p>
          <a:p>
            <a:r>
              <a:rPr lang="en-US" sz="2000" dirty="0" smtClean="0"/>
              <a:t>So let us rewrite it in a good way</a:t>
            </a:r>
          </a:p>
          <a:p>
            <a:r>
              <a:rPr lang="en-US" sz="2000" dirty="0" smtClean="0"/>
              <a:t>Sum = (</a:t>
            </a:r>
            <a:r>
              <a:rPr lang="en-US" sz="2000" dirty="0"/>
              <a:t>w*(</a:t>
            </a:r>
            <a:r>
              <a:rPr lang="en-US" sz="2000" dirty="0" smtClean="0"/>
              <a:t>2</a:t>
            </a:r>
            <a:r>
              <a:rPr lang="en-US" sz="2000" baseline="30000" dirty="0" smtClean="0"/>
              <a:t>0</a:t>
            </a:r>
            <a:r>
              <a:rPr lang="en-US" sz="2000" dirty="0" smtClean="0"/>
              <a:t>)*(11</a:t>
            </a:r>
            <a:r>
              <a:rPr lang="en-US" sz="2000" baseline="30000" dirty="0" smtClean="0"/>
              <a:t>3</a:t>
            </a:r>
            <a:r>
              <a:rPr lang="en-US" sz="2000" dirty="0" smtClean="0"/>
              <a:t>)) + (</a:t>
            </a:r>
            <a:r>
              <a:rPr lang="en-US" sz="2000" dirty="0"/>
              <a:t>x*(</a:t>
            </a:r>
            <a:r>
              <a:rPr lang="en-US" sz="2000" dirty="0" smtClean="0"/>
              <a:t>2</a:t>
            </a:r>
            <a:r>
              <a:rPr lang="en-US" sz="2000" baseline="30000" dirty="0"/>
              <a:t>1</a:t>
            </a:r>
            <a:r>
              <a:rPr lang="en-US" sz="2000" dirty="0" smtClean="0"/>
              <a:t>)*(11</a:t>
            </a:r>
            <a:r>
              <a:rPr lang="en-US" sz="2000" baseline="30000" dirty="0"/>
              <a:t>2</a:t>
            </a:r>
            <a:r>
              <a:rPr lang="en-US" sz="2000" dirty="0" smtClean="0"/>
              <a:t>)) + (</a:t>
            </a:r>
            <a:r>
              <a:rPr lang="en-US" sz="2000" dirty="0"/>
              <a:t>y*(</a:t>
            </a:r>
            <a:r>
              <a:rPr lang="en-US" sz="2000" dirty="0" smtClean="0"/>
              <a:t>2</a:t>
            </a:r>
            <a:r>
              <a:rPr lang="en-US" sz="2000" baseline="30000" dirty="0" smtClean="0"/>
              <a:t>2</a:t>
            </a:r>
            <a:r>
              <a:rPr lang="en-US" sz="2000" dirty="0" smtClean="0"/>
              <a:t>)*(11</a:t>
            </a:r>
            <a:r>
              <a:rPr lang="en-US" sz="2000" baseline="30000" dirty="0"/>
              <a:t>1</a:t>
            </a:r>
            <a:r>
              <a:rPr lang="en-US" sz="2000" dirty="0" smtClean="0"/>
              <a:t>)) + (z*(2</a:t>
            </a:r>
            <a:r>
              <a:rPr lang="en-US" sz="2000" baseline="30000" dirty="0" smtClean="0"/>
              <a:t>3</a:t>
            </a:r>
            <a:r>
              <a:rPr lang="en-US" sz="2000" dirty="0" smtClean="0"/>
              <a:t>)*(11</a:t>
            </a:r>
            <a:r>
              <a:rPr lang="en-US" sz="2000" baseline="30000" dirty="0" smtClean="0"/>
              <a:t>0</a:t>
            </a:r>
            <a:r>
              <a:rPr lang="en-US" sz="2000" dirty="0" smtClean="0"/>
              <a:t>))</a:t>
            </a:r>
            <a:endParaRPr lang="en-IN" sz="2000" dirty="0"/>
          </a:p>
        </p:txBody>
      </p:sp>
    </p:spTree>
    <p:extLst>
      <p:ext uri="{BB962C8B-B14F-4D97-AF65-F5344CB8AC3E}">
        <p14:creationId xmlns:p14="http://schemas.microsoft.com/office/powerpoint/2010/main" xmlns="" val="33307992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4</a:t>
            </a:r>
            <a:endParaRPr lang="en-IN" dirty="0"/>
          </a:p>
        </p:txBody>
      </p:sp>
      <p:sp>
        <p:nvSpPr>
          <p:cNvPr id="3" name="Content Placeholder 2"/>
          <p:cNvSpPr>
            <a:spLocks noGrp="1"/>
          </p:cNvSpPr>
          <p:nvPr>
            <p:ph sz="quarter" idx="1"/>
          </p:nvPr>
        </p:nvSpPr>
        <p:spPr/>
        <p:txBody>
          <a:bodyPr>
            <a:normAutofit fontScale="77500" lnSpcReduction="20000"/>
          </a:bodyPr>
          <a:lstStyle/>
          <a:p>
            <a:r>
              <a:rPr lang="en-US" dirty="0"/>
              <a:t>So the algorithm for string S of length N will be:</a:t>
            </a:r>
          </a:p>
          <a:p>
            <a:endParaRPr lang="en-US" dirty="0"/>
          </a:p>
          <a:p>
            <a:r>
              <a:rPr lang="en-US" dirty="0"/>
              <a:t>Preprocessing:</a:t>
            </a:r>
          </a:p>
          <a:p>
            <a:pPr lvl="1"/>
            <a:r>
              <a:rPr lang="en-US" dirty="0" err="1" smtClean="0">
                <a:solidFill>
                  <a:schemeClr val="tx1"/>
                </a:solidFill>
              </a:rPr>
              <a:t>Temp_two</a:t>
            </a:r>
            <a:r>
              <a:rPr lang="en-US" dirty="0" smtClean="0">
                <a:solidFill>
                  <a:schemeClr val="tx1"/>
                </a:solidFill>
              </a:rPr>
              <a:t> </a:t>
            </a:r>
            <a:r>
              <a:rPr lang="en-US" dirty="0">
                <a:solidFill>
                  <a:schemeClr val="tx1"/>
                </a:solidFill>
              </a:rPr>
              <a:t>&lt;- </a:t>
            </a:r>
            <a:r>
              <a:rPr lang="en-US" dirty="0" smtClean="0">
                <a:solidFill>
                  <a:schemeClr val="tx1"/>
                </a:solidFill>
              </a:rPr>
              <a:t>1 ; </a:t>
            </a:r>
            <a:r>
              <a:rPr lang="en-US" dirty="0" err="1" smtClean="0">
                <a:solidFill>
                  <a:schemeClr val="tx1"/>
                </a:solidFill>
              </a:rPr>
              <a:t>Temp_eleven</a:t>
            </a:r>
            <a:r>
              <a:rPr lang="en-US" dirty="0" smtClean="0">
                <a:solidFill>
                  <a:schemeClr val="tx1"/>
                </a:solidFill>
              </a:rPr>
              <a:t> &lt;- 1;</a:t>
            </a:r>
            <a:endParaRPr lang="en-US" dirty="0">
              <a:solidFill>
                <a:schemeClr val="tx1"/>
              </a:solidFill>
            </a:endParaRPr>
          </a:p>
          <a:p>
            <a:pPr lvl="1"/>
            <a:r>
              <a:rPr lang="en-US" dirty="0">
                <a:solidFill>
                  <a:schemeClr val="tx1"/>
                </a:solidFill>
              </a:rPr>
              <a:t>Mod &lt;- 1000000007</a:t>
            </a:r>
          </a:p>
          <a:p>
            <a:pPr lvl="1"/>
            <a:r>
              <a:rPr lang="en-US" dirty="0">
                <a:solidFill>
                  <a:schemeClr val="tx1"/>
                </a:solidFill>
              </a:rPr>
              <a:t>for i in 0 to  200000</a:t>
            </a:r>
          </a:p>
          <a:p>
            <a:pPr lvl="2"/>
            <a:r>
              <a:rPr lang="en-US" dirty="0" err="1" smtClean="0"/>
              <a:t>Pow_two</a:t>
            </a:r>
            <a:r>
              <a:rPr lang="en-US" dirty="0" smtClean="0"/>
              <a:t>[i</a:t>
            </a:r>
            <a:r>
              <a:rPr lang="en-US" dirty="0"/>
              <a:t>] &lt;- </a:t>
            </a:r>
            <a:r>
              <a:rPr lang="en-US" dirty="0" err="1" smtClean="0"/>
              <a:t>Temp_two</a:t>
            </a:r>
            <a:endParaRPr lang="en-US" dirty="0" smtClean="0"/>
          </a:p>
          <a:p>
            <a:pPr lvl="2"/>
            <a:r>
              <a:rPr lang="en-US" dirty="0" err="1" smtClean="0"/>
              <a:t>Pow_eleven</a:t>
            </a:r>
            <a:r>
              <a:rPr lang="en-US" dirty="0" smtClean="0"/>
              <a:t>[i] &lt;- </a:t>
            </a:r>
            <a:r>
              <a:rPr lang="en-US" dirty="0" err="1" smtClean="0"/>
              <a:t>Temp_eleven</a:t>
            </a:r>
            <a:endParaRPr lang="en-US" dirty="0"/>
          </a:p>
          <a:p>
            <a:pPr lvl="2"/>
            <a:r>
              <a:rPr lang="en-US" dirty="0" err="1" smtClean="0"/>
              <a:t>Temp_two</a:t>
            </a:r>
            <a:r>
              <a:rPr lang="en-US" dirty="0" smtClean="0"/>
              <a:t> </a:t>
            </a:r>
            <a:r>
              <a:rPr lang="en-US" dirty="0"/>
              <a:t>&lt;- ( Temp * 2</a:t>
            </a:r>
            <a:r>
              <a:rPr lang="en-US" dirty="0" smtClean="0"/>
              <a:t> </a:t>
            </a:r>
            <a:r>
              <a:rPr lang="en-US" dirty="0"/>
              <a:t>) % Mod</a:t>
            </a:r>
          </a:p>
          <a:p>
            <a:pPr lvl="2"/>
            <a:r>
              <a:rPr lang="en-US" dirty="0" err="1" smtClean="0"/>
              <a:t>Temp_eleven</a:t>
            </a:r>
            <a:r>
              <a:rPr lang="en-US" dirty="0" smtClean="0"/>
              <a:t> &lt;- (Temp * 11) % Mod </a:t>
            </a:r>
            <a:endParaRPr lang="en-US" dirty="0"/>
          </a:p>
          <a:p>
            <a:r>
              <a:rPr lang="en-US" dirty="0"/>
              <a:t>Main Algorithm</a:t>
            </a:r>
            <a:r>
              <a:rPr lang="en-US" dirty="0" smtClean="0"/>
              <a:t>:</a:t>
            </a:r>
            <a:endParaRPr lang="en-US" dirty="0">
              <a:solidFill>
                <a:schemeClr val="tx1"/>
              </a:solidFill>
            </a:endParaRPr>
          </a:p>
          <a:p>
            <a:pPr lvl="1"/>
            <a:r>
              <a:rPr lang="en-US" dirty="0" err="1">
                <a:solidFill>
                  <a:schemeClr val="tx1"/>
                </a:solidFill>
              </a:rPr>
              <a:t>Ans</a:t>
            </a:r>
            <a:r>
              <a:rPr lang="en-US" dirty="0">
                <a:solidFill>
                  <a:schemeClr val="tx1"/>
                </a:solidFill>
              </a:rPr>
              <a:t> &lt;- 0;</a:t>
            </a:r>
          </a:p>
          <a:p>
            <a:pPr lvl="1"/>
            <a:r>
              <a:rPr lang="en-US" dirty="0">
                <a:solidFill>
                  <a:schemeClr val="tx1"/>
                </a:solidFill>
              </a:rPr>
              <a:t>for i in 0 to n-1</a:t>
            </a:r>
          </a:p>
          <a:p>
            <a:pPr lvl="2"/>
            <a:r>
              <a:rPr lang="en-US" dirty="0" smtClean="0"/>
              <a:t>Temp </a:t>
            </a:r>
            <a:r>
              <a:rPr lang="en-US" dirty="0"/>
              <a:t>&lt;- </a:t>
            </a:r>
            <a:r>
              <a:rPr lang="en-US" dirty="0" smtClean="0"/>
              <a:t>( </a:t>
            </a:r>
            <a:r>
              <a:rPr lang="en-US" dirty="0" err="1" smtClean="0"/>
              <a:t>Pow_two</a:t>
            </a:r>
            <a:r>
              <a:rPr lang="en-US" dirty="0" smtClean="0"/>
              <a:t>[i] * </a:t>
            </a:r>
            <a:r>
              <a:rPr lang="en-US" dirty="0" err="1" smtClean="0"/>
              <a:t>Pow_eleven</a:t>
            </a:r>
            <a:r>
              <a:rPr lang="en-US" dirty="0" smtClean="0"/>
              <a:t>[n-i-i] ) % Mod</a:t>
            </a:r>
          </a:p>
          <a:p>
            <a:pPr lvl="2"/>
            <a:r>
              <a:rPr lang="en-US" dirty="0" smtClean="0"/>
              <a:t>Temp &lt;- ( S[i] * Temp ) % Mod</a:t>
            </a:r>
            <a:endParaRPr lang="en-US" dirty="0"/>
          </a:p>
          <a:p>
            <a:pPr lvl="2"/>
            <a:r>
              <a:rPr lang="en-US" dirty="0" err="1"/>
              <a:t>Ans</a:t>
            </a:r>
            <a:r>
              <a:rPr lang="en-US" dirty="0"/>
              <a:t> &lt;- ( </a:t>
            </a:r>
            <a:r>
              <a:rPr lang="en-US" dirty="0" err="1"/>
              <a:t>Ans</a:t>
            </a:r>
            <a:r>
              <a:rPr lang="en-US" dirty="0"/>
              <a:t> + </a:t>
            </a:r>
            <a:r>
              <a:rPr lang="en-US" dirty="0" smtClean="0"/>
              <a:t>Temp </a:t>
            </a:r>
            <a:r>
              <a:rPr lang="en-US" dirty="0"/>
              <a:t>)  %  Mod</a:t>
            </a:r>
          </a:p>
          <a:p>
            <a:pPr lvl="1"/>
            <a:r>
              <a:rPr lang="en-US" dirty="0">
                <a:solidFill>
                  <a:schemeClr val="tx1"/>
                </a:solidFill>
              </a:rPr>
              <a:t>Return </a:t>
            </a:r>
            <a:r>
              <a:rPr lang="en-US" dirty="0" err="1">
                <a:solidFill>
                  <a:schemeClr val="tx1"/>
                </a:solidFill>
              </a:rPr>
              <a:t>Ans</a:t>
            </a:r>
            <a:endParaRPr lang="en-US" dirty="0">
              <a:solidFill>
                <a:schemeClr val="tx1"/>
              </a:solidFill>
            </a:endParaRPr>
          </a:p>
          <a:p>
            <a:endParaRPr lang="en-IN" dirty="0"/>
          </a:p>
        </p:txBody>
      </p:sp>
    </p:spTree>
    <p:extLst>
      <p:ext uri="{BB962C8B-B14F-4D97-AF65-F5344CB8AC3E}">
        <p14:creationId xmlns:p14="http://schemas.microsoft.com/office/powerpoint/2010/main" xmlns="" val="6630714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5</a:t>
            </a:r>
            <a:endParaRPr lang="en-IN" dirty="0"/>
          </a:p>
        </p:txBody>
      </p:sp>
      <p:sp>
        <p:nvSpPr>
          <p:cNvPr id="3" name="Content Placeholder 2"/>
          <p:cNvSpPr>
            <a:spLocks noGrp="1"/>
          </p:cNvSpPr>
          <p:nvPr>
            <p:ph sz="quarter" idx="1"/>
          </p:nvPr>
        </p:nvSpPr>
        <p:spPr/>
        <p:txBody>
          <a:bodyPr>
            <a:normAutofit fontScale="92500" lnSpcReduction="20000"/>
          </a:bodyPr>
          <a:lstStyle/>
          <a:p>
            <a:r>
              <a:rPr lang="en-US" dirty="0" smtClean="0"/>
              <a:t>You are given a list of N numbers. You can obviously form 2</a:t>
            </a:r>
            <a:r>
              <a:rPr lang="en-US" baseline="30000" dirty="0" smtClean="0"/>
              <a:t>N</a:t>
            </a:r>
            <a:r>
              <a:rPr lang="en-US" dirty="0" smtClean="0"/>
              <a:t>-1 non empty sub-lists. Consider the sum of all sub-lists, let them be S1, S2, …, </a:t>
            </a:r>
            <a:r>
              <a:rPr lang="en-US" dirty="0" err="1" smtClean="0"/>
              <a:t>Sk</a:t>
            </a:r>
            <a:r>
              <a:rPr lang="en-US" dirty="0" smtClean="0"/>
              <a:t> ; where k=2</a:t>
            </a:r>
            <a:r>
              <a:rPr lang="en-US" baseline="30000" dirty="0" smtClean="0"/>
              <a:t>N</a:t>
            </a:r>
            <a:r>
              <a:rPr lang="en-US" dirty="0" smtClean="0"/>
              <a:t>-1.</a:t>
            </a:r>
            <a:r>
              <a:rPr lang="en-IN" dirty="0" smtClean="0"/>
              <a:t> Now you task is to return </a:t>
            </a:r>
            <a:r>
              <a:rPr lang="en-IN" dirty="0" err="1" smtClean="0"/>
              <a:t>special_sum</a:t>
            </a:r>
            <a:r>
              <a:rPr lang="en-IN" dirty="0" smtClean="0"/>
              <a:t> defined as </a:t>
            </a:r>
            <a:r>
              <a:rPr lang="el-GR" dirty="0" smtClean="0"/>
              <a:t>Σ</a:t>
            </a:r>
            <a:r>
              <a:rPr lang="en-US" dirty="0" smtClean="0"/>
              <a:t> 2</a:t>
            </a:r>
            <a:r>
              <a:rPr lang="en-US" baseline="30000" dirty="0" smtClean="0"/>
              <a:t>Si</a:t>
            </a:r>
            <a:r>
              <a:rPr lang="en-US" dirty="0" smtClean="0"/>
              <a:t> .</a:t>
            </a:r>
          </a:p>
          <a:p>
            <a:pPr fontAlgn="base"/>
            <a:r>
              <a:rPr lang="en-IN" b="1" dirty="0"/>
              <a:t>Input Format</a:t>
            </a:r>
            <a:r>
              <a:rPr lang="en-IN" dirty="0"/>
              <a:t/>
            </a:r>
            <a:br>
              <a:rPr lang="en-IN" dirty="0"/>
            </a:br>
            <a:r>
              <a:rPr lang="en-IN" dirty="0"/>
              <a:t>The first line contains an integer </a:t>
            </a:r>
            <a:r>
              <a:rPr lang="en-IN" i="1" dirty="0"/>
              <a:t>N</a:t>
            </a:r>
            <a:r>
              <a:rPr lang="en-IN" dirty="0"/>
              <a:t>, i.e., the size of list </a:t>
            </a:r>
            <a:r>
              <a:rPr lang="en-IN" i="1" dirty="0"/>
              <a:t>A</a:t>
            </a:r>
            <a:r>
              <a:rPr lang="en-IN" dirty="0"/>
              <a:t>.</a:t>
            </a:r>
            <a:br>
              <a:rPr lang="en-IN" dirty="0"/>
            </a:br>
            <a:r>
              <a:rPr lang="en-IN" dirty="0"/>
              <a:t>The next line will contain </a:t>
            </a:r>
            <a:r>
              <a:rPr lang="en-IN" i="1" dirty="0"/>
              <a:t>N</a:t>
            </a:r>
            <a:r>
              <a:rPr lang="en-IN" dirty="0"/>
              <a:t> integers, each representing an element of list </a:t>
            </a:r>
            <a:r>
              <a:rPr lang="en-IN" i="1" dirty="0"/>
              <a:t>A</a:t>
            </a:r>
            <a:r>
              <a:rPr lang="en-IN" dirty="0"/>
              <a:t>.</a:t>
            </a:r>
          </a:p>
          <a:p>
            <a:pPr fontAlgn="base"/>
            <a:r>
              <a:rPr lang="en-IN" b="1" dirty="0"/>
              <a:t>Output Format</a:t>
            </a:r>
            <a:r>
              <a:rPr lang="en-IN" dirty="0"/>
              <a:t/>
            </a:r>
            <a:br>
              <a:rPr lang="en-IN" dirty="0"/>
            </a:br>
            <a:r>
              <a:rPr lang="en-IN" dirty="0"/>
              <a:t>Print </a:t>
            </a:r>
            <a:r>
              <a:rPr lang="en-IN" dirty="0" err="1" smtClean="0"/>
              <a:t>special_sum</a:t>
            </a:r>
            <a:r>
              <a:rPr lang="en-IN" dirty="0"/>
              <a:t> </a:t>
            </a:r>
            <a:r>
              <a:rPr lang="en-IN" i="1" dirty="0"/>
              <a:t>modulo (10</a:t>
            </a:r>
            <a:r>
              <a:rPr lang="en-IN" i="1" baseline="30000" dirty="0"/>
              <a:t>9</a:t>
            </a:r>
            <a:r>
              <a:rPr lang="en-IN" i="1" dirty="0"/>
              <a:t> + 7)</a:t>
            </a:r>
            <a:r>
              <a:rPr lang="en-IN" dirty="0"/>
              <a:t>.</a:t>
            </a:r>
          </a:p>
          <a:p>
            <a:pPr fontAlgn="base"/>
            <a:r>
              <a:rPr lang="en-IN" b="1" dirty="0"/>
              <a:t>Constraints</a:t>
            </a:r>
            <a:r>
              <a:rPr lang="en-IN" dirty="0"/>
              <a:t/>
            </a:r>
            <a:br>
              <a:rPr lang="en-IN" dirty="0"/>
            </a:br>
            <a:r>
              <a:rPr lang="en-IN" dirty="0"/>
              <a:t>1 ≤ </a:t>
            </a:r>
            <a:r>
              <a:rPr lang="en-IN" i="1" dirty="0"/>
              <a:t>N</a:t>
            </a:r>
            <a:r>
              <a:rPr lang="en-IN" dirty="0"/>
              <a:t> ≤ 10</a:t>
            </a:r>
            <a:r>
              <a:rPr lang="en-IN" baseline="30000" dirty="0"/>
              <a:t>5</a:t>
            </a:r>
            <a:r>
              <a:rPr lang="en-IN" dirty="0"/>
              <a:t/>
            </a:r>
            <a:br>
              <a:rPr lang="en-IN" dirty="0"/>
            </a:br>
            <a:r>
              <a:rPr lang="en-IN" dirty="0"/>
              <a:t>0 ≤ </a:t>
            </a:r>
            <a:r>
              <a:rPr lang="en-IN" i="1" dirty="0" err="1"/>
              <a:t>a</a:t>
            </a:r>
            <a:r>
              <a:rPr lang="en-IN" i="1" baseline="-25000" dirty="0" err="1"/>
              <a:t>i</a:t>
            </a:r>
            <a:r>
              <a:rPr lang="en-IN" dirty="0"/>
              <a:t> ≤ 10</a:t>
            </a:r>
            <a:r>
              <a:rPr lang="en-IN" baseline="30000" dirty="0"/>
              <a:t>10</a:t>
            </a:r>
            <a:r>
              <a:rPr lang="en-IN" dirty="0"/>
              <a:t> , where </a:t>
            </a:r>
            <a:r>
              <a:rPr lang="en-IN" i="1" dirty="0"/>
              <a:t>i ∈ [1 .. N]</a:t>
            </a:r>
            <a:endParaRPr lang="en-IN" dirty="0"/>
          </a:p>
          <a:p>
            <a:endParaRPr lang="en-US" dirty="0" smtClean="0"/>
          </a:p>
        </p:txBody>
      </p:sp>
    </p:spTree>
    <p:extLst>
      <p:ext uri="{BB962C8B-B14F-4D97-AF65-F5344CB8AC3E}">
        <p14:creationId xmlns:p14="http://schemas.microsoft.com/office/powerpoint/2010/main" xmlns="" val="36347489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5</a:t>
            </a:r>
            <a:endParaRPr lang="en-IN" dirty="0"/>
          </a:p>
        </p:txBody>
      </p:sp>
      <p:sp>
        <p:nvSpPr>
          <p:cNvPr id="3" name="Content Placeholder 2"/>
          <p:cNvSpPr>
            <a:spLocks noGrp="1"/>
          </p:cNvSpPr>
          <p:nvPr>
            <p:ph sz="quarter" idx="1"/>
          </p:nvPr>
        </p:nvSpPr>
        <p:spPr/>
        <p:txBody>
          <a:bodyPr/>
          <a:lstStyle/>
          <a:p>
            <a:pPr fontAlgn="base"/>
            <a:r>
              <a:rPr lang="en-IN" dirty="0" smtClean="0"/>
              <a:t>Let us denote the </a:t>
            </a:r>
            <a:r>
              <a:rPr lang="en-IN" dirty="0" err="1" smtClean="0"/>
              <a:t>special_sum</a:t>
            </a:r>
            <a:r>
              <a:rPr lang="en-IN" dirty="0" smtClean="0"/>
              <a:t> of list A as</a:t>
            </a:r>
            <a:r>
              <a:rPr lang="en-IN" dirty="0"/>
              <a:t> </a:t>
            </a:r>
            <a:r>
              <a:rPr lang="en-IN" dirty="0" smtClean="0"/>
              <a:t>f(A). </a:t>
            </a:r>
          </a:p>
          <a:p>
            <a:pPr fontAlgn="base"/>
            <a:r>
              <a:rPr lang="en-IN" dirty="0" smtClean="0"/>
              <a:t>We know f</a:t>
            </a:r>
            <a:r>
              <a:rPr lang="en-IN" dirty="0"/>
              <a:t>(∅)=</a:t>
            </a:r>
            <a:r>
              <a:rPr lang="en-IN" dirty="0" smtClean="0"/>
              <a:t>1.</a:t>
            </a:r>
            <a:endParaRPr lang="en-IN" dirty="0"/>
          </a:p>
          <a:p>
            <a:pPr fontAlgn="base"/>
            <a:r>
              <a:rPr lang="en-IN" dirty="0" smtClean="0"/>
              <a:t>If</a:t>
            </a:r>
            <a:r>
              <a:rPr lang="en-IN" dirty="0"/>
              <a:t> </a:t>
            </a:r>
            <a:r>
              <a:rPr lang="en-IN" dirty="0" smtClean="0"/>
              <a:t>S’ = S</a:t>
            </a:r>
            <a:r>
              <a:rPr lang="en-IN" dirty="0"/>
              <a:t>∖{x} for some </a:t>
            </a:r>
            <a:r>
              <a:rPr lang="en-IN" dirty="0" smtClean="0"/>
              <a:t>x ∈ S</a:t>
            </a:r>
            <a:r>
              <a:rPr lang="en-IN" dirty="0"/>
              <a:t>, </a:t>
            </a:r>
            <a:r>
              <a:rPr lang="en-IN" dirty="0" smtClean="0"/>
              <a:t>then f(S) = f(S</a:t>
            </a:r>
            <a:r>
              <a:rPr lang="en-IN" dirty="0"/>
              <a:t>′)⋅(</a:t>
            </a:r>
            <a:r>
              <a:rPr lang="en-IN" dirty="0" smtClean="0"/>
              <a:t>1+2</a:t>
            </a:r>
            <a:r>
              <a:rPr lang="en-IN" baseline="30000" dirty="0" smtClean="0"/>
              <a:t>x</a:t>
            </a:r>
            <a:r>
              <a:rPr lang="en-IN" dirty="0" smtClean="0"/>
              <a:t>) because </a:t>
            </a:r>
            <a:r>
              <a:rPr lang="en-IN" dirty="0"/>
              <a:t>the subsets of S can be partitioned into those not containing x (giving f(S′)) and those containing x (where each c</a:t>
            </a:r>
            <a:r>
              <a:rPr lang="en-IN" dirty="0" smtClean="0"/>
              <a:t>orresponding </a:t>
            </a:r>
            <a:r>
              <a:rPr lang="en-IN" dirty="0"/>
              <a:t>summand is multiplied by 2</a:t>
            </a:r>
            <a:r>
              <a:rPr lang="en-IN" baseline="30000" dirty="0"/>
              <a:t>x</a:t>
            </a:r>
            <a:r>
              <a:rPr lang="en-IN" dirty="0"/>
              <a:t>). Therefore, one readily sees </a:t>
            </a:r>
            <a:r>
              <a:rPr lang="en-IN" dirty="0" smtClean="0"/>
              <a:t>that</a:t>
            </a:r>
          </a:p>
          <a:p>
            <a:pPr marL="0" indent="0" fontAlgn="base">
              <a:buNone/>
            </a:pPr>
            <a:r>
              <a:rPr lang="en-IN" dirty="0" smtClean="0"/>
              <a:t>			</a:t>
            </a:r>
          </a:p>
          <a:p>
            <a:pPr marL="0" indent="0" fontAlgn="base">
              <a:buNone/>
            </a:pPr>
            <a:r>
              <a:rPr lang="en-IN" dirty="0"/>
              <a:t>	</a:t>
            </a:r>
            <a:r>
              <a:rPr lang="en-IN" dirty="0" smtClean="0"/>
              <a:t>		f(S) = ∏</a:t>
            </a:r>
            <a:r>
              <a:rPr lang="en-IN" baseline="-25000" dirty="0" err="1"/>
              <a:t>x∈</a:t>
            </a:r>
            <a:r>
              <a:rPr lang="en-IN" baseline="-25000" dirty="0" err="1" smtClean="0"/>
              <a:t>S</a:t>
            </a:r>
            <a:r>
              <a:rPr lang="en-IN" dirty="0" smtClean="0"/>
              <a:t>(1+2</a:t>
            </a:r>
            <a:r>
              <a:rPr lang="en-IN" baseline="30000" dirty="0" smtClean="0"/>
              <a:t>x</a:t>
            </a:r>
            <a:r>
              <a:rPr lang="en-IN" dirty="0" smtClean="0"/>
              <a:t>).</a:t>
            </a:r>
            <a:r>
              <a:rPr lang="en-IN" dirty="0"/>
              <a:t/>
            </a:r>
            <a:br>
              <a:rPr lang="en-IN" dirty="0"/>
            </a:br>
            <a:endParaRPr lang="en-IN" dirty="0"/>
          </a:p>
        </p:txBody>
      </p:sp>
    </p:spTree>
    <p:extLst>
      <p:ext uri="{BB962C8B-B14F-4D97-AF65-F5344CB8AC3E}">
        <p14:creationId xmlns:p14="http://schemas.microsoft.com/office/powerpoint/2010/main" xmlns="" val="28919138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6</a:t>
            </a:r>
            <a:endParaRPr lang="en-IN" dirty="0"/>
          </a:p>
        </p:txBody>
      </p:sp>
      <p:sp>
        <p:nvSpPr>
          <p:cNvPr id="3" name="Content Placeholder 2"/>
          <p:cNvSpPr>
            <a:spLocks noGrp="1"/>
          </p:cNvSpPr>
          <p:nvPr>
            <p:ph sz="quarter" idx="1"/>
          </p:nvPr>
        </p:nvSpPr>
        <p:spPr/>
        <p:txBody>
          <a:bodyPr>
            <a:normAutofit fontScale="85000" lnSpcReduction="20000"/>
          </a:bodyPr>
          <a:lstStyle/>
          <a:p>
            <a:r>
              <a:rPr lang="en-IN" dirty="0" smtClean="0"/>
              <a:t>Suppose you are given </a:t>
            </a:r>
            <a:r>
              <a:rPr lang="en-IN" dirty="0"/>
              <a:t>a list of all numbers starting from 1 in binary format, the list would be like 1,10,11,100,... and so </a:t>
            </a:r>
            <a:r>
              <a:rPr lang="en-IN" dirty="0" smtClean="0"/>
              <a:t>on, from which we remove </a:t>
            </a:r>
            <a:r>
              <a:rPr lang="en-IN" dirty="0"/>
              <a:t>any pattern having </a:t>
            </a:r>
            <a:r>
              <a:rPr lang="en-IN" dirty="0" err="1"/>
              <a:t>atleast</a:t>
            </a:r>
            <a:r>
              <a:rPr lang="en-IN" dirty="0"/>
              <a:t> two consecutive ones and prepare a new list. The new list will be like 1,10,100,101,... and so on</a:t>
            </a:r>
            <a:r>
              <a:rPr lang="en-IN" dirty="0" smtClean="0"/>
              <a:t>. Now if a value N is given you must return the value of the N</a:t>
            </a:r>
            <a:r>
              <a:rPr lang="en-IN" baseline="30000" dirty="0" smtClean="0"/>
              <a:t>th</a:t>
            </a:r>
            <a:r>
              <a:rPr lang="en-IN" dirty="0" smtClean="0"/>
              <a:t> element of the list.</a:t>
            </a:r>
          </a:p>
          <a:p>
            <a:r>
              <a:rPr lang="en-IN" b="1" dirty="0" smtClean="0"/>
              <a:t>Input Format                                                                                   </a:t>
            </a:r>
            <a:r>
              <a:rPr lang="en-IN" dirty="0" smtClean="0"/>
              <a:t>The </a:t>
            </a:r>
            <a:r>
              <a:rPr lang="en-IN" dirty="0"/>
              <a:t>first line contains T(&lt;=1000) test cases. The next T </a:t>
            </a:r>
            <a:r>
              <a:rPr lang="en-IN" dirty="0" smtClean="0"/>
              <a:t>  lines </a:t>
            </a:r>
            <a:r>
              <a:rPr lang="en-IN" dirty="0"/>
              <a:t>each contain one integer N(&lt;=10^15) </a:t>
            </a:r>
            <a:r>
              <a:rPr lang="en-IN" dirty="0" smtClean="0"/>
              <a:t>.</a:t>
            </a:r>
          </a:p>
          <a:p>
            <a:r>
              <a:rPr lang="en-IN" b="1" dirty="0" smtClean="0"/>
              <a:t>Output Format							  </a:t>
            </a:r>
            <a:r>
              <a:rPr lang="en-IN" dirty="0" smtClean="0"/>
              <a:t>Output </a:t>
            </a:r>
            <a:r>
              <a:rPr lang="en-IN" dirty="0"/>
              <a:t>T lines each containing the required answer</a:t>
            </a:r>
            <a:r>
              <a:rPr lang="en-IN" dirty="0" smtClean="0"/>
              <a:t>.</a:t>
            </a:r>
          </a:p>
          <a:p>
            <a:r>
              <a:rPr lang="en-US" b="1" dirty="0" smtClean="0"/>
              <a:t>Constraints							  </a:t>
            </a:r>
            <a:r>
              <a:rPr lang="en-US" i="1" dirty="0" smtClean="0"/>
              <a:t>T &lt;= 10</a:t>
            </a:r>
            <a:r>
              <a:rPr lang="en-US" i="1" baseline="30000" dirty="0" smtClean="0"/>
              <a:t>3				</a:t>
            </a:r>
            <a:r>
              <a:rPr lang="en-US" i="1" dirty="0" smtClean="0"/>
              <a:t>				 N &lt;= 10</a:t>
            </a:r>
            <a:r>
              <a:rPr lang="en-US" i="1" baseline="30000" dirty="0" smtClean="0"/>
              <a:t>15</a:t>
            </a:r>
            <a:endParaRPr lang="en-IN" b="1" i="1" baseline="30000" dirty="0"/>
          </a:p>
          <a:p>
            <a:endParaRPr lang="en-IN" dirty="0"/>
          </a:p>
        </p:txBody>
      </p:sp>
    </p:spTree>
    <p:extLst>
      <p:ext uri="{BB962C8B-B14F-4D97-AF65-F5344CB8AC3E}">
        <p14:creationId xmlns:p14="http://schemas.microsoft.com/office/powerpoint/2010/main" xmlns="" val="2984074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6</a:t>
            </a:r>
            <a:endParaRPr lang="en-IN" dirty="0"/>
          </a:p>
        </p:txBody>
      </p:sp>
      <p:sp>
        <p:nvSpPr>
          <p:cNvPr id="3" name="Content Placeholder 2"/>
          <p:cNvSpPr>
            <a:spLocks noGrp="1"/>
          </p:cNvSpPr>
          <p:nvPr>
            <p:ph sz="quarter" idx="1"/>
          </p:nvPr>
        </p:nvSpPr>
        <p:spPr/>
        <p:txBody>
          <a:bodyPr/>
          <a:lstStyle/>
          <a:p>
            <a:r>
              <a:rPr lang="en-US" dirty="0" smtClean="0"/>
              <a:t>This problem is solved by just writing the value of N in </a:t>
            </a:r>
            <a:r>
              <a:rPr lang="en-US" i="1" dirty="0" smtClean="0"/>
              <a:t>‘Fibonacci base’</a:t>
            </a:r>
            <a:r>
              <a:rPr lang="en-US" dirty="0" smtClean="0"/>
              <a:t>.</a:t>
            </a:r>
            <a:endParaRPr lang="en-IN" dirty="0" smtClean="0"/>
          </a:p>
          <a:p>
            <a:r>
              <a:rPr lang="en-US" dirty="0" smtClean="0"/>
              <a:t>How to evaluate Fibonacci base?</a:t>
            </a:r>
          </a:p>
          <a:p>
            <a:pPr lvl="1"/>
            <a:r>
              <a:rPr lang="en-US" dirty="0" smtClean="0">
                <a:solidFill>
                  <a:schemeClr val="tx1"/>
                </a:solidFill>
              </a:rPr>
              <a:t>Find the nearest Fibonacci number(F) less than equal to  N.</a:t>
            </a:r>
          </a:p>
          <a:p>
            <a:pPr lvl="1"/>
            <a:r>
              <a:rPr lang="en-US" dirty="0" smtClean="0">
                <a:solidFill>
                  <a:schemeClr val="tx1"/>
                </a:solidFill>
              </a:rPr>
              <a:t>Subtract f from N and write 1(MSB of output).</a:t>
            </a:r>
          </a:p>
          <a:p>
            <a:pPr lvl="1"/>
            <a:r>
              <a:rPr lang="en-US" dirty="0" smtClean="0">
                <a:solidFill>
                  <a:schemeClr val="tx1"/>
                </a:solidFill>
              </a:rPr>
              <a:t>Now check for the lower Fibonacci number, if it is greater than N then print 0 as that bit, else print 1 and reduce the N by the Fibonacci number.</a:t>
            </a:r>
          </a:p>
          <a:p>
            <a:pPr lvl="1"/>
            <a:r>
              <a:rPr lang="en-US" dirty="0" smtClean="0">
                <a:solidFill>
                  <a:schemeClr val="tx1"/>
                </a:solidFill>
              </a:rPr>
              <a:t>Repeat the above step till all Fibonacci numbers less than F are used.</a:t>
            </a:r>
          </a:p>
        </p:txBody>
      </p:sp>
    </p:spTree>
    <p:extLst>
      <p:ext uri="{BB962C8B-B14F-4D97-AF65-F5344CB8AC3E}">
        <p14:creationId xmlns:p14="http://schemas.microsoft.com/office/powerpoint/2010/main" xmlns="" val="17268700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7</a:t>
            </a:r>
            <a:endParaRPr lang="en-IN" dirty="0"/>
          </a:p>
        </p:txBody>
      </p:sp>
      <p:sp>
        <p:nvSpPr>
          <p:cNvPr id="3" name="Content Placeholder 2"/>
          <p:cNvSpPr>
            <a:spLocks noGrp="1"/>
          </p:cNvSpPr>
          <p:nvPr>
            <p:ph sz="quarter" idx="1"/>
          </p:nvPr>
        </p:nvSpPr>
        <p:spPr/>
        <p:txBody>
          <a:bodyPr/>
          <a:lstStyle/>
          <a:p>
            <a:r>
              <a:rPr lang="en-US" dirty="0" smtClean="0"/>
              <a:t>Given a number N, you must return the N</a:t>
            </a:r>
            <a:r>
              <a:rPr lang="en-US" baseline="30000" dirty="0" smtClean="0"/>
              <a:t>th</a:t>
            </a:r>
            <a:r>
              <a:rPr lang="en-US" dirty="0" smtClean="0"/>
              <a:t> Fibonacci number.</a:t>
            </a:r>
          </a:p>
          <a:p>
            <a:r>
              <a:rPr lang="en-IN" b="1" dirty="0"/>
              <a:t>Input Format                                                                                   </a:t>
            </a:r>
            <a:r>
              <a:rPr lang="en-IN" dirty="0" smtClean="0"/>
              <a:t>One integer N.</a:t>
            </a:r>
            <a:endParaRPr lang="en-IN" dirty="0"/>
          </a:p>
          <a:p>
            <a:r>
              <a:rPr lang="en-IN" b="1" dirty="0"/>
              <a:t>Output Format			</a:t>
            </a:r>
            <a:r>
              <a:rPr lang="en-IN" b="1" dirty="0" smtClean="0"/>
              <a:t>                     </a:t>
            </a:r>
            <a:r>
              <a:rPr lang="en-IN" dirty="0" smtClean="0"/>
              <a:t>Output N</a:t>
            </a:r>
            <a:r>
              <a:rPr lang="en-IN" baseline="30000" dirty="0" smtClean="0"/>
              <a:t>th</a:t>
            </a:r>
            <a:r>
              <a:rPr lang="en-IN" dirty="0" smtClean="0"/>
              <a:t> Fibonacci number modulo </a:t>
            </a:r>
            <a:r>
              <a:rPr lang="en-IN" i="1" dirty="0"/>
              <a:t>10</a:t>
            </a:r>
            <a:r>
              <a:rPr lang="en-IN" i="1" baseline="30000" dirty="0"/>
              <a:t>9</a:t>
            </a:r>
            <a:r>
              <a:rPr lang="en-IN" i="1" dirty="0"/>
              <a:t> </a:t>
            </a:r>
            <a:r>
              <a:rPr lang="en-IN" i="1" dirty="0" smtClean="0"/>
              <a:t>+7</a:t>
            </a:r>
          </a:p>
          <a:p>
            <a:r>
              <a:rPr lang="en-US" b="1" dirty="0" smtClean="0"/>
              <a:t>Constraints</a:t>
            </a:r>
            <a:r>
              <a:rPr lang="en-US" dirty="0" smtClean="0"/>
              <a:t>					</a:t>
            </a:r>
            <a:r>
              <a:rPr lang="en-US" dirty="0"/>
              <a:t> </a:t>
            </a:r>
            <a:r>
              <a:rPr lang="en-US" dirty="0" smtClean="0"/>
              <a:t>       </a:t>
            </a:r>
            <a:r>
              <a:rPr lang="en-US" i="1" dirty="0" smtClean="0"/>
              <a:t>N&lt;=10</a:t>
            </a:r>
            <a:r>
              <a:rPr lang="en-US" i="1" baseline="30000" dirty="0" smtClean="0"/>
              <a:t>12</a:t>
            </a:r>
            <a:endParaRPr lang="en-IN" i="1" baseline="30000" dirty="0"/>
          </a:p>
        </p:txBody>
      </p:sp>
    </p:spTree>
    <p:extLst>
      <p:ext uri="{BB962C8B-B14F-4D97-AF65-F5344CB8AC3E}">
        <p14:creationId xmlns:p14="http://schemas.microsoft.com/office/powerpoint/2010/main" xmlns="" val="16148841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7</a:t>
            </a:r>
            <a:endParaRPr lang="en-IN" dirty="0"/>
          </a:p>
        </p:txBody>
      </p:sp>
      <p:sp>
        <p:nvSpPr>
          <p:cNvPr id="3" name="Content Placeholder 2"/>
          <p:cNvSpPr>
            <a:spLocks noGrp="1"/>
          </p:cNvSpPr>
          <p:nvPr>
            <p:ph sz="quarter" idx="1"/>
          </p:nvPr>
        </p:nvSpPr>
        <p:spPr/>
        <p:txBody>
          <a:bodyPr/>
          <a:lstStyle/>
          <a:p>
            <a:r>
              <a:rPr lang="en-US" dirty="0" smtClean="0"/>
              <a:t>Let us first look at technique of using exponentiation to find A</a:t>
            </a:r>
            <a:r>
              <a:rPr lang="en-US" baseline="30000" dirty="0" smtClean="0"/>
              <a:t>N</a:t>
            </a:r>
            <a:r>
              <a:rPr lang="en-US" dirty="0" smtClean="0"/>
              <a:t> in log(N) time, where A and N are integers.</a:t>
            </a:r>
          </a:p>
          <a:p>
            <a:r>
              <a:rPr lang="en-US" dirty="0" smtClean="0"/>
              <a:t>Power(A,N):</a:t>
            </a:r>
          </a:p>
          <a:p>
            <a:pPr lvl="1"/>
            <a:r>
              <a:rPr lang="en-IN" dirty="0">
                <a:solidFill>
                  <a:schemeClr val="tx1"/>
                </a:solidFill>
              </a:rPr>
              <a:t>R</a:t>
            </a:r>
            <a:r>
              <a:rPr lang="en-IN" dirty="0" smtClean="0">
                <a:solidFill>
                  <a:schemeClr val="tx1"/>
                </a:solidFill>
              </a:rPr>
              <a:t>esult &lt;- 1</a:t>
            </a:r>
            <a:endParaRPr lang="en-IN" dirty="0">
              <a:solidFill>
                <a:schemeClr val="tx1"/>
              </a:solidFill>
            </a:endParaRPr>
          </a:p>
          <a:p>
            <a:pPr lvl="1"/>
            <a:r>
              <a:rPr lang="en-IN" dirty="0" smtClean="0">
                <a:solidFill>
                  <a:schemeClr val="tx1"/>
                </a:solidFill>
              </a:rPr>
              <a:t>while (N) </a:t>
            </a:r>
          </a:p>
          <a:p>
            <a:pPr lvl="2"/>
            <a:r>
              <a:rPr lang="en-IN" dirty="0" smtClean="0"/>
              <a:t> </a:t>
            </a:r>
            <a:r>
              <a:rPr lang="en-IN" dirty="0"/>
              <a:t>if </a:t>
            </a:r>
            <a:r>
              <a:rPr lang="en-IN" dirty="0" smtClean="0"/>
              <a:t>(N%2 == 1) </a:t>
            </a:r>
          </a:p>
          <a:p>
            <a:pPr lvl="3"/>
            <a:r>
              <a:rPr lang="en-IN" dirty="0">
                <a:solidFill>
                  <a:schemeClr val="tx1"/>
                </a:solidFill>
              </a:rPr>
              <a:t>R</a:t>
            </a:r>
            <a:r>
              <a:rPr lang="en-IN" dirty="0" smtClean="0">
                <a:solidFill>
                  <a:schemeClr val="tx1"/>
                </a:solidFill>
              </a:rPr>
              <a:t>esult </a:t>
            </a:r>
            <a:r>
              <a:rPr lang="en-IN" dirty="0">
                <a:solidFill>
                  <a:schemeClr val="tx1"/>
                </a:solidFill>
              </a:rPr>
              <a:t>*= A</a:t>
            </a:r>
            <a:endParaRPr lang="en-IN" dirty="0" smtClean="0">
              <a:solidFill>
                <a:schemeClr val="tx1"/>
              </a:solidFill>
            </a:endParaRPr>
          </a:p>
          <a:p>
            <a:pPr lvl="2"/>
            <a:r>
              <a:rPr lang="en-IN" dirty="0" smtClean="0"/>
              <a:t> N = N / 2 </a:t>
            </a:r>
          </a:p>
          <a:p>
            <a:pPr lvl="2"/>
            <a:r>
              <a:rPr lang="en-IN" dirty="0"/>
              <a:t>A</a:t>
            </a:r>
            <a:r>
              <a:rPr lang="en-IN" dirty="0" smtClean="0"/>
              <a:t> = A * A </a:t>
            </a:r>
          </a:p>
          <a:p>
            <a:pPr lvl="1"/>
            <a:r>
              <a:rPr lang="en-IN" dirty="0" smtClean="0">
                <a:solidFill>
                  <a:schemeClr val="tx1"/>
                </a:solidFill>
              </a:rPr>
              <a:t>return </a:t>
            </a:r>
            <a:r>
              <a:rPr lang="en-IN" dirty="0">
                <a:solidFill>
                  <a:schemeClr val="tx1"/>
                </a:solidFill>
              </a:rPr>
              <a:t>R</a:t>
            </a:r>
            <a:r>
              <a:rPr lang="en-IN" dirty="0" smtClean="0">
                <a:solidFill>
                  <a:schemeClr val="tx1"/>
                </a:solidFill>
              </a:rPr>
              <a:t>esult</a:t>
            </a:r>
            <a:r>
              <a:rPr lang="en-IN" dirty="0">
                <a:solidFill>
                  <a:schemeClr val="tx1"/>
                </a:solidFill>
              </a:rPr>
              <a:t>;</a:t>
            </a:r>
          </a:p>
        </p:txBody>
      </p:sp>
    </p:spTree>
    <p:extLst>
      <p:ext uri="{BB962C8B-B14F-4D97-AF65-F5344CB8AC3E}">
        <p14:creationId xmlns:p14="http://schemas.microsoft.com/office/powerpoint/2010/main" xmlns="" val="26275108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7</a:t>
            </a:r>
            <a:endParaRPr lang="en-IN" dirty="0"/>
          </a:p>
        </p:txBody>
      </p:sp>
      <p:sp>
        <p:nvSpPr>
          <p:cNvPr id="3" name="Content Placeholder 2"/>
          <p:cNvSpPr>
            <a:spLocks noGrp="1"/>
          </p:cNvSpPr>
          <p:nvPr>
            <p:ph sz="quarter" idx="1"/>
          </p:nvPr>
        </p:nvSpPr>
        <p:spPr/>
        <p:txBody>
          <a:bodyPr>
            <a:normAutofit lnSpcReduction="10000"/>
          </a:bodyPr>
          <a:lstStyle/>
          <a:p>
            <a:r>
              <a:rPr lang="en-US" dirty="0" smtClean="0"/>
              <a:t>We will use matrix exponentiation to find the N</a:t>
            </a:r>
            <a:r>
              <a:rPr lang="en-US" baseline="30000" dirty="0" smtClean="0"/>
              <a:t>th</a:t>
            </a:r>
            <a:r>
              <a:rPr lang="en-US" dirty="0" smtClean="0"/>
              <a:t> Fibonacci number.</a:t>
            </a:r>
          </a:p>
          <a:p>
            <a:r>
              <a:rPr lang="en-US" dirty="0" smtClean="0"/>
              <a:t>Consider the following 2 x 2 matrix</a:t>
            </a:r>
            <a:r>
              <a:rPr lang="en-IN" dirty="0" smtClean="0"/>
              <a:t>:</a:t>
            </a:r>
            <a:endParaRPr lang="en-US" dirty="0"/>
          </a:p>
          <a:p>
            <a:pPr marL="0" indent="0">
              <a:buNone/>
            </a:pPr>
            <a:r>
              <a:rPr lang="en-US" dirty="0" smtClean="0"/>
              <a:t>	</a:t>
            </a:r>
          </a:p>
          <a:p>
            <a:pPr marL="0" indent="0">
              <a:buNone/>
            </a:pPr>
            <a:r>
              <a:rPr lang="en-US" dirty="0" smtClean="0"/>
              <a:t>	A=	 </a:t>
            </a:r>
          </a:p>
          <a:p>
            <a:pPr marL="0" indent="0">
              <a:buNone/>
            </a:pPr>
            <a:endParaRPr lang="en-US" dirty="0"/>
          </a:p>
          <a:p>
            <a:r>
              <a:rPr lang="en-US" dirty="0" smtClean="0"/>
              <a:t>The N</a:t>
            </a:r>
            <a:r>
              <a:rPr lang="en-US" baseline="30000" dirty="0" smtClean="0"/>
              <a:t>th</a:t>
            </a:r>
            <a:r>
              <a:rPr lang="en-US" dirty="0" smtClean="0"/>
              <a:t> Fibonacci number, denoted by F</a:t>
            </a:r>
            <a:r>
              <a:rPr lang="en-US" baseline="-25000" dirty="0"/>
              <a:t>N</a:t>
            </a:r>
            <a:r>
              <a:rPr lang="en-US" dirty="0" smtClean="0"/>
              <a:t> can be calculated as:</a:t>
            </a:r>
            <a:endParaRPr lang="en-IN" dirty="0"/>
          </a:p>
          <a:p>
            <a:pPr marL="0" indent="0">
              <a:buNone/>
            </a:pPr>
            <a:r>
              <a:rPr lang="en-US" dirty="0" smtClean="0"/>
              <a:t>	</a:t>
            </a:r>
          </a:p>
          <a:p>
            <a:pPr marL="0" indent="0">
              <a:buNone/>
            </a:pPr>
            <a:r>
              <a:rPr lang="en-US" dirty="0"/>
              <a:t>	 A</a:t>
            </a:r>
            <a:r>
              <a:rPr lang="en-US" baseline="30000" dirty="0"/>
              <a:t>N</a:t>
            </a:r>
            <a:r>
              <a:rPr lang="en-US" baseline="30000" dirty="0" smtClean="0"/>
              <a:t> = </a:t>
            </a:r>
          </a:p>
        </p:txBody>
      </p:sp>
      <p:grpSp>
        <p:nvGrpSpPr>
          <p:cNvPr id="6" name="Group 5"/>
          <p:cNvGrpSpPr/>
          <p:nvPr/>
        </p:nvGrpSpPr>
        <p:grpSpPr>
          <a:xfrm>
            <a:off x="1865166" y="3067863"/>
            <a:ext cx="902278" cy="1004455"/>
            <a:chOff x="1865166" y="3262745"/>
            <a:chExt cx="902278" cy="1004455"/>
          </a:xfrm>
        </p:grpSpPr>
        <p:sp>
          <p:nvSpPr>
            <p:cNvPr id="4" name="Double Bracket 3"/>
            <p:cNvSpPr/>
            <p:nvPr/>
          </p:nvSpPr>
          <p:spPr>
            <a:xfrm>
              <a:off x="1865166" y="3262745"/>
              <a:ext cx="902278" cy="1004455"/>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5" name="TextBox 4"/>
            <p:cNvSpPr txBox="1"/>
            <p:nvPr/>
          </p:nvSpPr>
          <p:spPr>
            <a:xfrm>
              <a:off x="2005444" y="3276600"/>
              <a:ext cx="762000" cy="923330"/>
            </a:xfrm>
            <a:prstGeom prst="rect">
              <a:avLst/>
            </a:prstGeom>
            <a:noFill/>
          </p:spPr>
          <p:txBody>
            <a:bodyPr wrap="square" rtlCol="0">
              <a:spAutoFit/>
            </a:bodyPr>
            <a:lstStyle/>
            <a:p>
              <a:r>
                <a:rPr lang="en-US" sz="2700" dirty="0" smtClean="0"/>
                <a:t>1  1</a:t>
              </a:r>
            </a:p>
            <a:p>
              <a:r>
                <a:rPr lang="en-US" sz="2700" dirty="0"/>
                <a:t>1</a:t>
              </a:r>
              <a:r>
                <a:rPr lang="en-US" sz="2700" dirty="0" smtClean="0"/>
                <a:t>  </a:t>
              </a:r>
              <a:r>
                <a:rPr lang="en-US" sz="2700" dirty="0"/>
                <a:t>0</a:t>
              </a:r>
              <a:endParaRPr lang="en-IN" sz="2700" dirty="0"/>
            </a:p>
          </p:txBody>
        </p:sp>
      </p:grpSp>
      <p:grpSp>
        <p:nvGrpSpPr>
          <p:cNvPr id="7" name="Group 6"/>
          <p:cNvGrpSpPr/>
          <p:nvPr/>
        </p:nvGrpSpPr>
        <p:grpSpPr>
          <a:xfrm>
            <a:off x="2005444" y="5105400"/>
            <a:ext cx="2033156" cy="1004455"/>
            <a:chOff x="1865166" y="3262745"/>
            <a:chExt cx="902278" cy="1004455"/>
          </a:xfrm>
        </p:grpSpPr>
        <p:sp>
          <p:nvSpPr>
            <p:cNvPr id="8" name="Double Bracket 7"/>
            <p:cNvSpPr/>
            <p:nvPr/>
          </p:nvSpPr>
          <p:spPr>
            <a:xfrm>
              <a:off x="1865166" y="3262745"/>
              <a:ext cx="902278" cy="1004455"/>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9" name="TextBox 8"/>
            <p:cNvSpPr txBox="1"/>
            <p:nvPr/>
          </p:nvSpPr>
          <p:spPr>
            <a:xfrm>
              <a:off x="2005444" y="3276600"/>
              <a:ext cx="762000" cy="923330"/>
            </a:xfrm>
            <a:prstGeom prst="rect">
              <a:avLst/>
            </a:prstGeom>
            <a:noFill/>
          </p:spPr>
          <p:txBody>
            <a:bodyPr wrap="square" rtlCol="0">
              <a:spAutoFit/>
            </a:bodyPr>
            <a:lstStyle/>
            <a:p>
              <a:r>
                <a:rPr lang="en-US" sz="2700" dirty="0" smtClean="0"/>
                <a:t>F</a:t>
              </a:r>
              <a:r>
                <a:rPr lang="en-US" sz="2700" baseline="-25000" dirty="0"/>
                <a:t>N</a:t>
              </a:r>
              <a:r>
                <a:rPr lang="en-US" sz="2700" baseline="-25000" dirty="0" smtClean="0"/>
                <a:t>+1</a:t>
              </a:r>
              <a:r>
                <a:rPr lang="en-US" sz="2700" dirty="0" smtClean="0"/>
                <a:t>  F</a:t>
              </a:r>
              <a:r>
                <a:rPr lang="en-US" sz="2700" baseline="-25000" dirty="0" smtClean="0"/>
                <a:t>N</a:t>
              </a:r>
            </a:p>
            <a:p>
              <a:r>
                <a:rPr lang="en-US" sz="2700" smtClean="0"/>
                <a:t>F</a:t>
              </a:r>
              <a:r>
                <a:rPr lang="en-US" sz="2700" baseline="-25000" smtClean="0"/>
                <a:t>N</a:t>
              </a:r>
              <a:r>
                <a:rPr lang="en-US" sz="2700" smtClean="0"/>
                <a:t>  F</a:t>
              </a:r>
              <a:r>
                <a:rPr lang="en-US" sz="2700" baseline="-25000" smtClean="0"/>
                <a:t>N-1</a:t>
              </a:r>
              <a:endParaRPr lang="en-IN" sz="2700" baseline="-25000" dirty="0"/>
            </a:p>
          </p:txBody>
        </p:sp>
      </p:grpSp>
    </p:spTree>
    <p:extLst>
      <p:ext uri="{BB962C8B-B14F-4D97-AF65-F5344CB8AC3E}">
        <p14:creationId xmlns:p14="http://schemas.microsoft.com/office/powerpoint/2010/main" xmlns="" val="2608860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8</a:t>
            </a:r>
            <a:endParaRPr lang="en-IN" dirty="0"/>
          </a:p>
        </p:txBody>
      </p:sp>
      <p:sp>
        <p:nvSpPr>
          <p:cNvPr id="3" name="Content Placeholder 2"/>
          <p:cNvSpPr>
            <a:spLocks noGrp="1"/>
          </p:cNvSpPr>
          <p:nvPr>
            <p:ph sz="quarter" idx="1"/>
          </p:nvPr>
        </p:nvSpPr>
        <p:spPr/>
        <p:txBody>
          <a:bodyPr>
            <a:normAutofit fontScale="85000" lnSpcReduction="20000"/>
          </a:bodyPr>
          <a:lstStyle/>
          <a:p>
            <a:pPr fontAlgn="base"/>
            <a:r>
              <a:rPr lang="en-IN" dirty="0"/>
              <a:t>You’re given a number N and a positive integer K. Tell if N can be represented as a sum of K prime numbers (not necessarily distinct).</a:t>
            </a:r>
          </a:p>
          <a:p>
            <a:pPr fontAlgn="base"/>
            <a:r>
              <a:rPr lang="en-IN" b="1" dirty="0"/>
              <a:t>Input Format</a:t>
            </a:r>
            <a:r>
              <a:rPr lang="en-IN" dirty="0"/>
              <a:t/>
            </a:r>
            <a:br>
              <a:rPr lang="en-IN" dirty="0"/>
            </a:br>
            <a:r>
              <a:rPr lang="en-IN" dirty="0"/>
              <a:t>The first line contains a single integer T, denoting the number of test cases.</a:t>
            </a:r>
            <a:br>
              <a:rPr lang="en-IN" dirty="0"/>
            </a:br>
            <a:r>
              <a:rPr lang="en-IN" dirty="0"/>
              <a:t>Each of the next T lines contains two positive integers, N &amp; K, separated by a single space.</a:t>
            </a:r>
          </a:p>
          <a:p>
            <a:pPr fontAlgn="base"/>
            <a:r>
              <a:rPr lang="en-IN" b="1" dirty="0"/>
              <a:t>Output Format</a:t>
            </a:r>
            <a:r>
              <a:rPr lang="en-IN" dirty="0"/>
              <a:t/>
            </a:r>
            <a:br>
              <a:rPr lang="en-IN" dirty="0"/>
            </a:br>
            <a:r>
              <a:rPr lang="en-IN" dirty="0"/>
              <a:t>For every test case, output “Yes” or “No” (without quotes).</a:t>
            </a:r>
          </a:p>
          <a:p>
            <a:pPr fontAlgn="base"/>
            <a:r>
              <a:rPr lang="en-IN" b="1" dirty="0"/>
              <a:t>Constraints</a:t>
            </a:r>
            <a:r>
              <a:rPr lang="en-IN" dirty="0"/>
              <a:t/>
            </a:r>
            <a:br>
              <a:rPr lang="en-IN" dirty="0"/>
            </a:br>
            <a:r>
              <a:rPr lang="en-IN" i="1" dirty="0"/>
              <a:t>1 &lt;= T &lt;= 5000 </a:t>
            </a:r>
            <a:br>
              <a:rPr lang="en-IN" i="1" dirty="0"/>
            </a:br>
            <a:r>
              <a:rPr lang="en-IN" i="1" dirty="0"/>
              <a:t>1 &lt;= N &lt;= 10</a:t>
            </a:r>
            <a:r>
              <a:rPr lang="en-IN" i="1" baseline="30000" dirty="0"/>
              <a:t>12</a:t>
            </a:r>
            <a:r>
              <a:rPr lang="en-IN" i="1" dirty="0"/>
              <a:t> </a:t>
            </a:r>
            <a:br>
              <a:rPr lang="en-IN" i="1" dirty="0"/>
            </a:br>
            <a:r>
              <a:rPr lang="en-IN" i="1" dirty="0"/>
              <a:t>1 &lt;= K &lt;= 10</a:t>
            </a:r>
            <a:r>
              <a:rPr lang="en-IN" i="1" baseline="30000" dirty="0"/>
              <a:t>12</a:t>
            </a:r>
            <a:endParaRPr lang="en-IN" i="1" dirty="0"/>
          </a:p>
          <a:p>
            <a:endParaRPr lang="en-IN" dirty="0"/>
          </a:p>
          <a:p>
            <a:endParaRPr lang="en-IN" dirty="0"/>
          </a:p>
        </p:txBody>
      </p:sp>
    </p:spTree>
    <p:extLst>
      <p:ext uri="{BB962C8B-B14F-4D97-AF65-F5344CB8AC3E}">
        <p14:creationId xmlns:p14="http://schemas.microsoft.com/office/powerpoint/2010/main" xmlns="" val="1452359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Problem 1</a:t>
            </a:r>
            <a:endParaRPr lang="en-IN" b="1" u="sng" dirty="0"/>
          </a:p>
        </p:txBody>
      </p:sp>
      <p:sp>
        <p:nvSpPr>
          <p:cNvPr id="3" name="Content Placeholder 2"/>
          <p:cNvSpPr>
            <a:spLocks noGrp="1"/>
          </p:cNvSpPr>
          <p:nvPr>
            <p:ph sz="quarter" idx="1"/>
          </p:nvPr>
        </p:nvSpPr>
        <p:spPr/>
        <p:txBody>
          <a:bodyPr/>
          <a:lstStyle/>
          <a:p>
            <a:r>
              <a:rPr lang="en-US" dirty="0" smtClean="0"/>
              <a:t>Suppose you are given a pile of n coins. A player can pick up either 1/2/3 coins. Two players play the game taking moves alternately. The player to pick up the last coin wins the game. Both players play optimally. If player 1 can win print his first move or else print -1.</a:t>
            </a:r>
            <a:endParaRPr lang="en-IN" dirty="0"/>
          </a:p>
        </p:txBody>
      </p:sp>
    </p:spTree>
    <p:extLst>
      <p:ext uri="{BB962C8B-B14F-4D97-AF65-F5344CB8AC3E}">
        <p14:creationId xmlns:p14="http://schemas.microsoft.com/office/powerpoint/2010/main" xmlns="" val="34675420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8</a:t>
            </a:r>
            <a:endParaRPr lang="en-IN" dirty="0"/>
          </a:p>
        </p:txBody>
      </p:sp>
      <p:sp>
        <p:nvSpPr>
          <p:cNvPr id="3" name="Content Placeholder 2"/>
          <p:cNvSpPr>
            <a:spLocks noGrp="1"/>
          </p:cNvSpPr>
          <p:nvPr>
            <p:ph sz="quarter" idx="1"/>
          </p:nvPr>
        </p:nvSpPr>
        <p:spPr/>
        <p:txBody>
          <a:bodyPr>
            <a:normAutofit/>
          </a:bodyPr>
          <a:lstStyle/>
          <a:p>
            <a:r>
              <a:rPr lang="en-US" dirty="0" smtClean="0"/>
              <a:t>We are going to use </a:t>
            </a:r>
            <a:r>
              <a:rPr lang="en-US" dirty="0" err="1" smtClean="0"/>
              <a:t>Goldbach’s</a:t>
            </a:r>
            <a:r>
              <a:rPr lang="en-US" dirty="0" smtClean="0"/>
              <a:t> Conjecture to solve this problem.</a:t>
            </a:r>
          </a:p>
          <a:p>
            <a:endParaRPr lang="en-US" dirty="0" smtClean="0"/>
          </a:p>
          <a:p>
            <a:r>
              <a:rPr lang="en-US" dirty="0" err="1" smtClean="0"/>
              <a:t>Goldbach’s</a:t>
            </a:r>
            <a:r>
              <a:rPr lang="en-US" dirty="0" smtClean="0"/>
              <a:t> Conjecture states that :</a:t>
            </a:r>
          </a:p>
          <a:p>
            <a:pPr lvl="1"/>
            <a:r>
              <a:rPr lang="en-US" dirty="0" smtClean="0">
                <a:solidFill>
                  <a:schemeClr val="tx1"/>
                </a:solidFill>
              </a:rPr>
              <a:t>Every even integer greater than 2 can be represented as a sum of two prime numbers.</a:t>
            </a:r>
          </a:p>
          <a:p>
            <a:pPr lvl="1"/>
            <a:r>
              <a:rPr lang="en-US" dirty="0" smtClean="0">
                <a:solidFill>
                  <a:schemeClr val="tx1"/>
                </a:solidFill>
              </a:rPr>
              <a:t>Any number greater than 5 can be represented as a sum of three prime numbers.</a:t>
            </a:r>
          </a:p>
          <a:p>
            <a:pPr marL="0" indent="0">
              <a:buNone/>
            </a:pPr>
            <a:endParaRPr lang="en-IN" dirty="0">
              <a:solidFill>
                <a:schemeClr val="tx1"/>
              </a:solidFill>
            </a:endParaRPr>
          </a:p>
        </p:txBody>
      </p:sp>
    </p:spTree>
    <p:extLst>
      <p:ext uri="{BB962C8B-B14F-4D97-AF65-F5344CB8AC3E}">
        <p14:creationId xmlns:p14="http://schemas.microsoft.com/office/powerpoint/2010/main" xmlns="" val="1348416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8</a:t>
            </a:r>
            <a:endParaRPr lang="en-IN" dirty="0"/>
          </a:p>
        </p:txBody>
      </p:sp>
      <p:sp>
        <p:nvSpPr>
          <p:cNvPr id="3" name="Content Placeholder 2"/>
          <p:cNvSpPr>
            <a:spLocks noGrp="1"/>
          </p:cNvSpPr>
          <p:nvPr>
            <p:ph sz="quarter" idx="1"/>
          </p:nvPr>
        </p:nvSpPr>
        <p:spPr/>
        <p:txBody>
          <a:bodyPr>
            <a:normAutofit fontScale="77500" lnSpcReduction="20000"/>
          </a:bodyPr>
          <a:lstStyle/>
          <a:p>
            <a:pPr fontAlgn="base"/>
            <a:r>
              <a:rPr lang="en-IN" dirty="0" smtClean="0"/>
              <a:t>Now since we know the </a:t>
            </a:r>
            <a:r>
              <a:rPr lang="en-IN" dirty="0" err="1" smtClean="0"/>
              <a:t>Goldbach’s</a:t>
            </a:r>
            <a:r>
              <a:rPr lang="en-IN" dirty="0" smtClean="0"/>
              <a:t> Conjecture we device our strategy accordingly:</a:t>
            </a:r>
            <a:endParaRPr lang="en-IN" dirty="0"/>
          </a:p>
          <a:p>
            <a:pPr lvl="1" fontAlgn="base"/>
            <a:r>
              <a:rPr lang="en-IN" sz="2300" dirty="0">
                <a:solidFill>
                  <a:schemeClr val="tx1"/>
                </a:solidFill>
              </a:rPr>
              <a:t>N &lt; 2K: The answer is “No”, because the sum of K primes is at least 2K</a:t>
            </a:r>
            <a:r>
              <a:rPr lang="en-IN" sz="2300" dirty="0" smtClean="0">
                <a:solidFill>
                  <a:schemeClr val="tx1"/>
                </a:solidFill>
              </a:rPr>
              <a:t>.</a:t>
            </a:r>
          </a:p>
          <a:p>
            <a:pPr lvl="1" fontAlgn="base"/>
            <a:endParaRPr lang="en-IN" sz="2300" dirty="0">
              <a:solidFill>
                <a:schemeClr val="tx1"/>
              </a:solidFill>
            </a:endParaRPr>
          </a:p>
          <a:p>
            <a:pPr lvl="1" fontAlgn="base"/>
            <a:r>
              <a:rPr lang="en-IN" sz="2300" dirty="0">
                <a:solidFill>
                  <a:schemeClr val="tx1"/>
                </a:solidFill>
              </a:rPr>
              <a:t>N ≥ 2K and K = 1: The answer is “Yes” if N is prime, and “No” otherwise</a:t>
            </a:r>
            <a:r>
              <a:rPr lang="en-IN" sz="2300" dirty="0" smtClean="0">
                <a:solidFill>
                  <a:schemeClr val="tx1"/>
                </a:solidFill>
              </a:rPr>
              <a:t>.</a:t>
            </a:r>
          </a:p>
          <a:p>
            <a:pPr lvl="1" fontAlgn="base"/>
            <a:endParaRPr lang="en-IN" sz="2300" dirty="0">
              <a:solidFill>
                <a:schemeClr val="tx1"/>
              </a:solidFill>
            </a:endParaRPr>
          </a:p>
          <a:p>
            <a:pPr lvl="1" fontAlgn="base"/>
            <a:r>
              <a:rPr lang="en-IN" sz="2300" dirty="0">
                <a:solidFill>
                  <a:schemeClr val="tx1"/>
                </a:solidFill>
              </a:rPr>
              <a:t>N ≥ 2K, K = 2 and N is even: The answer is “Yes” (by </a:t>
            </a:r>
            <a:r>
              <a:rPr lang="en-IN" sz="2300" dirty="0" err="1">
                <a:solidFill>
                  <a:schemeClr val="tx1"/>
                </a:solidFill>
              </a:rPr>
              <a:t>Goldbach’s</a:t>
            </a:r>
            <a:r>
              <a:rPr lang="en-IN" sz="2300" dirty="0">
                <a:solidFill>
                  <a:schemeClr val="tx1"/>
                </a:solidFill>
              </a:rPr>
              <a:t> conjecture</a:t>
            </a:r>
            <a:r>
              <a:rPr lang="en-IN" sz="2300" dirty="0" smtClean="0">
                <a:solidFill>
                  <a:schemeClr val="tx1"/>
                </a:solidFill>
              </a:rPr>
              <a:t>).</a:t>
            </a:r>
          </a:p>
          <a:p>
            <a:pPr lvl="1" fontAlgn="base"/>
            <a:endParaRPr lang="en-IN" sz="2300" dirty="0">
              <a:solidFill>
                <a:schemeClr val="tx1"/>
              </a:solidFill>
            </a:endParaRPr>
          </a:p>
          <a:p>
            <a:pPr lvl="1" fontAlgn="base"/>
            <a:r>
              <a:rPr lang="en-IN" sz="2300" dirty="0">
                <a:solidFill>
                  <a:schemeClr val="tx1"/>
                </a:solidFill>
              </a:rPr>
              <a:t>N ≥ 2K, K = 2 and N is odd: The answer is “Yes” if N − 2 is prime, and “No” otherwise. This is because the sum of two odd primes is even, and the only even prime number is 2, so one of the prime numbers in the sum must be 2</a:t>
            </a:r>
            <a:r>
              <a:rPr lang="en-IN" sz="2300" dirty="0" smtClean="0">
                <a:solidFill>
                  <a:schemeClr val="tx1"/>
                </a:solidFill>
              </a:rPr>
              <a:t>.</a:t>
            </a:r>
          </a:p>
          <a:p>
            <a:pPr lvl="1" fontAlgn="base"/>
            <a:endParaRPr lang="en-IN" sz="2300" dirty="0">
              <a:solidFill>
                <a:schemeClr val="tx1"/>
              </a:solidFill>
            </a:endParaRPr>
          </a:p>
          <a:p>
            <a:pPr lvl="1" fontAlgn="base"/>
            <a:r>
              <a:rPr lang="en-IN" sz="2300" dirty="0">
                <a:solidFill>
                  <a:schemeClr val="tx1"/>
                </a:solidFill>
              </a:rPr>
              <a:t>N ≥ 2K and K ≥ 3: The answer is “Yes”. This is because if N is even, then </a:t>
            </a:r>
            <a:r>
              <a:rPr lang="en-IN" sz="2300" dirty="0" smtClean="0">
                <a:solidFill>
                  <a:schemeClr val="tx1"/>
                </a:solidFill>
              </a:rPr>
              <a:t>      N </a:t>
            </a:r>
            <a:r>
              <a:rPr lang="en-IN" sz="2300" dirty="0">
                <a:solidFill>
                  <a:schemeClr val="tx1"/>
                </a:solidFill>
              </a:rPr>
              <a:t>− 2(K − 2) is also even, so it is the sum of two primes, say p and q (by </a:t>
            </a:r>
            <a:r>
              <a:rPr lang="en-IN" sz="2300" dirty="0" err="1">
                <a:solidFill>
                  <a:schemeClr val="tx1"/>
                </a:solidFill>
              </a:rPr>
              <a:t>Goldbach’s</a:t>
            </a:r>
            <a:r>
              <a:rPr lang="en-IN" sz="2300" dirty="0">
                <a:solidFill>
                  <a:schemeClr val="tx1"/>
                </a:solidFill>
              </a:rPr>
              <a:t> conjecture). Thus, N is the sum of the K primes 2, 2, 2, ..., p, q. And if N is odd, then N − 3 − 2(K − 3) is even, so it is the sum of two primes, say p and q. Thus, N is the sum of the K primes 3, 2, 2, ..., p, q.</a:t>
            </a:r>
          </a:p>
          <a:p>
            <a:endParaRPr lang="en-IN" dirty="0"/>
          </a:p>
        </p:txBody>
      </p:sp>
    </p:spTree>
    <p:extLst>
      <p:ext uri="{BB962C8B-B14F-4D97-AF65-F5344CB8AC3E}">
        <p14:creationId xmlns:p14="http://schemas.microsoft.com/office/powerpoint/2010/main" xmlns="" val="12234568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9</a:t>
            </a:r>
            <a:endParaRPr lang="en-IN" dirty="0"/>
          </a:p>
        </p:txBody>
      </p:sp>
      <p:sp>
        <p:nvSpPr>
          <p:cNvPr id="3" name="Content Placeholder 2"/>
          <p:cNvSpPr>
            <a:spLocks noGrp="1"/>
          </p:cNvSpPr>
          <p:nvPr>
            <p:ph sz="quarter" idx="1"/>
          </p:nvPr>
        </p:nvSpPr>
        <p:spPr/>
        <p:txBody>
          <a:bodyPr>
            <a:noAutofit/>
          </a:bodyPr>
          <a:lstStyle/>
          <a:p>
            <a:pPr fontAlgn="base"/>
            <a:r>
              <a:rPr lang="en-IN" sz="1400" dirty="0"/>
              <a:t>Their current salaries </a:t>
            </a:r>
            <a:r>
              <a:rPr lang="en-IN" sz="1400" dirty="0" smtClean="0"/>
              <a:t>of N employees are </a:t>
            </a:r>
            <a:r>
              <a:rPr lang="en-IN" sz="1400" dirty="0"/>
              <a:t>denoted by sequence of </a:t>
            </a:r>
            <a:r>
              <a:rPr lang="en-IN" sz="1400" b="1" dirty="0"/>
              <a:t>N</a:t>
            </a:r>
            <a:r>
              <a:rPr lang="en-IN" sz="1400" dirty="0"/>
              <a:t> integers </a:t>
            </a:r>
            <a:r>
              <a:rPr lang="en-IN" sz="1400" b="1" dirty="0"/>
              <a:t>A</a:t>
            </a:r>
            <a:r>
              <a:rPr lang="en-IN" sz="1400" b="1" baseline="-25000" dirty="0"/>
              <a:t>1</a:t>
            </a:r>
            <a:r>
              <a:rPr lang="en-IN" sz="1400" b="1" dirty="0"/>
              <a:t>, A</a:t>
            </a:r>
            <a:r>
              <a:rPr lang="en-IN" sz="1400" b="1" baseline="-25000" dirty="0"/>
              <a:t>2</a:t>
            </a:r>
            <a:r>
              <a:rPr lang="en-IN" sz="1400" b="1" dirty="0"/>
              <a:t>, A</a:t>
            </a:r>
            <a:r>
              <a:rPr lang="en-IN" sz="1400" b="1" baseline="-25000" dirty="0"/>
              <a:t>3</a:t>
            </a:r>
            <a:r>
              <a:rPr lang="en-IN" sz="1400" b="1" dirty="0"/>
              <a:t> … A</a:t>
            </a:r>
            <a:r>
              <a:rPr lang="en-IN" sz="1400" b="1" baseline="-25000" dirty="0"/>
              <a:t>N</a:t>
            </a:r>
            <a:r>
              <a:rPr lang="en-IN" sz="1400" dirty="0"/>
              <a:t> . Manager has decided to take action and make their salaries equal. He uses the following process until all salaries are equal. This method is called as normalization:</a:t>
            </a:r>
          </a:p>
          <a:p>
            <a:pPr lvl="1" fontAlgn="base"/>
            <a:r>
              <a:rPr lang="en-IN" sz="1400" dirty="0">
                <a:solidFill>
                  <a:schemeClr val="tx1"/>
                </a:solidFill>
              </a:rPr>
              <a:t>a) Select any two different values from </a:t>
            </a:r>
            <a:r>
              <a:rPr lang="en-IN" sz="1400" b="1" dirty="0">
                <a:solidFill>
                  <a:schemeClr val="tx1"/>
                </a:solidFill>
              </a:rPr>
              <a:t>A</a:t>
            </a:r>
            <a:r>
              <a:rPr lang="en-IN" sz="1400" dirty="0">
                <a:solidFill>
                  <a:schemeClr val="tx1"/>
                </a:solidFill>
              </a:rPr>
              <a:t>.</a:t>
            </a:r>
          </a:p>
          <a:p>
            <a:pPr lvl="1" fontAlgn="base"/>
            <a:r>
              <a:rPr lang="en-IN" sz="1400" dirty="0">
                <a:solidFill>
                  <a:schemeClr val="tx1"/>
                </a:solidFill>
              </a:rPr>
              <a:t>b) Replace larger value with the difference of the two. Difference of two positive integers </a:t>
            </a:r>
            <a:r>
              <a:rPr lang="en-IN" sz="1400" b="1" dirty="0">
                <a:solidFill>
                  <a:schemeClr val="tx1"/>
                </a:solidFill>
              </a:rPr>
              <a:t>B</a:t>
            </a:r>
            <a:r>
              <a:rPr lang="en-IN" sz="1400" dirty="0">
                <a:solidFill>
                  <a:schemeClr val="tx1"/>
                </a:solidFill>
              </a:rPr>
              <a:t> and </a:t>
            </a:r>
            <a:r>
              <a:rPr lang="en-IN" sz="1400" b="1" dirty="0">
                <a:solidFill>
                  <a:schemeClr val="tx1"/>
                </a:solidFill>
              </a:rPr>
              <a:t>C</a:t>
            </a:r>
            <a:r>
              <a:rPr lang="en-IN" sz="1400" dirty="0">
                <a:solidFill>
                  <a:schemeClr val="tx1"/>
                </a:solidFill>
              </a:rPr>
              <a:t> is defined as </a:t>
            </a:r>
            <a:r>
              <a:rPr lang="en-IN" sz="1400" dirty="0" smtClean="0">
                <a:solidFill>
                  <a:schemeClr val="tx1"/>
                </a:solidFill>
              </a:rPr>
              <a:t> </a:t>
            </a:r>
            <a:r>
              <a:rPr lang="en-IN" sz="1400" b="1" dirty="0" smtClean="0">
                <a:solidFill>
                  <a:schemeClr val="tx1"/>
                </a:solidFill>
              </a:rPr>
              <a:t>|</a:t>
            </a:r>
            <a:r>
              <a:rPr lang="en-IN" sz="1400" b="1" dirty="0">
                <a:solidFill>
                  <a:schemeClr val="tx1"/>
                </a:solidFill>
              </a:rPr>
              <a:t>B-C|</a:t>
            </a:r>
            <a:r>
              <a:rPr lang="en-IN" sz="1400" dirty="0">
                <a:solidFill>
                  <a:schemeClr val="tx1"/>
                </a:solidFill>
              </a:rPr>
              <a:t>.</a:t>
            </a:r>
          </a:p>
          <a:p>
            <a:pPr lvl="1" fontAlgn="base"/>
            <a:r>
              <a:rPr lang="en-IN" sz="1400" dirty="0">
                <a:solidFill>
                  <a:schemeClr val="tx1"/>
                </a:solidFill>
              </a:rPr>
              <a:t>He knows that the final value will always be </a:t>
            </a:r>
            <a:r>
              <a:rPr lang="en-IN" sz="1400" dirty="0" smtClean="0">
                <a:solidFill>
                  <a:schemeClr val="tx1"/>
                </a:solidFill>
              </a:rPr>
              <a:t>unique.</a:t>
            </a:r>
          </a:p>
          <a:p>
            <a:pPr marL="0" indent="0" fontAlgn="base">
              <a:buNone/>
            </a:pPr>
            <a:r>
              <a:rPr lang="en-IN" sz="1400" dirty="0" smtClean="0"/>
              <a:t>      </a:t>
            </a:r>
          </a:p>
          <a:p>
            <a:pPr marL="0" indent="0" fontAlgn="base">
              <a:buNone/>
            </a:pPr>
            <a:r>
              <a:rPr lang="en-IN" sz="1400" dirty="0" smtClean="0"/>
              <a:t>Now, </a:t>
            </a:r>
            <a:r>
              <a:rPr lang="en-IN" sz="1400" b="1" dirty="0" smtClean="0"/>
              <a:t>Q</a:t>
            </a:r>
            <a:r>
              <a:rPr lang="en-IN" sz="1400" dirty="0" smtClean="0"/>
              <a:t> queries are given. In each query you are given integer </a:t>
            </a:r>
            <a:r>
              <a:rPr lang="en-IN" sz="1400" b="1" dirty="0" smtClean="0"/>
              <a:t>K</a:t>
            </a:r>
            <a:r>
              <a:rPr lang="en-IN" sz="1400" dirty="0" smtClean="0"/>
              <a:t>. </a:t>
            </a:r>
            <a:r>
              <a:rPr lang="en-IN" sz="1400" b="1" dirty="0" smtClean="0"/>
              <a:t>K</a:t>
            </a:r>
            <a:r>
              <a:rPr lang="en-IN" sz="1400" dirty="0" smtClean="0"/>
              <a:t> is the amount to be added to      everyone’s salary as bonus, before the normalization.</a:t>
            </a:r>
          </a:p>
          <a:p>
            <a:pPr fontAlgn="base"/>
            <a:r>
              <a:rPr lang="en-IN" sz="1400" b="1" dirty="0" smtClean="0"/>
              <a:t>Input </a:t>
            </a:r>
            <a:r>
              <a:rPr lang="en-IN" sz="1400" b="1" dirty="0"/>
              <a:t>Format</a:t>
            </a:r>
            <a:r>
              <a:rPr lang="en-IN" sz="1400" dirty="0"/>
              <a:t/>
            </a:r>
            <a:br>
              <a:rPr lang="en-IN" sz="1400" dirty="0"/>
            </a:br>
            <a:r>
              <a:rPr lang="en-IN" sz="1400" dirty="0"/>
              <a:t>First line contains, </a:t>
            </a:r>
            <a:r>
              <a:rPr lang="en-IN" sz="1400" b="1" dirty="0"/>
              <a:t>N</a:t>
            </a:r>
            <a:r>
              <a:rPr lang="en-IN" sz="1400" dirty="0"/>
              <a:t> and </a:t>
            </a:r>
            <a:r>
              <a:rPr lang="en-IN" sz="1400" b="1" dirty="0"/>
              <a:t>Q</a:t>
            </a:r>
            <a:r>
              <a:rPr lang="en-IN" sz="1400" dirty="0"/>
              <a:t>, the number of employees and the number of queries. Next line contains </a:t>
            </a:r>
            <a:r>
              <a:rPr lang="en-IN" sz="1400" b="1" dirty="0"/>
              <a:t>N</a:t>
            </a:r>
            <a:r>
              <a:rPr lang="en-IN" sz="1400" dirty="0"/>
              <a:t> space </a:t>
            </a:r>
            <a:r>
              <a:rPr lang="en-IN" sz="1400" dirty="0" smtClean="0"/>
              <a:t>separated </a:t>
            </a:r>
            <a:r>
              <a:rPr lang="en-IN" sz="1400" dirty="0"/>
              <a:t>positive integers denoting the array </a:t>
            </a:r>
            <a:r>
              <a:rPr lang="en-IN" sz="1400" b="1" dirty="0"/>
              <a:t>A</a:t>
            </a:r>
            <a:r>
              <a:rPr lang="en-IN" sz="1400" dirty="0"/>
              <a:t>. Next </a:t>
            </a:r>
            <a:r>
              <a:rPr lang="en-IN" sz="1400" b="1" dirty="0" smtClean="0"/>
              <a:t>Q </a:t>
            </a:r>
            <a:r>
              <a:rPr lang="en-IN" sz="1400" dirty="0" smtClean="0"/>
              <a:t>lines </a:t>
            </a:r>
            <a:r>
              <a:rPr lang="en-IN" sz="1400" dirty="0"/>
              <a:t>contain queries. Each query consists of one integer per line denoting </a:t>
            </a:r>
            <a:r>
              <a:rPr lang="en-IN" sz="1400" b="1" dirty="0"/>
              <a:t>K</a:t>
            </a:r>
            <a:r>
              <a:rPr lang="en-IN" sz="1400" dirty="0"/>
              <a:t>.</a:t>
            </a:r>
          </a:p>
          <a:p>
            <a:pPr fontAlgn="base"/>
            <a:r>
              <a:rPr lang="en-IN" sz="1400" b="1" dirty="0"/>
              <a:t>Output Format</a:t>
            </a:r>
            <a:r>
              <a:rPr lang="en-IN" sz="1400" dirty="0"/>
              <a:t/>
            </a:r>
            <a:br>
              <a:rPr lang="en-IN" sz="1400" dirty="0"/>
            </a:br>
            <a:r>
              <a:rPr lang="en-IN" sz="1400" dirty="0"/>
              <a:t>For each query, print the normalized salary(which is same for everyone in the end) in one line.</a:t>
            </a:r>
          </a:p>
          <a:p>
            <a:pPr fontAlgn="base"/>
            <a:r>
              <a:rPr lang="en-IN" sz="1400" b="1" dirty="0"/>
              <a:t>Constraints</a:t>
            </a:r>
            <a:r>
              <a:rPr lang="en-IN" sz="1400" dirty="0"/>
              <a:t/>
            </a:r>
            <a:br>
              <a:rPr lang="en-IN" sz="1400" dirty="0"/>
            </a:br>
            <a:r>
              <a:rPr lang="en-IN" sz="1400" i="1" dirty="0"/>
              <a:t>1 ≤ N ≤ 10</a:t>
            </a:r>
            <a:r>
              <a:rPr lang="en-IN" sz="1400" i="1" baseline="30000" dirty="0"/>
              <a:t>5</a:t>
            </a:r>
            <a:r>
              <a:rPr lang="en-IN" sz="1400" i="1" dirty="0"/>
              <a:t/>
            </a:r>
            <a:br>
              <a:rPr lang="en-IN" sz="1400" i="1" dirty="0"/>
            </a:br>
            <a:r>
              <a:rPr lang="en-IN" sz="1400" i="1" dirty="0"/>
              <a:t>1 ≤ Q ≤ 10</a:t>
            </a:r>
            <a:r>
              <a:rPr lang="en-IN" sz="1400" i="1" baseline="30000" dirty="0"/>
              <a:t>5</a:t>
            </a:r>
            <a:r>
              <a:rPr lang="en-IN" sz="1400" i="1" dirty="0"/>
              <a:t/>
            </a:r>
            <a:br>
              <a:rPr lang="en-IN" sz="1400" i="1" dirty="0"/>
            </a:br>
            <a:r>
              <a:rPr lang="en-IN" sz="1400" i="1" dirty="0"/>
              <a:t>1 ≤ A[i] ≤ 10</a:t>
            </a:r>
            <a:r>
              <a:rPr lang="en-IN" sz="1400" i="1" baseline="30000" dirty="0"/>
              <a:t>14</a:t>
            </a:r>
            <a:r>
              <a:rPr lang="en-IN" sz="1400" i="1" dirty="0"/>
              <a:t/>
            </a:r>
            <a:br>
              <a:rPr lang="en-IN" sz="1400" i="1" dirty="0"/>
            </a:br>
            <a:r>
              <a:rPr lang="en-IN" sz="1400" i="1" dirty="0"/>
              <a:t>0 ≤ K ≤ 10</a:t>
            </a:r>
            <a:r>
              <a:rPr lang="en-IN" sz="1400" i="1" baseline="30000" dirty="0"/>
              <a:t>9</a:t>
            </a:r>
            <a:endParaRPr lang="en-IN" sz="1400" i="1" dirty="0"/>
          </a:p>
          <a:p>
            <a:endParaRPr lang="en-IN" sz="1400" dirty="0"/>
          </a:p>
        </p:txBody>
      </p:sp>
    </p:spTree>
    <p:extLst>
      <p:ext uri="{BB962C8B-B14F-4D97-AF65-F5344CB8AC3E}">
        <p14:creationId xmlns:p14="http://schemas.microsoft.com/office/powerpoint/2010/main" xmlns="" val="5599469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9</a:t>
            </a:r>
            <a:endParaRPr lang="en-IN" dirty="0"/>
          </a:p>
        </p:txBody>
      </p:sp>
      <p:sp>
        <p:nvSpPr>
          <p:cNvPr id="3" name="Content Placeholder 2"/>
          <p:cNvSpPr>
            <a:spLocks noGrp="1"/>
          </p:cNvSpPr>
          <p:nvPr>
            <p:ph sz="quarter" idx="1"/>
          </p:nvPr>
        </p:nvSpPr>
        <p:spPr/>
        <p:txBody>
          <a:bodyPr>
            <a:normAutofit/>
          </a:bodyPr>
          <a:lstStyle/>
          <a:p>
            <a:r>
              <a:rPr lang="en-US" dirty="0" smtClean="0"/>
              <a:t>Without loss of generality we can assume A</a:t>
            </a:r>
            <a:r>
              <a:rPr lang="en-US" baseline="-25000" dirty="0" smtClean="0"/>
              <a:t>1</a:t>
            </a:r>
            <a:r>
              <a:rPr lang="en-US" dirty="0" smtClean="0"/>
              <a:t>,A</a:t>
            </a:r>
            <a:r>
              <a:rPr lang="en-US" baseline="-25000" dirty="0" smtClean="0"/>
              <a:t>2</a:t>
            </a:r>
            <a:r>
              <a:rPr lang="en-US" dirty="0" smtClean="0"/>
              <a:t>,…,A</a:t>
            </a:r>
            <a:r>
              <a:rPr lang="en-US" baseline="-25000" dirty="0" smtClean="0"/>
              <a:t>N</a:t>
            </a:r>
            <a:r>
              <a:rPr lang="en-US" dirty="0" smtClean="0"/>
              <a:t> are in sorted order.</a:t>
            </a:r>
          </a:p>
          <a:p>
            <a:r>
              <a:rPr lang="en-US" dirty="0" smtClean="0"/>
              <a:t>The normalization process is actually finding GCD of all numbers.</a:t>
            </a:r>
          </a:p>
          <a:p>
            <a:pPr fontAlgn="base"/>
            <a:r>
              <a:rPr lang="en-IN" dirty="0" smtClean="0"/>
              <a:t>Now if </a:t>
            </a:r>
            <a:r>
              <a:rPr lang="en-IN" dirty="0"/>
              <a:t>we add K to all, the </a:t>
            </a:r>
            <a:r>
              <a:rPr lang="en-IN" dirty="0" smtClean="0"/>
              <a:t>required answer </a:t>
            </a:r>
            <a:r>
              <a:rPr lang="en-IN" dirty="0"/>
              <a:t>is: </a:t>
            </a:r>
            <a:endParaRPr lang="en-IN" dirty="0" smtClean="0"/>
          </a:p>
          <a:p>
            <a:pPr lvl="1" fontAlgn="base"/>
            <a:r>
              <a:rPr lang="en-IN" dirty="0" err="1" smtClean="0">
                <a:solidFill>
                  <a:schemeClr val="tx1"/>
                </a:solidFill>
              </a:rPr>
              <a:t>gcd</a:t>
            </a:r>
            <a:r>
              <a:rPr lang="en-IN" dirty="0" smtClean="0">
                <a:solidFill>
                  <a:schemeClr val="tx1"/>
                </a:solidFill>
              </a:rPr>
              <a:t>(A</a:t>
            </a:r>
            <a:r>
              <a:rPr lang="en-IN" baseline="-25000" dirty="0" smtClean="0">
                <a:solidFill>
                  <a:schemeClr val="tx1"/>
                </a:solidFill>
              </a:rPr>
              <a:t>1</a:t>
            </a:r>
            <a:r>
              <a:rPr lang="en-IN" dirty="0" smtClean="0">
                <a:solidFill>
                  <a:schemeClr val="tx1"/>
                </a:solidFill>
              </a:rPr>
              <a:t>+K</a:t>
            </a:r>
            <a:r>
              <a:rPr lang="en-IN" dirty="0">
                <a:solidFill>
                  <a:schemeClr val="tx1"/>
                </a:solidFill>
              </a:rPr>
              <a:t>, </a:t>
            </a:r>
            <a:r>
              <a:rPr lang="en-IN" dirty="0" smtClean="0">
                <a:solidFill>
                  <a:schemeClr val="tx1"/>
                </a:solidFill>
              </a:rPr>
              <a:t>A</a:t>
            </a:r>
            <a:r>
              <a:rPr lang="en-IN" baseline="-25000" dirty="0" smtClean="0">
                <a:solidFill>
                  <a:schemeClr val="tx1"/>
                </a:solidFill>
              </a:rPr>
              <a:t>2</a:t>
            </a:r>
            <a:r>
              <a:rPr lang="en-IN" dirty="0" smtClean="0">
                <a:solidFill>
                  <a:schemeClr val="tx1"/>
                </a:solidFill>
              </a:rPr>
              <a:t>+K, </a:t>
            </a:r>
            <a:r>
              <a:rPr lang="en-IN" dirty="0">
                <a:solidFill>
                  <a:schemeClr val="tx1"/>
                </a:solidFill>
              </a:rPr>
              <a:t>..., </a:t>
            </a:r>
            <a:r>
              <a:rPr lang="en-IN" dirty="0" err="1">
                <a:solidFill>
                  <a:schemeClr val="tx1"/>
                </a:solidFill>
              </a:rPr>
              <a:t>A</a:t>
            </a:r>
            <a:r>
              <a:rPr lang="en-IN" baseline="-25000" dirty="0" err="1">
                <a:solidFill>
                  <a:schemeClr val="tx1"/>
                </a:solidFill>
              </a:rPr>
              <a:t>n</a:t>
            </a:r>
            <a:r>
              <a:rPr lang="en-IN" dirty="0" err="1">
                <a:solidFill>
                  <a:schemeClr val="tx1"/>
                </a:solidFill>
              </a:rPr>
              <a:t>+K</a:t>
            </a:r>
            <a:r>
              <a:rPr lang="en-IN" dirty="0">
                <a:solidFill>
                  <a:schemeClr val="tx1"/>
                </a:solidFill>
              </a:rPr>
              <a:t>) </a:t>
            </a:r>
            <a:br>
              <a:rPr lang="en-IN" dirty="0">
                <a:solidFill>
                  <a:schemeClr val="tx1"/>
                </a:solidFill>
              </a:rPr>
            </a:br>
            <a:r>
              <a:rPr lang="en-IN" dirty="0">
                <a:solidFill>
                  <a:schemeClr val="tx1"/>
                </a:solidFill>
              </a:rPr>
              <a:t>= </a:t>
            </a:r>
            <a:r>
              <a:rPr lang="en-IN" dirty="0" err="1">
                <a:solidFill>
                  <a:schemeClr val="tx1"/>
                </a:solidFill>
              </a:rPr>
              <a:t>gcd</a:t>
            </a:r>
            <a:r>
              <a:rPr lang="en-IN" dirty="0">
                <a:solidFill>
                  <a:schemeClr val="tx1"/>
                </a:solidFill>
              </a:rPr>
              <a:t>(A</a:t>
            </a:r>
            <a:r>
              <a:rPr lang="en-IN" baseline="-25000" dirty="0">
                <a:solidFill>
                  <a:schemeClr val="tx1"/>
                </a:solidFill>
              </a:rPr>
              <a:t>1</a:t>
            </a:r>
            <a:r>
              <a:rPr lang="en-IN" dirty="0">
                <a:solidFill>
                  <a:schemeClr val="tx1"/>
                </a:solidFill>
              </a:rPr>
              <a:t>+K, A</a:t>
            </a:r>
            <a:r>
              <a:rPr lang="en-IN" baseline="-25000" dirty="0">
                <a:solidFill>
                  <a:schemeClr val="tx1"/>
                </a:solidFill>
              </a:rPr>
              <a:t>2</a:t>
            </a:r>
            <a:r>
              <a:rPr lang="en-IN" dirty="0">
                <a:solidFill>
                  <a:schemeClr val="tx1"/>
                </a:solidFill>
              </a:rPr>
              <a:t>+K-(A</a:t>
            </a:r>
            <a:r>
              <a:rPr lang="en-IN" baseline="-25000" dirty="0">
                <a:solidFill>
                  <a:schemeClr val="tx1"/>
                </a:solidFill>
              </a:rPr>
              <a:t>1</a:t>
            </a:r>
            <a:r>
              <a:rPr lang="en-IN" dirty="0">
                <a:solidFill>
                  <a:schemeClr val="tx1"/>
                </a:solidFill>
              </a:rPr>
              <a:t>+K), A</a:t>
            </a:r>
            <a:r>
              <a:rPr lang="en-IN" baseline="-25000" dirty="0">
                <a:solidFill>
                  <a:schemeClr val="tx1"/>
                </a:solidFill>
              </a:rPr>
              <a:t>3</a:t>
            </a:r>
            <a:r>
              <a:rPr lang="en-IN" dirty="0">
                <a:solidFill>
                  <a:schemeClr val="tx1"/>
                </a:solidFill>
              </a:rPr>
              <a:t>+K-(A</a:t>
            </a:r>
            <a:r>
              <a:rPr lang="en-IN" baseline="-25000" dirty="0">
                <a:solidFill>
                  <a:schemeClr val="tx1"/>
                </a:solidFill>
              </a:rPr>
              <a:t>1</a:t>
            </a:r>
            <a:r>
              <a:rPr lang="en-IN" dirty="0">
                <a:solidFill>
                  <a:schemeClr val="tx1"/>
                </a:solidFill>
              </a:rPr>
              <a:t>+K)..., </a:t>
            </a:r>
            <a:r>
              <a:rPr lang="en-IN" dirty="0" err="1">
                <a:solidFill>
                  <a:schemeClr val="tx1"/>
                </a:solidFill>
              </a:rPr>
              <a:t>A</a:t>
            </a:r>
            <a:r>
              <a:rPr lang="en-IN" baseline="-25000" dirty="0" err="1">
                <a:solidFill>
                  <a:schemeClr val="tx1"/>
                </a:solidFill>
              </a:rPr>
              <a:t>n</a:t>
            </a:r>
            <a:r>
              <a:rPr lang="en-IN" dirty="0" err="1">
                <a:solidFill>
                  <a:schemeClr val="tx1"/>
                </a:solidFill>
              </a:rPr>
              <a:t>+K</a:t>
            </a:r>
            <a:r>
              <a:rPr lang="en-IN" dirty="0">
                <a:solidFill>
                  <a:schemeClr val="tx1"/>
                </a:solidFill>
              </a:rPr>
              <a:t>-(A</a:t>
            </a:r>
            <a:r>
              <a:rPr lang="en-IN" baseline="-25000" dirty="0">
                <a:solidFill>
                  <a:schemeClr val="tx1"/>
                </a:solidFill>
              </a:rPr>
              <a:t>1</a:t>
            </a:r>
            <a:r>
              <a:rPr lang="en-IN" dirty="0">
                <a:solidFill>
                  <a:schemeClr val="tx1"/>
                </a:solidFill>
              </a:rPr>
              <a:t>+K)) </a:t>
            </a:r>
            <a:br>
              <a:rPr lang="en-IN" dirty="0">
                <a:solidFill>
                  <a:schemeClr val="tx1"/>
                </a:solidFill>
              </a:rPr>
            </a:br>
            <a:r>
              <a:rPr lang="en-IN" dirty="0">
                <a:solidFill>
                  <a:schemeClr val="tx1"/>
                </a:solidFill>
              </a:rPr>
              <a:t>= </a:t>
            </a:r>
            <a:r>
              <a:rPr lang="en-IN" dirty="0" err="1">
                <a:solidFill>
                  <a:schemeClr val="tx1"/>
                </a:solidFill>
              </a:rPr>
              <a:t>gcd</a:t>
            </a:r>
            <a:r>
              <a:rPr lang="en-IN" dirty="0">
                <a:solidFill>
                  <a:schemeClr val="tx1"/>
                </a:solidFill>
              </a:rPr>
              <a:t>(A</a:t>
            </a:r>
            <a:r>
              <a:rPr lang="en-IN" baseline="-25000" dirty="0">
                <a:solidFill>
                  <a:schemeClr val="tx1"/>
                </a:solidFill>
              </a:rPr>
              <a:t>1</a:t>
            </a:r>
            <a:r>
              <a:rPr lang="en-IN" dirty="0">
                <a:solidFill>
                  <a:schemeClr val="tx1"/>
                </a:solidFill>
              </a:rPr>
              <a:t>+K, A</a:t>
            </a:r>
            <a:r>
              <a:rPr lang="en-IN" baseline="-25000" dirty="0">
                <a:solidFill>
                  <a:schemeClr val="tx1"/>
                </a:solidFill>
              </a:rPr>
              <a:t>2</a:t>
            </a:r>
            <a:r>
              <a:rPr lang="en-IN" dirty="0">
                <a:solidFill>
                  <a:schemeClr val="tx1"/>
                </a:solidFill>
              </a:rPr>
              <a:t> - A</a:t>
            </a:r>
            <a:r>
              <a:rPr lang="en-IN" baseline="-25000" dirty="0">
                <a:solidFill>
                  <a:schemeClr val="tx1"/>
                </a:solidFill>
              </a:rPr>
              <a:t>1</a:t>
            </a:r>
            <a:r>
              <a:rPr lang="en-IN" dirty="0">
                <a:solidFill>
                  <a:schemeClr val="tx1"/>
                </a:solidFill>
              </a:rPr>
              <a:t>, A</a:t>
            </a:r>
            <a:r>
              <a:rPr lang="en-IN" baseline="-25000" dirty="0">
                <a:solidFill>
                  <a:schemeClr val="tx1"/>
                </a:solidFill>
              </a:rPr>
              <a:t>3</a:t>
            </a:r>
            <a:r>
              <a:rPr lang="en-IN" dirty="0">
                <a:solidFill>
                  <a:schemeClr val="tx1"/>
                </a:solidFill>
              </a:rPr>
              <a:t> - </a:t>
            </a:r>
            <a:r>
              <a:rPr lang="en-IN" dirty="0" smtClean="0">
                <a:solidFill>
                  <a:schemeClr val="tx1"/>
                </a:solidFill>
              </a:rPr>
              <a:t>A</a:t>
            </a:r>
            <a:r>
              <a:rPr lang="en-IN" baseline="-25000" dirty="0" smtClean="0">
                <a:solidFill>
                  <a:schemeClr val="tx1"/>
                </a:solidFill>
              </a:rPr>
              <a:t>1</a:t>
            </a:r>
            <a:r>
              <a:rPr lang="en-IN" dirty="0" smtClean="0">
                <a:solidFill>
                  <a:schemeClr val="tx1"/>
                </a:solidFill>
              </a:rPr>
              <a:t>,</a:t>
            </a:r>
            <a:r>
              <a:rPr lang="en-IN" baseline="-25000" dirty="0" smtClean="0">
                <a:solidFill>
                  <a:schemeClr val="tx1"/>
                </a:solidFill>
              </a:rPr>
              <a:t> </a:t>
            </a:r>
            <a:r>
              <a:rPr lang="en-IN" dirty="0" smtClean="0">
                <a:solidFill>
                  <a:schemeClr val="tx1"/>
                </a:solidFill>
              </a:rPr>
              <a:t>..., </a:t>
            </a:r>
            <a:r>
              <a:rPr lang="en-IN" dirty="0">
                <a:solidFill>
                  <a:schemeClr val="tx1"/>
                </a:solidFill>
              </a:rPr>
              <a:t>A</a:t>
            </a:r>
            <a:r>
              <a:rPr lang="en-IN" baseline="-25000" dirty="0">
                <a:solidFill>
                  <a:schemeClr val="tx1"/>
                </a:solidFill>
              </a:rPr>
              <a:t>n</a:t>
            </a:r>
            <a:r>
              <a:rPr lang="en-IN" dirty="0">
                <a:solidFill>
                  <a:schemeClr val="tx1"/>
                </a:solidFill>
              </a:rPr>
              <a:t>-A</a:t>
            </a:r>
            <a:r>
              <a:rPr lang="en-IN" baseline="-25000" dirty="0">
                <a:solidFill>
                  <a:schemeClr val="tx1"/>
                </a:solidFill>
              </a:rPr>
              <a:t>1</a:t>
            </a:r>
            <a:r>
              <a:rPr lang="en-IN" dirty="0">
                <a:solidFill>
                  <a:schemeClr val="tx1"/>
                </a:solidFill>
              </a:rPr>
              <a:t>) </a:t>
            </a:r>
            <a:br>
              <a:rPr lang="en-IN" dirty="0">
                <a:solidFill>
                  <a:schemeClr val="tx1"/>
                </a:solidFill>
              </a:rPr>
            </a:br>
            <a:r>
              <a:rPr lang="en-IN" dirty="0">
                <a:solidFill>
                  <a:schemeClr val="tx1"/>
                </a:solidFill>
              </a:rPr>
              <a:t>= </a:t>
            </a:r>
            <a:r>
              <a:rPr lang="en-IN" dirty="0" err="1">
                <a:solidFill>
                  <a:schemeClr val="tx1"/>
                </a:solidFill>
              </a:rPr>
              <a:t>gcd</a:t>
            </a:r>
            <a:r>
              <a:rPr lang="en-IN" dirty="0">
                <a:solidFill>
                  <a:schemeClr val="tx1"/>
                </a:solidFill>
              </a:rPr>
              <a:t>(A</a:t>
            </a:r>
            <a:r>
              <a:rPr lang="en-IN" baseline="-25000" dirty="0">
                <a:solidFill>
                  <a:schemeClr val="tx1"/>
                </a:solidFill>
              </a:rPr>
              <a:t>1</a:t>
            </a:r>
            <a:r>
              <a:rPr lang="en-IN" dirty="0">
                <a:solidFill>
                  <a:schemeClr val="tx1"/>
                </a:solidFill>
              </a:rPr>
              <a:t>+K, G)</a:t>
            </a:r>
          </a:p>
          <a:p>
            <a:pPr lvl="1" fontAlgn="base"/>
            <a:r>
              <a:rPr lang="en-IN" dirty="0">
                <a:solidFill>
                  <a:schemeClr val="tx1"/>
                </a:solidFill>
              </a:rPr>
              <a:t>where G = </a:t>
            </a:r>
            <a:r>
              <a:rPr lang="en-IN" dirty="0" err="1" smtClean="0">
                <a:solidFill>
                  <a:schemeClr val="tx1"/>
                </a:solidFill>
              </a:rPr>
              <a:t>gcd</a:t>
            </a:r>
            <a:r>
              <a:rPr lang="en-IN" dirty="0" smtClean="0">
                <a:solidFill>
                  <a:schemeClr val="tx1"/>
                </a:solidFill>
              </a:rPr>
              <a:t>(A</a:t>
            </a:r>
            <a:r>
              <a:rPr lang="en-IN" baseline="-25000" dirty="0" smtClean="0">
                <a:solidFill>
                  <a:schemeClr val="tx1"/>
                </a:solidFill>
              </a:rPr>
              <a:t>2</a:t>
            </a:r>
            <a:r>
              <a:rPr lang="en-IN" dirty="0" smtClean="0">
                <a:solidFill>
                  <a:schemeClr val="tx1"/>
                </a:solidFill>
              </a:rPr>
              <a:t>-A</a:t>
            </a:r>
            <a:r>
              <a:rPr lang="en-IN" baseline="-25000" dirty="0" smtClean="0">
                <a:solidFill>
                  <a:schemeClr val="tx1"/>
                </a:solidFill>
              </a:rPr>
              <a:t>1</a:t>
            </a:r>
            <a:r>
              <a:rPr lang="en-IN" dirty="0">
                <a:solidFill>
                  <a:schemeClr val="tx1"/>
                </a:solidFill>
              </a:rPr>
              <a:t>, A</a:t>
            </a:r>
            <a:r>
              <a:rPr lang="en-IN" baseline="-25000" dirty="0">
                <a:solidFill>
                  <a:schemeClr val="tx1"/>
                </a:solidFill>
              </a:rPr>
              <a:t>3</a:t>
            </a:r>
            <a:r>
              <a:rPr lang="en-IN" dirty="0">
                <a:solidFill>
                  <a:schemeClr val="tx1"/>
                </a:solidFill>
              </a:rPr>
              <a:t>-A</a:t>
            </a:r>
            <a:r>
              <a:rPr lang="en-IN" baseline="-25000" dirty="0">
                <a:solidFill>
                  <a:schemeClr val="tx1"/>
                </a:solidFill>
              </a:rPr>
              <a:t>1</a:t>
            </a:r>
            <a:r>
              <a:rPr lang="en-IN" dirty="0">
                <a:solidFill>
                  <a:schemeClr val="tx1"/>
                </a:solidFill>
              </a:rPr>
              <a:t>..., A</a:t>
            </a:r>
            <a:r>
              <a:rPr lang="en-IN" baseline="-25000" dirty="0">
                <a:solidFill>
                  <a:schemeClr val="tx1"/>
                </a:solidFill>
              </a:rPr>
              <a:t>n</a:t>
            </a:r>
            <a:r>
              <a:rPr lang="en-IN" dirty="0">
                <a:solidFill>
                  <a:schemeClr val="tx1"/>
                </a:solidFill>
              </a:rPr>
              <a:t>-A</a:t>
            </a:r>
            <a:r>
              <a:rPr lang="en-IN" baseline="-25000" dirty="0">
                <a:solidFill>
                  <a:schemeClr val="tx1"/>
                </a:solidFill>
              </a:rPr>
              <a:t>1</a:t>
            </a:r>
            <a:r>
              <a:rPr lang="en-IN" dirty="0">
                <a:solidFill>
                  <a:schemeClr val="tx1"/>
                </a:solidFill>
              </a:rPr>
              <a:t>) </a:t>
            </a:r>
          </a:p>
          <a:p>
            <a:pPr lvl="1" fontAlgn="base"/>
            <a:r>
              <a:rPr lang="en-IN" dirty="0" smtClean="0">
                <a:solidFill>
                  <a:schemeClr val="tx1"/>
                </a:solidFill>
              </a:rPr>
              <a:t>G can be pre-</a:t>
            </a:r>
            <a:r>
              <a:rPr lang="en-IN" dirty="0" err="1" smtClean="0">
                <a:solidFill>
                  <a:schemeClr val="tx1"/>
                </a:solidFill>
              </a:rPr>
              <a:t>calcualated</a:t>
            </a:r>
            <a:r>
              <a:rPr lang="en-IN" dirty="0" smtClean="0">
                <a:solidFill>
                  <a:schemeClr val="tx1"/>
                </a:solidFill>
              </a:rPr>
              <a:t> and stored.</a:t>
            </a:r>
            <a:endParaRPr lang="en-IN" dirty="0">
              <a:solidFill>
                <a:schemeClr val="tx1"/>
              </a:solidFill>
            </a:endParaRPr>
          </a:p>
          <a:p>
            <a:endParaRPr lang="en-US" dirty="0" smtClean="0"/>
          </a:p>
          <a:p>
            <a:endParaRPr lang="en-IN" dirty="0"/>
          </a:p>
        </p:txBody>
      </p:sp>
    </p:spTree>
    <p:extLst>
      <p:ext uri="{BB962C8B-B14F-4D97-AF65-F5344CB8AC3E}">
        <p14:creationId xmlns:p14="http://schemas.microsoft.com/office/powerpoint/2010/main" xmlns="" val="22609183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Solution 1</a:t>
            </a:r>
            <a:endParaRPr lang="en-IN" b="1" u="sng" dirty="0"/>
          </a:p>
        </p:txBody>
      </p:sp>
      <p:sp>
        <p:nvSpPr>
          <p:cNvPr id="3" name="Content Placeholder 2"/>
          <p:cNvSpPr>
            <a:spLocks noGrp="1"/>
          </p:cNvSpPr>
          <p:nvPr>
            <p:ph sz="quarter" idx="1"/>
          </p:nvPr>
        </p:nvSpPr>
        <p:spPr/>
        <p:txBody>
          <a:bodyPr/>
          <a:lstStyle/>
          <a:p>
            <a:r>
              <a:rPr lang="en-US" dirty="0" smtClean="0"/>
              <a:t>In base case if number of coins is &lt;=3 player 1 just picks all coins.</a:t>
            </a:r>
          </a:p>
          <a:p>
            <a:endParaRPr lang="en-US" dirty="0" smtClean="0"/>
          </a:p>
          <a:p>
            <a:r>
              <a:rPr lang="en-US" dirty="0" smtClean="0"/>
              <a:t>If n is multiple of 4 player 1 always loses.</a:t>
            </a:r>
          </a:p>
          <a:p>
            <a:endParaRPr lang="en-US" dirty="0" smtClean="0"/>
          </a:p>
          <a:p>
            <a:r>
              <a:rPr lang="en-US" dirty="0" smtClean="0"/>
              <a:t>Else player 1 in 1</a:t>
            </a:r>
            <a:r>
              <a:rPr lang="en-US" baseline="30000" dirty="0" smtClean="0"/>
              <a:t>st</a:t>
            </a:r>
            <a:r>
              <a:rPr lang="en-US" dirty="0" smtClean="0"/>
              <a:t> move makes it a multiple of 4, i.e., 1</a:t>
            </a:r>
            <a:r>
              <a:rPr lang="en-US" baseline="30000" dirty="0" smtClean="0"/>
              <a:t>st</a:t>
            </a:r>
            <a:r>
              <a:rPr lang="en-US" dirty="0" smtClean="0"/>
              <a:t> move is n%4.</a:t>
            </a:r>
            <a:endParaRPr lang="en-US" dirty="0"/>
          </a:p>
        </p:txBody>
      </p:sp>
    </p:spTree>
    <p:extLst>
      <p:ext uri="{BB962C8B-B14F-4D97-AF65-F5344CB8AC3E}">
        <p14:creationId xmlns:p14="http://schemas.microsoft.com/office/powerpoint/2010/main" xmlns="" val="41686277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Problem 2</a:t>
            </a:r>
            <a:endParaRPr lang="en-IN" b="1" u="sng" dirty="0"/>
          </a:p>
        </p:txBody>
      </p:sp>
      <p:sp>
        <p:nvSpPr>
          <p:cNvPr id="3" name="Content Placeholder 2"/>
          <p:cNvSpPr>
            <a:spLocks noGrp="1"/>
          </p:cNvSpPr>
          <p:nvPr>
            <p:ph sz="quarter" idx="1"/>
          </p:nvPr>
        </p:nvSpPr>
        <p:spPr>
          <a:xfrm>
            <a:off x="301752" y="1527048"/>
            <a:ext cx="8503920" cy="5026152"/>
          </a:xfrm>
        </p:spPr>
        <p:txBody>
          <a:bodyPr>
            <a:normAutofit/>
          </a:bodyPr>
          <a:lstStyle/>
          <a:p>
            <a:pPr fontAlgn="base"/>
            <a:r>
              <a:rPr lang="en-IN" sz="2400" dirty="0" smtClean="0"/>
              <a:t>You are given </a:t>
            </a:r>
            <a:r>
              <a:rPr lang="en-IN" sz="2400" dirty="0"/>
              <a:t>four 3-dimensional </a:t>
            </a:r>
            <a:r>
              <a:rPr lang="en-IN" sz="2400" dirty="0" smtClean="0"/>
              <a:t>points, check whether they </a:t>
            </a:r>
            <a:r>
              <a:rPr lang="en-IN" sz="2400" dirty="0"/>
              <a:t>all lie in the same plane</a:t>
            </a:r>
            <a:r>
              <a:rPr lang="en-IN" sz="2400" dirty="0" smtClean="0"/>
              <a:t>.</a:t>
            </a:r>
          </a:p>
          <a:p>
            <a:pPr fontAlgn="base"/>
            <a:endParaRPr lang="en-IN" sz="2400" dirty="0"/>
          </a:p>
          <a:p>
            <a:pPr fontAlgn="base"/>
            <a:r>
              <a:rPr lang="en-IN" sz="2400" b="1" dirty="0"/>
              <a:t>Input Format</a:t>
            </a:r>
            <a:r>
              <a:rPr lang="en-IN" sz="2400" dirty="0"/>
              <a:t/>
            </a:r>
            <a:br>
              <a:rPr lang="en-IN" sz="2400" dirty="0"/>
            </a:br>
            <a:r>
              <a:rPr lang="en-IN" sz="2400" dirty="0"/>
              <a:t>First line contains </a:t>
            </a:r>
            <a:r>
              <a:rPr lang="en-IN" sz="2400" i="1" dirty="0"/>
              <a:t>T</a:t>
            </a:r>
            <a:r>
              <a:rPr lang="en-IN" sz="2400" dirty="0"/>
              <a:t>, the number of </a:t>
            </a:r>
            <a:r>
              <a:rPr lang="en-IN" sz="2400" dirty="0" err="1"/>
              <a:t>testcases</a:t>
            </a:r>
            <a:r>
              <a:rPr lang="en-IN" sz="2400" dirty="0"/>
              <a:t>.</a:t>
            </a:r>
            <a:br>
              <a:rPr lang="en-IN" sz="2400" dirty="0"/>
            </a:br>
            <a:r>
              <a:rPr lang="en-IN" sz="2400" dirty="0"/>
              <a:t>Each test case consists of four lines. Each line contains three integers, denoting </a:t>
            </a:r>
            <a:r>
              <a:rPr lang="en-IN" sz="2400" i="1" dirty="0"/>
              <a:t>x</a:t>
            </a:r>
            <a:r>
              <a:rPr lang="en-IN" sz="2400" i="1" baseline="-25000" dirty="0"/>
              <a:t>i</a:t>
            </a:r>
            <a:r>
              <a:rPr lang="en-IN" sz="2400" i="1" dirty="0"/>
              <a:t> </a:t>
            </a:r>
            <a:r>
              <a:rPr lang="en-IN" sz="2400" i="1" dirty="0" err="1"/>
              <a:t>y</a:t>
            </a:r>
            <a:r>
              <a:rPr lang="en-IN" sz="2400" i="1" baseline="-25000" dirty="0" err="1"/>
              <a:t>i</a:t>
            </a:r>
            <a:r>
              <a:rPr lang="en-IN" sz="2400" i="1" dirty="0"/>
              <a:t> </a:t>
            </a:r>
            <a:r>
              <a:rPr lang="en-IN" sz="2400" i="1" dirty="0" err="1"/>
              <a:t>z</a:t>
            </a:r>
            <a:r>
              <a:rPr lang="en-IN" sz="2400" i="1" baseline="-25000" dirty="0" err="1"/>
              <a:t>i</a:t>
            </a:r>
            <a:r>
              <a:rPr lang="en-IN" sz="2400" dirty="0" smtClean="0"/>
              <a:t>.</a:t>
            </a:r>
          </a:p>
          <a:p>
            <a:pPr fontAlgn="base"/>
            <a:endParaRPr lang="en-IN" sz="2400" dirty="0"/>
          </a:p>
          <a:p>
            <a:pPr fontAlgn="base"/>
            <a:r>
              <a:rPr lang="en-IN" sz="2400" b="1" dirty="0"/>
              <a:t>Output Format</a:t>
            </a:r>
            <a:r>
              <a:rPr lang="en-IN" sz="2400" dirty="0"/>
              <a:t/>
            </a:r>
            <a:br>
              <a:rPr lang="en-IN" sz="2400" dirty="0"/>
            </a:br>
            <a:r>
              <a:rPr lang="en-IN" sz="2400" dirty="0"/>
              <a:t>For each test case, print YES or NO whether all four points lie in same plane or not, respectively</a:t>
            </a:r>
            <a:r>
              <a:rPr lang="en-IN" sz="2400" dirty="0" smtClean="0"/>
              <a:t>.</a:t>
            </a:r>
            <a:endParaRPr lang="en-IN" sz="2400" dirty="0">
              <a:solidFill>
                <a:schemeClr val="tx1"/>
              </a:solidFill>
            </a:endParaRPr>
          </a:p>
        </p:txBody>
      </p:sp>
    </p:spTree>
    <p:extLst>
      <p:ext uri="{BB962C8B-B14F-4D97-AF65-F5344CB8AC3E}">
        <p14:creationId xmlns:p14="http://schemas.microsoft.com/office/powerpoint/2010/main" xmlns="" val="36649446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Solution 2</a:t>
            </a:r>
            <a:endParaRPr lang="en-IN" b="1" u="sng" dirty="0"/>
          </a:p>
        </p:txBody>
      </p:sp>
      <p:sp>
        <p:nvSpPr>
          <p:cNvPr id="3" name="Content Placeholder 2"/>
          <p:cNvSpPr>
            <a:spLocks noGrp="1"/>
          </p:cNvSpPr>
          <p:nvPr>
            <p:ph sz="quarter" idx="1"/>
          </p:nvPr>
        </p:nvSpPr>
        <p:spPr/>
        <p:txBody>
          <a:bodyPr>
            <a:normAutofit fontScale="92500" lnSpcReduction="10000"/>
          </a:bodyPr>
          <a:lstStyle/>
          <a:p>
            <a:r>
              <a:rPr lang="en-US" dirty="0" smtClean="0"/>
              <a:t>Suppose we have 3 points A, B, C, D.</a:t>
            </a:r>
          </a:p>
          <a:p>
            <a:r>
              <a:rPr lang="en-US" dirty="0" smtClean="0"/>
              <a:t>We fix the first point and form 3 vectors say AB, AC, AD; where</a:t>
            </a:r>
            <a:endParaRPr lang="en-US" dirty="0"/>
          </a:p>
          <a:p>
            <a:pPr marL="0" indent="0">
              <a:buNone/>
            </a:pPr>
            <a:r>
              <a:rPr lang="en-US" dirty="0" smtClean="0"/>
              <a:t>	AB = B - A</a:t>
            </a:r>
          </a:p>
          <a:p>
            <a:pPr marL="0" indent="0">
              <a:buNone/>
            </a:pPr>
            <a:r>
              <a:rPr lang="en-US" dirty="0"/>
              <a:t>	</a:t>
            </a:r>
            <a:r>
              <a:rPr lang="en-US" dirty="0" smtClean="0"/>
              <a:t>AC = C - A</a:t>
            </a:r>
          </a:p>
          <a:p>
            <a:pPr marL="0" indent="0">
              <a:buNone/>
            </a:pPr>
            <a:r>
              <a:rPr lang="en-US" dirty="0"/>
              <a:t>	</a:t>
            </a:r>
            <a:r>
              <a:rPr lang="en-US" dirty="0" smtClean="0"/>
              <a:t>AD = D - A</a:t>
            </a:r>
          </a:p>
          <a:p>
            <a:r>
              <a:rPr lang="en-US" dirty="0" smtClean="0"/>
              <a:t>Now we find V= AB x AC</a:t>
            </a:r>
          </a:p>
          <a:p>
            <a:r>
              <a:rPr lang="en-US" dirty="0" smtClean="0"/>
              <a:t>V will be perpendicular to the plane of A, B and C.</a:t>
            </a:r>
          </a:p>
          <a:p>
            <a:r>
              <a:rPr lang="en-US" dirty="0" smtClean="0"/>
              <a:t>If D lies in same plane the vector V must be perpendicular to AD. So if AD . V = O, then we could say A, B, C, D are in same plane.</a:t>
            </a:r>
          </a:p>
        </p:txBody>
      </p:sp>
      <p:grpSp>
        <p:nvGrpSpPr>
          <p:cNvPr id="18" name="Group 17"/>
          <p:cNvGrpSpPr/>
          <p:nvPr/>
        </p:nvGrpSpPr>
        <p:grpSpPr>
          <a:xfrm>
            <a:off x="1295400" y="1939636"/>
            <a:ext cx="7086600" cy="3255819"/>
            <a:chOff x="1295400" y="1939636"/>
            <a:chExt cx="7086600" cy="3255819"/>
          </a:xfrm>
        </p:grpSpPr>
        <p:cxnSp>
          <p:nvCxnSpPr>
            <p:cNvPr id="5" name="Straight Arrow Connector 4"/>
            <p:cNvCxnSpPr/>
            <p:nvPr/>
          </p:nvCxnSpPr>
          <p:spPr>
            <a:xfrm>
              <a:off x="6858000" y="1953491"/>
              <a:ext cx="3810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7467600" y="1939636"/>
              <a:ext cx="3810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1295400" y="2743200"/>
              <a:ext cx="3810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295400" y="3124200"/>
              <a:ext cx="3810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295400" y="3581400"/>
              <a:ext cx="3810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438400" y="3962400"/>
              <a:ext cx="3810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048000" y="3962400"/>
              <a:ext cx="3810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733800" y="3962400"/>
              <a:ext cx="3810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8001000" y="1953491"/>
              <a:ext cx="3810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127663" y="5181600"/>
              <a:ext cx="3810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419600" y="5195455"/>
              <a:ext cx="3810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953000" y="5181600"/>
              <a:ext cx="3810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257800" y="4800600"/>
              <a:ext cx="3810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1681997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Problem 3</a:t>
            </a:r>
            <a:endParaRPr lang="en-IN" b="1" u="sng" dirty="0"/>
          </a:p>
        </p:txBody>
      </p:sp>
      <p:sp>
        <p:nvSpPr>
          <p:cNvPr id="3" name="Content Placeholder 2"/>
          <p:cNvSpPr>
            <a:spLocks noGrp="1"/>
          </p:cNvSpPr>
          <p:nvPr>
            <p:ph sz="quarter" idx="1"/>
          </p:nvPr>
        </p:nvSpPr>
        <p:spPr/>
        <p:txBody>
          <a:bodyPr>
            <a:normAutofit/>
          </a:bodyPr>
          <a:lstStyle/>
          <a:p>
            <a:r>
              <a:rPr lang="en-US" dirty="0" smtClean="0"/>
              <a:t>You are given a string of digits(0-9) of length N. Now each substring of the string is to be considered as a number. You need to find the sum of all substrings of the given string.</a:t>
            </a:r>
          </a:p>
          <a:p>
            <a:pPr fontAlgn="base"/>
            <a:r>
              <a:rPr lang="en-IN" b="1" dirty="0"/>
              <a:t>Input Format</a:t>
            </a:r>
            <a:r>
              <a:rPr lang="en-IN" dirty="0"/>
              <a:t/>
            </a:r>
            <a:br>
              <a:rPr lang="en-IN" dirty="0"/>
            </a:br>
            <a:r>
              <a:rPr lang="en-IN" dirty="0"/>
              <a:t>A single line containing a string of </a:t>
            </a:r>
            <a:r>
              <a:rPr lang="en-IN" dirty="0" smtClean="0"/>
              <a:t>digits.</a:t>
            </a:r>
            <a:endParaRPr lang="en-IN" dirty="0"/>
          </a:p>
          <a:p>
            <a:pPr fontAlgn="base"/>
            <a:r>
              <a:rPr lang="en-IN" b="1" dirty="0"/>
              <a:t>Output Format</a:t>
            </a:r>
            <a:r>
              <a:rPr lang="en-IN" dirty="0"/>
              <a:t/>
            </a:r>
            <a:br>
              <a:rPr lang="en-IN" dirty="0"/>
            </a:br>
            <a:r>
              <a:rPr lang="en-IN" dirty="0"/>
              <a:t>A single line which is </a:t>
            </a:r>
            <a:r>
              <a:rPr lang="en-IN" dirty="0" smtClean="0"/>
              <a:t>the sum,   T </a:t>
            </a:r>
            <a:r>
              <a:rPr lang="en-IN" dirty="0"/>
              <a:t>% (10</a:t>
            </a:r>
            <a:r>
              <a:rPr lang="en-IN" baseline="30000" dirty="0"/>
              <a:t>9</a:t>
            </a:r>
            <a:r>
              <a:rPr lang="en-IN" dirty="0"/>
              <a:t>+7</a:t>
            </a:r>
            <a:r>
              <a:rPr lang="en-IN" dirty="0" smtClean="0"/>
              <a:t>).</a:t>
            </a:r>
            <a:endParaRPr lang="en-IN" dirty="0"/>
          </a:p>
          <a:p>
            <a:pPr fontAlgn="base"/>
            <a:r>
              <a:rPr lang="en-IN" b="1" dirty="0"/>
              <a:t>Constraints</a:t>
            </a:r>
            <a:r>
              <a:rPr lang="en-IN" dirty="0"/>
              <a:t/>
            </a:r>
            <a:br>
              <a:rPr lang="en-IN" dirty="0"/>
            </a:br>
            <a:r>
              <a:rPr lang="en-IN" dirty="0"/>
              <a:t>1 ≤ N ≤ </a:t>
            </a:r>
            <a:r>
              <a:rPr lang="en-IN" dirty="0" smtClean="0"/>
              <a:t>2*10</a:t>
            </a:r>
            <a:r>
              <a:rPr lang="en-IN" baseline="30000" dirty="0" smtClean="0"/>
              <a:t>5</a:t>
            </a:r>
            <a:endParaRPr lang="en-IN" dirty="0"/>
          </a:p>
        </p:txBody>
      </p:sp>
    </p:spTree>
    <p:extLst>
      <p:ext uri="{BB962C8B-B14F-4D97-AF65-F5344CB8AC3E}">
        <p14:creationId xmlns:p14="http://schemas.microsoft.com/office/powerpoint/2010/main" xmlns="" val="34772837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3</a:t>
            </a:r>
            <a:endParaRPr lang="en-IN" dirty="0"/>
          </a:p>
        </p:txBody>
      </p:sp>
      <p:sp>
        <p:nvSpPr>
          <p:cNvPr id="3" name="Content Placeholder 2"/>
          <p:cNvSpPr>
            <a:spLocks noGrp="1"/>
          </p:cNvSpPr>
          <p:nvPr>
            <p:ph sz="quarter" idx="1"/>
          </p:nvPr>
        </p:nvSpPr>
        <p:spPr/>
        <p:txBody>
          <a:bodyPr/>
          <a:lstStyle/>
          <a:p>
            <a:r>
              <a:rPr lang="en-US" dirty="0" smtClean="0"/>
              <a:t>Let us consider an example to consider the problem.</a:t>
            </a:r>
          </a:p>
          <a:p>
            <a:r>
              <a:rPr lang="en-US" dirty="0" smtClean="0"/>
              <a:t>Given string S=478. S is of length 3, i.e., N=3.</a:t>
            </a:r>
          </a:p>
          <a:p>
            <a:pPr marL="0" indent="0">
              <a:buNone/>
            </a:pPr>
            <a:r>
              <a:rPr lang="en-US" dirty="0" smtClean="0"/>
              <a:t>Subsets are:	Lets sort for each position and see.</a:t>
            </a:r>
          </a:p>
          <a:p>
            <a:pPr marL="0" indent="0">
              <a:buNone/>
            </a:pPr>
            <a:r>
              <a:rPr lang="en-US" dirty="0"/>
              <a:t>	</a:t>
            </a:r>
            <a:r>
              <a:rPr lang="en-US" dirty="0" smtClean="0"/>
              <a:t>	</a:t>
            </a:r>
            <a:r>
              <a:rPr lang="en-US" sz="2000" dirty="0" smtClean="0"/>
              <a:t>    4		    4</a:t>
            </a:r>
          </a:p>
          <a:p>
            <a:pPr marL="0" indent="0">
              <a:buNone/>
            </a:pPr>
            <a:r>
              <a:rPr lang="en-US" sz="2000" dirty="0"/>
              <a:t>	</a:t>
            </a:r>
            <a:r>
              <a:rPr lang="en-US" sz="2000" dirty="0" smtClean="0"/>
              <a:t>	    7		    7</a:t>
            </a:r>
          </a:p>
          <a:p>
            <a:pPr marL="0" indent="0">
              <a:buNone/>
            </a:pPr>
            <a:r>
              <a:rPr lang="en-US" sz="2000" dirty="0"/>
              <a:t>	</a:t>
            </a:r>
            <a:r>
              <a:rPr lang="en-US" sz="2000" dirty="0" smtClean="0"/>
              <a:t>	    8		    7</a:t>
            </a:r>
          </a:p>
          <a:p>
            <a:pPr marL="0" indent="0">
              <a:buNone/>
            </a:pPr>
            <a:r>
              <a:rPr lang="en-US" sz="2000" dirty="0"/>
              <a:t>	</a:t>
            </a:r>
            <a:r>
              <a:rPr lang="en-US" sz="2000" dirty="0" smtClean="0"/>
              <a:t>	  47		  48</a:t>
            </a:r>
          </a:p>
          <a:p>
            <a:pPr marL="0" indent="0">
              <a:buNone/>
            </a:pPr>
            <a:r>
              <a:rPr lang="en-US" sz="2000" dirty="0"/>
              <a:t>	</a:t>
            </a:r>
            <a:r>
              <a:rPr lang="en-US" sz="2000" dirty="0" smtClean="0"/>
              <a:t>	  78		  78</a:t>
            </a:r>
          </a:p>
          <a:p>
            <a:pPr marL="0" indent="0">
              <a:buNone/>
            </a:pPr>
            <a:r>
              <a:rPr lang="en-US" sz="2000" dirty="0"/>
              <a:t>	</a:t>
            </a:r>
            <a:r>
              <a:rPr lang="en-US" sz="2000" dirty="0" smtClean="0"/>
              <a:t>	478		478</a:t>
            </a:r>
          </a:p>
          <a:p>
            <a:pPr marL="0" indent="0">
              <a:buNone/>
            </a:pPr>
            <a:endParaRPr lang="en-US" sz="2000" dirty="0"/>
          </a:p>
          <a:p>
            <a:pPr marL="0" indent="0">
              <a:buNone/>
            </a:pPr>
            <a:r>
              <a:rPr lang="en-US" sz="2000" dirty="0" smtClean="0"/>
              <a:t>So we have (4*10</a:t>
            </a:r>
            <a:r>
              <a:rPr lang="en-US" sz="2000" baseline="30000" dirty="0" smtClean="0"/>
              <a:t>2</a:t>
            </a:r>
            <a:r>
              <a:rPr lang="en-US" sz="2000" dirty="0" smtClean="0"/>
              <a:t>)+((4+(2*7))*10</a:t>
            </a:r>
            <a:r>
              <a:rPr lang="en-US" sz="2000" baseline="30000" dirty="0" smtClean="0"/>
              <a:t>1</a:t>
            </a:r>
            <a:r>
              <a:rPr lang="en-US" sz="2000" dirty="0" smtClean="0"/>
              <a:t>)+((4+(2*7)+(3*8))*10</a:t>
            </a:r>
            <a:r>
              <a:rPr lang="en-US" sz="2000" baseline="30000" dirty="0" smtClean="0"/>
              <a:t>0</a:t>
            </a:r>
            <a:r>
              <a:rPr lang="en-US" sz="2000" dirty="0" smtClean="0"/>
              <a:t>)</a:t>
            </a:r>
            <a:endParaRPr lang="en-IN" sz="2000" dirty="0"/>
          </a:p>
        </p:txBody>
      </p:sp>
      <p:cxnSp>
        <p:nvCxnSpPr>
          <p:cNvPr id="5" name="Straight Connector 4"/>
          <p:cNvCxnSpPr/>
          <p:nvPr/>
        </p:nvCxnSpPr>
        <p:spPr>
          <a:xfrm>
            <a:off x="2881745" y="2590800"/>
            <a:ext cx="76200" cy="28194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1680087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3</a:t>
            </a:r>
            <a:endParaRPr lang="en-IN" dirty="0"/>
          </a:p>
        </p:txBody>
      </p:sp>
      <p:sp>
        <p:nvSpPr>
          <p:cNvPr id="3" name="Content Placeholder 2"/>
          <p:cNvSpPr>
            <a:spLocks noGrp="1"/>
          </p:cNvSpPr>
          <p:nvPr>
            <p:ph sz="quarter" idx="1"/>
          </p:nvPr>
        </p:nvSpPr>
        <p:spPr/>
        <p:txBody>
          <a:bodyPr>
            <a:normAutofit fontScale="77500" lnSpcReduction="20000"/>
          </a:bodyPr>
          <a:lstStyle/>
          <a:p>
            <a:r>
              <a:rPr lang="en-US" dirty="0" smtClean="0"/>
              <a:t>So the algorithm for string S of length N will be:</a:t>
            </a:r>
          </a:p>
          <a:p>
            <a:endParaRPr lang="en-US" dirty="0" smtClean="0"/>
          </a:p>
          <a:p>
            <a:r>
              <a:rPr lang="en-US" dirty="0" smtClean="0"/>
              <a:t>Preprocessing:</a:t>
            </a:r>
          </a:p>
          <a:p>
            <a:pPr lvl="1"/>
            <a:r>
              <a:rPr lang="en-US" dirty="0" smtClean="0">
                <a:solidFill>
                  <a:schemeClr val="tx1"/>
                </a:solidFill>
              </a:rPr>
              <a:t>Temp &lt;- 1</a:t>
            </a:r>
          </a:p>
          <a:p>
            <a:pPr lvl="1"/>
            <a:r>
              <a:rPr lang="en-US" dirty="0" smtClean="0">
                <a:solidFill>
                  <a:schemeClr val="tx1"/>
                </a:solidFill>
              </a:rPr>
              <a:t>Mod &lt;- 1000000007</a:t>
            </a:r>
          </a:p>
          <a:p>
            <a:pPr lvl="1"/>
            <a:r>
              <a:rPr lang="en-US" dirty="0" smtClean="0">
                <a:solidFill>
                  <a:schemeClr val="tx1"/>
                </a:solidFill>
              </a:rPr>
              <a:t>for i in 0 to  200000</a:t>
            </a:r>
          </a:p>
          <a:p>
            <a:pPr lvl="2"/>
            <a:r>
              <a:rPr lang="en-US" dirty="0" err="1" smtClean="0"/>
              <a:t>Pow</a:t>
            </a:r>
            <a:r>
              <a:rPr lang="en-US" dirty="0" smtClean="0"/>
              <a:t>[i] &lt;- Temp</a:t>
            </a:r>
          </a:p>
          <a:p>
            <a:pPr lvl="2"/>
            <a:r>
              <a:rPr lang="en-US" dirty="0" smtClean="0"/>
              <a:t>Temp &lt;- ( Temp * 10  ) % Mod</a:t>
            </a:r>
          </a:p>
          <a:p>
            <a:pPr lvl="2"/>
            <a:endParaRPr lang="en-US" dirty="0" smtClean="0"/>
          </a:p>
          <a:p>
            <a:r>
              <a:rPr lang="en-US" dirty="0" smtClean="0"/>
              <a:t>Main Algorithm:</a:t>
            </a:r>
          </a:p>
          <a:p>
            <a:pPr lvl="1"/>
            <a:r>
              <a:rPr lang="en-US" dirty="0" smtClean="0">
                <a:solidFill>
                  <a:schemeClr val="tx1"/>
                </a:solidFill>
              </a:rPr>
              <a:t>M &lt;- 0;</a:t>
            </a:r>
          </a:p>
          <a:p>
            <a:pPr lvl="1"/>
            <a:r>
              <a:rPr lang="en-US" dirty="0" err="1" smtClean="0">
                <a:solidFill>
                  <a:schemeClr val="tx1"/>
                </a:solidFill>
              </a:rPr>
              <a:t>Ans</a:t>
            </a:r>
            <a:r>
              <a:rPr lang="en-US" dirty="0" smtClean="0">
                <a:solidFill>
                  <a:schemeClr val="tx1"/>
                </a:solidFill>
              </a:rPr>
              <a:t> &lt;- 0;</a:t>
            </a:r>
          </a:p>
          <a:p>
            <a:pPr lvl="1"/>
            <a:r>
              <a:rPr lang="en-US" dirty="0" smtClean="0">
                <a:solidFill>
                  <a:schemeClr val="tx1"/>
                </a:solidFill>
              </a:rPr>
              <a:t>for i in 0 to n-1</a:t>
            </a:r>
          </a:p>
          <a:p>
            <a:pPr lvl="2"/>
            <a:r>
              <a:rPr lang="en-US" dirty="0"/>
              <a:t>M</a:t>
            </a:r>
            <a:r>
              <a:rPr lang="en-US" dirty="0" smtClean="0"/>
              <a:t> &lt;- (M +  ( (i+1) * (S[i] –  ‘ 0 ’ ) )) % Mod</a:t>
            </a:r>
          </a:p>
          <a:p>
            <a:pPr lvl="2"/>
            <a:r>
              <a:rPr lang="en-US" dirty="0" err="1" smtClean="0"/>
              <a:t>Ans</a:t>
            </a:r>
            <a:r>
              <a:rPr lang="en-US" dirty="0" smtClean="0"/>
              <a:t> &lt;- ( </a:t>
            </a:r>
            <a:r>
              <a:rPr lang="en-US" dirty="0" err="1" smtClean="0"/>
              <a:t>Ans</a:t>
            </a:r>
            <a:r>
              <a:rPr lang="en-US" dirty="0" smtClean="0"/>
              <a:t> + ( M * </a:t>
            </a:r>
            <a:r>
              <a:rPr lang="en-US" dirty="0" err="1" smtClean="0"/>
              <a:t>Pow</a:t>
            </a:r>
            <a:r>
              <a:rPr lang="en-US" dirty="0" smtClean="0"/>
              <a:t>[n-1-i] )  %  Mod )  %  Mod</a:t>
            </a:r>
          </a:p>
          <a:p>
            <a:pPr lvl="1"/>
            <a:r>
              <a:rPr lang="en-US" dirty="0" smtClean="0">
                <a:solidFill>
                  <a:schemeClr val="tx1"/>
                </a:solidFill>
              </a:rPr>
              <a:t>Return </a:t>
            </a:r>
            <a:r>
              <a:rPr lang="en-US" dirty="0" err="1" smtClean="0">
                <a:solidFill>
                  <a:schemeClr val="tx1"/>
                </a:solidFill>
              </a:rPr>
              <a:t>Ans</a:t>
            </a:r>
            <a:endParaRPr lang="en-US" dirty="0">
              <a:solidFill>
                <a:schemeClr val="tx1"/>
              </a:solidFill>
            </a:endParaRPr>
          </a:p>
        </p:txBody>
      </p:sp>
    </p:spTree>
    <p:extLst>
      <p:ext uri="{BB962C8B-B14F-4D97-AF65-F5344CB8AC3E}">
        <p14:creationId xmlns:p14="http://schemas.microsoft.com/office/powerpoint/2010/main" xmlns="" val="31315953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4</a:t>
            </a:r>
            <a:endParaRPr lang="en-IN" dirty="0"/>
          </a:p>
        </p:txBody>
      </p:sp>
      <p:sp>
        <p:nvSpPr>
          <p:cNvPr id="3" name="Content Placeholder 2"/>
          <p:cNvSpPr>
            <a:spLocks noGrp="1"/>
          </p:cNvSpPr>
          <p:nvPr>
            <p:ph sz="quarter" idx="1"/>
          </p:nvPr>
        </p:nvSpPr>
        <p:spPr/>
        <p:txBody>
          <a:bodyPr>
            <a:normAutofit/>
          </a:bodyPr>
          <a:lstStyle/>
          <a:p>
            <a:r>
              <a:rPr lang="en-US" dirty="0"/>
              <a:t>You are given a string of digits(0-9) of length N. Now each </a:t>
            </a:r>
            <a:r>
              <a:rPr lang="en-US" dirty="0" smtClean="0"/>
              <a:t>sub-sequence </a:t>
            </a:r>
            <a:r>
              <a:rPr lang="en-US" dirty="0"/>
              <a:t>of the string is to be considered as a number. You need to find the sum of all </a:t>
            </a:r>
            <a:r>
              <a:rPr lang="en-US" dirty="0" smtClean="0"/>
              <a:t>sub-sequence of </a:t>
            </a:r>
            <a:r>
              <a:rPr lang="en-US" dirty="0"/>
              <a:t>the given string.</a:t>
            </a:r>
          </a:p>
          <a:p>
            <a:pPr fontAlgn="base"/>
            <a:r>
              <a:rPr lang="en-IN" b="1" dirty="0"/>
              <a:t>Input Format</a:t>
            </a:r>
            <a:r>
              <a:rPr lang="en-IN" dirty="0"/>
              <a:t/>
            </a:r>
            <a:br>
              <a:rPr lang="en-IN" dirty="0"/>
            </a:br>
            <a:r>
              <a:rPr lang="en-IN" dirty="0"/>
              <a:t>A single line containing a string of digits.</a:t>
            </a:r>
          </a:p>
          <a:p>
            <a:pPr fontAlgn="base"/>
            <a:r>
              <a:rPr lang="en-IN" b="1" dirty="0"/>
              <a:t>Output Format</a:t>
            </a:r>
            <a:r>
              <a:rPr lang="en-IN" dirty="0"/>
              <a:t/>
            </a:r>
            <a:br>
              <a:rPr lang="en-IN" dirty="0"/>
            </a:br>
            <a:r>
              <a:rPr lang="en-IN" dirty="0"/>
              <a:t>A single line which is the </a:t>
            </a:r>
            <a:r>
              <a:rPr lang="en-IN" dirty="0" smtClean="0"/>
              <a:t>sum,   </a:t>
            </a:r>
            <a:r>
              <a:rPr lang="en-IN" dirty="0"/>
              <a:t>T % (10</a:t>
            </a:r>
            <a:r>
              <a:rPr lang="en-IN" baseline="30000" dirty="0"/>
              <a:t>9</a:t>
            </a:r>
            <a:r>
              <a:rPr lang="en-IN" dirty="0"/>
              <a:t>+7).</a:t>
            </a:r>
          </a:p>
          <a:p>
            <a:pPr fontAlgn="base"/>
            <a:r>
              <a:rPr lang="en-IN" b="1" dirty="0"/>
              <a:t>Constraints</a:t>
            </a:r>
            <a:r>
              <a:rPr lang="en-IN" dirty="0"/>
              <a:t/>
            </a:r>
            <a:br>
              <a:rPr lang="en-IN" dirty="0"/>
            </a:br>
            <a:r>
              <a:rPr lang="en-IN" dirty="0"/>
              <a:t>1 ≤ N ≤ 2*10</a:t>
            </a:r>
            <a:r>
              <a:rPr lang="en-IN" baseline="30000" dirty="0"/>
              <a:t>5</a:t>
            </a:r>
            <a:endParaRPr lang="en-IN" dirty="0"/>
          </a:p>
          <a:p>
            <a:endParaRPr lang="en-IN" dirty="0"/>
          </a:p>
          <a:p>
            <a:endParaRPr lang="en-IN" dirty="0"/>
          </a:p>
        </p:txBody>
      </p:sp>
    </p:spTree>
    <p:extLst>
      <p:ext uri="{BB962C8B-B14F-4D97-AF65-F5344CB8AC3E}">
        <p14:creationId xmlns:p14="http://schemas.microsoft.com/office/powerpoint/2010/main" xmlns="" val="319686473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454</TotalTime>
  <Words>1459</Words>
  <Application>Microsoft Office PowerPoint</Application>
  <PresentationFormat>On-screen Show (4:3)</PresentationFormat>
  <Paragraphs>184</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Civic</vt:lpstr>
      <vt:lpstr>Solving Adhoc and Math related problems</vt:lpstr>
      <vt:lpstr>Problem 1</vt:lpstr>
      <vt:lpstr>Solution 1</vt:lpstr>
      <vt:lpstr>Problem 2</vt:lpstr>
      <vt:lpstr>Solution 2</vt:lpstr>
      <vt:lpstr>Problem 3</vt:lpstr>
      <vt:lpstr>Solution 3</vt:lpstr>
      <vt:lpstr>Solution 3</vt:lpstr>
      <vt:lpstr>Problem 4</vt:lpstr>
      <vt:lpstr>Solution 4</vt:lpstr>
      <vt:lpstr>Solution 4</vt:lpstr>
      <vt:lpstr>Problem 5</vt:lpstr>
      <vt:lpstr>Solution 5</vt:lpstr>
      <vt:lpstr>Problem 6</vt:lpstr>
      <vt:lpstr>Solution 6</vt:lpstr>
      <vt:lpstr>Problem 7</vt:lpstr>
      <vt:lpstr>Solution 7</vt:lpstr>
      <vt:lpstr>Solution 7</vt:lpstr>
      <vt:lpstr>Problem 8</vt:lpstr>
      <vt:lpstr>Solution 8</vt:lpstr>
      <vt:lpstr>Solution 8</vt:lpstr>
      <vt:lpstr>Problem 9</vt:lpstr>
      <vt:lpstr>Solution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Solving Adhoc and Math related problems</dc:title>
  <dc:creator>abhra</dc:creator>
  <cp:lastModifiedBy>Shashwat</cp:lastModifiedBy>
  <cp:revision>67</cp:revision>
  <dcterms:created xsi:type="dcterms:W3CDTF">2006-08-16T00:00:00Z</dcterms:created>
  <dcterms:modified xsi:type="dcterms:W3CDTF">2014-06-06T13:50:23Z</dcterms:modified>
</cp:coreProperties>
</file>