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7559675"/>
  <p:notesSz cx="7559675" cy="10691813"/>
  <p:defaultTextStyle>
    <a:defPPr>
      <a:defRPr lang="en-GB"/>
    </a:defPPr>
    <a:lvl1pPr algn="l" defTabSz="44917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796" indent="-285692" algn="l" defTabSz="44917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2762" indent="-228552" algn="l" defTabSz="44917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599868" indent="-228552" algn="l" defTabSz="44917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6973" indent="-228552" algn="l" defTabSz="44917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5526" algn="l" defTabSz="91421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2632" algn="l" defTabSz="91421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199737" algn="l" defTabSz="91421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6842" algn="l" defTabSz="91421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52" y="-90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7175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3613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I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279900" y="0"/>
            <a:ext cx="32750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I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I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750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B028690B-C8ED-4680-9950-48CAD43F6ED1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51012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17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796" indent="-285692" algn="l" defTabSz="44917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2762" indent="-228552" algn="l" defTabSz="44917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9868" indent="-228552" algn="l" defTabSz="44917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6973" indent="-228552" algn="l" defTabSz="44917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526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32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37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42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43647D-E8F7-4F27-9EC4-1D98EE857F7E}" type="slidenum">
              <a:rPr lang="en-IN"/>
              <a:pPr/>
              <a:t>1</a:t>
            </a:fld>
            <a:endParaRPr lang="en-IN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D046E0-2414-4C2E-863B-4498273852AA}" type="slidenum">
              <a:rPr lang="en-IN"/>
              <a:pPr/>
              <a:t>10</a:t>
            </a:fld>
            <a:endParaRPr lang="en-IN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81E63E-1381-4F96-B459-398C2DCB9034}" type="slidenum">
              <a:rPr lang="en-IN"/>
              <a:pPr/>
              <a:t>11</a:t>
            </a:fld>
            <a:endParaRPr lang="en-IN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EEB83C-0A54-462F-871E-9A8B5CB1DF0B}" type="slidenum">
              <a:rPr lang="en-IN"/>
              <a:pPr/>
              <a:t>12</a:t>
            </a:fld>
            <a:endParaRPr lang="en-IN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5D46A0-C539-4348-9460-6F94B675B7CF}" type="slidenum">
              <a:rPr lang="en-IN"/>
              <a:pPr/>
              <a:t>2</a:t>
            </a:fld>
            <a:endParaRPr lang="en-IN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46ACA7-0D4C-4D40-94AC-6F9BB4C454EC}" type="slidenum">
              <a:rPr lang="en-IN"/>
              <a:pPr/>
              <a:t>3</a:t>
            </a:fld>
            <a:endParaRPr lang="en-IN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D557E3-7A10-49A5-9436-9FAEB5E8E192}" type="slidenum">
              <a:rPr lang="en-IN"/>
              <a:pPr/>
              <a:t>4</a:t>
            </a:fld>
            <a:endParaRPr lang="en-IN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F2A96F-157E-4FD3-B46A-BFA3C2E9B864}" type="slidenum">
              <a:rPr lang="en-IN"/>
              <a:pPr/>
              <a:t>5</a:t>
            </a:fld>
            <a:endParaRPr lang="en-IN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6AAE63-7A56-4A09-8B9E-E4F620BB0295}" type="slidenum">
              <a:rPr lang="en-IN"/>
              <a:pPr/>
              <a:t>6</a:t>
            </a:fld>
            <a:endParaRPr lang="en-IN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7846FD-F1AC-4340-A12C-84DF37E79C4D}" type="slidenum">
              <a:rPr lang="en-IN"/>
              <a:pPr/>
              <a:t>7</a:t>
            </a:fld>
            <a:endParaRPr lang="en-IN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FC1B52-7A0A-40B3-A9DB-A23E5541E9A2}" type="slidenum">
              <a:rPr lang="en-IN"/>
              <a:pPr/>
              <a:t>8</a:t>
            </a:fld>
            <a:endParaRPr lang="en-IN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19E6F6-FAB0-4FE0-A0BA-2E32303E7C75}" type="slidenum">
              <a:rPr lang="en-IN"/>
              <a:pPr/>
              <a:t>9</a:t>
            </a:fld>
            <a:endParaRPr lang="en-IN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141358"/>
            <a:ext cx="1008844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56047" y="1931918"/>
            <a:ext cx="8568531" cy="20169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3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6047" y="3981128"/>
            <a:ext cx="8568531" cy="1322451"/>
          </a:xfrm>
        </p:spPr>
        <p:txBody>
          <a:bodyPr lIns="50397" rIns="50397"/>
          <a:lstStyle>
            <a:lvl1pPr marL="0" marR="70556" indent="0" algn="r">
              <a:buNone/>
              <a:defRPr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150" y="5459765"/>
            <a:ext cx="10084776" cy="2107723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4B2906-93D6-4847-9EE1-CD6E7F97A9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632891"/>
            <a:ext cx="9072563" cy="483483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A41E5-DA2A-4096-BB92-BBE3017A08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5049" y="302740"/>
            <a:ext cx="1959537" cy="616498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41"/>
            <a:ext cx="6972432" cy="616498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3D1212-D02F-4F6B-821A-FF594793C0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6213" cy="1257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3150" cy="515938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0875" cy="515938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6300" y="6886575"/>
            <a:ext cx="2343150" cy="515938"/>
          </a:xfrm>
        </p:spPr>
        <p:txBody>
          <a:bodyPr/>
          <a:lstStyle>
            <a:lvl1pPr>
              <a:defRPr/>
            </a:lvl1pPr>
          </a:lstStyle>
          <a:p>
            <a:fld id="{AEAC2B20-0B64-454B-9FF3-984F69B92929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4206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E6F2E-E9EC-43CF-B159-D3AE5C31043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70" y="1168136"/>
            <a:ext cx="8568531" cy="201591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3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4518" y="3231669"/>
            <a:ext cx="5040313" cy="1603745"/>
          </a:xfrm>
        </p:spPr>
        <p:txBody>
          <a:bodyPr lIns="100794" rIns="100794" anchor="t"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AC2C97-B309-463A-BC49-63815B77D9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009187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803676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CB57B-42DF-48B7-BC72-DA8EF3E875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5963744"/>
            <a:ext cx="4454027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9" y="5963744"/>
            <a:ext cx="4455776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1592067"/>
            <a:ext cx="4454027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1592067"/>
            <a:ext cx="4455776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B62FEC-4DC1-47B1-A54F-39E7E6735B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433832-008E-40AF-9283-E553557D700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F42E2A-10DA-4680-A3CA-C6CDA96133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5375769"/>
            <a:ext cx="8248138" cy="50397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8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872302" y="5903008"/>
            <a:ext cx="4381712" cy="1007957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08063" y="302387"/>
            <a:ext cx="8245951" cy="50397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086" y="7063571"/>
            <a:ext cx="2116931" cy="403183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3CD2A0-09EB-405F-8900-125530FD8D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8129" y="6000343"/>
            <a:ext cx="7896490" cy="714556"/>
          </a:xfrm>
          <a:noFill/>
        </p:spPr>
        <p:txBody>
          <a:bodyPr lIns="100794" tIns="0" rIns="100794" anchor="t"/>
          <a:lstStyle>
            <a:lvl1pPr marL="0" marR="20159" indent="0" algn="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2016" y="209405"/>
            <a:ext cx="9576594" cy="48381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28726" y="7063572"/>
            <a:ext cx="2591463" cy="4024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8A1515-D91A-4F26-AEE8-FDF4B47BDE5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6" y="5362896"/>
            <a:ext cx="8902603" cy="62024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50414" y="6553191"/>
            <a:ext cx="5446695" cy="10153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35470" y="6546660"/>
            <a:ext cx="4068466" cy="10289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551582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346071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50414" y="6553191"/>
            <a:ext cx="5446695" cy="10153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35470" y="6546660"/>
            <a:ext cx="4068466" cy="10289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4031" y="1632890"/>
            <a:ext cx="9072563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16086" y="7063571"/>
            <a:ext cx="2116931" cy="4031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828726" y="7063572"/>
            <a:ext cx="2591463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533017" y="7063572"/>
            <a:ext cx="403225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fld id="{91AC8DD6-91AF-42A6-92CE-6857451C515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3177" indent="-282224" algn="l" rtl="0" eaLnBrk="1" latinLnBrk="0" hangingPunct="1">
        <a:spcBef>
          <a:spcPts val="44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01" indent="-251986" algn="l" rtl="0" eaLnBrk="1" latinLnBrk="0" hangingPunct="1">
        <a:spcBef>
          <a:spcPts val="357"/>
        </a:spcBef>
        <a:buClr>
          <a:schemeClr val="accent1"/>
        </a:buClr>
        <a:buFont typeface="Verdana"/>
        <a:buChar char="◦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947467" indent="-251986" algn="l" rtl="0" eaLnBrk="1" latinLnBrk="0" hangingPunct="1">
        <a:spcBef>
          <a:spcPts val="386"/>
        </a:spcBef>
        <a:buClr>
          <a:schemeClr val="accent2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929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900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15886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67872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19858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0" y="301627"/>
            <a:ext cx="9070975" cy="1262063"/>
          </a:xfrm>
          <a:ln/>
        </p:spPr>
        <p:txBody>
          <a:bodyPr tIns="38872"/>
          <a:lstStyle/>
          <a:p>
            <a:pPr>
              <a:tabLst>
                <a:tab pos="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/>
              <a:t>Largest Sum Contiguous Array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47824" y="1619597"/>
            <a:ext cx="8869363" cy="4384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074" rIns="0" bIns="0" anchor="ctr"/>
          <a:lstStyle/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53" algn="l"/>
                <a:tab pos="553923" algn="l"/>
                <a:tab pos="1003092" algn="l"/>
                <a:tab pos="1452263" algn="l"/>
                <a:tab pos="1901430" algn="l"/>
                <a:tab pos="2350601" algn="l"/>
                <a:tab pos="2799769" algn="l"/>
                <a:tab pos="3248939" algn="l"/>
                <a:tab pos="3698108" algn="l"/>
                <a:tab pos="4147278" algn="l"/>
                <a:tab pos="4596448" algn="l"/>
                <a:tab pos="5045617" algn="l"/>
                <a:tab pos="5494786" algn="l"/>
                <a:tab pos="5943955" algn="l"/>
                <a:tab pos="6393125" algn="l"/>
                <a:tab pos="6842294" algn="l"/>
                <a:tab pos="7291463" algn="l"/>
                <a:tab pos="7740633" algn="l"/>
                <a:tab pos="8189802" algn="l"/>
                <a:tab pos="8638971" algn="l"/>
                <a:tab pos="8684999" algn="l"/>
              </a:tabLst>
            </a:pPr>
            <a:r>
              <a:rPr lang="en-IN" dirty="0"/>
              <a:t>Find the sum of contiguous </a:t>
            </a:r>
            <a:r>
              <a:rPr lang="en-IN" dirty="0" err="1"/>
              <a:t>subarray</a:t>
            </a:r>
            <a:r>
              <a:rPr lang="en-IN" dirty="0"/>
              <a:t> within a one-dimensional array of numbers which has the largest sum.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6"/>
            <a:ext cx="8866188" cy="2803449"/>
          </a:xfrm>
          <a:ln/>
        </p:spPr>
        <p:txBody>
          <a:bodyPr>
            <a:normAutofit/>
          </a:bodyPr>
          <a:lstStyle/>
          <a:p>
            <a:pPr marL="519135" indent="-457200">
              <a:buClrTx/>
              <a:buFont typeface="Arial" pitchFamily="34" charset="0"/>
              <a:buChar char="•"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 dirty="0" smtClean="0"/>
              <a:t>State</a:t>
            </a:r>
          </a:p>
          <a:p>
            <a:pPr marL="61935" indent="0">
              <a:buClrTx/>
              <a:buNone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 dirty="0" smtClean="0"/>
              <a:t>E(i</a:t>
            </a:r>
            <a:r>
              <a:rPr lang="en-IN" dirty="0"/>
              <a:t>, j) = min(  E(i-1, j) + D, </a:t>
            </a:r>
          </a:p>
          <a:p>
            <a:pPr marL="1830009" lvl="2" indent="0">
              <a:buNone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 sz="3200" dirty="0" smtClean="0"/>
              <a:t>	</a:t>
            </a:r>
            <a:r>
              <a:rPr lang="en-IN" sz="3200" dirty="0"/>
              <a:t> </a:t>
            </a:r>
            <a:r>
              <a:rPr lang="en-IN" sz="3200" dirty="0" smtClean="0"/>
              <a:t>  E(i</a:t>
            </a:r>
            <a:r>
              <a:rPr lang="en-IN" sz="3200" dirty="0"/>
              <a:t>, j-1) + I, </a:t>
            </a:r>
          </a:p>
          <a:p>
            <a:pPr marL="1830009" lvl="2" indent="0">
              <a:buNone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 sz="3200" dirty="0" smtClean="0"/>
              <a:t> 	</a:t>
            </a:r>
            <a:r>
              <a:rPr lang="en-IN" sz="3200" dirty="0"/>
              <a:t> </a:t>
            </a:r>
            <a:r>
              <a:rPr lang="en-IN" sz="3200" dirty="0" smtClean="0"/>
              <a:t>  E(i-1</a:t>
            </a:r>
            <a:r>
              <a:rPr lang="en-IN" sz="3200" dirty="0"/>
              <a:t>, j-1) + R if S[i]!=S[j] </a:t>
            </a:r>
          </a:p>
          <a:p>
            <a:pPr marL="1830009" lvl="2" indent="0">
              <a:buNone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 sz="3200" dirty="0"/>
              <a:t>   </a:t>
            </a:r>
            <a:r>
              <a:rPr lang="en-IN" sz="3200" dirty="0" smtClean="0"/>
              <a:t>	</a:t>
            </a:r>
            <a:r>
              <a:rPr lang="en-IN" sz="3200" dirty="0"/>
              <a:t> </a:t>
            </a:r>
            <a:r>
              <a:rPr lang="en-IN" sz="3200" dirty="0" smtClean="0"/>
              <a:t>  E(i-1,j-1</a:t>
            </a:r>
            <a:r>
              <a:rPr lang="en-IN" sz="3200" dirty="0"/>
              <a:t>) + 0 if S[i]=S[j]  </a:t>
            </a:r>
            <a:r>
              <a:rPr lang="en-IN" sz="3200" dirty="0" smtClean="0"/>
              <a:t>)</a:t>
            </a:r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58888"/>
          </a:xfrm>
          <a:ln/>
        </p:spPr>
        <p:txBody>
          <a:bodyPr/>
          <a:lstStyle/>
          <a:p>
            <a:pPr>
              <a:tabLst>
                <a:tab pos="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/>
              <a:t>Solution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17014" y="4643933"/>
            <a:ext cx="8866188" cy="2190750"/>
          </a:xfrm>
          <a:prstGeom prst="rect">
            <a:avLst/>
          </a:prstGeom>
          <a:ln/>
        </p:spPr>
        <p:txBody>
          <a:bodyPr vert="horz" lIns="100794" tIns="50397" rIns="100794" bIns="50397">
            <a:normAutofit/>
          </a:bodyPr>
          <a:lstStyle>
            <a:lvl1pPr marL="403177" indent="-282224" algn="l" rtl="0" eaLnBrk="1" latinLnBrk="0" hangingPunct="1"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401" indent="-251986" algn="l" rtl="0" eaLnBrk="1" latinLnBrk="0" hangingPunct="1">
              <a:spcBef>
                <a:spcPts val="357"/>
              </a:spcBef>
              <a:buClr>
                <a:schemeClr val="accent1"/>
              </a:buClr>
              <a:buFont typeface="Verdana"/>
              <a:buChar char="◦"/>
              <a:defRPr kumimoji="0"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7467" indent="-251986" algn="l" rtl="0" eaLnBrk="1" latinLnBrk="0" hangingPunct="1"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929" indent="-251986" algn="l" rtl="0" eaLnBrk="1" latinLnBrk="0" hangingPunct="1">
              <a:spcBef>
                <a:spcPts val="386"/>
              </a:spcBef>
              <a:buClr>
                <a:schemeClr val="accent2"/>
              </a:buClr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1915" indent="-251986" algn="l" rtl="0" eaLnBrk="1" latinLnBrk="0" hangingPunct="1">
              <a:spcBef>
                <a:spcPts val="386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3900" indent="-251986" algn="l" rtl="0" eaLnBrk="1" latinLnBrk="0" hangingPunct="1">
              <a:spcBef>
                <a:spcPts val="386"/>
              </a:spcBef>
              <a:buClr>
                <a:schemeClr val="accent3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5886" indent="-251986" algn="l" rtl="0" eaLnBrk="1" latinLnBrk="0" hangingPunct="1">
              <a:spcBef>
                <a:spcPts val="386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67872" indent="-251986" algn="l" rtl="0" eaLnBrk="1" latinLnBrk="0" hangingPunct="1">
              <a:spcBef>
                <a:spcPts val="386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9858" indent="-251986" algn="l" rtl="0" eaLnBrk="1" latinLnBrk="0" hangingPunct="1">
              <a:spcBef>
                <a:spcPts val="386"/>
              </a:spcBef>
              <a:buClr>
                <a:schemeClr val="accent3"/>
              </a:buClr>
              <a:buFont typeface="Wingdings 2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19135" indent="-457200">
              <a:buClrTx/>
              <a:buFont typeface="Arial" pitchFamily="34" charset="0"/>
              <a:buChar char="•"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 dirty="0" smtClean="0"/>
              <a:t>Solution</a:t>
            </a:r>
          </a:p>
          <a:p>
            <a:pPr marL="61935" indent="0">
              <a:buClrTx/>
              <a:buNone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 dirty="0" smtClean="0"/>
              <a:t>E(</a:t>
            </a:r>
            <a:r>
              <a:rPr lang="en-IN" dirty="0" err="1" smtClean="0"/>
              <a:t>n,m</a:t>
            </a:r>
            <a:r>
              <a:rPr lang="en-IN" dirty="0" smtClean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6"/>
            <a:ext cx="8866188" cy="4381500"/>
          </a:xfrm>
          <a:ln/>
        </p:spPr>
        <p:txBody>
          <a:bodyPr/>
          <a:lstStyle/>
          <a:p>
            <a:pPr indent="-341242">
              <a:buSzPct val="45000"/>
              <a:buFont typeface="Wingdings" charset="2"/>
              <a:buChar char=""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/>
              <a:t>Given a string composed of lowercase alphabets 'a'-'z' and '?'.</a:t>
            </a:r>
          </a:p>
          <a:p>
            <a:pPr indent="-341242">
              <a:buSzPct val="45000"/>
              <a:buFont typeface="Wingdings" charset="2"/>
              <a:buChar char=""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/>
              <a:t>replace every '?' in S with a random lowercase letter ('a' – 'z') – uniform probability</a:t>
            </a:r>
          </a:p>
          <a:p>
            <a:pPr indent="-341242">
              <a:buSzPct val="45000"/>
              <a:buFont typeface="Wingdings" charset="2"/>
              <a:buChar char=""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/>
              <a:t>Find expected number of palindromic substrings in S</a:t>
            </a:r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58888"/>
          </a:xfrm>
          <a:ln/>
        </p:spPr>
        <p:txBody>
          <a:bodyPr/>
          <a:lstStyle/>
          <a:p>
            <a:pPr>
              <a:tabLst>
                <a:tab pos="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/>
              <a:t>Topcoder Problem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58888"/>
          </a:xfrm>
          <a:ln/>
        </p:spPr>
        <p:txBody>
          <a:bodyPr/>
          <a:lstStyle/>
          <a:p>
            <a:pPr>
              <a:tabLst>
                <a:tab pos="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 dirty="0"/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32200" y="755501"/>
            <a:ext cx="2088232" cy="10082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u="sng" dirty="0" smtClean="0"/>
              <a:t>Test Case 1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 err="1"/>
              <a:t>a</a:t>
            </a:r>
            <a:r>
              <a:rPr lang="en-IN" sz="2000" dirty="0" err="1" smtClean="0"/>
              <a:t>aa</a:t>
            </a:r>
            <a:endParaRPr lang="en-IN" sz="20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IN" sz="2000" dirty="0" smtClean="0"/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800" y="2051645"/>
            <a:ext cx="9289032" cy="4357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u="sng" dirty="0" smtClean="0"/>
              <a:t>Test Case 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 smtClean="0"/>
              <a:t>z??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2000" dirty="0" smtClean="0"/>
              <a:t>3.11</a:t>
            </a:r>
          </a:p>
          <a:p>
            <a:pPr>
              <a:buSzPct val="45000"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endParaRPr lang="en-IN" dirty="0" smtClean="0"/>
          </a:p>
          <a:p>
            <a:pPr>
              <a:buSzPct val="45000"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 dirty="0" smtClean="0"/>
              <a:t>There are 26^2 = 676 equally likely possibilities for the letters used to replace the question marks. Here are all possible outcomes:</a:t>
            </a:r>
          </a:p>
          <a:p>
            <a:pPr indent="-341242">
              <a:buSzPct val="45000"/>
              <a:buFont typeface="Wingdings" charset="2"/>
              <a:buChar char=""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 dirty="0" smtClean="0"/>
              <a:t>The string "</a:t>
            </a:r>
            <a:r>
              <a:rPr lang="en-IN" dirty="0" err="1" smtClean="0"/>
              <a:t>zzz</a:t>
            </a:r>
            <a:r>
              <a:rPr lang="en-IN" dirty="0" smtClean="0"/>
              <a:t>" has 6 palindromic substrings.</a:t>
            </a:r>
          </a:p>
          <a:p>
            <a:pPr indent="-341242">
              <a:buSzPct val="45000"/>
              <a:buFont typeface="Wingdings" charset="2"/>
              <a:buChar char=""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 dirty="0" smtClean="0"/>
              <a:t>Each of the 25 strings "</a:t>
            </a:r>
            <a:r>
              <a:rPr lang="en-IN" dirty="0" err="1" smtClean="0"/>
              <a:t>zaz</a:t>
            </a:r>
            <a:r>
              <a:rPr lang="en-IN" dirty="0" smtClean="0"/>
              <a:t>", "</a:t>
            </a:r>
            <a:r>
              <a:rPr lang="en-IN" dirty="0" err="1" smtClean="0"/>
              <a:t>zbz</a:t>
            </a:r>
            <a:r>
              <a:rPr lang="en-IN" dirty="0" smtClean="0"/>
              <a:t>", ..., "</a:t>
            </a:r>
            <a:r>
              <a:rPr lang="en-IN" dirty="0" err="1" smtClean="0"/>
              <a:t>zyz</a:t>
            </a:r>
            <a:r>
              <a:rPr lang="en-IN" dirty="0" smtClean="0"/>
              <a:t>" has 4 palindromic substrings.</a:t>
            </a:r>
          </a:p>
          <a:p>
            <a:pPr indent="-341242">
              <a:buSzPct val="45000"/>
              <a:buFont typeface="Wingdings" charset="2"/>
              <a:buChar char=""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 dirty="0" smtClean="0"/>
              <a:t>Each of the 25 strings "</a:t>
            </a:r>
            <a:r>
              <a:rPr lang="en-IN" dirty="0" err="1" smtClean="0"/>
              <a:t>zza</a:t>
            </a:r>
            <a:r>
              <a:rPr lang="en-IN" dirty="0" smtClean="0"/>
              <a:t>", "</a:t>
            </a:r>
            <a:r>
              <a:rPr lang="en-IN" dirty="0" err="1" smtClean="0"/>
              <a:t>zzb</a:t>
            </a:r>
            <a:r>
              <a:rPr lang="en-IN" dirty="0" smtClean="0"/>
              <a:t>", ..., "</a:t>
            </a:r>
            <a:r>
              <a:rPr lang="en-IN" dirty="0" err="1" smtClean="0"/>
              <a:t>zzy</a:t>
            </a:r>
            <a:r>
              <a:rPr lang="en-IN" dirty="0" smtClean="0"/>
              <a:t>" has 4 palindromic substrings.</a:t>
            </a:r>
          </a:p>
          <a:p>
            <a:pPr indent="-341242">
              <a:buSzPct val="45000"/>
              <a:buFont typeface="Wingdings" charset="2"/>
              <a:buChar char=""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 dirty="0" smtClean="0"/>
              <a:t>Each of the 25 strings "</a:t>
            </a:r>
            <a:r>
              <a:rPr lang="en-IN" dirty="0" err="1" smtClean="0"/>
              <a:t>zaa</a:t>
            </a:r>
            <a:r>
              <a:rPr lang="en-IN" dirty="0" smtClean="0"/>
              <a:t>", "</a:t>
            </a:r>
            <a:r>
              <a:rPr lang="en-IN" dirty="0" err="1" smtClean="0"/>
              <a:t>zbb</a:t>
            </a:r>
            <a:r>
              <a:rPr lang="en-IN" dirty="0" smtClean="0"/>
              <a:t>", ..., "</a:t>
            </a:r>
            <a:r>
              <a:rPr lang="en-IN" dirty="0" err="1" smtClean="0"/>
              <a:t>zyy</a:t>
            </a:r>
            <a:r>
              <a:rPr lang="en-IN" dirty="0" smtClean="0"/>
              <a:t>" has 4 palindromic substrings.</a:t>
            </a:r>
          </a:p>
          <a:p>
            <a:pPr indent="-341242">
              <a:buSzPct val="45000"/>
              <a:buFont typeface="Wingdings" charset="2"/>
              <a:buChar char=""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 dirty="0" smtClean="0"/>
              <a:t>Each of the remaining 600 possible strings only has the 3 single-letter palindromic substrings.</a:t>
            </a:r>
          </a:p>
          <a:p>
            <a:pPr indent="-341242">
              <a:buSzPct val="45000"/>
              <a:buFont typeface="Wingdings" charset="2"/>
              <a:buChar char=""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 dirty="0" smtClean="0"/>
              <a:t>The expected number of palindromic substrings can be computed simply as the average over all 676 possible cases. Hence, the correct return value is (6 + 75*4 + 600*3) / 676.</a:t>
            </a:r>
          </a:p>
          <a:p>
            <a:endParaRPr lang="en-I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503240" y="1768475"/>
            <a:ext cx="8867775" cy="4383088"/>
          </a:xfrm>
          <a:ln/>
        </p:spPr>
        <p:txBody>
          <a:bodyPr/>
          <a:lstStyle/>
          <a:p>
            <a:pPr marL="341242" indent="-339655">
              <a:buSzPct val="45000"/>
              <a:buFont typeface="Wingdings" charset="2"/>
              <a:buChar char=""/>
              <a:tabLst>
                <a:tab pos="341242" algn="l"/>
                <a:tab pos="445995" algn="l"/>
                <a:tab pos="895165" algn="l"/>
                <a:tab pos="1344333" algn="l"/>
                <a:tab pos="1793503" algn="l"/>
                <a:tab pos="2242672" algn="l"/>
                <a:tab pos="2691842" algn="l"/>
                <a:tab pos="3141013" algn="l"/>
                <a:tab pos="3590181" algn="l"/>
                <a:tab pos="4039351" algn="l"/>
                <a:tab pos="4488518" algn="l"/>
                <a:tab pos="4937689" algn="l"/>
                <a:tab pos="5386857" algn="l"/>
                <a:tab pos="5836028" algn="l"/>
                <a:tab pos="6285197" algn="l"/>
                <a:tab pos="6734366" algn="l"/>
                <a:tab pos="7183535" algn="l"/>
                <a:tab pos="7632705" algn="l"/>
                <a:tab pos="8081874" algn="l"/>
                <a:tab pos="8531045" algn="l"/>
                <a:tab pos="8980213" algn="l"/>
              </a:tabLst>
            </a:pPr>
            <a:r>
              <a:rPr lang="en-IN" dirty="0"/>
              <a:t>State:</a:t>
            </a:r>
          </a:p>
          <a:p>
            <a:pPr marL="1587" indent="0">
              <a:buClrTx/>
              <a:buNone/>
              <a:tabLst>
                <a:tab pos="341242" algn="l"/>
                <a:tab pos="445995" algn="l"/>
                <a:tab pos="895165" algn="l"/>
                <a:tab pos="1344333" algn="l"/>
                <a:tab pos="1793503" algn="l"/>
                <a:tab pos="2242672" algn="l"/>
                <a:tab pos="2691842" algn="l"/>
                <a:tab pos="3141013" algn="l"/>
                <a:tab pos="3590181" algn="l"/>
                <a:tab pos="4039351" algn="l"/>
                <a:tab pos="4488518" algn="l"/>
                <a:tab pos="4937689" algn="l"/>
                <a:tab pos="5386857" algn="l"/>
                <a:tab pos="5836028" algn="l"/>
                <a:tab pos="6285197" algn="l"/>
                <a:tab pos="6734366" algn="l"/>
                <a:tab pos="7183535" algn="l"/>
                <a:tab pos="7632705" algn="l"/>
                <a:tab pos="8081874" algn="l"/>
                <a:tab pos="8531045" algn="l"/>
                <a:tab pos="8980213" algn="l"/>
              </a:tabLst>
            </a:pPr>
            <a:r>
              <a:rPr lang="en-IN" dirty="0"/>
              <a:t>Sum(i) = Sum(i-1) + a[i]  if Sum(i-1) + a[i]&gt;0</a:t>
            </a:r>
          </a:p>
          <a:p>
            <a:pPr marL="1587" indent="0">
              <a:buClrTx/>
              <a:buNone/>
              <a:tabLst>
                <a:tab pos="341242" algn="l"/>
                <a:tab pos="445995" algn="l"/>
                <a:tab pos="895165" algn="l"/>
                <a:tab pos="1344333" algn="l"/>
                <a:tab pos="1793503" algn="l"/>
                <a:tab pos="2242672" algn="l"/>
                <a:tab pos="2691842" algn="l"/>
                <a:tab pos="3141013" algn="l"/>
                <a:tab pos="3590181" algn="l"/>
                <a:tab pos="4039351" algn="l"/>
                <a:tab pos="4488518" algn="l"/>
                <a:tab pos="4937689" algn="l"/>
                <a:tab pos="5386857" algn="l"/>
                <a:tab pos="5836028" algn="l"/>
                <a:tab pos="6285197" algn="l"/>
                <a:tab pos="6734366" algn="l"/>
                <a:tab pos="7183535" algn="l"/>
                <a:tab pos="7632705" algn="l"/>
                <a:tab pos="8081874" algn="l"/>
                <a:tab pos="8531045" algn="l"/>
                <a:tab pos="8980213" algn="l"/>
              </a:tabLst>
            </a:pPr>
            <a:r>
              <a:rPr lang="en-IN" dirty="0"/>
              <a:t>            = 0                       otherwise </a:t>
            </a:r>
          </a:p>
          <a:p>
            <a:pPr marL="341242" indent="-339655">
              <a:buClrTx/>
              <a:tabLst>
                <a:tab pos="341242" algn="l"/>
                <a:tab pos="445995" algn="l"/>
                <a:tab pos="895165" algn="l"/>
                <a:tab pos="1344333" algn="l"/>
                <a:tab pos="1793503" algn="l"/>
                <a:tab pos="2242672" algn="l"/>
                <a:tab pos="2691842" algn="l"/>
                <a:tab pos="3141013" algn="l"/>
                <a:tab pos="3590181" algn="l"/>
                <a:tab pos="4039351" algn="l"/>
                <a:tab pos="4488518" algn="l"/>
                <a:tab pos="4937689" algn="l"/>
                <a:tab pos="5386857" algn="l"/>
                <a:tab pos="5836028" algn="l"/>
                <a:tab pos="6285197" algn="l"/>
                <a:tab pos="6734366" algn="l"/>
                <a:tab pos="7183535" algn="l"/>
                <a:tab pos="7632705" algn="l"/>
                <a:tab pos="8081874" algn="l"/>
                <a:tab pos="8531045" algn="l"/>
                <a:tab pos="8980213" algn="l"/>
              </a:tabLst>
            </a:pPr>
            <a:endParaRPr lang="en-IN" dirty="0"/>
          </a:p>
          <a:p>
            <a:pPr marL="341242" indent="-339655">
              <a:buSzPct val="45000"/>
              <a:buFont typeface="Wingdings" charset="2"/>
              <a:buChar char=""/>
              <a:tabLst>
                <a:tab pos="341242" algn="l"/>
                <a:tab pos="445995" algn="l"/>
                <a:tab pos="895165" algn="l"/>
                <a:tab pos="1344333" algn="l"/>
                <a:tab pos="1793503" algn="l"/>
                <a:tab pos="2242672" algn="l"/>
                <a:tab pos="2691842" algn="l"/>
                <a:tab pos="3141013" algn="l"/>
                <a:tab pos="3590181" algn="l"/>
                <a:tab pos="4039351" algn="l"/>
                <a:tab pos="4488518" algn="l"/>
                <a:tab pos="4937689" algn="l"/>
                <a:tab pos="5386857" algn="l"/>
                <a:tab pos="5836028" algn="l"/>
                <a:tab pos="6285197" algn="l"/>
                <a:tab pos="6734366" algn="l"/>
                <a:tab pos="7183535" algn="l"/>
                <a:tab pos="7632705" algn="l"/>
                <a:tab pos="8081874" algn="l"/>
                <a:tab pos="8531045" algn="l"/>
                <a:tab pos="8980213" algn="l"/>
              </a:tabLst>
            </a:pPr>
            <a:r>
              <a:rPr lang="en-IN" dirty="0"/>
              <a:t>Solution:</a:t>
            </a:r>
          </a:p>
          <a:p>
            <a:pPr marL="1587" indent="0">
              <a:buClrTx/>
              <a:buNone/>
              <a:tabLst>
                <a:tab pos="341242" algn="l"/>
                <a:tab pos="445995" algn="l"/>
                <a:tab pos="895165" algn="l"/>
                <a:tab pos="1344333" algn="l"/>
                <a:tab pos="1793503" algn="l"/>
                <a:tab pos="2242672" algn="l"/>
                <a:tab pos="2691842" algn="l"/>
                <a:tab pos="3141013" algn="l"/>
                <a:tab pos="3590181" algn="l"/>
                <a:tab pos="4039351" algn="l"/>
                <a:tab pos="4488518" algn="l"/>
                <a:tab pos="4937689" algn="l"/>
                <a:tab pos="5386857" algn="l"/>
                <a:tab pos="5836028" algn="l"/>
                <a:tab pos="6285197" algn="l"/>
                <a:tab pos="6734366" algn="l"/>
                <a:tab pos="7183535" algn="l"/>
                <a:tab pos="7632705" algn="l"/>
                <a:tab pos="8081874" algn="l"/>
                <a:tab pos="8531045" algn="l"/>
                <a:tab pos="8980213" algn="l"/>
              </a:tabLst>
            </a:pPr>
            <a:r>
              <a:rPr lang="en-IN" dirty="0"/>
              <a:t>Max ( Sum(i) )			i </a:t>
            </a:r>
            <a:r>
              <a:rPr lang="en-IN" dirty="0" smtClean="0"/>
              <a:t>Є </a:t>
            </a:r>
            <a:r>
              <a:rPr lang="en-IN" dirty="0"/>
              <a:t>[0,n-1]</a:t>
            </a:r>
          </a:p>
          <a:p>
            <a:pPr marL="341242" indent="-339655">
              <a:buClrTx/>
              <a:tabLst>
                <a:tab pos="341242" algn="l"/>
                <a:tab pos="445995" algn="l"/>
                <a:tab pos="895165" algn="l"/>
                <a:tab pos="1344333" algn="l"/>
                <a:tab pos="1793503" algn="l"/>
                <a:tab pos="2242672" algn="l"/>
                <a:tab pos="2691842" algn="l"/>
                <a:tab pos="3141013" algn="l"/>
                <a:tab pos="3590181" algn="l"/>
                <a:tab pos="4039351" algn="l"/>
                <a:tab pos="4488518" algn="l"/>
                <a:tab pos="4937689" algn="l"/>
                <a:tab pos="5386857" algn="l"/>
                <a:tab pos="5836028" algn="l"/>
                <a:tab pos="6285197" algn="l"/>
                <a:tab pos="6734366" algn="l"/>
                <a:tab pos="7183535" algn="l"/>
                <a:tab pos="7632705" algn="l"/>
                <a:tab pos="8081874" algn="l"/>
                <a:tab pos="8531045" algn="l"/>
                <a:tab pos="8980213" algn="l"/>
              </a:tabLst>
            </a:pPr>
            <a:endParaRPr lang="en-IN" dirty="0"/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8" cy="1260475"/>
          </a:xfrm>
          <a:ln/>
        </p:spPr>
        <p:txBody>
          <a:bodyPr/>
          <a:lstStyle/>
          <a:p>
            <a:pPr>
              <a:tabLst>
                <a:tab pos="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/>
              <a:t>Solution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6"/>
            <a:ext cx="8866188" cy="4381500"/>
          </a:xfrm>
          <a:ln/>
        </p:spPr>
        <p:txBody>
          <a:bodyPr/>
          <a:lstStyle/>
          <a:p>
            <a:pPr indent="-341242">
              <a:buSzPct val="45000"/>
              <a:buFont typeface="Wingdings" charset="2"/>
              <a:buChar char=""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 dirty="0"/>
              <a:t>Given a rod of length n inches and an array of prices that contains prices of all pieces of size smaller than n</a:t>
            </a:r>
          </a:p>
          <a:p>
            <a:pPr indent="-341242">
              <a:buSzPct val="45000"/>
              <a:buFont typeface="Wingdings" charset="2"/>
              <a:buChar char=""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endParaRPr lang="en-IN" dirty="0"/>
          </a:p>
          <a:p>
            <a:pPr indent="-341242">
              <a:buSzPct val="45000"/>
              <a:buFont typeface="Wingdings" charset="2"/>
              <a:buChar char=""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 dirty="0" smtClean="0"/>
              <a:t>Determine </a:t>
            </a:r>
            <a:r>
              <a:rPr lang="en-IN" dirty="0"/>
              <a:t>the maximum value obtainable by cutting up the rod and selling the pieces.</a:t>
            </a: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58888"/>
          </a:xfrm>
          <a:ln/>
        </p:spPr>
        <p:txBody>
          <a:bodyPr/>
          <a:lstStyle/>
          <a:p>
            <a:pPr>
              <a:tabLst>
                <a:tab pos="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/>
              <a:t>Cut Rod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6"/>
            <a:ext cx="8866188" cy="4381500"/>
          </a:xfrm>
          <a:ln/>
        </p:spPr>
        <p:txBody>
          <a:bodyPr/>
          <a:lstStyle/>
          <a:p>
            <a:pPr indent="-341242">
              <a:buSzPct val="45000"/>
              <a:buFont typeface="Wingdings" charset="2"/>
              <a:buChar char=""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 dirty="0"/>
              <a:t>State:</a:t>
            </a:r>
          </a:p>
          <a:p>
            <a:pPr marL="915798" lvl="1" indent="0">
              <a:buSzPct val="45000"/>
              <a:buNone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 sz="2800" dirty="0" err="1"/>
              <a:t>cutRod</a:t>
            </a:r>
            <a:r>
              <a:rPr lang="en-IN" sz="2800" dirty="0"/>
              <a:t>(n)=max(price[i] + </a:t>
            </a:r>
            <a:r>
              <a:rPr lang="en-IN" sz="2800" dirty="0" err="1"/>
              <a:t>cutRod</a:t>
            </a:r>
            <a:r>
              <a:rPr lang="en-IN" sz="2800" dirty="0"/>
              <a:t>(n-i-1)) </a:t>
            </a:r>
          </a:p>
          <a:p>
            <a:pPr marL="915798" lvl="1" indent="0">
              <a:buSzPct val="45000"/>
              <a:buNone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 sz="2800" dirty="0"/>
              <a:t>for all i in {0,..,n-1}.</a:t>
            </a:r>
          </a:p>
          <a:p>
            <a:pPr indent="-341242">
              <a:buSzPct val="45000"/>
              <a:buFont typeface="Wingdings" charset="2"/>
              <a:buChar char=""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endParaRPr lang="en-IN" dirty="0" smtClean="0"/>
          </a:p>
          <a:p>
            <a:pPr indent="-341242">
              <a:buSzPct val="45000"/>
              <a:buFont typeface="Wingdings" charset="2"/>
              <a:buChar char=""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 dirty="0" smtClean="0"/>
              <a:t>Solution</a:t>
            </a:r>
            <a:endParaRPr lang="en-IN" dirty="0"/>
          </a:p>
          <a:p>
            <a:pPr marL="915798" lvl="1" indent="0">
              <a:buSzPct val="45000"/>
              <a:buNone/>
              <a:tabLst>
                <a:tab pos="34283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 sz="2800" dirty="0" err="1"/>
              <a:t>cutRod</a:t>
            </a:r>
            <a:r>
              <a:rPr lang="en-IN" sz="2800" dirty="0"/>
              <a:t>(L)</a:t>
            </a: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58888"/>
          </a:xfrm>
          <a:ln/>
        </p:spPr>
        <p:txBody>
          <a:bodyPr/>
          <a:lstStyle/>
          <a:p>
            <a:pPr>
              <a:tabLst>
                <a:tab pos="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/>
              <a:t>Solution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503237" y="1768477"/>
            <a:ext cx="8869363" cy="4384675"/>
          </a:xfrm>
          <a:ln/>
        </p:spPr>
        <p:txBody>
          <a:bodyPr/>
          <a:lstStyle/>
          <a:p>
            <a:pPr marL="428537" indent="-323782">
              <a:buSzPct val="45000"/>
              <a:buFont typeface="Wingdings" charset="2"/>
              <a:buChar char=""/>
              <a:tabLst>
                <a:tab pos="428537" algn="l"/>
                <a:tab pos="533289" algn="l"/>
                <a:tab pos="982460" algn="l"/>
                <a:tab pos="1431628" algn="l"/>
                <a:tab pos="1880798" algn="l"/>
                <a:tab pos="2329967" algn="l"/>
                <a:tab pos="2779136" algn="l"/>
                <a:tab pos="3228305" algn="l"/>
                <a:tab pos="3677476" algn="l"/>
                <a:tab pos="4126644" algn="l"/>
                <a:tab pos="4575815" algn="l"/>
                <a:tab pos="5024983" algn="l"/>
                <a:tab pos="5474153" algn="l"/>
                <a:tab pos="5923320" algn="l"/>
                <a:tab pos="6372491" algn="l"/>
                <a:tab pos="6821660" algn="l"/>
                <a:tab pos="7270830" algn="l"/>
                <a:tab pos="7719999" algn="l"/>
                <a:tab pos="8169170" algn="l"/>
                <a:tab pos="8618337" algn="l"/>
                <a:tab pos="9067508" algn="l"/>
              </a:tabLst>
            </a:pPr>
            <a:r>
              <a:rPr lang="en-IN" dirty="0"/>
              <a:t>Given weights and values of n items, put these items in a knapsack of capacity W to get the maximum total value in the knapsack.</a:t>
            </a:r>
          </a:p>
          <a:p>
            <a:pPr marL="428537" indent="-323782">
              <a:buSzPct val="45000"/>
              <a:buFont typeface="Wingdings" charset="2"/>
              <a:buChar char=""/>
              <a:tabLst>
                <a:tab pos="428537" algn="l"/>
                <a:tab pos="533289" algn="l"/>
                <a:tab pos="982460" algn="l"/>
                <a:tab pos="1431628" algn="l"/>
                <a:tab pos="1880798" algn="l"/>
                <a:tab pos="2329967" algn="l"/>
                <a:tab pos="2779136" algn="l"/>
                <a:tab pos="3228305" algn="l"/>
                <a:tab pos="3677476" algn="l"/>
                <a:tab pos="4126644" algn="l"/>
                <a:tab pos="4575815" algn="l"/>
                <a:tab pos="5024983" algn="l"/>
                <a:tab pos="5474153" algn="l"/>
                <a:tab pos="5923320" algn="l"/>
                <a:tab pos="6372491" algn="l"/>
                <a:tab pos="6821660" algn="l"/>
                <a:tab pos="7270830" algn="l"/>
                <a:tab pos="7719999" algn="l"/>
                <a:tab pos="8169170" algn="l"/>
                <a:tab pos="8618337" algn="l"/>
                <a:tab pos="9067508" algn="l"/>
              </a:tabLst>
            </a:pPr>
            <a:endParaRPr lang="en-IN" dirty="0" smtClean="0"/>
          </a:p>
          <a:p>
            <a:pPr marL="428537" indent="-323782">
              <a:buSzPct val="45000"/>
              <a:buFont typeface="Wingdings" charset="2"/>
              <a:buChar char=""/>
              <a:tabLst>
                <a:tab pos="428537" algn="l"/>
                <a:tab pos="533289" algn="l"/>
                <a:tab pos="982460" algn="l"/>
                <a:tab pos="1431628" algn="l"/>
                <a:tab pos="1880798" algn="l"/>
                <a:tab pos="2329967" algn="l"/>
                <a:tab pos="2779136" algn="l"/>
                <a:tab pos="3228305" algn="l"/>
                <a:tab pos="3677476" algn="l"/>
                <a:tab pos="4126644" algn="l"/>
                <a:tab pos="4575815" algn="l"/>
                <a:tab pos="5024983" algn="l"/>
                <a:tab pos="5474153" algn="l"/>
                <a:tab pos="5923320" algn="l"/>
                <a:tab pos="6372491" algn="l"/>
                <a:tab pos="6821660" algn="l"/>
                <a:tab pos="7270830" algn="l"/>
                <a:tab pos="7719999" algn="l"/>
                <a:tab pos="8169170" algn="l"/>
                <a:tab pos="8618337" algn="l"/>
                <a:tab pos="9067508" algn="l"/>
              </a:tabLst>
            </a:pPr>
            <a:r>
              <a:rPr lang="en-IN" dirty="0" smtClean="0"/>
              <a:t>You </a:t>
            </a:r>
            <a:r>
              <a:rPr lang="en-IN" dirty="0"/>
              <a:t>cannot break an item, either pick the complete item, or don’t pick it (0-1 property).</a:t>
            </a:r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0" y="301627"/>
            <a:ext cx="9070975" cy="1262063"/>
          </a:xfrm>
          <a:ln/>
        </p:spPr>
        <p:txBody>
          <a:bodyPr tIns="38872"/>
          <a:lstStyle/>
          <a:p>
            <a:pPr>
              <a:tabLst>
                <a:tab pos="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/>
              <a:t>0-1 Knapsack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503240" y="1768475"/>
            <a:ext cx="8867775" cy="4383088"/>
          </a:xfrm>
          <a:ln/>
        </p:spPr>
        <p:txBody>
          <a:bodyPr/>
          <a:lstStyle/>
          <a:p>
            <a:pPr marL="341242" indent="-339655">
              <a:buSzPct val="45000"/>
              <a:buFont typeface="Wingdings" charset="2"/>
              <a:buChar char=""/>
              <a:tabLst>
                <a:tab pos="341242" algn="l"/>
                <a:tab pos="445995" algn="l"/>
                <a:tab pos="895165" algn="l"/>
                <a:tab pos="1344333" algn="l"/>
                <a:tab pos="1793503" algn="l"/>
                <a:tab pos="2242672" algn="l"/>
                <a:tab pos="2691842" algn="l"/>
                <a:tab pos="3141013" algn="l"/>
                <a:tab pos="3590181" algn="l"/>
                <a:tab pos="4039351" algn="l"/>
                <a:tab pos="4488518" algn="l"/>
                <a:tab pos="4937689" algn="l"/>
                <a:tab pos="5386857" algn="l"/>
                <a:tab pos="5836028" algn="l"/>
                <a:tab pos="6285197" algn="l"/>
                <a:tab pos="6734366" algn="l"/>
                <a:tab pos="7183535" algn="l"/>
                <a:tab pos="7632705" algn="l"/>
                <a:tab pos="8081874" algn="l"/>
                <a:tab pos="8531045" algn="l"/>
                <a:tab pos="8980213" algn="l"/>
              </a:tabLst>
            </a:pPr>
            <a:r>
              <a:rPr lang="en-IN" dirty="0"/>
              <a:t>State:</a:t>
            </a:r>
          </a:p>
          <a:p>
            <a:pPr marL="1587" indent="0">
              <a:buClrTx/>
              <a:buNone/>
              <a:tabLst>
                <a:tab pos="341242" algn="l"/>
                <a:tab pos="445995" algn="l"/>
                <a:tab pos="895165" algn="l"/>
                <a:tab pos="1344333" algn="l"/>
                <a:tab pos="1793503" algn="l"/>
                <a:tab pos="2242672" algn="l"/>
                <a:tab pos="2691842" algn="l"/>
                <a:tab pos="3141013" algn="l"/>
                <a:tab pos="3590181" algn="l"/>
                <a:tab pos="4039351" algn="l"/>
                <a:tab pos="4488518" algn="l"/>
                <a:tab pos="4937689" algn="l"/>
                <a:tab pos="5386857" algn="l"/>
                <a:tab pos="5836028" algn="l"/>
                <a:tab pos="6285197" algn="l"/>
                <a:tab pos="6734366" algn="l"/>
                <a:tab pos="7183535" algn="l"/>
                <a:tab pos="7632705" algn="l"/>
                <a:tab pos="8081874" algn="l"/>
                <a:tab pos="8531045" algn="l"/>
                <a:tab pos="8980213" algn="l"/>
              </a:tabLst>
            </a:pPr>
            <a:r>
              <a:rPr lang="en-IN" dirty="0"/>
              <a:t>C(</a:t>
            </a:r>
            <a:r>
              <a:rPr lang="en-IN" dirty="0" err="1"/>
              <a:t>i,j</a:t>
            </a:r>
            <a:r>
              <a:rPr lang="en-IN" dirty="0"/>
              <a:t>) = max( C(i-1,j-w[i]) + v[i] , C(i-1,j) )</a:t>
            </a:r>
          </a:p>
          <a:p>
            <a:pPr marL="341242" indent="-339655">
              <a:buClrTx/>
              <a:tabLst>
                <a:tab pos="341242" algn="l"/>
                <a:tab pos="445995" algn="l"/>
                <a:tab pos="895165" algn="l"/>
                <a:tab pos="1344333" algn="l"/>
                <a:tab pos="1793503" algn="l"/>
                <a:tab pos="2242672" algn="l"/>
                <a:tab pos="2691842" algn="l"/>
                <a:tab pos="3141013" algn="l"/>
                <a:tab pos="3590181" algn="l"/>
                <a:tab pos="4039351" algn="l"/>
                <a:tab pos="4488518" algn="l"/>
                <a:tab pos="4937689" algn="l"/>
                <a:tab pos="5386857" algn="l"/>
                <a:tab pos="5836028" algn="l"/>
                <a:tab pos="6285197" algn="l"/>
                <a:tab pos="6734366" algn="l"/>
                <a:tab pos="7183535" algn="l"/>
                <a:tab pos="7632705" algn="l"/>
                <a:tab pos="8081874" algn="l"/>
                <a:tab pos="8531045" algn="l"/>
                <a:tab pos="8980213" algn="l"/>
              </a:tabLst>
            </a:pPr>
            <a:endParaRPr lang="en-IN" dirty="0"/>
          </a:p>
          <a:p>
            <a:pPr marL="1587" indent="0">
              <a:buClrTx/>
              <a:buNone/>
              <a:tabLst>
                <a:tab pos="341242" algn="l"/>
                <a:tab pos="445995" algn="l"/>
                <a:tab pos="895165" algn="l"/>
                <a:tab pos="1344333" algn="l"/>
                <a:tab pos="1793503" algn="l"/>
                <a:tab pos="2242672" algn="l"/>
                <a:tab pos="2691842" algn="l"/>
                <a:tab pos="3141013" algn="l"/>
                <a:tab pos="3590181" algn="l"/>
                <a:tab pos="4039351" algn="l"/>
                <a:tab pos="4488518" algn="l"/>
                <a:tab pos="4937689" algn="l"/>
                <a:tab pos="5386857" algn="l"/>
                <a:tab pos="5836028" algn="l"/>
                <a:tab pos="6285197" algn="l"/>
                <a:tab pos="6734366" algn="l"/>
                <a:tab pos="7183535" algn="l"/>
                <a:tab pos="7632705" algn="l"/>
                <a:tab pos="8081874" algn="l"/>
                <a:tab pos="8531045" algn="l"/>
                <a:tab pos="8980213" algn="l"/>
              </a:tabLst>
            </a:pPr>
            <a:r>
              <a:rPr lang="en-IN" dirty="0"/>
              <a:t>(Note : Check for j-w[i]&gt;=0) </a:t>
            </a:r>
          </a:p>
          <a:p>
            <a:pPr marL="341242" indent="-339655">
              <a:buSzPct val="45000"/>
              <a:buFont typeface="Wingdings" charset="2"/>
              <a:buChar char=""/>
              <a:tabLst>
                <a:tab pos="341242" algn="l"/>
                <a:tab pos="445995" algn="l"/>
                <a:tab pos="895165" algn="l"/>
                <a:tab pos="1344333" algn="l"/>
                <a:tab pos="1793503" algn="l"/>
                <a:tab pos="2242672" algn="l"/>
                <a:tab pos="2691842" algn="l"/>
                <a:tab pos="3141013" algn="l"/>
                <a:tab pos="3590181" algn="l"/>
                <a:tab pos="4039351" algn="l"/>
                <a:tab pos="4488518" algn="l"/>
                <a:tab pos="4937689" algn="l"/>
                <a:tab pos="5386857" algn="l"/>
                <a:tab pos="5836028" algn="l"/>
                <a:tab pos="6285197" algn="l"/>
                <a:tab pos="6734366" algn="l"/>
                <a:tab pos="7183535" algn="l"/>
                <a:tab pos="7632705" algn="l"/>
                <a:tab pos="8081874" algn="l"/>
                <a:tab pos="8531045" algn="l"/>
                <a:tab pos="8980213" algn="l"/>
              </a:tabLst>
            </a:pPr>
            <a:endParaRPr lang="en-IN" dirty="0" smtClean="0"/>
          </a:p>
          <a:p>
            <a:pPr marL="341242" indent="-339655">
              <a:buSzPct val="45000"/>
              <a:buFont typeface="Wingdings" charset="2"/>
              <a:buChar char=""/>
              <a:tabLst>
                <a:tab pos="341242" algn="l"/>
                <a:tab pos="445995" algn="l"/>
                <a:tab pos="895165" algn="l"/>
                <a:tab pos="1344333" algn="l"/>
                <a:tab pos="1793503" algn="l"/>
                <a:tab pos="2242672" algn="l"/>
                <a:tab pos="2691842" algn="l"/>
                <a:tab pos="3141013" algn="l"/>
                <a:tab pos="3590181" algn="l"/>
                <a:tab pos="4039351" algn="l"/>
                <a:tab pos="4488518" algn="l"/>
                <a:tab pos="4937689" algn="l"/>
                <a:tab pos="5386857" algn="l"/>
                <a:tab pos="5836028" algn="l"/>
                <a:tab pos="6285197" algn="l"/>
                <a:tab pos="6734366" algn="l"/>
                <a:tab pos="7183535" algn="l"/>
                <a:tab pos="7632705" algn="l"/>
                <a:tab pos="8081874" algn="l"/>
                <a:tab pos="8531045" algn="l"/>
                <a:tab pos="8980213" algn="l"/>
              </a:tabLst>
            </a:pPr>
            <a:r>
              <a:rPr lang="en-IN" dirty="0" smtClean="0"/>
              <a:t>Solution</a:t>
            </a:r>
            <a:r>
              <a:rPr lang="en-IN" dirty="0"/>
              <a:t>:</a:t>
            </a:r>
          </a:p>
          <a:p>
            <a:pPr marL="1587" indent="0">
              <a:buClrTx/>
              <a:buNone/>
              <a:tabLst>
                <a:tab pos="341242" algn="l"/>
                <a:tab pos="445995" algn="l"/>
                <a:tab pos="895165" algn="l"/>
                <a:tab pos="1344333" algn="l"/>
                <a:tab pos="1793503" algn="l"/>
                <a:tab pos="2242672" algn="l"/>
                <a:tab pos="2691842" algn="l"/>
                <a:tab pos="3141013" algn="l"/>
                <a:tab pos="3590181" algn="l"/>
                <a:tab pos="4039351" algn="l"/>
                <a:tab pos="4488518" algn="l"/>
                <a:tab pos="4937689" algn="l"/>
                <a:tab pos="5386857" algn="l"/>
                <a:tab pos="5836028" algn="l"/>
                <a:tab pos="6285197" algn="l"/>
                <a:tab pos="6734366" algn="l"/>
                <a:tab pos="7183535" algn="l"/>
                <a:tab pos="7632705" algn="l"/>
                <a:tab pos="8081874" algn="l"/>
                <a:tab pos="8531045" algn="l"/>
                <a:tab pos="8980213" algn="l"/>
              </a:tabLst>
            </a:pPr>
            <a:r>
              <a:rPr lang="en-IN" dirty="0"/>
              <a:t>C(</a:t>
            </a:r>
            <a:r>
              <a:rPr lang="en-IN" dirty="0" err="1"/>
              <a:t>n,W</a:t>
            </a:r>
            <a:r>
              <a:rPr lang="en-IN" dirty="0"/>
              <a:t>)</a:t>
            </a:r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8" cy="1260475"/>
          </a:xfrm>
          <a:ln/>
        </p:spPr>
        <p:txBody>
          <a:bodyPr/>
          <a:lstStyle/>
          <a:p>
            <a:pPr>
              <a:tabLst>
                <a:tab pos="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/>
              <a:t>Solution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503237" y="1768477"/>
            <a:ext cx="8869363" cy="4384675"/>
          </a:xfrm>
          <a:ln/>
        </p:spPr>
        <p:txBody>
          <a:bodyPr/>
          <a:lstStyle/>
          <a:p>
            <a:pPr marL="428537" indent="-323782">
              <a:buSzPct val="45000"/>
              <a:buFont typeface="Wingdings" charset="2"/>
              <a:buChar char=""/>
              <a:tabLst>
                <a:tab pos="428537" algn="l"/>
                <a:tab pos="533289" algn="l"/>
                <a:tab pos="982460" algn="l"/>
                <a:tab pos="1431628" algn="l"/>
                <a:tab pos="1880798" algn="l"/>
                <a:tab pos="2329967" algn="l"/>
                <a:tab pos="2779136" algn="l"/>
                <a:tab pos="3228305" algn="l"/>
                <a:tab pos="3677476" algn="l"/>
                <a:tab pos="4126644" algn="l"/>
                <a:tab pos="4575815" algn="l"/>
                <a:tab pos="5024983" algn="l"/>
                <a:tab pos="5474153" algn="l"/>
                <a:tab pos="5923320" algn="l"/>
                <a:tab pos="6372491" algn="l"/>
                <a:tab pos="6821660" algn="l"/>
                <a:tab pos="7270830" algn="l"/>
                <a:tab pos="7719999" algn="l"/>
                <a:tab pos="8169170" algn="l"/>
                <a:tab pos="8618337" algn="l"/>
                <a:tab pos="9067508" algn="l"/>
              </a:tabLst>
            </a:pPr>
            <a:r>
              <a:rPr lang="en-IN"/>
              <a:t>Find the length of the longest subsequence of a given sequence such that all elements of the subsequence are sorted in increasing order.</a:t>
            </a:r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0" y="301627"/>
            <a:ext cx="9070975" cy="1262063"/>
          </a:xfrm>
          <a:ln/>
        </p:spPr>
        <p:txBody>
          <a:bodyPr tIns="38872">
            <a:normAutofit fontScale="90000"/>
          </a:bodyPr>
          <a:lstStyle/>
          <a:p>
            <a:pPr>
              <a:tabLst>
                <a:tab pos="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/>
              <a:t>Longest Increasing Subsequence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503240" y="1768475"/>
            <a:ext cx="8867775" cy="4383088"/>
          </a:xfrm>
          <a:ln/>
        </p:spPr>
        <p:txBody>
          <a:bodyPr/>
          <a:lstStyle/>
          <a:p>
            <a:pPr marL="341242" indent="-339655">
              <a:buSzPct val="45000"/>
              <a:buFont typeface="Wingdings" charset="2"/>
              <a:buChar char=""/>
              <a:tabLst>
                <a:tab pos="341242" algn="l"/>
                <a:tab pos="445995" algn="l"/>
                <a:tab pos="895165" algn="l"/>
                <a:tab pos="1344333" algn="l"/>
                <a:tab pos="1793503" algn="l"/>
                <a:tab pos="2242672" algn="l"/>
                <a:tab pos="2691842" algn="l"/>
                <a:tab pos="3141013" algn="l"/>
                <a:tab pos="3590181" algn="l"/>
                <a:tab pos="4039351" algn="l"/>
                <a:tab pos="4488518" algn="l"/>
                <a:tab pos="4937689" algn="l"/>
                <a:tab pos="5386857" algn="l"/>
                <a:tab pos="5836028" algn="l"/>
                <a:tab pos="6285197" algn="l"/>
                <a:tab pos="6734366" algn="l"/>
                <a:tab pos="7183535" algn="l"/>
                <a:tab pos="7632705" algn="l"/>
                <a:tab pos="8081874" algn="l"/>
                <a:tab pos="8531045" algn="l"/>
                <a:tab pos="8980213" algn="l"/>
              </a:tabLst>
            </a:pPr>
            <a:r>
              <a:rPr lang="en-IN" dirty="0"/>
              <a:t>State:</a:t>
            </a:r>
          </a:p>
          <a:p>
            <a:pPr marL="1587" indent="0">
              <a:buClrTx/>
              <a:buNone/>
              <a:tabLst>
                <a:tab pos="341242" algn="l"/>
                <a:tab pos="445995" algn="l"/>
                <a:tab pos="895165" algn="l"/>
                <a:tab pos="1344333" algn="l"/>
                <a:tab pos="1793503" algn="l"/>
                <a:tab pos="2242672" algn="l"/>
                <a:tab pos="2691842" algn="l"/>
                <a:tab pos="3141013" algn="l"/>
                <a:tab pos="3590181" algn="l"/>
                <a:tab pos="4039351" algn="l"/>
                <a:tab pos="4488518" algn="l"/>
                <a:tab pos="4937689" algn="l"/>
                <a:tab pos="5386857" algn="l"/>
                <a:tab pos="5836028" algn="l"/>
                <a:tab pos="6285197" algn="l"/>
                <a:tab pos="6734366" algn="l"/>
                <a:tab pos="7183535" algn="l"/>
                <a:tab pos="7632705" algn="l"/>
                <a:tab pos="8081874" algn="l"/>
                <a:tab pos="8531045" algn="l"/>
                <a:tab pos="8980213" algn="l"/>
              </a:tabLst>
            </a:pPr>
            <a:r>
              <a:rPr lang="en-IN" dirty="0"/>
              <a:t>S(i) = max(S(k) + 1)    where k=0,..,i-1 and                                                        a[k]&lt;a[i]</a:t>
            </a:r>
          </a:p>
          <a:p>
            <a:pPr marL="341242" indent="-339655">
              <a:buClrTx/>
              <a:tabLst>
                <a:tab pos="341242" algn="l"/>
                <a:tab pos="445995" algn="l"/>
                <a:tab pos="895165" algn="l"/>
                <a:tab pos="1344333" algn="l"/>
                <a:tab pos="1793503" algn="l"/>
                <a:tab pos="2242672" algn="l"/>
                <a:tab pos="2691842" algn="l"/>
                <a:tab pos="3141013" algn="l"/>
                <a:tab pos="3590181" algn="l"/>
                <a:tab pos="4039351" algn="l"/>
                <a:tab pos="4488518" algn="l"/>
                <a:tab pos="4937689" algn="l"/>
                <a:tab pos="5386857" algn="l"/>
                <a:tab pos="5836028" algn="l"/>
                <a:tab pos="6285197" algn="l"/>
                <a:tab pos="6734366" algn="l"/>
                <a:tab pos="7183535" algn="l"/>
                <a:tab pos="7632705" algn="l"/>
                <a:tab pos="8081874" algn="l"/>
                <a:tab pos="8531045" algn="l"/>
                <a:tab pos="8980213" algn="l"/>
              </a:tabLst>
            </a:pPr>
            <a:endParaRPr lang="en-IN" dirty="0"/>
          </a:p>
          <a:p>
            <a:pPr marL="341242" indent="-339655">
              <a:buSzPct val="45000"/>
              <a:buFont typeface="Wingdings" charset="2"/>
              <a:buChar char=""/>
              <a:tabLst>
                <a:tab pos="341242" algn="l"/>
                <a:tab pos="445995" algn="l"/>
                <a:tab pos="895165" algn="l"/>
                <a:tab pos="1344333" algn="l"/>
                <a:tab pos="1793503" algn="l"/>
                <a:tab pos="2242672" algn="l"/>
                <a:tab pos="2691842" algn="l"/>
                <a:tab pos="3141013" algn="l"/>
                <a:tab pos="3590181" algn="l"/>
                <a:tab pos="4039351" algn="l"/>
                <a:tab pos="4488518" algn="l"/>
                <a:tab pos="4937689" algn="l"/>
                <a:tab pos="5386857" algn="l"/>
                <a:tab pos="5836028" algn="l"/>
                <a:tab pos="6285197" algn="l"/>
                <a:tab pos="6734366" algn="l"/>
                <a:tab pos="7183535" algn="l"/>
                <a:tab pos="7632705" algn="l"/>
                <a:tab pos="8081874" algn="l"/>
                <a:tab pos="8531045" algn="l"/>
                <a:tab pos="8980213" algn="l"/>
              </a:tabLst>
            </a:pPr>
            <a:r>
              <a:rPr lang="en-IN" dirty="0"/>
              <a:t>Solution:</a:t>
            </a:r>
          </a:p>
          <a:p>
            <a:pPr marL="1587" indent="0">
              <a:buClrTx/>
              <a:buNone/>
              <a:tabLst>
                <a:tab pos="341242" algn="l"/>
                <a:tab pos="445995" algn="l"/>
                <a:tab pos="895165" algn="l"/>
                <a:tab pos="1344333" algn="l"/>
                <a:tab pos="1793503" algn="l"/>
                <a:tab pos="2242672" algn="l"/>
                <a:tab pos="2691842" algn="l"/>
                <a:tab pos="3141013" algn="l"/>
                <a:tab pos="3590181" algn="l"/>
                <a:tab pos="4039351" algn="l"/>
                <a:tab pos="4488518" algn="l"/>
                <a:tab pos="4937689" algn="l"/>
                <a:tab pos="5386857" algn="l"/>
                <a:tab pos="5836028" algn="l"/>
                <a:tab pos="6285197" algn="l"/>
                <a:tab pos="6734366" algn="l"/>
                <a:tab pos="7183535" algn="l"/>
                <a:tab pos="7632705" algn="l"/>
                <a:tab pos="8081874" algn="l"/>
                <a:tab pos="8531045" algn="l"/>
                <a:tab pos="8980213" algn="l"/>
              </a:tabLst>
            </a:pPr>
            <a:r>
              <a:rPr lang="en-IN" dirty="0"/>
              <a:t>Max (S(i))</a:t>
            </a:r>
          </a:p>
          <a:p>
            <a:pPr marL="341242" indent="-339655">
              <a:buClrTx/>
              <a:tabLst>
                <a:tab pos="341242" algn="l"/>
                <a:tab pos="445995" algn="l"/>
                <a:tab pos="895165" algn="l"/>
                <a:tab pos="1344333" algn="l"/>
                <a:tab pos="1793503" algn="l"/>
                <a:tab pos="2242672" algn="l"/>
                <a:tab pos="2691842" algn="l"/>
                <a:tab pos="3141013" algn="l"/>
                <a:tab pos="3590181" algn="l"/>
                <a:tab pos="4039351" algn="l"/>
                <a:tab pos="4488518" algn="l"/>
                <a:tab pos="4937689" algn="l"/>
                <a:tab pos="5386857" algn="l"/>
                <a:tab pos="5836028" algn="l"/>
                <a:tab pos="6285197" algn="l"/>
                <a:tab pos="6734366" algn="l"/>
                <a:tab pos="7183535" algn="l"/>
                <a:tab pos="7632705" algn="l"/>
                <a:tab pos="8081874" algn="l"/>
                <a:tab pos="8531045" algn="l"/>
                <a:tab pos="8980213" algn="l"/>
              </a:tabLst>
            </a:pPr>
            <a:endParaRPr lang="en-IN" dirty="0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8" cy="1260475"/>
          </a:xfrm>
          <a:ln/>
        </p:spPr>
        <p:txBody>
          <a:bodyPr/>
          <a:lstStyle/>
          <a:p>
            <a:pPr>
              <a:tabLst>
                <a:tab pos="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/>
              <a:t>Solution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503237" y="1768477"/>
            <a:ext cx="8869363" cy="4384675"/>
          </a:xfrm>
          <a:ln/>
        </p:spPr>
        <p:txBody>
          <a:bodyPr/>
          <a:lstStyle/>
          <a:p>
            <a:pPr marL="428537" indent="-323782">
              <a:buSzPct val="45000"/>
              <a:buFont typeface="Wingdings" charset="2"/>
              <a:buChar char=""/>
              <a:tabLst>
                <a:tab pos="428537" algn="l"/>
                <a:tab pos="533289" algn="l"/>
                <a:tab pos="982460" algn="l"/>
                <a:tab pos="1431628" algn="l"/>
                <a:tab pos="1880798" algn="l"/>
                <a:tab pos="2329967" algn="l"/>
                <a:tab pos="2779136" algn="l"/>
                <a:tab pos="3228305" algn="l"/>
                <a:tab pos="3677476" algn="l"/>
                <a:tab pos="4126644" algn="l"/>
                <a:tab pos="4575815" algn="l"/>
                <a:tab pos="5024983" algn="l"/>
                <a:tab pos="5474153" algn="l"/>
                <a:tab pos="5923320" algn="l"/>
                <a:tab pos="6372491" algn="l"/>
                <a:tab pos="6821660" algn="l"/>
                <a:tab pos="7270830" algn="l"/>
                <a:tab pos="7719999" algn="l"/>
                <a:tab pos="8169170" algn="l"/>
                <a:tab pos="8618337" algn="l"/>
                <a:tab pos="9067508" algn="l"/>
              </a:tabLst>
            </a:pPr>
            <a:r>
              <a:rPr lang="en-IN"/>
              <a:t>Given two strings of size m, n and set of operations replace (R), insert (I) and delete (D) all at equal(or different) cost. </a:t>
            </a:r>
          </a:p>
          <a:p>
            <a:pPr marL="428537" indent="-323782">
              <a:buSzPct val="45000"/>
              <a:buFont typeface="Wingdings" charset="2"/>
              <a:buChar char=""/>
              <a:tabLst>
                <a:tab pos="428537" algn="l"/>
                <a:tab pos="533289" algn="l"/>
                <a:tab pos="982460" algn="l"/>
                <a:tab pos="1431628" algn="l"/>
                <a:tab pos="1880798" algn="l"/>
                <a:tab pos="2329967" algn="l"/>
                <a:tab pos="2779136" algn="l"/>
                <a:tab pos="3228305" algn="l"/>
                <a:tab pos="3677476" algn="l"/>
                <a:tab pos="4126644" algn="l"/>
                <a:tab pos="4575815" algn="l"/>
                <a:tab pos="5024983" algn="l"/>
                <a:tab pos="5474153" algn="l"/>
                <a:tab pos="5923320" algn="l"/>
                <a:tab pos="6372491" algn="l"/>
                <a:tab pos="6821660" algn="l"/>
                <a:tab pos="7270830" algn="l"/>
                <a:tab pos="7719999" algn="l"/>
                <a:tab pos="8169170" algn="l"/>
                <a:tab pos="8618337" algn="l"/>
                <a:tab pos="9067508" algn="l"/>
              </a:tabLst>
            </a:pPr>
            <a:r>
              <a:rPr lang="en-IN"/>
              <a:t>Find minimum number of edits (operations) required to convert one string into another.</a:t>
            </a:r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0" y="301627"/>
            <a:ext cx="9070975" cy="1262063"/>
          </a:xfrm>
          <a:ln/>
        </p:spPr>
        <p:txBody>
          <a:bodyPr tIns="38872"/>
          <a:lstStyle/>
          <a:p>
            <a:pPr>
              <a:tabLst>
                <a:tab pos="0" algn="l"/>
                <a:tab pos="447582" algn="l"/>
                <a:tab pos="896752" algn="l"/>
                <a:tab pos="1345920" algn="l"/>
                <a:tab pos="1795090" algn="l"/>
                <a:tab pos="2244260" algn="l"/>
                <a:tab pos="2693429" algn="l"/>
                <a:tab pos="3142598" algn="l"/>
                <a:tab pos="3591768" algn="l"/>
                <a:tab pos="4040937" algn="l"/>
                <a:tab pos="4490108" algn="l"/>
                <a:tab pos="4939276" algn="l"/>
                <a:tab pos="5388446" algn="l"/>
                <a:tab pos="5837614" algn="l"/>
                <a:tab pos="6286785" algn="l"/>
                <a:tab pos="6735952" algn="l"/>
                <a:tab pos="7185123" algn="l"/>
                <a:tab pos="7634292" algn="l"/>
                <a:tab pos="8083462" algn="l"/>
                <a:tab pos="8532630" algn="l"/>
                <a:tab pos="8981801" algn="l"/>
              </a:tabLst>
            </a:pPr>
            <a:r>
              <a:rPr lang="en-IN"/>
              <a:t>Edit Distance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34471</TotalTime>
  <Words>525</Words>
  <Application>Microsoft Office PowerPoint</Application>
  <PresentationFormat>Custom</PresentationFormat>
  <Paragraphs>82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Largest Sum Contiguous Array</vt:lpstr>
      <vt:lpstr>Solution</vt:lpstr>
      <vt:lpstr>Cut Rod</vt:lpstr>
      <vt:lpstr>Solution</vt:lpstr>
      <vt:lpstr>0-1 Knapsack</vt:lpstr>
      <vt:lpstr>Solution</vt:lpstr>
      <vt:lpstr>Longest Increasing Subsequence</vt:lpstr>
      <vt:lpstr>Solution</vt:lpstr>
      <vt:lpstr>Edit Distance</vt:lpstr>
      <vt:lpstr>Solution</vt:lpstr>
      <vt:lpstr>Topcoder Problem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Largest Sum Contiguous Array</dc:title>
  <dc:creator>Ayan Ghatak</dc:creator>
  <cp:lastModifiedBy>Shashwat</cp:lastModifiedBy>
  <cp:revision>9</cp:revision>
  <cp:lastPrinted>1601-01-01T00:00:00Z</cp:lastPrinted>
  <dcterms:created xsi:type="dcterms:W3CDTF">2014-05-19T12:36:56Z</dcterms:created>
  <dcterms:modified xsi:type="dcterms:W3CDTF">2014-05-25T08:47:18Z</dcterms:modified>
</cp:coreProperties>
</file>