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elvetica Neue Light"/>
      <p:regular r:id="rId13"/>
      <p:bold r:id="rId14"/>
      <p:italic r:id="rId15"/>
      <p:boldItalic r:id="rId16"/>
    </p:embeddedFont>
    <p:embeddedFont>
      <p:font typeface="Open Sans Ligh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font" Target="fonts/HelveticaNeueLight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schemas.openxmlformats.org/officeDocument/2006/relationships/font" Target="fonts/OpenSansLight-regular.fntdata"/><Relationship Id="rId16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title: 40 pt. Arial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Presenter Name: 16 pt. Arial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Presenters Title: 16 pt. Arial Italic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536635a1_0_6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g304536635a1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g304536635a1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ref: </a:t>
            </a:r>
            <a:r>
              <a:rPr lang="en-US"/>
              <a:t>https://www.researchgate.net/figure/The-illustration-of-our-visual-odometry-framework-The-initial-state-vti-of-current_fig2_332103736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Presenter Name: 16 pt. Arial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Presenters Title: 16 pt. Arial Italic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4536635a1_4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g304536635a1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304536635a1_4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title: 40 pt. Arial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Presenter Name: 16 pt. Arial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Presenters Title: 16 pt. Arial Italic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536635a1_0_1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g304536635a1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304536635a1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title: 40 pt. Arial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Presenter Name: 16 pt. Arial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Presenters Title: 16 pt. Arial Italic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536635a1_1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536635a1_1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04536635a1_1_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4536635a1_1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4536635a1_1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Think about </a:t>
            </a:r>
            <a:r>
              <a:rPr lang="en-US"/>
              <a:t>scenarios</a:t>
            </a:r>
            <a:r>
              <a:rPr lang="en-US"/>
              <a:t> of RDB modality confusion like b.w: pothole or a shadow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There should not be information leak such that Lidar gets preference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 RGB modality having a reasoning of whether all the objects in the scene have their shadows projected </a:t>
            </a:r>
            <a:r>
              <a:rPr lang="en-US"/>
              <a:t>similarly</a:t>
            </a:r>
            <a:r>
              <a:rPr lang="en-US"/>
              <a:t> and this might be a rock shadow or not can be considered.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2" name="Google Shape;92;g304536635a1_1_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4536635a1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4536635a1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04536635a1_2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1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3" name="Google Shape;23;p2"/>
          <p:cNvPicPr preferRelativeResize="0"/>
          <p:nvPr/>
        </p:nvPicPr>
        <p:blipFill rotWithShape="1">
          <a:blip r:embed="rId3">
            <a:alphaModFix/>
          </a:blip>
          <a:srcRect b="1983" l="84736" r="4771" t="23991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1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6" name="Google Shape;26;p2"/>
          <p:cNvPicPr preferRelativeResize="0"/>
          <p:nvPr/>
        </p:nvPicPr>
        <p:blipFill rotWithShape="1">
          <a:blip r:embed="rId3">
            <a:alphaModFix/>
          </a:blip>
          <a:srcRect b="1983" l="84736" r="4771" t="23991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27448" y="1212300"/>
            <a:ext cx="3959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p1"/>
          <p:cNvPicPr preferRelativeResize="0"/>
          <p:nvPr/>
        </p:nvPicPr>
        <p:blipFill rotWithShape="1">
          <a:blip r:embed="rId1">
            <a:alphaModFix/>
          </a:blip>
          <a:srcRect b="2889" l="59550" r="39887" t="20879"/>
          <a:stretch/>
        </p:blipFill>
        <p:spPr>
          <a:xfrm rot="5400000">
            <a:off x="3798887" y="1046162"/>
            <a:ext cx="60324" cy="7658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p1"/>
          <p:cNvPicPr preferRelativeResize="0"/>
          <p:nvPr/>
        </p:nvPicPr>
        <p:blipFill rotWithShape="1">
          <a:blip r:embed="rId1">
            <a:alphaModFix/>
          </a:blip>
          <a:srcRect b="2889" l="59550" r="39887" t="20879"/>
          <a:stretch/>
        </p:blipFill>
        <p:spPr>
          <a:xfrm rot="5400000">
            <a:off x="3798887" y="1046162"/>
            <a:ext cx="60324" cy="76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073918" y="6400413"/>
            <a:ext cx="27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7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astacks/tartanv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artanair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3520325" y="1378275"/>
            <a:ext cx="2011800" cy="42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VOL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26825" y="3021250"/>
            <a:ext cx="6598800" cy="12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r>
              <a:rPr lang="en-US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lang="en-US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Shashwat, Pujith, Yatharth, Justin</a:t>
            </a:r>
            <a:endParaRPr b="0"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TA: </a:t>
            </a:r>
            <a:r>
              <a:rPr b="0" lang="en-US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lang="en-US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aoyang He</a:t>
            </a:r>
            <a:endParaRPr b="0"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Collaborator: </a:t>
            </a:r>
            <a:r>
              <a:rPr b="0" lang="en-US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Wenshan Wang, Airlab</a:t>
            </a:r>
            <a:endParaRPr b="0"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645300" y="1938163"/>
            <a:ext cx="7853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isual-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dometry using 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idar-Camera Fusion 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/>
        </p:nvSpPr>
        <p:spPr>
          <a:xfrm>
            <a:off x="1974700" y="0"/>
            <a:ext cx="53469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for Visual Odometry (VO)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38" y="734675"/>
            <a:ext cx="5713326" cy="26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/>
          <p:nvPr/>
        </p:nvSpPr>
        <p:spPr>
          <a:xfrm>
            <a:off x="167150" y="3772125"/>
            <a:ext cx="788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odometry (VO)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crucial for autonomous systems and is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 of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SLAM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RGB (+LiDAR) frames, we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the relative rotation and translation between sequential frames.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/>
        </p:nvSpPr>
        <p:spPr>
          <a:xfrm>
            <a:off x="3756550" y="0"/>
            <a:ext cx="1783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-99050" y="1011725"/>
            <a:ext cx="9494400" cy="26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Visual odometry (VO) 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is crucial for autonomous systems and is a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 component of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visual SLAM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Geometry-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based methods are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unreliable 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in challenging environments, such as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around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dynamics obstacles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 and rapid movements.</a:t>
            </a:r>
            <a:endParaRPr b="0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-based monocular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VO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12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TartanVO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) has shown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impressive real-world performance 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even when solely trained on simulated dataset. </a:t>
            </a:r>
            <a:endParaRPr b="0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But,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monocular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 images have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scale ambiguity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, meaning they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lack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 the inherent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depth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 information.</a:t>
            </a:r>
            <a:endParaRPr b="0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Lidar lacks 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sufficient salient information to compute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detailed semantics </a:t>
            </a:r>
            <a:r>
              <a:rPr b="0" lang="en-US" sz="1200">
                <a:latin typeface="Times New Roman"/>
                <a:ea typeface="Times New Roman"/>
                <a:cs typeface="Times New Roman"/>
                <a:sym typeface="Times New Roman"/>
              </a:rPr>
              <a:t>or establish correspondences between frames effectively</a:t>
            </a:r>
            <a:endParaRPr b="0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/>
        </p:nvSpPr>
        <p:spPr>
          <a:xfrm>
            <a:off x="3398350" y="0"/>
            <a:ext cx="2499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Proposal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864900" y="706925"/>
            <a:ext cx="7414200" cy="12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latin typeface="Times New Roman"/>
                <a:ea typeface="Times New Roman"/>
                <a:cs typeface="Times New Roman"/>
                <a:sym typeface="Times New Roman"/>
              </a:rPr>
              <a:t>We propose a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multimodal approach to Visual Odometry</a:t>
            </a:r>
            <a:r>
              <a:rPr b="0" lang="en-US" sz="1400">
                <a:latin typeface="Times New Roman"/>
                <a:ea typeface="Times New Roman"/>
                <a:cs typeface="Times New Roman"/>
                <a:sym typeface="Times New Roman"/>
              </a:rPr>
              <a:t>, combining the rich contextual features of monocular RGB images with the precise 3D structure from LiDAR data. This fusion enhances both depth perception and semantic understanding for improved motion estimation.</a:t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p12"/>
          <p:cNvCxnSpPr/>
          <p:nvPr/>
        </p:nvCxnSpPr>
        <p:spPr>
          <a:xfrm>
            <a:off x="285700" y="2244325"/>
            <a:ext cx="872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/>
        </p:nvSpPr>
        <p:spPr>
          <a:xfrm>
            <a:off x="3960450" y="2317350"/>
            <a:ext cx="1223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1301100" y="2734725"/>
            <a:ext cx="6541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TartanAir v2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40TB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Environments: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diverse environments containing indoor and outdoor scenes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Modalities: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RGB, LiDAR, Depth, Poses, Trajectories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Unimodal Baselines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RGB: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u="sng"/>
              <a:t>Classical</a:t>
            </a:r>
            <a:r>
              <a:rPr lang="en-US"/>
              <a:t>: ORB-SLAM, LSD-SLAM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u="sng"/>
              <a:t>Learning</a:t>
            </a:r>
            <a:r>
              <a:rPr lang="en-US"/>
              <a:t>: TartanVO, </a:t>
            </a:r>
            <a:r>
              <a:rPr lang="en-US"/>
              <a:t>DytanVO</a:t>
            </a:r>
            <a:r>
              <a:rPr lang="en-US"/>
              <a:t>, DPVO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LiDAR: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	</a:t>
            </a:r>
            <a:r>
              <a:rPr lang="en-US" u="sng"/>
              <a:t>Classical</a:t>
            </a:r>
            <a:r>
              <a:rPr lang="en-US"/>
              <a:t>: ICP-SLAM, LOAM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Learning</a:t>
            </a:r>
            <a:r>
              <a:rPr lang="en-US"/>
              <a:t>: LO-NET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4727450" y="1212300"/>
            <a:ext cx="4526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Multimodal Baselines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u="sng"/>
              <a:t>Classical</a:t>
            </a:r>
            <a:r>
              <a:rPr lang="en-US"/>
              <a:t>: V-LOAM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u="sng"/>
              <a:t>Learning</a:t>
            </a:r>
            <a:r>
              <a:rPr lang="en-US"/>
              <a:t>: DV-LOAM, H-VLO, DVLO (RGB+LiDAR)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Train image encoder with strong 3D-centric features by distilling LiDAR data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RGB to LiDAR masked autoencoder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Align image feature with LiDAR features? Contrastive training?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Joint Embedding Prediction with RGB and LiDAR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Early Fusion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2D and 3D convs to patch/encode images and LiDAR, respectively, and cross-attend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Intermediate Fusion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RGB image for auxiliary task (computing flow) and fuse this with LiDAR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Late Fusion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Have two </a:t>
            </a:r>
            <a:r>
              <a:rPr lang="en-US"/>
              <a:t>transformers</a:t>
            </a:r>
            <a:r>
              <a:rPr lang="en-US"/>
              <a:t>, one for images and one for LiDAR, concatenate outputs and have a linear layer at the end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Queries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Is there a requirement on number of unimodal / multimodal baselines?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