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i-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i-IN"/>
          </a:p>
        </p:txBody>
      </p:sp>
      <p:sp>
        <p:nvSpPr>
          <p:cNvPr id="4" name="Date Placeholder 3"/>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129608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32327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i-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88714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47484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i-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17945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Date Placeholder 4"/>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372869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i-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7" name="Date Placeholder 6"/>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339656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Date Placeholder 2"/>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21480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86720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137499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BDF49-8876-409E-9100-C4628FA08104}" type="datetimeFigureOut">
              <a:rPr lang="hi-IN" smtClean="0"/>
              <a:t>रविवार, 26 क़ार्तीक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DBD374BA-5AFC-46BA-ADD7-A3080F64616A}" type="slidenum">
              <a:rPr lang="hi-IN" smtClean="0"/>
              <a:t>‹#›</a:t>
            </a:fld>
            <a:endParaRPr lang="hi-IN"/>
          </a:p>
        </p:txBody>
      </p:sp>
    </p:spTree>
    <p:extLst>
      <p:ext uri="{BB962C8B-B14F-4D97-AF65-F5344CB8AC3E}">
        <p14:creationId xmlns:p14="http://schemas.microsoft.com/office/powerpoint/2010/main" val="15250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i-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BDF49-8876-409E-9100-C4628FA08104}" type="datetimeFigureOut">
              <a:rPr lang="hi-IN" smtClean="0"/>
              <a:t>रविवार, 26 क़ार्तीक 1941</a:t>
            </a:fld>
            <a:endParaRPr lang="hi-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374BA-5AFC-46BA-ADD7-A3080F64616A}" type="slidenum">
              <a:rPr lang="hi-IN" smtClean="0"/>
              <a:t>‹#›</a:t>
            </a:fld>
            <a:endParaRPr lang="hi-IN"/>
          </a:p>
        </p:txBody>
      </p:sp>
    </p:spTree>
    <p:extLst>
      <p:ext uri="{BB962C8B-B14F-4D97-AF65-F5344CB8AC3E}">
        <p14:creationId xmlns:p14="http://schemas.microsoft.com/office/powerpoint/2010/main" val="1663022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319" y="300250"/>
            <a:ext cx="11191165" cy="2308324"/>
          </a:xfrm>
          <a:prstGeom prst="rect">
            <a:avLst/>
          </a:prstGeom>
          <a:noFill/>
        </p:spPr>
        <p:txBody>
          <a:bodyPr wrap="square" rtlCol="0">
            <a:spAutoFit/>
          </a:bodyPr>
          <a:lstStyle/>
          <a:p>
            <a:pPr algn="ctr"/>
            <a:r>
              <a:rPr lang="en-US" sz="4800" dirty="0" smtClean="0">
                <a:latin typeface="Algerian" panose="04020705040A02060702" pitchFamily="82" charset="0"/>
              </a:rPr>
              <a:t>OBJECT ORIENTED PROGRAMMING IN JAVA :PROJECT(cs1304) </a:t>
            </a:r>
          </a:p>
          <a:p>
            <a:pPr algn="ctr"/>
            <a:r>
              <a:rPr lang="en-US" sz="4800" dirty="0">
                <a:latin typeface="Algerian" panose="04020705040A02060702" pitchFamily="82" charset="0"/>
              </a:rPr>
              <a:t> </a:t>
            </a:r>
            <a:r>
              <a:rPr lang="en-US" sz="4800" dirty="0" smtClean="0">
                <a:latin typeface="Algerian" panose="04020705040A02060702" pitchFamily="82" charset="0"/>
              </a:rPr>
              <a:t> RAILWAY RESERVATION SYSTM</a:t>
            </a:r>
            <a:endParaRPr lang="hi-IN" sz="4800" dirty="0">
              <a:latin typeface="Algerian" panose="04020705040A02060702" pitchFamily="82" charset="0"/>
            </a:endParaRPr>
          </a:p>
        </p:txBody>
      </p:sp>
      <p:pic>
        <p:nvPicPr>
          <p:cNvPr id="5" name="Picture 4" descr="C:\Users\Shivam Gupta\AppData\Local\Microsoft\Windows\INetCache\Content.MSO\739DCC6.tmp"/>
          <p:cNvPicPr/>
          <p:nvPr/>
        </p:nvPicPr>
        <p:blipFill>
          <a:blip r:embed="rId2">
            <a:extLst>
              <a:ext uri="{28A0092B-C50C-407E-A947-70E740481C1C}">
                <a14:useLocalDpi xmlns:a14="http://schemas.microsoft.com/office/drawing/2010/main" val="0"/>
              </a:ext>
            </a:extLst>
          </a:blip>
          <a:srcRect/>
          <a:stretch>
            <a:fillRect/>
          </a:stretch>
        </p:blipFill>
        <p:spPr bwMode="auto">
          <a:xfrm>
            <a:off x="496010" y="3343700"/>
            <a:ext cx="1719618" cy="2361063"/>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425" y="3510174"/>
            <a:ext cx="3652909" cy="2028114"/>
          </a:xfrm>
          <a:prstGeom prst="rect">
            <a:avLst/>
          </a:prstGeom>
        </p:spPr>
      </p:pic>
      <p:sp>
        <p:nvSpPr>
          <p:cNvPr id="7" name="TextBox 6"/>
          <p:cNvSpPr txBox="1"/>
          <p:nvPr/>
        </p:nvSpPr>
        <p:spPr>
          <a:xfrm>
            <a:off x="7124131" y="3961980"/>
            <a:ext cx="5008727" cy="2677656"/>
          </a:xfrm>
          <a:prstGeom prst="rect">
            <a:avLst/>
          </a:prstGeom>
          <a:noFill/>
        </p:spPr>
        <p:txBody>
          <a:bodyPr wrap="square" rtlCol="0">
            <a:spAutoFit/>
          </a:bodyPr>
          <a:lstStyle/>
          <a:p>
            <a:r>
              <a:rPr lang="en-US" sz="2800" cap="all" dirty="0"/>
              <a:t>Presented by: </a:t>
            </a:r>
            <a:r>
              <a:rPr lang="en-US" sz="2800" cap="all" dirty="0" smtClean="0"/>
              <a:t>SHASHWAT MALHOTRA</a:t>
            </a:r>
            <a:br>
              <a:rPr lang="en-US" sz="2800" cap="all" dirty="0" smtClean="0"/>
            </a:br>
            <a:r>
              <a:rPr lang="en-US" sz="2800" cap="all" dirty="0" smtClean="0"/>
              <a:t>Registration </a:t>
            </a:r>
            <a:r>
              <a:rPr lang="en-US" sz="2800" cap="all" dirty="0"/>
              <a:t>number: </a:t>
            </a:r>
            <a:r>
              <a:rPr lang="en-US" sz="2800" cap="all" dirty="0" smtClean="0"/>
              <a:t>189202122</a:t>
            </a:r>
          </a:p>
          <a:p>
            <a:r>
              <a:rPr lang="en-US" sz="2800" cap="all" dirty="0" err="1" smtClean="0"/>
              <a:t>CSe</a:t>
            </a:r>
            <a:r>
              <a:rPr lang="en-US" sz="2800" cap="all" dirty="0" smtClean="0"/>
              <a:t>-D</a:t>
            </a:r>
            <a:endParaRPr lang="en-US" sz="2800" cap="all" dirty="0"/>
          </a:p>
          <a:p>
            <a:r>
              <a:rPr lang="en-US" sz="2800" dirty="0"/>
              <a:t> </a:t>
            </a:r>
          </a:p>
        </p:txBody>
      </p:sp>
    </p:spTree>
    <p:extLst>
      <p:ext uri="{BB962C8B-B14F-4D97-AF65-F5344CB8AC3E}">
        <p14:creationId xmlns:p14="http://schemas.microsoft.com/office/powerpoint/2010/main" val="2623791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785" y="450375"/>
            <a:ext cx="5295331" cy="6186309"/>
          </a:xfrm>
          <a:prstGeom prst="rect">
            <a:avLst/>
          </a:prstGeom>
        </p:spPr>
        <p:txBody>
          <a:bodyPr wrap="square">
            <a:spAutoFit/>
          </a:bodyPr>
          <a:lstStyle/>
          <a:p>
            <a:r>
              <a:rPr lang="hi-IN" dirty="0" smtClean="0"/>
              <a:t>private void doHeading()throws Exception</a:t>
            </a:r>
          </a:p>
          <a:p>
            <a:r>
              <a:rPr lang="hi-IN" dirty="0" smtClean="0"/>
              <a:t>{</a:t>
            </a:r>
          </a:p>
          <a:p>
            <a:r>
              <a:rPr lang="hi-IN" dirty="0" smtClean="0"/>
              <a:t>    System.out.println("#########################################################");</a:t>
            </a:r>
          </a:p>
          <a:p>
            <a:r>
              <a:rPr lang="hi-IN" dirty="0" smtClean="0"/>
              <a:t>    System.out.println("*********Railway Reservation For Kabul Express***********");</a:t>
            </a:r>
          </a:p>
          <a:p>
            <a:r>
              <a:rPr lang="hi-IN" dirty="0" smtClean="0"/>
              <a:t>    System.out.println("#########################################################");</a:t>
            </a:r>
          </a:p>
          <a:p>
            <a:r>
              <a:rPr lang="hi-IN" dirty="0" smtClean="0"/>
              <a:t>}</a:t>
            </a:r>
          </a:p>
          <a:p>
            <a:endParaRPr lang="hi-IN" dirty="0" smtClean="0"/>
          </a:p>
          <a:p>
            <a:r>
              <a:rPr lang="hi-IN" dirty="0" smtClean="0"/>
              <a:t>private void doBook()throws Exception</a:t>
            </a:r>
          </a:p>
          <a:p>
            <a:r>
              <a:rPr lang="hi-IN" dirty="0" smtClean="0"/>
              <a:t>{</a:t>
            </a:r>
          </a:p>
          <a:p>
            <a:r>
              <a:rPr lang="hi-IN" dirty="0" smtClean="0"/>
              <a:t>    System.out.println("Please enter the class of ticket");</a:t>
            </a:r>
          </a:p>
          <a:p>
            <a:r>
              <a:rPr lang="hi-IN" dirty="0" smtClean="0"/>
              <a:t>    System.out.println("1. AC\t 2. First\t 3. Sleeper\t");</a:t>
            </a:r>
          </a:p>
          <a:p>
            <a:r>
              <a:rPr lang="hi-IN" dirty="0" smtClean="0"/>
              <a:t>    //c is for storing class of train</a:t>
            </a:r>
          </a:p>
          <a:p>
            <a:r>
              <a:rPr lang="hi-IN" dirty="0" smtClean="0"/>
              <a:t>    int c =Integer.parseInt(br.readLine());</a:t>
            </a:r>
          </a:p>
          <a:p>
            <a:r>
              <a:rPr lang="hi-IN" dirty="0" smtClean="0"/>
              <a:t>    System.out.println("Please enter no. of tickets");</a:t>
            </a:r>
          </a:p>
          <a:p>
            <a:r>
              <a:rPr lang="hi-IN" dirty="0" smtClean="0"/>
              <a:t>    int t=Integer.parseInt(br.readLine());</a:t>
            </a:r>
          </a:p>
          <a:p>
            <a:r>
              <a:rPr lang="hi-IN" dirty="0" smtClean="0"/>
              <a:t>    int ticketAvailable = 0;</a:t>
            </a:r>
            <a:endParaRPr lang="hi-IN" dirty="0"/>
          </a:p>
        </p:txBody>
      </p:sp>
    </p:spTree>
    <p:extLst>
      <p:ext uri="{BB962C8B-B14F-4D97-AF65-F5344CB8AC3E}">
        <p14:creationId xmlns:p14="http://schemas.microsoft.com/office/powerpoint/2010/main" val="3631979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5218" y="197346"/>
            <a:ext cx="10304060" cy="6463308"/>
          </a:xfrm>
          <a:prstGeom prst="rect">
            <a:avLst/>
          </a:prstGeom>
        </p:spPr>
        <p:txBody>
          <a:bodyPr wrap="square">
            <a:spAutoFit/>
          </a:bodyPr>
          <a:lstStyle/>
          <a:p>
            <a:r>
              <a:rPr lang="hi-IN" dirty="0" smtClean="0"/>
              <a:t>if(c==1 &amp;&amp; max1&gt;=t)</a:t>
            </a:r>
          </a:p>
          <a:p>
            <a:r>
              <a:rPr lang="hi-IN" dirty="0" smtClean="0"/>
              <a:t>    {</a:t>
            </a:r>
          </a:p>
          <a:p>
            <a:r>
              <a:rPr lang="hi-IN" dirty="0" smtClean="0"/>
              <a:t>        ticketAvailable=1;</a:t>
            </a:r>
          </a:p>
          <a:p>
            <a:r>
              <a:rPr lang="hi-IN" dirty="0" smtClean="0"/>
              <a:t>    }</a:t>
            </a:r>
          </a:p>
          <a:p>
            <a:r>
              <a:rPr lang="hi-IN" dirty="0" smtClean="0"/>
              <a:t>    if(c==2 &amp;&amp; max2&gt;=t)</a:t>
            </a:r>
          </a:p>
          <a:p>
            <a:r>
              <a:rPr lang="hi-IN" dirty="0" smtClean="0"/>
              <a:t>    {</a:t>
            </a:r>
          </a:p>
          <a:p>
            <a:r>
              <a:rPr lang="hi-IN" dirty="0" smtClean="0"/>
              <a:t>        ticketAvailable=1;</a:t>
            </a:r>
          </a:p>
          <a:p>
            <a:r>
              <a:rPr lang="hi-IN" dirty="0" smtClean="0"/>
              <a:t>    }</a:t>
            </a:r>
          </a:p>
          <a:p>
            <a:r>
              <a:rPr lang="hi-IN" dirty="0" smtClean="0"/>
              <a:t>    if(c==3 &amp;&amp; max3&gt;=t)</a:t>
            </a:r>
          </a:p>
          <a:p>
            <a:r>
              <a:rPr lang="hi-IN" dirty="0" smtClean="0"/>
              <a:t>    {</a:t>
            </a:r>
          </a:p>
          <a:p>
            <a:r>
              <a:rPr lang="hi-IN" dirty="0" smtClean="0"/>
              <a:t>    ticketAvailable=1;</a:t>
            </a:r>
          </a:p>
          <a:p>
            <a:r>
              <a:rPr lang="hi-IN" dirty="0" smtClean="0"/>
              <a:t>    }</a:t>
            </a:r>
          </a:p>
          <a:p>
            <a:endParaRPr lang="hi-IN" dirty="0" smtClean="0"/>
          </a:p>
          <a:p>
            <a:r>
              <a:rPr lang="hi-IN" dirty="0" smtClean="0"/>
              <a:t>    if(ticketAvailable==1)</a:t>
            </a:r>
          </a:p>
          <a:p>
            <a:r>
              <a:rPr lang="hi-IN" dirty="0" smtClean="0"/>
              <a:t>    {</a:t>
            </a:r>
          </a:p>
          <a:p>
            <a:r>
              <a:rPr lang="hi-IN" dirty="0" smtClean="0"/>
              <a:t>        for(int i=0 ; i&lt;t ; i++)</a:t>
            </a:r>
          </a:p>
          <a:p>
            <a:r>
              <a:rPr lang="hi-IN" dirty="0" smtClean="0"/>
              <a:t>        {</a:t>
            </a:r>
          </a:p>
          <a:p>
            <a:r>
              <a:rPr lang="hi-IN" dirty="0" smtClean="0"/>
              <a:t>            pno[pcount]=pnum;</a:t>
            </a:r>
          </a:p>
          <a:p>
            <a:r>
              <a:rPr lang="hi-IN" dirty="0" smtClean="0"/>
              <a:t>             System.out.println("Please enter your name");</a:t>
            </a:r>
          </a:p>
          <a:p>
            <a:r>
              <a:rPr lang="hi-IN" dirty="0" smtClean="0"/>
              <a:t>            name[pcount]=br.readLine();</a:t>
            </a:r>
          </a:p>
          <a:p>
            <a:r>
              <a:rPr lang="hi-IN" dirty="0" smtClean="0"/>
              <a:t>            System.out.println("Please enter your age");</a:t>
            </a:r>
          </a:p>
          <a:p>
            <a:r>
              <a:rPr lang="hi-IN" dirty="0" smtClean="0"/>
              <a:t>            age[pcount]=Integer.parseInt(br.readLine());</a:t>
            </a:r>
          </a:p>
          <a:p>
            <a:r>
              <a:rPr lang="hi-IN" dirty="0" smtClean="0"/>
              <a:t>            cl[pcount]=c;</a:t>
            </a:r>
            <a:endParaRPr lang="hi-IN" dirty="0"/>
          </a:p>
        </p:txBody>
      </p:sp>
    </p:spTree>
    <p:extLst>
      <p:ext uri="{BB962C8B-B14F-4D97-AF65-F5344CB8AC3E}">
        <p14:creationId xmlns:p14="http://schemas.microsoft.com/office/powerpoint/2010/main" val="3082362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216" y="0"/>
            <a:ext cx="5349923" cy="6740307"/>
          </a:xfrm>
          <a:prstGeom prst="rect">
            <a:avLst/>
          </a:prstGeom>
        </p:spPr>
        <p:txBody>
          <a:bodyPr wrap="square">
            <a:spAutoFit/>
          </a:bodyPr>
          <a:lstStyle/>
          <a:p>
            <a:r>
              <a:rPr lang="hi-IN" dirty="0" smtClean="0"/>
              <a:t>System.out.println("Please enter your phno");</a:t>
            </a:r>
          </a:p>
          <a:p>
            <a:r>
              <a:rPr lang="hi-IN" dirty="0" smtClean="0"/>
              <a:t>            phno[pcount]=br.readLine();</a:t>
            </a:r>
          </a:p>
          <a:p>
            <a:r>
              <a:rPr lang="hi-IN" dirty="0" smtClean="0"/>
              <a:t>            pcount++;</a:t>
            </a:r>
          </a:p>
          <a:p>
            <a:r>
              <a:rPr lang="hi-IN" dirty="0" smtClean="0"/>
              <a:t>            pnum++;</a:t>
            </a:r>
          </a:p>
          <a:p>
            <a:r>
              <a:rPr lang="hi-IN" dirty="0" smtClean="0"/>
              <a:t>            System.out.println("Ticket successfully booked");</a:t>
            </a:r>
          </a:p>
          <a:p>
            <a:r>
              <a:rPr lang="hi-IN" dirty="0" smtClean="0"/>
              <a:t>        }</a:t>
            </a:r>
          </a:p>
          <a:p>
            <a:endParaRPr lang="hi-IN" dirty="0" smtClean="0"/>
          </a:p>
          <a:p>
            <a:r>
              <a:rPr lang="hi-IN" dirty="0" smtClean="0"/>
              <a:t>            if(c==1)</a:t>
            </a:r>
          </a:p>
          <a:p>
            <a:r>
              <a:rPr lang="hi-IN" dirty="0" smtClean="0"/>
              <a:t>            {</a:t>
            </a:r>
          </a:p>
          <a:p>
            <a:r>
              <a:rPr lang="hi-IN" dirty="0" smtClean="0"/>
              <a:t>                max1 -= t;</a:t>
            </a:r>
          </a:p>
          <a:p>
            <a:r>
              <a:rPr lang="hi-IN" dirty="0" smtClean="0"/>
              <a:t>                System.out.println("Please pay Rs."+t*1500);</a:t>
            </a:r>
          </a:p>
          <a:p>
            <a:r>
              <a:rPr lang="hi-IN" dirty="0" smtClean="0"/>
              <a:t>            }</a:t>
            </a:r>
          </a:p>
          <a:p>
            <a:r>
              <a:rPr lang="hi-IN" dirty="0" smtClean="0"/>
              <a:t>            if(c==2)</a:t>
            </a:r>
          </a:p>
          <a:p>
            <a:r>
              <a:rPr lang="hi-IN" dirty="0" smtClean="0"/>
              <a:t>            {</a:t>
            </a:r>
          </a:p>
          <a:p>
            <a:r>
              <a:rPr lang="hi-IN" dirty="0" smtClean="0"/>
              <a:t>                max2 -= t;</a:t>
            </a:r>
          </a:p>
          <a:p>
            <a:r>
              <a:rPr lang="hi-IN" dirty="0" smtClean="0"/>
              <a:t>                System.out.println("Please pay Rs."+t*1200);</a:t>
            </a:r>
          </a:p>
          <a:p>
            <a:r>
              <a:rPr lang="hi-IN" dirty="0" smtClean="0"/>
              <a:t>            }</a:t>
            </a:r>
          </a:p>
          <a:p>
            <a:r>
              <a:rPr lang="hi-IN" dirty="0" smtClean="0"/>
              <a:t>            if(c==3)</a:t>
            </a:r>
          </a:p>
          <a:p>
            <a:r>
              <a:rPr lang="hi-IN" dirty="0" smtClean="0"/>
              <a:t>            {   </a:t>
            </a:r>
          </a:p>
          <a:p>
            <a:r>
              <a:rPr lang="hi-IN" dirty="0" smtClean="0"/>
              <a:t>                max3 -= t;</a:t>
            </a:r>
          </a:p>
          <a:p>
            <a:r>
              <a:rPr lang="hi-IN" dirty="0" smtClean="0"/>
              <a:t>                System.out.println("Please pay Rs."+t*1000);</a:t>
            </a:r>
          </a:p>
          <a:p>
            <a:r>
              <a:rPr lang="hi-IN" dirty="0" smtClean="0"/>
              <a:t>            }</a:t>
            </a:r>
          </a:p>
          <a:p>
            <a:r>
              <a:rPr lang="hi-IN" dirty="0" smtClean="0"/>
              <a:t>            System.out.println("Paid successfully");</a:t>
            </a:r>
          </a:p>
          <a:p>
            <a:r>
              <a:rPr lang="hi-IN" dirty="0" smtClean="0"/>
              <a:t>     }</a:t>
            </a:r>
          </a:p>
        </p:txBody>
      </p:sp>
    </p:spTree>
    <p:extLst>
      <p:ext uri="{BB962C8B-B14F-4D97-AF65-F5344CB8AC3E}">
        <p14:creationId xmlns:p14="http://schemas.microsoft.com/office/powerpoint/2010/main" val="3019711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3707" y="491319"/>
            <a:ext cx="2743200" cy="5078313"/>
          </a:xfrm>
          <a:prstGeom prst="rect">
            <a:avLst/>
          </a:prstGeom>
        </p:spPr>
        <p:txBody>
          <a:bodyPr wrap="square">
            <a:spAutoFit/>
          </a:bodyPr>
          <a:lstStyle/>
          <a:p>
            <a:r>
              <a:rPr lang="hi-IN" dirty="0" smtClean="0"/>
              <a:t>private void doCancel()throws Exception</a:t>
            </a:r>
          </a:p>
          <a:p>
            <a:r>
              <a:rPr lang="hi-IN" dirty="0" smtClean="0"/>
              <a:t>{</a:t>
            </a:r>
          </a:p>
          <a:p>
            <a:r>
              <a:rPr lang="hi-IN" dirty="0" smtClean="0"/>
              <a:t>int t_pno[]=new int[275];</a:t>
            </a:r>
          </a:p>
          <a:p>
            <a:r>
              <a:rPr lang="hi-IN" dirty="0" smtClean="0"/>
              <a:t>String t_name[]=new String[275];</a:t>
            </a:r>
          </a:p>
          <a:p>
            <a:r>
              <a:rPr lang="hi-IN" dirty="0" smtClean="0"/>
              <a:t>String t_phno[]=new String[275];</a:t>
            </a:r>
          </a:p>
          <a:p>
            <a:r>
              <a:rPr lang="hi-IN" dirty="0" smtClean="0"/>
              <a:t>int t_age[]=new int[275];</a:t>
            </a:r>
          </a:p>
          <a:p>
            <a:r>
              <a:rPr lang="hi-IN" dirty="0" smtClean="0"/>
              <a:t>int t_cl[]=new int[275];</a:t>
            </a:r>
          </a:p>
          <a:p>
            <a:r>
              <a:rPr lang="hi-IN" dirty="0" smtClean="0"/>
              <a:t>int t_pcount=0;</a:t>
            </a:r>
          </a:p>
          <a:p>
            <a:r>
              <a:rPr lang="hi-IN" dirty="0" smtClean="0"/>
              <a:t>int passengerFound=0;</a:t>
            </a:r>
          </a:p>
          <a:p>
            <a:r>
              <a:rPr lang="hi-IN" dirty="0" smtClean="0"/>
              <a:t>System.out.println("Please enter your passenger no.");</a:t>
            </a:r>
          </a:p>
          <a:p>
            <a:r>
              <a:rPr lang="hi-IN" dirty="0" smtClean="0"/>
              <a:t>int p=Integer.parseInt(br.readLine());</a:t>
            </a:r>
            <a:endParaRPr lang="hi-IN" dirty="0"/>
          </a:p>
        </p:txBody>
      </p:sp>
    </p:spTree>
    <p:extLst>
      <p:ext uri="{BB962C8B-B14F-4D97-AF65-F5344CB8AC3E}">
        <p14:creationId xmlns:p14="http://schemas.microsoft.com/office/powerpoint/2010/main" val="331200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05" y="669458"/>
            <a:ext cx="3448335" cy="5632311"/>
          </a:xfrm>
          <a:prstGeom prst="rect">
            <a:avLst/>
          </a:prstGeom>
        </p:spPr>
        <p:txBody>
          <a:bodyPr wrap="square">
            <a:spAutoFit/>
          </a:bodyPr>
          <a:lstStyle/>
          <a:p>
            <a:r>
              <a:rPr lang="hi-IN" dirty="0" smtClean="0"/>
              <a:t>for(int i=0;i&lt;pcount;i++)</a:t>
            </a:r>
          </a:p>
          <a:p>
            <a:r>
              <a:rPr lang="hi-IN" dirty="0" smtClean="0"/>
              <a:t>{</a:t>
            </a:r>
          </a:p>
          <a:p>
            <a:r>
              <a:rPr lang="hi-IN" dirty="0" smtClean="0"/>
              <a:t>if(pno[i]!=p)</a:t>
            </a:r>
          </a:p>
          <a:p>
            <a:r>
              <a:rPr lang="hi-IN" dirty="0" smtClean="0"/>
              <a:t>{//transfer</a:t>
            </a:r>
          </a:p>
          <a:p>
            <a:r>
              <a:rPr lang="hi-IN" dirty="0" smtClean="0"/>
              <a:t>t_pno[t_pcount]=pno[i];</a:t>
            </a:r>
          </a:p>
          <a:p>
            <a:r>
              <a:rPr lang="hi-IN" dirty="0" smtClean="0"/>
              <a:t>t_name[t_pcount]=name[i];</a:t>
            </a:r>
          </a:p>
          <a:p>
            <a:r>
              <a:rPr lang="hi-IN" dirty="0" smtClean="0"/>
              <a:t>t_phno[t_pcount]=phno[i];</a:t>
            </a:r>
          </a:p>
          <a:p>
            <a:r>
              <a:rPr lang="hi-IN" dirty="0" smtClean="0"/>
              <a:t>t_age[t_pcount]=age[i];</a:t>
            </a:r>
          </a:p>
          <a:p>
            <a:r>
              <a:rPr lang="hi-IN" dirty="0" smtClean="0"/>
              <a:t>t_cl[t_pcount]=cl[i];</a:t>
            </a:r>
          </a:p>
          <a:p>
            <a:r>
              <a:rPr lang="hi-IN" dirty="0" smtClean="0"/>
              <a:t>t_pcount++;</a:t>
            </a:r>
          </a:p>
          <a:p>
            <a:r>
              <a:rPr lang="hi-IN" dirty="0" smtClean="0"/>
              <a:t>}</a:t>
            </a:r>
          </a:p>
          <a:p>
            <a:r>
              <a:rPr lang="hi-IN" dirty="0" smtClean="0"/>
              <a:t>else</a:t>
            </a:r>
          </a:p>
          <a:p>
            <a:r>
              <a:rPr lang="hi-IN" dirty="0" smtClean="0"/>
              <a:t>{</a:t>
            </a:r>
          </a:p>
          <a:p>
            <a:r>
              <a:rPr lang="hi-IN" dirty="0" smtClean="0"/>
              <a:t>passengerFound=1;</a:t>
            </a:r>
          </a:p>
          <a:p>
            <a:r>
              <a:rPr lang="hi-IN" dirty="0" smtClean="0"/>
              <a:t>if(cl[i]==1)</a:t>
            </a:r>
          </a:p>
          <a:p>
            <a:r>
              <a:rPr lang="hi-IN" dirty="0" smtClean="0"/>
              <a:t>{</a:t>
            </a:r>
          </a:p>
          <a:p>
            <a:r>
              <a:rPr lang="hi-IN" dirty="0" smtClean="0"/>
              <a:t>max1++;</a:t>
            </a:r>
          </a:p>
          <a:p>
            <a:r>
              <a:rPr lang="hi-IN" dirty="0" smtClean="0"/>
              <a:t>System.out.println("Please collect refund of Rs."+1800);</a:t>
            </a:r>
          </a:p>
          <a:p>
            <a:r>
              <a:rPr lang="hi-IN" dirty="0" smtClean="0"/>
              <a:t>}</a:t>
            </a:r>
            <a:endParaRPr lang="hi-IN" dirty="0"/>
          </a:p>
        </p:txBody>
      </p:sp>
    </p:spTree>
    <p:extLst>
      <p:ext uri="{BB962C8B-B14F-4D97-AF65-F5344CB8AC3E}">
        <p14:creationId xmlns:p14="http://schemas.microsoft.com/office/powerpoint/2010/main" val="3462501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182" y="197346"/>
            <a:ext cx="6400800" cy="6463308"/>
          </a:xfrm>
          <a:prstGeom prst="rect">
            <a:avLst/>
          </a:prstGeom>
        </p:spPr>
        <p:txBody>
          <a:bodyPr wrap="square">
            <a:spAutoFit/>
          </a:bodyPr>
          <a:lstStyle/>
          <a:p>
            <a:r>
              <a:rPr lang="hi-IN" dirty="0" smtClean="0"/>
              <a:t>if(cl[i]==2)</a:t>
            </a:r>
          </a:p>
          <a:p>
            <a:r>
              <a:rPr lang="hi-IN" dirty="0" smtClean="0"/>
              <a:t>{</a:t>
            </a:r>
          </a:p>
          <a:p>
            <a:r>
              <a:rPr lang="hi-IN" dirty="0" smtClean="0"/>
              <a:t>max2++;</a:t>
            </a:r>
          </a:p>
          <a:p>
            <a:r>
              <a:rPr lang="hi-IN" dirty="0" smtClean="0"/>
              <a:t>System.out.println("Please collect refund of Rs."+1500);</a:t>
            </a:r>
          </a:p>
          <a:p>
            <a:r>
              <a:rPr lang="hi-IN" dirty="0" smtClean="0"/>
              <a:t>}</a:t>
            </a:r>
          </a:p>
          <a:p>
            <a:r>
              <a:rPr lang="hi-IN" dirty="0" smtClean="0"/>
              <a:t>if(cl[i]==3)</a:t>
            </a:r>
          </a:p>
          <a:p>
            <a:r>
              <a:rPr lang="hi-IN" dirty="0" smtClean="0"/>
              <a:t>{</a:t>
            </a:r>
          </a:p>
          <a:p>
            <a:r>
              <a:rPr lang="hi-IN" dirty="0" smtClean="0"/>
              <a:t>max3++;</a:t>
            </a:r>
          </a:p>
          <a:p>
            <a:r>
              <a:rPr lang="hi-IN" dirty="0" smtClean="0"/>
              <a:t>System.out.println("Please collect refund of Rs."+1000);</a:t>
            </a:r>
          </a:p>
          <a:p>
            <a:r>
              <a:rPr lang="hi-IN" dirty="0" smtClean="0"/>
              <a:t>}//else</a:t>
            </a:r>
          </a:p>
          <a:p>
            <a:r>
              <a:rPr lang="hi-IN" dirty="0" smtClean="0"/>
              <a:t>}//if</a:t>
            </a:r>
          </a:p>
          <a:p>
            <a:r>
              <a:rPr lang="hi-IN" dirty="0" smtClean="0"/>
              <a:t>}</a:t>
            </a:r>
          </a:p>
          <a:p>
            <a:r>
              <a:rPr lang="hi-IN" dirty="0" smtClean="0"/>
              <a:t>if(passengerFound==1)</a:t>
            </a:r>
          </a:p>
          <a:p>
            <a:r>
              <a:rPr lang="hi-IN" dirty="0" smtClean="0"/>
              <a:t>{</a:t>
            </a:r>
          </a:p>
          <a:p>
            <a:r>
              <a:rPr lang="hi-IN" dirty="0" smtClean="0"/>
              <a:t>pno=t_pno;</a:t>
            </a:r>
          </a:p>
          <a:p>
            <a:r>
              <a:rPr lang="hi-IN" dirty="0" smtClean="0"/>
              <a:t>name=t_name;</a:t>
            </a:r>
          </a:p>
          <a:p>
            <a:r>
              <a:rPr lang="hi-IN" dirty="0" smtClean="0"/>
              <a:t>age=t_age;</a:t>
            </a:r>
          </a:p>
          <a:p>
            <a:r>
              <a:rPr lang="hi-IN" dirty="0" smtClean="0"/>
              <a:t>cl=t_cl;</a:t>
            </a:r>
          </a:p>
          <a:p>
            <a:r>
              <a:rPr lang="hi-IN" dirty="0" smtClean="0"/>
              <a:t>phno=t_phno;</a:t>
            </a:r>
          </a:p>
          <a:p>
            <a:r>
              <a:rPr lang="hi-IN" dirty="0" smtClean="0"/>
              <a:t>pcount=t_pcount;</a:t>
            </a:r>
          </a:p>
          <a:p>
            <a:r>
              <a:rPr lang="hi-IN" dirty="0" smtClean="0"/>
              <a:t>System.out.println("ticket successfully cancelled");</a:t>
            </a:r>
          </a:p>
          <a:p>
            <a:r>
              <a:rPr lang="hi-IN" dirty="0" smtClean="0"/>
              <a:t>}</a:t>
            </a:r>
          </a:p>
          <a:p>
            <a:r>
              <a:rPr lang="hi-IN" dirty="0" smtClean="0"/>
              <a:t>}//method</a:t>
            </a:r>
            <a:endParaRPr lang="hi-IN" dirty="0"/>
          </a:p>
        </p:txBody>
      </p:sp>
    </p:spTree>
    <p:extLst>
      <p:ext uri="{BB962C8B-B14F-4D97-AF65-F5344CB8AC3E}">
        <p14:creationId xmlns:p14="http://schemas.microsoft.com/office/powerpoint/2010/main" val="73653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334" y="117693"/>
            <a:ext cx="6096000" cy="6740307"/>
          </a:xfrm>
          <a:prstGeom prst="rect">
            <a:avLst/>
          </a:prstGeom>
        </p:spPr>
        <p:txBody>
          <a:bodyPr>
            <a:spAutoFit/>
          </a:bodyPr>
          <a:lstStyle/>
          <a:p>
            <a:r>
              <a:rPr lang="hi-IN" dirty="0" smtClean="0"/>
              <a:t>private void doDispList()throws Exception</a:t>
            </a:r>
          </a:p>
          <a:p>
            <a:r>
              <a:rPr lang="hi-IN" dirty="0" smtClean="0"/>
              <a:t>{</a:t>
            </a:r>
          </a:p>
          <a:p>
            <a:r>
              <a:rPr lang="hi-IN" dirty="0" smtClean="0"/>
              <a:t>System.out.println("Passenger list in AC class");</a:t>
            </a:r>
          </a:p>
          <a:p>
            <a:r>
              <a:rPr lang="hi-IN" dirty="0" smtClean="0"/>
              <a:t>System.out.println("pno \t name \t\t age \t phno");</a:t>
            </a:r>
          </a:p>
          <a:p>
            <a:r>
              <a:rPr lang="hi-IN" dirty="0" smtClean="0"/>
              <a:t>for(int i=0;i&lt;pcount;i++)</a:t>
            </a:r>
          </a:p>
          <a:p>
            <a:r>
              <a:rPr lang="hi-IN" dirty="0" smtClean="0"/>
              <a:t>{</a:t>
            </a:r>
          </a:p>
          <a:p>
            <a:r>
              <a:rPr lang="hi-IN" dirty="0" smtClean="0"/>
              <a:t>if(cl[i]==1)</a:t>
            </a:r>
          </a:p>
          <a:p>
            <a:r>
              <a:rPr lang="hi-IN" dirty="0" smtClean="0"/>
              <a:t>{</a:t>
            </a:r>
          </a:p>
          <a:p>
            <a:r>
              <a:rPr lang="hi-IN" dirty="0" smtClean="0"/>
              <a:t>System.out.println(pno[i]+"\t"+name[i]+"\t\t"+age[i]+"\t"+phno[i]);</a:t>
            </a:r>
          </a:p>
          <a:p>
            <a:r>
              <a:rPr lang="hi-IN" dirty="0" smtClean="0"/>
              <a:t>}</a:t>
            </a:r>
          </a:p>
          <a:p>
            <a:r>
              <a:rPr lang="hi-IN" dirty="0" smtClean="0"/>
              <a:t>}</a:t>
            </a:r>
          </a:p>
          <a:p>
            <a:r>
              <a:rPr lang="hi-IN" dirty="0" smtClean="0"/>
              <a:t>System.out.println("Passenger list in First class");</a:t>
            </a:r>
          </a:p>
          <a:p>
            <a:r>
              <a:rPr lang="hi-IN" dirty="0" smtClean="0"/>
              <a:t>System.out.println("pno \t name \t\t age \t phno");</a:t>
            </a:r>
          </a:p>
          <a:p>
            <a:r>
              <a:rPr lang="hi-IN" dirty="0" smtClean="0"/>
              <a:t>for(int i=0;i&lt;pcount;i++)</a:t>
            </a:r>
          </a:p>
          <a:p>
            <a:r>
              <a:rPr lang="hi-IN" dirty="0" smtClean="0"/>
              <a:t>{</a:t>
            </a:r>
          </a:p>
          <a:p>
            <a:r>
              <a:rPr lang="hi-IN" dirty="0" smtClean="0"/>
              <a:t>if(cl[i]==2)</a:t>
            </a:r>
          </a:p>
          <a:p>
            <a:r>
              <a:rPr lang="hi-IN" dirty="0" smtClean="0"/>
              <a:t>{</a:t>
            </a:r>
          </a:p>
          <a:p>
            <a:r>
              <a:rPr lang="hi-IN" dirty="0" smtClean="0"/>
              <a:t>System.out.println(pno[i]+"\t"+name[i]+"\t\t"+age[i]+"\t"+phno[i]);</a:t>
            </a:r>
          </a:p>
          <a:p>
            <a:r>
              <a:rPr lang="hi-IN" dirty="0" smtClean="0"/>
              <a:t>}</a:t>
            </a:r>
          </a:p>
          <a:p>
            <a:r>
              <a:rPr lang="hi-IN" dirty="0" smtClean="0"/>
              <a:t>}</a:t>
            </a:r>
          </a:p>
          <a:p>
            <a:r>
              <a:rPr lang="hi-IN" dirty="0" smtClean="0"/>
              <a:t>System.out.println("Passenger list in Sleeper class");</a:t>
            </a:r>
          </a:p>
          <a:p>
            <a:r>
              <a:rPr lang="hi-IN" dirty="0" smtClean="0"/>
              <a:t>System.out.println("pno \t name \t\t age \t phno");</a:t>
            </a:r>
            <a:endParaRPr lang="hi-IN" dirty="0"/>
          </a:p>
        </p:txBody>
      </p:sp>
    </p:spTree>
    <p:extLst>
      <p:ext uri="{BB962C8B-B14F-4D97-AF65-F5344CB8AC3E}">
        <p14:creationId xmlns:p14="http://schemas.microsoft.com/office/powerpoint/2010/main" val="1996089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7312" y="392964"/>
            <a:ext cx="2970664" cy="5632311"/>
          </a:xfrm>
          <a:prstGeom prst="rect">
            <a:avLst/>
          </a:prstGeom>
        </p:spPr>
        <p:txBody>
          <a:bodyPr wrap="square">
            <a:spAutoFit/>
          </a:bodyPr>
          <a:lstStyle/>
          <a:p>
            <a:r>
              <a:rPr lang="hi-IN" dirty="0" smtClean="0"/>
              <a:t>for(int i=0;i&lt;pcount;i++)</a:t>
            </a:r>
          </a:p>
          <a:p>
            <a:r>
              <a:rPr lang="hi-IN" dirty="0" smtClean="0"/>
              <a:t>{</a:t>
            </a:r>
          </a:p>
          <a:p>
            <a:r>
              <a:rPr lang="hi-IN" dirty="0" smtClean="0"/>
              <a:t>if(cl[i]==3)</a:t>
            </a:r>
          </a:p>
          <a:p>
            <a:r>
              <a:rPr lang="hi-IN" dirty="0" smtClean="0"/>
              <a:t>{</a:t>
            </a:r>
          </a:p>
          <a:p>
            <a:r>
              <a:rPr lang="hi-IN" dirty="0" smtClean="0"/>
              <a:t>System.out.println(pno[i]+"\t"+name[i]+"\t\t"+age[i]+"\t"+phno[i]);</a:t>
            </a:r>
          </a:p>
          <a:p>
            <a:r>
              <a:rPr lang="hi-IN" dirty="0" smtClean="0"/>
              <a:t>}</a:t>
            </a:r>
          </a:p>
          <a:p>
            <a:r>
              <a:rPr lang="hi-IN" dirty="0" smtClean="0"/>
              <a:t>}</a:t>
            </a:r>
          </a:p>
          <a:p>
            <a:r>
              <a:rPr lang="hi-IN" dirty="0" smtClean="0"/>
              <a:t>}</a:t>
            </a:r>
          </a:p>
          <a:p>
            <a:r>
              <a:rPr lang="hi-IN" dirty="0" smtClean="0"/>
              <a:t>private void doSearch()throws Exception</a:t>
            </a:r>
          </a:p>
          <a:p>
            <a:r>
              <a:rPr lang="hi-IN" dirty="0" smtClean="0"/>
              <a:t>{</a:t>
            </a:r>
          </a:p>
          <a:p>
            <a:r>
              <a:rPr lang="hi-IN" dirty="0" smtClean="0"/>
              <a:t>int passengerFound=0;</a:t>
            </a:r>
          </a:p>
          <a:p>
            <a:r>
              <a:rPr lang="hi-IN" dirty="0" smtClean="0"/>
              <a:t>System.out.println("Please enter passenger no. to search");</a:t>
            </a:r>
          </a:p>
          <a:p>
            <a:r>
              <a:rPr lang="hi-IN" dirty="0" smtClean="0"/>
              <a:t>int p=Integer.parseInt(br.readLine());</a:t>
            </a:r>
            <a:endParaRPr lang="hi-IN" dirty="0"/>
          </a:p>
        </p:txBody>
      </p:sp>
    </p:spTree>
    <p:extLst>
      <p:ext uri="{BB962C8B-B14F-4D97-AF65-F5344CB8AC3E}">
        <p14:creationId xmlns:p14="http://schemas.microsoft.com/office/powerpoint/2010/main" val="4239146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0585" y="279233"/>
            <a:ext cx="6096000" cy="6463308"/>
          </a:xfrm>
          <a:prstGeom prst="rect">
            <a:avLst/>
          </a:prstGeom>
        </p:spPr>
        <p:txBody>
          <a:bodyPr>
            <a:spAutoFit/>
          </a:bodyPr>
          <a:lstStyle/>
          <a:p>
            <a:r>
              <a:rPr lang="hi-IN" dirty="0" smtClean="0"/>
              <a:t>for(int i=0;i&lt;pcount;i++)</a:t>
            </a:r>
          </a:p>
          <a:p>
            <a:r>
              <a:rPr lang="hi-IN" dirty="0" smtClean="0"/>
              <a:t>{</a:t>
            </a:r>
          </a:p>
          <a:p>
            <a:r>
              <a:rPr lang="hi-IN" dirty="0" smtClean="0"/>
              <a:t>if(pno[i]==p)</a:t>
            </a:r>
          </a:p>
          <a:p>
            <a:r>
              <a:rPr lang="hi-IN" dirty="0" smtClean="0"/>
              <a:t>{</a:t>
            </a:r>
          </a:p>
          <a:p>
            <a:r>
              <a:rPr lang="hi-IN" dirty="0" smtClean="0"/>
              <a:t>System.out.println("Detail found");</a:t>
            </a:r>
          </a:p>
          <a:p>
            <a:r>
              <a:rPr lang="hi-IN" dirty="0" smtClean="0"/>
              <a:t>passengerFound=1;</a:t>
            </a:r>
          </a:p>
          <a:p>
            <a:r>
              <a:rPr lang="hi-IN" dirty="0" smtClean="0"/>
              <a:t>System.out.println("passenger no.="+pno[i]);</a:t>
            </a:r>
          </a:p>
          <a:p>
            <a:r>
              <a:rPr lang="hi-IN" dirty="0" smtClean="0"/>
              <a:t>System.out.println("name="+name[i]);</a:t>
            </a:r>
          </a:p>
          <a:p>
            <a:r>
              <a:rPr lang="hi-IN" dirty="0" smtClean="0"/>
              <a:t>System.out.println("class="+cl[i]);</a:t>
            </a:r>
          </a:p>
          <a:p>
            <a:r>
              <a:rPr lang="hi-IN" dirty="0" smtClean="0"/>
              <a:t>System.out.println("phno="+phno[i]);</a:t>
            </a:r>
          </a:p>
          <a:p>
            <a:r>
              <a:rPr lang="hi-IN" dirty="0" smtClean="0"/>
              <a:t>System.out.println("age="+age[i]);</a:t>
            </a:r>
          </a:p>
          <a:p>
            <a:r>
              <a:rPr lang="hi-IN" dirty="0" smtClean="0"/>
              <a:t>}</a:t>
            </a:r>
          </a:p>
          <a:p>
            <a:r>
              <a:rPr lang="hi-IN" dirty="0" smtClean="0"/>
              <a:t>}//for</a:t>
            </a:r>
          </a:p>
          <a:p>
            <a:r>
              <a:rPr lang="hi-IN" dirty="0" smtClean="0"/>
              <a:t>if(passengerFound==0)</a:t>
            </a:r>
          </a:p>
          <a:p>
            <a:r>
              <a:rPr lang="hi-IN" dirty="0" smtClean="0"/>
              <a:t>System.out.println("No such passenger");</a:t>
            </a:r>
          </a:p>
          <a:p>
            <a:r>
              <a:rPr lang="hi-IN" dirty="0" smtClean="0"/>
              <a:t>}//method</a:t>
            </a:r>
          </a:p>
          <a:p>
            <a:r>
              <a:rPr lang="hi-IN" dirty="0" smtClean="0"/>
              <a:t>private void doDispUnbooked()throws Exception</a:t>
            </a:r>
          </a:p>
          <a:p>
            <a:r>
              <a:rPr lang="hi-IN" dirty="0" smtClean="0"/>
              <a:t>{</a:t>
            </a:r>
          </a:p>
          <a:p>
            <a:r>
              <a:rPr lang="hi-IN" dirty="0" smtClean="0"/>
              <a:t>System.out.println("No. of booked tickets status");</a:t>
            </a:r>
          </a:p>
          <a:p>
            <a:r>
              <a:rPr lang="hi-IN" dirty="0" smtClean="0"/>
              <a:t>System.out.println("AC class"+max1);</a:t>
            </a:r>
          </a:p>
          <a:p>
            <a:r>
              <a:rPr lang="hi-IN" dirty="0" smtClean="0"/>
              <a:t>System.out.println("First class"+max2);</a:t>
            </a:r>
          </a:p>
          <a:p>
            <a:r>
              <a:rPr lang="hi-IN" dirty="0" smtClean="0"/>
              <a:t>System.out.println("Sleeper class"+max3);</a:t>
            </a:r>
          </a:p>
          <a:p>
            <a:r>
              <a:rPr lang="hi-IN" dirty="0" smtClean="0"/>
              <a:t>}</a:t>
            </a:r>
            <a:endParaRPr lang="hi-IN" dirty="0"/>
          </a:p>
        </p:txBody>
      </p:sp>
    </p:spTree>
    <p:extLst>
      <p:ext uri="{BB962C8B-B14F-4D97-AF65-F5344CB8AC3E}">
        <p14:creationId xmlns:p14="http://schemas.microsoft.com/office/powerpoint/2010/main" val="2760057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151" y="469290"/>
            <a:ext cx="8115869" cy="2862322"/>
          </a:xfrm>
          <a:prstGeom prst="rect">
            <a:avLst/>
          </a:prstGeom>
        </p:spPr>
        <p:txBody>
          <a:bodyPr wrap="square">
            <a:spAutoFit/>
          </a:bodyPr>
          <a:lstStyle/>
          <a:p>
            <a:r>
              <a:rPr lang="hi-IN" dirty="0" smtClean="0"/>
              <a:t>private void doExit()</a:t>
            </a:r>
          </a:p>
          <a:p>
            <a:r>
              <a:rPr lang="hi-IN" dirty="0" smtClean="0"/>
              <a:t>{</a:t>
            </a:r>
          </a:p>
          <a:p>
            <a:r>
              <a:rPr lang="hi-IN" dirty="0" smtClean="0"/>
              <a:t>System.out.println("&amp;&amp;&amp;&amp;&amp;&amp;&amp;&amp;&amp;&amp;&amp;&amp;&amp;&amp;&amp;&amp;&amp;&amp;&amp;&amp;&amp;&amp;&amp;&amp;&amp;&amp;&amp;&amp;&amp;&amp;&amp;&amp;&amp;&amp;&amp;&amp;&amp;&amp;");</a:t>
            </a:r>
          </a:p>
          <a:p>
            <a:r>
              <a:rPr lang="hi-IN" dirty="0" smtClean="0"/>
              <a:t>System.out.println("Name : Shashwat Malhotra , Branch : CSE, Section : D,  Roll No. : 4, Registration no. : 189202122");</a:t>
            </a:r>
          </a:p>
          <a:p>
            <a:r>
              <a:rPr lang="hi-IN" dirty="0" smtClean="0"/>
              <a:t>System.out.println("&amp;&amp;&amp;&amp;&amp;&amp;&amp;&amp;&amp;&amp;&amp;&amp;&amp;&amp;&amp;&amp;&amp;&amp;&amp;&amp;&amp;&amp;&amp;&amp;&amp;&amp;&amp;&amp;&amp;&amp;&amp;&amp;&amp;&amp;&amp;&amp;&amp;&amp;");</a:t>
            </a:r>
          </a:p>
          <a:p>
            <a:r>
              <a:rPr lang="hi-IN" dirty="0" smtClean="0"/>
              <a:t>};</a:t>
            </a:r>
          </a:p>
          <a:p>
            <a:r>
              <a:rPr lang="hi-IN" dirty="0" smtClean="0"/>
              <a:t>}</a:t>
            </a:r>
            <a:endParaRPr lang="hi-IN" dirty="0"/>
          </a:p>
        </p:txBody>
      </p:sp>
    </p:spTree>
    <p:extLst>
      <p:ext uri="{BB962C8B-B14F-4D97-AF65-F5344CB8AC3E}">
        <p14:creationId xmlns:p14="http://schemas.microsoft.com/office/powerpoint/2010/main" val="1311676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3892" y="210026"/>
            <a:ext cx="6387153" cy="1015663"/>
          </a:xfrm>
          <a:prstGeom prst="rect">
            <a:avLst/>
          </a:prstGeom>
          <a:noFill/>
        </p:spPr>
        <p:txBody>
          <a:bodyPr wrap="square" rtlCol="0">
            <a:spAutoFit/>
          </a:bodyPr>
          <a:lstStyle/>
          <a:p>
            <a:pPr algn="ctr"/>
            <a:r>
              <a:rPr lang="en-US" sz="6000" b="1" i="1" u="sng" dirty="0" smtClean="0"/>
              <a:t>INTRODUCTION</a:t>
            </a:r>
            <a:endParaRPr lang="hi-IN" sz="6000" b="1" i="1" u="sng" dirty="0"/>
          </a:p>
        </p:txBody>
      </p:sp>
      <p:sp>
        <p:nvSpPr>
          <p:cNvPr id="8" name="Rectangle 7"/>
          <p:cNvSpPr/>
          <p:nvPr/>
        </p:nvSpPr>
        <p:spPr>
          <a:xfrm>
            <a:off x="109182" y="1225689"/>
            <a:ext cx="11969087" cy="5355312"/>
          </a:xfrm>
          <a:prstGeom prst="rect">
            <a:avLst/>
          </a:prstGeom>
        </p:spPr>
        <p:txBody>
          <a:bodyPr wrap="square">
            <a:spAutoFit/>
          </a:bodyPr>
          <a:lstStyle/>
          <a:p>
            <a:r>
              <a:rPr lang="en-US" i="0" dirty="0" smtClean="0">
                <a:solidFill>
                  <a:srgbClr val="000000"/>
                </a:solidFill>
                <a:effectLst/>
                <a:latin typeface="ff5"/>
              </a:rPr>
              <a:t>This project introduces railway reservation system . It explains how reservation is being done in Indian Railways . The step by step procedure is explained . This project is developed in java language . All most all the header files have been used in this project .Proper comments have been given at desired locations to make the project user friendly . Various functions and structures are used to make a complete use of this language .This project is well versed with the programming . Railway reservation can easily accompanied with the help of this.</a:t>
            </a:r>
          </a:p>
          <a:p>
            <a:endParaRPr lang="en-US" i="0" dirty="0" smtClean="0">
              <a:solidFill>
                <a:srgbClr val="000000"/>
              </a:solidFill>
              <a:effectLst/>
              <a:latin typeface="ff5"/>
            </a:endParaRPr>
          </a:p>
          <a:p>
            <a:r>
              <a:rPr lang="en-US" dirty="0"/>
              <a:t>Today one cannot afford to rely on </a:t>
            </a:r>
            <a:r>
              <a:rPr lang="en-US" dirty="0" smtClean="0"/>
              <a:t>the fallible human</a:t>
            </a:r>
            <a:r>
              <a:rPr lang="en-US" dirty="0"/>
              <a:t> beings of be really wants to </a:t>
            </a:r>
            <a:r>
              <a:rPr lang="en-US" dirty="0" smtClean="0"/>
              <a:t>stand against</a:t>
            </a:r>
            <a:r>
              <a:rPr lang="en-US" dirty="0"/>
              <a:t> today’s merciless competition </a:t>
            </a:r>
            <a:r>
              <a:rPr lang="en-US" dirty="0" smtClean="0"/>
              <a:t>where not </a:t>
            </a:r>
            <a:r>
              <a:rPr lang="en-US" dirty="0"/>
              <a:t>to wise saying “to err is human” no </a:t>
            </a:r>
            <a:r>
              <a:rPr lang="en-US" dirty="0" smtClean="0"/>
              <a:t>longer valid</a:t>
            </a:r>
            <a:r>
              <a:rPr lang="en-US" dirty="0"/>
              <a:t>, it’s outdated to rationalize </a:t>
            </a:r>
            <a:r>
              <a:rPr lang="en-US" dirty="0" smtClean="0"/>
              <a:t>your mistake</a:t>
            </a:r>
            <a:r>
              <a:rPr lang="en-US" dirty="0"/>
              <a:t>. So, to keep pace with time, to </a:t>
            </a:r>
            <a:r>
              <a:rPr lang="en-US" dirty="0" smtClean="0"/>
              <a:t>bring about</a:t>
            </a:r>
            <a:r>
              <a:rPr lang="en-US" dirty="0"/>
              <a:t> the best result without </a:t>
            </a:r>
            <a:r>
              <a:rPr lang="en-US" dirty="0" smtClean="0"/>
              <a:t>malfunctioning and</a:t>
            </a:r>
            <a:r>
              <a:rPr lang="en-US" dirty="0"/>
              <a:t> greater efficiency so to replace </a:t>
            </a:r>
            <a:r>
              <a:rPr lang="en-US" dirty="0" smtClean="0"/>
              <a:t>the unending</a:t>
            </a:r>
            <a:r>
              <a:rPr lang="en-US" dirty="0"/>
              <a:t> heaps of flies with a </a:t>
            </a:r>
            <a:r>
              <a:rPr lang="en-US" dirty="0" smtClean="0"/>
              <a:t>much sophisticated </a:t>
            </a:r>
            <a:r>
              <a:rPr lang="en-US" dirty="0"/>
              <a:t>hard disk of the computer. </a:t>
            </a:r>
            <a:r>
              <a:rPr lang="en-US" dirty="0" smtClean="0"/>
              <a:t>One has</a:t>
            </a:r>
            <a:r>
              <a:rPr lang="en-US" dirty="0"/>
              <a:t> to use the data management </a:t>
            </a:r>
            <a:r>
              <a:rPr lang="en-US" dirty="0" smtClean="0"/>
              <a:t>software . Software</a:t>
            </a:r>
            <a:r>
              <a:rPr lang="en-US" dirty="0"/>
              <a:t> has been an ascent in </a:t>
            </a:r>
            <a:r>
              <a:rPr lang="en-US" dirty="0" smtClean="0"/>
              <a:t>atomization various </a:t>
            </a:r>
            <a:r>
              <a:rPr lang="en-US" dirty="0"/>
              <a:t>organizations. Many software </a:t>
            </a:r>
            <a:r>
              <a:rPr lang="en-US" dirty="0" smtClean="0"/>
              <a:t>products working</a:t>
            </a:r>
            <a:r>
              <a:rPr lang="en-US" dirty="0"/>
              <a:t> are now in markets, which </a:t>
            </a:r>
            <a:r>
              <a:rPr lang="en-US" dirty="0" smtClean="0"/>
              <a:t>have helped </a:t>
            </a:r>
            <a:r>
              <a:rPr lang="en-US" dirty="0"/>
              <a:t>in making the organizations work </a:t>
            </a:r>
            <a:r>
              <a:rPr lang="en-US" dirty="0" smtClean="0"/>
              <a:t>easier and </a:t>
            </a:r>
            <a:r>
              <a:rPr lang="en-US" dirty="0"/>
              <a:t>efficiently. Data management initially </a:t>
            </a:r>
            <a:r>
              <a:rPr lang="en-US" dirty="0" smtClean="0"/>
              <a:t>had to </a:t>
            </a:r>
            <a:r>
              <a:rPr lang="en-US" dirty="0"/>
              <a:t>maintain a lot of ledgers and a lot of paperwork has to be done but now software </a:t>
            </a:r>
            <a:r>
              <a:rPr lang="en-US" dirty="0" smtClean="0"/>
              <a:t>production </a:t>
            </a:r>
            <a:r>
              <a:rPr lang="en-US" dirty="0"/>
              <a:t>this organization has made their work </a:t>
            </a:r>
            <a:r>
              <a:rPr lang="en-US" dirty="0" smtClean="0"/>
              <a:t>faster and </a:t>
            </a:r>
            <a:r>
              <a:rPr lang="en-US" dirty="0"/>
              <a:t>easier. Now only this software has to </a:t>
            </a:r>
            <a:r>
              <a:rPr lang="en-US" dirty="0" smtClean="0"/>
              <a:t>be loaded </a:t>
            </a:r>
            <a:r>
              <a:rPr lang="en-US" dirty="0"/>
              <a:t>on the computer and work can be </a:t>
            </a:r>
            <a:r>
              <a:rPr lang="en-US" dirty="0" smtClean="0"/>
              <a:t>done . This</a:t>
            </a:r>
            <a:r>
              <a:rPr lang="en-US" dirty="0"/>
              <a:t> prevents a lot of time and money. </a:t>
            </a:r>
            <a:r>
              <a:rPr lang="en-US" dirty="0" smtClean="0"/>
              <a:t>The work</a:t>
            </a:r>
            <a:r>
              <a:rPr lang="en-US" dirty="0"/>
              <a:t> becomes fully automated and </a:t>
            </a:r>
            <a:r>
              <a:rPr lang="en-US" dirty="0" smtClean="0"/>
              <a:t>any information </a:t>
            </a:r>
            <a:r>
              <a:rPr lang="en-US" dirty="0"/>
              <a:t>regarding the organization can </a:t>
            </a:r>
            <a:r>
              <a:rPr lang="en-US" dirty="0" smtClean="0"/>
              <a:t>be obtained </a:t>
            </a:r>
            <a:r>
              <a:rPr lang="en-US" dirty="0"/>
              <a:t>by clicking the button. Moreover, </a:t>
            </a:r>
            <a:r>
              <a:rPr lang="en-US" dirty="0" smtClean="0"/>
              <a:t>now it’s</a:t>
            </a:r>
            <a:r>
              <a:rPr lang="en-US" dirty="0"/>
              <a:t> an age of computers of and </a:t>
            </a:r>
            <a:r>
              <a:rPr lang="en-US" dirty="0" smtClean="0"/>
              <a:t>automating such </a:t>
            </a:r>
            <a:r>
              <a:rPr lang="en-US" dirty="0"/>
              <a:t>an organization gives the better look.</a:t>
            </a:r>
            <a:endParaRPr lang="hi-IN" dirty="0"/>
          </a:p>
        </p:txBody>
      </p:sp>
    </p:spTree>
    <p:extLst>
      <p:ext uri="{BB962C8B-B14F-4D97-AF65-F5344CB8AC3E}">
        <p14:creationId xmlns:p14="http://schemas.microsoft.com/office/powerpoint/2010/main" val="1218808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21372" y="245660"/>
            <a:ext cx="3302759" cy="584775"/>
          </a:xfrm>
          <a:prstGeom prst="rect">
            <a:avLst/>
          </a:prstGeom>
          <a:noFill/>
        </p:spPr>
        <p:txBody>
          <a:bodyPr wrap="square" rtlCol="0">
            <a:spAutoFit/>
          </a:bodyPr>
          <a:lstStyle/>
          <a:p>
            <a:pPr algn="ctr"/>
            <a:r>
              <a:rPr lang="en-US" sz="3200" b="1" i="1" u="sng" dirty="0" smtClean="0"/>
              <a:t>OUTPUT</a:t>
            </a:r>
            <a:endParaRPr lang="hi-IN" sz="3200" b="1" i="1" u="sng" dirty="0"/>
          </a:p>
        </p:txBody>
      </p:sp>
      <p:sp>
        <p:nvSpPr>
          <p:cNvPr id="8" name="Rectangle 3"/>
          <p:cNvSpPr>
            <a:spLocks noChangeArrowheads="1"/>
          </p:cNvSpPr>
          <p:nvPr/>
        </p:nvSpPr>
        <p:spPr bwMode="auto">
          <a:xfrm>
            <a:off x="832512" y="882387"/>
            <a:ext cx="732884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1200" b="0" i="0" u="none" strike="noStrike" cap="none" normalizeH="0" baseline="0" dirty="0" smtClean="0">
                <a:ln>
                  <a:noFill/>
                </a:ln>
                <a:solidFill>
                  <a:srgbClr val="222222"/>
                </a:solidFill>
                <a:effectLst/>
                <a:cs typeface="Arial" panose="020B0604020202020204" pitchFamily="34" charset="0"/>
              </a:rPr>
              <a:t>D:\java&gt;javac railreserve.java</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D:\java&gt;java railreserve</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*********Railway Reservation For Kabul Express***********</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1.Book ticket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2.Cancel ticket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3.Search passenger</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4.Reservation chart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5.Display unbooked tickets</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6.Exit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your choice</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the class of ticket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 AC    2. First        3. Sleeper</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no. of tickets</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your name</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Shashwat</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your age</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19</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enter your phno</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9928686955</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Ticket successfully booked</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Please pay Rs.1500</a:t>
            </a:r>
            <a:r>
              <a:rPr kumimoji="0" lang="hi-IN" altLang="hi-IN" sz="1200" b="0" i="0" u="none" strike="noStrike" cap="none" normalizeH="0" baseline="0" dirty="0" smtClean="0">
                <a:ln>
                  <a:noFill/>
                </a:ln>
                <a:solidFill>
                  <a:schemeClr val="tx1"/>
                </a:solidFill>
                <a:effectLst/>
              </a:rPr>
              <a:t/>
            </a:r>
            <a:br>
              <a:rPr kumimoji="0" lang="hi-IN" altLang="hi-IN" sz="1200" b="0" i="0" u="none" strike="noStrike" cap="none" normalizeH="0" baseline="0" dirty="0" smtClean="0">
                <a:ln>
                  <a:noFill/>
                </a:ln>
                <a:solidFill>
                  <a:schemeClr val="tx1"/>
                </a:solidFill>
                <a:effectLst/>
              </a:rPr>
            </a:br>
            <a:r>
              <a:rPr kumimoji="0" lang="hi-IN" altLang="hi-IN" sz="1200" b="0" i="0" u="none" strike="noStrike" cap="none" normalizeH="0" baseline="0" dirty="0" smtClean="0">
                <a:ln>
                  <a:noFill/>
                </a:ln>
                <a:solidFill>
                  <a:srgbClr val="222222"/>
                </a:solidFill>
                <a:effectLst/>
                <a:cs typeface="Arial" panose="020B0604020202020204" pitchFamily="34" charset="0"/>
              </a:rPr>
              <a:t>Paid successfully</a:t>
            </a:r>
            <a:r>
              <a:rPr kumimoji="0" lang="hi-IN" altLang="hi-IN" sz="1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737998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0376" y="350125"/>
            <a:ext cx="83167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*********Railway Reservation For Kabul Express***********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1.Book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2.Cancel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3.Search passenger</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4.Reservation chart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5.Display unbooked tickets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6.Exit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your choice</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4</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Passenger list in AC class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pno      name            age     phno</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       Shashwat                19      9928686955</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Passenger list in First class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pno      name            age     phno</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Passenger list in Sleeper class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pno      name            age     phno</a:t>
            </a:r>
            <a:r>
              <a:rPr kumimoji="0" lang="hi-IN" altLang="hi-IN"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880392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86854" y="260713"/>
            <a:ext cx="83167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*********Railway Reservation For Kabul Express***********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1.Book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2.Cancel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3.Search passenger</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4.Reservation chart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5.Display unbooked tickets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6.Exit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your choice</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3</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passenger no. to search</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Detail found</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passenger no.=1</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name=Shashwat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class=1</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phno=9928686955</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age=19</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endParaRPr kumimoji="0" lang="hi-IN" altLang="hi-IN"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20973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23332" y="463070"/>
            <a:ext cx="690576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*********Railway Reservation For Kabul Express***********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1.Book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2.Cancel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3.Search passenger</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4.Reservation chart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5.Display unbooked tickets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6.Exit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your choice</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5</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No. of booked tickets status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AC class74</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First class125</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Sleeper class175</a:t>
            </a:r>
            <a:r>
              <a:rPr kumimoji="0" lang="hi-IN" altLang="hi-IN"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98458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50627" y="845208"/>
            <a:ext cx="715142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*********Railway Reservation For Kabul Express***********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1.Book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2.Cancel ticket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3.Search passenger</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4.Reservation chart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5.Display unbooked tickets</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6.Exit</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your choice</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2</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enter your passenger no.</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1</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Please collect refund of Rs.1800</a:t>
            </a:r>
            <a:r>
              <a:rPr kumimoji="0" lang="hi-IN" altLang="hi-IN" sz="2000" b="0" i="0" u="none" strike="noStrike" cap="none" normalizeH="0" baseline="0" dirty="0" smtClean="0">
                <a:ln>
                  <a:noFill/>
                </a:ln>
                <a:solidFill>
                  <a:schemeClr val="tx1"/>
                </a:solidFill>
                <a:effectLst/>
              </a:rPr>
              <a:t/>
            </a:r>
            <a:br>
              <a:rPr kumimoji="0" lang="hi-IN" altLang="hi-IN" sz="2000" b="0" i="0" u="none" strike="noStrike" cap="none" normalizeH="0" baseline="0" dirty="0" smtClean="0">
                <a:ln>
                  <a:noFill/>
                </a:ln>
                <a:solidFill>
                  <a:schemeClr val="tx1"/>
                </a:solidFill>
                <a:effectLst/>
              </a:rPr>
            </a:br>
            <a:r>
              <a:rPr kumimoji="0" lang="hi-IN" altLang="hi-IN" sz="2000" b="0" i="0" u="none" strike="noStrike" cap="none" normalizeH="0" baseline="0" dirty="0" smtClean="0">
                <a:ln>
                  <a:noFill/>
                </a:ln>
                <a:solidFill>
                  <a:srgbClr val="222222"/>
                </a:solidFill>
                <a:effectLst/>
                <a:cs typeface="Arial" panose="020B0604020202020204" pitchFamily="34" charset="0"/>
              </a:rPr>
              <a:t>ticket successfully cancelled</a:t>
            </a:r>
            <a:r>
              <a:rPr kumimoji="0" lang="hi-IN" altLang="hi-IN"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146926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2830" y="1200050"/>
            <a:ext cx="955343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chemeClr val="tx1"/>
                </a:solidFill>
                <a:effectLst/>
                <a:latin typeface="Arial" panose="020B0604020202020204" pitchFamily="34" charset="0"/>
              </a:rPr>
              <a: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*********Railway Reservation For Kabul Express***********</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1.Book ticket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2.Cancel ticket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3.Search passenger</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4.Reservation chart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5.Display unbooked tickets</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6.Exit</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Please enter your choice</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6</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&amp;&amp;&amp;&amp;&amp;&amp;&amp;&amp;&amp;&amp;&amp;&amp;&amp;&amp;&amp;&amp;&amp;&amp;&amp;&amp;&amp;&amp;&amp;&amp;&amp;&amp;&amp;&amp;&amp;&amp;&amp;&amp;&amp;&amp;&amp;&amp;&amp;&amp;</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Name : Shashwat Malhotra , Branch : CSE, Section : D,  Roll No. : 4, Registration no. : 189202122</a:t>
            </a:r>
            <a:br>
              <a:rPr kumimoji="0" lang="hi-IN" altLang="hi-IN" sz="2000" b="0" i="0" u="none" strike="noStrike" cap="none" normalizeH="0" baseline="0" dirty="0" smtClean="0">
                <a:ln>
                  <a:noFill/>
                </a:ln>
                <a:solidFill>
                  <a:schemeClr val="tx1"/>
                </a:solidFill>
                <a:effectLst/>
                <a:latin typeface="Arial" panose="020B0604020202020204" pitchFamily="34" charset="0"/>
              </a:rPr>
            </a:br>
            <a:r>
              <a:rPr kumimoji="0" lang="hi-IN" altLang="hi-IN" sz="2000" b="0" i="0" u="none" strike="noStrike" cap="none" normalizeH="0" baseline="0" dirty="0" smtClean="0">
                <a:ln>
                  <a:noFill/>
                </a:ln>
                <a:solidFill>
                  <a:schemeClr val="tx1"/>
                </a:solidFill>
                <a:effectLst/>
                <a:latin typeface="Arial" panose="020B0604020202020204" pitchFamily="34" charset="0"/>
              </a:rPr>
              <a:t>&amp;&amp;&amp;&amp;&amp;&amp;&amp;&amp;&amp;&amp;&amp;&amp;&amp;&amp;&amp;&amp;&amp;&amp;&amp;&amp;&amp;&amp;&amp;&amp;&amp;&amp;&amp;&amp;&amp;&amp;&amp;&amp;&amp;&amp;&amp;&amp;&amp;&amp;</a:t>
            </a:r>
          </a:p>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2000" b="0" i="0" u="none" strike="noStrike" cap="none" normalizeH="0" baseline="0" dirty="0" smtClean="0">
                <a:ln>
                  <a:noFill/>
                </a:ln>
                <a:solidFill>
                  <a:schemeClr val="tx1"/>
                </a:solidFill>
                <a:effectLst/>
                <a:latin typeface="Arial" panose="020B0604020202020204" pitchFamily="34" charset="0"/>
              </a:rPr>
              <a:t/>
            </a:r>
            <a:br>
              <a:rPr kumimoji="0" lang="hi-IN" altLang="hi-IN" sz="2000" b="0" i="0" u="none" strike="noStrike" cap="none" normalizeH="0" baseline="0" dirty="0" smtClean="0">
                <a:ln>
                  <a:noFill/>
                </a:ln>
                <a:solidFill>
                  <a:schemeClr val="tx1"/>
                </a:solidFill>
                <a:effectLst/>
                <a:latin typeface="Arial" panose="020B0604020202020204" pitchFamily="34" charset="0"/>
              </a:rPr>
            </a:br>
            <a:endParaRPr kumimoji="0" lang="hi-IN" altLang="hi-I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6727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710" y="1897757"/>
            <a:ext cx="5459104" cy="4770537"/>
          </a:xfrm>
          <a:prstGeom prst="rect">
            <a:avLst/>
          </a:prstGeom>
        </p:spPr>
        <p:txBody>
          <a:bodyPr wrap="square">
            <a:spAutoFit/>
          </a:bodyPr>
          <a:lstStyle/>
          <a:p>
            <a:pPr fontAlgn="base"/>
            <a:r>
              <a:rPr lang="en-US" sz="1600" b="0" i="0" dirty="0" smtClean="0">
                <a:solidFill>
                  <a:srgbClr val="000000"/>
                </a:solidFill>
                <a:effectLst/>
                <a:latin typeface="ff6"/>
              </a:rPr>
              <a:t>Rather than designing manually we have made use of computer as </a:t>
            </a:r>
          </a:p>
          <a:p>
            <a:pPr fontAlgn="base"/>
            <a:r>
              <a:rPr lang="en-US" sz="1600" b="0" i="0" dirty="0" smtClean="0">
                <a:solidFill>
                  <a:srgbClr val="000000"/>
                </a:solidFill>
                <a:effectLst/>
                <a:latin typeface="ff8"/>
              </a:rPr>
              <a:t>once that data’s are input it performs accurate function. There i</a:t>
            </a:r>
            <a:r>
              <a:rPr lang="en-US" sz="1600" b="0" i="0" dirty="0" smtClean="0">
                <a:solidFill>
                  <a:srgbClr val="000000"/>
                </a:solidFill>
                <a:effectLst/>
                <a:latin typeface="ff6"/>
              </a:rPr>
              <a:t>s no </a:t>
            </a:r>
            <a:endParaRPr lang="en-US" sz="1600" b="0" i="0" dirty="0" smtClean="0">
              <a:solidFill>
                <a:srgbClr val="000000"/>
              </a:solidFill>
              <a:effectLst/>
              <a:latin typeface="ff8"/>
            </a:endParaRPr>
          </a:p>
          <a:p>
            <a:pPr fontAlgn="base"/>
            <a:r>
              <a:rPr lang="en-US" sz="1600" b="0" i="0" dirty="0" smtClean="0">
                <a:solidFill>
                  <a:srgbClr val="000000"/>
                </a:solidFill>
                <a:effectLst/>
                <a:latin typeface="ff6"/>
              </a:rPr>
              <a:t>chance of fault or miscalculation if the data are </a:t>
            </a:r>
            <a:r>
              <a:rPr lang="en-US" sz="1600" b="0" i="0" dirty="0" err="1" smtClean="0">
                <a:solidFill>
                  <a:srgbClr val="000000"/>
                </a:solidFill>
                <a:effectLst/>
                <a:latin typeface="ff6"/>
              </a:rPr>
              <a:t>feeded</a:t>
            </a:r>
            <a:r>
              <a:rPr lang="en-US" sz="1600" b="0" i="0" dirty="0" smtClean="0">
                <a:solidFill>
                  <a:srgbClr val="000000"/>
                </a:solidFill>
                <a:effectLst/>
                <a:latin typeface="ff6"/>
              </a:rPr>
              <a:t> correctly. Use of </a:t>
            </a:r>
          </a:p>
          <a:p>
            <a:pPr fontAlgn="base"/>
            <a:r>
              <a:rPr lang="en-US" sz="1600" b="0" i="0" dirty="0" smtClean="0">
                <a:solidFill>
                  <a:srgbClr val="000000"/>
                </a:solidFill>
                <a:effectLst/>
                <a:latin typeface="ff6"/>
              </a:rPr>
              <a:t>the computers has solved many problems, which are faced while manual </a:t>
            </a:r>
          </a:p>
          <a:p>
            <a:pPr fontAlgn="base"/>
            <a:r>
              <a:rPr lang="en-US" sz="1600" b="0" i="0" dirty="0" smtClean="0">
                <a:solidFill>
                  <a:srgbClr val="000000"/>
                </a:solidFill>
                <a:effectLst/>
                <a:latin typeface="ff6"/>
              </a:rPr>
              <a:t>calculation. </a:t>
            </a:r>
          </a:p>
          <a:p>
            <a:pPr fontAlgn="base"/>
            <a:r>
              <a:rPr lang="en-US" sz="1600" b="0" i="0" dirty="0" smtClean="0">
                <a:solidFill>
                  <a:srgbClr val="000000"/>
                </a:solidFill>
                <a:effectLst/>
                <a:latin typeface="ff6"/>
              </a:rPr>
              <a:t>This is not the end but beginning of the versatile, efficient and </a:t>
            </a:r>
          </a:p>
          <a:p>
            <a:pPr fontAlgn="base"/>
            <a:r>
              <a:rPr lang="en-US" sz="1600" b="0" i="0" dirty="0" smtClean="0">
                <a:solidFill>
                  <a:srgbClr val="000000"/>
                </a:solidFill>
                <a:effectLst/>
                <a:latin typeface="ff6"/>
              </a:rPr>
              <a:t>outsourcing railway reservation system. This is the one which is </a:t>
            </a:r>
          </a:p>
          <a:p>
            <a:pPr fontAlgn="base"/>
            <a:r>
              <a:rPr lang="en-US" sz="1600" b="0" i="0" dirty="0" smtClean="0">
                <a:solidFill>
                  <a:srgbClr val="000000"/>
                </a:solidFill>
                <a:effectLst/>
                <a:latin typeface="ff1"/>
              </a:rPr>
              <a:t>Railway Reservation System </a:t>
            </a:r>
          </a:p>
          <a:p>
            <a:pPr fontAlgn="base"/>
            <a:r>
              <a:rPr lang="en-US" sz="1600" b="0" i="0" dirty="0" smtClean="0">
                <a:solidFill>
                  <a:srgbClr val="000000"/>
                </a:solidFill>
                <a:effectLst/>
                <a:latin typeface="ff6"/>
              </a:rPr>
              <a:t>compatible to all operating system. By making this we project we made a </a:t>
            </a:r>
          </a:p>
          <a:p>
            <a:pPr fontAlgn="base"/>
            <a:r>
              <a:rPr lang="en-US" sz="1600" b="0" i="0" dirty="0" smtClean="0">
                <a:solidFill>
                  <a:srgbClr val="000000"/>
                </a:solidFill>
                <a:effectLst/>
                <a:latin typeface="ff6"/>
              </a:rPr>
              <a:t>small footstep towards the path of progress of platform independent </a:t>
            </a:r>
          </a:p>
          <a:p>
            <a:pPr fontAlgn="base"/>
            <a:r>
              <a:rPr lang="en-US" sz="1600" b="0" i="0" dirty="0" smtClean="0">
                <a:solidFill>
                  <a:srgbClr val="000000"/>
                </a:solidFill>
                <a:effectLst/>
                <a:latin typeface="ff6"/>
              </a:rPr>
              <a:t>railway reservation system.</a:t>
            </a:r>
            <a:endParaRPr lang="en-US" sz="1600" b="0" i="0" dirty="0">
              <a:solidFill>
                <a:srgbClr val="000000"/>
              </a:solidFill>
              <a:effectLst/>
              <a:latin typeface="ff6"/>
            </a:endParaRPr>
          </a:p>
        </p:txBody>
      </p:sp>
      <p:sp>
        <p:nvSpPr>
          <p:cNvPr id="5" name="TextBox 4"/>
          <p:cNvSpPr txBox="1"/>
          <p:nvPr/>
        </p:nvSpPr>
        <p:spPr>
          <a:xfrm>
            <a:off x="218364" y="272956"/>
            <a:ext cx="5554639" cy="1200329"/>
          </a:xfrm>
          <a:prstGeom prst="rect">
            <a:avLst/>
          </a:prstGeom>
          <a:noFill/>
        </p:spPr>
        <p:txBody>
          <a:bodyPr wrap="square" rtlCol="0">
            <a:spAutoFit/>
          </a:bodyPr>
          <a:lstStyle/>
          <a:p>
            <a:pPr algn="ctr"/>
            <a:r>
              <a:rPr lang="en-US" sz="7200" b="1" i="1" u="sng" dirty="0" smtClean="0"/>
              <a:t>CONCLUSION</a:t>
            </a:r>
            <a:endParaRPr lang="hi-IN" sz="7200" b="1" i="1" u="sng" dirty="0"/>
          </a:p>
        </p:txBody>
      </p:sp>
      <p:sp>
        <p:nvSpPr>
          <p:cNvPr id="6" name="Rectangle 5"/>
          <p:cNvSpPr/>
          <p:nvPr/>
        </p:nvSpPr>
        <p:spPr>
          <a:xfrm>
            <a:off x="5773003" y="1897757"/>
            <a:ext cx="6096000" cy="4708981"/>
          </a:xfrm>
          <a:prstGeom prst="rect">
            <a:avLst/>
          </a:prstGeom>
        </p:spPr>
        <p:txBody>
          <a:bodyPr>
            <a:spAutoFit/>
          </a:bodyPr>
          <a:lstStyle/>
          <a:p>
            <a:pPr fontAlgn="base"/>
            <a:r>
              <a:rPr lang="en-US" sz="2000" b="0" i="0" dirty="0" smtClean="0">
                <a:solidFill>
                  <a:srgbClr val="000000"/>
                </a:solidFill>
                <a:effectLst/>
                <a:latin typeface="ff6"/>
              </a:rPr>
              <a:t>LIMITATION OF THE PROJECT: </a:t>
            </a:r>
          </a:p>
          <a:p>
            <a:pPr fontAlgn="base"/>
            <a:r>
              <a:rPr lang="en-US" sz="2000" b="0" i="0" dirty="0" smtClean="0">
                <a:solidFill>
                  <a:srgbClr val="000000"/>
                </a:solidFill>
                <a:effectLst/>
                <a:latin typeface="ff6"/>
              </a:rPr>
              <a:t>1. The most significant limitation of over project is its dependency </a:t>
            </a:r>
          </a:p>
          <a:p>
            <a:pPr fontAlgn="base"/>
            <a:r>
              <a:rPr lang="en-US" sz="2000" b="0" i="0" dirty="0" smtClean="0">
                <a:solidFill>
                  <a:srgbClr val="000000"/>
                </a:solidFill>
                <a:effectLst/>
                <a:latin typeface="ff6"/>
              </a:rPr>
              <a:t>over the server because of this when is fail then whole work is to be </a:t>
            </a:r>
          </a:p>
          <a:p>
            <a:pPr fontAlgn="base"/>
            <a:r>
              <a:rPr lang="en-US" sz="2000" b="0" i="0" dirty="0" smtClean="0">
                <a:solidFill>
                  <a:srgbClr val="000000"/>
                </a:solidFill>
                <a:effectLst/>
                <a:latin typeface="ff6"/>
              </a:rPr>
              <a:t>stopped.</a:t>
            </a:r>
            <a:r>
              <a:rPr lang="en-US" sz="2000" b="0" i="0" dirty="0" smtClean="0">
                <a:solidFill>
                  <a:srgbClr val="000000"/>
                </a:solidFill>
                <a:effectLst/>
                <a:latin typeface="inherit"/>
              </a:rPr>
              <a:t> </a:t>
            </a:r>
            <a:endParaRPr lang="en-US" sz="2000" b="0" i="0" dirty="0" smtClean="0">
              <a:solidFill>
                <a:srgbClr val="000000"/>
              </a:solidFill>
              <a:effectLst/>
              <a:latin typeface="ff6"/>
            </a:endParaRPr>
          </a:p>
          <a:p>
            <a:pPr fontAlgn="base"/>
            <a:r>
              <a:rPr lang="en-US" sz="2000" b="0" i="0" dirty="0" smtClean="0">
                <a:solidFill>
                  <a:srgbClr val="000000"/>
                </a:solidFill>
                <a:effectLst/>
                <a:latin typeface="ff6"/>
              </a:rPr>
              <a:t>2. Response time of the system may vary because of variable </a:t>
            </a:r>
          </a:p>
          <a:p>
            <a:pPr fontAlgn="base"/>
            <a:r>
              <a:rPr lang="en-US" sz="2000" b="0" i="0" dirty="0" smtClean="0">
                <a:solidFill>
                  <a:srgbClr val="000000"/>
                </a:solidFill>
                <a:effectLst/>
                <a:latin typeface="ff6"/>
              </a:rPr>
              <a:t>network speed. </a:t>
            </a:r>
          </a:p>
          <a:p>
            <a:pPr fontAlgn="base"/>
            <a:r>
              <a:rPr lang="en-US" sz="2000" b="0" i="0" dirty="0" smtClean="0">
                <a:solidFill>
                  <a:srgbClr val="000000"/>
                </a:solidFill>
                <a:effectLst/>
                <a:latin typeface="ff6"/>
              </a:rPr>
              <a:t>3. Another limitation of our project is that in this software and </a:t>
            </a:r>
          </a:p>
          <a:p>
            <a:pPr fontAlgn="base"/>
            <a:r>
              <a:rPr lang="en-US" sz="2000" b="0" i="0" dirty="0" smtClean="0">
                <a:solidFill>
                  <a:srgbClr val="000000"/>
                </a:solidFill>
                <a:effectLst/>
                <a:latin typeface="ff6"/>
              </a:rPr>
              <a:t>hardware requirement is high comparison of existing system.</a:t>
            </a:r>
          </a:p>
          <a:p>
            <a:pPr fontAlgn="base"/>
            <a:r>
              <a:rPr lang="en-US" sz="2000" dirty="0" smtClean="0">
                <a:solidFill>
                  <a:srgbClr val="000000"/>
                </a:solidFill>
                <a:latin typeface="ff6"/>
              </a:rPr>
              <a:t>4.This is for only one train Kabul express so we need database for all train to display their data.</a:t>
            </a:r>
            <a:endParaRPr lang="en-US" sz="2000" b="0" i="0" dirty="0">
              <a:solidFill>
                <a:srgbClr val="000000"/>
              </a:solidFill>
              <a:effectLst/>
              <a:latin typeface="ff6"/>
            </a:endParaRPr>
          </a:p>
        </p:txBody>
      </p:sp>
    </p:spTree>
    <p:extLst>
      <p:ext uri="{BB962C8B-B14F-4D97-AF65-F5344CB8AC3E}">
        <p14:creationId xmlns:p14="http://schemas.microsoft.com/office/powerpoint/2010/main" val="46917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477" y="154692"/>
            <a:ext cx="10834847" cy="1323439"/>
          </a:xfrm>
          <a:prstGeom prst="rect">
            <a:avLst/>
          </a:prstGeom>
        </p:spPr>
        <p:txBody>
          <a:bodyPr wrap="square">
            <a:spAutoFit/>
          </a:bodyPr>
          <a:lstStyle/>
          <a:p>
            <a:pPr marL="45720" marR="45720" algn="ctr">
              <a:spcBef>
                <a:spcPts val="600"/>
              </a:spcBef>
              <a:spcAft>
                <a:spcPts val="600"/>
              </a:spcAft>
            </a:pPr>
            <a:r>
              <a:rPr lang="en-US" sz="4000" b="1" i="1" u="sng" kern="1100" cap="all" dirty="0" smtClean="0">
                <a:effectLst/>
                <a:latin typeface="Calibri" panose="020F0502020204030204" pitchFamily="34" charset="0"/>
                <a:ea typeface="Times New Roman" panose="02020603050405020304" pitchFamily="18" charset="0"/>
                <a:cs typeface="Mangal" panose="02040503050203030202" pitchFamily="18" charset="0"/>
              </a:rPr>
              <a:t>CURRENT WORK – WHAT HAVE WE DONE TILL NOW?</a:t>
            </a:r>
            <a:endParaRPr lang="en-US" sz="4000" b="1" i="1" kern="1100" cap="all"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 Box 2"/>
          <p:cNvSpPr txBox="1">
            <a:spLocks noChangeArrowheads="1"/>
          </p:cNvSpPr>
          <p:nvPr/>
        </p:nvSpPr>
        <p:spPr bwMode="auto">
          <a:xfrm>
            <a:off x="6952458" y="1482304"/>
            <a:ext cx="4375183" cy="49499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342900" lvl="0" indent="-342900" algn="just">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Inheritance</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Static Keyword</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This keyword</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Method overriding</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Interface</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Array of Objects</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String class</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File handling</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Try-catch block</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Exception Handling</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User defined exceptions</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Throw keyword</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Threads in Java</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Runnable</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Serializable</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File Handling</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Input/Output File Stream</a:t>
            </a:r>
            <a:endParaRPr lang="en-US" sz="11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US" sz="1600">
                <a:effectLst/>
                <a:latin typeface="Calibri" panose="020F0502020204030204" pitchFamily="34" charset="0"/>
                <a:ea typeface="Calibri" panose="020F0502020204030204" pitchFamily="34" charset="0"/>
                <a:cs typeface="Mangal" panose="02040503050203030202" pitchFamily="18" charset="0"/>
              </a:rPr>
              <a:t>Input/Output Object Stream</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6408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194" y="409433"/>
            <a:ext cx="11600597" cy="1015663"/>
          </a:xfrm>
          <a:prstGeom prst="rect">
            <a:avLst/>
          </a:prstGeom>
          <a:noFill/>
        </p:spPr>
        <p:txBody>
          <a:bodyPr wrap="square" rtlCol="0">
            <a:spAutoFit/>
          </a:bodyPr>
          <a:lstStyle/>
          <a:p>
            <a:pPr algn="ctr"/>
            <a:r>
              <a:rPr lang="en-US" sz="6000" b="1" u="sng" dirty="0" smtClean="0"/>
              <a:t>SOFTWARE REQUIREMENTS</a:t>
            </a:r>
            <a:endParaRPr lang="hi-IN" sz="6000" b="1" u="sng" dirty="0"/>
          </a:p>
        </p:txBody>
      </p:sp>
      <p:sp>
        <p:nvSpPr>
          <p:cNvPr id="5" name="Rectangle 4"/>
          <p:cNvSpPr/>
          <p:nvPr/>
        </p:nvSpPr>
        <p:spPr>
          <a:xfrm>
            <a:off x="1569491" y="2397108"/>
            <a:ext cx="7315201" cy="2769989"/>
          </a:xfrm>
          <a:prstGeom prst="rect">
            <a:avLst/>
          </a:prstGeom>
        </p:spPr>
        <p:txBody>
          <a:bodyPr wrap="square">
            <a:spAutoFit/>
          </a:bodyPr>
          <a:lstStyle/>
          <a:p>
            <a:pPr marL="388620" marR="45720" indent="-342900">
              <a:spcBef>
                <a:spcPts val="600"/>
              </a:spcBef>
              <a:spcAft>
                <a:spcPts val="600"/>
              </a:spcAft>
              <a:buFont typeface="Wingdings" panose="05000000000000000000" pitchFamily="2" charset="2"/>
              <a:buChar char="Ø"/>
            </a:pPr>
            <a:r>
              <a:rPr lang="en-US" sz="2400" kern="1100" cap="all" dirty="0" smtClean="0">
                <a:effectLst/>
                <a:latin typeface="Arial" panose="020B0604020202020204" pitchFamily="34" charset="0"/>
                <a:ea typeface="Times New Roman" panose="02020603050405020304" pitchFamily="18" charset="0"/>
                <a:cs typeface="Arial" panose="020B0604020202020204" pitchFamily="34" charset="0"/>
              </a:rPr>
              <a:t>TECHNOLOGIES: CORE JAVA</a:t>
            </a:r>
          </a:p>
          <a:p>
            <a:pPr marL="388620" marR="45720" indent="-342900">
              <a:spcBef>
                <a:spcPts val="600"/>
              </a:spcBef>
              <a:spcAft>
                <a:spcPts val="600"/>
              </a:spcAft>
              <a:buFont typeface="Wingdings" panose="05000000000000000000" pitchFamily="2" charset="2"/>
              <a:buChar char="Ø"/>
            </a:pPr>
            <a:r>
              <a:rPr lang="en-US" sz="2400" kern="1100" cap="all" dirty="0" smtClean="0">
                <a:effectLst/>
                <a:latin typeface="Arial" panose="020B0604020202020204" pitchFamily="34" charset="0"/>
                <a:ea typeface="Times New Roman" panose="02020603050405020304" pitchFamily="18" charset="0"/>
                <a:cs typeface="Arial" panose="020B0604020202020204" pitchFamily="34" charset="0"/>
              </a:rPr>
              <a:t>PLATFORM: JAVA RUNTIME ENVIRONMENT(JRE) 1.6 OR ABOVE</a:t>
            </a:r>
          </a:p>
          <a:p>
            <a:pPr marL="388620" marR="45720" indent="-342900">
              <a:spcBef>
                <a:spcPts val="600"/>
              </a:spcBef>
              <a:spcAft>
                <a:spcPts val="600"/>
              </a:spcAft>
              <a:buFont typeface="Wingdings" panose="05000000000000000000" pitchFamily="2" charset="2"/>
              <a:buChar char="Ø"/>
            </a:pPr>
            <a:r>
              <a:rPr lang="en-US" sz="2400" kern="1100" cap="all" dirty="0" smtClean="0">
                <a:effectLst/>
                <a:latin typeface="Arial" panose="020B0604020202020204" pitchFamily="34" charset="0"/>
                <a:ea typeface="Times New Roman" panose="02020603050405020304" pitchFamily="18" charset="0"/>
                <a:cs typeface="Arial" panose="020B0604020202020204" pitchFamily="34" charset="0"/>
              </a:rPr>
              <a:t>OPERATING SYSTEM: WINDOWS 10/8/7/XP, LINUX</a:t>
            </a:r>
          </a:p>
          <a:p>
            <a:pPr marL="388620" marR="45720" indent="-342900">
              <a:spcBef>
                <a:spcPts val="600"/>
              </a:spcBef>
              <a:spcAft>
                <a:spcPts val="600"/>
              </a:spcAft>
              <a:buFont typeface="Wingdings" panose="05000000000000000000" pitchFamily="2" charset="2"/>
              <a:buChar char="Ø"/>
            </a:pPr>
            <a:r>
              <a:rPr lang="en-US" sz="2400" kern="1100" cap="all" dirty="0" smtClean="0">
                <a:effectLst/>
                <a:latin typeface="Arial" panose="020B0604020202020204" pitchFamily="34" charset="0"/>
                <a:ea typeface="Times New Roman" panose="02020603050405020304" pitchFamily="18" charset="0"/>
                <a:cs typeface="Arial" panose="020B0604020202020204" pitchFamily="34" charset="0"/>
              </a:rPr>
              <a:t>OTHER TOOLS: TEXT EDITOR(NOTEPAD)</a:t>
            </a:r>
          </a:p>
        </p:txBody>
      </p:sp>
    </p:spTree>
    <p:extLst>
      <p:ext uri="{BB962C8B-B14F-4D97-AF65-F5344CB8AC3E}">
        <p14:creationId xmlns:p14="http://schemas.microsoft.com/office/powerpoint/2010/main" val="3575865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505" y="218364"/>
            <a:ext cx="7574507" cy="646331"/>
          </a:xfrm>
          <a:prstGeom prst="rect">
            <a:avLst/>
          </a:prstGeom>
          <a:noFill/>
        </p:spPr>
        <p:txBody>
          <a:bodyPr wrap="square" rtlCol="0">
            <a:spAutoFit/>
          </a:bodyPr>
          <a:lstStyle/>
          <a:p>
            <a:pPr algn="ctr"/>
            <a:r>
              <a:rPr lang="en-US" sz="3600" b="1" i="1" u="sng" dirty="0" smtClean="0"/>
              <a:t>EXPLANATION</a:t>
            </a:r>
            <a:endParaRPr lang="hi-IN" sz="3600" b="1" i="1" u="sng" dirty="0"/>
          </a:p>
        </p:txBody>
      </p:sp>
      <p:sp>
        <p:nvSpPr>
          <p:cNvPr id="5" name="Rectangle 4"/>
          <p:cNvSpPr/>
          <p:nvPr/>
        </p:nvSpPr>
        <p:spPr>
          <a:xfrm>
            <a:off x="286602" y="1234071"/>
            <a:ext cx="11586949" cy="5355312"/>
          </a:xfrm>
          <a:prstGeom prst="rect">
            <a:avLst/>
          </a:prstGeom>
        </p:spPr>
        <p:txBody>
          <a:bodyPr wrap="square">
            <a:spAutoFit/>
          </a:bodyPr>
          <a:lstStyle/>
          <a:p>
            <a:r>
              <a:rPr lang="en-US" dirty="0" smtClean="0"/>
              <a:t>This project start by displaying the various options for the user to do the operations which he/she wants to perform.</a:t>
            </a:r>
          </a:p>
          <a:p>
            <a:r>
              <a:rPr lang="en-US" dirty="0" smtClean="0"/>
              <a:t>They can perform the various operations like booking ticket , cancelling ticket ,searching for a passenger </a:t>
            </a:r>
            <a:r>
              <a:rPr lang="en-US" dirty="0" err="1" smtClean="0"/>
              <a:t>etc</a:t>
            </a:r>
            <a:r>
              <a:rPr lang="en-US" dirty="0" smtClean="0"/>
              <a:t> by pressing one arithmetic value bw 1-9 and perform the task.</a:t>
            </a:r>
          </a:p>
          <a:p>
            <a:endParaRPr lang="en-US" dirty="0" smtClean="0"/>
          </a:p>
          <a:p>
            <a:r>
              <a:rPr lang="en-US" dirty="0" smtClean="0"/>
              <a:t>BOOKING A TICKET- 1. First of all user is asked to tell in which class he\she wants the ticket to get booked.</a:t>
            </a:r>
          </a:p>
          <a:p>
            <a:r>
              <a:rPr lang="en-US" dirty="0" smtClean="0"/>
              <a:t>		 2. Then program checks the availability of ticket in a particular class.</a:t>
            </a:r>
          </a:p>
          <a:p>
            <a:r>
              <a:rPr lang="en-US" dirty="0" smtClean="0"/>
              <a:t>		 3. Then the programmer ask for passenger name , age , phone no.</a:t>
            </a:r>
          </a:p>
          <a:p>
            <a:r>
              <a:rPr lang="en-US" dirty="0" smtClean="0"/>
              <a:t>		 4. After entering all the details it display that your ticket is booked and </a:t>
            </a:r>
            <a:r>
              <a:rPr lang="en-US" dirty="0" err="1" smtClean="0"/>
              <a:t>pls</a:t>
            </a:r>
            <a:r>
              <a:rPr lang="en-US" dirty="0" smtClean="0"/>
              <a:t> pay this much amount.</a:t>
            </a:r>
          </a:p>
          <a:p>
            <a:r>
              <a:rPr lang="en-US" dirty="0" smtClean="0"/>
              <a:t> </a:t>
            </a:r>
          </a:p>
          <a:p>
            <a:r>
              <a:rPr lang="en-US" dirty="0" smtClean="0"/>
              <a:t>CANCELLING A TICKET- After booking a ticket each passenger gets a unique passenger no. by entering a passenger no.</a:t>
            </a:r>
          </a:p>
          <a:p>
            <a:r>
              <a:rPr lang="en-US" dirty="0" smtClean="0"/>
              <a:t>		      if your passenger no. gets matched it will display </a:t>
            </a:r>
            <a:r>
              <a:rPr lang="en-US" dirty="0" err="1" smtClean="0"/>
              <a:t>pls</a:t>
            </a:r>
            <a:r>
              <a:rPr lang="en-US" dirty="0" smtClean="0"/>
              <a:t> collect the amount and finally it will 			      display ticket is cancelled successfully.</a:t>
            </a:r>
          </a:p>
          <a:p>
            <a:endParaRPr lang="en-US" dirty="0" smtClean="0"/>
          </a:p>
          <a:p>
            <a:r>
              <a:rPr lang="en-US" dirty="0" smtClean="0"/>
              <a:t>RESERVATION CHART DISPLAY- This function display the no. of booked ticket in different class and display all the    				   information of each and every passenger.</a:t>
            </a:r>
          </a:p>
          <a:p>
            <a:endParaRPr lang="en-US" dirty="0" smtClean="0"/>
          </a:p>
          <a:p>
            <a:r>
              <a:rPr lang="en-US" dirty="0" smtClean="0"/>
              <a:t>SEARCHING A PASSENGER- this function ask for the passenger no to get searched if passenger no. matches with the 			             data present then all the information will get display otherwise it will display no such 			             passenger found.</a:t>
            </a:r>
          </a:p>
        </p:txBody>
      </p:sp>
    </p:spTree>
    <p:extLst>
      <p:ext uri="{BB962C8B-B14F-4D97-AF65-F5344CB8AC3E}">
        <p14:creationId xmlns:p14="http://schemas.microsoft.com/office/powerpoint/2010/main" val="1787967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2079" y="395918"/>
            <a:ext cx="7705956" cy="601768"/>
          </a:xfrm>
          <a:prstGeom prst="rect">
            <a:avLst/>
          </a:prstGeom>
        </p:spPr>
        <p:txBody>
          <a:bodyPr wrap="none">
            <a:spAutoFit/>
          </a:bodyPr>
          <a:lstStyle/>
          <a:p>
            <a:pPr algn="ctr">
              <a:lnSpc>
                <a:spcPct val="107000"/>
              </a:lnSpc>
              <a:spcAft>
                <a:spcPts val="800"/>
              </a:spcAft>
            </a:pPr>
            <a:r>
              <a:rPr lang="en-US" sz="3200" b="1" i="1" u="sng" dirty="0" smtClean="0">
                <a:effectLst/>
                <a:latin typeface="Sylfaen" panose="010A0502050306030303" pitchFamily="18" charset="0"/>
                <a:ea typeface="Calibri" panose="020F0502020204030204" pitchFamily="34" charset="0"/>
                <a:cs typeface="Mangal" panose="02040503050203030202" pitchFamily="18" charset="0"/>
              </a:rPr>
              <a:t>FLOW DIAGRAM AND METHODOLOGY</a:t>
            </a:r>
            <a:endParaRPr lang="en-US" sz="3200" b="1" i="1" u="sng"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143" y="1282415"/>
            <a:ext cx="3925938" cy="53981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903" y="1706736"/>
            <a:ext cx="3668351" cy="4973843"/>
          </a:xfrm>
          <a:prstGeom prst="rect">
            <a:avLst/>
          </a:prstGeom>
        </p:spPr>
      </p:pic>
    </p:spTree>
    <p:extLst>
      <p:ext uri="{BB962C8B-B14F-4D97-AF65-F5344CB8AC3E}">
        <p14:creationId xmlns:p14="http://schemas.microsoft.com/office/powerpoint/2010/main" val="843793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4579" y="191069"/>
            <a:ext cx="2647665" cy="400110"/>
          </a:xfrm>
          <a:prstGeom prst="rect">
            <a:avLst/>
          </a:prstGeom>
          <a:noFill/>
        </p:spPr>
        <p:txBody>
          <a:bodyPr wrap="square" rtlCol="0">
            <a:spAutoFit/>
          </a:bodyPr>
          <a:lstStyle/>
          <a:p>
            <a:pPr algn="ctr"/>
            <a:r>
              <a:rPr lang="en-US" sz="2000" b="1" i="1" u="sng" dirty="0" smtClean="0"/>
              <a:t>CODE(APPENDIX)</a:t>
            </a:r>
            <a:endParaRPr lang="hi-IN" sz="2000" b="1" i="1" u="sng" dirty="0"/>
          </a:p>
        </p:txBody>
      </p:sp>
      <p:sp>
        <p:nvSpPr>
          <p:cNvPr id="9" name="Rectangle 8"/>
          <p:cNvSpPr/>
          <p:nvPr/>
        </p:nvSpPr>
        <p:spPr>
          <a:xfrm>
            <a:off x="600500" y="591179"/>
            <a:ext cx="11013743" cy="6186309"/>
          </a:xfrm>
          <a:prstGeom prst="rect">
            <a:avLst/>
          </a:prstGeom>
        </p:spPr>
        <p:txBody>
          <a:bodyPr wrap="square">
            <a:spAutoFit/>
          </a:bodyPr>
          <a:lstStyle/>
          <a:p>
            <a:r>
              <a:rPr lang="hi-IN" dirty="0" smtClean="0"/>
              <a:t>import java.io.*;</a:t>
            </a:r>
          </a:p>
          <a:p>
            <a:r>
              <a:rPr lang="hi-IN" dirty="0" smtClean="0"/>
              <a:t>public class railreserve</a:t>
            </a:r>
          </a:p>
          <a:p>
            <a:r>
              <a:rPr lang="hi-IN" dirty="0" smtClean="0"/>
              <a:t>{</a:t>
            </a:r>
          </a:p>
          <a:p>
            <a:r>
              <a:rPr lang="hi-IN" dirty="0" smtClean="0"/>
              <a:t>InputStreamReader isr=new InputStreamReader (System.in);</a:t>
            </a:r>
          </a:p>
          <a:p>
            <a:r>
              <a:rPr lang="hi-IN" dirty="0" smtClean="0"/>
              <a:t>BufferedReader br=new BufferedReader (isr);</a:t>
            </a:r>
          </a:p>
          <a:p>
            <a:r>
              <a:rPr lang="hi-IN" dirty="0" smtClean="0"/>
              <a:t>//System.out.println("Please enter a word"</a:t>
            </a:r>
          </a:p>
          <a:p>
            <a:r>
              <a:rPr lang="hi-IN" dirty="0" smtClean="0"/>
              <a:t>// );</a:t>
            </a:r>
          </a:p>
          <a:p>
            <a:r>
              <a:rPr lang="hi-IN" dirty="0" smtClean="0"/>
              <a:t>//pno = pnr no.</a:t>
            </a:r>
          </a:p>
          <a:p>
            <a:r>
              <a:rPr lang="hi-IN" dirty="0" smtClean="0"/>
              <a:t>int pno[]=new int[275];</a:t>
            </a:r>
          </a:p>
          <a:p>
            <a:r>
              <a:rPr lang="hi-IN" dirty="0" smtClean="0"/>
              <a:t>String name[]=new String[275];</a:t>
            </a:r>
          </a:p>
          <a:p>
            <a:r>
              <a:rPr lang="hi-IN" dirty="0" smtClean="0"/>
              <a:t>//phno = phone no.</a:t>
            </a:r>
          </a:p>
          <a:p>
            <a:r>
              <a:rPr lang="hi-IN" dirty="0" smtClean="0"/>
              <a:t>String phno[]=new String[275];</a:t>
            </a:r>
          </a:p>
          <a:p>
            <a:r>
              <a:rPr lang="hi-IN" dirty="0" smtClean="0"/>
              <a:t>int age[]=new int[275];</a:t>
            </a:r>
          </a:p>
          <a:p>
            <a:r>
              <a:rPr lang="hi-IN" dirty="0" smtClean="0"/>
              <a:t>//cl == class</a:t>
            </a:r>
          </a:p>
          <a:p>
            <a:r>
              <a:rPr lang="hi-IN" dirty="0" smtClean="0"/>
              <a:t>int cl[]=new int[275];</a:t>
            </a:r>
          </a:p>
          <a:p>
            <a:r>
              <a:rPr lang="hi-IN" dirty="0" smtClean="0"/>
              <a:t>int pcount=0;</a:t>
            </a:r>
          </a:p>
          <a:p>
            <a:r>
              <a:rPr lang="hi-IN" dirty="0" smtClean="0"/>
              <a:t>int pnum=1;</a:t>
            </a:r>
          </a:p>
          <a:p>
            <a:r>
              <a:rPr lang="hi-IN" dirty="0" smtClean="0"/>
              <a:t>//max seat in Ac class</a:t>
            </a:r>
          </a:p>
          <a:p>
            <a:r>
              <a:rPr lang="hi-IN" dirty="0" smtClean="0"/>
              <a:t>int max1=75;</a:t>
            </a:r>
          </a:p>
          <a:p>
            <a:endParaRPr lang="hi-IN" dirty="0" smtClean="0"/>
          </a:p>
          <a:p>
            <a:r>
              <a:rPr lang="hi-IN" dirty="0" smtClean="0"/>
              <a:t>int max2=125;</a:t>
            </a:r>
          </a:p>
          <a:p>
            <a:r>
              <a:rPr lang="hi-IN" dirty="0" smtClean="0"/>
              <a:t>int max3=175;</a:t>
            </a:r>
            <a:endParaRPr lang="hi-IN" dirty="0"/>
          </a:p>
        </p:txBody>
      </p:sp>
    </p:spTree>
    <p:extLst>
      <p:ext uri="{BB962C8B-B14F-4D97-AF65-F5344CB8AC3E}">
        <p14:creationId xmlns:p14="http://schemas.microsoft.com/office/powerpoint/2010/main" val="232798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3666" y="433402"/>
            <a:ext cx="6096000" cy="5909310"/>
          </a:xfrm>
          <a:prstGeom prst="rect">
            <a:avLst/>
          </a:prstGeom>
        </p:spPr>
        <p:txBody>
          <a:bodyPr>
            <a:spAutoFit/>
          </a:bodyPr>
          <a:lstStyle/>
          <a:p>
            <a:r>
              <a:rPr lang="hi-IN" dirty="0" smtClean="0"/>
              <a:t>public static void main(String args[])throws Exception</a:t>
            </a:r>
          </a:p>
          <a:p>
            <a:r>
              <a:rPr lang="hi-IN" dirty="0" smtClean="0"/>
              <a:t>{</a:t>
            </a:r>
          </a:p>
          <a:p>
            <a:r>
              <a:rPr lang="hi-IN" dirty="0" smtClean="0"/>
              <a:t>    railreserve train1 = new railreserve();</a:t>
            </a:r>
          </a:p>
          <a:p>
            <a:r>
              <a:rPr lang="hi-IN" dirty="0" smtClean="0"/>
              <a:t>    train1.doMenu();</a:t>
            </a:r>
          </a:p>
          <a:p>
            <a:r>
              <a:rPr lang="hi-IN" dirty="0" smtClean="0"/>
              <a:t>}</a:t>
            </a:r>
          </a:p>
          <a:p>
            <a:endParaRPr lang="hi-IN" dirty="0" smtClean="0"/>
          </a:p>
          <a:p>
            <a:r>
              <a:rPr lang="hi-IN" dirty="0" smtClean="0"/>
              <a:t>public void doMenu()throws Exception</a:t>
            </a:r>
          </a:p>
          <a:p>
            <a:r>
              <a:rPr lang="hi-IN" dirty="0" smtClean="0"/>
              <a:t>{</a:t>
            </a:r>
          </a:p>
          <a:p>
            <a:r>
              <a:rPr lang="hi-IN" dirty="0" smtClean="0"/>
              <a:t>    int cho=0;</a:t>
            </a:r>
          </a:p>
          <a:p>
            <a:r>
              <a:rPr lang="hi-IN" dirty="0" smtClean="0"/>
              <a:t>    do</a:t>
            </a:r>
          </a:p>
          <a:p>
            <a:r>
              <a:rPr lang="hi-IN" dirty="0" smtClean="0"/>
              <a:t>    {</a:t>
            </a:r>
          </a:p>
          <a:p>
            <a:r>
              <a:rPr lang="hi-IN" dirty="0" smtClean="0"/>
              <a:t>        System.out.println("\f");</a:t>
            </a:r>
          </a:p>
          <a:p>
            <a:r>
              <a:rPr lang="hi-IN" dirty="0" smtClean="0"/>
              <a:t>        doHeading();</a:t>
            </a:r>
          </a:p>
          <a:p>
            <a:r>
              <a:rPr lang="hi-IN" dirty="0" smtClean="0"/>
              <a:t>        System.out.println("1.Book ticket");</a:t>
            </a:r>
          </a:p>
          <a:p>
            <a:r>
              <a:rPr lang="hi-IN" dirty="0" smtClean="0"/>
              <a:t>        System.out.println("2.Cancel ticket");</a:t>
            </a:r>
          </a:p>
          <a:p>
            <a:r>
              <a:rPr lang="hi-IN" dirty="0" smtClean="0"/>
              <a:t>        System.out.println("3.Search passenger");</a:t>
            </a:r>
          </a:p>
          <a:p>
            <a:r>
              <a:rPr lang="hi-IN" dirty="0" smtClean="0"/>
              <a:t>        System.out.println("4.Reservation chart");</a:t>
            </a:r>
          </a:p>
          <a:p>
            <a:r>
              <a:rPr lang="hi-IN" dirty="0" smtClean="0"/>
              <a:t>        System.out.println("5.Display unbooked tickets");</a:t>
            </a:r>
          </a:p>
          <a:p>
            <a:r>
              <a:rPr lang="hi-IN" dirty="0" smtClean="0"/>
              <a:t>        System.out.println("6.Exit");</a:t>
            </a:r>
          </a:p>
          <a:p>
            <a:r>
              <a:rPr lang="hi-IN" dirty="0" smtClean="0"/>
              <a:t>        System.out.println("Please enter your choice");</a:t>
            </a:r>
          </a:p>
          <a:p>
            <a:r>
              <a:rPr lang="hi-IN" dirty="0" smtClean="0"/>
              <a:t>        cho=Integer.parseInt(br.readLine());</a:t>
            </a:r>
            <a:endParaRPr lang="hi-IN" dirty="0"/>
          </a:p>
        </p:txBody>
      </p:sp>
    </p:spTree>
    <p:extLst>
      <p:ext uri="{BB962C8B-B14F-4D97-AF65-F5344CB8AC3E}">
        <p14:creationId xmlns:p14="http://schemas.microsoft.com/office/powerpoint/2010/main" val="103022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7732" y="395785"/>
            <a:ext cx="7301552" cy="5078313"/>
          </a:xfrm>
          <a:prstGeom prst="rect">
            <a:avLst/>
          </a:prstGeom>
        </p:spPr>
        <p:txBody>
          <a:bodyPr wrap="square">
            <a:spAutoFit/>
          </a:bodyPr>
          <a:lstStyle/>
          <a:p>
            <a:r>
              <a:rPr lang="hi-IN" dirty="0" smtClean="0"/>
              <a:t>switch(cho)</a:t>
            </a:r>
          </a:p>
          <a:p>
            <a:r>
              <a:rPr lang="hi-IN" dirty="0" smtClean="0"/>
              <a:t>    {</a:t>
            </a:r>
          </a:p>
          <a:p>
            <a:r>
              <a:rPr lang="hi-IN" dirty="0" smtClean="0"/>
              <a:t>        case 1:doBook();</a:t>
            </a:r>
          </a:p>
          <a:p>
            <a:r>
              <a:rPr lang="hi-IN" dirty="0" smtClean="0"/>
              <a:t>        break;</a:t>
            </a:r>
          </a:p>
          <a:p>
            <a:r>
              <a:rPr lang="hi-IN" dirty="0" smtClean="0"/>
              <a:t>        case 2:doCancel();</a:t>
            </a:r>
          </a:p>
          <a:p>
            <a:r>
              <a:rPr lang="hi-IN" dirty="0" smtClean="0"/>
              <a:t>        break;</a:t>
            </a:r>
          </a:p>
          <a:p>
            <a:r>
              <a:rPr lang="hi-IN" dirty="0" smtClean="0"/>
              <a:t>case 3:doSearch();</a:t>
            </a:r>
          </a:p>
          <a:p>
            <a:r>
              <a:rPr lang="hi-IN" dirty="0" smtClean="0"/>
              <a:t>break;</a:t>
            </a:r>
          </a:p>
          <a:p>
            <a:r>
              <a:rPr lang="hi-IN" dirty="0" smtClean="0"/>
              <a:t>case 4:doDispList();</a:t>
            </a:r>
          </a:p>
          <a:p>
            <a:r>
              <a:rPr lang="hi-IN" dirty="0" smtClean="0"/>
              <a:t>break;</a:t>
            </a:r>
          </a:p>
          <a:p>
            <a:r>
              <a:rPr lang="hi-IN" dirty="0" smtClean="0"/>
              <a:t>case 5:doDispUnbooked();</a:t>
            </a:r>
          </a:p>
          <a:p>
            <a:r>
              <a:rPr lang="hi-IN" dirty="0" smtClean="0"/>
              <a:t>break;</a:t>
            </a:r>
          </a:p>
          <a:p>
            <a:r>
              <a:rPr lang="hi-IN" dirty="0" smtClean="0"/>
              <a:t>case 6:doExit();</a:t>
            </a:r>
          </a:p>
          <a:p>
            <a:r>
              <a:rPr lang="hi-IN" dirty="0" smtClean="0"/>
              <a:t>break;</a:t>
            </a:r>
          </a:p>
          <a:p>
            <a:r>
              <a:rPr lang="hi-IN" dirty="0" smtClean="0"/>
              <a:t>default :System.out.println("Invalid choice");</a:t>
            </a:r>
          </a:p>
          <a:p>
            <a:r>
              <a:rPr lang="hi-IN" dirty="0" smtClean="0"/>
              <a:t>}</a:t>
            </a:r>
          </a:p>
          <a:p>
            <a:r>
              <a:rPr lang="hi-IN" dirty="0" smtClean="0"/>
              <a:t>}while(cho!=6);</a:t>
            </a:r>
          </a:p>
          <a:p>
            <a:r>
              <a:rPr lang="hi-IN" dirty="0" smtClean="0"/>
              <a:t>}</a:t>
            </a:r>
            <a:endParaRPr lang="hi-IN" dirty="0"/>
          </a:p>
        </p:txBody>
      </p:sp>
    </p:spTree>
    <p:extLst>
      <p:ext uri="{BB962C8B-B14F-4D97-AF65-F5344CB8AC3E}">
        <p14:creationId xmlns:p14="http://schemas.microsoft.com/office/powerpoint/2010/main" val="6326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1397</Words>
  <Application>Microsoft Office PowerPoint</Application>
  <PresentationFormat>Widescreen</PresentationFormat>
  <Paragraphs>321</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Algerian</vt:lpstr>
      <vt:lpstr>Arial</vt:lpstr>
      <vt:lpstr>Calibri</vt:lpstr>
      <vt:lpstr>Calibri Light</vt:lpstr>
      <vt:lpstr>ff1</vt:lpstr>
      <vt:lpstr>ff5</vt:lpstr>
      <vt:lpstr>ff6</vt:lpstr>
      <vt:lpstr>ff8</vt:lpstr>
      <vt:lpstr>inherit</vt:lpstr>
      <vt:lpstr>Mangal</vt:lpstr>
      <vt:lpstr>Sylfaen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malhotra</dc:creator>
  <cp:lastModifiedBy>ayush malhotra</cp:lastModifiedBy>
  <cp:revision>19</cp:revision>
  <dcterms:created xsi:type="dcterms:W3CDTF">2019-11-17T08:50:58Z</dcterms:created>
  <dcterms:modified xsi:type="dcterms:W3CDTF">2019-11-17T12:28:33Z</dcterms:modified>
</cp:coreProperties>
</file>