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3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92" r:id="rId7"/>
    <p:sldId id="260" r:id="rId8"/>
    <p:sldId id="294" r:id="rId9"/>
    <p:sldId id="263" r:id="rId10"/>
    <p:sldId id="295" r:id="rId11"/>
    <p:sldId id="267" r:id="rId12"/>
    <p:sldId id="268" r:id="rId13"/>
    <p:sldId id="269" r:id="rId14"/>
    <p:sldId id="270" r:id="rId15"/>
    <p:sldId id="278" r:id="rId16"/>
    <p:sldId id="279" r:id="rId17"/>
    <p:sldId id="280" r:id="rId18"/>
    <p:sldId id="281" r:id="rId19"/>
    <p:sldId id="296" r:id="rId20"/>
    <p:sldId id="286" r:id="rId21"/>
    <p:sldId id="297" r:id="rId22"/>
    <p:sldId id="285" r:id="rId23"/>
    <p:sldId id="298" r:id="rId24"/>
    <p:sldId id="290" r:id="rId25"/>
    <p:sldId id="291" r:id="rId26"/>
  </p:sldIdLst>
  <p:sldSz cx="12192000" cy="6858000"/>
  <p:notesSz cx="6858000" cy="9144000"/>
  <p:embeddedFontLst>
    <p:embeddedFont>
      <p:font typeface="Century Gothic" panose="020B0502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4" roundtripDataSignature="AMtx7mjfPTpHCqkFpb3J5l8nudwYkCu+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5088" autoAdjust="0"/>
  </p:normalViewPr>
  <p:slideViewPr>
    <p:cSldViewPr snapToGrid="0">
      <p:cViewPr varScale="1">
        <p:scale>
          <a:sx n="81" d="100"/>
          <a:sy n="81" d="100"/>
        </p:scale>
        <p:origin x="8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4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726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33c44c5d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33c44c5d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Analysing Trend of Loan Amount drawn depending on Property Area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23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8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38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8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9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0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0"/>
          <p:cNvSpPr txBox="1">
            <a:spLocks noGrp="1"/>
          </p:cNvSpPr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p2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3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body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3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6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7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37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7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37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87" name="Google Shape;87;p3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hack.analyticsvidhya.com/contest/practice-problem-loan-prediction-iii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 dirty="0"/>
              <a:t>Loan Prediction	</a:t>
            </a:r>
            <a:endParaRPr dirty="0"/>
          </a:p>
        </p:txBody>
      </p:sp>
      <p:sp>
        <p:nvSpPr>
          <p:cNvPr id="143" name="Google Shape;143;p1"/>
          <p:cNvSpPr txBox="1">
            <a:spLocks noGrp="1"/>
          </p:cNvSpPr>
          <p:nvPr>
            <p:ph type="subTitle" idx="1"/>
          </p:nvPr>
        </p:nvSpPr>
        <p:spPr>
          <a:xfrm>
            <a:off x="357513" y="5118755"/>
            <a:ext cx="11369431" cy="142890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Group no: 8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Shashwath Kumar   -   PES2201800623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Manas V Shetty       -   PES2201800670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Yogadisha S            -   PES2201800037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p10"/>
          <p:cNvSpPr/>
          <p:nvPr/>
        </p:nvSpPr>
        <p:spPr>
          <a:xfrm rot="-5400000">
            <a:off x="-40086" y="40084"/>
            <a:ext cx="6858002" cy="6777832"/>
          </a:xfrm>
          <a:custGeom>
            <a:avLst/>
            <a:gdLst/>
            <a:ahLst/>
            <a:cxnLst/>
            <a:rect l="l" t="t" r="r" b="b"/>
            <a:pathLst>
              <a:path w="6858002" h="6777832" extrusionOk="0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0"/>
          <p:cNvSpPr txBox="1"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 sz="5400" dirty="0"/>
              <a:t>Data Visualization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Google Shape;222;p11"/>
          <p:cNvSpPr/>
          <p:nvPr/>
        </p:nvSpPr>
        <p:spPr>
          <a:xfrm>
            <a:off x="1" y="0"/>
            <a:ext cx="4189900" cy="6858000"/>
          </a:xfrm>
          <a:custGeom>
            <a:avLst/>
            <a:gdLst/>
            <a:ahLst/>
            <a:cxnLst/>
            <a:rect l="l" t="t" r="r" b="b"/>
            <a:pathLst>
              <a:path w="4637005" h="6858000" extrusionOk="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p11"/>
          <p:cNvSpPr txBox="1">
            <a:spLocks noGrp="1"/>
          </p:cNvSpPr>
          <p:nvPr>
            <p:ph type="title"/>
          </p:nvPr>
        </p:nvSpPr>
        <p:spPr>
          <a:xfrm>
            <a:off x="451514" y="452487"/>
            <a:ext cx="3444211" cy="55888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en-US" sz="4400" dirty="0"/>
              <a:t>Trends between Area and Loan taken</a:t>
            </a:r>
            <a:endParaRPr dirty="0"/>
          </a:p>
        </p:txBody>
      </p:sp>
      <p:sp>
        <p:nvSpPr>
          <p:cNvPr id="225" name="Google Shape;225;p11"/>
          <p:cNvSpPr txBox="1"/>
          <p:nvPr/>
        </p:nvSpPr>
        <p:spPr>
          <a:xfrm>
            <a:off x="447100" y="4478250"/>
            <a:ext cx="3742800" cy="12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sns.boxplot</a:t>
            </a:r>
            <a:r>
              <a:rPr lang="en-US" sz="18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(x = '</a:t>
            </a:r>
            <a:r>
              <a:rPr lang="en-US" sz="1800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Property_Area</a:t>
            </a:r>
            <a:r>
              <a:rPr lang="en-US" sz="18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', y = '</a:t>
            </a:r>
            <a:r>
              <a:rPr lang="en-US" sz="1800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LoanAmount</a:t>
            </a:r>
            <a:r>
              <a:rPr lang="en-US" sz="18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',  data = data, orient = 'v')</a:t>
            </a:r>
            <a:endParaRPr sz="1800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5CCFD9-C364-4C1B-84F1-287A97E61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781" y="1657349"/>
            <a:ext cx="8017674" cy="391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p12"/>
          <p:cNvSpPr/>
          <p:nvPr/>
        </p:nvSpPr>
        <p:spPr>
          <a:xfrm>
            <a:off x="0" y="0"/>
            <a:ext cx="4637005" cy="6858000"/>
          </a:xfrm>
          <a:custGeom>
            <a:avLst/>
            <a:gdLst/>
            <a:ahLst/>
            <a:cxnLst/>
            <a:rect l="l" t="t" r="r" b="b"/>
            <a:pathLst>
              <a:path w="4637005" h="6858000" extrusionOk="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p12"/>
          <p:cNvSpPr txBox="1">
            <a:spLocks noGrp="1"/>
          </p:cNvSpPr>
          <p:nvPr>
            <p:ph type="title"/>
          </p:nvPr>
        </p:nvSpPr>
        <p:spPr>
          <a:xfrm>
            <a:off x="451514" y="254524"/>
            <a:ext cx="3444211" cy="578683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en-US" sz="4400" dirty="0"/>
              <a:t>Education and Loan Approval</a:t>
            </a:r>
            <a:endParaRPr dirty="0"/>
          </a:p>
        </p:txBody>
      </p:sp>
      <p:sp>
        <p:nvSpPr>
          <p:cNvPr id="235" name="Google Shape;235;p12"/>
          <p:cNvSpPr txBox="1"/>
          <p:nvPr/>
        </p:nvSpPr>
        <p:spPr>
          <a:xfrm>
            <a:off x="0" y="2598737"/>
            <a:ext cx="4637005" cy="3242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plt.pie</a:t>
            </a:r>
            <a:r>
              <a:rPr lang="en-IN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IN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data.Education.value_counts</a:t>
            </a:r>
            <a:r>
              <a:rPr lang="en-IN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(),labels=['</a:t>
            </a:r>
            <a:r>
              <a:rPr lang="en-IN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Graduate','Undergrad</a:t>
            </a:r>
            <a:r>
              <a:rPr lang="en-IN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'],</a:t>
            </a:r>
            <a:r>
              <a:rPr lang="en-IN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autopct</a:t>
            </a:r>
            <a:r>
              <a:rPr lang="en-IN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='%1.2f%%’)</a:t>
            </a:r>
          </a:p>
          <a:p>
            <a:pPr lvl="0"/>
            <a:endParaRPr lang="en-IN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r>
              <a:rPr lang="en-US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gbs</a:t>
            </a:r>
            <a:r>
              <a:rPr lang="en-US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</a:t>
            </a:r>
            <a:r>
              <a:rPr lang="en-US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data.groupby</a:t>
            </a:r>
            <a:r>
              <a:rPr lang="en-US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(by=["Education", "</a:t>
            </a:r>
            <a:r>
              <a:rPr lang="en-US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Loan_Status</a:t>
            </a:r>
            <a:r>
              <a:rPr lang="en-US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"]).size()</a:t>
            </a:r>
          </a:p>
          <a:p>
            <a:pPr lvl="0"/>
            <a:endParaRPr lang="en-US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r>
              <a:rPr lang="en-IN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plt.figure</a:t>
            </a:r>
            <a:r>
              <a:rPr lang="en-IN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(0)</a:t>
            </a:r>
          </a:p>
          <a:p>
            <a:pPr lvl="0"/>
            <a:r>
              <a:rPr lang="en-IN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plt.pie</a:t>
            </a:r>
            <a:r>
              <a:rPr lang="en-IN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([</a:t>
            </a:r>
            <a:r>
              <a:rPr lang="en-IN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gbs</a:t>
            </a:r>
            <a:r>
              <a:rPr lang="en-IN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[0],</a:t>
            </a:r>
            <a:r>
              <a:rPr lang="en-IN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gbs</a:t>
            </a:r>
            <a:r>
              <a:rPr lang="en-IN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[1]],</a:t>
            </a:r>
            <a:r>
              <a:rPr lang="en-IN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autopct</a:t>
            </a:r>
            <a:r>
              <a:rPr lang="en-IN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='%1.2f%%')</a:t>
            </a:r>
          </a:p>
          <a:p>
            <a:pPr lvl="0"/>
            <a:r>
              <a:rPr lang="en-IN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plt.xlabel</a:t>
            </a:r>
            <a:r>
              <a:rPr lang="en-IN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('Graduate')</a:t>
            </a:r>
          </a:p>
          <a:p>
            <a:pPr lvl="0"/>
            <a:r>
              <a:rPr lang="en-IN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plt.figure</a:t>
            </a:r>
            <a:r>
              <a:rPr lang="en-IN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(1)</a:t>
            </a:r>
          </a:p>
          <a:p>
            <a:pPr lvl="0"/>
            <a:r>
              <a:rPr lang="en-IN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plt.pie</a:t>
            </a:r>
            <a:r>
              <a:rPr lang="en-IN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([</a:t>
            </a:r>
            <a:r>
              <a:rPr lang="en-IN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gbs</a:t>
            </a:r>
            <a:r>
              <a:rPr lang="en-IN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[2],</a:t>
            </a:r>
            <a:r>
              <a:rPr lang="en-IN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gbs</a:t>
            </a:r>
            <a:r>
              <a:rPr lang="en-IN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[3]],</a:t>
            </a:r>
            <a:r>
              <a:rPr lang="en-IN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autopct</a:t>
            </a:r>
            <a:r>
              <a:rPr lang="en-IN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='%1.2f%%')</a:t>
            </a:r>
          </a:p>
          <a:p>
            <a:pPr lvl="0"/>
            <a:r>
              <a:rPr lang="en-IN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plt.xlabel</a:t>
            </a:r>
            <a:r>
              <a:rPr lang="en-IN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('Not Graduate’)</a:t>
            </a:r>
          </a:p>
          <a:p>
            <a:pPr lvl="0"/>
            <a:endParaRPr lang="en-IN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endParaRPr lang="en-IN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r>
              <a:rPr lang="en-IN" sz="24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Graduates have a higher rate of Loan Approval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E81BEA-07AC-4B63-807B-864057C80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4154372" cy="366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384F562-ADB3-441E-AAF6-E3C7F49CB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05" y="3337500"/>
            <a:ext cx="3158962" cy="335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5F5E145-1CE2-4447-89B2-A0D2982ED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827" y="3268925"/>
            <a:ext cx="3176637" cy="336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p13"/>
          <p:cNvSpPr/>
          <p:nvPr/>
        </p:nvSpPr>
        <p:spPr>
          <a:xfrm>
            <a:off x="0" y="0"/>
            <a:ext cx="4637005" cy="6858000"/>
          </a:xfrm>
          <a:custGeom>
            <a:avLst/>
            <a:gdLst/>
            <a:ahLst/>
            <a:cxnLst/>
            <a:rect l="l" t="t" r="r" b="b"/>
            <a:pathLst>
              <a:path w="4637005" h="6858000" extrusionOk="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/>
          </p:nvPr>
        </p:nvSpPr>
        <p:spPr>
          <a:xfrm>
            <a:off x="426883" y="193839"/>
            <a:ext cx="4295989" cy="424113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en-US" sz="4400" dirty="0"/>
              <a:t>Credit History and Loan Approval</a:t>
            </a:r>
            <a:endParaRPr sz="4400" dirty="0"/>
          </a:p>
        </p:txBody>
      </p:sp>
      <p:sp>
        <p:nvSpPr>
          <p:cNvPr id="245" name="Google Shape;245;p13"/>
          <p:cNvSpPr txBox="1"/>
          <p:nvPr/>
        </p:nvSpPr>
        <p:spPr>
          <a:xfrm>
            <a:off x="0" y="2521333"/>
            <a:ext cx="4637004" cy="433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plt.pie</a:t>
            </a:r>
            <a:r>
              <a:rPr lang="en-IN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IN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data.Credit_History.value_counts</a:t>
            </a:r>
            <a:r>
              <a:rPr lang="en-IN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(),labels=['</a:t>
            </a:r>
            <a:r>
              <a:rPr lang="en-IN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Yes','No','Unknown</a:t>
            </a:r>
            <a:r>
              <a:rPr lang="en-IN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'],</a:t>
            </a:r>
            <a:r>
              <a:rPr lang="en-IN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autopct</a:t>
            </a:r>
            <a:r>
              <a:rPr lang="en-IN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='%1.2f%%’)</a:t>
            </a:r>
          </a:p>
          <a:p>
            <a:pPr lvl="0"/>
            <a:endParaRPr lang="en-IN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r>
              <a:rPr lang="en-US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gbs</a:t>
            </a:r>
            <a:r>
              <a:rPr lang="en-US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</a:t>
            </a:r>
            <a:r>
              <a:rPr lang="en-US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data.groupby</a:t>
            </a:r>
            <a:r>
              <a:rPr lang="en-US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(by=["</a:t>
            </a:r>
            <a:r>
              <a:rPr lang="en-US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Credit_History</a:t>
            </a:r>
            <a:r>
              <a:rPr lang="en-US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", "</a:t>
            </a:r>
            <a:r>
              <a:rPr lang="en-US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Loan_Status</a:t>
            </a:r>
            <a:r>
              <a:rPr lang="en-US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"]).</a:t>
            </a:r>
            <a:r>
              <a:rPr lang="en-US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tolist</a:t>
            </a:r>
            <a:r>
              <a:rPr lang="en-US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().size()</a:t>
            </a:r>
          </a:p>
          <a:p>
            <a:pPr lvl="0"/>
            <a:endParaRPr lang="en-US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r>
              <a:rPr lang="en-US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plt.figure</a:t>
            </a:r>
            <a:r>
              <a:rPr lang="en-US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(0)</a:t>
            </a:r>
          </a:p>
          <a:p>
            <a:pPr lvl="0"/>
            <a:r>
              <a:rPr lang="en-US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plt.pie</a:t>
            </a:r>
            <a:r>
              <a:rPr lang="en-US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([</a:t>
            </a:r>
            <a:r>
              <a:rPr lang="en-US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gbs</a:t>
            </a:r>
            <a:r>
              <a:rPr lang="en-US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[1],</a:t>
            </a:r>
            <a:r>
              <a:rPr lang="en-US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gbs</a:t>
            </a:r>
            <a:r>
              <a:rPr lang="en-US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[0]],</a:t>
            </a:r>
            <a:r>
              <a:rPr lang="en-US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autopct</a:t>
            </a:r>
            <a:r>
              <a:rPr lang="en-US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='%1.2f%%')</a:t>
            </a:r>
          </a:p>
          <a:p>
            <a:pPr lvl="0"/>
            <a:r>
              <a:rPr lang="en-US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plt.xlabel</a:t>
            </a:r>
            <a:r>
              <a:rPr lang="en-US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('Good Credit History')</a:t>
            </a:r>
          </a:p>
          <a:p>
            <a:pPr lvl="0"/>
            <a:r>
              <a:rPr lang="en-US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plt.figure</a:t>
            </a:r>
            <a:r>
              <a:rPr lang="en-US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(1)</a:t>
            </a:r>
          </a:p>
          <a:p>
            <a:pPr lvl="0"/>
            <a:r>
              <a:rPr lang="en-US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plt.pie</a:t>
            </a:r>
            <a:r>
              <a:rPr lang="en-US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([</a:t>
            </a:r>
            <a:r>
              <a:rPr lang="en-US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gbs</a:t>
            </a:r>
            <a:r>
              <a:rPr lang="en-US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[3],</a:t>
            </a:r>
            <a:r>
              <a:rPr lang="en-US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gbs</a:t>
            </a:r>
            <a:r>
              <a:rPr lang="en-US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[2]],</a:t>
            </a:r>
            <a:r>
              <a:rPr lang="en-US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autopct</a:t>
            </a:r>
            <a:r>
              <a:rPr lang="en-US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='%1.2f%%')</a:t>
            </a:r>
          </a:p>
          <a:p>
            <a:pPr lvl="0"/>
            <a:r>
              <a:rPr lang="en-US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plt.xlabel</a:t>
            </a:r>
            <a:r>
              <a:rPr lang="en-US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('Bad Credit History’)</a:t>
            </a:r>
          </a:p>
          <a:p>
            <a:pPr lvl="0"/>
            <a:endParaRPr lang="en-US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r>
              <a:rPr lang="en-US" sz="24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Loan Approved 92% of the time for people with Good credit history</a:t>
            </a:r>
            <a:endParaRPr lang="en-US" sz="2800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endParaRPr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1A83102-5F73-4C06-A1D8-4EBE7FD22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836" y="16503"/>
            <a:ext cx="4078026" cy="359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6F1BB92-7913-4E81-97E2-169C14FC9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862" y="3565928"/>
            <a:ext cx="3101763" cy="328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95E9078-AC88-44AE-8084-41EFAFBC9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605" y="3565930"/>
            <a:ext cx="3101763" cy="328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Exploratory Analysis</a:t>
            </a:r>
            <a:endParaRPr/>
          </a:p>
        </p:txBody>
      </p:sp>
      <p:sp>
        <p:nvSpPr>
          <p:cNvPr id="329" name="Google Shape;329;p21"/>
          <p:cNvSpPr txBox="1">
            <a:spLocks noGrp="1"/>
          </p:cNvSpPr>
          <p:nvPr>
            <p:ph type="body" idx="1"/>
          </p:nvPr>
        </p:nvSpPr>
        <p:spPr>
          <a:xfrm>
            <a:off x="810000" y="240139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All three property areas have similar means and interquartile ranges.</a:t>
            </a:r>
          </a:p>
          <a:p>
            <a:pPr marL="342900" lv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However, we can see that urban properties have a much wider range.</a:t>
            </a:r>
          </a:p>
          <a:p>
            <a:pPr marL="342900" lvl="0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lv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Graduates make up the vast majority of applicants for loans.</a:t>
            </a:r>
          </a:p>
          <a:p>
            <a:pPr marL="342900" lv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IN" dirty="0"/>
              <a:t>Graduates also have a higher loan approval rate compared to non graduates</a:t>
            </a:r>
          </a:p>
          <a:p>
            <a:pPr marL="342900" lvl="0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IN" dirty="0"/>
          </a:p>
          <a:p>
            <a:pPr marL="342900" lv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IN" dirty="0"/>
              <a:t>Only 20% of applicants were given approval with a bad credit history</a:t>
            </a:r>
          </a:p>
          <a:p>
            <a:pPr marL="342900" lv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IN" dirty="0"/>
              <a:t>But, 92% of applicants were approved with a good credit history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4;p10">
            <a:extLst>
              <a:ext uri="{FF2B5EF4-FFF2-40B4-BE49-F238E27FC236}">
                <a16:creationId xmlns:a16="http://schemas.microsoft.com/office/drawing/2014/main" id="{D7B4AA21-4051-4B00-B4E6-AD1BDD062291}"/>
              </a:ext>
            </a:extLst>
          </p:cNvPr>
          <p:cNvSpPr/>
          <p:nvPr/>
        </p:nvSpPr>
        <p:spPr>
          <a:xfrm rot="-5400000">
            <a:off x="-40086" y="40084"/>
            <a:ext cx="6858002" cy="6777832"/>
          </a:xfrm>
          <a:custGeom>
            <a:avLst/>
            <a:gdLst/>
            <a:ahLst/>
            <a:cxnLst/>
            <a:rect l="l" t="t" r="r" b="b"/>
            <a:pathLst>
              <a:path w="6858002" h="6777832" extrusionOk="0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15;p10">
            <a:extLst>
              <a:ext uri="{FF2B5EF4-FFF2-40B4-BE49-F238E27FC236}">
                <a16:creationId xmlns:a16="http://schemas.microsoft.com/office/drawing/2014/main" id="{EF61A218-C811-471F-BBD8-0F32F7601A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7545" y="1023422"/>
            <a:ext cx="7149830" cy="496278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 sz="5400" b="1" dirty="0"/>
              <a:t>Correlation and Regression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938800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FFD3-F491-4989-9ECA-FC0F4293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47C1C-48D6-4D08-A129-43AE58DC0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7290" y="5703725"/>
            <a:ext cx="6155703" cy="97045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From the graph we can see that Loan Amount and Total Income are correlated with r=0.66</a:t>
            </a:r>
            <a:endParaRPr lang="en-I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BA6539F-4284-4C52-9A6D-7C89DD0E1A36}"/>
              </a:ext>
            </a:extLst>
          </p:cNvPr>
          <p:cNvSpPr txBox="1">
            <a:spLocks/>
          </p:cNvSpPr>
          <p:nvPr/>
        </p:nvSpPr>
        <p:spPr>
          <a:xfrm>
            <a:off x="4015970" y="544316"/>
            <a:ext cx="8260871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114300" indent="0">
              <a:buNone/>
            </a:pPr>
            <a:r>
              <a:rPr lang="en-US" b="1"/>
              <a:t>statistical</a:t>
            </a:r>
            <a:r>
              <a:rPr lang="en-US"/>
              <a:t> technique that can show whether and how strongly pairs of variables are related.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CED599-95A7-4490-A819-CB3BFC17F6D3}"/>
              </a:ext>
            </a:extLst>
          </p:cNvPr>
          <p:cNvSpPr/>
          <p:nvPr/>
        </p:nvSpPr>
        <p:spPr>
          <a:xfrm>
            <a:off x="0" y="1825939"/>
            <a:ext cx="5156310" cy="5032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F39960-D95A-414B-A6F0-A8C4A2063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402"/>
          <a:stretch/>
        </p:blipFill>
        <p:spPr>
          <a:xfrm>
            <a:off x="5448693" y="2169894"/>
            <a:ext cx="6081934" cy="843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3D207B-D8BB-4210-86E5-354D25837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291" y="3878625"/>
            <a:ext cx="6652439" cy="15827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08B02E7-5A67-4C40-A4C2-ABE26F8CD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0508"/>
            <a:ext cx="4911780" cy="468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39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CE4F-95BE-4AB4-B475-6CDF075A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94" y="305786"/>
            <a:ext cx="10571998" cy="970450"/>
          </a:xfrm>
        </p:spPr>
        <p:txBody>
          <a:bodyPr/>
          <a:lstStyle/>
          <a:p>
            <a:r>
              <a:rPr lang="en-IN" dirty="0"/>
              <a:t>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621A8-3316-4EF3-9806-58D6F76E8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9637" y="386499"/>
            <a:ext cx="3621899" cy="1520154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a statistical approach to find the relationship between variables</a:t>
            </a:r>
            <a:endParaRPr lang="en-IN" dirty="0"/>
          </a:p>
        </p:txBody>
      </p:sp>
      <p:sp>
        <p:nvSpPr>
          <p:cNvPr id="9" name="Google Shape;329;p21">
            <a:extLst>
              <a:ext uri="{FF2B5EF4-FFF2-40B4-BE49-F238E27FC236}">
                <a16:creationId xmlns:a16="http://schemas.microsoft.com/office/drawing/2014/main" id="{B1A1A4BB-FB26-4B3D-BB05-7931CBE645E5}"/>
              </a:ext>
            </a:extLst>
          </p:cNvPr>
          <p:cNvSpPr txBox="1">
            <a:spLocks/>
          </p:cNvSpPr>
          <p:nvPr/>
        </p:nvSpPr>
        <p:spPr>
          <a:xfrm>
            <a:off x="558491" y="2210586"/>
            <a:ext cx="6418603" cy="242512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In our problem, we are going to use Simple Linear Regression.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	Y=a + bx</a:t>
            </a:r>
          </a:p>
          <a:p>
            <a:pPr marL="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Plotting the regression curve between Loan Amount and Total Income.</a:t>
            </a:r>
          </a:p>
          <a:p>
            <a:pPr marL="342900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5A7364-D664-4D42-86B8-5FF25E875ED0}"/>
              </a:ext>
            </a:extLst>
          </p:cNvPr>
          <p:cNvSpPr/>
          <p:nvPr/>
        </p:nvSpPr>
        <p:spPr>
          <a:xfrm>
            <a:off x="7081536" y="0"/>
            <a:ext cx="5118662" cy="6833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F6C137C4-8819-4401-8721-058E2A911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536" y="3498524"/>
            <a:ext cx="5089204" cy="34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EF1BE0-5317-4830-8029-AA0AAFAF05A4}"/>
              </a:ext>
            </a:extLst>
          </p:cNvPr>
          <p:cNvCxnSpPr>
            <a:cxnSpLocks/>
          </p:cNvCxnSpPr>
          <p:nvPr/>
        </p:nvCxnSpPr>
        <p:spPr>
          <a:xfrm>
            <a:off x="7081536" y="3329200"/>
            <a:ext cx="51186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DADD6A4-02EF-46CB-A8CF-25CE73BD65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459"/>
          <a:stretch/>
        </p:blipFill>
        <p:spPr>
          <a:xfrm>
            <a:off x="385794" y="4291306"/>
            <a:ext cx="6591300" cy="712215"/>
          </a:xfrm>
          <a:prstGeom prst="rect">
            <a:avLst/>
          </a:prstGeom>
        </p:spPr>
      </p:pic>
      <p:sp>
        <p:nvSpPr>
          <p:cNvPr id="21" name="Google Shape;329;p21">
            <a:extLst>
              <a:ext uri="{FF2B5EF4-FFF2-40B4-BE49-F238E27FC236}">
                <a16:creationId xmlns:a16="http://schemas.microsoft.com/office/drawing/2014/main" id="{EA633BB7-6D6F-424A-9133-F628C7471CB2}"/>
              </a:ext>
            </a:extLst>
          </p:cNvPr>
          <p:cNvSpPr txBox="1">
            <a:spLocks/>
          </p:cNvSpPr>
          <p:nvPr/>
        </p:nvSpPr>
        <p:spPr>
          <a:xfrm>
            <a:off x="391006" y="4635713"/>
            <a:ext cx="6924494" cy="242512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Applying the formula, we get the coefficients to be: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a = -7.591214173554817e-16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b = 0.6626313083498345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24BDCB2-7205-4AF4-8DD9-538C48F9F95E}"/>
              </a:ext>
            </a:extLst>
          </p:cNvPr>
          <p:cNvGrpSpPr/>
          <p:nvPr/>
        </p:nvGrpSpPr>
        <p:grpSpPr>
          <a:xfrm>
            <a:off x="7851100" y="986358"/>
            <a:ext cx="3757155" cy="1994758"/>
            <a:chOff x="7921257" y="1979629"/>
            <a:chExt cx="3711419" cy="20865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542A95B-EA23-4FFB-BDA5-D8E468FB7465}"/>
                </a:ext>
              </a:extLst>
            </p:cNvPr>
            <p:cNvGrpSpPr/>
            <p:nvPr/>
          </p:nvGrpSpPr>
          <p:grpSpPr>
            <a:xfrm>
              <a:off x="7921257" y="1979629"/>
              <a:ext cx="3711419" cy="2086587"/>
              <a:chOff x="7743206" y="3938129"/>
              <a:chExt cx="4448794" cy="2919871"/>
            </a:xfrm>
          </p:grpSpPr>
          <p:pic>
            <p:nvPicPr>
              <p:cNvPr id="6148" name="Picture 4" descr="Image result for simple linear regression formula&quot;">
                <a:extLst>
                  <a:ext uri="{FF2B5EF4-FFF2-40B4-BE49-F238E27FC236}">
                    <a16:creationId xmlns:a16="http://schemas.microsoft.com/office/drawing/2014/main" id="{0B9A6BB4-87F2-43FB-BC17-4334B0812A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43206" y="3938129"/>
                <a:ext cx="4448794" cy="29198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46" name="Picture 2" descr="Image result for simple linear regression formula&quot;">
                <a:extLst>
                  <a:ext uri="{FF2B5EF4-FFF2-40B4-BE49-F238E27FC236}">
                    <a16:creationId xmlns:a16="http://schemas.microsoft.com/office/drawing/2014/main" id="{2650A1BB-D097-4BBC-8AC2-613400C3FA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84" t="47399" r="26835" b="31260"/>
              <a:stretch/>
            </p:blipFill>
            <p:spPr bwMode="auto">
              <a:xfrm>
                <a:off x="10045830" y="3938129"/>
                <a:ext cx="2048759" cy="378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9D29336-2D12-4CF3-93F0-B0311047B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24951" y="2478044"/>
              <a:ext cx="3607725" cy="1528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1428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14C24A-6535-44CA-876C-E6617C06A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30" y="2047337"/>
            <a:ext cx="4457750" cy="30966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14ED9D-7EFC-47C7-AB8E-B5C95CEF7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7337"/>
            <a:ext cx="4771818" cy="309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7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4;p10">
            <a:extLst>
              <a:ext uri="{FF2B5EF4-FFF2-40B4-BE49-F238E27FC236}">
                <a16:creationId xmlns:a16="http://schemas.microsoft.com/office/drawing/2014/main" id="{D7B4AA21-4051-4B00-B4E6-AD1BDD062291}"/>
              </a:ext>
            </a:extLst>
          </p:cNvPr>
          <p:cNvSpPr/>
          <p:nvPr/>
        </p:nvSpPr>
        <p:spPr>
          <a:xfrm rot="-5400000">
            <a:off x="-40086" y="40084"/>
            <a:ext cx="6858002" cy="6777832"/>
          </a:xfrm>
          <a:custGeom>
            <a:avLst/>
            <a:gdLst/>
            <a:ahLst/>
            <a:cxnLst/>
            <a:rect l="l" t="t" r="r" b="b"/>
            <a:pathLst>
              <a:path w="6858002" h="6777832" extrusionOk="0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15;p10">
            <a:extLst>
              <a:ext uri="{FF2B5EF4-FFF2-40B4-BE49-F238E27FC236}">
                <a16:creationId xmlns:a16="http://schemas.microsoft.com/office/drawing/2014/main" id="{EF61A218-C811-471F-BBD8-0F32F7601A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7545" y="947607"/>
            <a:ext cx="7149830" cy="496278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 sz="5400" dirty="0"/>
              <a:t>Hypothesis Testing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859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33c44c5d4_0_1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49" name="Google Shape;149;g633c44c5d4_0_17"/>
          <p:cNvSpPr txBox="1">
            <a:spLocks noGrp="1"/>
          </p:cNvSpPr>
          <p:nvPr>
            <p:ph type="body" idx="1"/>
          </p:nvPr>
        </p:nvSpPr>
        <p:spPr>
          <a:xfrm>
            <a:off x="818700" y="2222273"/>
            <a:ext cx="10554600" cy="4163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IN" dirty="0"/>
              <a:t>Cleaning the dataset</a:t>
            </a:r>
            <a:endParaRPr dirty="0"/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IN" dirty="0"/>
              <a:t>Analysing trend of Loan Amount drawn depending on Property</a:t>
            </a:r>
            <a:endParaRPr dirty="0"/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IN" dirty="0"/>
              <a:t>Analysing Loan Approval depending on Education</a:t>
            </a:r>
            <a:endParaRPr dirty="0"/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Analysing Loan Approval depending on Credit History</a:t>
            </a:r>
            <a:endParaRPr dirty="0"/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IN" dirty="0"/>
              <a:t>Normalizing data</a:t>
            </a:r>
            <a:endParaRPr dirty="0"/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IN" dirty="0"/>
              <a:t>Checking if data is normalized</a:t>
            </a:r>
            <a:endParaRPr dirty="0"/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IN" dirty="0"/>
              <a:t>Finding Correlation between variables</a:t>
            </a:r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IN" dirty="0"/>
              <a:t>Plotting a Simple Linear Regression between Income and Loan</a:t>
            </a:r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IN" dirty="0"/>
              <a:t>Hypothesis Testing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F883-5992-4444-8B1F-C411D479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3" y="387874"/>
            <a:ext cx="12565931" cy="886119"/>
          </a:xfrm>
        </p:spPr>
        <p:txBody>
          <a:bodyPr/>
          <a:lstStyle/>
          <a:p>
            <a:r>
              <a:rPr lang="en-IN" sz="3150" dirty="0"/>
              <a:t>H0 : Loan Amount and Co applicant Income are Independent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38CF4-1B5D-41E0-AF9C-9DDED02F6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8420" y="2288275"/>
            <a:ext cx="9126566" cy="70944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dirty="0"/>
              <a:t>Using Pearson's correlation test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277BB29-4C2B-4400-A25F-8C2C1590A277}"/>
              </a:ext>
            </a:extLst>
          </p:cNvPr>
          <p:cNvSpPr txBox="1">
            <a:spLocks/>
          </p:cNvSpPr>
          <p:nvPr/>
        </p:nvSpPr>
        <p:spPr>
          <a:xfrm>
            <a:off x="1068420" y="5099900"/>
            <a:ext cx="10161178" cy="144157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114300" indent="0">
              <a:buNone/>
            </a:pPr>
            <a:r>
              <a:rPr lang="en-US" dirty="0"/>
              <a:t>We find that the p-value &lt; 0.05, So we can reject the hypothesis.</a:t>
            </a:r>
          </a:p>
          <a:p>
            <a:pPr marL="114300" indent="0">
              <a:buFont typeface="Noto Sans Symbols"/>
              <a:buNone/>
            </a:pPr>
            <a:endParaRPr lang="en-IN" dirty="0"/>
          </a:p>
          <a:p>
            <a:pPr marL="114300" indent="0">
              <a:buFont typeface="Noto Sans Symbols"/>
              <a:buNone/>
            </a:pPr>
            <a:r>
              <a:rPr lang="en-IN" dirty="0"/>
              <a:t>Co applicant Income and Loan Amount are correlated</a:t>
            </a:r>
          </a:p>
          <a:p>
            <a:pPr marL="114300" indent="0">
              <a:buFont typeface="Noto Sans Symbols"/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1CC4C-09B0-4B55-9A1B-55825BC2D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312" y="2124075"/>
            <a:ext cx="64198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64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F883-5992-4444-8B1F-C411D479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405352"/>
            <a:ext cx="12022318" cy="886119"/>
          </a:xfrm>
        </p:spPr>
        <p:txBody>
          <a:bodyPr/>
          <a:lstStyle/>
          <a:p>
            <a:r>
              <a:rPr lang="en-IN" sz="3600" dirty="0"/>
              <a:t>H0 : Loan Amount and Loan Status are Independent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38CF4-1B5D-41E0-AF9C-9DDED02F6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8420" y="2288275"/>
            <a:ext cx="9126566" cy="70944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dirty="0"/>
              <a:t>Using Pearson's correlation test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277BB29-4C2B-4400-A25F-8C2C1590A277}"/>
              </a:ext>
            </a:extLst>
          </p:cNvPr>
          <p:cNvSpPr txBox="1">
            <a:spLocks/>
          </p:cNvSpPr>
          <p:nvPr/>
        </p:nvSpPr>
        <p:spPr>
          <a:xfrm>
            <a:off x="1068420" y="5099900"/>
            <a:ext cx="10161178" cy="144157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114300" indent="0">
              <a:buNone/>
            </a:pPr>
            <a:r>
              <a:rPr lang="en-US" dirty="0"/>
              <a:t>We find that the p-value &gt; 0.05, So we cannot reject the hypothesis.</a:t>
            </a:r>
          </a:p>
          <a:p>
            <a:pPr marL="114300" indent="0">
              <a:buFont typeface="Noto Sans Symbols"/>
              <a:buNone/>
            </a:pPr>
            <a:endParaRPr lang="en-IN" dirty="0"/>
          </a:p>
          <a:p>
            <a:pPr marL="114300" indent="0">
              <a:buFont typeface="Noto Sans Symbols"/>
              <a:buNone/>
            </a:pPr>
            <a:r>
              <a:rPr lang="en-IN" dirty="0"/>
              <a:t>Loan Status and Loan Amount are probably independent</a:t>
            </a:r>
          </a:p>
          <a:p>
            <a:pPr marL="114300" indent="0">
              <a:buFont typeface="Noto Sans Symbols"/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5CAE67-31ED-4CAA-9841-5AF9CE895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703" y="2171700"/>
            <a:ext cx="6229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87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F883-5992-4444-8B1F-C411D479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405352"/>
            <a:ext cx="12022318" cy="886119"/>
          </a:xfrm>
        </p:spPr>
        <p:txBody>
          <a:bodyPr/>
          <a:lstStyle/>
          <a:p>
            <a:r>
              <a:rPr lang="en-IN" sz="3600" dirty="0"/>
              <a:t>H0 : Credit History and Loan Status are Independent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38CF4-1B5D-41E0-AF9C-9DDED02F6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8420" y="2288275"/>
            <a:ext cx="9126566" cy="70944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dirty="0"/>
              <a:t>Using Pearson's correlation test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277BB29-4C2B-4400-A25F-8C2C1590A277}"/>
              </a:ext>
            </a:extLst>
          </p:cNvPr>
          <p:cNvSpPr txBox="1">
            <a:spLocks/>
          </p:cNvSpPr>
          <p:nvPr/>
        </p:nvSpPr>
        <p:spPr>
          <a:xfrm>
            <a:off x="1068420" y="5099900"/>
            <a:ext cx="10161178" cy="144157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114300" indent="0">
              <a:buNone/>
            </a:pPr>
            <a:r>
              <a:rPr lang="en-US" dirty="0"/>
              <a:t>We find that the p-value &lt;&lt; 0.05, So we cannot reject the hypothesis.</a:t>
            </a:r>
          </a:p>
          <a:p>
            <a:pPr marL="114300" indent="0">
              <a:buFont typeface="Noto Sans Symbols"/>
              <a:buNone/>
            </a:pPr>
            <a:endParaRPr lang="en-IN" dirty="0"/>
          </a:p>
          <a:p>
            <a:pPr marL="114300" indent="0">
              <a:buFont typeface="Noto Sans Symbols"/>
              <a:buNone/>
            </a:pPr>
            <a:r>
              <a:rPr lang="en-IN" dirty="0"/>
              <a:t>Credit History and Loan Status are dependent.</a:t>
            </a:r>
          </a:p>
          <a:p>
            <a:pPr marL="114300" indent="0">
              <a:buFont typeface="Noto Sans Symbols"/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8A929-1C43-4AE9-A9EB-6CA70884B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703" y="2288275"/>
            <a:ext cx="59055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08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600B-D0D7-4292-B92D-26386856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747E9-226E-462D-9A97-342C7325C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595" y="2476811"/>
            <a:ext cx="10554574" cy="363651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Loan Amount and Total Income are linearly dependent.			R=0.66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Applicant Income also forms a linear relationship with Loan Amount.		R=0.43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Co applicant Income also forms a linear relationship with Loan Amount.	R=0.20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Credit History affects Loan status.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Loan Status is independent of Loan Amount, so credibility does not correlate to loan taken.</a:t>
            </a:r>
          </a:p>
        </p:txBody>
      </p:sp>
    </p:spTree>
    <p:extLst>
      <p:ext uri="{BB962C8B-B14F-4D97-AF65-F5344CB8AC3E}">
        <p14:creationId xmlns:p14="http://schemas.microsoft.com/office/powerpoint/2010/main" val="2060765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CA9BAB-C785-43E9-8B9D-4C65A343909A}"/>
              </a:ext>
            </a:extLst>
          </p:cNvPr>
          <p:cNvSpPr/>
          <p:nvPr/>
        </p:nvSpPr>
        <p:spPr>
          <a:xfrm>
            <a:off x="2577126" y="2967335"/>
            <a:ext cx="7037747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217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dirty="0"/>
              <a:t>Title : Loan Prediction</a:t>
            </a:r>
            <a:endParaRPr dirty="0"/>
          </a:p>
          <a:p>
            <a:pPr marL="342900" lvl="0">
              <a:spcBef>
                <a:spcPts val="960"/>
              </a:spcBef>
              <a:buFont typeface="Courier New" panose="02070309020205020404" pitchFamily="49" charset="0"/>
              <a:buChar char="o"/>
            </a:pPr>
            <a:r>
              <a:rPr lang="en-US" dirty="0"/>
              <a:t>Source : </a:t>
            </a:r>
            <a:r>
              <a:rPr lang="en-IN" dirty="0">
                <a:hlinkClick r:id="rId3"/>
              </a:rPr>
              <a:t>https://datahack.analyticsvidhya.com/contest/practice-problem-loan-prediction-iii/</a:t>
            </a:r>
            <a:endParaRPr lang="en-IN" dirty="0"/>
          </a:p>
          <a:p>
            <a:pPr marL="342900" lvl="0">
              <a:spcBef>
                <a:spcPts val="960"/>
              </a:spcBef>
              <a:buFont typeface="Courier New" panose="02070309020205020404" pitchFamily="49" charset="0"/>
              <a:buChar char="o"/>
            </a:pPr>
            <a:r>
              <a:rPr lang="en-US" dirty="0"/>
              <a:t>Description : Analysing Loan Data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dirty="0"/>
              <a:t>No. of rows : 613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IN" dirty="0"/>
              <a:t>No. of variables : 6 Numerical, 6 Categorical</a:t>
            </a:r>
            <a:endParaRPr dirty="0"/>
          </a:p>
          <a:p>
            <a:pPr lvl="0" algn="l" rtl="0">
              <a:spcBef>
                <a:spcPts val="96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Variable Description</a:t>
            </a:r>
            <a:endParaRPr/>
          </a:p>
        </p:txBody>
      </p:sp>
      <p:sp>
        <p:nvSpPr>
          <p:cNvPr id="161" name="Google Shape;161;p3"/>
          <p:cNvSpPr txBox="1">
            <a:spLocks noGrp="1"/>
          </p:cNvSpPr>
          <p:nvPr>
            <p:ph type="body" idx="1"/>
          </p:nvPr>
        </p:nvSpPr>
        <p:spPr>
          <a:xfrm>
            <a:off x="810000" y="2232212"/>
            <a:ext cx="9162080" cy="444649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65"/>
              <a:buFont typeface="Courier New" panose="02070309020205020404" pitchFamily="49" charset="0"/>
              <a:buChar char="o"/>
            </a:pPr>
            <a:r>
              <a:rPr lang="en-US" sz="1665" dirty="0"/>
              <a:t>Gender - Male/Female						13 Null</a:t>
            </a:r>
            <a:endParaRPr lang="en-US" dirty="0"/>
          </a:p>
          <a:p>
            <a:pPr marL="342900" lvl="0">
              <a:lnSpc>
                <a:spcPct val="80000"/>
              </a:lnSpc>
              <a:spcBef>
                <a:spcPts val="933"/>
              </a:spcBef>
              <a:buSzPts val="1665"/>
              <a:buFont typeface="Courier New" panose="02070309020205020404" pitchFamily="49" charset="0"/>
              <a:buChar char="o"/>
            </a:pPr>
            <a:r>
              <a:rPr lang="en-US" dirty="0"/>
              <a:t>Married – Yes/No						3 Null</a:t>
            </a:r>
          </a:p>
          <a:p>
            <a:pPr marL="342900" lvl="0">
              <a:lnSpc>
                <a:spcPct val="80000"/>
              </a:lnSpc>
              <a:spcBef>
                <a:spcPts val="933"/>
              </a:spcBef>
              <a:buSzPts val="1665"/>
              <a:buFont typeface="Courier New" panose="02070309020205020404" pitchFamily="49" charset="0"/>
              <a:buChar char="o"/>
            </a:pPr>
            <a:r>
              <a:rPr lang="en-IN" sz="1665" dirty="0"/>
              <a:t>Dependents – Number of people dependent on Applicant		15 </a:t>
            </a:r>
            <a:r>
              <a:rPr lang="en-US" sz="1665" dirty="0"/>
              <a:t>Null</a:t>
            </a:r>
            <a:endParaRPr dirty="0"/>
          </a:p>
          <a:p>
            <a:pPr marL="342900" lvl="0">
              <a:lnSpc>
                <a:spcPct val="80000"/>
              </a:lnSpc>
              <a:spcBef>
                <a:spcPts val="933"/>
              </a:spcBef>
              <a:buSzPts val="1665"/>
              <a:buFont typeface="Courier New" panose="02070309020205020404" pitchFamily="49" charset="0"/>
              <a:buChar char="o"/>
            </a:pPr>
            <a:r>
              <a:rPr lang="en-IN" sz="1665" dirty="0"/>
              <a:t>Education – Graduate/Non-Graduate				0 </a:t>
            </a:r>
            <a:r>
              <a:rPr lang="en-US" sz="1665" dirty="0"/>
              <a:t>Null</a:t>
            </a:r>
            <a:endParaRPr dirty="0"/>
          </a:p>
          <a:p>
            <a:pPr marL="342900" lvl="0">
              <a:lnSpc>
                <a:spcPct val="80000"/>
              </a:lnSpc>
              <a:spcBef>
                <a:spcPts val="933"/>
              </a:spcBef>
              <a:buSzPts val="1665"/>
              <a:buFont typeface="Courier New" panose="02070309020205020404" pitchFamily="49" charset="0"/>
              <a:buChar char="o"/>
            </a:pPr>
            <a:r>
              <a:rPr lang="en-IN" sz="1665" dirty="0"/>
              <a:t>Self-Employed- Yes/No						32 </a:t>
            </a:r>
            <a:r>
              <a:rPr lang="en-US" sz="1665" dirty="0"/>
              <a:t>Null</a:t>
            </a:r>
            <a:endParaRPr lang="en-IN" sz="1665" dirty="0"/>
          </a:p>
          <a:p>
            <a:pPr marL="342900" lvl="0">
              <a:lnSpc>
                <a:spcPct val="80000"/>
              </a:lnSpc>
              <a:spcBef>
                <a:spcPts val="933"/>
              </a:spcBef>
              <a:buSzPts val="1665"/>
              <a:buFont typeface="Courier New" panose="02070309020205020404" pitchFamily="49" charset="0"/>
              <a:buChar char="o"/>
            </a:pPr>
            <a:r>
              <a:rPr lang="en-IN" sz="1665" dirty="0"/>
              <a:t>Applicant Income 						0 </a:t>
            </a:r>
            <a:r>
              <a:rPr lang="en-US" sz="1665" dirty="0"/>
              <a:t>Null</a:t>
            </a:r>
            <a:endParaRPr dirty="0"/>
          </a:p>
          <a:p>
            <a:pPr marL="342900" lvl="0">
              <a:lnSpc>
                <a:spcPct val="80000"/>
              </a:lnSpc>
              <a:spcBef>
                <a:spcPts val="933"/>
              </a:spcBef>
              <a:buSzPts val="1665"/>
              <a:buFont typeface="Courier New" panose="02070309020205020404" pitchFamily="49" charset="0"/>
              <a:buChar char="o"/>
            </a:pPr>
            <a:r>
              <a:rPr lang="en-IN" sz="1665" dirty="0"/>
              <a:t>Co applicant Income						0 </a:t>
            </a:r>
            <a:r>
              <a:rPr lang="en-US" sz="1665" dirty="0"/>
              <a:t>Null</a:t>
            </a:r>
            <a:endParaRPr dirty="0"/>
          </a:p>
          <a:p>
            <a:pPr marL="342900" lvl="0">
              <a:lnSpc>
                <a:spcPct val="80000"/>
              </a:lnSpc>
              <a:spcBef>
                <a:spcPts val="933"/>
              </a:spcBef>
              <a:buSzPts val="1665"/>
              <a:buFont typeface="Courier New" panose="02070309020205020404" pitchFamily="49" charset="0"/>
              <a:buChar char="o"/>
            </a:pPr>
            <a:r>
              <a:rPr lang="en-IN" sz="1665" dirty="0"/>
              <a:t>Loan Amount							22 </a:t>
            </a:r>
            <a:r>
              <a:rPr lang="en-US" sz="1665" dirty="0"/>
              <a:t>Null</a:t>
            </a:r>
            <a:endParaRPr lang="en-IN" sz="1665" dirty="0"/>
          </a:p>
          <a:p>
            <a:pPr marL="342900" lvl="0">
              <a:lnSpc>
                <a:spcPct val="80000"/>
              </a:lnSpc>
              <a:spcBef>
                <a:spcPts val="933"/>
              </a:spcBef>
              <a:buSzPts val="1665"/>
              <a:buFont typeface="Courier New" panose="02070309020205020404" pitchFamily="49" charset="0"/>
              <a:buChar char="o"/>
            </a:pPr>
            <a:r>
              <a:rPr lang="en-IN" sz="1665" dirty="0"/>
              <a:t>Loan Amount Term – Time to pay off loan				14 </a:t>
            </a:r>
            <a:r>
              <a:rPr lang="en-US" sz="1665" dirty="0"/>
              <a:t>Null</a:t>
            </a:r>
            <a:endParaRPr lang="en-IN" sz="1665" dirty="0"/>
          </a:p>
          <a:p>
            <a:pPr marL="342900" lvl="0">
              <a:lnSpc>
                <a:spcPct val="80000"/>
              </a:lnSpc>
              <a:spcBef>
                <a:spcPts val="933"/>
              </a:spcBef>
              <a:buSzPts val="1665"/>
              <a:buFont typeface="Courier New" panose="02070309020205020404" pitchFamily="49" charset="0"/>
              <a:buChar char="o"/>
            </a:pPr>
            <a:r>
              <a:rPr lang="en-IN" sz="1665" dirty="0"/>
              <a:t>Credit History – If they have paid previous loans			50 </a:t>
            </a:r>
            <a:r>
              <a:rPr lang="en-US" sz="1665" dirty="0"/>
              <a:t>Null</a:t>
            </a:r>
            <a:endParaRPr lang="en-IN" sz="1665" dirty="0"/>
          </a:p>
          <a:p>
            <a:pPr marL="342900" lvl="0">
              <a:lnSpc>
                <a:spcPct val="80000"/>
              </a:lnSpc>
              <a:spcBef>
                <a:spcPts val="933"/>
              </a:spcBef>
              <a:buSzPts val="1665"/>
              <a:buFont typeface="Courier New" panose="02070309020205020404" pitchFamily="49" charset="0"/>
              <a:buChar char="o"/>
            </a:pPr>
            <a:r>
              <a:rPr lang="en-IN" sz="1665" dirty="0"/>
              <a:t>Property Area – Urban/Semi-urban/rural				0 </a:t>
            </a:r>
            <a:r>
              <a:rPr lang="en-US" sz="1665" dirty="0"/>
              <a:t>Null</a:t>
            </a:r>
            <a:endParaRPr lang="en-IN" sz="1665" dirty="0"/>
          </a:p>
          <a:p>
            <a:pPr marL="342900" lvl="0">
              <a:lnSpc>
                <a:spcPct val="80000"/>
              </a:lnSpc>
              <a:spcBef>
                <a:spcPts val="933"/>
              </a:spcBef>
              <a:buSzPts val="1665"/>
              <a:buFont typeface="Courier New" panose="02070309020205020404" pitchFamily="49" charset="0"/>
              <a:buChar char="o"/>
            </a:pPr>
            <a:r>
              <a:rPr lang="en-IN" sz="1665" dirty="0"/>
              <a:t>Loan Status – Y/N						0 </a:t>
            </a:r>
            <a:r>
              <a:rPr lang="en-US" sz="1665" dirty="0"/>
              <a:t>Null</a:t>
            </a:r>
            <a:endParaRPr dirty="0"/>
          </a:p>
        </p:txBody>
      </p:sp>
      <p:sp>
        <p:nvSpPr>
          <p:cNvPr id="162" name="Google Shape;162;p3"/>
          <p:cNvSpPr txBox="1"/>
          <p:nvPr/>
        </p:nvSpPr>
        <p:spPr>
          <a:xfrm>
            <a:off x="9972080" y="4270793"/>
            <a:ext cx="35679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No. of columns: 12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5A2964-2E70-4C94-8408-9C22021AF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1352"/>
            <a:ext cx="12192000" cy="34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3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dirty="0"/>
              <a:t>Data Cleaning</a:t>
            </a:r>
            <a:endParaRPr dirty="0"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810000" y="2224726"/>
            <a:ext cx="10554574" cy="222472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lvl="0" algn="l" rtl="0">
              <a:spcBef>
                <a:spcPts val="96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IN" dirty="0"/>
              <a:t>Gender, Married, Credit_History Null values are replaced with ‘Unknown’</a:t>
            </a:r>
          </a:p>
          <a:p>
            <a:pPr lvl="0" algn="l" rtl="0">
              <a:spcBef>
                <a:spcPts val="96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IN" dirty="0"/>
              <a:t>Dependents, Self_Employed, Loan_Amount_Term null values are replaced with mode</a:t>
            </a:r>
          </a:p>
          <a:p>
            <a:pPr lvl="0" algn="l" rtl="0">
              <a:spcBef>
                <a:spcPts val="96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IN" dirty="0"/>
              <a:t>Loan Amount null values replaced with mean</a:t>
            </a:r>
          </a:p>
          <a:p>
            <a:pPr lvl="0" algn="l" rtl="0">
              <a:spcBef>
                <a:spcPts val="96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IN" dirty="0"/>
              <a:t>Remove column Loan_ID</a:t>
            </a:r>
          </a:p>
          <a:p>
            <a:pPr lvl="0" algn="l" rtl="0">
              <a:spcBef>
                <a:spcPts val="96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IN" dirty="0"/>
              <a:t>Changing categorical data in Loan Status to 1s and 0s</a:t>
            </a:r>
          </a:p>
          <a:p>
            <a:pPr lvl="0" algn="l" rtl="0">
              <a:spcBef>
                <a:spcPts val="96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IN" dirty="0"/>
              <a:t>Adding an additional variable – Total Income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2DE3C-3669-4092-9A0D-A439DF758915}"/>
              </a:ext>
            </a:extLst>
          </p:cNvPr>
          <p:cNvGrpSpPr/>
          <p:nvPr/>
        </p:nvGrpSpPr>
        <p:grpSpPr>
          <a:xfrm>
            <a:off x="-8714" y="4449452"/>
            <a:ext cx="12200713" cy="2408548"/>
            <a:chOff x="-8714" y="4449452"/>
            <a:chExt cx="12200713" cy="24085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029A2B-9299-4A89-A6E7-A11CBA4AE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5291438"/>
              <a:ext cx="12192000" cy="32843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C4F40D7-2516-4A22-BBB9-34C78564C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8714" y="4449452"/>
              <a:ext cx="12200713" cy="878831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F5C22A3-1AEE-4D26-A7E2-5AF3456F8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8714" y="5513915"/>
              <a:ext cx="12200713" cy="13440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357F09-D8E2-47D4-9BF0-1712C48E5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8" name="Google Shape;167;p4">
            <a:extLst>
              <a:ext uri="{FF2B5EF4-FFF2-40B4-BE49-F238E27FC236}">
                <a16:creationId xmlns:a16="http://schemas.microsoft.com/office/drawing/2014/main" id="{42925D09-7480-4DF3-B673-07623959A17C}"/>
              </a:ext>
            </a:extLst>
          </p:cNvPr>
          <p:cNvSpPr txBox="1">
            <a:spLocks/>
          </p:cNvSpPr>
          <p:nvPr/>
        </p:nvSpPr>
        <p:spPr>
          <a:xfrm>
            <a:off x="1" y="3059545"/>
            <a:ext cx="12192000" cy="73890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000"/>
            </a:pPr>
            <a:r>
              <a:rPr lang="en-US" sz="4400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29030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dirty="0"/>
              <a:t>Data Normalization and Standardization</a:t>
            </a:r>
            <a:endParaRPr dirty="0"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93341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960"/>
              </a:spcBef>
              <a:buFont typeface="Courier New" panose="02070309020205020404" pitchFamily="49" charset="0"/>
              <a:buChar char="o"/>
            </a:pPr>
            <a:r>
              <a:rPr lang="en-US" b="1" dirty="0"/>
              <a:t>Normalization</a:t>
            </a:r>
            <a:r>
              <a:rPr lang="en-US" dirty="0"/>
              <a:t> is the process of organizing a database to reduce redundancy and improve data integrity.</a:t>
            </a:r>
          </a:p>
          <a:p>
            <a:pPr>
              <a:spcBef>
                <a:spcPts val="960"/>
              </a:spcBef>
              <a:buFont typeface="Courier New" panose="02070309020205020404" pitchFamily="49" charset="0"/>
              <a:buChar char="o"/>
            </a:pPr>
            <a:r>
              <a:rPr lang="en-US" dirty="0"/>
              <a:t>The goal of </a:t>
            </a:r>
            <a:r>
              <a:rPr lang="en-US" b="1" dirty="0"/>
              <a:t>normalization</a:t>
            </a:r>
            <a:r>
              <a:rPr lang="en-US" dirty="0"/>
              <a:t> is to change the values of numeric columns in the dataset to a common scale, without distorting differences in the ranges of values.</a:t>
            </a:r>
          </a:p>
          <a:p>
            <a:pPr>
              <a:spcBef>
                <a:spcPts val="960"/>
              </a:spcBef>
              <a:buFont typeface="Courier New" panose="02070309020205020404" pitchFamily="49" charset="0"/>
              <a:buChar char="o"/>
            </a:pPr>
            <a:r>
              <a:rPr lang="en-US" b="1" dirty="0"/>
              <a:t>Data standardization</a:t>
            </a:r>
            <a:r>
              <a:rPr lang="en-US" dirty="0"/>
              <a:t> is this process of making sure that your </a:t>
            </a:r>
            <a:r>
              <a:rPr lang="en-US" b="1" dirty="0"/>
              <a:t>data</a:t>
            </a:r>
            <a:r>
              <a:rPr lang="en-US" dirty="0"/>
              <a:t> set can be compared to other </a:t>
            </a:r>
            <a:r>
              <a:rPr lang="en-US" b="1" dirty="0"/>
              <a:t>data</a:t>
            </a:r>
            <a:r>
              <a:rPr lang="en-US" dirty="0"/>
              <a:t> sets.</a:t>
            </a:r>
          </a:p>
          <a:p>
            <a:pPr>
              <a:spcBef>
                <a:spcPts val="960"/>
              </a:spcBef>
              <a:buFont typeface="Courier New" panose="02070309020205020404" pitchFamily="49" charset="0"/>
              <a:buChar char="o"/>
            </a:pPr>
            <a:r>
              <a:rPr lang="en-US" dirty="0"/>
              <a:t>In our data set we normalize Loan Amount and Total Income so that they can be compared with each other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AAEE72-65AB-4A58-A24A-3D3D1C39985D}"/>
              </a:ext>
            </a:extLst>
          </p:cNvPr>
          <p:cNvSpPr/>
          <p:nvPr/>
        </p:nvSpPr>
        <p:spPr>
          <a:xfrm>
            <a:off x="0" y="3845540"/>
            <a:ext cx="12192000" cy="3012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917B4-C180-45EA-900D-1996C719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Checking with Q-Q plot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01AE9E-BD67-4158-8A73-2C8FAAC49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347" y="4524866"/>
            <a:ext cx="3285530" cy="231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A499366-CB59-4692-AB69-5F3B0F312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22" y="4788815"/>
            <a:ext cx="3219276" cy="209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CDDDC38-E4A2-41D2-BBCE-98C4D845E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19" y="3869284"/>
            <a:ext cx="4415209" cy="301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DF97AF-FBC5-4F57-AD6A-B59C6226D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91610"/>
            <a:ext cx="12192000" cy="906769"/>
          </a:xfrm>
          <a:prstGeom prst="rect">
            <a:avLst/>
          </a:prstGeom>
        </p:spPr>
      </p:pic>
      <p:sp>
        <p:nvSpPr>
          <p:cNvPr id="12" name="Google Shape;187;p7">
            <a:extLst>
              <a:ext uri="{FF2B5EF4-FFF2-40B4-BE49-F238E27FC236}">
                <a16:creationId xmlns:a16="http://schemas.microsoft.com/office/drawing/2014/main" id="{5848FE62-063D-41DA-B192-350C54C857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2275" y="2522249"/>
            <a:ext cx="10554574" cy="129954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960"/>
              </a:spcBef>
              <a:buFont typeface="Courier New" panose="02070309020205020404" pitchFamily="49" charset="0"/>
              <a:buChar char="o"/>
            </a:pPr>
            <a:r>
              <a:rPr lang="en-US" dirty="0"/>
              <a:t>Log is applied to remove the right skewness of the graph</a:t>
            </a:r>
          </a:p>
        </p:txBody>
      </p:sp>
    </p:spTree>
    <p:extLst>
      <p:ext uri="{BB962C8B-B14F-4D97-AF65-F5344CB8AC3E}">
        <p14:creationId xmlns:p14="http://schemas.microsoft.com/office/powerpoint/2010/main" val="2930040412"/>
      </p:ext>
    </p:extLst>
  </p:cSld>
  <p:clrMapOvr>
    <a:masterClrMapping/>
  </p:clrMapOvr>
</p:sld>
</file>

<file path=ppt/theme/theme1.xml><?xml version="1.0" encoding="utf-8"?>
<a:theme xmlns:a="http://schemas.openxmlformats.org/drawingml/2006/main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1062</Words>
  <Application>Microsoft Office PowerPoint</Application>
  <PresentationFormat>Widescreen</PresentationFormat>
  <Paragraphs>129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Century Gothic</vt:lpstr>
      <vt:lpstr>Noto Sans Symbols</vt:lpstr>
      <vt:lpstr>Courier New</vt:lpstr>
      <vt:lpstr>Arial</vt:lpstr>
      <vt:lpstr>Quotable</vt:lpstr>
      <vt:lpstr>Quotable</vt:lpstr>
      <vt:lpstr>Loan Prediction </vt:lpstr>
      <vt:lpstr>Objectives</vt:lpstr>
      <vt:lpstr>Dataset</vt:lpstr>
      <vt:lpstr>Variable Description</vt:lpstr>
      <vt:lpstr>PowerPoint Presentation</vt:lpstr>
      <vt:lpstr>Data Cleaning</vt:lpstr>
      <vt:lpstr>PowerPoint Presentation</vt:lpstr>
      <vt:lpstr>Data Normalization and Standardization</vt:lpstr>
      <vt:lpstr>Checking with Q-Q plot</vt:lpstr>
      <vt:lpstr>Data Visualization</vt:lpstr>
      <vt:lpstr>Trends between Area and Loan taken</vt:lpstr>
      <vt:lpstr>Education and Loan Approval</vt:lpstr>
      <vt:lpstr>Credit History and Loan Approval</vt:lpstr>
      <vt:lpstr>Exploratory Analysis</vt:lpstr>
      <vt:lpstr>Correlation and Regression</vt:lpstr>
      <vt:lpstr>Correlation</vt:lpstr>
      <vt:lpstr>Regression</vt:lpstr>
      <vt:lpstr>PowerPoint Presentation</vt:lpstr>
      <vt:lpstr>Hypothesis Testing</vt:lpstr>
      <vt:lpstr>H0 : Loan Amount and Co applicant Income are Independent</vt:lpstr>
      <vt:lpstr>H0 : Loan Amount and Loan Status are Independent</vt:lpstr>
      <vt:lpstr>H0 : Credit History and Loan Status are Independent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Sales Analysis </dc:title>
  <dc:creator>Shashwath Kumar</dc:creator>
  <cp:lastModifiedBy>Shashwath Kumar</cp:lastModifiedBy>
  <cp:revision>37</cp:revision>
  <dcterms:created xsi:type="dcterms:W3CDTF">2019-11-17T17:29:23Z</dcterms:created>
  <dcterms:modified xsi:type="dcterms:W3CDTF">2019-11-25T17:19:04Z</dcterms:modified>
</cp:coreProperties>
</file>