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6" r:id="rId33"/>
    <p:sldId id="285" r:id="rId34"/>
    <p:sldId id="288" r:id="rId35"/>
    <p:sldId id="289" r:id="rId36"/>
    <p:sldId id="290" r:id="rId37"/>
    <p:sldId id="291" r:id="rId38"/>
  </p:sldIdLst>
  <p:sldSz cx="12192000" cy="6858000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fPTpHCqkFpb3J5l8nudwYkCu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wath Kumar" userId="8284397350979e80" providerId="LiveId" clId="{D8D05905-9D34-40F5-A0D0-D6D05F867495}"/>
    <pc:docChg chg="undo custSel modSld">
      <pc:chgData name="Shashwath Kumar" userId="8284397350979e80" providerId="LiveId" clId="{D8D05905-9D34-40F5-A0D0-D6D05F867495}" dt="2019-10-20T17:34:40.877" v="20" actId="113"/>
      <pc:docMkLst>
        <pc:docMk/>
      </pc:docMkLst>
      <pc:sldChg chg="modSp">
        <pc:chgData name="Shashwath Kumar" userId="8284397350979e80" providerId="LiveId" clId="{D8D05905-9D34-40F5-A0D0-D6D05F867495}" dt="2019-10-20T17:30:14.769" v="2" actId="12"/>
        <pc:sldMkLst>
          <pc:docMk/>
          <pc:sldMk cId="0" sldId="257"/>
        </pc:sldMkLst>
        <pc:spChg chg="mod">
          <ac:chgData name="Shashwath Kumar" userId="8284397350979e80" providerId="LiveId" clId="{D8D05905-9D34-40F5-A0D0-D6D05F867495}" dt="2019-10-20T17:30:14.769" v="2" actId="12"/>
          <ac:spMkLst>
            <pc:docMk/>
            <pc:sldMk cId="0" sldId="257"/>
            <ac:spMk id="149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0:26.071" v="3" actId="12"/>
        <pc:sldMkLst>
          <pc:docMk/>
          <pc:sldMk cId="0" sldId="258"/>
        </pc:sldMkLst>
        <pc:spChg chg="mod">
          <ac:chgData name="Shashwath Kumar" userId="8284397350979e80" providerId="LiveId" clId="{D8D05905-9D34-40F5-A0D0-D6D05F867495}" dt="2019-10-20T17:30:26.071" v="3" actId="12"/>
          <ac:spMkLst>
            <pc:docMk/>
            <pc:sldMk cId="0" sldId="258"/>
            <ac:spMk id="155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0:30.378" v="4" actId="12"/>
        <pc:sldMkLst>
          <pc:docMk/>
          <pc:sldMk cId="0" sldId="259"/>
        </pc:sldMkLst>
        <pc:spChg chg="mod">
          <ac:chgData name="Shashwath Kumar" userId="8284397350979e80" providerId="LiveId" clId="{D8D05905-9D34-40F5-A0D0-D6D05F867495}" dt="2019-10-20T17:30:30.378" v="4" actId="12"/>
          <ac:spMkLst>
            <pc:docMk/>
            <pc:sldMk cId="0" sldId="259"/>
            <ac:spMk id="161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0:34.067" v="5" actId="12"/>
        <pc:sldMkLst>
          <pc:docMk/>
          <pc:sldMk cId="0" sldId="260"/>
        </pc:sldMkLst>
        <pc:spChg chg="mod">
          <ac:chgData name="Shashwath Kumar" userId="8284397350979e80" providerId="LiveId" clId="{D8D05905-9D34-40F5-A0D0-D6D05F867495}" dt="2019-10-20T17:30:34.067" v="5" actId="12"/>
          <ac:spMkLst>
            <pc:docMk/>
            <pc:sldMk cId="0" sldId="260"/>
            <ac:spMk id="168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0:40.602" v="6" actId="12"/>
        <pc:sldMkLst>
          <pc:docMk/>
          <pc:sldMk cId="0" sldId="261"/>
        </pc:sldMkLst>
        <pc:spChg chg="mod">
          <ac:chgData name="Shashwath Kumar" userId="8284397350979e80" providerId="LiveId" clId="{D8D05905-9D34-40F5-A0D0-D6D05F867495}" dt="2019-10-20T17:30:40.602" v="6" actId="12"/>
          <ac:spMkLst>
            <pc:docMk/>
            <pc:sldMk cId="0" sldId="261"/>
            <ac:spMk id="174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0:47.758" v="7" actId="12"/>
        <pc:sldMkLst>
          <pc:docMk/>
          <pc:sldMk cId="0" sldId="262"/>
        </pc:sldMkLst>
        <pc:spChg chg="mod">
          <ac:chgData name="Shashwath Kumar" userId="8284397350979e80" providerId="LiveId" clId="{D8D05905-9D34-40F5-A0D0-D6D05F867495}" dt="2019-10-20T17:30:47.758" v="7" actId="12"/>
          <ac:spMkLst>
            <pc:docMk/>
            <pc:sldMk cId="0" sldId="262"/>
            <ac:spMk id="180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0:56.121" v="8" actId="12"/>
        <pc:sldMkLst>
          <pc:docMk/>
          <pc:sldMk cId="0" sldId="266"/>
        </pc:sldMkLst>
        <pc:spChg chg="mod">
          <ac:chgData name="Shashwath Kumar" userId="8284397350979e80" providerId="LiveId" clId="{D8D05905-9D34-40F5-A0D0-D6D05F867495}" dt="2019-10-20T17:30:56.121" v="8" actId="12"/>
          <ac:spMkLst>
            <pc:docMk/>
            <pc:sldMk cId="0" sldId="266"/>
            <ac:spMk id="207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2:10.093" v="13" actId="14100"/>
        <pc:sldMkLst>
          <pc:docMk/>
          <pc:sldMk cId="0" sldId="268"/>
        </pc:sldMkLst>
        <pc:picChg chg="mod">
          <ac:chgData name="Shashwath Kumar" userId="8284397350979e80" providerId="LiveId" clId="{D8D05905-9D34-40F5-A0D0-D6D05F867495}" dt="2019-10-20T17:32:10.093" v="13" actId="14100"/>
          <ac:picMkLst>
            <pc:docMk/>
            <pc:sldMk cId="0" sldId="268"/>
            <ac:picMk id="224" creationId="{00000000-0000-0000-0000-000000000000}"/>
          </ac:picMkLst>
        </pc:picChg>
      </pc:sldChg>
      <pc:sldChg chg="modSp">
        <pc:chgData name="Shashwath Kumar" userId="8284397350979e80" providerId="LiveId" clId="{D8D05905-9D34-40F5-A0D0-D6D05F867495}" dt="2019-10-20T17:32:19.914" v="14" actId="14100"/>
        <pc:sldMkLst>
          <pc:docMk/>
          <pc:sldMk cId="0" sldId="269"/>
        </pc:sldMkLst>
        <pc:picChg chg="mod">
          <ac:chgData name="Shashwath Kumar" userId="8284397350979e80" providerId="LiveId" clId="{D8D05905-9D34-40F5-A0D0-D6D05F867495}" dt="2019-10-20T17:32:19.914" v="14" actId="14100"/>
          <ac:picMkLst>
            <pc:docMk/>
            <pc:sldMk cId="0" sldId="269"/>
            <ac:picMk id="234" creationId="{00000000-0000-0000-0000-000000000000}"/>
          </ac:picMkLst>
        </pc:picChg>
      </pc:sldChg>
      <pc:sldChg chg="modSp">
        <pc:chgData name="Shashwath Kumar" userId="8284397350979e80" providerId="LiveId" clId="{D8D05905-9D34-40F5-A0D0-D6D05F867495}" dt="2019-10-20T17:33:07.869" v="16" actId="1076"/>
        <pc:sldMkLst>
          <pc:docMk/>
          <pc:sldMk cId="0" sldId="271"/>
        </pc:sldMkLst>
        <pc:spChg chg="mod">
          <ac:chgData name="Shashwath Kumar" userId="8284397350979e80" providerId="LiveId" clId="{D8D05905-9D34-40F5-A0D0-D6D05F867495}" dt="2019-10-20T17:33:07.869" v="16" actId="1076"/>
          <ac:spMkLst>
            <pc:docMk/>
            <pc:sldMk cId="0" sldId="271"/>
            <ac:spMk id="252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4:40.877" v="20" actId="113"/>
        <pc:sldMkLst>
          <pc:docMk/>
          <pc:sldMk cId="0" sldId="274"/>
        </pc:sldMkLst>
        <pc:spChg chg="mod">
          <ac:chgData name="Shashwath Kumar" userId="8284397350979e80" providerId="LiveId" clId="{D8D05905-9D34-40F5-A0D0-D6D05F867495}" dt="2019-10-20T17:34:40.877" v="20" actId="113"/>
          <ac:spMkLst>
            <pc:docMk/>
            <pc:sldMk cId="0" sldId="274"/>
            <ac:spMk id="283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4:36.874" v="19" actId="113"/>
        <pc:sldMkLst>
          <pc:docMk/>
          <pc:sldMk cId="0" sldId="275"/>
        </pc:sldMkLst>
        <pc:spChg chg="mod">
          <ac:chgData name="Shashwath Kumar" userId="8284397350979e80" providerId="LiveId" clId="{D8D05905-9D34-40F5-A0D0-D6D05F867495}" dt="2019-10-20T17:34:36.874" v="19" actId="113"/>
          <ac:spMkLst>
            <pc:docMk/>
            <pc:sldMk cId="0" sldId="275"/>
            <ac:spMk id="295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4:21.242" v="17" actId="113"/>
        <pc:sldMkLst>
          <pc:docMk/>
          <pc:sldMk cId="0" sldId="276"/>
        </pc:sldMkLst>
        <pc:spChg chg="mod">
          <ac:chgData name="Shashwath Kumar" userId="8284397350979e80" providerId="LiveId" clId="{D8D05905-9D34-40F5-A0D0-D6D05F867495}" dt="2019-10-20T17:34:21.242" v="17" actId="113"/>
          <ac:spMkLst>
            <pc:docMk/>
            <pc:sldMk cId="0" sldId="276"/>
            <ac:spMk id="307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4:29.861" v="18" actId="113"/>
        <pc:sldMkLst>
          <pc:docMk/>
          <pc:sldMk cId="0" sldId="277"/>
        </pc:sldMkLst>
        <pc:spChg chg="mod">
          <ac:chgData name="Shashwath Kumar" userId="8284397350979e80" providerId="LiveId" clId="{D8D05905-9D34-40F5-A0D0-D6D05F867495}" dt="2019-10-20T17:34:29.861" v="18" actId="113"/>
          <ac:spMkLst>
            <pc:docMk/>
            <pc:sldMk cId="0" sldId="277"/>
            <ac:spMk id="319" creationId="{00000000-0000-0000-0000-000000000000}"/>
          </ac:spMkLst>
        </pc:spChg>
      </pc:sldChg>
      <pc:sldChg chg="modSp">
        <pc:chgData name="Shashwath Kumar" userId="8284397350979e80" providerId="LiveId" clId="{D8D05905-9D34-40F5-A0D0-D6D05F867495}" dt="2019-10-20T17:31:10.989" v="9" actId="12"/>
        <pc:sldMkLst>
          <pc:docMk/>
          <pc:sldMk cId="0" sldId="278"/>
        </pc:sldMkLst>
        <pc:spChg chg="mod">
          <ac:chgData name="Shashwath Kumar" userId="8284397350979e80" providerId="LiveId" clId="{D8D05905-9D34-40F5-A0D0-D6D05F867495}" dt="2019-10-20T17:31:10.989" v="9" actId="12"/>
          <ac:spMkLst>
            <pc:docMk/>
            <pc:sldMk cId="0" sldId="278"/>
            <ac:spMk id="3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33c44c5d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33c44c5d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3c44c5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3c44c5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3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0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shaheedq/video-games-sales-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6510277_Empirical_Analysis_on_Sales_of_Video_Games_A_Data_Mining_Approa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Video Game Sales Analysis	</a:t>
            </a:r>
            <a:endParaRPr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Batch no: 18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Shashwath Kumar   -   PES2201800623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Keshav Shivkumar   -   PES2201800168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en-US" sz="3200"/>
              <a:t>Results</a:t>
            </a:r>
            <a:endParaRPr/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The accuracy, recall and precision of the data were gathered by based on four machine learning algorithms : 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Naïve Bayes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Decision Tree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k-NN 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Random Forest. </a:t>
            </a:r>
            <a:endParaRPr sz="1800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137" y="3098938"/>
            <a:ext cx="49434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Data Pre-processing</a:t>
            </a:r>
            <a:endParaRPr/>
          </a:p>
        </p:txBody>
      </p:sp>
      <p:sp>
        <p:nvSpPr>
          <p:cNvPr id="207" name="Google Shape;207;p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Removed rank,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vgchartz</a:t>
            </a:r>
            <a:r>
              <a:rPr lang="en-US" dirty="0"/>
              <a:t> score, last update, </a:t>
            </a:r>
            <a:r>
              <a:rPr lang="en-US" dirty="0" err="1"/>
              <a:t>basename</a:t>
            </a:r>
            <a:r>
              <a:rPr lang="en-US" dirty="0"/>
              <a:t> from columns, user score. 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If Sales have N/A remove the row.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Reduced to close to 5000 rows.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-40086" y="40084"/>
            <a:ext cx="6858002" cy="6777832"/>
          </a:xfrm>
          <a:custGeom>
            <a:avLst/>
            <a:gdLst/>
            <a:ahLst/>
            <a:cxnLst/>
            <a:rect l="l" t="t" r="r" b="b"/>
            <a:pathLst>
              <a:path w="6858002" h="6777832" extrusionOk="0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dirty="0"/>
              <a:t>Data exploration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Trends of all Genres by Year</a:t>
            </a:r>
            <a:endParaRPr/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1938" y="-3175"/>
            <a:ext cx="7031217" cy="6844636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5" name="Google Shape;225;p11"/>
          <p:cNvSpPr txBox="1"/>
          <p:nvPr/>
        </p:nvSpPr>
        <p:spPr>
          <a:xfrm>
            <a:off x="447100" y="4478250"/>
            <a:ext cx="3742800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ggplot(q1, aes(x = factor(Year), y = n, colour=Genre, group=Genre)) + geom_line()+ggtitle("Trend of Genre by Year")+theme(axis.text.x = element_text(angle = 90,hjust = 1))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2"/>
          <p:cNvSpPr txBox="1"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Trends of Top 3 Genres</a:t>
            </a:r>
            <a:endParaRPr/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8917" y="16430"/>
            <a:ext cx="6997710" cy="6841569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5" name="Google Shape;235;p12"/>
          <p:cNvSpPr txBox="1"/>
          <p:nvPr/>
        </p:nvSpPr>
        <p:spPr>
          <a:xfrm>
            <a:off x="739150" y="4270350"/>
            <a:ext cx="31587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ggplot(q1main, aes(x = factor(Year), y = n, colour=Genre, group=Genre)) + geom_line()+ggtitle("Trend of Genre by Year")+theme(axis.text.x = element_text(angle = 90,hjust = 1))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Trend of Platform by Year</a:t>
            </a:r>
            <a:endParaRPr sz="4400"/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8917" y="16430"/>
            <a:ext cx="6841569" cy="6841569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5" name="Google Shape;245;p13"/>
          <p:cNvSpPr txBox="1"/>
          <p:nvPr/>
        </p:nvSpPr>
        <p:spPr>
          <a:xfrm>
            <a:off x="413350" y="4434975"/>
            <a:ext cx="38103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ggplot(q2, aes(x = factor(Year), y = n, colour=Platform, group=Platform)) + geom_line()+ggtitle("Trend of Platform by Year")+theme(axis.text.x = element_text(angle = 90,hjust = 1))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596389" y="220950"/>
            <a:ext cx="3444300" cy="424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PlayStation platforms</a:t>
            </a:r>
            <a:endParaRPr/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3950" y="16431"/>
            <a:ext cx="6806536" cy="6806536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14"/>
          <p:cNvSpPr txBox="1"/>
          <p:nvPr/>
        </p:nvSpPr>
        <p:spPr>
          <a:xfrm>
            <a:off x="281250" y="2812425"/>
            <a:ext cx="4023900" cy="71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q3_ps&lt;-q2[q2$Platform=="PS" | q2$Platform=="PS2" | q2$Platform=="PS3"| q2$Platform=="PS4",]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ggplot(q3_ps, aes(x = factor(Year), y = n, colour=Platform, group=Platform)) + geom_line()+ggtitle("Trend of 'PS' Platform by Year")+theme(axis.text.x = element_text(angle = 90,hjust = 1))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15"/>
          <p:cNvSpPr txBox="1">
            <a:spLocks noGrp="1"/>
          </p:cNvSpPr>
          <p:nvPr>
            <p:ph type="title"/>
          </p:nvPr>
        </p:nvSpPr>
        <p:spPr>
          <a:xfrm>
            <a:off x="596389" y="264200"/>
            <a:ext cx="3444300" cy="424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XBOX Platform</a:t>
            </a:r>
            <a:endParaRPr/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8916" y="16431"/>
            <a:ext cx="6841570" cy="6841570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5" name="Google Shape;265;p15"/>
          <p:cNvSpPr txBox="1"/>
          <p:nvPr/>
        </p:nvSpPr>
        <p:spPr>
          <a:xfrm>
            <a:off x="346150" y="2704250"/>
            <a:ext cx="40023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q4_xb&lt;-q2[q2$Platform=="XB" | q2$Platform=="X360" | q2$Platform=="XOne",]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ggplot(q4_xb, aes(x = factor(Year), y = n, colour=Platform, group=Platform)) + geom_line()+ggtitle("Trend of 'Xbox' Platform by Year")+theme(axis.text.x = element_text(angle = 90,hjust = 1))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0" y="0"/>
            <a:ext cx="4637005" cy="6858000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596389" y="329100"/>
            <a:ext cx="3444300" cy="424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PlayStation vs XBox</a:t>
            </a:r>
            <a:endParaRPr/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8917" y="16430"/>
            <a:ext cx="6841569" cy="6841569"/>
          </a:xfrm>
          <a:prstGeom prst="roundRect">
            <a:avLst>
              <a:gd name="adj" fmla="val 387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5" name="Google Shape;275;p16"/>
          <p:cNvSpPr txBox="1"/>
          <p:nvPr/>
        </p:nvSpPr>
        <p:spPr>
          <a:xfrm>
            <a:off x="237975" y="2401375"/>
            <a:ext cx="40671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q5_mix&lt;-q2[q2$Platform=="XB" | q2$Platform=="X360"| q2$Platform=="XOne" | q2$Platform=="PS"|q2$Platform=="PS2" | q2$Platform=="PS3" | q2$Platform=="PS4" ,]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ggplot(q5_mix, aes(x = factor(Year), y = n, colour=Platform, group=Platform)) + geom_line()+ggtitle(" The competition between SONY and Microsoft")+theme(axis.text.x = element_text(angle = 90,hjust = 1))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-3175"/>
            <a:ext cx="12192005" cy="334700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7"/>
          <p:cNvSpPr txBox="1">
            <a:spLocks noGrp="1"/>
          </p:cNvSpPr>
          <p:nvPr>
            <p:ph type="title"/>
          </p:nvPr>
        </p:nvSpPr>
        <p:spPr>
          <a:xfrm>
            <a:off x="507750" y="413113"/>
            <a:ext cx="3740400" cy="1961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NA Sales by Genre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0" y="2682625"/>
            <a:ext cx="12188952" cy="4177609"/>
          </a:xfrm>
          <a:custGeom>
            <a:avLst/>
            <a:gdLst/>
            <a:ahLst/>
            <a:cxnLst/>
            <a:rect l="l" t="t" r="r" b="b"/>
            <a:pathLst>
              <a:path w="12188952" h="1961319" extrusionOk="0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8951" y="3343822"/>
            <a:ext cx="3438000" cy="938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 and Shooter are the most popular genres in NA</a:t>
            </a:r>
            <a:endParaRPr b="1" dirty="0"/>
          </a:p>
        </p:txBody>
      </p:sp>
      <p:sp>
        <p:nvSpPr>
          <p:cNvPr id="284" name="Google Shape;284;p17"/>
          <p:cNvSpPr/>
          <p:nvPr/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Google Shape;286;p17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1806" b="11528"/>
          <a:stretch/>
        </p:blipFill>
        <p:spPr>
          <a:xfrm>
            <a:off x="5612118" y="1255829"/>
            <a:ext cx="5630440" cy="431663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7"/>
          <p:cNvSpPr txBox="1"/>
          <p:nvPr/>
        </p:nvSpPr>
        <p:spPr>
          <a:xfrm>
            <a:off x="546000" y="4490175"/>
            <a:ext cx="36639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ggplot(data = sum_sale, mapping = aes(x = 'Content', y = NA_Sales.sum, fill = Genre )) + geom_bar(stat = 'identity', position = 'stack', width = 1)+ coord_polar(theta ="y") + ggtitle("Pie chart for NA_Sales")+ theme(axis.text = element_blank())+ scale_fill_discrete(labels =labelNA)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3c44c5d4_0_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49" name="Google Shape;149;g633c44c5d4_0_17"/>
          <p:cNvSpPr txBox="1">
            <a:spLocks noGrp="1"/>
          </p:cNvSpPr>
          <p:nvPr>
            <p:ph type="body" idx="1"/>
          </p:nvPr>
        </p:nvSpPr>
        <p:spPr>
          <a:xfrm>
            <a:off x="818700" y="2222273"/>
            <a:ext cx="10554600" cy="416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Analyzing Genre trends by year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Analyzing Platform trends by year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Trend of PS platforms over the years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Trend of </a:t>
            </a:r>
            <a:r>
              <a:rPr lang="en-US" dirty="0" err="1"/>
              <a:t>XBox</a:t>
            </a:r>
            <a:r>
              <a:rPr lang="en-US" dirty="0"/>
              <a:t> platforms over the years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Competition between Microsoft and SONY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Sales in North America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Sales in Eurasia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Sales in Japan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Sales in Other countries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Deducing the factors that affect number of game sales</a:t>
            </a:r>
            <a:endParaRPr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Predicting game sales using the different factors in every region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/>
          <p:nvPr/>
        </p:nvSpPr>
        <p:spPr>
          <a:xfrm>
            <a:off x="0" y="-3175"/>
            <a:ext cx="12192005" cy="315227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591850" y="-3175"/>
            <a:ext cx="3647700" cy="2195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PAL Sales by Genre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0" y="2314850"/>
            <a:ext cx="12188952" cy="4545357"/>
          </a:xfrm>
          <a:custGeom>
            <a:avLst/>
            <a:gdLst/>
            <a:ahLst/>
            <a:cxnLst/>
            <a:rect l="l" t="t" r="r" b="b"/>
            <a:pathLst>
              <a:path w="12188952" h="1961319" extrusionOk="0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18"/>
          <p:cNvSpPr txBox="1">
            <a:spLocks noGrp="1"/>
          </p:cNvSpPr>
          <p:nvPr>
            <p:ph type="body" idx="1"/>
          </p:nvPr>
        </p:nvSpPr>
        <p:spPr>
          <a:xfrm>
            <a:off x="591848" y="2929861"/>
            <a:ext cx="3647700" cy="1396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 and Shooters are the most popular genres in Eurasia</a:t>
            </a:r>
            <a:endParaRPr b="1" dirty="0"/>
          </a:p>
        </p:txBody>
      </p:sp>
      <p:sp>
        <p:nvSpPr>
          <p:cNvPr id="296" name="Google Shape;296;p18"/>
          <p:cNvSpPr/>
          <p:nvPr/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p18"/>
          <p:cNvPicPr preferRelativeResize="0"/>
          <p:nvPr/>
        </p:nvPicPr>
        <p:blipFill rotWithShape="1">
          <a:blip r:embed="rId4">
            <a:alphaModFix/>
          </a:blip>
          <a:srcRect t="12223" b="10139"/>
          <a:stretch/>
        </p:blipFill>
        <p:spPr>
          <a:xfrm>
            <a:off x="5641500" y="1251276"/>
            <a:ext cx="5571677" cy="432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8"/>
          <p:cNvSpPr txBox="1"/>
          <p:nvPr/>
        </p:nvSpPr>
        <p:spPr>
          <a:xfrm>
            <a:off x="328000" y="4122650"/>
            <a:ext cx="41754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ggplot(data = sum_sale, mapping = aes(x = 'Content', y = PAL_Sales.sum, fill = Genre )) + geom_bar(stat = 'identity', position = 'stack', width = 1)+ coord_polar(theta ="y") + ggtitle("Pie chart for PAL_Sales")+ theme(axis.text = element_blank())+ scale_fill_discrete(labels =labelPAL)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216350" y="292950"/>
            <a:ext cx="4045500" cy="249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Japan Sales by Genre</a:t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0" y="2790750"/>
            <a:ext cx="12188952" cy="4064834"/>
          </a:xfrm>
          <a:custGeom>
            <a:avLst/>
            <a:gdLst/>
            <a:ahLst/>
            <a:cxnLst/>
            <a:rect l="l" t="t" r="r" b="b"/>
            <a:pathLst>
              <a:path w="12188952" h="1961319" extrusionOk="0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1"/>
          </p:nvPr>
        </p:nvSpPr>
        <p:spPr>
          <a:xfrm>
            <a:off x="723476" y="3485222"/>
            <a:ext cx="3211500" cy="78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 and Role-Playing games are the most popular</a:t>
            </a:r>
            <a:endParaRPr b="1" dirty="0"/>
          </a:p>
        </p:txBody>
      </p:sp>
      <p:sp>
        <p:nvSpPr>
          <p:cNvPr id="308" name="Google Shape;308;p19"/>
          <p:cNvSpPr/>
          <p:nvPr/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p19"/>
          <p:cNvPicPr preferRelativeResize="0"/>
          <p:nvPr/>
        </p:nvPicPr>
        <p:blipFill rotWithShape="1">
          <a:blip r:embed="rId4">
            <a:alphaModFix/>
          </a:blip>
          <a:srcRect t="11388" b="12639"/>
          <a:stretch/>
        </p:blipFill>
        <p:spPr>
          <a:xfrm>
            <a:off x="5467351" y="1251276"/>
            <a:ext cx="5686424" cy="432573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"/>
          <p:cNvSpPr txBox="1"/>
          <p:nvPr/>
        </p:nvSpPr>
        <p:spPr>
          <a:xfrm>
            <a:off x="173075" y="4391725"/>
            <a:ext cx="4218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ggplot(data = sum_sale, mapping = aes(x = 'Content', y = JP_Sales.sum, fill = Genre )) + geom_bar(stat = 'identity', position = 'stack', width = 1)+ coord_polar(theta ="y") + ggtitle("Pie chart for JP_Sales")+ theme(axis.text = element_blank())+ scale_fill_discrete(labels =labelJP)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810000" y="639098"/>
            <a:ext cx="3211500" cy="135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/>
              <a:t>Other Sales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0" y="1990300"/>
            <a:ext cx="12188952" cy="4868974"/>
          </a:xfrm>
          <a:custGeom>
            <a:avLst/>
            <a:gdLst/>
            <a:ahLst/>
            <a:cxnLst/>
            <a:rect l="l" t="t" r="r" b="b"/>
            <a:pathLst>
              <a:path w="12188952" h="1961319" extrusionOk="0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810051" y="2857847"/>
            <a:ext cx="3211500" cy="785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7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Action, Shooters and Sports games are the most popular</a:t>
            </a:r>
            <a:endParaRPr b="1" dirty="0"/>
          </a:p>
        </p:txBody>
      </p:sp>
      <p:sp>
        <p:nvSpPr>
          <p:cNvPr id="320" name="Google Shape;320;p20"/>
          <p:cNvSpPr/>
          <p:nvPr/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4">
            <a:alphaModFix/>
          </a:blip>
          <a:srcRect t="11806" b="10972"/>
          <a:stretch/>
        </p:blipFill>
        <p:spPr>
          <a:xfrm>
            <a:off x="5391150" y="1266130"/>
            <a:ext cx="5867400" cy="432573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349650" y="3906325"/>
            <a:ext cx="41322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ggplot(data = sum_sale, mapping = aes(x = 'Content', y = Other_Sales.sum, fill = Genre )) + geom_bar(stat = 'identity', position = 'stack', width = 1)+ coord_polar(theta ="y") + ggtitle("Pie chart for Other_Sales")+ theme(axis.text = element_blank())+ scale_fill_discrete(labels =labelOTHER) 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Action, Role-Playing and Shooter games are the most popular games Worldwide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PS3 had the most selling games for SONY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Xbox 360 had the most selling games for Microsoft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Xbox 360 was the best competitor to the same gen PS platforms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Action and Shooters are popular among the world. But, in Japan role-playing games are much more popular than action and shooter games.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4;p10">
            <a:extLst>
              <a:ext uri="{FF2B5EF4-FFF2-40B4-BE49-F238E27FC236}">
                <a16:creationId xmlns:a16="http://schemas.microsoft.com/office/drawing/2014/main" id="{D7B4AA21-4051-4B00-B4E6-AD1BDD062291}"/>
              </a:ext>
            </a:extLst>
          </p:cNvPr>
          <p:cNvSpPr/>
          <p:nvPr/>
        </p:nvSpPr>
        <p:spPr>
          <a:xfrm rot="-5400000">
            <a:off x="-40086" y="40084"/>
            <a:ext cx="6858002" cy="6777832"/>
          </a:xfrm>
          <a:custGeom>
            <a:avLst/>
            <a:gdLst/>
            <a:ahLst/>
            <a:cxnLst/>
            <a:rect l="l" t="t" r="r" b="b"/>
            <a:pathLst>
              <a:path w="6858002" h="6777832" extrusionOk="0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5;p10">
            <a:extLst>
              <a:ext uri="{FF2B5EF4-FFF2-40B4-BE49-F238E27FC236}">
                <a16:creationId xmlns:a16="http://schemas.microsoft.com/office/drawing/2014/main" id="{EF61A218-C811-471F-BBD8-0F32F7601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545" y="1023422"/>
            <a:ext cx="7149830" cy="49627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dirty="0"/>
              <a:t>Data Prediction</a:t>
            </a:r>
            <a:br>
              <a:rPr lang="en-US" sz="5400" dirty="0"/>
            </a:br>
            <a:r>
              <a:rPr lang="en-US" sz="5400" dirty="0"/>
              <a:t>and</a:t>
            </a:r>
            <a:br>
              <a:rPr lang="en-US" sz="5400" dirty="0"/>
            </a:br>
            <a:r>
              <a:rPr lang="en-US" sz="5400" dirty="0"/>
              <a:t>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800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FFD3-F491-4989-9ECA-FC0F4293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7C1C-48D6-4D08-A129-43AE58DC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2" y="2222287"/>
            <a:ext cx="10644282" cy="445189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majority of video games were not selling well, and their data fits the linear regression model very well.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data of best-selling games(Super Mario, Call of Duty, etc.) doesn’t fit the model well.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When sales is big enough, sales variable itself is also an influential factor to regression model.</a:t>
            </a:r>
            <a:br>
              <a:rPr lang="en-US" dirty="0"/>
            </a:br>
            <a:r>
              <a:rPr lang="en-US" dirty="0"/>
              <a:t>Finally, we used square rooted sales as a transform of response Y thus eliminate the error due to butterfly effect.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higher R-square presents a better fitting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3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DB38B-ACE9-4901-B527-A6DFE0A6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653"/>
            <a:ext cx="4232635" cy="4232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8CE4F-95BE-4AB4-B475-6CDF075A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94" y="305786"/>
            <a:ext cx="10571998" cy="970450"/>
          </a:xfrm>
        </p:spPr>
        <p:txBody>
          <a:bodyPr/>
          <a:lstStyle/>
          <a:p>
            <a:r>
              <a:rPr lang="en-IN" dirty="0"/>
              <a:t>Residuals vs FITTED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21A8-3316-4EF3-9806-58D6F76E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1441" y="0"/>
            <a:ext cx="6813148" cy="190665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 residual is the difference between the observed value of the dependent variable (y) and the predicted value (ŷ).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93588-6721-4820-9051-0D887347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367" y="1906652"/>
            <a:ext cx="4232636" cy="423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28A16-4497-498D-8DB0-8E87E2AF2854}"/>
              </a:ext>
            </a:extLst>
          </p:cNvPr>
          <p:cNvSpPr txBox="1"/>
          <p:nvPr/>
        </p:nvSpPr>
        <p:spPr>
          <a:xfrm>
            <a:off x="0" y="6246485"/>
            <a:ext cx="533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lm1 &lt;- </a:t>
            </a:r>
            <a:r>
              <a:rPr lang="en-IN" dirty="0" err="1">
                <a:solidFill>
                  <a:schemeClr val="bg1"/>
                </a:solidFill>
              </a:rPr>
              <a:t>lm</a:t>
            </a:r>
            <a:r>
              <a:rPr lang="en-IN" dirty="0">
                <a:solidFill>
                  <a:schemeClr val="bg1"/>
                </a:solidFill>
              </a:rPr>
              <a:t>(sales~Platform+Genre+Critic_Score+region-1,data=</a:t>
            </a:r>
            <a:r>
              <a:rPr lang="en-IN" dirty="0" err="1">
                <a:solidFill>
                  <a:schemeClr val="bg1"/>
                </a:solidFill>
              </a:rPr>
              <a:t>new_video_nintendo_training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C7A2F-608B-408F-9B9F-7690A7D47046}"/>
              </a:ext>
            </a:extLst>
          </p:cNvPr>
          <p:cNvSpPr txBox="1"/>
          <p:nvPr/>
        </p:nvSpPr>
        <p:spPr>
          <a:xfrm>
            <a:off x="4440025" y="2465796"/>
            <a:ext cx="3431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new_video_nintendo_training$sales_sqrt</a:t>
            </a:r>
            <a:r>
              <a:rPr lang="en-IN" dirty="0">
                <a:solidFill>
                  <a:schemeClr val="bg1"/>
                </a:solidFill>
              </a:rPr>
              <a:t> &lt;- sqrt(</a:t>
            </a:r>
            <a:r>
              <a:rPr lang="en-IN" dirty="0" err="1">
                <a:solidFill>
                  <a:schemeClr val="bg1"/>
                </a:solidFill>
              </a:rPr>
              <a:t>new_video_nintendo_training$sales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r>
              <a:rPr lang="en-IN" dirty="0" err="1">
                <a:solidFill>
                  <a:schemeClr val="bg1"/>
                </a:solidFill>
              </a:rPr>
              <a:t>new_video_nintendo_test$sales_sqrt</a:t>
            </a:r>
            <a:r>
              <a:rPr lang="en-IN" dirty="0">
                <a:solidFill>
                  <a:schemeClr val="bg1"/>
                </a:solidFill>
              </a:rPr>
              <a:t> &lt;- sqrt(</a:t>
            </a:r>
            <a:r>
              <a:rPr lang="en-IN" dirty="0" err="1">
                <a:solidFill>
                  <a:schemeClr val="bg1"/>
                </a:solidFill>
              </a:rPr>
              <a:t>new_video_nintendo_test$sales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A914A-9114-47BA-8F9F-C52D115365A9}"/>
              </a:ext>
            </a:extLst>
          </p:cNvPr>
          <p:cNvSpPr txBox="1"/>
          <p:nvPr/>
        </p:nvSpPr>
        <p:spPr>
          <a:xfrm>
            <a:off x="7871380" y="6121775"/>
            <a:ext cx="4845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lm2 &lt;- </a:t>
            </a:r>
            <a:r>
              <a:rPr lang="en-IN" dirty="0" err="1">
                <a:solidFill>
                  <a:schemeClr val="bg1"/>
                </a:solidFill>
              </a:rPr>
              <a:t>lm</a:t>
            </a:r>
            <a:r>
              <a:rPr lang="en-IN" dirty="0">
                <a:solidFill>
                  <a:schemeClr val="bg1"/>
                </a:solidFill>
              </a:rPr>
              <a:t>(sales_sqrt~Platform+Genre+Critic_Score+region-1,data=</a:t>
            </a:r>
            <a:r>
              <a:rPr lang="en-IN" dirty="0" err="1">
                <a:solidFill>
                  <a:schemeClr val="bg1"/>
                </a:solidFill>
              </a:rPr>
              <a:t>new_video_nintendo_training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42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3E59-5613-45C8-8330-6D7A0A18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3064416" cy="970450"/>
          </a:xfrm>
        </p:spPr>
        <p:txBody>
          <a:bodyPr/>
          <a:lstStyle/>
          <a:p>
            <a:r>
              <a:rPr lang="en-IN" dirty="0"/>
              <a:t>Q-Q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5BC50-D73F-46B0-B23B-2919B27F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3208" y="532029"/>
            <a:ext cx="7696832" cy="97045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 </a:t>
            </a:r>
            <a:r>
              <a:rPr lang="en-US" b="1" dirty="0"/>
              <a:t>Q-Q plot</a:t>
            </a:r>
            <a:r>
              <a:rPr lang="en-US" dirty="0"/>
              <a:t> is a scatterplot created by </a:t>
            </a:r>
            <a:r>
              <a:rPr lang="en-US" b="1" dirty="0"/>
              <a:t>plotting</a:t>
            </a:r>
            <a:r>
              <a:rPr lang="en-US" dirty="0"/>
              <a:t> two sets of quantiles against one another.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007C-CB22-40AB-8AA5-72BDC50B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934"/>
            <a:ext cx="4982066" cy="498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F51B54-7DB5-49B1-B124-34784641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36" y="1875934"/>
            <a:ext cx="4982067" cy="49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1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98BE-9F24-49F5-8A00-DF56CD2F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129645" cy="970450"/>
          </a:xfrm>
        </p:spPr>
        <p:txBody>
          <a:bodyPr/>
          <a:lstStyle/>
          <a:p>
            <a:r>
              <a:rPr lang="en-IN" dirty="0"/>
              <a:t>Scale 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2A69C-E694-4B93-914E-D2A354E9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645" y="547933"/>
            <a:ext cx="7344900" cy="86970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This plot shows if residuals are spread equally along the ranges of predictors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13FB9-1473-45AE-B3C8-6D18CC8C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88" y="1894788"/>
            <a:ext cx="4963212" cy="496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DE637-7496-4A84-8010-92D915F7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4788"/>
            <a:ext cx="4963212" cy="49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A5B5-B722-4A03-A254-A43FD76F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07" y="447187"/>
            <a:ext cx="10571998" cy="970450"/>
          </a:xfrm>
        </p:spPr>
        <p:txBody>
          <a:bodyPr/>
          <a:lstStyle/>
          <a:p>
            <a:r>
              <a:rPr lang="en-IN" dirty="0"/>
              <a:t>Residuals vs Leverage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048-3259-4075-A8B7-12569D6E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7935" y="447187"/>
            <a:ext cx="5498534" cy="11459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The Residuals vs. Leverage plots helps you identify influential data points on your model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27726-5F71-4C93-9863-850C441D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788"/>
            <a:ext cx="4963212" cy="496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2C588-F360-4346-9E38-ED784E43F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90" y="1894788"/>
            <a:ext cx="4963213" cy="49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4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Title : Video Game Sales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Source 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https://www.kaggle.com/ashaheedq/video-games-sales-2019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Description : Analysis and prediction of Video game sales worldwide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No. of rows : 55,792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Variables involved : Name, Genre, ESRB Rating, Platform, Publisher, Developer, Critic Score, Global Sales, NA Sales, PAL Sales, JP Sales, Other Sales, Year</a:t>
            </a:r>
            <a:endParaRPr dirty="0"/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D87E-1872-4934-93C3-D7FCDB49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5F65-B328-43F8-BDBD-150AE3F1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493" y="2062031"/>
            <a:ext cx="10554574" cy="970451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We use lm2 to predict values and find the RMSE values, which predicts how far off the predicted values are to the observed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6CF9-941E-466E-9D40-6E1735A6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843946"/>
            <a:ext cx="10063212" cy="3231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54718-8EE2-49C2-B63E-5D65E430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60" y="4601338"/>
            <a:ext cx="4133850" cy="9048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DB7A377-CDEB-42C7-9F85-20448A42F042}"/>
              </a:ext>
            </a:extLst>
          </p:cNvPr>
          <p:cNvSpPr txBox="1">
            <a:spLocks/>
          </p:cNvSpPr>
          <p:nvPr/>
        </p:nvSpPr>
        <p:spPr>
          <a:xfrm>
            <a:off x="1055953" y="5890657"/>
            <a:ext cx="10554574" cy="9704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IN" dirty="0"/>
              <a:t>We get RMSE value to be 0.14</a:t>
            </a:r>
          </a:p>
        </p:txBody>
      </p:sp>
    </p:spTree>
    <p:extLst>
      <p:ext uri="{BB962C8B-B14F-4D97-AF65-F5344CB8AC3E}">
        <p14:creationId xmlns:p14="http://schemas.microsoft.com/office/powerpoint/2010/main" val="61355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4;p10">
            <a:extLst>
              <a:ext uri="{FF2B5EF4-FFF2-40B4-BE49-F238E27FC236}">
                <a16:creationId xmlns:a16="http://schemas.microsoft.com/office/drawing/2014/main" id="{D7B4AA21-4051-4B00-B4E6-AD1BDD062291}"/>
              </a:ext>
            </a:extLst>
          </p:cNvPr>
          <p:cNvSpPr/>
          <p:nvPr/>
        </p:nvSpPr>
        <p:spPr>
          <a:xfrm rot="-5400000">
            <a:off x="-40086" y="40084"/>
            <a:ext cx="6858002" cy="6777832"/>
          </a:xfrm>
          <a:custGeom>
            <a:avLst/>
            <a:gdLst/>
            <a:ahLst/>
            <a:cxnLst/>
            <a:rect l="l" t="t" r="r" b="b"/>
            <a:pathLst>
              <a:path w="6858002" h="6777832" extrusionOk="0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5;p10">
            <a:extLst>
              <a:ext uri="{FF2B5EF4-FFF2-40B4-BE49-F238E27FC236}">
                <a16:creationId xmlns:a16="http://schemas.microsoft.com/office/drawing/2014/main" id="{EF61A218-C811-471F-BBD8-0F32F7601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545" y="947607"/>
            <a:ext cx="7149830" cy="49627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 sz="5400" dirty="0"/>
              <a:t>Hypothesis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590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F883-5992-4444-8B1F-C411D479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H0 : </a:t>
            </a:r>
            <a:r>
              <a:rPr lang="en-IN" dirty="0" err="1"/>
              <a:t>NA_sales</a:t>
            </a:r>
            <a:r>
              <a:rPr lang="en-IN" dirty="0"/>
              <a:t> does not depend on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8CF4-1B5D-41E0-AF9C-9DDED02F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420" y="2288275"/>
            <a:ext cx="9126566" cy="70944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fit &lt;- </a:t>
            </a:r>
            <a:r>
              <a:rPr lang="en-US" dirty="0" err="1"/>
              <a:t>lm</a:t>
            </a:r>
            <a:r>
              <a:rPr lang="en-US" dirty="0"/>
              <a:t>( </a:t>
            </a:r>
            <a:r>
              <a:rPr lang="en-US" dirty="0" err="1"/>
              <a:t>NA_Sales</a:t>
            </a:r>
            <a:r>
              <a:rPr lang="en-US" dirty="0"/>
              <a:t> ~ Genre , data = </a:t>
            </a:r>
            <a:r>
              <a:rPr lang="en-US" dirty="0" err="1"/>
              <a:t>vgsales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summary(fit)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06211-563D-4D6A-9F1D-332E4AD4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15" y="3299382"/>
            <a:ext cx="7638752" cy="98473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77BB29-4C2B-4400-A25F-8C2C1590A277}"/>
              </a:ext>
            </a:extLst>
          </p:cNvPr>
          <p:cNvSpPr txBox="1">
            <a:spLocks/>
          </p:cNvSpPr>
          <p:nvPr/>
        </p:nvSpPr>
        <p:spPr>
          <a:xfrm>
            <a:off x="674066" y="4078392"/>
            <a:ext cx="10161178" cy="25469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dirty="0"/>
              <a:t>We find that the p-value &lt; 0.05, So we can reject the hypothesis.</a:t>
            </a:r>
          </a:p>
          <a:p>
            <a:pPr marL="114300" indent="0">
              <a:buFont typeface="Noto Sans Symbols"/>
              <a:buNone/>
            </a:pPr>
            <a:endParaRPr lang="en-US" dirty="0"/>
          </a:p>
          <a:p>
            <a:pPr marL="114300" indent="0">
              <a:buFont typeface="Noto Sans Symbols"/>
              <a:buNone/>
            </a:pPr>
            <a:r>
              <a:rPr lang="en-US" dirty="0"/>
              <a:t>North American sales depends on the genre of the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187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F883-5992-4444-8B1F-C411D479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H0 : </a:t>
            </a:r>
            <a:r>
              <a:rPr lang="en-IN" dirty="0" err="1"/>
              <a:t>PAL_sales</a:t>
            </a:r>
            <a:r>
              <a:rPr lang="en-IN" dirty="0"/>
              <a:t> does not depend on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8CF4-1B5D-41E0-AF9C-9DDED02F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420" y="2288275"/>
            <a:ext cx="9126566" cy="70944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fit &lt;- </a:t>
            </a:r>
            <a:r>
              <a:rPr lang="en-US" dirty="0" err="1"/>
              <a:t>lm</a:t>
            </a:r>
            <a:r>
              <a:rPr lang="en-US" dirty="0"/>
              <a:t>( </a:t>
            </a:r>
            <a:r>
              <a:rPr lang="en-US" dirty="0" err="1"/>
              <a:t>PAL_Sales</a:t>
            </a:r>
            <a:r>
              <a:rPr lang="en-US" dirty="0"/>
              <a:t> ~ Genre , data = </a:t>
            </a:r>
            <a:r>
              <a:rPr lang="en-US" dirty="0" err="1"/>
              <a:t>vgsales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summary(fit)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77BB29-4C2B-4400-A25F-8C2C1590A277}"/>
              </a:ext>
            </a:extLst>
          </p:cNvPr>
          <p:cNvSpPr txBox="1">
            <a:spLocks/>
          </p:cNvSpPr>
          <p:nvPr/>
        </p:nvSpPr>
        <p:spPr>
          <a:xfrm>
            <a:off x="674066" y="4078392"/>
            <a:ext cx="10161178" cy="25469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dirty="0"/>
              <a:t>We find that the p-value &lt; 0.05, So we can reject the hypothesis.</a:t>
            </a:r>
          </a:p>
          <a:p>
            <a:pPr marL="114300" indent="0">
              <a:buFont typeface="Noto Sans Symbols"/>
              <a:buNone/>
            </a:pPr>
            <a:endParaRPr lang="en-US" dirty="0"/>
          </a:p>
          <a:p>
            <a:pPr marL="114300" indent="0">
              <a:buFont typeface="Noto Sans Symbols"/>
              <a:buNone/>
            </a:pPr>
            <a:r>
              <a:rPr lang="en-US" dirty="0"/>
              <a:t>European sales depends on the genre of the game.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BD97A-15C4-4A2A-9BC9-54BC43E4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44" y="3354438"/>
            <a:ext cx="6927112" cy="8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7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F883-5992-4444-8B1F-C411D479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H0 : </a:t>
            </a:r>
            <a:r>
              <a:rPr lang="en-IN" dirty="0" err="1"/>
              <a:t>JP_sales</a:t>
            </a:r>
            <a:r>
              <a:rPr lang="en-IN" dirty="0"/>
              <a:t> does not depend on Genre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8CF4-1B5D-41E0-AF9C-9DDED02F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420" y="2288275"/>
            <a:ext cx="9126566" cy="70944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fit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JP_Sales</a:t>
            </a:r>
            <a:r>
              <a:rPr lang="en-US" dirty="0"/>
              <a:t> ~ Genre , data = </a:t>
            </a:r>
            <a:r>
              <a:rPr lang="en-US" dirty="0" err="1"/>
              <a:t>vgsales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summary(fit)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77BB29-4C2B-4400-A25F-8C2C1590A277}"/>
              </a:ext>
            </a:extLst>
          </p:cNvPr>
          <p:cNvSpPr txBox="1">
            <a:spLocks/>
          </p:cNvSpPr>
          <p:nvPr/>
        </p:nvSpPr>
        <p:spPr>
          <a:xfrm>
            <a:off x="674066" y="4078392"/>
            <a:ext cx="10161178" cy="25469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>
              <a:buFont typeface="Noto Sans Symbols"/>
              <a:buNone/>
            </a:pPr>
            <a:r>
              <a:rPr lang="en-US" dirty="0"/>
              <a:t>We find that the p-value &lt; 0.05, So we can reject the hypothesis.</a:t>
            </a:r>
          </a:p>
          <a:p>
            <a:pPr marL="114300" indent="0">
              <a:buFont typeface="Noto Sans Symbols"/>
              <a:buNone/>
            </a:pPr>
            <a:endParaRPr lang="en-US" dirty="0"/>
          </a:p>
          <a:p>
            <a:pPr marL="114300" indent="0">
              <a:buFont typeface="Noto Sans Symbols"/>
              <a:buNone/>
            </a:pPr>
            <a:r>
              <a:rPr lang="en-US" dirty="0" err="1"/>
              <a:t>Japanian</a:t>
            </a:r>
            <a:r>
              <a:rPr lang="en-US" dirty="0"/>
              <a:t> sales depends on the genre of the game.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64042-CBE7-487D-B4B1-478C7CA1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58" y="3441317"/>
            <a:ext cx="7389284" cy="9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35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600B-D0D7-4292-B92D-26386856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47E9-226E-462D-9A97-342C7325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95" y="2476811"/>
            <a:ext cx="10554574" cy="363651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majority of video games were not selling well, and their data fits the linear regression model very well.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data of best-selling games(Super Mario, Call of Duty, etc.) doesn’t fit the model well.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When sales is big enough, sales variable itself is also an influential factor to regression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Finally, we used square rooted sales as a transform of response Y thus eliminate the error due to butterfly effect. The higher R-square presents a better fitting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Lm2 has a R-Squared value of 0.8621 compared to lm1 with 0.5519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765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CA9BAB-C785-43E9-8B9D-4C65A343909A}"/>
              </a:ext>
            </a:extLst>
          </p:cNvPr>
          <p:cNvSpPr/>
          <p:nvPr/>
        </p:nvSpPr>
        <p:spPr>
          <a:xfrm>
            <a:off x="2577126" y="2967335"/>
            <a:ext cx="7037747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Variable Description</a:t>
            </a: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body" idx="1"/>
          </p:nvPr>
        </p:nvSpPr>
        <p:spPr>
          <a:xfrm>
            <a:off x="810000" y="2232212"/>
            <a:ext cx="7697506" cy="44464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Name - Name of the game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Platform - Platform of the game (i.e. PC, PS4, </a:t>
            </a:r>
            <a:r>
              <a:rPr lang="en-US" sz="1665" dirty="0" err="1"/>
              <a:t>XOne</a:t>
            </a:r>
            <a:r>
              <a:rPr lang="en-US" sz="1665" dirty="0"/>
              <a:t>, etc.)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Genre - Genre of the game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ESRB Rating - ESRB Rating of the game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Publisher - Publisher of the game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Developer - Developer of the game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Critic Score - Critic score of the game from 10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Global Sales - Total worldwide sales (in millions)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NA Sales - Sales in North America (in millions)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PAL Sales - Sales in Europe (in millions)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JP Sales - Sales in Japan (in millions)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Other Sales - Sales in the rest of the world (in millions)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1665"/>
              <a:buFont typeface="Courier New" panose="02070309020205020404" pitchFamily="49" charset="0"/>
              <a:buChar char="o"/>
            </a:pPr>
            <a:r>
              <a:rPr lang="en-US" sz="1665" dirty="0"/>
              <a:t>Year - Year of release of the game</a:t>
            </a:r>
            <a:endParaRPr dirty="0"/>
          </a:p>
        </p:txBody>
      </p:sp>
      <p:sp>
        <p:nvSpPr>
          <p:cNvPr id="162" name="Google Shape;162;p3"/>
          <p:cNvSpPr txBox="1"/>
          <p:nvPr/>
        </p:nvSpPr>
        <p:spPr>
          <a:xfrm>
            <a:off x="8624047" y="4270793"/>
            <a:ext cx="3567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columns: 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Data Preparation : Scraped from the website vgchartz.com. Removed columns which are unnecessary such as </a:t>
            </a:r>
            <a:r>
              <a:rPr lang="en-US" dirty="0" err="1"/>
              <a:t>img_url</a:t>
            </a:r>
            <a:r>
              <a:rPr lang="en-US" dirty="0"/>
              <a:t>, User score, vg </a:t>
            </a:r>
            <a:r>
              <a:rPr lang="en-US" dirty="0" err="1"/>
              <a:t>chartz</a:t>
            </a:r>
            <a:r>
              <a:rPr lang="en-US" dirty="0"/>
              <a:t> score. The year 2020 is also removed from the dataset.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Data Analysis : Analyzing Trend of Genre by year, Trends of platforms per Year, Trends of </a:t>
            </a:r>
            <a:r>
              <a:rPr lang="en-US" dirty="0" err="1"/>
              <a:t>Playstation</a:t>
            </a:r>
            <a:r>
              <a:rPr lang="en-US" dirty="0"/>
              <a:t>, Xbox and the competition between PlayStation and Microsoft. Pie Chart representation of Sales in different regions of the world.</a:t>
            </a:r>
            <a:endParaRPr dirty="0"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Data Redundancy : None present</a:t>
            </a:r>
            <a:endParaRPr dirty="0"/>
          </a:p>
          <a:p>
            <a:pPr lvl="0" algn="l" rtl="0">
              <a:spcBef>
                <a:spcPts val="96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Paper by Amar Aziz , </a:t>
            </a:r>
            <a:r>
              <a:rPr lang="en-US" dirty="0" err="1"/>
              <a:t>Shuhaida</a:t>
            </a:r>
            <a:r>
              <a:rPr lang="en-US" dirty="0"/>
              <a:t> Ismail , Muhammad </a:t>
            </a:r>
            <a:r>
              <a:rPr lang="en-US" dirty="0" err="1"/>
              <a:t>Fakri</a:t>
            </a:r>
            <a:r>
              <a:rPr lang="en-US" dirty="0"/>
              <a:t> Othman , Aida Mustapha</a:t>
            </a:r>
            <a:endParaRPr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Empirical Analysis on Sales of Video Games - 2018</a:t>
            </a:r>
            <a:endParaRPr sz="2400" dirty="0"/>
          </a:p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Source 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https://www.researchgate.net/publication/326510277_Empirical_Analysis_on_Sales_of_Video_Games_A_Data_Mining_Approach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303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en-US" sz="3200"/>
              <a:t>Methodology</a:t>
            </a: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2"/>
          </p:nvPr>
        </p:nvSpPr>
        <p:spPr>
          <a:xfrm>
            <a:off x="543965" y="2362201"/>
            <a:ext cx="5733010" cy="421950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Decision Tree is used to predict and to find the correlation between features and as before for pre-processing the dataset.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 Data cleaning is performed in order to remove noise and to correct the inconsistencies existing in the data.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The next step is merging two different data sets by using data integration technique.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Courier New" panose="02070309020205020404" pitchFamily="49" charset="0"/>
              <a:buChar char="o"/>
            </a:pPr>
            <a:r>
              <a:rPr lang="en-US" sz="2000" dirty="0"/>
              <a:t>Classification is performed to </a:t>
            </a:r>
            <a:r>
              <a:rPr lang="en-US" sz="2000" dirty="0" err="1"/>
              <a:t>analyse</a:t>
            </a:r>
            <a:r>
              <a:rPr lang="en-US" sz="2000" dirty="0"/>
              <a:t> the statistical value between pair or two items.</a:t>
            </a:r>
            <a:endParaRPr sz="2000" dirty="0"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l="9743" r="19853"/>
          <a:stretch/>
        </p:blipFill>
        <p:spPr>
          <a:xfrm>
            <a:off x="6543675" y="1828800"/>
            <a:ext cx="5104360" cy="394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en-US"/>
              <a:t>Data Pre-Processing : Data pre-processing technique that has been used in this experiment is normalization. Normalization technique is generally used to rescale the attribute values in the dataset.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en-US"/>
              <a:t>Data Transformation : cross-validation technique is used to estimate the statistical performance of the learning operator and to estimate the accurate of model performance in training and testing phase.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en-US"/>
              <a:t>Operators Parameters : suitable operators are chosen in order to produce the result and to fix error occurs during the experiment.</a:t>
            </a:r>
            <a:endParaRPr/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AutoNum type="alphaUcPeriod"/>
            </a:pPr>
            <a:r>
              <a:rPr lang="en-US"/>
              <a:t>Assessment Criteria : Assessments criteria accuracy is calculated by taking the percentage of correct predictions over the total number of examples.</a:t>
            </a: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3c44c5d4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and Parameters</a:t>
            </a:r>
            <a:endParaRPr/>
          </a:p>
        </p:txBody>
      </p:sp>
      <p:sp>
        <p:nvSpPr>
          <p:cNvPr id="193" name="Google Shape;193;g633c44c5d4_0_0"/>
          <p:cNvSpPr txBox="1">
            <a:spLocks noGrp="1"/>
          </p:cNvSpPr>
          <p:nvPr>
            <p:ph type="body" idx="1"/>
          </p:nvPr>
        </p:nvSpPr>
        <p:spPr>
          <a:xfrm>
            <a:off x="809998" y="2509725"/>
            <a:ext cx="5218500" cy="406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Naïve Bayes: This technique is used to create a Bayesian model that predicts the value of a target attribute (often called class or label) based on several input attributes of the dataset.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k-Nearest Neighbor: By comparing a given test example with training examples that are similar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Random Forest: The Random Forest operator is used to generate a set of random trees.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Decision Tree: The technique used to create a classification model that predicts the value of a target attribute (often called class or label) based on several input attributes of the dataset.</a:t>
            </a:r>
            <a:endParaRPr/>
          </a:p>
        </p:txBody>
      </p:sp>
      <p:pic>
        <p:nvPicPr>
          <p:cNvPr id="194" name="Google Shape;194;g633c44c5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275" y="2222275"/>
            <a:ext cx="5725050" cy="44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2300</Words>
  <Application>Microsoft Office PowerPoint</Application>
  <PresentationFormat>Widescreen</PresentationFormat>
  <Paragraphs>159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Noto Sans Symbols</vt:lpstr>
      <vt:lpstr>Arial</vt:lpstr>
      <vt:lpstr>Century Gothic</vt:lpstr>
      <vt:lpstr>Courier New</vt:lpstr>
      <vt:lpstr>Quotable</vt:lpstr>
      <vt:lpstr>Quotable</vt:lpstr>
      <vt:lpstr>Video Game Sales Analysis </vt:lpstr>
      <vt:lpstr>Objectives</vt:lpstr>
      <vt:lpstr>Dataset</vt:lpstr>
      <vt:lpstr>Variable Description</vt:lpstr>
      <vt:lpstr>Approach</vt:lpstr>
      <vt:lpstr>Literature Survey</vt:lpstr>
      <vt:lpstr>Methodology</vt:lpstr>
      <vt:lpstr>Experiments</vt:lpstr>
      <vt:lpstr>Operators and Parameters</vt:lpstr>
      <vt:lpstr>Results</vt:lpstr>
      <vt:lpstr>Data Pre-processing</vt:lpstr>
      <vt:lpstr>Data exploration</vt:lpstr>
      <vt:lpstr>Trends of all Genres by Year</vt:lpstr>
      <vt:lpstr>Trends of Top 3 Genres</vt:lpstr>
      <vt:lpstr>Trend of Platform by Year</vt:lpstr>
      <vt:lpstr>PlayStation platforms</vt:lpstr>
      <vt:lpstr>XBOX Platform</vt:lpstr>
      <vt:lpstr>PlayStation vs XBox</vt:lpstr>
      <vt:lpstr>NA Sales by Genre</vt:lpstr>
      <vt:lpstr>PAL Sales by Genre</vt:lpstr>
      <vt:lpstr>Japan Sales by Genre</vt:lpstr>
      <vt:lpstr>Other Sales</vt:lpstr>
      <vt:lpstr>Exploratory Analysis</vt:lpstr>
      <vt:lpstr>Data Prediction and Regression</vt:lpstr>
      <vt:lpstr>Linear Regression model</vt:lpstr>
      <vt:lpstr>Residuals vs FITTED</vt:lpstr>
      <vt:lpstr>Q-Q Plot</vt:lpstr>
      <vt:lpstr>Scale Location</vt:lpstr>
      <vt:lpstr>Residuals vs Leverage</vt:lpstr>
      <vt:lpstr>Prediction</vt:lpstr>
      <vt:lpstr>Hypothesis Testing</vt:lpstr>
      <vt:lpstr>H0 : NA_sales does not depend on Genre</vt:lpstr>
      <vt:lpstr>H0 : PAL_sales does not depend on Genre</vt:lpstr>
      <vt:lpstr>H0 : JP_sales does not depend on Genre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Analysis </dc:title>
  <dc:creator>Shashwath Kumar</dc:creator>
  <cp:lastModifiedBy>Shashwath Kumar</cp:lastModifiedBy>
  <cp:revision>9</cp:revision>
  <dcterms:created xsi:type="dcterms:W3CDTF">2019-11-17T17:29:23Z</dcterms:created>
  <dcterms:modified xsi:type="dcterms:W3CDTF">2019-11-17T18:36:17Z</dcterms:modified>
</cp:coreProperties>
</file>