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6" r:id="rId8"/>
    <p:sldId id="267" r:id="rId9"/>
    <p:sldId id="270" r:id="rId10"/>
    <p:sldId id="268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18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05863B-9785-019B-AF92-7D979FDF9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FC2DF-3567-AD5A-4127-8FD07F8172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7878-7CBC-43F7-8A14-7AE1BDBB7044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8E47B-FCFB-E539-C213-59FA77CCC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Group 11 (AML 556)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B395-2D9F-3863-06BB-1EFCF722C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49EA-B309-4B31-84DE-03DA7002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957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A8362-2C3F-4D11-BA64-7413B00D8C7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Group 11 (AML 556)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BDF52-53CE-4515-9626-6DDE3436C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733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9CAA-4E9D-4FEE-D630-AF6B07CD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33DF0-52A6-4E5F-5F93-5A943277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3DF3-6FBD-0271-3234-71C4FF96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235-20DD-49D7-BC21-733CCAED0F23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9490-C4B7-3A71-2F7D-6A4005E4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1745-28D6-B29B-CA6A-916DDEED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6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078-593F-6C2D-C955-CA78BEF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95687-0CBC-81D7-2701-6E769834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1F1C-829D-E87B-D9B9-FA0E619B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A4C3-C957-4051-9C25-56583BC0C295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C04A-2D41-11F5-4AE5-C291DA7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9DA3-5FCB-ECF1-99D9-37EC1B73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5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99C6D-C7E7-8C49-36E6-F4784B6A6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513D9-8272-14A1-0E4C-61F8D715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B6B6-B601-CD85-E350-12D8C84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E9C-6F6D-4F25-BE8C-3FC266E3B23B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9A85-59FF-AB06-F29F-67B2A5C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774B-F5E4-E84D-FC74-C62CADA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0BAF-2DBA-4804-1665-3B33AFF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8A96-B451-ACB7-0ACA-3C68C15C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137F-D9CF-D793-0A17-50F3535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ADC2-717F-D709-7D6C-35156B1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07901-97E5-0195-03E1-B5C6AE3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2B2-5C70-CA8F-45D7-574DFFF7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55C4-4765-6F59-4963-ABAF9196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7F8-8E50-9035-0D13-38D454C4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777A-A049-4B4D-9B69-78CFAE0E83C0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0414-FE4F-2C48-F209-8C08E8AE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5407-ADDB-DC8F-8FAE-2C38AEFB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28E-0879-86F4-26AF-55EBCBF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082E-9EB2-6AD0-1674-58300FA0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866E-D9C0-4CE6-62EE-9712E1175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2764-9EFC-9D8A-5EF1-3D8D843E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E8B-4E15-4F1E-9804-59084B11FB53}" type="datetime1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198-88E2-E532-A05A-A5C270A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B5D1-DC6B-55FB-CDCC-A4DBE627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514-36D1-FDFA-DD70-40BF77F0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3395-EECC-DEA0-1D1B-8DD8B92B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EBE03-873A-26F8-2E45-92CD4D0A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BC7FA-F4EF-15ED-A7A3-B78EC74D9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EA427-8041-3257-ED53-23C232CD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CCAA9-E015-90CD-1522-84A2394B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202-B41D-420B-A9FB-AF66927E33D5}" type="datetime1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0D276-9B65-56D6-3B2B-04E374B6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DDA03-2323-6E74-5D5C-8DA71793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1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1554-9771-9140-257A-E27B825C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0BB3C-B9AB-332C-971C-122A175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0DA1-ABC6-471D-B59C-969151FD0364}" type="datetime1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0DA65-D567-8A4F-46EE-9297926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1AD2-1A16-D9BF-C5CB-D8F38E90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5BAB4-5311-5C95-EAD4-C6909DBF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49D5-EBA6-449A-89E8-B9D331D1923B}" type="datetime1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908D5-4A40-6094-2BE9-BD138A5F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E090-0309-A080-777F-D289496C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C344-734D-463D-82B4-F704A864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A254-A04B-38AD-D17A-0D6B84B8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23C5D-86BB-D84D-9EAE-11262DD7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8D86-E4D5-3AA7-DC61-EAF62320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0F5C-26BE-4EA2-B537-7657C6913C44}" type="datetime1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8ED04-682A-657B-9B62-C6009D21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4BA-2341-2C97-530A-49F72602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2F5A-9AD1-C6DD-9631-B89B63EF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D892E-8430-2109-32BB-405C695E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F7C5-034B-FE91-361E-6DC9651B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B1B08-1680-C9FA-2ECB-D7AB3C87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9A44-E311-4814-BBC5-DFC235FBABE5}" type="datetime1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C8EA-E3E3-DD89-1935-5A9045D8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4217B-F62E-A4C5-8827-FA4D4C46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41144-FC1B-1F2F-9570-78DF694B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02CC-9540-8993-7470-AB11488A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50A6-0A91-C621-C6CA-7AD0647F6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38EC-246E-4B97-A9C5-8735B94E7D78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6875-650E-E0FD-C9E8-BC8414957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E705-E8D9-1EAA-2F8D-A3782A1D5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42E-BB19-F69F-656A-7511FD39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6288"/>
            <a:ext cx="9144000" cy="1317156"/>
          </a:xfrm>
        </p:spPr>
        <p:txBody>
          <a:bodyPr>
            <a:normAutofit/>
          </a:bodyPr>
          <a:lstStyle/>
          <a:p>
            <a:r>
              <a:rPr lang="en-IN" sz="4000" b="1" dirty="0"/>
              <a:t>Applied Machine Learning Final Project:</a:t>
            </a:r>
            <a:br>
              <a:rPr lang="en-IN" sz="4000" b="1" dirty="0"/>
            </a:br>
            <a:r>
              <a:rPr lang="en-IN" sz="4000" b="1" dirty="0"/>
              <a:t>Home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44F6C-2A4C-128B-A1F9-7F20DC88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8192" y="4572048"/>
            <a:ext cx="2467304" cy="1831811"/>
          </a:xfrm>
        </p:spPr>
        <p:txBody>
          <a:bodyPr>
            <a:normAutofit/>
          </a:bodyPr>
          <a:lstStyle/>
          <a:p>
            <a:r>
              <a:rPr lang="en-IN" sz="1600" b="1" dirty="0"/>
              <a:t>Group 11</a:t>
            </a:r>
          </a:p>
          <a:p>
            <a:r>
              <a:rPr lang="en-IN" sz="1600" dirty="0"/>
              <a:t>Anuj Mahajan</a:t>
            </a:r>
          </a:p>
          <a:p>
            <a:r>
              <a:rPr lang="en-IN" sz="1600" dirty="0"/>
              <a:t>Shubham Jambhale</a:t>
            </a:r>
          </a:p>
          <a:p>
            <a:r>
              <a:rPr lang="en-IN" sz="1600" dirty="0"/>
              <a:t>Shashwati Diware</a:t>
            </a:r>
          </a:p>
          <a:p>
            <a:r>
              <a:rPr lang="en-IN" sz="1600" dirty="0"/>
              <a:t> Siddhant Patil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DEB4D-0E0B-D628-6639-7268705A7831}"/>
              </a:ext>
            </a:extLst>
          </p:cNvPr>
          <p:cNvSpPr txBox="1"/>
          <p:nvPr/>
        </p:nvSpPr>
        <p:spPr>
          <a:xfrm>
            <a:off x="2387137" y="2694825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Indiana University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0E55E-61E1-A88F-4352-C558DD8AFD7B}"/>
              </a:ext>
            </a:extLst>
          </p:cNvPr>
          <p:cNvSpPr txBox="1"/>
          <p:nvPr/>
        </p:nvSpPr>
        <p:spPr>
          <a:xfrm>
            <a:off x="4289261" y="3115219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5E9C-9B9E-B915-01DD-AEC27D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7123-5BED-DF2B-D2C6-85EE483D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D814F-FFDC-D077-CFA6-C283A1D8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2F1F-8D79-46A9-99AC-BBF0F6AD12A7}" type="datetime1">
              <a:rPr lang="en-IN" smtClean="0"/>
              <a:t>29-11-2022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0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65EA-DD3D-F779-E27F-BD8CC60C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Modelling Pipeline: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5414-9AF9-156A-8B94-DDCEB4C4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goal is to predict whether the borrower is a defaulter or not. Phase 2 involves creating baseline models (Logistic Regression, Decision Tree, Random Forest)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Separate the dataset into training and testing data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Prepare the input dataset by converting missing values and scaling the data.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Perform a baseline model.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Analyze the baseline model using measures for accuracy, AUC, and log loss.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Perform steps 1–4 for all the baseline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F77B-14C0-85B9-12E8-E1D2A92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E44F-F43F-20A8-17ED-59C3EE9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4D5-8EF9-1DBE-5E2E-A9F95C5B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5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911-1222-FDEC-8BA6-64D220C0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Modelling Pipeline Flow: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1725-4FD1-ECED-8FF6-AB03552C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7986-A63B-D153-6DB7-FCB85CD6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A2DF-BFCF-B965-00CF-6038EBB3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11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817C2-3EEF-EE85-25E3-88B7676A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071" y="1690687"/>
            <a:ext cx="7500258" cy="44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5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5E8C-AE83-06AB-B8C5-F5B1E6BD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 and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9B49-E3A8-6704-AF59-D19BED9F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Logistic Regression performs well on the given dataset.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AUC and Accuracy (91.9) for Logistic Regression are on the higher side.</a:t>
            </a:r>
          </a:p>
          <a:p>
            <a:r>
              <a:rPr lang="en-US" sz="1800" dirty="0"/>
              <a:t>Random Forest outperforms baseline Logistic Regression and Decision Tree.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 It provides the highest accuracy of 92.2. </a:t>
            </a:r>
          </a:p>
          <a:p>
            <a:r>
              <a:rPr lang="en-US" sz="1800" dirty="0"/>
              <a:t>Decision Tree seems to have low test accuracy of 86.1. 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 It might be due to the short depth of the decision tree.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 In turn AUC has increased significantly.</a:t>
            </a:r>
          </a:p>
          <a:p>
            <a:pPr marL="517525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0BD9-8E0A-C0B8-DDA5-9B2F832F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F3C7-4C9E-7530-170E-CBB945E5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BC6C-2D36-5729-FA73-58EECA8A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12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984C8C-DFB4-B4B6-2263-B4795A8C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4478075"/>
            <a:ext cx="9002486" cy="15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62CA-F9F9-1C65-DBA2-91D35CDE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 and Discussion: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E818-7A9F-E159-B9E3-81F3CF94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D12A-6ACC-3561-5371-62BE0403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3332-690D-6FE2-B684-1552C6D7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E3AA4-DCF7-2859-8AE7-B79F05A6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87" y="1741714"/>
            <a:ext cx="8212010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F1D8-F544-557F-E9E6-F377F9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Conclusion and 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5A14-3A34-49DF-8F85-76BB80FB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 Phase 2 we conclude that the decision tree model cannot outperform the other baseline model with the lowest test accuracy.</a:t>
            </a:r>
          </a:p>
          <a:p>
            <a:r>
              <a:rPr lang="en-US" sz="1800" dirty="0"/>
              <a:t>Even though the test accuracy is low, for Decision Tree AUC is highest.</a:t>
            </a:r>
          </a:p>
          <a:p>
            <a:r>
              <a:rPr lang="en-US" sz="1800" dirty="0"/>
              <a:t>Out of all the baseline models, the random forest model performs the best followed by logistic regression.</a:t>
            </a:r>
          </a:p>
          <a:p>
            <a:r>
              <a:rPr lang="en-US" sz="1800" dirty="0"/>
              <a:t>In the future, we intend to put all models into practice in phase 3 by performing below steps: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Additional Feature Engineering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Hyper-parameter Tuning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47DD-3A86-9AF5-EF73-ADA8D44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BB20-D673-C0AF-2B93-7BC71EC8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7861-9C1D-CF77-BC4F-222E9391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96C-6A16-9051-0AB8-7CA3E5AD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Team Members: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80A78-693A-E83C-B9C6-185161ABC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948" y="1330085"/>
            <a:ext cx="4812103" cy="509621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DE8F-6FCE-29A1-FCAE-867BD6BE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84668-861C-ABAE-DA5F-6ADCEBFA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7EB090-1F33-A948-C7C4-013B8067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070-E5E9-4ABD-B952-F2AD6982205E}" type="datetime1">
              <a:rPr lang="en-IN" smtClean="0"/>
              <a:t>29-11-2022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8E54-3997-70C5-6E80-08DF13A3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6F00-8BC3-482F-F94F-209EA4CF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0816"/>
          </a:xfrm>
        </p:spPr>
        <p:txBody>
          <a:bodyPr/>
          <a:lstStyle/>
          <a:p>
            <a:r>
              <a:rPr lang="en-IN" sz="2400" dirty="0"/>
              <a:t>Four P’s</a:t>
            </a:r>
          </a:p>
          <a:p>
            <a:r>
              <a:rPr lang="en-IN" sz="2400" dirty="0"/>
              <a:t>Project Description </a:t>
            </a:r>
          </a:p>
          <a:p>
            <a:r>
              <a:rPr lang="en-IN" sz="2400" dirty="0"/>
              <a:t>Summary EDA</a:t>
            </a:r>
          </a:p>
          <a:p>
            <a:r>
              <a:rPr lang="en-IN" sz="2400" dirty="0"/>
              <a:t> Overview of </a:t>
            </a:r>
            <a:r>
              <a:rPr lang="en-IN" sz="2400" dirty="0" err="1"/>
              <a:t>modeling</a:t>
            </a:r>
            <a:r>
              <a:rPr lang="en-IN" sz="2400" dirty="0"/>
              <a:t> Pipelines</a:t>
            </a:r>
          </a:p>
          <a:p>
            <a:r>
              <a:rPr lang="en-IN" sz="2400" dirty="0"/>
              <a:t>Results and discussion (Accuracy, AUC, Kaggle)</a:t>
            </a:r>
          </a:p>
          <a:p>
            <a:r>
              <a:rPr lang="en-IN" sz="2400" dirty="0"/>
              <a:t>Conclusion and Next steps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79498-49B8-0B84-A5E5-D5D94DE6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190-BB66-0DEB-F987-2B7BE919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5C91A-39C5-0FDA-D32D-B646570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E82-A2D9-4E99-9E49-93CF1059C8F6}" type="datetime1">
              <a:rPr lang="en-IN" smtClean="0"/>
              <a:t>29-11-2022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8AED-4FA4-0E87-29B8-B136A486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Four 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320-A6C0-F588-A86E-ED8D45AB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4"/>
            <a:ext cx="10607566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Past: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 began the HCDR Project, which uses a variety of financial and nonfinancial variables to determine 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whether borrowers will fail or not.</a:t>
            </a:r>
            <a:endParaRPr lang="en-IN" sz="19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 the initial stage, we performed fundamental EDA and data 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 decide on the baseline models that will be applied in Phase 2 ( Decision Tree, Random Forest, and 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 Regression)</a:t>
            </a:r>
          </a:p>
          <a:p>
            <a:pPr marL="0" indent="0">
              <a:buNone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Present: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First, we chose more pertinent features and imputed missing values from them.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 used these datasets to develop baseline models (Logistic Regression, Decision Tree, and Random Forest).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AUC and the Confusion Matrix were used to assess the 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We calculated loss using log loss.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2B429-FFBE-3E4A-D1A0-51C82669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2CB8-80E9-4237-E696-28919D31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02A338-E7D1-738C-7A77-B3484441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4446-7DC8-44B4-B4FF-3AFC8B6B445B}" type="datetime1">
              <a:rPr lang="en-IN" smtClean="0"/>
              <a:t>29-11-2022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CFA-1C9D-EAA4-82C1-794E6D99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Four P’s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3922-971C-C25B-3844-1554887D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Planned: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We will tune the hyperparameters of the models, and we will try to find the best parameters using Grid Search.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In the steps above, we used the best parameters for each model, to evaluate the models.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We shall attempt to carry out extensive feature engineering to enhance the results.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dirty="0"/>
              <a:t>Problems: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With the given feature selection, we could not improve the test accuracy or AUC of the baseline model beyond a certain level.</a:t>
            </a:r>
            <a:endParaRPr lang="en-IN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Even if the decision tree model’s AUC is on the </a:t>
            </a:r>
            <a:r>
              <a:rPr lang="en-US" sz="1800" b="0" i="0" dirty="0">
                <a:effectLst/>
              </a:rPr>
              <a:t>upper</a:t>
            </a:r>
            <a:r>
              <a:rPr lang="en-US" sz="1800" b="0" i="0" dirty="0">
                <a:solidFill>
                  <a:srgbClr val="E36B00"/>
                </a:solidFill>
                <a:effectLst/>
              </a:rPr>
              <a:t> 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side, log loss is still significant.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We may need some prior knowledge about the data, for example, credit data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E564F-1CB1-5C0F-9EA8-FAD70710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B5B94-D4E3-5C55-A56C-DE198B64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7790B3-78E3-5BAC-294E-36B5E61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1C30-D0C3-4043-88B6-AF6FF263FC6D}" type="datetime1">
              <a:rPr lang="en-IN" smtClean="0"/>
              <a:t>29-11-2022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700-72B4-E05B-B898-17825F97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Description: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FAA2-2BAE-720E-51F6-CD403E2C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28"/>
            <a:ext cx="10515600" cy="44217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900" dirty="0"/>
              <a:t>The object of the Home Credit Default Risk (HCDR) project is to predict the repayment abilities of the financially under-served population.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/>
              <a:t>The well-established prediction is necessary for both Home Credit and borrowers.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/>
              <a:t>Lend money to whom can pay back and give them a chance to build credit.</a:t>
            </a:r>
          </a:p>
          <a:p>
            <a:pPr marL="457200" lvl="1" indent="0" algn="just">
              <a:buNone/>
            </a:pPr>
            <a:endParaRPr lang="en-US" sz="900" dirty="0"/>
          </a:p>
          <a:p>
            <a:pPr algn="just"/>
            <a:r>
              <a:rPr lang="en-US" sz="1900" b="0" i="0" dirty="0">
                <a:effectLst/>
              </a:rPr>
              <a:t>We use a variety of data, such as past credit information, credit type, past credit days left, payments, past </a:t>
            </a:r>
            <a:endParaRPr lang="en-US" sz="19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0" i="0" dirty="0">
                <a:effectLst/>
              </a:rPr>
              <a:t>     application information, etc.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We use categorical and numerical data to improve the accuracy of our predictions.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We provide appropriate datasets for machine learning models using EDA</a:t>
            </a:r>
            <a:r>
              <a:rPr lang="en-US" sz="1900" dirty="0"/>
              <a:t>.</a:t>
            </a:r>
          </a:p>
          <a:p>
            <a:pPr marL="457200" lvl="1" indent="0" algn="just">
              <a:buNone/>
            </a:pPr>
            <a:endParaRPr lang="en-US" sz="900" dirty="0"/>
          </a:p>
          <a:p>
            <a:pPr algn="just"/>
            <a:r>
              <a:rPr lang="en-US" sz="1900" b="0" i="0" dirty="0">
                <a:effectLst/>
              </a:rPr>
              <a:t>We trained and assessed a number of potential models before selecting the best one.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Our potential models include Random Forest, Decision Making Trees, and Logistic Regression.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Accuracy, AUC, Confusion Matrix, and Log Loss are just a few of the measures we employ to evaluate 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900" dirty="0"/>
              <a:t>     </a:t>
            </a:r>
            <a:r>
              <a:rPr lang="en-US" sz="1900" b="0" i="0" dirty="0">
                <a:effectLst/>
              </a:rPr>
              <a:t>candidate models specifically.</a:t>
            </a:r>
          </a:p>
          <a:p>
            <a:pPr marL="457200" lvl="1" indent="0" algn="just">
              <a:buNone/>
            </a:pPr>
            <a:endParaRPr lang="en-US" sz="900" b="0" i="0" dirty="0">
              <a:effectLst/>
            </a:endParaRPr>
          </a:p>
          <a:p>
            <a:pPr marL="228600" lvl="1" algn="just"/>
            <a:r>
              <a:rPr lang="en-US" sz="1900" dirty="0"/>
              <a:t>We observed that the Random Forest baseline pipeline has the highest test accuracy which is then followed by the Logistic Regression and Decision-making Tree</a:t>
            </a:r>
            <a:r>
              <a:rPr lang="en-IN" sz="1800" dirty="0"/>
              <a:t>.</a:t>
            </a:r>
          </a:p>
          <a:p>
            <a:pPr marL="457200" lvl="1" indent="0">
              <a:buNone/>
            </a:pPr>
            <a:endParaRPr lang="en-US" sz="1800" b="0" i="0" dirty="0">
              <a:effectLst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2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b="0" i="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81CB7-BB72-4719-AD8C-74EDA9DC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CA4F7-F6FD-C6D3-2BF4-8F13A4F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058241-26F3-8477-0A38-BB711CCA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0CD2-E375-453C-B568-2D0FE25BEA3A}" type="datetime1">
              <a:rPr lang="en-IN" smtClean="0"/>
              <a:t>29-11-2022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6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F977-E766-1F92-6E7B-008CE76D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347A-9BCD-04DD-1F51-AB7D18A1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perform EDA and examine the following attributes of the data</a:t>
            </a:r>
          </a:p>
          <a:p>
            <a:pPr marL="685800" indent="0">
              <a:buFont typeface="Wingdings" panose="05000000000000000000" pitchFamily="2" charset="2"/>
              <a:buChar char="Ø"/>
            </a:pPr>
            <a:r>
              <a:rPr lang="en-US" sz="1800" dirty="0"/>
              <a:t> Test Description, Dataset size, Summary Statistics, Correlation analysis, Checking missing values, etc. </a:t>
            </a:r>
          </a:p>
          <a:p>
            <a:r>
              <a:rPr lang="en-US" sz="1800" dirty="0"/>
              <a:t>Some Interesting EDA findings:</a:t>
            </a:r>
          </a:p>
          <a:p>
            <a:pPr marL="685800" indent="0">
              <a:buFont typeface="Wingdings" panose="05000000000000000000" pitchFamily="2" charset="2"/>
              <a:buChar char="Ø"/>
            </a:pPr>
            <a:r>
              <a:rPr lang="en-US" sz="1800" dirty="0"/>
              <a:t>	Occupation Type Vs Annual Family Income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9493-F144-3786-EAD2-582116BB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8DB8-CDF9-D95C-290A-DB502F33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232C-D5D7-FB5D-B12A-7BA74D91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00306-C759-A07C-1FFE-3B752D9D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3290663"/>
            <a:ext cx="6210300" cy="30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FB34-49BA-8BDE-FC08-95688A3C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Exploratory Data Analysis (EDA):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F997-EACD-3E8C-59C1-01DC232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48" y="1773420"/>
            <a:ext cx="5116286" cy="672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Defaulters and Non-defaulter in terms of Home 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B260-3E7E-F0EC-9774-7BB24E8B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095F-8976-D2A7-5010-CF002CBD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BC80-9E0B-EE9B-182B-1A76371F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2BADB-F99F-ED26-980F-0D7916F4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1" y="2071006"/>
            <a:ext cx="5165270" cy="34461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339E5F-DF84-D32C-2CAF-9556BCC09D7E}"/>
              </a:ext>
            </a:extLst>
          </p:cNvPr>
          <p:cNvSpPr txBox="1">
            <a:spLocks/>
          </p:cNvSpPr>
          <p:nvPr/>
        </p:nvSpPr>
        <p:spPr>
          <a:xfrm>
            <a:off x="6237514" y="1773420"/>
            <a:ext cx="5116286" cy="67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Defaulters and Non-defaulter in terms of  Car Ownership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ED601-982D-C77B-51BF-2361D603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8942"/>
            <a:ext cx="5165271" cy="34702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A36CCB-8EA5-8F11-0473-472F206507F0}"/>
              </a:ext>
            </a:extLst>
          </p:cNvPr>
          <p:cNvCxnSpPr>
            <a:cxnSpLocks/>
          </p:cNvCxnSpPr>
          <p:nvPr/>
        </p:nvCxnSpPr>
        <p:spPr>
          <a:xfrm>
            <a:off x="5943600" y="1690688"/>
            <a:ext cx="0" cy="383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464D-9B51-1BD7-EC63-AA8AEEDE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5E5A-6F41-4E1F-3135-E5C486DF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Feature selection and imputation</a:t>
            </a:r>
          </a:p>
          <a:p>
            <a:pPr lvl="1" indent="-168275">
              <a:buFont typeface="Wingdings" panose="05000000000000000000" pitchFamily="2" charset="2"/>
              <a:buChar char="Ø"/>
            </a:pPr>
            <a:r>
              <a:rPr lang="en-US" sz="1800" dirty="0"/>
              <a:t> We discarded features with missing values of more than 50% and dropped irrelevant features.</a:t>
            </a:r>
          </a:p>
          <a:p>
            <a:pPr marL="571500" indent="-53975">
              <a:buFont typeface="Wingdings" panose="05000000000000000000" pitchFamily="2" charset="2"/>
              <a:buChar char="Ø"/>
            </a:pPr>
            <a:r>
              <a:rPr lang="en-US" sz="1800" dirty="0"/>
              <a:t> We filled in the missing values of selected features.</a:t>
            </a:r>
          </a:p>
          <a:p>
            <a:pPr marL="517525" indent="0">
              <a:buNone/>
            </a:pPr>
            <a:endParaRPr lang="en-US" sz="1800" dirty="0"/>
          </a:p>
          <a:p>
            <a:r>
              <a:rPr lang="en-US" sz="1800" dirty="0"/>
              <a:t>Adding more relevant data  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We decided to add relevant features based on our prior knowledge. 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e.g. Salary-to-Credit Ratio, Total External 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D125-BE21-5546-657F-6178E3D3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3B07-46E4-28F6-9EC1-DBAFD26E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93F4-927C-7E4B-4625-E6A72F99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1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458</TotalTime>
  <Words>963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Wingdings</vt:lpstr>
      <vt:lpstr>Office Theme</vt:lpstr>
      <vt:lpstr>Applied Machine Learning Final Project: Home Credit Default Risk</vt:lpstr>
      <vt:lpstr>Team Members:</vt:lpstr>
      <vt:lpstr>Contents</vt:lpstr>
      <vt:lpstr>Four P’s</vt:lpstr>
      <vt:lpstr>Four P’s</vt:lpstr>
      <vt:lpstr>Project Description:</vt:lpstr>
      <vt:lpstr>Exploratory Data Analysis (EDA):</vt:lpstr>
      <vt:lpstr>Exploratory Data Analysis (EDA):</vt:lpstr>
      <vt:lpstr>Feature Engineering:</vt:lpstr>
      <vt:lpstr>Modelling Pipeline:</vt:lpstr>
      <vt:lpstr>Modelling Pipeline Flow: </vt:lpstr>
      <vt:lpstr>Result and Discussion:</vt:lpstr>
      <vt:lpstr>Result and Discussion:</vt:lpstr>
      <vt:lpstr>Conclusion and 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Final Project: Home Credit Default Risk</dc:title>
  <dc:creator>Shashwati</dc:creator>
  <cp:lastModifiedBy>shubham jambhale</cp:lastModifiedBy>
  <cp:revision>13</cp:revision>
  <dcterms:created xsi:type="dcterms:W3CDTF">2022-11-29T06:31:14Z</dcterms:created>
  <dcterms:modified xsi:type="dcterms:W3CDTF">2022-11-30T02:46:14Z</dcterms:modified>
</cp:coreProperties>
</file>