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57" r:id="rId4"/>
    <p:sldId id="259" r:id="rId5"/>
    <p:sldId id="261" r:id="rId6"/>
    <p:sldId id="260" r:id="rId7"/>
    <p:sldId id="266" r:id="rId8"/>
    <p:sldId id="267" r:id="rId9"/>
    <p:sldId id="270" r:id="rId10"/>
    <p:sldId id="268" r:id="rId11"/>
    <p:sldId id="269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88" d="100"/>
          <a:sy n="88" d="100"/>
        </p:scale>
        <p:origin x="189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05863B-9785-019B-AF92-7D979FDF98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7FC2DF-3567-AD5A-4127-8FD07F8172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27878-7CBC-43F7-8A14-7AE1BDBB7044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A8E47B-FCFB-E539-C213-59FA77CCC3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Group 11 (AML 556)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27B395-2D9F-3863-06BB-1EFCF722CF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949EA-B309-4B31-84DE-03DA70026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49571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DA8362-2C3F-4D11-BA64-7413B00D8C78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Group 11 (AML 556)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BDF52-53CE-4515-9626-6DDE3436C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07334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C9CAA-4E9D-4FEE-D630-AF6B07CDED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33DF0-52A6-4E5F-5F93-5A9432778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73DF3-6FBD-0271-3234-71C4FF968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1235-20DD-49D7-BC21-733CCAED0F23}" type="datetime1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D9490-C4B7-3A71-2F7D-6A4005E4D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Home Credit Default Risk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51745-28D6-B29B-CA6A-916DDEED1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5C5A-E906-40FA-9309-40562AD92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169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FA078-593F-6C2D-C955-CA78BEFAF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D95687-0CBC-81D7-2701-6E7698343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01F1C-829D-E87B-D9B9-FA0E619B8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7A4C3-C957-4051-9C25-56583BC0C295}" type="datetime1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3C04A-2D41-11F5-4AE5-C291DA7B8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Home Credit Default Risk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79DA3-5FCB-ECF1-99D9-37EC1B731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5C5A-E906-40FA-9309-40562AD92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754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899C6D-C7E7-8C49-36E6-F4784B6A60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513D9-8272-14A1-0E4C-61F8D7150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CB6B6-B601-CD85-E350-12D8C8480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0E9C-6F6D-4F25-BE8C-3FC266E3B23B}" type="datetime1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79A85-59FF-AB06-F29F-67B2A5C12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Home Credit Default Risk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D774B-F5E4-E84D-FC74-C62CADAF6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5C5A-E906-40FA-9309-40562AD92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94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50BAF-2DBA-4804-1665-3B33AFFBE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8A96-B451-ACB7-0ACA-3C68C15CD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2137F-D9CF-D793-0A17-50F3535C0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E40C-7019-4BF5-9092-755D2FE458E6}" type="datetime1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2ADC2-717F-D709-7D6C-35156B11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Home Credit Default Risk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07901-97E5-0195-03E1-B5C6AE3A3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5C5A-E906-40FA-9309-40562AD92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945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542B2-5C70-CA8F-45D7-574DFFF79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E55C4-4765-6F59-4963-ABAF9196A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217F8-8E50-9035-0D13-38D454C48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777A-A049-4B4D-9B69-78CFAE0E83C0}" type="datetime1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10414-FE4F-2C48-F209-8C08E8AED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Home Credit Default Risk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C5407-ADDB-DC8F-8FAE-2C38AEFBB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5C5A-E906-40FA-9309-40562AD92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207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0928E-0879-86F4-26AF-55EBCBF36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1082E-9EB2-6AD0-1674-58300FA057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1866E-D9C0-4CE6-62EE-9712E1175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12764-9EFC-9D8A-5EF1-3D8D843E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3E8B-4E15-4F1E-9804-59084B11FB53}" type="datetime1">
              <a:rPr lang="en-IN" smtClean="0"/>
              <a:t>06-12-2022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66198-88E2-E532-A05A-A5C270A4F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Home Credit Default Risk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3B5D1-DC6B-55FB-CDCC-A4DBE6271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5C5A-E906-40FA-9309-40562AD92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971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08514-36D1-FDFA-DD70-40BF77F0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A3395-EECC-DEA0-1D1B-8DD8B92BD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EBE03-873A-26F8-2E45-92CD4D0A6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8BC7FA-F4EF-15ED-A7A3-B78EC74D9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AEA427-8041-3257-ED53-23C232CD76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DCCAA9-E015-90CD-1522-84A2394B3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BD202-B41D-420B-A9FB-AF66927E33D5}" type="datetime1">
              <a:rPr lang="en-IN" smtClean="0"/>
              <a:t>06-12-2022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90D276-9B65-56D6-3B2B-04E374B6F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Home Credit Default Risk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4DDA03-2323-6E74-5D5C-8DA71793C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5C5A-E906-40FA-9309-40562AD92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71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01554-9771-9140-257A-E27B825C0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D0BB3C-B9AB-332C-971C-122A1754D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0DA1-ABC6-471D-B59C-969151FD0364}" type="datetime1">
              <a:rPr lang="en-IN" smtClean="0"/>
              <a:t>06-12-2022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B0DA65-D567-8A4F-46EE-929792654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Home Credit Default Risk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731AD2-1A16-D9BF-C5CB-D8F38E909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5C5A-E906-40FA-9309-40562AD92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64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E5BAB4-5311-5C95-EAD4-C6909DBF6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49D5-EBA6-449A-89E8-B9D331D1923B}" type="datetime1">
              <a:rPr lang="en-IN" smtClean="0"/>
              <a:t>06-12-2022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7908D5-4A40-6094-2BE9-BD138A5FA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Home Credit Default Risk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16E090-0309-A080-777F-D289496CB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5C5A-E906-40FA-9309-40562AD92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831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2C344-734D-463D-82B4-F704A864D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9A254-A04B-38AD-D17A-0D6B84B87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C23C5D-86BB-D84D-9EAE-11262DD79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B8D86-E4D5-3AA7-DC61-EAF623201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A0F5C-26BE-4EA2-B537-7657C6913C44}" type="datetime1">
              <a:rPr lang="en-IN" smtClean="0"/>
              <a:t>06-12-2022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8ED04-682A-657B-9B62-C6009D217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Home Credit Default Risk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654BA-2341-2C97-530A-49F72602E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5C5A-E906-40FA-9309-40562AD92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10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92F5A-9AD1-C6DD-9631-B89B63EF0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3D892E-8430-2109-32BB-405C695E72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DF7C5-034B-FE91-361E-6DC9651B9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DB1B08-1680-C9FA-2ECB-D7AB3C87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9A44-E311-4814-BBC5-DFC235FBABE5}" type="datetime1">
              <a:rPr lang="en-IN" smtClean="0"/>
              <a:t>06-12-2022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2C8EA-E3E3-DD89-1935-5A9045D84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Home Credit Default Risk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4217B-F62E-A4C5-8827-FA4D4C46A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5C5A-E906-40FA-9309-40562AD92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1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241144-FC1B-1F2F-9570-78DF694B2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202CC-9540-8993-7470-AB11488A0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950A6-0A91-C621-C6CA-7AD0647F6E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138EC-246E-4B97-A9C5-8735B94E7D78}" type="datetime1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F6875-650E-E0FD-C9E8-BC84149576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Home Credit Default Risk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0E705-E8D9-1EAA-2F8D-A3782A1D51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85C5A-E906-40FA-9309-40562AD92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670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1542E-BB19-F69F-656A-7511FD391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6288"/>
            <a:ext cx="9144000" cy="1317156"/>
          </a:xfrm>
        </p:spPr>
        <p:txBody>
          <a:bodyPr>
            <a:normAutofit/>
          </a:bodyPr>
          <a:lstStyle/>
          <a:p>
            <a:r>
              <a:rPr lang="en-IN" sz="4000" b="1" dirty="0"/>
              <a:t>Applied Machine Learning Final Project:</a:t>
            </a:r>
            <a:br>
              <a:rPr lang="en-IN" sz="4000" b="1" dirty="0"/>
            </a:br>
            <a:r>
              <a:rPr lang="en-IN" sz="4000" b="1" dirty="0"/>
              <a:t>Home Credit Default Risk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844F6C-2A4C-128B-A1F9-7F20DC882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48192" y="4572048"/>
            <a:ext cx="2467304" cy="1831811"/>
          </a:xfrm>
        </p:spPr>
        <p:txBody>
          <a:bodyPr>
            <a:normAutofit/>
          </a:bodyPr>
          <a:lstStyle/>
          <a:p>
            <a:r>
              <a:rPr lang="en-IN" sz="1600" b="1" dirty="0"/>
              <a:t>Group 11</a:t>
            </a:r>
          </a:p>
          <a:p>
            <a:r>
              <a:rPr lang="en-IN" sz="1600" dirty="0"/>
              <a:t>Anuj Mahajan</a:t>
            </a:r>
          </a:p>
          <a:p>
            <a:r>
              <a:rPr lang="en-IN" sz="1600" dirty="0"/>
              <a:t>Shubham Jambhale</a:t>
            </a:r>
          </a:p>
          <a:p>
            <a:r>
              <a:rPr lang="en-IN" sz="1600" dirty="0"/>
              <a:t>Shashwati Diware</a:t>
            </a:r>
          </a:p>
          <a:p>
            <a:r>
              <a:rPr lang="en-IN" sz="1600" dirty="0"/>
              <a:t> Siddhant Patil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1DEB4D-0E0B-D628-6639-7268705A7831}"/>
              </a:ext>
            </a:extLst>
          </p:cNvPr>
          <p:cNvSpPr txBox="1"/>
          <p:nvPr/>
        </p:nvSpPr>
        <p:spPr>
          <a:xfrm>
            <a:off x="2387137" y="2694825"/>
            <a:ext cx="679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Indiana University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C0E55E-61E1-A88F-4352-C558DD8AFD7B}"/>
              </a:ext>
            </a:extLst>
          </p:cNvPr>
          <p:cNvSpPr txBox="1"/>
          <p:nvPr/>
        </p:nvSpPr>
        <p:spPr>
          <a:xfrm>
            <a:off x="4289261" y="3115219"/>
            <a:ext cx="299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December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65E9C-9B9E-B915-01DD-AEC27D881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Home Credit Default Risk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E67123-5BED-DF2B-D2C6-85EE483DB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5C5A-E906-40FA-9309-40562AD92752}" type="slidenum">
              <a:rPr lang="en-IN" smtClean="0"/>
              <a:t>1</a:t>
            </a:fld>
            <a:endParaRPr lang="en-IN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B9D814F-FFDC-D077-CFA6-C283A1D8B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2F1F-8D79-46A9-99AC-BBF0F6AD12A7}" type="datetime1">
              <a:rPr lang="en-IN" smtClean="0"/>
              <a:t>06-12-2022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907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65EA-DD3D-F779-E27F-BD8CC60C1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Modelling Pipeline: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05414-9AF9-156A-8B94-DDCEB4C47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goal is to predict whether the borrower is a defaulter or not. Phase 3 involves creating hyper-parameter models (Logistic Regression, Decision Tree, Random Forest, Lasso Regression and Ridge Regression)</a:t>
            </a:r>
          </a:p>
          <a:p>
            <a:pPr marL="685800">
              <a:buFont typeface="Wingdings" panose="05000000000000000000" pitchFamily="2" charset="2"/>
              <a:buChar char="Ø"/>
            </a:pPr>
            <a:r>
              <a:rPr lang="en-US" sz="1800" dirty="0"/>
              <a:t>Separate the dataset into training and testing data</a:t>
            </a:r>
          </a:p>
          <a:p>
            <a:pPr marL="685800">
              <a:buFont typeface="Wingdings" panose="05000000000000000000" pitchFamily="2" charset="2"/>
              <a:buChar char="Ø"/>
            </a:pPr>
            <a:r>
              <a:rPr lang="en-US" sz="1800" dirty="0"/>
              <a:t>Prepare the input dataset by converting missing values and scaling the data.</a:t>
            </a:r>
          </a:p>
          <a:p>
            <a:pPr marL="685800">
              <a:buFont typeface="Wingdings" panose="05000000000000000000" pitchFamily="2" charset="2"/>
              <a:buChar char="Ø"/>
            </a:pPr>
            <a:r>
              <a:rPr lang="en-US" sz="1800" dirty="0"/>
              <a:t>Perform a hyper parameter tuning on the model.</a:t>
            </a:r>
          </a:p>
          <a:p>
            <a:pPr marL="685800">
              <a:buFont typeface="Wingdings" panose="05000000000000000000" pitchFamily="2" charset="2"/>
              <a:buChar char="Ø"/>
            </a:pPr>
            <a:r>
              <a:rPr lang="en-US" sz="1800" dirty="0"/>
              <a:t>Analyze the these model using measures for accuracy, AUC, and log loss.</a:t>
            </a:r>
          </a:p>
          <a:p>
            <a:pPr marL="685800">
              <a:buFont typeface="Wingdings" panose="05000000000000000000" pitchFamily="2" charset="2"/>
              <a:buChar char="Ø"/>
            </a:pPr>
            <a:r>
              <a:rPr lang="en-US" sz="1800" dirty="0"/>
              <a:t>Perform steps 1–4 for all the baseline models.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8F77B-14C0-85B9-12E8-E1D2A92F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E40C-7019-4BF5-9092-755D2FE458E6}" type="datetime1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8E44F-F43F-20A8-17ED-59C3EE9B4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Home Credit Default Risk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724D5-8EF9-1DBE-5E2E-A9F95C5B9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5C5A-E906-40FA-9309-40562AD92752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954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D911-1222-FDEC-8BA6-64D220C05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Modelling Pipeline Flow: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61725-4FD1-ECED-8FF6-AB03552C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E40C-7019-4BF5-9092-755D2FE458E6}" type="datetime1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47986-A63B-D153-6DB7-FCB85CD6D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Home Credit Default Risk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AA2DF-BFCF-B965-00CF-6038EBB35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5C5A-E906-40FA-9309-40562AD92752}" type="slidenum">
              <a:rPr lang="en-IN" smtClean="0"/>
              <a:t>11</a:t>
            </a:fld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5B817C2-3EEF-EE85-25E3-88B7676AC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1071" y="1690687"/>
            <a:ext cx="7500258" cy="441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957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75E8C-AE83-06AB-B8C5-F5B1E6BD3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Result and Discussion: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59B49-E3A8-6704-AF59-D19BED9FE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Decision Tree performs well on the given dataset.</a:t>
            </a:r>
          </a:p>
          <a:p>
            <a:pPr marL="685800" indent="-168275">
              <a:buFont typeface="Wingdings" panose="05000000000000000000" pitchFamily="2" charset="2"/>
              <a:buChar char="Ø"/>
            </a:pPr>
            <a:r>
              <a:rPr lang="en-US" sz="1800" dirty="0"/>
              <a:t> AUC and Accuracy (92.13) for Decision Tree are on the higher side.</a:t>
            </a:r>
          </a:p>
          <a:p>
            <a:r>
              <a:rPr lang="en-US" sz="1800" dirty="0"/>
              <a:t>Random Forest and Logistic Regression are on same page.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It provides the accuracy of 91.98. </a:t>
            </a:r>
          </a:p>
          <a:p>
            <a:r>
              <a:rPr lang="en-US" sz="1800" dirty="0"/>
              <a:t>Lasso and Ridge seems to have low test accuracy. </a:t>
            </a:r>
          </a:p>
          <a:p>
            <a:pPr marL="685800" indent="-168275">
              <a:buFont typeface="Wingdings" panose="05000000000000000000" pitchFamily="2" charset="2"/>
              <a:buChar char="Ø"/>
            </a:pPr>
            <a:r>
              <a:rPr lang="en-US" sz="1800" dirty="0"/>
              <a:t>In turn AUC has increased significantly.</a:t>
            </a:r>
          </a:p>
          <a:p>
            <a:pPr marL="288925" indent="-288925"/>
            <a:r>
              <a:rPr lang="en-US" sz="1800" dirty="0"/>
              <a:t>Below are the best experiment results for each model.</a:t>
            </a:r>
          </a:p>
          <a:p>
            <a:pPr marL="685800" indent="-168275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517525" indent="0">
              <a:buNone/>
            </a:pPr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B0BD9-8E0A-C0B8-DDA5-9B2F832F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E40C-7019-4BF5-9092-755D2FE458E6}" type="datetime1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BF3C7-4C9E-7530-170E-CBB945E55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Home Credit Default Risk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9BC6C-2D36-5729-FA73-58EECA8A0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5C5A-E906-40FA-9309-40562AD92752}" type="slidenum">
              <a:rPr lang="en-IN" smtClean="0"/>
              <a:t>12</a:t>
            </a:fld>
            <a:endParaRPr lang="en-IN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05556BE-05FC-466D-1AF5-984595177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157" y="4342821"/>
            <a:ext cx="7146472" cy="190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590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862CA-F9F9-1C65-DBA2-91D35CDE0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Result and Discussion:</a:t>
            </a: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5E818-7A9F-E159-B9E3-81F3CF946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E40C-7019-4BF5-9092-755D2FE458E6}" type="datetime1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BD12A-6ACC-3561-5371-62BE0403B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Home Credit Default Risk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C3332-690D-6FE2-B684-1552C6D7A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5C5A-E906-40FA-9309-40562AD92752}" type="slidenum">
              <a:rPr lang="en-IN" smtClean="0"/>
              <a:t>13</a:t>
            </a:fld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45A051-392A-864F-D3AA-596E92B2A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28" y="1690688"/>
            <a:ext cx="8665054" cy="425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732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3F1D8-F544-557F-E9E6-F377F987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Conclusion and Next steps: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05A14-3A34-49DF-8F85-76BB80FB7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  Phase 3 we conclude that the decision tree model performs the best out of all the other hyper tuned models.</a:t>
            </a:r>
          </a:p>
          <a:p>
            <a:r>
              <a:rPr lang="en-US" sz="1800" dirty="0"/>
              <a:t>Out of all the models, the random forest model and logistic regression have almost same performance.</a:t>
            </a:r>
          </a:p>
          <a:p>
            <a:r>
              <a:rPr lang="en-US" sz="1800" dirty="0"/>
              <a:t>Ridge and Lasso have very high AUC but the models suffered in accuracy. </a:t>
            </a:r>
          </a:p>
          <a:p>
            <a:r>
              <a:rPr lang="en-US" sz="1800" dirty="0"/>
              <a:t>In the future, we intend to put below: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MLP using </a:t>
            </a:r>
            <a:r>
              <a:rPr lang="en-US" sz="1800" dirty="0" err="1"/>
              <a:t>PyTorch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2D3B45"/>
                </a:solidFill>
                <a:effectLst/>
                <a:latin typeface="Calibri (Body)"/>
              </a:rPr>
              <a:t>Use </a:t>
            </a:r>
            <a:r>
              <a:rPr lang="en-US" sz="1800" b="0" i="0" dirty="0" err="1">
                <a:solidFill>
                  <a:srgbClr val="2D3B45"/>
                </a:solidFill>
                <a:effectLst/>
                <a:latin typeface="Calibri (Body)"/>
              </a:rPr>
              <a:t>Tensorboard</a:t>
            </a:r>
            <a:r>
              <a:rPr lang="en-US" sz="1800" b="0" i="0" dirty="0">
                <a:solidFill>
                  <a:srgbClr val="2D3B45"/>
                </a:solidFill>
                <a:effectLst/>
                <a:latin typeface="Calibri (Body)"/>
              </a:rPr>
              <a:t> to visualize the results.</a:t>
            </a:r>
            <a:endParaRPr lang="en-US" sz="3200" dirty="0">
              <a:latin typeface="Calibri (Body)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A47DD-3A86-9AF5-EF73-ADA8D4463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E40C-7019-4BF5-9092-755D2FE458E6}" type="datetime1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EBB20-D673-C0AF-2B93-7BC71EC8F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Home Credit Default Risk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F7861-9C1D-CF77-BC4F-222E9391F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5C5A-E906-40FA-9309-40562AD92752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72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496C-6A16-9051-0AB8-7CA3E5AD3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Team Members: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680A78-693A-E83C-B9C6-185161ABC9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9948" y="1330085"/>
            <a:ext cx="4812103" cy="5096214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09DE8F-6FCE-29A1-FCAE-867BD6BE7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Home Credit Default Risk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84668-861C-ABAE-DA5F-6ADCEBFA1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5C5A-E906-40FA-9309-40562AD92752}" type="slidenum">
              <a:rPr lang="en-IN" smtClean="0"/>
              <a:t>2</a:t>
            </a:fld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97EB090-1F33-A948-C7C4-013B8067C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53070-E5E9-4ABD-B952-F2AD6982205E}" type="datetime1">
              <a:rPr lang="en-IN" smtClean="0"/>
              <a:t>06-12-2022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030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48E54-3997-70C5-6E80-08DF13A38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B6F00-8BC3-482F-F94F-209EA4CF8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40816"/>
          </a:xfrm>
        </p:spPr>
        <p:txBody>
          <a:bodyPr/>
          <a:lstStyle/>
          <a:p>
            <a:r>
              <a:rPr lang="en-IN" sz="2400" dirty="0"/>
              <a:t>Four P’s</a:t>
            </a:r>
          </a:p>
          <a:p>
            <a:r>
              <a:rPr lang="en-IN" sz="2400" dirty="0"/>
              <a:t>Project Description </a:t>
            </a:r>
          </a:p>
          <a:p>
            <a:r>
              <a:rPr lang="en-IN" sz="2400" dirty="0"/>
              <a:t>Summary EDA</a:t>
            </a:r>
          </a:p>
          <a:p>
            <a:r>
              <a:rPr lang="en-IN" sz="2400" dirty="0"/>
              <a:t> Overview of modelling Pipelines</a:t>
            </a:r>
          </a:p>
          <a:p>
            <a:r>
              <a:rPr lang="en-IN" sz="2400" dirty="0"/>
              <a:t>Results and discussion (Accuracy, AUC, Kaggle)</a:t>
            </a:r>
          </a:p>
          <a:p>
            <a:r>
              <a:rPr lang="en-IN" sz="2400" dirty="0"/>
              <a:t>Conclusion and Next steps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279498-49B8-0B84-A5E5-D5D94DE64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Home Credit Default Risk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80190-BB66-0DEB-F987-2B7BE919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5C5A-E906-40FA-9309-40562AD92752}" type="slidenum">
              <a:rPr lang="en-IN" smtClean="0"/>
              <a:t>3</a:t>
            </a:fld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5C91A-39C5-0FDA-D32D-B64657070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BE82-A2D9-4E99-9E49-93CF1059C8F6}" type="datetime1">
              <a:rPr lang="en-IN" smtClean="0"/>
              <a:t>06-12-2022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754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08AED-4FA4-0E87-29B8-B136A486C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Four P’s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9E320-A6C0-F588-A86E-ED8D45AB1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4094"/>
            <a:ext cx="10607566" cy="4351338"/>
          </a:xfrm>
        </p:spPr>
        <p:txBody>
          <a:bodyPr>
            <a:normAutofit fontScale="92500" lnSpcReduction="10000"/>
          </a:bodyPr>
          <a:lstStyle/>
          <a:p>
            <a:r>
              <a:rPr lang="en-IN" sz="3000" dirty="0">
                <a:latin typeface="Calibri" panose="020F0502020204030204" pitchFamily="34" charset="0"/>
                <a:cs typeface="Calibri" panose="020F0502020204030204" pitchFamily="34" charset="0"/>
              </a:rPr>
              <a:t>Past: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 began the HCDR Project, which uses a variety of financial and nonfinancial variables to determine </a:t>
            </a: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9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whether borrowers will fail or not.</a:t>
            </a:r>
            <a:endParaRPr lang="en-IN" sz="19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 the initial stage, we performed fundamental EDA and data collection.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 used these datasets to develop baseline models (Logistic Regression, Decision Tree, and Random Forest).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AUC and the Confusion Matrix were used to assess the accuracy.</a:t>
            </a:r>
          </a:p>
          <a:p>
            <a:pPr marL="0" indent="0">
              <a:buNone/>
            </a:pPr>
            <a:endParaRPr lang="en-IN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3000" dirty="0">
                <a:latin typeface="Calibri" panose="020F0502020204030204" pitchFamily="34" charset="0"/>
                <a:cs typeface="Calibri" panose="020F0502020204030204" pitchFamily="34" charset="0"/>
              </a:rPr>
              <a:t>Present: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/>
              <a:t>We tunned the hyperparameters of the models, and found the best parameters using Grid Search.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/>
              <a:t>In the steps above, we used the best parameters for each model, to evaluate the models.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/>
              <a:t>We did extensive feature engineering to enhance the results.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22B429-FFBE-3E4A-D1A0-51C826697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Home Credit Default Risk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C2CB8-80E9-4237-E696-28919D312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5C5A-E906-40FA-9309-40562AD92752}" type="slidenum">
              <a:rPr lang="en-IN" smtClean="0"/>
              <a:t>4</a:t>
            </a:fld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302A338-E7D1-738C-7A77-B3484441D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4446-7DC8-44B4-B4FF-3AFC8B6B445B}" type="datetime1">
              <a:rPr lang="en-IN" smtClean="0"/>
              <a:t>06-12-2022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470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B9CFA-1C9D-EAA4-82C1-794E6D99C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Four P’s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E3922-971C-C25B-3844-1554887DE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Planned: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/>
              <a:t>We will build Multi Linear Perceptron using </a:t>
            </a:r>
            <a:r>
              <a:rPr lang="en-US" sz="1800" dirty="0" err="1"/>
              <a:t>PyTorch</a:t>
            </a:r>
            <a:r>
              <a:rPr lang="en-US" sz="1800" dirty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2D3B45"/>
                </a:solidFill>
                <a:effectLst/>
                <a:latin typeface="Calibri (Body)"/>
              </a:rPr>
              <a:t>Use </a:t>
            </a:r>
            <a:r>
              <a:rPr lang="en-US" sz="1800" b="0" i="0" dirty="0" err="1">
                <a:solidFill>
                  <a:srgbClr val="2D3B45"/>
                </a:solidFill>
                <a:effectLst/>
                <a:latin typeface="Calibri (Body)"/>
              </a:rPr>
              <a:t>Tensorboard</a:t>
            </a:r>
            <a:r>
              <a:rPr lang="en-US" sz="1800" b="0" i="0" dirty="0">
                <a:solidFill>
                  <a:srgbClr val="2D3B45"/>
                </a:solidFill>
                <a:effectLst/>
                <a:latin typeface="Calibri (Body)"/>
              </a:rPr>
              <a:t> to visualize the results of training in real-time.</a:t>
            </a:r>
            <a:endParaRPr lang="en-US" dirty="0">
              <a:latin typeface="Calibri (Body)"/>
            </a:endParaRPr>
          </a:p>
          <a:p>
            <a:pPr marL="0" indent="0" algn="just">
              <a:buNone/>
            </a:pPr>
            <a:endParaRPr lang="en-IN" sz="1600" dirty="0"/>
          </a:p>
          <a:p>
            <a:r>
              <a:rPr lang="en-IN" dirty="0"/>
              <a:t>Problems: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With the given feature selection, we could not improve the test accuracy of Logistic Regression  and Random Forest as compared to their baseline models.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Even if the Lasso and Ridge models AUC are on the </a:t>
            </a:r>
            <a:r>
              <a:rPr lang="en-US" sz="1800" b="0" i="0" dirty="0">
                <a:effectLst/>
              </a:rPr>
              <a:t>upper</a:t>
            </a:r>
            <a:r>
              <a:rPr lang="en-US" sz="1800" b="0" i="0" dirty="0">
                <a:solidFill>
                  <a:srgbClr val="E36B00"/>
                </a:solidFill>
                <a:effectLst/>
              </a:rPr>
              <a:t> </a:t>
            </a:r>
            <a:r>
              <a:rPr lang="en-US" sz="1800" b="0" i="0" dirty="0">
                <a:solidFill>
                  <a:srgbClr val="252525"/>
                </a:solidFill>
                <a:effectLst/>
              </a:rPr>
              <a:t>side, accuracy is very low.</a:t>
            </a:r>
          </a:p>
          <a:p>
            <a:pPr marL="0" indent="0" algn="just">
              <a:buNone/>
            </a:pPr>
            <a:endParaRPr lang="en-IN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7E564F-1CB1-5C0F-9EA8-FAD70710F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Home Credit Default Risk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2B5B94-D4E3-5C55-A56C-DE198B649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5C5A-E906-40FA-9309-40562AD92752}" type="slidenum">
              <a:rPr lang="en-IN" smtClean="0"/>
              <a:t>5</a:t>
            </a:fld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E7790B3-78E3-5BAC-294E-36B5E6138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F1C30-D0C3-4043-88B6-AF6FF263FC6D}" type="datetime1">
              <a:rPr lang="en-IN" smtClean="0"/>
              <a:t>06-12-2022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935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66700-72B4-E05B-B898-17825F973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Project Description: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DFAA2-2BAE-720E-51F6-CD403E2C5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5228"/>
            <a:ext cx="10515600" cy="442173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1900" dirty="0"/>
              <a:t>The object of the Home Credit Default Risk (HCDR) project is to predict the repayment abilities of the financially under-served population.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900" dirty="0"/>
              <a:t>The well-established prediction is necessary for both Home Credit and borrowers.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900" dirty="0"/>
              <a:t>Lend money to whom can pay back and give them a chance to build credit.</a:t>
            </a:r>
          </a:p>
          <a:p>
            <a:pPr marL="457200" lvl="1" indent="0" algn="just">
              <a:buNone/>
            </a:pPr>
            <a:endParaRPr lang="en-US" sz="900" dirty="0"/>
          </a:p>
          <a:p>
            <a:pPr algn="just"/>
            <a:r>
              <a:rPr lang="en-US" sz="1900" b="0" i="0" dirty="0">
                <a:effectLst/>
              </a:rPr>
              <a:t>We use a variety of data, such as past credit information, credit type, past credit days left, payments, past </a:t>
            </a:r>
            <a:endParaRPr lang="en-US" sz="19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en-US" sz="1900" b="0" i="0" dirty="0">
                <a:effectLst/>
              </a:rPr>
              <a:t>     application information, etc.</a:t>
            </a:r>
            <a:endParaRPr lang="en-US" sz="1900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900" b="0" i="0" dirty="0">
                <a:effectLst/>
              </a:rPr>
              <a:t>We use categorical and numerical data to improve the accuracy of our predictions.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900" b="0" i="0" dirty="0">
                <a:effectLst/>
              </a:rPr>
              <a:t>We provide appropriate datasets for machine learning models using EDA</a:t>
            </a:r>
            <a:r>
              <a:rPr lang="en-US" sz="1900" dirty="0"/>
              <a:t>.</a:t>
            </a:r>
          </a:p>
          <a:p>
            <a:pPr marL="457200" lvl="1" indent="0" algn="just">
              <a:buNone/>
            </a:pPr>
            <a:endParaRPr lang="en-US" sz="900" dirty="0"/>
          </a:p>
          <a:p>
            <a:pPr algn="just"/>
            <a:r>
              <a:rPr lang="en-US" sz="1900" b="0" i="0" dirty="0">
                <a:effectLst/>
              </a:rPr>
              <a:t>We trained and assessed a number of potential models before selecting the best one.</a:t>
            </a:r>
            <a:endParaRPr lang="en-US" sz="1900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900" b="0" i="0" dirty="0">
                <a:effectLst/>
              </a:rPr>
              <a:t>Our potential models include Random Forest, Decision Making </a:t>
            </a:r>
            <a:r>
              <a:rPr lang="en-US" sz="1900" b="0" i="0">
                <a:effectLst/>
              </a:rPr>
              <a:t>Trees, Logistic </a:t>
            </a:r>
            <a:r>
              <a:rPr lang="en-US" sz="1900" b="0" i="0" dirty="0">
                <a:effectLst/>
              </a:rPr>
              <a:t>Regression, Lasso Regression and Ridge Regression.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900" b="0" i="0" dirty="0">
                <a:effectLst/>
              </a:rPr>
              <a:t>Accuracy, AUC, Confusion Matrix, and Log Loss are just a few of the measures we employ to evaluate </a:t>
            </a:r>
          </a:p>
          <a:p>
            <a:pPr marL="457200" lvl="1" indent="0" algn="just">
              <a:spcBef>
                <a:spcPts val="0"/>
              </a:spcBef>
              <a:buNone/>
            </a:pPr>
            <a:r>
              <a:rPr lang="en-US" sz="1900" dirty="0"/>
              <a:t>     </a:t>
            </a:r>
            <a:r>
              <a:rPr lang="en-US" sz="1900" b="0" i="0" dirty="0">
                <a:effectLst/>
              </a:rPr>
              <a:t>candidate models specifically.</a:t>
            </a:r>
          </a:p>
          <a:p>
            <a:pPr marL="457200" lvl="1" indent="0" algn="just">
              <a:buNone/>
            </a:pPr>
            <a:endParaRPr lang="en-US" sz="900" b="0" i="0" dirty="0">
              <a:effectLst/>
            </a:endParaRPr>
          </a:p>
          <a:p>
            <a:pPr marL="228600" lvl="1" algn="just"/>
            <a:r>
              <a:rPr lang="en-US" sz="1900" dirty="0"/>
              <a:t>We observed that Decision Tree (Hyper tuned) pipeline has the highest test accuracy which is then followed by the Logistic Regression (Hyper tuned), Random Forest(Hyper tuned)</a:t>
            </a:r>
            <a:r>
              <a:rPr lang="en-IN" sz="1800" dirty="0"/>
              <a:t>, Lasso Regression</a:t>
            </a:r>
            <a:r>
              <a:rPr lang="en-US" sz="1800" dirty="0"/>
              <a:t> (Hyper tuned)</a:t>
            </a:r>
            <a:r>
              <a:rPr lang="en-IN" sz="1800" dirty="0"/>
              <a:t> and Ridge Regression</a:t>
            </a:r>
            <a:r>
              <a:rPr lang="en-US" sz="1800" dirty="0"/>
              <a:t> (Hyper tuned)</a:t>
            </a:r>
            <a:endParaRPr lang="en-IN" sz="1800" dirty="0"/>
          </a:p>
          <a:p>
            <a:pPr marL="457200" lvl="1" indent="0">
              <a:buNone/>
            </a:pPr>
            <a:endParaRPr lang="en-US" sz="1800" b="0" i="0" dirty="0">
              <a:effectLst/>
            </a:endParaRP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200" b="0" i="0" dirty="0">
              <a:solidFill>
                <a:srgbClr val="252525"/>
              </a:solidFill>
              <a:effectLst/>
              <a:latin typeface="Open Sans" panose="020B0606030504020204" pitchFamily="34" charset="0"/>
            </a:endParaRP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b="0" i="0" dirty="0">
              <a:effectLst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981CB7-BB72-4719-AD8C-74EDA9DC2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Home Credit Default Risk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CA4F7-F6FD-C6D3-2BF4-8F13A4F5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5C5A-E906-40FA-9309-40562AD92752}" type="slidenum">
              <a:rPr lang="en-IN" smtClean="0"/>
              <a:t>6</a:t>
            </a:fld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6058241-26F3-8477-0A38-BB711CCA1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0CD2-E375-453C-B568-2D0FE25BEA3A}" type="datetime1">
              <a:rPr lang="en-IN" smtClean="0"/>
              <a:t>06-12-2022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862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3F977-E766-1F92-6E7B-008CE76D6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Exploratory Data Analysis (EDA):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F347A-9BCD-04DD-1F51-AB7D18A1A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perform EDA and examine the following attributes of the data</a:t>
            </a:r>
          </a:p>
          <a:p>
            <a:pPr marL="685800" indent="0">
              <a:buFont typeface="Wingdings" panose="05000000000000000000" pitchFamily="2" charset="2"/>
              <a:buChar char="Ø"/>
            </a:pPr>
            <a:r>
              <a:rPr lang="en-US" sz="1800" dirty="0"/>
              <a:t> Test Description, Dataset size, Summary Statistics, Correlation analysis, Checking missing values, etc. </a:t>
            </a:r>
          </a:p>
          <a:p>
            <a:r>
              <a:rPr lang="en-US" sz="1800" dirty="0"/>
              <a:t>Some Interesting EDA findings:</a:t>
            </a:r>
          </a:p>
          <a:p>
            <a:pPr marL="685800" indent="0">
              <a:buFont typeface="Wingdings" panose="05000000000000000000" pitchFamily="2" charset="2"/>
              <a:buChar char="Ø"/>
            </a:pPr>
            <a:r>
              <a:rPr lang="en-US" sz="1800" dirty="0"/>
              <a:t>	Occupation Type Vs Borrowers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19493-F144-3786-EAD2-582116BB2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E40C-7019-4BF5-9092-755D2FE458E6}" type="datetime1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8DB8-CDF9-D95C-290A-DB502F33D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Home Credit Default Risk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8232C-D5D7-FB5D-B12A-7BA74D912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5C5A-E906-40FA-9309-40562AD92752}" type="slidenum">
              <a:rPr lang="en-IN" smtClean="0"/>
              <a:t>7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1D2BB4-4A5A-1810-D664-D88771EEF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914" y="3367638"/>
            <a:ext cx="4506686" cy="305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892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2FB34-49BA-8BDE-FC08-95688A3C6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Exploratory Data Analysis (EDA):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FF997-EACD-3E8C-59C1-01DC2329B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48" y="1773420"/>
            <a:ext cx="5116286" cy="6726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Defaulters and Non-defaulter in terms of Home Ownership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EB260-3E7E-F0EC-9774-7BB24E8B6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E40C-7019-4BF5-9092-755D2FE458E6}" type="datetime1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2095F-8976-D2A7-5010-CF002CBD1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Home Credit Default Risk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5BC80-9E0B-EE9B-182B-1A76371FA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5C5A-E906-40FA-9309-40562AD92752}" type="slidenum">
              <a:rPr lang="en-IN" smtClean="0"/>
              <a:t>8</a:t>
            </a:fld>
            <a:endParaRPr lang="en-IN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8339E5F-DF84-D32C-2CAF-9556BCC09D7E}"/>
              </a:ext>
            </a:extLst>
          </p:cNvPr>
          <p:cNvSpPr txBox="1">
            <a:spLocks/>
          </p:cNvSpPr>
          <p:nvPr/>
        </p:nvSpPr>
        <p:spPr>
          <a:xfrm>
            <a:off x="6237514" y="1773420"/>
            <a:ext cx="5116286" cy="672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Defaulters and Non-defaulter in terms of  Car Ownership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A36CCB-8EA5-8F11-0473-472F206507F0}"/>
              </a:ext>
            </a:extLst>
          </p:cNvPr>
          <p:cNvCxnSpPr>
            <a:cxnSpLocks/>
          </p:cNvCxnSpPr>
          <p:nvPr/>
        </p:nvCxnSpPr>
        <p:spPr>
          <a:xfrm>
            <a:off x="5943600" y="1690688"/>
            <a:ext cx="0" cy="38385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32ECCFA-9EE8-8BA0-FC03-761171756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151" y="2379605"/>
            <a:ext cx="3721577" cy="32413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77FB2FA-1F05-2C1E-462A-14C852AA1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156" y="2446065"/>
            <a:ext cx="3482848" cy="317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397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5464D-9B51-1BD7-EC63-AA8AEEDEC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Feature Engineering: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25E5A-6F41-4E1F-3135-E5C486DF5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Feature selection and imputation</a:t>
            </a:r>
          </a:p>
          <a:p>
            <a:pPr lvl="1" indent="-168275">
              <a:buFont typeface="Wingdings" panose="05000000000000000000" pitchFamily="2" charset="2"/>
              <a:buChar char="Ø"/>
            </a:pPr>
            <a:r>
              <a:rPr lang="en-US" sz="1800" dirty="0"/>
              <a:t> We discarded features with missing values of more than 30% and dropped irrelevant features.</a:t>
            </a:r>
          </a:p>
          <a:p>
            <a:pPr marL="571500" indent="-53975">
              <a:buFont typeface="Wingdings" panose="05000000000000000000" pitchFamily="2" charset="2"/>
              <a:buChar char="Ø"/>
            </a:pPr>
            <a:r>
              <a:rPr lang="en-US" sz="1800" dirty="0"/>
              <a:t> We filled in the missing values of selected features.</a:t>
            </a:r>
          </a:p>
          <a:p>
            <a:pPr marL="517525" indent="0">
              <a:buNone/>
            </a:pPr>
            <a:endParaRPr lang="en-US" sz="1800" dirty="0"/>
          </a:p>
          <a:p>
            <a:r>
              <a:rPr lang="en-US" sz="1800" dirty="0"/>
              <a:t>Adding more relevant data  </a:t>
            </a:r>
          </a:p>
          <a:p>
            <a:pPr marL="685800" indent="-168275">
              <a:buFont typeface="Wingdings" panose="05000000000000000000" pitchFamily="2" charset="2"/>
              <a:buChar char="Ø"/>
            </a:pPr>
            <a:r>
              <a:rPr lang="en-US" sz="1800" dirty="0"/>
              <a:t> We decided to add relevant features based on our prior knowledge. </a:t>
            </a:r>
          </a:p>
          <a:p>
            <a:pPr marL="685800" indent="-168275">
              <a:buFont typeface="Wingdings" panose="05000000000000000000" pitchFamily="2" charset="2"/>
              <a:buChar char="Ø"/>
            </a:pPr>
            <a:r>
              <a:rPr lang="en-US" sz="1800" dirty="0"/>
              <a:t> e.g. </a:t>
            </a:r>
            <a:r>
              <a:rPr lang="en-US" sz="1800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Annuity to Salary Ratio, AMT Credit to Annuity Ratio.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8D125-BE21-5546-657F-6178E3D30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E40C-7019-4BF5-9092-755D2FE458E6}" type="datetime1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C3B07-46E4-28F6-9EC1-DBAFD26EC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Home Credit Default Risk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993F4-927C-7E4B-4625-E6A72F998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5C5A-E906-40FA-9309-40562AD92752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017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561</TotalTime>
  <Words>938</Words>
  <Application>Microsoft Office PowerPoint</Application>
  <PresentationFormat>Widescreen</PresentationFormat>
  <Paragraphs>138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(Body)</vt:lpstr>
      <vt:lpstr>Calibri Light</vt:lpstr>
      <vt:lpstr>Open Sans</vt:lpstr>
      <vt:lpstr>Wingdings</vt:lpstr>
      <vt:lpstr>Office Theme</vt:lpstr>
      <vt:lpstr>Applied Machine Learning Final Project: Home Credit Default Risk</vt:lpstr>
      <vt:lpstr>Team Members:</vt:lpstr>
      <vt:lpstr>Contents</vt:lpstr>
      <vt:lpstr>Four P’s</vt:lpstr>
      <vt:lpstr>Four P’s</vt:lpstr>
      <vt:lpstr>Project Description:</vt:lpstr>
      <vt:lpstr>Exploratory Data Analysis (EDA):</vt:lpstr>
      <vt:lpstr>Exploratory Data Analysis (EDA):</vt:lpstr>
      <vt:lpstr>Feature Engineering:</vt:lpstr>
      <vt:lpstr>Modelling Pipeline:</vt:lpstr>
      <vt:lpstr>Modelling Pipeline Flow: </vt:lpstr>
      <vt:lpstr>Result and Discussion:</vt:lpstr>
      <vt:lpstr>Result and Discussion:</vt:lpstr>
      <vt:lpstr>Conclusion and Next steps: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Machine Learning Final Project: Home Credit Default Risk</dc:title>
  <dc:creator>Shashwati</dc:creator>
  <cp:lastModifiedBy>shubham jambhale</cp:lastModifiedBy>
  <cp:revision>25</cp:revision>
  <dcterms:created xsi:type="dcterms:W3CDTF">2022-11-29T06:31:14Z</dcterms:created>
  <dcterms:modified xsi:type="dcterms:W3CDTF">2022-12-07T03:22:21Z</dcterms:modified>
</cp:coreProperties>
</file>