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47E8-443B-476E-BE1E-B89BAB638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D597C5-202F-4DDB-BEB7-50A9EC3ED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5C92D6-4231-44D6-81FD-7FD2CA9C4530}"/>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481B4223-127A-498C-8532-17D70BF92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9F336-24FA-4ECE-8B93-DE975D17B2A9}"/>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301913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9E05-6309-4DA5-BFC0-0200047F9D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F98BB-7F71-4FD3-B4F8-64EB362F1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5970F-F1C8-4AFB-BC9B-83485CE7CDD4}"/>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C6FACFC6-09E4-4FBF-BA8D-30E166473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19F70-2818-4C96-B797-59FB0A94FD86}"/>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372476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A0A79-F01A-4872-85C7-A3B3DC7A1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54F2F-3484-4213-8B95-1CCE231E81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A9D0A-CDB7-4938-B1B9-DB9F982FB06B}"/>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5C390E7E-B3A9-4216-8AC4-08BAA1160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56B5A-A383-44E9-A7FC-7C715912CB3F}"/>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163293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6315-7728-4456-9B3A-2168A96C94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2E34D4-86E2-4854-94D5-A6AAA6DD9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17BED-8389-48C1-A27B-BF6426139C1A}"/>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B1F18305-44C5-4EB6-95C3-6F23C4EFE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CFBD0-232D-4EAD-97C8-76C2D50AA32E}"/>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85652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D426-8235-429D-AC63-A4B012A7A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39D01-DE47-4A28-85DC-4F677321D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1EBC0-5D06-46F6-8D6A-D9995C98872D}"/>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7A07C3A8-CE8C-45E5-99F9-FFC513BC8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796D4-4E85-4D8B-89A5-233D2E12B519}"/>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360268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806-6D05-4329-A77F-8285EFB4CA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95E9E3-B5BC-4EEB-A6FF-D1A51177C3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777B3-470C-4D9A-90D6-5F8E7051D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4DCAAD-DA25-4E77-B51B-93D39643ECF2}"/>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6" name="Footer Placeholder 5">
            <a:extLst>
              <a:ext uri="{FF2B5EF4-FFF2-40B4-BE49-F238E27FC236}">
                <a16:creationId xmlns:a16="http://schemas.microsoft.com/office/drawing/2014/main" id="{1DAE4C5B-663C-436C-99A5-1CEF19D15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FCE39-082C-46EC-A1B3-56BF66B10C17}"/>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346598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42D0-6DF8-451E-9256-872B4DD92D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2EFF9C-EC40-4265-951D-B171E1D32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4F9FB0-4729-43BB-95FA-B5E9108E6E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87D0A-6A06-4669-B051-8D1CD4845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12091-8F0F-45E7-9BF7-36A2C0EB3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3F303A-8B72-4EC9-92A2-A4727CE30C05}"/>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8" name="Footer Placeholder 7">
            <a:extLst>
              <a:ext uri="{FF2B5EF4-FFF2-40B4-BE49-F238E27FC236}">
                <a16:creationId xmlns:a16="http://schemas.microsoft.com/office/drawing/2014/main" id="{A2FB86E2-1708-47C4-8529-9196CE7C66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400FF3-199A-4E03-8C47-243A4FFCE2A2}"/>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182834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3948-F2FB-432B-97BC-593461FB72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4DEE2-E94A-4E7A-9D79-C59B7C658AAC}"/>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4" name="Footer Placeholder 3">
            <a:extLst>
              <a:ext uri="{FF2B5EF4-FFF2-40B4-BE49-F238E27FC236}">
                <a16:creationId xmlns:a16="http://schemas.microsoft.com/office/drawing/2014/main" id="{A254B162-2BA4-43E1-B0FF-49E979AEF5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268F74-931D-48EE-A67A-20E3D0B271E9}"/>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152516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E8FF6-DE8C-43E0-B64D-024F34C02FA5}"/>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3" name="Footer Placeholder 2">
            <a:extLst>
              <a:ext uri="{FF2B5EF4-FFF2-40B4-BE49-F238E27FC236}">
                <a16:creationId xmlns:a16="http://schemas.microsoft.com/office/drawing/2014/main" id="{DA389B08-FB43-463C-B7B5-7B19698145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081592-B500-46C1-81EA-624881B8A8E1}"/>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127990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C00E-487A-4AE5-BDD5-2CCD09B10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2F2B8-D37A-45AB-A4A7-F1EA277AB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9D9043-FE21-4518-B59F-565479E72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FD4E0-681B-47D2-B9AD-40BFA572DB95}"/>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6" name="Footer Placeholder 5">
            <a:extLst>
              <a:ext uri="{FF2B5EF4-FFF2-40B4-BE49-F238E27FC236}">
                <a16:creationId xmlns:a16="http://schemas.microsoft.com/office/drawing/2014/main" id="{22783C69-976C-48D9-8EED-8EE4048EF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F04E5-FB72-4345-B18C-64177E767E87}"/>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404645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2B05-199C-4EE2-8AFD-73661DB05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F3403-2F0C-4824-9456-C6ED2A784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BC99F6-46A4-43A7-91D3-5FCD89640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2A3B4-3E25-4C4C-933D-00F13A9CCA87}"/>
              </a:ext>
            </a:extLst>
          </p:cNvPr>
          <p:cNvSpPr>
            <a:spLocks noGrp="1"/>
          </p:cNvSpPr>
          <p:nvPr>
            <p:ph type="dt" sz="half" idx="10"/>
          </p:nvPr>
        </p:nvSpPr>
        <p:spPr/>
        <p:txBody>
          <a:bodyPr/>
          <a:lstStyle/>
          <a:p>
            <a:fld id="{7D572AAC-3782-4140-97EA-117E1F7C9EF1}" type="datetimeFigureOut">
              <a:rPr lang="en-IN" smtClean="0"/>
              <a:t>22-01-2020</a:t>
            </a:fld>
            <a:endParaRPr lang="en-IN"/>
          </a:p>
        </p:txBody>
      </p:sp>
      <p:sp>
        <p:nvSpPr>
          <p:cNvPr id="6" name="Footer Placeholder 5">
            <a:extLst>
              <a:ext uri="{FF2B5EF4-FFF2-40B4-BE49-F238E27FC236}">
                <a16:creationId xmlns:a16="http://schemas.microsoft.com/office/drawing/2014/main" id="{432FA7F1-F9AA-4F27-9B73-E6D92966F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B6E44-234B-4DFA-BD46-07CC9D36F922}"/>
              </a:ext>
            </a:extLst>
          </p:cNvPr>
          <p:cNvSpPr>
            <a:spLocks noGrp="1"/>
          </p:cNvSpPr>
          <p:nvPr>
            <p:ph type="sldNum" sz="quarter" idx="12"/>
          </p:nvPr>
        </p:nvSpPr>
        <p:spPr/>
        <p:txBody>
          <a:bodyPr/>
          <a:lstStyle/>
          <a:p>
            <a:fld id="{E35896F5-B46E-4BAF-AEEF-78B8408D0094}" type="slidenum">
              <a:rPr lang="en-IN" smtClean="0"/>
              <a:t>‹#›</a:t>
            </a:fld>
            <a:endParaRPr lang="en-IN"/>
          </a:p>
        </p:txBody>
      </p:sp>
    </p:spTree>
    <p:extLst>
      <p:ext uri="{BB962C8B-B14F-4D97-AF65-F5344CB8AC3E}">
        <p14:creationId xmlns:p14="http://schemas.microsoft.com/office/powerpoint/2010/main" val="230054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346B5-0431-4462-8272-93A599EEB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23163-B8EF-4587-934C-ACF58B9B2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8E1B3A-D519-45BE-B7E8-081691A25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72AAC-3782-4140-97EA-117E1F7C9EF1}" type="datetimeFigureOut">
              <a:rPr lang="en-IN" smtClean="0"/>
              <a:t>22-01-2020</a:t>
            </a:fld>
            <a:endParaRPr lang="en-IN"/>
          </a:p>
        </p:txBody>
      </p:sp>
      <p:sp>
        <p:nvSpPr>
          <p:cNvPr id="5" name="Footer Placeholder 4">
            <a:extLst>
              <a:ext uri="{FF2B5EF4-FFF2-40B4-BE49-F238E27FC236}">
                <a16:creationId xmlns:a16="http://schemas.microsoft.com/office/drawing/2014/main" id="{7ECD916F-8AB0-49D8-8033-8B41FB0E9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474320-BA63-4144-A81D-923312A71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896F5-B46E-4BAF-AEEF-78B8408D0094}" type="slidenum">
              <a:rPr lang="en-IN" smtClean="0"/>
              <a:t>‹#›</a:t>
            </a:fld>
            <a:endParaRPr lang="en-IN"/>
          </a:p>
        </p:txBody>
      </p:sp>
    </p:spTree>
    <p:extLst>
      <p:ext uri="{BB962C8B-B14F-4D97-AF65-F5344CB8AC3E}">
        <p14:creationId xmlns:p14="http://schemas.microsoft.com/office/powerpoint/2010/main" val="63758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F1E5D8-81E3-4E3D-A342-86A457FEA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4" y="19545"/>
            <a:ext cx="12087225" cy="6838455"/>
          </a:xfrm>
          <a:prstGeom prst="rect">
            <a:avLst/>
          </a:prstGeom>
        </p:spPr>
      </p:pic>
      <p:sp>
        <p:nvSpPr>
          <p:cNvPr id="2" name="Title 1">
            <a:extLst>
              <a:ext uri="{FF2B5EF4-FFF2-40B4-BE49-F238E27FC236}">
                <a16:creationId xmlns:a16="http://schemas.microsoft.com/office/drawing/2014/main" id="{0FD13C2C-9A4B-43A1-8E85-AD68758755AA}"/>
              </a:ext>
            </a:extLst>
          </p:cNvPr>
          <p:cNvSpPr>
            <a:spLocks noGrp="1"/>
          </p:cNvSpPr>
          <p:nvPr>
            <p:ph type="ctrTitle"/>
          </p:nvPr>
        </p:nvSpPr>
        <p:spPr>
          <a:xfrm>
            <a:off x="6419850" y="3438772"/>
            <a:ext cx="5772150" cy="3562350"/>
          </a:xfrm>
        </p:spPr>
        <p:txBody>
          <a:bodyPr>
            <a:noAutofit/>
          </a:bodyPr>
          <a:lstStyle/>
          <a:p>
            <a:r>
              <a:rPr lang="en-IN" sz="4400" b="1" dirty="0">
                <a:latin typeface="AR CHRISTY" panose="02000000000000000000" pitchFamily="2" charset="0"/>
              </a:rPr>
              <a:t>Suitable New Store Locations in Paris for a Fashion Retailer</a:t>
            </a:r>
            <a:br>
              <a:rPr lang="en-IN" sz="4400" dirty="0">
                <a:latin typeface="AR CHRISTY" panose="02000000000000000000" pitchFamily="2" charset="0"/>
              </a:rPr>
            </a:br>
            <a:endParaRPr lang="en-IN" sz="4400" dirty="0">
              <a:latin typeface="AR CHRISTY" panose="02000000000000000000" pitchFamily="2" charset="0"/>
            </a:endParaRPr>
          </a:p>
        </p:txBody>
      </p:sp>
    </p:spTree>
    <p:extLst>
      <p:ext uri="{BB962C8B-B14F-4D97-AF65-F5344CB8AC3E}">
        <p14:creationId xmlns:p14="http://schemas.microsoft.com/office/powerpoint/2010/main" val="2881023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657224" y="1533524"/>
            <a:ext cx="11096626" cy="4848225"/>
          </a:xfrm>
        </p:spPr>
        <p:txBody>
          <a:bodyPr>
            <a:normAutofit fontScale="92500" lnSpcReduction="10000"/>
          </a:bodyPr>
          <a:lstStyle/>
          <a:p>
            <a:pPr marL="0" indent="0">
              <a:buNone/>
            </a:pPr>
            <a:r>
              <a:rPr lang="en-IN" b="1" dirty="0"/>
              <a:t>The Data Science Workflow:</a:t>
            </a:r>
            <a:endParaRPr lang="en-IN" sz="2400" dirty="0"/>
          </a:p>
          <a:p>
            <a:pPr lvl="0"/>
            <a:r>
              <a:rPr lang="en-IN" b="1" dirty="0"/>
              <a:t>Data Analysis and Location Data:</a:t>
            </a:r>
            <a:r>
              <a:rPr lang="en-IN" dirty="0"/>
              <a:t> </a:t>
            </a:r>
          </a:p>
          <a:p>
            <a:pPr lvl="1"/>
            <a:r>
              <a:rPr lang="en-IN" dirty="0"/>
              <a:t>Foursquare location data will be leveraged to explore or compare districts around Paris.</a:t>
            </a:r>
          </a:p>
          <a:p>
            <a:pPr lvl="1"/>
            <a:r>
              <a:rPr lang="en-IN" dirty="0"/>
              <a:t>Data manipulation and analysis to derive subsets of the initial data.</a:t>
            </a:r>
          </a:p>
          <a:p>
            <a:pPr lvl="1"/>
            <a:r>
              <a:rPr lang="en-IN" dirty="0"/>
              <a:t>Identifying the high traffic areas using data visualisation and statistical analysis.</a:t>
            </a:r>
          </a:p>
          <a:p>
            <a:pPr lvl="0"/>
            <a:r>
              <a:rPr lang="en-IN" b="1" dirty="0"/>
              <a:t>Visualization:</a:t>
            </a:r>
            <a:endParaRPr lang="en-IN" dirty="0"/>
          </a:p>
          <a:p>
            <a:pPr lvl="1"/>
            <a:r>
              <a:rPr lang="en-IN" dirty="0"/>
              <a:t>Analysis and plotting visualizations.</a:t>
            </a:r>
          </a:p>
          <a:p>
            <a:pPr lvl="1"/>
            <a:r>
              <a:rPr lang="en-IN" dirty="0"/>
              <a:t>Data visualization using various mapping libraries.</a:t>
            </a:r>
          </a:p>
          <a:p>
            <a:r>
              <a:rPr lang="en-IN" dirty="0"/>
              <a:t> </a:t>
            </a:r>
          </a:p>
          <a:p>
            <a:pPr lvl="0"/>
            <a:r>
              <a:rPr lang="en-IN" b="1" dirty="0"/>
              <a:t>Discussion and Conclusions:  </a:t>
            </a:r>
            <a:endParaRPr lang="en-IN" dirty="0"/>
          </a:p>
          <a:p>
            <a:pPr lvl="1"/>
            <a:r>
              <a:rPr lang="en-IN" dirty="0"/>
              <a:t>Recommendations and results based on the data analysis.</a:t>
            </a:r>
          </a:p>
          <a:p>
            <a:pPr lvl="1"/>
            <a:r>
              <a:rPr lang="en-IN" dirty="0"/>
              <a:t>Discussion of any limitations and how the results can be used, and any conclusions that can be drawn.</a:t>
            </a:r>
          </a:p>
        </p:txBody>
      </p:sp>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Data Analysis</a:t>
            </a:r>
            <a:endParaRPr lang="en-IN" dirty="0"/>
          </a:p>
        </p:txBody>
      </p:sp>
    </p:spTree>
    <p:extLst>
      <p:ext uri="{BB962C8B-B14F-4D97-AF65-F5344CB8AC3E}">
        <p14:creationId xmlns:p14="http://schemas.microsoft.com/office/powerpoint/2010/main" val="23345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982DE8-107E-4646-9DA2-3269A28D4902}"/>
              </a:ext>
            </a:extLst>
          </p:cNvPr>
          <p:cNvSpPr>
            <a:spLocks noChangeArrowheads="1"/>
          </p:cNvSpPr>
          <p:nvPr/>
        </p:nvSpPr>
        <p:spPr bwMode="auto">
          <a:xfrm>
            <a:off x="714375" y="689403"/>
            <a:ext cx="4532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 of Paris with districts superimposed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3" name="Picture 4">
            <a:extLst>
              <a:ext uri="{FF2B5EF4-FFF2-40B4-BE49-F238E27FC236}">
                <a16:creationId xmlns:a16="http://schemas.microsoft.com/office/drawing/2014/main" id="{28656EDF-81A1-489A-8D26-3ADBF22E4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971674"/>
            <a:ext cx="10458450" cy="382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FDF2E5-59F9-4358-8EAF-9775A5E2231D}"/>
              </a:ext>
            </a:extLst>
          </p:cNvPr>
          <p:cNvSpPr/>
          <p:nvPr/>
        </p:nvSpPr>
        <p:spPr>
          <a:xfrm>
            <a:off x="790575" y="395010"/>
            <a:ext cx="10220325" cy="2761718"/>
          </a:xfrm>
          <a:prstGeom prst="rect">
            <a:avLst/>
          </a:prstGeom>
        </p:spPr>
        <p:txBody>
          <a:bodyPr wrap="square">
            <a:spAutoFit/>
          </a:bodyPr>
          <a:lstStyle/>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Using the Foursquare API to explore the Arrondissements of Paris (Neighbourhoods)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Explore the first district in our data frame to become familiar with the data (use the French descriptive arrondissement name)</a:t>
            </a:r>
          </a:p>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Structure the json file into a pandas data frame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111074B-6935-45F0-A496-61AA6E2E7FC5}"/>
              </a:ext>
            </a:extLst>
          </p:cNvPr>
          <p:cNvPicPr/>
          <p:nvPr/>
        </p:nvPicPr>
        <p:blipFill>
          <a:blip r:embed="rId2">
            <a:extLst>
              <a:ext uri="{28A0092B-C50C-407E-A947-70E740481C1C}">
                <a14:useLocalDpi xmlns:a14="http://schemas.microsoft.com/office/drawing/2010/main" val="0"/>
              </a:ext>
            </a:extLst>
          </a:blip>
          <a:stretch>
            <a:fillRect/>
          </a:stretch>
        </p:blipFill>
        <p:spPr>
          <a:xfrm>
            <a:off x="3257550" y="3257550"/>
            <a:ext cx="5453062" cy="2761718"/>
          </a:xfrm>
          <a:prstGeom prst="rect">
            <a:avLst/>
          </a:prstGeom>
        </p:spPr>
      </p:pic>
    </p:spTree>
    <p:extLst>
      <p:ext uri="{BB962C8B-B14F-4D97-AF65-F5344CB8AC3E}">
        <p14:creationId xmlns:p14="http://schemas.microsoft.com/office/powerpoint/2010/main" val="133284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1730B8-BA10-4463-92CF-D899E7C66C68}"/>
              </a:ext>
            </a:extLst>
          </p:cNvPr>
          <p:cNvSpPr>
            <a:spLocks noChangeArrowheads="1"/>
          </p:cNvSpPr>
          <p:nvPr/>
        </p:nvSpPr>
        <p:spPr bwMode="auto">
          <a:xfrm>
            <a:off x="381000" y="569240"/>
            <a:ext cx="661636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a nearby venues function for all the neighborhoods in Paris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4097" name="Picture 7">
            <a:extLst>
              <a:ext uri="{FF2B5EF4-FFF2-40B4-BE49-F238E27FC236}">
                <a16:creationId xmlns:a16="http://schemas.microsoft.com/office/drawing/2014/main" id="{73579635-4BA7-420F-B8D2-C3651DC0E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733550"/>
            <a:ext cx="8229600" cy="365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71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961C2DA-C428-4BA9-98D7-12510B20A6C6}"/>
              </a:ext>
            </a:extLst>
          </p:cNvPr>
          <p:cNvSpPr>
            <a:spLocks noChangeArrowheads="1"/>
          </p:cNvSpPr>
          <p:nvPr/>
        </p:nvSpPr>
        <p:spPr bwMode="auto">
          <a:xfrm>
            <a:off x="390525" y="427824"/>
            <a:ext cx="70262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 how many venues were returned for each neighborhood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145" name="Picture 8">
            <a:extLst>
              <a:ext uri="{FF2B5EF4-FFF2-40B4-BE49-F238E27FC236}">
                <a16:creationId xmlns:a16="http://schemas.microsoft.com/office/drawing/2014/main" id="{4EAB274C-A2B1-45FD-9419-23A63223E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590674"/>
            <a:ext cx="6905625" cy="420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9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434D51-D46C-46BE-AD31-FA076FE10172}"/>
              </a:ext>
            </a:extLst>
          </p:cNvPr>
          <p:cNvSpPr>
            <a:spLocks noChangeArrowheads="1"/>
          </p:cNvSpPr>
          <p:nvPr/>
        </p:nvSpPr>
        <p:spPr bwMode="auto">
          <a:xfrm>
            <a:off x="176981" y="560363"/>
            <a:ext cx="82051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Analyze each of the Neighborhoods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print each neighborhood with it's top 10 most common venues</a:t>
            </a:r>
            <a:endParaRPr kumimoji="0" lang="en-US" altLang="en-US" sz="1400" b="1" i="0" u="none" strike="noStrike" cap="none" normalizeH="0" baseline="0" dirty="0">
              <a:ln>
                <a:noFill/>
              </a:ln>
              <a:solidFill>
                <a:schemeClr val="tx1"/>
              </a:solidFill>
              <a:effectLst/>
            </a:endParaRPr>
          </a:p>
        </p:txBody>
      </p:sp>
      <p:pic>
        <p:nvPicPr>
          <p:cNvPr id="7169" name="Picture 9">
            <a:extLst>
              <a:ext uri="{FF2B5EF4-FFF2-40B4-BE49-F238E27FC236}">
                <a16:creationId xmlns:a16="http://schemas.microsoft.com/office/drawing/2014/main" id="{8D52A7A9-94A0-4738-93D7-A91E41696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05" y="1809750"/>
            <a:ext cx="8357419" cy="23600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E5E9BE4-76F9-4D36-85BF-F3C513F9E1B7}"/>
              </a:ext>
            </a:extLst>
          </p:cNvPr>
          <p:cNvSpPr>
            <a:spLocks noChangeArrowheads="1"/>
          </p:cNvSpPr>
          <p:nvPr/>
        </p:nvSpPr>
        <p:spPr bwMode="auto">
          <a:xfrm>
            <a:off x="176981" y="4588208"/>
            <a:ext cx="110416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is a very useful results table that can provide at a glance information for all of the districts. Even once any conclusions are drawn further into the data workflow, we can refer back to this table for meaningful insights about the top categories of businesses in all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neighbourhoods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Even without actual counts and numbers, it makes a great reference table for the client.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365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F0D656-6DC5-4207-AEAC-3AC61FF1E8B6}"/>
              </a:ext>
            </a:extLst>
          </p:cNvPr>
          <p:cNvSpPr>
            <a:spLocks noChangeArrowheads="1"/>
          </p:cNvSpPr>
          <p:nvPr/>
        </p:nvSpPr>
        <p:spPr bwMode="auto">
          <a:xfrm>
            <a:off x="114300" y="356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3" name="Picture 10">
            <a:extLst>
              <a:ext uri="{FF2B5EF4-FFF2-40B4-BE49-F238E27FC236}">
                <a16:creationId xmlns:a16="http://schemas.microsoft.com/office/drawing/2014/main" id="{A3C2C11B-6B46-4804-A056-233496A23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4" y="847724"/>
            <a:ext cx="9820275" cy="35710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F7E2338-EA1A-4DB5-B482-CB098E17CBF7}"/>
              </a:ext>
            </a:extLst>
          </p:cNvPr>
          <p:cNvSpPr>
            <a:spLocks noChangeArrowheads="1"/>
          </p:cNvSpPr>
          <p:nvPr/>
        </p:nvSpPr>
        <p:spPr bwMode="auto">
          <a:xfrm>
            <a:off x="619125" y="5003284"/>
            <a:ext cx="9027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business types criteria specified by the client! 'French Restaurants', 'Cafés' and 'Wine Bars'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197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F0D656-6DC5-4207-AEAC-3AC61FF1E8B6}"/>
              </a:ext>
            </a:extLst>
          </p:cNvPr>
          <p:cNvSpPr>
            <a:spLocks noChangeArrowheads="1"/>
          </p:cNvSpPr>
          <p:nvPr/>
        </p:nvSpPr>
        <p:spPr bwMode="auto">
          <a:xfrm>
            <a:off x="114300" y="356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18" name="Picture 12">
            <a:extLst>
              <a:ext uri="{FF2B5EF4-FFF2-40B4-BE49-F238E27FC236}">
                <a16:creationId xmlns:a16="http://schemas.microsoft.com/office/drawing/2014/main" id="{44AF9437-967F-4AD6-BAEB-8DE599A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83" y="1895798"/>
            <a:ext cx="9921057" cy="2199952"/>
          </a:xfrm>
          <a:prstGeom prst="rect">
            <a:avLst/>
          </a:prstGeom>
          <a:noFill/>
          <a:extLst>
            <a:ext uri="{909E8E84-426E-40DD-AFC4-6F175D3DCCD1}">
              <a14:hiddenFill xmlns:a14="http://schemas.microsoft.com/office/drawing/2010/main">
                <a:solidFill>
                  <a:srgbClr val="FFFFFF"/>
                </a:solidFill>
              </a14:hiddenFill>
            </a:ext>
          </a:extLst>
        </p:spPr>
      </p:pic>
      <p:pic>
        <p:nvPicPr>
          <p:cNvPr id="9217" name="Picture 11">
            <a:extLst>
              <a:ext uri="{FF2B5EF4-FFF2-40B4-BE49-F238E27FC236}">
                <a16:creationId xmlns:a16="http://schemas.microsoft.com/office/drawing/2014/main" id="{E2DD2A88-D026-4766-8A74-0260E59ED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60" y="4019550"/>
            <a:ext cx="9625781" cy="28050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C6B6668-C9ED-4194-B0D1-CEFC5F5FB709}"/>
              </a:ext>
            </a:extLst>
          </p:cNvPr>
          <p:cNvSpPr>
            <a:spLocks noChangeArrowheads="1"/>
          </p:cNvSpPr>
          <p:nvPr/>
        </p:nvSpPr>
        <p:spPr bwMode="auto">
          <a:xfrm>
            <a:off x="137651" y="246906"/>
            <a:ext cx="11916697"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Let's look at their frequency of </a:t>
            </a:r>
            <a:r>
              <a:rPr kumimoji="0" lang="en-US" altLang="en-US"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occurance</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all the Paris neighborhoods, isolating the categorical venues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are the venue types that the client wants to have an abundant density of in the ideal store locations. I've used a violin plot from the seaborn library - it is a great way to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visualise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frequency distribution datasets, they display a density estimation of the underlying distribution.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31FDA44E-3A95-4280-9340-D82DBA85D3AF}"/>
              </a:ext>
            </a:extLst>
          </p:cNvPr>
          <p:cNvSpPr>
            <a:spLocks noChangeArrowheads="1"/>
          </p:cNvSpPr>
          <p:nvPr/>
        </p:nvSpPr>
        <p:spPr bwMode="auto">
          <a:xfrm>
            <a:off x="0" y="1981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6547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657224" y="1533524"/>
            <a:ext cx="11096626" cy="4848225"/>
          </a:xfrm>
        </p:spPr>
        <p:txBody>
          <a:bodyPr>
            <a:normAutofit fontScale="70000" lnSpcReduction="20000"/>
          </a:bodyPr>
          <a:lstStyle/>
          <a:p>
            <a:pPr marL="0" indent="0">
              <a:buNone/>
            </a:pPr>
            <a:r>
              <a:rPr lang="en-IN" dirty="0"/>
              <a:t>So, as we can see from the analysis there are 8 neighbourhoods to open new stores - according to the criteria that they have the 3 specified venues in a great frequency (French Restaurants, Cafés and Wine Bars). They are as follows</a:t>
            </a:r>
          </a:p>
          <a:p>
            <a:pPr marL="0" indent="0">
              <a:buNone/>
            </a:pPr>
            <a:endParaRPr lang="en-IN" b="1" dirty="0"/>
          </a:p>
          <a:p>
            <a:pPr marL="0" indent="0">
              <a:buNone/>
            </a:pPr>
            <a:r>
              <a:rPr lang="en-IN" b="1" dirty="0"/>
              <a:t>Neighbourhoods  </a:t>
            </a:r>
            <a:endParaRPr lang="en-IN" dirty="0"/>
          </a:p>
          <a:p>
            <a:pPr lvl="1"/>
            <a:r>
              <a:rPr lang="en-IN" b="1" dirty="0"/>
              <a:t>3eme </a:t>
            </a:r>
            <a:r>
              <a:rPr lang="en-IN" b="1" dirty="0" err="1"/>
              <a:t>Ardt</a:t>
            </a:r>
            <a:r>
              <a:rPr lang="en-IN" b="1" dirty="0"/>
              <a:t>  </a:t>
            </a:r>
            <a:endParaRPr lang="en-IN" dirty="0"/>
          </a:p>
          <a:p>
            <a:pPr lvl="1"/>
            <a:r>
              <a:rPr lang="en-IN" b="1" dirty="0"/>
              <a:t>10eme </a:t>
            </a:r>
            <a:r>
              <a:rPr lang="en-IN" b="1" dirty="0" err="1"/>
              <a:t>Ardt</a:t>
            </a:r>
            <a:r>
              <a:rPr lang="en-IN" b="1" dirty="0"/>
              <a:t>  </a:t>
            </a:r>
            <a:endParaRPr lang="en-IN" dirty="0"/>
          </a:p>
          <a:p>
            <a:pPr lvl="1"/>
            <a:r>
              <a:rPr lang="en-IN" b="1" dirty="0"/>
              <a:t>11eme </a:t>
            </a:r>
            <a:r>
              <a:rPr lang="en-IN" b="1" dirty="0" err="1"/>
              <a:t>Ardt</a:t>
            </a:r>
            <a:r>
              <a:rPr lang="en-IN" b="1" dirty="0"/>
              <a:t>  </a:t>
            </a:r>
            <a:endParaRPr lang="en-IN" dirty="0"/>
          </a:p>
          <a:p>
            <a:pPr lvl="1"/>
            <a:r>
              <a:rPr lang="en-IN" b="1" dirty="0"/>
              <a:t>4eme </a:t>
            </a:r>
            <a:r>
              <a:rPr lang="en-IN" b="1" dirty="0" err="1"/>
              <a:t>Ardt</a:t>
            </a:r>
            <a:r>
              <a:rPr lang="en-IN" b="1" dirty="0"/>
              <a:t>  </a:t>
            </a:r>
            <a:endParaRPr lang="en-IN" dirty="0"/>
          </a:p>
          <a:p>
            <a:pPr lvl="1"/>
            <a:r>
              <a:rPr lang="en-IN" b="1" dirty="0"/>
              <a:t>18eme </a:t>
            </a:r>
            <a:r>
              <a:rPr lang="en-IN" b="1" dirty="0" err="1"/>
              <a:t>Ardt</a:t>
            </a:r>
            <a:r>
              <a:rPr lang="en-IN" b="1" dirty="0"/>
              <a:t>  </a:t>
            </a:r>
            <a:endParaRPr lang="en-IN" dirty="0"/>
          </a:p>
          <a:p>
            <a:pPr lvl="1"/>
            <a:r>
              <a:rPr lang="en-IN" b="1" dirty="0"/>
              <a:t>18eme </a:t>
            </a:r>
            <a:r>
              <a:rPr lang="en-IN" b="1" dirty="0" err="1"/>
              <a:t>Ardt</a:t>
            </a:r>
            <a:r>
              <a:rPr lang="en-IN" b="1" dirty="0"/>
              <a:t>  </a:t>
            </a:r>
          </a:p>
          <a:p>
            <a:pPr lvl="1"/>
            <a:r>
              <a:rPr lang="en-IN" b="1" dirty="0"/>
              <a:t>5eme </a:t>
            </a:r>
            <a:r>
              <a:rPr lang="en-IN" b="1" dirty="0" err="1"/>
              <a:t>Ardt</a:t>
            </a:r>
            <a:r>
              <a:rPr lang="en-IN" b="1" dirty="0"/>
              <a:t>  </a:t>
            </a:r>
          </a:p>
          <a:p>
            <a:pPr lvl="1"/>
            <a:r>
              <a:rPr lang="en-IN" b="1" dirty="0"/>
              <a:t>9eme </a:t>
            </a:r>
            <a:r>
              <a:rPr lang="en-IN" b="1" dirty="0" err="1"/>
              <a:t>Ardt</a:t>
            </a:r>
            <a:r>
              <a:rPr lang="en-IN" b="1" dirty="0"/>
              <a:t>  </a:t>
            </a:r>
          </a:p>
          <a:p>
            <a:pPr lvl="1"/>
            <a:r>
              <a:rPr lang="en-IN" b="1" dirty="0"/>
              <a:t>6eme </a:t>
            </a:r>
            <a:r>
              <a:rPr lang="en-IN" b="1" dirty="0" err="1"/>
              <a:t>Ardt</a:t>
            </a:r>
            <a:r>
              <a:rPr lang="en-IN" b="1" dirty="0"/>
              <a:t>  </a:t>
            </a:r>
            <a:endParaRPr lang="en-IN" dirty="0"/>
          </a:p>
          <a:p>
            <a:pPr marL="0" indent="0">
              <a:buNone/>
            </a:pPr>
            <a:r>
              <a:rPr lang="en-IN" sz="3800" b="1" dirty="0"/>
              <a:t>Let's take this further with some exploration and Inferential Analysis</a:t>
            </a:r>
            <a:endParaRPr lang="en-IN" sz="3800" dirty="0"/>
          </a:p>
          <a:p>
            <a:pPr marL="0" indent="0">
              <a:buNone/>
            </a:pPr>
            <a:r>
              <a:rPr lang="en-IN" dirty="0"/>
              <a:t>We have the 8 neighbourhoods that all include the venue category criteria. But if we included the '</a:t>
            </a:r>
            <a:r>
              <a:rPr lang="en-IN" dirty="0" err="1"/>
              <a:t>Clothing_Store</a:t>
            </a:r>
            <a:r>
              <a:rPr lang="en-IN" dirty="0"/>
              <a:t>" venue category into the analysis, then we might be able to make some inferences based on the data, and domain knowledge of marketing and the industry, to focus the list.  </a:t>
            </a:r>
          </a:p>
        </p:txBody>
      </p:sp>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The Neighbourhoods</a:t>
            </a:r>
            <a:endParaRPr lang="en-IN" dirty="0"/>
          </a:p>
        </p:txBody>
      </p:sp>
    </p:spTree>
    <p:extLst>
      <p:ext uri="{BB962C8B-B14F-4D97-AF65-F5344CB8AC3E}">
        <p14:creationId xmlns:p14="http://schemas.microsoft.com/office/powerpoint/2010/main" val="621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F0D656-6DC5-4207-AEAC-3AC61FF1E8B6}"/>
              </a:ext>
            </a:extLst>
          </p:cNvPr>
          <p:cNvSpPr>
            <a:spLocks noChangeArrowheads="1"/>
          </p:cNvSpPr>
          <p:nvPr/>
        </p:nvSpPr>
        <p:spPr bwMode="auto">
          <a:xfrm>
            <a:off x="114300" y="356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E887AC86-1856-445E-9EF2-FE20E9D9C1EF}"/>
              </a:ext>
            </a:extLst>
          </p:cNvPr>
          <p:cNvSpPr>
            <a:spLocks noChangeArrowheads="1"/>
          </p:cNvSpPr>
          <p:nvPr/>
        </p:nvSpPr>
        <p:spPr bwMode="auto">
          <a:xfrm>
            <a:off x="0" y="23182"/>
            <a:ext cx="49082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Let's look at the venue category - ''Clothing Store'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41" name="Picture 13">
            <a:extLst>
              <a:ext uri="{FF2B5EF4-FFF2-40B4-BE49-F238E27FC236}">
                <a16:creationId xmlns:a16="http://schemas.microsoft.com/office/drawing/2014/main" id="{47B2AD41-91D3-4CD3-A4CD-70C20D598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4" y="528955"/>
            <a:ext cx="10225405" cy="17084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760C2D5-6B4A-426C-9D65-92A1FDA730D3}"/>
              </a:ext>
            </a:extLst>
          </p:cNvPr>
          <p:cNvSpPr/>
          <p:nvPr/>
        </p:nvSpPr>
        <p:spPr>
          <a:xfrm>
            <a:off x="114299" y="2292985"/>
            <a:ext cx="10477499" cy="375552"/>
          </a:xfrm>
          <a:prstGeom prst="rect">
            <a:avLst/>
          </a:prstGeom>
        </p:spPr>
        <p:txBody>
          <a:bodyPr wrap="square">
            <a:spAutoFit/>
          </a:bodyPr>
          <a:lstStyle/>
          <a:p>
            <a:pPr>
              <a:lnSpc>
                <a:spcPct val="107000"/>
              </a:lnSpc>
              <a:spcAft>
                <a:spcPts val="800"/>
              </a:spcAft>
            </a:pPr>
            <a:r>
              <a:rPr lang="en-IN" b="1" dirty="0">
                <a:latin typeface="Calibri" panose="020F0502020204030204" pitchFamily="34" charset="0"/>
                <a:ea typeface="Calibri" panose="020F0502020204030204" pitchFamily="34" charset="0"/>
                <a:cs typeface="Times New Roman" panose="02020603050405020304" pitchFamily="18" charset="0"/>
              </a:rPr>
              <a:t>Let's add this to the analysis with the other 3 specified categories as below.</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2A382014-97CD-48E4-AF48-61023C5C5CF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0346" y="3048000"/>
            <a:ext cx="10225404" cy="2009775"/>
          </a:xfrm>
          <a:prstGeom prst="rect">
            <a:avLst/>
          </a:prstGeom>
        </p:spPr>
      </p:pic>
      <p:pic>
        <p:nvPicPr>
          <p:cNvPr id="11" name="Picture 10">
            <a:extLst>
              <a:ext uri="{FF2B5EF4-FFF2-40B4-BE49-F238E27FC236}">
                <a16:creationId xmlns:a16="http://schemas.microsoft.com/office/drawing/2014/main" id="{00ACE620-9E07-44AA-9571-8FC7CB661AA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66394" y="5057775"/>
            <a:ext cx="10225403" cy="1688014"/>
          </a:xfrm>
          <a:prstGeom prst="rect">
            <a:avLst/>
          </a:prstGeom>
        </p:spPr>
      </p:pic>
    </p:spTree>
    <p:extLst>
      <p:ext uri="{BB962C8B-B14F-4D97-AF65-F5344CB8AC3E}">
        <p14:creationId xmlns:p14="http://schemas.microsoft.com/office/powerpoint/2010/main" val="22236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C74C-21A1-4AAA-B632-FCEFE1B5DC14}"/>
              </a:ext>
            </a:extLst>
          </p:cNvPr>
          <p:cNvSpPr>
            <a:spLocks noGrp="1"/>
          </p:cNvSpPr>
          <p:nvPr>
            <p:ph type="title"/>
          </p:nvPr>
        </p:nvSpPr>
        <p:spPr/>
        <p:txBody>
          <a:bodyPr>
            <a:normAutofit/>
          </a:bodyPr>
          <a:lstStyle/>
          <a:p>
            <a:r>
              <a:rPr lang="en-IN" b="1" dirty="0"/>
              <a:t>Introduction and Discussion of the Business Objective and Problem</a:t>
            </a:r>
            <a:endParaRPr lang="en-IN" dirty="0"/>
          </a:p>
        </p:txBody>
      </p:sp>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838200" y="1854200"/>
            <a:ext cx="10515600" cy="4351338"/>
          </a:xfrm>
        </p:spPr>
        <p:txBody>
          <a:bodyPr>
            <a:normAutofit fontScale="70000" lnSpcReduction="20000"/>
          </a:bodyPr>
          <a:lstStyle/>
          <a:p>
            <a:pPr marL="0" indent="0">
              <a:buNone/>
            </a:pPr>
            <a:endParaRPr lang="en-IN" b="1" u="sng" dirty="0"/>
          </a:p>
          <a:p>
            <a:pPr marL="0" indent="0">
              <a:buNone/>
            </a:pPr>
            <a:r>
              <a:rPr lang="en-IN" b="1" u="sng" dirty="0"/>
              <a:t>The Task at Hand</a:t>
            </a:r>
            <a:endParaRPr lang="en-IN" u="sng" dirty="0"/>
          </a:p>
          <a:p>
            <a:r>
              <a:rPr lang="en-IN" dirty="0"/>
              <a:t>A digitally native vertical fashion retailer, with a substantial e-commerce footprint, has begun the rollout of brick and mortar stores as part of their omnichannel retail strategy. After rolling out stores in a few select cities by guessing where the best locations were to open, as part of their store expansion for Paris they've decided to be more informed and selective, and take the time to do some research.</a:t>
            </a:r>
          </a:p>
          <a:p>
            <a:r>
              <a:rPr lang="en-IN" dirty="0"/>
              <a:t>I've been given the exciting task of assisting them to make data-driven decisions on the new locations that are most suitable for their new stores in Paris. This will be a major part of their decision-making process, the other being on the ground qualitative analysis of districts once this data and report are reviewed and studied.</a:t>
            </a:r>
          </a:p>
          <a:p>
            <a:r>
              <a:rPr lang="en-IN" dirty="0"/>
              <a:t>The fashion brand is not what is considered high-end, they are positioned in upper end of the fast fashion market. As such, they do not seek stores in the premium upmarket strips like Avenue Montaigne, but rather, in high traffic areas where consumers go for shopping, restaurants and entertainment. Foursquare data will be very helpful in making data-driven decisions about the best of those areas.</a:t>
            </a:r>
          </a:p>
        </p:txBody>
      </p:sp>
    </p:spTree>
    <p:extLst>
      <p:ext uri="{BB962C8B-B14F-4D97-AF65-F5344CB8AC3E}">
        <p14:creationId xmlns:p14="http://schemas.microsoft.com/office/powerpoint/2010/main" val="263126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Inferences and Discussion</a:t>
            </a:r>
            <a:br>
              <a:rPr lang="en-IN" dirty="0"/>
            </a:br>
            <a:r>
              <a:rPr lang="en-IN" sz="2400" b="1" dirty="0"/>
              <a:t>Chosen Neighbourhoods - Results</a:t>
            </a:r>
            <a:endParaRPr lang="en-IN" dirty="0"/>
          </a:p>
        </p:txBody>
      </p:sp>
      <p:sp>
        <p:nvSpPr>
          <p:cNvPr id="5" name="Content Placeholder 4">
            <a:extLst>
              <a:ext uri="{FF2B5EF4-FFF2-40B4-BE49-F238E27FC236}">
                <a16:creationId xmlns:a16="http://schemas.microsoft.com/office/drawing/2014/main" id="{720384DC-F648-4204-AD3F-EDE9B7B2C759}"/>
              </a:ext>
            </a:extLst>
          </p:cNvPr>
          <p:cNvSpPr>
            <a:spLocks noGrp="1"/>
          </p:cNvSpPr>
          <p:nvPr>
            <p:ph idx="1"/>
          </p:nvPr>
        </p:nvSpPr>
        <p:spPr/>
        <p:txBody>
          <a:bodyPr>
            <a:normAutofit fontScale="77500" lnSpcReduction="20000"/>
          </a:bodyPr>
          <a:lstStyle/>
          <a:p>
            <a:r>
              <a:rPr lang="en-IN" dirty="0"/>
              <a:t>Inferential analysis using the data, as well as domain knowledge of retail and marketing, allow the list to be focussed to just 3 neighbourhoods from the previous 8.</a:t>
            </a:r>
          </a:p>
          <a:p>
            <a:r>
              <a:rPr lang="en-IN" dirty="0"/>
              <a:t>The reasoning being that if the 3 criteria have been met - identifying neighbourhoods that are lively with Restaurants, Cafés and Wine Bars - adding Clothing Stores into the mix of stores in the area is a significant bonus. Having some of the same category of stores in the same area - especially in fashion retail - is very desirable as a retailer.</a:t>
            </a:r>
          </a:p>
          <a:p>
            <a:r>
              <a:rPr lang="en-IN" dirty="0"/>
              <a:t>So, we can increase the criteria to include Restaurants, Cafés, Wine Bars and Clothing Stores - which narrows down and focuses the suggested districts for new stores to be located, and at the same time provides better locations for the brand.</a:t>
            </a:r>
          </a:p>
          <a:p>
            <a:r>
              <a:rPr lang="en-IN" dirty="0"/>
              <a:t>So, the final 3 prospective neighbourhoods for new store locations are where 4 criteria are met:</a:t>
            </a:r>
          </a:p>
          <a:p>
            <a:pPr marL="0" indent="0">
              <a:buNone/>
            </a:pPr>
            <a:r>
              <a:rPr lang="en-IN" dirty="0"/>
              <a:t> </a:t>
            </a:r>
          </a:p>
          <a:p>
            <a:pPr lvl="1"/>
            <a:r>
              <a:rPr lang="en-IN" dirty="0"/>
              <a:t>3eme </a:t>
            </a:r>
            <a:r>
              <a:rPr lang="en-IN" dirty="0" err="1"/>
              <a:t>Ardt</a:t>
            </a:r>
            <a:r>
              <a:rPr lang="en-IN" dirty="0"/>
              <a:t> : Arrondissement 3, Temple</a:t>
            </a:r>
          </a:p>
          <a:p>
            <a:pPr lvl="1"/>
            <a:r>
              <a:rPr lang="en-IN" dirty="0"/>
              <a:t>4eme </a:t>
            </a:r>
            <a:r>
              <a:rPr lang="en-IN" dirty="0" err="1"/>
              <a:t>Ardt</a:t>
            </a:r>
            <a:r>
              <a:rPr lang="en-IN" dirty="0"/>
              <a:t> : Arrondissement 4, Hotel-de-Ville</a:t>
            </a:r>
          </a:p>
          <a:p>
            <a:pPr lvl="1"/>
            <a:r>
              <a:rPr lang="en-IN" dirty="0"/>
              <a:t>6eme </a:t>
            </a:r>
            <a:r>
              <a:rPr lang="en-IN" dirty="0" err="1"/>
              <a:t>Ardt</a:t>
            </a:r>
            <a:r>
              <a:rPr lang="en-IN" dirty="0"/>
              <a:t> : Arrondissement 6, Luxembourg</a:t>
            </a:r>
          </a:p>
        </p:txBody>
      </p:sp>
    </p:spTree>
    <p:extLst>
      <p:ext uri="{BB962C8B-B14F-4D97-AF65-F5344CB8AC3E}">
        <p14:creationId xmlns:p14="http://schemas.microsoft.com/office/powerpoint/2010/main" val="205455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F0D656-6DC5-4207-AEAC-3AC61FF1E8B6}"/>
              </a:ext>
            </a:extLst>
          </p:cNvPr>
          <p:cNvSpPr>
            <a:spLocks noChangeArrowheads="1"/>
          </p:cNvSpPr>
          <p:nvPr/>
        </p:nvSpPr>
        <p:spPr bwMode="auto">
          <a:xfrm>
            <a:off x="114300" y="3562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266" name="Picture 16">
            <a:extLst>
              <a:ext uri="{FF2B5EF4-FFF2-40B4-BE49-F238E27FC236}">
                <a16:creationId xmlns:a16="http://schemas.microsoft.com/office/drawing/2014/main" id="{02A45399-B06D-453D-AAD9-39B9E4D8B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4" y="586939"/>
            <a:ext cx="7210425" cy="2765861"/>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17">
            <a:extLst>
              <a:ext uri="{FF2B5EF4-FFF2-40B4-BE49-F238E27FC236}">
                <a16:creationId xmlns:a16="http://schemas.microsoft.com/office/drawing/2014/main" id="{951CF0E6-1489-4979-BD85-86A02A898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987800"/>
            <a:ext cx="7210424" cy="28058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EC626C2-2AE1-413A-B9B3-5BA422BDDE2F}"/>
              </a:ext>
            </a:extLst>
          </p:cNvPr>
          <p:cNvSpPr>
            <a:spLocks noChangeArrowheads="1"/>
          </p:cNvSpPr>
          <p:nvPr/>
        </p:nvSpPr>
        <p:spPr bwMode="auto">
          <a:xfrm>
            <a:off x="504825" y="1456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Let's look at the 3 districts on a Paris map</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5451C678-C5D4-48F6-913B-3F335B1E5F63}"/>
              </a:ext>
            </a:extLst>
          </p:cNvPr>
          <p:cNvSpPr>
            <a:spLocks noChangeArrowheads="1"/>
          </p:cNvSpPr>
          <p:nvPr/>
        </p:nvSpPr>
        <p:spPr bwMode="auto">
          <a:xfrm>
            <a:off x="504825" y="3467101"/>
            <a:ext cx="8972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 a closer view of Central Paris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7701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Observations</a:t>
            </a:r>
            <a:endParaRPr lang="en-IN" dirty="0"/>
          </a:p>
        </p:txBody>
      </p:sp>
      <p:sp>
        <p:nvSpPr>
          <p:cNvPr id="5" name="Content Placeholder 4">
            <a:extLst>
              <a:ext uri="{FF2B5EF4-FFF2-40B4-BE49-F238E27FC236}">
                <a16:creationId xmlns:a16="http://schemas.microsoft.com/office/drawing/2014/main" id="{720384DC-F648-4204-AD3F-EDE9B7B2C759}"/>
              </a:ext>
            </a:extLst>
          </p:cNvPr>
          <p:cNvSpPr>
            <a:spLocks noGrp="1"/>
          </p:cNvSpPr>
          <p:nvPr>
            <p:ph idx="1"/>
          </p:nvPr>
        </p:nvSpPr>
        <p:spPr/>
        <p:txBody>
          <a:bodyPr>
            <a:normAutofit lnSpcReduction="10000"/>
          </a:bodyPr>
          <a:lstStyle/>
          <a:p>
            <a:pPr marL="0" indent="0">
              <a:buNone/>
            </a:pPr>
            <a:r>
              <a:rPr lang="en-IN" dirty="0"/>
              <a:t>I guess it's not a surprise that these districts are all very centrally located in the circular arrangement of Paris's arrondissements. Locations fitting the criteria for popular venues would normally be in central locations in many cities of the world.</a:t>
            </a:r>
          </a:p>
          <a:p>
            <a:pPr marL="0" indent="0">
              <a:buNone/>
            </a:pPr>
            <a:endParaRPr lang="en-IN" dirty="0"/>
          </a:p>
          <a:p>
            <a:pPr marL="0" indent="0">
              <a:buNone/>
            </a:pPr>
            <a:r>
              <a:rPr lang="en-IN" dirty="0"/>
              <a:t>From this visualisation it is clear that on a practical level, with no data to base decisions on, the circle of the 20 districts is very large, and researching and then visiting them all would be a daunting and time-consuming task. We have narrowed the search area down significantly from 20 potential districts to 3 that should suit the client's retail business.</a:t>
            </a:r>
          </a:p>
        </p:txBody>
      </p:sp>
    </p:spTree>
    <p:extLst>
      <p:ext uri="{BB962C8B-B14F-4D97-AF65-F5344CB8AC3E}">
        <p14:creationId xmlns:p14="http://schemas.microsoft.com/office/powerpoint/2010/main" val="312318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Inferences</a:t>
            </a:r>
            <a:br>
              <a:rPr lang="en-IN" dirty="0"/>
            </a:br>
            <a:endParaRPr lang="en-IN" dirty="0"/>
          </a:p>
        </p:txBody>
      </p:sp>
      <p:sp>
        <p:nvSpPr>
          <p:cNvPr id="5" name="Content Placeholder 4">
            <a:extLst>
              <a:ext uri="{FF2B5EF4-FFF2-40B4-BE49-F238E27FC236}">
                <a16:creationId xmlns:a16="http://schemas.microsoft.com/office/drawing/2014/main" id="{720384DC-F648-4204-AD3F-EDE9B7B2C759}"/>
              </a:ext>
            </a:extLst>
          </p:cNvPr>
          <p:cNvSpPr>
            <a:spLocks noGrp="1"/>
          </p:cNvSpPr>
          <p:nvPr>
            <p:ph idx="1"/>
          </p:nvPr>
        </p:nvSpPr>
        <p:spPr/>
        <p:txBody>
          <a:bodyPr>
            <a:normAutofit/>
          </a:bodyPr>
          <a:lstStyle/>
          <a:p>
            <a:pPr marL="0" indent="0">
              <a:buNone/>
            </a:pPr>
            <a:r>
              <a:rPr lang="en-IN" dirty="0"/>
              <a:t>We have made inferences from the data in making the location recommendations, but that is exactly the point. There is no right or wrong answer or conclusion for the task at hand. The job of data analysis here is to steer a course for the location selection of new stores (</a:t>
            </a:r>
            <a:r>
              <a:rPr lang="en-IN" dirty="0" err="1"/>
              <a:t>i</a:t>
            </a:r>
            <a:r>
              <a:rPr lang="en-IN" dirty="0"/>
              <a:t>) to meet the criteria of being in neighbourhoods that are lively with abundant leisure venues, and (ii) to narrow the search down to just a few of the main areas that are best suited to match the criteria.</a:t>
            </a:r>
          </a:p>
        </p:txBody>
      </p:sp>
    </p:spTree>
    <p:extLst>
      <p:ext uri="{BB962C8B-B14F-4D97-AF65-F5344CB8AC3E}">
        <p14:creationId xmlns:p14="http://schemas.microsoft.com/office/powerpoint/2010/main" val="2997726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Conclusions</a:t>
            </a:r>
            <a:br>
              <a:rPr lang="en-IN" dirty="0"/>
            </a:br>
            <a:endParaRPr lang="en-IN" dirty="0"/>
          </a:p>
        </p:txBody>
      </p:sp>
      <p:sp>
        <p:nvSpPr>
          <p:cNvPr id="5" name="Content Placeholder 4">
            <a:extLst>
              <a:ext uri="{FF2B5EF4-FFF2-40B4-BE49-F238E27FC236}">
                <a16:creationId xmlns:a16="http://schemas.microsoft.com/office/drawing/2014/main" id="{720384DC-F648-4204-AD3F-EDE9B7B2C759}"/>
              </a:ext>
            </a:extLst>
          </p:cNvPr>
          <p:cNvSpPr>
            <a:spLocks noGrp="1"/>
          </p:cNvSpPr>
          <p:nvPr>
            <p:ph idx="1"/>
          </p:nvPr>
        </p:nvSpPr>
        <p:spPr/>
        <p:txBody>
          <a:bodyPr>
            <a:normAutofit fontScale="77500" lnSpcReduction="20000"/>
          </a:bodyPr>
          <a:lstStyle/>
          <a:p>
            <a:pPr marL="0" indent="0">
              <a:buNone/>
            </a:pPr>
            <a:r>
              <a:rPr lang="en-IN" dirty="0"/>
              <a:t>There are many ways this analysis could have been performed based on different methodology and perhaps different data sources. I chose the method I selected as it was a straight forward way to narrow down the options, not complicating what is actually simple in many ways – meeting the criteria for the surrounding venues, and in my case, domain knowledge I have on the subject. I originally intended to use the clustering algorithms to cluster the data, but as it progressed it became obvious that this only complicated the task at hand. The analysis and results are not an end point, but rather a starting point that will guide the next part of the process to find specific store locations. The next part will involve domain knowledge of the industry, and perhaps, of the city itself. But the data analysis and resulting recommendations have greatly narrowed down the best district options based on data and what we can infer from it.</a:t>
            </a:r>
          </a:p>
          <a:p>
            <a:pPr marL="0" indent="0">
              <a:buNone/>
            </a:pPr>
            <a:endParaRPr lang="en-IN" dirty="0"/>
          </a:p>
          <a:p>
            <a:pPr marL="0" indent="0">
              <a:buNone/>
            </a:pPr>
            <a:r>
              <a:rPr lang="en-IN" dirty="0"/>
              <a:t>Without leveraging data to make focussed decisions, the process could have been drawn out and resulted in new stores opening in sub-standard areas for this retailer. Data has helped to provide a better strategy and way forward, these data-driven decisions will lead to a better solution in the end.</a:t>
            </a:r>
          </a:p>
          <a:p>
            <a:endParaRPr lang="en-IN" dirty="0"/>
          </a:p>
        </p:txBody>
      </p:sp>
    </p:spTree>
    <p:extLst>
      <p:ext uri="{BB962C8B-B14F-4D97-AF65-F5344CB8AC3E}">
        <p14:creationId xmlns:p14="http://schemas.microsoft.com/office/powerpoint/2010/main" val="100863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685799" y="180975"/>
            <a:ext cx="11096626" cy="6457950"/>
          </a:xfrm>
        </p:spPr>
        <p:txBody>
          <a:bodyPr>
            <a:normAutofit lnSpcReduction="10000"/>
          </a:bodyPr>
          <a:lstStyle/>
          <a:p>
            <a:pPr marL="0" indent="0">
              <a:buNone/>
            </a:pPr>
            <a:endParaRPr lang="en-IN" b="1" u="sng" dirty="0"/>
          </a:p>
          <a:p>
            <a:pPr marL="0" indent="0">
              <a:buNone/>
            </a:pPr>
            <a:r>
              <a:rPr lang="en-IN" sz="2400" b="1" dirty="0"/>
              <a:t>Criteria</a:t>
            </a:r>
            <a:endParaRPr lang="en-IN" dirty="0"/>
          </a:p>
          <a:p>
            <a:r>
              <a:rPr lang="en-IN" sz="2000" dirty="0"/>
              <a:t>Qualitative data from another retailer that they know, suggests that the best locations to open new fashion retail stores may not only be where other clothing is located. This data strongly suggests that the best places are in fact areas that are near French Restaurants, Cafés and Wine Bars. Parisians are very social people that frequent these places often, so opening new stores in these locations is becoming popular.</a:t>
            </a:r>
          </a:p>
          <a:p>
            <a:r>
              <a:rPr lang="en-IN" sz="2000" dirty="0"/>
              <a:t>The analysis and recommendations for new store locations will focus on general districts with these establishments, not on specific store addresses. Narrowing down the best district options derived from analysis allows for either further research to be conducted, advising agents of the chosen district, or on the ground searching for specific sites by the company's personnel.</a:t>
            </a:r>
          </a:p>
          <a:p>
            <a:pPr marL="0" indent="0">
              <a:buNone/>
            </a:pPr>
            <a:r>
              <a:rPr lang="en-IN" sz="2200" b="1" dirty="0"/>
              <a:t>Why Data?</a:t>
            </a:r>
            <a:endParaRPr lang="en-IN" sz="2200" dirty="0"/>
          </a:p>
          <a:p>
            <a:r>
              <a:rPr lang="en-IN" sz="2200" dirty="0"/>
              <a:t>Without leveraging data to make decisions about new store locations, the company could spend countless hours walking around districts, consulting many real estate agents with their own district biases, and end up opening in yet another location that is not ideal. Data will provide better answers and better solutions to their task at hand.</a:t>
            </a:r>
          </a:p>
          <a:p>
            <a:pPr marL="0" indent="0">
              <a:buNone/>
            </a:pPr>
            <a:r>
              <a:rPr lang="en-IN" sz="2400" b="1" dirty="0"/>
              <a:t>Outcomes</a:t>
            </a:r>
            <a:endParaRPr lang="en-IN" sz="2400" dirty="0"/>
          </a:p>
          <a:p>
            <a:r>
              <a:rPr lang="en-IN" sz="2200" dirty="0"/>
              <a:t>The goal is to identify the best districts - Arrondissements - to open new stores as part of the company's plan. The results will be translated to management in a simple form that will convey the data-driven analysis for the best locations to open stores.</a:t>
            </a:r>
          </a:p>
          <a:p>
            <a:pPr marL="0" indent="0">
              <a:buNone/>
            </a:pPr>
            <a:endParaRPr lang="en-IN" sz="2200" dirty="0"/>
          </a:p>
          <a:p>
            <a:endParaRPr lang="en-IN" sz="2000" dirty="0"/>
          </a:p>
        </p:txBody>
      </p:sp>
    </p:spTree>
    <p:extLst>
      <p:ext uri="{BB962C8B-B14F-4D97-AF65-F5344CB8AC3E}">
        <p14:creationId xmlns:p14="http://schemas.microsoft.com/office/powerpoint/2010/main" val="307440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685799" y="1790699"/>
            <a:ext cx="11096626" cy="4848225"/>
          </a:xfrm>
        </p:spPr>
        <p:txBody>
          <a:bodyPr>
            <a:normAutofit/>
          </a:bodyPr>
          <a:lstStyle/>
          <a:p>
            <a:r>
              <a:rPr lang="en-IN" sz="2000" dirty="0"/>
              <a:t>The main districts in Paris are divided into 20 Arrondissements </a:t>
            </a:r>
            <a:r>
              <a:rPr lang="en-IN" sz="2000" dirty="0" err="1"/>
              <a:t>Municipaux</a:t>
            </a:r>
            <a:r>
              <a:rPr lang="en-IN" sz="2000" dirty="0"/>
              <a:t> (administrative districts), shortened to arrondissements.</a:t>
            </a:r>
          </a:p>
          <a:p>
            <a:r>
              <a:rPr lang="en-IN" sz="2000" dirty="0"/>
              <a:t>The data regarding the districts in Paris needs to be researched and a suitable useable source identified. If it is found but is not in a useable form, data wrangling and cleaning will have to be performed.</a:t>
            </a:r>
          </a:p>
          <a:p>
            <a:r>
              <a:rPr lang="en-IN" sz="2000" dirty="0"/>
              <a:t>The cleansed data will then be used alongside Foursquare data, which is readily available. Foursquare location data will be leveraged to explore or compare districts around Paris, identifying the high traffic areas where consumers go for shopping, dining and entertainment - the areas where the fashion brand are most interested in opening new stores.</a:t>
            </a:r>
          </a:p>
        </p:txBody>
      </p:sp>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The Data Science Workflow</a:t>
            </a:r>
            <a:br>
              <a:rPr lang="en-IN" dirty="0"/>
            </a:br>
            <a:r>
              <a:rPr lang="en-IN" b="1" dirty="0"/>
              <a:t>Data Requirements</a:t>
            </a:r>
            <a:endParaRPr lang="en-IN" dirty="0"/>
          </a:p>
        </p:txBody>
      </p:sp>
    </p:spTree>
    <p:extLst>
      <p:ext uri="{BB962C8B-B14F-4D97-AF65-F5344CB8AC3E}">
        <p14:creationId xmlns:p14="http://schemas.microsoft.com/office/powerpoint/2010/main" val="31649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247650" y="180975"/>
            <a:ext cx="11534775" cy="6457950"/>
          </a:xfrm>
        </p:spPr>
        <p:txBody>
          <a:bodyPr>
            <a:normAutofit fontScale="85000" lnSpcReduction="20000"/>
          </a:bodyPr>
          <a:lstStyle/>
          <a:p>
            <a:pPr marL="0" indent="0">
              <a:buNone/>
            </a:pPr>
            <a:r>
              <a:rPr lang="en-IN" b="1" dirty="0"/>
              <a:t>The Data Science Workflow for Part 1 &amp; 2 includes the following:</a:t>
            </a:r>
            <a:endParaRPr lang="en-IN" dirty="0"/>
          </a:p>
          <a:p>
            <a:pPr lvl="0"/>
            <a:r>
              <a:rPr lang="en-IN" b="1" dirty="0"/>
              <a:t>Outline the initial data that is required:</a:t>
            </a:r>
            <a:endParaRPr lang="en-IN" dirty="0"/>
          </a:p>
          <a:p>
            <a:pPr lvl="1"/>
            <a:r>
              <a:rPr lang="en-IN" dirty="0"/>
              <a:t>District data for Paris including names, location data if available, and any other details required.</a:t>
            </a:r>
          </a:p>
          <a:p>
            <a:pPr lvl="0"/>
            <a:r>
              <a:rPr lang="en-IN" b="1" dirty="0"/>
              <a:t>Obtain the Data:</a:t>
            </a:r>
            <a:endParaRPr lang="en-IN" dirty="0"/>
          </a:p>
          <a:p>
            <a:pPr lvl="1"/>
            <a:r>
              <a:rPr lang="en-IN" dirty="0"/>
              <a:t>Research and find suitable sources for the district data for Paris.</a:t>
            </a:r>
          </a:p>
          <a:p>
            <a:pPr lvl="1"/>
            <a:r>
              <a:rPr lang="en-IN" dirty="0"/>
              <a:t>Access and explore the data to determine if it can be manipulated for our purposes.</a:t>
            </a:r>
          </a:p>
          <a:p>
            <a:pPr lvl="0"/>
            <a:r>
              <a:rPr lang="en-IN" b="1" dirty="0"/>
              <a:t>Initial Data Wrangling and Cleaning: </a:t>
            </a:r>
            <a:endParaRPr lang="en-IN" dirty="0"/>
          </a:p>
          <a:p>
            <a:pPr lvl="1"/>
            <a:r>
              <a:rPr lang="en-IN" dirty="0"/>
              <a:t>Clean the data and convert to a useable form as a data frame.</a:t>
            </a:r>
          </a:p>
          <a:p>
            <a:pPr marL="0" indent="0">
              <a:buNone/>
            </a:pPr>
            <a:r>
              <a:rPr lang="en-IN" b="1" dirty="0"/>
              <a:t>The Data Science Workflow for parts 3 &amp; 4 includes: </a:t>
            </a:r>
            <a:endParaRPr lang="en-IN" dirty="0"/>
          </a:p>
          <a:p>
            <a:pPr lvl="0"/>
            <a:r>
              <a:rPr lang="en-IN" b="1" dirty="0"/>
              <a:t>Data Analysis and Location Data:  </a:t>
            </a:r>
            <a:endParaRPr lang="en-IN" dirty="0"/>
          </a:p>
          <a:p>
            <a:pPr lvl="1"/>
            <a:r>
              <a:rPr lang="en-IN" dirty="0"/>
              <a:t>Foursquare location data will be leveraged to explore or compare districts around Paris.</a:t>
            </a:r>
          </a:p>
          <a:p>
            <a:pPr lvl="1"/>
            <a:r>
              <a:rPr lang="en-IN" dirty="0"/>
              <a:t>Data manipulation and analysis to derive subsets of the initial data.</a:t>
            </a:r>
          </a:p>
          <a:p>
            <a:pPr lvl="1"/>
            <a:r>
              <a:rPr lang="en-IN" dirty="0"/>
              <a:t>Identifying the high traffic areas using data visualisation and </a:t>
            </a:r>
            <a:r>
              <a:rPr lang="en-IN" dirty="0" err="1"/>
              <a:t>tatistical</a:t>
            </a:r>
            <a:r>
              <a:rPr lang="en-IN" dirty="0"/>
              <a:t> </a:t>
            </a:r>
            <a:r>
              <a:rPr lang="en-IN" dirty="0" err="1"/>
              <a:t>nalysis</a:t>
            </a:r>
            <a:r>
              <a:rPr lang="en-IN" dirty="0"/>
              <a:t>.</a:t>
            </a:r>
          </a:p>
          <a:p>
            <a:pPr lvl="0"/>
            <a:r>
              <a:rPr lang="en-IN" b="1" dirty="0"/>
              <a:t>Visualization: </a:t>
            </a:r>
            <a:endParaRPr lang="en-IN" dirty="0"/>
          </a:p>
          <a:p>
            <a:pPr lvl="1"/>
            <a:r>
              <a:rPr lang="en-IN" dirty="0"/>
              <a:t>Analysis and plotting visualizations.</a:t>
            </a:r>
          </a:p>
          <a:p>
            <a:pPr lvl="1"/>
            <a:r>
              <a:rPr lang="en-IN" dirty="0"/>
              <a:t>Data visualization using various mapping libraries.</a:t>
            </a:r>
          </a:p>
          <a:p>
            <a:pPr lvl="0"/>
            <a:r>
              <a:rPr lang="en-IN" b="1" dirty="0"/>
              <a:t>Discussion and Conclusions:</a:t>
            </a:r>
            <a:r>
              <a:rPr lang="en-IN" dirty="0"/>
              <a:t> </a:t>
            </a:r>
          </a:p>
          <a:p>
            <a:pPr lvl="1"/>
            <a:r>
              <a:rPr lang="en-IN" dirty="0"/>
              <a:t>Recommendations and results based on the data analysis.</a:t>
            </a:r>
          </a:p>
          <a:p>
            <a:pPr lvl="1"/>
            <a:r>
              <a:rPr lang="en-IN" dirty="0"/>
              <a:t>Discussion of any limitations and how the results can be used, and any conclusions that can be drawn.</a:t>
            </a:r>
          </a:p>
        </p:txBody>
      </p:sp>
    </p:spTree>
    <p:extLst>
      <p:ext uri="{BB962C8B-B14F-4D97-AF65-F5344CB8AC3E}">
        <p14:creationId xmlns:p14="http://schemas.microsoft.com/office/powerpoint/2010/main" val="273308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88488-EE5D-4904-BC5C-8866C5BA6B8F}"/>
              </a:ext>
            </a:extLst>
          </p:cNvPr>
          <p:cNvSpPr>
            <a:spLocks noGrp="1"/>
          </p:cNvSpPr>
          <p:nvPr>
            <p:ph idx="1"/>
          </p:nvPr>
        </p:nvSpPr>
        <p:spPr>
          <a:xfrm>
            <a:off x="685799" y="1790699"/>
            <a:ext cx="11096626" cy="4848225"/>
          </a:xfrm>
        </p:spPr>
        <p:txBody>
          <a:bodyPr>
            <a:normAutofit fontScale="85000" lnSpcReduction="20000"/>
          </a:bodyPr>
          <a:lstStyle/>
          <a:p>
            <a:r>
              <a:rPr lang="en-IN" dirty="0"/>
              <a:t>Arrondissements </a:t>
            </a:r>
            <a:r>
              <a:rPr lang="en-IN" dirty="0" err="1"/>
              <a:t>Municipaux</a:t>
            </a:r>
            <a:r>
              <a:rPr lang="en-IN" dirty="0"/>
              <a:t> for Paris CSV (administrative districts)  </a:t>
            </a:r>
          </a:p>
          <a:p>
            <a:r>
              <a:rPr lang="en-IN" dirty="0"/>
              <a:t>Paris is divided into 20 Arrondissements </a:t>
            </a:r>
            <a:r>
              <a:rPr lang="en-IN" dirty="0" err="1"/>
              <a:t>Municipaux</a:t>
            </a:r>
            <a:r>
              <a:rPr lang="en-IN" dirty="0"/>
              <a:t> (or administrative districts), shortened to just arrondissements. They and normally referenced by the arrondissement number rather than a name.  </a:t>
            </a:r>
          </a:p>
          <a:p>
            <a:r>
              <a:rPr lang="en-IN" dirty="0"/>
              <a:t>Data for the arrondissements is necessary to select the most suitable of these areas for new stores.  </a:t>
            </a:r>
          </a:p>
          <a:p>
            <a:r>
              <a:rPr lang="en-IN" dirty="0"/>
              <a:t>Initially looking to get this data by scraping the </a:t>
            </a:r>
            <a:r>
              <a:rPr lang="en-IN" dirty="0" err="1"/>
              <a:t>relevent</a:t>
            </a:r>
            <a:r>
              <a:rPr lang="en-IN" dirty="0"/>
              <a:t> Wikipedia page (https://en.wikipedia.org/wiki/Arrondissements_of_Paris), fortunately, after much research, this data is available on the web and can be manipulated and cleansed to provide a meaningful dataset to use.  </a:t>
            </a:r>
          </a:p>
          <a:p>
            <a:r>
              <a:rPr lang="en-IN" dirty="0"/>
              <a:t>Data from </a:t>
            </a:r>
            <a:r>
              <a:rPr lang="en-IN" dirty="0" err="1"/>
              <a:t>Open|DATA</a:t>
            </a:r>
            <a:r>
              <a:rPr lang="en-IN" dirty="0"/>
              <a:t> France: https://opendata.paris.fr/explore/dataset/arrondissements/table/?dataChart  </a:t>
            </a:r>
          </a:p>
          <a:p>
            <a:r>
              <a:rPr lang="en-IN" dirty="0"/>
              <a:t>Also available from </a:t>
            </a:r>
            <a:r>
              <a:rPr lang="en-IN" dirty="0" err="1"/>
              <a:t>Opendatasoft</a:t>
            </a:r>
            <a:r>
              <a:rPr lang="en-IN" dirty="0"/>
              <a:t>: https://data.opendatasoft.com/explore/dataset/arrondissements%40parisdata/export/  </a:t>
            </a:r>
          </a:p>
          <a:p>
            <a:endParaRPr lang="en-IN" dirty="0"/>
          </a:p>
        </p:txBody>
      </p:sp>
      <p:sp>
        <p:nvSpPr>
          <p:cNvPr id="4" name="Title 1">
            <a:extLst>
              <a:ext uri="{FF2B5EF4-FFF2-40B4-BE49-F238E27FC236}">
                <a16:creationId xmlns:a16="http://schemas.microsoft.com/office/drawing/2014/main" id="{835AA77B-33A0-42DD-9450-9F752522A7B0}"/>
              </a:ext>
            </a:extLst>
          </p:cNvPr>
          <p:cNvSpPr>
            <a:spLocks noGrp="1"/>
          </p:cNvSpPr>
          <p:nvPr>
            <p:ph type="title"/>
          </p:nvPr>
        </p:nvSpPr>
        <p:spPr>
          <a:xfrm>
            <a:off x="838200" y="365125"/>
            <a:ext cx="10515600" cy="1325563"/>
          </a:xfrm>
        </p:spPr>
        <p:txBody>
          <a:bodyPr>
            <a:normAutofit/>
          </a:bodyPr>
          <a:lstStyle/>
          <a:p>
            <a:r>
              <a:rPr lang="en-IN" b="1" dirty="0"/>
              <a:t>Data Research and Preparation</a:t>
            </a:r>
            <a:br>
              <a:rPr lang="en-IN" dirty="0"/>
            </a:br>
            <a:r>
              <a:rPr lang="en-IN" b="1" dirty="0"/>
              <a:t>Import the Paris District Data</a:t>
            </a:r>
            <a:endParaRPr lang="en-IN" dirty="0"/>
          </a:p>
        </p:txBody>
      </p:sp>
    </p:spTree>
    <p:extLst>
      <p:ext uri="{BB962C8B-B14F-4D97-AF65-F5344CB8AC3E}">
        <p14:creationId xmlns:p14="http://schemas.microsoft.com/office/powerpoint/2010/main" val="138567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B33618-D144-4836-90CB-E1D834FEC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870" y="962819"/>
            <a:ext cx="10706259" cy="4075906"/>
          </a:xfrm>
        </p:spPr>
      </p:pic>
    </p:spTree>
    <p:extLst>
      <p:ext uri="{BB962C8B-B14F-4D97-AF65-F5344CB8AC3E}">
        <p14:creationId xmlns:p14="http://schemas.microsoft.com/office/powerpoint/2010/main" val="360985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C88A712-19B7-42BB-9B96-3153056003F3}"/>
              </a:ext>
            </a:extLst>
          </p:cNvPr>
          <p:cNvSpPr>
            <a:spLocks noChangeArrowheads="1"/>
          </p:cNvSpPr>
          <p:nvPr/>
        </p:nvSpPr>
        <p:spPr bwMode="auto">
          <a:xfrm>
            <a:off x="600075" y="316440"/>
            <a:ext cx="7550913"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Exploring, Wrangling and Cleaning the Data</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Rename the columns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Geometry_X</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Geometry_Y</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"CAR' to 'Arrondissement' etc...</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2">
            <a:extLst>
              <a:ext uri="{FF2B5EF4-FFF2-40B4-BE49-F238E27FC236}">
                <a16:creationId xmlns:a16="http://schemas.microsoft.com/office/drawing/2014/main" id="{5BD23D51-8B5D-4DB6-AA9E-83546DF9B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33575"/>
            <a:ext cx="1020376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62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F3BD6C-635A-4B63-8867-9B264C7C6D4C}"/>
              </a:ext>
            </a:extLst>
          </p:cNvPr>
          <p:cNvSpPr>
            <a:spLocks noChangeArrowheads="1"/>
          </p:cNvSpPr>
          <p:nvPr/>
        </p:nvSpPr>
        <p:spPr bwMode="auto">
          <a:xfrm>
            <a:off x="476250" y="607277"/>
            <a:ext cx="5863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Clean up the dataset to remove unnecessary columns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842BBC2E-6575-481D-91A0-DFD04B00B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14475"/>
            <a:ext cx="9915525" cy="425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43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2153</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 CHRISTY</vt:lpstr>
      <vt:lpstr>Arial</vt:lpstr>
      <vt:lpstr>Calibri</vt:lpstr>
      <vt:lpstr>Calibri Light</vt:lpstr>
      <vt:lpstr>Office Theme</vt:lpstr>
      <vt:lpstr>Suitable New Store Locations in Paris for a Fashion Retailer </vt:lpstr>
      <vt:lpstr>Introduction and Discussion of the Business Objective and Problem</vt:lpstr>
      <vt:lpstr>PowerPoint Presentation</vt:lpstr>
      <vt:lpstr>The Data Science Workflow Data Requirements</vt:lpstr>
      <vt:lpstr>PowerPoint Presentation</vt:lpstr>
      <vt:lpstr>Data Research and Preparation Import the Paris District Data</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Neighbourhoods</vt:lpstr>
      <vt:lpstr>PowerPoint Presentation</vt:lpstr>
      <vt:lpstr>Inferences and Discussion Chosen Neighbourhoods - Results</vt:lpstr>
      <vt:lpstr>PowerPoint Presentation</vt:lpstr>
      <vt:lpstr>Observations</vt:lpstr>
      <vt:lpstr>Inferences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Suitable New Store Locations in Paris for a Fashion Retailer</dc:title>
  <dc:creator>Shashwati Dutta</dc:creator>
  <cp:lastModifiedBy>Shashwati Dutta</cp:lastModifiedBy>
  <cp:revision>11</cp:revision>
  <dcterms:created xsi:type="dcterms:W3CDTF">2020-01-22T10:23:36Z</dcterms:created>
  <dcterms:modified xsi:type="dcterms:W3CDTF">2020-01-22T11:00:37Z</dcterms:modified>
</cp:coreProperties>
</file>