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2"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71" autoAdjust="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3/2/2022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3/2/2022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3/2/2022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3/2/2022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0A02-A386-4792-A28F-90A599ADA7A8}"/>
              </a:ext>
            </a:extLst>
          </p:cNvPr>
          <p:cNvSpPr>
            <a:spLocks noGrp="1"/>
          </p:cNvSpPr>
          <p:nvPr>
            <p:ph type="ctrTitle"/>
          </p:nvPr>
        </p:nvSpPr>
        <p:spPr/>
        <p:txBody>
          <a:bodyPr/>
          <a:lstStyle/>
          <a:p>
            <a:pPr algn="just"/>
            <a:r>
              <a:rPr lang="en-US" sz="3200" b="1" dirty="0">
                <a:solidFill>
                  <a:schemeClr val="tx1"/>
                </a:solidFill>
              </a:rPr>
              <a:t>                               A Project On </a:t>
            </a:r>
            <a:endParaRPr lang="en-IN" sz="3200" b="1" dirty="0">
              <a:solidFill>
                <a:schemeClr val="tx1"/>
              </a:solidFill>
            </a:endParaRPr>
          </a:p>
        </p:txBody>
      </p:sp>
      <p:sp>
        <p:nvSpPr>
          <p:cNvPr id="3" name="Subtitle 2">
            <a:extLst>
              <a:ext uri="{FF2B5EF4-FFF2-40B4-BE49-F238E27FC236}">
                <a16:creationId xmlns:a16="http://schemas.microsoft.com/office/drawing/2014/main" id="{965C33D7-F55C-40DD-8824-4ED4414EE150}"/>
              </a:ext>
            </a:extLst>
          </p:cNvPr>
          <p:cNvSpPr>
            <a:spLocks noGrp="1"/>
          </p:cNvSpPr>
          <p:nvPr>
            <p:ph type="subTitle" idx="1"/>
          </p:nvPr>
        </p:nvSpPr>
        <p:spPr>
          <a:xfrm>
            <a:off x="1154955" y="4735842"/>
            <a:ext cx="8825658" cy="861420"/>
          </a:xfrm>
        </p:spPr>
        <p:txBody>
          <a:bodyPr>
            <a:normAutofit/>
          </a:bodyPr>
          <a:lstStyle/>
          <a:p>
            <a:r>
              <a:rPr lang="en-US" sz="3200" b="1" dirty="0">
                <a:solidFill>
                  <a:schemeClr val="tx1"/>
                </a:solidFill>
              </a:rPr>
              <a:t>                             ATM Interface </a:t>
            </a:r>
            <a:endParaRPr lang="en-IN" sz="3200" b="1" dirty="0">
              <a:solidFill>
                <a:schemeClr val="tx1"/>
              </a:solidFill>
            </a:endParaRPr>
          </a:p>
        </p:txBody>
      </p:sp>
      <p:pic>
        <p:nvPicPr>
          <p:cNvPr id="4" name="image1.png">
            <a:extLst>
              <a:ext uri="{FF2B5EF4-FFF2-40B4-BE49-F238E27FC236}">
                <a16:creationId xmlns:a16="http://schemas.microsoft.com/office/drawing/2014/main" id="{2F5095C9-D2E1-430A-BE65-7A16A556F9F6}"/>
              </a:ext>
            </a:extLst>
          </p:cNvPr>
          <p:cNvPicPr/>
          <p:nvPr/>
        </p:nvPicPr>
        <p:blipFill>
          <a:blip r:embed="rId2" cstate="print"/>
          <a:stretch>
            <a:fillRect/>
          </a:stretch>
        </p:blipFill>
        <p:spPr>
          <a:xfrm>
            <a:off x="4374515" y="2344697"/>
            <a:ext cx="3442970" cy="1621790"/>
          </a:xfrm>
          <a:prstGeom prst="rect">
            <a:avLst/>
          </a:prstGeom>
        </p:spPr>
      </p:pic>
    </p:spTree>
    <p:extLst>
      <p:ext uri="{BB962C8B-B14F-4D97-AF65-F5344CB8AC3E}">
        <p14:creationId xmlns:p14="http://schemas.microsoft.com/office/powerpoint/2010/main" val="288340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A0D6-1492-482E-85C6-04570FBF8EA1}"/>
              </a:ext>
            </a:extLst>
          </p:cNvPr>
          <p:cNvSpPr>
            <a:spLocks noGrp="1"/>
          </p:cNvSpPr>
          <p:nvPr>
            <p:ph type="title"/>
          </p:nvPr>
        </p:nvSpPr>
        <p:spPr>
          <a:xfrm>
            <a:off x="1252607" y="867136"/>
            <a:ext cx="8761413" cy="706964"/>
          </a:xfrm>
        </p:spPr>
        <p:txBody>
          <a:bodyPr/>
          <a:lstStyle/>
          <a:p>
            <a:r>
              <a:rPr lang="en-US" b="1" dirty="0">
                <a:solidFill>
                  <a:schemeClr val="tx1"/>
                </a:solidFill>
              </a:rPr>
              <a:t>                    SCREENSHOTS</a:t>
            </a:r>
            <a:r>
              <a:rPr lang="en-US" dirty="0"/>
              <a:t> </a:t>
            </a:r>
            <a:endParaRPr lang="en-IN" dirty="0"/>
          </a:p>
        </p:txBody>
      </p:sp>
      <p:sp>
        <p:nvSpPr>
          <p:cNvPr id="3" name="Content Placeholder 2">
            <a:extLst>
              <a:ext uri="{FF2B5EF4-FFF2-40B4-BE49-F238E27FC236}">
                <a16:creationId xmlns:a16="http://schemas.microsoft.com/office/drawing/2014/main" id="{F5AD724C-A1B5-4392-83E0-CFCFA8BAAFD8}"/>
              </a:ext>
            </a:extLst>
          </p:cNvPr>
          <p:cNvSpPr>
            <a:spLocks noGrp="1"/>
          </p:cNvSpPr>
          <p:nvPr>
            <p:ph idx="1"/>
          </p:nvPr>
        </p:nvSpPr>
        <p:spPr>
          <a:xfrm>
            <a:off x="1154955" y="2219417"/>
            <a:ext cx="9337078" cy="4509857"/>
          </a:xfrm>
        </p:spPr>
        <p:txBody>
          <a:bodyPr/>
          <a:lstStyle/>
          <a:p>
            <a:r>
              <a:rPr lang="en-US" b="1" dirty="0">
                <a:solidFill>
                  <a:schemeClr val="tx1"/>
                </a:solidFill>
              </a:rPr>
              <a:t>Data Base Connection Method:</a:t>
            </a:r>
            <a:endParaRPr lang="en-IN" b="1" dirty="0">
              <a:solidFill>
                <a:schemeClr val="tx1"/>
              </a:solidFill>
            </a:endParaRPr>
          </a:p>
        </p:txBody>
      </p:sp>
      <p:pic>
        <p:nvPicPr>
          <p:cNvPr id="4" name="Picture 3">
            <a:extLst>
              <a:ext uri="{FF2B5EF4-FFF2-40B4-BE49-F238E27FC236}">
                <a16:creationId xmlns:a16="http://schemas.microsoft.com/office/drawing/2014/main" id="{D56585BD-D85F-402F-B2C1-D92033DE5143}"/>
              </a:ext>
            </a:extLst>
          </p:cNvPr>
          <p:cNvPicPr/>
          <p:nvPr/>
        </p:nvPicPr>
        <p:blipFill>
          <a:blip r:embed="rId2">
            <a:extLst>
              <a:ext uri="{28A0092B-C50C-407E-A947-70E740481C1C}">
                <a14:useLocalDpi xmlns:a14="http://schemas.microsoft.com/office/drawing/2010/main" val="0"/>
              </a:ext>
            </a:extLst>
          </a:blip>
          <a:stretch>
            <a:fillRect/>
          </a:stretch>
        </p:blipFill>
        <p:spPr>
          <a:xfrm>
            <a:off x="2026763" y="2668604"/>
            <a:ext cx="7164862" cy="3977293"/>
          </a:xfrm>
          <a:prstGeom prst="rect">
            <a:avLst/>
          </a:prstGeom>
        </p:spPr>
      </p:pic>
    </p:spTree>
    <p:extLst>
      <p:ext uri="{BB962C8B-B14F-4D97-AF65-F5344CB8AC3E}">
        <p14:creationId xmlns:p14="http://schemas.microsoft.com/office/powerpoint/2010/main" val="233898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0429-07AC-41AB-AE38-32128B1B4946}"/>
              </a:ext>
            </a:extLst>
          </p:cNvPr>
          <p:cNvSpPr>
            <a:spLocks noGrp="1"/>
          </p:cNvSpPr>
          <p:nvPr>
            <p:ph type="title"/>
          </p:nvPr>
        </p:nvSpPr>
        <p:spPr/>
        <p:txBody>
          <a:bodyPr/>
          <a:lstStyle/>
          <a:p>
            <a:r>
              <a:rPr lang="en-US" b="1" dirty="0">
                <a:solidFill>
                  <a:schemeClr val="tx1"/>
                </a:solidFill>
              </a:rPr>
              <a:t>                    LOGIN OUTPUT </a:t>
            </a:r>
            <a:endParaRPr lang="en-IN" b="1" dirty="0">
              <a:solidFill>
                <a:schemeClr val="tx1"/>
              </a:solidFill>
            </a:endParaRPr>
          </a:p>
        </p:txBody>
      </p:sp>
      <p:pic>
        <p:nvPicPr>
          <p:cNvPr id="4" name="Content Placeholder 3">
            <a:extLst>
              <a:ext uri="{FF2B5EF4-FFF2-40B4-BE49-F238E27FC236}">
                <a16:creationId xmlns:a16="http://schemas.microsoft.com/office/drawing/2014/main" id="{94A8BD5C-1745-4904-8225-E603ECF0EB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56985" y="2631781"/>
            <a:ext cx="7029423" cy="3416300"/>
          </a:xfrm>
          <a:prstGeom prst="rect">
            <a:avLst/>
          </a:prstGeom>
        </p:spPr>
      </p:pic>
    </p:spTree>
    <p:extLst>
      <p:ext uri="{BB962C8B-B14F-4D97-AF65-F5344CB8AC3E}">
        <p14:creationId xmlns:p14="http://schemas.microsoft.com/office/powerpoint/2010/main" val="326912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BD34-B490-4318-9226-58163E895ABF}"/>
              </a:ext>
            </a:extLst>
          </p:cNvPr>
          <p:cNvSpPr>
            <a:spLocks noGrp="1"/>
          </p:cNvSpPr>
          <p:nvPr>
            <p:ph type="title"/>
          </p:nvPr>
        </p:nvSpPr>
        <p:spPr/>
        <p:txBody>
          <a:bodyPr/>
          <a:lstStyle/>
          <a:p>
            <a:r>
              <a:rPr lang="en-US" b="1" dirty="0">
                <a:solidFill>
                  <a:schemeClr val="tx1"/>
                </a:solidFill>
              </a:rPr>
              <a:t>                    DEPOSIT OUTPUT</a:t>
            </a:r>
            <a:endParaRPr lang="en-IN" b="1" dirty="0">
              <a:solidFill>
                <a:schemeClr val="tx1"/>
              </a:solidFill>
            </a:endParaRPr>
          </a:p>
        </p:txBody>
      </p:sp>
      <p:pic>
        <p:nvPicPr>
          <p:cNvPr id="4" name="Content Placeholder 3">
            <a:extLst>
              <a:ext uri="{FF2B5EF4-FFF2-40B4-BE49-F238E27FC236}">
                <a16:creationId xmlns:a16="http://schemas.microsoft.com/office/drawing/2014/main" id="{5A2F7011-49FE-4DDA-8736-A7FC71109A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43200" y="2490377"/>
            <a:ext cx="6928701" cy="3882143"/>
          </a:xfrm>
          <a:prstGeom prst="rect">
            <a:avLst/>
          </a:prstGeom>
        </p:spPr>
      </p:pic>
    </p:spTree>
    <p:extLst>
      <p:ext uri="{BB962C8B-B14F-4D97-AF65-F5344CB8AC3E}">
        <p14:creationId xmlns:p14="http://schemas.microsoft.com/office/powerpoint/2010/main" val="335539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95C-62BB-430E-AA08-BCC83F816878}"/>
              </a:ext>
            </a:extLst>
          </p:cNvPr>
          <p:cNvSpPr>
            <a:spLocks noGrp="1"/>
          </p:cNvSpPr>
          <p:nvPr>
            <p:ph type="title"/>
          </p:nvPr>
        </p:nvSpPr>
        <p:spPr/>
        <p:txBody>
          <a:bodyPr/>
          <a:lstStyle/>
          <a:p>
            <a:r>
              <a:rPr lang="en-US" dirty="0"/>
              <a:t>                </a:t>
            </a:r>
            <a:r>
              <a:rPr lang="en-US" b="1" dirty="0">
                <a:solidFill>
                  <a:schemeClr val="tx1"/>
                </a:solidFill>
              </a:rPr>
              <a:t>WTHDRAWAL OUTPUT</a:t>
            </a:r>
            <a:endParaRPr lang="en-IN" b="1" dirty="0">
              <a:solidFill>
                <a:schemeClr val="tx1"/>
              </a:solidFill>
            </a:endParaRPr>
          </a:p>
        </p:txBody>
      </p:sp>
      <p:pic>
        <p:nvPicPr>
          <p:cNvPr id="4" name="Content Placeholder 3">
            <a:extLst>
              <a:ext uri="{FF2B5EF4-FFF2-40B4-BE49-F238E27FC236}">
                <a16:creationId xmlns:a16="http://schemas.microsoft.com/office/drawing/2014/main" id="{5F1D23D2-8133-48C7-8303-3DACFED6AF9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0810" y="2603500"/>
            <a:ext cx="6986823" cy="3863288"/>
          </a:xfrm>
          <a:prstGeom prst="rect">
            <a:avLst/>
          </a:prstGeom>
        </p:spPr>
      </p:pic>
    </p:spTree>
    <p:extLst>
      <p:ext uri="{BB962C8B-B14F-4D97-AF65-F5344CB8AC3E}">
        <p14:creationId xmlns:p14="http://schemas.microsoft.com/office/powerpoint/2010/main" val="172829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EE69-BDE9-4954-AFB2-ED8DADC85A4E}"/>
              </a:ext>
            </a:extLst>
          </p:cNvPr>
          <p:cNvSpPr>
            <a:spLocks noGrp="1"/>
          </p:cNvSpPr>
          <p:nvPr>
            <p:ph type="title"/>
          </p:nvPr>
        </p:nvSpPr>
        <p:spPr/>
        <p:txBody>
          <a:bodyPr/>
          <a:lstStyle/>
          <a:p>
            <a:r>
              <a:rPr lang="en-US" b="1" dirty="0">
                <a:solidFill>
                  <a:schemeClr val="tx1"/>
                </a:solidFill>
              </a:rPr>
              <a:t>           BALANCE CHECK OUTPUT</a:t>
            </a:r>
            <a:endParaRPr lang="en-IN" b="1" dirty="0">
              <a:solidFill>
                <a:schemeClr val="tx1"/>
              </a:solidFill>
            </a:endParaRPr>
          </a:p>
        </p:txBody>
      </p:sp>
      <p:pic>
        <p:nvPicPr>
          <p:cNvPr id="4" name="Content Placeholder 3">
            <a:extLst>
              <a:ext uri="{FF2B5EF4-FFF2-40B4-BE49-F238E27FC236}">
                <a16:creationId xmlns:a16="http://schemas.microsoft.com/office/drawing/2014/main" id="{61759397-3593-4BAE-A369-5F9F593D1D5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41124" y="2603500"/>
            <a:ext cx="7575242" cy="3787874"/>
          </a:xfrm>
          <a:prstGeom prst="rect">
            <a:avLst/>
          </a:prstGeom>
        </p:spPr>
      </p:pic>
    </p:spTree>
    <p:extLst>
      <p:ext uri="{BB962C8B-B14F-4D97-AF65-F5344CB8AC3E}">
        <p14:creationId xmlns:p14="http://schemas.microsoft.com/office/powerpoint/2010/main" val="377526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F2C4-FE6A-4938-93F0-BC64BFC4B45E}"/>
              </a:ext>
            </a:extLst>
          </p:cNvPr>
          <p:cNvSpPr>
            <a:spLocks noGrp="1"/>
          </p:cNvSpPr>
          <p:nvPr>
            <p:ph type="title"/>
          </p:nvPr>
        </p:nvSpPr>
        <p:spPr/>
        <p:txBody>
          <a:bodyPr/>
          <a:lstStyle/>
          <a:p>
            <a:r>
              <a:rPr lang="en-US" b="1" dirty="0">
                <a:solidFill>
                  <a:schemeClr val="tx1"/>
                </a:solidFill>
              </a:rPr>
              <a:t>                    CHANGE PIN OUTPUT </a:t>
            </a:r>
            <a:endParaRPr lang="en-IN" b="1" dirty="0">
              <a:solidFill>
                <a:schemeClr val="tx1"/>
              </a:solidFill>
            </a:endParaRPr>
          </a:p>
        </p:txBody>
      </p:sp>
      <p:pic>
        <p:nvPicPr>
          <p:cNvPr id="4" name="Content Placeholder 3">
            <a:extLst>
              <a:ext uri="{FF2B5EF4-FFF2-40B4-BE49-F238E27FC236}">
                <a16:creationId xmlns:a16="http://schemas.microsoft.com/office/drawing/2014/main" id="{85A6F3D3-3272-4DD6-96C1-C49D6A4A58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75736" y="2603500"/>
            <a:ext cx="7835530" cy="3872714"/>
          </a:xfrm>
          <a:prstGeom prst="rect">
            <a:avLst/>
          </a:prstGeom>
        </p:spPr>
      </p:pic>
    </p:spTree>
    <p:extLst>
      <p:ext uri="{BB962C8B-B14F-4D97-AF65-F5344CB8AC3E}">
        <p14:creationId xmlns:p14="http://schemas.microsoft.com/office/powerpoint/2010/main" val="398630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21FB-5E9A-4509-987F-E56F1B74D6E0}"/>
              </a:ext>
            </a:extLst>
          </p:cNvPr>
          <p:cNvSpPr>
            <a:spLocks noGrp="1"/>
          </p:cNvSpPr>
          <p:nvPr>
            <p:ph type="title"/>
          </p:nvPr>
        </p:nvSpPr>
        <p:spPr/>
        <p:txBody>
          <a:bodyPr/>
          <a:lstStyle/>
          <a:p>
            <a:r>
              <a:rPr lang="en-US" b="1" dirty="0">
                <a:solidFill>
                  <a:schemeClr val="tx1"/>
                </a:solidFill>
              </a:rPr>
              <a:t>                         EXIT OUTPUT </a:t>
            </a:r>
            <a:endParaRPr lang="en-IN" b="1" dirty="0">
              <a:solidFill>
                <a:schemeClr val="tx1"/>
              </a:solidFill>
            </a:endParaRPr>
          </a:p>
        </p:txBody>
      </p:sp>
      <p:pic>
        <p:nvPicPr>
          <p:cNvPr id="4" name="Content Placeholder 3">
            <a:extLst>
              <a:ext uri="{FF2B5EF4-FFF2-40B4-BE49-F238E27FC236}">
                <a16:creationId xmlns:a16="http://schemas.microsoft.com/office/drawing/2014/main" id="{3FA56CDD-696C-44EC-8E5E-0B9DE8E5CB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98524" y="2603499"/>
            <a:ext cx="7717842" cy="4155519"/>
          </a:xfrm>
          <a:prstGeom prst="rect">
            <a:avLst/>
          </a:prstGeom>
        </p:spPr>
      </p:pic>
    </p:spTree>
    <p:extLst>
      <p:ext uri="{BB962C8B-B14F-4D97-AF65-F5344CB8AC3E}">
        <p14:creationId xmlns:p14="http://schemas.microsoft.com/office/powerpoint/2010/main" val="280272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pact Of Globalisation On Indian Industries - PowerPoint Slides">
            <a:extLst>
              <a:ext uri="{FF2B5EF4-FFF2-40B4-BE49-F238E27FC236}">
                <a16:creationId xmlns:a16="http://schemas.microsoft.com/office/drawing/2014/main" id="{6A934760-CB88-44B4-8C7C-A51620582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466" y="2856321"/>
            <a:ext cx="6495068" cy="289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A37B3-E245-4A69-9B9F-CADD1F3F3394}"/>
              </a:ext>
            </a:extLst>
          </p:cNvPr>
          <p:cNvSpPr>
            <a:spLocks noGrp="1"/>
          </p:cNvSpPr>
          <p:nvPr>
            <p:ph idx="1"/>
          </p:nvPr>
        </p:nvSpPr>
        <p:spPr>
          <a:xfrm>
            <a:off x="1154954" y="2219417"/>
            <a:ext cx="9560393" cy="3800383"/>
          </a:xfrm>
        </p:spPr>
        <p:txBody>
          <a:bodyPr>
            <a:normAutofit/>
          </a:bodyPr>
          <a:lstStyle/>
          <a:p>
            <a:pPr marL="0" indent="0">
              <a:buNone/>
            </a:pPr>
            <a:r>
              <a:rPr lang="en-US" b="1" dirty="0">
                <a:solidFill>
                  <a:schemeClr val="tx1"/>
                </a:solidFill>
              </a:rPr>
              <a:t>                                                 </a:t>
            </a:r>
          </a:p>
          <a:p>
            <a:pPr marL="0" indent="0">
              <a:buNone/>
            </a:pPr>
            <a:r>
              <a:rPr lang="en-US" b="1" dirty="0">
                <a:solidFill>
                  <a:schemeClr val="tx1"/>
                </a:solidFill>
                <a:latin typeface="+mj-lt"/>
                <a:cs typeface="Times New Roman" panose="02020603050405020304" pitchFamily="18" charset="0"/>
              </a:rPr>
              <a:t>Batch:  </a:t>
            </a:r>
            <a:r>
              <a:rPr lang="en-US" dirty="0">
                <a:solidFill>
                  <a:schemeClr val="tx1"/>
                </a:solidFill>
                <a:latin typeface="+mj-lt"/>
                <a:cs typeface="Times New Roman" panose="02020603050405020304" pitchFamily="18" charset="0"/>
              </a:rPr>
              <a:t>2022 – 6522</a:t>
            </a:r>
            <a:endParaRPr lang="en-IN" dirty="0">
              <a:solidFill>
                <a:schemeClr val="tx1"/>
              </a:solidFill>
              <a:latin typeface="+mj-lt"/>
              <a:cs typeface="Times New Roman" panose="02020603050405020304" pitchFamily="18" charset="0"/>
            </a:endParaRPr>
          </a:p>
          <a:p>
            <a:pPr marL="0" indent="0">
              <a:buNone/>
            </a:pPr>
            <a:r>
              <a:rPr lang="en-US" b="1" dirty="0">
                <a:solidFill>
                  <a:schemeClr val="tx1"/>
                </a:solidFill>
                <a:latin typeface="+mj-lt"/>
                <a:cs typeface="Times New Roman" panose="02020603050405020304" pitchFamily="18" charset="0"/>
              </a:rPr>
              <a:t>Center: Thane</a:t>
            </a:r>
          </a:p>
          <a:p>
            <a:pPr marL="0" indent="0">
              <a:buNone/>
            </a:pPr>
            <a:r>
              <a:rPr lang="en-US" dirty="0">
                <a:solidFill>
                  <a:schemeClr val="tx1"/>
                </a:solidFill>
                <a:latin typeface="+mj-lt"/>
                <a:cs typeface="Times New Roman" panose="02020603050405020304" pitchFamily="18" charset="0"/>
              </a:rPr>
              <a:t>Submitted by, </a:t>
            </a:r>
          </a:p>
          <a:p>
            <a:pPr marL="0" indent="0">
              <a:buNone/>
            </a:pPr>
            <a:r>
              <a:rPr lang="en-US" b="1" dirty="0">
                <a:solidFill>
                  <a:schemeClr val="tx1"/>
                </a:solidFill>
                <a:latin typeface="+mj-lt"/>
                <a:cs typeface="Times New Roman" panose="02020603050405020304" pitchFamily="18" charset="0"/>
              </a:rPr>
              <a:t>Shashwati D. Raut.</a:t>
            </a:r>
          </a:p>
          <a:p>
            <a:pPr marL="0" indent="0">
              <a:buNone/>
            </a:pPr>
            <a:r>
              <a:rPr lang="en-US" sz="1600" dirty="0">
                <a:solidFill>
                  <a:schemeClr val="tx1"/>
                </a:solidFill>
                <a:latin typeface="+mj-lt"/>
                <a:cs typeface="Times New Roman" panose="02020603050405020304" pitchFamily="18" charset="0"/>
              </a:rPr>
              <a:t>(ENROLLMENT NO. EBEON1221514600)</a:t>
            </a:r>
          </a:p>
          <a:p>
            <a:pPr marL="0" indent="0">
              <a:buNone/>
            </a:pPr>
            <a:r>
              <a:rPr lang="en-US" dirty="0">
                <a:solidFill>
                  <a:schemeClr val="tx1"/>
                </a:solidFill>
                <a:latin typeface="+mj-lt"/>
                <a:cs typeface="Times New Roman" panose="02020603050405020304" pitchFamily="18" charset="0"/>
              </a:rPr>
              <a:t>Under the Guidance of,</a:t>
            </a:r>
            <a:endParaRPr lang="en-IN" dirty="0">
              <a:solidFill>
                <a:schemeClr val="tx1"/>
              </a:solidFill>
              <a:latin typeface="+mj-lt"/>
              <a:cs typeface="Times New Roman" panose="02020603050405020304" pitchFamily="18" charset="0"/>
            </a:endParaRPr>
          </a:p>
          <a:p>
            <a:pPr marL="0" indent="0">
              <a:buNone/>
            </a:pPr>
            <a:r>
              <a:rPr lang="en-US" b="1" dirty="0">
                <a:solidFill>
                  <a:schemeClr val="tx1"/>
                </a:solidFill>
                <a:latin typeface="+mj-lt"/>
                <a:cs typeface="Times New Roman" panose="02020603050405020304" pitchFamily="18" charset="0"/>
              </a:rPr>
              <a:t>Chittaranjan Ghosh.</a:t>
            </a:r>
          </a:p>
          <a:p>
            <a:pPr marL="0" indent="0">
              <a:buNone/>
            </a:pPr>
            <a:r>
              <a:rPr lang="en-US" dirty="0">
                <a:solidFill>
                  <a:schemeClr val="tx1"/>
                </a:solidFill>
                <a:latin typeface="+mj-lt"/>
                <a:cs typeface="Times New Roman" panose="02020603050405020304" pitchFamily="18" charset="0"/>
              </a:rPr>
              <a:t>(Course Trainer)</a:t>
            </a:r>
          </a:p>
          <a:p>
            <a:pPr marL="0" indent="0">
              <a:buNone/>
            </a:pPr>
            <a:endParaRPr lang="en-US" b="1" dirty="0">
              <a:solidFill>
                <a:schemeClr val="tx1"/>
              </a:solidFill>
            </a:endParaRPr>
          </a:p>
        </p:txBody>
      </p:sp>
    </p:spTree>
    <p:extLst>
      <p:ext uri="{BB962C8B-B14F-4D97-AF65-F5344CB8AC3E}">
        <p14:creationId xmlns:p14="http://schemas.microsoft.com/office/powerpoint/2010/main" val="323704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16A3-628A-4016-BD26-5C9B1FAA4397}"/>
              </a:ext>
            </a:extLst>
          </p:cNvPr>
          <p:cNvSpPr>
            <a:spLocks noGrp="1"/>
          </p:cNvSpPr>
          <p:nvPr>
            <p:ph type="title"/>
          </p:nvPr>
        </p:nvSpPr>
        <p:spPr/>
        <p:txBody>
          <a:bodyPr/>
          <a:lstStyle/>
          <a:p>
            <a:r>
              <a:rPr lang="en-US" dirty="0"/>
              <a:t>	                  </a:t>
            </a:r>
            <a:r>
              <a:rPr lang="en-US" b="1" dirty="0">
                <a:solidFill>
                  <a:schemeClr val="tx1"/>
                </a:solidFill>
              </a:rPr>
              <a:t>INTRODUCTION</a:t>
            </a:r>
            <a:endParaRPr lang="en-IN" b="1" dirty="0">
              <a:solidFill>
                <a:schemeClr val="tx1"/>
              </a:solidFill>
            </a:endParaRPr>
          </a:p>
        </p:txBody>
      </p:sp>
      <p:sp>
        <p:nvSpPr>
          <p:cNvPr id="3" name="Content Placeholder 2">
            <a:extLst>
              <a:ext uri="{FF2B5EF4-FFF2-40B4-BE49-F238E27FC236}">
                <a16:creationId xmlns:a16="http://schemas.microsoft.com/office/drawing/2014/main" id="{4809D8AC-0435-4EF5-9EF2-8123D22384F5}"/>
              </a:ext>
            </a:extLst>
          </p:cNvPr>
          <p:cNvSpPr>
            <a:spLocks noGrp="1"/>
          </p:cNvSpPr>
          <p:nvPr>
            <p:ph idx="1"/>
          </p:nvPr>
        </p:nvSpPr>
        <p:spPr/>
        <p:txBody>
          <a:bodyPr/>
          <a:lstStyle/>
          <a:p>
            <a:r>
              <a:rPr lang="en-US" dirty="0">
                <a:solidFill>
                  <a:schemeClr val="tx1"/>
                </a:solidFill>
              </a:rPr>
              <a:t>Automated Teller Machines, which are more popularly known as ATMs, is a way of performing quick and easy transactions on an individual basis. These machines allow you to undergo self-serviced transactions without the help of an actual teller and without having to visit the bank branch.</a:t>
            </a:r>
          </a:p>
          <a:p>
            <a:r>
              <a:rPr lang="en-US" dirty="0">
                <a:solidFill>
                  <a:schemeClr val="tx1"/>
                </a:solidFill>
              </a:rPr>
              <a:t>Automated teller machines or ATMs allow many transactions, including cash withdrawals, cash deposits, Balance check in account and change password.</a:t>
            </a:r>
          </a:p>
          <a:p>
            <a:r>
              <a:rPr lang="en-US" dirty="0">
                <a:solidFill>
                  <a:schemeClr val="tx1"/>
                </a:solidFill>
              </a:rPr>
              <a:t>By using debit or ATM card individual can do operations like deposit withdraw from current and saving account.</a:t>
            </a:r>
            <a:endParaRPr lang="en-IN" dirty="0">
              <a:solidFill>
                <a:schemeClr val="tx1"/>
              </a:solidFill>
            </a:endParaRPr>
          </a:p>
        </p:txBody>
      </p:sp>
    </p:spTree>
    <p:extLst>
      <p:ext uri="{BB962C8B-B14F-4D97-AF65-F5344CB8AC3E}">
        <p14:creationId xmlns:p14="http://schemas.microsoft.com/office/powerpoint/2010/main" val="25434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FCAF-36B8-46A3-B100-A671C9905051}"/>
              </a:ext>
            </a:extLst>
          </p:cNvPr>
          <p:cNvSpPr>
            <a:spLocks noGrp="1"/>
          </p:cNvSpPr>
          <p:nvPr>
            <p:ph type="title"/>
          </p:nvPr>
        </p:nvSpPr>
        <p:spPr/>
        <p:txBody>
          <a:bodyPr/>
          <a:lstStyle/>
          <a:p>
            <a:r>
              <a:rPr lang="en-US" b="1" dirty="0">
                <a:solidFill>
                  <a:schemeClr val="tx1"/>
                </a:solidFill>
              </a:rPr>
              <a:t>                         MODULES</a:t>
            </a:r>
            <a:endParaRPr lang="en-IN" b="1" dirty="0">
              <a:solidFill>
                <a:schemeClr val="tx1"/>
              </a:solidFill>
            </a:endParaRPr>
          </a:p>
        </p:txBody>
      </p:sp>
      <p:sp>
        <p:nvSpPr>
          <p:cNvPr id="3" name="Content Placeholder 2">
            <a:extLst>
              <a:ext uri="{FF2B5EF4-FFF2-40B4-BE49-F238E27FC236}">
                <a16:creationId xmlns:a16="http://schemas.microsoft.com/office/drawing/2014/main" id="{C9C45E40-DE4C-491C-942A-E09CA9B5584B}"/>
              </a:ext>
            </a:extLst>
          </p:cNvPr>
          <p:cNvSpPr>
            <a:spLocks noGrp="1"/>
          </p:cNvSpPr>
          <p:nvPr>
            <p:ph idx="1"/>
          </p:nvPr>
        </p:nvSpPr>
        <p:spPr/>
        <p:txBody>
          <a:bodyPr>
            <a:normAutofit fontScale="92500" lnSpcReduction="10000"/>
          </a:bodyPr>
          <a:lstStyle/>
          <a:p>
            <a:pPr lvl="0">
              <a:buClr>
                <a:schemeClr val="tx1"/>
              </a:buClr>
              <a:buFont typeface="Wingdings" panose="05000000000000000000" pitchFamily="2" charset="2"/>
              <a:buChar char="Ø"/>
            </a:pPr>
            <a:r>
              <a:rPr lang="en-US" b="1" dirty="0">
                <a:solidFill>
                  <a:schemeClr val="tx1"/>
                </a:solidFill>
              </a:rPr>
              <a:t>Account Module</a:t>
            </a:r>
            <a:endParaRPr lang="en-IN" b="1" dirty="0">
              <a:solidFill>
                <a:schemeClr val="tx1"/>
              </a:solidFill>
            </a:endParaRPr>
          </a:p>
          <a:p>
            <a:pPr>
              <a:buClrTx/>
              <a:buSzPct val="93000"/>
              <a:buFont typeface="Arial" panose="020B0604020202020204" pitchFamily="34" charset="0"/>
              <a:buChar char="•"/>
            </a:pPr>
            <a:r>
              <a:rPr lang="en-US" dirty="0">
                <a:solidFill>
                  <a:schemeClr val="tx1"/>
                </a:solidFill>
              </a:rPr>
              <a:t>Create Account</a:t>
            </a:r>
            <a:endParaRPr lang="en-IN" dirty="0">
              <a:solidFill>
                <a:schemeClr val="tx1"/>
              </a:solidFill>
            </a:endParaRPr>
          </a:p>
          <a:p>
            <a:pPr lvl="0">
              <a:buClr>
                <a:schemeClr val="tx1"/>
              </a:buClr>
              <a:buFont typeface="Wingdings" panose="05000000000000000000" pitchFamily="2" charset="2"/>
              <a:buChar char="Ø"/>
            </a:pPr>
            <a:r>
              <a:rPr lang="en-US" b="1" dirty="0">
                <a:solidFill>
                  <a:schemeClr val="tx1"/>
                </a:solidFill>
              </a:rPr>
              <a:t>ATM User Module</a:t>
            </a:r>
            <a:endParaRPr lang="en-IN" b="1" dirty="0">
              <a:solidFill>
                <a:schemeClr val="tx1"/>
              </a:solidFill>
            </a:endParaRPr>
          </a:p>
          <a:p>
            <a:pPr>
              <a:buClrTx/>
              <a:buSzPct val="93000"/>
              <a:buFont typeface="Arial" panose="020B0604020202020204" pitchFamily="34" charset="0"/>
              <a:buChar char="•"/>
            </a:pPr>
            <a:r>
              <a:rPr lang="en-US" dirty="0">
                <a:solidFill>
                  <a:schemeClr val="tx1"/>
                </a:solidFill>
              </a:rPr>
              <a:t>Login</a:t>
            </a:r>
            <a:endParaRPr lang="en-IN" dirty="0">
              <a:solidFill>
                <a:schemeClr val="tx1"/>
              </a:solidFill>
            </a:endParaRPr>
          </a:p>
          <a:p>
            <a:pPr>
              <a:buClrTx/>
              <a:buSzPct val="93000"/>
              <a:buFont typeface="Arial" panose="020B0604020202020204" pitchFamily="34" charset="0"/>
              <a:buChar char="•"/>
            </a:pPr>
            <a:r>
              <a:rPr lang="en-US" dirty="0">
                <a:solidFill>
                  <a:schemeClr val="tx1"/>
                </a:solidFill>
              </a:rPr>
              <a:t>Deposit Amount</a:t>
            </a:r>
            <a:endParaRPr lang="en-IN" dirty="0">
              <a:solidFill>
                <a:schemeClr val="tx1"/>
              </a:solidFill>
            </a:endParaRPr>
          </a:p>
          <a:p>
            <a:pPr>
              <a:buClrTx/>
              <a:buSzPct val="93000"/>
              <a:buFont typeface="Arial" panose="020B0604020202020204" pitchFamily="34" charset="0"/>
              <a:buChar char="•"/>
            </a:pPr>
            <a:r>
              <a:rPr lang="en-US" dirty="0">
                <a:solidFill>
                  <a:schemeClr val="tx1"/>
                </a:solidFill>
              </a:rPr>
              <a:t>Withdraw Amount</a:t>
            </a:r>
            <a:endParaRPr lang="en-IN" dirty="0">
              <a:solidFill>
                <a:schemeClr val="tx1"/>
              </a:solidFill>
            </a:endParaRPr>
          </a:p>
          <a:p>
            <a:pPr>
              <a:buClrTx/>
              <a:buSzPct val="93000"/>
              <a:buFont typeface="Arial" panose="020B0604020202020204" pitchFamily="34" charset="0"/>
              <a:buChar char="•"/>
            </a:pPr>
            <a:r>
              <a:rPr lang="en-US" dirty="0">
                <a:solidFill>
                  <a:schemeClr val="tx1"/>
                </a:solidFill>
              </a:rPr>
              <a:t>Balance Check</a:t>
            </a:r>
            <a:endParaRPr lang="en-IN" dirty="0">
              <a:solidFill>
                <a:schemeClr val="tx1"/>
              </a:solidFill>
            </a:endParaRPr>
          </a:p>
          <a:p>
            <a:pPr>
              <a:buClrTx/>
              <a:buSzPct val="93000"/>
              <a:buFont typeface="Arial" panose="020B0604020202020204" pitchFamily="34" charset="0"/>
              <a:buChar char="•"/>
            </a:pPr>
            <a:r>
              <a:rPr lang="en-US" dirty="0">
                <a:solidFill>
                  <a:schemeClr val="tx1"/>
                </a:solidFill>
              </a:rPr>
              <a:t>Change Pin</a:t>
            </a:r>
            <a:endParaRPr lang="en-IN" dirty="0">
              <a:solidFill>
                <a:schemeClr val="tx1"/>
              </a:solidFill>
            </a:endParaRPr>
          </a:p>
          <a:p>
            <a:pPr>
              <a:buClrTx/>
              <a:buSzPct val="93000"/>
              <a:buFont typeface="Arial" panose="020B0604020202020204" pitchFamily="34" charset="0"/>
              <a:buChar char="•"/>
            </a:pPr>
            <a:r>
              <a:rPr lang="en-US" dirty="0">
                <a:solidFill>
                  <a:schemeClr val="tx1"/>
                </a:solidFill>
              </a:rPr>
              <a:t>Exit</a:t>
            </a:r>
            <a:endParaRPr lang="en-IN" dirty="0">
              <a:solidFill>
                <a:schemeClr val="tx1"/>
              </a:solidFill>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93302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D364-BF38-4260-BFCB-95558C38F3FD}"/>
              </a:ext>
            </a:extLst>
          </p:cNvPr>
          <p:cNvSpPr>
            <a:spLocks noGrp="1"/>
          </p:cNvSpPr>
          <p:nvPr>
            <p:ph type="title"/>
          </p:nvPr>
        </p:nvSpPr>
        <p:spPr/>
        <p:txBody>
          <a:bodyPr/>
          <a:lstStyle/>
          <a:p>
            <a:r>
              <a:rPr lang="en-US" b="1" dirty="0">
                <a:solidFill>
                  <a:schemeClr val="tx1"/>
                </a:solidFill>
              </a:rPr>
              <a:t>                         FLOW CHART</a:t>
            </a:r>
            <a:endParaRPr lang="en-IN" b="1" dirty="0">
              <a:solidFill>
                <a:schemeClr val="tx1"/>
              </a:solidFill>
            </a:endParaRPr>
          </a:p>
        </p:txBody>
      </p:sp>
      <p:sp>
        <p:nvSpPr>
          <p:cNvPr id="4" name="Content Placeholder 3">
            <a:extLst>
              <a:ext uri="{FF2B5EF4-FFF2-40B4-BE49-F238E27FC236}">
                <a16:creationId xmlns:a16="http://schemas.microsoft.com/office/drawing/2014/main" id="{11C3B07C-8751-49C2-879D-4C889569E60F}"/>
              </a:ext>
            </a:extLst>
          </p:cNvPr>
          <p:cNvSpPr>
            <a:spLocks noGrp="1"/>
          </p:cNvSpPr>
          <p:nvPr>
            <p:ph idx="1"/>
          </p:nvPr>
        </p:nvSpPr>
        <p:spPr>
          <a:xfrm>
            <a:off x="2773440" y="4234649"/>
            <a:ext cx="1219368" cy="950141"/>
          </a:xfrm>
          <a:prstGeom prst="ellipse">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spcAft>
                <a:spcPts val="0"/>
              </a:spcAft>
              <a:buNone/>
            </a:pPr>
            <a:r>
              <a:rPr lang="en-US" sz="1100" b="1" dirty="0">
                <a:effectLst/>
                <a:latin typeface="Times New Roman" panose="02020603050405020304" pitchFamily="18" charset="0"/>
                <a:ea typeface="Times New Roman" panose="02020603050405020304" pitchFamily="18" charset="0"/>
              </a:rPr>
              <a:t>USER</a:t>
            </a:r>
            <a:endParaRPr lang="en-IN" sz="1100" dirty="0">
              <a:effectLst/>
              <a:latin typeface="Times New Roman" panose="02020603050405020304" pitchFamily="18" charset="0"/>
              <a:ea typeface="Times New Roman" panose="02020603050405020304" pitchFamily="18" charset="0"/>
            </a:endParaRPr>
          </a:p>
        </p:txBody>
      </p:sp>
      <p:sp>
        <p:nvSpPr>
          <p:cNvPr id="5" name="Arrow: Right 4">
            <a:extLst>
              <a:ext uri="{FF2B5EF4-FFF2-40B4-BE49-F238E27FC236}">
                <a16:creationId xmlns:a16="http://schemas.microsoft.com/office/drawing/2014/main" id="{E9F20753-6596-4882-8FA7-D66F5F3E4991}"/>
              </a:ext>
            </a:extLst>
          </p:cNvPr>
          <p:cNvSpPr/>
          <p:nvPr/>
        </p:nvSpPr>
        <p:spPr>
          <a:xfrm>
            <a:off x="3992808" y="4533899"/>
            <a:ext cx="1219368" cy="285963"/>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5">
            <a:extLst>
              <a:ext uri="{FF2B5EF4-FFF2-40B4-BE49-F238E27FC236}">
                <a16:creationId xmlns:a16="http://schemas.microsoft.com/office/drawing/2014/main" id="{BC29C9F6-7B73-44BB-A692-B16C140A2D19}"/>
              </a:ext>
            </a:extLst>
          </p:cNvPr>
          <p:cNvSpPr/>
          <p:nvPr/>
        </p:nvSpPr>
        <p:spPr>
          <a:xfrm>
            <a:off x="5235405" y="4435053"/>
            <a:ext cx="1097280" cy="44196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rPr>
              <a:t>LOGIN</a:t>
            </a:r>
            <a:endParaRPr lang="en-IN" sz="1100" dirty="0">
              <a:effectLst/>
              <a:latin typeface="Times New Roman" panose="02020603050405020304" pitchFamily="18" charset="0"/>
              <a:ea typeface="Times New Roman" panose="02020603050405020304" pitchFamily="18" charset="0"/>
            </a:endParaRPr>
          </a:p>
        </p:txBody>
      </p:sp>
      <p:cxnSp>
        <p:nvCxnSpPr>
          <p:cNvPr id="7" name="Straight Connector 6">
            <a:extLst>
              <a:ext uri="{FF2B5EF4-FFF2-40B4-BE49-F238E27FC236}">
                <a16:creationId xmlns:a16="http://schemas.microsoft.com/office/drawing/2014/main" id="{BF6DAF35-7E40-4575-AF26-7B2EFD8BBE49}"/>
              </a:ext>
            </a:extLst>
          </p:cNvPr>
          <p:cNvCxnSpPr>
            <a:cxnSpLocks/>
          </p:cNvCxnSpPr>
          <p:nvPr/>
        </p:nvCxnSpPr>
        <p:spPr>
          <a:xfrm>
            <a:off x="7245289" y="3047216"/>
            <a:ext cx="0" cy="3068914"/>
          </a:xfrm>
          <a:prstGeom prst="line">
            <a:avLst/>
          </a:prstGeom>
          <a:ln/>
        </p:spPr>
        <p:style>
          <a:lnRef idx="2">
            <a:schemeClr val="dk1"/>
          </a:lnRef>
          <a:fillRef idx="0">
            <a:schemeClr val="dk1"/>
          </a:fillRef>
          <a:effectRef idx="1">
            <a:schemeClr val="dk1"/>
          </a:effectRef>
          <a:fontRef idx="minor">
            <a:schemeClr val="tx1"/>
          </a:fontRef>
        </p:style>
      </p:cxnSp>
      <p:sp>
        <p:nvSpPr>
          <p:cNvPr id="8" name="Arrow: Right 7">
            <a:extLst>
              <a:ext uri="{FF2B5EF4-FFF2-40B4-BE49-F238E27FC236}">
                <a16:creationId xmlns:a16="http://schemas.microsoft.com/office/drawing/2014/main" id="{2EA688A3-0ECE-4D04-A706-33DC75AB9F98}"/>
              </a:ext>
            </a:extLst>
          </p:cNvPr>
          <p:cNvSpPr/>
          <p:nvPr/>
        </p:nvSpPr>
        <p:spPr>
          <a:xfrm>
            <a:off x="6349940" y="4492203"/>
            <a:ext cx="884290" cy="32766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Connector 9">
            <a:extLst>
              <a:ext uri="{FF2B5EF4-FFF2-40B4-BE49-F238E27FC236}">
                <a16:creationId xmlns:a16="http://schemas.microsoft.com/office/drawing/2014/main" id="{836A8917-ED68-4AE2-8930-316C8989A56F}"/>
              </a:ext>
            </a:extLst>
          </p:cNvPr>
          <p:cNvCxnSpPr/>
          <p:nvPr/>
        </p:nvCxnSpPr>
        <p:spPr>
          <a:xfrm flipV="1">
            <a:off x="7268519" y="3904494"/>
            <a:ext cx="929640" cy="762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B73A4FCA-5A7A-48C2-BA6F-B4F7BA44EC4C}"/>
              </a:ext>
            </a:extLst>
          </p:cNvPr>
          <p:cNvCxnSpPr/>
          <p:nvPr/>
        </p:nvCxnSpPr>
        <p:spPr>
          <a:xfrm flipV="1">
            <a:off x="7268519" y="4685283"/>
            <a:ext cx="929640" cy="762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DEBA7A25-E3D7-471E-B519-CC69FEB1006F}"/>
              </a:ext>
            </a:extLst>
          </p:cNvPr>
          <p:cNvCxnSpPr/>
          <p:nvPr/>
        </p:nvCxnSpPr>
        <p:spPr>
          <a:xfrm flipV="1">
            <a:off x="7268519" y="5413390"/>
            <a:ext cx="929640" cy="762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92FCF3F6-CE2D-41F0-83FF-3E9D08F7EB1D}"/>
              </a:ext>
            </a:extLst>
          </p:cNvPr>
          <p:cNvCxnSpPr/>
          <p:nvPr/>
        </p:nvCxnSpPr>
        <p:spPr>
          <a:xfrm flipV="1">
            <a:off x="7268519" y="6108510"/>
            <a:ext cx="929640" cy="7620"/>
          </a:xfrm>
          <a:prstGeom prst="line">
            <a:avLst/>
          </a:prstGeom>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5EB95742-51CC-404E-8FAA-449BCF7D883F}"/>
              </a:ext>
            </a:extLst>
          </p:cNvPr>
          <p:cNvSpPr/>
          <p:nvPr/>
        </p:nvSpPr>
        <p:spPr>
          <a:xfrm>
            <a:off x="8198159" y="2783522"/>
            <a:ext cx="1371600" cy="44196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latin typeface="Times New Roman" panose="02020603050405020304" pitchFamily="18" charset="0"/>
                <a:ea typeface="Times New Roman" panose="02020603050405020304" pitchFamily="18" charset="0"/>
              </a:rPr>
              <a:t>DEPOSIT</a:t>
            </a:r>
            <a:endParaRPr lang="en-IN" sz="1100" b="1" dirty="0">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854C5809-5504-4100-A97C-BB3852679B6F}"/>
              </a:ext>
            </a:extLst>
          </p:cNvPr>
          <p:cNvSpPr/>
          <p:nvPr/>
        </p:nvSpPr>
        <p:spPr>
          <a:xfrm>
            <a:off x="8198159" y="3669347"/>
            <a:ext cx="1371600" cy="44196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rPr>
              <a:t>WITHDRAW</a:t>
            </a:r>
            <a:endParaRPr lang="en-IN" sz="1100" b="1" dirty="0">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94CFB800-B18B-463E-8F4D-436D87C8035F}"/>
              </a:ext>
            </a:extLst>
          </p:cNvPr>
          <p:cNvSpPr/>
          <p:nvPr/>
        </p:nvSpPr>
        <p:spPr>
          <a:xfrm>
            <a:off x="8198159" y="4442673"/>
            <a:ext cx="1371600" cy="44196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rPr>
              <a:t>BALANCE CHECK</a:t>
            </a:r>
            <a:endParaRPr lang="en-IN" sz="1100" b="1" dirty="0">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87C9B83E-0B3B-48D0-B8AA-FFDC084D48DA}"/>
              </a:ext>
            </a:extLst>
          </p:cNvPr>
          <p:cNvSpPr/>
          <p:nvPr/>
        </p:nvSpPr>
        <p:spPr>
          <a:xfrm>
            <a:off x="8198159" y="5184790"/>
            <a:ext cx="1371600" cy="44196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latin typeface="Times New Roman" panose="02020603050405020304" pitchFamily="18" charset="0"/>
                <a:ea typeface="Times New Roman" panose="02020603050405020304" pitchFamily="18" charset="0"/>
              </a:rPr>
              <a:t>CHANGE PIN</a:t>
            </a:r>
            <a:endParaRPr lang="en-IN" sz="1100" b="1" dirty="0">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BAF96178-F248-4A37-9C39-E56322FB70DA}"/>
              </a:ext>
            </a:extLst>
          </p:cNvPr>
          <p:cNvSpPr/>
          <p:nvPr/>
        </p:nvSpPr>
        <p:spPr>
          <a:xfrm>
            <a:off x="8204892" y="5879042"/>
            <a:ext cx="1371600" cy="44196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rPr>
              <a:t>EXIT</a:t>
            </a:r>
            <a:endParaRPr lang="en-IN" sz="1100" b="1" dirty="0">
              <a:effectLst/>
              <a:latin typeface="Times New Roman" panose="02020603050405020304" pitchFamily="18" charset="0"/>
              <a:ea typeface="Times New Roman" panose="02020603050405020304" pitchFamily="18" charset="0"/>
            </a:endParaRPr>
          </a:p>
        </p:txBody>
      </p:sp>
      <p:cxnSp>
        <p:nvCxnSpPr>
          <p:cNvPr id="20" name="Straight Connector 19">
            <a:extLst>
              <a:ext uri="{FF2B5EF4-FFF2-40B4-BE49-F238E27FC236}">
                <a16:creationId xmlns:a16="http://schemas.microsoft.com/office/drawing/2014/main" id="{46A414B5-46D3-42CF-8282-97AA0FF0CD4F}"/>
              </a:ext>
            </a:extLst>
          </p:cNvPr>
          <p:cNvCxnSpPr/>
          <p:nvPr/>
        </p:nvCxnSpPr>
        <p:spPr>
          <a:xfrm flipV="1">
            <a:off x="7268519" y="3047216"/>
            <a:ext cx="929640" cy="762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11A4A80-0A8F-498A-B025-1920E07DAE39}"/>
              </a:ext>
            </a:extLst>
          </p:cNvPr>
          <p:cNvCxnSpPr>
            <a:cxnSpLocks/>
          </p:cNvCxnSpPr>
          <p:nvPr/>
        </p:nvCxnSpPr>
        <p:spPr>
          <a:xfrm>
            <a:off x="1734532" y="2526384"/>
            <a:ext cx="0" cy="4072379"/>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60CDDC2-7627-4AC2-A6CA-9D479E948EE8}"/>
              </a:ext>
            </a:extLst>
          </p:cNvPr>
          <p:cNvCxnSpPr/>
          <p:nvPr/>
        </p:nvCxnSpPr>
        <p:spPr>
          <a:xfrm>
            <a:off x="1734532" y="6598763"/>
            <a:ext cx="9068586"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5086BBCD-82B6-467D-B041-376A03684372}"/>
              </a:ext>
            </a:extLst>
          </p:cNvPr>
          <p:cNvCxnSpPr/>
          <p:nvPr/>
        </p:nvCxnSpPr>
        <p:spPr>
          <a:xfrm flipV="1">
            <a:off x="10803118" y="2526384"/>
            <a:ext cx="0" cy="4072379"/>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38E9DB68-4A8D-4EC7-A235-B32DBD1A5733}"/>
              </a:ext>
            </a:extLst>
          </p:cNvPr>
          <p:cNvCxnSpPr/>
          <p:nvPr/>
        </p:nvCxnSpPr>
        <p:spPr>
          <a:xfrm>
            <a:off x="1734532" y="2526384"/>
            <a:ext cx="906858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3731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3A98-CC4F-452C-BA5F-E35C56043A39}"/>
              </a:ext>
            </a:extLst>
          </p:cNvPr>
          <p:cNvSpPr>
            <a:spLocks noGrp="1"/>
          </p:cNvSpPr>
          <p:nvPr>
            <p:ph type="title"/>
          </p:nvPr>
        </p:nvSpPr>
        <p:spPr/>
        <p:txBody>
          <a:bodyPr/>
          <a:lstStyle/>
          <a:p>
            <a:r>
              <a:rPr lang="en-US" b="1" dirty="0">
                <a:solidFill>
                  <a:schemeClr val="tx1"/>
                </a:solidFill>
              </a:rPr>
              <a:t>                       OBJECTIVE </a:t>
            </a:r>
            <a:endParaRPr lang="en-IN" b="1" dirty="0">
              <a:solidFill>
                <a:schemeClr val="tx1"/>
              </a:solidFill>
            </a:endParaRPr>
          </a:p>
        </p:txBody>
      </p:sp>
      <p:sp>
        <p:nvSpPr>
          <p:cNvPr id="3" name="Content Placeholder 2">
            <a:extLst>
              <a:ext uri="{FF2B5EF4-FFF2-40B4-BE49-F238E27FC236}">
                <a16:creationId xmlns:a16="http://schemas.microsoft.com/office/drawing/2014/main" id="{EFB26153-6F03-4323-9B86-B557D623EEBB}"/>
              </a:ext>
            </a:extLst>
          </p:cNvPr>
          <p:cNvSpPr>
            <a:spLocks noGrp="1"/>
          </p:cNvSpPr>
          <p:nvPr>
            <p:ph idx="1"/>
          </p:nvPr>
        </p:nvSpPr>
        <p:spPr>
          <a:xfrm>
            <a:off x="1154955" y="2503503"/>
            <a:ext cx="8761412" cy="3516297"/>
          </a:xfrm>
        </p:spPr>
        <p:txBody>
          <a:bodyPr>
            <a:normAutofit/>
          </a:bodyPr>
          <a:lstStyle/>
          <a:p>
            <a:r>
              <a:rPr lang="en-US" dirty="0">
                <a:solidFill>
                  <a:schemeClr val="tx1"/>
                </a:solidFill>
                <a:cs typeface="Times New Roman" panose="02020603050405020304" pitchFamily="18" charset="0"/>
              </a:rPr>
              <a:t>My main objective is to speed up the transactions done by Customers. Not manual transactions needed generally. The second objective is to save the time which is very important now a days.</a:t>
            </a:r>
            <a:endParaRPr lang="en-IN"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With the help of this system ATM card holder can see all the records about his account only at any time efficiently. The most important facility provided by this system is that, there is no any possibility of miss any records.</a:t>
            </a:r>
            <a:endParaRPr lang="en-IN"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Its purpose is to ease some bank purposes of the people. In its User have options of check balance, withdraw money, deposit money and change PIN and for admin there is an option of administration for admins which required a pass key.</a:t>
            </a:r>
            <a:endParaRPr lang="en-IN"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27844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C42D-DC9B-4C86-B56A-2B8199D43818}"/>
              </a:ext>
            </a:extLst>
          </p:cNvPr>
          <p:cNvSpPr>
            <a:spLocks noGrp="1"/>
          </p:cNvSpPr>
          <p:nvPr>
            <p:ph type="title"/>
          </p:nvPr>
        </p:nvSpPr>
        <p:spPr/>
        <p:txBody>
          <a:bodyPr/>
          <a:lstStyle/>
          <a:p>
            <a:r>
              <a:rPr lang="en-US" b="1" dirty="0">
                <a:solidFill>
                  <a:schemeClr val="tx1"/>
                </a:solidFill>
              </a:rPr>
              <a:t>         SOFTWARE REQUIREMENTS</a:t>
            </a:r>
            <a:endParaRPr lang="en-IN" b="1" dirty="0">
              <a:solidFill>
                <a:schemeClr val="tx1"/>
              </a:solidFill>
            </a:endParaRPr>
          </a:p>
        </p:txBody>
      </p:sp>
      <p:sp>
        <p:nvSpPr>
          <p:cNvPr id="3" name="Content Placeholder 2">
            <a:extLst>
              <a:ext uri="{FF2B5EF4-FFF2-40B4-BE49-F238E27FC236}">
                <a16:creationId xmlns:a16="http://schemas.microsoft.com/office/drawing/2014/main" id="{6150FE54-81B5-4B7F-A428-2E6C2CAA3F63}"/>
              </a:ext>
            </a:extLst>
          </p:cNvPr>
          <p:cNvSpPr>
            <a:spLocks noGrp="1"/>
          </p:cNvSpPr>
          <p:nvPr>
            <p:ph idx="1"/>
          </p:nvPr>
        </p:nvSpPr>
        <p:spPr/>
        <p:txBody>
          <a:bodyPr/>
          <a:lstStyle/>
          <a:p>
            <a:pPr lvl="0"/>
            <a:r>
              <a:rPr lang="en-US" b="1" dirty="0">
                <a:solidFill>
                  <a:schemeClr val="tx1"/>
                </a:solidFill>
              </a:rPr>
              <a:t>Back end</a:t>
            </a:r>
            <a:r>
              <a:rPr lang="en-US" dirty="0">
                <a:solidFill>
                  <a:schemeClr val="tx1"/>
                </a:solidFill>
              </a:rPr>
              <a:t>: MySQL workbench 8.0 CE.</a:t>
            </a:r>
          </a:p>
          <a:p>
            <a:pPr lvl="0"/>
            <a:r>
              <a:rPr lang="en-US" b="1" dirty="0">
                <a:solidFill>
                  <a:schemeClr val="tx1"/>
                </a:solidFill>
              </a:rPr>
              <a:t>Front end: </a:t>
            </a:r>
            <a:r>
              <a:rPr lang="en-US" dirty="0">
                <a:solidFill>
                  <a:schemeClr val="tx1"/>
                </a:solidFill>
              </a:rPr>
              <a:t>Java.</a:t>
            </a:r>
            <a:endParaRPr lang="en-IN" dirty="0">
              <a:solidFill>
                <a:schemeClr val="tx1"/>
              </a:solidFill>
            </a:endParaRPr>
          </a:p>
          <a:p>
            <a:pPr lvl="0"/>
            <a:r>
              <a:rPr lang="en-US" b="1" dirty="0">
                <a:solidFill>
                  <a:schemeClr val="tx1"/>
                </a:solidFill>
              </a:rPr>
              <a:t>Operating System: </a:t>
            </a:r>
            <a:r>
              <a:rPr lang="en-US" dirty="0">
                <a:solidFill>
                  <a:schemeClr val="tx1"/>
                </a:solidFill>
              </a:rPr>
              <a:t>Window.</a:t>
            </a:r>
            <a:endParaRPr lang="en-IN" dirty="0">
              <a:solidFill>
                <a:schemeClr val="tx1"/>
              </a:solidFill>
            </a:endParaRPr>
          </a:p>
          <a:p>
            <a:endParaRPr lang="en-IN" dirty="0"/>
          </a:p>
        </p:txBody>
      </p:sp>
    </p:spTree>
    <p:extLst>
      <p:ext uri="{BB962C8B-B14F-4D97-AF65-F5344CB8AC3E}">
        <p14:creationId xmlns:p14="http://schemas.microsoft.com/office/powerpoint/2010/main" val="43412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9F6C55-61F8-425B-8782-3F3D6AFF266D}"/>
              </a:ext>
            </a:extLst>
          </p:cNvPr>
          <p:cNvSpPr>
            <a:spLocks noGrp="1"/>
          </p:cNvSpPr>
          <p:nvPr>
            <p:ph type="title"/>
          </p:nvPr>
        </p:nvSpPr>
        <p:spPr/>
        <p:txBody>
          <a:bodyPr/>
          <a:lstStyle/>
          <a:p>
            <a:r>
              <a:rPr lang="en-US" dirty="0"/>
              <a:t>                  </a:t>
            </a:r>
            <a:r>
              <a:rPr lang="en-US" b="1" dirty="0">
                <a:solidFill>
                  <a:schemeClr val="tx1"/>
                </a:solidFill>
              </a:rPr>
              <a:t>DATA DICTIONARY</a:t>
            </a:r>
            <a:endParaRPr lang="en-IN" b="1" dirty="0">
              <a:solidFill>
                <a:schemeClr val="tx1"/>
              </a:solidFill>
            </a:endParaRPr>
          </a:p>
        </p:txBody>
      </p:sp>
      <p:sp>
        <p:nvSpPr>
          <p:cNvPr id="8" name="Content Placeholder 7">
            <a:extLst>
              <a:ext uri="{FF2B5EF4-FFF2-40B4-BE49-F238E27FC236}">
                <a16:creationId xmlns:a16="http://schemas.microsoft.com/office/drawing/2014/main" id="{5CADA519-9C28-4DE2-BB77-EB3B0F23E83E}"/>
              </a:ext>
            </a:extLst>
          </p:cNvPr>
          <p:cNvSpPr>
            <a:spLocks noGrp="1"/>
          </p:cNvSpPr>
          <p:nvPr>
            <p:ph idx="1"/>
          </p:nvPr>
        </p:nvSpPr>
        <p:spPr/>
        <p:txBody>
          <a:bodyPr/>
          <a:lstStyle/>
          <a:p>
            <a:r>
              <a:rPr lang="en-US" b="1" dirty="0">
                <a:solidFill>
                  <a:schemeClr val="tx1"/>
                </a:solidFill>
              </a:rPr>
              <a:t>Create Database SBIAtmUser :</a:t>
            </a:r>
            <a:endParaRPr lang="en-IN" b="1" dirty="0">
              <a:solidFill>
                <a:schemeClr val="tx1"/>
              </a:solidFill>
            </a:endParaRPr>
          </a:p>
          <a:p>
            <a:endParaRPr lang="en-IN" dirty="0"/>
          </a:p>
        </p:txBody>
      </p:sp>
      <p:pic>
        <p:nvPicPr>
          <p:cNvPr id="3" name="Picture 2">
            <a:extLst>
              <a:ext uri="{FF2B5EF4-FFF2-40B4-BE49-F238E27FC236}">
                <a16:creationId xmlns:a16="http://schemas.microsoft.com/office/drawing/2014/main" id="{DB01B77D-38DF-4D07-831C-2255B3F3D380}"/>
              </a:ext>
            </a:extLst>
          </p:cNvPr>
          <p:cNvPicPr>
            <a:picLocks noChangeAspect="1"/>
          </p:cNvPicPr>
          <p:nvPr/>
        </p:nvPicPr>
        <p:blipFill>
          <a:blip r:embed="rId2"/>
          <a:stretch>
            <a:fillRect/>
          </a:stretch>
        </p:blipFill>
        <p:spPr>
          <a:xfrm>
            <a:off x="3041715" y="3049123"/>
            <a:ext cx="6108569" cy="3435243"/>
          </a:xfrm>
          <a:prstGeom prst="rect">
            <a:avLst/>
          </a:prstGeom>
        </p:spPr>
      </p:pic>
    </p:spTree>
    <p:extLst>
      <p:ext uri="{BB962C8B-B14F-4D97-AF65-F5344CB8AC3E}">
        <p14:creationId xmlns:p14="http://schemas.microsoft.com/office/powerpoint/2010/main" val="15269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330BF66-8DBB-496D-BFAE-DEDDEE5DB933}"/>
              </a:ext>
            </a:extLst>
          </p:cNvPr>
          <p:cNvSpPr>
            <a:spLocks noGrp="1"/>
          </p:cNvSpPr>
          <p:nvPr>
            <p:ph idx="1"/>
          </p:nvPr>
        </p:nvSpPr>
        <p:spPr>
          <a:xfrm>
            <a:off x="1154955" y="2470334"/>
            <a:ext cx="9942132" cy="4312205"/>
          </a:xfrm>
        </p:spPr>
        <p:txBody>
          <a:bodyPr/>
          <a:lstStyle/>
          <a:p>
            <a:r>
              <a:rPr lang="en-US" b="1" dirty="0">
                <a:solidFill>
                  <a:schemeClr val="tx1"/>
                </a:solidFill>
              </a:rPr>
              <a:t>Table User_details:</a:t>
            </a:r>
          </a:p>
          <a:p>
            <a:pPr marL="0" indent="0">
              <a:buNone/>
            </a:pPr>
            <a:endParaRPr lang="en-IN" b="1" dirty="0">
              <a:solidFill>
                <a:schemeClr val="tx1"/>
              </a:solidFill>
            </a:endParaRPr>
          </a:p>
        </p:txBody>
      </p:sp>
      <p:pic>
        <p:nvPicPr>
          <p:cNvPr id="3" name="Picture 2">
            <a:extLst>
              <a:ext uri="{FF2B5EF4-FFF2-40B4-BE49-F238E27FC236}">
                <a16:creationId xmlns:a16="http://schemas.microsoft.com/office/drawing/2014/main" id="{E1075F45-2004-4E11-842F-F7776223E626}"/>
              </a:ext>
            </a:extLst>
          </p:cNvPr>
          <p:cNvPicPr>
            <a:picLocks noChangeAspect="1"/>
          </p:cNvPicPr>
          <p:nvPr/>
        </p:nvPicPr>
        <p:blipFill>
          <a:blip r:embed="rId2"/>
          <a:stretch>
            <a:fillRect/>
          </a:stretch>
        </p:blipFill>
        <p:spPr>
          <a:xfrm>
            <a:off x="3261675" y="2924095"/>
            <a:ext cx="6099141" cy="3665241"/>
          </a:xfrm>
          <a:prstGeom prst="rect">
            <a:avLst/>
          </a:prstGeom>
        </p:spPr>
      </p:pic>
    </p:spTree>
    <p:extLst>
      <p:ext uri="{BB962C8B-B14F-4D97-AF65-F5344CB8AC3E}">
        <p14:creationId xmlns:p14="http://schemas.microsoft.com/office/powerpoint/2010/main" val="347028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168</TotalTime>
  <Words>356</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Courier New</vt:lpstr>
      <vt:lpstr>Times New Roman</vt:lpstr>
      <vt:lpstr>Wingdings</vt:lpstr>
      <vt:lpstr>Wingdings 3</vt:lpstr>
      <vt:lpstr>Ion Boardroom</vt:lpstr>
      <vt:lpstr>                               A Project On </vt:lpstr>
      <vt:lpstr>PowerPoint Presentation</vt:lpstr>
      <vt:lpstr>                   INTRODUCTION</vt:lpstr>
      <vt:lpstr>                         MODULES</vt:lpstr>
      <vt:lpstr>                         FLOW CHART</vt:lpstr>
      <vt:lpstr>                       OBJECTIVE </vt:lpstr>
      <vt:lpstr>         SOFTWARE REQUIREMENTS</vt:lpstr>
      <vt:lpstr>                  DATA DICTIONARY</vt:lpstr>
      <vt:lpstr>PowerPoint Presentation</vt:lpstr>
      <vt:lpstr>                    SCREENSHOTS </vt:lpstr>
      <vt:lpstr>                    LOGIN OUTPUT </vt:lpstr>
      <vt:lpstr>                    DEPOSIT OUTPUT</vt:lpstr>
      <vt:lpstr>                WTHDRAWAL OUTPUT</vt:lpstr>
      <vt:lpstr>           BALANCE CHECK OUTPUT</vt:lpstr>
      <vt:lpstr>                    CHANGE PIN OUTPUT </vt:lpstr>
      <vt:lpstr>                         EXIT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dc:title>
  <dc:creator>Shashwati Raut</dc:creator>
  <cp:lastModifiedBy>Shashwati Raut</cp:lastModifiedBy>
  <cp:revision>12</cp:revision>
  <dcterms:created xsi:type="dcterms:W3CDTF">2022-02-28T13:27:43Z</dcterms:created>
  <dcterms:modified xsi:type="dcterms:W3CDTF">2022-03-02T16:38:11Z</dcterms:modified>
</cp:coreProperties>
</file>