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FA84D13-A2BE-3244-99CA-BE95107495F9}" type="datetimeFigureOut">
              <a:rPr lang="en-US" smtClean="0"/>
              <a:t>5/1/19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A5CAD5-E23B-5F42-8E03-78474AAC101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0196427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84D13-A2BE-3244-99CA-BE95107495F9}"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5CAD5-E23B-5F42-8E03-78474AAC1017}" type="slidenum">
              <a:rPr lang="en-US" smtClean="0"/>
              <a:t>‹#›</a:t>
            </a:fld>
            <a:endParaRPr lang="en-US"/>
          </a:p>
        </p:txBody>
      </p:sp>
    </p:spTree>
    <p:extLst>
      <p:ext uri="{BB962C8B-B14F-4D97-AF65-F5344CB8AC3E}">
        <p14:creationId xmlns:p14="http://schemas.microsoft.com/office/powerpoint/2010/main" val="231534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84D13-A2BE-3244-99CA-BE95107495F9}"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5CAD5-E23B-5F42-8E03-78474AAC1017}" type="slidenum">
              <a:rPr lang="en-US" smtClean="0"/>
              <a:t>‹#›</a:t>
            </a:fld>
            <a:endParaRPr lang="en-US"/>
          </a:p>
        </p:txBody>
      </p:sp>
    </p:spTree>
    <p:extLst>
      <p:ext uri="{BB962C8B-B14F-4D97-AF65-F5344CB8AC3E}">
        <p14:creationId xmlns:p14="http://schemas.microsoft.com/office/powerpoint/2010/main" val="271974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84D13-A2BE-3244-99CA-BE95107495F9}"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5CAD5-E23B-5F42-8E03-78474AAC1017}" type="slidenum">
              <a:rPr lang="en-US" smtClean="0"/>
              <a:t>‹#›</a:t>
            </a:fld>
            <a:endParaRPr lang="en-US"/>
          </a:p>
        </p:txBody>
      </p:sp>
    </p:spTree>
    <p:extLst>
      <p:ext uri="{BB962C8B-B14F-4D97-AF65-F5344CB8AC3E}">
        <p14:creationId xmlns:p14="http://schemas.microsoft.com/office/powerpoint/2010/main" val="8000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FA84D13-A2BE-3244-99CA-BE95107495F9}" type="datetimeFigureOut">
              <a:rPr lang="en-US" smtClean="0"/>
              <a:t>5/1/19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A5CAD5-E23B-5F42-8E03-78474AAC101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39311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84D13-A2BE-3244-99CA-BE95107495F9}" type="datetimeFigureOut">
              <a:rPr lang="en-US" smtClean="0"/>
              <a:t>5/1/19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5CAD5-E23B-5F42-8E03-78474AAC1017}" type="slidenum">
              <a:rPr lang="en-US" smtClean="0"/>
              <a:t>‹#›</a:t>
            </a:fld>
            <a:endParaRPr lang="en-US"/>
          </a:p>
        </p:txBody>
      </p:sp>
    </p:spTree>
    <p:extLst>
      <p:ext uri="{BB962C8B-B14F-4D97-AF65-F5344CB8AC3E}">
        <p14:creationId xmlns:p14="http://schemas.microsoft.com/office/powerpoint/2010/main" val="269867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84D13-A2BE-3244-99CA-BE95107495F9}" type="datetimeFigureOut">
              <a:rPr lang="en-US" smtClean="0"/>
              <a:t>5/1/19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A5CAD5-E23B-5F42-8E03-78474AAC1017}" type="slidenum">
              <a:rPr lang="en-US" smtClean="0"/>
              <a:t>‹#›</a:t>
            </a:fld>
            <a:endParaRPr lang="en-US"/>
          </a:p>
        </p:txBody>
      </p:sp>
    </p:spTree>
    <p:extLst>
      <p:ext uri="{BB962C8B-B14F-4D97-AF65-F5344CB8AC3E}">
        <p14:creationId xmlns:p14="http://schemas.microsoft.com/office/powerpoint/2010/main" val="395629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84D13-A2BE-3244-99CA-BE95107495F9}" type="datetimeFigureOut">
              <a:rPr lang="en-US" smtClean="0"/>
              <a:t>5/1/19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A5CAD5-E23B-5F42-8E03-78474AAC1017}" type="slidenum">
              <a:rPr lang="en-US" smtClean="0"/>
              <a:t>‹#›</a:t>
            </a:fld>
            <a:endParaRPr lang="en-US"/>
          </a:p>
        </p:txBody>
      </p:sp>
    </p:spTree>
    <p:extLst>
      <p:ext uri="{BB962C8B-B14F-4D97-AF65-F5344CB8AC3E}">
        <p14:creationId xmlns:p14="http://schemas.microsoft.com/office/powerpoint/2010/main" val="226092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84D13-A2BE-3244-99CA-BE95107495F9}" type="datetimeFigureOut">
              <a:rPr lang="en-US" smtClean="0"/>
              <a:t>5/1/19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A5CAD5-E23B-5F42-8E03-78474AAC1017}" type="slidenum">
              <a:rPr lang="en-US" smtClean="0"/>
              <a:t>‹#›</a:t>
            </a:fld>
            <a:endParaRPr lang="en-US"/>
          </a:p>
        </p:txBody>
      </p:sp>
    </p:spTree>
    <p:extLst>
      <p:ext uri="{BB962C8B-B14F-4D97-AF65-F5344CB8AC3E}">
        <p14:creationId xmlns:p14="http://schemas.microsoft.com/office/powerpoint/2010/main" val="3049448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A84D13-A2BE-3244-99CA-BE95107495F9}" type="datetimeFigureOut">
              <a:rPr lang="en-US" smtClean="0"/>
              <a:t>5/1/19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A5CAD5-E23B-5F42-8E03-78474AAC101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943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A84D13-A2BE-3244-99CA-BE95107495F9}" type="datetimeFigureOut">
              <a:rPr lang="en-US" smtClean="0"/>
              <a:t>5/1/19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A5CAD5-E23B-5F42-8E03-78474AAC101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176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FA84D13-A2BE-3244-99CA-BE95107495F9}" type="datetimeFigureOut">
              <a:rPr lang="en-US" smtClean="0"/>
              <a:t>5/1/19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A5CAD5-E23B-5F42-8E03-78474AAC101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86612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0B0F1-76C5-B648-84C2-B19FC63156F8}"/>
              </a:ext>
            </a:extLst>
          </p:cNvPr>
          <p:cNvSpPr>
            <a:spLocks noGrp="1"/>
          </p:cNvSpPr>
          <p:nvPr>
            <p:ph type="ctrTitle"/>
          </p:nvPr>
        </p:nvSpPr>
        <p:spPr>
          <a:xfrm>
            <a:off x="1292646" y="802874"/>
            <a:ext cx="9144000" cy="2387600"/>
          </a:xfrm>
        </p:spPr>
        <p:txBody>
          <a:bodyPr>
            <a:normAutofit/>
          </a:bodyPr>
          <a:lstStyle/>
          <a:p>
            <a:r>
              <a:rPr lang="en-US" sz="3100" b="1" dirty="0"/>
              <a:t>CMPE 255 – Large Scale Analytics</a:t>
            </a:r>
            <a:br>
              <a:rPr lang="en-US" sz="3100" dirty="0"/>
            </a:br>
            <a:r>
              <a:rPr lang="en-US" sz="3100" b="1" dirty="0"/>
              <a:t>Project Report</a:t>
            </a:r>
            <a:br>
              <a:rPr lang="en-US" dirty="0"/>
            </a:br>
            <a:endParaRPr lang="en-US" dirty="0"/>
          </a:p>
        </p:txBody>
      </p:sp>
      <p:sp>
        <p:nvSpPr>
          <p:cNvPr id="3" name="Subtitle 2">
            <a:extLst>
              <a:ext uri="{FF2B5EF4-FFF2-40B4-BE49-F238E27FC236}">
                <a16:creationId xmlns:a16="http://schemas.microsoft.com/office/drawing/2014/main" id="{4E564E64-6B08-8941-80ED-7AD3005CAA45}"/>
              </a:ext>
            </a:extLst>
          </p:cNvPr>
          <p:cNvSpPr>
            <a:spLocks noGrp="1"/>
          </p:cNvSpPr>
          <p:nvPr>
            <p:ph type="subTitle" idx="1"/>
          </p:nvPr>
        </p:nvSpPr>
        <p:spPr>
          <a:xfrm>
            <a:off x="1292646" y="2846602"/>
            <a:ext cx="9144000" cy="1655762"/>
          </a:xfrm>
        </p:spPr>
        <p:txBody>
          <a:bodyPr>
            <a:normAutofit/>
          </a:bodyPr>
          <a:lstStyle/>
          <a:p>
            <a:r>
              <a:rPr lang="en-US" sz="3200" b="1" dirty="0"/>
              <a:t>Quora Insincere Question Classification</a:t>
            </a:r>
            <a:r>
              <a:rPr lang="en-US" sz="3200" dirty="0">
                <a:effectLst/>
              </a:rPr>
              <a:t> </a:t>
            </a:r>
            <a:endParaRPr lang="en-US" sz="3200" dirty="0"/>
          </a:p>
        </p:txBody>
      </p:sp>
      <p:sp>
        <p:nvSpPr>
          <p:cNvPr id="4" name="TextBox 3">
            <a:extLst>
              <a:ext uri="{FF2B5EF4-FFF2-40B4-BE49-F238E27FC236}">
                <a16:creationId xmlns:a16="http://schemas.microsoft.com/office/drawing/2014/main" id="{6437DA0B-0815-AE44-A64E-D268943A4439}"/>
              </a:ext>
            </a:extLst>
          </p:cNvPr>
          <p:cNvSpPr txBox="1"/>
          <p:nvPr/>
        </p:nvSpPr>
        <p:spPr>
          <a:xfrm>
            <a:off x="2554077" y="3510077"/>
            <a:ext cx="6621137" cy="646331"/>
          </a:xfrm>
          <a:prstGeom prst="rect">
            <a:avLst/>
          </a:prstGeom>
          <a:noFill/>
        </p:spPr>
        <p:txBody>
          <a:bodyPr wrap="square" rtlCol="0">
            <a:spAutoFit/>
          </a:bodyPr>
          <a:lstStyle/>
          <a:p>
            <a:pPr algn="ctr"/>
            <a:r>
              <a:rPr lang="en-US" dirty="0"/>
              <a:t>Prof: </a:t>
            </a:r>
            <a:r>
              <a:rPr lang="en-US" dirty="0" err="1"/>
              <a:t>Gheorghi</a:t>
            </a:r>
            <a:r>
              <a:rPr lang="en-US" dirty="0"/>
              <a:t> </a:t>
            </a:r>
            <a:r>
              <a:rPr lang="en-US" dirty="0" err="1"/>
              <a:t>Guzun</a:t>
            </a:r>
            <a:r>
              <a:rPr lang="en-US" dirty="0"/>
              <a:t> </a:t>
            </a:r>
          </a:p>
          <a:p>
            <a:endParaRPr lang="en-US" dirty="0"/>
          </a:p>
        </p:txBody>
      </p:sp>
      <p:sp>
        <p:nvSpPr>
          <p:cNvPr id="5" name="TextBox 4">
            <a:extLst>
              <a:ext uri="{FF2B5EF4-FFF2-40B4-BE49-F238E27FC236}">
                <a16:creationId xmlns:a16="http://schemas.microsoft.com/office/drawing/2014/main" id="{23E31394-5B07-9E44-BA9C-8A67D979AE3B}"/>
              </a:ext>
            </a:extLst>
          </p:cNvPr>
          <p:cNvSpPr txBox="1"/>
          <p:nvPr/>
        </p:nvSpPr>
        <p:spPr>
          <a:xfrm>
            <a:off x="7612656" y="4396726"/>
            <a:ext cx="3877937" cy="1477328"/>
          </a:xfrm>
          <a:prstGeom prst="rect">
            <a:avLst/>
          </a:prstGeom>
          <a:noFill/>
        </p:spPr>
        <p:txBody>
          <a:bodyPr wrap="square" rtlCol="0">
            <a:spAutoFit/>
          </a:bodyPr>
          <a:lstStyle/>
          <a:p>
            <a:r>
              <a:rPr lang="en-US" b="1" dirty="0"/>
              <a:t>Team Members: </a:t>
            </a:r>
          </a:p>
          <a:p>
            <a:r>
              <a:rPr lang="en-US" dirty="0"/>
              <a:t>Ankit Joshi (013724412)</a:t>
            </a:r>
          </a:p>
          <a:p>
            <a:r>
              <a:rPr lang="en-US" dirty="0"/>
              <a:t>Mohit </a:t>
            </a:r>
            <a:r>
              <a:rPr lang="en-US" dirty="0" err="1"/>
              <a:t>Gahlot</a:t>
            </a:r>
            <a:r>
              <a:rPr lang="en-US" dirty="0"/>
              <a:t> (013753454) </a:t>
            </a:r>
          </a:p>
          <a:p>
            <a:r>
              <a:rPr lang="en-US" dirty="0" err="1"/>
              <a:t>Shashwat</a:t>
            </a:r>
            <a:r>
              <a:rPr lang="en-US" dirty="0"/>
              <a:t> Jain (013707148)</a:t>
            </a:r>
          </a:p>
          <a:p>
            <a:endParaRPr lang="en-US" dirty="0"/>
          </a:p>
        </p:txBody>
      </p:sp>
    </p:spTree>
    <p:extLst>
      <p:ext uri="{BB962C8B-B14F-4D97-AF65-F5344CB8AC3E}">
        <p14:creationId xmlns:p14="http://schemas.microsoft.com/office/powerpoint/2010/main" val="132090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B0D45C-D247-D040-8073-745A745D1030}"/>
              </a:ext>
            </a:extLst>
          </p:cNvPr>
          <p:cNvSpPr txBox="1"/>
          <p:nvPr/>
        </p:nvSpPr>
        <p:spPr>
          <a:xfrm>
            <a:off x="1894901" y="683046"/>
            <a:ext cx="6499952" cy="523220"/>
          </a:xfrm>
          <a:prstGeom prst="rect">
            <a:avLst/>
          </a:prstGeom>
          <a:noFill/>
        </p:spPr>
        <p:txBody>
          <a:bodyPr wrap="square" rtlCol="0">
            <a:spAutoFit/>
          </a:bodyPr>
          <a:lstStyle/>
          <a:p>
            <a:r>
              <a:rPr lang="en-US" sz="2800" b="1" dirty="0">
                <a:solidFill>
                  <a:schemeClr val="accent2">
                    <a:lumMod val="50000"/>
                  </a:schemeClr>
                </a:solidFill>
              </a:rPr>
              <a:t>Accuracy Plots with 2 Approaches.</a:t>
            </a:r>
          </a:p>
        </p:txBody>
      </p:sp>
      <p:pic>
        <p:nvPicPr>
          <p:cNvPr id="3" name="Picture 2">
            <a:extLst>
              <a:ext uri="{FF2B5EF4-FFF2-40B4-BE49-F238E27FC236}">
                <a16:creationId xmlns:a16="http://schemas.microsoft.com/office/drawing/2014/main" id="{BA6BDEA2-0BB1-D64F-B762-886C91FE1640}"/>
              </a:ext>
            </a:extLst>
          </p:cNvPr>
          <p:cNvPicPr>
            <a:picLocks noChangeAspect="1"/>
          </p:cNvPicPr>
          <p:nvPr/>
        </p:nvPicPr>
        <p:blipFill>
          <a:blip r:embed="rId2"/>
          <a:stretch>
            <a:fillRect/>
          </a:stretch>
        </p:blipFill>
        <p:spPr>
          <a:xfrm>
            <a:off x="1590101" y="1650124"/>
            <a:ext cx="4066542" cy="3920359"/>
          </a:xfrm>
          <a:prstGeom prst="rect">
            <a:avLst/>
          </a:prstGeom>
        </p:spPr>
      </p:pic>
      <p:sp>
        <p:nvSpPr>
          <p:cNvPr id="5" name="TextBox 4">
            <a:extLst>
              <a:ext uri="{FF2B5EF4-FFF2-40B4-BE49-F238E27FC236}">
                <a16:creationId xmlns:a16="http://schemas.microsoft.com/office/drawing/2014/main" id="{C563ECC6-BAC0-9843-8E68-0B13079ABD0D}"/>
              </a:ext>
            </a:extLst>
          </p:cNvPr>
          <p:cNvSpPr txBox="1"/>
          <p:nvPr/>
        </p:nvSpPr>
        <p:spPr>
          <a:xfrm>
            <a:off x="2976880" y="5718579"/>
            <a:ext cx="1292983" cy="369332"/>
          </a:xfrm>
          <a:prstGeom prst="rect">
            <a:avLst/>
          </a:prstGeom>
          <a:noFill/>
        </p:spPr>
        <p:txBody>
          <a:bodyPr wrap="none" rtlCol="0">
            <a:spAutoFit/>
          </a:bodyPr>
          <a:lstStyle/>
          <a:p>
            <a:r>
              <a:rPr lang="en-US" dirty="0"/>
              <a:t>Approach 1</a:t>
            </a:r>
          </a:p>
        </p:txBody>
      </p:sp>
      <p:pic>
        <p:nvPicPr>
          <p:cNvPr id="7" name="Picture 6">
            <a:extLst>
              <a:ext uri="{FF2B5EF4-FFF2-40B4-BE49-F238E27FC236}">
                <a16:creationId xmlns:a16="http://schemas.microsoft.com/office/drawing/2014/main" id="{B04E1522-F651-D74B-B500-E508440C176B}"/>
              </a:ext>
            </a:extLst>
          </p:cNvPr>
          <p:cNvPicPr>
            <a:picLocks noChangeAspect="1"/>
          </p:cNvPicPr>
          <p:nvPr/>
        </p:nvPicPr>
        <p:blipFill>
          <a:blip r:embed="rId3"/>
          <a:stretch>
            <a:fillRect/>
          </a:stretch>
        </p:blipFill>
        <p:spPr>
          <a:xfrm>
            <a:off x="6800192" y="1594326"/>
            <a:ext cx="4124420" cy="3976157"/>
          </a:xfrm>
          <a:prstGeom prst="rect">
            <a:avLst/>
          </a:prstGeom>
        </p:spPr>
      </p:pic>
      <p:sp>
        <p:nvSpPr>
          <p:cNvPr id="8" name="TextBox 7">
            <a:extLst>
              <a:ext uri="{FF2B5EF4-FFF2-40B4-BE49-F238E27FC236}">
                <a16:creationId xmlns:a16="http://schemas.microsoft.com/office/drawing/2014/main" id="{835B1FE0-E6C5-AB4F-ABEC-DC23B7B3AE58}"/>
              </a:ext>
            </a:extLst>
          </p:cNvPr>
          <p:cNvSpPr txBox="1"/>
          <p:nvPr/>
        </p:nvSpPr>
        <p:spPr>
          <a:xfrm>
            <a:off x="8215911" y="5718579"/>
            <a:ext cx="1292983" cy="369332"/>
          </a:xfrm>
          <a:prstGeom prst="rect">
            <a:avLst/>
          </a:prstGeom>
          <a:noFill/>
        </p:spPr>
        <p:txBody>
          <a:bodyPr wrap="none" rtlCol="0">
            <a:spAutoFit/>
          </a:bodyPr>
          <a:lstStyle/>
          <a:p>
            <a:r>
              <a:rPr lang="en-US" dirty="0"/>
              <a:t>Approach 2</a:t>
            </a:r>
          </a:p>
        </p:txBody>
      </p:sp>
    </p:spTree>
    <p:extLst>
      <p:ext uri="{BB962C8B-B14F-4D97-AF65-F5344CB8AC3E}">
        <p14:creationId xmlns:p14="http://schemas.microsoft.com/office/powerpoint/2010/main" val="3897296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516F1-3D29-E649-A5A1-C4A899758519}"/>
              </a:ext>
            </a:extLst>
          </p:cNvPr>
          <p:cNvSpPr txBox="1"/>
          <p:nvPr/>
        </p:nvSpPr>
        <p:spPr>
          <a:xfrm>
            <a:off x="1894901" y="683046"/>
            <a:ext cx="6499952" cy="523220"/>
          </a:xfrm>
          <a:prstGeom prst="rect">
            <a:avLst/>
          </a:prstGeom>
          <a:noFill/>
        </p:spPr>
        <p:txBody>
          <a:bodyPr wrap="square" rtlCol="0">
            <a:spAutoFit/>
          </a:bodyPr>
          <a:lstStyle/>
          <a:p>
            <a:r>
              <a:rPr lang="en-US" sz="2800" b="1" dirty="0">
                <a:solidFill>
                  <a:schemeClr val="accent2">
                    <a:lumMod val="50000"/>
                  </a:schemeClr>
                </a:solidFill>
              </a:rPr>
              <a:t>F1 Score Plots with 2 Approaches.</a:t>
            </a:r>
          </a:p>
        </p:txBody>
      </p:sp>
      <p:pic>
        <p:nvPicPr>
          <p:cNvPr id="4" name="Picture 3">
            <a:extLst>
              <a:ext uri="{FF2B5EF4-FFF2-40B4-BE49-F238E27FC236}">
                <a16:creationId xmlns:a16="http://schemas.microsoft.com/office/drawing/2014/main" id="{74E1735E-4996-4242-8EC5-D6166D16E617}"/>
              </a:ext>
            </a:extLst>
          </p:cNvPr>
          <p:cNvPicPr>
            <a:picLocks noChangeAspect="1"/>
          </p:cNvPicPr>
          <p:nvPr/>
        </p:nvPicPr>
        <p:blipFill>
          <a:blip r:embed="rId2"/>
          <a:stretch>
            <a:fillRect/>
          </a:stretch>
        </p:blipFill>
        <p:spPr>
          <a:xfrm>
            <a:off x="1214837" y="1597572"/>
            <a:ext cx="4077444" cy="3930870"/>
          </a:xfrm>
          <a:prstGeom prst="rect">
            <a:avLst/>
          </a:prstGeom>
        </p:spPr>
      </p:pic>
      <p:sp>
        <p:nvSpPr>
          <p:cNvPr id="5" name="TextBox 4">
            <a:extLst>
              <a:ext uri="{FF2B5EF4-FFF2-40B4-BE49-F238E27FC236}">
                <a16:creationId xmlns:a16="http://schemas.microsoft.com/office/drawing/2014/main" id="{6E15BF87-E131-E744-9CD6-D75A7660A69B}"/>
              </a:ext>
            </a:extLst>
          </p:cNvPr>
          <p:cNvSpPr txBox="1"/>
          <p:nvPr/>
        </p:nvSpPr>
        <p:spPr>
          <a:xfrm>
            <a:off x="2795750" y="5824417"/>
            <a:ext cx="1292983" cy="369332"/>
          </a:xfrm>
          <a:prstGeom prst="rect">
            <a:avLst/>
          </a:prstGeom>
          <a:noFill/>
        </p:spPr>
        <p:txBody>
          <a:bodyPr wrap="none" rtlCol="0">
            <a:spAutoFit/>
          </a:bodyPr>
          <a:lstStyle/>
          <a:p>
            <a:r>
              <a:rPr lang="en-US" dirty="0"/>
              <a:t>Approach 1</a:t>
            </a:r>
          </a:p>
        </p:txBody>
      </p:sp>
      <p:pic>
        <p:nvPicPr>
          <p:cNvPr id="7" name="Picture 6">
            <a:extLst>
              <a:ext uri="{FF2B5EF4-FFF2-40B4-BE49-F238E27FC236}">
                <a16:creationId xmlns:a16="http://schemas.microsoft.com/office/drawing/2014/main" id="{AFC0B1C7-3D7D-8C4A-90E0-3DF6DC675CC1}"/>
              </a:ext>
            </a:extLst>
          </p:cNvPr>
          <p:cNvPicPr>
            <a:picLocks noChangeAspect="1"/>
          </p:cNvPicPr>
          <p:nvPr/>
        </p:nvPicPr>
        <p:blipFill>
          <a:blip r:embed="rId3"/>
          <a:stretch>
            <a:fillRect/>
          </a:stretch>
        </p:blipFill>
        <p:spPr>
          <a:xfrm>
            <a:off x="6774808" y="1597572"/>
            <a:ext cx="4040337" cy="3895096"/>
          </a:xfrm>
          <a:prstGeom prst="rect">
            <a:avLst/>
          </a:prstGeom>
        </p:spPr>
      </p:pic>
      <p:sp>
        <p:nvSpPr>
          <p:cNvPr id="8" name="TextBox 7">
            <a:extLst>
              <a:ext uri="{FF2B5EF4-FFF2-40B4-BE49-F238E27FC236}">
                <a16:creationId xmlns:a16="http://schemas.microsoft.com/office/drawing/2014/main" id="{B04E2B90-F7D9-F74D-9CF3-8C5D361E5C10}"/>
              </a:ext>
            </a:extLst>
          </p:cNvPr>
          <p:cNvSpPr txBox="1"/>
          <p:nvPr/>
        </p:nvSpPr>
        <p:spPr>
          <a:xfrm>
            <a:off x="8229600" y="5824417"/>
            <a:ext cx="1292983" cy="369332"/>
          </a:xfrm>
          <a:prstGeom prst="rect">
            <a:avLst/>
          </a:prstGeom>
          <a:noFill/>
        </p:spPr>
        <p:txBody>
          <a:bodyPr wrap="none" rtlCol="0">
            <a:spAutoFit/>
          </a:bodyPr>
          <a:lstStyle/>
          <a:p>
            <a:r>
              <a:rPr lang="en-US" dirty="0"/>
              <a:t>Approach 2</a:t>
            </a:r>
          </a:p>
        </p:txBody>
      </p:sp>
    </p:spTree>
    <p:extLst>
      <p:ext uri="{BB962C8B-B14F-4D97-AF65-F5344CB8AC3E}">
        <p14:creationId xmlns:p14="http://schemas.microsoft.com/office/powerpoint/2010/main" val="318674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FFCE60-FF9D-6942-A0EB-EF518F80EFFC}"/>
              </a:ext>
            </a:extLst>
          </p:cNvPr>
          <p:cNvSpPr txBox="1"/>
          <p:nvPr/>
        </p:nvSpPr>
        <p:spPr>
          <a:xfrm>
            <a:off x="2301766" y="788276"/>
            <a:ext cx="2599173" cy="369332"/>
          </a:xfrm>
          <a:prstGeom prst="rect">
            <a:avLst/>
          </a:prstGeom>
          <a:noFill/>
        </p:spPr>
        <p:txBody>
          <a:bodyPr wrap="none" rtlCol="0">
            <a:spAutoFit/>
          </a:bodyPr>
          <a:lstStyle/>
          <a:p>
            <a:r>
              <a:rPr lang="en-US" b="1" cap="small" dirty="0">
                <a:solidFill>
                  <a:schemeClr val="accent2">
                    <a:lumMod val="50000"/>
                  </a:schemeClr>
                </a:solidFill>
              </a:rPr>
              <a:t>Discussion &amp; Conclusion:</a:t>
            </a:r>
          </a:p>
        </p:txBody>
      </p:sp>
      <p:sp>
        <p:nvSpPr>
          <p:cNvPr id="5" name="TextBox 4">
            <a:extLst>
              <a:ext uri="{FF2B5EF4-FFF2-40B4-BE49-F238E27FC236}">
                <a16:creationId xmlns:a16="http://schemas.microsoft.com/office/drawing/2014/main" id="{64FA3526-7E67-D048-9F2E-31963EE6D8AF}"/>
              </a:ext>
            </a:extLst>
          </p:cNvPr>
          <p:cNvSpPr txBox="1"/>
          <p:nvPr/>
        </p:nvSpPr>
        <p:spPr>
          <a:xfrm>
            <a:off x="1618593" y="1725166"/>
            <a:ext cx="9690538" cy="3323987"/>
          </a:xfrm>
          <a:prstGeom prst="rect">
            <a:avLst/>
          </a:prstGeom>
          <a:noFill/>
        </p:spPr>
        <p:txBody>
          <a:bodyPr wrap="square" rtlCol="0">
            <a:spAutoFit/>
          </a:bodyPr>
          <a:lstStyle/>
          <a:p>
            <a:pPr marL="285750" lvl="0" indent="-285750">
              <a:buFont typeface="Arial" panose="020B0604020202020204" pitchFamily="34" charset="0"/>
              <a:buChar char="•"/>
            </a:pPr>
            <a:r>
              <a:rPr lang="en-US" sz="1400" dirty="0"/>
              <a:t>Looking at the volume of data, it was decided to include as many attributes as possible from the available data. This led to dividing the methodology into three different approaches, which later reconfirmed our belief that more relevant data can lead to better predictions.</a:t>
            </a:r>
          </a:p>
          <a:p>
            <a:pPr marL="285750" lvl="0" indent="-285750">
              <a:buFont typeface="Arial" panose="020B0604020202020204" pitchFamily="34" charset="0"/>
              <a:buChar char="•"/>
            </a:pPr>
            <a:r>
              <a:rPr lang="en-US" sz="1400" dirty="0"/>
              <a:t>The basic initial idea was to first make a sparse matrix and use different classifiers or approaches to predict the question target as sincere and insincere. </a:t>
            </a:r>
          </a:p>
          <a:p>
            <a:pPr marL="285750" lvl="0" indent="-285750">
              <a:buFont typeface="Arial" panose="020B0604020202020204" pitchFamily="34" charset="0"/>
              <a:buChar char="•"/>
            </a:pPr>
            <a:r>
              <a:rPr lang="en-US" sz="1400" dirty="0"/>
              <a:t>Decided to try and test by using different classifiers and individually came up to solution of using Bernoulli Naïve Bayes, </a:t>
            </a:r>
            <a:r>
              <a:rPr lang="en-US" sz="1400" dirty="0" err="1"/>
              <a:t>XGBoost</a:t>
            </a:r>
            <a:r>
              <a:rPr lang="en-US" sz="1400" dirty="0"/>
              <a:t> and Logistic Regression and observed best accuracy with Logistic Regression.</a:t>
            </a:r>
          </a:p>
          <a:p>
            <a:pPr marL="285750" lvl="0" indent="-285750">
              <a:buFont typeface="Arial" panose="020B0604020202020204" pitchFamily="34" charset="0"/>
              <a:buChar char="•"/>
            </a:pPr>
            <a:r>
              <a:rPr lang="en-US" sz="1400" dirty="0"/>
              <a:t>Dataset was imbalanced hence creating problem in finding the desired accuracy. </a:t>
            </a:r>
          </a:p>
          <a:p>
            <a:pPr marL="285750" lvl="0" indent="-285750">
              <a:buFont typeface="Arial" panose="020B0604020202020204" pitchFamily="34" charset="0"/>
              <a:buChar char="•"/>
            </a:pPr>
            <a:r>
              <a:rPr lang="en-US" sz="1400" dirty="0"/>
              <a:t>Under sampled the data to make sincere and insincere question count equal. </a:t>
            </a:r>
          </a:p>
          <a:p>
            <a:pPr marL="285750" lvl="0" indent="-285750">
              <a:buFont typeface="Arial" panose="020B0604020202020204" pitchFamily="34" charset="0"/>
              <a:buChar char="•"/>
            </a:pPr>
            <a:r>
              <a:rPr lang="en-US" sz="1400" dirty="0"/>
              <a:t>There were difficulties in compilation of the program as it takes a lot of time to train the data and hence took time to decide the best approach.</a:t>
            </a:r>
          </a:p>
          <a:p>
            <a:pPr marL="285750" lvl="0" indent="-285750">
              <a:buFont typeface="Arial" panose="020B0604020202020204" pitchFamily="34" charset="0"/>
              <a:buChar char="•"/>
            </a:pPr>
            <a:r>
              <a:rPr lang="en-US" sz="1400" dirty="0"/>
              <a:t>We tried working on </a:t>
            </a:r>
            <a:r>
              <a:rPr lang="en-US" sz="1400" dirty="0" err="1"/>
              <a:t>hpc</a:t>
            </a:r>
            <a:r>
              <a:rPr lang="en-US" sz="1400" dirty="0"/>
              <a:t> and on Kaggle to train the data on multiple machines and hence decreased the computation time.</a:t>
            </a:r>
          </a:p>
          <a:p>
            <a:pPr marL="285750" indent="-285750">
              <a:buFont typeface="Arial" panose="020B0604020202020204" pitchFamily="34" charset="0"/>
              <a:buChar char="•"/>
            </a:pPr>
            <a:r>
              <a:rPr lang="en-US" sz="1400" dirty="0"/>
              <a:t>The aim of the project was to predict accurately the target of the question. The model built can be used to further predict the target of the question to be sincere or insincere and can help Quora to filter out the correct post to be posted, which was implemented successfully. </a:t>
            </a:r>
          </a:p>
        </p:txBody>
      </p:sp>
    </p:spTree>
    <p:extLst>
      <p:ext uri="{BB962C8B-B14F-4D97-AF65-F5344CB8AC3E}">
        <p14:creationId xmlns:p14="http://schemas.microsoft.com/office/powerpoint/2010/main" val="135598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0126E4-4F94-4C42-ACE4-CB6E0E479270}"/>
              </a:ext>
            </a:extLst>
          </p:cNvPr>
          <p:cNvSpPr txBox="1"/>
          <p:nvPr/>
        </p:nvSpPr>
        <p:spPr>
          <a:xfrm>
            <a:off x="2322786" y="1008993"/>
            <a:ext cx="2634696" cy="369332"/>
          </a:xfrm>
          <a:prstGeom prst="rect">
            <a:avLst/>
          </a:prstGeom>
          <a:noFill/>
        </p:spPr>
        <p:txBody>
          <a:bodyPr wrap="none" rtlCol="0">
            <a:spAutoFit/>
          </a:bodyPr>
          <a:lstStyle/>
          <a:p>
            <a:r>
              <a:rPr lang="en-US" b="1" dirty="0">
                <a:solidFill>
                  <a:schemeClr val="accent2">
                    <a:lumMod val="50000"/>
                  </a:schemeClr>
                </a:solidFill>
              </a:rPr>
              <a:t>Project Plan/ Distribution</a:t>
            </a:r>
          </a:p>
        </p:txBody>
      </p:sp>
      <p:graphicFrame>
        <p:nvGraphicFramePr>
          <p:cNvPr id="5" name="Table 4">
            <a:extLst>
              <a:ext uri="{FF2B5EF4-FFF2-40B4-BE49-F238E27FC236}">
                <a16:creationId xmlns:a16="http://schemas.microsoft.com/office/drawing/2014/main" id="{47D6554C-AD94-5440-9FB5-4ECB0EE5573A}"/>
              </a:ext>
            </a:extLst>
          </p:cNvPr>
          <p:cNvGraphicFramePr>
            <a:graphicFrameLocks noGrp="1"/>
          </p:cNvGraphicFramePr>
          <p:nvPr>
            <p:extLst>
              <p:ext uri="{D42A27DB-BD31-4B8C-83A1-F6EECF244321}">
                <p14:modId xmlns:p14="http://schemas.microsoft.com/office/powerpoint/2010/main" val="539851106"/>
              </p:ext>
            </p:extLst>
          </p:nvPr>
        </p:nvGraphicFramePr>
        <p:xfrm>
          <a:off x="2186151" y="1618593"/>
          <a:ext cx="7483366" cy="4214648"/>
        </p:xfrm>
        <a:graphic>
          <a:graphicData uri="http://schemas.openxmlformats.org/drawingml/2006/table">
            <a:tbl>
              <a:tblPr firstRow="1" firstCol="1" bandRow="1">
                <a:tableStyleId>{5C22544A-7EE6-4342-B048-85BDC9FD1C3A}</a:tableStyleId>
              </a:tblPr>
              <a:tblGrid>
                <a:gridCol w="1870441">
                  <a:extLst>
                    <a:ext uri="{9D8B030D-6E8A-4147-A177-3AD203B41FA5}">
                      <a16:colId xmlns:a16="http://schemas.microsoft.com/office/drawing/2014/main" val="144334961"/>
                    </a:ext>
                  </a:extLst>
                </a:gridCol>
                <a:gridCol w="1870441">
                  <a:extLst>
                    <a:ext uri="{9D8B030D-6E8A-4147-A177-3AD203B41FA5}">
                      <a16:colId xmlns:a16="http://schemas.microsoft.com/office/drawing/2014/main" val="708263086"/>
                    </a:ext>
                  </a:extLst>
                </a:gridCol>
                <a:gridCol w="1871242">
                  <a:extLst>
                    <a:ext uri="{9D8B030D-6E8A-4147-A177-3AD203B41FA5}">
                      <a16:colId xmlns:a16="http://schemas.microsoft.com/office/drawing/2014/main" val="2199501542"/>
                    </a:ext>
                  </a:extLst>
                </a:gridCol>
                <a:gridCol w="1871242">
                  <a:extLst>
                    <a:ext uri="{9D8B030D-6E8A-4147-A177-3AD203B41FA5}">
                      <a16:colId xmlns:a16="http://schemas.microsoft.com/office/drawing/2014/main" val="2061650566"/>
                    </a:ext>
                  </a:extLst>
                </a:gridCol>
              </a:tblGrid>
              <a:tr h="818776">
                <a:tc>
                  <a:txBody>
                    <a:bodyPr/>
                    <a:lstStyle/>
                    <a:p>
                      <a:pPr marL="0" marR="0" algn="ctr">
                        <a:spcBef>
                          <a:spcPts val="0"/>
                        </a:spcBef>
                        <a:spcAft>
                          <a:spcPts val="0"/>
                        </a:spcAft>
                      </a:pPr>
                      <a:r>
                        <a:rPr lang="en-US" sz="1200">
                          <a:effectLst/>
                        </a:rPr>
                        <a:t>Student name:</a:t>
                      </a:r>
                    </a:p>
                    <a:p>
                      <a:pPr marL="0" marR="0" algn="ctr">
                        <a:spcBef>
                          <a:spcPts val="0"/>
                        </a:spcBef>
                        <a:spcAft>
                          <a:spcPts val="0"/>
                        </a:spcAft>
                      </a:pPr>
                      <a:r>
                        <a:rPr lang="en-US" sz="1200">
                          <a:effectLst/>
                        </a:rPr>
                        <a:t>SJSU ID:</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Mohit Gahlot</a:t>
                      </a:r>
                    </a:p>
                    <a:p>
                      <a:pPr marL="0" marR="0" algn="ctr">
                        <a:spcBef>
                          <a:spcPts val="0"/>
                        </a:spcBef>
                        <a:spcAft>
                          <a:spcPts val="0"/>
                        </a:spcAft>
                      </a:pPr>
                      <a:r>
                        <a:rPr lang="en-US" sz="1200">
                          <a:effectLst/>
                        </a:rPr>
                        <a:t>013753454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Ankit Joshi</a:t>
                      </a:r>
                    </a:p>
                    <a:p>
                      <a:pPr marL="0" marR="0" algn="ctr">
                        <a:spcBef>
                          <a:spcPts val="0"/>
                        </a:spcBef>
                        <a:spcAft>
                          <a:spcPts val="0"/>
                        </a:spcAft>
                      </a:pPr>
                      <a:r>
                        <a:rPr lang="en-US" sz="1200">
                          <a:effectLst/>
                        </a:rPr>
                        <a:t>013724412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err="1">
                          <a:effectLst/>
                        </a:rPr>
                        <a:t>Shashwat</a:t>
                      </a:r>
                      <a:r>
                        <a:rPr lang="en-US" sz="1200" dirty="0">
                          <a:effectLst/>
                        </a:rPr>
                        <a:t> Jain</a:t>
                      </a:r>
                    </a:p>
                    <a:p>
                      <a:pPr marL="0" marR="0" algn="ctr">
                        <a:spcBef>
                          <a:spcPts val="0"/>
                        </a:spcBef>
                        <a:spcAft>
                          <a:spcPts val="0"/>
                        </a:spcAft>
                      </a:pPr>
                      <a:r>
                        <a:rPr lang="en-US" sz="1200" dirty="0">
                          <a:effectLst/>
                        </a:rPr>
                        <a:t>013707148</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81666629"/>
                  </a:ext>
                </a:extLst>
              </a:tr>
              <a:tr h="809564">
                <a:tc>
                  <a:txBody>
                    <a:bodyPr/>
                    <a:lstStyle/>
                    <a:p>
                      <a:pPr marL="0" marR="0" algn="ctr">
                        <a:spcBef>
                          <a:spcPts val="0"/>
                        </a:spcBef>
                        <a:spcAft>
                          <a:spcPts val="0"/>
                        </a:spcAft>
                      </a:pPr>
                      <a:r>
                        <a:rPr lang="en-US" sz="1200">
                          <a:effectLst/>
                        </a:rPr>
                        <a:t>Deciding the approach</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Jointly done</a:t>
                      </a:r>
                    </a:p>
                    <a:p>
                      <a:pPr marL="0" marR="0" algn="ctr">
                        <a:spcBef>
                          <a:spcPts val="0"/>
                        </a:spcBef>
                        <a:spcAft>
                          <a:spcPts val="0"/>
                        </a:spcAft>
                      </a:pPr>
                      <a:r>
                        <a:rPr lang="en-US" sz="1200">
                          <a:effectLst/>
                        </a:rPr>
                        <a:t>Approach (1, 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Jointly done</a:t>
                      </a:r>
                    </a:p>
                    <a:p>
                      <a:pPr marL="0" marR="0" algn="ctr">
                        <a:spcBef>
                          <a:spcPts val="0"/>
                        </a:spcBef>
                        <a:spcAft>
                          <a:spcPts val="0"/>
                        </a:spcAft>
                      </a:pPr>
                      <a:r>
                        <a:rPr lang="en-US" sz="1200">
                          <a:effectLst/>
                        </a:rPr>
                        <a:t>Approach (1,2)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Jointly done</a:t>
                      </a:r>
                    </a:p>
                    <a:p>
                      <a:pPr marL="0" marR="0" algn="ctr">
                        <a:spcBef>
                          <a:spcPts val="0"/>
                        </a:spcBef>
                        <a:spcAft>
                          <a:spcPts val="0"/>
                        </a:spcAft>
                      </a:pPr>
                      <a:r>
                        <a:rPr lang="en-US" sz="1200">
                          <a:effectLst/>
                        </a:rPr>
                        <a:t>Approach (1,2)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9655351"/>
                  </a:ext>
                </a:extLst>
              </a:tr>
              <a:tr h="1003000">
                <a:tc>
                  <a:txBody>
                    <a:bodyPr/>
                    <a:lstStyle/>
                    <a:p>
                      <a:pPr marL="0" marR="0" algn="ctr">
                        <a:spcBef>
                          <a:spcPts val="0"/>
                        </a:spcBef>
                        <a:spcAft>
                          <a:spcPts val="0"/>
                        </a:spcAft>
                      </a:pPr>
                      <a:r>
                        <a:rPr lang="en-US" sz="1200">
                          <a:effectLst/>
                        </a:rPr>
                        <a:t>Data Preparation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Individually done – depending upon the approach</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Individually done – depending upon the approach</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Individually done – depending upon the approach</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80921004"/>
                  </a:ext>
                </a:extLst>
              </a:tr>
              <a:tr h="884278">
                <a:tc>
                  <a:txBody>
                    <a:bodyPr/>
                    <a:lstStyle/>
                    <a:p>
                      <a:pPr marL="0" marR="0" algn="ctr">
                        <a:spcBef>
                          <a:spcPts val="0"/>
                        </a:spcBef>
                        <a:spcAft>
                          <a:spcPts val="0"/>
                        </a:spcAft>
                      </a:pPr>
                      <a:r>
                        <a:rPr lang="en-US" sz="1200">
                          <a:effectLst/>
                        </a:rPr>
                        <a:t>Classifiers</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Logistic Regression</a:t>
                      </a:r>
                    </a:p>
                    <a:p>
                      <a:pPr marL="0" marR="0" algn="ctr">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XGBoost</a:t>
                      </a:r>
                    </a:p>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Bernoulli Naïve Bayes</a:t>
                      </a:r>
                    </a:p>
                    <a:p>
                      <a:pPr marL="0" marR="0" algn="ctr">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07821723"/>
                  </a:ext>
                </a:extLst>
              </a:tr>
              <a:tr h="699030">
                <a:tc>
                  <a:txBody>
                    <a:bodyPr/>
                    <a:lstStyle/>
                    <a:p>
                      <a:pPr marL="0" marR="0" algn="ctr">
                        <a:spcBef>
                          <a:spcPts val="0"/>
                        </a:spcBef>
                        <a:spcAft>
                          <a:spcPts val="0"/>
                        </a:spcAft>
                      </a:pPr>
                      <a:r>
                        <a:rPr lang="en-US" sz="1200">
                          <a:effectLst/>
                        </a:rPr>
                        <a:t>Report &amp; Visualization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Jointly done</a:t>
                      </a:r>
                    </a:p>
                    <a:p>
                      <a:pPr marL="0" marR="0" algn="ctr">
                        <a:spcBef>
                          <a:spcPts val="0"/>
                        </a:spcBef>
                        <a:spcAft>
                          <a:spcPts val="0"/>
                        </a:spcAft>
                      </a:pPr>
                      <a:r>
                        <a:rPr lang="en-US" sz="1200">
                          <a:effectLst/>
                        </a:rPr>
                        <a:t>(Matplotlib)</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Jointly done</a:t>
                      </a:r>
                    </a:p>
                    <a:p>
                      <a:pPr marL="0" marR="0" algn="ctr">
                        <a:spcBef>
                          <a:spcPts val="0"/>
                        </a:spcBef>
                        <a:spcAft>
                          <a:spcPts val="0"/>
                        </a:spcAft>
                      </a:pPr>
                      <a:r>
                        <a:rPr lang="en-US" sz="1200">
                          <a:effectLst/>
                        </a:rPr>
                        <a:t>(Matplotlib)</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Jointly done</a:t>
                      </a:r>
                    </a:p>
                    <a:p>
                      <a:pPr marL="0" marR="0" algn="ctr">
                        <a:spcBef>
                          <a:spcPts val="0"/>
                        </a:spcBef>
                        <a:spcAft>
                          <a:spcPts val="0"/>
                        </a:spcAft>
                      </a:pPr>
                      <a:r>
                        <a:rPr lang="en-US" sz="1200" dirty="0">
                          <a:effectLst/>
                        </a:rPr>
                        <a:t>(Matplotlib)</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17412026"/>
                  </a:ext>
                </a:extLst>
              </a:tr>
            </a:tbl>
          </a:graphicData>
        </a:graphic>
      </p:graphicFrame>
    </p:spTree>
    <p:extLst>
      <p:ext uri="{BB962C8B-B14F-4D97-AF65-F5344CB8AC3E}">
        <p14:creationId xmlns:p14="http://schemas.microsoft.com/office/powerpoint/2010/main" val="424397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CCFD6-2093-154F-9B09-9AACFFC8C779}"/>
              </a:ext>
            </a:extLst>
          </p:cNvPr>
          <p:cNvPicPr>
            <a:picLocks noChangeAspect="1"/>
          </p:cNvPicPr>
          <p:nvPr/>
        </p:nvPicPr>
        <p:blipFill>
          <a:blip r:embed="rId2"/>
          <a:stretch>
            <a:fillRect/>
          </a:stretch>
        </p:blipFill>
        <p:spPr>
          <a:xfrm>
            <a:off x="31214" y="0"/>
            <a:ext cx="12206690" cy="6857999"/>
          </a:xfrm>
          <a:prstGeom prst="rect">
            <a:avLst/>
          </a:prstGeom>
        </p:spPr>
      </p:pic>
    </p:spTree>
    <p:extLst>
      <p:ext uri="{BB962C8B-B14F-4D97-AF65-F5344CB8AC3E}">
        <p14:creationId xmlns:p14="http://schemas.microsoft.com/office/powerpoint/2010/main" val="402496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53C61E-0A7E-F74E-8660-6ABDCD567110}"/>
              </a:ext>
            </a:extLst>
          </p:cNvPr>
          <p:cNvSpPr txBox="1"/>
          <p:nvPr/>
        </p:nvSpPr>
        <p:spPr>
          <a:xfrm>
            <a:off x="1894901" y="429658"/>
            <a:ext cx="8185533" cy="1107996"/>
          </a:xfrm>
          <a:prstGeom prst="rect">
            <a:avLst/>
          </a:prstGeom>
          <a:noFill/>
        </p:spPr>
        <p:txBody>
          <a:bodyPr wrap="square" rtlCol="0">
            <a:spAutoFit/>
          </a:bodyPr>
          <a:lstStyle/>
          <a:p>
            <a:r>
              <a:rPr lang="en-US" sz="2400" dirty="0"/>
              <a:t>A problem today for major websites is, how to handle toxic and divisive content?</a:t>
            </a:r>
          </a:p>
          <a:p>
            <a:endParaRPr lang="en-US" dirty="0"/>
          </a:p>
        </p:txBody>
      </p:sp>
      <p:pic>
        <p:nvPicPr>
          <p:cNvPr id="6" name="Picture 5">
            <a:extLst>
              <a:ext uri="{FF2B5EF4-FFF2-40B4-BE49-F238E27FC236}">
                <a16:creationId xmlns:a16="http://schemas.microsoft.com/office/drawing/2014/main" id="{EBF51A3F-C842-8647-A400-1275238F9284}"/>
              </a:ext>
            </a:extLst>
          </p:cNvPr>
          <p:cNvPicPr>
            <a:picLocks noChangeAspect="1"/>
          </p:cNvPicPr>
          <p:nvPr/>
        </p:nvPicPr>
        <p:blipFill>
          <a:blip r:embed="rId2"/>
          <a:stretch>
            <a:fillRect/>
          </a:stretch>
        </p:blipFill>
        <p:spPr>
          <a:xfrm>
            <a:off x="1040635" y="1446737"/>
            <a:ext cx="3784752" cy="2523168"/>
          </a:xfrm>
          <a:prstGeom prst="rect">
            <a:avLst/>
          </a:prstGeom>
        </p:spPr>
      </p:pic>
      <p:pic>
        <p:nvPicPr>
          <p:cNvPr id="8" name="Picture 7">
            <a:extLst>
              <a:ext uri="{FF2B5EF4-FFF2-40B4-BE49-F238E27FC236}">
                <a16:creationId xmlns:a16="http://schemas.microsoft.com/office/drawing/2014/main" id="{20243320-147D-4B4B-9F61-73087881CCA2}"/>
              </a:ext>
            </a:extLst>
          </p:cNvPr>
          <p:cNvPicPr>
            <a:picLocks noChangeAspect="1"/>
          </p:cNvPicPr>
          <p:nvPr/>
        </p:nvPicPr>
        <p:blipFill>
          <a:blip r:embed="rId3"/>
          <a:stretch>
            <a:fillRect/>
          </a:stretch>
        </p:blipFill>
        <p:spPr>
          <a:xfrm>
            <a:off x="7523143" y="1452398"/>
            <a:ext cx="4249348" cy="2517507"/>
          </a:xfrm>
          <a:prstGeom prst="rect">
            <a:avLst/>
          </a:prstGeom>
        </p:spPr>
      </p:pic>
      <p:pic>
        <p:nvPicPr>
          <p:cNvPr id="10" name="Picture 9">
            <a:extLst>
              <a:ext uri="{FF2B5EF4-FFF2-40B4-BE49-F238E27FC236}">
                <a16:creationId xmlns:a16="http://schemas.microsoft.com/office/drawing/2014/main" id="{D24C6C0A-3C97-C84C-B85F-B603417BD731}"/>
              </a:ext>
            </a:extLst>
          </p:cNvPr>
          <p:cNvPicPr>
            <a:picLocks noChangeAspect="1"/>
          </p:cNvPicPr>
          <p:nvPr/>
        </p:nvPicPr>
        <p:blipFill>
          <a:blip r:embed="rId4"/>
          <a:stretch>
            <a:fillRect/>
          </a:stretch>
        </p:blipFill>
        <p:spPr>
          <a:xfrm>
            <a:off x="2340626" y="4594033"/>
            <a:ext cx="3239370" cy="1714501"/>
          </a:xfrm>
          <a:prstGeom prst="rect">
            <a:avLst/>
          </a:prstGeom>
        </p:spPr>
      </p:pic>
      <p:pic>
        <p:nvPicPr>
          <p:cNvPr id="12" name="Picture 11">
            <a:extLst>
              <a:ext uri="{FF2B5EF4-FFF2-40B4-BE49-F238E27FC236}">
                <a16:creationId xmlns:a16="http://schemas.microsoft.com/office/drawing/2014/main" id="{A0889347-6266-3340-8DE9-C70C2E55DE09}"/>
              </a:ext>
            </a:extLst>
          </p:cNvPr>
          <p:cNvPicPr>
            <a:picLocks noChangeAspect="1"/>
          </p:cNvPicPr>
          <p:nvPr/>
        </p:nvPicPr>
        <p:blipFill>
          <a:blip r:embed="rId5"/>
          <a:stretch>
            <a:fillRect/>
          </a:stretch>
        </p:blipFill>
        <p:spPr>
          <a:xfrm>
            <a:off x="6510969" y="4594034"/>
            <a:ext cx="3048000" cy="1714500"/>
          </a:xfrm>
          <a:prstGeom prst="rect">
            <a:avLst/>
          </a:prstGeom>
        </p:spPr>
      </p:pic>
    </p:spTree>
    <p:extLst>
      <p:ext uri="{BB962C8B-B14F-4D97-AF65-F5344CB8AC3E}">
        <p14:creationId xmlns:p14="http://schemas.microsoft.com/office/powerpoint/2010/main" val="392309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E45404-BF2E-9645-8037-32A92AB79E08}"/>
              </a:ext>
            </a:extLst>
          </p:cNvPr>
          <p:cNvSpPr txBox="1"/>
          <p:nvPr/>
        </p:nvSpPr>
        <p:spPr>
          <a:xfrm>
            <a:off x="2445744" y="1773716"/>
            <a:ext cx="8394853" cy="3754874"/>
          </a:xfrm>
          <a:prstGeom prst="rect">
            <a:avLst/>
          </a:prstGeom>
          <a:noFill/>
        </p:spPr>
        <p:txBody>
          <a:bodyPr wrap="square" rtlCol="0">
            <a:spAutoFit/>
          </a:bodyPr>
          <a:lstStyle/>
          <a:p>
            <a:pPr fontAlgn="base"/>
            <a:r>
              <a:rPr lang="en-US" sz="2000" dirty="0"/>
              <a:t>Quora is a platform that empowers people to learn from each other. On Quora, people can ask questions and connect with others who contribute unique insights and quality answers. </a:t>
            </a:r>
          </a:p>
          <a:p>
            <a:pPr fontAlgn="base"/>
            <a:endParaRPr lang="en-US" sz="2000" dirty="0"/>
          </a:p>
          <a:p>
            <a:pPr fontAlgn="base"/>
            <a:r>
              <a:rPr lang="en-US" sz="2000" dirty="0"/>
              <a:t>A key challenge is to remove insincere questions, those founded upon false premises, or that intend to make a statement rather than look for helpful answers.</a:t>
            </a:r>
          </a:p>
          <a:p>
            <a:pPr fontAlgn="base"/>
            <a:endParaRPr lang="en-US" sz="2000" dirty="0"/>
          </a:p>
          <a:p>
            <a:pPr fontAlgn="base"/>
            <a:r>
              <a:rPr lang="en-US" sz="2000" dirty="0"/>
              <a:t>In this Project we developed models that identify and flag insincere questions. With this model, Quora can develop more scalable methods to detect toxic and misleading content.</a:t>
            </a:r>
          </a:p>
          <a:p>
            <a:endParaRPr lang="en-US" dirty="0"/>
          </a:p>
        </p:txBody>
      </p:sp>
      <p:sp>
        <p:nvSpPr>
          <p:cNvPr id="5" name="TextBox 4">
            <a:extLst>
              <a:ext uri="{FF2B5EF4-FFF2-40B4-BE49-F238E27FC236}">
                <a16:creationId xmlns:a16="http://schemas.microsoft.com/office/drawing/2014/main" id="{510099FC-F053-C94F-BC88-FEED89C3654F}"/>
              </a:ext>
            </a:extLst>
          </p:cNvPr>
          <p:cNvSpPr txBox="1"/>
          <p:nvPr/>
        </p:nvSpPr>
        <p:spPr>
          <a:xfrm>
            <a:off x="2390659" y="583894"/>
            <a:ext cx="6874526" cy="830997"/>
          </a:xfrm>
          <a:prstGeom prst="rect">
            <a:avLst/>
          </a:prstGeom>
          <a:noFill/>
        </p:spPr>
        <p:txBody>
          <a:bodyPr wrap="square" rtlCol="0">
            <a:spAutoFit/>
          </a:bodyPr>
          <a:lstStyle/>
          <a:p>
            <a:r>
              <a:rPr lang="en-US" sz="2400" b="1" dirty="0">
                <a:solidFill>
                  <a:schemeClr val="accent2">
                    <a:lumMod val="50000"/>
                  </a:schemeClr>
                </a:solidFill>
              </a:rPr>
              <a:t>Question:</a:t>
            </a:r>
          </a:p>
          <a:p>
            <a:r>
              <a:rPr lang="en-US" sz="2400" dirty="0">
                <a:solidFill>
                  <a:schemeClr val="accent2">
                    <a:lumMod val="50000"/>
                  </a:schemeClr>
                </a:solidFill>
              </a:rPr>
              <a:t>How many of you know about Quora?</a:t>
            </a:r>
          </a:p>
        </p:txBody>
      </p:sp>
      <p:pic>
        <p:nvPicPr>
          <p:cNvPr id="10" name="Picture 9">
            <a:extLst>
              <a:ext uri="{FF2B5EF4-FFF2-40B4-BE49-F238E27FC236}">
                <a16:creationId xmlns:a16="http://schemas.microsoft.com/office/drawing/2014/main" id="{9839A159-7E93-794E-B75B-EC5C1F2E6738}"/>
              </a:ext>
            </a:extLst>
          </p:cNvPr>
          <p:cNvPicPr>
            <a:picLocks noChangeAspect="1"/>
          </p:cNvPicPr>
          <p:nvPr/>
        </p:nvPicPr>
        <p:blipFill>
          <a:blip r:embed="rId2"/>
          <a:stretch>
            <a:fillRect/>
          </a:stretch>
        </p:blipFill>
        <p:spPr>
          <a:xfrm>
            <a:off x="10312935" y="218342"/>
            <a:ext cx="1562100" cy="1562100"/>
          </a:xfrm>
          <a:prstGeom prst="rect">
            <a:avLst/>
          </a:prstGeom>
        </p:spPr>
      </p:pic>
    </p:spTree>
    <p:extLst>
      <p:ext uri="{BB962C8B-B14F-4D97-AF65-F5344CB8AC3E}">
        <p14:creationId xmlns:p14="http://schemas.microsoft.com/office/powerpoint/2010/main" val="365740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7A1466-40BD-E046-9405-09B8C3151F58}"/>
              </a:ext>
            </a:extLst>
          </p:cNvPr>
          <p:cNvSpPr txBox="1"/>
          <p:nvPr/>
        </p:nvSpPr>
        <p:spPr>
          <a:xfrm>
            <a:off x="2170323" y="5172249"/>
            <a:ext cx="6433850" cy="646331"/>
          </a:xfrm>
          <a:prstGeom prst="rect">
            <a:avLst/>
          </a:prstGeom>
          <a:noFill/>
        </p:spPr>
        <p:txBody>
          <a:bodyPr wrap="square" rtlCol="0">
            <a:spAutoFit/>
          </a:bodyPr>
          <a:lstStyle/>
          <a:p>
            <a:r>
              <a:rPr lang="en-US" dirty="0"/>
              <a:t>Interesting Question 3:</a:t>
            </a:r>
          </a:p>
          <a:p>
            <a:r>
              <a:rPr lang="en-US" dirty="0"/>
              <a:t>Suggestions for project for the class Large Scale Analytics?</a:t>
            </a:r>
          </a:p>
        </p:txBody>
      </p:sp>
      <p:sp>
        <p:nvSpPr>
          <p:cNvPr id="5" name="TextBox 4">
            <a:extLst>
              <a:ext uri="{FF2B5EF4-FFF2-40B4-BE49-F238E27FC236}">
                <a16:creationId xmlns:a16="http://schemas.microsoft.com/office/drawing/2014/main" id="{AB1E91C6-1998-2C43-A16A-A344A58268EB}"/>
              </a:ext>
            </a:extLst>
          </p:cNvPr>
          <p:cNvSpPr txBox="1"/>
          <p:nvPr/>
        </p:nvSpPr>
        <p:spPr>
          <a:xfrm>
            <a:off x="2064298" y="368980"/>
            <a:ext cx="8626207" cy="369332"/>
          </a:xfrm>
          <a:prstGeom prst="rect">
            <a:avLst/>
          </a:prstGeom>
          <a:noFill/>
        </p:spPr>
        <p:txBody>
          <a:bodyPr wrap="square" rtlCol="0">
            <a:spAutoFit/>
          </a:bodyPr>
          <a:lstStyle/>
          <a:p>
            <a:r>
              <a:rPr lang="en-US" dirty="0">
                <a:solidFill>
                  <a:srgbClr val="FF0000"/>
                </a:solidFill>
              </a:rPr>
              <a:t>Some of the sample questions which were detected as toxic from out model:</a:t>
            </a:r>
          </a:p>
        </p:txBody>
      </p:sp>
      <p:sp>
        <p:nvSpPr>
          <p:cNvPr id="6" name="TextBox 5">
            <a:extLst>
              <a:ext uri="{FF2B5EF4-FFF2-40B4-BE49-F238E27FC236}">
                <a16:creationId xmlns:a16="http://schemas.microsoft.com/office/drawing/2014/main" id="{41E6B489-7869-F147-86D0-A780E72CD609}"/>
              </a:ext>
            </a:extLst>
          </p:cNvPr>
          <p:cNvSpPr txBox="1"/>
          <p:nvPr/>
        </p:nvSpPr>
        <p:spPr>
          <a:xfrm>
            <a:off x="2170323" y="1002535"/>
            <a:ext cx="6356732" cy="646331"/>
          </a:xfrm>
          <a:prstGeom prst="rect">
            <a:avLst/>
          </a:prstGeom>
          <a:noFill/>
        </p:spPr>
        <p:txBody>
          <a:bodyPr wrap="square" rtlCol="0">
            <a:spAutoFit/>
          </a:bodyPr>
          <a:lstStyle/>
          <a:p>
            <a:r>
              <a:rPr lang="en-US" dirty="0"/>
              <a:t>Interesting Question 1:</a:t>
            </a:r>
          </a:p>
          <a:p>
            <a:r>
              <a:rPr lang="en-US" dirty="0"/>
              <a:t>Why don’t poor countries print money to get rich?</a:t>
            </a:r>
          </a:p>
        </p:txBody>
      </p:sp>
      <p:pic>
        <p:nvPicPr>
          <p:cNvPr id="8" name="Picture 7">
            <a:extLst>
              <a:ext uri="{FF2B5EF4-FFF2-40B4-BE49-F238E27FC236}">
                <a16:creationId xmlns:a16="http://schemas.microsoft.com/office/drawing/2014/main" id="{689C52E0-754E-4E45-8148-C82F937EC52B}"/>
              </a:ext>
            </a:extLst>
          </p:cNvPr>
          <p:cNvPicPr>
            <a:picLocks noChangeAspect="1"/>
          </p:cNvPicPr>
          <p:nvPr/>
        </p:nvPicPr>
        <p:blipFill>
          <a:blip r:embed="rId2"/>
          <a:stretch>
            <a:fillRect/>
          </a:stretch>
        </p:blipFill>
        <p:spPr>
          <a:xfrm>
            <a:off x="7113108" y="3395115"/>
            <a:ext cx="2109787" cy="1088922"/>
          </a:xfrm>
          <a:prstGeom prst="rect">
            <a:avLst/>
          </a:prstGeom>
        </p:spPr>
      </p:pic>
      <p:pic>
        <p:nvPicPr>
          <p:cNvPr id="9" name="Picture 8">
            <a:extLst>
              <a:ext uri="{FF2B5EF4-FFF2-40B4-BE49-F238E27FC236}">
                <a16:creationId xmlns:a16="http://schemas.microsoft.com/office/drawing/2014/main" id="{8B59097D-40A4-7D40-AD06-E590A1764BE8}"/>
              </a:ext>
            </a:extLst>
          </p:cNvPr>
          <p:cNvPicPr>
            <a:picLocks noChangeAspect="1"/>
          </p:cNvPicPr>
          <p:nvPr/>
        </p:nvPicPr>
        <p:blipFill>
          <a:blip r:embed="rId2"/>
          <a:stretch>
            <a:fillRect/>
          </a:stretch>
        </p:blipFill>
        <p:spPr>
          <a:xfrm>
            <a:off x="7113109" y="1008833"/>
            <a:ext cx="2109787" cy="1088922"/>
          </a:xfrm>
          <a:prstGeom prst="rect">
            <a:avLst/>
          </a:prstGeom>
        </p:spPr>
      </p:pic>
      <p:sp>
        <p:nvSpPr>
          <p:cNvPr id="10" name="TextBox 9">
            <a:extLst>
              <a:ext uri="{FF2B5EF4-FFF2-40B4-BE49-F238E27FC236}">
                <a16:creationId xmlns:a16="http://schemas.microsoft.com/office/drawing/2014/main" id="{3CD090D7-FE6B-964A-AF5D-984CF8CE0EDE}"/>
              </a:ext>
            </a:extLst>
          </p:cNvPr>
          <p:cNvSpPr txBox="1"/>
          <p:nvPr/>
        </p:nvSpPr>
        <p:spPr>
          <a:xfrm>
            <a:off x="9581948" y="1122587"/>
            <a:ext cx="2217117" cy="707886"/>
          </a:xfrm>
          <a:prstGeom prst="rect">
            <a:avLst/>
          </a:prstGeom>
          <a:noFill/>
        </p:spPr>
        <p:txBody>
          <a:bodyPr wrap="square" rtlCol="0">
            <a:spAutoFit/>
          </a:bodyPr>
          <a:lstStyle/>
          <a:p>
            <a:r>
              <a:rPr lang="en-US" sz="4000" b="1" dirty="0">
                <a:solidFill>
                  <a:srgbClr val="FF0000"/>
                </a:solidFill>
                <a:latin typeface="Abadi MT Condensed Light" panose="020B0306030101010103" pitchFamily="34" charset="77"/>
                <a:cs typeface="Apple Chancery" panose="03020702040506060504" pitchFamily="66" charset="-79"/>
              </a:rPr>
              <a:t>Insincere!!!!</a:t>
            </a:r>
          </a:p>
        </p:txBody>
      </p:sp>
      <p:sp>
        <p:nvSpPr>
          <p:cNvPr id="11" name="TextBox 10">
            <a:extLst>
              <a:ext uri="{FF2B5EF4-FFF2-40B4-BE49-F238E27FC236}">
                <a16:creationId xmlns:a16="http://schemas.microsoft.com/office/drawing/2014/main" id="{3F4F0F31-032D-6849-83EA-CA1CA0766A0A}"/>
              </a:ext>
            </a:extLst>
          </p:cNvPr>
          <p:cNvSpPr txBox="1"/>
          <p:nvPr/>
        </p:nvSpPr>
        <p:spPr>
          <a:xfrm>
            <a:off x="2170323" y="2706903"/>
            <a:ext cx="6356732" cy="923330"/>
          </a:xfrm>
          <a:prstGeom prst="rect">
            <a:avLst/>
          </a:prstGeom>
          <a:noFill/>
        </p:spPr>
        <p:txBody>
          <a:bodyPr wrap="square" rtlCol="0">
            <a:spAutoFit/>
          </a:bodyPr>
          <a:lstStyle/>
          <a:p>
            <a:r>
              <a:rPr lang="en-US" dirty="0"/>
              <a:t>Interesting Question 2:</a:t>
            </a:r>
          </a:p>
          <a:p>
            <a:r>
              <a:rPr lang="en-US" dirty="0"/>
              <a:t>If Honey Singh and Justin Bieber jumps from 5</a:t>
            </a:r>
            <a:r>
              <a:rPr lang="en-US" baseline="30000" dirty="0"/>
              <a:t>th</a:t>
            </a:r>
            <a:r>
              <a:rPr lang="en-US" dirty="0"/>
              <a:t> floor, who will die first?</a:t>
            </a:r>
          </a:p>
        </p:txBody>
      </p:sp>
      <p:sp>
        <p:nvSpPr>
          <p:cNvPr id="12" name="TextBox 11">
            <a:extLst>
              <a:ext uri="{FF2B5EF4-FFF2-40B4-BE49-F238E27FC236}">
                <a16:creationId xmlns:a16="http://schemas.microsoft.com/office/drawing/2014/main" id="{26708892-32D2-AC4C-8511-12C3390BC043}"/>
              </a:ext>
            </a:extLst>
          </p:cNvPr>
          <p:cNvSpPr txBox="1"/>
          <p:nvPr/>
        </p:nvSpPr>
        <p:spPr>
          <a:xfrm>
            <a:off x="9581946" y="3232898"/>
            <a:ext cx="2217117" cy="707886"/>
          </a:xfrm>
          <a:prstGeom prst="rect">
            <a:avLst/>
          </a:prstGeom>
          <a:noFill/>
        </p:spPr>
        <p:txBody>
          <a:bodyPr wrap="square" rtlCol="0">
            <a:spAutoFit/>
          </a:bodyPr>
          <a:lstStyle/>
          <a:p>
            <a:r>
              <a:rPr lang="en-US" sz="4000" b="1" dirty="0">
                <a:solidFill>
                  <a:srgbClr val="FF0000"/>
                </a:solidFill>
                <a:latin typeface="Abadi MT Condensed Light" panose="020B0306030101010103" pitchFamily="34" charset="77"/>
                <a:cs typeface="Apple Chancery" panose="03020702040506060504" pitchFamily="66" charset="-79"/>
              </a:rPr>
              <a:t>Insincere!!!!</a:t>
            </a:r>
          </a:p>
        </p:txBody>
      </p:sp>
      <p:sp>
        <p:nvSpPr>
          <p:cNvPr id="13" name="TextBox 12">
            <a:extLst>
              <a:ext uri="{FF2B5EF4-FFF2-40B4-BE49-F238E27FC236}">
                <a16:creationId xmlns:a16="http://schemas.microsoft.com/office/drawing/2014/main" id="{B83D92C4-5B16-664F-A707-B25852D4B068}"/>
              </a:ext>
            </a:extLst>
          </p:cNvPr>
          <p:cNvSpPr txBox="1"/>
          <p:nvPr/>
        </p:nvSpPr>
        <p:spPr>
          <a:xfrm>
            <a:off x="8527055" y="5172249"/>
            <a:ext cx="2217117" cy="707886"/>
          </a:xfrm>
          <a:prstGeom prst="rect">
            <a:avLst/>
          </a:prstGeom>
          <a:noFill/>
        </p:spPr>
        <p:txBody>
          <a:bodyPr wrap="square" rtlCol="0">
            <a:spAutoFit/>
          </a:bodyPr>
          <a:lstStyle/>
          <a:p>
            <a:r>
              <a:rPr lang="en-US" sz="4000" b="1" dirty="0">
                <a:solidFill>
                  <a:srgbClr val="00B050"/>
                </a:solidFill>
                <a:latin typeface="Abadi MT Condensed Light" panose="020B0306030101010103" pitchFamily="34" charset="77"/>
                <a:cs typeface="Apple Chancery" panose="03020702040506060504" pitchFamily="66" charset="-79"/>
              </a:rPr>
              <a:t>Sincere</a:t>
            </a:r>
          </a:p>
        </p:txBody>
      </p:sp>
    </p:spTree>
    <p:extLst>
      <p:ext uri="{BB962C8B-B14F-4D97-AF65-F5344CB8AC3E}">
        <p14:creationId xmlns:p14="http://schemas.microsoft.com/office/powerpoint/2010/main" val="38632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07A98A-7799-644D-9A80-24CD2FF16645}"/>
              </a:ext>
            </a:extLst>
          </p:cNvPr>
          <p:cNvSpPr txBox="1"/>
          <p:nvPr/>
        </p:nvSpPr>
        <p:spPr>
          <a:xfrm>
            <a:off x="2104222" y="1244907"/>
            <a:ext cx="7601639" cy="4801314"/>
          </a:xfrm>
          <a:prstGeom prst="rect">
            <a:avLst/>
          </a:prstGeom>
          <a:noFill/>
        </p:spPr>
        <p:txBody>
          <a:bodyPr wrap="square" rtlCol="0">
            <a:spAutoFit/>
          </a:bodyPr>
          <a:lstStyle/>
          <a:p>
            <a:pPr marL="285750" lvl="0" indent="-285750">
              <a:buFont typeface="Arial" panose="020B0604020202020204" pitchFamily="34" charset="0"/>
              <a:buChar char="•"/>
            </a:pPr>
            <a:r>
              <a:rPr lang="en-US" dirty="0"/>
              <a:t>Has a non-neutral tone</a:t>
            </a:r>
          </a:p>
          <a:p>
            <a:pPr lvl="0"/>
            <a:r>
              <a:rPr lang="en-US" dirty="0"/>
              <a:t>	Has an exaggerated tone to underscore a point about a group of 	people?</a:t>
            </a:r>
          </a:p>
          <a:p>
            <a:pPr lvl="0"/>
            <a:r>
              <a:rPr lang="en-US" dirty="0"/>
              <a:t>	Is rhetorical and meant to imply a statement about a group of 	people</a:t>
            </a:r>
          </a:p>
          <a:p>
            <a:pPr marL="285750" lvl="0" indent="-285750">
              <a:buFont typeface="Arial" panose="020B0604020202020204" pitchFamily="34" charset="0"/>
              <a:buChar char="•"/>
            </a:pPr>
            <a:r>
              <a:rPr lang="en-US" dirty="0"/>
              <a:t>Is disparaging or inflammatory</a:t>
            </a:r>
          </a:p>
          <a:p>
            <a:pPr lvl="0"/>
            <a:r>
              <a:rPr lang="en-US" dirty="0"/>
              <a:t>	Suggests a discriminatory idea against a protected class of people, 	or seeks confirmation of a stereotype</a:t>
            </a:r>
          </a:p>
          <a:p>
            <a:pPr lvl="0"/>
            <a:r>
              <a:rPr lang="en-US" dirty="0"/>
              <a:t>	Makes disparaging attacks/insults against a specific person or 	group of people</a:t>
            </a:r>
          </a:p>
          <a:p>
            <a:pPr lvl="0"/>
            <a:r>
              <a:rPr lang="en-US" dirty="0"/>
              <a:t>	Based on an outlandish premise about a group of people</a:t>
            </a:r>
          </a:p>
          <a:p>
            <a:pPr lvl="0"/>
            <a:r>
              <a:rPr lang="en-US" dirty="0"/>
              <a:t>	Disparages against a characteristic that is not fixable and not 	measurable</a:t>
            </a:r>
          </a:p>
          <a:p>
            <a:pPr marL="285750" lvl="0" indent="-285750">
              <a:buFont typeface="Arial" panose="020B0604020202020204" pitchFamily="34" charset="0"/>
              <a:buChar char="•"/>
            </a:pPr>
            <a:r>
              <a:rPr lang="en-US" dirty="0"/>
              <a:t>Isn't grounded in reality</a:t>
            </a:r>
          </a:p>
          <a:p>
            <a:pPr lvl="0"/>
            <a:r>
              <a:rPr lang="en-US" dirty="0"/>
              <a:t>	Based on false information, or contains absurd assumptions</a:t>
            </a:r>
          </a:p>
          <a:p>
            <a:pPr marL="285750" indent="-285750">
              <a:buFont typeface="Arial" panose="020B0604020202020204" pitchFamily="34" charset="0"/>
              <a:buChar char="•"/>
            </a:pPr>
            <a:r>
              <a:rPr lang="en-US" dirty="0"/>
              <a:t>Uses sexual content (incest, bestiality, pedophilia) for shock value, and not to seek genuine answers</a:t>
            </a:r>
            <a:r>
              <a:rPr lang="en-US" dirty="0">
                <a:effectLst/>
              </a:rPr>
              <a:t> </a:t>
            </a:r>
            <a:endParaRPr lang="en-US" dirty="0"/>
          </a:p>
        </p:txBody>
      </p:sp>
      <p:sp>
        <p:nvSpPr>
          <p:cNvPr id="5" name="TextBox 4">
            <a:extLst>
              <a:ext uri="{FF2B5EF4-FFF2-40B4-BE49-F238E27FC236}">
                <a16:creationId xmlns:a16="http://schemas.microsoft.com/office/drawing/2014/main" id="{55CCB177-4292-7349-9B4B-0E808BD423B7}"/>
              </a:ext>
            </a:extLst>
          </p:cNvPr>
          <p:cNvSpPr txBox="1"/>
          <p:nvPr/>
        </p:nvSpPr>
        <p:spPr>
          <a:xfrm>
            <a:off x="2104222" y="462708"/>
            <a:ext cx="5816906" cy="461665"/>
          </a:xfrm>
          <a:prstGeom prst="rect">
            <a:avLst/>
          </a:prstGeom>
          <a:noFill/>
        </p:spPr>
        <p:txBody>
          <a:bodyPr wrap="square" rtlCol="0">
            <a:spAutoFit/>
          </a:bodyPr>
          <a:lstStyle/>
          <a:p>
            <a:r>
              <a:rPr lang="en-US" sz="2400" b="1" dirty="0">
                <a:solidFill>
                  <a:schemeClr val="accent2">
                    <a:lumMod val="50000"/>
                  </a:schemeClr>
                </a:solidFill>
              </a:rPr>
              <a:t>How to detect the insincerity of Question?</a:t>
            </a:r>
          </a:p>
        </p:txBody>
      </p:sp>
    </p:spTree>
    <p:extLst>
      <p:ext uri="{BB962C8B-B14F-4D97-AF65-F5344CB8AC3E}">
        <p14:creationId xmlns:p14="http://schemas.microsoft.com/office/powerpoint/2010/main" val="348702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55F16A-A57A-3042-B461-686EA86E5B40}"/>
              </a:ext>
            </a:extLst>
          </p:cNvPr>
          <p:cNvSpPr txBox="1"/>
          <p:nvPr/>
        </p:nvSpPr>
        <p:spPr>
          <a:xfrm>
            <a:off x="2401678" y="1170650"/>
            <a:ext cx="7017744"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t>Balancing the Data</a:t>
            </a:r>
            <a:r>
              <a:rPr lang="en-US" dirty="0"/>
              <a:t> The data provided is unbalanced with number of sincere questions making up 93.8% of the dataset. To overcome this issue, data is created by under sampling the sincere questions and making them equal to the number of insincere questions.</a:t>
            </a:r>
          </a:p>
          <a:p>
            <a:pPr marL="285750" lvl="0" indent="-285750">
              <a:buFont typeface="Arial" panose="020B0604020202020204" pitchFamily="34" charset="0"/>
              <a:buChar char="•"/>
            </a:pPr>
            <a:r>
              <a:rPr lang="en-US" dirty="0"/>
              <a:t>If there are negation words, like "wouldn't", transform it as "would not".</a:t>
            </a:r>
          </a:p>
          <a:p>
            <a:pPr marL="285750" lvl="0" indent="-285750">
              <a:buFont typeface="Arial" panose="020B0604020202020204" pitchFamily="34" charset="0"/>
              <a:buChar char="•"/>
            </a:pPr>
            <a:r>
              <a:rPr lang="en-US" dirty="0"/>
              <a:t>Remove the stop words as we don't want these to be part of our model.</a:t>
            </a:r>
          </a:p>
          <a:p>
            <a:pPr marL="285750" lvl="0" indent="-285750">
              <a:buFont typeface="Arial" panose="020B0604020202020204" pitchFamily="34" charset="0"/>
              <a:buChar char="•"/>
            </a:pPr>
            <a:r>
              <a:rPr lang="en-US" dirty="0"/>
              <a:t>Remove non-alphabetic characters</a:t>
            </a:r>
          </a:p>
          <a:p>
            <a:pPr marL="285750" lvl="0" indent="-285750">
              <a:buFont typeface="Arial" panose="020B0604020202020204" pitchFamily="34" charset="0"/>
              <a:buChar char="•"/>
            </a:pPr>
            <a:r>
              <a:rPr lang="en-US" dirty="0"/>
              <a:t>Convert the texts to lowercase.</a:t>
            </a:r>
          </a:p>
          <a:p>
            <a:pPr marL="285750" lvl="0" indent="-285750">
              <a:buFont typeface="Arial" panose="020B0604020202020204" pitchFamily="34" charset="0"/>
              <a:buChar char="•"/>
            </a:pPr>
            <a:r>
              <a:rPr lang="en-US" dirty="0"/>
              <a:t>Filter out all punctuation, plus tabs and line breaks, except the ' character in a text question.</a:t>
            </a:r>
          </a:p>
          <a:p>
            <a:pPr marL="285750" lvl="0" indent="-285750">
              <a:buFont typeface="Arial" panose="020B0604020202020204" pitchFamily="34" charset="0"/>
              <a:buChar char="•"/>
            </a:pPr>
            <a:r>
              <a:rPr lang="en-US" dirty="0"/>
              <a:t>For vectorization of each question text, </a:t>
            </a:r>
            <a:r>
              <a:rPr lang="en-US" b="1" dirty="0" err="1"/>
              <a:t>tf-idf</a:t>
            </a:r>
            <a:r>
              <a:rPr lang="en-US" dirty="0"/>
              <a:t> vectorization was used. </a:t>
            </a:r>
            <a:r>
              <a:rPr lang="en-US" dirty="0" err="1"/>
              <a:t>tf-idf</a:t>
            </a:r>
            <a:r>
              <a:rPr lang="en-US" dirty="0"/>
              <a:t> stands for Term Frequency - Inverse Document Frequency. Each word in a document is given a weight which is proportional to its frequency in the question text but inversely proportional to the frequency in the corpus.</a:t>
            </a:r>
          </a:p>
          <a:p>
            <a:r>
              <a:rPr lang="en-US" b="1" dirty="0"/>
              <a:t>     </a:t>
            </a:r>
            <a:endParaRPr lang="en-US" dirty="0"/>
          </a:p>
        </p:txBody>
      </p:sp>
      <p:sp>
        <p:nvSpPr>
          <p:cNvPr id="5" name="TextBox 4">
            <a:extLst>
              <a:ext uri="{FF2B5EF4-FFF2-40B4-BE49-F238E27FC236}">
                <a16:creationId xmlns:a16="http://schemas.microsoft.com/office/drawing/2014/main" id="{914FF6DB-3C9C-8D46-BCB6-5A93A7F3EBD4}"/>
              </a:ext>
            </a:extLst>
          </p:cNvPr>
          <p:cNvSpPr txBox="1"/>
          <p:nvPr/>
        </p:nvSpPr>
        <p:spPr>
          <a:xfrm>
            <a:off x="2401678" y="594911"/>
            <a:ext cx="5695720" cy="461665"/>
          </a:xfrm>
          <a:prstGeom prst="rect">
            <a:avLst/>
          </a:prstGeom>
          <a:noFill/>
        </p:spPr>
        <p:txBody>
          <a:bodyPr wrap="square" rtlCol="0">
            <a:spAutoFit/>
          </a:bodyPr>
          <a:lstStyle/>
          <a:p>
            <a:r>
              <a:rPr lang="en-US" sz="2400" b="1" dirty="0">
                <a:solidFill>
                  <a:schemeClr val="accent2">
                    <a:lumMod val="50000"/>
                  </a:schemeClr>
                </a:solidFill>
              </a:rPr>
              <a:t>Preprocessing:</a:t>
            </a:r>
          </a:p>
        </p:txBody>
      </p:sp>
    </p:spTree>
    <p:extLst>
      <p:ext uri="{BB962C8B-B14F-4D97-AF65-F5344CB8AC3E}">
        <p14:creationId xmlns:p14="http://schemas.microsoft.com/office/powerpoint/2010/main" val="110576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AEEFE7-C483-E248-BF6C-78732AEC29A3}"/>
              </a:ext>
            </a:extLst>
          </p:cNvPr>
          <p:cNvSpPr txBox="1"/>
          <p:nvPr/>
        </p:nvSpPr>
        <p:spPr>
          <a:xfrm>
            <a:off x="2137272" y="848299"/>
            <a:ext cx="7094863" cy="523220"/>
          </a:xfrm>
          <a:prstGeom prst="rect">
            <a:avLst/>
          </a:prstGeom>
          <a:noFill/>
        </p:spPr>
        <p:txBody>
          <a:bodyPr wrap="square" rtlCol="0">
            <a:spAutoFit/>
          </a:bodyPr>
          <a:lstStyle/>
          <a:p>
            <a:r>
              <a:rPr lang="en-US" sz="2800" dirty="0">
                <a:solidFill>
                  <a:schemeClr val="accent2">
                    <a:lumMod val="50000"/>
                  </a:schemeClr>
                </a:solidFill>
              </a:rPr>
              <a:t>Algorithms Used:</a:t>
            </a:r>
          </a:p>
        </p:txBody>
      </p:sp>
      <p:sp>
        <p:nvSpPr>
          <p:cNvPr id="5" name="TextBox 4">
            <a:extLst>
              <a:ext uri="{FF2B5EF4-FFF2-40B4-BE49-F238E27FC236}">
                <a16:creationId xmlns:a16="http://schemas.microsoft.com/office/drawing/2014/main" id="{64941AF2-F029-0442-9EE0-26CF5762E98E}"/>
              </a:ext>
            </a:extLst>
          </p:cNvPr>
          <p:cNvSpPr txBox="1"/>
          <p:nvPr/>
        </p:nvSpPr>
        <p:spPr>
          <a:xfrm>
            <a:off x="2137272" y="1652530"/>
            <a:ext cx="5905041" cy="830997"/>
          </a:xfrm>
          <a:prstGeom prst="rect">
            <a:avLst/>
          </a:prstGeom>
          <a:noFill/>
        </p:spPr>
        <p:txBody>
          <a:bodyPr wrap="square" rtlCol="0">
            <a:spAutoFit/>
          </a:bodyPr>
          <a:lstStyle/>
          <a:p>
            <a:r>
              <a:rPr lang="en-US" sz="2400" dirty="0"/>
              <a:t>Algorithm 1:</a:t>
            </a:r>
          </a:p>
          <a:p>
            <a:r>
              <a:rPr lang="en-US" sz="2400" dirty="0"/>
              <a:t>Bernoulli Naïve Bayes Classifier</a:t>
            </a:r>
            <a:r>
              <a:rPr lang="en-US" dirty="0"/>
              <a:t>.</a:t>
            </a:r>
          </a:p>
        </p:txBody>
      </p:sp>
      <p:sp>
        <p:nvSpPr>
          <p:cNvPr id="6" name="TextBox 5">
            <a:extLst>
              <a:ext uri="{FF2B5EF4-FFF2-40B4-BE49-F238E27FC236}">
                <a16:creationId xmlns:a16="http://schemas.microsoft.com/office/drawing/2014/main" id="{D2F7D470-FB12-9A4D-8AEA-ABAE53CC82A3}"/>
              </a:ext>
            </a:extLst>
          </p:cNvPr>
          <p:cNvSpPr txBox="1"/>
          <p:nvPr/>
        </p:nvSpPr>
        <p:spPr>
          <a:xfrm>
            <a:off x="2137271" y="2963537"/>
            <a:ext cx="5772839" cy="830997"/>
          </a:xfrm>
          <a:prstGeom prst="rect">
            <a:avLst/>
          </a:prstGeom>
          <a:noFill/>
        </p:spPr>
        <p:txBody>
          <a:bodyPr wrap="square" rtlCol="0">
            <a:spAutoFit/>
          </a:bodyPr>
          <a:lstStyle/>
          <a:p>
            <a:r>
              <a:rPr lang="en-US" sz="2400" dirty="0"/>
              <a:t>Algorithm 2:</a:t>
            </a:r>
          </a:p>
          <a:p>
            <a:r>
              <a:rPr lang="en-US" sz="2400" dirty="0" err="1"/>
              <a:t>XGBoost</a:t>
            </a:r>
            <a:r>
              <a:rPr lang="en-US" sz="2400" dirty="0"/>
              <a:t> classifier.</a:t>
            </a:r>
          </a:p>
        </p:txBody>
      </p:sp>
      <p:sp>
        <p:nvSpPr>
          <p:cNvPr id="7" name="TextBox 6">
            <a:extLst>
              <a:ext uri="{FF2B5EF4-FFF2-40B4-BE49-F238E27FC236}">
                <a16:creationId xmlns:a16="http://schemas.microsoft.com/office/drawing/2014/main" id="{B356A822-C32E-7149-BE9B-B4565795E7A6}"/>
              </a:ext>
            </a:extLst>
          </p:cNvPr>
          <p:cNvSpPr txBox="1"/>
          <p:nvPr/>
        </p:nvSpPr>
        <p:spPr>
          <a:xfrm>
            <a:off x="2137271" y="4471012"/>
            <a:ext cx="5772839" cy="830997"/>
          </a:xfrm>
          <a:prstGeom prst="rect">
            <a:avLst/>
          </a:prstGeom>
          <a:noFill/>
        </p:spPr>
        <p:txBody>
          <a:bodyPr wrap="square" rtlCol="0">
            <a:spAutoFit/>
          </a:bodyPr>
          <a:lstStyle/>
          <a:p>
            <a:r>
              <a:rPr lang="en-US" sz="2400" dirty="0"/>
              <a:t>Algorithm 3:</a:t>
            </a:r>
          </a:p>
          <a:p>
            <a:r>
              <a:rPr lang="en-US" sz="2400" dirty="0"/>
              <a:t>Logistic Regression.</a:t>
            </a:r>
          </a:p>
        </p:txBody>
      </p:sp>
    </p:spTree>
    <p:extLst>
      <p:ext uri="{BB962C8B-B14F-4D97-AF65-F5344CB8AC3E}">
        <p14:creationId xmlns:p14="http://schemas.microsoft.com/office/powerpoint/2010/main" val="406512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4A1667-6CBF-394A-ACBA-19EBEE6CA777}"/>
              </a:ext>
            </a:extLst>
          </p:cNvPr>
          <p:cNvSpPr txBox="1"/>
          <p:nvPr/>
        </p:nvSpPr>
        <p:spPr>
          <a:xfrm>
            <a:off x="1995055" y="926275"/>
            <a:ext cx="4191989" cy="523220"/>
          </a:xfrm>
          <a:prstGeom prst="rect">
            <a:avLst/>
          </a:prstGeom>
          <a:noFill/>
        </p:spPr>
        <p:txBody>
          <a:bodyPr wrap="square" rtlCol="0">
            <a:spAutoFit/>
          </a:bodyPr>
          <a:lstStyle/>
          <a:p>
            <a:r>
              <a:rPr lang="en-US" sz="2800" b="1" dirty="0">
                <a:solidFill>
                  <a:schemeClr val="accent2">
                    <a:lumMod val="50000"/>
                  </a:schemeClr>
                </a:solidFill>
              </a:rPr>
              <a:t>Approaches:</a:t>
            </a:r>
          </a:p>
        </p:txBody>
      </p:sp>
      <p:sp>
        <p:nvSpPr>
          <p:cNvPr id="5" name="TextBox 4">
            <a:extLst>
              <a:ext uri="{FF2B5EF4-FFF2-40B4-BE49-F238E27FC236}">
                <a16:creationId xmlns:a16="http://schemas.microsoft.com/office/drawing/2014/main" id="{4DE6DAE2-5616-DA41-8CBF-EA2B4120D409}"/>
              </a:ext>
            </a:extLst>
          </p:cNvPr>
          <p:cNvSpPr txBox="1"/>
          <p:nvPr/>
        </p:nvSpPr>
        <p:spPr>
          <a:xfrm>
            <a:off x="2113808" y="1769424"/>
            <a:ext cx="5890161" cy="1200329"/>
          </a:xfrm>
          <a:prstGeom prst="rect">
            <a:avLst/>
          </a:prstGeom>
          <a:noFill/>
        </p:spPr>
        <p:txBody>
          <a:bodyPr wrap="square" rtlCol="0">
            <a:spAutoFit/>
          </a:bodyPr>
          <a:lstStyle/>
          <a:p>
            <a:r>
              <a:rPr lang="en-US" sz="2400" dirty="0"/>
              <a:t>Approach 1:</a:t>
            </a:r>
          </a:p>
          <a:p>
            <a:r>
              <a:rPr lang="en-US" sz="2400" dirty="0"/>
              <a:t>Without Using word embedding and using </a:t>
            </a:r>
            <a:r>
              <a:rPr lang="en-US" sz="2400" dirty="0" err="1"/>
              <a:t>tf</a:t>
            </a:r>
            <a:r>
              <a:rPr lang="en-US" sz="2400" dirty="0"/>
              <a:t> </a:t>
            </a:r>
            <a:r>
              <a:rPr lang="en-US" sz="2400" dirty="0" err="1"/>
              <a:t>idf</a:t>
            </a:r>
            <a:r>
              <a:rPr lang="en-US" sz="2400" dirty="0"/>
              <a:t> word vectorizer.</a:t>
            </a:r>
          </a:p>
        </p:txBody>
      </p:sp>
      <p:sp>
        <p:nvSpPr>
          <p:cNvPr id="6" name="TextBox 5">
            <a:extLst>
              <a:ext uri="{FF2B5EF4-FFF2-40B4-BE49-F238E27FC236}">
                <a16:creationId xmlns:a16="http://schemas.microsoft.com/office/drawing/2014/main" id="{68C4AD37-D26E-C347-83D3-F71305B0B5C5}"/>
              </a:ext>
            </a:extLst>
          </p:cNvPr>
          <p:cNvSpPr txBox="1"/>
          <p:nvPr/>
        </p:nvSpPr>
        <p:spPr>
          <a:xfrm>
            <a:off x="2113808" y="3762500"/>
            <a:ext cx="5890161" cy="1200329"/>
          </a:xfrm>
          <a:prstGeom prst="rect">
            <a:avLst/>
          </a:prstGeom>
          <a:noFill/>
        </p:spPr>
        <p:txBody>
          <a:bodyPr wrap="square" rtlCol="0">
            <a:spAutoFit/>
          </a:bodyPr>
          <a:lstStyle/>
          <a:p>
            <a:r>
              <a:rPr lang="en-US" sz="2400" dirty="0"/>
              <a:t>Approach 2:</a:t>
            </a:r>
          </a:p>
          <a:p>
            <a:r>
              <a:rPr lang="en-US" sz="2400" dirty="0"/>
              <a:t>With using word embedding and not using </a:t>
            </a:r>
            <a:r>
              <a:rPr lang="en-US" sz="2400" dirty="0" err="1"/>
              <a:t>tf</a:t>
            </a:r>
            <a:r>
              <a:rPr lang="en-US" sz="2400" dirty="0"/>
              <a:t> </a:t>
            </a:r>
            <a:r>
              <a:rPr lang="en-US" sz="2400" dirty="0" err="1"/>
              <a:t>idf</a:t>
            </a:r>
            <a:r>
              <a:rPr lang="en-US" sz="2400" dirty="0"/>
              <a:t> word vectorizer.</a:t>
            </a:r>
          </a:p>
        </p:txBody>
      </p:sp>
    </p:spTree>
    <p:extLst>
      <p:ext uri="{BB962C8B-B14F-4D97-AF65-F5344CB8AC3E}">
        <p14:creationId xmlns:p14="http://schemas.microsoft.com/office/powerpoint/2010/main" val="426642100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{BB5A507A-8316-A443-B859-40B4E02118CA}tf10001072</Template>
  <TotalTime>156</TotalTime>
  <Words>639</Words>
  <Application>Microsoft Macintosh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 MT Condensed Light</vt:lpstr>
      <vt:lpstr>Apple Chancery</vt:lpstr>
      <vt:lpstr>Arial</vt:lpstr>
      <vt:lpstr>Franklin Gothic Book</vt:lpstr>
      <vt:lpstr>Times New Roman</vt:lpstr>
      <vt:lpstr>Crop</vt:lpstr>
      <vt:lpstr>CMPE 255 – Large Scale Analytics Project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255 – Large Scale Analytics Project Report </dc:title>
  <dc:creator>Microsoft Office User</dc:creator>
  <cp:lastModifiedBy>Microsoft Office User</cp:lastModifiedBy>
  <cp:revision>19</cp:revision>
  <dcterms:created xsi:type="dcterms:W3CDTF">2019-05-01T18:30:14Z</dcterms:created>
  <dcterms:modified xsi:type="dcterms:W3CDTF">2019-05-02T06:47:03Z</dcterms:modified>
</cp:coreProperties>
</file>