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314" r:id="rId44"/>
    <p:sldId id="315" r:id="rId45"/>
    <p:sldId id="311" r:id="rId46"/>
    <p:sldId id="298" r:id="rId47"/>
    <p:sldId id="299" r:id="rId48"/>
    <p:sldId id="300" r:id="rId49"/>
    <p:sldId id="301" r:id="rId50"/>
    <p:sldId id="312" r:id="rId51"/>
    <p:sldId id="302" r:id="rId52"/>
    <p:sldId id="303" r:id="rId53"/>
    <p:sldId id="304" r:id="rId54"/>
    <p:sldId id="305" r:id="rId55"/>
    <p:sldId id="306" r:id="rId56"/>
    <p:sldId id="307" r:id="rId57"/>
    <p:sldId id="308" r:id="rId58"/>
    <p:sldId id="309" r:id="rId59"/>
    <p:sldId id="310" r:id="rId60"/>
    <p:sldId id="316" r:id="rId61"/>
    <p:sldId id="317" r:id="rId62"/>
    <p:sldId id="318" r:id="rId63"/>
    <p:sldId id="319" r:id="rId64"/>
    <p:sldId id="320" r:id="rId65"/>
    <p:sldId id="321" r:id="rId66"/>
    <p:sldId id="322" r:id="rId67"/>
    <p:sldId id="323" r:id="rId68"/>
    <p:sldId id="324" r:id="rId69"/>
    <p:sldId id="325" r:id="rId7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87F3B3-6362-4C11-9095-D26188B12855}" type="datetimeFigureOut">
              <a:rPr lang="en-IN" smtClean="0"/>
              <a:t>17-04-2023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6AC184-F742-4533-9B78-6624770F6209}" type="slidenum">
              <a:rPr lang="en-IN" smtClean="0"/>
              <a:t>‹#›</a:t>
            </a:fld>
            <a:endParaRPr lang="en-IN"/>
          </a:p>
        </p:txBody>
      </p:sp>
    </p:spTree>
    <p:extLst>
      <p:ext uri="{BB962C8B-B14F-4D97-AF65-F5344CB8AC3E}">
        <p14:creationId xmlns:p14="http://schemas.microsoft.com/office/powerpoint/2010/main" val="2916402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6AC184-F742-4533-9B78-6624770F6209}" type="slidenum">
              <a:rPr lang="en-IN" smtClean="0"/>
              <a:t>44</a:t>
            </a:fld>
            <a:endParaRPr lang="en-IN"/>
          </a:p>
        </p:txBody>
      </p:sp>
    </p:spTree>
    <p:extLst>
      <p:ext uri="{BB962C8B-B14F-4D97-AF65-F5344CB8AC3E}">
        <p14:creationId xmlns:p14="http://schemas.microsoft.com/office/powerpoint/2010/main" val="3216965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595A01C-E57E-4732-B153-A067323ED50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3380E-A9F3-4C0D-A964-FF5210E1EF16}" type="slidenum">
              <a:rPr lang="en-IN" smtClean="0"/>
              <a:t>‹#›</a:t>
            </a:fld>
            <a:endParaRPr lang="en-IN"/>
          </a:p>
        </p:txBody>
      </p:sp>
    </p:spTree>
    <p:extLst>
      <p:ext uri="{BB962C8B-B14F-4D97-AF65-F5344CB8AC3E}">
        <p14:creationId xmlns:p14="http://schemas.microsoft.com/office/powerpoint/2010/main" val="651030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95A01C-E57E-4732-B153-A067323ED50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3380E-A9F3-4C0D-A964-FF5210E1EF16}" type="slidenum">
              <a:rPr lang="en-IN" smtClean="0"/>
              <a:t>‹#›</a:t>
            </a:fld>
            <a:endParaRPr lang="en-IN"/>
          </a:p>
        </p:txBody>
      </p:sp>
    </p:spTree>
    <p:extLst>
      <p:ext uri="{BB962C8B-B14F-4D97-AF65-F5344CB8AC3E}">
        <p14:creationId xmlns:p14="http://schemas.microsoft.com/office/powerpoint/2010/main" val="4133658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95A01C-E57E-4732-B153-A067323ED50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3380E-A9F3-4C0D-A964-FF5210E1EF16}" type="slidenum">
              <a:rPr lang="en-IN" smtClean="0"/>
              <a:t>‹#›</a:t>
            </a:fld>
            <a:endParaRPr lang="en-IN"/>
          </a:p>
        </p:txBody>
      </p:sp>
    </p:spTree>
    <p:extLst>
      <p:ext uri="{BB962C8B-B14F-4D97-AF65-F5344CB8AC3E}">
        <p14:creationId xmlns:p14="http://schemas.microsoft.com/office/powerpoint/2010/main" val="4139851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95A01C-E57E-4732-B153-A067323ED50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3380E-A9F3-4C0D-A964-FF5210E1EF16}" type="slidenum">
              <a:rPr lang="en-IN" smtClean="0"/>
              <a:t>‹#›</a:t>
            </a:fld>
            <a:endParaRPr lang="en-IN"/>
          </a:p>
        </p:txBody>
      </p:sp>
    </p:spTree>
    <p:extLst>
      <p:ext uri="{BB962C8B-B14F-4D97-AF65-F5344CB8AC3E}">
        <p14:creationId xmlns:p14="http://schemas.microsoft.com/office/powerpoint/2010/main" val="7659353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595A01C-E57E-4732-B153-A067323ED506}"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B3380E-A9F3-4C0D-A964-FF5210E1EF16}" type="slidenum">
              <a:rPr lang="en-IN" smtClean="0"/>
              <a:t>‹#›</a:t>
            </a:fld>
            <a:endParaRPr lang="en-IN"/>
          </a:p>
        </p:txBody>
      </p:sp>
    </p:spTree>
    <p:extLst>
      <p:ext uri="{BB962C8B-B14F-4D97-AF65-F5344CB8AC3E}">
        <p14:creationId xmlns:p14="http://schemas.microsoft.com/office/powerpoint/2010/main" val="4049206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595A01C-E57E-4732-B153-A067323ED506}"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B3380E-A9F3-4C0D-A964-FF5210E1EF16}" type="slidenum">
              <a:rPr lang="en-IN" smtClean="0"/>
              <a:t>‹#›</a:t>
            </a:fld>
            <a:endParaRPr lang="en-IN"/>
          </a:p>
        </p:txBody>
      </p:sp>
    </p:spTree>
    <p:extLst>
      <p:ext uri="{BB962C8B-B14F-4D97-AF65-F5344CB8AC3E}">
        <p14:creationId xmlns:p14="http://schemas.microsoft.com/office/powerpoint/2010/main" val="3545101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595A01C-E57E-4732-B153-A067323ED506}"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B3380E-A9F3-4C0D-A964-FF5210E1EF16}" type="slidenum">
              <a:rPr lang="en-IN" smtClean="0"/>
              <a:t>‹#›</a:t>
            </a:fld>
            <a:endParaRPr lang="en-IN"/>
          </a:p>
        </p:txBody>
      </p:sp>
    </p:spTree>
    <p:extLst>
      <p:ext uri="{BB962C8B-B14F-4D97-AF65-F5344CB8AC3E}">
        <p14:creationId xmlns:p14="http://schemas.microsoft.com/office/powerpoint/2010/main" val="33962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595A01C-E57E-4732-B153-A067323ED506}"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B3380E-A9F3-4C0D-A964-FF5210E1EF16}" type="slidenum">
              <a:rPr lang="en-IN" smtClean="0"/>
              <a:t>‹#›</a:t>
            </a:fld>
            <a:endParaRPr lang="en-IN"/>
          </a:p>
        </p:txBody>
      </p:sp>
    </p:spTree>
    <p:extLst>
      <p:ext uri="{BB962C8B-B14F-4D97-AF65-F5344CB8AC3E}">
        <p14:creationId xmlns:p14="http://schemas.microsoft.com/office/powerpoint/2010/main" val="352729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95A01C-E57E-4732-B153-A067323ED506}" type="datetimeFigureOut">
              <a:rPr lang="en-IN" smtClean="0"/>
              <a:t>17-04-2023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B3380E-A9F3-4C0D-A964-FF5210E1EF16}" type="slidenum">
              <a:rPr lang="en-IN" smtClean="0"/>
              <a:t>‹#›</a:t>
            </a:fld>
            <a:endParaRPr lang="en-IN"/>
          </a:p>
        </p:txBody>
      </p:sp>
    </p:spTree>
    <p:extLst>
      <p:ext uri="{BB962C8B-B14F-4D97-AF65-F5344CB8AC3E}">
        <p14:creationId xmlns:p14="http://schemas.microsoft.com/office/powerpoint/2010/main" val="970225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95A01C-E57E-4732-B153-A067323ED506}"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B3380E-A9F3-4C0D-A964-FF5210E1EF16}" type="slidenum">
              <a:rPr lang="en-IN" smtClean="0"/>
              <a:t>‹#›</a:t>
            </a:fld>
            <a:endParaRPr lang="en-IN"/>
          </a:p>
        </p:txBody>
      </p:sp>
    </p:spTree>
    <p:extLst>
      <p:ext uri="{BB962C8B-B14F-4D97-AF65-F5344CB8AC3E}">
        <p14:creationId xmlns:p14="http://schemas.microsoft.com/office/powerpoint/2010/main" val="2480311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595A01C-E57E-4732-B153-A067323ED506}"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B3380E-A9F3-4C0D-A964-FF5210E1EF16}" type="slidenum">
              <a:rPr lang="en-IN" smtClean="0"/>
              <a:t>‹#›</a:t>
            </a:fld>
            <a:endParaRPr lang="en-IN"/>
          </a:p>
        </p:txBody>
      </p:sp>
    </p:spTree>
    <p:extLst>
      <p:ext uri="{BB962C8B-B14F-4D97-AF65-F5344CB8AC3E}">
        <p14:creationId xmlns:p14="http://schemas.microsoft.com/office/powerpoint/2010/main" val="323885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95A01C-E57E-4732-B153-A067323ED506}" type="datetimeFigureOut">
              <a:rPr lang="en-IN" smtClean="0"/>
              <a:t>17-04-2023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B3380E-A9F3-4C0D-A964-FF5210E1EF16}" type="slidenum">
              <a:rPr lang="en-IN" smtClean="0"/>
              <a:t>‹#›</a:t>
            </a:fld>
            <a:endParaRPr lang="en-IN"/>
          </a:p>
        </p:txBody>
      </p:sp>
    </p:spTree>
    <p:extLst>
      <p:ext uri="{BB962C8B-B14F-4D97-AF65-F5344CB8AC3E}">
        <p14:creationId xmlns:p14="http://schemas.microsoft.com/office/powerpoint/2010/main" val="3701852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4</a:t>
            </a:r>
            <a:br>
              <a:rPr lang="en-US" dirty="0"/>
            </a:br>
            <a:r>
              <a:rPr lang="en-US" dirty="0"/>
              <a:t>Network Layer</a:t>
            </a:r>
            <a:endParaRPr lang="en-IN" dirty="0"/>
          </a:p>
        </p:txBody>
      </p:sp>
      <p:sp>
        <p:nvSpPr>
          <p:cNvPr id="3" name="Subtitle 2"/>
          <p:cNvSpPr>
            <a:spLocks noGrp="1"/>
          </p:cNvSpPr>
          <p:nvPr>
            <p:ph type="subTitle" idx="1"/>
          </p:nvPr>
        </p:nvSpPr>
        <p:spPr/>
        <p:txBody>
          <a:bodyPr/>
          <a:lstStyle/>
          <a:p>
            <a:r>
              <a:rPr lang="en-US" dirty="0"/>
              <a:t>Dr. Nilesh Patil</a:t>
            </a:r>
          </a:p>
          <a:p>
            <a:r>
              <a:rPr lang="en-US" dirty="0"/>
              <a:t>DJSCE</a:t>
            </a:r>
            <a:endParaRPr lang="en-IN" dirty="0"/>
          </a:p>
        </p:txBody>
      </p:sp>
    </p:spTree>
    <p:extLst>
      <p:ext uri="{BB962C8B-B14F-4D97-AF65-F5344CB8AC3E}">
        <p14:creationId xmlns:p14="http://schemas.microsoft.com/office/powerpoint/2010/main" val="3646686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Problems with </a:t>
            </a:r>
            <a:r>
              <a:rPr lang="en-IN" dirty="0" err="1"/>
              <a:t>Classfull</a:t>
            </a:r>
            <a:r>
              <a:rPr lang="en-IN" dirty="0"/>
              <a:t> Addressing</a:t>
            </a:r>
          </a:p>
        </p:txBody>
      </p:sp>
      <p:sp>
        <p:nvSpPr>
          <p:cNvPr id="3" name="Content Placeholder 2"/>
          <p:cNvSpPr>
            <a:spLocks noGrp="1"/>
          </p:cNvSpPr>
          <p:nvPr>
            <p:ph idx="1"/>
          </p:nvPr>
        </p:nvSpPr>
        <p:spPr/>
        <p:txBody>
          <a:bodyPr/>
          <a:lstStyle/>
          <a:p>
            <a:r>
              <a:rPr lang="en-US" dirty="0"/>
              <a:t>The problem with this Classfull addressing method is that millions of class A address are wasted, many of the class B address are wasted, whereas, number of addresses available in class C is so small that it cannot cater the needs of organizations. </a:t>
            </a:r>
          </a:p>
          <a:p>
            <a:r>
              <a:rPr lang="en-US" dirty="0"/>
              <a:t>Class D addresses are used for multicast routing and are therefore available as a single block only. </a:t>
            </a:r>
          </a:p>
          <a:p>
            <a:r>
              <a:rPr lang="en-US" dirty="0"/>
              <a:t>Class E addresses are reserved. </a:t>
            </a:r>
          </a:p>
          <a:p>
            <a:r>
              <a:rPr lang="en-US" dirty="0"/>
              <a:t>Since there are these problems, Classfull networking was replaced by Classless Inter-Domain Routing (CIDR) in 1993. </a:t>
            </a:r>
            <a:endParaRPr lang="en-IN" dirty="0"/>
          </a:p>
        </p:txBody>
      </p:sp>
    </p:spTree>
    <p:extLst>
      <p:ext uri="{BB962C8B-B14F-4D97-AF65-F5344CB8AC3E}">
        <p14:creationId xmlns:p14="http://schemas.microsoft.com/office/powerpoint/2010/main" val="2162653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class of the following IP address.</a:t>
            </a:r>
            <a:endParaRPr lang="en-IN" dirty="0"/>
          </a:p>
        </p:txBody>
      </p:sp>
      <p:pic>
        <p:nvPicPr>
          <p:cNvPr id="4" name="Content Placeholder 3"/>
          <p:cNvPicPr>
            <a:picLocks noGrp="1" noChangeAspect="1"/>
          </p:cNvPicPr>
          <p:nvPr>
            <p:ph idx="1"/>
          </p:nvPr>
        </p:nvPicPr>
        <p:blipFill>
          <a:blip r:embed="rId2"/>
          <a:stretch>
            <a:fillRect/>
          </a:stretch>
        </p:blipFill>
        <p:spPr>
          <a:xfrm>
            <a:off x="2218592" y="2431500"/>
            <a:ext cx="2414953" cy="1190931"/>
          </a:xfrm>
          <a:prstGeom prst="rect">
            <a:avLst/>
          </a:prstGeom>
        </p:spPr>
      </p:pic>
    </p:spTree>
    <p:extLst>
      <p:ext uri="{BB962C8B-B14F-4D97-AF65-F5344CB8AC3E}">
        <p14:creationId xmlns:p14="http://schemas.microsoft.com/office/powerpoint/2010/main" val="1285099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class of the following IP address.</a:t>
            </a:r>
            <a:endParaRPr lang="en-IN" dirty="0"/>
          </a:p>
        </p:txBody>
      </p:sp>
      <p:pic>
        <p:nvPicPr>
          <p:cNvPr id="5" name="Picture 4"/>
          <p:cNvPicPr>
            <a:picLocks noChangeAspect="1"/>
          </p:cNvPicPr>
          <p:nvPr/>
        </p:nvPicPr>
        <p:blipFill>
          <a:blip r:embed="rId2"/>
          <a:stretch>
            <a:fillRect/>
          </a:stretch>
        </p:blipFill>
        <p:spPr>
          <a:xfrm>
            <a:off x="5598135" y="2400301"/>
            <a:ext cx="3334850" cy="1222130"/>
          </a:xfrm>
          <a:prstGeom prst="rect">
            <a:avLst/>
          </a:prstGeom>
        </p:spPr>
      </p:pic>
      <p:sp>
        <p:nvSpPr>
          <p:cNvPr id="7" name="Content Placeholder 6"/>
          <p:cNvSpPr txBox="1">
            <a:spLocks noGrp="1"/>
          </p:cNvSpPr>
          <p:nvPr>
            <p:ph idx="1"/>
          </p:nvPr>
        </p:nvSpPr>
        <p:spPr>
          <a:xfrm>
            <a:off x="934915" y="1690688"/>
            <a:ext cx="10515600" cy="4351338"/>
          </a:xfrm>
          <a:prstGeom prst="rect">
            <a:avLst/>
          </a:prstGeom>
          <a:noFill/>
        </p:spPr>
        <p:txBody>
          <a:bodyPr wrap="square" rtlCol="0">
            <a:spAutoFit/>
          </a:bodyPr>
          <a:lstStyle/>
          <a:p>
            <a:r>
              <a:rPr lang="en-US" dirty="0"/>
              <a:t>Solution:</a:t>
            </a:r>
            <a:endParaRPr lang="en-IN" dirty="0"/>
          </a:p>
        </p:txBody>
      </p:sp>
    </p:spTree>
    <p:extLst>
      <p:ext uri="{BB962C8B-B14F-4D97-AF65-F5344CB8AC3E}">
        <p14:creationId xmlns:p14="http://schemas.microsoft.com/office/powerpoint/2010/main" val="1310480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a:t>
            </a:r>
            <a:r>
              <a:rPr lang="en-US" dirty="0" err="1"/>
              <a:t>netid</a:t>
            </a:r>
            <a:r>
              <a:rPr lang="en-US" dirty="0"/>
              <a:t> and </a:t>
            </a:r>
            <a:r>
              <a:rPr lang="en-US" dirty="0" err="1"/>
              <a:t>hostid</a:t>
            </a:r>
            <a:r>
              <a:rPr lang="en-US" dirty="0"/>
              <a:t> for the following.</a:t>
            </a:r>
            <a:endParaRPr lang="en-IN" dirty="0"/>
          </a:p>
        </p:txBody>
      </p:sp>
      <p:pic>
        <p:nvPicPr>
          <p:cNvPr id="4" name="Content Placeholder 3"/>
          <p:cNvPicPr>
            <a:picLocks noGrp="1" noChangeAspect="1"/>
          </p:cNvPicPr>
          <p:nvPr>
            <p:ph idx="1"/>
          </p:nvPr>
        </p:nvPicPr>
        <p:blipFill>
          <a:blip r:embed="rId2"/>
          <a:stretch>
            <a:fillRect/>
          </a:stretch>
        </p:blipFill>
        <p:spPr>
          <a:xfrm>
            <a:off x="3078407" y="2292289"/>
            <a:ext cx="2539878" cy="1787342"/>
          </a:xfrm>
          <a:prstGeom prst="rect">
            <a:avLst/>
          </a:prstGeom>
        </p:spPr>
      </p:pic>
    </p:spTree>
    <p:extLst>
      <p:ext uri="{BB962C8B-B14F-4D97-AF65-F5344CB8AC3E}">
        <p14:creationId xmlns:p14="http://schemas.microsoft.com/office/powerpoint/2010/main" val="454829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the </a:t>
            </a:r>
            <a:r>
              <a:rPr lang="en-US" dirty="0" err="1"/>
              <a:t>netid</a:t>
            </a:r>
            <a:r>
              <a:rPr lang="en-US" dirty="0"/>
              <a:t> and </a:t>
            </a:r>
            <a:r>
              <a:rPr lang="en-US" dirty="0" err="1"/>
              <a:t>hostid</a:t>
            </a:r>
            <a:r>
              <a:rPr lang="en-US" dirty="0"/>
              <a:t> for the following.</a:t>
            </a:r>
            <a:endParaRPr lang="en-IN" dirty="0"/>
          </a:p>
        </p:txBody>
      </p:sp>
      <p:sp>
        <p:nvSpPr>
          <p:cNvPr id="3" name="Rectangle 2"/>
          <p:cNvSpPr/>
          <p:nvPr/>
        </p:nvSpPr>
        <p:spPr>
          <a:xfrm>
            <a:off x="838200" y="1806822"/>
            <a:ext cx="1023037" cy="369332"/>
          </a:xfrm>
          <a:prstGeom prst="rect">
            <a:avLst/>
          </a:prstGeom>
        </p:spPr>
        <p:txBody>
          <a:bodyPr wrap="none">
            <a:spAutoFit/>
          </a:bodyPr>
          <a:lstStyle/>
          <a:p>
            <a:r>
              <a:rPr lang="en-US" dirty="0"/>
              <a:t>Solution:</a:t>
            </a:r>
            <a:endParaRPr lang="en-IN" dirty="0"/>
          </a:p>
        </p:txBody>
      </p:sp>
      <p:pic>
        <p:nvPicPr>
          <p:cNvPr id="6" name="Picture 5"/>
          <p:cNvPicPr>
            <a:picLocks noChangeAspect="1"/>
          </p:cNvPicPr>
          <p:nvPr/>
        </p:nvPicPr>
        <p:blipFill>
          <a:blip r:embed="rId2"/>
          <a:stretch>
            <a:fillRect/>
          </a:stretch>
        </p:blipFill>
        <p:spPr>
          <a:xfrm>
            <a:off x="1565031" y="2631099"/>
            <a:ext cx="5791200" cy="1314450"/>
          </a:xfrm>
          <a:prstGeom prst="rect">
            <a:avLst/>
          </a:prstGeom>
        </p:spPr>
      </p:pic>
    </p:spTree>
    <p:extLst>
      <p:ext uri="{BB962C8B-B14F-4D97-AF65-F5344CB8AC3E}">
        <p14:creationId xmlns:p14="http://schemas.microsoft.com/office/powerpoint/2010/main" val="299086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BC7C6-31DC-D1FB-0AF3-99B87B54F886}"/>
              </a:ext>
            </a:extLst>
          </p:cNvPr>
          <p:cNvSpPr>
            <a:spLocks noGrp="1"/>
          </p:cNvSpPr>
          <p:nvPr>
            <p:ph type="title"/>
          </p:nvPr>
        </p:nvSpPr>
        <p:spPr/>
        <p:txBody>
          <a:bodyPr/>
          <a:lstStyle/>
          <a:p>
            <a:r>
              <a:rPr lang="en-US" sz="1800" b="1" dirty="0">
                <a:solidFill>
                  <a:srgbClr val="000000"/>
                </a:solidFill>
                <a:effectLst/>
                <a:latin typeface="Segoe UI" panose="020B0502040204020203" pitchFamily="34" charset="0"/>
                <a:ea typeface="Times New Roman" panose="02020603050405020304" pitchFamily="18" charset="0"/>
              </a:rPr>
              <a:t>Extracting Information in a Block of Classful IP Address</a:t>
            </a:r>
            <a:endParaRPr lang="en-IN" dirty="0"/>
          </a:p>
        </p:txBody>
      </p:sp>
      <p:sp>
        <p:nvSpPr>
          <p:cNvPr id="3" name="Content Placeholder 2">
            <a:extLst>
              <a:ext uri="{FF2B5EF4-FFF2-40B4-BE49-F238E27FC236}">
                <a16:creationId xmlns:a16="http://schemas.microsoft.com/office/drawing/2014/main" id="{10AB8A6D-C0F4-0ECD-A460-28AA934328C8}"/>
              </a:ext>
            </a:extLst>
          </p:cNvPr>
          <p:cNvSpPr>
            <a:spLocks noGrp="1"/>
          </p:cNvSpPr>
          <p:nvPr>
            <p:ph idx="1"/>
          </p:nvPr>
        </p:nvSpPr>
        <p:spPr/>
        <p:txBody>
          <a:bodyPr/>
          <a:lstStyle/>
          <a:p>
            <a:pPr marL="342900" lvl="0" indent="-342900" algn="just">
              <a:lnSpc>
                <a:spcPts val="1500"/>
              </a:lnSpc>
              <a:spcBef>
                <a:spcPts val="200"/>
              </a:spcBef>
              <a:spcAft>
                <a:spcPts val="200"/>
              </a:spcAft>
              <a:buFont typeface="Symbol" panose="05050102010706020507" pitchFamily="18" charset="2"/>
              <a:buChar char=""/>
              <a:tabLst>
                <a:tab pos="217170" algn="l"/>
                <a:tab pos="451485" algn="l"/>
                <a:tab pos="6867525" algn="r"/>
              </a:tabLst>
            </a:pPr>
            <a:r>
              <a:rPr lang="en-US" sz="18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A block is a range of IP address. </a:t>
            </a:r>
          </a:p>
          <a:p>
            <a:pPr marL="0" lvl="0" indent="0" algn="just">
              <a:lnSpc>
                <a:spcPts val="1500"/>
              </a:lnSpc>
              <a:spcBef>
                <a:spcPts val="200"/>
              </a:spcBef>
              <a:spcAft>
                <a:spcPts val="200"/>
              </a:spcAft>
              <a:buNone/>
              <a:tabLst>
                <a:tab pos="217170" algn="l"/>
                <a:tab pos="451485" algn="l"/>
                <a:tab pos="6867525" algn="r"/>
              </a:tabLst>
            </a:pPr>
            <a:endParaRPr lang="en-IN" sz="1800" dirty="0">
              <a:effectLst/>
              <a:latin typeface="Segoe UI" panose="020B0502040204020203" pitchFamily="34" charset="0"/>
              <a:ea typeface="Calibri" panose="020F0502020204030204" pitchFamily="34" charset="0"/>
              <a:cs typeface="Mangal" panose="02040503050203030202" pitchFamily="18" charset="0"/>
            </a:endParaRPr>
          </a:p>
          <a:p>
            <a:pPr marL="342900" lvl="0" indent="-342900" algn="just">
              <a:lnSpc>
                <a:spcPts val="1500"/>
              </a:lnSpc>
              <a:spcBef>
                <a:spcPts val="200"/>
              </a:spcBef>
              <a:spcAft>
                <a:spcPts val="200"/>
              </a:spcAft>
              <a:buFont typeface="Symbol" panose="05050102010706020507" pitchFamily="18" charset="2"/>
              <a:buChar char=""/>
              <a:tabLst>
                <a:tab pos="217170" algn="l"/>
                <a:tab pos="451485" algn="l"/>
                <a:tab pos="6867525" algn="r"/>
              </a:tabLst>
            </a:pPr>
            <a:r>
              <a:rPr lang="en-US" sz="18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Given any address in the block, we normally like to know the number of addresses, the first address, and the last address about the block.</a:t>
            </a:r>
          </a:p>
          <a:p>
            <a:pPr marL="0" lvl="0" indent="0" algn="just">
              <a:lnSpc>
                <a:spcPts val="1500"/>
              </a:lnSpc>
              <a:spcBef>
                <a:spcPts val="200"/>
              </a:spcBef>
              <a:spcAft>
                <a:spcPts val="200"/>
              </a:spcAft>
              <a:buNone/>
              <a:tabLst>
                <a:tab pos="217170" algn="l"/>
                <a:tab pos="451485" algn="l"/>
                <a:tab pos="6867525" algn="r"/>
              </a:tabLst>
            </a:pPr>
            <a:endParaRPr lang="en-IN" sz="1800" dirty="0">
              <a:effectLst/>
              <a:latin typeface="Segoe UI" panose="020B0502040204020203" pitchFamily="34" charset="0"/>
              <a:ea typeface="Calibri" panose="020F0502020204030204" pitchFamily="34" charset="0"/>
              <a:cs typeface="Mangal" panose="02040503050203030202" pitchFamily="18" charset="0"/>
            </a:endParaRPr>
          </a:p>
          <a:p>
            <a:pPr marL="342900" lvl="0" indent="-342900" algn="just">
              <a:lnSpc>
                <a:spcPts val="1500"/>
              </a:lnSpc>
              <a:spcBef>
                <a:spcPts val="200"/>
              </a:spcBef>
              <a:spcAft>
                <a:spcPts val="200"/>
              </a:spcAft>
              <a:buFont typeface="Symbol" panose="05050102010706020507" pitchFamily="18" charset="2"/>
              <a:buChar char=""/>
              <a:tabLst>
                <a:tab pos="217170" algn="l"/>
                <a:tab pos="451485" algn="l"/>
                <a:tab pos="6867525" algn="r"/>
              </a:tabLst>
            </a:pPr>
            <a:r>
              <a:rPr lang="en-US" sz="18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Before extracting this information, we need to know the class of the IP address.</a:t>
            </a:r>
          </a:p>
          <a:p>
            <a:pPr marL="0" lvl="0" indent="0" algn="just">
              <a:lnSpc>
                <a:spcPts val="1500"/>
              </a:lnSpc>
              <a:spcBef>
                <a:spcPts val="200"/>
              </a:spcBef>
              <a:spcAft>
                <a:spcPts val="200"/>
              </a:spcAft>
              <a:buNone/>
              <a:tabLst>
                <a:tab pos="217170" algn="l"/>
                <a:tab pos="451485" algn="l"/>
                <a:tab pos="6867525" algn="r"/>
              </a:tabLst>
            </a:pPr>
            <a:endParaRPr lang="en-IN" sz="1800" dirty="0">
              <a:effectLst/>
              <a:latin typeface="Segoe UI" panose="020B0502040204020203" pitchFamily="34" charset="0"/>
              <a:ea typeface="Calibri" panose="020F0502020204030204" pitchFamily="34" charset="0"/>
              <a:cs typeface="Mangal" panose="02040503050203030202" pitchFamily="18" charset="0"/>
            </a:endParaRPr>
          </a:p>
          <a:p>
            <a:pPr marL="342900" lvl="0" indent="-342900" algn="just">
              <a:lnSpc>
                <a:spcPts val="1500"/>
              </a:lnSpc>
              <a:spcBef>
                <a:spcPts val="200"/>
              </a:spcBef>
              <a:spcAft>
                <a:spcPts val="200"/>
              </a:spcAft>
              <a:buFont typeface="Symbol" panose="05050102010706020507" pitchFamily="18" charset="2"/>
              <a:buChar char=""/>
              <a:tabLst>
                <a:tab pos="217170" algn="l"/>
                <a:tab pos="451485" algn="l"/>
                <a:tab pos="6867525" algn="r"/>
              </a:tabLst>
            </a:pPr>
            <a:r>
              <a:rPr lang="en-US" sz="18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Once the class of the block is found, we know the value of ‘n’, the length of </a:t>
            </a:r>
            <a:r>
              <a:rPr lang="en-US" sz="1800" dirty="0" err="1">
                <a:solidFill>
                  <a:srgbClr val="000000"/>
                </a:solidFill>
                <a:effectLst/>
                <a:latin typeface="Segoe UI" panose="020B0502040204020203" pitchFamily="34" charset="0"/>
                <a:ea typeface="Calibri" panose="020F0502020204030204" pitchFamily="34" charset="0"/>
                <a:cs typeface="Segoe UI" panose="020B0502040204020203" pitchFamily="34" charset="0"/>
              </a:rPr>
              <a:t>netid</a:t>
            </a:r>
            <a:r>
              <a:rPr lang="en-US" sz="18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 in bits.</a:t>
            </a:r>
          </a:p>
          <a:p>
            <a:pPr marL="0" lvl="0" indent="0" algn="just">
              <a:lnSpc>
                <a:spcPts val="1500"/>
              </a:lnSpc>
              <a:spcBef>
                <a:spcPts val="200"/>
              </a:spcBef>
              <a:spcAft>
                <a:spcPts val="200"/>
              </a:spcAft>
              <a:buNone/>
              <a:tabLst>
                <a:tab pos="217170" algn="l"/>
                <a:tab pos="451485" algn="l"/>
                <a:tab pos="6867525" algn="r"/>
              </a:tabLst>
            </a:pPr>
            <a:endParaRPr lang="en-IN" sz="1800" dirty="0">
              <a:effectLst/>
              <a:latin typeface="Segoe UI" panose="020B0502040204020203" pitchFamily="34" charset="0"/>
              <a:ea typeface="Calibri" panose="020F0502020204030204" pitchFamily="34" charset="0"/>
              <a:cs typeface="Mangal" panose="02040503050203030202" pitchFamily="18" charset="0"/>
            </a:endParaRPr>
          </a:p>
          <a:p>
            <a:pPr marL="342900" lvl="0" indent="-342900" algn="just">
              <a:lnSpc>
                <a:spcPts val="1500"/>
              </a:lnSpc>
              <a:spcBef>
                <a:spcPts val="200"/>
              </a:spcBef>
              <a:spcAft>
                <a:spcPts val="200"/>
              </a:spcAft>
              <a:buFont typeface="Symbol" panose="05050102010706020507" pitchFamily="18" charset="2"/>
              <a:buChar char=""/>
              <a:tabLst>
                <a:tab pos="217170" algn="l"/>
                <a:tab pos="451485" algn="l"/>
                <a:tab pos="6867525" algn="r"/>
              </a:tabLst>
            </a:pPr>
            <a:r>
              <a:rPr lang="en-US" sz="18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The number of addresses N in the block can be found using N = 2</a:t>
            </a:r>
            <a:r>
              <a:rPr lang="en-US" sz="1800" baseline="300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32−n</a:t>
            </a:r>
            <a:r>
              <a:rPr lang="en-US" sz="1800" dirty="0">
                <a:effectLst/>
                <a:latin typeface="Segoe UI" panose="020B0502040204020203" pitchFamily="34" charset="0"/>
                <a:ea typeface="Calibri" panose="020F0502020204030204" pitchFamily="34" charset="0"/>
                <a:cs typeface="Mangal" panose="02040503050203030202" pitchFamily="18" charset="0"/>
              </a:rPr>
              <a:t>.</a:t>
            </a:r>
          </a:p>
          <a:p>
            <a:pPr marL="0" lvl="0" indent="0" algn="just">
              <a:lnSpc>
                <a:spcPts val="1500"/>
              </a:lnSpc>
              <a:spcBef>
                <a:spcPts val="200"/>
              </a:spcBef>
              <a:spcAft>
                <a:spcPts val="200"/>
              </a:spcAft>
              <a:buNone/>
              <a:tabLst>
                <a:tab pos="217170" algn="l"/>
                <a:tab pos="451485" algn="l"/>
                <a:tab pos="6867525" algn="r"/>
              </a:tabLst>
            </a:pPr>
            <a:endParaRPr lang="en-IN" sz="1800" dirty="0">
              <a:effectLst/>
              <a:latin typeface="Segoe UI" panose="020B0502040204020203" pitchFamily="34" charset="0"/>
              <a:ea typeface="Calibri" panose="020F0502020204030204" pitchFamily="34" charset="0"/>
              <a:cs typeface="Mangal" panose="02040503050203030202" pitchFamily="18" charset="0"/>
            </a:endParaRPr>
          </a:p>
          <a:p>
            <a:pPr marL="342900" lvl="0" indent="-342900" algn="just">
              <a:lnSpc>
                <a:spcPts val="1500"/>
              </a:lnSpc>
              <a:spcBef>
                <a:spcPts val="200"/>
              </a:spcBef>
              <a:spcAft>
                <a:spcPts val="200"/>
              </a:spcAft>
              <a:buFont typeface="Symbol" panose="05050102010706020507" pitchFamily="18" charset="2"/>
              <a:buChar char=""/>
              <a:tabLst>
                <a:tab pos="217170" algn="l"/>
                <a:tab pos="451485" algn="l"/>
                <a:tab pos="6867525" algn="r"/>
              </a:tabLst>
            </a:pPr>
            <a:r>
              <a:rPr lang="en-US" sz="18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To find the first address, we keep the ‘n’ leftmost bits and set the (32 – n) rightmost bits all to 0s.</a:t>
            </a:r>
          </a:p>
          <a:p>
            <a:pPr marL="0" lvl="0" indent="0" algn="just">
              <a:lnSpc>
                <a:spcPts val="1500"/>
              </a:lnSpc>
              <a:spcBef>
                <a:spcPts val="200"/>
              </a:spcBef>
              <a:spcAft>
                <a:spcPts val="200"/>
              </a:spcAft>
              <a:buNone/>
              <a:tabLst>
                <a:tab pos="217170" algn="l"/>
                <a:tab pos="451485" algn="l"/>
                <a:tab pos="6867525" algn="r"/>
              </a:tabLst>
            </a:pPr>
            <a:endParaRPr lang="en-IN" sz="1800" dirty="0">
              <a:effectLst/>
              <a:latin typeface="Segoe UI" panose="020B0502040204020203" pitchFamily="34" charset="0"/>
              <a:ea typeface="Calibri" panose="020F0502020204030204" pitchFamily="34" charset="0"/>
              <a:cs typeface="Mangal" panose="02040503050203030202" pitchFamily="18" charset="0"/>
            </a:endParaRPr>
          </a:p>
          <a:p>
            <a:pPr marL="342900" lvl="0" indent="-342900" algn="just">
              <a:lnSpc>
                <a:spcPts val="1500"/>
              </a:lnSpc>
              <a:spcBef>
                <a:spcPts val="200"/>
              </a:spcBef>
              <a:spcAft>
                <a:spcPts val="200"/>
              </a:spcAft>
              <a:buFont typeface="Symbol" panose="05050102010706020507" pitchFamily="18" charset="2"/>
              <a:buChar char=""/>
              <a:tabLst>
                <a:tab pos="217170" algn="l"/>
                <a:tab pos="451485" algn="l"/>
                <a:tab pos="6867525" algn="r"/>
              </a:tabLst>
            </a:pPr>
            <a:r>
              <a:rPr lang="en-US" sz="1800" dirty="0">
                <a:solidFill>
                  <a:srgbClr val="000000"/>
                </a:solidFill>
                <a:effectLst/>
                <a:latin typeface="Segoe UI" panose="020B0502040204020203" pitchFamily="34" charset="0"/>
                <a:ea typeface="Calibri" panose="020F0502020204030204" pitchFamily="34" charset="0"/>
                <a:cs typeface="Segoe UI" panose="020B0502040204020203" pitchFamily="34" charset="0"/>
              </a:rPr>
              <a:t>To find the last address, we keep the ‘n’ leftmost bits and set the (32 – n) rightmost bits all to 1s.</a:t>
            </a:r>
            <a:endParaRPr lang="en-IN" sz="1800" dirty="0">
              <a:effectLst/>
              <a:latin typeface="Segoe UI" panose="020B0502040204020203"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75101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14FA4-EAC1-4E57-BDF2-B90D8506080B}"/>
              </a:ext>
            </a:extLst>
          </p:cNvPr>
          <p:cNvSpPr>
            <a:spLocks noGrp="1"/>
          </p:cNvSpPr>
          <p:nvPr>
            <p:ph type="title"/>
          </p:nvPr>
        </p:nvSpPr>
        <p:spPr>
          <a:xfrm>
            <a:off x="838200" y="365125"/>
            <a:ext cx="10515600" cy="989541"/>
          </a:xfrm>
        </p:spPr>
        <p:txBody>
          <a:bodyPr>
            <a:normAutofit fontScale="90000"/>
          </a:bodyPr>
          <a:lstStyle/>
          <a:p>
            <a:r>
              <a:rPr lang="en-US" sz="1800" b="1" dirty="0">
                <a:solidFill>
                  <a:srgbClr val="000000"/>
                </a:solidFill>
                <a:effectLst/>
                <a:latin typeface="Segoe UI" panose="020B0502040204020203" pitchFamily="34" charset="0"/>
                <a:ea typeface="Times New Roman" panose="02020603050405020304" pitchFamily="18" charset="0"/>
              </a:rPr>
              <a:t>Q. An address in the block is given as 73.25.16.27. Find the number of addresses in the block, the first address, and the last address.</a:t>
            </a:r>
            <a:br>
              <a:rPr lang="en-IN" sz="1800" b="1" dirty="0">
                <a:effectLst/>
                <a:latin typeface="Segoe UI" panose="020B0502040204020203" pitchFamily="34" charset="0"/>
                <a:ea typeface="Times New Roman" panose="02020603050405020304" pitchFamily="18" charset="0"/>
              </a:rPr>
            </a:br>
            <a:endParaRPr lang="en-IN" b="1" dirty="0"/>
          </a:p>
        </p:txBody>
      </p:sp>
      <p:sp>
        <p:nvSpPr>
          <p:cNvPr id="9" name="TextBox 8">
            <a:extLst>
              <a:ext uri="{FF2B5EF4-FFF2-40B4-BE49-F238E27FC236}">
                <a16:creationId xmlns:a16="http://schemas.microsoft.com/office/drawing/2014/main" id="{2A294F40-C1C5-BD39-C4BD-A5ED393B7714}"/>
              </a:ext>
            </a:extLst>
          </p:cNvPr>
          <p:cNvSpPr txBox="1"/>
          <p:nvPr/>
        </p:nvSpPr>
        <p:spPr>
          <a:xfrm>
            <a:off x="316088" y="1215655"/>
            <a:ext cx="11432216" cy="2815194"/>
          </a:xfrm>
          <a:prstGeom prst="rect">
            <a:avLst/>
          </a:prstGeom>
          <a:noFill/>
        </p:spPr>
        <p:txBody>
          <a:bodyPr wrap="square">
            <a:spAutoFit/>
          </a:bodyPr>
          <a:lstStyle/>
          <a:p>
            <a:pPr algn="just">
              <a:lnSpc>
                <a:spcPts val="1500"/>
              </a:lnSpc>
              <a:spcBef>
                <a:spcPts val="200"/>
              </a:spcBef>
              <a:spcAft>
                <a:spcPts val="200"/>
              </a:spcAft>
              <a:tabLst>
                <a:tab pos="217170" algn="l"/>
                <a:tab pos="451485" algn="l"/>
                <a:tab pos="6867525" algn="r"/>
              </a:tabLst>
            </a:pPr>
            <a:r>
              <a:rPr lang="en-US" sz="1800" b="1" dirty="0">
                <a:effectLst/>
                <a:latin typeface="Segoe UI" panose="020B0502040204020203" pitchFamily="34" charset="0"/>
                <a:ea typeface="Times New Roman" panose="02020603050405020304" pitchFamily="18" charset="0"/>
              </a:rPr>
              <a:t>Solution: </a:t>
            </a: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73 is between 0 and 127, the class of IP address is A. The value of n for class A is 8. </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number of addresses N in the block can be found using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ctr">
              <a:lnSpc>
                <a:spcPts val="1500"/>
              </a:lnSpc>
              <a:spcBef>
                <a:spcPts val="200"/>
              </a:spcBef>
              <a:spcAft>
                <a:spcPts val="200"/>
              </a:spcAft>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 = 2</a:t>
            </a:r>
            <a:r>
              <a:rPr lang="en-US"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32−n</a:t>
            </a:r>
            <a:r>
              <a:rPr lang="en-US" dirty="0">
                <a:effectLst/>
                <a:latin typeface="Times New Roman" panose="02020603050405020304" pitchFamily="18" charset="0"/>
                <a:ea typeface="Calibri" panose="020F0502020204030204" pitchFamily="34" charset="0"/>
                <a:cs typeface="Times New Roman" panose="02020603050405020304" pitchFamily="18" charset="0"/>
              </a:rPr>
              <a:t> = 2</a:t>
            </a:r>
            <a:r>
              <a:rPr lang="en-US" baseline="30000" dirty="0">
                <a:effectLst/>
                <a:latin typeface="Times New Roman" panose="02020603050405020304" pitchFamily="18" charset="0"/>
                <a:ea typeface="Calibri" panose="020F0502020204030204" pitchFamily="34" charset="0"/>
                <a:cs typeface="Times New Roman" panose="02020603050405020304" pitchFamily="18" charset="0"/>
              </a:rPr>
              <a:t>32−8</a:t>
            </a:r>
            <a:r>
              <a:rPr lang="en-US" dirty="0">
                <a:effectLst/>
                <a:latin typeface="Times New Roman" panose="02020603050405020304" pitchFamily="18" charset="0"/>
                <a:ea typeface="Calibri" panose="020F0502020204030204" pitchFamily="34" charset="0"/>
                <a:cs typeface="Times New Roman" panose="02020603050405020304" pitchFamily="18" charset="0"/>
              </a:rPr>
              <a:t> = 2</a:t>
            </a:r>
            <a:r>
              <a:rPr lang="en-US" baseline="30000" dirty="0">
                <a:effectLst/>
                <a:latin typeface="Times New Roman" panose="02020603050405020304" pitchFamily="18" charset="0"/>
                <a:ea typeface="Calibri" panose="020F0502020204030204" pitchFamily="34" charset="0"/>
                <a:cs typeface="Times New Roman" panose="02020603050405020304" pitchFamily="18" charset="0"/>
              </a:rPr>
              <a:t>24</a:t>
            </a:r>
            <a:r>
              <a:rPr lang="en-US" dirty="0">
                <a:effectLst/>
                <a:latin typeface="Times New Roman" panose="02020603050405020304" pitchFamily="18" charset="0"/>
                <a:ea typeface="Calibri" panose="020F0502020204030204" pitchFamily="34" charset="0"/>
                <a:cs typeface="Times New Roman" panose="02020603050405020304" pitchFamily="18" charset="0"/>
              </a:rPr>
              <a:t> = 16,777,216</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find the first address, we keep the n = 8 leftmost bits and set the (32 – 8) = 24 rightmost bits all to 0s. Hence, the first address is </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73.0.0.0</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is also called the network address and is not assigned to any host. It is used to define the network.</a:t>
            </a: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find the last address, we keep the n = 8 leftmost bits and set the (32 – n) = 24 rightmost bits all to 1s. Hence, the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 address is </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73.255.255.255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which is normally used for special purpose.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shows a possible configuration of the network that uses this block.</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1500"/>
              </a:lnSpc>
              <a:spcBef>
                <a:spcPts val="200"/>
              </a:spcBef>
              <a:spcAft>
                <a:spcPts val="200"/>
              </a:spcAft>
              <a:tabLst>
                <a:tab pos="217170" algn="l"/>
                <a:tab pos="451485" algn="l"/>
                <a:tab pos="6867525" algn="r"/>
              </a:tabLst>
            </a:pPr>
            <a:endParaRPr lang="en-IN" sz="1800" dirty="0">
              <a:effectLst/>
              <a:latin typeface="Segoe UI" panose="020B0502040204020203" pitchFamily="34" charset="0"/>
              <a:ea typeface="Times New Roman" panose="02020603050405020304" pitchFamily="18" charset="0"/>
            </a:endParaRPr>
          </a:p>
        </p:txBody>
      </p:sp>
      <p:pic>
        <p:nvPicPr>
          <p:cNvPr id="12" name="Picture 11">
            <a:extLst>
              <a:ext uri="{FF2B5EF4-FFF2-40B4-BE49-F238E27FC236}">
                <a16:creationId xmlns:a16="http://schemas.microsoft.com/office/drawing/2014/main" id="{6B0E5CBB-AD14-2AFB-FD71-B71154FB5A0C}"/>
              </a:ext>
            </a:extLst>
          </p:cNvPr>
          <p:cNvPicPr>
            <a:picLocks noChangeAspect="1"/>
          </p:cNvPicPr>
          <p:nvPr/>
        </p:nvPicPr>
        <p:blipFill>
          <a:blip r:embed="rId2"/>
          <a:stretch>
            <a:fillRect/>
          </a:stretch>
        </p:blipFill>
        <p:spPr>
          <a:xfrm>
            <a:off x="1444223" y="3773727"/>
            <a:ext cx="8629650" cy="3007555"/>
          </a:xfrm>
          <a:prstGeom prst="rect">
            <a:avLst/>
          </a:prstGeom>
        </p:spPr>
      </p:pic>
    </p:spTree>
    <p:extLst>
      <p:ext uri="{BB962C8B-B14F-4D97-AF65-F5344CB8AC3E}">
        <p14:creationId xmlns:p14="http://schemas.microsoft.com/office/powerpoint/2010/main" val="767934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D70E-B5B2-CFF0-0EDD-FA79E82C29CE}"/>
              </a:ext>
            </a:extLst>
          </p:cNvPr>
          <p:cNvSpPr>
            <a:spLocks noGrp="1"/>
          </p:cNvSpPr>
          <p:nvPr>
            <p:ph type="title"/>
          </p:nvPr>
        </p:nvSpPr>
        <p:spPr>
          <a:xfrm>
            <a:off x="747889" y="29640"/>
            <a:ext cx="10515600" cy="1325563"/>
          </a:xfrm>
        </p:spPr>
        <p:txBody>
          <a:bodyPr>
            <a:normAutofit/>
          </a:bodyPr>
          <a:lstStyle/>
          <a:p>
            <a:pPr algn="just"/>
            <a:r>
              <a:rPr lang="en-US" sz="2400" b="1" dirty="0"/>
              <a:t>Q. An address in a block is given as 180.8.17.9. Find the number of addresses in the block, the first address, and the last address. </a:t>
            </a:r>
            <a:endParaRPr lang="en-IN" sz="2400" b="1" dirty="0"/>
          </a:p>
        </p:txBody>
      </p:sp>
      <p:sp>
        <p:nvSpPr>
          <p:cNvPr id="4" name="TextBox 3">
            <a:extLst>
              <a:ext uri="{FF2B5EF4-FFF2-40B4-BE49-F238E27FC236}">
                <a16:creationId xmlns:a16="http://schemas.microsoft.com/office/drawing/2014/main" id="{705CB28D-7578-9311-6AEC-6FC36FC61591}"/>
              </a:ext>
            </a:extLst>
          </p:cNvPr>
          <p:cNvSpPr txBox="1"/>
          <p:nvPr/>
        </p:nvSpPr>
        <p:spPr>
          <a:xfrm>
            <a:off x="379892" y="1441433"/>
            <a:ext cx="11432216" cy="2815194"/>
          </a:xfrm>
          <a:prstGeom prst="rect">
            <a:avLst/>
          </a:prstGeom>
          <a:noFill/>
        </p:spPr>
        <p:txBody>
          <a:bodyPr wrap="square">
            <a:spAutoFit/>
          </a:bodyPr>
          <a:lstStyle/>
          <a:p>
            <a:pPr algn="just">
              <a:lnSpc>
                <a:spcPts val="1500"/>
              </a:lnSpc>
              <a:spcBef>
                <a:spcPts val="200"/>
              </a:spcBef>
              <a:spcAft>
                <a:spcPts val="200"/>
              </a:spcAft>
              <a:tabLst>
                <a:tab pos="217170" algn="l"/>
                <a:tab pos="451485" algn="l"/>
                <a:tab pos="6867525" algn="r"/>
              </a:tabLst>
            </a:pPr>
            <a:r>
              <a:rPr lang="en-US" sz="1800" b="1" dirty="0">
                <a:effectLst/>
                <a:latin typeface="Segoe UI" panose="020B0502040204020203" pitchFamily="34" charset="0"/>
                <a:ea typeface="Times New Roman" panose="02020603050405020304" pitchFamily="18" charset="0"/>
              </a:rPr>
              <a:t>Solution: </a:t>
            </a: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180 is between 128 and 191, the class of IP address is B. The value of n for class B is 16. </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number of addresses N in the block can be found using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ctr">
              <a:lnSpc>
                <a:spcPts val="1500"/>
              </a:lnSpc>
              <a:spcBef>
                <a:spcPts val="200"/>
              </a:spcBef>
              <a:spcAft>
                <a:spcPts val="200"/>
              </a:spcAft>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 = 2</a:t>
            </a:r>
            <a:r>
              <a:rPr lang="en-US"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32−n</a:t>
            </a:r>
            <a:r>
              <a:rPr lang="en-US" dirty="0">
                <a:effectLst/>
                <a:latin typeface="Times New Roman" panose="02020603050405020304" pitchFamily="18" charset="0"/>
                <a:ea typeface="Calibri" panose="020F0502020204030204" pitchFamily="34" charset="0"/>
                <a:cs typeface="Times New Roman" panose="02020603050405020304" pitchFamily="18" charset="0"/>
              </a:rPr>
              <a:t> = 2</a:t>
            </a:r>
            <a:r>
              <a:rPr lang="en-US" baseline="30000" dirty="0">
                <a:effectLst/>
                <a:latin typeface="Times New Roman" panose="02020603050405020304" pitchFamily="18" charset="0"/>
                <a:ea typeface="Calibri" panose="020F0502020204030204" pitchFamily="34" charset="0"/>
                <a:cs typeface="Times New Roman" panose="02020603050405020304" pitchFamily="18" charset="0"/>
              </a:rPr>
              <a:t>32−16</a:t>
            </a:r>
            <a:r>
              <a:rPr lang="en-US" dirty="0">
                <a:effectLst/>
                <a:latin typeface="Times New Roman" panose="02020603050405020304" pitchFamily="18" charset="0"/>
                <a:ea typeface="Calibri" panose="020F0502020204030204" pitchFamily="34" charset="0"/>
                <a:cs typeface="Times New Roman" panose="02020603050405020304" pitchFamily="18" charset="0"/>
              </a:rPr>
              <a:t> = 2</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16</a:t>
            </a:r>
            <a:r>
              <a:rPr lang="en-US" dirty="0">
                <a:effectLst/>
                <a:latin typeface="Times New Roman" panose="02020603050405020304" pitchFamily="18" charset="0"/>
                <a:ea typeface="Calibri" panose="020F0502020204030204" pitchFamily="34" charset="0"/>
                <a:cs typeface="Times New Roman" panose="02020603050405020304" pitchFamily="18" charset="0"/>
              </a:rPr>
              <a:t> = 65,536</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find the first address, we keep the n = 16 leftmost bits and set the (32 – 16) = 16 rightmost bits all to 0s. Hence, the first address is </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180.8.0.0</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is also called the network address and is not assigned to any host. It is used to define the network.</a:t>
            </a: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find the last address, we keep the n = 8 leftmost bits and set the (32 – n) = 16 rightmost bits all to 1s. Hence, the last address is </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180</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.8.255.255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which is normally used for special purpose.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shows a possible configuration of the network that uses this block.</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1500"/>
              </a:lnSpc>
              <a:spcBef>
                <a:spcPts val="200"/>
              </a:spcBef>
              <a:spcAft>
                <a:spcPts val="200"/>
              </a:spcAft>
              <a:tabLst>
                <a:tab pos="217170" algn="l"/>
                <a:tab pos="451485" algn="l"/>
                <a:tab pos="6867525" algn="r"/>
              </a:tabLst>
            </a:pPr>
            <a:endParaRPr lang="en-IN" sz="1800" dirty="0">
              <a:effectLst/>
              <a:latin typeface="Segoe UI" panose="020B0502040204020203" pitchFamily="34" charset="0"/>
              <a:ea typeface="Times New Roman" panose="02020603050405020304" pitchFamily="18" charset="0"/>
            </a:endParaRPr>
          </a:p>
        </p:txBody>
      </p:sp>
      <p:pic>
        <p:nvPicPr>
          <p:cNvPr id="6" name="Picture 5">
            <a:extLst>
              <a:ext uri="{FF2B5EF4-FFF2-40B4-BE49-F238E27FC236}">
                <a16:creationId xmlns:a16="http://schemas.microsoft.com/office/drawing/2014/main" id="{38D94169-F2DD-3B17-C6EF-128B5A4FAB78}"/>
              </a:ext>
            </a:extLst>
          </p:cNvPr>
          <p:cNvPicPr>
            <a:picLocks noChangeAspect="1"/>
          </p:cNvPicPr>
          <p:nvPr/>
        </p:nvPicPr>
        <p:blipFill>
          <a:blip r:embed="rId2"/>
          <a:stretch>
            <a:fillRect/>
          </a:stretch>
        </p:blipFill>
        <p:spPr>
          <a:xfrm>
            <a:off x="1993371" y="3837510"/>
            <a:ext cx="8543925" cy="2990850"/>
          </a:xfrm>
          <a:prstGeom prst="rect">
            <a:avLst/>
          </a:prstGeom>
        </p:spPr>
      </p:pic>
    </p:spTree>
    <p:extLst>
      <p:ext uri="{BB962C8B-B14F-4D97-AF65-F5344CB8AC3E}">
        <p14:creationId xmlns:p14="http://schemas.microsoft.com/office/powerpoint/2010/main" val="2314750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DD70E-B5B2-CFF0-0EDD-FA79E82C29CE}"/>
              </a:ext>
            </a:extLst>
          </p:cNvPr>
          <p:cNvSpPr>
            <a:spLocks noGrp="1"/>
          </p:cNvSpPr>
          <p:nvPr>
            <p:ph type="title"/>
          </p:nvPr>
        </p:nvSpPr>
        <p:spPr>
          <a:xfrm>
            <a:off x="747889" y="29640"/>
            <a:ext cx="10515600" cy="1325563"/>
          </a:xfrm>
        </p:spPr>
        <p:txBody>
          <a:bodyPr>
            <a:normAutofit/>
          </a:bodyPr>
          <a:lstStyle/>
          <a:p>
            <a:pPr algn="just"/>
            <a:r>
              <a:rPr lang="en-US" sz="2400" b="1" dirty="0"/>
              <a:t>Q. An address in a block is given as 200.11.8.45. Find the number of addresses in the block, the first address, and the last address. </a:t>
            </a:r>
            <a:endParaRPr lang="en-IN" sz="2400" b="1" dirty="0"/>
          </a:p>
        </p:txBody>
      </p:sp>
      <p:sp>
        <p:nvSpPr>
          <p:cNvPr id="4" name="TextBox 3">
            <a:extLst>
              <a:ext uri="{FF2B5EF4-FFF2-40B4-BE49-F238E27FC236}">
                <a16:creationId xmlns:a16="http://schemas.microsoft.com/office/drawing/2014/main" id="{705CB28D-7578-9311-6AEC-6FC36FC61591}"/>
              </a:ext>
            </a:extLst>
          </p:cNvPr>
          <p:cNvSpPr txBox="1"/>
          <p:nvPr/>
        </p:nvSpPr>
        <p:spPr>
          <a:xfrm>
            <a:off x="379892" y="1441433"/>
            <a:ext cx="11432216" cy="2815194"/>
          </a:xfrm>
          <a:prstGeom prst="rect">
            <a:avLst/>
          </a:prstGeom>
          <a:noFill/>
        </p:spPr>
        <p:txBody>
          <a:bodyPr wrap="square">
            <a:spAutoFit/>
          </a:bodyPr>
          <a:lstStyle/>
          <a:p>
            <a:pPr algn="just">
              <a:lnSpc>
                <a:spcPts val="1500"/>
              </a:lnSpc>
              <a:spcBef>
                <a:spcPts val="200"/>
              </a:spcBef>
              <a:spcAft>
                <a:spcPts val="200"/>
              </a:spcAft>
              <a:tabLst>
                <a:tab pos="217170" algn="l"/>
                <a:tab pos="451485" algn="l"/>
                <a:tab pos="6867525" algn="r"/>
              </a:tabLst>
            </a:pPr>
            <a:r>
              <a:rPr lang="en-US" sz="1800" b="1" dirty="0">
                <a:effectLst/>
                <a:latin typeface="Segoe UI" panose="020B0502040204020203" pitchFamily="34" charset="0"/>
                <a:ea typeface="Times New Roman" panose="02020603050405020304" pitchFamily="18" charset="0"/>
              </a:rPr>
              <a:t>Solution: </a:t>
            </a: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Since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200</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is between 192 and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223</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the class of IP address is C. The value of n for class C is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24</a:t>
            </a:r>
            <a:r>
              <a:rPr lang="en-US"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number of addresses N in the block can be found using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ctr">
              <a:lnSpc>
                <a:spcPts val="1500"/>
              </a:lnSpc>
              <a:spcBef>
                <a:spcPts val="200"/>
              </a:spcBef>
              <a:spcAft>
                <a:spcPts val="200"/>
              </a:spcAft>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 = 2</a:t>
            </a:r>
            <a:r>
              <a:rPr lang="en-US"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32−n</a:t>
            </a:r>
            <a:r>
              <a:rPr lang="en-US" dirty="0">
                <a:effectLst/>
                <a:latin typeface="Times New Roman" panose="02020603050405020304" pitchFamily="18" charset="0"/>
                <a:ea typeface="Calibri" panose="020F0502020204030204" pitchFamily="34" charset="0"/>
                <a:cs typeface="Times New Roman" panose="02020603050405020304" pitchFamily="18" charset="0"/>
              </a:rPr>
              <a:t> = 2</a:t>
            </a:r>
            <a:r>
              <a:rPr lang="en-US" baseline="30000" dirty="0">
                <a:effectLst/>
                <a:latin typeface="Times New Roman" panose="02020603050405020304" pitchFamily="18" charset="0"/>
                <a:ea typeface="Calibri" panose="020F0502020204030204" pitchFamily="34" charset="0"/>
                <a:cs typeface="Times New Roman" panose="02020603050405020304" pitchFamily="18" charset="0"/>
              </a:rPr>
              <a:t>32−24</a:t>
            </a:r>
            <a:r>
              <a:rPr lang="en-US" dirty="0">
                <a:effectLst/>
                <a:latin typeface="Times New Roman" panose="02020603050405020304" pitchFamily="18" charset="0"/>
                <a:ea typeface="Calibri" panose="020F0502020204030204" pitchFamily="34" charset="0"/>
                <a:cs typeface="Times New Roman" panose="02020603050405020304" pitchFamily="18" charset="0"/>
              </a:rPr>
              <a:t> = 2</a:t>
            </a:r>
            <a:r>
              <a:rPr lang="en-US" baseline="30000" dirty="0">
                <a:effectLst/>
                <a:latin typeface="Times New Roman" panose="02020603050405020304" pitchFamily="18" charset="0"/>
                <a:ea typeface="Calibri" panose="020F0502020204030204" pitchFamily="34" charset="0"/>
                <a:cs typeface="Times New Roman" panose="02020603050405020304" pitchFamily="18" charset="0"/>
              </a:rPr>
              <a:t>8</a:t>
            </a:r>
            <a:r>
              <a:rPr lang="en-US" dirty="0">
                <a:effectLst/>
                <a:latin typeface="Times New Roman" panose="02020603050405020304" pitchFamily="18" charset="0"/>
                <a:ea typeface="Calibri" panose="020F0502020204030204" pitchFamily="34" charset="0"/>
                <a:cs typeface="Times New Roman" panose="02020603050405020304" pitchFamily="18" charset="0"/>
              </a:rPr>
              <a:t> = 256</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find the first address, we keep the n =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24</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leftmost bits and set the (32 –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24</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8</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rightmost bits all to 0s. Hence, the first address is </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200.11.8.0</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which is also called the network address and is not assigned to any host. It is used to define the network.</a:t>
            </a: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To find the last address, we keep the n = 24 leftmost bits and set the (32 – 24) = 16 rightmost bits all to 1s. Hence, the </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la</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 address is </a:t>
            </a:r>
            <a:r>
              <a:rPr lang="en-US"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200.11.8.255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which is normally used for special purpose.</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Figure shows a possible configuration of the network that uses this block.</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ts val="1500"/>
              </a:lnSpc>
              <a:spcBef>
                <a:spcPts val="200"/>
              </a:spcBef>
              <a:spcAft>
                <a:spcPts val="200"/>
              </a:spcAft>
              <a:tabLst>
                <a:tab pos="217170" algn="l"/>
                <a:tab pos="451485" algn="l"/>
                <a:tab pos="6867525" algn="r"/>
              </a:tabLst>
            </a:pPr>
            <a:endParaRPr lang="en-IN" sz="1800" dirty="0">
              <a:effectLst/>
              <a:latin typeface="Segoe UI" panose="020B0502040204020203" pitchFamily="34" charset="0"/>
              <a:ea typeface="Times New Roman" panose="02020603050405020304" pitchFamily="18" charset="0"/>
            </a:endParaRPr>
          </a:p>
        </p:txBody>
      </p:sp>
      <p:pic>
        <p:nvPicPr>
          <p:cNvPr id="5" name="Picture 4">
            <a:extLst>
              <a:ext uri="{FF2B5EF4-FFF2-40B4-BE49-F238E27FC236}">
                <a16:creationId xmlns:a16="http://schemas.microsoft.com/office/drawing/2014/main" id="{9C68B9D1-3A4F-743B-3E16-4F7F314E6E7A}"/>
              </a:ext>
            </a:extLst>
          </p:cNvPr>
          <p:cNvPicPr>
            <a:picLocks noChangeAspect="1"/>
          </p:cNvPicPr>
          <p:nvPr/>
        </p:nvPicPr>
        <p:blipFill>
          <a:blip r:embed="rId2"/>
          <a:stretch>
            <a:fillRect/>
          </a:stretch>
        </p:blipFill>
        <p:spPr>
          <a:xfrm>
            <a:off x="1748014" y="3799410"/>
            <a:ext cx="8515350" cy="3028950"/>
          </a:xfrm>
          <a:prstGeom prst="rect">
            <a:avLst/>
          </a:prstGeom>
        </p:spPr>
      </p:pic>
    </p:spTree>
    <p:extLst>
      <p:ext uri="{BB962C8B-B14F-4D97-AF65-F5344CB8AC3E}">
        <p14:creationId xmlns:p14="http://schemas.microsoft.com/office/powerpoint/2010/main" val="148308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43939-D5D5-9A10-05EE-8B8709DB62E5}"/>
              </a:ext>
            </a:extLst>
          </p:cNvPr>
          <p:cNvSpPr>
            <a:spLocks noGrp="1"/>
          </p:cNvSpPr>
          <p:nvPr>
            <p:ph type="title"/>
          </p:nvPr>
        </p:nvSpPr>
        <p:spPr/>
        <p:txBody>
          <a:bodyPr/>
          <a:lstStyle/>
          <a:p>
            <a:r>
              <a:rPr lang="en-IN" b="1" dirty="0"/>
              <a:t>Classless Addressing</a:t>
            </a:r>
          </a:p>
        </p:txBody>
      </p:sp>
      <p:sp>
        <p:nvSpPr>
          <p:cNvPr id="3" name="Content Placeholder 2">
            <a:extLst>
              <a:ext uri="{FF2B5EF4-FFF2-40B4-BE49-F238E27FC236}">
                <a16:creationId xmlns:a16="http://schemas.microsoft.com/office/drawing/2014/main" id="{A0C098C1-B8E1-EC4B-5DE7-F76A5FC6FB13}"/>
              </a:ext>
            </a:extLst>
          </p:cNvPr>
          <p:cNvSpPr>
            <a:spLocks noGrp="1"/>
          </p:cNvSpPr>
          <p:nvPr>
            <p:ph idx="1"/>
          </p:nvPr>
        </p:nvSpPr>
        <p:spPr/>
        <p:txBody>
          <a:bodyPr>
            <a:normAutofit/>
          </a:bodyPr>
          <a:lstStyle/>
          <a:p>
            <a:r>
              <a:rPr lang="en-US" dirty="0"/>
              <a:t>To reduce the wastage of IP addresses in a block, we use sub-netting. </a:t>
            </a:r>
          </a:p>
          <a:p>
            <a:r>
              <a:rPr lang="en-US" dirty="0"/>
              <a:t>What we do is that we use host id bits as net id bits of a </a:t>
            </a:r>
            <a:r>
              <a:rPr lang="en-US" dirty="0" err="1"/>
              <a:t>Classfull</a:t>
            </a:r>
            <a:r>
              <a:rPr lang="en-US" dirty="0"/>
              <a:t> IP address. </a:t>
            </a:r>
          </a:p>
          <a:p>
            <a:r>
              <a:rPr lang="en-US" dirty="0"/>
              <a:t>We give the IP address and define the number of bits for mask along with it (usually followed by a ‘/’ symbol), like, 192.168.1.1/28. </a:t>
            </a:r>
          </a:p>
          <a:p>
            <a:r>
              <a:rPr lang="en-US" dirty="0"/>
              <a:t>Here, subnet mask is found by putting the given number of bits out of 32 as 1, like, in the given address, we need to put 28 out of 32 bits as 1 and the rest as 0, and so, the subnet mask would be 255.255.255.240.</a:t>
            </a:r>
            <a:endParaRPr lang="en-IN" dirty="0"/>
          </a:p>
        </p:txBody>
      </p:sp>
    </p:spTree>
    <p:extLst>
      <p:ext uri="{BB962C8B-B14F-4D97-AF65-F5344CB8AC3E}">
        <p14:creationId xmlns:p14="http://schemas.microsoft.com/office/powerpoint/2010/main" val="3142225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Network Layer Design Issues</a:t>
            </a:r>
          </a:p>
        </p:txBody>
      </p:sp>
      <p:sp>
        <p:nvSpPr>
          <p:cNvPr id="3" name="Content Placeholder 2"/>
          <p:cNvSpPr>
            <a:spLocks noGrp="1"/>
          </p:cNvSpPr>
          <p:nvPr>
            <p:ph idx="1"/>
          </p:nvPr>
        </p:nvSpPr>
        <p:spPr/>
        <p:txBody>
          <a:bodyPr>
            <a:normAutofit fontScale="92500" lnSpcReduction="10000"/>
          </a:bodyPr>
          <a:lstStyle/>
          <a:p>
            <a:pPr algn="just"/>
            <a:r>
              <a:rPr lang="en-US" dirty="0"/>
              <a:t>Network layer is majorly focused on getting packets from the source to the destination, routing, error handling and congestion control. </a:t>
            </a:r>
          </a:p>
          <a:p>
            <a:pPr algn="just"/>
            <a:r>
              <a:rPr lang="en-US" dirty="0"/>
              <a:t>It is the lowest layer that deals with end-to-end transmission. </a:t>
            </a:r>
          </a:p>
          <a:p>
            <a:pPr algn="just"/>
            <a:r>
              <a:rPr lang="en-US" dirty="0"/>
              <a:t>The network layer comes with some design issues described as follows:</a:t>
            </a:r>
          </a:p>
          <a:p>
            <a:pPr marL="514350" indent="-514350" algn="just">
              <a:buAutoNum type="arabicPeriod"/>
            </a:pPr>
            <a:r>
              <a:rPr lang="en-US" dirty="0"/>
              <a:t>Store and Forward packet switching</a:t>
            </a:r>
          </a:p>
          <a:p>
            <a:pPr marL="514350" indent="-514350" algn="just">
              <a:buAutoNum type="arabicPeriod"/>
            </a:pPr>
            <a:r>
              <a:rPr lang="en-US" dirty="0"/>
              <a:t>Services provided to Transport Layer (</a:t>
            </a:r>
            <a:r>
              <a:rPr lang="en-IN" dirty="0"/>
              <a:t>Connectionless, Connection-Oriented)</a:t>
            </a:r>
            <a:endParaRPr lang="en-US" dirty="0"/>
          </a:p>
          <a:p>
            <a:pPr marL="514350" indent="-514350" algn="just">
              <a:buAutoNum type="arabicPeriod"/>
            </a:pPr>
            <a:r>
              <a:rPr lang="en-IN" dirty="0"/>
              <a:t>Implementation of Connectionless Service</a:t>
            </a:r>
          </a:p>
          <a:p>
            <a:pPr marL="514350" indent="-514350" algn="just">
              <a:buAutoNum type="arabicPeriod"/>
            </a:pPr>
            <a:r>
              <a:rPr lang="en-US" dirty="0"/>
              <a:t>Implementation of Connection Oriented service (</a:t>
            </a:r>
            <a:r>
              <a:rPr lang="en-IN" dirty="0"/>
              <a:t>Circuit Switched Connection, Virtual Circuit Switched Connection)</a:t>
            </a:r>
          </a:p>
        </p:txBody>
      </p:sp>
    </p:spTree>
    <p:extLst>
      <p:ext uri="{BB962C8B-B14F-4D97-AF65-F5344CB8AC3E}">
        <p14:creationId xmlns:p14="http://schemas.microsoft.com/office/powerpoint/2010/main" val="34706821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AC0D7-CCDE-2B57-5825-1C98253277D0}"/>
              </a:ext>
            </a:extLst>
          </p:cNvPr>
          <p:cNvSpPr>
            <a:spLocks noGrp="1"/>
          </p:cNvSpPr>
          <p:nvPr>
            <p:ph type="title"/>
          </p:nvPr>
        </p:nvSpPr>
        <p:spPr/>
        <p:txBody>
          <a:bodyPr/>
          <a:lstStyle/>
          <a:p>
            <a:r>
              <a:rPr lang="en-IN" dirty="0"/>
              <a:t>Subnetting</a:t>
            </a:r>
          </a:p>
        </p:txBody>
      </p:sp>
      <p:sp>
        <p:nvSpPr>
          <p:cNvPr id="3" name="Content Placeholder 2">
            <a:extLst>
              <a:ext uri="{FF2B5EF4-FFF2-40B4-BE49-F238E27FC236}">
                <a16:creationId xmlns:a16="http://schemas.microsoft.com/office/drawing/2014/main" id="{4AE9DC0A-AB34-3591-B152-9AEE4909F5F9}"/>
              </a:ext>
            </a:extLst>
          </p:cNvPr>
          <p:cNvSpPr>
            <a:spLocks noGrp="1"/>
          </p:cNvSpPr>
          <p:nvPr>
            <p:ph idx="1"/>
          </p:nvPr>
        </p:nvSpPr>
        <p:spPr/>
        <p:txBody>
          <a:bodyPr/>
          <a:lstStyle/>
          <a:p>
            <a:r>
              <a:rPr lang="en-US" dirty="0"/>
              <a:t>Dividing a large block of addresses into several contiguous sub-blocks and assigning these sub-blocks to different smaller networks is called subnetting. </a:t>
            </a:r>
          </a:p>
          <a:p>
            <a:r>
              <a:rPr lang="en-US" dirty="0"/>
              <a:t>It is also called as subnet routing or subnet addressing. </a:t>
            </a:r>
          </a:p>
          <a:p>
            <a:r>
              <a:rPr lang="en-US" dirty="0"/>
              <a:t>It is a practice that is widely used when classless addressing is done. </a:t>
            </a:r>
          </a:p>
          <a:p>
            <a:pPr marL="0" indent="0">
              <a:buNone/>
            </a:pPr>
            <a:r>
              <a:rPr lang="en-US" b="1" dirty="0">
                <a:solidFill>
                  <a:srgbClr val="FF0000"/>
                </a:solidFill>
              </a:rPr>
              <a:t>Benefits of Subnetting </a:t>
            </a:r>
          </a:p>
          <a:p>
            <a:pPr marL="0" indent="0">
              <a:buNone/>
            </a:pPr>
            <a:r>
              <a:rPr lang="en-US" dirty="0"/>
              <a:t>Reduced network traffic </a:t>
            </a:r>
          </a:p>
          <a:p>
            <a:pPr marL="0" indent="0">
              <a:buNone/>
            </a:pPr>
            <a:r>
              <a:rPr lang="en-US" dirty="0"/>
              <a:t>Optimized network performance </a:t>
            </a:r>
          </a:p>
          <a:p>
            <a:pPr marL="0" indent="0">
              <a:buNone/>
            </a:pPr>
            <a:r>
              <a:rPr lang="en-US" dirty="0"/>
              <a:t>Simplified network management</a:t>
            </a:r>
            <a:endParaRPr lang="en-IN" dirty="0"/>
          </a:p>
        </p:txBody>
      </p:sp>
    </p:spTree>
    <p:extLst>
      <p:ext uri="{BB962C8B-B14F-4D97-AF65-F5344CB8AC3E}">
        <p14:creationId xmlns:p14="http://schemas.microsoft.com/office/powerpoint/2010/main" val="208865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9F806-405F-A540-56EE-B5451BC69648}"/>
              </a:ext>
            </a:extLst>
          </p:cNvPr>
          <p:cNvSpPr>
            <a:spLocks noGrp="1"/>
          </p:cNvSpPr>
          <p:nvPr>
            <p:ph type="title"/>
          </p:nvPr>
        </p:nvSpPr>
        <p:spPr/>
        <p:txBody>
          <a:bodyPr/>
          <a:lstStyle/>
          <a:p>
            <a:r>
              <a:rPr lang="en-IN" dirty="0"/>
              <a:t>Masking</a:t>
            </a:r>
          </a:p>
        </p:txBody>
      </p:sp>
      <p:sp>
        <p:nvSpPr>
          <p:cNvPr id="3" name="Content Placeholder 2">
            <a:extLst>
              <a:ext uri="{FF2B5EF4-FFF2-40B4-BE49-F238E27FC236}">
                <a16:creationId xmlns:a16="http://schemas.microsoft.com/office/drawing/2014/main" id="{3E142EF1-8941-9BC9-1DA3-CF2CAEB216F9}"/>
              </a:ext>
            </a:extLst>
          </p:cNvPr>
          <p:cNvSpPr>
            <a:spLocks noGrp="1"/>
          </p:cNvSpPr>
          <p:nvPr>
            <p:ph idx="1"/>
          </p:nvPr>
        </p:nvSpPr>
        <p:spPr/>
        <p:txBody>
          <a:bodyPr>
            <a:normAutofit lnSpcReduction="10000"/>
          </a:bodyPr>
          <a:lstStyle/>
          <a:p>
            <a:pPr algn="just"/>
            <a:r>
              <a:rPr lang="en-US" dirty="0"/>
              <a:t>A process that extracts the address of the physical network from an IP address is called </a:t>
            </a:r>
            <a:r>
              <a:rPr lang="en-US" dirty="0">
                <a:solidFill>
                  <a:srgbClr val="FF0000"/>
                </a:solidFill>
              </a:rPr>
              <a:t>masking</a:t>
            </a:r>
            <a:r>
              <a:rPr lang="en-US" dirty="0"/>
              <a:t>. </a:t>
            </a:r>
          </a:p>
          <a:p>
            <a:pPr algn="just"/>
            <a:r>
              <a:rPr lang="en-US" dirty="0"/>
              <a:t>If we do the subnetting, then masking extracts the subnetwork address from an IP address. </a:t>
            </a:r>
          </a:p>
          <a:p>
            <a:pPr algn="just"/>
            <a:r>
              <a:rPr lang="en-US" dirty="0"/>
              <a:t>To find the subnetwork address, two methods are used. They are </a:t>
            </a:r>
            <a:r>
              <a:rPr lang="en-US" dirty="0">
                <a:solidFill>
                  <a:srgbClr val="FF0000"/>
                </a:solidFill>
              </a:rPr>
              <a:t>boundary level masking </a:t>
            </a:r>
            <a:r>
              <a:rPr lang="en-US" dirty="0"/>
              <a:t>and </a:t>
            </a:r>
            <a:r>
              <a:rPr lang="en-US" dirty="0">
                <a:solidFill>
                  <a:srgbClr val="FF0000"/>
                </a:solidFill>
              </a:rPr>
              <a:t>non-boundary level masking</a:t>
            </a:r>
            <a:r>
              <a:rPr lang="en-US" dirty="0"/>
              <a:t>. </a:t>
            </a:r>
          </a:p>
          <a:p>
            <a:pPr algn="just"/>
            <a:r>
              <a:rPr lang="en-US" dirty="0"/>
              <a:t>In boundary level masking, two masking numbers are considered (i.e., 0 or 255). </a:t>
            </a:r>
          </a:p>
          <a:p>
            <a:pPr algn="just"/>
            <a:r>
              <a:rPr lang="en-US" dirty="0"/>
              <a:t>In non-boundary level masking, other value apart from 0 and 255 are considered</a:t>
            </a:r>
            <a:endParaRPr lang="en-IN" dirty="0"/>
          </a:p>
        </p:txBody>
      </p:sp>
    </p:spTree>
    <p:extLst>
      <p:ext uri="{BB962C8B-B14F-4D97-AF65-F5344CB8AC3E}">
        <p14:creationId xmlns:p14="http://schemas.microsoft.com/office/powerpoint/2010/main" val="40218809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4F949-1FA2-E5D8-398B-771771EB450F}"/>
              </a:ext>
            </a:extLst>
          </p:cNvPr>
          <p:cNvSpPr>
            <a:spLocks noGrp="1"/>
          </p:cNvSpPr>
          <p:nvPr>
            <p:ph type="title"/>
          </p:nvPr>
        </p:nvSpPr>
        <p:spPr/>
        <p:txBody>
          <a:bodyPr/>
          <a:lstStyle/>
          <a:p>
            <a:r>
              <a:rPr lang="en-US" dirty="0"/>
              <a:t>Rules for boundary level masking</a:t>
            </a:r>
            <a:endParaRPr lang="en-IN" dirty="0"/>
          </a:p>
        </p:txBody>
      </p:sp>
      <p:sp>
        <p:nvSpPr>
          <p:cNvPr id="3" name="Content Placeholder 2">
            <a:extLst>
              <a:ext uri="{FF2B5EF4-FFF2-40B4-BE49-F238E27FC236}">
                <a16:creationId xmlns:a16="http://schemas.microsoft.com/office/drawing/2014/main" id="{DB353CE6-D4E5-A057-D216-BE7DC4AF5ACD}"/>
              </a:ext>
            </a:extLst>
          </p:cNvPr>
          <p:cNvSpPr>
            <a:spLocks noGrp="1"/>
          </p:cNvSpPr>
          <p:nvPr>
            <p:ph idx="1"/>
          </p:nvPr>
        </p:nvSpPr>
        <p:spPr/>
        <p:txBody>
          <a:bodyPr/>
          <a:lstStyle/>
          <a:p>
            <a:r>
              <a:rPr lang="en-US" dirty="0"/>
              <a:t>In this mask number is either 0 or 255. </a:t>
            </a:r>
          </a:p>
          <a:p>
            <a:r>
              <a:rPr lang="en-US" dirty="0"/>
              <a:t>If the mask number is 255 in the mask IP address, then the IP address is repeated in the subnetwork address. </a:t>
            </a:r>
          </a:p>
          <a:p>
            <a:r>
              <a:rPr lang="en-US" dirty="0"/>
              <a:t>If the mask number is 0 in the mask IP address, then the 0 is repeated in the subnetwork address.</a:t>
            </a:r>
            <a:endParaRPr lang="en-IN" dirty="0"/>
          </a:p>
        </p:txBody>
      </p:sp>
    </p:spTree>
    <p:extLst>
      <p:ext uri="{BB962C8B-B14F-4D97-AF65-F5344CB8AC3E}">
        <p14:creationId xmlns:p14="http://schemas.microsoft.com/office/powerpoint/2010/main" val="25577229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525B-0486-5C5D-2AF5-15F6C6BE03A2}"/>
              </a:ext>
            </a:extLst>
          </p:cNvPr>
          <p:cNvSpPr>
            <a:spLocks noGrp="1"/>
          </p:cNvSpPr>
          <p:nvPr>
            <p:ph type="title"/>
          </p:nvPr>
        </p:nvSpPr>
        <p:spPr/>
        <p:txBody>
          <a:bodyPr/>
          <a:lstStyle/>
          <a:p>
            <a:r>
              <a:rPr lang="en-US" dirty="0"/>
              <a:t>Rules for non-boundary level masking</a:t>
            </a:r>
            <a:endParaRPr lang="en-IN" dirty="0"/>
          </a:p>
        </p:txBody>
      </p:sp>
      <p:sp>
        <p:nvSpPr>
          <p:cNvPr id="3" name="Content Placeholder 2">
            <a:extLst>
              <a:ext uri="{FF2B5EF4-FFF2-40B4-BE49-F238E27FC236}">
                <a16:creationId xmlns:a16="http://schemas.microsoft.com/office/drawing/2014/main" id="{1B63A15D-76ED-E6C3-B1A0-AF61F009AF1E}"/>
              </a:ext>
            </a:extLst>
          </p:cNvPr>
          <p:cNvSpPr>
            <a:spLocks noGrp="1"/>
          </p:cNvSpPr>
          <p:nvPr>
            <p:ph idx="1"/>
          </p:nvPr>
        </p:nvSpPr>
        <p:spPr/>
        <p:txBody>
          <a:bodyPr>
            <a:normAutofit fontScale="92500" lnSpcReduction="20000"/>
          </a:bodyPr>
          <a:lstStyle/>
          <a:p>
            <a:pPr algn="just"/>
            <a:r>
              <a:rPr lang="en-US" dirty="0"/>
              <a:t>In this mask number is greater than 0 and less than 255. </a:t>
            </a:r>
          </a:p>
          <a:p>
            <a:pPr algn="just"/>
            <a:r>
              <a:rPr lang="en-US" dirty="0"/>
              <a:t>If the mask number is 255 in the mask IP address, then the IP address is repeated in the subnetwork address. </a:t>
            </a:r>
          </a:p>
          <a:p>
            <a:pPr algn="just"/>
            <a:r>
              <a:rPr lang="en-US" dirty="0"/>
              <a:t>If the mask number is 0 in the mask IP address, then the 0 is repeated in the subnetwork address. </a:t>
            </a:r>
          </a:p>
          <a:p>
            <a:pPr algn="just"/>
            <a:r>
              <a:rPr lang="en-US" dirty="0"/>
              <a:t>For any other mask numbers, bitwise AND operator is used. Bitwise ANDing is done in between mask number (byte) and IP address (byte). </a:t>
            </a:r>
          </a:p>
          <a:p>
            <a:pPr algn="just"/>
            <a:r>
              <a:rPr lang="en-US" dirty="0"/>
              <a:t>The default mask in different classes are: </a:t>
            </a:r>
          </a:p>
          <a:p>
            <a:pPr marL="0" indent="0" algn="just">
              <a:buNone/>
            </a:pPr>
            <a:r>
              <a:rPr lang="en-US" dirty="0"/>
              <a:t>Class A – 255.0.0.0 </a:t>
            </a:r>
          </a:p>
          <a:p>
            <a:pPr marL="0" indent="0" algn="just">
              <a:buNone/>
            </a:pPr>
            <a:r>
              <a:rPr lang="en-US" dirty="0"/>
              <a:t>Class B – 255.255.0.0 </a:t>
            </a:r>
          </a:p>
          <a:p>
            <a:pPr marL="0" indent="0" algn="just">
              <a:buNone/>
            </a:pPr>
            <a:r>
              <a:rPr lang="en-US" dirty="0"/>
              <a:t>Class C – 255.255.255.0</a:t>
            </a:r>
            <a:endParaRPr lang="en-IN" dirty="0"/>
          </a:p>
        </p:txBody>
      </p:sp>
    </p:spTree>
    <p:extLst>
      <p:ext uri="{BB962C8B-B14F-4D97-AF65-F5344CB8AC3E}">
        <p14:creationId xmlns:p14="http://schemas.microsoft.com/office/powerpoint/2010/main" val="5103085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CB450-0031-D33E-3C13-F089927F767A}"/>
              </a:ext>
            </a:extLst>
          </p:cNvPr>
          <p:cNvSpPr>
            <a:spLocks noGrp="1"/>
          </p:cNvSpPr>
          <p:nvPr>
            <p:ph type="title"/>
          </p:nvPr>
        </p:nvSpPr>
        <p:spPr/>
        <p:txBody>
          <a:bodyPr/>
          <a:lstStyle/>
          <a:p>
            <a:r>
              <a:rPr lang="en-US" dirty="0"/>
              <a:t>How to do Logical AND on Calculator?</a:t>
            </a:r>
            <a:endParaRPr lang="en-IN" dirty="0"/>
          </a:p>
        </p:txBody>
      </p:sp>
      <p:sp>
        <p:nvSpPr>
          <p:cNvPr id="3" name="Content Placeholder 2">
            <a:extLst>
              <a:ext uri="{FF2B5EF4-FFF2-40B4-BE49-F238E27FC236}">
                <a16:creationId xmlns:a16="http://schemas.microsoft.com/office/drawing/2014/main" id="{B6CCEA15-FF27-6C9D-5312-BF8F3C649C55}"/>
              </a:ext>
            </a:extLst>
          </p:cNvPr>
          <p:cNvSpPr>
            <a:spLocks noGrp="1"/>
          </p:cNvSpPr>
          <p:nvPr>
            <p:ph idx="1"/>
          </p:nvPr>
        </p:nvSpPr>
        <p:spPr/>
        <p:txBody>
          <a:bodyPr/>
          <a:lstStyle/>
          <a:p>
            <a:pPr marL="514350" indent="-514350">
              <a:buAutoNum type="arabicPeriod"/>
            </a:pPr>
            <a:r>
              <a:rPr lang="en-US" dirty="0"/>
              <a:t>Turn ON the calculator. </a:t>
            </a:r>
          </a:p>
          <a:p>
            <a:pPr marL="514350" indent="-514350">
              <a:buAutoNum type="arabicPeriod"/>
            </a:pPr>
            <a:r>
              <a:rPr lang="en-US" dirty="0"/>
              <a:t>Change the mode to Base-N. </a:t>
            </a:r>
          </a:p>
          <a:p>
            <a:pPr marL="514350" indent="-514350">
              <a:buAutoNum type="arabicPeriod"/>
            </a:pPr>
            <a:r>
              <a:rPr lang="en-US" dirty="0"/>
              <a:t>Select the Base as per the given question on Calculator (i.e., DEC or HEX or BIN). </a:t>
            </a:r>
          </a:p>
          <a:p>
            <a:pPr marL="514350" indent="-514350">
              <a:buAutoNum type="arabicPeriod"/>
            </a:pPr>
            <a:r>
              <a:rPr lang="en-US" dirty="0"/>
              <a:t>Enter the corresponding number from IP address and press = sign. </a:t>
            </a:r>
          </a:p>
          <a:p>
            <a:pPr marL="514350" indent="-514350">
              <a:buAutoNum type="arabicPeriod"/>
            </a:pPr>
            <a:r>
              <a:rPr lang="en-US" dirty="0"/>
              <a:t>Then, press SHIFT + 3, and select the AND operation and then enter the corresponding number from the mask. </a:t>
            </a:r>
          </a:p>
          <a:p>
            <a:pPr marL="514350" indent="-514350">
              <a:buAutoNum type="arabicPeriod"/>
            </a:pPr>
            <a:r>
              <a:rPr lang="en-US" dirty="0"/>
              <a:t>Press = sign and get the result.</a:t>
            </a:r>
            <a:endParaRPr lang="en-IN" dirty="0"/>
          </a:p>
        </p:txBody>
      </p:sp>
    </p:spTree>
    <p:extLst>
      <p:ext uri="{BB962C8B-B14F-4D97-AF65-F5344CB8AC3E}">
        <p14:creationId xmlns:p14="http://schemas.microsoft.com/office/powerpoint/2010/main" val="537161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C6FA2-6994-F690-EAEB-EA677C7CC9D9}"/>
              </a:ext>
            </a:extLst>
          </p:cNvPr>
          <p:cNvSpPr>
            <a:spLocks noGrp="1"/>
          </p:cNvSpPr>
          <p:nvPr>
            <p:ph type="title"/>
          </p:nvPr>
        </p:nvSpPr>
        <p:spPr>
          <a:xfrm>
            <a:off x="838199" y="365125"/>
            <a:ext cx="10676467" cy="1325563"/>
          </a:xfrm>
        </p:spPr>
        <p:txBody>
          <a:bodyPr/>
          <a:lstStyle/>
          <a:p>
            <a:r>
              <a:rPr lang="en-US" dirty="0"/>
              <a:t>Find the subnetwork address for the following.</a:t>
            </a:r>
            <a:endParaRPr lang="en-IN" dirty="0"/>
          </a:p>
        </p:txBody>
      </p:sp>
      <p:pic>
        <p:nvPicPr>
          <p:cNvPr id="5" name="Content Placeholder 4">
            <a:extLst>
              <a:ext uri="{FF2B5EF4-FFF2-40B4-BE49-F238E27FC236}">
                <a16:creationId xmlns:a16="http://schemas.microsoft.com/office/drawing/2014/main" id="{45D53529-EB3F-66B5-8BC5-3672A029280E}"/>
              </a:ext>
            </a:extLst>
          </p:cNvPr>
          <p:cNvPicPr>
            <a:picLocks noGrp="1" noChangeAspect="1"/>
          </p:cNvPicPr>
          <p:nvPr>
            <p:ph idx="1"/>
          </p:nvPr>
        </p:nvPicPr>
        <p:blipFill>
          <a:blip r:embed="rId2"/>
          <a:stretch>
            <a:fillRect/>
          </a:stretch>
        </p:blipFill>
        <p:spPr>
          <a:xfrm>
            <a:off x="2303362" y="2630311"/>
            <a:ext cx="6701742" cy="2497274"/>
          </a:xfrm>
        </p:spPr>
      </p:pic>
    </p:spTree>
    <p:extLst>
      <p:ext uri="{BB962C8B-B14F-4D97-AF65-F5344CB8AC3E}">
        <p14:creationId xmlns:p14="http://schemas.microsoft.com/office/powerpoint/2010/main" val="16342982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4F84-B723-9B26-43B7-F95412002242}"/>
              </a:ext>
            </a:extLst>
          </p:cNvPr>
          <p:cNvSpPr>
            <a:spLocks noGrp="1"/>
          </p:cNvSpPr>
          <p:nvPr>
            <p:ph type="title"/>
          </p:nvPr>
        </p:nvSpPr>
        <p:spPr/>
        <p:txBody>
          <a:bodyPr/>
          <a:lstStyle/>
          <a:p>
            <a:r>
              <a:rPr lang="en-IN" dirty="0"/>
              <a:t>Extracting Block Information in Classless Addressing</a:t>
            </a:r>
          </a:p>
        </p:txBody>
      </p:sp>
      <p:sp>
        <p:nvSpPr>
          <p:cNvPr id="3" name="Content Placeholder 2">
            <a:extLst>
              <a:ext uri="{FF2B5EF4-FFF2-40B4-BE49-F238E27FC236}">
                <a16:creationId xmlns:a16="http://schemas.microsoft.com/office/drawing/2014/main" id="{891EA9D8-220B-DF98-C05E-B78AE3725C7C}"/>
              </a:ext>
            </a:extLst>
          </p:cNvPr>
          <p:cNvSpPr>
            <a:spLocks noGrp="1"/>
          </p:cNvSpPr>
          <p:nvPr>
            <p:ph idx="1"/>
          </p:nvPr>
        </p:nvSpPr>
        <p:spPr/>
        <p:txBody>
          <a:bodyPr/>
          <a:lstStyle/>
          <a:p>
            <a:r>
              <a:rPr lang="en-US" dirty="0"/>
              <a:t>An address in slash notation (CIDR) contains all information we need about the block: the first address (network address), the number of addresses, and the last address. </a:t>
            </a:r>
          </a:p>
          <a:p>
            <a:r>
              <a:rPr lang="en-US" dirty="0"/>
              <a:t>These three pieces of information can be found as follows:</a:t>
            </a:r>
          </a:p>
          <a:p>
            <a:pPr marL="514350" indent="-514350">
              <a:buFont typeface="+mj-lt"/>
              <a:buAutoNum type="arabicPeriod"/>
            </a:pPr>
            <a:r>
              <a:rPr lang="en-US" dirty="0"/>
              <a:t>Number of addresses in the block </a:t>
            </a:r>
            <a:r>
              <a:rPr lang="en-IN" dirty="0">
                <a:solidFill>
                  <a:srgbClr val="FF0000"/>
                </a:solidFill>
              </a:rPr>
              <a:t>N = 2</a:t>
            </a:r>
            <a:r>
              <a:rPr lang="en-IN" baseline="30000" dirty="0">
                <a:solidFill>
                  <a:srgbClr val="FF0000"/>
                </a:solidFill>
              </a:rPr>
              <a:t>32</a:t>
            </a:r>
            <a:r>
              <a:rPr lang="en-IN" dirty="0">
                <a:solidFill>
                  <a:srgbClr val="FF0000"/>
                </a:solidFill>
              </a:rPr>
              <a:t> − n</a:t>
            </a:r>
            <a:r>
              <a:rPr lang="en-IN" dirty="0"/>
              <a:t>, </a:t>
            </a:r>
            <a:r>
              <a:rPr lang="en-US" dirty="0"/>
              <a:t>in which n is the prefix length and N is the number of addresses in the block. </a:t>
            </a:r>
          </a:p>
          <a:p>
            <a:pPr marL="514350" indent="-514350">
              <a:buFont typeface="+mj-lt"/>
              <a:buAutoNum type="arabicPeriod"/>
            </a:pPr>
            <a:r>
              <a:rPr lang="en-US" dirty="0">
                <a:solidFill>
                  <a:srgbClr val="FF0000"/>
                </a:solidFill>
              </a:rPr>
              <a:t>First address </a:t>
            </a:r>
            <a:r>
              <a:rPr lang="en-US" dirty="0"/>
              <a:t>= (any address) AND (network mask)</a:t>
            </a:r>
          </a:p>
          <a:p>
            <a:pPr marL="514350" indent="-514350">
              <a:buFont typeface="+mj-lt"/>
              <a:buAutoNum type="arabicPeriod"/>
            </a:pPr>
            <a:r>
              <a:rPr lang="en-US" dirty="0">
                <a:solidFill>
                  <a:srgbClr val="FF0000"/>
                </a:solidFill>
              </a:rPr>
              <a:t>Last address </a:t>
            </a:r>
            <a:r>
              <a:rPr lang="en-US" dirty="0"/>
              <a:t>= (any address) OR [NOT (network mask)] </a:t>
            </a:r>
            <a:endParaRPr lang="en-IN" dirty="0"/>
          </a:p>
        </p:txBody>
      </p:sp>
    </p:spTree>
    <p:extLst>
      <p:ext uri="{BB962C8B-B14F-4D97-AF65-F5344CB8AC3E}">
        <p14:creationId xmlns:p14="http://schemas.microsoft.com/office/powerpoint/2010/main" val="3691586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A9977-B219-8EEC-1C7D-98EB4137DA60}"/>
              </a:ext>
            </a:extLst>
          </p:cNvPr>
          <p:cNvSpPr>
            <a:spLocks noGrp="1"/>
          </p:cNvSpPr>
          <p:nvPr>
            <p:ph type="title"/>
          </p:nvPr>
        </p:nvSpPr>
        <p:spPr/>
        <p:txBody>
          <a:bodyPr>
            <a:noAutofit/>
          </a:bodyPr>
          <a:lstStyle/>
          <a:p>
            <a:r>
              <a:rPr lang="en-US" sz="3200" dirty="0">
                <a:solidFill>
                  <a:srgbClr val="FF0000"/>
                </a:solidFill>
              </a:rPr>
              <a:t>Q.</a:t>
            </a:r>
            <a:r>
              <a:rPr lang="en-US" sz="3200" dirty="0"/>
              <a:t> One of the addresses in a block is 167.199.170.82/27. Find the number of addresses in the network, the first address, and the last address. </a:t>
            </a:r>
            <a:endParaRPr lang="en-IN" sz="3200" dirty="0"/>
          </a:p>
        </p:txBody>
      </p:sp>
      <p:pic>
        <p:nvPicPr>
          <p:cNvPr id="7" name="Picture 6">
            <a:extLst>
              <a:ext uri="{FF2B5EF4-FFF2-40B4-BE49-F238E27FC236}">
                <a16:creationId xmlns:a16="http://schemas.microsoft.com/office/drawing/2014/main" id="{D7C0B910-7666-F3F8-ED65-D3C1EEED1C39}"/>
              </a:ext>
            </a:extLst>
          </p:cNvPr>
          <p:cNvPicPr>
            <a:picLocks noChangeAspect="1"/>
          </p:cNvPicPr>
          <p:nvPr/>
        </p:nvPicPr>
        <p:blipFill>
          <a:blip r:embed="rId2"/>
          <a:stretch>
            <a:fillRect/>
          </a:stretch>
        </p:blipFill>
        <p:spPr>
          <a:xfrm>
            <a:off x="1314803" y="4803493"/>
            <a:ext cx="8894068" cy="1689381"/>
          </a:xfrm>
          <a:prstGeom prst="rect">
            <a:avLst/>
          </a:prstGeom>
        </p:spPr>
      </p:pic>
      <p:pic>
        <p:nvPicPr>
          <p:cNvPr id="8" name="Picture 7">
            <a:extLst>
              <a:ext uri="{FF2B5EF4-FFF2-40B4-BE49-F238E27FC236}">
                <a16:creationId xmlns:a16="http://schemas.microsoft.com/office/drawing/2014/main" id="{8C8D234C-61CA-8492-B64E-85ECB3039902}"/>
              </a:ext>
            </a:extLst>
          </p:cNvPr>
          <p:cNvPicPr>
            <a:picLocks noChangeAspect="1"/>
          </p:cNvPicPr>
          <p:nvPr/>
        </p:nvPicPr>
        <p:blipFill>
          <a:blip r:embed="rId3"/>
          <a:stretch>
            <a:fillRect/>
          </a:stretch>
        </p:blipFill>
        <p:spPr>
          <a:xfrm>
            <a:off x="855321" y="1898368"/>
            <a:ext cx="9353550" cy="2905125"/>
          </a:xfrm>
          <a:prstGeom prst="rect">
            <a:avLst/>
          </a:prstGeom>
        </p:spPr>
      </p:pic>
    </p:spTree>
    <p:extLst>
      <p:ext uri="{BB962C8B-B14F-4D97-AF65-F5344CB8AC3E}">
        <p14:creationId xmlns:p14="http://schemas.microsoft.com/office/powerpoint/2010/main" val="1229802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2399F-8B3F-684F-D687-EE74A28F594A}"/>
              </a:ext>
            </a:extLst>
          </p:cNvPr>
          <p:cNvSpPr>
            <a:spLocks noGrp="1"/>
          </p:cNvSpPr>
          <p:nvPr>
            <p:ph type="title"/>
          </p:nvPr>
        </p:nvSpPr>
        <p:spPr>
          <a:xfrm>
            <a:off x="372533" y="365125"/>
            <a:ext cx="11559823" cy="1325563"/>
          </a:xfrm>
        </p:spPr>
        <p:txBody>
          <a:bodyPr>
            <a:normAutofit fontScale="90000"/>
          </a:bodyPr>
          <a:lstStyle/>
          <a:p>
            <a:r>
              <a:rPr lang="en-US" dirty="0">
                <a:solidFill>
                  <a:srgbClr val="FF0000"/>
                </a:solidFill>
              </a:rPr>
              <a:t>Q.</a:t>
            </a:r>
            <a:r>
              <a:rPr lang="en-US" dirty="0"/>
              <a:t> One of the addresses in a block is 17.63.110.114/24. Find the number of addresses, the first address, and the last address in the block.</a:t>
            </a:r>
            <a:endParaRPr lang="en-IN" dirty="0"/>
          </a:p>
        </p:txBody>
      </p:sp>
      <p:pic>
        <p:nvPicPr>
          <p:cNvPr id="5" name="Picture 4">
            <a:extLst>
              <a:ext uri="{FF2B5EF4-FFF2-40B4-BE49-F238E27FC236}">
                <a16:creationId xmlns:a16="http://schemas.microsoft.com/office/drawing/2014/main" id="{CA78D1A5-FDDE-3944-9EF9-DEA92D065286}"/>
              </a:ext>
            </a:extLst>
          </p:cNvPr>
          <p:cNvPicPr>
            <a:picLocks noChangeAspect="1"/>
          </p:cNvPicPr>
          <p:nvPr/>
        </p:nvPicPr>
        <p:blipFill>
          <a:blip r:embed="rId2"/>
          <a:stretch>
            <a:fillRect/>
          </a:stretch>
        </p:blipFill>
        <p:spPr>
          <a:xfrm>
            <a:off x="620889" y="1919111"/>
            <a:ext cx="9979378" cy="4673599"/>
          </a:xfrm>
          <a:prstGeom prst="rect">
            <a:avLst/>
          </a:prstGeom>
        </p:spPr>
      </p:pic>
    </p:spTree>
    <p:extLst>
      <p:ext uri="{BB962C8B-B14F-4D97-AF65-F5344CB8AC3E}">
        <p14:creationId xmlns:p14="http://schemas.microsoft.com/office/powerpoint/2010/main" val="41333392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DBCFC-C54B-289C-0847-0860B8D83506}"/>
              </a:ext>
            </a:extLst>
          </p:cNvPr>
          <p:cNvSpPr>
            <a:spLocks noGrp="1"/>
          </p:cNvSpPr>
          <p:nvPr>
            <p:ph type="title"/>
          </p:nvPr>
        </p:nvSpPr>
        <p:spPr/>
        <p:txBody>
          <a:bodyPr/>
          <a:lstStyle/>
          <a:p>
            <a:r>
              <a:rPr lang="en-IN" dirty="0"/>
              <a:t>Designing Subnets</a:t>
            </a:r>
          </a:p>
        </p:txBody>
      </p:sp>
      <p:sp>
        <p:nvSpPr>
          <p:cNvPr id="3" name="Content Placeholder 2">
            <a:extLst>
              <a:ext uri="{FF2B5EF4-FFF2-40B4-BE49-F238E27FC236}">
                <a16:creationId xmlns:a16="http://schemas.microsoft.com/office/drawing/2014/main" id="{DA00805D-1BD4-6C54-AA4C-3C8E1E98DAAC}"/>
              </a:ext>
            </a:extLst>
          </p:cNvPr>
          <p:cNvSpPr>
            <a:spLocks noGrp="1"/>
          </p:cNvSpPr>
          <p:nvPr>
            <p:ph idx="1"/>
          </p:nvPr>
        </p:nvSpPr>
        <p:spPr/>
        <p:txBody>
          <a:bodyPr>
            <a:normAutofit fontScale="77500" lnSpcReduction="20000"/>
          </a:bodyPr>
          <a:lstStyle/>
          <a:p>
            <a:r>
              <a:rPr lang="en-US" dirty="0"/>
              <a:t>The subnetworks in a network should be carefully designed to enable the routing of packets. </a:t>
            </a:r>
          </a:p>
          <a:p>
            <a:r>
              <a:rPr lang="en-US" dirty="0"/>
              <a:t>We assume the total number of addresses granted to the organization is N, the prefix length is n, the assigned number of addresses to each subnetwork is </a:t>
            </a:r>
            <a:r>
              <a:rPr lang="en-US" dirty="0" err="1"/>
              <a:t>N</a:t>
            </a:r>
            <a:r>
              <a:rPr lang="en-US" baseline="-25000" dirty="0" err="1"/>
              <a:t>sub</a:t>
            </a:r>
            <a:r>
              <a:rPr lang="en-US" dirty="0"/>
              <a:t>, the prefix length for each subnetwork is </a:t>
            </a:r>
            <a:r>
              <a:rPr lang="en-US" dirty="0" err="1"/>
              <a:t>n</a:t>
            </a:r>
            <a:r>
              <a:rPr lang="en-US" baseline="-25000" dirty="0" err="1"/>
              <a:t>sub</a:t>
            </a:r>
            <a:r>
              <a:rPr lang="en-US" dirty="0"/>
              <a:t>, and the total number of subnetworks is s. </a:t>
            </a:r>
          </a:p>
          <a:p>
            <a:r>
              <a:rPr lang="en-US" dirty="0"/>
              <a:t>Then, the following steps need to be carefully followed to guarantee the proper operation of the subnetworks. </a:t>
            </a:r>
          </a:p>
          <a:p>
            <a:pPr marL="514350" indent="-514350">
              <a:buAutoNum type="arabicPeriod"/>
            </a:pPr>
            <a:r>
              <a:rPr lang="en-US" dirty="0"/>
              <a:t>The number of addresses in each subnetwork should be a power of 2.</a:t>
            </a:r>
          </a:p>
          <a:p>
            <a:pPr marL="514350" indent="-514350">
              <a:buAutoNum type="arabicPeriod"/>
            </a:pPr>
            <a:r>
              <a:rPr lang="en-US" dirty="0"/>
              <a:t>The prefix length for each subnetwork should be found using the following formula:</a:t>
            </a:r>
          </a:p>
          <a:p>
            <a:pPr marL="0" indent="0">
              <a:buNone/>
            </a:pPr>
            <a:endParaRPr lang="en-US" dirty="0"/>
          </a:p>
          <a:p>
            <a:pPr marL="0" indent="0">
              <a:buNone/>
            </a:pPr>
            <a:endParaRPr lang="en-US" dirty="0"/>
          </a:p>
          <a:p>
            <a:pPr marL="514350" indent="-514350" algn="just">
              <a:buFont typeface="+mj-lt"/>
              <a:buAutoNum type="arabicPeriod" startAt="3"/>
            </a:pPr>
            <a:r>
              <a:rPr lang="en-US" dirty="0"/>
              <a:t>The starting address in each subnetwork should be divisible by the number of addresses in that subnetwork. This can be achieved if we first assign addresses to larger networks.  </a:t>
            </a:r>
            <a:endParaRPr lang="en-IN" dirty="0"/>
          </a:p>
        </p:txBody>
      </p:sp>
      <p:pic>
        <p:nvPicPr>
          <p:cNvPr id="5" name="Picture 4">
            <a:extLst>
              <a:ext uri="{FF2B5EF4-FFF2-40B4-BE49-F238E27FC236}">
                <a16:creationId xmlns:a16="http://schemas.microsoft.com/office/drawing/2014/main" id="{5C9B4D7B-08FA-809B-B7F2-794B80E29E3D}"/>
              </a:ext>
            </a:extLst>
          </p:cNvPr>
          <p:cNvPicPr>
            <a:picLocks noChangeAspect="1"/>
          </p:cNvPicPr>
          <p:nvPr/>
        </p:nvPicPr>
        <p:blipFill>
          <a:blip r:embed="rId2">
            <a:duotone>
              <a:prstClr val="black"/>
              <a:schemeClr val="tx2">
                <a:tint val="45000"/>
                <a:satMod val="400000"/>
              </a:schemeClr>
            </a:duotone>
          </a:blip>
          <a:stretch>
            <a:fillRect/>
          </a:stretch>
        </p:blipFill>
        <p:spPr>
          <a:xfrm>
            <a:off x="3114447" y="4509567"/>
            <a:ext cx="3218620" cy="729888"/>
          </a:xfrm>
          <a:prstGeom prst="rect">
            <a:avLst/>
          </a:prstGeom>
        </p:spPr>
      </p:pic>
    </p:spTree>
    <p:extLst>
      <p:ext uri="{BB962C8B-B14F-4D97-AF65-F5344CB8AC3E}">
        <p14:creationId xmlns:p14="http://schemas.microsoft.com/office/powerpoint/2010/main" val="1545950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08295170"/>
              </p:ext>
            </p:extLst>
          </p:nvPr>
        </p:nvGraphicFramePr>
        <p:xfrm>
          <a:off x="2254311" y="208235"/>
          <a:ext cx="7170346" cy="6257203"/>
        </p:xfrm>
        <a:graphic>
          <a:graphicData uri="http://schemas.openxmlformats.org/drawingml/2006/table">
            <a:tbl>
              <a:tblPr>
                <a:tableStyleId>{5940675A-B579-460E-94D1-54222C63F5DA}</a:tableStyleId>
              </a:tblPr>
              <a:tblGrid>
                <a:gridCol w="3585173">
                  <a:extLst>
                    <a:ext uri="{9D8B030D-6E8A-4147-A177-3AD203B41FA5}">
                      <a16:colId xmlns:a16="http://schemas.microsoft.com/office/drawing/2014/main" val="2807051876"/>
                    </a:ext>
                  </a:extLst>
                </a:gridCol>
                <a:gridCol w="3585173">
                  <a:extLst>
                    <a:ext uri="{9D8B030D-6E8A-4147-A177-3AD203B41FA5}">
                      <a16:colId xmlns:a16="http://schemas.microsoft.com/office/drawing/2014/main" val="3953256030"/>
                    </a:ext>
                  </a:extLst>
                </a:gridCol>
              </a:tblGrid>
              <a:tr h="182247">
                <a:tc>
                  <a:txBody>
                    <a:bodyPr/>
                    <a:lstStyle/>
                    <a:p>
                      <a:pPr algn="l"/>
                      <a:r>
                        <a:rPr lang="en-IN" sz="1200" b="1" dirty="0">
                          <a:effectLst/>
                        </a:rPr>
                        <a:t>Circuit – Switching</a:t>
                      </a:r>
                    </a:p>
                  </a:txBody>
                  <a:tcPr marL="33216" marR="33216" marT="16608" marB="16608" anchor="ctr"/>
                </a:tc>
                <a:tc>
                  <a:txBody>
                    <a:bodyPr/>
                    <a:lstStyle/>
                    <a:p>
                      <a:pPr algn="l"/>
                      <a:r>
                        <a:rPr lang="en-IN" sz="1200" b="1" dirty="0">
                          <a:effectLst/>
                        </a:rPr>
                        <a:t>Packet – Switching</a:t>
                      </a:r>
                    </a:p>
                  </a:txBody>
                  <a:tcPr marL="33216" marR="33216" marT="16608" marB="16608" anchor="ctr"/>
                </a:tc>
                <a:extLst>
                  <a:ext uri="{0D108BD9-81ED-4DB2-BD59-A6C34878D82A}">
                    <a16:rowId xmlns:a16="http://schemas.microsoft.com/office/drawing/2014/main" val="3351885781"/>
                  </a:ext>
                </a:extLst>
              </a:tr>
              <a:tr h="460198">
                <a:tc>
                  <a:txBody>
                    <a:bodyPr/>
                    <a:lstStyle/>
                    <a:p>
                      <a:r>
                        <a:rPr lang="en-US" sz="1200">
                          <a:effectLst/>
                        </a:rPr>
                        <a:t>Circuit switching is a method that is used when a dedicated channel or circuit needs to be established.</a:t>
                      </a:r>
                    </a:p>
                  </a:txBody>
                  <a:tcPr marL="33216" marR="33216" marT="16608" marB="16608" anchor="ctr"/>
                </a:tc>
                <a:tc>
                  <a:txBody>
                    <a:bodyPr/>
                    <a:lstStyle/>
                    <a:p>
                      <a:r>
                        <a:rPr lang="en-US" sz="1200">
                          <a:effectLst/>
                        </a:rPr>
                        <a:t>Packet switching is a method of grouping data which is transmitted over a digital network into packets.</a:t>
                      </a:r>
                    </a:p>
                  </a:txBody>
                  <a:tcPr marL="33216" marR="33216" marT="16608" marB="16608" anchor="ctr"/>
                </a:tc>
                <a:extLst>
                  <a:ext uri="{0D108BD9-81ED-4DB2-BD59-A6C34878D82A}">
                    <a16:rowId xmlns:a16="http://schemas.microsoft.com/office/drawing/2014/main" val="1735215265"/>
                  </a:ext>
                </a:extLst>
              </a:tr>
              <a:tr h="460198">
                <a:tc>
                  <a:txBody>
                    <a:bodyPr/>
                    <a:lstStyle/>
                    <a:p>
                      <a:r>
                        <a:rPr lang="en-US" sz="1200">
                          <a:effectLst/>
                        </a:rPr>
                        <a:t>Circuit switching connections are classified into two categories half-duplex or full-duplex.</a:t>
                      </a:r>
                    </a:p>
                  </a:txBody>
                  <a:tcPr marL="33216" marR="33216" marT="16608" marB="16608" anchor="ctr"/>
                </a:tc>
                <a:tc>
                  <a:txBody>
                    <a:bodyPr/>
                    <a:lstStyle/>
                    <a:p>
                      <a:r>
                        <a:rPr lang="en-US" sz="1200">
                          <a:effectLst/>
                        </a:rPr>
                        <a:t>Packet Switching is a connectionless network switching method.</a:t>
                      </a:r>
                    </a:p>
                  </a:txBody>
                  <a:tcPr marL="33216" marR="33216" marT="16608" marB="16608" anchor="ctr"/>
                </a:tc>
                <a:extLst>
                  <a:ext uri="{0D108BD9-81ED-4DB2-BD59-A6C34878D82A}">
                    <a16:rowId xmlns:a16="http://schemas.microsoft.com/office/drawing/2014/main" val="1116194561"/>
                  </a:ext>
                </a:extLst>
              </a:tr>
              <a:tr h="599173">
                <a:tc>
                  <a:txBody>
                    <a:bodyPr/>
                    <a:lstStyle/>
                    <a:p>
                      <a:r>
                        <a:rPr lang="en-US" sz="1200">
                          <a:effectLst/>
                        </a:rPr>
                        <a:t>You need to establish a dedicated path between the source and the destination before the transfer of data commences.</a:t>
                      </a:r>
                    </a:p>
                  </a:txBody>
                  <a:tcPr marL="33216" marR="33216" marT="16608" marB="16608" anchor="ctr"/>
                </a:tc>
                <a:tc>
                  <a:txBody>
                    <a:bodyPr/>
                    <a:lstStyle/>
                    <a:p>
                      <a:r>
                        <a:rPr lang="en-US" sz="1200">
                          <a:effectLst/>
                        </a:rPr>
                        <a:t>You do not need to establish a dedicated path from the source to the destination.</a:t>
                      </a:r>
                    </a:p>
                  </a:txBody>
                  <a:tcPr marL="33216" marR="33216" marT="16608" marB="16608" anchor="ctr"/>
                </a:tc>
                <a:extLst>
                  <a:ext uri="{0D108BD9-81ED-4DB2-BD59-A6C34878D82A}">
                    <a16:rowId xmlns:a16="http://schemas.microsoft.com/office/drawing/2014/main" val="598280871"/>
                  </a:ext>
                </a:extLst>
              </a:tr>
              <a:tr h="321222">
                <a:tc>
                  <a:txBody>
                    <a:bodyPr/>
                    <a:lstStyle/>
                    <a:p>
                      <a:r>
                        <a:rPr lang="en-US" sz="1200">
                          <a:effectLst/>
                        </a:rPr>
                        <a:t>It was initially designed for voice transfer.</a:t>
                      </a:r>
                    </a:p>
                  </a:txBody>
                  <a:tcPr marL="33216" marR="33216" marT="16608" marB="16608" anchor="ctr"/>
                </a:tc>
                <a:tc>
                  <a:txBody>
                    <a:bodyPr/>
                    <a:lstStyle/>
                    <a:p>
                      <a:r>
                        <a:rPr lang="en-US" sz="1200">
                          <a:effectLst/>
                        </a:rPr>
                        <a:t>It was initially designed for data transfer.</a:t>
                      </a:r>
                    </a:p>
                  </a:txBody>
                  <a:tcPr marL="33216" marR="33216" marT="16608" marB="16608" anchor="ctr"/>
                </a:tc>
                <a:extLst>
                  <a:ext uri="{0D108BD9-81ED-4DB2-BD59-A6C34878D82A}">
                    <a16:rowId xmlns:a16="http://schemas.microsoft.com/office/drawing/2014/main" val="1217734829"/>
                  </a:ext>
                </a:extLst>
              </a:tr>
              <a:tr h="182247">
                <a:tc>
                  <a:txBody>
                    <a:bodyPr/>
                    <a:lstStyle/>
                    <a:p>
                      <a:r>
                        <a:rPr lang="en-US" sz="1200">
                          <a:effectLst/>
                        </a:rPr>
                        <a:t>It is implemented at Physical Layer.</a:t>
                      </a:r>
                    </a:p>
                  </a:txBody>
                  <a:tcPr marL="33216" marR="33216" marT="16608" marB="16608" anchor="ctr"/>
                </a:tc>
                <a:tc>
                  <a:txBody>
                    <a:bodyPr/>
                    <a:lstStyle/>
                    <a:p>
                      <a:r>
                        <a:rPr lang="en-US" sz="1200">
                          <a:effectLst/>
                        </a:rPr>
                        <a:t>It is implemented at Network Layer.</a:t>
                      </a:r>
                    </a:p>
                  </a:txBody>
                  <a:tcPr marL="33216" marR="33216" marT="16608" marB="16608" anchor="ctr"/>
                </a:tc>
                <a:extLst>
                  <a:ext uri="{0D108BD9-81ED-4DB2-BD59-A6C34878D82A}">
                    <a16:rowId xmlns:a16="http://schemas.microsoft.com/office/drawing/2014/main" val="3983796968"/>
                  </a:ext>
                </a:extLst>
              </a:tr>
              <a:tr h="460198">
                <a:tc>
                  <a:txBody>
                    <a:bodyPr/>
                    <a:lstStyle/>
                    <a:p>
                      <a:r>
                        <a:rPr lang="en-US" sz="1200">
                          <a:effectLst/>
                        </a:rPr>
                        <a:t>In-Circuit switching, data is processed and transmitted at the source only.</a:t>
                      </a:r>
                    </a:p>
                  </a:txBody>
                  <a:tcPr marL="33216" marR="33216" marT="16608" marB="16608" anchor="ctr"/>
                </a:tc>
                <a:tc>
                  <a:txBody>
                    <a:bodyPr/>
                    <a:lstStyle/>
                    <a:p>
                      <a:r>
                        <a:rPr lang="en-US" sz="1200">
                          <a:effectLst/>
                        </a:rPr>
                        <a:t>In packet switching, data is processed and transmitted, not only at the source but also at the destination.</a:t>
                      </a:r>
                    </a:p>
                  </a:txBody>
                  <a:tcPr marL="33216" marR="33216" marT="16608" marB="16608" anchor="ctr"/>
                </a:tc>
                <a:extLst>
                  <a:ext uri="{0D108BD9-81ED-4DB2-BD59-A6C34878D82A}">
                    <a16:rowId xmlns:a16="http://schemas.microsoft.com/office/drawing/2014/main" val="2984938689"/>
                  </a:ext>
                </a:extLst>
              </a:tr>
              <a:tr h="321222">
                <a:tc>
                  <a:txBody>
                    <a:bodyPr/>
                    <a:lstStyle/>
                    <a:p>
                      <a:r>
                        <a:rPr lang="en-US" sz="1200">
                          <a:effectLst/>
                        </a:rPr>
                        <a:t>Its initial cost is low.</a:t>
                      </a:r>
                    </a:p>
                  </a:txBody>
                  <a:tcPr marL="33216" marR="33216" marT="16608" marB="16608" anchor="ctr"/>
                </a:tc>
                <a:tc>
                  <a:txBody>
                    <a:bodyPr/>
                    <a:lstStyle/>
                    <a:p>
                      <a:r>
                        <a:rPr lang="en-US" sz="1200">
                          <a:effectLst/>
                        </a:rPr>
                        <a:t>Packet switching demands high installation costs.</a:t>
                      </a:r>
                    </a:p>
                  </a:txBody>
                  <a:tcPr marL="33216" marR="33216" marT="16608" marB="16608" anchor="ctr"/>
                </a:tc>
                <a:extLst>
                  <a:ext uri="{0D108BD9-81ED-4DB2-BD59-A6C34878D82A}">
                    <a16:rowId xmlns:a16="http://schemas.microsoft.com/office/drawing/2014/main" val="1497135705"/>
                  </a:ext>
                </a:extLst>
              </a:tr>
              <a:tr h="321222">
                <a:tc>
                  <a:txBody>
                    <a:bodyPr/>
                    <a:lstStyle/>
                    <a:p>
                      <a:r>
                        <a:rPr lang="en-US" sz="1200">
                          <a:effectLst/>
                        </a:rPr>
                        <a:t>The protocols for delivery are simpler.</a:t>
                      </a:r>
                    </a:p>
                  </a:txBody>
                  <a:tcPr marL="33216" marR="33216" marT="16608" marB="16608" anchor="ctr"/>
                </a:tc>
                <a:tc>
                  <a:txBody>
                    <a:bodyPr/>
                    <a:lstStyle/>
                    <a:p>
                      <a:r>
                        <a:rPr lang="en-US" sz="1200">
                          <a:effectLst/>
                        </a:rPr>
                        <a:t>It requires complex protocols for delivery.</a:t>
                      </a:r>
                    </a:p>
                  </a:txBody>
                  <a:tcPr marL="33216" marR="33216" marT="16608" marB="16608" anchor="ctr"/>
                </a:tc>
                <a:extLst>
                  <a:ext uri="{0D108BD9-81ED-4DB2-BD59-A6C34878D82A}">
                    <a16:rowId xmlns:a16="http://schemas.microsoft.com/office/drawing/2014/main" val="2250351528"/>
                  </a:ext>
                </a:extLst>
              </a:tr>
              <a:tr h="182247">
                <a:tc>
                  <a:txBody>
                    <a:bodyPr/>
                    <a:lstStyle/>
                    <a:p>
                      <a:r>
                        <a:rPr lang="en-IN" sz="1200">
                          <a:effectLst/>
                        </a:rPr>
                        <a:t>Charging happens per minute.</a:t>
                      </a:r>
                    </a:p>
                  </a:txBody>
                  <a:tcPr marL="33216" marR="33216" marT="16608" marB="16608" anchor="ctr"/>
                </a:tc>
                <a:tc>
                  <a:txBody>
                    <a:bodyPr/>
                    <a:lstStyle/>
                    <a:p>
                      <a:r>
                        <a:rPr lang="en-IN" sz="1200">
                          <a:effectLst/>
                        </a:rPr>
                        <a:t>Charging happens per packet.</a:t>
                      </a:r>
                    </a:p>
                  </a:txBody>
                  <a:tcPr marL="33216" marR="33216" marT="16608" marB="16608" anchor="ctr"/>
                </a:tc>
                <a:extLst>
                  <a:ext uri="{0D108BD9-81ED-4DB2-BD59-A6C34878D82A}">
                    <a16:rowId xmlns:a16="http://schemas.microsoft.com/office/drawing/2014/main" val="1770458310"/>
                  </a:ext>
                </a:extLst>
              </a:tr>
              <a:tr h="321222">
                <a:tc>
                  <a:txBody>
                    <a:bodyPr/>
                    <a:lstStyle/>
                    <a:p>
                      <a:r>
                        <a:rPr lang="en-US" sz="1200">
                          <a:effectLst/>
                        </a:rPr>
                        <a:t>Each packet follows the same route.</a:t>
                      </a:r>
                    </a:p>
                  </a:txBody>
                  <a:tcPr marL="33216" marR="33216" marT="16608" marB="16608" anchor="ctr"/>
                </a:tc>
                <a:tc>
                  <a:txBody>
                    <a:bodyPr/>
                    <a:lstStyle/>
                    <a:p>
                      <a:r>
                        <a:rPr lang="en-US" sz="1200">
                          <a:effectLst/>
                        </a:rPr>
                        <a:t>Each packet does not follow the same route.</a:t>
                      </a:r>
                    </a:p>
                  </a:txBody>
                  <a:tcPr marL="33216" marR="33216" marT="16608" marB="16608" anchor="ctr"/>
                </a:tc>
                <a:extLst>
                  <a:ext uri="{0D108BD9-81ED-4DB2-BD59-A6C34878D82A}">
                    <a16:rowId xmlns:a16="http://schemas.microsoft.com/office/drawing/2014/main" val="2292208617"/>
                  </a:ext>
                </a:extLst>
              </a:tr>
              <a:tr h="321222">
                <a:tc>
                  <a:txBody>
                    <a:bodyPr/>
                    <a:lstStyle/>
                    <a:p>
                      <a:r>
                        <a:rPr lang="en-US" sz="1200">
                          <a:effectLst/>
                        </a:rPr>
                        <a:t>It does not store and forward transmission.</a:t>
                      </a:r>
                    </a:p>
                  </a:txBody>
                  <a:tcPr marL="33216" marR="33216" marT="16608" marB="16608" anchor="ctr"/>
                </a:tc>
                <a:tc>
                  <a:txBody>
                    <a:bodyPr/>
                    <a:lstStyle/>
                    <a:p>
                      <a:r>
                        <a:rPr lang="en-US" sz="1200">
                          <a:effectLst/>
                        </a:rPr>
                        <a:t>It does store and forward transmission.</a:t>
                      </a:r>
                    </a:p>
                  </a:txBody>
                  <a:tcPr marL="33216" marR="33216" marT="16608" marB="16608" anchor="ctr"/>
                </a:tc>
                <a:extLst>
                  <a:ext uri="{0D108BD9-81ED-4DB2-BD59-A6C34878D82A}">
                    <a16:rowId xmlns:a16="http://schemas.microsoft.com/office/drawing/2014/main" val="103512932"/>
                  </a:ext>
                </a:extLst>
              </a:tr>
              <a:tr h="321222">
                <a:tc>
                  <a:txBody>
                    <a:bodyPr/>
                    <a:lstStyle/>
                    <a:p>
                      <a:r>
                        <a:rPr lang="en-US" sz="1200">
                          <a:effectLst/>
                        </a:rPr>
                        <a:t>Initially designed for Voice communication.</a:t>
                      </a:r>
                    </a:p>
                  </a:txBody>
                  <a:tcPr marL="33216" marR="33216" marT="16608" marB="16608" anchor="ctr"/>
                </a:tc>
                <a:tc>
                  <a:txBody>
                    <a:bodyPr/>
                    <a:lstStyle/>
                    <a:p>
                      <a:r>
                        <a:rPr lang="en-US" sz="1200">
                          <a:effectLst/>
                        </a:rPr>
                        <a:t>Initially designed for Data Transmission.</a:t>
                      </a:r>
                    </a:p>
                  </a:txBody>
                  <a:tcPr marL="33216" marR="33216" marT="16608" marB="16608" anchor="ctr"/>
                </a:tc>
                <a:extLst>
                  <a:ext uri="{0D108BD9-81ED-4DB2-BD59-A6C34878D82A}">
                    <a16:rowId xmlns:a16="http://schemas.microsoft.com/office/drawing/2014/main" val="2750807977"/>
                  </a:ext>
                </a:extLst>
              </a:tr>
              <a:tr h="460198">
                <a:tc>
                  <a:txBody>
                    <a:bodyPr/>
                    <a:lstStyle/>
                    <a:p>
                      <a:r>
                        <a:rPr lang="en-US" sz="1200">
                          <a:effectLst/>
                        </a:rPr>
                        <a:t>It is an inflexible method because once a path is set, all parts of a transmission follow the same path.</a:t>
                      </a:r>
                    </a:p>
                  </a:txBody>
                  <a:tcPr marL="33216" marR="33216" marT="16608" marB="16608" anchor="ctr"/>
                </a:tc>
                <a:tc>
                  <a:txBody>
                    <a:bodyPr/>
                    <a:lstStyle/>
                    <a:p>
                      <a:r>
                        <a:rPr lang="en-US" sz="1200">
                          <a:effectLst/>
                        </a:rPr>
                        <a:t>It is a flexible method because the route is created for each packet to travel to the destination.</a:t>
                      </a:r>
                    </a:p>
                  </a:txBody>
                  <a:tcPr marL="33216" marR="33216" marT="16608" marB="16608" anchor="ctr"/>
                </a:tc>
                <a:extLst>
                  <a:ext uri="{0D108BD9-81ED-4DB2-BD59-A6C34878D82A}">
                    <a16:rowId xmlns:a16="http://schemas.microsoft.com/office/drawing/2014/main" val="2297492122"/>
                  </a:ext>
                </a:extLst>
              </a:tr>
              <a:tr h="460198">
                <a:tc>
                  <a:txBody>
                    <a:bodyPr/>
                    <a:lstStyle/>
                    <a:p>
                      <a:r>
                        <a:rPr lang="en-US" sz="1200">
                          <a:effectLst/>
                        </a:rPr>
                        <a:t>The message is received in the order, which is sent from the source.</a:t>
                      </a:r>
                    </a:p>
                  </a:txBody>
                  <a:tcPr marL="33216" marR="33216" marT="16608" marB="16608" anchor="ctr"/>
                </a:tc>
                <a:tc>
                  <a:txBody>
                    <a:bodyPr/>
                    <a:lstStyle/>
                    <a:p>
                      <a:r>
                        <a:rPr lang="en-US" sz="1200">
                          <a:effectLst/>
                        </a:rPr>
                        <a:t>In, packet switching message are received out of order, which is assembled at the destination.</a:t>
                      </a:r>
                    </a:p>
                  </a:txBody>
                  <a:tcPr marL="33216" marR="33216" marT="16608" marB="16608" anchor="ctr"/>
                </a:tc>
                <a:extLst>
                  <a:ext uri="{0D108BD9-81ED-4DB2-BD59-A6C34878D82A}">
                    <a16:rowId xmlns:a16="http://schemas.microsoft.com/office/drawing/2014/main" val="3111695211"/>
                  </a:ext>
                </a:extLst>
              </a:tr>
              <a:tr h="321222">
                <a:tc>
                  <a:txBody>
                    <a:bodyPr/>
                    <a:lstStyle/>
                    <a:p>
                      <a:r>
                        <a:rPr lang="en-US" sz="1200">
                          <a:effectLst/>
                        </a:rPr>
                        <a:t>Reserve the entire Bandwidth in advance.</a:t>
                      </a:r>
                    </a:p>
                  </a:txBody>
                  <a:tcPr marL="33216" marR="33216" marT="16608" marB="16608" anchor="ctr"/>
                </a:tc>
                <a:tc>
                  <a:txBody>
                    <a:bodyPr/>
                    <a:lstStyle/>
                    <a:p>
                      <a:r>
                        <a:rPr lang="en-IN" sz="1200">
                          <a:effectLst/>
                        </a:rPr>
                        <a:t>Never reserves the Bandwidth.</a:t>
                      </a:r>
                    </a:p>
                  </a:txBody>
                  <a:tcPr marL="33216" marR="33216" marT="16608" marB="16608" anchor="ctr"/>
                </a:tc>
                <a:extLst>
                  <a:ext uri="{0D108BD9-81ED-4DB2-BD59-A6C34878D82A}">
                    <a16:rowId xmlns:a16="http://schemas.microsoft.com/office/drawing/2014/main" val="1338248748"/>
                  </a:ext>
                </a:extLst>
              </a:tr>
              <a:tr h="460198">
                <a:tc>
                  <a:txBody>
                    <a:bodyPr/>
                    <a:lstStyle/>
                    <a:p>
                      <a:r>
                        <a:rPr lang="en-US" sz="1200">
                          <a:effectLst/>
                        </a:rPr>
                        <a:t>You can achieve Circuit switching using two technologies 1) Time or 2) Space Division Switching.</a:t>
                      </a:r>
                    </a:p>
                  </a:txBody>
                  <a:tcPr marL="33216" marR="33216" marT="16608" marB="16608" anchor="ctr"/>
                </a:tc>
                <a:tc>
                  <a:txBody>
                    <a:bodyPr/>
                    <a:lstStyle/>
                    <a:p>
                      <a:r>
                        <a:rPr lang="en-US" sz="1200" dirty="0">
                          <a:effectLst/>
                        </a:rPr>
                        <a:t>Packet Switching has Datagram Virtual Circuit Approach.</a:t>
                      </a:r>
                    </a:p>
                  </a:txBody>
                  <a:tcPr marL="33216" marR="33216" marT="16608" marB="16608" anchor="ctr"/>
                </a:tc>
                <a:extLst>
                  <a:ext uri="{0D108BD9-81ED-4DB2-BD59-A6C34878D82A}">
                    <a16:rowId xmlns:a16="http://schemas.microsoft.com/office/drawing/2014/main" val="3830132329"/>
                  </a:ext>
                </a:extLst>
              </a:tr>
            </a:tbl>
          </a:graphicData>
        </a:graphic>
      </p:graphicFrame>
    </p:spTree>
    <p:extLst>
      <p:ext uri="{BB962C8B-B14F-4D97-AF65-F5344CB8AC3E}">
        <p14:creationId xmlns:p14="http://schemas.microsoft.com/office/powerpoint/2010/main" val="21680495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ACD829-11C8-EB9A-0CEC-D852488A62B9}"/>
              </a:ext>
            </a:extLst>
          </p:cNvPr>
          <p:cNvSpPr txBox="1"/>
          <p:nvPr/>
        </p:nvSpPr>
        <p:spPr>
          <a:xfrm>
            <a:off x="519288" y="257792"/>
            <a:ext cx="11040533" cy="1200329"/>
          </a:xfrm>
          <a:prstGeom prst="rect">
            <a:avLst/>
          </a:prstGeom>
          <a:noFill/>
        </p:spPr>
        <p:txBody>
          <a:bodyPr wrap="square">
            <a:spAutoFit/>
          </a:bodyPr>
          <a:lstStyle/>
          <a:p>
            <a:r>
              <a:rPr lang="en-US" sz="2400" dirty="0">
                <a:solidFill>
                  <a:srgbClr val="FF0000"/>
                </a:solidFill>
              </a:rPr>
              <a:t>Q.</a:t>
            </a:r>
            <a:r>
              <a:rPr lang="en-US" sz="2400" dirty="0"/>
              <a:t> An organization is granted the block 130.34.12.64/26. The organization needs four subnetworks, each with an equal number of hosts. Design the subnetworks and find the information about each network. </a:t>
            </a:r>
            <a:endParaRPr lang="en-IN" sz="2400" dirty="0"/>
          </a:p>
        </p:txBody>
      </p:sp>
      <p:sp>
        <p:nvSpPr>
          <p:cNvPr id="7" name="TextBox 6">
            <a:extLst>
              <a:ext uri="{FF2B5EF4-FFF2-40B4-BE49-F238E27FC236}">
                <a16:creationId xmlns:a16="http://schemas.microsoft.com/office/drawing/2014/main" id="{D9560B6C-4154-B268-5AD5-7290A43F0FFA}"/>
              </a:ext>
            </a:extLst>
          </p:cNvPr>
          <p:cNvSpPr txBox="1"/>
          <p:nvPr/>
        </p:nvSpPr>
        <p:spPr>
          <a:xfrm>
            <a:off x="519287" y="1615539"/>
            <a:ext cx="10780891" cy="3290644"/>
          </a:xfrm>
          <a:prstGeom prst="rect">
            <a:avLst/>
          </a:prstGeom>
          <a:noFill/>
        </p:spPr>
        <p:txBody>
          <a:bodyPr wrap="square">
            <a:spAutoFit/>
          </a:bodyPr>
          <a:lstStyle/>
          <a:p>
            <a:pPr algn="just">
              <a:lnSpc>
                <a:spcPts val="1500"/>
              </a:lnSpc>
              <a:spcBef>
                <a:spcPts val="200"/>
              </a:spcBef>
              <a:spcAft>
                <a:spcPts val="200"/>
              </a:spcAft>
              <a:tabLst>
                <a:tab pos="217170" algn="l"/>
                <a:tab pos="451485" algn="l"/>
                <a:tab pos="6867525" algn="r"/>
              </a:tabLst>
            </a:pPr>
            <a:r>
              <a:rPr lang="en-US"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Solution</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285750" indent="-285750" algn="just">
              <a:lnSpc>
                <a:spcPts val="1500"/>
              </a:lnSpc>
              <a:spcBef>
                <a:spcPts val="200"/>
              </a:spcBef>
              <a:spcAft>
                <a:spcPts val="200"/>
              </a:spcAft>
              <a:buFont typeface="Arial" panose="020B0604020202020204" pitchFamily="34" charset="0"/>
              <a:buChar char="•"/>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number of addresses N in the block can be found using </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457200" algn="ctr">
              <a:lnSpc>
                <a:spcPts val="1500"/>
              </a:lnSpc>
              <a:spcBef>
                <a:spcPts val="200"/>
              </a:spcBef>
              <a:spcAft>
                <a:spcPts val="200"/>
              </a:spcAft>
              <a:tabLst>
                <a:tab pos="217170" algn="l"/>
                <a:tab pos="451485" algn="l"/>
                <a:tab pos="6867525" algn="r"/>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 = 2</a:t>
            </a:r>
            <a:r>
              <a:rPr lang="en-US" baseline="30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32−n</a:t>
            </a:r>
            <a:r>
              <a:rPr lang="en-US" dirty="0">
                <a:effectLst/>
                <a:latin typeface="Times New Roman" panose="02020603050405020304" pitchFamily="18" charset="0"/>
                <a:ea typeface="Calibri" panose="020F0502020204030204" pitchFamily="34" charset="0"/>
                <a:cs typeface="Times New Roman" panose="02020603050405020304" pitchFamily="18" charset="0"/>
              </a:rPr>
              <a:t> = 2</a:t>
            </a:r>
            <a:r>
              <a:rPr lang="en-US" baseline="30000" dirty="0">
                <a:effectLst/>
                <a:latin typeface="Times New Roman" panose="02020603050405020304" pitchFamily="18" charset="0"/>
                <a:ea typeface="Calibri" panose="020F0502020204030204" pitchFamily="34" charset="0"/>
                <a:cs typeface="Times New Roman" panose="02020603050405020304" pitchFamily="18" charset="0"/>
              </a:rPr>
              <a:t>32−26</a:t>
            </a:r>
            <a:r>
              <a:rPr lang="en-US" dirty="0">
                <a:effectLst/>
                <a:latin typeface="Times New Roman" panose="02020603050405020304" pitchFamily="18" charset="0"/>
                <a:ea typeface="Calibri" panose="020F0502020204030204" pitchFamily="34" charset="0"/>
                <a:cs typeface="Times New Roman" panose="02020603050405020304" pitchFamily="18" charset="0"/>
              </a:rPr>
              <a:t> = 2</a:t>
            </a:r>
            <a:r>
              <a:rPr lang="en-US" baseline="30000" dirty="0">
                <a:latin typeface="Times New Roman" panose="02020603050405020304" pitchFamily="18" charset="0"/>
                <a:ea typeface="Calibri" panose="020F0502020204030204" pitchFamily="34" charset="0"/>
                <a:cs typeface="Times New Roman" panose="02020603050405020304" pitchFamily="18" charset="0"/>
              </a:rPr>
              <a:t>6</a:t>
            </a:r>
            <a:r>
              <a:rPr lang="en-US" dirty="0">
                <a:effectLst/>
                <a:latin typeface="Times New Roman" panose="02020603050405020304" pitchFamily="18" charset="0"/>
                <a:ea typeface="Calibri" panose="020F0502020204030204" pitchFamily="34" charset="0"/>
                <a:cs typeface="Times New Roman" panose="02020603050405020304" pitchFamily="18" charset="0"/>
              </a:rPr>
              <a:t> = 64</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solidFill>
                  <a:srgbClr val="FF0000"/>
                </a:solidFill>
              </a:rPr>
              <a:t>Network Mask : 255.255.255.192</a:t>
            </a:r>
          </a:p>
          <a:p>
            <a:pPr marL="285750" indent="-285750">
              <a:buFont typeface="Arial" panose="020B0604020202020204" pitchFamily="34" charset="0"/>
              <a:buChar char="•"/>
            </a:pPr>
            <a:r>
              <a:rPr lang="en-US" dirty="0">
                <a:solidFill>
                  <a:srgbClr val="FF0000"/>
                </a:solidFill>
              </a:rPr>
              <a:t>First address </a:t>
            </a:r>
            <a:r>
              <a:rPr lang="en-US" dirty="0"/>
              <a:t>= (any address) AND (network mask) = 130.34.12.64/26 AND 255.255.255.192 = </a:t>
            </a:r>
            <a:r>
              <a:rPr lang="en-US" dirty="0">
                <a:solidFill>
                  <a:srgbClr val="FF0000"/>
                </a:solidFill>
              </a:rPr>
              <a:t>130.34.12.64/26</a:t>
            </a:r>
            <a:r>
              <a:rPr lang="en-US" dirty="0"/>
              <a:t> </a:t>
            </a:r>
          </a:p>
          <a:p>
            <a:pPr marL="285750" indent="-285750">
              <a:buFont typeface="Arial" panose="020B0604020202020204" pitchFamily="34" charset="0"/>
              <a:buChar char="•"/>
            </a:pPr>
            <a:r>
              <a:rPr lang="en-US" dirty="0">
                <a:solidFill>
                  <a:srgbClr val="FF0000"/>
                </a:solidFill>
              </a:rPr>
              <a:t>Last address </a:t>
            </a:r>
            <a:r>
              <a:rPr lang="en-US" dirty="0"/>
              <a:t>= (any address) OR [NOT (network mask)] =130.34.12.64/26 OR [NOT 255.255.255.192]</a:t>
            </a:r>
          </a:p>
          <a:p>
            <a:r>
              <a:rPr lang="en-US" dirty="0"/>
              <a:t>                                                                                                       = 130.34.12.64/26 OR 0.0.0.63 </a:t>
            </a:r>
            <a:r>
              <a:rPr lang="en-US"/>
              <a:t>= </a:t>
            </a:r>
            <a:r>
              <a:rPr lang="en-US">
                <a:solidFill>
                  <a:srgbClr val="FF0000"/>
                </a:solidFill>
              </a:rPr>
              <a:t>130.34.12.127/26</a:t>
            </a:r>
            <a:endParaRPr lang="en-US" dirty="0">
              <a:solidFill>
                <a:srgbClr val="FF0000"/>
              </a:solidFill>
            </a:endParaRPr>
          </a:p>
          <a:p>
            <a:r>
              <a:rPr lang="en-US" dirty="0"/>
              <a:t>We now design the subnetworks: </a:t>
            </a:r>
          </a:p>
          <a:p>
            <a:pPr marL="342900" indent="-342900">
              <a:buAutoNum type="arabicPeriod"/>
            </a:pPr>
            <a:r>
              <a:rPr lang="en-US" dirty="0"/>
              <a:t>We grant 16 addresses for each subnetwork to meet the first requirement (64/16 is a power of 2). </a:t>
            </a:r>
          </a:p>
          <a:p>
            <a:pPr marL="342900" indent="-342900">
              <a:buAutoNum type="arabicPeriod"/>
            </a:pPr>
            <a:r>
              <a:rPr lang="en-US" dirty="0"/>
              <a:t>The subnetwork mask for each subnetwork is:</a:t>
            </a:r>
          </a:p>
          <a:p>
            <a:endParaRPr lang="en-IN" dirty="0">
              <a:solidFill>
                <a:srgbClr val="FF0000"/>
              </a:solidFill>
            </a:endParaRPr>
          </a:p>
          <a:p>
            <a:r>
              <a:rPr lang="en-IN" dirty="0"/>
              <a:t>3. </a:t>
            </a:r>
            <a:r>
              <a:rPr lang="en-US" dirty="0"/>
              <a:t>We grant 16 addresses to each subnet starting from the first available address.</a:t>
            </a:r>
            <a:endParaRPr lang="en-IN" dirty="0"/>
          </a:p>
        </p:txBody>
      </p:sp>
      <p:pic>
        <p:nvPicPr>
          <p:cNvPr id="9" name="Picture 8">
            <a:extLst>
              <a:ext uri="{FF2B5EF4-FFF2-40B4-BE49-F238E27FC236}">
                <a16:creationId xmlns:a16="http://schemas.microsoft.com/office/drawing/2014/main" id="{5127BA44-89F8-E6CF-78AF-A7B521909296}"/>
              </a:ext>
            </a:extLst>
          </p:cNvPr>
          <p:cNvPicPr>
            <a:picLocks noChangeAspect="1"/>
          </p:cNvPicPr>
          <p:nvPr/>
        </p:nvPicPr>
        <p:blipFill>
          <a:blip r:embed="rId2">
            <a:duotone>
              <a:prstClr val="black"/>
              <a:schemeClr val="tx2">
                <a:tint val="45000"/>
                <a:satMod val="400000"/>
              </a:schemeClr>
            </a:duotone>
          </a:blip>
          <a:stretch>
            <a:fillRect/>
          </a:stretch>
        </p:blipFill>
        <p:spPr>
          <a:xfrm>
            <a:off x="5310540" y="3991148"/>
            <a:ext cx="5476875" cy="523875"/>
          </a:xfrm>
          <a:prstGeom prst="rect">
            <a:avLst/>
          </a:prstGeom>
        </p:spPr>
      </p:pic>
    </p:spTree>
    <p:extLst>
      <p:ext uri="{BB962C8B-B14F-4D97-AF65-F5344CB8AC3E}">
        <p14:creationId xmlns:p14="http://schemas.microsoft.com/office/powerpoint/2010/main" val="7487688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427ECE7-C977-6871-4D32-9E0B89540DB0}"/>
              </a:ext>
            </a:extLst>
          </p:cNvPr>
          <p:cNvPicPr>
            <a:picLocks noChangeAspect="1"/>
          </p:cNvPicPr>
          <p:nvPr/>
        </p:nvPicPr>
        <p:blipFill>
          <a:blip r:embed="rId2"/>
          <a:stretch>
            <a:fillRect/>
          </a:stretch>
        </p:blipFill>
        <p:spPr>
          <a:xfrm>
            <a:off x="1298222" y="525468"/>
            <a:ext cx="9053689" cy="1800044"/>
          </a:xfrm>
          <a:prstGeom prst="rect">
            <a:avLst/>
          </a:prstGeom>
        </p:spPr>
      </p:pic>
      <p:pic>
        <p:nvPicPr>
          <p:cNvPr id="5" name="Picture 4">
            <a:extLst>
              <a:ext uri="{FF2B5EF4-FFF2-40B4-BE49-F238E27FC236}">
                <a16:creationId xmlns:a16="http://schemas.microsoft.com/office/drawing/2014/main" id="{A0656DCC-9447-EC85-3E47-428AD425EEBA}"/>
              </a:ext>
            </a:extLst>
          </p:cNvPr>
          <p:cNvPicPr>
            <a:picLocks noChangeAspect="1"/>
          </p:cNvPicPr>
          <p:nvPr/>
        </p:nvPicPr>
        <p:blipFill>
          <a:blip r:embed="rId3"/>
          <a:stretch>
            <a:fillRect/>
          </a:stretch>
        </p:blipFill>
        <p:spPr>
          <a:xfrm>
            <a:off x="1298222" y="3429000"/>
            <a:ext cx="9053688" cy="2317044"/>
          </a:xfrm>
          <a:prstGeom prst="rect">
            <a:avLst/>
          </a:prstGeom>
        </p:spPr>
      </p:pic>
    </p:spTree>
    <p:extLst>
      <p:ext uri="{BB962C8B-B14F-4D97-AF65-F5344CB8AC3E}">
        <p14:creationId xmlns:p14="http://schemas.microsoft.com/office/powerpoint/2010/main" val="870313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A77D85-6938-4A6F-7151-D1414E3A266A}"/>
              </a:ext>
            </a:extLst>
          </p:cNvPr>
          <p:cNvSpPr txBox="1"/>
          <p:nvPr/>
        </p:nvSpPr>
        <p:spPr>
          <a:xfrm>
            <a:off x="199664" y="146798"/>
            <a:ext cx="11992336" cy="1477328"/>
          </a:xfrm>
          <a:prstGeom prst="rect">
            <a:avLst/>
          </a:prstGeom>
          <a:noFill/>
        </p:spPr>
        <p:txBody>
          <a:bodyPr wrap="square">
            <a:spAutoFit/>
          </a:bodyPr>
          <a:lstStyle/>
          <a:p>
            <a:r>
              <a:rPr lang="en-US" b="1" dirty="0">
                <a:solidFill>
                  <a:srgbClr val="FF0000"/>
                </a:solidFill>
              </a:rPr>
              <a:t>Q.</a:t>
            </a:r>
            <a:r>
              <a:rPr lang="en-US" dirty="0"/>
              <a:t> An organization is granted a block of addresses with the beginning address 14.24.74.0/24. The organization needs to have 3 subblocks of addresses to use in its three subnets as shown below: </a:t>
            </a:r>
          </a:p>
          <a:p>
            <a:r>
              <a:rPr lang="en-US" dirty="0"/>
              <a:t>❑ One subblock of 120 addresses. </a:t>
            </a:r>
          </a:p>
          <a:p>
            <a:r>
              <a:rPr lang="en-US" dirty="0"/>
              <a:t>❑ One subblock of 60 addresses. </a:t>
            </a:r>
          </a:p>
          <a:p>
            <a:r>
              <a:rPr lang="en-US" dirty="0"/>
              <a:t>❑ One subblock of 10 addresses. </a:t>
            </a:r>
            <a:endParaRPr lang="en-IN" dirty="0"/>
          </a:p>
        </p:txBody>
      </p:sp>
      <p:sp>
        <p:nvSpPr>
          <p:cNvPr id="7" name="TextBox 6">
            <a:extLst>
              <a:ext uri="{FF2B5EF4-FFF2-40B4-BE49-F238E27FC236}">
                <a16:creationId xmlns:a16="http://schemas.microsoft.com/office/drawing/2014/main" id="{94446DF2-A76C-8202-B620-C6271C24CA3F}"/>
              </a:ext>
            </a:extLst>
          </p:cNvPr>
          <p:cNvSpPr txBox="1"/>
          <p:nvPr/>
        </p:nvSpPr>
        <p:spPr>
          <a:xfrm>
            <a:off x="95974" y="1624126"/>
            <a:ext cx="11992336" cy="5324535"/>
          </a:xfrm>
          <a:prstGeom prst="rect">
            <a:avLst/>
          </a:prstGeom>
          <a:noFill/>
        </p:spPr>
        <p:txBody>
          <a:bodyPr wrap="square">
            <a:spAutoFit/>
          </a:bodyPr>
          <a:lstStyle/>
          <a:p>
            <a:r>
              <a:rPr lang="en-US" sz="1700" b="1" dirty="0">
                <a:solidFill>
                  <a:srgbClr val="FF0000"/>
                </a:solidFill>
                <a:latin typeface="Times New Roman" panose="02020603050405020304" pitchFamily="18" charset="0"/>
                <a:cs typeface="Times New Roman" panose="02020603050405020304" pitchFamily="18" charset="0"/>
              </a:rPr>
              <a:t>Solution</a:t>
            </a:r>
            <a:r>
              <a:rPr lang="en-US" sz="1700" dirty="0">
                <a:latin typeface="Times New Roman" panose="02020603050405020304" pitchFamily="18" charset="0"/>
                <a:cs typeface="Times New Roman" panose="02020603050405020304" pitchFamily="18" charset="0"/>
              </a:rPr>
              <a:t>:  </a:t>
            </a:r>
          </a:p>
          <a:p>
            <a:r>
              <a:rPr lang="en-US" sz="1700" dirty="0">
                <a:latin typeface="Times New Roman" panose="02020603050405020304" pitchFamily="18" charset="0"/>
                <a:cs typeface="Times New Roman" panose="02020603050405020304" pitchFamily="18" charset="0"/>
              </a:rPr>
              <a:t>There are 2</a:t>
            </a:r>
            <a:r>
              <a:rPr lang="en-US" sz="1700" baseline="30000" dirty="0">
                <a:latin typeface="Times New Roman" panose="02020603050405020304" pitchFamily="18" charset="0"/>
                <a:cs typeface="Times New Roman" panose="02020603050405020304" pitchFamily="18" charset="0"/>
              </a:rPr>
              <a:t>32</a:t>
            </a:r>
            <a:r>
              <a:rPr lang="en-US" sz="1700" dirty="0">
                <a:latin typeface="Times New Roman" panose="02020603050405020304" pitchFamily="18" charset="0"/>
                <a:cs typeface="Times New Roman" panose="02020603050405020304" pitchFamily="18" charset="0"/>
              </a:rPr>
              <a:t> </a:t>
            </a:r>
            <a:r>
              <a:rPr lang="en-US" sz="1700" baseline="30000" dirty="0">
                <a:latin typeface="Times New Roman" panose="02020603050405020304" pitchFamily="18" charset="0"/>
                <a:cs typeface="Times New Roman" panose="02020603050405020304" pitchFamily="18" charset="0"/>
              </a:rPr>
              <a:t>− 24 </a:t>
            </a:r>
            <a:r>
              <a:rPr lang="en-US" sz="1700" dirty="0">
                <a:latin typeface="Times New Roman" panose="02020603050405020304" pitchFamily="18" charset="0"/>
                <a:cs typeface="Times New Roman" panose="02020603050405020304" pitchFamily="18" charset="0"/>
              </a:rPr>
              <a:t>= 256 addresses in this block. </a:t>
            </a:r>
          </a:p>
          <a:p>
            <a:pPr marL="285750" indent="-285750">
              <a:buFont typeface="Arial" panose="020B0604020202020204" pitchFamily="34" charset="0"/>
              <a:buChar char="•"/>
            </a:pPr>
            <a:r>
              <a:rPr lang="en-US" sz="1700" dirty="0">
                <a:solidFill>
                  <a:srgbClr val="FF0000"/>
                </a:solidFill>
                <a:latin typeface="Times New Roman" panose="02020603050405020304" pitchFamily="18" charset="0"/>
                <a:cs typeface="Times New Roman" panose="02020603050405020304" pitchFamily="18" charset="0"/>
              </a:rPr>
              <a:t>Network Mask : 255.255.255.0</a:t>
            </a:r>
          </a:p>
          <a:p>
            <a:pPr marL="285750" indent="-285750">
              <a:buFont typeface="Arial" panose="020B0604020202020204" pitchFamily="34" charset="0"/>
              <a:buChar char="•"/>
            </a:pPr>
            <a:r>
              <a:rPr lang="en-US" sz="1700" dirty="0">
                <a:solidFill>
                  <a:srgbClr val="FF0000"/>
                </a:solidFill>
                <a:latin typeface="Times New Roman" panose="02020603050405020304" pitchFamily="18" charset="0"/>
                <a:cs typeface="Times New Roman" panose="02020603050405020304" pitchFamily="18" charset="0"/>
              </a:rPr>
              <a:t>First address </a:t>
            </a:r>
            <a:r>
              <a:rPr lang="en-US" sz="1700" dirty="0">
                <a:latin typeface="Times New Roman" panose="02020603050405020304" pitchFamily="18" charset="0"/>
                <a:cs typeface="Times New Roman" panose="02020603050405020304" pitchFamily="18" charset="0"/>
              </a:rPr>
              <a:t>= (any address) AND (network mask) = 14.24.74.0/24 AND 255.255.255.0 = </a:t>
            </a:r>
            <a:r>
              <a:rPr lang="en-US" sz="1700" dirty="0">
                <a:solidFill>
                  <a:srgbClr val="FF0000"/>
                </a:solidFill>
                <a:latin typeface="Times New Roman" panose="02020603050405020304" pitchFamily="18" charset="0"/>
                <a:cs typeface="Times New Roman" panose="02020603050405020304" pitchFamily="18" charset="0"/>
              </a:rPr>
              <a:t>14.24.74.0/24</a:t>
            </a:r>
            <a:r>
              <a:rPr lang="en-US" sz="170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1700" dirty="0">
                <a:solidFill>
                  <a:srgbClr val="FF0000"/>
                </a:solidFill>
                <a:latin typeface="Times New Roman" panose="02020603050405020304" pitchFamily="18" charset="0"/>
                <a:cs typeface="Times New Roman" panose="02020603050405020304" pitchFamily="18" charset="0"/>
              </a:rPr>
              <a:t>Last address </a:t>
            </a:r>
            <a:r>
              <a:rPr lang="en-US" sz="1700" dirty="0">
                <a:latin typeface="Times New Roman" panose="02020603050405020304" pitchFamily="18" charset="0"/>
                <a:cs typeface="Times New Roman" panose="02020603050405020304" pitchFamily="18" charset="0"/>
              </a:rPr>
              <a:t>= (any address) OR [NOT (network mask)] =14.24.74.0/24 OR [NOT 255.255.255.0]</a:t>
            </a:r>
          </a:p>
          <a:p>
            <a:r>
              <a:rPr lang="en-US" sz="1700" dirty="0">
                <a:latin typeface="Times New Roman" panose="02020603050405020304" pitchFamily="18" charset="0"/>
                <a:cs typeface="Times New Roman" panose="02020603050405020304" pitchFamily="18" charset="0"/>
              </a:rPr>
              <a:t>                                                                                                       = 130.34.12.64/26 OR 0.0.0.255 = </a:t>
            </a:r>
            <a:r>
              <a:rPr lang="en-US" sz="1700" dirty="0">
                <a:solidFill>
                  <a:srgbClr val="FF0000"/>
                </a:solidFill>
                <a:latin typeface="Times New Roman" panose="02020603050405020304" pitchFamily="18" charset="0"/>
                <a:cs typeface="Times New Roman" panose="02020603050405020304" pitchFamily="18" charset="0"/>
              </a:rPr>
              <a:t>14.24.74.255/24</a:t>
            </a:r>
          </a:p>
          <a:p>
            <a:pPr marL="342900" indent="-342900" algn="just">
              <a:buFont typeface="+mj-lt"/>
              <a:buAutoNum type="alphaLcPeriod"/>
            </a:pPr>
            <a:r>
              <a:rPr lang="en-US" sz="1700" dirty="0">
                <a:solidFill>
                  <a:srgbClr val="FF0000"/>
                </a:solidFill>
                <a:latin typeface="Times New Roman" panose="02020603050405020304" pitchFamily="18" charset="0"/>
                <a:cs typeface="Times New Roman" panose="02020603050405020304" pitchFamily="18" charset="0"/>
              </a:rPr>
              <a:t>Given, One subblock of 120 addresses</a:t>
            </a:r>
            <a:r>
              <a:rPr lang="en-US" sz="1700" dirty="0">
                <a:latin typeface="Times New Roman" panose="02020603050405020304" pitchFamily="18" charset="0"/>
                <a:cs typeface="Times New Roman" panose="02020603050405020304" pitchFamily="18" charset="0"/>
              </a:rPr>
              <a:t>. The number of addresses in the first subblock is not a power of 2. We allocate 128 addresses. </a:t>
            </a:r>
            <a:r>
              <a:rPr lang="en-US" sz="1700" dirty="0">
                <a:solidFill>
                  <a:srgbClr val="00B050"/>
                </a:solidFill>
                <a:latin typeface="Times New Roman" panose="02020603050405020304" pitchFamily="18" charset="0"/>
                <a:cs typeface="Times New Roman" panose="02020603050405020304" pitchFamily="18" charset="0"/>
              </a:rPr>
              <a:t>The first can be used as network address and the last as the special address.</a:t>
            </a:r>
            <a:r>
              <a:rPr lang="en-US" sz="1700" dirty="0">
                <a:latin typeface="Times New Roman" panose="02020603050405020304" pitchFamily="18" charset="0"/>
                <a:cs typeface="Times New Roman" panose="02020603050405020304" pitchFamily="18" charset="0"/>
              </a:rPr>
              <a:t> There are still 126 addresses available. The subnet mask for this subnet can be found as n</a:t>
            </a:r>
            <a:r>
              <a:rPr lang="en-US" sz="1700" baseline="-25000" dirty="0">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 = 24 + log</a:t>
            </a:r>
            <a:r>
              <a:rPr lang="en-US" sz="1700" baseline="-25000" dirty="0">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 (256/128) = 25. The first address in this block is 14.24.74.0/25; the last address is 14.24.74.127/25.</a:t>
            </a:r>
          </a:p>
          <a:p>
            <a:pPr marL="342900" indent="-342900" algn="just">
              <a:buFont typeface="+mj-lt"/>
              <a:buAutoNum type="alphaLcPeriod"/>
            </a:pPr>
            <a:r>
              <a:rPr lang="en-US" sz="1700" dirty="0">
                <a:solidFill>
                  <a:srgbClr val="FF0000"/>
                </a:solidFill>
                <a:latin typeface="Times New Roman" panose="02020603050405020304" pitchFamily="18" charset="0"/>
                <a:cs typeface="Times New Roman" panose="02020603050405020304" pitchFamily="18" charset="0"/>
              </a:rPr>
              <a:t>Given, One subblock of 60 addresses. </a:t>
            </a:r>
            <a:r>
              <a:rPr lang="en-US" sz="1700" dirty="0">
                <a:latin typeface="Times New Roman" panose="02020603050405020304" pitchFamily="18" charset="0"/>
                <a:cs typeface="Times New Roman" panose="02020603050405020304" pitchFamily="18" charset="0"/>
              </a:rPr>
              <a:t>The number of addresses in the second subblock is not a power of 2 either. We allocate 64 addresses. </a:t>
            </a:r>
            <a:r>
              <a:rPr lang="en-US" sz="1700" dirty="0">
                <a:solidFill>
                  <a:srgbClr val="00B050"/>
                </a:solidFill>
                <a:latin typeface="Times New Roman" panose="02020603050405020304" pitchFamily="18" charset="0"/>
                <a:cs typeface="Times New Roman" panose="02020603050405020304" pitchFamily="18" charset="0"/>
              </a:rPr>
              <a:t>The first can be used as network address and the last as the special address.</a:t>
            </a:r>
            <a:r>
              <a:rPr lang="en-US" sz="1700" dirty="0">
                <a:latin typeface="Times New Roman" panose="02020603050405020304" pitchFamily="18" charset="0"/>
                <a:cs typeface="Times New Roman" panose="02020603050405020304" pitchFamily="18" charset="0"/>
              </a:rPr>
              <a:t> There are still 62 addresses available. The subnet mask for this subnet can be found as n</a:t>
            </a:r>
            <a:r>
              <a:rPr lang="en-US" sz="1700" baseline="-25000" dirty="0">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 = 24 + log</a:t>
            </a:r>
            <a:r>
              <a:rPr lang="en-US" sz="1700" baseline="-25000" dirty="0">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 (256/64) = 26. The first address in this block is 14.24.74.128/26; the last address is 14.24.74.191/26.</a:t>
            </a:r>
          </a:p>
          <a:p>
            <a:pPr marL="342900" indent="-342900" algn="just">
              <a:buFont typeface="+mj-lt"/>
              <a:buAutoNum type="alphaLcPeriod"/>
            </a:pPr>
            <a:r>
              <a:rPr lang="en-US" sz="1700" dirty="0">
                <a:solidFill>
                  <a:srgbClr val="FF0000"/>
                </a:solidFill>
                <a:latin typeface="Times New Roman" panose="02020603050405020304" pitchFamily="18" charset="0"/>
                <a:cs typeface="Times New Roman" panose="02020603050405020304" pitchFamily="18" charset="0"/>
              </a:rPr>
              <a:t>Given, One subblock of 10 addresses. </a:t>
            </a:r>
            <a:r>
              <a:rPr lang="en-US" sz="1700" dirty="0">
                <a:latin typeface="Times New Roman" panose="02020603050405020304" pitchFamily="18" charset="0"/>
                <a:cs typeface="Times New Roman" panose="02020603050405020304" pitchFamily="18" charset="0"/>
              </a:rPr>
              <a:t>The number of addresses in the third subblock is not a power of 2 either. We allocate 16 addresses. </a:t>
            </a:r>
            <a:r>
              <a:rPr lang="en-US" sz="1700" dirty="0">
                <a:solidFill>
                  <a:srgbClr val="00B050"/>
                </a:solidFill>
                <a:latin typeface="Times New Roman" panose="02020603050405020304" pitchFamily="18" charset="0"/>
                <a:cs typeface="Times New Roman" panose="02020603050405020304" pitchFamily="18" charset="0"/>
              </a:rPr>
              <a:t>The first can be used as network address and the last as the special address. </a:t>
            </a:r>
            <a:r>
              <a:rPr lang="en-US" sz="1700" dirty="0">
                <a:latin typeface="Times New Roman" panose="02020603050405020304" pitchFamily="18" charset="0"/>
                <a:cs typeface="Times New Roman" panose="02020603050405020304" pitchFamily="18" charset="0"/>
              </a:rPr>
              <a:t>There are still 14 addresses available. The subnet mask for this subnet can be found as n</a:t>
            </a:r>
            <a:r>
              <a:rPr lang="en-US" sz="1700" baseline="-25000" dirty="0">
                <a:latin typeface="Times New Roman" panose="02020603050405020304" pitchFamily="18" charset="0"/>
                <a:cs typeface="Times New Roman" panose="02020603050405020304" pitchFamily="18" charset="0"/>
              </a:rPr>
              <a:t>1</a:t>
            </a:r>
            <a:r>
              <a:rPr lang="en-US" sz="1700" dirty="0">
                <a:latin typeface="Times New Roman" panose="02020603050405020304" pitchFamily="18" charset="0"/>
                <a:cs typeface="Times New Roman" panose="02020603050405020304" pitchFamily="18" charset="0"/>
              </a:rPr>
              <a:t> = 24 + log</a:t>
            </a:r>
            <a:r>
              <a:rPr lang="en-US" sz="1700" baseline="-25000" dirty="0">
                <a:latin typeface="Times New Roman" panose="02020603050405020304" pitchFamily="18" charset="0"/>
                <a:cs typeface="Times New Roman" panose="02020603050405020304" pitchFamily="18" charset="0"/>
              </a:rPr>
              <a:t>2</a:t>
            </a:r>
            <a:r>
              <a:rPr lang="en-US" sz="1700" dirty="0">
                <a:latin typeface="Times New Roman" panose="02020603050405020304" pitchFamily="18" charset="0"/>
                <a:cs typeface="Times New Roman" panose="02020603050405020304" pitchFamily="18" charset="0"/>
              </a:rPr>
              <a:t> (256/16) = 28. The first address in this block is 14.24.74.192/28; the last address is 14.24.74.207/28.</a:t>
            </a:r>
          </a:p>
          <a:p>
            <a:pPr marL="342900" indent="-342900" algn="just">
              <a:buFont typeface="+mj-lt"/>
              <a:buAutoNum type="alphaLcPeriod"/>
            </a:pPr>
            <a:r>
              <a:rPr lang="en-US" sz="1700" dirty="0">
                <a:latin typeface="Times New Roman" panose="02020603050405020304" pitchFamily="18" charset="0"/>
                <a:cs typeface="Times New Roman" panose="02020603050405020304" pitchFamily="18" charset="0"/>
              </a:rPr>
              <a:t>If we add all addresses in the previous subblocks, the result is 208 addresses, which means 48 addresses are left in reserve. The first address in this range is 14.24.74.209. The last address is 14.24.74.255. We don’t know about the prefix length yet.</a:t>
            </a:r>
          </a:p>
        </p:txBody>
      </p:sp>
    </p:spTree>
    <p:extLst>
      <p:ext uri="{BB962C8B-B14F-4D97-AF65-F5344CB8AC3E}">
        <p14:creationId xmlns:p14="http://schemas.microsoft.com/office/powerpoint/2010/main" val="367166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DF5783-BD6B-077A-6335-2D9E04ADDC51}"/>
              </a:ext>
            </a:extLst>
          </p:cNvPr>
          <p:cNvPicPr>
            <a:picLocks noChangeAspect="1"/>
          </p:cNvPicPr>
          <p:nvPr/>
        </p:nvPicPr>
        <p:blipFill>
          <a:blip r:embed="rId2"/>
          <a:stretch>
            <a:fillRect/>
          </a:stretch>
        </p:blipFill>
        <p:spPr>
          <a:xfrm>
            <a:off x="1467852" y="1261642"/>
            <a:ext cx="9156031" cy="4176632"/>
          </a:xfrm>
          <a:prstGeom prst="rect">
            <a:avLst/>
          </a:prstGeom>
        </p:spPr>
      </p:pic>
    </p:spTree>
    <p:extLst>
      <p:ext uri="{BB962C8B-B14F-4D97-AF65-F5344CB8AC3E}">
        <p14:creationId xmlns:p14="http://schemas.microsoft.com/office/powerpoint/2010/main" val="1149902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A3C04-BFC7-DFED-334A-FBF4ACD05DF7}"/>
              </a:ext>
            </a:extLst>
          </p:cNvPr>
          <p:cNvSpPr>
            <a:spLocks noGrp="1"/>
          </p:cNvSpPr>
          <p:nvPr>
            <p:ph type="title"/>
          </p:nvPr>
        </p:nvSpPr>
        <p:spPr/>
        <p:txBody>
          <a:bodyPr/>
          <a:lstStyle/>
          <a:p>
            <a:r>
              <a:rPr lang="en-US" dirty="0"/>
              <a:t>IPv4 Datagram Header</a:t>
            </a:r>
            <a:endParaRPr lang="en-IN" dirty="0"/>
          </a:p>
        </p:txBody>
      </p:sp>
      <p:sp>
        <p:nvSpPr>
          <p:cNvPr id="3" name="Content Placeholder 2">
            <a:extLst>
              <a:ext uri="{FF2B5EF4-FFF2-40B4-BE49-F238E27FC236}">
                <a16:creationId xmlns:a16="http://schemas.microsoft.com/office/drawing/2014/main" id="{1171D937-23FD-EEA3-01B2-E8AF26909074}"/>
              </a:ext>
            </a:extLst>
          </p:cNvPr>
          <p:cNvSpPr>
            <a:spLocks noGrp="1"/>
          </p:cNvSpPr>
          <p:nvPr>
            <p:ph idx="1"/>
          </p:nvPr>
        </p:nvSpPr>
        <p:spPr>
          <a:xfrm>
            <a:off x="124178" y="1825625"/>
            <a:ext cx="11706578" cy="4351338"/>
          </a:xfrm>
        </p:spPr>
        <p:txBody>
          <a:bodyPr>
            <a:normAutofit fontScale="92500" lnSpcReduction="10000"/>
          </a:bodyPr>
          <a:lstStyle/>
          <a:p>
            <a:pPr algn="just"/>
            <a:r>
              <a:rPr lang="en-US" sz="1800" b="0" i="0" dirty="0">
                <a:solidFill>
                  <a:srgbClr val="242424"/>
                </a:solidFill>
                <a:effectLst/>
                <a:latin typeface="Times New Roman" panose="02020603050405020304" pitchFamily="18" charset="0"/>
                <a:cs typeface="Times New Roman" panose="02020603050405020304" pitchFamily="18" charset="0"/>
              </a:rPr>
              <a:t>Datagram is a part of IPV4 Header. It represents the Header and payload size. </a:t>
            </a:r>
          </a:p>
          <a:p>
            <a:pPr algn="just"/>
            <a:r>
              <a:rPr lang="en-US" sz="1800" b="0" i="0" dirty="0">
                <a:solidFill>
                  <a:srgbClr val="242424"/>
                </a:solidFill>
                <a:effectLst/>
                <a:latin typeface="Times New Roman" panose="02020603050405020304" pitchFamily="18" charset="0"/>
                <a:cs typeface="Times New Roman" panose="02020603050405020304" pitchFamily="18" charset="0"/>
              </a:rPr>
              <a:t>Datagram of IPV4 is a 16 bit field which is equal to 65535 bytes. </a:t>
            </a:r>
          </a:p>
          <a:p>
            <a:pPr algn="just"/>
            <a:r>
              <a:rPr lang="en-US" sz="1800" b="0" i="0" dirty="0">
                <a:solidFill>
                  <a:srgbClr val="242424"/>
                </a:solidFill>
                <a:effectLst/>
                <a:latin typeface="Times New Roman" panose="02020603050405020304" pitchFamily="18" charset="0"/>
                <a:cs typeface="Times New Roman" panose="02020603050405020304" pitchFamily="18" charset="0"/>
              </a:rPr>
              <a:t>IPV4 Datagram is the </a:t>
            </a:r>
            <a:r>
              <a:rPr lang="en-US" sz="1800" b="1" i="0" dirty="0">
                <a:solidFill>
                  <a:srgbClr val="242424"/>
                </a:solidFill>
                <a:effectLst/>
                <a:latin typeface="Times New Roman" panose="02020603050405020304" pitchFamily="18" charset="0"/>
                <a:cs typeface="Times New Roman" panose="02020603050405020304" pitchFamily="18" charset="0"/>
              </a:rPr>
              <a:t>combination</a:t>
            </a:r>
            <a:r>
              <a:rPr lang="en-US" sz="1800" b="0" i="0" dirty="0">
                <a:solidFill>
                  <a:srgbClr val="242424"/>
                </a:solidFill>
                <a:effectLst/>
                <a:latin typeface="Times New Roman" panose="02020603050405020304" pitchFamily="18" charset="0"/>
                <a:cs typeface="Times New Roman" panose="02020603050405020304" pitchFamily="18" charset="0"/>
              </a:rPr>
              <a:t> of </a:t>
            </a:r>
            <a:r>
              <a:rPr lang="en-US" sz="1800" b="1" i="0" dirty="0">
                <a:solidFill>
                  <a:srgbClr val="242424"/>
                </a:solidFill>
                <a:effectLst/>
                <a:latin typeface="Times New Roman" panose="02020603050405020304" pitchFamily="18" charset="0"/>
                <a:cs typeface="Times New Roman" panose="02020603050405020304" pitchFamily="18" charset="0"/>
              </a:rPr>
              <a:t>header size</a:t>
            </a:r>
            <a:r>
              <a:rPr lang="en-US" sz="1800" b="0" i="0" dirty="0">
                <a:solidFill>
                  <a:srgbClr val="242424"/>
                </a:solidFill>
                <a:effectLst/>
                <a:latin typeface="Times New Roman" panose="02020603050405020304" pitchFamily="18" charset="0"/>
                <a:cs typeface="Times New Roman" panose="02020603050405020304" pitchFamily="18" charset="0"/>
              </a:rPr>
              <a:t> and </a:t>
            </a:r>
            <a:r>
              <a:rPr lang="en-US" sz="1800" b="1" i="0" dirty="0">
                <a:solidFill>
                  <a:srgbClr val="242424"/>
                </a:solidFill>
                <a:effectLst/>
                <a:latin typeface="Times New Roman" panose="02020603050405020304" pitchFamily="18" charset="0"/>
                <a:cs typeface="Times New Roman" panose="02020603050405020304" pitchFamily="18" charset="0"/>
              </a:rPr>
              <a:t>payload </a:t>
            </a:r>
            <a:r>
              <a:rPr lang="en-US" sz="1800" b="0" i="0" dirty="0">
                <a:solidFill>
                  <a:srgbClr val="242424"/>
                </a:solidFill>
                <a:effectLst/>
                <a:latin typeface="Times New Roman" panose="02020603050405020304" pitchFamily="18" charset="0"/>
                <a:cs typeface="Times New Roman" panose="02020603050405020304" pitchFamily="18" charset="0"/>
              </a:rPr>
              <a:t> (data). IPV4 Datagram will always be in the range of 20 bytes to 65535 bytes (2</a:t>
            </a:r>
            <a:r>
              <a:rPr lang="en-US" sz="1800" b="0" i="0" baseline="30000" dirty="0">
                <a:solidFill>
                  <a:srgbClr val="242424"/>
                </a:solidFill>
                <a:effectLst/>
                <a:latin typeface="Times New Roman" panose="02020603050405020304" pitchFamily="18" charset="0"/>
                <a:cs typeface="Times New Roman" panose="02020603050405020304" pitchFamily="18" charset="0"/>
              </a:rPr>
              <a:t>16</a:t>
            </a:r>
            <a:r>
              <a:rPr lang="en-US" sz="1800" b="0" i="0" dirty="0">
                <a:solidFill>
                  <a:srgbClr val="242424"/>
                </a:solidFill>
                <a:effectLst/>
                <a:latin typeface="Times New Roman" panose="02020603050405020304" pitchFamily="18" charset="0"/>
                <a:cs typeface="Times New Roman" panose="02020603050405020304" pitchFamily="18" charset="0"/>
              </a:rPr>
              <a:t> bytes).</a:t>
            </a:r>
          </a:p>
          <a:p>
            <a:pPr marL="0" indent="0" algn="just" fontAlgn="base">
              <a:buNone/>
            </a:pPr>
            <a:r>
              <a:rPr lang="en-US" sz="1800" b="1" i="0" dirty="0">
                <a:solidFill>
                  <a:srgbClr val="242424"/>
                </a:solidFill>
                <a:effectLst/>
                <a:latin typeface="arial" panose="020B0604020202020204" pitchFamily="34" charset="0"/>
              </a:rPr>
              <a:t>1. Header Size</a:t>
            </a:r>
            <a:endParaRPr lang="en-US" sz="1200" b="0" i="0" dirty="0">
              <a:solidFill>
                <a:srgbClr val="242424"/>
              </a:solidFill>
              <a:effectLst/>
              <a:latin typeface="Arial" panose="020B0604020202020204" pitchFamily="34" charset="0"/>
            </a:endParaRPr>
          </a:p>
          <a:p>
            <a:pPr algn="just" fontAlgn="base"/>
            <a:r>
              <a:rPr lang="en-US" sz="1800" b="0" i="0" dirty="0">
                <a:solidFill>
                  <a:srgbClr val="242424"/>
                </a:solidFill>
                <a:effectLst/>
                <a:latin typeface="arial" panose="020B0604020202020204" pitchFamily="34" charset="0"/>
              </a:rPr>
              <a:t>The minimum size of header is 20 bytes or 160 bits and maximum of 60 bytes or 480 bits. First five rows of IPV4 header are mandatory, having total size of 20 bytes.</a:t>
            </a:r>
            <a:endParaRPr lang="en-US" sz="1200" b="0" i="0" dirty="0">
              <a:solidFill>
                <a:srgbClr val="242424"/>
              </a:solidFill>
              <a:effectLst/>
              <a:latin typeface="Arial" panose="020B0604020202020204" pitchFamily="34" charset="0"/>
            </a:endParaRPr>
          </a:p>
          <a:p>
            <a:pPr marL="0" indent="0" algn="just" fontAlgn="base">
              <a:buNone/>
            </a:pPr>
            <a:r>
              <a:rPr lang="en-US" sz="1800" b="1" i="0" dirty="0">
                <a:solidFill>
                  <a:srgbClr val="242424"/>
                </a:solidFill>
                <a:effectLst/>
                <a:latin typeface="arial" panose="020B0604020202020204" pitchFamily="34" charset="0"/>
              </a:rPr>
              <a:t>2. Payload</a:t>
            </a:r>
            <a:endParaRPr lang="en-US" sz="1200" b="0" i="0" dirty="0">
              <a:solidFill>
                <a:srgbClr val="242424"/>
              </a:solidFill>
              <a:effectLst/>
              <a:latin typeface="Arial" panose="020B0604020202020204" pitchFamily="34" charset="0"/>
            </a:endParaRPr>
          </a:p>
          <a:p>
            <a:pPr algn="just" fontAlgn="base"/>
            <a:r>
              <a:rPr lang="en-US" sz="1800" b="0" i="0" dirty="0">
                <a:solidFill>
                  <a:srgbClr val="242424"/>
                </a:solidFill>
                <a:effectLst/>
                <a:latin typeface="arial" panose="020B0604020202020204" pitchFamily="34" charset="0"/>
              </a:rPr>
              <a:t>The minimum size of Payload  (Data) is 0 bytes and maximum of 65515 bytes.</a:t>
            </a:r>
            <a:endParaRPr lang="en-US" sz="1200" b="0" i="0" dirty="0">
              <a:solidFill>
                <a:srgbClr val="242424"/>
              </a:solidFill>
              <a:effectLst/>
              <a:latin typeface="Arial" panose="020B0604020202020204" pitchFamily="34" charset="0"/>
            </a:endParaRPr>
          </a:p>
          <a:p>
            <a:pPr marL="0" indent="0" algn="just" fontAlgn="base">
              <a:buNone/>
            </a:pPr>
            <a:r>
              <a:rPr lang="en-US" sz="1800" b="1" i="0" dirty="0">
                <a:solidFill>
                  <a:srgbClr val="C5310D"/>
                </a:solidFill>
                <a:effectLst/>
                <a:latin typeface="arial" panose="020B0604020202020204" pitchFamily="34" charset="0"/>
              </a:rPr>
              <a:t>IPv4 Datagram Header Size Calculations</a:t>
            </a:r>
            <a:endParaRPr lang="en-US" sz="1200" b="1" i="0" dirty="0">
              <a:solidFill>
                <a:srgbClr val="C5310D"/>
              </a:solidFill>
              <a:effectLst/>
              <a:latin typeface="Arial" panose="020B0604020202020204" pitchFamily="34" charset="0"/>
            </a:endParaRPr>
          </a:p>
          <a:p>
            <a:pPr algn="just" fontAlgn="base">
              <a:buFont typeface="Arial" panose="020B0604020202020204" pitchFamily="34" charset="0"/>
              <a:buChar char="•"/>
            </a:pPr>
            <a:r>
              <a:rPr lang="en-US" sz="1800" b="0" i="0" dirty="0">
                <a:solidFill>
                  <a:srgbClr val="242424"/>
                </a:solidFill>
                <a:effectLst/>
                <a:latin typeface="arial" panose="020B0604020202020204" pitchFamily="34" charset="0"/>
              </a:rPr>
              <a:t>If header size is 20 bytes (minimum) and payload  is 0 bytes (minimum)  then datagram size = 20 bytes</a:t>
            </a:r>
            <a:endParaRPr lang="en-US" sz="1200" b="0" i="0" dirty="0">
              <a:solidFill>
                <a:srgbClr val="242424"/>
              </a:solidFill>
              <a:effectLst/>
              <a:latin typeface="Arial" panose="020B0604020202020204" pitchFamily="34" charset="0"/>
            </a:endParaRPr>
          </a:p>
          <a:p>
            <a:pPr algn="just" fontAlgn="base">
              <a:buFont typeface="Arial" panose="020B0604020202020204" pitchFamily="34" charset="0"/>
              <a:buChar char="•"/>
            </a:pPr>
            <a:r>
              <a:rPr lang="en-US" sz="1800" b="0" i="0" dirty="0">
                <a:solidFill>
                  <a:srgbClr val="242424"/>
                </a:solidFill>
                <a:effectLst/>
                <a:latin typeface="arial" panose="020B0604020202020204" pitchFamily="34" charset="0"/>
              </a:rPr>
              <a:t>If header size is 20 bytes (minimum) and payload is 65515 (maximum) then datagram size = 65535 bytes</a:t>
            </a:r>
            <a:endParaRPr lang="en-US" sz="1200" b="0" i="0" dirty="0">
              <a:solidFill>
                <a:srgbClr val="242424"/>
              </a:solidFill>
              <a:effectLst/>
              <a:latin typeface="Arial" panose="020B0604020202020204" pitchFamily="34" charset="0"/>
            </a:endParaRPr>
          </a:p>
          <a:p>
            <a:pPr algn="just" fontAlgn="base">
              <a:buFont typeface="Arial" panose="020B0604020202020204" pitchFamily="34" charset="0"/>
              <a:buChar char="•"/>
            </a:pPr>
            <a:r>
              <a:rPr lang="en-US" sz="1800" b="0" i="0" dirty="0">
                <a:solidFill>
                  <a:srgbClr val="242424"/>
                </a:solidFill>
                <a:effectLst/>
                <a:latin typeface="arial" panose="020B0604020202020204" pitchFamily="34" charset="0"/>
              </a:rPr>
              <a:t>If header size is 60bytes then the payload maximum value will be 65475. Because 65475 + 60 bytes are equal to maximum IPV4 datagram size which is equal to 65535.</a:t>
            </a:r>
            <a:endParaRPr lang="en-US" sz="1200" b="0" i="0" dirty="0">
              <a:solidFill>
                <a:srgbClr val="242424"/>
              </a:solidFill>
              <a:effectLst/>
              <a:latin typeface="Arial" panose="020B0604020202020204" pitchFamily="34"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37730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Pv4 Datagram Header">
            <a:extLst>
              <a:ext uri="{FF2B5EF4-FFF2-40B4-BE49-F238E27FC236}">
                <a16:creationId xmlns:a16="http://schemas.microsoft.com/office/drawing/2014/main" id="{98AF69EA-BCB4-DB14-406E-1DE89F3AF9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85" y="346758"/>
            <a:ext cx="5067300" cy="3733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E4120C0-EFE6-CD81-9C37-C223D646C4D7}"/>
              </a:ext>
            </a:extLst>
          </p:cNvPr>
          <p:cNvSpPr txBox="1"/>
          <p:nvPr/>
        </p:nvSpPr>
        <p:spPr>
          <a:xfrm>
            <a:off x="5846680" y="163452"/>
            <a:ext cx="6094070" cy="4278094"/>
          </a:xfrm>
          <a:prstGeom prst="rect">
            <a:avLst/>
          </a:prstGeom>
          <a:noFill/>
        </p:spPr>
        <p:txBody>
          <a:bodyPr wrap="square">
            <a:spAutoFit/>
          </a:bodyPr>
          <a:lstStyle/>
          <a:p>
            <a:pPr algn="just" fontAlgn="base"/>
            <a:r>
              <a:rPr lang="en-US" sz="2000" b="1" i="0" dirty="0">
                <a:solidFill>
                  <a:srgbClr val="C5310D"/>
                </a:solidFill>
                <a:effectLst/>
                <a:latin typeface="arial" panose="020B0604020202020204" pitchFamily="34" charset="0"/>
              </a:rPr>
              <a:t>IPV4 Datagram Header Attributes</a:t>
            </a:r>
            <a:endParaRPr lang="en-US" b="1" i="0" dirty="0">
              <a:solidFill>
                <a:srgbClr val="C5310D"/>
              </a:solidFill>
              <a:effectLst/>
              <a:latin typeface="Arial" panose="020B0604020202020204" pitchFamily="34" charset="0"/>
            </a:endParaRPr>
          </a:p>
          <a:p>
            <a:pPr marL="342900" indent="-342900" algn="just" fontAlgn="base">
              <a:buFont typeface="+mj-lt"/>
              <a:buAutoNum type="arabicPeriod"/>
            </a:pPr>
            <a:r>
              <a:rPr lang="en-US" sz="1800" b="1" i="1" dirty="0">
                <a:solidFill>
                  <a:srgbClr val="242424"/>
                </a:solidFill>
                <a:effectLst/>
                <a:latin typeface="arial" panose="020B0604020202020204" pitchFamily="34" charset="0"/>
              </a:rPr>
              <a:t>VERSION: </a:t>
            </a:r>
            <a:r>
              <a:rPr lang="en-US" sz="1800" b="0" i="1" dirty="0">
                <a:solidFill>
                  <a:srgbClr val="242424"/>
                </a:solidFill>
                <a:effectLst/>
                <a:latin typeface="arial" panose="020B0604020202020204" pitchFamily="34" charset="0"/>
              </a:rPr>
              <a:t>Version of the IP protocol is of 4 bits. These 4 bits are always fixed as 0100 to represent 4 in decimal for IPv4.</a:t>
            </a:r>
          </a:p>
          <a:p>
            <a:pPr marL="342900" indent="-342900" algn="just" fontAlgn="base">
              <a:buFont typeface="+mj-lt"/>
              <a:buAutoNum type="arabicPeriod"/>
            </a:pPr>
            <a:r>
              <a:rPr lang="en-US" b="1" i="1" dirty="0">
                <a:solidFill>
                  <a:srgbClr val="242424"/>
                </a:solidFill>
                <a:effectLst/>
                <a:latin typeface="arial" panose="020B0604020202020204" pitchFamily="34" charset="0"/>
              </a:rPr>
              <a:t>HLEN: </a:t>
            </a:r>
            <a:r>
              <a:rPr lang="en-US" b="0" i="1" dirty="0">
                <a:solidFill>
                  <a:srgbClr val="242424"/>
                </a:solidFill>
                <a:effectLst/>
                <a:latin typeface="arial" panose="020B0604020202020204" pitchFamily="34" charset="0"/>
              </a:rPr>
              <a:t>IPv4 header length is of 4 bits. The minimum value for this field is 5 and the maximum is 15 bytes. </a:t>
            </a:r>
            <a:r>
              <a:rPr lang="en-US" b="0" i="0" dirty="0">
                <a:solidFill>
                  <a:srgbClr val="242424"/>
                </a:solidFill>
                <a:effectLst/>
                <a:latin typeface="arial" panose="020B0604020202020204" pitchFamily="34" charset="0"/>
              </a:rPr>
              <a:t>Header length = Header length field value x 4 bytes     </a:t>
            </a:r>
            <a:r>
              <a:rPr lang="en-US" b="0" i="0" dirty="0">
                <a:solidFill>
                  <a:srgbClr val="FF0000"/>
                </a:solidFill>
                <a:effectLst/>
                <a:latin typeface="arial" panose="020B0604020202020204" pitchFamily="34" charset="0"/>
              </a:rPr>
              <a:t>E.g.</a:t>
            </a:r>
            <a:r>
              <a:rPr lang="en-US" b="0" i="0" dirty="0">
                <a:solidFill>
                  <a:srgbClr val="242424"/>
                </a:solidFill>
                <a:effectLst/>
                <a:latin typeface="arial" panose="020B0604020202020204" pitchFamily="34" charset="0"/>
              </a:rPr>
              <a:t> If header length field contains decimal value 11 (represented in binary 1011) then Header length = 11 x 4 = 44 bytes.</a:t>
            </a:r>
          </a:p>
          <a:p>
            <a:pPr marL="342900" indent="-342900" algn="just" fontAlgn="base">
              <a:buFont typeface="+mj-lt"/>
              <a:buAutoNum type="arabicPeriod"/>
            </a:pPr>
            <a:r>
              <a:rPr lang="en-US" sz="1800" b="1" i="0" dirty="0">
                <a:solidFill>
                  <a:srgbClr val="242424"/>
                </a:solidFill>
                <a:effectLst/>
                <a:latin typeface="arial" panose="020B0604020202020204" pitchFamily="34" charset="0"/>
              </a:rPr>
              <a:t>Type Of Service: </a:t>
            </a:r>
            <a:r>
              <a:rPr lang="en-US" dirty="0">
                <a:solidFill>
                  <a:srgbClr val="242424"/>
                </a:solidFill>
                <a:latin typeface="arial" panose="020B0604020202020204" pitchFamily="34" charset="0"/>
              </a:rPr>
              <a:t>I</a:t>
            </a:r>
            <a:r>
              <a:rPr lang="en-US" sz="1800" b="0" i="0" dirty="0">
                <a:solidFill>
                  <a:srgbClr val="242424"/>
                </a:solidFill>
                <a:effectLst/>
                <a:latin typeface="arial" panose="020B0604020202020204" pitchFamily="34" charset="0"/>
              </a:rPr>
              <a:t>t is an 8-bit field that is used for Quality of Service. The division of 8-bits are explained under:</a:t>
            </a:r>
          </a:p>
          <a:p>
            <a:pPr algn="just" fontAlgn="base"/>
            <a:endParaRPr lang="en-US" b="0" i="1" dirty="0">
              <a:solidFill>
                <a:srgbClr val="242424"/>
              </a:solidFill>
              <a:effectLst/>
              <a:latin typeface="arial" panose="020B0604020202020204" pitchFamily="34" charset="0"/>
            </a:endParaRPr>
          </a:p>
          <a:p>
            <a:pPr algn="just" fontAlgn="base"/>
            <a:endParaRPr lang="en-US" b="0" i="0" dirty="0">
              <a:solidFill>
                <a:srgbClr val="242424"/>
              </a:solidFill>
              <a:effectLst/>
              <a:latin typeface="Arial" panose="020B0604020202020204" pitchFamily="34" charset="0"/>
            </a:endParaRPr>
          </a:p>
        </p:txBody>
      </p:sp>
      <p:pic>
        <p:nvPicPr>
          <p:cNvPr id="2053" name="Picture 5" descr="Type of Service in IPv4 datagram Header">
            <a:extLst>
              <a:ext uri="{FF2B5EF4-FFF2-40B4-BE49-F238E27FC236}">
                <a16:creationId xmlns:a16="http://schemas.microsoft.com/office/drawing/2014/main" id="{85BCAA69-770C-F0E5-8D6C-780964B36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8700" y="3642408"/>
            <a:ext cx="4972050" cy="4381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88E8FE5-DF4A-A189-1D5F-9C4898399E65}"/>
              </a:ext>
            </a:extLst>
          </p:cNvPr>
          <p:cNvSpPr txBox="1"/>
          <p:nvPr/>
        </p:nvSpPr>
        <p:spPr>
          <a:xfrm>
            <a:off x="251250" y="4180344"/>
            <a:ext cx="11850439" cy="2554545"/>
          </a:xfrm>
          <a:prstGeom prst="rect">
            <a:avLst/>
          </a:prstGeom>
          <a:noFill/>
        </p:spPr>
        <p:txBody>
          <a:bodyPr wrap="square">
            <a:spAutoFit/>
          </a:bodyPr>
          <a:lstStyle/>
          <a:p>
            <a:pPr marL="285750" indent="-285750" algn="just" fontAlgn="base">
              <a:buFont typeface="Arial" panose="020B0604020202020204" pitchFamily="34" charset="0"/>
              <a:buChar char="•"/>
            </a:pPr>
            <a:r>
              <a:rPr lang="en-US" sz="1600" b="1" i="0" dirty="0">
                <a:solidFill>
                  <a:srgbClr val="242424"/>
                </a:solidFill>
                <a:effectLst/>
                <a:latin typeface="arial" panose="020B0604020202020204" pitchFamily="34" charset="0"/>
              </a:rPr>
              <a:t>Precedence (3 bits):</a:t>
            </a:r>
            <a:r>
              <a:rPr lang="en-US" sz="1600" b="0" i="0" dirty="0">
                <a:solidFill>
                  <a:srgbClr val="242424"/>
                </a:solidFill>
                <a:effectLst/>
                <a:latin typeface="arial" panose="020B0604020202020204" pitchFamily="34" charset="0"/>
              </a:rPr>
              <a:t> First 3 bits define the precedence. Precedence means priority i.e., immediate, routine etc. If a router is congested and needs to discard a packets, it will discard packets having lowest priority first. Bits values will be 0 or 1.</a:t>
            </a:r>
            <a:endParaRPr lang="en-US" sz="1600" b="0" i="0" dirty="0">
              <a:solidFill>
                <a:srgbClr val="242424"/>
              </a:solidFill>
              <a:effectLst/>
              <a:latin typeface="Arial" panose="020B0604020202020204" pitchFamily="34" charset="0"/>
            </a:endParaRPr>
          </a:p>
          <a:p>
            <a:pPr marL="285750" indent="-285750" algn="just" fontAlgn="base">
              <a:buFont typeface="Arial" panose="020B0604020202020204" pitchFamily="34" charset="0"/>
              <a:buChar char="•"/>
            </a:pPr>
            <a:r>
              <a:rPr lang="en-US" sz="1600" b="1" i="0" dirty="0">
                <a:solidFill>
                  <a:srgbClr val="242424"/>
                </a:solidFill>
                <a:effectLst/>
                <a:latin typeface="arial" panose="020B0604020202020204" pitchFamily="34" charset="0"/>
              </a:rPr>
              <a:t>Delay (1 bit):</a:t>
            </a:r>
            <a:r>
              <a:rPr lang="en-US" sz="1600" b="0" i="0" dirty="0">
                <a:solidFill>
                  <a:srgbClr val="242424"/>
                </a:solidFill>
                <a:effectLst/>
                <a:latin typeface="arial" panose="020B0604020202020204" pitchFamily="34" charset="0"/>
              </a:rPr>
              <a:t> if we want a minimum delay in data packets then this field will be 1 otherwise 0. It is mostly used in video calling where it needs no delay.</a:t>
            </a:r>
            <a:endParaRPr lang="en-US" sz="1600" b="0" i="0" dirty="0">
              <a:solidFill>
                <a:srgbClr val="242424"/>
              </a:solidFill>
              <a:effectLst/>
              <a:latin typeface="Arial" panose="020B0604020202020204" pitchFamily="34" charset="0"/>
            </a:endParaRPr>
          </a:p>
          <a:p>
            <a:pPr marL="285750" indent="-285750" algn="just" fontAlgn="base">
              <a:buFont typeface="Arial" panose="020B0604020202020204" pitchFamily="34" charset="0"/>
              <a:buChar char="•"/>
            </a:pPr>
            <a:r>
              <a:rPr lang="en-US" sz="1600" b="1" i="0" dirty="0">
                <a:solidFill>
                  <a:srgbClr val="242424"/>
                </a:solidFill>
                <a:effectLst/>
                <a:latin typeface="arial" panose="020B0604020202020204" pitchFamily="34" charset="0"/>
              </a:rPr>
              <a:t>Throughput (1 bit):</a:t>
            </a:r>
            <a:r>
              <a:rPr lang="en-US" sz="1600" b="0" i="0" dirty="0">
                <a:solidFill>
                  <a:srgbClr val="242424"/>
                </a:solidFill>
                <a:effectLst/>
                <a:latin typeface="arial" panose="020B0604020202020204" pitchFamily="34" charset="0"/>
              </a:rPr>
              <a:t> </a:t>
            </a:r>
            <a:r>
              <a:rPr lang="en-US" sz="1600" dirty="0">
                <a:solidFill>
                  <a:srgbClr val="242424"/>
                </a:solidFill>
                <a:latin typeface="arial" panose="020B0604020202020204" pitchFamily="34" charset="0"/>
              </a:rPr>
              <a:t>If</a:t>
            </a:r>
            <a:r>
              <a:rPr lang="en-US" sz="1600" b="0" i="0" dirty="0">
                <a:solidFill>
                  <a:srgbClr val="242424"/>
                </a:solidFill>
                <a:effectLst/>
                <a:latin typeface="arial" panose="020B0604020202020204" pitchFamily="34" charset="0"/>
              </a:rPr>
              <a:t> need is of high output, then its field bit will be 1 otherwise 0.</a:t>
            </a:r>
            <a:endParaRPr lang="en-US" sz="1600" dirty="0">
              <a:solidFill>
                <a:srgbClr val="242424"/>
              </a:solidFill>
              <a:latin typeface="Arial" panose="020B0604020202020204" pitchFamily="34" charset="0"/>
            </a:endParaRPr>
          </a:p>
          <a:p>
            <a:pPr marL="285750" indent="-285750" algn="just" fontAlgn="base">
              <a:buFont typeface="Arial" panose="020B0604020202020204" pitchFamily="34" charset="0"/>
              <a:buChar char="•"/>
            </a:pPr>
            <a:r>
              <a:rPr lang="en-US" sz="1600" b="1" i="0" dirty="0">
                <a:solidFill>
                  <a:srgbClr val="242424"/>
                </a:solidFill>
                <a:effectLst/>
                <a:latin typeface="arial" panose="020B0604020202020204" pitchFamily="34" charset="0"/>
              </a:rPr>
              <a:t>Reliability (1 bit):</a:t>
            </a:r>
            <a:r>
              <a:rPr lang="en-US" sz="1600" b="0" i="0" dirty="0">
                <a:solidFill>
                  <a:srgbClr val="242424"/>
                </a:solidFill>
                <a:effectLst/>
                <a:latin typeface="arial" panose="020B0604020202020204" pitchFamily="34" charset="0"/>
              </a:rPr>
              <a:t> If need is of high reliability, then its field bit will be 1 otherwise 0. It is used where no data loss is tolerated.</a:t>
            </a:r>
            <a:endParaRPr lang="en-US" sz="1600" dirty="0">
              <a:solidFill>
                <a:srgbClr val="242424"/>
              </a:solidFill>
              <a:latin typeface="Arial" panose="020B0604020202020204" pitchFamily="34" charset="0"/>
            </a:endParaRPr>
          </a:p>
          <a:p>
            <a:pPr marL="285750" indent="-285750" algn="just" fontAlgn="base">
              <a:buFont typeface="Arial" panose="020B0604020202020204" pitchFamily="34" charset="0"/>
              <a:buChar char="•"/>
            </a:pPr>
            <a:r>
              <a:rPr lang="en-US" sz="1600" b="1" i="0" dirty="0">
                <a:solidFill>
                  <a:srgbClr val="242424"/>
                </a:solidFill>
                <a:effectLst/>
                <a:latin typeface="arial" panose="020B0604020202020204" pitchFamily="34" charset="0"/>
              </a:rPr>
              <a:t>Cost (1 bit):</a:t>
            </a:r>
            <a:r>
              <a:rPr lang="en-US" sz="1600" b="0" i="0" dirty="0">
                <a:solidFill>
                  <a:srgbClr val="242424"/>
                </a:solidFill>
                <a:effectLst/>
                <a:latin typeface="arial" panose="020B0604020202020204" pitchFamily="34" charset="0"/>
              </a:rPr>
              <a:t> If need is of low cost, then </a:t>
            </a:r>
            <a:r>
              <a:rPr lang="en-US" sz="1600" dirty="0">
                <a:solidFill>
                  <a:srgbClr val="242424"/>
                </a:solidFill>
                <a:latin typeface="arial" panose="020B0604020202020204" pitchFamily="34" charset="0"/>
              </a:rPr>
              <a:t>this</a:t>
            </a:r>
            <a:r>
              <a:rPr lang="en-US" sz="1600" b="0" i="0" dirty="0">
                <a:solidFill>
                  <a:srgbClr val="242424"/>
                </a:solidFill>
                <a:effectLst/>
                <a:latin typeface="arial" panose="020B0604020202020204" pitchFamily="34" charset="0"/>
              </a:rPr>
              <a:t> field bit will be 1 otherwise 0. It is required when we need to select the shortest path to </a:t>
            </a:r>
            <a:r>
              <a:rPr lang="en-US" sz="1600" dirty="0">
                <a:solidFill>
                  <a:srgbClr val="242424"/>
                </a:solidFill>
                <a:latin typeface="arial" panose="020B0604020202020204" pitchFamily="34" charset="0"/>
              </a:rPr>
              <a:t>reach</a:t>
            </a:r>
            <a:r>
              <a:rPr lang="en-US" sz="1600" b="0" i="0" dirty="0">
                <a:solidFill>
                  <a:srgbClr val="242424"/>
                </a:solidFill>
                <a:effectLst/>
                <a:latin typeface="arial" panose="020B0604020202020204" pitchFamily="34" charset="0"/>
              </a:rPr>
              <a:t> destination.</a:t>
            </a:r>
            <a:endParaRPr lang="en-US" sz="1600" dirty="0">
              <a:solidFill>
                <a:srgbClr val="242424"/>
              </a:solidFill>
              <a:latin typeface="Arial" panose="020B0604020202020204" pitchFamily="34" charset="0"/>
            </a:endParaRPr>
          </a:p>
          <a:p>
            <a:pPr marL="285750" indent="-285750" algn="just" fontAlgn="base">
              <a:buFont typeface="Arial" panose="020B0604020202020204" pitchFamily="34" charset="0"/>
              <a:buChar char="•"/>
            </a:pPr>
            <a:r>
              <a:rPr lang="en-US" sz="1600" b="1" i="0" dirty="0">
                <a:solidFill>
                  <a:srgbClr val="242424"/>
                </a:solidFill>
                <a:effectLst/>
                <a:latin typeface="arial" panose="020B0604020202020204" pitchFamily="34" charset="0"/>
              </a:rPr>
              <a:t>Last bit</a:t>
            </a:r>
            <a:r>
              <a:rPr lang="en-US" sz="1600" b="0" i="0" dirty="0">
                <a:solidFill>
                  <a:srgbClr val="242424"/>
                </a:solidFill>
                <a:effectLst/>
                <a:latin typeface="arial" panose="020B0604020202020204" pitchFamily="34" charset="0"/>
              </a:rPr>
              <a:t> is reserved for future purpose which mostly controls the congestion Notification. Congestion Notification means it inform sender to minimize the speed of sending data.</a:t>
            </a:r>
            <a:endParaRPr lang="en-US" sz="1600" b="0" i="0" dirty="0">
              <a:solidFill>
                <a:srgbClr val="242424"/>
              </a:solidFill>
              <a:effectLst/>
              <a:latin typeface="Arial" panose="020B0604020202020204" pitchFamily="34" charset="0"/>
            </a:endParaRPr>
          </a:p>
        </p:txBody>
      </p:sp>
    </p:spTree>
    <p:extLst>
      <p:ext uri="{BB962C8B-B14F-4D97-AF65-F5344CB8AC3E}">
        <p14:creationId xmlns:p14="http://schemas.microsoft.com/office/powerpoint/2010/main" val="26991409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28953D-73B9-A4C5-8E22-00A3AD86295C}"/>
              </a:ext>
            </a:extLst>
          </p:cNvPr>
          <p:cNvSpPr txBox="1"/>
          <p:nvPr/>
        </p:nvSpPr>
        <p:spPr>
          <a:xfrm>
            <a:off x="208844" y="91491"/>
            <a:ext cx="11774311" cy="7417415"/>
          </a:xfrm>
          <a:prstGeom prst="rect">
            <a:avLst/>
          </a:prstGeom>
          <a:noFill/>
        </p:spPr>
        <p:txBody>
          <a:bodyPr wrap="square">
            <a:spAutoFit/>
          </a:bodyPr>
          <a:lstStyle/>
          <a:p>
            <a:pPr marL="342900" indent="-342900">
              <a:buFont typeface="+mj-lt"/>
              <a:buAutoNum type="arabicPeriod" startAt="4"/>
            </a:pPr>
            <a:r>
              <a:rPr lang="en-US" sz="1700" b="1" i="0" dirty="0">
                <a:solidFill>
                  <a:srgbClr val="242424"/>
                </a:solidFill>
                <a:effectLst/>
                <a:latin typeface="arial" panose="020B0604020202020204" pitchFamily="34" charset="0"/>
              </a:rPr>
              <a:t>Total Length: </a:t>
            </a:r>
            <a:r>
              <a:rPr lang="en-US" sz="1700" b="0" i="0" dirty="0">
                <a:solidFill>
                  <a:srgbClr val="242424"/>
                </a:solidFill>
                <a:effectLst/>
                <a:latin typeface="arial" panose="020B0604020202020204" pitchFamily="34" charset="0"/>
              </a:rPr>
              <a:t>It is Total length of the datagram. It is a 16-bit field which can represent 2</a:t>
            </a:r>
            <a:r>
              <a:rPr lang="en-US" sz="1700" b="0" i="0" baseline="30000" dirty="0">
                <a:solidFill>
                  <a:srgbClr val="242424"/>
                </a:solidFill>
                <a:effectLst/>
                <a:latin typeface="arial" panose="020B0604020202020204" pitchFamily="34" charset="0"/>
              </a:rPr>
              <a:t>16 </a:t>
            </a:r>
            <a:r>
              <a:rPr lang="en-US" sz="1700" b="0" i="0" dirty="0">
                <a:solidFill>
                  <a:srgbClr val="242424"/>
                </a:solidFill>
                <a:effectLst/>
                <a:latin typeface="arial" panose="020B0604020202020204" pitchFamily="34" charset="0"/>
              </a:rPr>
              <a:t>= 65536 value . It has minimum size of 20 bytes and max value of 65535 bytes.</a:t>
            </a:r>
          </a:p>
          <a:p>
            <a:pPr marL="342900" indent="-342900" algn="just" fontAlgn="base">
              <a:buFont typeface="+mj-lt"/>
              <a:buAutoNum type="arabicPeriod" startAt="5"/>
            </a:pPr>
            <a:r>
              <a:rPr lang="en-US" sz="1700" b="1" i="0" dirty="0">
                <a:solidFill>
                  <a:srgbClr val="242424"/>
                </a:solidFill>
                <a:effectLst/>
                <a:latin typeface="arial" panose="020B0604020202020204" pitchFamily="34" charset="0"/>
              </a:rPr>
              <a:t>Identification: </a:t>
            </a:r>
            <a:r>
              <a:rPr lang="en-US" sz="1700" b="0" i="0" dirty="0">
                <a:solidFill>
                  <a:srgbClr val="242424"/>
                </a:solidFill>
                <a:effectLst/>
                <a:latin typeface="arial" panose="020B0604020202020204" pitchFamily="34" charset="0"/>
              </a:rPr>
              <a:t>It is a 16-bit field. It is helpful for the identification of the fragments of an original datagram.</a:t>
            </a:r>
            <a:r>
              <a:rPr lang="en-US" sz="1700" dirty="0">
                <a:solidFill>
                  <a:srgbClr val="242424"/>
                </a:solidFill>
                <a:latin typeface="Arial" panose="020B0604020202020204" pitchFamily="34" charset="0"/>
              </a:rPr>
              <a:t> </a:t>
            </a:r>
            <a:r>
              <a:rPr lang="en-US" sz="1700" b="0" i="0" dirty="0">
                <a:solidFill>
                  <a:srgbClr val="242424"/>
                </a:solidFill>
                <a:effectLst/>
                <a:latin typeface="arial" panose="020B0604020202020204" pitchFamily="34" charset="0"/>
              </a:rPr>
              <a:t>When an IP datagram is fragmented, each fragmented datagram is assigned the same identification header number.</a:t>
            </a:r>
            <a:r>
              <a:rPr lang="en-US" sz="1700" dirty="0">
                <a:solidFill>
                  <a:srgbClr val="242424"/>
                </a:solidFill>
                <a:latin typeface="Arial" panose="020B0604020202020204" pitchFamily="34" charset="0"/>
              </a:rPr>
              <a:t> </a:t>
            </a:r>
            <a:r>
              <a:rPr lang="en-US" sz="1700" b="0" i="0" dirty="0">
                <a:solidFill>
                  <a:srgbClr val="242424"/>
                </a:solidFill>
                <a:effectLst/>
                <a:latin typeface="arial" panose="020B0604020202020204" pitchFamily="34" charset="0"/>
              </a:rPr>
              <a:t>This header number is useful during the re-assembly of fragmented datagrams.</a:t>
            </a:r>
          </a:p>
          <a:p>
            <a:pPr marL="342900" indent="-342900" algn="just" fontAlgn="base">
              <a:buFont typeface="+mj-lt"/>
              <a:buAutoNum type="arabicPeriod" startAt="6"/>
            </a:pPr>
            <a:r>
              <a:rPr lang="en-US" sz="1700" b="1" i="0" dirty="0">
                <a:solidFill>
                  <a:srgbClr val="242424"/>
                </a:solidFill>
                <a:effectLst/>
                <a:latin typeface="arial" panose="020B0604020202020204" pitchFamily="34" charset="0"/>
              </a:rPr>
              <a:t>Flag Bits: </a:t>
            </a:r>
            <a:r>
              <a:rPr lang="en-US" sz="1700" b="0" i="0" dirty="0">
                <a:solidFill>
                  <a:srgbClr val="242424"/>
                </a:solidFill>
                <a:effectLst/>
                <a:latin typeface="arial" panose="020B0604020202020204" pitchFamily="34" charset="0"/>
              </a:rPr>
              <a:t>It use 3 flag bits. </a:t>
            </a:r>
            <a:r>
              <a:rPr lang="en-US" sz="1700" b="0" i="0" dirty="0">
                <a:solidFill>
                  <a:srgbClr val="FF0000"/>
                </a:solidFill>
                <a:effectLst/>
                <a:latin typeface="arial" panose="020B0604020202020204" pitchFamily="34" charset="0"/>
              </a:rPr>
              <a:t>First flag bit is Reserved</a:t>
            </a:r>
            <a:r>
              <a:rPr lang="en-US" sz="1700" b="0" i="0" dirty="0">
                <a:solidFill>
                  <a:srgbClr val="242424"/>
                </a:solidFill>
                <a:effectLst/>
                <a:latin typeface="arial" panose="020B0604020202020204" pitchFamily="34" charset="0"/>
              </a:rPr>
              <a:t>. </a:t>
            </a:r>
            <a:r>
              <a:rPr lang="en-US" sz="1700" b="0" i="0" dirty="0">
                <a:solidFill>
                  <a:srgbClr val="FF0000"/>
                </a:solidFill>
                <a:effectLst/>
                <a:latin typeface="arial" panose="020B0604020202020204" pitchFamily="34" charset="0"/>
              </a:rPr>
              <a:t>Second Flag bit (DF Bit)</a:t>
            </a:r>
            <a:r>
              <a:rPr lang="en-US" sz="1700" b="0" i="0" dirty="0">
                <a:solidFill>
                  <a:srgbClr val="242424"/>
                </a:solidFill>
                <a:effectLst/>
                <a:latin typeface="arial" panose="020B0604020202020204" pitchFamily="34" charset="0"/>
              </a:rPr>
              <a:t>. DF bit stands for Do Not Fragment bit. DF value may be 0 or 1. When DF value is 0 then It gives the permission to the intermediate devices (i.e., routers) to fragment the datagram if required. When DF value is 1 then It indicates the intermediate devices (i.e., router) not to fragment the datagram at any cost. </a:t>
            </a:r>
            <a:r>
              <a:rPr lang="en-US" sz="1700" b="0" i="0" dirty="0">
                <a:solidFill>
                  <a:srgbClr val="FF0000"/>
                </a:solidFill>
                <a:effectLst/>
                <a:latin typeface="arial" panose="020B0604020202020204" pitchFamily="34" charset="0"/>
              </a:rPr>
              <a:t>Third flag bit is MF</a:t>
            </a:r>
            <a:r>
              <a:rPr lang="en-US" sz="1700" b="0" i="0" dirty="0">
                <a:solidFill>
                  <a:srgbClr val="242424"/>
                </a:solidFill>
                <a:effectLst/>
                <a:latin typeface="arial" panose="020B0604020202020204" pitchFamily="34" charset="0"/>
              </a:rPr>
              <a:t>. MF bit stands for More Fragments bit. MF value may be 0 or 1. When MF bit value is 0 then it tells to the receiver that the current datagram-fragment is the last fragment and no more segment will appear of same datagram.</a:t>
            </a:r>
            <a:r>
              <a:rPr lang="en-US" sz="1700" dirty="0">
                <a:solidFill>
                  <a:srgbClr val="242424"/>
                </a:solidFill>
                <a:latin typeface="Arial" panose="020B0604020202020204" pitchFamily="34" charset="0"/>
              </a:rPr>
              <a:t> </a:t>
            </a:r>
            <a:r>
              <a:rPr lang="en-US" sz="1700" b="0" i="0" dirty="0">
                <a:solidFill>
                  <a:srgbClr val="242424"/>
                </a:solidFill>
                <a:effectLst/>
                <a:latin typeface="arial" panose="020B0604020202020204" pitchFamily="34" charset="0"/>
              </a:rPr>
              <a:t>When MF bit value is 1 then it tells more fragments are still to come after this fragment. MF bit is set to 1 for all the fragments except the last one.</a:t>
            </a:r>
          </a:p>
          <a:p>
            <a:pPr marL="342900" indent="-342900" algn="just" fontAlgn="base">
              <a:buFont typeface="+mj-lt"/>
              <a:buAutoNum type="arabicPeriod" startAt="6"/>
            </a:pPr>
            <a:r>
              <a:rPr lang="en-US" sz="1700" b="1" i="0" dirty="0">
                <a:solidFill>
                  <a:srgbClr val="242424"/>
                </a:solidFill>
                <a:effectLst/>
                <a:latin typeface="arial" panose="020B0604020202020204" pitchFamily="34" charset="0"/>
              </a:rPr>
              <a:t>Fragment Offset: </a:t>
            </a:r>
            <a:r>
              <a:rPr lang="en-US" sz="1700" b="0" i="0" dirty="0">
                <a:solidFill>
                  <a:srgbClr val="242424"/>
                </a:solidFill>
                <a:effectLst/>
                <a:latin typeface="arial" panose="020B0604020202020204" pitchFamily="34" charset="0"/>
              </a:rPr>
              <a:t>Fragment Offset is a 13 bit field. It tells the position of a fragmented datagram in the original un-fragmented IP datagram.</a:t>
            </a:r>
          </a:p>
          <a:p>
            <a:pPr marL="342900" indent="-342900" algn="just" fontAlgn="base">
              <a:buFont typeface="+mj-lt"/>
              <a:buAutoNum type="arabicPeriod" startAt="6"/>
            </a:pPr>
            <a:r>
              <a:rPr lang="en-IN" sz="1700" b="1" dirty="0">
                <a:solidFill>
                  <a:srgbClr val="242424"/>
                </a:solidFill>
                <a:effectLst/>
                <a:latin typeface="arial" panose="020B0604020202020204" pitchFamily="34" charset="0"/>
              </a:rPr>
              <a:t>Time to live:</a:t>
            </a:r>
            <a:r>
              <a:rPr lang="en-US" sz="1700" dirty="0">
                <a:solidFill>
                  <a:srgbClr val="242424"/>
                </a:solidFill>
                <a:latin typeface="arial" panose="020B0604020202020204" pitchFamily="34" charset="0"/>
              </a:rPr>
              <a:t> Time to live (TTL) is 8-bit field. It indicates the maximum number of hops a datagram can take to reach the destination. The main purpose of TTL is to prevent the IP datagrams from looping around  forever in a routing loop. </a:t>
            </a:r>
            <a:r>
              <a:rPr lang="en-US" sz="1700" b="0" i="0" dirty="0">
                <a:solidFill>
                  <a:srgbClr val="242424"/>
                </a:solidFill>
                <a:effectLst/>
                <a:latin typeface="arial" panose="020B0604020202020204" pitchFamily="34" charset="0"/>
              </a:rPr>
              <a:t>If the value of TTL becomes zero before reaching the destination, then datagram is discarded.</a:t>
            </a:r>
          </a:p>
          <a:p>
            <a:pPr marL="342900" indent="-342900" algn="just" fontAlgn="base">
              <a:buFont typeface="+mj-lt"/>
              <a:buAutoNum type="arabicPeriod" startAt="6"/>
            </a:pPr>
            <a:r>
              <a:rPr lang="en-US" sz="1700" b="1" i="1" dirty="0">
                <a:solidFill>
                  <a:srgbClr val="242424"/>
                </a:solidFill>
                <a:effectLst/>
                <a:latin typeface="arial" panose="020B0604020202020204" pitchFamily="34" charset="0"/>
              </a:rPr>
              <a:t>Protocol:</a:t>
            </a:r>
            <a:r>
              <a:rPr lang="en-US" sz="1700" b="0" i="0" dirty="0">
                <a:solidFill>
                  <a:srgbClr val="242424"/>
                </a:solidFill>
                <a:effectLst/>
                <a:latin typeface="arial" panose="020B0604020202020204" pitchFamily="34" charset="0"/>
              </a:rPr>
              <a:t> it is </a:t>
            </a:r>
            <a:r>
              <a:rPr lang="en-US" sz="1700" b="1" i="0" dirty="0">
                <a:solidFill>
                  <a:srgbClr val="242424"/>
                </a:solidFill>
                <a:effectLst/>
                <a:latin typeface="arial" panose="020B0604020202020204" pitchFamily="34" charset="0"/>
              </a:rPr>
              <a:t>an 8-bit number that defines what protocol is used inside the IP packet</a:t>
            </a:r>
            <a:r>
              <a:rPr lang="en-US" sz="1700" b="0" i="0" dirty="0">
                <a:solidFill>
                  <a:srgbClr val="242424"/>
                </a:solidFill>
                <a:effectLst/>
                <a:latin typeface="arial" panose="020B0604020202020204" pitchFamily="34" charset="0"/>
              </a:rPr>
              <a:t>. TCP, UDP, ICMP or IGMP protocols can be filtered on, although they are most common. Protocol number of ICMP is 1 (in binary 00000001), IGMP is 2 (in binary 00000010), TCP is 6 and UDP is 17.</a:t>
            </a:r>
            <a:endParaRPr lang="en-US" sz="1700" dirty="0">
              <a:solidFill>
                <a:srgbClr val="242424"/>
              </a:solidFill>
              <a:latin typeface="arial" panose="020B0604020202020204" pitchFamily="34" charset="0"/>
            </a:endParaRPr>
          </a:p>
          <a:p>
            <a:pPr marL="342900" indent="-342900" algn="just" fontAlgn="base">
              <a:buFont typeface="+mj-lt"/>
              <a:buAutoNum type="arabicPeriod" startAt="6"/>
            </a:pPr>
            <a:r>
              <a:rPr lang="en-US" sz="1700" b="1" i="0" dirty="0">
                <a:solidFill>
                  <a:srgbClr val="242424"/>
                </a:solidFill>
                <a:effectLst/>
                <a:latin typeface="arial" panose="020B0604020202020204" pitchFamily="34" charset="0"/>
              </a:rPr>
              <a:t>Header Checksum</a:t>
            </a:r>
            <a:r>
              <a:rPr lang="en-US" sz="1700" b="0" i="0" dirty="0">
                <a:solidFill>
                  <a:srgbClr val="242424"/>
                </a:solidFill>
                <a:effectLst/>
                <a:latin typeface="arial" panose="020B0604020202020204" pitchFamily="34" charset="0"/>
              </a:rPr>
              <a:t>: It is a 16 bits field. It is used for checking errors in the datagram header.</a:t>
            </a:r>
          </a:p>
          <a:p>
            <a:pPr marL="342900" indent="-342900" algn="just" fontAlgn="base">
              <a:buFont typeface="+mj-lt"/>
              <a:buAutoNum type="arabicPeriod" startAt="6"/>
            </a:pPr>
            <a:r>
              <a:rPr lang="en-US" sz="1700" b="1" dirty="0">
                <a:solidFill>
                  <a:srgbClr val="242424"/>
                </a:solidFill>
                <a:effectLst/>
                <a:latin typeface="arial" panose="020B0604020202020204" pitchFamily="34" charset="0"/>
              </a:rPr>
              <a:t>Source IP address: </a:t>
            </a:r>
            <a:r>
              <a:rPr lang="en-US" sz="1700" b="0" dirty="0">
                <a:solidFill>
                  <a:srgbClr val="242424"/>
                </a:solidFill>
                <a:effectLst/>
                <a:latin typeface="arial" panose="020B0604020202020204" pitchFamily="34" charset="0"/>
              </a:rPr>
              <a:t>32 bits IP address of the sender.</a:t>
            </a:r>
          </a:p>
          <a:p>
            <a:pPr marL="342900" indent="-342900" algn="just" fontAlgn="base">
              <a:buFont typeface="+mj-lt"/>
              <a:buAutoNum type="arabicPeriod" startAt="6"/>
            </a:pPr>
            <a:r>
              <a:rPr lang="en-US" sz="1700" b="1" dirty="0">
                <a:solidFill>
                  <a:srgbClr val="242424"/>
                </a:solidFill>
                <a:effectLst/>
                <a:latin typeface="arial" panose="020B0604020202020204" pitchFamily="34" charset="0"/>
              </a:rPr>
              <a:t>Destination IP address: </a:t>
            </a:r>
            <a:r>
              <a:rPr lang="en-US" sz="1700" b="0" dirty="0">
                <a:solidFill>
                  <a:srgbClr val="242424"/>
                </a:solidFill>
                <a:effectLst/>
                <a:latin typeface="arial" panose="020B0604020202020204" pitchFamily="34" charset="0"/>
              </a:rPr>
              <a:t>32 bits IP address of the receiver.</a:t>
            </a:r>
          </a:p>
          <a:p>
            <a:pPr marL="342900" indent="-342900" algn="just" fontAlgn="base">
              <a:buFont typeface="+mj-lt"/>
              <a:buAutoNum type="arabicPeriod" startAt="6"/>
            </a:pPr>
            <a:r>
              <a:rPr lang="en-US" sz="1700" b="1" dirty="0">
                <a:solidFill>
                  <a:srgbClr val="242424"/>
                </a:solidFill>
                <a:effectLst/>
                <a:latin typeface="arial" panose="020B0604020202020204" pitchFamily="34" charset="0"/>
              </a:rPr>
              <a:t>Option</a:t>
            </a:r>
            <a:r>
              <a:rPr lang="en-US" sz="1700" b="0" dirty="0">
                <a:solidFill>
                  <a:srgbClr val="242424"/>
                </a:solidFill>
                <a:effectLst/>
                <a:latin typeface="arial" panose="020B0604020202020204" pitchFamily="34" charset="0"/>
              </a:rPr>
              <a:t>: Due to options field, datagram-header-size can be of variable length (20 bytes to 60 bytes).</a:t>
            </a:r>
          </a:p>
          <a:p>
            <a:pPr algn="just" fontAlgn="base"/>
            <a:endParaRPr lang="en-US" sz="1700" b="0" i="0" dirty="0">
              <a:solidFill>
                <a:srgbClr val="242424"/>
              </a:solidFill>
              <a:effectLst/>
              <a:latin typeface="arial" panose="020B0604020202020204" pitchFamily="34" charset="0"/>
            </a:endParaRPr>
          </a:p>
          <a:p>
            <a:pPr marL="342900" indent="-342900" algn="just" fontAlgn="base">
              <a:buFont typeface="+mj-lt"/>
              <a:buAutoNum type="arabicPeriod" startAt="6"/>
            </a:pPr>
            <a:endParaRPr lang="en-US" sz="1700" b="0" i="0" dirty="0">
              <a:solidFill>
                <a:srgbClr val="242424"/>
              </a:solidFill>
              <a:effectLst/>
              <a:latin typeface="Arial" panose="020B0604020202020204" pitchFamily="34" charset="0"/>
            </a:endParaRPr>
          </a:p>
          <a:p>
            <a:pPr marL="342900" indent="-342900" algn="just" fontAlgn="base">
              <a:buFont typeface="+mj-lt"/>
              <a:buAutoNum type="arabicPeriod" startAt="5"/>
            </a:pPr>
            <a:endParaRPr lang="en-US" sz="1700" b="0" i="0" dirty="0">
              <a:solidFill>
                <a:srgbClr val="242424"/>
              </a:solidFill>
              <a:effectLst/>
              <a:latin typeface="Arial" panose="020B0604020202020204" pitchFamily="34" charset="0"/>
            </a:endParaRPr>
          </a:p>
          <a:p>
            <a:pPr marL="342900" indent="-342900">
              <a:buFont typeface="+mj-lt"/>
              <a:buAutoNum type="arabicPeriod" startAt="4"/>
            </a:pPr>
            <a:endParaRPr lang="en-IN" sz="1700" dirty="0"/>
          </a:p>
        </p:txBody>
      </p:sp>
    </p:spTree>
    <p:extLst>
      <p:ext uri="{BB962C8B-B14F-4D97-AF65-F5344CB8AC3E}">
        <p14:creationId xmlns:p14="http://schemas.microsoft.com/office/powerpoint/2010/main" val="3088973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903C-BD6B-47ED-3A0D-22E2D3B9E531}"/>
              </a:ext>
            </a:extLst>
          </p:cNvPr>
          <p:cNvSpPr>
            <a:spLocks noGrp="1"/>
          </p:cNvSpPr>
          <p:nvPr>
            <p:ph type="title"/>
          </p:nvPr>
        </p:nvSpPr>
        <p:spPr/>
        <p:txBody>
          <a:bodyPr/>
          <a:lstStyle/>
          <a:p>
            <a:r>
              <a:rPr lang="en-IN" b="1" i="0" dirty="0">
                <a:solidFill>
                  <a:srgbClr val="273239"/>
                </a:solidFill>
                <a:effectLst/>
                <a:latin typeface="Source Sans Pro" panose="020B0503030403020204" pitchFamily="34" charset="0"/>
              </a:rPr>
              <a:t>Network Address Translation (NAT)</a:t>
            </a:r>
            <a:endParaRPr lang="en-IN" dirty="0"/>
          </a:p>
        </p:txBody>
      </p:sp>
      <p:sp>
        <p:nvSpPr>
          <p:cNvPr id="3" name="Content Placeholder 2">
            <a:extLst>
              <a:ext uri="{FF2B5EF4-FFF2-40B4-BE49-F238E27FC236}">
                <a16:creationId xmlns:a16="http://schemas.microsoft.com/office/drawing/2014/main" id="{942EC4C1-1806-E678-846F-46B94F08C195}"/>
              </a:ext>
            </a:extLst>
          </p:cNvPr>
          <p:cNvSpPr>
            <a:spLocks noGrp="1"/>
          </p:cNvSpPr>
          <p:nvPr>
            <p:ph idx="1"/>
          </p:nvPr>
        </p:nvSpPr>
        <p:spPr/>
        <p:txBody>
          <a:bodyPr>
            <a:normAutofit fontScale="85000" lnSpcReduction="20000"/>
          </a:bodyPr>
          <a:lstStyle/>
          <a:p>
            <a:pPr algn="just"/>
            <a:r>
              <a:rPr lang="en-US" b="0" i="0" dirty="0">
                <a:solidFill>
                  <a:srgbClr val="273239"/>
                </a:solidFill>
                <a:effectLst/>
                <a:latin typeface="Times New Roman" panose="02020603050405020304" pitchFamily="18" charset="0"/>
                <a:cs typeface="Times New Roman" panose="02020603050405020304" pitchFamily="18" charset="0"/>
              </a:rPr>
              <a:t>To access the Internet, one public IP address is needed, but we can use a private IP address in our private network. </a:t>
            </a:r>
          </a:p>
          <a:p>
            <a:pPr algn="just"/>
            <a:r>
              <a:rPr lang="en-US" b="0" i="0" dirty="0">
                <a:solidFill>
                  <a:srgbClr val="273239"/>
                </a:solidFill>
                <a:effectLst/>
                <a:latin typeface="Times New Roman" panose="02020603050405020304" pitchFamily="18" charset="0"/>
                <a:cs typeface="Times New Roman" panose="02020603050405020304" pitchFamily="18" charset="0"/>
              </a:rPr>
              <a:t>The idea of NAT is to allow multiple devices to access the Internet through a single public address. </a:t>
            </a:r>
          </a:p>
          <a:p>
            <a:pPr algn="just"/>
            <a:r>
              <a:rPr lang="en-US" b="0" i="0" dirty="0">
                <a:solidFill>
                  <a:srgbClr val="273239"/>
                </a:solidFill>
                <a:effectLst/>
                <a:latin typeface="Times New Roman" panose="02020603050405020304" pitchFamily="18" charset="0"/>
                <a:cs typeface="Times New Roman" panose="02020603050405020304" pitchFamily="18" charset="0"/>
              </a:rPr>
              <a:t>To achieve this, the translation of a private IP address to a public IP address is required. </a:t>
            </a:r>
          </a:p>
          <a:p>
            <a:pPr algn="just"/>
            <a:r>
              <a:rPr lang="en-US" b="1" i="0" dirty="0">
                <a:solidFill>
                  <a:srgbClr val="273239"/>
                </a:solidFill>
                <a:effectLst/>
                <a:latin typeface="Times New Roman" panose="02020603050405020304" pitchFamily="18" charset="0"/>
                <a:cs typeface="Times New Roman" panose="02020603050405020304" pitchFamily="18" charset="0"/>
              </a:rPr>
              <a:t>Network Address Translation (NAT)</a:t>
            </a:r>
            <a:r>
              <a:rPr lang="en-US" b="0" i="0" dirty="0">
                <a:solidFill>
                  <a:srgbClr val="273239"/>
                </a:solidFill>
                <a:effectLst/>
                <a:latin typeface="Times New Roman" panose="02020603050405020304" pitchFamily="18" charset="0"/>
                <a:cs typeface="Times New Roman" panose="02020603050405020304" pitchFamily="18" charset="0"/>
              </a:rPr>
              <a:t> is a process in which one or more local IP address is translated into one or more Global IP address and vice versa in order to provide Internet access to the local hosts. </a:t>
            </a:r>
          </a:p>
          <a:p>
            <a:pPr algn="just"/>
            <a:r>
              <a:rPr lang="en-US" b="0" i="0" dirty="0">
                <a:solidFill>
                  <a:srgbClr val="273239"/>
                </a:solidFill>
                <a:effectLst/>
                <a:latin typeface="Times New Roman" panose="02020603050405020304" pitchFamily="18" charset="0"/>
                <a:cs typeface="Times New Roman" panose="02020603050405020304" pitchFamily="18" charset="0"/>
              </a:rPr>
              <a:t>Also, it does the translation of port numbers i.e. masks the port number of the host with another port number, in the packet that will be routed to the destination. </a:t>
            </a:r>
          </a:p>
          <a:p>
            <a:pPr algn="just"/>
            <a:r>
              <a:rPr lang="en-US" b="0" i="0" dirty="0">
                <a:solidFill>
                  <a:srgbClr val="273239"/>
                </a:solidFill>
                <a:effectLst/>
                <a:latin typeface="Times New Roman" panose="02020603050405020304" pitchFamily="18" charset="0"/>
                <a:cs typeface="Times New Roman" panose="02020603050405020304" pitchFamily="18" charset="0"/>
              </a:rPr>
              <a:t>It then makes the corresponding entries of IP address and port number in the NAT table. NAT generally operates on a router or firewall.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4740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6D04-EE9D-4C63-2BC9-294E33E3F360}"/>
              </a:ext>
            </a:extLst>
          </p:cNvPr>
          <p:cNvSpPr>
            <a:spLocks noGrp="1"/>
          </p:cNvSpPr>
          <p:nvPr>
            <p:ph type="title"/>
          </p:nvPr>
        </p:nvSpPr>
        <p:spPr/>
        <p:txBody>
          <a:bodyPr/>
          <a:lstStyle/>
          <a:p>
            <a:r>
              <a:rPr lang="en-US" dirty="0"/>
              <a:t>Simplified overview of how NAT works</a:t>
            </a:r>
            <a:endParaRPr lang="en-IN" dirty="0"/>
          </a:p>
        </p:txBody>
      </p:sp>
      <p:sp>
        <p:nvSpPr>
          <p:cNvPr id="3" name="Content Placeholder 2">
            <a:extLst>
              <a:ext uri="{FF2B5EF4-FFF2-40B4-BE49-F238E27FC236}">
                <a16:creationId xmlns:a16="http://schemas.microsoft.com/office/drawing/2014/main" id="{56E1F7A0-9002-F0EC-1DD4-88CB61E48B39}"/>
              </a:ext>
            </a:extLst>
          </p:cNvPr>
          <p:cNvSpPr>
            <a:spLocks noGrp="1"/>
          </p:cNvSpPr>
          <p:nvPr>
            <p:ph idx="1"/>
          </p:nvPr>
        </p:nvSpPr>
        <p:spPr>
          <a:xfrm>
            <a:off x="139557" y="1825624"/>
            <a:ext cx="5798906" cy="4351338"/>
          </a:xfrm>
        </p:spPr>
        <p:txBody>
          <a:bodyPr>
            <a:normAutofit fontScale="85000" lnSpcReduction="10000"/>
          </a:bodyPr>
          <a:lstStyle/>
          <a:p>
            <a:pPr algn="just"/>
            <a:r>
              <a:rPr lang="en-US" dirty="0"/>
              <a:t>A device on the private network sends a request to access the internet.</a:t>
            </a:r>
          </a:p>
          <a:p>
            <a:pPr algn="just"/>
            <a:r>
              <a:rPr lang="en-US" dirty="0"/>
              <a:t>The router on the private network receives the request and replaces the private IP address of the device with its own public IP address.</a:t>
            </a:r>
          </a:p>
          <a:p>
            <a:pPr algn="just"/>
            <a:r>
              <a:rPr lang="en-US" dirty="0"/>
              <a:t>The router then sends the request to the internet using its public IP address.</a:t>
            </a:r>
          </a:p>
          <a:p>
            <a:pPr algn="just"/>
            <a:r>
              <a:rPr lang="en-US" dirty="0"/>
              <a:t>When the response is received from the internet, the router uses its translation table to map the public IP address back to the private IP address of the original device and forwards the response to that device.</a:t>
            </a:r>
            <a:endParaRPr lang="en-IN" dirty="0"/>
          </a:p>
        </p:txBody>
      </p:sp>
      <p:pic>
        <p:nvPicPr>
          <p:cNvPr id="1026" name="Picture 2" descr="Network address translation - Wikipedia">
            <a:extLst>
              <a:ext uri="{FF2B5EF4-FFF2-40B4-BE49-F238E27FC236}">
                <a16:creationId xmlns:a16="http://schemas.microsoft.com/office/drawing/2014/main" id="{DCE46B4E-1962-2CEA-F8D9-78C48249E4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8463" y="1690688"/>
            <a:ext cx="6113980" cy="4953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1355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B405C-B97D-44C2-4FC5-841D7D82077F}"/>
              </a:ext>
            </a:extLst>
          </p:cNvPr>
          <p:cNvSpPr>
            <a:spLocks noGrp="1"/>
          </p:cNvSpPr>
          <p:nvPr>
            <p:ph type="title"/>
          </p:nvPr>
        </p:nvSpPr>
        <p:spPr>
          <a:xfrm>
            <a:off x="838200" y="87331"/>
            <a:ext cx="10515600" cy="857891"/>
          </a:xfrm>
        </p:spPr>
        <p:txBody>
          <a:bodyPr/>
          <a:lstStyle/>
          <a:p>
            <a:r>
              <a:rPr lang="en-US" dirty="0"/>
              <a:t>Example of NAT</a:t>
            </a:r>
            <a:endParaRPr lang="en-IN" dirty="0"/>
          </a:p>
        </p:txBody>
      </p:sp>
      <p:sp>
        <p:nvSpPr>
          <p:cNvPr id="3" name="Content Placeholder 2">
            <a:extLst>
              <a:ext uri="{FF2B5EF4-FFF2-40B4-BE49-F238E27FC236}">
                <a16:creationId xmlns:a16="http://schemas.microsoft.com/office/drawing/2014/main" id="{EEC05007-5C5F-2C88-721A-2B5BB72C76C4}"/>
              </a:ext>
            </a:extLst>
          </p:cNvPr>
          <p:cNvSpPr>
            <a:spLocks noGrp="1"/>
          </p:cNvSpPr>
          <p:nvPr>
            <p:ph idx="1"/>
          </p:nvPr>
        </p:nvSpPr>
        <p:spPr>
          <a:xfrm>
            <a:off x="838200" y="1222624"/>
            <a:ext cx="10515600" cy="5548045"/>
          </a:xfrm>
        </p:spPr>
        <p:txBody>
          <a:bodyPr>
            <a:normAutofit fontScale="55000" lnSpcReduction="20000"/>
          </a:bodyPr>
          <a:lstStyle/>
          <a:p>
            <a:pPr algn="just"/>
            <a:r>
              <a:rPr lang="en-US" sz="3800" b="0" i="0" dirty="0">
                <a:solidFill>
                  <a:srgbClr val="000000"/>
                </a:solidFill>
                <a:effectLst/>
                <a:latin typeface="Times New Roman" panose="02020603050405020304" pitchFamily="18" charset="0"/>
                <a:cs typeface="Times New Roman" panose="02020603050405020304" pitchFamily="18" charset="0"/>
              </a:rPr>
              <a:t>Let’s say that there is a laptop connected to a home network using NAT. </a:t>
            </a:r>
          </a:p>
          <a:p>
            <a:pPr algn="just"/>
            <a:r>
              <a:rPr lang="en-US" sz="3800" b="0" i="0" dirty="0">
                <a:solidFill>
                  <a:srgbClr val="000000"/>
                </a:solidFill>
                <a:effectLst/>
                <a:latin typeface="Times New Roman" panose="02020603050405020304" pitchFamily="18" charset="0"/>
                <a:cs typeface="Times New Roman" panose="02020603050405020304" pitchFamily="18" charset="0"/>
              </a:rPr>
              <a:t>That network eventually connects to a router that addresses the internet. </a:t>
            </a:r>
          </a:p>
          <a:p>
            <a:pPr algn="just"/>
            <a:r>
              <a:rPr lang="en-US" sz="3800" b="0" i="0" dirty="0">
                <a:solidFill>
                  <a:srgbClr val="000000"/>
                </a:solidFill>
                <a:effectLst/>
                <a:latin typeface="Times New Roman" panose="02020603050405020304" pitchFamily="18" charset="0"/>
                <a:cs typeface="Times New Roman" panose="02020603050405020304" pitchFamily="18" charset="0"/>
              </a:rPr>
              <a:t>Suppose that someone uses that laptop to search for directions to their favorite restaurant. </a:t>
            </a:r>
          </a:p>
          <a:p>
            <a:pPr algn="just"/>
            <a:r>
              <a:rPr lang="en-US" sz="3800" b="0" i="0" dirty="0">
                <a:solidFill>
                  <a:srgbClr val="000000"/>
                </a:solidFill>
                <a:effectLst/>
                <a:latin typeface="Times New Roman" panose="02020603050405020304" pitchFamily="18" charset="0"/>
                <a:cs typeface="Times New Roman" panose="02020603050405020304" pitchFamily="18" charset="0"/>
              </a:rPr>
              <a:t>The laptop is using NAT. So, it sends this request in an IP packet to the router, which passes that request along to the internet and the search service you’re using. </a:t>
            </a:r>
          </a:p>
          <a:p>
            <a:pPr algn="just"/>
            <a:r>
              <a:rPr lang="en-US" sz="3800" b="0" i="0" dirty="0">
                <a:solidFill>
                  <a:srgbClr val="000000"/>
                </a:solidFill>
                <a:effectLst/>
                <a:latin typeface="Times New Roman" panose="02020603050405020304" pitchFamily="18" charset="0"/>
                <a:cs typeface="Times New Roman" panose="02020603050405020304" pitchFamily="18" charset="0"/>
              </a:rPr>
              <a:t>But before your request leaves your home network, the router first changes the internal IP address from a private local IP address to a public IP address. </a:t>
            </a:r>
          </a:p>
          <a:p>
            <a:pPr algn="just"/>
            <a:r>
              <a:rPr lang="en-US" sz="3800" b="0" i="0" dirty="0">
                <a:solidFill>
                  <a:srgbClr val="000000"/>
                </a:solidFill>
                <a:effectLst/>
                <a:latin typeface="Times New Roman" panose="02020603050405020304" pitchFamily="18" charset="0"/>
                <a:cs typeface="Times New Roman" panose="02020603050405020304" pitchFamily="18" charset="0"/>
              </a:rPr>
              <a:t>Your router effectively translates the private address you’re using to one that can be used on the internet, and then back again. </a:t>
            </a:r>
          </a:p>
          <a:p>
            <a:pPr algn="just"/>
            <a:r>
              <a:rPr lang="en-US" sz="3800" b="0" i="0" dirty="0">
                <a:solidFill>
                  <a:srgbClr val="000000"/>
                </a:solidFill>
                <a:effectLst/>
                <a:latin typeface="Times New Roman" panose="02020603050405020304" pitchFamily="18" charset="0"/>
                <a:cs typeface="Times New Roman" panose="02020603050405020304" pitchFamily="18" charset="0"/>
              </a:rPr>
              <a:t>Now you know that your humble little cable modem or DSL router has a little, automated translator working inside of it.</a:t>
            </a:r>
          </a:p>
          <a:p>
            <a:pPr algn="just"/>
            <a:r>
              <a:rPr lang="en-US" sz="3800" b="0" i="0" dirty="0">
                <a:solidFill>
                  <a:srgbClr val="000000"/>
                </a:solidFill>
                <a:effectLst/>
                <a:latin typeface="Times New Roman" panose="02020603050405020304" pitchFamily="18" charset="0"/>
                <a:cs typeface="Times New Roman" panose="02020603050405020304" pitchFamily="18" charset="0"/>
              </a:rPr>
              <a:t>If the packet keeps a private address, the receiving server won’t know where to send the information back to. This is because a private IP address cannot be routed onto the internet. </a:t>
            </a:r>
          </a:p>
          <a:p>
            <a:pPr algn="just"/>
            <a:r>
              <a:rPr lang="en-US" sz="3800" b="0" i="0" dirty="0">
                <a:solidFill>
                  <a:srgbClr val="000000"/>
                </a:solidFill>
                <a:effectLst/>
                <a:latin typeface="Times New Roman" panose="02020603050405020304" pitchFamily="18" charset="0"/>
                <a:cs typeface="Times New Roman" panose="02020603050405020304" pitchFamily="18" charset="0"/>
              </a:rPr>
              <a:t>If your router were to try doing this, all internet routers are programmed to automatically drop private IP addresses. </a:t>
            </a:r>
          </a:p>
          <a:p>
            <a:pPr algn="just"/>
            <a:r>
              <a:rPr lang="en-US" sz="3800" b="0" i="0" dirty="0">
                <a:solidFill>
                  <a:srgbClr val="000000"/>
                </a:solidFill>
                <a:effectLst/>
                <a:latin typeface="Times New Roman" panose="02020603050405020304" pitchFamily="18" charset="0"/>
                <a:cs typeface="Times New Roman" panose="02020603050405020304" pitchFamily="18" charset="0"/>
              </a:rPr>
              <a:t>The nice thing is, though, that all routers sold today for home offices and small offices can readily translate back and forth between private IP addresses and publicly-routed IP addresses.</a:t>
            </a:r>
          </a:p>
          <a:p>
            <a:pPr marL="0" indent="0">
              <a:buNone/>
            </a:pPr>
            <a:endParaRPr lang="en-IN" dirty="0"/>
          </a:p>
        </p:txBody>
      </p:sp>
    </p:spTree>
    <p:extLst>
      <p:ext uri="{BB962C8B-B14F-4D97-AF65-F5344CB8AC3E}">
        <p14:creationId xmlns:p14="http://schemas.microsoft.com/office/powerpoint/2010/main" val="16686899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13109934"/>
              </p:ext>
            </p:extLst>
          </p:nvPr>
        </p:nvGraphicFramePr>
        <p:xfrm>
          <a:off x="2344849" y="126749"/>
          <a:ext cx="7342359" cy="6650974"/>
        </p:xfrm>
        <a:graphic>
          <a:graphicData uri="http://schemas.openxmlformats.org/drawingml/2006/table">
            <a:tbl>
              <a:tblPr>
                <a:tableStyleId>{5940675A-B579-460E-94D1-54222C63F5DA}</a:tableStyleId>
              </a:tblPr>
              <a:tblGrid>
                <a:gridCol w="1186003">
                  <a:extLst>
                    <a:ext uri="{9D8B030D-6E8A-4147-A177-3AD203B41FA5}">
                      <a16:colId xmlns:a16="http://schemas.microsoft.com/office/drawing/2014/main" val="798453435"/>
                    </a:ext>
                  </a:extLst>
                </a:gridCol>
                <a:gridCol w="2915216">
                  <a:extLst>
                    <a:ext uri="{9D8B030D-6E8A-4147-A177-3AD203B41FA5}">
                      <a16:colId xmlns:a16="http://schemas.microsoft.com/office/drawing/2014/main" val="1274909877"/>
                    </a:ext>
                  </a:extLst>
                </a:gridCol>
                <a:gridCol w="3241140">
                  <a:extLst>
                    <a:ext uri="{9D8B030D-6E8A-4147-A177-3AD203B41FA5}">
                      <a16:colId xmlns:a16="http://schemas.microsoft.com/office/drawing/2014/main" val="713417782"/>
                    </a:ext>
                  </a:extLst>
                </a:gridCol>
              </a:tblGrid>
              <a:tr h="209555">
                <a:tc>
                  <a:txBody>
                    <a:bodyPr/>
                    <a:lstStyle/>
                    <a:p>
                      <a:pPr algn="ctr" fontAlgn="ctr"/>
                      <a:r>
                        <a:rPr lang="en-IN" sz="1400" dirty="0">
                          <a:effectLst/>
                        </a:rPr>
                        <a:t>Key</a:t>
                      </a:r>
                      <a:endParaRPr lang="en-IN" sz="1400" b="1" dirty="0">
                        <a:solidFill>
                          <a:srgbClr val="000000"/>
                        </a:solidFill>
                        <a:effectLst/>
                      </a:endParaRPr>
                    </a:p>
                  </a:txBody>
                  <a:tcPr marL="29561" marR="29561" marT="29561" marB="29561" anchor="ctr"/>
                </a:tc>
                <a:tc>
                  <a:txBody>
                    <a:bodyPr/>
                    <a:lstStyle/>
                    <a:p>
                      <a:pPr algn="ctr" fontAlgn="ctr"/>
                      <a:r>
                        <a:rPr lang="en-IN" sz="1400" dirty="0">
                          <a:effectLst/>
                        </a:rPr>
                        <a:t>Virtual Circuits</a:t>
                      </a:r>
                      <a:endParaRPr lang="en-IN" sz="1400" b="1" dirty="0">
                        <a:solidFill>
                          <a:srgbClr val="000000"/>
                        </a:solidFill>
                        <a:effectLst/>
                      </a:endParaRPr>
                    </a:p>
                  </a:txBody>
                  <a:tcPr marL="29561" marR="29561" marT="29561" marB="29561" anchor="ctr"/>
                </a:tc>
                <a:tc>
                  <a:txBody>
                    <a:bodyPr/>
                    <a:lstStyle/>
                    <a:p>
                      <a:pPr algn="ctr" fontAlgn="ctr"/>
                      <a:r>
                        <a:rPr lang="en-IN" sz="1400" dirty="0">
                          <a:effectLst/>
                        </a:rPr>
                        <a:t>Datagram Networks</a:t>
                      </a:r>
                      <a:endParaRPr lang="en-IN" sz="1400" b="1" dirty="0">
                        <a:solidFill>
                          <a:srgbClr val="000000"/>
                        </a:solidFill>
                        <a:effectLst/>
                      </a:endParaRPr>
                    </a:p>
                  </a:txBody>
                  <a:tcPr marL="29561" marR="29561" marT="29561" marB="29561" anchor="ctr"/>
                </a:tc>
                <a:extLst>
                  <a:ext uri="{0D108BD9-81ED-4DB2-BD59-A6C34878D82A}">
                    <a16:rowId xmlns:a16="http://schemas.microsoft.com/office/drawing/2014/main" val="3423968267"/>
                  </a:ext>
                </a:extLst>
              </a:tr>
              <a:tr h="1018545">
                <a:tc>
                  <a:txBody>
                    <a:bodyPr/>
                    <a:lstStyle/>
                    <a:p>
                      <a:pPr algn="just" fontAlgn="ctr"/>
                      <a:r>
                        <a:rPr lang="en-IN" sz="1400">
                          <a:effectLst/>
                        </a:rPr>
                        <a:t>Definition</a:t>
                      </a:r>
                      <a:endParaRPr lang="en-IN" sz="1400">
                        <a:solidFill>
                          <a:srgbClr val="000000"/>
                        </a:solidFill>
                        <a:effectLst/>
                      </a:endParaRPr>
                    </a:p>
                  </a:txBody>
                  <a:tcPr marL="29561" marR="29561" marT="29561" marB="29561" anchor="ctr"/>
                </a:tc>
                <a:tc>
                  <a:txBody>
                    <a:bodyPr/>
                    <a:lstStyle/>
                    <a:p>
                      <a:pPr algn="l" fontAlgn="t"/>
                      <a:r>
                        <a:rPr lang="en-US" sz="1400">
                          <a:effectLst/>
                        </a:rPr>
                        <a:t>Virtual Circuit is a connection-oriented service in which there is an implementation of resources like buffers, CPU, bandwidth, etc., used by virtual circuit for a data transfer session.</a:t>
                      </a:r>
                      <a:endParaRPr lang="en-US" sz="1400">
                        <a:solidFill>
                          <a:srgbClr val="000000"/>
                        </a:solidFill>
                        <a:effectLst/>
                      </a:endParaRPr>
                    </a:p>
                  </a:txBody>
                  <a:tcPr marL="29561" marR="29561" marT="29561" marB="29561"/>
                </a:tc>
                <a:tc>
                  <a:txBody>
                    <a:bodyPr/>
                    <a:lstStyle/>
                    <a:p>
                      <a:pPr algn="l" fontAlgn="t"/>
                      <a:r>
                        <a:rPr lang="en-US" sz="1400">
                          <a:effectLst/>
                        </a:rPr>
                        <a:t>Datagram networks are a type of connectionless service where no such resources are required for data transmission.</a:t>
                      </a:r>
                      <a:endParaRPr lang="en-US" sz="1400">
                        <a:solidFill>
                          <a:srgbClr val="000000"/>
                        </a:solidFill>
                        <a:effectLst/>
                      </a:endParaRPr>
                    </a:p>
                  </a:txBody>
                  <a:tcPr marL="29561" marR="29561" marT="29561" marB="29561"/>
                </a:tc>
                <a:extLst>
                  <a:ext uri="{0D108BD9-81ED-4DB2-BD59-A6C34878D82A}">
                    <a16:rowId xmlns:a16="http://schemas.microsoft.com/office/drawing/2014/main" val="3463216696"/>
                  </a:ext>
                </a:extLst>
              </a:tr>
              <a:tr h="1288208">
                <a:tc>
                  <a:txBody>
                    <a:bodyPr/>
                    <a:lstStyle/>
                    <a:p>
                      <a:pPr algn="l" fontAlgn="ctr"/>
                      <a:r>
                        <a:rPr lang="en-IN" sz="1400" dirty="0">
                          <a:effectLst/>
                        </a:rPr>
                        <a:t>Path</a:t>
                      </a:r>
                      <a:endParaRPr lang="en-IN" sz="1400" dirty="0">
                        <a:solidFill>
                          <a:srgbClr val="000000"/>
                        </a:solidFill>
                        <a:effectLst/>
                      </a:endParaRPr>
                    </a:p>
                  </a:txBody>
                  <a:tcPr marL="29561" marR="29561" marT="29561" marB="29561" anchor="ctr"/>
                </a:tc>
                <a:tc>
                  <a:txBody>
                    <a:bodyPr/>
                    <a:lstStyle/>
                    <a:p>
                      <a:pPr algn="l" fontAlgn="t"/>
                      <a:r>
                        <a:rPr lang="en-US" sz="1400">
                          <a:effectLst/>
                        </a:rPr>
                        <a:t>In Virtual circuits, as all the resources and bandwidth get reserved before the transmission, the path which is utilized or followed by first data packet would get fixed and all other data packets will use the same path and consume same resources.</a:t>
                      </a:r>
                      <a:endParaRPr lang="en-US" sz="1400">
                        <a:solidFill>
                          <a:srgbClr val="000000"/>
                        </a:solidFill>
                        <a:effectLst/>
                      </a:endParaRPr>
                    </a:p>
                  </a:txBody>
                  <a:tcPr marL="29561" marR="29561" marT="29561" marB="29561"/>
                </a:tc>
                <a:tc>
                  <a:txBody>
                    <a:bodyPr/>
                    <a:lstStyle/>
                    <a:p>
                      <a:pPr algn="l" fontAlgn="t"/>
                      <a:r>
                        <a:rPr lang="en-US" sz="1400">
                          <a:effectLst/>
                        </a:rPr>
                        <a:t>In a Datagram network, the path is not fixed as data packets are free to decide the path on any intermediate router on the go by dynamically changing routing tables on routers.</a:t>
                      </a:r>
                      <a:endParaRPr lang="en-US" sz="1400">
                        <a:solidFill>
                          <a:srgbClr val="000000"/>
                        </a:solidFill>
                        <a:effectLst/>
                      </a:endParaRPr>
                    </a:p>
                  </a:txBody>
                  <a:tcPr marL="29561" marR="29561" marT="29561" marB="29561"/>
                </a:tc>
                <a:extLst>
                  <a:ext uri="{0D108BD9-81ED-4DB2-BD59-A6C34878D82A}">
                    <a16:rowId xmlns:a16="http://schemas.microsoft.com/office/drawing/2014/main" val="1968055695"/>
                  </a:ext>
                </a:extLst>
              </a:tr>
              <a:tr h="748882">
                <a:tc>
                  <a:txBody>
                    <a:bodyPr/>
                    <a:lstStyle/>
                    <a:p>
                      <a:pPr algn="l" fontAlgn="ctr"/>
                      <a:r>
                        <a:rPr lang="en-IN" sz="1400">
                          <a:effectLst/>
                        </a:rPr>
                        <a:t>Header</a:t>
                      </a:r>
                      <a:endParaRPr lang="en-IN" sz="1400">
                        <a:solidFill>
                          <a:srgbClr val="000000"/>
                        </a:solidFill>
                        <a:effectLst/>
                      </a:endParaRPr>
                    </a:p>
                  </a:txBody>
                  <a:tcPr marL="29561" marR="29561" marT="29561" marB="29561" anchor="ctr"/>
                </a:tc>
                <a:tc>
                  <a:txBody>
                    <a:bodyPr/>
                    <a:lstStyle/>
                    <a:p>
                      <a:pPr algn="l" fontAlgn="t"/>
                      <a:r>
                        <a:rPr lang="en-US" sz="1400">
                          <a:effectLst/>
                        </a:rPr>
                        <a:t>As there is same path followed by all the data packets, a common and same header is being used by all the packets.</a:t>
                      </a:r>
                      <a:endParaRPr lang="en-US" sz="1400">
                        <a:solidFill>
                          <a:srgbClr val="000000"/>
                        </a:solidFill>
                        <a:effectLst/>
                      </a:endParaRPr>
                    </a:p>
                  </a:txBody>
                  <a:tcPr marL="29561" marR="29561" marT="29561" marB="29561"/>
                </a:tc>
                <a:tc>
                  <a:txBody>
                    <a:bodyPr/>
                    <a:lstStyle/>
                    <a:p>
                      <a:pPr algn="l" fontAlgn="t"/>
                      <a:r>
                        <a:rPr lang="en-US" sz="1400">
                          <a:effectLst/>
                        </a:rPr>
                        <a:t>Different headers with information of other data packet is being used in Datagram network.</a:t>
                      </a:r>
                      <a:endParaRPr lang="en-US" sz="1400">
                        <a:solidFill>
                          <a:srgbClr val="000000"/>
                        </a:solidFill>
                        <a:effectLst/>
                      </a:endParaRPr>
                    </a:p>
                  </a:txBody>
                  <a:tcPr marL="29561" marR="29561" marT="29561" marB="29561"/>
                </a:tc>
                <a:extLst>
                  <a:ext uri="{0D108BD9-81ED-4DB2-BD59-A6C34878D82A}">
                    <a16:rowId xmlns:a16="http://schemas.microsoft.com/office/drawing/2014/main" val="38922991"/>
                  </a:ext>
                </a:extLst>
              </a:tr>
              <a:tr h="479218">
                <a:tc>
                  <a:txBody>
                    <a:bodyPr/>
                    <a:lstStyle/>
                    <a:p>
                      <a:pPr algn="l" fontAlgn="ctr"/>
                      <a:r>
                        <a:rPr lang="en-IN" sz="1400">
                          <a:effectLst/>
                        </a:rPr>
                        <a:t>Complexity</a:t>
                      </a:r>
                      <a:endParaRPr lang="en-IN" sz="1400">
                        <a:solidFill>
                          <a:srgbClr val="000000"/>
                        </a:solidFill>
                        <a:effectLst/>
                      </a:endParaRPr>
                    </a:p>
                  </a:txBody>
                  <a:tcPr marL="29561" marR="29561" marT="29561" marB="29561" anchor="ctr"/>
                </a:tc>
                <a:tc>
                  <a:txBody>
                    <a:bodyPr/>
                    <a:lstStyle/>
                    <a:p>
                      <a:pPr algn="l" fontAlgn="t"/>
                      <a:r>
                        <a:rPr lang="en-US" sz="1400">
                          <a:effectLst/>
                        </a:rPr>
                        <a:t>Virtual Circuit is less complex as compared to that of Datagram network.</a:t>
                      </a:r>
                      <a:endParaRPr lang="en-US" sz="1400">
                        <a:solidFill>
                          <a:srgbClr val="000000"/>
                        </a:solidFill>
                        <a:effectLst/>
                      </a:endParaRPr>
                    </a:p>
                  </a:txBody>
                  <a:tcPr marL="29561" marR="29561" marT="29561" marB="29561"/>
                </a:tc>
                <a:tc>
                  <a:txBody>
                    <a:bodyPr/>
                    <a:lstStyle/>
                    <a:p>
                      <a:pPr algn="l" fontAlgn="t"/>
                      <a:r>
                        <a:rPr lang="en-US" sz="1400">
                          <a:effectLst/>
                        </a:rPr>
                        <a:t>Datagram network are more complex as compared to Virtual circuit.</a:t>
                      </a:r>
                      <a:endParaRPr lang="en-US" sz="1400">
                        <a:solidFill>
                          <a:srgbClr val="000000"/>
                        </a:solidFill>
                        <a:effectLst/>
                      </a:endParaRPr>
                    </a:p>
                  </a:txBody>
                  <a:tcPr marL="29561" marR="29561" marT="29561" marB="29561"/>
                </a:tc>
                <a:extLst>
                  <a:ext uri="{0D108BD9-81ED-4DB2-BD59-A6C34878D82A}">
                    <a16:rowId xmlns:a16="http://schemas.microsoft.com/office/drawing/2014/main" val="4202829264"/>
                  </a:ext>
                </a:extLst>
              </a:tr>
              <a:tr h="883713">
                <a:tc>
                  <a:txBody>
                    <a:bodyPr/>
                    <a:lstStyle/>
                    <a:p>
                      <a:pPr algn="l" fontAlgn="ctr"/>
                      <a:r>
                        <a:rPr lang="en-IN" sz="1400">
                          <a:effectLst/>
                        </a:rPr>
                        <a:t>Reliability</a:t>
                      </a:r>
                      <a:endParaRPr lang="en-IN" sz="1400">
                        <a:solidFill>
                          <a:srgbClr val="000000"/>
                        </a:solidFill>
                        <a:effectLst/>
                      </a:endParaRPr>
                    </a:p>
                  </a:txBody>
                  <a:tcPr marL="29561" marR="29561" marT="29561" marB="29561" anchor="ctr"/>
                </a:tc>
                <a:tc>
                  <a:txBody>
                    <a:bodyPr/>
                    <a:lstStyle/>
                    <a:p>
                      <a:pPr algn="l" fontAlgn="t"/>
                      <a:r>
                        <a:rPr lang="en-US" sz="1400">
                          <a:effectLst/>
                        </a:rPr>
                        <a:t>Due to fixed path and assurance of fixed resources, Virtual Circuits are more reliable for data transmission as compared to Datagram network.</a:t>
                      </a:r>
                      <a:endParaRPr lang="en-US" sz="1400">
                        <a:solidFill>
                          <a:srgbClr val="000000"/>
                        </a:solidFill>
                        <a:effectLst/>
                      </a:endParaRPr>
                    </a:p>
                  </a:txBody>
                  <a:tcPr marL="29561" marR="29561" marT="29561" marB="29561"/>
                </a:tc>
                <a:tc>
                  <a:txBody>
                    <a:bodyPr/>
                    <a:lstStyle/>
                    <a:p>
                      <a:pPr algn="l" fontAlgn="t"/>
                      <a:r>
                        <a:rPr lang="en-US" sz="1400">
                          <a:effectLst/>
                        </a:rPr>
                        <a:t>Datagram networks, due to their dynamic resource allocation and dynamic path, are more errorprone and less reliable than Virtual circuits.</a:t>
                      </a:r>
                      <a:endParaRPr lang="en-US" sz="1400">
                        <a:solidFill>
                          <a:srgbClr val="000000"/>
                        </a:solidFill>
                        <a:effectLst/>
                      </a:endParaRPr>
                    </a:p>
                  </a:txBody>
                  <a:tcPr marL="29561" marR="29561" marT="29561" marB="29561"/>
                </a:tc>
                <a:extLst>
                  <a:ext uri="{0D108BD9-81ED-4DB2-BD59-A6C34878D82A}">
                    <a16:rowId xmlns:a16="http://schemas.microsoft.com/office/drawing/2014/main" val="219381472"/>
                  </a:ext>
                </a:extLst>
              </a:tr>
              <a:tr h="1018545">
                <a:tc>
                  <a:txBody>
                    <a:bodyPr/>
                    <a:lstStyle/>
                    <a:p>
                      <a:pPr algn="l" fontAlgn="ctr"/>
                      <a:r>
                        <a:rPr lang="en-IN" sz="1400">
                          <a:effectLst/>
                        </a:rPr>
                        <a:t>Example and Cost</a:t>
                      </a:r>
                      <a:endParaRPr lang="en-IN" sz="1400">
                        <a:solidFill>
                          <a:srgbClr val="000000"/>
                        </a:solidFill>
                        <a:effectLst/>
                      </a:endParaRPr>
                    </a:p>
                  </a:txBody>
                  <a:tcPr marL="29561" marR="29561" marT="29561" marB="29561" anchor="ctr"/>
                </a:tc>
                <a:tc>
                  <a:txBody>
                    <a:bodyPr/>
                    <a:lstStyle/>
                    <a:p>
                      <a:pPr algn="l" fontAlgn="t"/>
                      <a:r>
                        <a:rPr lang="en-US" sz="1400">
                          <a:effectLst/>
                        </a:rPr>
                        <a:t>Virtual circuits are costlier in installation and maintenance. They are widely used by ATM (Asynchronous Transfer Mode) Network, which is used for the Telephone calls.</a:t>
                      </a:r>
                      <a:endParaRPr lang="en-US" sz="1400">
                        <a:solidFill>
                          <a:srgbClr val="000000"/>
                        </a:solidFill>
                        <a:effectLst/>
                      </a:endParaRPr>
                    </a:p>
                  </a:txBody>
                  <a:tcPr marL="29561" marR="29561" marT="29561" marB="29561"/>
                </a:tc>
                <a:tc>
                  <a:txBody>
                    <a:bodyPr/>
                    <a:lstStyle/>
                    <a:p>
                      <a:pPr algn="l" fontAlgn="t"/>
                      <a:r>
                        <a:rPr lang="en-US" sz="1400" dirty="0">
                          <a:effectLst/>
                        </a:rPr>
                        <a:t>Datagram networks are cheaper as compared to the Virtual Circuits. They are mainly used by IP network, which is used for Data services like Internet.</a:t>
                      </a:r>
                      <a:endParaRPr lang="en-US" sz="1400" dirty="0">
                        <a:solidFill>
                          <a:srgbClr val="000000"/>
                        </a:solidFill>
                        <a:effectLst/>
                      </a:endParaRPr>
                    </a:p>
                  </a:txBody>
                  <a:tcPr marL="29561" marR="29561" marT="29561" marB="29561"/>
                </a:tc>
                <a:extLst>
                  <a:ext uri="{0D108BD9-81ED-4DB2-BD59-A6C34878D82A}">
                    <a16:rowId xmlns:a16="http://schemas.microsoft.com/office/drawing/2014/main" val="3477331526"/>
                  </a:ext>
                </a:extLst>
              </a:tr>
            </a:tbl>
          </a:graphicData>
        </a:graphic>
      </p:graphicFrame>
    </p:spTree>
    <p:extLst>
      <p:ext uri="{BB962C8B-B14F-4D97-AF65-F5344CB8AC3E}">
        <p14:creationId xmlns:p14="http://schemas.microsoft.com/office/powerpoint/2010/main" val="2950283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2F99-9629-0919-B9FE-B52F875372FC}"/>
              </a:ext>
            </a:extLst>
          </p:cNvPr>
          <p:cNvSpPr>
            <a:spLocks noGrp="1"/>
          </p:cNvSpPr>
          <p:nvPr>
            <p:ph type="title"/>
          </p:nvPr>
        </p:nvSpPr>
        <p:spPr/>
        <p:txBody>
          <a:bodyPr/>
          <a:lstStyle/>
          <a:p>
            <a:r>
              <a:rPr lang="en-US" dirty="0"/>
              <a:t>Types of NAT</a:t>
            </a:r>
            <a:endParaRPr lang="en-IN" dirty="0"/>
          </a:p>
        </p:txBody>
      </p:sp>
      <p:sp>
        <p:nvSpPr>
          <p:cNvPr id="3" name="Content Placeholder 2">
            <a:extLst>
              <a:ext uri="{FF2B5EF4-FFF2-40B4-BE49-F238E27FC236}">
                <a16:creationId xmlns:a16="http://schemas.microsoft.com/office/drawing/2014/main" id="{8419A7F6-769B-C6EE-ED7A-1F21560708BB}"/>
              </a:ext>
            </a:extLst>
          </p:cNvPr>
          <p:cNvSpPr>
            <a:spLocks noGrp="1"/>
          </p:cNvSpPr>
          <p:nvPr>
            <p:ph idx="1"/>
          </p:nvPr>
        </p:nvSpPr>
        <p:spPr/>
        <p:txBody>
          <a:bodyPr/>
          <a:lstStyle/>
          <a:p>
            <a:pPr algn="just"/>
            <a:r>
              <a:rPr lang="en-US" dirty="0">
                <a:solidFill>
                  <a:srgbClr val="FF0000"/>
                </a:solidFill>
              </a:rPr>
              <a:t>Static NAT</a:t>
            </a:r>
            <a:r>
              <a:rPr lang="en-US" dirty="0"/>
              <a:t>: Here, a specific private IP address is always mapped to a specific public IP address.</a:t>
            </a:r>
          </a:p>
          <a:p>
            <a:pPr algn="just"/>
            <a:r>
              <a:rPr lang="en-US" dirty="0">
                <a:solidFill>
                  <a:srgbClr val="FF0000"/>
                </a:solidFill>
              </a:rPr>
              <a:t>Dynamic NAT</a:t>
            </a:r>
            <a:r>
              <a:rPr lang="en-US" dirty="0"/>
              <a:t>: Here, a pool of public IP addresses are used to map to private IP addresses on an as-needed basis.</a:t>
            </a:r>
          </a:p>
          <a:p>
            <a:pPr algn="just"/>
            <a:r>
              <a:rPr lang="en-US" dirty="0">
                <a:solidFill>
                  <a:srgbClr val="FF0000"/>
                </a:solidFill>
              </a:rPr>
              <a:t>Port Address Translation (PAT)</a:t>
            </a:r>
            <a:r>
              <a:rPr lang="en-US" dirty="0"/>
              <a:t>: Here, a single public IP address is used to map multiple private IP addresses by using different ports to identify each device.</a:t>
            </a:r>
            <a:endParaRPr lang="en-IN" dirty="0"/>
          </a:p>
        </p:txBody>
      </p:sp>
    </p:spTree>
    <p:extLst>
      <p:ext uri="{BB962C8B-B14F-4D97-AF65-F5344CB8AC3E}">
        <p14:creationId xmlns:p14="http://schemas.microsoft.com/office/powerpoint/2010/main" val="38761476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5AAAE-1EEE-0CF4-1D26-B94384428AFA}"/>
              </a:ext>
            </a:extLst>
          </p:cNvPr>
          <p:cNvSpPr>
            <a:spLocks noGrp="1"/>
          </p:cNvSpPr>
          <p:nvPr>
            <p:ph type="title"/>
          </p:nvPr>
        </p:nvSpPr>
        <p:spPr/>
        <p:txBody>
          <a:bodyPr/>
          <a:lstStyle/>
          <a:p>
            <a:r>
              <a:rPr lang="en-IN" b="1" i="0" dirty="0">
                <a:solidFill>
                  <a:srgbClr val="273239"/>
                </a:solidFill>
                <a:effectLst/>
                <a:latin typeface="Nunito" pitchFamily="2" charset="0"/>
              </a:rPr>
              <a:t>Advantages of NAT</a:t>
            </a:r>
            <a:endParaRPr lang="en-IN" dirty="0"/>
          </a:p>
        </p:txBody>
      </p:sp>
      <p:sp>
        <p:nvSpPr>
          <p:cNvPr id="3" name="Content Placeholder 2">
            <a:extLst>
              <a:ext uri="{FF2B5EF4-FFF2-40B4-BE49-F238E27FC236}">
                <a16:creationId xmlns:a16="http://schemas.microsoft.com/office/drawing/2014/main" id="{258A9647-1DF4-9D10-CD3A-F5106F261A65}"/>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Nunito" pitchFamily="2" charset="0"/>
              </a:rPr>
              <a:t>NAT conserves legally registered IP addresses.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Arial" panose="020B0604020202020204" pitchFamily="34" charset="0"/>
              <a:buChar char="•"/>
            </a:pPr>
            <a:r>
              <a:rPr lang="en-US" b="0" i="0" dirty="0">
                <a:solidFill>
                  <a:srgbClr val="273239"/>
                </a:solidFill>
                <a:effectLst/>
                <a:latin typeface="Nunito" pitchFamily="2" charset="0"/>
              </a:rPr>
              <a:t>It provides privacy as the device’s IP address, sending and receiving the traffic, will be hidden.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Arial" panose="020B0604020202020204" pitchFamily="34" charset="0"/>
              <a:buChar char="•"/>
            </a:pPr>
            <a:r>
              <a:rPr lang="en-US" b="0" i="0" dirty="0">
                <a:solidFill>
                  <a:srgbClr val="273239"/>
                </a:solidFill>
                <a:effectLst/>
                <a:latin typeface="Nunito" pitchFamily="2" charset="0"/>
              </a:rPr>
              <a:t>Eliminates address renumbering when a network evolves. </a:t>
            </a:r>
          </a:p>
          <a:p>
            <a:pPr marL="0" indent="0">
              <a:buNone/>
            </a:pPr>
            <a:endParaRPr lang="en-IN" dirty="0"/>
          </a:p>
        </p:txBody>
      </p:sp>
    </p:spTree>
    <p:extLst>
      <p:ext uri="{BB962C8B-B14F-4D97-AF65-F5344CB8AC3E}">
        <p14:creationId xmlns:p14="http://schemas.microsoft.com/office/powerpoint/2010/main" val="322354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091EA-D664-17FF-FA1F-025C6BC2E2BC}"/>
              </a:ext>
            </a:extLst>
          </p:cNvPr>
          <p:cNvSpPr>
            <a:spLocks noGrp="1"/>
          </p:cNvSpPr>
          <p:nvPr>
            <p:ph type="title"/>
          </p:nvPr>
        </p:nvSpPr>
        <p:spPr/>
        <p:txBody>
          <a:bodyPr/>
          <a:lstStyle/>
          <a:p>
            <a:r>
              <a:rPr lang="en-IN" b="1" i="0" dirty="0">
                <a:solidFill>
                  <a:srgbClr val="273239"/>
                </a:solidFill>
                <a:effectLst/>
                <a:latin typeface="Nunito" pitchFamily="2" charset="0"/>
              </a:rPr>
              <a:t>Disadvantage of NAT</a:t>
            </a:r>
            <a:endParaRPr lang="en-IN" dirty="0"/>
          </a:p>
        </p:txBody>
      </p:sp>
      <p:sp>
        <p:nvSpPr>
          <p:cNvPr id="3" name="Content Placeholder 2">
            <a:extLst>
              <a:ext uri="{FF2B5EF4-FFF2-40B4-BE49-F238E27FC236}">
                <a16:creationId xmlns:a16="http://schemas.microsoft.com/office/drawing/2014/main" id="{BE3A7FF9-E629-C103-767E-8440A5D87B92}"/>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Nunito" pitchFamily="2" charset="0"/>
              </a:rPr>
              <a:t>Translation results in switching path delays.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Arial" panose="020B0604020202020204" pitchFamily="34" charset="0"/>
              <a:buChar char="•"/>
            </a:pPr>
            <a:r>
              <a:rPr lang="en-US" b="0" i="0" dirty="0">
                <a:solidFill>
                  <a:srgbClr val="273239"/>
                </a:solidFill>
                <a:effectLst/>
                <a:latin typeface="Nunito" pitchFamily="2" charset="0"/>
              </a:rPr>
              <a:t>Certain applications like online gaming, and VOIP (Skype) will not function while NAT is enabled.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Arial" panose="020B0604020202020204" pitchFamily="34" charset="0"/>
              <a:buChar char="•"/>
            </a:pPr>
            <a:r>
              <a:rPr lang="en-US" b="0" i="0" dirty="0">
                <a:solidFill>
                  <a:srgbClr val="273239"/>
                </a:solidFill>
                <a:effectLst/>
                <a:latin typeface="Nunito" pitchFamily="2" charset="0"/>
              </a:rPr>
              <a:t>Complicates tunneling protocols such as IPsec.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Arial" panose="020B0604020202020204" pitchFamily="34" charset="0"/>
              <a:buChar char="•"/>
            </a:pPr>
            <a:r>
              <a:rPr lang="en-US" b="0" i="0" dirty="0">
                <a:solidFill>
                  <a:srgbClr val="273239"/>
                </a:solidFill>
                <a:effectLst/>
                <a:latin typeface="Nunito" pitchFamily="2" charset="0"/>
              </a:rPr>
              <a:t>Also, the router being a network layer device, should not tamper with port numbers(transport layer) but it has to do so because of NAT. </a:t>
            </a:r>
          </a:p>
          <a:p>
            <a:endParaRPr lang="en-IN" dirty="0"/>
          </a:p>
        </p:txBody>
      </p:sp>
    </p:spTree>
    <p:extLst>
      <p:ext uri="{BB962C8B-B14F-4D97-AF65-F5344CB8AC3E}">
        <p14:creationId xmlns:p14="http://schemas.microsoft.com/office/powerpoint/2010/main" val="161471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D909-5AEB-9DB9-AF7A-F6613C16349F}"/>
              </a:ext>
            </a:extLst>
          </p:cNvPr>
          <p:cNvSpPr>
            <a:spLocks noGrp="1"/>
          </p:cNvSpPr>
          <p:nvPr>
            <p:ph type="title"/>
          </p:nvPr>
        </p:nvSpPr>
        <p:spPr/>
        <p:txBody>
          <a:bodyPr/>
          <a:lstStyle/>
          <a:p>
            <a:r>
              <a:rPr lang="en-US" dirty="0"/>
              <a:t>Routing Algorithms</a:t>
            </a:r>
            <a:endParaRPr lang="en-IN" dirty="0"/>
          </a:p>
        </p:txBody>
      </p:sp>
      <p:sp>
        <p:nvSpPr>
          <p:cNvPr id="3" name="Content Placeholder 2">
            <a:extLst>
              <a:ext uri="{FF2B5EF4-FFF2-40B4-BE49-F238E27FC236}">
                <a16:creationId xmlns:a16="http://schemas.microsoft.com/office/drawing/2014/main" id="{81B718F2-EE0D-0CAE-A19D-861EA6CEEFA0}"/>
              </a:ext>
            </a:extLst>
          </p:cNvPr>
          <p:cNvSpPr>
            <a:spLocks noGrp="1"/>
          </p:cNvSpPr>
          <p:nvPr>
            <p:ph idx="1"/>
          </p:nvPr>
        </p:nvSpPr>
        <p:spPr>
          <a:xfrm>
            <a:off x="838200" y="1356189"/>
            <a:ext cx="10515600" cy="5383658"/>
          </a:xfrm>
        </p:spPr>
        <p:txBody>
          <a:bodyPr>
            <a:normAutofit lnSpcReduction="10000"/>
          </a:bodyPr>
          <a:lstStyle/>
          <a:p>
            <a:pPr marL="342900" lvl="0" indent="-342900" algn="just">
              <a:lnSpc>
                <a:spcPct val="100000"/>
              </a:lnSpc>
              <a:spcBef>
                <a:spcPts val="200"/>
              </a:spcBef>
              <a:spcAft>
                <a:spcPts val="200"/>
              </a:spcAft>
              <a:buFont typeface="Symbol" panose="05050102010706020507" pitchFamily="18" charset="2"/>
              <a:buChar char=""/>
              <a:tabLst>
                <a:tab pos="217170" algn="l"/>
                <a:tab pos="451485" algn="l"/>
                <a:tab pos="6867525" algn="r"/>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One of the functions of the network layer is to route the packets from the source machine to the destination machine.</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Bef>
                <a:spcPts val="200"/>
              </a:spcBef>
              <a:spcAft>
                <a:spcPts val="200"/>
              </a:spcAft>
              <a:buFont typeface="Symbol" panose="05050102010706020507" pitchFamily="18" charset="2"/>
              <a:buChar char=""/>
              <a:tabLst>
                <a:tab pos="217170" algn="l"/>
                <a:tab pos="451485" algn="l"/>
                <a:tab pos="6867525" algn="r"/>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major area of the network layer design includes the algorithms which choose the routes and the data structures which are used.</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Bef>
                <a:spcPts val="200"/>
              </a:spcBef>
              <a:spcAft>
                <a:spcPts val="200"/>
              </a:spcAft>
              <a:buFont typeface="Symbol" panose="05050102010706020507" pitchFamily="18" charset="2"/>
              <a:buChar char=""/>
              <a:tabLst>
                <a:tab pos="217170" algn="l"/>
                <a:tab pos="451485" algn="l"/>
                <a:tab pos="6867525" algn="r"/>
              </a:tabLs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Routing algorithm</a:t>
            </a: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is a part of network layer software which is responsible for deciding the route/path over which a packet is to be sent.</a:t>
            </a:r>
          </a:p>
          <a:p>
            <a:pPr marL="0" lvl="0" indent="0" algn="just">
              <a:lnSpc>
                <a:spcPct val="100000"/>
              </a:lnSpc>
              <a:spcBef>
                <a:spcPts val="200"/>
              </a:spcBef>
              <a:spcAft>
                <a:spcPts val="200"/>
              </a:spcAft>
              <a:buNone/>
              <a:tabLst>
                <a:tab pos="217170" algn="l"/>
                <a:tab pos="451485" algn="l"/>
                <a:tab pos="6867525" algn="r"/>
              </a:tabLs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spcBef>
                <a:spcPts val="200"/>
              </a:spcBef>
              <a:spcAft>
                <a:spcPts val="200"/>
              </a:spcAft>
              <a:tabLst>
                <a:tab pos="217170" algn="l"/>
                <a:tab pos="451485" algn="l"/>
                <a:tab pos="6867525" algn="r"/>
              </a:tabLst>
            </a:pPr>
            <a:r>
              <a:rPr lang="en-US" sz="20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Types of Routing Algorithms:</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00000"/>
              </a:lnSpc>
              <a:spcBef>
                <a:spcPts val="200"/>
              </a:spcBef>
              <a:spcAft>
                <a:spcPts val="200"/>
              </a:spcAft>
              <a:buFont typeface="Symbol" panose="05050102010706020507" pitchFamily="18" charset="2"/>
              <a:buChar char=""/>
              <a:tabLst>
                <a:tab pos="217170" algn="l"/>
                <a:tab pos="451485" algn="l"/>
                <a:tab pos="6867525" algn="r"/>
              </a:tabLs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Static Routing or Non-Adaptive Routing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Bef>
                <a:spcPts val="200"/>
              </a:spcBef>
              <a:spcAft>
                <a:spcPts val="200"/>
              </a:spcAft>
              <a:buFont typeface="+mj-lt"/>
              <a:buAutoNum type="romanLcParenBoth"/>
              <a:tabLst>
                <a:tab pos="217170" algn="l"/>
                <a:tab pos="451485" algn="l"/>
                <a:tab pos="723900" algn="l"/>
                <a:tab pos="6867525" algn="r"/>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follows user defined routing and routing table is not changed until network administrator changes it. </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Bef>
                <a:spcPts val="200"/>
              </a:spcBef>
              <a:spcAft>
                <a:spcPts val="200"/>
              </a:spcAft>
              <a:buFont typeface="+mj-lt"/>
              <a:buAutoNum type="romanLcParenBoth"/>
              <a:tabLst>
                <a:tab pos="217170" algn="l"/>
                <a:tab pos="451485" algn="l"/>
                <a:tab pos="723900" algn="l"/>
                <a:tab pos="6867525" algn="r"/>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Static Routing uses simple routing algorithms and provides more security than dynamic routing.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Bef>
                <a:spcPts val="200"/>
              </a:spcBef>
              <a:spcAft>
                <a:spcPts val="200"/>
              </a:spcAft>
              <a:buFont typeface="Symbol" panose="05050102010706020507" pitchFamily="18" charset="2"/>
              <a:buChar char=""/>
              <a:tabLst>
                <a:tab pos="217170" algn="l"/>
                <a:tab pos="451485" algn="l"/>
                <a:tab pos="6867525" algn="r"/>
              </a:tabLst>
            </a:pPr>
            <a:r>
              <a:rPr lang="en-US" sz="20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Dynamic Routing or Adaptive Routing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0000"/>
              </a:lnSpc>
              <a:spcBef>
                <a:spcPts val="200"/>
              </a:spcBef>
              <a:spcAft>
                <a:spcPts val="200"/>
              </a:spcAft>
              <a:buFont typeface="+mj-lt"/>
              <a:buAutoNum type="romanLcParenBoth"/>
              <a:tabLst>
                <a:tab pos="217170" algn="l"/>
                <a:tab pos="451485" algn="l"/>
                <a:tab pos="6867525" algn="r"/>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the name suggests, dynamic routing changes the routing table once any changes to network occurs or network topology changes. </a:t>
            </a:r>
          </a:p>
          <a:p>
            <a:pPr marL="342900" indent="-342900" algn="just">
              <a:lnSpc>
                <a:spcPct val="100000"/>
              </a:lnSpc>
              <a:spcBef>
                <a:spcPts val="200"/>
              </a:spcBef>
              <a:spcAft>
                <a:spcPts val="200"/>
              </a:spcAft>
              <a:buFont typeface="+mj-lt"/>
              <a:buAutoNum type="romanLcParenBoth"/>
              <a:tabLst>
                <a:tab pos="217170" algn="l"/>
                <a:tab pos="451485" algn="l"/>
                <a:tab pos="6867525" algn="r"/>
              </a:tabLst>
            </a:pPr>
            <a:r>
              <a:rPr lang="en-US" sz="20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During network change, dynamic routing sends a signal to router, recalculates the routes and send the updated routing information.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0000"/>
              </a:lnSpc>
              <a:spcBef>
                <a:spcPts val="200"/>
              </a:spcBef>
              <a:spcAft>
                <a:spcPts val="200"/>
              </a:spcAft>
              <a:buNone/>
              <a:tabLst>
                <a:tab pos="217170" algn="l"/>
                <a:tab pos="451485" algn="l"/>
                <a:tab pos="6867525" algn="r"/>
              </a:tabLs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28550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82F41C-3E3F-54FB-2C8C-0C09218B45DD}"/>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sz="5200" kern="1200">
                <a:solidFill>
                  <a:schemeClr val="tx1"/>
                </a:solidFill>
                <a:latin typeface="+mj-lt"/>
                <a:ea typeface="+mj-ea"/>
                <a:cs typeface="+mj-cs"/>
              </a:rPr>
              <a:t>Static Routing Vs Dynamic Routing</a:t>
            </a:r>
          </a:p>
        </p:txBody>
      </p:sp>
      <p:graphicFrame>
        <p:nvGraphicFramePr>
          <p:cNvPr id="4" name="Table 3">
            <a:extLst>
              <a:ext uri="{FF2B5EF4-FFF2-40B4-BE49-F238E27FC236}">
                <a16:creationId xmlns:a16="http://schemas.microsoft.com/office/drawing/2014/main" id="{7E4D3992-A907-18A9-8B63-5D05FFFBD0DF}"/>
              </a:ext>
            </a:extLst>
          </p:cNvPr>
          <p:cNvGraphicFramePr>
            <a:graphicFrameLocks noGrp="1"/>
          </p:cNvGraphicFramePr>
          <p:nvPr>
            <p:extLst>
              <p:ext uri="{D42A27DB-BD31-4B8C-83A1-F6EECF244321}">
                <p14:modId xmlns:p14="http://schemas.microsoft.com/office/powerpoint/2010/main" val="1749429245"/>
              </p:ext>
            </p:extLst>
          </p:nvPr>
        </p:nvGraphicFramePr>
        <p:xfrm>
          <a:off x="838200" y="1907335"/>
          <a:ext cx="10512549" cy="4326488"/>
        </p:xfrm>
        <a:graphic>
          <a:graphicData uri="http://schemas.openxmlformats.org/drawingml/2006/table">
            <a:tbl>
              <a:tblPr firstRow="1" bandRow="1"/>
              <a:tblGrid>
                <a:gridCol w="694967">
                  <a:extLst>
                    <a:ext uri="{9D8B030D-6E8A-4147-A177-3AD203B41FA5}">
                      <a16:colId xmlns:a16="http://schemas.microsoft.com/office/drawing/2014/main" val="2735509117"/>
                    </a:ext>
                  </a:extLst>
                </a:gridCol>
                <a:gridCol w="2372292">
                  <a:extLst>
                    <a:ext uri="{9D8B030D-6E8A-4147-A177-3AD203B41FA5}">
                      <a16:colId xmlns:a16="http://schemas.microsoft.com/office/drawing/2014/main" val="3183317407"/>
                    </a:ext>
                  </a:extLst>
                </a:gridCol>
                <a:gridCol w="3722645">
                  <a:extLst>
                    <a:ext uri="{9D8B030D-6E8A-4147-A177-3AD203B41FA5}">
                      <a16:colId xmlns:a16="http://schemas.microsoft.com/office/drawing/2014/main" val="3432989120"/>
                    </a:ext>
                  </a:extLst>
                </a:gridCol>
                <a:gridCol w="3722645">
                  <a:extLst>
                    <a:ext uri="{9D8B030D-6E8A-4147-A177-3AD203B41FA5}">
                      <a16:colId xmlns:a16="http://schemas.microsoft.com/office/drawing/2014/main" val="1747638511"/>
                    </a:ext>
                  </a:extLst>
                </a:gridCol>
              </a:tblGrid>
              <a:tr h="572659">
                <a:tc>
                  <a:txBody>
                    <a:bodyPr/>
                    <a:lstStyle/>
                    <a:p>
                      <a:pPr algn="ctr" fontAlgn="t">
                        <a:lnSpc>
                          <a:spcPts val="1500"/>
                        </a:lnSpc>
                        <a:spcBef>
                          <a:spcPts val="200"/>
                        </a:spcBef>
                        <a:spcAft>
                          <a:spcPts val="200"/>
                        </a:spcAft>
                        <a:tabLst>
                          <a:tab pos="217170" algn="l"/>
                          <a:tab pos="451485" algn="l"/>
                          <a:tab pos="6867525" algn="r"/>
                        </a:tabLst>
                      </a:pPr>
                      <a:r>
                        <a:rPr lang="en-US" sz="1600" b="1" i="0" u="none" strike="noStrike">
                          <a:solidFill>
                            <a:srgbClr val="000000"/>
                          </a:solidFill>
                          <a:effectLst/>
                          <a:latin typeface="Segoe UI" panose="020B0502040204020203" pitchFamily="34" charset="0"/>
                          <a:ea typeface="Times New Roman" panose="02020603050405020304" pitchFamily="18" charset="0"/>
                        </a:rPr>
                        <a:t>Sr. No.</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ts val="1500"/>
                        </a:lnSpc>
                        <a:spcBef>
                          <a:spcPts val="200"/>
                        </a:spcBef>
                        <a:spcAft>
                          <a:spcPts val="200"/>
                        </a:spcAft>
                        <a:tabLst>
                          <a:tab pos="217170" algn="l"/>
                          <a:tab pos="451485" algn="l"/>
                          <a:tab pos="6867525" algn="r"/>
                        </a:tabLst>
                      </a:pPr>
                      <a:r>
                        <a:rPr lang="en-US" sz="1600" b="1" i="0" u="none" strike="noStrike">
                          <a:solidFill>
                            <a:srgbClr val="000000"/>
                          </a:solidFill>
                          <a:effectLst/>
                          <a:latin typeface="Segoe UI" panose="020B0502040204020203" pitchFamily="34" charset="0"/>
                          <a:ea typeface="Times New Roman" panose="02020603050405020304" pitchFamily="18" charset="0"/>
                        </a:rPr>
                        <a:t>Key</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ts val="1500"/>
                        </a:lnSpc>
                        <a:spcBef>
                          <a:spcPts val="200"/>
                        </a:spcBef>
                        <a:spcAft>
                          <a:spcPts val="200"/>
                        </a:spcAft>
                        <a:tabLst>
                          <a:tab pos="217170" algn="l"/>
                          <a:tab pos="451485" algn="l"/>
                          <a:tab pos="6867525" algn="r"/>
                        </a:tabLst>
                      </a:pPr>
                      <a:r>
                        <a:rPr lang="en-US" sz="1600" b="1" i="0" u="none" strike="noStrike">
                          <a:solidFill>
                            <a:srgbClr val="000000"/>
                          </a:solidFill>
                          <a:effectLst/>
                          <a:latin typeface="Segoe UI" panose="020B0502040204020203" pitchFamily="34" charset="0"/>
                          <a:ea typeface="Times New Roman" panose="02020603050405020304" pitchFamily="18" charset="0"/>
                        </a:rPr>
                        <a:t>Static Routing</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t">
                        <a:lnSpc>
                          <a:spcPts val="1500"/>
                        </a:lnSpc>
                        <a:spcBef>
                          <a:spcPts val="200"/>
                        </a:spcBef>
                        <a:spcAft>
                          <a:spcPts val="200"/>
                        </a:spcAft>
                        <a:tabLst>
                          <a:tab pos="217170" algn="l"/>
                          <a:tab pos="451485" algn="l"/>
                          <a:tab pos="6867525" algn="r"/>
                        </a:tabLst>
                      </a:pPr>
                      <a:r>
                        <a:rPr lang="en-US" sz="1600" b="1" i="0" u="none" strike="noStrike">
                          <a:solidFill>
                            <a:srgbClr val="000000"/>
                          </a:solidFill>
                          <a:effectLst/>
                          <a:latin typeface="Segoe UI" panose="020B0502040204020203" pitchFamily="34" charset="0"/>
                          <a:ea typeface="Times New Roman" panose="02020603050405020304" pitchFamily="18" charset="0"/>
                        </a:rPr>
                        <a:t>Dynamic Routing</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8967181"/>
                  </a:ext>
                </a:extLst>
              </a:tr>
              <a:tr h="572659">
                <a:tc>
                  <a:txBody>
                    <a:bodyPr/>
                    <a:lstStyle/>
                    <a:p>
                      <a:pPr algn="ctr"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1.</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1" i="0" u="none" strike="noStrike">
                          <a:solidFill>
                            <a:srgbClr val="000000"/>
                          </a:solidFill>
                          <a:effectLst/>
                          <a:latin typeface="Segoe UI" panose="020B0502040204020203" pitchFamily="34" charset="0"/>
                          <a:ea typeface="Times New Roman" panose="02020603050405020304" pitchFamily="18" charset="0"/>
                        </a:rPr>
                        <a:t>Routing pattern</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In static routing, user defined routes are used in routing table.</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In dynamic routing, routes are updated as per the changes in network.</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8288827"/>
                  </a:ext>
                </a:extLst>
              </a:tr>
              <a:tr h="572659">
                <a:tc>
                  <a:txBody>
                    <a:bodyPr/>
                    <a:lstStyle/>
                    <a:p>
                      <a:pPr algn="ctr"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2.</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1" i="0" u="none" strike="noStrike">
                          <a:solidFill>
                            <a:srgbClr val="000000"/>
                          </a:solidFill>
                          <a:effectLst/>
                          <a:latin typeface="Segoe UI" panose="020B0502040204020203" pitchFamily="34" charset="0"/>
                          <a:ea typeface="Times New Roman" panose="02020603050405020304" pitchFamily="18" charset="0"/>
                        </a:rPr>
                        <a:t>Routing Algorithm</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No complex algorithm used to figure out shortest path.</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Dynamic routing employs complex algorithms to find the shortest routes.</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82213553"/>
                  </a:ext>
                </a:extLst>
              </a:tr>
              <a:tr h="317875">
                <a:tc>
                  <a:txBody>
                    <a:bodyPr/>
                    <a:lstStyle/>
                    <a:p>
                      <a:pPr algn="ctr"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3.</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1" i="0" u="none" strike="noStrike">
                          <a:solidFill>
                            <a:srgbClr val="000000"/>
                          </a:solidFill>
                          <a:effectLst/>
                          <a:latin typeface="Segoe UI" panose="020B0502040204020203" pitchFamily="34" charset="0"/>
                          <a:ea typeface="Times New Roman" panose="02020603050405020304" pitchFamily="18" charset="0"/>
                        </a:rPr>
                        <a:t>Security</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Static routing provides higher security.</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Dynamic routing is less secure.</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0690315"/>
                  </a:ext>
                </a:extLst>
              </a:tr>
              <a:tr h="572659">
                <a:tc>
                  <a:txBody>
                    <a:bodyPr/>
                    <a:lstStyle/>
                    <a:p>
                      <a:pPr algn="ctr"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4.</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1" i="0" u="none" strike="noStrike">
                          <a:solidFill>
                            <a:srgbClr val="000000"/>
                          </a:solidFill>
                          <a:effectLst/>
                          <a:latin typeface="Segoe UI" panose="020B0502040204020203" pitchFamily="34" charset="0"/>
                          <a:ea typeface="Times New Roman" panose="02020603050405020304" pitchFamily="18" charset="0"/>
                        </a:rPr>
                        <a:t>Automation</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Static routing is a manual process.</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Dynamic routing is an automatic process.</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2654255"/>
                  </a:ext>
                </a:extLst>
              </a:tr>
              <a:tr h="572659">
                <a:tc>
                  <a:txBody>
                    <a:bodyPr/>
                    <a:lstStyle/>
                    <a:p>
                      <a:pPr algn="ctr"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5.</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1" i="0" u="none" strike="noStrike">
                          <a:solidFill>
                            <a:srgbClr val="000000"/>
                          </a:solidFill>
                          <a:effectLst/>
                          <a:latin typeface="Segoe UI" panose="020B0502040204020203" pitchFamily="34" charset="0"/>
                          <a:ea typeface="Times New Roman" panose="02020603050405020304" pitchFamily="18" charset="0"/>
                        </a:rPr>
                        <a:t>Applicability</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Static routing is used in smaller networks.</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Dynamic routing is implemented in large networks.</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69086528"/>
                  </a:ext>
                </a:extLst>
              </a:tr>
              <a:tr h="572659">
                <a:tc>
                  <a:txBody>
                    <a:bodyPr/>
                    <a:lstStyle/>
                    <a:p>
                      <a:pPr algn="ctr"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6.</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1" i="0" u="none" strike="noStrike">
                          <a:solidFill>
                            <a:srgbClr val="000000"/>
                          </a:solidFill>
                          <a:effectLst/>
                          <a:latin typeface="Segoe UI" panose="020B0502040204020203" pitchFamily="34" charset="0"/>
                          <a:ea typeface="Times New Roman" panose="02020603050405020304" pitchFamily="18" charset="0"/>
                        </a:rPr>
                        <a:t>Protocols</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Static routing may not follow any specific protocol.</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Dynamic routing follows protocols like BGP, RIP and EIGRP.</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4354576"/>
                  </a:ext>
                </a:extLst>
              </a:tr>
              <a:tr h="572659">
                <a:tc>
                  <a:txBody>
                    <a:bodyPr/>
                    <a:lstStyle/>
                    <a:p>
                      <a:pPr algn="ctr"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7.</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1" i="0" u="none" strike="noStrike">
                          <a:solidFill>
                            <a:srgbClr val="000000"/>
                          </a:solidFill>
                          <a:effectLst/>
                          <a:latin typeface="Segoe UI" panose="020B0502040204020203" pitchFamily="34" charset="0"/>
                          <a:ea typeface="Times New Roman" panose="02020603050405020304" pitchFamily="18" charset="0"/>
                        </a:rPr>
                        <a:t>Additional Resources</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Static routing does not require any additional resources.</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fontAlgn="t">
                        <a:lnSpc>
                          <a:spcPts val="1500"/>
                        </a:lnSpc>
                        <a:spcBef>
                          <a:spcPts val="200"/>
                        </a:spcBef>
                        <a:spcAft>
                          <a:spcPts val="200"/>
                        </a:spcAft>
                        <a:tabLst>
                          <a:tab pos="217170" algn="l"/>
                          <a:tab pos="451485" algn="l"/>
                          <a:tab pos="6867525" algn="r"/>
                        </a:tabLst>
                      </a:pPr>
                      <a:r>
                        <a:rPr lang="en-US" sz="1600" b="0" i="0" u="none" strike="noStrike">
                          <a:solidFill>
                            <a:srgbClr val="000000"/>
                          </a:solidFill>
                          <a:effectLst/>
                          <a:latin typeface="Segoe UI" panose="020B0502040204020203" pitchFamily="34" charset="0"/>
                          <a:ea typeface="Times New Roman" panose="02020603050405020304" pitchFamily="18" charset="0"/>
                        </a:rPr>
                        <a:t>Dynamic routing requires additional resources like memory, bandwidth etc.</a:t>
                      </a:r>
                      <a:endParaRPr lang="en-US" sz="2700" b="0" i="0" u="none" strike="noStrike">
                        <a:effectLst/>
                        <a:latin typeface="Arial" panose="020B0604020202020204" pitchFamily="34" charset="0"/>
                      </a:endParaRPr>
                    </a:p>
                  </a:txBody>
                  <a:tcPr marL="102042" marR="102042" marT="14173"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44504180"/>
                  </a:ext>
                </a:extLst>
              </a:tr>
            </a:tbl>
          </a:graphicData>
        </a:graphic>
      </p:graphicFrame>
    </p:spTree>
    <p:extLst>
      <p:ext uri="{BB962C8B-B14F-4D97-AF65-F5344CB8AC3E}">
        <p14:creationId xmlns:p14="http://schemas.microsoft.com/office/powerpoint/2010/main" val="11992329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8A29E-FAB8-2F6C-B0D6-B4BFCB40F939}"/>
              </a:ext>
            </a:extLst>
          </p:cNvPr>
          <p:cNvSpPr>
            <a:spLocks noGrp="1"/>
          </p:cNvSpPr>
          <p:nvPr>
            <p:ph type="title"/>
          </p:nvPr>
        </p:nvSpPr>
        <p:spPr/>
        <p:txBody>
          <a:bodyPr/>
          <a:lstStyle/>
          <a:p>
            <a:r>
              <a:rPr lang="en-US" dirty="0"/>
              <a:t>Routing Algorithms</a:t>
            </a:r>
            <a:br>
              <a:rPr lang="en-US" dirty="0"/>
            </a:br>
            <a:r>
              <a:rPr lang="en-US" dirty="0"/>
              <a:t>Dijkstra’s Shortest Path Algorithm</a:t>
            </a:r>
            <a:endParaRPr lang="en-IN" dirty="0"/>
          </a:p>
        </p:txBody>
      </p:sp>
      <p:sp>
        <p:nvSpPr>
          <p:cNvPr id="3" name="Content Placeholder 2">
            <a:extLst>
              <a:ext uri="{FF2B5EF4-FFF2-40B4-BE49-F238E27FC236}">
                <a16:creationId xmlns:a16="http://schemas.microsoft.com/office/drawing/2014/main" id="{BB0E4621-B45B-1F06-E257-FBF057A8BAC1}"/>
              </a:ext>
            </a:extLst>
          </p:cNvPr>
          <p:cNvSpPr>
            <a:spLocks noGrp="1"/>
          </p:cNvSpPr>
          <p:nvPr>
            <p:ph idx="1"/>
          </p:nvPr>
        </p:nvSpPr>
        <p:spPr>
          <a:xfrm>
            <a:off x="838200" y="1825625"/>
            <a:ext cx="10515600" cy="4667250"/>
          </a:xfrm>
        </p:spPr>
        <p:txBody>
          <a:bodyPr>
            <a:normAutofit fontScale="55000" lnSpcReduction="20000"/>
          </a:bodyPr>
          <a:lstStyle/>
          <a:p>
            <a:pPr algn="just"/>
            <a:r>
              <a:rPr lang="en-US" sz="3200" b="0" i="0" dirty="0">
                <a:solidFill>
                  <a:srgbClr val="24292F"/>
                </a:solidFill>
                <a:effectLst/>
                <a:latin typeface="Times New Roman" panose="02020603050405020304" pitchFamily="18" charset="0"/>
                <a:cs typeface="Times New Roman" panose="02020603050405020304" pitchFamily="18" charset="0"/>
              </a:rPr>
              <a:t>Dijkstra's shortest path algorithm is a graph search algorithm that solves the single-source shortest path problem for a graph with non-negative edge weights, producing the shortest path tree. This algorithm is often used in routing and as a subroutine in other graph algorithms.</a:t>
            </a:r>
          </a:p>
          <a:p>
            <a:pPr algn="just"/>
            <a:r>
              <a:rPr lang="en-US" sz="3200" b="0" i="0" dirty="0">
                <a:solidFill>
                  <a:srgbClr val="24292F"/>
                </a:solidFill>
                <a:effectLst/>
                <a:latin typeface="Times New Roman" panose="02020603050405020304" pitchFamily="18" charset="0"/>
                <a:cs typeface="Times New Roman" panose="02020603050405020304" pitchFamily="18" charset="0"/>
              </a:rPr>
              <a:t>The algorithm works by maintaining a set of vertices whose shortest distance from the source vertex is known, and gradually expanding this set until all vertices have been included. </a:t>
            </a:r>
          </a:p>
          <a:p>
            <a:pPr algn="just"/>
            <a:r>
              <a:rPr lang="en-US" sz="3200" b="0" i="0" dirty="0">
                <a:solidFill>
                  <a:srgbClr val="24292F"/>
                </a:solidFill>
                <a:effectLst/>
                <a:latin typeface="Times New Roman" panose="02020603050405020304" pitchFamily="18" charset="0"/>
                <a:cs typeface="Times New Roman" panose="02020603050405020304" pitchFamily="18" charset="0"/>
              </a:rPr>
              <a:t>At each step, the algorithm chooses the vertex with the smallest known distance from the source, adds it to the set of known vertices, and updates the distances to its neighbors. This process continues until the destination vertex is reached or all vertices have been visited.</a:t>
            </a:r>
          </a:p>
          <a:p>
            <a:pPr algn="just"/>
            <a:r>
              <a:rPr lang="en-US" sz="3200" b="0" i="0" dirty="0">
                <a:solidFill>
                  <a:srgbClr val="24292F"/>
                </a:solidFill>
                <a:effectLst/>
                <a:latin typeface="Times New Roman" panose="02020603050405020304" pitchFamily="18" charset="0"/>
                <a:cs typeface="Times New Roman" panose="02020603050405020304" pitchFamily="18" charset="0"/>
              </a:rPr>
              <a:t>To implement Dijkstra's algorithm, one can use a priority queue to keep track of the vertices with the smallest known distance, with the distance to each vertex being the priority. </a:t>
            </a:r>
          </a:p>
          <a:p>
            <a:pPr algn="just"/>
            <a:r>
              <a:rPr lang="en-US" sz="3200" b="0" i="0" dirty="0">
                <a:solidFill>
                  <a:srgbClr val="24292F"/>
                </a:solidFill>
                <a:effectLst/>
                <a:latin typeface="Times New Roman" panose="02020603050405020304" pitchFamily="18" charset="0"/>
                <a:cs typeface="Times New Roman" panose="02020603050405020304" pitchFamily="18" charset="0"/>
              </a:rPr>
              <a:t>The algorithm begins by initializing the distance to the source vertex to 0 and the distance to all other vertices to infinity. It then inserts the source vertex into the priority queue.</a:t>
            </a:r>
          </a:p>
          <a:p>
            <a:pPr algn="just"/>
            <a:r>
              <a:rPr lang="en-US" sz="3200" b="0" i="0" dirty="0">
                <a:solidFill>
                  <a:srgbClr val="24292F"/>
                </a:solidFill>
                <a:effectLst/>
                <a:latin typeface="Times New Roman" panose="02020603050405020304" pitchFamily="18" charset="0"/>
                <a:cs typeface="Times New Roman" panose="02020603050405020304" pitchFamily="18" charset="0"/>
              </a:rPr>
              <a:t>The algorithm then repeatedly extracts the vertex with the smallest distance from the priority queue and updates the distances to its neighbors. </a:t>
            </a:r>
          </a:p>
          <a:p>
            <a:pPr algn="just"/>
            <a:r>
              <a:rPr lang="en-US" sz="3200" b="0" i="0" dirty="0">
                <a:solidFill>
                  <a:srgbClr val="24292F"/>
                </a:solidFill>
                <a:effectLst/>
                <a:latin typeface="Times New Roman" panose="02020603050405020304" pitchFamily="18" charset="0"/>
                <a:cs typeface="Times New Roman" panose="02020603050405020304" pitchFamily="18" charset="0"/>
              </a:rPr>
              <a:t>If the new distance is smaller than the previous distance, the neighbor's distance is updated and it is inserted into the priority queue. This process continues until the destination vertex is extracted from the priority queue or the priority queue is empty.</a:t>
            </a:r>
          </a:p>
          <a:p>
            <a:pPr algn="just"/>
            <a:r>
              <a:rPr lang="en-US" sz="3200" b="0" i="0" dirty="0">
                <a:solidFill>
                  <a:srgbClr val="24292F"/>
                </a:solidFill>
                <a:effectLst/>
                <a:latin typeface="Times New Roman" panose="02020603050405020304" pitchFamily="18" charset="0"/>
                <a:cs typeface="Times New Roman" panose="02020603050405020304" pitchFamily="18" charset="0"/>
              </a:rPr>
              <a:t>Once the algorithm has finished, the shortest path from the source vertex to any other vertex can be found by following the edges of the shortest path tree from the source to the destination vertex.</a:t>
            </a:r>
          </a:p>
          <a:p>
            <a:endParaRPr lang="en-IN" dirty="0"/>
          </a:p>
        </p:txBody>
      </p:sp>
    </p:spTree>
    <p:extLst>
      <p:ext uri="{BB962C8B-B14F-4D97-AF65-F5344CB8AC3E}">
        <p14:creationId xmlns:p14="http://schemas.microsoft.com/office/powerpoint/2010/main" val="11297341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E5737-4BA6-3B31-CE30-5225EA0D2A1D}"/>
              </a:ext>
            </a:extLst>
          </p:cNvPr>
          <p:cNvSpPr>
            <a:spLocks noGrp="1"/>
          </p:cNvSpPr>
          <p:nvPr>
            <p:ph type="title"/>
          </p:nvPr>
        </p:nvSpPr>
        <p:spPr>
          <a:xfrm>
            <a:off x="910744" y="48952"/>
            <a:ext cx="10515600" cy="1325563"/>
          </a:xfrm>
        </p:spPr>
        <p:txBody>
          <a:bodyPr/>
          <a:lstStyle/>
          <a:p>
            <a:r>
              <a:rPr lang="en-US" dirty="0"/>
              <a:t>Routing Algorithms</a:t>
            </a:r>
            <a:br>
              <a:rPr lang="en-US" dirty="0"/>
            </a:br>
            <a:r>
              <a:rPr lang="en-US" dirty="0"/>
              <a:t>Dijkstra’s Shortest Path Algorithm</a:t>
            </a:r>
            <a:endParaRPr lang="en-IN" dirty="0"/>
          </a:p>
        </p:txBody>
      </p:sp>
      <p:sp>
        <p:nvSpPr>
          <p:cNvPr id="5" name="TextBox 4">
            <a:extLst>
              <a:ext uri="{FF2B5EF4-FFF2-40B4-BE49-F238E27FC236}">
                <a16:creationId xmlns:a16="http://schemas.microsoft.com/office/drawing/2014/main" id="{2158C36E-207F-F049-CA40-6F808E7A803A}"/>
              </a:ext>
            </a:extLst>
          </p:cNvPr>
          <p:cNvSpPr txBox="1"/>
          <p:nvPr/>
        </p:nvSpPr>
        <p:spPr>
          <a:xfrm>
            <a:off x="264559" y="1285519"/>
            <a:ext cx="11263045" cy="369332"/>
          </a:xfrm>
          <a:prstGeom prst="rect">
            <a:avLst/>
          </a:prstGeom>
          <a:noFill/>
        </p:spPr>
        <p:txBody>
          <a:bodyPr wrap="square">
            <a:spAutoFit/>
          </a:bodyPr>
          <a:lstStyle/>
          <a:p>
            <a:r>
              <a:rPr lang="en-US" b="0" i="0" dirty="0">
                <a:solidFill>
                  <a:srgbClr val="303030"/>
                </a:solidFill>
                <a:effectLst/>
                <a:latin typeface="Arimo"/>
              </a:rPr>
              <a:t>Using Dijkstra’s Algorithm, find the shortest distance from source vertex ‘S’ to remaining vertices in the following graph</a:t>
            </a:r>
            <a:endParaRPr lang="en-IN" dirty="0"/>
          </a:p>
        </p:txBody>
      </p:sp>
      <p:pic>
        <p:nvPicPr>
          <p:cNvPr id="7" name="Picture 6">
            <a:extLst>
              <a:ext uri="{FF2B5EF4-FFF2-40B4-BE49-F238E27FC236}">
                <a16:creationId xmlns:a16="http://schemas.microsoft.com/office/drawing/2014/main" id="{053805C3-40AA-B34C-F06C-908BF78E44B4}"/>
              </a:ext>
            </a:extLst>
          </p:cNvPr>
          <p:cNvPicPr>
            <a:picLocks noChangeAspect="1"/>
          </p:cNvPicPr>
          <p:nvPr/>
        </p:nvPicPr>
        <p:blipFill>
          <a:blip r:embed="rId2"/>
          <a:stretch>
            <a:fillRect/>
          </a:stretch>
        </p:blipFill>
        <p:spPr>
          <a:xfrm>
            <a:off x="178459" y="1865793"/>
            <a:ext cx="3829050" cy="1474409"/>
          </a:xfrm>
          <a:prstGeom prst="rect">
            <a:avLst/>
          </a:prstGeom>
        </p:spPr>
      </p:pic>
      <p:sp>
        <p:nvSpPr>
          <p:cNvPr id="9" name="TextBox 8">
            <a:extLst>
              <a:ext uri="{FF2B5EF4-FFF2-40B4-BE49-F238E27FC236}">
                <a16:creationId xmlns:a16="http://schemas.microsoft.com/office/drawing/2014/main" id="{394CBF6D-D669-226E-91C7-E679374753A3}"/>
              </a:ext>
            </a:extLst>
          </p:cNvPr>
          <p:cNvSpPr txBox="1"/>
          <p:nvPr/>
        </p:nvSpPr>
        <p:spPr>
          <a:xfrm>
            <a:off x="264559" y="3470096"/>
            <a:ext cx="3656851" cy="1200329"/>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Step-01:</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The following two sets are created-</a:t>
            </a:r>
          </a:p>
          <a:p>
            <a:pPr algn="l" fontAlgn="base">
              <a:buFont typeface="Arial" panose="020B0604020202020204" pitchFamily="34" charset="0"/>
              <a:buChar char="•"/>
            </a:pPr>
            <a:r>
              <a:rPr lang="en-US" b="0" i="0" dirty="0">
                <a:solidFill>
                  <a:srgbClr val="303030"/>
                </a:solidFill>
                <a:effectLst/>
                <a:latin typeface="Arimo"/>
              </a:rPr>
              <a:t>Unvisited set : {S , a , b , c , d , e}</a:t>
            </a:r>
          </a:p>
          <a:p>
            <a:pPr algn="l" fontAlgn="base">
              <a:buFont typeface="Arial" panose="020B0604020202020204" pitchFamily="34" charset="0"/>
              <a:buChar char="•"/>
            </a:pPr>
            <a:r>
              <a:rPr lang="en-US" b="0" i="0" dirty="0">
                <a:solidFill>
                  <a:srgbClr val="303030"/>
                </a:solidFill>
                <a:effectLst/>
                <a:latin typeface="Arimo"/>
              </a:rPr>
              <a:t>Visited set     : { }</a:t>
            </a:r>
          </a:p>
        </p:txBody>
      </p:sp>
      <p:sp>
        <p:nvSpPr>
          <p:cNvPr id="11" name="TextBox 10">
            <a:extLst>
              <a:ext uri="{FF2B5EF4-FFF2-40B4-BE49-F238E27FC236}">
                <a16:creationId xmlns:a16="http://schemas.microsoft.com/office/drawing/2014/main" id="{4A726826-88D0-11DF-2E87-F0B017F90C39}"/>
              </a:ext>
            </a:extLst>
          </p:cNvPr>
          <p:cNvSpPr txBox="1"/>
          <p:nvPr/>
        </p:nvSpPr>
        <p:spPr>
          <a:xfrm>
            <a:off x="178459" y="4810593"/>
            <a:ext cx="4350357" cy="1754326"/>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Step-02:</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The two variables  Π and d are created for each vertex and initialized as-</a:t>
            </a:r>
          </a:p>
          <a:p>
            <a:pPr algn="l" fontAlgn="base">
              <a:buFont typeface="Arial" panose="020B0604020202020204" pitchFamily="34" charset="0"/>
              <a:buChar char="•"/>
            </a:pPr>
            <a:r>
              <a:rPr lang="en-US" b="0" i="0" dirty="0">
                <a:solidFill>
                  <a:srgbClr val="303030"/>
                </a:solidFill>
                <a:effectLst/>
                <a:latin typeface="Arimo"/>
              </a:rPr>
              <a:t>Π[S] = Π[a] = Π[b] = Π[c] = Π[d] = Π[e] = NIL</a:t>
            </a:r>
          </a:p>
          <a:p>
            <a:pPr algn="l" fontAlgn="base">
              <a:buFont typeface="Arial" panose="020B0604020202020204" pitchFamily="34" charset="0"/>
              <a:buChar char="•"/>
            </a:pPr>
            <a:r>
              <a:rPr lang="en-US" b="0" i="0" dirty="0">
                <a:solidFill>
                  <a:srgbClr val="303030"/>
                </a:solidFill>
                <a:effectLst/>
                <a:latin typeface="Arimo"/>
              </a:rPr>
              <a:t>d[S] = 0</a:t>
            </a:r>
          </a:p>
          <a:p>
            <a:pPr algn="l" fontAlgn="base">
              <a:buFont typeface="Arial" panose="020B0604020202020204" pitchFamily="34" charset="0"/>
              <a:buChar char="•"/>
            </a:pPr>
            <a:r>
              <a:rPr lang="en-US" b="0" i="0" dirty="0">
                <a:solidFill>
                  <a:srgbClr val="303030"/>
                </a:solidFill>
                <a:effectLst/>
                <a:latin typeface="Arimo"/>
              </a:rPr>
              <a:t>d[a] = d[b] = d[c] = d[d] = d[e] = ∞</a:t>
            </a:r>
          </a:p>
        </p:txBody>
      </p:sp>
      <p:sp>
        <p:nvSpPr>
          <p:cNvPr id="13" name="TextBox 12">
            <a:extLst>
              <a:ext uri="{FF2B5EF4-FFF2-40B4-BE49-F238E27FC236}">
                <a16:creationId xmlns:a16="http://schemas.microsoft.com/office/drawing/2014/main" id="{8368FBE4-8A94-FC06-46AA-52926B3D4743}"/>
              </a:ext>
            </a:extLst>
          </p:cNvPr>
          <p:cNvSpPr txBox="1"/>
          <p:nvPr/>
        </p:nvSpPr>
        <p:spPr>
          <a:xfrm>
            <a:off x="4458983" y="1721680"/>
            <a:ext cx="6097712" cy="1200329"/>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Step-03:</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Vertex ‘S’ is chosen.</a:t>
            </a:r>
          </a:p>
          <a:p>
            <a:pPr algn="l" fontAlgn="base">
              <a:buFont typeface="Arial" panose="020B0604020202020204" pitchFamily="34" charset="0"/>
              <a:buChar char="•"/>
            </a:pPr>
            <a:r>
              <a:rPr lang="en-US" b="0" i="0" dirty="0">
                <a:solidFill>
                  <a:srgbClr val="303030"/>
                </a:solidFill>
                <a:effectLst/>
                <a:latin typeface="Arimo"/>
              </a:rPr>
              <a:t>This is because shortest path estimate for vertex ‘S’ is least.</a:t>
            </a:r>
          </a:p>
          <a:p>
            <a:pPr algn="l" fontAlgn="base">
              <a:buFont typeface="Arial" panose="020B0604020202020204" pitchFamily="34" charset="0"/>
              <a:buChar char="•"/>
            </a:pPr>
            <a:r>
              <a:rPr lang="en-US" b="0" i="0" dirty="0">
                <a:solidFill>
                  <a:srgbClr val="303030"/>
                </a:solidFill>
                <a:effectLst/>
                <a:latin typeface="Arimo"/>
              </a:rPr>
              <a:t>The outgoing edges of vertex ‘S’ are relaxed.</a:t>
            </a:r>
          </a:p>
        </p:txBody>
      </p:sp>
      <p:sp>
        <p:nvSpPr>
          <p:cNvPr id="15" name="TextBox 14">
            <a:extLst>
              <a:ext uri="{FF2B5EF4-FFF2-40B4-BE49-F238E27FC236}">
                <a16:creationId xmlns:a16="http://schemas.microsoft.com/office/drawing/2014/main" id="{77F92AE2-C6CB-5191-7655-5E3FC587DC86}"/>
              </a:ext>
            </a:extLst>
          </p:cNvPr>
          <p:cNvSpPr txBox="1"/>
          <p:nvPr/>
        </p:nvSpPr>
        <p:spPr>
          <a:xfrm>
            <a:off x="4299735" y="3231761"/>
            <a:ext cx="6097712" cy="369332"/>
          </a:xfrm>
          <a:prstGeom prst="rect">
            <a:avLst/>
          </a:prstGeom>
          <a:noFill/>
        </p:spPr>
        <p:txBody>
          <a:bodyPr wrap="square">
            <a:spAutoFit/>
          </a:bodyPr>
          <a:lstStyle/>
          <a:p>
            <a:pPr algn="l" fontAlgn="base"/>
            <a:r>
              <a:rPr lang="en-IN" b="1" i="0" u="sng" dirty="0">
                <a:solidFill>
                  <a:srgbClr val="303030"/>
                </a:solidFill>
                <a:effectLst/>
                <a:latin typeface="Roboto Condensed" panose="02000000000000000000" pitchFamily="2" charset="0"/>
              </a:rPr>
              <a:t>Before Edge Relaxation-</a:t>
            </a:r>
            <a:endParaRPr lang="en-IN" b="1" i="0" dirty="0">
              <a:solidFill>
                <a:srgbClr val="303030"/>
              </a:solidFill>
              <a:effectLst/>
              <a:latin typeface="Roboto Condensed" panose="02000000000000000000" pitchFamily="2" charset="0"/>
            </a:endParaRPr>
          </a:p>
        </p:txBody>
      </p:sp>
      <p:pic>
        <p:nvPicPr>
          <p:cNvPr id="17" name="Picture 16">
            <a:extLst>
              <a:ext uri="{FF2B5EF4-FFF2-40B4-BE49-F238E27FC236}">
                <a16:creationId xmlns:a16="http://schemas.microsoft.com/office/drawing/2014/main" id="{52E69877-0380-0A67-B7D2-7DB4BA81386C}"/>
              </a:ext>
            </a:extLst>
          </p:cNvPr>
          <p:cNvPicPr>
            <a:picLocks noChangeAspect="1"/>
          </p:cNvPicPr>
          <p:nvPr/>
        </p:nvPicPr>
        <p:blipFill>
          <a:blip r:embed="rId3"/>
          <a:stretch>
            <a:fillRect/>
          </a:stretch>
        </p:blipFill>
        <p:spPr>
          <a:xfrm>
            <a:off x="4614916" y="3470096"/>
            <a:ext cx="1638300" cy="1934110"/>
          </a:xfrm>
          <a:prstGeom prst="rect">
            <a:avLst/>
          </a:prstGeom>
        </p:spPr>
      </p:pic>
      <p:sp>
        <p:nvSpPr>
          <p:cNvPr id="19" name="TextBox 18">
            <a:extLst>
              <a:ext uri="{FF2B5EF4-FFF2-40B4-BE49-F238E27FC236}">
                <a16:creationId xmlns:a16="http://schemas.microsoft.com/office/drawing/2014/main" id="{714A467D-1987-45C8-D2C3-C0F646D78410}"/>
              </a:ext>
            </a:extLst>
          </p:cNvPr>
          <p:cNvSpPr txBox="1"/>
          <p:nvPr/>
        </p:nvSpPr>
        <p:spPr>
          <a:xfrm>
            <a:off x="6819472" y="3620011"/>
            <a:ext cx="4461553" cy="1477328"/>
          </a:xfrm>
          <a:prstGeom prst="rect">
            <a:avLst/>
          </a:prstGeom>
          <a:noFill/>
        </p:spPr>
        <p:txBody>
          <a:bodyPr wrap="square">
            <a:spAutoFit/>
          </a:bodyPr>
          <a:lstStyle/>
          <a:p>
            <a:pPr algn="l" fontAlgn="base"/>
            <a:r>
              <a:rPr lang="en-US" b="0" i="0" dirty="0">
                <a:solidFill>
                  <a:srgbClr val="303030"/>
                </a:solidFill>
                <a:effectLst/>
                <a:latin typeface="Arimo"/>
              </a:rPr>
              <a:t>Now,</a:t>
            </a:r>
          </a:p>
          <a:p>
            <a:pPr algn="l" fontAlgn="base">
              <a:buFont typeface="Arial" panose="020B0604020202020204" pitchFamily="34" charset="0"/>
              <a:buChar char="•"/>
            </a:pPr>
            <a:r>
              <a:rPr lang="en-US" b="0" i="0" dirty="0">
                <a:solidFill>
                  <a:srgbClr val="303030"/>
                </a:solidFill>
                <a:effectLst/>
                <a:latin typeface="Arimo"/>
              </a:rPr>
              <a:t>d[S] + 1 = 0 + 1 = 1 &lt; ∞</a:t>
            </a:r>
          </a:p>
          <a:p>
            <a:pPr algn="l" fontAlgn="base"/>
            <a:r>
              <a:rPr lang="en-US" b="0" i="0" dirty="0">
                <a:solidFill>
                  <a:srgbClr val="303030"/>
                </a:solidFill>
                <a:effectLst/>
                <a:latin typeface="Arimo"/>
              </a:rPr>
              <a:t>∴ d[a] = 1 and Π[a] = S</a:t>
            </a:r>
          </a:p>
          <a:p>
            <a:pPr algn="l" fontAlgn="base">
              <a:buFont typeface="Arial" panose="020B0604020202020204" pitchFamily="34" charset="0"/>
              <a:buChar char="•"/>
            </a:pPr>
            <a:r>
              <a:rPr lang="en-US" b="0" i="0" dirty="0">
                <a:solidFill>
                  <a:srgbClr val="303030"/>
                </a:solidFill>
                <a:effectLst/>
                <a:latin typeface="Arimo"/>
              </a:rPr>
              <a:t>d[S] + 5 = 0 + 5 = 5 &lt; ∞</a:t>
            </a:r>
          </a:p>
          <a:p>
            <a:pPr algn="l" fontAlgn="base"/>
            <a:r>
              <a:rPr lang="en-US" b="0" i="0" dirty="0">
                <a:solidFill>
                  <a:srgbClr val="303030"/>
                </a:solidFill>
                <a:effectLst/>
                <a:latin typeface="Arimo"/>
              </a:rPr>
              <a:t>∴ d[b] = 5 and Π[b] = S</a:t>
            </a:r>
          </a:p>
        </p:txBody>
      </p:sp>
      <p:sp>
        <p:nvSpPr>
          <p:cNvPr id="21" name="TextBox 20">
            <a:extLst>
              <a:ext uri="{FF2B5EF4-FFF2-40B4-BE49-F238E27FC236}">
                <a16:creationId xmlns:a16="http://schemas.microsoft.com/office/drawing/2014/main" id="{B0F81B78-35FF-E625-B714-071EC99B38BB}"/>
              </a:ext>
            </a:extLst>
          </p:cNvPr>
          <p:cNvSpPr txBox="1"/>
          <p:nvPr/>
        </p:nvSpPr>
        <p:spPr>
          <a:xfrm>
            <a:off x="4458983" y="5277170"/>
            <a:ext cx="6097712" cy="369332"/>
          </a:xfrm>
          <a:prstGeom prst="rect">
            <a:avLst/>
          </a:prstGeom>
          <a:noFill/>
        </p:spPr>
        <p:txBody>
          <a:bodyPr wrap="square">
            <a:spAutoFit/>
          </a:bodyPr>
          <a:lstStyle/>
          <a:p>
            <a:r>
              <a:rPr lang="en-US" b="0" i="0" dirty="0">
                <a:solidFill>
                  <a:srgbClr val="303030"/>
                </a:solidFill>
                <a:effectLst/>
                <a:latin typeface="Arimo"/>
              </a:rPr>
              <a:t>After edge relaxation, our shortest path tree is-</a:t>
            </a:r>
            <a:endParaRPr lang="en-IN" dirty="0"/>
          </a:p>
        </p:txBody>
      </p:sp>
      <p:pic>
        <p:nvPicPr>
          <p:cNvPr id="22" name="Picture 21">
            <a:extLst>
              <a:ext uri="{FF2B5EF4-FFF2-40B4-BE49-F238E27FC236}">
                <a16:creationId xmlns:a16="http://schemas.microsoft.com/office/drawing/2014/main" id="{1643E5D0-4E54-D260-9284-19394CAA1F13}"/>
              </a:ext>
            </a:extLst>
          </p:cNvPr>
          <p:cNvPicPr>
            <a:picLocks noChangeAspect="1"/>
          </p:cNvPicPr>
          <p:nvPr/>
        </p:nvPicPr>
        <p:blipFill>
          <a:blip r:embed="rId4"/>
          <a:stretch>
            <a:fillRect/>
          </a:stretch>
        </p:blipFill>
        <p:spPr>
          <a:xfrm>
            <a:off x="9207889" y="5093054"/>
            <a:ext cx="1638300" cy="1760661"/>
          </a:xfrm>
          <a:prstGeom prst="rect">
            <a:avLst/>
          </a:prstGeom>
        </p:spPr>
      </p:pic>
      <p:sp>
        <p:nvSpPr>
          <p:cNvPr id="24" name="TextBox 23">
            <a:extLst>
              <a:ext uri="{FF2B5EF4-FFF2-40B4-BE49-F238E27FC236}">
                <a16:creationId xmlns:a16="http://schemas.microsoft.com/office/drawing/2014/main" id="{F09520F8-C0C8-BAEF-A79B-EE5A20A87F5F}"/>
              </a:ext>
            </a:extLst>
          </p:cNvPr>
          <p:cNvSpPr txBox="1"/>
          <p:nvPr/>
        </p:nvSpPr>
        <p:spPr>
          <a:xfrm>
            <a:off x="4774164" y="5757279"/>
            <a:ext cx="6097712" cy="923330"/>
          </a:xfrm>
          <a:prstGeom prst="rect">
            <a:avLst/>
          </a:prstGeom>
          <a:noFill/>
        </p:spPr>
        <p:txBody>
          <a:bodyPr wrap="square">
            <a:spAutoFit/>
          </a:bodyPr>
          <a:lstStyle/>
          <a:p>
            <a:pPr algn="l" fontAlgn="base"/>
            <a:r>
              <a:rPr lang="en-US" b="0" i="0" dirty="0">
                <a:solidFill>
                  <a:srgbClr val="303030"/>
                </a:solidFill>
                <a:effectLst/>
                <a:latin typeface="Arimo"/>
              </a:rPr>
              <a:t>Now, the sets are updated as-</a:t>
            </a:r>
          </a:p>
          <a:p>
            <a:pPr algn="l" fontAlgn="base">
              <a:buFont typeface="Arial" panose="020B0604020202020204" pitchFamily="34" charset="0"/>
              <a:buChar char="•"/>
            </a:pPr>
            <a:r>
              <a:rPr lang="en-US" b="0" i="0" dirty="0">
                <a:solidFill>
                  <a:srgbClr val="303030"/>
                </a:solidFill>
                <a:effectLst/>
                <a:latin typeface="Arimo"/>
              </a:rPr>
              <a:t>Unvisited set : {a , b , c , d , e}</a:t>
            </a:r>
          </a:p>
          <a:p>
            <a:pPr algn="l" fontAlgn="base">
              <a:buFont typeface="Arial" panose="020B0604020202020204" pitchFamily="34" charset="0"/>
              <a:buChar char="•"/>
            </a:pPr>
            <a:r>
              <a:rPr lang="en-US" b="0" i="0" dirty="0">
                <a:solidFill>
                  <a:srgbClr val="303030"/>
                </a:solidFill>
                <a:effectLst/>
                <a:latin typeface="Arimo"/>
              </a:rPr>
              <a:t>Visited set : {S}</a:t>
            </a:r>
          </a:p>
        </p:txBody>
      </p:sp>
    </p:spTree>
    <p:extLst>
      <p:ext uri="{BB962C8B-B14F-4D97-AF65-F5344CB8AC3E}">
        <p14:creationId xmlns:p14="http://schemas.microsoft.com/office/powerpoint/2010/main" val="6576181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3127316-892E-DCAE-C251-F50B7F85C7EC}"/>
              </a:ext>
            </a:extLst>
          </p:cNvPr>
          <p:cNvSpPr txBox="1"/>
          <p:nvPr/>
        </p:nvSpPr>
        <p:spPr>
          <a:xfrm>
            <a:off x="254285" y="93542"/>
            <a:ext cx="6097712" cy="1477328"/>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Step-04:</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Vertex ‘a’ is chosen.</a:t>
            </a:r>
          </a:p>
          <a:p>
            <a:pPr algn="l" fontAlgn="base">
              <a:buFont typeface="Arial" panose="020B0604020202020204" pitchFamily="34" charset="0"/>
              <a:buChar char="•"/>
            </a:pPr>
            <a:r>
              <a:rPr lang="en-US" b="0" i="0" dirty="0">
                <a:solidFill>
                  <a:srgbClr val="303030"/>
                </a:solidFill>
                <a:effectLst/>
                <a:latin typeface="Arimo"/>
              </a:rPr>
              <a:t>This is because shortest path estimate for vertex ‘a’ is least.</a:t>
            </a:r>
          </a:p>
          <a:p>
            <a:pPr algn="l" fontAlgn="base">
              <a:buFont typeface="Arial" panose="020B0604020202020204" pitchFamily="34" charset="0"/>
              <a:buChar char="•"/>
            </a:pPr>
            <a:r>
              <a:rPr lang="en-US" b="0" i="0" dirty="0">
                <a:solidFill>
                  <a:srgbClr val="303030"/>
                </a:solidFill>
                <a:effectLst/>
                <a:latin typeface="Arimo"/>
              </a:rPr>
              <a:t>The outgoing edges of vertex ‘a’ are relaxed.</a:t>
            </a:r>
          </a:p>
        </p:txBody>
      </p:sp>
      <p:sp>
        <p:nvSpPr>
          <p:cNvPr id="10" name="TextBox 9">
            <a:extLst>
              <a:ext uri="{FF2B5EF4-FFF2-40B4-BE49-F238E27FC236}">
                <a16:creationId xmlns:a16="http://schemas.microsoft.com/office/drawing/2014/main" id="{9D01E62B-B71F-AA57-E4EB-680185C5CC4A}"/>
              </a:ext>
            </a:extLst>
          </p:cNvPr>
          <p:cNvSpPr txBox="1"/>
          <p:nvPr/>
        </p:nvSpPr>
        <p:spPr>
          <a:xfrm>
            <a:off x="235450" y="1693860"/>
            <a:ext cx="3947845" cy="379876"/>
          </a:xfrm>
          <a:prstGeom prst="rect">
            <a:avLst/>
          </a:prstGeom>
          <a:noFill/>
        </p:spPr>
        <p:txBody>
          <a:bodyPr wrap="square">
            <a:spAutoFit/>
          </a:bodyPr>
          <a:lstStyle/>
          <a:p>
            <a:pPr algn="l" fontAlgn="base"/>
            <a:r>
              <a:rPr lang="en-IN" b="1" i="0" u="sng" dirty="0">
                <a:solidFill>
                  <a:srgbClr val="303030"/>
                </a:solidFill>
                <a:effectLst/>
                <a:latin typeface="Roboto Condensed" panose="02000000000000000000" pitchFamily="2" charset="0"/>
              </a:rPr>
              <a:t>Before Edge Relaxation-</a:t>
            </a:r>
            <a:endParaRPr lang="en-IN" b="1" i="0" dirty="0">
              <a:solidFill>
                <a:srgbClr val="303030"/>
              </a:solidFill>
              <a:effectLst/>
              <a:latin typeface="Roboto Condensed" panose="02000000000000000000" pitchFamily="2" charset="0"/>
            </a:endParaRPr>
          </a:p>
        </p:txBody>
      </p:sp>
      <p:pic>
        <p:nvPicPr>
          <p:cNvPr id="12" name="Picture 11">
            <a:extLst>
              <a:ext uri="{FF2B5EF4-FFF2-40B4-BE49-F238E27FC236}">
                <a16:creationId xmlns:a16="http://schemas.microsoft.com/office/drawing/2014/main" id="{BE32D502-76C4-29CE-ADD2-B401E8CEEACD}"/>
              </a:ext>
            </a:extLst>
          </p:cNvPr>
          <p:cNvPicPr>
            <a:picLocks noChangeAspect="1"/>
          </p:cNvPicPr>
          <p:nvPr/>
        </p:nvPicPr>
        <p:blipFill>
          <a:blip r:embed="rId2"/>
          <a:stretch>
            <a:fillRect/>
          </a:stretch>
        </p:blipFill>
        <p:spPr>
          <a:xfrm>
            <a:off x="254285" y="1975324"/>
            <a:ext cx="1971675" cy="1980227"/>
          </a:xfrm>
          <a:prstGeom prst="rect">
            <a:avLst/>
          </a:prstGeom>
        </p:spPr>
      </p:pic>
      <p:sp>
        <p:nvSpPr>
          <p:cNvPr id="14" name="TextBox 13">
            <a:extLst>
              <a:ext uri="{FF2B5EF4-FFF2-40B4-BE49-F238E27FC236}">
                <a16:creationId xmlns:a16="http://schemas.microsoft.com/office/drawing/2014/main" id="{33ADC52C-0310-2124-178A-88AA1BF43758}"/>
              </a:ext>
            </a:extLst>
          </p:cNvPr>
          <p:cNvSpPr txBox="1"/>
          <p:nvPr/>
        </p:nvSpPr>
        <p:spPr>
          <a:xfrm>
            <a:off x="2391310" y="2016421"/>
            <a:ext cx="2766317" cy="2031325"/>
          </a:xfrm>
          <a:prstGeom prst="rect">
            <a:avLst/>
          </a:prstGeom>
          <a:noFill/>
        </p:spPr>
        <p:txBody>
          <a:bodyPr wrap="square">
            <a:spAutoFit/>
          </a:bodyPr>
          <a:lstStyle/>
          <a:p>
            <a:pPr algn="l" fontAlgn="base"/>
            <a:r>
              <a:rPr lang="en-US" b="0" i="0" dirty="0">
                <a:solidFill>
                  <a:srgbClr val="303030"/>
                </a:solidFill>
                <a:effectLst/>
                <a:latin typeface="Arimo"/>
              </a:rPr>
              <a:t>Now,</a:t>
            </a:r>
          </a:p>
          <a:p>
            <a:pPr algn="l" fontAlgn="base">
              <a:buFont typeface="Arial" panose="020B0604020202020204" pitchFamily="34" charset="0"/>
              <a:buChar char="•"/>
            </a:pPr>
            <a:r>
              <a:rPr lang="en-US" b="0" i="0" dirty="0">
                <a:solidFill>
                  <a:srgbClr val="303030"/>
                </a:solidFill>
                <a:effectLst/>
                <a:latin typeface="Arimo"/>
              </a:rPr>
              <a:t>d[a] + 2 = 1 + 2 = 3 &lt; ∞</a:t>
            </a:r>
          </a:p>
          <a:p>
            <a:pPr algn="l" fontAlgn="base"/>
            <a:r>
              <a:rPr lang="en-US" b="0" i="0" dirty="0">
                <a:solidFill>
                  <a:srgbClr val="303030"/>
                </a:solidFill>
                <a:effectLst/>
                <a:latin typeface="Arimo"/>
              </a:rPr>
              <a:t>∴ d[c] = 3 and Π[c] = a</a:t>
            </a:r>
          </a:p>
          <a:p>
            <a:pPr algn="l" fontAlgn="base">
              <a:buFont typeface="Arial" panose="020B0604020202020204" pitchFamily="34" charset="0"/>
              <a:buChar char="•"/>
            </a:pPr>
            <a:r>
              <a:rPr lang="en-US" b="0" i="0" dirty="0">
                <a:solidFill>
                  <a:srgbClr val="303030"/>
                </a:solidFill>
                <a:effectLst/>
                <a:latin typeface="Arimo"/>
              </a:rPr>
              <a:t>d[a] + 1 = 1 + 1 = 2 &lt; ∞</a:t>
            </a:r>
          </a:p>
          <a:p>
            <a:pPr algn="l" fontAlgn="base"/>
            <a:r>
              <a:rPr lang="en-US" b="0" i="0" dirty="0">
                <a:solidFill>
                  <a:srgbClr val="303030"/>
                </a:solidFill>
                <a:effectLst/>
                <a:latin typeface="Arimo"/>
              </a:rPr>
              <a:t>∴ d[d] = 2 and Π[d] = a</a:t>
            </a:r>
          </a:p>
          <a:p>
            <a:pPr algn="l" fontAlgn="base">
              <a:buFont typeface="Arial" panose="020B0604020202020204" pitchFamily="34" charset="0"/>
              <a:buChar char="•"/>
            </a:pPr>
            <a:r>
              <a:rPr lang="en-US" b="0" i="0" dirty="0">
                <a:solidFill>
                  <a:srgbClr val="303030"/>
                </a:solidFill>
                <a:effectLst/>
                <a:latin typeface="Arimo"/>
              </a:rPr>
              <a:t>d[b] + 2 = 1 + 2 = 3 &lt; 5</a:t>
            </a:r>
          </a:p>
          <a:p>
            <a:pPr algn="l" fontAlgn="base"/>
            <a:r>
              <a:rPr lang="en-US" b="0" i="0" dirty="0">
                <a:solidFill>
                  <a:srgbClr val="303030"/>
                </a:solidFill>
                <a:effectLst/>
                <a:latin typeface="Arimo"/>
              </a:rPr>
              <a:t>∴ d[b] = 3 and Π[b] = a</a:t>
            </a:r>
          </a:p>
        </p:txBody>
      </p:sp>
      <p:sp>
        <p:nvSpPr>
          <p:cNvPr id="16" name="TextBox 15">
            <a:extLst>
              <a:ext uri="{FF2B5EF4-FFF2-40B4-BE49-F238E27FC236}">
                <a16:creationId xmlns:a16="http://schemas.microsoft.com/office/drawing/2014/main" id="{018A6ACB-2A91-6D2E-E2D3-BDD8E9A9E290}"/>
              </a:ext>
            </a:extLst>
          </p:cNvPr>
          <p:cNvSpPr txBox="1"/>
          <p:nvPr/>
        </p:nvSpPr>
        <p:spPr>
          <a:xfrm>
            <a:off x="120722" y="4021496"/>
            <a:ext cx="6097712" cy="369332"/>
          </a:xfrm>
          <a:prstGeom prst="rect">
            <a:avLst/>
          </a:prstGeom>
          <a:noFill/>
        </p:spPr>
        <p:txBody>
          <a:bodyPr wrap="square">
            <a:spAutoFit/>
          </a:bodyPr>
          <a:lstStyle/>
          <a:p>
            <a:r>
              <a:rPr lang="en-US" b="0" i="0" dirty="0">
                <a:solidFill>
                  <a:srgbClr val="303030"/>
                </a:solidFill>
                <a:effectLst/>
                <a:latin typeface="Arimo"/>
              </a:rPr>
              <a:t>After edge relaxation, our shortest path tree is-</a:t>
            </a:r>
            <a:endParaRPr lang="en-IN" dirty="0"/>
          </a:p>
        </p:txBody>
      </p:sp>
      <p:pic>
        <p:nvPicPr>
          <p:cNvPr id="17" name="Picture 16">
            <a:extLst>
              <a:ext uri="{FF2B5EF4-FFF2-40B4-BE49-F238E27FC236}">
                <a16:creationId xmlns:a16="http://schemas.microsoft.com/office/drawing/2014/main" id="{DD284528-0972-1105-CE18-1342A955F817}"/>
              </a:ext>
            </a:extLst>
          </p:cNvPr>
          <p:cNvPicPr>
            <a:picLocks noChangeAspect="1"/>
          </p:cNvPicPr>
          <p:nvPr/>
        </p:nvPicPr>
        <p:blipFill>
          <a:blip r:embed="rId3"/>
          <a:stretch>
            <a:fillRect/>
          </a:stretch>
        </p:blipFill>
        <p:spPr>
          <a:xfrm>
            <a:off x="36227" y="4286742"/>
            <a:ext cx="2766317" cy="2350364"/>
          </a:xfrm>
          <a:prstGeom prst="rect">
            <a:avLst/>
          </a:prstGeom>
        </p:spPr>
      </p:pic>
      <p:sp>
        <p:nvSpPr>
          <p:cNvPr id="19" name="TextBox 18">
            <a:extLst>
              <a:ext uri="{FF2B5EF4-FFF2-40B4-BE49-F238E27FC236}">
                <a16:creationId xmlns:a16="http://schemas.microsoft.com/office/drawing/2014/main" id="{F010D533-3257-7C2C-5012-A3A29A936AA1}"/>
              </a:ext>
            </a:extLst>
          </p:cNvPr>
          <p:cNvSpPr txBox="1"/>
          <p:nvPr/>
        </p:nvSpPr>
        <p:spPr>
          <a:xfrm>
            <a:off x="2802544" y="4901445"/>
            <a:ext cx="2992081" cy="923330"/>
          </a:xfrm>
          <a:prstGeom prst="rect">
            <a:avLst/>
          </a:prstGeom>
          <a:noFill/>
        </p:spPr>
        <p:txBody>
          <a:bodyPr wrap="square">
            <a:spAutoFit/>
          </a:bodyPr>
          <a:lstStyle/>
          <a:p>
            <a:pPr algn="l" fontAlgn="base"/>
            <a:r>
              <a:rPr lang="en-US" b="0" i="0" dirty="0">
                <a:solidFill>
                  <a:srgbClr val="303030"/>
                </a:solidFill>
                <a:effectLst/>
                <a:latin typeface="Arimo"/>
              </a:rPr>
              <a:t>Now, the sets are updated as-</a:t>
            </a:r>
          </a:p>
          <a:p>
            <a:pPr algn="l" fontAlgn="base">
              <a:buFont typeface="Arial" panose="020B0604020202020204" pitchFamily="34" charset="0"/>
              <a:buChar char="•"/>
            </a:pPr>
            <a:r>
              <a:rPr lang="en-US" b="0" i="0" dirty="0">
                <a:solidFill>
                  <a:srgbClr val="303030"/>
                </a:solidFill>
                <a:effectLst/>
                <a:latin typeface="Arimo"/>
              </a:rPr>
              <a:t>Unvisited set : {b , c , d , e}</a:t>
            </a:r>
          </a:p>
          <a:p>
            <a:pPr algn="l" fontAlgn="base">
              <a:buFont typeface="Arial" panose="020B0604020202020204" pitchFamily="34" charset="0"/>
              <a:buChar char="•"/>
            </a:pPr>
            <a:r>
              <a:rPr lang="en-US" b="0" i="0" dirty="0">
                <a:solidFill>
                  <a:srgbClr val="303030"/>
                </a:solidFill>
                <a:effectLst/>
                <a:latin typeface="Arimo"/>
              </a:rPr>
              <a:t>Visited set : {S , a}</a:t>
            </a:r>
          </a:p>
        </p:txBody>
      </p:sp>
      <p:sp>
        <p:nvSpPr>
          <p:cNvPr id="21" name="TextBox 20">
            <a:extLst>
              <a:ext uri="{FF2B5EF4-FFF2-40B4-BE49-F238E27FC236}">
                <a16:creationId xmlns:a16="http://schemas.microsoft.com/office/drawing/2014/main" id="{5065178E-9950-4EC1-AD18-C8B6C01DC43D}"/>
              </a:ext>
            </a:extLst>
          </p:cNvPr>
          <p:cNvSpPr txBox="1"/>
          <p:nvPr/>
        </p:nvSpPr>
        <p:spPr>
          <a:xfrm>
            <a:off x="6218434" y="93542"/>
            <a:ext cx="5973566" cy="1477328"/>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Step-05:</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Vertex ‘d’ is chosen.</a:t>
            </a:r>
          </a:p>
          <a:p>
            <a:pPr algn="l" fontAlgn="base">
              <a:buFont typeface="Arial" panose="020B0604020202020204" pitchFamily="34" charset="0"/>
              <a:buChar char="•"/>
            </a:pPr>
            <a:r>
              <a:rPr lang="en-US" b="0" i="0" dirty="0">
                <a:solidFill>
                  <a:srgbClr val="303030"/>
                </a:solidFill>
                <a:effectLst/>
                <a:latin typeface="Arimo"/>
              </a:rPr>
              <a:t>This is because shortest path estimate for vertex ‘d’ is least.</a:t>
            </a:r>
          </a:p>
          <a:p>
            <a:pPr algn="l" fontAlgn="base">
              <a:buFont typeface="Arial" panose="020B0604020202020204" pitchFamily="34" charset="0"/>
              <a:buChar char="•"/>
            </a:pPr>
            <a:r>
              <a:rPr lang="en-US" b="0" i="0" dirty="0">
                <a:solidFill>
                  <a:srgbClr val="303030"/>
                </a:solidFill>
                <a:effectLst/>
                <a:latin typeface="Arimo"/>
              </a:rPr>
              <a:t>The outgoing edges of vertex ‘d’ are relaxed.</a:t>
            </a:r>
          </a:p>
        </p:txBody>
      </p:sp>
      <p:sp>
        <p:nvSpPr>
          <p:cNvPr id="23" name="TextBox 22">
            <a:extLst>
              <a:ext uri="{FF2B5EF4-FFF2-40B4-BE49-F238E27FC236}">
                <a16:creationId xmlns:a16="http://schemas.microsoft.com/office/drawing/2014/main" id="{DCA1B5AB-0046-91D8-914D-C535BE0BD581}"/>
              </a:ext>
            </a:extLst>
          </p:cNvPr>
          <p:cNvSpPr txBox="1"/>
          <p:nvPr/>
        </p:nvSpPr>
        <p:spPr>
          <a:xfrm>
            <a:off x="6218434" y="1663546"/>
            <a:ext cx="5822878" cy="366345"/>
          </a:xfrm>
          <a:prstGeom prst="rect">
            <a:avLst/>
          </a:prstGeom>
          <a:noFill/>
        </p:spPr>
        <p:txBody>
          <a:bodyPr wrap="square">
            <a:spAutoFit/>
          </a:bodyPr>
          <a:lstStyle/>
          <a:p>
            <a:pPr algn="l" fontAlgn="base"/>
            <a:r>
              <a:rPr lang="en-IN" b="1" i="0" u="sng" dirty="0">
                <a:solidFill>
                  <a:srgbClr val="303030"/>
                </a:solidFill>
                <a:effectLst/>
                <a:latin typeface="Roboto Condensed" panose="02000000000000000000" pitchFamily="2" charset="0"/>
              </a:rPr>
              <a:t>Before Edge Relaxation-</a:t>
            </a:r>
            <a:endParaRPr lang="en-IN" b="1" i="0" dirty="0">
              <a:solidFill>
                <a:srgbClr val="303030"/>
              </a:solidFill>
              <a:effectLst/>
              <a:latin typeface="Roboto Condensed" panose="02000000000000000000" pitchFamily="2" charset="0"/>
            </a:endParaRPr>
          </a:p>
        </p:txBody>
      </p:sp>
      <p:pic>
        <p:nvPicPr>
          <p:cNvPr id="25" name="Picture 24">
            <a:extLst>
              <a:ext uri="{FF2B5EF4-FFF2-40B4-BE49-F238E27FC236}">
                <a16:creationId xmlns:a16="http://schemas.microsoft.com/office/drawing/2014/main" id="{C01931D9-1E04-3E0F-FCC1-EFC6C7E82D96}"/>
              </a:ext>
            </a:extLst>
          </p:cNvPr>
          <p:cNvPicPr>
            <a:picLocks noChangeAspect="1"/>
          </p:cNvPicPr>
          <p:nvPr/>
        </p:nvPicPr>
        <p:blipFill>
          <a:blip r:embed="rId4"/>
          <a:stretch>
            <a:fillRect/>
          </a:stretch>
        </p:blipFill>
        <p:spPr>
          <a:xfrm>
            <a:off x="6096000" y="1848616"/>
            <a:ext cx="1543050" cy="1771650"/>
          </a:xfrm>
          <a:prstGeom prst="rect">
            <a:avLst/>
          </a:prstGeom>
        </p:spPr>
      </p:pic>
      <p:sp>
        <p:nvSpPr>
          <p:cNvPr id="27" name="TextBox 26">
            <a:extLst>
              <a:ext uri="{FF2B5EF4-FFF2-40B4-BE49-F238E27FC236}">
                <a16:creationId xmlns:a16="http://schemas.microsoft.com/office/drawing/2014/main" id="{BF8B7789-3C27-2DB1-8421-CD23FD76B673}"/>
              </a:ext>
            </a:extLst>
          </p:cNvPr>
          <p:cNvSpPr txBox="1"/>
          <p:nvPr/>
        </p:nvSpPr>
        <p:spPr>
          <a:xfrm>
            <a:off x="7639050" y="2211167"/>
            <a:ext cx="3385121" cy="923330"/>
          </a:xfrm>
          <a:prstGeom prst="rect">
            <a:avLst/>
          </a:prstGeom>
          <a:noFill/>
        </p:spPr>
        <p:txBody>
          <a:bodyPr wrap="square">
            <a:spAutoFit/>
          </a:bodyPr>
          <a:lstStyle/>
          <a:p>
            <a:pPr algn="l" fontAlgn="base"/>
            <a:r>
              <a:rPr lang="en-IN" b="0" i="0" dirty="0">
                <a:solidFill>
                  <a:srgbClr val="303030"/>
                </a:solidFill>
                <a:effectLst/>
                <a:latin typeface="Arimo"/>
              </a:rPr>
              <a:t>Now,</a:t>
            </a:r>
          </a:p>
          <a:p>
            <a:pPr algn="l" fontAlgn="base">
              <a:buFont typeface="Arial" panose="020B0604020202020204" pitchFamily="34" charset="0"/>
              <a:buChar char="•"/>
            </a:pPr>
            <a:r>
              <a:rPr lang="en-IN" b="0" i="0" dirty="0">
                <a:solidFill>
                  <a:srgbClr val="303030"/>
                </a:solidFill>
                <a:effectLst/>
                <a:latin typeface="Arimo"/>
              </a:rPr>
              <a:t>d[d] + 2 = 2 + 2 = 4 &lt; ∞</a:t>
            </a:r>
          </a:p>
          <a:p>
            <a:pPr algn="l" fontAlgn="base"/>
            <a:r>
              <a:rPr lang="en-IN" b="0" i="0" dirty="0">
                <a:solidFill>
                  <a:srgbClr val="303030"/>
                </a:solidFill>
                <a:effectLst/>
                <a:latin typeface="Arimo"/>
              </a:rPr>
              <a:t>∴ d[e] = 4 and </a:t>
            </a:r>
            <a:r>
              <a:rPr lang="el-GR" b="0" i="0" dirty="0">
                <a:solidFill>
                  <a:srgbClr val="303030"/>
                </a:solidFill>
                <a:effectLst/>
                <a:latin typeface="Arimo"/>
              </a:rPr>
              <a:t>Π[</a:t>
            </a:r>
            <a:r>
              <a:rPr lang="en-IN" b="0" i="0" dirty="0">
                <a:solidFill>
                  <a:srgbClr val="303030"/>
                </a:solidFill>
                <a:effectLst/>
                <a:latin typeface="Arimo"/>
              </a:rPr>
              <a:t>e] = d</a:t>
            </a:r>
          </a:p>
        </p:txBody>
      </p:sp>
      <p:sp>
        <p:nvSpPr>
          <p:cNvPr id="29" name="TextBox 28">
            <a:extLst>
              <a:ext uri="{FF2B5EF4-FFF2-40B4-BE49-F238E27FC236}">
                <a16:creationId xmlns:a16="http://schemas.microsoft.com/office/drawing/2014/main" id="{D4C9B956-1E10-1DC0-EC1B-0517FDC65A3B}"/>
              </a:ext>
            </a:extLst>
          </p:cNvPr>
          <p:cNvSpPr txBox="1"/>
          <p:nvPr/>
        </p:nvSpPr>
        <p:spPr>
          <a:xfrm>
            <a:off x="5943600" y="3803858"/>
            <a:ext cx="6097712" cy="369332"/>
          </a:xfrm>
          <a:prstGeom prst="rect">
            <a:avLst/>
          </a:prstGeom>
          <a:noFill/>
        </p:spPr>
        <p:txBody>
          <a:bodyPr wrap="square">
            <a:spAutoFit/>
          </a:bodyPr>
          <a:lstStyle/>
          <a:p>
            <a:r>
              <a:rPr lang="en-US" b="0" i="0" dirty="0">
                <a:solidFill>
                  <a:srgbClr val="303030"/>
                </a:solidFill>
                <a:effectLst/>
                <a:latin typeface="Arimo"/>
              </a:rPr>
              <a:t>After edge relaxation, our shortest path tree is-</a:t>
            </a:r>
            <a:endParaRPr lang="en-IN" dirty="0"/>
          </a:p>
        </p:txBody>
      </p:sp>
      <p:pic>
        <p:nvPicPr>
          <p:cNvPr id="31" name="Picture 30">
            <a:extLst>
              <a:ext uri="{FF2B5EF4-FFF2-40B4-BE49-F238E27FC236}">
                <a16:creationId xmlns:a16="http://schemas.microsoft.com/office/drawing/2014/main" id="{EF93072D-1944-46EC-B3D7-EA931EBF58FC}"/>
              </a:ext>
            </a:extLst>
          </p:cNvPr>
          <p:cNvPicPr>
            <a:picLocks noChangeAspect="1"/>
          </p:cNvPicPr>
          <p:nvPr/>
        </p:nvPicPr>
        <p:blipFill>
          <a:blip r:embed="rId5"/>
          <a:stretch>
            <a:fillRect/>
          </a:stretch>
        </p:blipFill>
        <p:spPr>
          <a:xfrm>
            <a:off x="5943600" y="4047746"/>
            <a:ext cx="3261617" cy="2533650"/>
          </a:xfrm>
          <a:prstGeom prst="rect">
            <a:avLst/>
          </a:prstGeom>
        </p:spPr>
      </p:pic>
      <p:sp>
        <p:nvSpPr>
          <p:cNvPr id="33" name="TextBox 32">
            <a:extLst>
              <a:ext uri="{FF2B5EF4-FFF2-40B4-BE49-F238E27FC236}">
                <a16:creationId xmlns:a16="http://schemas.microsoft.com/office/drawing/2014/main" id="{2F3541BD-3A97-988D-5AF4-5CF802079DDC}"/>
              </a:ext>
            </a:extLst>
          </p:cNvPr>
          <p:cNvSpPr txBox="1"/>
          <p:nvPr/>
        </p:nvSpPr>
        <p:spPr>
          <a:xfrm>
            <a:off x="9205217" y="4465191"/>
            <a:ext cx="2950556" cy="377359"/>
          </a:xfrm>
          <a:prstGeom prst="rect">
            <a:avLst/>
          </a:prstGeom>
          <a:noFill/>
        </p:spPr>
        <p:txBody>
          <a:bodyPr wrap="square">
            <a:spAutoFit/>
          </a:bodyPr>
          <a:lstStyle/>
          <a:p>
            <a:r>
              <a:rPr lang="en-US" b="0" i="0" dirty="0">
                <a:solidFill>
                  <a:srgbClr val="303030"/>
                </a:solidFill>
                <a:effectLst/>
                <a:latin typeface="Arimo"/>
              </a:rPr>
              <a:t>Now, the sets are updated as-</a:t>
            </a:r>
            <a:endParaRPr lang="en-IN" dirty="0"/>
          </a:p>
        </p:txBody>
      </p:sp>
      <p:sp>
        <p:nvSpPr>
          <p:cNvPr id="35" name="TextBox 34">
            <a:extLst>
              <a:ext uri="{FF2B5EF4-FFF2-40B4-BE49-F238E27FC236}">
                <a16:creationId xmlns:a16="http://schemas.microsoft.com/office/drawing/2014/main" id="{89D1563E-6448-C25F-E5F5-2E7B6384A789}"/>
              </a:ext>
            </a:extLst>
          </p:cNvPr>
          <p:cNvSpPr txBox="1"/>
          <p:nvPr/>
        </p:nvSpPr>
        <p:spPr>
          <a:xfrm>
            <a:off x="9331610" y="4991405"/>
            <a:ext cx="2627509" cy="646331"/>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303030"/>
                </a:solidFill>
                <a:effectLst/>
                <a:latin typeface="Arimo"/>
              </a:rPr>
              <a:t>Unvisited set : {b , c , e}</a:t>
            </a:r>
          </a:p>
          <a:p>
            <a:pPr algn="l" fontAlgn="base">
              <a:buFont typeface="Arial" panose="020B0604020202020204" pitchFamily="34" charset="0"/>
              <a:buChar char="•"/>
            </a:pPr>
            <a:r>
              <a:rPr lang="en-US" b="0" i="0" dirty="0">
                <a:solidFill>
                  <a:srgbClr val="303030"/>
                </a:solidFill>
                <a:effectLst/>
                <a:latin typeface="Arimo"/>
              </a:rPr>
              <a:t>Visited set : {S , a , d}</a:t>
            </a:r>
          </a:p>
        </p:txBody>
      </p:sp>
    </p:spTree>
    <p:extLst>
      <p:ext uri="{BB962C8B-B14F-4D97-AF65-F5344CB8AC3E}">
        <p14:creationId xmlns:p14="http://schemas.microsoft.com/office/powerpoint/2010/main" val="14152898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0A3D5F-0BE1-BDA1-A621-77E6B592A941}"/>
              </a:ext>
            </a:extLst>
          </p:cNvPr>
          <p:cNvSpPr txBox="1"/>
          <p:nvPr/>
        </p:nvSpPr>
        <p:spPr>
          <a:xfrm>
            <a:off x="223463" y="145317"/>
            <a:ext cx="6097712" cy="2031325"/>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Step-06:</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Vertex ‘b’ is chosen.</a:t>
            </a:r>
          </a:p>
          <a:p>
            <a:pPr algn="l" fontAlgn="base">
              <a:buFont typeface="Arial" panose="020B0604020202020204" pitchFamily="34" charset="0"/>
              <a:buChar char="•"/>
            </a:pPr>
            <a:r>
              <a:rPr lang="en-US" b="0" i="0" dirty="0">
                <a:solidFill>
                  <a:srgbClr val="303030"/>
                </a:solidFill>
                <a:effectLst/>
                <a:latin typeface="Arimo"/>
              </a:rPr>
              <a:t>This is because shortest path estimate for vertex ‘b’ is least.</a:t>
            </a:r>
          </a:p>
          <a:p>
            <a:pPr algn="l" fontAlgn="base">
              <a:buFont typeface="Arial" panose="020B0604020202020204" pitchFamily="34" charset="0"/>
              <a:buChar char="•"/>
            </a:pPr>
            <a:r>
              <a:rPr lang="en-US" b="0" i="0" dirty="0">
                <a:solidFill>
                  <a:srgbClr val="303030"/>
                </a:solidFill>
                <a:effectLst/>
                <a:latin typeface="Arimo"/>
              </a:rPr>
              <a:t>Vertex ‘c’ may also be chosen since for both the vertices, shortest path estimate is least.</a:t>
            </a:r>
          </a:p>
          <a:p>
            <a:pPr algn="l" fontAlgn="base">
              <a:buFont typeface="Arial" panose="020B0604020202020204" pitchFamily="34" charset="0"/>
              <a:buChar char="•"/>
            </a:pPr>
            <a:r>
              <a:rPr lang="en-US" b="0" i="0" dirty="0">
                <a:solidFill>
                  <a:srgbClr val="303030"/>
                </a:solidFill>
                <a:effectLst/>
                <a:latin typeface="Arimo"/>
              </a:rPr>
              <a:t>The outgoing edges of vertex ‘b’ are relaxed.</a:t>
            </a:r>
          </a:p>
        </p:txBody>
      </p:sp>
      <p:sp>
        <p:nvSpPr>
          <p:cNvPr id="7" name="TextBox 6">
            <a:extLst>
              <a:ext uri="{FF2B5EF4-FFF2-40B4-BE49-F238E27FC236}">
                <a16:creationId xmlns:a16="http://schemas.microsoft.com/office/drawing/2014/main" id="{6A5D5F72-0257-9888-B268-71FF3B87E903}"/>
              </a:ext>
            </a:extLst>
          </p:cNvPr>
          <p:cNvSpPr txBox="1"/>
          <p:nvPr/>
        </p:nvSpPr>
        <p:spPr>
          <a:xfrm>
            <a:off x="223463" y="2332845"/>
            <a:ext cx="6097712" cy="369332"/>
          </a:xfrm>
          <a:prstGeom prst="rect">
            <a:avLst/>
          </a:prstGeom>
          <a:noFill/>
        </p:spPr>
        <p:txBody>
          <a:bodyPr wrap="square">
            <a:spAutoFit/>
          </a:bodyPr>
          <a:lstStyle/>
          <a:p>
            <a:pPr algn="l" fontAlgn="base"/>
            <a:r>
              <a:rPr lang="en-IN" b="1" i="0" u="sng" dirty="0">
                <a:solidFill>
                  <a:srgbClr val="303030"/>
                </a:solidFill>
                <a:effectLst/>
                <a:latin typeface="Roboto Condensed" panose="02000000000000000000" pitchFamily="2" charset="0"/>
              </a:rPr>
              <a:t>Before Edge Relaxation-</a:t>
            </a:r>
            <a:endParaRPr lang="en-IN" b="1" i="0" dirty="0">
              <a:solidFill>
                <a:srgbClr val="303030"/>
              </a:solidFill>
              <a:effectLst/>
              <a:latin typeface="Roboto Condensed" panose="02000000000000000000" pitchFamily="2" charset="0"/>
            </a:endParaRPr>
          </a:p>
        </p:txBody>
      </p:sp>
      <p:pic>
        <p:nvPicPr>
          <p:cNvPr id="9" name="Picture 8">
            <a:extLst>
              <a:ext uri="{FF2B5EF4-FFF2-40B4-BE49-F238E27FC236}">
                <a16:creationId xmlns:a16="http://schemas.microsoft.com/office/drawing/2014/main" id="{CDE52928-A5FE-4D71-6DEC-23819397D5EA}"/>
              </a:ext>
            </a:extLst>
          </p:cNvPr>
          <p:cNvPicPr>
            <a:picLocks noChangeAspect="1"/>
          </p:cNvPicPr>
          <p:nvPr/>
        </p:nvPicPr>
        <p:blipFill>
          <a:blip r:embed="rId2"/>
          <a:stretch>
            <a:fillRect/>
          </a:stretch>
        </p:blipFill>
        <p:spPr>
          <a:xfrm>
            <a:off x="407863" y="2800350"/>
            <a:ext cx="1924050" cy="628650"/>
          </a:xfrm>
          <a:prstGeom prst="rect">
            <a:avLst/>
          </a:prstGeom>
        </p:spPr>
      </p:pic>
      <p:sp>
        <p:nvSpPr>
          <p:cNvPr id="11" name="TextBox 10">
            <a:extLst>
              <a:ext uri="{FF2B5EF4-FFF2-40B4-BE49-F238E27FC236}">
                <a16:creationId xmlns:a16="http://schemas.microsoft.com/office/drawing/2014/main" id="{8880362E-AB6B-2A06-7147-D30242D0E5A9}"/>
              </a:ext>
            </a:extLst>
          </p:cNvPr>
          <p:cNvSpPr txBox="1"/>
          <p:nvPr/>
        </p:nvSpPr>
        <p:spPr>
          <a:xfrm>
            <a:off x="2822825" y="2734404"/>
            <a:ext cx="2869058" cy="923330"/>
          </a:xfrm>
          <a:prstGeom prst="rect">
            <a:avLst/>
          </a:prstGeom>
          <a:noFill/>
        </p:spPr>
        <p:txBody>
          <a:bodyPr wrap="square">
            <a:spAutoFit/>
          </a:bodyPr>
          <a:lstStyle/>
          <a:p>
            <a:pPr algn="l" fontAlgn="base"/>
            <a:r>
              <a:rPr lang="en-US" b="0" i="0" dirty="0">
                <a:solidFill>
                  <a:srgbClr val="303030"/>
                </a:solidFill>
                <a:effectLst/>
                <a:latin typeface="Arimo"/>
              </a:rPr>
              <a:t>Now,</a:t>
            </a:r>
          </a:p>
          <a:p>
            <a:pPr algn="l" fontAlgn="base">
              <a:buFont typeface="Arial" panose="020B0604020202020204" pitchFamily="34" charset="0"/>
              <a:buChar char="•"/>
            </a:pPr>
            <a:r>
              <a:rPr lang="en-US" b="0" i="0" dirty="0">
                <a:solidFill>
                  <a:srgbClr val="303030"/>
                </a:solidFill>
                <a:effectLst/>
                <a:latin typeface="Arimo"/>
              </a:rPr>
              <a:t>d[b] + 2 = 3 + 2 = 5 &gt; 2</a:t>
            </a:r>
          </a:p>
          <a:p>
            <a:pPr algn="l" fontAlgn="base"/>
            <a:r>
              <a:rPr lang="en-US" b="0" i="0" dirty="0">
                <a:solidFill>
                  <a:srgbClr val="303030"/>
                </a:solidFill>
                <a:effectLst/>
                <a:latin typeface="Arimo"/>
              </a:rPr>
              <a:t>∴ No change</a:t>
            </a:r>
          </a:p>
        </p:txBody>
      </p:sp>
      <p:sp>
        <p:nvSpPr>
          <p:cNvPr id="13" name="TextBox 12">
            <a:extLst>
              <a:ext uri="{FF2B5EF4-FFF2-40B4-BE49-F238E27FC236}">
                <a16:creationId xmlns:a16="http://schemas.microsoft.com/office/drawing/2014/main" id="{2C13CF64-65E4-36F2-76E2-6DE1BACBB8FB}"/>
              </a:ext>
            </a:extLst>
          </p:cNvPr>
          <p:cNvSpPr txBox="1"/>
          <p:nvPr/>
        </p:nvSpPr>
        <p:spPr>
          <a:xfrm>
            <a:off x="223463" y="4110738"/>
            <a:ext cx="5765516" cy="1477328"/>
          </a:xfrm>
          <a:prstGeom prst="rect">
            <a:avLst/>
          </a:prstGeom>
          <a:noFill/>
        </p:spPr>
        <p:txBody>
          <a:bodyPr wrap="square">
            <a:spAutoFit/>
          </a:bodyPr>
          <a:lstStyle/>
          <a:p>
            <a:pPr algn="l" fontAlgn="base"/>
            <a:r>
              <a:rPr lang="en-US" b="0" i="0" dirty="0">
                <a:solidFill>
                  <a:srgbClr val="303030"/>
                </a:solidFill>
                <a:effectLst/>
                <a:latin typeface="Arimo"/>
              </a:rPr>
              <a:t>After edge relaxation, our shortest path tree remains the same as in Step-05.</a:t>
            </a:r>
          </a:p>
          <a:p>
            <a:pPr algn="l" fontAlgn="base"/>
            <a:r>
              <a:rPr lang="en-US" b="0" i="0" dirty="0">
                <a:solidFill>
                  <a:srgbClr val="303030"/>
                </a:solidFill>
                <a:effectLst/>
                <a:latin typeface="Arimo"/>
              </a:rPr>
              <a:t>Now, the sets are updated as-</a:t>
            </a:r>
          </a:p>
          <a:p>
            <a:pPr algn="l" fontAlgn="base">
              <a:buFont typeface="Arial" panose="020B0604020202020204" pitchFamily="34" charset="0"/>
              <a:buChar char="•"/>
            </a:pPr>
            <a:r>
              <a:rPr lang="en-US" b="0" i="0" dirty="0">
                <a:solidFill>
                  <a:srgbClr val="303030"/>
                </a:solidFill>
                <a:effectLst/>
                <a:latin typeface="Arimo"/>
              </a:rPr>
              <a:t>Unvisited set : {c , e}</a:t>
            </a:r>
          </a:p>
          <a:p>
            <a:pPr algn="l" fontAlgn="base">
              <a:buFont typeface="Arial" panose="020B0604020202020204" pitchFamily="34" charset="0"/>
              <a:buChar char="•"/>
            </a:pPr>
            <a:r>
              <a:rPr lang="en-US" b="0" i="0" dirty="0">
                <a:solidFill>
                  <a:srgbClr val="303030"/>
                </a:solidFill>
                <a:effectLst/>
                <a:latin typeface="Arimo"/>
              </a:rPr>
              <a:t>Visited set     : {S , a , d , b}</a:t>
            </a:r>
          </a:p>
        </p:txBody>
      </p:sp>
      <p:sp>
        <p:nvSpPr>
          <p:cNvPr id="15" name="TextBox 14">
            <a:extLst>
              <a:ext uri="{FF2B5EF4-FFF2-40B4-BE49-F238E27FC236}">
                <a16:creationId xmlns:a16="http://schemas.microsoft.com/office/drawing/2014/main" id="{AAED1A9A-5703-77C1-1416-9FBD3F08B4BC}"/>
              </a:ext>
            </a:extLst>
          </p:cNvPr>
          <p:cNvSpPr txBox="1"/>
          <p:nvPr/>
        </p:nvSpPr>
        <p:spPr>
          <a:xfrm>
            <a:off x="6203022" y="145317"/>
            <a:ext cx="5765515" cy="1477328"/>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Step-07:</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Vertex ‘c’ is chosen.</a:t>
            </a:r>
          </a:p>
          <a:p>
            <a:pPr algn="l" fontAlgn="base">
              <a:buFont typeface="Arial" panose="020B0604020202020204" pitchFamily="34" charset="0"/>
              <a:buChar char="•"/>
            </a:pPr>
            <a:r>
              <a:rPr lang="en-US" b="0" i="0" dirty="0">
                <a:solidFill>
                  <a:srgbClr val="303030"/>
                </a:solidFill>
                <a:effectLst/>
                <a:latin typeface="Arimo"/>
              </a:rPr>
              <a:t>This is because shortest path estimate for vertex ‘c’ is least.</a:t>
            </a:r>
          </a:p>
          <a:p>
            <a:pPr algn="l" fontAlgn="base">
              <a:buFont typeface="Arial" panose="020B0604020202020204" pitchFamily="34" charset="0"/>
              <a:buChar char="•"/>
            </a:pPr>
            <a:r>
              <a:rPr lang="en-US" b="0" i="0" dirty="0">
                <a:solidFill>
                  <a:srgbClr val="303030"/>
                </a:solidFill>
                <a:effectLst/>
                <a:latin typeface="Arimo"/>
              </a:rPr>
              <a:t>The outgoing edges of vertex ‘c’ are relaxed.</a:t>
            </a:r>
          </a:p>
        </p:txBody>
      </p:sp>
      <p:sp>
        <p:nvSpPr>
          <p:cNvPr id="17" name="TextBox 16">
            <a:extLst>
              <a:ext uri="{FF2B5EF4-FFF2-40B4-BE49-F238E27FC236}">
                <a16:creationId xmlns:a16="http://schemas.microsoft.com/office/drawing/2014/main" id="{A81A998B-5529-66C4-D0A4-7720F7137653}"/>
              </a:ext>
            </a:extLst>
          </p:cNvPr>
          <p:cNvSpPr txBox="1"/>
          <p:nvPr/>
        </p:nvSpPr>
        <p:spPr>
          <a:xfrm>
            <a:off x="6203022" y="1833705"/>
            <a:ext cx="6097712" cy="369332"/>
          </a:xfrm>
          <a:prstGeom prst="rect">
            <a:avLst/>
          </a:prstGeom>
          <a:noFill/>
        </p:spPr>
        <p:txBody>
          <a:bodyPr wrap="square">
            <a:spAutoFit/>
          </a:bodyPr>
          <a:lstStyle/>
          <a:p>
            <a:pPr algn="l" fontAlgn="base"/>
            <a:r>
              <a:rPr lang="en-IN" b="1" i="0" u="sng" dirty="0">
                <a:solidFill>
                  <a:srgbClr val="303030"/>
                </a:solidFill>
                <a:effectLst/>
                <a:latin typeface="Roboto Condensed" panose="02000000000000000000" pitchFamily="2" charset="0"/>
              </a:rPr>
              <a:t>Before Edge Relaxation-</a:t>
            </a:r>
            <a:endParaRPr lang="en-IN" b="1" i="0" dirty="0">
              <a:solidFill>
                <a:srgbClr val="303030"/>
              </a:solidFill>
              <a:effectLst/>
              <a:latin typeface="Roboto Condensed" panose="02000000000000000000" pitchFamily="2" charset="0"/>
            </a:endParaRPr>
          </a:p>
        </p:txBody>
      </p:sp>
      <p:pic>
        <p:nvPicPr>
          <p:cNvPr id="18" name="Picture 17">
            <a:extLst>
              <a:ext uri="{FF2B5EF4-FFF2-40B4-BE49-F238E27FC236}">
                <a16:creationId xmlns:a16="http://schemas.microsoft.com/office/drawing/2014/main" id="{64343395-D248-F494-569A-92951DDEADD1}"/>
              </a:ext>
            </a:extLst>
          </p:cNvPr>
          <p:cNvPicPr>
            <a:picLocks noChangeAspect="1"/>
          </p:cNvPicPr>
          <p:nvPr/>
        </p:nvPicPr>
        <p:blipFill>
          <a:blip r:embed="rId3"/>
          <a:stretch>
            <a:fillRect/>
          </a:stretch>
        </p:blipFill>
        <p:spPr>
          <a:xfrm>
            <a:off x="6321175" y="2112586"/>
            <a:ext cx="1352550" cy="1771650"/>
          </a:xfrm>
          <a:prstGeom prst="rect">
            <a:avLst/>
          </a:prstGeom>
        </p:spPr>
      </p:pic>
      <p:sp>
        <p:nvSpPr>
          <p:cNvPr id="20" name="TextBox 19">
            <a:extLst>
              <a:ext uri="{FF2B5EF4-FFF2-40B4-BE49-F238E27FC236}">
                <a16:creationId xmlns:a16="http://schemas.microsoft.com/office/drawing/2014/main" id="{CF3BD216-85B9-2152-367C-6CF512881852}"/>
              </a:ext>
            </a:extLst>
          </p:cNvPr>
          <p:cNvSpPr txBox="1"/>
          <p:nvPr/>
        </p:nvSpPr>
        <p:spPr>
          <a:xfrm>
            <a:off x="8188504" y="2455523"/>
            <a:ext cx="3020602" cy="923330"/>
          </a:xfrm>
          <a:prstGeom prst="rect">
            <a:avLst/>
          </a:prstGeom>
          <a:noFill/>
        </p:spPr>
        <p:txBody>
          <a:bodyPr wrap="square">
            <a:spAutoFit/>
          </a:bodyPr>
          <a:lstStyle/>
          <a:p>
            <a:pPr algn="l" fontAlgn="base"/>
            <a:r>
              <a:rPr lang="en-US" b="0" i="0" dirty="0">
                <a:solidFill>
                  <a:srgbClr val="303030"/>
                </a:solidFill>
                <a:effectLst/>
                <a:latin typeface="Arimo"/>
              </a:rPr>
              <a:t>Now,</a:t>
            </a:r>
          </a:p>
          <a:p>
            <a:pPr algn="l" fontAlgn="base">
              <a:buFont typeface="Arial" panose="020B0604020202020204" pitchFamily="34" charset="0"/>
              <a:buChar char="•"/>
            </a:pPr>
            <a:r>
              <a:rPr lang="en-US" b="0" i="0" dirty="0">
                <a:solidFill>
                  <a:srgbClr val="303030"/>
                </a:solidFill>
                <a:effectLst/>
                <a:latin typeface="Arimo"/>
              </a:rPr>
              <a:t>d[c] + 1 = 3 + 1 = 4 = 4</a:t>
            </a:r>
          </a:p>
          <a:p>
            <a:pPr algn="l" fontAlgn="base"/>
            <a:r>
              <a:rPr lang="en-US" b="0" i="0" dirty="0">
                <a:solidFill>
                  <a:srgbClr val="303030"/>
                </a:solidFill>
                <a:effectLst/>
                <a:latin typeface="Arimo"/>
              </a:rPr>
              <a:t>∴ No change</a:t>
            </a:r>
          </a:p>
        </p:txBody>
      </p:sp>
      <p:sp>
        <p:nvSpPr>
          <p:cNvPr id="22" name="TextBox 21">
            <a:extLst>
              <a:ext uri="{FF2B5EF4-FFF2-40B4-BE49-F238E27FC236}">
                <a16:creationId xmlns:a16="http://schemas.microsoft.com/office/drawing/2014/main" id="{A0CAC55D-FCA3-8262-297D-986F4576C673}"/>
              </a:ext>
            </a:extLst>
          </p:cNvPr>
          <p:cNvSpPr txBox="1"/>
          <p:nvPr/>
        </p:nvSpPr>
        <p:spPr>
          <a:xfrm>
            <a:off x="6203022" y="3978451"/>
            <a:ext cx="6143946" cy="1477328"/>
          </a:xfrm>
          <a:prstGeom prst="rect">
            <a:avLst/>
          </a:prstGeom>
          <a:noFill/>
        </p:spPr>
        <p:txBody>
          <a:bodyPr wrap="square">
            <a:spAutoFit/>
          </a:bodyPr>
          <a:lstStyle/>
          <a:p>
            <a:pPr algn="l" fontAlgn="base"/>
            <a:r>
              <a:rPr lang="en-US" b="0" i="0" dirty="0">
                <a:solidFill>
                  <a:srgbClr val="303030"/>
                </a:solidFill>
                <a:effectLst/>
                <a:latin typeface="Arimo"/>
              </a:rPr>
              <a:t>After edge relaxation, our shortest path tree remains the same as in Step-05.</a:t>
            </a:r>
          </a:p>
          <a:p>
            <a:pPr algn="l" fontAlgn="base"/>
            <a:r>
              <a:rPr lang="en-US" b="0" i="0" dirty="0">
                <a:solidFill>
                  <a:srgbClr val="303030"/>
                </a:solidFill>
                <a:effectLst/>
                <a:latin typeface="Arimo"/>
              </a:rPr>
              <a:t>Now, the sets are updated as-</a:t>
            </a:r>
          </a:p>
          <a:p>
            <a:pPr algn="l" fontAlgn="base">
              <a:buFont typeface="Arial" panose="020B0604020202020204" pitchFamily="34" charset="0"/>
              <a:buChar char="•"/>
            </a:pPr>
            <a:r>
              <a:rPr lang="en-US" b="0" i="0" dirty="0">
                <a:solidFill>
                  <a:srgbClr val="303030"/>
                </a:solidFill>
                <a:effectLst/>
                <a:latin typeface="Arimo"/>
              </a:rPr>
              <a:t>Unvisited set : {e}</a:t>
            </a:r>
          </a:p>
          <a:p>
            <a:pPr algn="l" fontAlgn="base">
              <a:buFont typeface="Arial" panose="020B0604020202020204" pitchFamily="34" charset="0"/>
              <a:buChar char="•"/>
            </a:pPr>
            <a:r>
              <a:rPr lang="en-US" b="0" i="0" dirty="0">
                <a:solidFill>
                  <a:srgbClr val="303030"/>
                </a:solidFill>
                <a:effectLst/>
                <a:latin typeface="Arimo"/>
              </a:rPr>
              <a:t>Visited set : {S , a , d , b , c}</a:t>
            </a:r>
          </a:p>
        </p:txBody>
      </p:sp>
    </p:spTree>
    <p:extLst>
      <p:ext uri="{BB962C8B-B14F-4D97-AF65-F5344CB8AC3E}">
        <p14:creationId xmlns:p14="http://schemas.microsoft.com/office/powerpoint/2010/main" val="4015620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EB16E9C-9147-349C-AC06-9BD844A173B0}"/>
              </a:ext>
            </a:extLst>
          </p:cNvPr>
          <p:cNvSpPr txBox="1"/>
          <p:nvPr/>
        </p:nvSpPr>
        <p:spPr>
          <a:xfrm>
            <a:off x="377575" y="206963"/>
            <a:ext cx="6097712" cy="2031325"/>
          </a:xfrm>
          <a:prstGeom prst="rect">
            <a:avLst/>
          </a:prstGeom>
          <a:noFill/>
        </p:spPr>
        <p:txBody>
          <a:bodyPr wrap="square">
            <a:spAutoFit/>
          </a:bodyPr>
          <a:lstStyle/>
          <a:p>
            <a:pPr algn="l" fontAlgn="base"/>
            <a:r>
              <a:rPr lang="en-US" b="1" i="0" u="sng" dirty="0">
                <a:solidFill>
                  <a:srgbClr val="303030"/>
                </a:solidFill>
                <a:effectLst/>
                <a:latin typeface="Roboto Condensed" panose="02000000000000000000" pitchFamily="2" charset="0"/>
              </a:rPr>
              <a:t>Step-08:</a:t>
            </a:r>
            <a:endParaRPr lang="en-US" b="1" i="0" dirty="0">
              <a:solidFill>
                <a:srgbClr val="303030"/>
              </a:solidFill>
              <a:effectLst/>
              <a:latin typeface="Roboto Condensed" panose="02000000000000000000" pitchFamily="2" charset="0"/>
            </a:endParaRPr>
          </a:p>
          <a:p>
            <a:pPr algn="l" fontAlgn="base"/>
            <a:r>
              <a:rPr lang="en-US" b="0" i="0" dirty="0">
                <a:solidFill>
                  <a:srgbClr val="303030"/>
                </a:solidFill>
                <a:effectLst/>
                <a:latin typeface="Arimo"/>
              </a:rPr>
              <a:t> </a:t>
            </a:r>
          </a:p>
          <a:p>
            <a:pPr algn="l" fontAlgn="base">
              <a:buFont typeface="Arial" panose="020B0604020202020204" pitchFamily="34" charset="0"/>
              <a:buChar char="•"/>
            </a:pPr>
            <a:r>
              <a:rPr lang="en-US" b="0" i="0" dirty="0">
                <a:solidFill>
                  <a:srgbClr val="303030"/>
                </a:solidFill>
                <a:effectLst/>
                <a:latin typeface="Arimo"/>
              </a:rPr>
              <a:t>Vertex ‘e’ is chosen.</a:t>
            </a:r>
          </a:p>
          <a:p>
            <a:pPr algn="l" fontAlgn="base">
              <a:buFont typeface="Arial" panose="020B0604020202020204" pitchFamily="34" charset="0"/>
              <a:buChar char="•"/>
            </a:pPr>
            <a:r>
              <a:rPr lang="en-US" b="0" i="0" dirty="0">
                <a:solidFill>
                  <a:srgbClr val="303030"/>
                </a:solidFill>
                <a:effectLst/>
                <a:latin typeface="Arimo"/>
              </a:rPr>
              <a:t>This is because shortest path estimate for vertex ‘e’ is least.</a:t>
            </a:r>
          </a:p>
          <a:p>
            <a:pPr algn="l" fontAlgn="base">
              <a:buFont typeface="Arial" panose="020B0604020202020204" pitchFamily="34" charset="0"/>
              <a:buChar char="•"/>
            </a:pPr>
            <a:r>
              <a:rPr lang="en-US" b="0" i="0" dirty="0">
                <a:solidFill>
                  <a:srgbClr val="303030"/>
                </a:solidFill>
                <a:effectLst/>
                <a:latin typeface="Arimo"/>
              </a:rPr>
              <a:t>The outgoing edges of vertex ‘e’ are relaxed.</a:t>
            </a:r>
          </a:p>
          <a:p>
            <a:pPr algn="l" fontAlgn="base">
              <a:buFont typeface="Arial" panose="020B0604020202020204" pitchFamily="34" charset="0"/>
              <a:buChar char="•"/>
            </a:pPr>
            <a:r>
              <a:rPr lang="en-US" b="0" i="0" dirty="0">
                <a:solidFill>
                  <a:srgbClr val="303030"/>
                </a:solidFill>
                <a:effectLst/>
                <a:latin typeface="Arimo"/>
              </a:rPr>
              <a:t>There are no outgoing edges for vertex ‘e’.</a:t>
            </a:r>
          </a:p>
          <a:p>
            <a:pPr algn="l" fontAlgn="base">
              <a:buFont typeface="Arial" panose="020B0604020202020204" pitchFamily="34" charset="0"/>
              <a:buChar char="•"/>
            </a:pPr>
            <a:r>
              <a:rPr lang="en-US" b="0" i="0" dirty="0">
                <a:solidFill>
                  <a:srgbClr val="303030"/>
                </a:solidFill>
                <a:effectLst/>
                <a:latin typeface="Arimo"/>
              </a:rPr>
              <a:t>So, our shortest path tree remains the same as in Step-05.</a:t>
            </a:r>
          </a:p>
        </p:txBody>
      </p:sp>
      <p:sp>
        <p:nvSpPr>
          <p:cNvPr id="7" name="TextBox 6">
            <a:extLst>
              <a:ext uri="{FF2B5EF4-FFF2-40B4-BE49-F238E27FC236}">
                <a16:creationId xmlns:a16="http://schemas.microsoft.com/office/drawing/2014/main" id="{B1988EF5-B975-5F5E-0777-12D54AB8554E}"/>
              </a:ext>
            </a:extLst>
          </p:cNvPr>
          <p:cNvSpPr txBox="1"/>
          <p:nvPr/>
        </p:nvSpPr>
        <p:spPr>
          <a:xfrm>
            <a:off x="377575" y="2612876"/>
            <a:ext cx="6097712" cy="923330"/>
          </a:xfrm>
          <a:prstGeom prst="rect">
            <a:avLst/>
          </a:prstGeom>
          <a:noFill/>
        </p:spPr>
        <p:txBody>
          <a:bodyPr wrap="square">
            <a:spAutoFit/>
          </a:bodyPr>
          <a:lstStyle/>
          <a:p>
            <a:pPr algn="l" fontAlgn="base"/>
            <a:r>
              <a:rPr lang="en-US" b="0" i="0" dirty="0">
                <a:solidFill>
                  <a:srgbClr val="303030"/>
                </a:solidFill>
                <a:effectLst/>
                <a:latin typeface="Arimo"/>
              </a:rPr>
              <a:t>Now, the sets are updated as-</a:t>
            </a:r>
          </a:p>
          <a:p>
            <a:pPr algn="l" fontAlgn="base">
              <a:buFont typeface="Arial" panose="020B0604020202020204" pitchFamily="34" charset="0"/>
              <a:buChar char="•"/>
            </a:pPr>
            <a:r>
              <a:rPr lang="en-US" b="0" i="0" dirty="0">
                <a:solidFill>
                  <a:srgbClr val="303030"/>
                </a:solidFill>
                <a:effectLst/>
                <a:latin typeface="Arimo"/>
              </a:rPr>
              <a:t>Unvisited set : { }</a:t>
            </a:r>
          </a:p>
          <a:p>
            <a:pPr algn="l" fontAlgn="base">
              <a:buFont typeface="Arial" panose="020B0604020202020204" pitchFamily="34" charset="0"/>
              <a:buChar char="•"/>
            </a:pPr>
            <a:r>
              <a:rPr lang="en-US" b="0" i="0" dirty="0">
                <a:solidFill>
                  <a:srgbClr val="303030"/>
                </a:solidFill>
                <a:effectLst/>
                <a:latin typeface="Arimo"/>
              </a:rPr>
              <a:t>Visited set : {S , a , d , b , c , e}</a:t>
            </a:r>
          </a:p>
        </p:txBody>
      </p:sp>
      <p:sp>
        <p:nvSpPr>
          <p:cNvPr id="9" name="TextBox 8">
            <a:extLst>
              <a:ext uri="{FF2B5EF4-FFF2-40B4-BE49-F238E27FC236}">
                <a16:creationId xmlns:a16="http://schemas.microsoft.com/office/drawing/2014/main" id="{B42B0A3A-58E4-1B24-CDB0-7F0BA23D6601}"/>
              </a:ext>
            </a:extLst>
          </p:cNvPr>
          <p:cNvSpPr txBox="1"/>
          <p:nvPr/>
        </p:nvSpPr>
        <p:spPr>
          <a:xfrm>
            <a:off x="377575" y="3453594"/>
            <a:ext cx="6097712" cy="1477328"/>
          </a:xfrm>
          <a:prstGeom prst="rect">
            <a:avLst/>
          </a:prstGeom>
          <a:noFill/>
        </p:spPr>
        <p:txBody>
          <a:bodyPr wrap="square">
            <a:spAutoFit/>
          </a:bodyPr>
          <a:lstStyle/>
          <a:p>
            <a:pPr algn="l" fontAlgn="base"/>
            <a:r>
              <a:rPr lang="en-US" b="0" i="0" dirty="0">
                <a:solidFill>
                  <a:srgbClr val="303030"/>
                </a:solidFill>
                <a:effectLst/>
                <a:latin typeface="Arimo"/>
              </a:rPr>
              <a:t>Now,</a:t>
            </a:r>
          </a:p>
          <a:p>
            <a:pPr algn="l" fontAlgn="base">
              <a:buFont typeface="Arial" panose="020B0604020202020204" pitchFamily="34" charset="0"/>
              <a:buChar char="•"/>
            </a:pPr>
            <a:r>
              <a:rPr lang="en-US" b="0" i="0" dirty="0">
                <a:solidFill>
                  <a:srgbClr val="303030"/>
                </a:solidFill>
                <a:effectLst/>
                <a:latin typeface="Arimo"/>
              </a:rPr>
              <a:t>All vertices of the graph are processed.</a:t>
            </a:r>
          </a:p>
          <a:p>
            <a:pPr algn="l" fontAlgn="base">
              <a:buFont typeface="Arial" panose="020B0604020202020204" pitchFamily="34" charset="0"/>
              <a:buChar char="•"/>
            </a:pPr>
            <a:r>
              <a:rPr lang="en-US" b="0" i="0" dirty="0">
                <a:solidFill>
                  <a:srgbClr val="303030"/>
                </a:solidFill>
                <a:effectLst/>
                <a:latin typeface="Arimo"/>
              </a:rPr>
              <a:t>Our final shortest path tree is as shown below.</a:t>
            </a:r>
          </a:p>
          <a:p>
            <a:pPr algn="l" fontAlgn="base">
              <a:buFont typeface="Arial" panose="020B0604020202020204" pitchFamily="34" charset="0"/>
              <a:buChar char="•"/>
            </a:pPr>
            <a:r>
              <a:rPr lang="en-US" b="0" i="0" dirty="0">
                <a:solidFill>
                  <a:srgbClr val="303030"/>
                </a:solidFill>
                <a:effectLst/>
                <a:latin typeface="Arimo"/>
              </a:rPr>
              <a:t>It represents the shortest path from source vertex ‘S’ to all other remaining vertices.</a:t>
            </a:r>
          </a:p>
        </p:txBody>
      </p:sp>
      <p:pic>
        <p:nvPicPr>
          <p:cNvPr id="10" name="Picture 9">
            <a:extLst>
              <a:ext uri="{FF2B5EF4-FFF2-40B4-BE49-F238E27FC236}">
                <a16:creationId xmlns:a16="http://schemas.microsoft.com/office/drawing/2014/main" id="{83FD5343-1F9E-EDAF-DF4C-AD5F26B26059}"/>
              </a:ext>
            </a:extLst>
          </p:cNvPr>
          <p:cNvPicPr>
            <a:picLocks noChangeAspect="1"/>
          </p:cNvPicPr>
          <p:nvPr/>
        </p:nvPicPr>
        <p:blipFill>
          <a:blip r:embed="rId2"/>
          <a:stretch>
            <a:fillRect/>
          </a:stretch>
        </p:blipFill>
        <p:spPr>
          <a:xfrm>
            <a:off x="6915364" y="2238288"/>
            <a:ext cx="4114800" cy="3076575"/>
          </a:xfrm>
          <a:prstGeom prst="rect">
            <a:avLst/>
          </a:prstGeom>
        </p:spPr>
      </p:pic>
      <p:sp>
        <p:nvSpPr>
          <p:cNvPr id="12" name="TextBox 11">
            <a:extLst>
              <a:ext uri="{FF2B5EF4-FFF2-40B4-BE49-F238E27FC236}">
                <a16:creationId xmlns:a16="http://schemas.microsoft.com/office/drawing/2014/main" id="{E29C578D-91DF-346F-67AF-75E85B5ACDBF}"/>
              </a:ext>
            </a:extLst>
          </p:cNvPr>
          <p:cNvSpPr txBox="1"/>
          <p:nvPr/>
        </p:nvSpPr>
        <p:spPr>
          <a:xfrm>
            <a:off x="6675634" y="5538730"/>
            <a:ext cx="5304034" cy="646331"/>
          </a:xfrm>
          <a:prstGeom prst="rect">
            <a:avLst/>
          </a:prstGeom>
          <a:noFill/>
        </p:spPr>
        <p:txBody>
          <a:bodyPr wrap="square">
            <a:spAutoFit/>
          </a:bodyPr>
          <a:lstStyle/>
          <a:p>
            <a:pPr algn="l" fontAlgn="base"/>
            <a:r>
              <a:rPr lang="en-US" b="0" i="0" dirty="0">
                <a:solidFill>
                  <a:srgbClr val="303030"/>
                </a:solidFill>
                <a:effectLst/>
                <a:latin typeface="Arimo"/>
              </a:rPr>
              <a:t>The order in which all the vertices are processed is :</a:t>
            </a:r>
          </a:p>
          <a:p>
            <a:pPr algn="ctr" fontAlgn="base"/>
            <a:r>
              <a:rPr lang="en-US" b="1" i="0" dirty="0">
                <a:solidFill>
                  <a:srgbClr val="303030"/>
                </a:solidFill>
                <a:effectLst/>
                <a:latin typeface="Arimo"/>
              </a:rPr>
              <a:t>S , a , d , b , c , e</a:t>
            </a:r>
            <a:r>
              <a:rPr lang="en-US" b="0" i="0" dirty="0">
                <a:solidFill>
                  <a:srgbClr val="303030"/>
                </a:solidFill>
                <a:effectLst/>
                <a:latin typeface="Arimo"/>
              </a:rPr>
              <a:t>.</a:t>
            </a:r>
          </a:p>
        </p:txBody>
      </p:sp>
    </p:spTree>
    <p:extLst>
      <p:ext uri="{BB962C8B-B14F-4D97-AF65-F5344CB8AC3E}">
        <p14:creationId xmlns:p14="http://schemas.microsoft.com/office/powerpoint/2010/main" val="22781280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Communication Primitives</a:t>
            </a:r>
          </a:p>
        </p:txBody>
      </p:sp>
      <p:sp>
        <p:nvSpPr>
          <p:cNvPr id="3" name="Content Placeholder 2"/>
          <p:cNvSpPr>
            <a:spLocks noGrp="1"/>
          </p:cNvSpPr>
          <p:nvPr>
            <p:ph idx="1"/>
          </p:nvPr>
        </p:nvSpPr>
        <p:spPr/>
        <p:txBody>
          <a:bodyPr/>
          <a:lstStyle/>
          <a:p>
            <a:pPr algn="just"/>
            <a:r>
              <a:rPr lang="en-US" dirty="0"/>
              <a:t>Data is transported over a network by three simple methods i.e. Unicast, Broadcast, and Multicast. </a:t>
            </a:r>
          </a:p>
          <a:p>
            <a:pPr algn="just"/>
            <a:r>
              <a:rPr lang="en-US" dirty="0">
                <a:solidFill>
                  <a:srgbClr val="FF0000"/>
                </a:solidFill>
              </a:rPr>
              <a:t>Unicast</a:t>
            </a:r>
            <a:r>
              <a:rPr lang="en-US" dirty="0"/>
              <a:t>: From one source to one destination i.e. One-to-One. Example: Telephone call </a:t>
            </a:r>
          </a:p>
          <a:p>
            <a:pPr algn="just"/>
            <a:r>
              <a:rPr lang="en-US" dirty="0">
                <a:solidFill>
                  <a:srgbClr val="FF0000"/>
                </a:solidFill>
              </a:rPr>
              <a:t>Broadcast</a:t>
            </a:r>
            <a:r>
              <a:rPr lang="en-US" dirty="0"/>
              <a:t>: From one source to all possible destinations i.e. One-to-All Example: Cable Television </a:t>
            </a:r>
          </a:p>
          <a:p>
            <a:pPr algn="just"/>
            <a:r>
              <a:rPr lang="en-US" dirty="0">
                <a:solidFill>
                  <a:srgbClr val="FF0000"/>
                </a:solidFill>
              </a:rPr>
              <a:t>Multicast</a:t>
            </a:r>
            <a:r>
              <a:rPr lang="en-US" dirty="0"/>
              <a:t>: From one source to multiple destinations stating an interest in receiving the traffic i.e. One-to-Many. Example: Email</a:t>
            </a:r>
            <a:endParaRPr lang="en-IN" dirty="0"/>
          </a:p>
        </p:txBody>
      </p:sp>
    </p:spTree>
    <p:extLst>
      <p:ext uri="{BB962C8B-B14F-4D97-AF65-F5344CB8AC3E}">
        <p14:creationId xmlns:p14="http://schemas.microsoft.com/office/powerpoint/2010/main" val="10309910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0B756-A7DF-5CB8-2004-26F0A87CCC14}"/>
              </a:ext>
            </a:extLst>
          </p:cNvPr>
          <p:cNvSpPr>
            <a:spLocks noGrp="1"/>
          </p:cNvSpPr>
          <p:nvPr>
            <p:ph type="title"/>
          </p:nvPr>
        </p:nvSpPr>
        <p:spPr/>
        <p:txBody>
          <a:bodyPr/>
          <a:lstStyle/>
          <a:p>
            <a:r>
              <a:rPr lang="en-US" dirty="0"/>
              <a:t>Distance Vector Routing</a:t>
            </a:r>
            <a:endParaRPr lang="en-IN" dirty="0"/>
          </a:p>
        </p:txBody>
      </p:sp>
      <p:sp>
        <p:nvSpPr>
          <p:cNvPr id="3" name="Content Placeholder 2">
            <a:extLst>
              <a:ext uri="{FF2B5EF4-FFF2-40B4-BE49-F238E27FC236}">
                <a16:creationId xmlns:a16="http://schemas.microsoft.com/office/drawing/2014/main" id="{4F4BFD9A-4FC1-6ED5-EEEC-241EF7930341}"/>
              </a:ext>
            </a:extLst>
          </p:cNvPr>
          <p:cNvSpPr>
            <a:spLocks noGrp="1"/>
          </p:cNvSpPr>
          <p:nvPr>
            <p:ph idx="1"/>
          </p:nvPr>
        </p:nvSpPr>
        <p:spPr>
          <a:xfrm>
            <a:off x="838200" y="1397285"/>
            <a:ext cx="10515600" cy="5095590"/>
          </a:xfrm>
        </p:spPr>
        <p:txBody>
          <a:bodyPr>
            <a:normAutofit fontScale="62500" lnSpcReduction="20000"/>
          </a:bodyPr>
          <a:lstStyle/>
          <a:p>
            <a:pPr algn="just"/>
            <a:r>
              <a:rPr lang="en-US" dirty="0">
                <a:latin typeface="Times New Roman" panose="02020603050405020304" pitchFamily="18" charset="0"/>
                <a:cs typeface="Times New Roman" panose="02020603050405020304" pitchFamily="18" charset="0"/>
              </a:rPr>
              <a:t>Distance vector routing is a routing algorithm used in computer networks to determine the best path for routing data packets between nodes. </a:t>
            </a:r>
          </a:p>
          <a:p>
            <a:pPr algn="just"/>
            <a:r>
              <a:rPr lang="en-US" dirty="0">
                <a:latin typeface="Times New Roman" panose="02020603050405020304" pitchFamily="18" charset="0"/>
                <a:cs typeface="Times New Roman" panose="02020603050405020304" pitchFamily="18" charset="0"/>
              </a:rPr>
              <a:t>It works by each node maintaining a table that lists the cost of sending a packet to all other nodes in the network and then using this information to determine the best path for each packet.</a:t>
            </a:r>
          </a:p>
          <a:p>
            <a:pPr algn="just"/>
            <a:r>
              <a:rPr lang="en-US" dirty="0">
                <a:latin typeface="Times New Roman" panose="02020603050405020304" pitchFamily="18" charset="0"/>
                <a:cs typeface="Times New Roman" panose="02020603050405020304" pitchFamily="18" charset="0"/>
              </a:rPr>
              <a:t>The basic idea behind distance vector routing is that each node sends its routing table to its neighbors at regular intervals, and each node updates its own routing table based on the information it receives from its neighbors. This process continues until all nodes have a consistent view of the network topology and the best path for each destination.</a:t>
            </a:r>
          </a:p>
          <a:p>
            <a:pPr algn="just"/>
            <a:r>
              <a:rPr lang="en-US" dirty="0">
                <a:latin typeface="Times New Roman" panose="02020603050405020304" pitchFamily="18" charset="0"/>
                <a:cs typeface="Times New Roman" panose="02020603050405020304" pitchFamily="18" charset="0"/>
              </a:rPr>
              <a:t>The cost of sending a packet from one node to another can be measured in terms of various metrics, such as the number of hops, the available bandwidth, or the delay. </a:t>
            </a:r>
          </a:p>
          <a:p>
            <a:pPr algn="just"/>
            <a:r>
              <a:rPr lang="en-US" dirty="0">
                <a:latin typeface="Times New Roman" panose="02020603050405020304" pitchFamily="18" charset="0"/>
                <a:cs typeface="Times New Roman" panose="02020603050405020304" pitchFamily="18" charset="0"/>
              </a:rPr>
              <a:t>The most commonly used metric is the number of hops, which represents the number of intermediate nodes that the packet must traverse to reach its destination.</a:t>
            </a:r>
          </a:p>
          <a:p>
            <a:pPr algn="just"/>
            <a:r>
              <a:rPr lang="en-US" dirty="0">
                <a:latin typeface="Times New Roman" panose="02020603050405020304" pitchFamily="18" charset="0"/>
                <a:cs typeface="Times New Roman" panose="02020603050405020304" pitchFamily="18" charset="0"/>
              </a:rPr>
              <a:t>One of the main </a:t>
            </a:r>
            <a:r>
              <a:rPr lang="en-US" dirty="0">
                <a:solidFill>
                  <a:srgbClr val="FF0000"/>
                </a:solidFill>
                <a:latin typeface="Times New Roman" panose="02020603050405020304" pitchFamily="18" charset="0"/>
                <a:cs typeface="Times New Roman" panose="02020603050405020304" pitchFamily="18" charset="0"/>
              </a:rPr>
              <a:t>advantages</a:t>
            </a:r>
            <a:r>
              <a:rPr lang="en-US" dirty="0">
                <a:latin typeface="Times New Roman" panose="02020603050405020304" pitchFamily="18" charset="0"/>
                <a:cs typeface="Times New Roman" panose="02020603050405020304" pitchFamily="18" charset="0"/>
              </a:rPr>
              <a:t> of distance vector routing is its simplicity and low overhead. However, it can also suffer from several </a:t>
            </a:r>
            <a:r>
              <a:rPr lang="en-US" dirty="0">
                <a:solidFill>
                  <a:srgbClr val="FF0000"/>
                </a:solidFill>
                <a:latin typeface="Times New Roman" panose="02020603050405020304" pitchFamily="18" charset="0"/>
                <a:cs typeface="Times New Roman" panose="02020603050405020304" pitchFamily="18" charset="0"/>
              </a:rPr>
              <a:t>drawbacks</a:t>
            </a:r>
            <a:r>
              <a:rPr lang="en-US" dirty="0">
                <a:latin typeface="Times New Roman" panose="02020603050405020304" pitchFamily="18" charset="0"/>
                <a:cs typeface="Times New Roman" panose="02020603050405020304" pitchFamily="18" charset="0"/>
              </a:rPr>
              <a:t>, such as slow convergence, routing loops, and count-to-infinity problems, which can lead to suboptimal routing and network congestion. </a:t>
            </a:r>
          </a:p>
          <a:p>
            <a:pPr algn="just"/>
            <a:r>
              <a:rPr lang="en-US" dirty="0">
                <a:latin typeface="Times New Roman" panose="02020603050405020304" pitchFamily="18" charset="0"/>
                <a:cs typeface="Times New Roman" panose="02020603050405020304" pitchFamily="18" charset="0"/>
              </a:rPr>
              <a:t>A broken link between the routers should be updated to every other router in the network immediately. The distance vector routing takes a considerable time for the updating. This problem is also known as </a:t>
            </a:r>
            <a:r>
              <a:rPr lang="en-US" b="1" dirty="0">
                <a:latin typeface="Times New Roman" panose="02020603050405020304" pitchFamily="18" charset="0"/>
                <a:cs typeface="Times New Roman" panose="02020603050405020304" pitchFamily="18" charset="0"/>
              </a:rPr>
              <a:t>count-to-infinity.</a:t>
            </a:r>
          </a:p>
          <a:p>
            <a:pPr algn="just"/>
            <a:r>
              <a:rPr lang="en-US" dirty="0">
                <a:latin typeface="Times New Roman" panose="02020603050405020304" pitchFamily="18" charset="0"/>
                <a:cs typeface="Times New Roman" panose="02020603050405020304" pitchFamily="18" charset="0"/>
              </a:rPr>
              <a:t>To address these issues, more advanced routing protocols, such as Link State Routing (LSR) and Border Gateway Protocol (BGP), have been developed.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54840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6D213-FAD2-B6E3-F6C4-D4A36A803C0F}"/>
              </a:ext>
            </a:extLst>
          </p:cNvPr>
          <p:cNvSpPr>
            <a:spLocks noGrp="1"/>
          </p:cNvSpPr>
          <p:nvPr>
            <p:ph type="title"/>
          </p:nvPr>
        </p:nvSpPr>
        <p:spPr/>
        <p:txBody>
          <a:bodyPr/>
          <a:lstStyle/>
          <a:p>
            <a:r>
              <a:rPr lang="en-US" dirty="0"/>
              <a:t>Distance Vector Routing</a:t>
            </a:r>
            <a:endParaRPr lang="en-IN" dirty="0"/>
          </a:p>
        </p:txBody>
      </p:sp>
      <p:pic>
        <p:nvPicPr>
          <p:cNvPr id="7" name="Picture 6">
            <a:extLst>
              <a:ext uri="{FF2B5EF4-FFF2-40B4-BE49-F238E27FC236}">
                <a16:creationId xmlns:a16="http://schemas.microsoft.com/office/drawing/2014/main" id="{B14BBF7E-E839-5888-C05A-529428365D38}"/>
              </a:ext>
            </a:extLst>
          </p:cNvPr>
          <p:cNvPicPr>
            <a:picLocks noChangeAspect="1"/>
          </p:cNvPicPr>
          <p:nvPr/>
        </p:nvPicPr>
        <p:blipFill>
          <a:blip r:embed="rId2"/>
          <a:stretch>
            <a:fillRect/>
          </a:stretch>
        </p:blipFill>
        <p:spPr>
          <a:xfrm>
            <a:off x="925195" y="1444626"/>
            <a:ext cx="9600565" cy="5048249"/>
          </a:xfrm>
          <a:prstGeom prst="rect">
            <a:avLst/>
          </a:prstGeom>
        </p:spPr>
      </p:pic>
    </p:spTree>
    <p:extLst>
      <p:ext uri="{BB962C8B-B14F-4D97-AF65-F5344CB8AC3E}">
        <p14:creationId xmlns:p14="http://schemas.microsoft.com/office/powerpoint/2010/main" val="31786681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77133-1B3E-A509-0683-0362F9ECD65C}"/>
              </a:ext>
            </a:extLst>
          </p:cNvPr>
          <p:cNvSpPr>
            <a:spLocks noGrp="1"/>
          </p:cNvSpPr>
          <p:nvPr>
            <p:ph type="title"/>
          </p:nvPr>
        </p:nvSpPr>
        <p:spPr/>
        <p:txBody>
          <a:bodyPr/>
          <a:lstStyle/>
          <a:p>
            <a:r>
              <a:rPr lang="en-US" dirty="0"/>
              <a:t>Link State Routing</a:t>
            </a:r>
            <a:endParaRPr lang="en-IN" dirty="0"/>
          </a:p>
        </p:txBody>
      </p:sp>
      <p:sp>
        <p:nvSpPr>
          <p:cNvPr id="3" name="Content Placeholder 2">
            <a:extLst>
              <a:ext uri="{FF2B5EF4-FFF2-40B4-BE49-F238E27FC236}">
                <a16:creationId xmlns:a16="http://schemas.microsoft.com/office/drawing/2014/main" id="{A066DA87-84B1-CC0B-5721-9EAA2BAD733D}"/>
              </a:ext>
            </a:extLst>
          </p:cNvPr>
          <p:cNvSpPr>
            <a:spLocks noGrp="1"/>
          </p:cNvSpPr>
          <p:nvPr>
            <p:ph idx="1"/>
          </p:nvPr>
        </p:nvSpPr>
        <p:spPr>
          <a:xfrm>
            <a:off x="838200" y="1387011"/>
            <a:ext cx="10515600" cy="5239820"/>
          </a:xfrm>
        </p:spPr>
        <p:txBody>
          <a:bodyPr>
            <a:normAutofit fontScale="62500" lnSpcReduction="20000"/>
          </a:bodyPr>
          <a:lstStyle/>
          <a:p>
            <a:pPr algn="just"/>
            <a:r>
              <a:rPr lang="en-US" b="0" i="0" dirty="0">
                <a:solidFill>
                  <a:srgbClr val="24292F"/>
                </a:solidFill>
                <a:effectLst/>
                <a:latin typeface="Times New Roman" panose="02020603050405020304" pitchFamily="18" charset="0"/>
                <a:cs typeface="Times New Roman" panose="02020603050405020304" pitchFamily="18" charset="0"/>
              </a:rPr>
              <a:t>Link-state routing protocol is a type of routing protocol used in computer networks to determine the shortest path for data transmission between two nodes. </a:t>
            </a:r>
          </a:p>
          <a:p>
            <a:pPr algn="just"/>
            <a:r>
              <a:rPr lang="en-US" b="0" i="0" dirty="0">
                <a:solidFill>
                  <a:srgbClr val="24292F"/>
                </a:solidFill>
                <a:effectLst/>
                <a:latin typeface="Times New Roman" panose="02020603050405020304" pitchFamily="18" charset="0"/>
                <a:cs typeface="Times New Roman" panose="02020603050405020304" pitchFamily="18" charset="0"/>
              </a:rPr>
              <a:t>In this protocol, every node in the network maintains a complete map of the network topology, including all the links and their status. </a:t>
            </a:r>
          </a:p>
          <a:p>
            <a:pPr algn="just"/>
            <a:r>
              <a:rPr lang="en-US" b="0" i="0" dirty="0">
                <a:solidFill>
                  <a:srgbClr val="24292F"/>
                </a:solidFill>
                <a:effectLst/>
                <a:latin typeface="Times New Roman" panose="02020603050405020304" pitchFamily="18" charset="0"/>
                <a:cs typeface="Times New Roman" panose="02020603050405020304" pitchFamily="18" charset="0"/>
              </a:rPr>
              <a:t>The nodes then use this information to calculate the shortest path to any other node in the network.</a:t>
            </a:r>
          </a:p>
          <a:p>
            <a:pPr algn="l"/>
            <a:r>
              <a:rPr lang="en-US" b="0" i="0" dirty="0">
                <a:solidFill>
                  <a:srgbClr val="24292F"/>
                </a:solidFill>
                <a:effectLst/>
                <a:latin typeface="Times New Roman" panose="02020603050405020304" pitchFamily="18" charset="0"/>
                <a:cs typeface="Times New Roman" panose="02020603050405020304" pitchFamily="18" charset="0"/>
              </a:rPr>
              <a:t>Link-state routing protocols have the following characteristics:</a:t>
            </a:r>
          </a:p>
          <a:p>
            <a:pPr algn="l">
              <a:buFont typeface="+mj-lt"/>
              <a:buAutoNum type="arabicPeriod"/>
            </a:pPr>
            <a:r>
              <a:rPr lang="en-US" b="0" i="0" dirty="0">
                <a:solidFill>
                  <a:srgbClr val="24292F"/>
                </a:solidFill>
                <a:effectLst/>
                <a:latin typeface="Times New Roman" panose="02020603050405020304" pitchFamily="18" charset="0"/>
                <a:cs typeface="Times New Roman" panose="02020603050405020304" pitchFamily="18" charset="0"/>
              </a:rPr>
              <a:t>Each node maintains a complete map of the network, which is updated periodically or when a change in the network topology occurs.</a:t>
            </a:r>
          </a:p>
          <a:p>
            <a:pPr algn="l">
              <a:buFont typeface="+mj-lt"/>
              <a:buAutoNum type="arabicPeriod"/>
            </a:pPr>
            <a:r>
              <a:rPr lang="en-US" b="0" i="0" dirty="0">
                <a:solidFill>
                  <a:srgbClr val="24292F"/>
                </a:solidFill>
                <a:effectLst/>
                <a:latin typeface="Times New Roman" panose="02020603050405020304" pitchFamily="18" charset="0"/>
                <a:cs typeface="Times New Roman" panose="02020603050405020304" pitchFamily="18" charset="0"/>
              </a:rPr>
              <a:t>The shortest path is calculated using Dijkstra's algorithm or a similar algorithm, which takes into account the link cost and the status of each link.</a:t>
            </a:r>
          </a:p>
          <a:p>
            <a:pPr algn="l">
              <a:buFont typeface="+mj-lt"/>
              <a:buAutoNum type="arabicPeriod"/>
            </a:pPr>
            <a:r>
              <a:rPr lang="en-US" b="0" i="0" dirty="0">
                <a:solidFill>
                  <a:srgbClr val="24292F"/>
                </a:solidFill>
                <a:effectLst/>
                <a:latin typeface="Times New Roman" panose="02020603050405020304" pitchFamily="18" charset="0"/>
                <a:cs typeface="Times New Roman" panose="02020603050405020304" pitchFamily="18" charset="0"/>
              </a:rPr>
              <a:t>Each node communicates with its neighboring nodes to exchange information about the network topology and to update its own map.</a:t>
            </a:r>
          </a:p>
          <a:p>
            <a:pPr algn="l">
              <a:buFont typeface="+mj-lt"/>
              <a:buAutoNum type="arabicPeriod"/>
            </a:pPr>
            <a:r>
              <a:rPr lang="en-US" b="0" i="0" dirty="0">
                <a:solidFill>
                  <a:srgbClr val="24292F"/>
                </a:solidFill>
                <a:effectLst/>
                <a:latin typeface="Times New Roman" panose="02020603050405020304" pitchFamily="18" charset="0"/>
                <a:cs typeface="Times New Roman" panose="02020603050405020304" pitchFamily="18" charset="0"/>
              </a:rPr>
              <a:t>When a change in the network topology occurs, the affected nodes send out update messages to inform the rest of the network.</a:t>
            </a:r>
          </a:p>
          <a:p>
            <a:pPr algn="l">
              <a:buFont typeface="+mj-lt"/>
              <a:buAutoNum type="arabicPeriod"/>
            </a:pPr>
            <a:r>
              <a:rPr lang="en-US" b="0" i="0" dirty="0">
                <a:solidFill>
                  <a:srgbClr val="24292F"/>
                </a:solidFill>
                <a:effectLst/>
                <a:latin typeface="Times New Roman" panose="02020603050405020304" pitchFamily="18" charset="0"/>
                <a:cs typeface="Times New Roman" panose="02020603050405020304" pitchFamily="18" charset="0"/>
              </a:rPr>
              <a:t>Link-state routing protocols are more efficient than distance-vector protocols in large networks because they converge faster and have less routing overhead.</a:t>
            </a:r>
          </a:p>
          <a:p>
            <a:pPr algn="l"/>
            <a:r>
              <a:rPr lang="en-US" b="0" i="0" dirty="0">
                <a:solidFill>
                  <a:srgbClr val="24292F"/>
                </a:solidFill>
                <a:effectLst/>
                <a:latin typeface="Times New Roman" panose="02020603050405020304" pitchFamily="18" charset="0"/>
                <a:cs typeface="Times New Roman" panose="02020603050405020304" pitchFamily="18" charset="0"/>
              </a:rPr>
              <a:t>Examples of link-state routing protocols include OSPF (Open Shortest Path First) and IS-IS (Intermediate System-to-Intermediate System). These protocols are commonly used in enterprise networks and the internet backbone.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4672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675B6-C1D0-7152-2DF9-C2B5BAC598A0}"/>
              </a:ext>
            </a:extLst>
          </p:cNvPr>
          <p:cNvSpPr>
            <a:spLocks noGrp="1"/>
          </p:cNvSpPr>
          <p:nvPr>
            <p:ph type="title"/>
          </p:nvPr>
        </p:nvSpPr>
        <p:spPr/>
        <p:txBody>
          <a:bodyPr/>
          <a:lstStyle/>
          <a:p>
            <a:r>
              <a:rPr lang="en-US" dirty="0"/>
              <a:t>Phases in Link State Routing</a:t>
            </a:r>
            <a:endParaRPr lang="en-IN" dirty="0"/>
          </a:p>
        </p:txBody>
      </p:sp>
      <p:sp>
        <p:nvSpPr>
          <p:cNvPr id="3" name="Content Placeholder 2">
            <a:extLst>
              <a:ext uri="{FF2B5EF4-FFF2-40B4-BE49-F238E27FC236}">
                <a16:creationId xmlns:a16="http://schemas.microsoft.com/office/drawing/2014/main" id="{282861B4-146A-5E2E-7487-64288DB6D247}"/>
              </a:ext>
            </a:extLst>
          </p:cNvPr>
          <p:cNvSpPr>
            <a:spLocks noGrp="1"/>
          </p:cNvSpPr>
          <p:nvPr>
            <p:ph idx="1"/>
          </p:nvPr>
        </p:nvSpPr>
        <p:spPr/>
        <p:txBody>
          <a:bodyPr>
            <a:normAutofit fontScale="77500" lnSpcReduction="20000"/>
          </a:bodyPr>
          <a:lstStyle/>
          <a:p>
            <a:pPr algn="just"/>
            <a:r>
              <a:rPr lang="en-US" b="0" i="0" dirty="0">
                <a:solidFill>
                  <a:srgbClr val="282828"/>
                </a:solidFill>
                <a:effectLst/>
                <a:latin typeface="Times New Roman" panose="02020603050405020304" pitchFamily="18" charset="0"/>
                <a:cs typeface="Times New Roman" panose="02020603050405020304" pitchFamily="18" charset="0"/>
              </a:rPr>
              <a:t>The LSR process can be divided into several phases:</a:t>
            </a:r>
          </a:p>
          <a:p>
            <a:pPr algn="just">
              <a:buFont typeface="+mj-lt"/>
              <a:buAutoNum type="arabicPeriod"/>
            </a:pPr>
            <a:r>
              <a:rPr lang="en-US" b="1" dirty="0">
                <a:solidFill>
                  <a:srgbClr val="282828"/>
                </a:solidFill>
                <a:latin typeface="Times New Roman" panose="02020603050405020304" pitchFamily="18" charset="0"/>
                <a:cs typeface="Times New Roman" panose="02020603050405020304" pitchFamily="18" charset="0"/>
              </a:rPr>
              <a:t>I</a:t>
            </a:r>
            <a:r>
              <a:rPr lang="en-US" b="1" i="0" dirty="0">
                <a:solidFill>
                  <a:srgbClr val="282828"/>
                </a:solidFill>
                <a:effectLst/>
                <a:latin typeface="Times New Roman" panose="02020603050405020304" pitchFamily="18" charset="0"/>
                <a:cs typeface="Times New Roman" panose="02020603050405020304" pitchFamily="18" charset="0"/>
              </a:rPr>
              <a:t>nitialization phase:</a:t>
            </a:r>
            <a:r>
              <a:rPr lang="en-US" b="0" i="0" dirty="0">
                <a:solidFill>
                  <a:srgbClr val="282828"/>
                </a:solidFill>
                <a:effectLst/>
                <a:latin typeface="Times New Roman" panose="02020603050405020304" pitchFamily="18" charset="0"/>
                <a:cs typeface="Times New Roman" panose="02020603050405020304" pitchFamily="18" charset="0"/>
              </a:rPr>
              <a:t> The first phase is the initialization phase, where each router in the network learns about its own directly connected links. This information is then stored in the router’s link state database.</a:t>
            </a:r>
          </a:p>
          <a:p>
            <a:pPr algn="just">
              <a:buFont typeface="+mj-lt"/>
              <a:buAutoNum type="arabicPeriod"/>
            </a:pPr>
            <a:r>
              <a:rPr lang="en-US" b="1" dirty="0">
                <a:solidFill>
                  <a:srgbClr val="282828"/>
                </a:solidFill>
                <a:latin typeface="Times New Roman" panose="02020603050405020304" pitchFamily="18" charset="0"/>
                <a:cs typeface="Times New Roman" panose="02020603050405020304" pitchFamily="18" charset="0"/>
              </a:rPr>
              <a:t>F</a:t>
            </a:r>
            <a:r>
              <a:rPr lang="en-US" b="1" i="0" dirty="0">
                <a:solidFill>
                  <a:srgbClr val="282828"/>
                </a:solidFill>
                <a:effectLst/>
                <a:latin typeface="Times New Roman" panose="02020603050405020304" pitchFamily="18" charset="0"/>
                <a:cs typeface="Times New Roman" panose="02020603050405020304" pitchFamily="18" charset="0"/>
              </a:rPr>
              <a:t>looding phase:</a:t>
            </a:r>
            <a:r>
              <a:rPr lang="en-US" b="0" i="0" dirty="0">
                <a:solidFill>
                  <a:srgbClr val="282828"/>
                </a:solidFill>
                <a:effectLst/>
                <a:latin typeface="Times New Roman" panose="02020603050405020304" pitchFamily="18" charset="0"/>
                <a:cs typeface="Times New Roman" panose="02020603050405020304" pitchFamily="18" charset="0"/>
              </a:rPr>
              <a:t> The second phase is the flooding phase, where each router floods its link state information to all other routers in the network. This allows each router to learn about the entire network topology.</a:t>
            </a:r>
          </a:p>
          <a:p>
            <a:pPr algn="just">
              <a:buFont typeface="+mj-lt"/>
              <a:buAutoNum type="arabicPeriod"/>
            </a:pPr>
            <a:r>
              <a:rPr lang="en-US" b="1" dirty="0">
                <a:solidFill>
                  <a:srgbClr val="282828"/>
                </a:solidFill>
                <a:latin typeface="Times New Roman" panose="02020603050405020304" pitchFamily="18" charset="0"/>
                <a:cs typeface="Times New Roman" panose="02020603050405020304" pitchFamily="18" charset="0"/>
              </a:rPr>
              <a:t>P</a:t>
            </a:r>
            <a:r>
              <a:rPr lang="en-US" b="1" i="0" dirty="0">
                <a:solidFill>
                  <a:srgbClr val="282828"/>
                </a:solidFill>
                <a:effectLst/>
                <a:latin typeface="Times New Roman" panose="02020603050405020304" pitchFamily="18" charset="0"/>
                <a:cs typeface="Times New Roman" panose="02020603050405020304" pitchFamily="18" charset="0"/>
              </a:rPr>
              <a:t>ath calculation phase:</a:t>
            </a:r>
            <a:r>
              <a:rPr lang="en-US" b="0" i="0" dirty="0">
                <a:solidFill>
                  <a:srgbClr val="282828"/>
                </a:solidFill>
                <a:effectLst/>
                <a:latin typeface="Times New Roman" panose="02020603050405020304" pitchFamily="18" charset="0"/>
                <a:cs typeface="Times New Roman" panose="02020603050405020304" pitchFamily="18" charset="0"/>
              </a:rPr>
              <a:t> The third phase is the shortest path calculation phase, where each router uses the link state information to calculate the shortest path to every other router in the network. This is typically done using Dijkstra’s algorithm.</a:t>
            </a:r>
          </a:p>
          <a:p>
            <a:pPr algn="just">
              <a:buFont typeface="+mj-lt"/>
              <a:buAutoNum type="arabicPeriod"/>
            </a:pPr>
            <a:r>
              <a:rPr lang="en-US" b="1" i="0" dirty="0">
                <a:solidFill>
                  <a:srgbClr val="282828"/>
                </a:solidFill>
                <a:effectLst/>
                <a:latin typeface="Times New Roman" panose="02020603050405020304" pitchFamily="18" charset="0"/>
                <a:cs typeface="Times New Roman" panose="02020603050405020304" pitchFamily="18" charset="0"/>
              </a:rPr>
              <a:t>Route installation phase:</a:t>
            </a:r>
            <a:r>
              <a:rPr lang="en-US" b="0" i="0" dirty="0">
                <a:solidFill>
                  <a:srgbClr val="282828"/>
                </a:solidFill>
                <a:effectLst/>
                <a:latin typeface="Times New Roman" panose="02020603050405020304" pitchFamily="18" charset="0"/>
                <a:cs typeface="Times New Roman" panose="02020603050405020304" pitchFamily="18" charset="0"/>
              </a:rPr>
              <a:t> The fourth and final phase is the route installation phase, where each router installs the calculated shortest paths in its routing table. This allows the router to forward packets along the optimal path to their destination.</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6692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nk State Routing Topology of AS">
            <a:extLst>
              <a:ext uri="{FF2B5EF4-FFF2-40B4-BE49-F238E27FC236}">
                <a16:creationId xmlns:a16="http://schemas.microsoft.com/office/drawing/2014/main" id="{CD5B5DB2-6AD5-A9B5-E29E-63FA653A7E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93" y="728716"/>
            <a:ext cx="3162300" cy="13525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6A629F3-6AB9-CEF9-AB6A-665A82A7EB58}"/>
              </a:ext>
            </a:extLst>
          </p:cNvPr>
          <p:cNvSpPr txBox="1"/>
          <p:nvPr/>
        </p:nvSpPr>
        <p:spPr>
          <a:xfrm>
            <a:off x="274832" y="133833"/>
            <a:ext cx="7399963" cy="369332"/>
          </a:xfrm>
          <a:prstGeom prst="rect">
            <a:avLst/>
          </a:prstGeom>
          <a:noFill/>
        </p:spPr>
        <p:txBody>
          <a:bodyPr wrap="square">
            <a:spAutoFit/>
          </a:bodyPr>
          <a:lstStyle/>
          <a:p>
            <a:r>
              <a:rPr lang="en-US" b="0" i="0" dirty="0">
                <a:solidFill>
                  <a:srgbClr val="222222"/>
                </a:solidFill>
                <a:effectLst/>
                <a:latin typeface="Lato" panose="020F0502020204030203" pitchFamily="34" charset="0"/>
              </a:rPr>
              <a:t>Using Link State Routing, find the shortest path tree for node A.</a:t>
            </a:r>
            <a:endParaRPr lang="en-IN" dirty="0"/>
          </a:p>
        </p:txBody>
      </p:sp>
      <p:sp>
        <p:nvSpPr>
          <p:cNvPr id="7" name="TextBox 6">
            <a:extLst>
              <a:ext uri="{FF2B5EF4-FFF2-40B4-BE49-F238E27FC236}">
                <a16:creationId xmlns:a16="http://schemas.microsoft.com/office/drawing/2014/main" id="{11D5DC53-B740-70B6-3E23-4E122DB73D2A}"/>
              </a:ext>
            </a:extLst>
          </p:cNvPr>
          <p:cNvSpPr txBox="1"/>
          <p:nvPr/>
        </p:nvSpPr>
        <p:spPr>
          <a:xfrm>
            <a:off x="110447" y="2081266"/>
            <a:ext cx="9598632" cy="646331"/>
          </a:xfrm>
          <a:prstGeom prst="rect">
            <a:avLst/>
          </a:prstGeom>
          <a:noFill/>
        </p:spPr>
        <p:txBody>
          <a:bodyPr wrap="square">
            <a:spAutoFit/>
          </a:bodyPr>
          <a:lstStyle/>
          <a:p>
            <a:r>
              <a:rPr lang="en-US" b="1" i="0" dirty="0">
                <a:solidFill>
                  <a:srgbClr val="FF0000"/>
                </a:solidFill>
                <a:effectLst/>
                <a:latin typeface="Lato" panose="020F0502020204030203" pitchFamily="34" charset="0"/>
              </a:rPr>
              <a:t>Solution</a:t>
            </a:r>
            <a:r>
              <a:rPr lang="en-US" b="1" i="0" dirty="0">
                <a:solidFill>
                  <a:srgbClr val="222222"/>
                </a:solidFill>
                <a:effectLst/>
                <a:latin typeface="Lato" panose="020F0502020204030203" pitchFamily="34" charset="0"/>
              </a:rPr>
              <a:t>: </a:t>
            </a:r>
          </a:p>
          <a:p>
            <a:r>
              <a:rPr lang="en-US" b="0" i="0" dirty="0">
                <a:solidFill>
                  <a:srgbClr val="222222"/>
                </a:solidFill>
                <a:effectLst/>
                <a:latin typeface="Lato" panose="020F0502020204030203" pitchFamily="34" charset="0"/>
              </a:rPr>
              <a:t>First, we will initialize node A and set the shortest distance to its immediate neighbors.</a:t>
            </a:r>
            <a:endParaRPr lang="en-IN" dirty="0"/>
          </a:p>
        </p:txBody>
      </p:sp>
      <p:pic>
        <p:nvPicPr>
          <p:cNvPr id="9" name="Picture 8">
            <a:extLst>
              <a:ext uri="{FF2B5EF4-FFF2-40B4-BE49-F238E27FC236}">
                <a16:creationId xmlns:a16="http://schemas.microsoft.com/office/drawing/2014/main" id="{B18F9E57-9958-D875-907D-4064B14203EA}"/>
              </a:ext>
            </a:extLst>
          </p:cNvPr>
          <p:cNvPicPr>
            <a:picLocks noChangeAspect="1"/>
          </p:cNvPicPr>
          <p:nvPr/>
        </p:nvPicPr>
        <p:blipFill>
          <a:blip r:embed="rId3"/>
          <a:stretch>
            <a:fillRect/>
          </a:stretch>
        </p:blipFill>
        <p:spPr>
          <a:xfrm>
            <a:off x="0" y="3020174"/>
            <a:ext cx="7134225" cy="3752850"/>
          </a:xfrm>
          <a:prstGeom prst="rect">
            <a:avLst/>
          </a:prstGeom>
        </p:spPr>
      </p:pic>
    </p:spTree>
    <p:extLst>
      <p:ext uri="{BB962C8B-B14F-4D97-AF65-F5344CB8AC3E}">
        <p14:creationId xmlns:p14="http://schemas.microsoft.com/office/powerpoint/2010/main" val="372734656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6CEEC5B-1B55-74A4-077F-8545E46F5808}"/>
              </a:ext>
            </a:extLst>
          </p:cNvPr>
          <p:cNvSpPr txBox="1"/>
          <p:nvPr/>
        </p:nvSpPr>
        <p:spPr>
          <a:xfrm>
            <a:off x="100173" y="111120"/>
            <a:ext cx="11951413" cy="646331"/>
          </a:xfrm>
          <a:prstGeom prst="rect">
            <a:avLst/>
          </a:prstGeom>
          <a:noFill/>
        </p:spPr>
        <p:txBody>
          <a:bodyPr wrap="square">
            <a:spAutoFit/>
          </a:bodyPr>
          <a:lstStyle/>
          <a:p>
            <a:r>
              <a:rPr lang="en-US" b="0" i="0" dirty="0">
                <a:solidFill>
                  <a:srgbClr val="222222"/>
                </a:solidFill>
                <a:effectLst/>
                <a:latin typeface="Lato" panose="020F0502020204030203" pitchFamily="34" charset="0"/>
              </a:rPr>
              <a:t>Among the two immediate neighbors of node A, we will add a node to the path that has the shortest distance i.e. node B with the shortest distance 2.</a:t>
            </a:r>
            <a:endParaRPr lang="en-IN" dirty="0"/>
          </a:p>
        </p:txBody>
      </p:sp>
      <p:pic>
        <p:nvPicPr>
          <p:cNvPr id="6" name="Picture 5">
            <a:extLst>
              <a:ext uri="{FF2B5EF4-FFF2-40B4-BE49-F238E27FC236}">
                <a16:creationId xmlns:a16="http://schemas.microsoft.com/office/drawing/2014/main" id="{C3894F20-8274-CA75-62EC-FA87C3660119}"/>
              </a:ext>
            </a:extLst>
          </p:cNvPr>
          <p:cNvPicPr>
            <a:picLocks noChangeAspect="1"/>
          </p:cNvPicPr>
          <p:nvPr/>
        </p:nvPicPr>
        <p:blipFill>
          <a:blip r:embed="rId2"/>
          <a:stretch>
            <a:fillRect/>
          </a:stretch>
        </p:blipFill>
        <p:spPr>
          <a:xfrm>
            <a:off x="140414" y="757451"/>
            <a:ext cx="7505700" cy="4343400"/>
          </a:xfrm>
          <a:prstGeom prst="rect">
            <a:avLst/>
          </a:prstGeom>
        </p:spPr>
      </p:pic>
    </p:spTree>
    <p:extLst>
      <p:ext uri="{BB962C8B-B14F-4D97-AF65-F5344CB8AC3E}">
        <p14:creationId xmlns:p14="http://schemas.microsoft.com/office/powerpoint/2010/main" val="22542216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5164D91-E2D2-5F88-9C68-7E50CB7BF1E6}"/>
              </a:ext>
            </a:extLst>
          </p:cNvPr>
          <p:cNvSpPr txBox="1"/>
          <p:nvPr/>
        </p:nvSpPr>
        <p:spPr>
          <a:xfrm>
            <a:off x="151542" y="319170"/>
            <a:ext cx="11735657" cy="646331"/>
          </a:xfrm>
          <a:prstGeom prst="rect">
            <a:avLst/>
          </a:prstGeom>
          <a:noFill/>
        </p:spPr>
        <p:txBody>
          <a:bodyPr wrap="square">
            <a:spAutoFit/>
          </a:bodyPr>
          <a:lstStyle/>
          <a:p>
            <a:r>
              <a:rPr lang="en-US" b="0" i="0" dirty="0">
                <a:solidFill>
                  <a:srgbClr val="222222"/>
                </a:solidFill>
                <a:effectLst/>
                <a:latin typeface="Lato" panose="020F0502020204030203" pitchFamily="34" charset="0"/>
              </a:rPr>
              <a:t>Now search for the nodes that are not added to the path yet (C, D, E) and select the one with the shortest distance i.e. node D.</a:t>
            </a:r>
            <a:endParaRPr lang="en-IN" dirty="0"/>
          </a:p>
        </p:txBody>
      </p:sp>
      <p:pic>
        <p:nvPicPr>
          <p:cNvPr id="7" name="Picture 6">
            <a:extLst>
              <a:ext uri="{FF2B5EF4-FFF2-40B4-BE49-F238E27FC236}">
                <a16:creationId xmlns:a16="http://schemas.microsoft.com/office/drawing/2014/main" id="{60BC3DBC-8F73-2FC4-00D2-821C056A5819}"/>
              </a:ext>
            </a:extLst>
          </p:cNvPr>
          <p:cNvPicPr>
            <a:picLocks noChangeAspect="1"/>
          </p:cNvPicPr>
          <p:nvPr/>
        </p:nvPicPr>
        <p:blipFill>
          <a:blip r:embed="rId2"/>
          <a:stretch>
            <a:fillRect/>
          </a:stretch>
        </p:blipFill>
        <p:spPr>
          <a:xfrm>
            <a:off x="711752" y="1294811"/>
            <a:ext cx="7953375" cy="4905375"/>
          </a:xfrm>
          <a:prstGeom prst="rect">
            <a:avLst/>
          </a:prstGeom>
        </p:spPr>
      </p:pic>
    </p:spTree>
    <p:extLst>
      <p:ext uri="{BB962C8B-B14F-4D97-AF65-F5344CB8AC3E}">
        <p14:creationId xmlns:p14="http://schemas.microsoft.com/office/powerpoint/2010/main" val="5927618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E3C71A-18A5-A203-51BF-1BC09E0B0691}"/>
              </a:ext>
            </a:extLst>
          </p:cNvPr>
          <p:cNvSpPr txBox="1"/>
          <p:nvPr/>
        </p:nvSpPr>
        <p:spPr>
          <a:xfrm>
            <a:off x="213187" y="211897"/>
            <a:ext cx="11735657" cy="923330"/>
          </a:xfrm>
          <a:prstGeom prst="rect">
            <a:avLst/>
          </a:prstGeom>
          <a:noFill/>
        </p:spPr>
        <p:txBody>
          <a:bodyPr wrap="square">
            <a:spAutoFit/>
          </a:bodyPr>
          <a:lstStyle/>
          <a:p>
            <a:pPr algn="just"/>
            <a:r>
              <a:rPr lang="en-US" b="0" i="0" dirty="0">
                <a:solidFill>
                  <a:srgbClr val="222222"/>
                </a:solidFill>
                <a:effectLst/>
                <a:latin typeface="Lato" panose="020F0502020204030203" pitchFamily="34" charset="0"/>
              </a:rPr>
              <a:t>Now, nodes B and D that we added to the path were directly connected to root node A and were at the shortest distance as compared to any other path. Further, we have node E and node C which can be reached by node A through node B or through node D. Let us check out which path is shortest.</a:t>
            </a:r>
            <a:endParaRPr lang="en-IN" dirty="0"/>
          </a:p>
        </p:txBody>
      </p:sp>
      <p:pic>
        <p:nvPicPr>
          <p:cNvPr id="7" name="Picture 6">
            <a:extLst>
              <a:ext uri="{FF2B5EF4-FFF2-40B4-BE49-F238E27FC236}">
                <a16:creationId xmlns:a16="http://schemas.microsoft.com/office/drawing/2014/main" id="{11E85A7E-1E7D-2793-287C-EBA84BD6E4AB}"/>
              </a:ext>
            </a:extLst>
          </p:cNvPr>
          <p:cNvPicPr>
            <a:picLocks noChangeAspect="1"/>
          </p:cNvPicPr>
          <p:nvPr/>
        </p:nvPicPr>
        <p:blipFill>
          <a:blip r:embed="rId2"/>
          <a:stretch>
            <a:fillRect/>
          </a:stretch>
        </p:blipFill>
        <p:spPr>
          <a:xfrm>
            <a:off x="750281" y="1135227"/>
            <a:ext cx="8410575" cy="4977897"/>
          </a:xfrm>
          <a:prstGeom prst="rect">
            <a:avLst/>
          </a:prstGeom>
        </p:spPr>
      </p:pic>
      <p:sp>
        <p:nvSpPr>
          <p:cNvPr id="9" name="TextBox 8">
            <a:extLst>
              <a:ext uri="{FF2B5EF4-FFF2-40B4-BE49-F238E27FC236}">
                <a16:creationId xmlns:a16="http://schemas.microsoft.com/office/drawing/2014/main" id="{F52B8DE5-3ACE-0488-5196-5103526834D0}"/>
              </a:ext>
            </a:extLst>
          </p:cNvPr>
          <p:cNvSpPr txBox="1"/>
          <p:nvPr/>
        </p:nvSpPr>
        <p:spPr>
          <a:xfrm>
            <a:off x="750281" y="6113124"/>
            <a:ext cx="9893746" cy="369332"/>
          </a:xfrm>
          <a:prstGeom prst="rect">
            <a:avLst/>
          </a:prstGeom>
          <a:noFill/>
        </p:spPr>
        <p:txBody>
          <a:bodyPr wrap="square">
            <a:spAutoFit/>
          </a:bodyPr>
          <a:lstStyle/>
          <a:p>
            <a:r>
              <a:rPr lang="en-US" b="0" i="0" dirty="0">
                <a:solidFill>
                  <a:srgbClr val="222222"/>
                </a:solidFill>
                <a:effectLst/>
                <a:latin typeface="Lato" panose="020F0502020204030203" pitchFamily="34" charset="0"/>
              </a:rPr>
              <a:t>Now, node E has the shortest distance so we will add node E to the path.</a:t>
            </a:r>
            <a:endParaRPr lang="en-IN" dirty="0"/>
          </a:p>
        </p:txBody>
      </p:sp>
    </p:spTree>
    <p:extLst>
      <p:ext uri="{BB962C8B-B14F-4D97-AF65-F5344CB8AC3E}">
        <p14:creationId xmlns:p14="http://schemas.microsoft.com/office/powerpoint/2010/main" val="7181172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B4D1A3B-1D59-43D7-31CE-2A16E24058B1}"/>
              </a:ext>
            </a:extLst>
          </p:cNvPr>
          <p:cNvPicPr>
            <a:picLocks noChangeAspect="1"/>
          </p:cNvPicPr>
          <p:nvPr/>
        </p:nvPicPr>
        <p:blipFill>
          <a:blip r:embed="rId2"/>
          <a:stretch>
            <a:fillRect/>
          </a:stretch>
        </p:blipFill>
        <p:spPr>
          <a:xfrm>
            <a:off x="241229" y="438398"/>
            <a:ext cx="4978043" cy="4912386"/>
          </a:xfrm>
          <a:prstGeom prst="rect">
            <a:avLst/>
          </a:prstGeom>
        </p:spPr>
      </p:pic>
      <p:sp>
        <p:nvSpPr>
          <p:cNvPr id="7" name="TextBox 6">
            <a:extLst>
              <a:ext uri="{FF2B5EF4-FFF2-40B4-BE49-F238E27FC236}">
                <a16:creationId xmlns:a16="http://schemas.microsoft.com/office/drawing/2014/main" id="{2B050AEA-0457-9E98-5A70-55E30BB68CEA}"/>
              </a:ext>
            </a:extLst>
          </p:cNvPr>
          <p:cNvSpPr txBox="1"/>
          <p:nvPr/>
        </p:nvSpPr>
        <p:spPr>
          <a:xfrm>
            <a:off x="100173" y="5350784"/>
            <a:ext cx="6097712" cy="1200329"/>
          </a:xfrm>
          <a:prstGeom prst="rect">
            <a:avLst/>
          </a:prstGeom>
          <a:noFill/>
        </p:spPr>
        <p:txBody>
          <a:bodyPr wrap="square">
            <a:spAutoFit/>
          </a:bodyPr>
          <a:lstStyle/>
          <a:p>
            <a:r>
              <a:rPr lang="en-US" b="0" i="0" dirty="0">
                <a:solidFill>
                  <a:srgbClr val="222222"/>
                </a:solidFill>
                <a:effectLst/>
                <a:latin typeface="Lato" panose="020F0502020204030203" pitchFamily="34" charset="0"/>
              </a:rPr>
              <a:t>After adding node E to the path again explore the nodes that are not added to the path and there enlist their cost as the distance. Again, select the node with the shortest distance so we will add node C to the path.</a:t>
            </a:r>
            <a:endParaRPr lang="en-IN" dirty="0"/>
          </a:p>
        </p:txBody>
      </p:sp>
      <p:pic>
        <p:nvPicPr>
          <p:cNvPr id="9" name="Picture 8">
            <a:extLst>
              <a:ext uri="{FF2B5EF4-FFF2-40B4-BE49-F238E27FC236}">
                <a16:creationId xmlns:a16="http://schemas.microsoft.com/office/drawing/2014/main" id="{CFEB2346-FDC8-00BE-EDC4-3A5F94254CD7}"/>
              </a:ext>
            </a:extLst>
          </p:cNvPr>
          <p:cNvPicPr>
            <a:picLocks noChangeAspect="1"/>
          </p:cNvPicPr>
          <p:nvPr/>
        </p:nvPicPr>
        <p:blipFill>
          <a:blip r:embed="rId3"/>
          <a:stretch>
            <a:fillRect/>
          </a:stretch>
        </p:blipFill>
        <p:spPr>
          <a:xfrm>
            <a:off x="6094288" y="306887"/>
            <a:ext cx="6097712" cy="5000625"/>
          </a:xfrm>
          <a:prstGeom prst="rect">
            <a:avLst/>
          </a:prstGeom>
        </p:spPr>
      </p:pic>
      <p:cxnSp>
        <p:nvCxnSpPr>
          <p:cNvPr id="11" name="Straight Connector 10">
            <a:extLst>
              <a:ext uri="{FF2B5EF4-FFF2-40B4-BE49-F238E27FC236}">
                <a16:creationId xmlns:a16="http://schemas.microsoft.com/office/drawing/2014/main" id="{4C1B8538-99EC-7904-EEB3-D40836C43D97}"/>
              </a:ext>
            </a:extLst>
          </p:cNvPr>
          <p:cNvCxnSpPr>
            <a:cxnSpLocks/>
          </p:cNvCxnSpPr>
          <p:nvPr/>
        </p:nvCxnSpPr>
        <p:spPr>
          <a:xfrm>
            <a:off x="5948737" y="306887"/>
            <a:ext cx="0" cy="6244226"/>
          </a:xfrm>
          <a:prstGeom prst="line">
            <a:avLst/>
          </a:prstGeom>
        </p:spPr>
        <p:style>
          <a:lnRef idx="3">
            <a:schemeClr val="dk1"/>
          </a:lnRef>
          <a:fillRef idx="0">
            <a:schemeClr val="dk1"/>
          </a:fillRef>
          <a:effectRef idx="2">
            <a:schemeClr val="dk1"/>
          </a:effectRef>
          <a:fontRef idx="minor">
            <a:schemeClr val="tx1"/>
          </a:fontRef>
        </p:style>
      </p:cxnSp>
      <p:sp>
        <p:nvSpPr>
          <p:cNvPr id="15" name="TextBox 14">
            <a:extLst>
              <a:ext uri="{FF2B5EF4-FFF2-40B4-BE49-F238E27FC236}">
                <a16:creationId xmlns:a16="http://schemas.microsoft.com/office/drawing/2014/main" id="{ACB0BDD7-3A5D-02B8-F5E0-1AD28D614B43}"/>
              </a:ext>
            </a:extLst>
          </p:cNvPr>
          <p:cNvSpPr txBox="1"/>
          <p:nvPr/>
        </p:nvSpPr>
        <p:spPr>
          <a:xfrm>
            <a:off x="6094288" y="5212284"/>
            <a:ext cx="6097712" cy="1477328"/>
          </a:xfrm>
          <a:prstGeom prst="rect">
            <a:avLst/>
          </a:prstGeom>
          <a:noFill/>
        </p:spPr>
        <p:txBody>
          <a:bodyPr wrap="square">
            <a:spAutoFit/>
          </a:bodyPr>
          <a:lstStyle/>
          <a:p>
            <a:r>
              <a:rPr lang="en-US" b="0" i="0" dirty="0">
                <a:solidFill>
                  <a:srgbClr val="222222"/>
                </a:solidFill>
                <a:effectLst/>
                <a:latin typeface="Lato" panose="020F0502020204030203" pitchFamily="34" charset="0"/>
              </a:rPr>
              <a:t>Now we are left with node F and node G we will calculate the shortest distance for node F and G as we calculate for node E and C. Now, among F and G the node with the shortest distance is node F so, we will update and add node F to the path.</a:t>
            </a:r>
            <a:endParaRPr lang="en-IN" dirty="0"/>
          </a:p>
        </p:txBody>
      </p:sp>
    </p:spTree>
    <p:extLst>
      <p:ext uri="{BB962C8B-B14F-4D97-AF65-F5344CB8AC3E}">
        <p14:creationId xmlns:p14="http://schemas.microsoft.com/office/powerpoint/2010/main" val="20542446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teration 5">
            <a:extLst>
              <a:ext uri="{FF2B5EF4-FFF2-40B4-BE49-F238E27FC236}">
                <a16:creationId xmlns:a16="http://schemas.microsoft.com/office/drawing/2014/main" id="{6EEC7E2A-9D6A-C056-8FBF-6C01C631BD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61" y="247543"/>
            <a:ext cx="4419600" cy="34861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717D8D4-E28A-FDA2-95FA-C333B135CACD}"/>
              </a:ext>
            </a:extLst>
          </p:cNvPr>
          <p:cNvSpPr txBox="1"/>
          <p:nvPr/>
        </p:nvSpPr>
        <p:spPr>
          <a:xfrm>
            <a:off x="0" y="4053626"/>
            <a:ext cx="6097712" cy="646331"/>
          </a:xfrm>
          <a:prstGeom prst="rect">
            <a:avLst/>
          </a:prstGeom>
          <a:noFill/>
        </p:spPr>
        <p:txBody>
          <a:bodyPr wrap="square">
            <a:spAutoFit/>
          </a:bodyPr>
          <a:lstStyle/>
          <a:p>
            <a:r>
              <a:rPr lang="en-US" b="0" i="0" dirty="0">
                <a:solidFill>
                  <a:srgbClr val="222222"/>
                </a:solidFill>
                <a:effectLst/>
                <a:latin typeface="Lato" panose="020F0502020204030203" pitchFamily="34" charset="0"/>
              </a:rPr>
              <a:t>Also, the root node A can reach node G through node F with the shortest distance i.e.9. So finally we add node G.</a:t>
            </a:r>
            <a:endParaRPr lang="en-IN" dirty="0"/>
          </a:p>
        </p:txBody>
      </p:sp>
      <p:cxnSp>
        <p:nvCxnSpPr>
          <p:cNvPr id="7" name="Straight Connector 6">
            <a:extLst>
              <a:ext uri="{FF2B5EF4-FFF2-40B4-BE49-F238E27FC236}">
                <a16:creationId xmlns:a16="http://schemas.microsoft.com/office/drawing/2014/main" id="{F0912427-B645-A96C-4000-6134A1851AC3}"/>
              </a:ext>
            </a:extLst>
          </p:cNvPr>
          <p:cNvCxnSpPr/>
          <p:nvPr/>
        </p:nvCxnSpPr>
        <p:spPr>
          <a:xfrm>
            <a:off x="6096000" y="247543"/>
            <a:ext cx="0" cy="5279954"/>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6A9197A8-E9AA-4CAB-8269-7C09DF77313C}"/>
              </a:ext>
            </a:extLst>
          </p:cNvPr>
          <p:cNvSpPr txBox="1"/>
          <p:nvPr/>
        </p:nvSpPr>
        <p:spPr>
          <a:xfrm>
            <a:off x="6068602" y="247543"/>
            <a:ext cx="6123398" cy="1477328"/>
          </a:xfrm>
          <a:prstGeom prst="rect">
            <a:avLst/>
          </a:prstGeom>
          <a:noFill/>
        </p:spPr>
        <p:txBody>
          <a:bodyPr wrap="square">
            <a:spAutoFit/>
          </a:bodyPr>
          <a:lstStyle/>
          <a:p>
            <a:r>
              <a:rPr lang="en-US" b="0" i="0" dirty="0">
                <a:solidFill>
                  <a:srgbClr val="222222"/>
                </a:solidFill>
                <a:effectLst/>
                <a:latin typeface="Lato" panose="020F0502020204030203" pitchFamily="34" charset="0"/>
              </a:rPr>
              <a:t>Using the shortest path tree, each router creates a routing table that has three columns destination, cost, and next router. In the figure below, I have given a routing table for router A. Similarly, the routing table is created for all the routers in the domain.</a:t>
            </a:r>
            <a:endParaRPr lang="en-IN" dirty="0"/>
          </a:p>
        </p:txBody>
      </p:sp>
      <p:pic>
        <p:nvPicPr>
          <p:cNvPr id="2052" name="Picture 4" descr="Routing table node A">
            <a:extLst>
              <a:ext uri="{FF2B5EF4-FFF2-40B4-BE49-F238E27FC236}">
                <a16:creationId xmlns:a16="http://schemas.microsoft.com/office/drawing/2014/main" id="{2A96C9BE-2886-6BC6-DBD6-861D1A5FD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2219" y="2249639"/>
            <a:ext cx="3672528" cy="29681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4962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IPv4 Addressing </a:t>
            </a:r>
          </a:p>
        </p:txBody>
      </p:sp>
      <p:sp>
        <p:nvSpPr>
          <p:cNvPr id="3" name="Content Placeholder 2"/>
          <p:cNvSpPr>
            <a:spLocks noGrp="1"/>
          </p:cNvSpPr>
          <p:nvPr>
            <p:ph idx="1"/>
          </p:nvPr>
        </p:nvSpPr>
        <p:spPr/>
        <p:txBody>
          <a:bodyPr>
            <a:normAutofit fontScale="85000" lnSpcReduction="20000"/>
          </a:bodyPr>
          <a:lstStyle/>
          <a:p>
            <a:pPr algn="just"/>
            <a:r>
              <a:rPr lang="en-US" dirty="0"/>
              <a:t>The IPv4 address is a 32-bit number that uniquely identifies a network interface on a system. </a:t>
            </a:r>
          </a:p>
          <a:p>
            <a:pPr algn="just"/>
            <a:r>
              <a:rPr lang="en-US" dirty="0"/>
              <a:t>An IP address can be written in three notations; dotted-decimal, binary and hexadecimal. </a:t>
            </a:r>
          </a:p>
          <a:p>
            <a:pPr algn="just"/>
            <a:r>
              <a:rPr lang="en-US" dirty="0"/>
              <a:t>Among these types, dotted-decimal is the most popular and frequently used method for writing an IP address. </a:t>
            </a:r>
          </a:p>
          <a:p>
            <a:pPr algn="just"/>
            <a:r>
              <a:rPr lang="en-US" dirty="0"/>
              <a:t>An IPv4 address written in decimal digits is divided into four 8-bit fields that are separated by periods. Each 8-bit field represents a byte of the IPv4 address. </a:t>
            </a:r>
          </a:p>
          <a:p>
            <a:pPr algn="just"/>
            <a:r>
              <a:rPr lang="en-US" dirty="0"/>
              <a:t>Some points to be noted about dotted decimal notation: </a:t>
            </a:r>
          </a:p>
          <a:p>
            <a:pPr marL="514350" indent="-514350" algn="just">
              <a:buAutoNum type="arabicPeriod"/>
            </a:pPr>
            <a:r>
              <a:rPr lang="en-US" dirty="0"/>
              <a:t>The value of any segment (byte) is between 0 and 255 (both included). </a:t>
            </a:r>
          </a:p>
          <a:p>
            <a:pPr marL="514350" indent="-514350" algn="just">
              <a:buAutoNum type="arabicPeriod"/>
            </a:pPr>
            <a:r>
              <a:rPr lang="en-US" dirty="0"/>
              <a:t>There are no zeroes preceding the value in any segment (054 is wrong, 54 is correct).</a:t>
            </a:r>
          </a:p>
          <a:p>
            <a:pPr algn="just"/>
            <a:endParaRPr lang="en-IN" dirty="0"/>
          </a:p>
        </p:txBody>
      </p:sp>
      <p:pic>
        <p:nvPicPr>
          <p:cNvPr id="4" name="Picture 3"/>
          <p:cNvPicPr>
            <a:picLocks noChangeAspect="1"/>
          </p:cNvPicPr>
          <p:nvPr/>
        </p:nvPicPr>
        <p:blipFill>
          <a:blip r:embed="rId2"/>
          <a:stretch>
            <a:fillRect/>
          </a:stretch>
        </p:blipFill>
        <p:spPr>
          <a:xfrm>
            <a:off x="5991225" y="614363"/>
            <a:ext cx="5362575" cy="1076325"/>
          </a:xfrm>
          <a:prstGeom prst="rect">
            <a:avLst/>
          </a:prstGeom>
        </p:spPr>
      </p:pic>
    </p:spTree>
    <p:extLst>
      <p:ext uri="{BB962C8B-B14F-4D97-AF65-F5344CB8AC3E}">
        <p14:creationId xmlns:p14="http://schemas.microsoft.com/office/powerpoint/2010/main" val="39432715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F8B1E-6B95-AEDF-49D2-5C6A44BF1FA6}"/>
              </a:ext>
            </a:extLst>
          </p:cNvPr>
          <p:cNvSpPr>
            <a:spLocks noGrp="1"/>
          </p:cNvSpPr>
          <p:nvPr>
            <p:ph type="title"/>
          </p:nvPr>
        </p:nvSpPr>
        <p:spPr>
          <a:xfrm>
            <a:off x="699713" y="248038"/>
            <a:ext cx="9810750" cy="1159200"/>
          </a:xfrm>
        </p:spPr>
        <p:txBody>
          <a:bodyPr vert="horz" lIns="91440" tIns="45720" rIns="91440" bIns="45720" rtlCol="0" anchor="ctr">
            <a:normAutofit/>
          </a:bodyPr>
          <a:lstStyle/>
          <a:p>
            <a:r>
              <a:rPr lang="en-US" sz="3700" kern="1200" dirty="0">
                <a:solidFill>
                  <a:srgbClr val="FFFFFF"/>
                </a:solidFill>
                <a:latin typeface="+mj-lt"/>
                <a:ea typeface="+mj-ea"/>
                <a:cs typeface="+mj-cs"/>
              </a:rPr>
              <a:t>Distance Vector Routing Vs Link State Routing</a:t>
            </a:r>
          </a:p>
        </p:txBody>
      </p:sp>
      <p:graphicFrame>
        <p:nvGraphicFramePr>
          <p:cNvPr id="4" name="Table 3">
            <a:extLst>
              <a:ext uri="{FF2B5EF4-FFF2-40B4-BE49-F238E27FC236}">
                <a16:creationId xmlns:a16="http://schemas.microsoft.com/office/drawing/2014/main" id="{6C134610-7FC2-409B-445B-3967B6630578}"/>
              </a:ext>
            </a:extLst>
          </p:cNvPr>
          <p:cNvGraphicFramePr>
            <a:graphicFrameLocks noGrp="1"/>
          </p:cNvGraphicFramePr>
          <p:nvPr>
            <p:extLst>
              <p:ext uri="{D42A27DB-BD31-4B8C-83A1-F6EECF244321}">
                <p14:modId xmlns:p14="http://schemas.microsoft.com/office/powerpoint/2010/main" val="3247871843"/>
              </p:ext>
            </p:extLst>
          </p:nvPr>
        </p:nvGraphicFramePr>
        <p:xfrm>
          <a:off x="1013927" y="1500682"/>
          <a:ext cx="10164142" cy="5332392"/>
        </p:xfrm>
        <a:graphic>
          <a:graphicData uri="http://schemas.openxmlformats.org/drawingml/2006/table">
            <a:tbl>
              <a:tblPr>
                <a:tableStyleId>{5940675A-B579-460E-94D1-54222C63F5DA}</a:tableStyleId>
              </a:tblPr>
              <a:tblGrid>
                <a:gridCol w="5094277">
                  <a:extLst>
                    <a:ext uri="{9D8B030D-6E8A-4147-A177-3AD203B41FA5}">
                      <a16:colId xmlns:a16="http://schemas.microsoft.com/office/drawing/2014/main" val="4286559303"/>
                    </a:ext>
                  </a:extLst>
                </a:gridCol>
                <a:gridCol w="5069865">
                  <a:extLst>
                    <a:ext uri="{9D8B030D-6E8A-4147-A177-3AD203B41FA5}">
                      <a16:colId xmlns:a16="http://schemas.microsoft.com/office/drawing/2014/main" val="1710318449"/>
                    </a:ext>
                  </a:extLst>
                </a:gridCol>
              </a:tblGrid>
              <a:tr h="353381">
                <a:tc>
                  <a:txBody>
                    <a:bodyPr/>
                    <a:lstStyle/>
                    <a:p>
                      <a:pPr algn="ctr"/>
                      <a:r>
                        <a:rPr lang="en-IN" sz="1600" b="1" cap="none" spc="0" dirty="0">
                          <a:solidFill>
                            <a:schemeClr val="tx1"/>
                          </a:solidFill>
                          <a:effectLst/>
                          <a:latin typeface="Times New Roman" panose="02020603050405020304" pitchFamily="18" charset="0"/>
                          <a:cs typeface="Times New Roman" panose="02020603050405020304" pitchFamily="18" charset="0"/>
                        </a:rPr>
                        <a:t>Distance Vector Routing</a:t>
                      </a:r>
                    </a:p>
                  </a:txBody>
                  <a:tcPr marL="90718" marR="23552" marT="69783" marB="69783" anchor="ctr"/>
                </a:tc>
                <a:tc>
                  <a:txBody>
                    <a:bodyPr/>
                    <a:lstStyle/>
                    <a:p>
                      <a:pPr algn="ctr"/>
                      <a:r>
                        <a:rPr lang="en-IN" sz="1600" b="1" cap="none" spc="0" dirty="0">
                          <a:solidFill>
                            <a:schemeClr val="tx1"/>
                          </a:solidFill>
                          <a:effectLst/>
                          <a:latin typeface="Times New Roman" panose="02020603050405020304" pitchFamily="18" charset="0"/>
                          <a:cs typeface="Times New Roman" panose="02020603050405020304" pitchFamily="18" charset="0"/>
                        </a:rPr>
                        <a:t>Link State Routing</a:t>
                      </a:r>
                    </a:p>
                  </a:txBody>
                  <a:tcPr marL="90718" marR="23552" marT="69783" marB="69783" anchor="ctr"/>
                </a:tc>
                <a:extLst>
                  <a:ext uri="{0D108BD9-81ED-4DB2-BD59-A6C34878D82A}">
                    <a16:rowId xmlns:a16="http://schemas.microsoft.com/office/drawing/2014/main" val="2738775052"/>
                  </a:ext>
                </a:extLst>
              </a:tr>
              <a:tr h="353381">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Bellman ford algorithm is used in distance vector routing</a:t>
                      </a:r>
                    </a:p>
                  </a:txBody>
                  <a:tcPr marL="90718" marR="23552" marT="69783" marB="69783" anchor="ctr"/>
                </a:tc>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Dijkstra’s algorithm is used in link-state routing</a:t>
                      </a:r>
                    </a:p>
                  </a:txBody>
                  <a:tcPr marL="90718" marR="23552" marT="69783" marB="69783" anchor="ctr"/>
                </a:tc>
                <a:extLst>
                  <a:ext uri="{0D108BD9-81ED-4DB2-BD59-A6C34878D82A}">
                    <a16:rowId xmlns:a16="http://schemas.microsoft.com/office/drawing/2014/main" val="736722471"/>
                  </a:ext>
                </a:extLst>
              </a:tr>
              <a:tr h="353381">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It is simple to use</a:t>
                      </a:r>
                    </a:p>
                  </a:txBody>
                  <a:tcPr marL="90718" marR="23552" marT="69783" marB="69783" anchor="ctr"/>
                </a:tc>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It needs trained network administrators</a:t>
                      </a:r>
                    </a:p>
                  </a:txBody>
                  <a:tcPr marL="90718" marR="23552" marT="69783" marB="69783" anchor="ctr"/>
                </a:tc>
                <a:extLst>
                  <a:ext uri="{0D108BD9-81ED-4DB2-BD59-A6C34878D82A}">
                    <a16:rowId xmlns:a16="http://schemas.microsoft.com/office/drawing/2014/main" val="326400803"/>
                  </a:ext>
                </a:extLst>
              </a:tr>
              <a:tr h="353381">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Chances of traffic are less</a:t>
                      </a:r>
                    </a:p>
                  </a:txBody>
                  <a:tcPr marL="90718" marR="23552" marT="69783" marB="69783" anchor="ctr"/>
                </a:tc>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There is more chance of traffic</a:t>
                      </a:r>
                    </a:p>
                  </a:txBody>
                  <a:tcPr marL="90718" marR="23552" marT="69783" marB="69783" anchor="ctr"/>
                </a:tc>
                <a:extLst>
                  <a:ext uri="{0D108BD9-81ED-4DB2-BD59-A6C34878D82A}">
                    <a16:rowId xmlns:a16="http://schemas.microsoft.com/office/drawing/2014/main" val="438238432"/>
                  </a:ext>
                </a:extLst>
              </a:tr>
              <a:tr h="527583">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Convergence time is moderate i.e good news forward fastly as compared to bad news</a:t>
                      </a:r>
                    </a:p>
                  </a:txBody>
                  <a:tcPr marL="90718" marR="23552" marT="69783" marB="69783" anchor="ctr"/>
                </a:tc>
                <a:tc>
                  <a:txBody>
                    <a:bodyPr/>
                    <a:lstStyle/>
                    <a:p>
                      <a:pPr algn="ctr"/>
                      <a:r>
                        <a:rPr lang="en-IN" sz="1600" cap="none" spc="0">
                          <a:solidFill>
                            <a:schemeClr val="tx1"/>
                          </a:solidFill>
                          <a:effectLst/>
                          <a:latin typeface="Times New Roman" panose="02020603050405020304" pitchFamily="18" charset="0"/>
                          <a:cs typeface="Times New Roman" panose="02020603050405020304" pitchFamily="18" charset="0"/>
                        </a:rPr>
                        <a:t>Convergence time is fast</a:t>
                      </a:r>
                    </a:p>
                  </a:txBody>
                  <a:tcPr marL="90718" marR="23552" marT="69783" marB="69783" anchor="ctr"/>
                </a:tc>
                <a:extLst>
                  <a:ext uri="{0D108BD9-81ED-4DB2-BD59-A6C34878D82A}">
                    <a16:rowId xmlns:a16="http://schemas.microsoft.com/office/drawing/2014/main" val="822621787"/>
                  </a:ext>
                </a:extLst>
              </a:tr>
              <a:tr h="353381">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There is less utilisation of CPU and memory</a:t>
                      </a:r>
                    </a:p>
                  </a:txBody>
                  <a:tcPr marL="90718" marR="23552" marT="69783" marB="69783" anchor="ctr"/>
                </a:tc>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There is more utilisation of CPU and memory</a:t>
                      </a:r>
                    </a:p>
                  </a:txBody>
                  <a:tcPr marL="90718" marR="23552" marT="69783" marB="69783" anchor="ctr"/>
                </a:tc>
                <a:extLst>
                  <a:ext uri="{0D108BD9-81ED-4DB2-BD59-A6C34878D82A}">
                    <a16:rowId xmlns:a16="http://schemas.microsoft.com/office/drawing/2014/main" val="837439142"/>
                  </a:ext>
                </a:extLst>
              </a:tr>
              <a:tr h="353381">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There is a problem of persistent looping</a:t>
                      </a:r>
                    </a:p>
                  </a:txBody>
                  <a:tcPr marL="90718" marR="23552" marT="69783" marB="69783" anchor="ctr"/>
                </a:tc>
                <a:tc>
                  <a:txBody>
                    <a:bodyPr/>
                    <a:lstStyle/>
                    <a:p>
                      <a:pPr algn="ctr"/>
                      <a:r>
                        <a:rPr lang="en-IN" sz="1600" cap="none" spc="0">
                          <a:solidFill>
                            <a:schemeClr val="tx1"/>
                          </a:solidFill>
                          <a:effectLst/>
                          <a:latin typeface="Times New Roman" panose="02020603050405020304" pitchFamily="18" charset="0"/>
                          <a:cs typeface="Times New Roman" panose="02020603050405020304" pitchFamily="18" charset="0"/>
                        </a:rPr>
                        <a:t>Only transient looping occurs</a:t>
                      </a:r>
                    </a:p>
                  </a:txBody>
                  <a:tcPr marL="90718" marR="23552" marT="69783" marB="69783" anchor="ctr"/>
                </a:tc>
                <a:extLst>
                  <a:ext uri="{0D108BD9-81ED-4DB2-BD59-A6C34878D82A}">
                    <a16:rowId xmlns:a16="http://schemas.microsoft.com/office/drawing/2014/main" val="14815490"/>
                  </a:ext>
                </a:extLst>
              </a:tr>
              <a:tr h="353381">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Best path is determined by the least number of hops</a:t>
                      </a:r>
                    </a:p>
                  </a:txBody>
                  <a:tcPr marL="90718" marR="23552" marT="69783" marB="69783" anchor="ctr"/>
                </a:tc>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Best path is determined by the least cost</a:t>
                      </a:r>
                    </a:p>
                  </a:txBody>
                  <a:tcPr marL="90718" marR="23552" marT="69783" marB="69783" anchor="ctr"/>
                </a:tc>
                <a:extLst>
                  <a:ext uri="{0D108BD9-81ED-4DB2-BD59-A6C34878D82A}">
                    <a16:rowId xmlns:a16="http://schemas.microsoft.com/office/drawing/2014/main" val="227826585"/>
                  </a:ext>
                </a:extLst>
              </a:tr>
              <a:tr h="353381">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There is no hierarchical structure</a:t>
                      </a:r>
                    </a:p>
                  </a:txBody>
                  <a:tcPr marL="90718" marR="23552" marT="69783" marB="69783" anchor="ctr"/>
                </a:tc>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There is a hierarchical structure</a:t>
                      </a:r>
                    </a:p>
                  </a:txBody>
                  <a:tcPr marL="90718" marR="23552" marT="69783" marB="69783" anchor="ctr"/>
                </a:tc>
                <a:extLst>
                  <a:ext uri="{0D108BD9-81ED-4DB2-BD59-A6C34878D82A}">
                    <a16:rowId xmlns:a16="http://schemas.microsoft.com/office/drawing/2014/main" val="2968788772"/>
                  </a:ext>
                </a:extLst>
              </a:tr>
              <a:tr h="527583">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Require smaller bandwidth as there is no flooding, small packet and local sharing</a:t>
                      </a:r>
                    </a:p>
                  </a:txBody>
                  <a:tcPr marL="90718" marR="23552" marT="69783" marB="69783" anchor="ctr"/>
                </a:tc>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Require larger bandwidth for flooding problems and for transmitting large link state packets</a:t>
                      </a:r>
                    </a:p>
                  </a:txBody>
                  <a:tcPr marL="90718" marR="23552" marT="69783" marB="69783" anchor="ctr"/>
                </a:tc>
                <a:extLst>
                  <a:ext uri="{0D108BD9-81ED-4DB2-BD59-A6C34878D82A}">
                    <a16:rowId xmlns:a16="http://schemas.microsoft.com/office/drawing/2014/main" val="3430739995"/>
                  </a:ext>
                </a:extLst>
              </a:tr>
              <a:tr h="527583">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It updates tables with information about its neighbours. So, it works based on local information</a:t>
                      </a:r>
                    </a:p>
                  </a:txBody>
                  <a:tcPr marL="90718" marR="23552" marT="69783" marB="69783" anchor="ctr"/>
                </a:tc>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It has the information of the whole network. So, it works based on global information</a:t>
                      </a:r>
                    </a:p>
                  </a:txBody>
                  <a:tcPr marL="90718" marR="23552" marT="69783" marB="69783" anchor="ctr"/>
                </a:tc>
                <a:extLst>
                  <a:ext uri="{0D108BD9-81ED-4DB2-BD59-A6C34878D82A}">
                    <a16:rowId xmlns:a16="http://schemas.microsoft.com/office/drawing/2014/main" val="973422041"/>
                  </a:ext>
                </a:extLst>
              </a:tr>
              <a:tr h="353381">
                <a:tc>
                  <a:txBody>
                    <a:bodyPr/>
                    <a:lstStyle/>
                    <a:p>
                      <a:pPr algn="ctr"/>
                      <a:r>
                        <a:rPr lang="en-US" sz="1600" cap="none" spc="0">
                          <a:solidFill>
                            <a:schemeClr val="tx1"/>
                          </a:solidFill>
                          <a:effectLst/>
                          <a:latin typeface="Times New Roman" panose="02020603050405020304" pitchFamily="18" charset="0"/>
                          <a:cs typeface="Times New Roman" panose="02020603050405020304" pitchFamily="18" charset="0"/>
                        </a:rPr>
                        <a:t>It updates on a broadcast basis</a:t>
                      </a:r>
                    </a:p>
                  </a:txBody>
                  <a:tcPr marL="90718" marR="23552" marT="69783" marB="69783" anchor="ctr"/>
                </a:tc>
                <a:tc>
                  <a:txBody>
                    <a:bodyPr/>
                    <a:lstStyle/>
                    <a:p>
                      <a:pPr algn="ctr"/>
                      <a:r>
                        <a:rPr lang="en-US" sz="1600" cap="none" spc="0" dirty="0">
                          <a:solidFill>
                            <a:schemeClr val="tx1"/>
                          </a:solidFill>
                          <a:effectLst/>
                          <a:latin typeface="Times New Roman" panose="02020603050405020304" pitchFamily="18" charset="0"/>
                          <a:cs typeface="Times New Roman" panose="02020603050405020304" pitchFamily="18" charset="0"/>
                        </a:rPr>
                        <a:t>It updates on a multicast basis</a:t>
                      </a:r>
                    </a:p>
                  </a:txBody>
                  <a:tcPr marL="90718" marR="23552" marT="69783" marB="69783" anchor="ctr"/>
                </a:tc>
                <a:extLst>
                  <a:ext uri="{0D108BD9-81ED-4DB2-BD59-A6C34878D82A}">
                    <a16:rowId xmlns:a16="http://schemas.microsoft.com/office/drawing/2014/main" val="1871345317"/>
                  </a:ext>
                </a:extLst>
              </a:tr>
            </a:tbl>
          </a:graphicData>
        </a:graphic>
      </p:graphicFrame>
    </p:spTree>
    <p:extLst>
      <p:ext uri="{BB962C8B-B14F-4D97-AF65-F5344CB8AC3E}">
        <p14:creationId xmlns:p14="http://schemas.microsoft.com/office/powerpoint/2010/main" val="32172912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4B6EE8-5A09-A533-83AA-7D11FADCDE19}"/>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ARP Vs RARP Routing Protocol</a:t>
            </a:r>
          </a:p>
        </p:txBody>
      </p:sp>
      <p:graphicFrame>
        <p:nvGraphicFramePr>
          <p:cNvPr id="4" name="Table 3">
            <a:extLst>
              <a:ext uri="{FF2B5EF4-FFF2-40B4-BE49-F238E27FC236}">
                <a16:creationId xmlns:a16="http://schemas.microsoft.com/office/drawing/2014/main" id="{F1CBE6B3-51A0-3CA8-E153-FE0958BA7361}"/>
              </a:ext>
            </a:extLst>
          </p:cNvPr>
          <p:cNvGraphicFramePr>
            <a:graphicFrameLocks noGrp="1"/>
          </p:cNvGraphicFramePr>
          <p:nvPr>
            <p:extLst>
              <p:ext uri="{D42A27DB-BD31-4B8C-83A1-F6EECF244321}">
                <p14:modId xmlns:p14="http://schemas.microsoft.com/office/powerpoint/2010/main" val="2523068095"/>
              </p:ext>
            </p:extLst>
          </p:nvPr>
        </p:nvGraphicFramePr>
        <p:xfrm>
          <a:off x="106165" y="1535577"/>
          <a:ext cx="11979666" cy="5218808"/>
        </p:xfrm>
        <a:graphic>
          <a:graphicData uri="http://schemas.openxmlformats.org/drawingml/2006/table">
            <a:tbl>
              <a:tblPr>
                <a:tableStyleId>{5940675A-B579-460E-94D1-54222C63F5DA}</a:tableStyleId>
              </a:tblPr>
              <a:tblGrid>
                <a:gridCol w="1816887">
                  <a:extLst>
                    <a:ext uri="{9D8B030D-6E8A-4147-A177-3AD203B41FA5}">
                      <a16:colId xmlns:a16="http://schemas.microsoft.com/office/drawing/2014/main" val="1238596382"/>
                    </a:ext>
                  </a:extLst>
                </a:gridCol>
                <a:gridCol w="5087162">
                  <a:extLst>
                    <a:ext uri="{9D8B030D-6E8A-4147-A177-3AD203B41FA5}">
                      <a16:colId xmlns:a16="http://schemas.microsoft.com/office/drawing/2014/main" val="3284850211"/>
                    </a:ext>
                  </a:extLst>
                </a:gridCol>
                <a:gridCol w="5075617">
                  <a:extLst>
                    <a:ext uri="{9D8B030D-6E8A-4147-A177-3AD203B41FA5}">
                      <a16:colId xmlns:a16="http://schemas.microsoft.com/office/drawing/2014/main" val="2589986147"/>
                    </a:ext>
                  </a:extLst>
                </a:gridCol>
              </a:tblGrid>
              <a:tr h="415138">
                <a:tc>
                  <a:txBody>
                    <a:bodyPr/>
                    <a:lstStyle/>
                    <a:p>
                      <a:pPr fontAlgn="t"/>
                      <a:r>
                        <a:rPr lang="en-IN" sz="1500" b="1" cap="none" spc="0">
                          <a:solidFill>
                            <a:schemeClr val="tx1"/>
                          </a:solidFill>
                          <a:effectLst/>
                          <a:latin typeface="Times New Roman" panose="02020603050405020304" pitchFamily="18" charset="0"/>
                          <a:cs typeface="Times New Roman" panose="02020603050405020304" pitchFamily="18" charset="0"/>
                        </a:rPr>
                        <a:t>Parameters</a:t>
                      </a:r>
                      <a:endParaRPr lang="en-IN" sz="1500" cap="none" spc="0">
                        <a:solidFill>
                          <a:schemeClr val="tx1"/>
                        </a:solidFill>
                        <a:effectLst/>
                        <a:latin typeface="Times New Roman" panose="02020603050405020304" pitchFamily="18" charset="0"/>
                        <a:cs typeface="Times New Roman" panose="02020603050405020304" pitchFamily="18" charset="0"/>
                      </a:endParaRPr>
                    </a:p>
                  </a:txBody>
                  <a:tcPr marL="111863" marR="111863" marT="111863" marB="111863"/>
                </a:tc>
                <a:tc>
                  <a:txBody>
                    <a:bodyPr/>
                    <a:lstStyle/>
                    <a:p>
                      <a:pPr fontAlgn="t"/>
                      <a:r>
                        <a:rPr lang="en-IN" sz="1500" b="1" cap="none" spc="0">
                          <a:solidFill>
                            <a:schemeClr val="tx1"/>
                          </a:solidFill>
                          <a:effectLst/>
                          <a:latin typeface="Times New Roman" panose="02020603050405020304" pitchFamily="18" charset="0"/>
                          <a:cs typeface="Times New Roman" panose="02020603050405020304" pitchFamily="18" charset="0"/>
                        </a:rPr>
                        <a:t>ARP</a:t>
                      </a:r>
                      <a:endParaRPr lang="en-IN" sz="1500" cap="none" spc="0">
                        <a:solidFill>
                          <a:schemeClr val="tx1"/>
                        </a:solidFill>
                        <a:effectLst/>
                        <a:latin typeface="Times New Roman" panose="02020603050405020304" pitchFamily="18" charset="0"/>
                        <a:cs typeface="Times New Roman" panose="02020603050405020304" pitchFamily="18" charset="0"/>
                      </a:endParaRPr>
                    </a:p>
                  </a:txBody>
                  <a:tcPr marL="111863" marR="111863" marT="111863" marB="111863"/>
                </a:tc>
                <a:tc>
                  <a:txBody>
                    <a:bodyPr/>
                    <a:lstStyle/>
                    <a:p>
                      <a:pPr fontAlgn="t"/>
                      <a:r>
                        <a:rPr lang="en-IN" sz="1500" b="1" cap="none" spc="0">
                          <a:solidFill>
                            <a:schemeClr val="tx1"/>
                          </a:solidFill>
                          <a:effectLst/>
                          <a:latin typeface="Times New Roman" panose="02020603050405020304" pitchFamily="18" charset="0"/>
                          <a:cs typeface="Times New Roman" panose="02020603050405020304" pitchFamily="18" charset="0"/>
                        </a:rPr>
                        <a:t>RARP</a:t>
                      </a:r>
                      <a:endParaRPr lang="en-IN" sz="1500" cap="none" spc="0">
                        <a:solidFill>
                          <a:schemeClr val="tx1"/>
                        </a:solidFill>
                        <a:effectLst/>
                        <a:latin typeface="Times New Roman" panose="02020603050405020304" pitchFamily="18" charset="0"/>
                        <a:cs typeface="Times New Roman" panose="02020603050405020304" pitchFamily="18" charset="0"/>
                      </a:endParaRPr>
                    </a:p>
                  </a:txBody>
                  <a:tcPr marL="111863" marR="111863" marT="111863" marB="111863"/>
                </a:tc>
                <a:extLst>
                  <a:ext uri="{0D108BD9-81ED-4DB2-BD59-A6C34878D82A}">
                    <a16:rowId xmlns:a16="http://schemas.microsoft.com/office/drawing/2014/main" val="2437453513"/>
                  </a:ext>
                </a:extLst>
              </a:tr>
              <a:tr h="576718">
                <a:tc>
                  <a:txBody>
                    <a:bodyPr/>
                    <a:lstStyle/>
                    <a:p>
                      <a:pPr fontAlgn="t"/>
                      <a:r>
                        <a:rPr lang="en-IN" sz="1500" cap="none" spc="0">
                          <a:solidFill>
                            <a:schemeClr val="tx1"/>
                          </a:solidFill>
                          <a:effectLst/>
                          <a:latin typeface="Times New Roman" panose="02020603050405020304" pitchFamily="18" charset="0"/>
                          <a:cs typeface="Times New Roman" panose="02020603050405020304" pitchFamily="18" charset="0"/>
                        </a:rPr>
                        <a:t>Full Form</a:t>
                      </a:r>
                    </a:p>
                  </a:txBody>
                  <a:tcPr marL="111863" marR="111863" marT="111863" marB="111863"/>
                </a:tc>
                <a:tc>
                  <a:txBody>
                    <a:bodyPr/>
                    <a:lstStyle/>
                    <a:p>
                      <a:pPr fontAlgn="t"/>
                      <a:r>
                        <a:rPr lang="en-US" sz="1500" cap="none" spc="0">
                          <a:solidFill>
                            <a:schemeClr val="tx1"/>
                          </a:solidFill>
                          <a:effectLst/>
                          <a:latin typeface="Times New Roman" panose="02020603050405020304" pitchFamily="18" charset="0"/>
                          <a:cs typeface="Times New Roman" panose="02020603050405020304" pitchFamily="18" charset="0"/>
                        </a:rPr>
                        <a:t>The term ARP is an abbreviation for Address resolution protocol.</a:t>
                      </a:r>
                    </a:p>
                  </a:txBody>
                  <a:tcPr marL="111863" marR="111863" marT="111863" marB="111863"/>
                </a:tc>
                <a:tc>
                  <a:txBody>
                    <a:bodyPr/>
                    <a:lstStyle/>
                    <a:p>
                      <a:pPr fontAlgn="t"/>
                      <a:r>
                        <a:rPr lang="en-US" sz="1500" cap="none" spc="0" dirty="0">
                          <a:solidFill>
                            <a:schemeClr val="tx1"/>
                          </a:solidFill>
                          <a:effectLst/>
                          <a:latin typeface="Times New Roman" panose="02020603050405020304" pitchFamily="18" charset="0"/>
                          <a:cs typeface="Times New Roman" panose="02020603050405020304" pitchFamily="18" charset="0"/>
                        </a:rPr>
                        <a:t>The term RARP is an abbreviation for Reverse Address Resolution Protocol.</a:t>
                      </a:r>
                    </a:p>
                  </a:txBody>
                  <a:tcPr marL="111863" marR="111863" marT="111863" marB="111863"/>
                </a:tc>
                <a:extLst>
                  <a:ext uri="{0D108BD9-81ED-4DB2-BD59-A6C34878D82A}">
                    <a16:rowId xmlns:a16="http://schemas.microsoft.com/office/drawing/2014/main" val="76804560"/>
                  </a:ext>
                </a:extLst>
              </a:tr>
              <a:tr h="576718">
                <a:tc>
                  <a:txBody>
                    <a:bodyPr/>
                    <a:lstStyle/>
                    <a:p>
                      <a:pPr fontAlgn="t"/>
                      <a:r>
                        <a:rPr lang="en-IN" sz="1500" cap="none" spc="0">
                          <a:solidFill>
                            <a:schemeClr val="tx1"/>
                          </a:solidFill>
                          <a:effectLst/>
                          <a:latin typeface="Times New Roman" panose="02020603050405020304" pitchFamily="18" charset="0"/>
                          <a:cs typeface="Times New Roman" panose="02020603050405020304" pitchFamily="18" charset="0"/>
                        </a:rPr>
                        <a:t>Basics</a:t>
                      </a:r>
                    </a:p>
                  </a:txBody>
                  <a:tcPr marL="111863" marR="111863" marT="111863" marB="111863"/>
                </a:tc>
                <a:tc>
                  <a:txBody>
                    <a:bodyPr/>
                    <a:lstStyle/>
                    <a:p>
                      <a:pPr fontAlgn="t"/>
                      <a:r>
                        <a:rPr lang="en-US" sz="1500" cap="none" spc="0">
                          <a:solidFill>
                            <a:schemeClr val="tx1"/>
                          </a:solidFill>
                          <a:effectLst/>
                          <a:latin typeface="Times New Roman" panose="02020603050405020304" pitchFamily="18" charset="0"/>
                          <a:cs typeface="Times New Roman" panose="02020603050405020304" pitchFamily="18" charset="0"/>
                        </a:rPr>
                        <a:t>The ARP retrieves the receiver’s physical address in a network.</a:t>
                      </a:r>
                    </a:p>
                  </a:txBody>
                  <a:tcPr marL="111863" marR="111863" marT="111863" marB="111863"/>
                </a:tc>
                <a:tc>
                  <a:txBody>
                    <a:bodyPr/>
                    <a:lstStyle/>
                    <a:p>
                      <a:pPr fontAlgn="t"/>
                      <a:r>
                        <a:rPr lang="en-US" sz="1500" cap="none" spc="0">
                          <a:solidFill>
                            <a:schemeClr val="tx1"/>
                          </a:solidFill>
                          <a:effectLst/>
                          <a:latin typeface="Times New Roman" panose="02020603050405020304" pitchFamily="18" charset="0"/>
                          <a:cs typeface="Times New Roman" panose="02020603050405020304" pitchFamily="18" charset="0"/>
                        </a:rPr>
                        <a:t>The RARP retrieves a computer’s logical address from its available server.</a:t>
                      </a:r>
                    </a:p>
                  </a:txBody>
                  <a:tcPr marL="111863" marR="111863" marT="111863" marB="111863"/>
                </a:tc>
                <a:extLst>
                  <a:ext uri="{0D108BD9-81ED-4DB2-BD59-A6C34878D82A}">
                    <a16:rowId xmlns:a16="http://schemas.microsoft.com/office/drawing/2014/main" val="1434214839"/>
                  </a:ext>
                </a:extLst>
              </a:tr>
              <a:tr h="576718">
                <a:tc>
                  <a:txBody>
                    <a:bodyPr/>
                    <a:lstStyle/>
                    <a:p>
                      <a:pPr fontAlgn="t"/>
                      <a:r>
                        <a:rPr lang="en-IN" sz="1500" cap="none" spc="0">
                          <a:solidFill>
                            <a:schemeClr val="tx1"/>
                          </a:solidFill>
                          <a:effectLst/>
                          <a:latin typeface="Times New Roman" panose="02020603050405020304" pitchFamily="18" charset="0"/>
                          <a:cs typeface="Times New Roman" panose="02020603050405020304" pitchFamily="18" charset="0"/>
                        </a:rPr>
                        <a:t>Broadcast Address</a:t>
                      </a:r>
                    </a:p>
                  </a:txBody>
                  <a:tcPr marL="111863" marR="111863" marT="111863" marB="111863"/>
                </a:tc>
                <a:tc>
                  <a:txBody>
                    <a:bodyPr/>
                    <a:lstStyle/>
                    <a:p>
                      <a:pPr fontAlgn="t"/>
                      <a:r>
                        <a:rPr lang="en-US" sz="1500" cap="none" spc="0">
                          <a:solidFill>
                            <a:schemeClr val="tx1"/>
                          </a:solidFill>
                          <a:effectLst/>
                          <a:latin typeface="Times New Roman" panose="02020603050405020304" pitchFamily="18" charset="0"/>
                          <a:cs typeface="Times New Roman" panose="02020603050405020304" pitchFamily="18" charset="0"/>
                        </a:rPr>
                        <a:t>The nodes use ARP broadcasts in the LAN with the help of the MAC address.</a:t>
                      </a:r>
                    </a:p>
                  </a:txBody>
                  <a:tcPr marL="111863" marR="111863" marT="111863" marB="111863"/>
                </a:tc>
                <a:tc>
                  <a:txBody>
                    <a:bodyPr/>
                    <a:lstStyle/>
                    <a:p>
                      <a:pPr fontAlgn="t"/>
                      <a:r>
                        <a:rPr lang="en-US" sz="1500" cap="none" spc="0">
                          <a:solidFill>
                            <a:schemeClr val="tx1"/>
                          </a:solidFill>
                          <a:effectLst/>
                          <a:latin typeface="Times New Roman" panose="02020603050405020304" pitchFamily="18" charset="0"/>
                          <a:cs typeface="Times New Roman" panose="02020603050405020304" pitchFamily="18" charset="0"/>
                        </a:rPr>
                        <a:t>The RARP utilises IP addresses for broadcasting.</a:t>
                      </a:r>
                    </a:p>
                  </a:txBody>
                  <a:tcPr marL="111863" marR="111863" marT="111863" marB="111863"/>
                </a:tc>
                <a:extLst>
                  <a:ext uri="{0D108BD9-81ED-4DB2-BD59-A6C34878D82A}">
                    <a16:rowId xmlns:a16="http://schemas.microsoft.com/office/drawing/2014/main" val="2464906705"/>
                  </a:ext>
                </a:extLst>
              </a:tr>
              <a:tr h="576718">
                <a:tc>
                  <a:txBody>
                    <a:bodyPr/>
                    <a:lstStyle/>
                    <a:p>
                      <a:pPr fontAlgn="t"/>
                      <a:r>
                        <a:rPr lang="en-IN" sz="1500" cap="none" spc="0">
                          <a:solidFill>
                            <a:schemeClr val="tx1"/>
                          </a:solidFill>
                          <a:effectLst/>
                          <a:latin typeface="Times New Roman" panose="02020603050405020304" pitchFamily="18" charset="0"/>
                          <a:cs typeface="Times New Roman" panose="02020603050405020304" pitchFamily="18" charset="0"/>
                        </a:rPr>
                        <a:t>Table Maintained By</a:t>
                      </a:r>
                    </a:p>
                  </a:txBody>
                  <a:tcPr marL="111863" marR="111863" marT="111863" marB="111863"/>
                </a:tc>
                <a:tc>
                  <a:txBody>
                    <a:bodyPr/>
                    <a:lstStyle/>
                    <a:p>
                      <a:pPr fontAlgn="t"/>
                      <a:r>
                        <a:rPr lang="en-US" sz="1500" cap="none" spc="0">
                          <a:solidFill>
                            <a:schemeClr val="tx1"/>
                          </a:solidFill>
                          <a:effectLst/>
                          <a:latin typeface="Times New Roman" panose="02020603050405020304" pitchFamily="18" charset="0"/>
                          <a:cs typeface="Times New Roman" panose="02020603050405020304" pitchFamily="18" charset="0"/>
                        </a:rPr>
                        <a:t>The ARP table is maintained by the Local Host.</a:t>
                      </a:r>
                    </a:p>
                  </a:txBody>
                  <a:tcPr marL="111863" marR="111863" marT="111863" marB="111863"/>
                </a:tc>
                <a:tc>
                  <a:txBody>
                    <a:bodyPr/>
                    <a:lstStyle/>
                    <a:p>
                      <a:pPr fontAlgn="t"/>
                      <a:r>
                        <a:rPr lang="en-US" sz="1500" cap="none" spc="0">
                          <a:solidFill>
                            <a:schemeClr val="tx1"/>
                          </a:solidFill>
                          <a:effectLst/>
                          <a:latin typeface="Times New Roman" panose="02020603050405020304" pitchFamily="18" charset="0"/>
                          <a:cs typeface="Times New Roman" panose="02020603050405020304" pitchFamily="18" charset="0"/>
                        </a:rPr>
                        <a:t>The RARP table is maintained by the RARP Server.</a:t>
                      </a:r>
                    </a:p>
                  </a:txBody>
                  <a:tcPr marL="111863" marR="111863" marT="111863" marB="111863"/>
                </a:tc>
                <a:extLst>
                  <a:ext uri="{0D108BD9-81ED-4DB2-BD59-A6C34878D82A}">
                    <a16:rowId xmlns:a16="http://schemas.microsoft.com/office/drawing/2014/main" val="1420772566"/>
                  </a:ext>
                </a:extLst>
              </a:tr>
              <a:tr h="576718">
                <a:tc>
                  <a:txBody>
                    <a:bodyPr/>
                    <a:lstStyle/>
                    <a:p>
                      <a:pPr fontAlgn="t"/>
                      <a:r>
                        <a:rPr lang="en-IN" sz="1500" cap="none" spc="0">
                          <a:solidFill>
                            <a:schemeClr val="tx1"/>
                          </a:solidFill>
                          <a:effectLst/>
                          <a:latin typeface="Times New Roman" panose="02020603050405020304" pitchFamily="18" charset="0"/>
                          <a:cs typeface="Times New Roman" panose="02020603050405020304" pitchFamily="18" charset="0"/>
                        </a:rPr>
                        <a:t>Usage</a:t>
                      </a:r>
                    </a:p>
                  </a:txBody>
                  <a:tcPr marL="111863" marR="111863" marT="111863" marB="111863"/>
                </a:tc>
                <a:tc>
                  <a:txBody>
                    <a:bodyPr/>
                    <a:lstStyle/>
                    <a:p>
                      <a:pPr fontAlgn="t"/>
                      <a:r>
                        <a:rPr lang="en-US" sz="1500" cap="none" spc="0">
                          <a:solidFill>
                            <a:schemeClr val="tx1"/>
                          </a:solidFill>
                          <a:effectLst/>
                          <a:latin typeface="Times New Roman" panose="02020603050405020304" pitchFamily="18" charset="0"/>
                          <a:cs typeface="Times New Roman" panose="02020603050405020304" pitchFamily="18" charset="0"/>
                        </a:rPr>
                        <a:t>The router or the host uses ARP to find another router/host’s address (physical address) in LAN.</a:t>
                      </a:r>
                    </a:p>
                  </a:txBody>
                  <a:tcPr marL="111863" marR="111863" marT="111863" marB="111863"/>
                </a:tc>
                <a:tc>
                  <a:txBody>
                    <a:bodyPr/>
                    <a:lstStyle/>
                    <a:p>
                      <a:pPr fontAlgn="t"/>
                      <a:r>
                        <a:rPr lang="en-US" sz="1500" cap="none" spc="0">
                          <a:solidFill>
                            <a:schemeClr val="tx1"/>
                          </a:solidFill>
                          <a:effectLst/>
                          <a:latin typeface="Times New Roman" panose="02020603050405020304" pitchFamily="18" charset="0"/>
                          <a:cs typeface="Times New Roman" panose="02020603050405020304" pitchFamily="18" charset="0"/>
                        </a:rPr>
                        <a:t>RARP is used by thin clients that have limited facilities.</a:t>
                      </a:r>
                    </a:p>
                  </a:txBody>
                  <a:tcPr marL="111863" marR="111863" marT="111863" marB="111863"/>
                </a:tc>
                <a:extLst>
                  <a:ext uri="{0D108BD9-81ED-4DB2-BD59-A6C34878D82A}">
                    <a16:rowId xmlns:a16="http://schemas.microsoft.com/office/drawing/2014/main" val="2912645640"/>
                  </a:ext>
                </a:extLst>
              </a:tr>
              <a:tr h="576718">
                <a:tc>
                  <a:txBody>
                    <a:bodyPr/>
                    <a:lstStyle/>
                    <a:p>
                      <a:pPr fontAlgn="t"/>
                      <a:r>
                        <a:rPr lang="en-IN" sz="1500" cap="none" spc="0">
                          <a:solidFill>
                            <a:schemeClr val="tx1"/>
                          </a:solidFill>
                          <a:effectLst/>
                          <a:latin typeface="Times New Roman" panose="02020603050405020304" pitchFamily="18" charset="0"/>
                          <a:cs typeface="Times New Roman" panose="02020603050405020304" pitchFamily="18" charset="0"/>
                        </a:rPr>
                        <a:t>Reply Information</a:t>
                      </a:r>
                    </a:p>
                  </a:txBody>
                  <a:tcPr marL="111863" marR="111863" marT="111863" marB="111863"/>
                </a:tc>
                <a:tc>
                  <a:txBody>
                    <a:bodyPr/>
                    <a:lstStyle/>
                    <a:p>
                      <a:pPr fontAlgn="t"/>
                      <a:r>
                        <a:rPr lang="en-US" sz="1500" cap="none" spc="0">
                          <a:solidFill>
                            <a:schemeClr val="tx1"/>
                          </a:solidFill>
                          <a:effectLst/>
                          <a:latin typeface="Times New Roman" panose="02020603050405020304" pitchFamily="18" charset="0"/>
                          <a:cs typeface="Times New Roman" panose="02020603050405020304" pitchFamily="18" charset="0"/>
                        </a:rPr>
                        <a:t>The primary use of the ARP reply is to update the ARP table.</a:t>
                      </a:r>
                    </a:p>
                  </a:txBody>
                  <a:tcPr marL="111863" marR="111863" marT="111863" marB="111863"/>
                </a:tc>
                <a:tc>
                  <a:txBody>
                    <a:bodyPr/>
                    <a:lstStyle/>
                    <a:p>
                      <a:pPr fontAlgn="t"/>
                      <a:r>
                        <a:rPr lang="en-US" sz="1500" cap="none" spc="0">
                          <a:solidFill>
                            <a:schemeClr val="tx1"/>
                          </a:solidFill>
                          <a:effectLst/>
                          <a:latin typeface="Times New Roman" panose="02020603050405020304" pitchFamily="18" charset="0"/>
                          <a:cs typeface="Times New Roman" panose="02020603050405020304" pitchFamily="18" charset="0"/>
                        </a:rPr>
                        <a:t>The primary use of the RARP reply is to configure the local host’s IP address.</a:t>
                      </a:r>
                    </a:p>
                  </a:txBody>
                  <a:tcPr marL="111863" marR="111863" marT="111863" marB="111863"/>
                </a:tc>
                <a:extLst>
                  <a:ext uri="{0D108BD9-81ED-4DB2-BD59-A6C34878D82A}">
                    <a16:rowId xmlns:a16="http://schemas.microsoft.com/office/drawing/2014/main" val="1388928836"/>
                  </a:ext>
                </a:extLst>
              </a:tr>
              <a:tr h="576718">
                <a:tc>
                  <a:txBody>
                    <a:bodyPr/>
                    <a:lstStyle/>
                    <a:p>
                      <a:pPr fontAlgn="t"/>
                      <a:r>
                        <a:rPr lang="en-IN" sz="1500" cap="none" spc="0">
                          <a:solidFill>
                            <a:schemeClr val="tx1"/>
                          </a:solidFill>
                          <a:effectLst/>
                          <a:latin typeface="Times New Roman" panose="02020603050405020304" pitchFamily="18" charset="0"/>
                          <a:cs typeface="Times New Roman" panose="02020603050405020304" pitchFamily="18" charset="0"/>
                        </a:rPr>
                        <a:t>Mapping</a:t>
                      </a:r>
                    </a:p>
                  </a:txBody>
                  <a:tcPr marL="111863" marR="111863" marT="111863" marB="111863"/>
                </a:tc>
                <a:tc>
                  <a:txBody>
                    <a:bodyPr/>
                    <a:lstStyle/>
                    <a:p>
                      <a:pPr fontAlgn="t"/>
                      <a:r>
                        <a:rPr lang="en-US" sz="1500" cap="none" spc="0">
                          <a:solidFill>
                            <a:schemeClr val="tx1"/>
                          </a:solidFill>
                          <a:effectLst/>
                          <a:latin typeface="Times New Roman" panose="02020603050405020304" pitchFamily="18" charset="0"/>
                          <a:cs typeface="Times New Roman" panose="02020603050405020304" pitchFamily="18" charset="0"/>
                        </a:rPr>
                        <a:t>The ARP maps the node’s IP address (32-bit logical address) to the MAC address/physical address (48-bit address).</a:t>
                      </a:r>
                    </a:p>
                  </a:txBody>
                  <a:tcPr marL="111863" marR="111863" marT="111863" marB="111863"/>
                </a:tc>
                <a:tc>
                  <a:txBody>
                    <a:bodyPr/>
                    <a:lstStyle/>
                    <a:p>
                      <a:pPr fontAlgn="t"/>
                      <a:r>
                        <a:rPr lang="en-US" sz="1500" cap="none" spc="0" dirty="0">
                          <a:solidFill>
                            <a:schemeClr val="tx1"/>
                          </a:solidFill>
                          <a:effectLst/>
                          <a:latin typeface="Times New Roman" panose="02020603050405020304" pitchFamily="18" charset="0"/>
                          <a:cs typeface="Times New Roman" panose="02020603050405020304" pitchFamily="18" charset="0"/>
                        </a:rPr>
                        <a:t>The RARP maps the 48-bit address (MAC address/physical address) to the logical IP address (32-bit).</a:t>
                      </a:r>
                    </a:p>
                  </a:txBody>
                  <a:tcPr marL="111863" marR="111863" marT="111863" marB="111863"/>
                </a:tc>
                <a:extLst>
                  <a:ext uri="{0D108BD9-81ED-4DB2-BD59-A6C34878D82A}">
                    <a16:rowId xmlns:a16="http://schemas.microsoft.com/office/drawing/2014/main" val="3301196579"/>
                  </a:ext>
                </a:extLst>
              </a:tr>
            </a:tbl>
          </a:graphicData>
        </a:graphic>
      </p:graphicFrame>
    </p:spTree>
    <p:extLst>
      <p:ext uri="{BB962C8B-B14F-4D97-AF65-F5344CB8AC3E}">
        <p14:creationId xmlns:p14="http://schemas.microsoft.com/office/powerpoint/2010/main" val="35290458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82" name="Rectangle 7181">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5E82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4" name="Rectangle 7183">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2" name="Picture 4" descr="ARP, Reverse ARP(RARP), Inverse ARP (InARP), Proxy ARP and Gratuitous ARP -  GeeksforGeeks">
            <a:extLst>
              <a:ext uri="{FF2B5EF4-FFF2-40B4-BE49-F238E27FC236}">
                <a16:creationId xmlns:a16="http://schemas.microsoft.com/office/drawing/2014/main" id="{89B5EAFD-C6DB-FF1A-064F-0E67AE0644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3467" y="1288881"/>
            <a:ext cx="10905066" cy="42802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90585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CCF11-EA22-F680-F2AB-A2B1A4382A49}"/>
              </a:ext>
            </a:extLst>
          </p:cNvPr>
          <p:cNvSpPr>
            <a:spLocks noGrp="1"/>
          </p:cNvSpPr>
          <p:nvPr>
            <p:ph type="title"/>
          </p:nvPr>
        </p:nvSpPr>
        <p:spPr/>
        <p:txBody>
          <a:bodyPr/>
          <a:lstStyle/>
          <a:p>
            <a:r>
              <a:rPr lang="en-US" b="1" dirty="0"/>
              <a:t>ICMP Protocol</a:t>
            </a:r>
            <a:endParaRPr lang="en-IN" b="1" dirty="0"/>
          </a:p>
        </p:txBody>
      </p:sp>
      <p:sp>
        <p:nvSpPr>
          <p:cNvPr id="3" name="Content Placeholder 2">
            <a:extLst>
              <a:ext uri="{FF2B5EF4-FFF2-40B4-BE49-F238E27FC236}">
                <a16:creationId xmlns:a16="http://schemas.microsoft.com/office/drawing/2014/main" id="{C58B9683-4F1A-9346-F85E-6FADAE13FCA5}"/>
              </a:ext>
            </a:extLst>
          </p:cNvPr>
          <p:cNvSpPr>
            <a:spLocks noGrp="1"/>
          </p:cNvSpPr>
          <p:nvPr>
            <p:ph idx="1"/>
          </p:nvPr>
        </p:nvSpPr>
        <p:spPr/>
        <p:txBody>
          <a:bodyPr/>
          <a:lstStyle/>
          <a:p>
            <a:pPr algn="just"/>
            <a:r>
              <a:rPr lang="en-US" dirty="0"/>
              <a:t>The Internet Control Message Protocol (ICMP) is a network layer protocol used by network devices to diagnose network communication issues. </a:t>
            </a:r>
          </a:p>
          <a:p>
            <a:pPr algn="just"/>
            <a:r>
              <a:rPr lang="en-US" dirty="0"/>
              <a:t>ICMP is mainly used to determine whether or not data is reaching its intended destination in a timely manner. </a:t>
            </a:r>
          </a:p>
          <a:p>
            <a:pPr algn="just"/>
            <a:r>
              <a:rPr lang="en-US" dirty="0"/>
              <a:t>Commonly, the ICMP protocol is used on network devices, such as routers. </a:t>
            </a:r>
          </a:p>
          <a:p>
            <a:pPr algn="just"/>
            <a:r>
              <a:rPr lang="en-US" dirty="0"/>
              <a:t>ICMP is crucial for error reporting and testing, but it can also be used in distributed denial-of-service (DDoS) attacks.</a:t>
            </a:r>
            <a:endParaRPr lang="en-IN" dirty="0"/>
          </a:p>
        </p:txBody>
      </p:sp>
    </p:spTree>
    <p:extLst>
      <p:ext uri="{BB962C8B-B14F-4D97-AF65-F5344CB8AC3E}">
        <p14:creationId xmlns:p14="http://schemas.microsoft.com/office/powerpoint/2010/main" val="18889023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A976E23-29EC-4E20-9EF6-B7CC4A821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F5FCEC6-E657-46F1-925F-13ED19212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5BA8FCE-96F8-40B3-804C-10C27C02F41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4" name="Oval 13">
              <a:extLst>
                <a:ext uri="{FF2B5EF4-FFF2-40B4-BE49-F238E27FC236}">
                  <a16:creationId xmlns:a16="http://schemas.microsoft.com/office/drawing/2014/main" id="{F0593719-0C87-4B1E-B35D-0F97D2969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6F72299-2A02-44FA-A443-EFB406CF15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B09EF30-0043-45B4-B715-398AB3B37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30227CAF-D3D1-454C-A6E3-466111AB0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90B68C07-78C0-4A8D-8839-959B33F076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C367BC4-E8BC-458E-B0F6-2033296CFD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2B1DF47D-B9E7-0F0B-8CFC-CD101651E99A}"/>
              </a:ext>
            </a:extLst>
          </p:cNvPr>
          <p:cNvSpPr>
            <a:spLocks noGrp="1"/>
          </p:cNvSpPr>
          <p:nvPr>
            <p:ph type="title"/>
          </p:nvPr>
        </p:nvSpPr>
        <p:spPr>
          <a:xfrm>
            <a:off x="630936" y="630936"/>
            <a:ext cx="5563079" cy="2632080"/>
          </a:xfrm>
          <a:noFill/>
        </p:spPr>
        <p:txBody>
          <a:bodyPr anchor="t">
            <a:normAutofit/>
          </a:bodyPr>
          <a:lstStyle/>
          <a:p>
            <a:r>
              <a:rPr lang="en-IN" sz="4800" b="0" i="0">
                <a:solidFill>
                  <a:schemeClr val="bg1"/>
                </a:solidFill>
                <a:effectLst/>
                <a:latin typeface="Heebo" pitchFamily="2" charset="-79"/>
                <a:cs typeface="Heebo" pitchFamily="2" charset="-79"/>
              </a:rPr>
              <a:t>Types of ICMP messages</a:t>
            </a:r>
            <a:br>
              <a:rPr lang="en-IN" sz="4800" b="0" i="0">
                <a:solidFill>
                  <a:schemeClr val="bg1"/>
                </a:solidFill>
                <a:effectLst/>
                <a:latin typeface="Heebo" pitchFamily="2" charset="-79"/>
                <a:cs typeface="Heebo" pitchFamily="2" charset="-79"/>
              </a:rPr>
            </a:br>
            <a:endParaRPr lang="en-IN" sz="4800">
              <a:solidFill>
                <a:schemeClr val="bg1"/>
              </a:solidFill>
            </a:endParaRPr>
          </a:p>
        </p:txBody>
      </p:sp>
      <p:sp>
        <p:nvSpPr>
          <p:cNvPr id="21" name="Rectangle 20">
            <a:extLst>
              <a:ext uri="{FF2B5EF4-FFF2-40B4-BE49-F238E27FC236}">
                <a16:creationId xmlns:a16="http://schemas.microsoft.com/office/drawing/2014/main" id="{FF0BDB76-BCEC-498E-BA26-C763CD9FA3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DD8DF5DF-A251-4BC2-8965-4EDDD01FC56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4" name="Straight Connector 23">
              <a:extLst>
                <a:ext uri="{FF2B5EF4-FFF2-40B4-BE49-F238E27FC236}">
                  <a16:creationId xmlns:a16="http://schemas.microsoft.com/office/drawing/2014/main" id="{8930D52D-708D-43A1-B073-469EFDB0207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82491CB-6849-43BB-926B-D979A3DB091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1251642-9512-4A11-9670-BD1C3A99814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D277633-FF55-420D-87BC-0CB11FD6D06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1452CEF2-C9EC-4C15-99E4-C781AB08A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30">
            <a:extLst>
              <a:ext uri="{FF2B5EF4-FFF2-40B4-BE49-F238E27FC236}">
                <a16:creationId xmlns:a16="http://schemas.microsoft.com/office/drawing/2014/main" id="{600459E6-26A3-4EAC-A34C-D0792D88CC2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32" name="Straight Connector 31">
              <a:extLst>
                <a:ext uri="{FF2B5EF4-FFF2-40B4-BE49-F238E27FC236}">
                  <a16:creationId xmlns:a16="http://schemas.microsoft.com/office/drawing/2014/main" id="{1264D5E9-C8D4-444A-8B1B-C11FB47CBA7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DD99233-66AB-4E60-AF8A-A3259E6A465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4E8492A-EE2A-4BE3-A4B2-2BCE77DA407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222A220-AA24-4E60-83D6-D32FEB34D8E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Content Placeholder 2">
            <a:extLst>
              <a:ext uri="{FF2B5EF4-FFF2-40B4-BE49-F238E27FC236}">
                <a16:creationId xmlns:a16="http://schemas.microsoft.com/office/drawing/2014/main" id="{202FD21D-C2F3-8C2D-7E92-1414BB11140F}"/>
              </a:ext>
            </a:extLst>
          </p:cNvPr>
          <p:cNvSpPr>
            <a:spLocks noGrp="1"/>
          </p:cNvSpPr>
          <p:nvPr>
            <p:ph idx="1"/>
          </p:nvPr>
        </p:nvSpPr>
        <p:spPr>
          <a:xfrm>
            <a:off x="541065" y="2180539"/>
            <a:ext cx="5563083" cy="2828892"/>
          </a:xfrm>
          <a:noFill/>
        </p:spPr>
        <p:txBody>
          <a:bodyPr anchor="t">
            <a:normAutofit/>
          </a:bodyPr>
          <a:lstStyle/>
          <a:p>
            <a:pPr>
              <a:buFont typeface="Arial" panose="020B0604020202020204" pitchFamily="34" charset="0"/>
              <a:buChar char="•"/>
            </a:pPr>
            <a:r>
              <a:rPr lang="en-US" sz="1800" b="1" i="0" dirty="0">
                <a:solidFill>
                  <a:schemeClr val="bg1"/>
                </a:solidFill>
                <a:effectLst/>
                <a:latin typeface="Nunito" pitchFamily="2" charset="0"/>
              </a:rPr>
              <a:t>Information Messages</a:t>
            </a:r>
            <a:r>
              <a:rPr lang="en-US" sz="1800" b="0" i="0" dirty="0">
                <a:solidFill>
                  <a:schemeClr val="bg1"/>
                </a:solidFill>
                <a:effectLst/>
                <a:latin typeface="Nunito" pitchFamily="2" charset="0"/>
              </a:rPr>
              <a:t> − In this message, the sender sends a query to the host or router and expects an answer. For example, A host wants to know if a router is alive or not.</a:t>
            </a:r>
          </a:p>
          <a:p>
            <a:pPr>
              <a:buFont typeface="Arial" panose="020B0604020202020204" pitchFamily="34" charset="0"/>
              <a:buChar char="•"/>
            </a:pPr>
            <a:r>
              <a:rPr lang="en-US" sz="1800" b="1" i="0" dirty="0">
                <a:solidFill>
                  <a:schemeClr val="bg1"/>
                </a:solidFill>
                <a:effectLst/>
                <a:latin typeface="Nunito" pitchFamily="2" charset="0"/>
              </a:rPr>
              <a:t>Error-reporting message</a:t>
            </a:r>
            <a:r>
              <a:rPr lang="en-US" sz="1800" b="0" i="0" dirty="0">
                <a:solidFill>
                  <a:schemeClr val="bg1"/>
                </a:solidFill>
                <a:effectLst/>
                <a:latin typeface="Nunito" pitchFamily="2" charset="0"/>
              </a:rPr>
              <a:t> − This message report problems that a router or a host (destination) may encounter when it processes an IP packet.</a:t>
            </a:r>
          </a:p>
          <a:p>
            <a:pPr>
              <a:buFont typeface="Arial" panose="020B0604020202020204" pitchFamily="34" charset="0"/>
              <a:buChar char="•"/>
            </a:pPr>
            <a:r>
              <a:rPr lang="en-US" sz="1800" b="1" i="0" dirty="0">
                <a:solidFill>
                  <a:schemeClr val="bg1"/>
                </a:solidFill>
                <a:effectLst/>
                <a:latin typeface="Nunito" pitchFamily="2" charset="0"/>
              </a:rPr>
              <a:t>Query Message</a:t>
            </a:r>
            <a:r>
              <a:rPr lang="en-US" sz="1800" b="0" i="0" dirty="0">
                <a:solidFill>
                  <a:schemeClr val="bg1"/>
                </a:solidFill>
                <a:effectLst/>
                <a:latin typeface="Nunito" pitchFamily="2" charset="0"/>
              </a:rPr>
              <a:t> − It helps a router or a network manager to get specific information from a router or another host.</a:t>
            </a:r>
          </a:p>
          <a:p>
            <a:endParaRPr lang="en-IN" sz="1800" dirty="0">
              <a:solidFill>
                <a:schemeClr val="bg1"/>
              </a:solidFill>
            </a:endParaRPr>
          </a:p>
        </p:txBody>
      </p:sp>
      <p:grpSp>
        <p:nvGrpSpPr>
          <p:cNvPr id="37" name="Group 36">
            <a:extLst>
              <a:ext uri="{FF2B5EF4-FFF2-40B4-BE49-F238E27FC236}">
                <a16:creationId xmlns:a16="http://schemas.microsoft.com/office/drawing/2014/main" id="{94F13521-5DF8-4DF5-A0B9-A718234B3AE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7120609" y="797789"/>
            <a:ext cx="304800" cy="429768"/>
            <a:chOff x="215328" y="-46937"/>
            <a:chExt cx="304800" cy="2773841"/>
          </a:xfrm>
        </p:grpSpPr>
        <p:cxnSp>
          <p:nvCxnSpPr>
            <p:cNvPr id="38" name="Straight Connector 37">
              <a:extLst>
                <a:ext uri="{FF2B5EF4-FFF2-40B4-BE49-F238E27FC236}">
                  <a16:creationId xmlns:a16="http://schemas.microsoft.com/office/drawing/2014/main" id="{046D4DF8-1672-4FA2-9826-FE37087C6A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B7A5B2F-EC14-4482-85C2-E1320F14DD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F6FC815-E502-44E9-B346-1E771A5E2E5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A1DCBABB-A77B-43CF-94EF-B785F32C4F4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aphicFrame>
        <p:nvGraphicFramePr>
          <p:cNvPr id="4" name="Table 3">
            <a:extLst>
              <a:ext uri="{FF2B5EF4-FFF2-40B4-BE49-F238E27FC236}">
                <a16:creationId xmlns:a16="http://schemas.microsoft.com/office/drawing/2014/main" id="{E211DDF2-E2A3-3FD3-D3AC-9134296EEE1A}"/>
              </a:ext>
            </a:extLst>
          </p:cNvPr>
          <p:cNvGraphicFramePr>
            <a:graphicFrameLocks noGrp="1"/>
          </p:cNvGraphicFramePr>
          <p:nvPr>
            <p:extLst>
              <p:ext uri="{D42A27DB-BD31-4B8C-83A1-F6EECF244321}">
                <p14:modId xmlns:p14="http://schemas.microsoft.com/office/powerpoint/2010/main" val="658992652"/>
              </p:ext>
            </p:extLst>
          </p:nvPr>
        </p:nvGraphicFramePr>
        <p:xfrm>
          <a:off x="7276054" y="860272"/>
          <a:ext cx="4713886" cy="4799865"/>
        </p:xfrm>
        <a:graphic>
          <a:graphicData uri="http://schemas.openxmlformats.org/drawingml/2006/table">
            <a:tbl>
              <a:tblPr firstRow="1" bandRow="1">
                <a:tableStyleId>{8EC20E35-A176-4012-BC5E-935CFFF8708E}</a:tableStyleId>
              </a:tblPr>
              <a:tblGrid>
                <a:gridCol w="1439195">
                  <a:extLst>
                    <a:ext uri="{9D8B030D-6E8A-4147-A177-3AD203B41FA5}">
                      <a16:colId xmlns:a16="http://schemas.microsoft.com/office/drawing/2014/main" val="3007538215"/>
                    </a:ext>
                  </a:extLst>
                </a:gridCol>
                <a:gridCol w="1439195">
                  <a:extLst>
                    <a:ext uri="{9D8B030D-6E8A-4147-A177-3AD203B41FA5}">
                      <a16:colId xmlns:a16="http://schemas.microsoft.com/office/drawing/2014/main" val="4009242971"/>
                    </a:ext>
                  </a:extLst>
                </a:gridCol>
                <a:gridCol w="1835496">
                  <a:extLst>
                    <a:ext uri="{9D8B030D-6E8A-4147-A177-3AD203B41FA5}">
                      <a16:colId xmlns:a16="http://schemas.microsoft.com/office/drawing/2014/main" val="888246660"/>
                    </a:ext>
                  </a:extLst>
                </a:gridCol>
              </a:tblGrid>
              <a:tr h="366160">
                <a:tc>
                  <a:txBody>
                    <a:bodyPr/>
                    <a:lstStyle/>
                    <a:p>
                      <a:pPr fontAlgn="t"/>
                      <a:r>
                        <a:rPr lang="en-IN" sz="1400">
                          <a:effectLst/>
                        </a:rPr>
                        <a:t>Category</a:t>
                      </a:r>
                    </a:p>
                  </a:txBody>
                  <a:tcPr marL="38716" marR="38716" marT="38716" marB="38716"/>
                </a:tc>
                <a:tc>
                  <a:txBody>
                    <a:bodyPr/>
                    <a:lstStyle/>
                    <a:p>
                      <a:pPr fontAlgn="t"/>
                      <a:r>
                        <a:rPr lang="en-IN" sz="1400">
                          <a:effectLst/>
                        </a:rPr>
                        <a:t>Type</a:t>
                      </a:r>
                    </a:p>
                  </a:txBody>
                  <a:tcPr marL="38716" marR="38716" marT="38716" marB="38716"/>
                </a:tc>
                <a:tc>
                  <a:txBody>
                    <a:bodyPr/>
                    <a:lstStyle/>
                    <a:p>
                      <a:pPr fontAlgn="t"/>
                      <a:r>
                        <a:rPr lang="en-IN" sz="1400">
                          <a:effectLst/>
                        </a:rPr>
                        <a:t>Message</a:t>
                      </a:r>
                    </a:p>
                  </a:txBody>
                  <a:tcPr marL="38716" marR="38716" marT="38716" marB="38716"/>
                </a:tc>
                <a:extLst>
                  <a:ext uri="{0D108BD9-81ED-4DB2-BD59-A6C34878D82A}">
                    <a16:rowId xmlns:a16="http://schemas.microsoft.com/office/drawing/2014/main" val="1138005700"/>
                  </a:ext>
                </a:extLst>
              </a:tr>
              <a:tr h="593813">
                <a:tc rowSpan="5">
                  <a:txBody>
                    <a:bodyPr/>
                    <a:lstStyle/>
                    <a:p>
                      <a:pPr fontAlgn="t"/>
                      <a:r>
                        <a:rPr lang="en-IN" sz="1400">
                          <a:effectLst/>
                        </a:rPr>
                        <a:t>Error-Reporting Messages</a:t>
                      </a:r>
                    </a:p>
                  </a:txBody>
                  <a:tcPr marL="38716" marR="38716" marT="38716" marB="38716"/>
                </a:tc>
                <a:tc>
                  <a:txBody>
                    <a:bodyPr/>
                    <a:lstStyle/>
                    <a:p>
                      <a:pPr fontAlgn="t"/>
                      <a:r>
                        <a:rPr lang="en-IN" sz="1400">
                          <a:effectLst/>
                        </a:rPr>
                        <a:t>3</a:t>
                      </a:r>
                    </a:p>
                  </a:txBody>
                  <a:tcPr marL="38716" marR="38716" marT="38716" marB="38716"/>
                </a:tc>
                <a:tc>
                  <a:txBody>
                    <a:bodyPr/>
                    <a:lstStyle/>
                    <a:p>
                      <a:pPr fontAlgn="t"/>
                      <a:r>
                        <a:rPr lang="en-IN" sz="1400">
                          <a:effectLst/>
                        </a:rPr>
                        <a:t>Destination unreachable</a:t>
                      </a:r>
                    </a:p>
                  </a:txBody>
                  <a:tcPr marL="38716" marR="38716" marT="38716" marB="38716"/>
                </a:tc>
                <a:extLst>
                  <a:ext uri="{0D108BD9-81ED-4DB2-BD59-A6C34878D82A}">
                    <a16:rowId xmlns:a16="http://schemas.microsoft.com/office/drawing/2014/main" val="3186059282"/>
                  </a:ext>
                </a:extLst>
              </a:tr>
              <a:tr h="366160">
                <a:tc vMerge="1">
                  <a:txBody>
                    <a:bodyPr/>
                    <a:lstStyle/>
                    <a:p>
                      <a:endParaRPr lang="en-IN"/>
                    </a:p>
                  </a:txBody>
                  <a:tcPr/>
                </a:tc>
                <a:tc>
                  <a:txBody>
                    <a:bodyPr/>
                    <a:lstStyle/>
                    <a:p>
                      <a:pPr fontAlgn="t"/>
                      <a:r>
                        <a:rPr lang="en-IN" sz="1400" dirty="0">
                          <a:effectLst/>
                        </a:rPr>
                        <a:t>4</a:t>
                      </a:r>
                    </a:p>
                  </a:txBody>
                  <a:tcPr marL="38716" marR="38716" marT="38716" marB="38716"/>
                </a:tc>
                <a:tc>
                  <a:txBody>
                    <a:bodyPr/>
                    <a:lstStyle/>
                    <a:p>
                      <a:pPr fontAlgn="t"/>
                      <a:r>
                        <a:rPr lang="en-IN" sz="1400">
                          <a:effectLst/>
                        </a:rPr>
                        <a:t>Source quench</a:t>
                      </a:r>
                    </a:p>
                  </a:txBody>
                  <a:tcPr marL="38716" marR="38716" marT="38716" marB="38716"/>
                </a:tc>
                <a:extLst>
                  <a:ext uri="{0D108BD9-81ED-4DB2-BD59-A6C34878D82A}">
                    <a16:rowId xmlns:a16="http://schemas.microsoft.com/office/drawing/2014/main" val="2562456569"/>
                  </a:ext>
                </a:extLst>
              </a:tr>
              <a:tr h="366160">
                <a:tc vMerge="1">
                  <a:txBody>
                    <a:bodyPr/>
                    <a:lstStyle/>
                    <a:p>
                      <a:endParaRPr lang="en-IN"/>
                    </a:p>
                  </a:txBody>
                  <a:tcPr/>
                </a:tc>
                <a:tc>
                  <a:txBody>
                    <a:bodyPr/>
                    <a:lstStyle/>
                    <a:p>
                      <a:pPr fontAlgn="t"/>
                      <a:r>
                        <a:rPr lang="en-IN" sz="1400">
                          <a:effectLst/>
                        </a:rPr>
                        <a:t>11</a:t>
                      </a:r>
                    </a:p>
                  </a:txBody>
                  <a:tcPr marL="38716" marR="38716" marT="38716" marB="38716"/>
                </a:tc>
                <a:tc>
                  <a:txBody>
                    <a:bodyPr/>
                    <a:lstStyle/>
                    <a:p>
                      <a:pPr fontAlgn="t"/>
                      <a:r>
                        <a:rPr lang="en-IN" sz="1400">
                          <a:effectLst/>
                        </a:rPr>
                        <a:t>Time Exceeded</a:t>
                      </a:r>
                    </a:p>
                  </a:txBody>
                  <a:tcPr marL="38716" marR="38716" marT="38716" marB="38716"/>
                </a:tc>
                <a:extLst>
                  <a:ext uri="{0D108BD9-81ED-4DB2-BD59-A6C34878D82A}">
                    <a16:rowId xmlns:a16="http://schemas.microsoft.com/office/drawing/2014/main" val="3789602805"/>
                  </a:ext>
                </a:extLst>
              </a:tr>
              <a:tr h="366160">
                <a:tc vMerge="1">
                  <a:txBody>
                    <a:bodyPr/>
                    <a:lstStyle/>
                    <a:p>
                      <a:endParaRPr lang="en-IN"/>
                    </a:p>
                  </a:txBody>
                  <a:tcPr/>
                </a:tc>
                <a:tc>
                  <a:txBody>
                    <a:bodyPr/>
                    <a:lstStyle/>
                    <a:p>
                      <a:pPr fontAlgn="t"/>
                      <a:r>
                        <a:rPr lang="en-IN" sz="1400">
                          <a:effectLst/>
                        </a:rPr>
                        <a:t>12</a:t>
                      </a:r>
                    </a:p>
                  </a:txBody>
                  <a:tcPr marL="38716" marR="38716" marT="38716" marB="38716"/>
                </a:tc>
                <a:tc>
                  <a:txBody>
                    <a:bodyPr/>
                    <a:lstStyle/>
                    <a:p>
                      <a:pPr fontAlgn="t"/>
                      <a:r>
                        <a:rPr lang="en-IN" sz="1400">
                          <a:effectLst/>
                        </a:rPr>
                        <a:t>Parameter Problem</a:t>
                      </a:r>
                    </a:p>
                  </a:txBody>
                  <a:tcPr marL="38716" marR="38716" marT="38716" marB="38716"/>
                </a:tc>
                <a:extLst>
                  <a:ext uri="{0D108BD9-81ED-4DB2-BD59-A6C34878D82A}">
                    <a16:rowId xmlns:a16="http://schemas.microsoft.com/office/drawing/2014/main" val="2500207773"/>
                  </a:ext>
                </a:extLst>
              </a:tr>
              <a:tr h="366160">
                <a:tc vMerge="1">
                  <a:txBody>
                    <a:bodyPr/>
                    <a:lstStyle/>
                    <a:p>
                      <a:endParaRPr lang="en-IN"/>
                    </a:p>
                  </a:txBody>
                  <a:tcPr/>
                </a:tc>
                <a:tc>
                  <a:txBody>
                    <a:bodyPr/>
                    <a:lstStyle/>
                    <a:p>
                      <a:pPr fontAlgn="t"/>
                      <a:r>
                        <a:rPr lang="en-IN" sz="1400">
                          <a:effectLst/>
                        </a:rPr>
                        <a:t>5</a:t>
                      </a:r>
                    </a:p>
                  </a:txBody>
                  <a:tcPr marL="38716" marR="38716" marT="38716" marB="38716"/>
                </a:tc>
                <a:tc>
                  <a:txBody>
                    <a:bodyPr/>
                    <a:lstStyle/>
                    <a:p>
                      <a:pPr fontAlgn="t"/>
                      <a:r>
                        <a:rPr lang="en-IN" sz="1400">
                          <a:effectLst/>
                        </a:rPr>
                        <a:t>Redirection</a:t>
                      </a:r>
                    </a:p>
                  </a:txBody>
                  <a:tcPr marL="38716" marR="38716" marT="38716" marB="38716"/>
                </a:tc>
                <a:extLst>
                  <a:ext uri="{0D108BD9-81ED-4DB2-BD59-A6C34878D82A}">
                    <a16:rowId xmlns:a16="http://schemas.microsoft.com/office/drawing/2014/main" val="360801288"/>
                  </a:ext>
                </a:extLst>
              </a:tr>
              <a:tr h="593813">
                <a:tc rowSpan="4">
                  <a:txBody>
                    <a:bodyPr/>
                    <a:lstStyle/>
                    <a:p>
                      <a:pPr fontAlgn="t"/>
                      <a:r>
                        <a:rPr lang="en-IN" sz="1400">
                          <a:effectLst/>
                        </a:rPr>
                        <a:t>Query Message</a:t>
                      </a:r>
                    </a:p>
                  </a:txBody>
                  <a:tcPr marL="38716" marR="38716" marT="38716" marB="38716"/>
                </a:tc>
                <a:tc>
                  <a:txBody>
                    <a:bodyPr/>
                    <a:lstStyle/>
                    <a:p>
                      <a:pPr fontAlgn="t"/>
                      <a:r>
                        <a:rPr lang="en-IN" sz="1400">
                          <a:effectLst/>
                        </a:rPr>
                        <a:t>8 or 0</a:t>
                      </a:r>
                    </a:p>
                  </a:txBody>
                  <a:tcPr marL="38716" marR="38716" marT="38716" marB="38716"/>
                </a:tc>
                <a:tc>
                  <a:txBody>
                    <a:bodyPr/>
                    <a:lstStyle/>
                    <a:p>
                      <a:pPr fontAlgn="t"/>
                      <a:r>
                        <a:rPr lang="en-IN" sz="1400">
                          <a:effectLst/>
                        </a:rPr>
                        <a:t>Echo request or reply</a:t>
                      </a:r>
                    </a:p>
                  </a:txBody>
                  <a:tcPr marL="38716" marR="38716" marT="38716" marB="38716"/>
                </a:tc>
                <a:extLst>
                  <a:ext uri="{0D108BD9-81ED-4DB2-BD59-A6C34878D82A}">
                    <a16:rowId xmlns:a16="http://schemas.microsoft.com/office/drawing/2014/main" val="2799617113"/>
                  </a:ext>
                </a:extLst>
              </a:tr>
              <a:tr h="593813">
                <a:tc vMerge="1">
                  <a:txBody>
                    <a:bodyPr/>
                    <a:lstStyle/>
                    <a:p>
                      <a:endParaRPr lang="en-IN"/>
                    </a:p>
                  </a:txBody>
                  <a:tcPr/>
                </a:tc>
                <a:tc>
                  <a:txBody>
                    <a:bodyPr/>
                    <a:lstStyle/>
                    <a:p>
                      <a:pPr fontAlgn="t"/>
                      <a:r>
                        <a:rPr lang="en-IN" sz="1400">
                          <a:effectLst/>
                        </a:rPr>
                        <a:t>13 or 14</a:t>
                      </a:r>
                    </a:p>
                  </a:txBody>
                  <a:tcPr marL="38716" marR="38716" marT="38716" marB="38716"/>
                </a:tc>
                <a:tc>
                  <a:txBody>
                    <a:bodyPr/>
                    <a:lstStyle/>
                    <a:p>
                      <a:pPr fontAlgn="t"/>
                      <a:r>
                        <a:rPr lang="en-IN" sz="1400">
                          <a:effectLst/>
                        </a:rPr>
                        <a:t>Timestamp request or reply</a:t>
                      </a:r>
                    </a:p>
                  </a:txBody>
                  <a:tcPr marL="38716" marR="38716" marT="38716" marB="38716"/>
                </a:tc>
                <a:extLst>
                  <a:ext uri="{0D108BD9-81ED-4DB2-BD59-A6C34878D82A}">
                    <a16:rowId xmlns:a16="http://schemas.microsoft.com/office/drawing/2014/main" val="832137426"/>
                  </a:ext>
                </a:extLst>
              </a:tr>
              <a:tr h="593813">
                <a:tc vMerge="1">
                  <a:txBody>
                    <a:bodyPr/>
                    <a:lstStyle/>
                    <a:p>
                      <a:endParaRPr lang="en-IN"/>
                    </a:p>
                  </a:txBody>
                  <a:tcPr/>
                </a:tc>
                <a:tc>
                  <a:txBody>
                    <a:bodyPr/>
                    <a:lstStyle/>
                    <a:p>
                      <a:pPr fontAlgn="t"/>
                      <a:r>
                        <a:rPr lang="en-IN" sz="1400">
                          <a:effectLst/>
                        </a:rPr>
                        <a:t>17 or 18</a:t>
                      </a:r>
                    </a:p>
                  </a:txBody>
                  <a:tcPr marL="38716" marR="38716" marT="38716" marB="38716"/>
                </a:tc>
                <a:tc>
                  <a:txBody>
                    <a:bodyPr/>
                    <a:lstStyle/>
                    <a:p>
                      <a:pPr fontAlgn="t"/>
                      <a:r>
                        <a:rPr lang="en-US" sz="1400">
                          <a:effectLst/>
                        </a:rPr>
                        <a:t>Address mask request or reply</a:t>
                      </a:r>
                    </a:p>
                  </a:txBody>
                  <a:tcPr marL="38716" marR="38716" marT="38716" marB="38716"/>
                </a:tc>
                <a:extLst>
                  <a:ext uri="{0D108BD9-81ED-4DB2-BD59-A6C34878D82A}">
                    <a16:rowId xmlns:a16="http://schemas.microsoft.com/office/drawing/2014/main" val="2363095632"/>
                  </a:ext>
                </a:extLst>
              </a:tr>
              <a:tr h="593813">
                <a:tc vMerge="1">
                  <a:txBody>
                    <a:bodyPr/>
                    <a:lstStyle/>
                    <a:p>
                      <a:endParaRPr lang="en-IN"/>
                    </a:p>
                  </a:txBody>
                  <a:tcPr/>
                </a:tc>
                <a:tc>
                  <a:txBody>
                    <a:bodyPr/>
                    <a:lstStyle/>
                    <a:p>
                      <a:pPr fontAlgn="t"/>
                      <a:r>
                        <a:rPr lang="en-IN" sz="1400">
                          <a:effectLst/>
                        </a:rPr>
                        <a:t>10 or 9</a:t>
                      </a:r>
                    </a:p>
                  </a:txBody>
                  <a:tcPr marL="38716" marR="38716" marT="38716" marB="38716"/>
                </a:tc>
                <a:tc>
                  <a:txBody>
                    <a:bodyPr/>
                    <a:lstStyle/>
                    <a:p>
                      <a:pPr fontAlgn="t"/>
                      <a:r>
                        <a:rPr lang="en-IN" sz="1400" dirty="0">
                          <a:effectLst/>
                        </a:rPr>
                        <a:t>Router Solicitation or advertisement</a:t>
                      </a:r>
                    </a:p>
                  </a:txBody>
                  <a:tcPr marL="38716" marR="38716" marT="38716" marB="38716"/>
                </a:tc>
                <a:extLst>
                  <a:ext uri="{0D108BD9-81ED-4DB2-BD59-A6C34878D82A}">
                    <a16:rowId xmlns:a16="http://schemas.microsoft.com/office/drawing/2014/main" val="3739493323"/>
                  </a:ext>
                </a:extLst>
              </a:tr>
            </a:tbl>
          </a:graphicData>
        </a:graphic>
      </p:graphicFrame>
    </p:spTree>
    <p:extLst>
      <p:ext uri="{BB962C8B-B14F-4D97-AF65-F5344CB8AC3E}">
        <p14:creationId xmlns:p14="http://schemas.microsoft.com/office/powerpoint/2010/main" val="4970302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9490719-73B0-2A95-4132-032444F66E78}"/>
              </a:ext>
            </a:extLst>
          </p:cNvPr>
          <p:cNvSpPr txBox="1"/>
          <p:nvPr/>
        </p:nvSpPr>
        <p:spPr>
          <a:xfrm>
            <a:off x="955496" y="544704"/>
            <a:ext cx="10387174" cy="5324535"/>
          </a:xfrm>
          <a:prstGeom prst="rect">
            <a:avLst/>
          </a:prstGeom>
          <a:noFill/>
        </p:spPr>
        <p:txBody>
          <a:bodyPr wrap="square">
            <a:spAutoFit/>
          </a:bodyPr>
          <a:lstStyle/>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Source Quench</a:t>
            </a:r>
            <a:r>
              <a:rPr lang="en-US" sz="2000" b="0" i="0" dirty="0">
                <a:solidFill>
                  <a:srgbClr val="000000"/>
                </a:solidFill>
                <a:effectLst/>
                <a:latin typeface="Times New Roman" panose="02020603050405020304" pitchFamily="18" charset="0"/>
                <a:cs typeface="Times New Roman" panose="02020603050405020304" pitchFamily="18" charset="0"/>
              </a:rPr>
              <a:t> − It requests to decrease the traffic rate of message sending from source to destination.</a:t>
            </a: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Time Exceeded</a:t>
            </a:r>
            <a:r>
              <a:rPr lang="en-US" sz="2000" b="0" i="0" dirty="0">
                <a:solidFill>
                  <a:srgbClr val="000000"/>
                </a:solidFill>
                <a:effectLst/>
                <a:latin typeface="Times New Roman" panose="02020603050405020304" pitchFamily="18" charset="0"/>
                <a:cs typeface="Times New Roman" panose="02020603050405020304" pitchFamily="18" charset="0"/>
              </a:rPr>
              <a:t> − When fragments are lost in a network the fragments hold by the router will be dropped and then ICMP will take the source IP from the discarded packet and inform the source, that datagram is discarded due to the time to live field reaches zero, by sending time exceeded message.</a:t>
            </a: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Fragmentation Required</a:t>
            </a:r>
            <a:r>
              <a:rPr lang="en-US" sz="2000" b="0" i="0" dirty="0">
                <a:solidFill>
                  <a:srgbClr val="000000"/>
                </a:solidFill>
                <a:effectLst/>
                <a:latin typeface="Times New Roman" panose="02020603050405020304" pitchFamily="18" charset="0"/>
                <a:cs typeface="Times New Roman" panose="02020603050405020304" pitchFamily="18" charset="0"/>
              </a:rPr>
              <a:t> − When a router is unable to forward a datagram because it exceeds the MTU of the next-hop network and the DF (Don't Fragment) bit is set, the router is required to return an ICMP Destination Unreachable message to the source of the datagram, with the Code indicating fragmentation is needed and DF (Don’t Fragment) set.</a:t>
            </a: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Destination Unreachable</a:t>
            </a:r>
            <a:r>
              <a:rPr lang="en-US" sz="2000" b="0" i="0" dirty="0">
                <a:solidFill>
                  <a:srgbClr val="000000"/>
                </a:solidFill>
                <a:effectLst/>
                <a:latin typeface="Times New Roman" panose="02020603050405020304" pitchFamily="18" charset="0"/>
                <a:cs typeface="Times New Roman" panose="02020603050405020304" pitchFamily="18" charset="0"/>
              </a:rPr>
              <a:t> − This error message indicates that the destination host, network, or port number that is specified in the IP packet is unreachable. This may happen due to the destination host device is down, an intermediate router is unable to find a path to forward the packet, and a firewall is configured to block connections from the source of the packet.</a:t>
            </a: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Redirect Message</a:t>
            </a:r>
            <a:r>
              <a:rPr lang="en-US" sz="2000" b="0" i="0" dirty="0">
                <a:solidFill>
                  <a:srgbClr val="000000"/>
                </a:solidFill>
                <a:effectLst/>
                <a:latin typeface="Times New Roman" panose="02020603050405020304" pitchFamily="18" charset="0"/>
                <a:cs typeface="Times New Roman" panose="02020603050405020304" pitchFamily="18" charset="0"/>
              </a:rPr>
              <a:t> − A redirect error message is used when a router needs to tell a sender that it should use a different path for a specific destination. It occurs when the router knows a shorter path to the destination.</a:t>
            </a:r>
          </a:p>
        </p:txBody>
      </p:sp>
    </p:spTree>
    <p:extLst>
      <p:ext uri="{BB962C8B-B14F-4D97-AF65-F5344CB8AC3E}">
        <p14:creationId xmlns:p14="http://schemas.microsoft.com/office/powerpoint/2010/main" val="234331006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4D29A-30E3-1217-B562-96A566055B5E}"/>
              </a:ext>
            </a:extLst>
          </p:cNvPr>
          <p:cNvSpPr>
            <a:spLocks noGrp="1"/>
          </p:cNvSpPr>
          <p:nvPr>
            <p:ph type="title"/>
          </p:nvPr>
        </p:nvSpPr>
        <p:spPr/>
        <p:txBody>
          <a:bodyPr/>
          <a:lstStyle/>
          <a:p>
            <a:r>
              <a:rPr lang="en-US" b="0" i="0" dirty="0">
                <a:solidFill>
                  <a:srgbClr val="000000"/>
                </a:solidFill>
                <a:effectLst/>
                <a:latin typeface="Nunito" pitchFamily="2" charset="0"/>
              </a:rPr>
              <a:t>ICMP Basic Error Message Format</a:t>
            </a:r>
            <a:endParaRPr lang="en-IN" dirty="0"/>
          </a:p>
        </p:txBody>
      </p:sp>
      <p:sp>
        <p:nvSpPr>
          <p:cNvPr id="3" name="Content Placeholder 2">
            <a:extLst>
              <a:ext uri="{FF2B5EF4-FFF2-40B4-BE49-F238E27FC236}">
                <a16:creationId xmlns:a16="http://schemas.microsoft.com/office/drawing/2014/main" id="{695E3C1F-7C09-70EC-7E7F-8A92C06A6F23}"/>
              </a:ext>
            </a:extLst>
          </p:cNvPr>
          <p:cNvSpPr>
            <a:spLocks noGrp="1"/>
          </p:cNvSpPr>
          <p:nvPr>
            <p:ph idx="1"/>
          </p:nvPr>
        </p:nvSpPr>
        <p:spPr/>
        <p:txBody>
          <a:bodyPr/>
          <a:lstStyle/>
          <a:p>
            <a:r>
              <a:rPr lang="en-US" b="0" i="0" dirty="0">
                <a:solidFill>
                  <a:srgbClr val="000000"/>
                </a:solidFill>
                <a:effectLst/>
                <a:latin typeface="Nunito" pitchFamily="2" charset="0"/>
              </a:rPr>
              <a:t>A basic ICMP error message would have the following format :</a:t>
            </a:r>
          </a:p>
          <a:p>
            <a:pPr marL="0" indent="0">
              <a:buNone/>
            </a:pPr>
            <a:endParaRPr lang="en-IN" dirty="0"/>
          </a:p>
        </p:txBody>
      </p:sp>
      <p:pic>
        <p:nvPicPr>
          <p:cNvPr id="9221" name="Picture 5">
            <a:extLst>
              <a:ext uri="{FF2B5EF4-FFF2-40B4-BE49-F238E27FC236}">
                <a16:creationId xmlns:a16="http://schemas.microsoft.com/office/drawing/2014/main" id="{3F777B4B-B8B1-109B-2D95-14783F9B54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1463" y="2652713"/>
            <a:ext cx="4029075" cy="15525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6351B4D-5B6C-B80E-AC7E-72D710F9347F}"/>
              </a:ext>
            </a:extLst>
          </p:cNvPr>
          <p:cNvSpPr txBox="1"/>
          <p:nvPr/>
        </p:nvSpPr>
        <p:spPr>
          <a:xfrm>
            <a:off x="838200" y="4340225"/>
            <a:ext cx="8182510" cy="923330"/>
          </a:xfrm>
          <a:prstGeom prst="rect">
            <a:avLst/>
          </a:prstGeom>
          <a:noFill/>
        </p:spPr>
        <p:txBody>
          <a:bodyPr wrap="square">
            <a:spAutoFit/>
          </a:bodyPr>
          <a:lstStyle/>
          <a:p>
            <a:pPr algn="l">
              <a:buFont typeface="Arial" panose="020B0604020202020204" pitchFamily="34" charset="0"/>
              <a:buChar char="•"/>
            </a:pPr>
            <a:r>
              <a:rPr lang="en-US" b="1" i="0" dirty="0">
                <a:solidFill>
                  <a:srgbClr val="000000"/>
                </a:solidFill>
                <a:effectLst/>
                <a:latin typeface="Nunito" pitchFamily="2" charset="0"/>
              </a:rPr>
              <a:t>Type</a:t>
            </a:r>
            <a:r>
              <a:rPr lang="en-US" b="0" i="0" dirty="0">
                <a:solidFill>
                  <a:srgbClr val="000000"/>
                </a:solidFill>
                <a:effectLst/>
                <a:latin typeface="Nunito" pitchFamily="2" charset="0"/>
              </a:rPr>
              <a:t> − The type field identifies the type of the message.</a:t>
            </a:r>
          </a:p>
          <a:p>
            <a:pPr algn="l">
              <a:buFont typeface="Arial" panose="020B0604020202020204" pitchFamily="34" charset="0"/>
              <a:buChar char="•"/>
            </a:pPr>
            <a:r>
              <a:rPr lang="en-US" b="1" i="0" dirty="0">
                <a:solidFill>
                  <a:srgbClr val="000000"/>
                </a:solidFill>
                <a:effectLst/>
                <a:latin typeface="Nunito" pitchFamily="2" charset="0"/>
              </a:rPr>
              <a:t>Code</a:t>
            </a:r>
            <a:r>
              <a:rPr lang="en-US" b="0" i="0" dirty="0">
                <a:solidFill>
                  <a:srgbClr val="000000"/>
                </a:solidFill>
                <a:effectLst/>
                <a:latin typeface="Nunito" pitchFamily="2" charset="0"/>
              </a:rPr>
              <a:t> − The code field in ICMP describes the purpose of the message.</a:t>
            </a:r>
          </a:p>
          <a:p>
            <a:pPr algn="l">
              <a:buFont typeface="Arial" panose="020B0604020202020204" pitchFamily="34" charset="0"/>
              <a:buChar char="•"/>
            </a:pPr>
            <a:r>
              <a:rPr lang="en-US" b="1" i="0" dirty="0">
                <a:solidFill>
                  <a:srgbClr val="000000"/>
                </a:solidFill>
                <a:effectLst/>
                <a:latin typeface="Nunito" pitchFamily="2" charset="0"/>
              </a:rPr>
              <a:t>Checksum</a:t>
            </a:r>
            <a:r>
              <a:rPr lang="en-US" b="0" i="0" dirty="0">
                <a:solidFill>
                  <a:srgbClr val="000000"/>
                </a:solidFill>
                <a:effectLst/>
                <a:latin typeface="Nunito" pitchFamily="2" charset="0"/>
              </a:rPr>
              <a:t> − The checksum field is used to validate ICMP messages.</a:t>
            </a:r>
          </a:p>
        </p:txBody>
      </p:sp>
    </p:spTree>
    <p:extLst>
      <p:ext uri="{BB962C8B-B14F-4D97-AF65-F5344CB8AC3E}">
        <p14:creationId xmlns:p14="http://schemas.microsoft.com/office/powerpoint/2010/main" val="27983881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87D7C-1824-FFE6-1A93-9B09BC7D508A}"/>
              </a:ext>
            </a:extLst>
          </p:cNvPr>
          <p:cNvSpPr>
            <a:spLocks noGrp="1"/>
          </p:cNvSpPr>
          <p:nvPr>
            <p:ph type="title"/>
          </p:nvPr>
        </p:nvSpPr>
        <p:spPr/>
        <p:txBody>
          <a:bodyPr/>
          <a:lstStyle/>
          <a:p>
            <a:r>
              <a:rPr lang="en-US" b="1" dirty="0"/>
              <a:t>IGMP</a:t>
            </a:r>
            <a:endParaRPr lang="en-IN" b="1" dirty="0"/>
          </a:p>
        </p:txBody>
      </p:sp>
      <p:sp>
        <p:nvSpPr>
          <p:cNvPr id="3" name="Content Placeholder 2">
            <a:extLst>
              <a:ext uri="{FF2B5EF4-FFF2-40B4-BE49-F238E27FC236}">
                <a16:creationId xmlns:a16="http://schemas.microsoft.com/office/drawing/2014/main" id="{5C31E1FD-CE19-8A58-60C1-809D73170D84}"/>
              </a:ext>
            </a:extLst>
          </p:cNvPr>
          <p:cNvSpPr>
            <a:spLocks noGrp="1"/>
          </p:cNvSpPr>
          <p:nvPr>
            <p:ph idx="1"/>
          </p:nvPr>
        </p:nvSpPr>
        <p:spPr/>
        <p:txBody>
          <a:bodyPr>
            <a:normAutofit lnSpcReduction="10000"/>
          </a:bodyPr>
          <a:lstStyle/>
          <a:p>
            <a:pPr algn="just"/>
            <a:r>
              <a:rPr lang="en-US" dirty="0"/>
              <a:t>The Internet Group Management Protocol (IGMP) is a protocol that allows several devices to share one IP address so they can all receive the same data. </a:t>
            </a:r>
          </a:p>
          <a:p>
            <a:pPr algn="just"/>
            <a:r>
              <a:rPr lang="en-US" dirty="0"/>
              <a:t>IGMP is a network layer protocol used to set up multicasting on networks that use the Internet Protocol version 4 (IPv4). </a:t>
            </a:r>
          </a:p>
          <a:p>
            <a:pPr algn="just"/>
            <a:r>
              <a:rPr lang="en-US" dirty="0"/>
              <a:t>Specifically, IGMP allows devices to join a multicasting group.</a:t>
            </a:r>
          </a:p>
          <a:p>
            <a:pPr algn="just"/>
            <a:r>
              <a:rPr lang="en-US" dirty="0"/>
              <a:t>Multicasting is when a group of devices all receive the same messages or packets. </a:t>
            </a:r>
          </a:p>
          <a:p>
            <a:pPr algn="just"/>
            <a:r>
              <a:rPr lang="en-US" dirty="0"/>
              <a:t>Multicasting works by sharing an IP address between multiple devices. </a:t>
            </a:r>
            <a:endParaRPr lang="en-IN" dirty="0"/>
          </a:p>
        </p:txBody>
      </p:sp>
    </p:spTree>
    <p:extLst>
      <p:ext uri="{BB962C8B-B14F-4D97-AF65-F5344CB8AC3E}">
        <p14:creationId xmlns:p14="http://schemas.microsoft.com/office/powerpoint/2010/main" val="4299915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175D0-3901-CFC3-7FE2-AF7CCF3E67EA}"/>
              </a:ext>
            </a:extLst>
          </p:cNvPr>
          <p:cNvSpPr>
            <a:spLocks noGrp="1"/>
          </p:cNvSpPr>
          <p:nvPr>
            <p:ph type="title"/>
          </p:nvPr>
        </p:nvSpPr>
        <p:spPr/>
        <p:txBody>
          <a:bodyPr/>
          <a:lstStyle/>
          <a:p>
            <a:r>
              <a:rPr lang="en-IN" b="1" i="0" dirty="0">
                <a:solidFill>
                  <a:srgbClr val="222222"/>
                </a:solidFill>
                <a:effectLst/>
                <a:latin typeface="-apple-system"/>
              </a:rPr>
              <a:t>How does IGMP work?</a:t>
            </a:r>
            <a:endParaRPr lang="en-IN" dirty="0"/>
          </a:p>
        </p:txBody>
      </p:sp>
      <p:sp>
        <p:nvSpPr>
          <p:cNvPr id="3" name="Content Placeholder 2">
            <a:extLst>
              <a:ext uri="{FF2B5EF4-FFF2-40B4-BE49-F238E27FC236}">
                <a16:creationId xmlns:a16="http://schemas.microsoft.com/office/drawing/2014/main" id="{BE04B54C-F384-26A3-889E-D44FF556DF71}"/>
              </a:ext>
            </a:extLst>
          </p:cNvPr>
          <p:cNvSpPr>
            <a:spLocks noGrp="1"/>
          </p:cNvSpPr>
          <p:nvPr>
            <p:ph idx="1"/>
          </p:nvPr>
        </p:nvSpPr>
        <p:spPr/>
        <p:txBody>
          <a:bodyPr>
            <a:normAutofit fontScale="70000" lnSpcReduction="20000"/>
          </a:bodyPr>
          <a:lstStyle/>
          <a:p>
            <a:pPr algn="just"/>
            <a:r>
              <a:rPr lang="en-US" dirty="0">
                <a:latin typeface="Times New Roman" panose="02020603050405020304" pitchFamily="18" charset="0"/>
                <a:cs typeface="Times New Roman" panose="02020603050405020304" pitchFamily="18" charset="0"/>
              </a:rPr>
              <a:t>Computers and other devices connected to a network use IGMP when they want to join a multicast group. </a:t>
            </a:r>
          </a:p>
          <a:p>
            <a:pPr algn="just"/>
            <a:r>
              <a:rPr lang="en-US" dirty="0">
                <a:latin typeface="Times New Roman" panose="02020603050405020304" pitchFamily="18" charset="0"/>
                <a:cs typeface="Times New Roman" panose="02020603050405020304" pitchFamily="18" charset="0"/>
              </a:rPr>
              <a:t>A router that supports IGMP listens to IGMP transmissions from devices in order to figure out which devices belong to which multicast groups.</a:t>
            </a:r>
          </a:p>
          <a:p>
            <a:pPr algn="just"/>
            <a:r>
              <a:rPr lang="en-US" dirty="0">
                <a:latin typeface="Times New Roman" panose="02020603050405020304" pitchFamily="18" charset="0"/>
                <a:cs typeface="Times New Roman" panose="02020603050405020304" pitchFamily="18" charset="0"/>
              </a:rPr>
              <a:t>IGMP uses IP addresses that are set aside for multicasting. </a:t>
            </a:r>
          </a:p>
          <a:p>
            <a:pPr algn="just"/>
            <a:r>
              <a:rPr lang="en-US" dirty="0">
                <a:latin typeface="Times New Roman" panose="02020603050405020304" pitchFamily="18" charset="0"/>
                <a:cs typeface="Times New Roman" panose="02020603050405020304" pitchFamily="18" charset="0"/>
              </a:rPr>
              <a:t>Multicast IP addresses are in the range between 224.0.0.0 and 239.255.255.255. (In contrast, anycast networks can use any regular IP address.) </a:t>
            </a:r>
          </a:p>
          <a:p>
            <a:pPr algn="just"/>
            <a:r>
              <a:rPr lang="en-US" dirty="0">
                <a:latin typeface="Times New Roman" panose="02020603050405020304" pitchFamily="18" charset="0"/>
                <a:cs typeface="Times New Roman" panose="02020603050405020304" pitchFamily="18" charset="0"/>
              </a:rPr>
              <a:t>Each multicast group shares one of these IP addresses. </a:t>
            </a:r>
          </a:p>
          <a:p>
            <a:pPr algn="just"/>
            <a:r>
              <a:rPr lang="en-US" dirty="0">
                <a:latin typeface="Times New Roman" panose="02020603050405020304" pitchFamily="18" charset="0"/>
                <a:cs typeface="Times New Roman" panose="02020603050405020304" pitchFamily="18" charset="0"/>
              </a:rPr>
              <a:t>When a router receives a series of packets directed at the shared IP address, it will duplicate those packets, sending copies to all members of the multicast group.</a:t>
            </a:r>
          </a:p>
          <a:p>
            <a:pPr algn="just"/>
            <a:r>
              <a:rPr lang="en-US" dirty="0">
                <a:latin typeface="Times New Roman" panose="02020603050405020304" pitchFamily="18" charset="0"/>
                <a:cs typeface="Times New Roman" panose="02020603050405020304" pitchFamily="18" charset="0"/>
              </a:rPr>
              <a:t>IGMP multicast groups can change at any time. A device can send an IGMP "join group" or "leave group" message at any point.</a:t>
            </a:r>
          </a:p>
          <a:p>
            <a:pPr algn="just"/>
            <a:r>
              <a:rPr lang="en-US" dirty="0">
                <a:latin typeface="Times New Roman" panose="02020603050405020304" pitchFamily="18" charset="0"/>
                <a:cs typeface="Times New Roman" panose="02020603050405020304" pitchFamily="18" charset="0"/>
              </a:rPr>
              <a:t>IGMP works directly on top of the Internet Protocol (IP). Each IGMP packet has both an IGMP header and an IP header. </a:t>
            </a:r>
          </a:p>
          <a:p>
            <a:pPr algn="just"/>
            <a:r>
              <a:rPr lang="en-US" dirty="0">
                <a:latin typeface="Times New Roman" panose="02020603050405020304" pitchFamily="18" charset="0"/>
                <a:cs typeface="Times New Roman" panose="02020603050405020304" pitchFamily="18" charset="0"/>
              </a:rPr>
              <a:t>Just like ICMP, IGMP does not use a transport layers protocol such as TCP or UDP.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24656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CA892-FAB1-1EB5-F3F1-9B668F385BD4}"/>
              </a:ext>
            </a:extLst>
          </p:cNvPr>
          <p:cNvSpPr>
            <a:spLocks noGrp="1"/>
          </p:cNvSpPr>
          <p:nvPr>
            <p:ph type="title"/>
          </p:nvPr>
        </p:nvSpPr>
        <p:spPr/>
        <p:txBody>
          <a:bodyPr/>
          <a:lstStyle/>
          <a:p>
            <a:r>
              <a:rPr lang="en-IN" b="1" dirty="0">
                <a:solidFill>
                  <a:srgbClr val="222222"/>
                </a:solidFill>
                <a:latin typeface="-apple-system"/>
              </a:rPr>
              <a:t>T</a:t>
            </a:r>
            <a:r>
              <a:rPr lang="en-IN" b="1" i="0" dirty="0">
                <a:solidFill>
                  <a:srgbClr val="222222"/>
                </a:solidFill>
                <a:effectLst/>
                <a:latin typeface="-apple-system"/>
              </a:rPr>
              <a:t>ypes of IGMP messages</a:t>
            </a:r>
            <a:br>
              <a:rPr lang="en-IN" b="1" i="0" dirty="0">
                <a:solidFill>
                  <a:srgbClr val="222222"/>
                </a:solidFill>
                <a:effectLst/>
                <a:latin typeface="-apple-system"/>
              </a:rPr>
            </a:br>
            <a:endParaRPr lang="en-IN" dirty="0"/>
          </a:p>
        </p:txBody>
      </p:sp>
      <p:sp>
        <p:nvSpPr>
          <p:cNvPr id="3" name="Content Placeholder 2">
            <a:extLst>
              <a:ext uri="{FF2B5EF4-FFF2-40B4-BE49-F238E27FC236}">
                <a16:creationId xmlns:a16="http://schemas.microsoft.com/office/drawing/2014/main" id="{BAA234DB-0ED9-D3C7-D2CF-44ABACA185E4}"/>
              </a:ext>
            </a:extLst>
          </p:cNvPr>
          <p:cNvSpPr>
            <a:spLocks noGrp="1"/>
          </p:cNvSpPr>
          <p:nvPr>
            <p:ph idx="1"/>
          </p:nvPr>
        </p:nvSpPr>
        <p:spPr>
          <a:xfrm>
            <a:off x="838200" y="1335640"/>
            <a:ext cx="10515600" cy="4841323"/>
          </a:xfrm>
        </p:spPr>
        <p:txBody>
          <a:bodyPr>
            <a:normAutofit/>
          </a:bodyPr>
          <a:lstStyle/>
          <a:p>
            <a:pPr algn="just"/>
            <a:r>
              <a:rPr lang="en-US" b="0" i="0" dirty="0">
                <a:solidFill>
                  <a:srgbClr val="222222"/>
                </a:solidFill>
                <a:effectLst/>
                <a:latin typeface="-apple-system"/>
              </a:rPr>
              <a:t>The IGMP protocol allows for several kinds of IGMP messages:</a:t>
            </a:r>
          </a:p>
          <a:p>
            <a:pPr algn="just">
              <a:buFont typeface="Arial" panose="020B0604020202020204" pitchFamily="34" charset="0"/>
              <a:buChar char="•"/>
            </a:pPr>
            <a:r>
              <a:rPr lang="en-US" b="0" i="0" dirty="0">
                <a:solidFill>
                  <a:srgbClr val="FF0000"/>
                </a:solidFill>
                <a:effectLst/>
                <a:latin typeface="-apple-system"/>
              </a:rPr>
              <a:t>Membership reports</a:t>
            </a:r>
            <a:r>
              <a:rPr lang="en-US" b="0" i="0" dirty="0">
                <a:solidFill>
                  <a:srgbClr val="222222"/>
                </a:solidFill>
                <a:effectLst/>
                <a:latin typeface="-apple-system"/>
              </a:rPr>
              <a:t>: Devices send these to a multicast router in order to become a member of a multicast group.</a:t>
            </a:r>
          </a:p>
          <a:p>
            <a:pPr algn="just">
              <a:buFont typeface="Arial" panose="020B0604020202020204" pitchFamily="34" charset="0"/>
              <a:buChar char="•"/>
            </a:pPr>
            <a:r>
              <a:rPr lang="en-US" b="0" i="0" dirty="0">
                <a:solidFill>
                  <a:srgbClr val="FF0000"/>
                </a:solidFill>
                <a:effectLst/>
                <a:latin typeface="-apple-system"/>
              </a:rPr>
              <a:t>"Leave group" messages</a:t>
            </a:r>
            <a:r>
              <a:rPr lang="en-US" b="0" i="0" dirty="0">
                <a:solidFill>
                  <a:srgbClr val="222222"/>
                </a:solidFill>
                <a:effectLst/>
                <a:latin typeface="-apple-system"/>
              </a:rPr>
              <a:t>: These messages go from a device to a router and allow devices to leave a multicast group.</a:t>
            </a:r>
          </a:p>
          <a:p>
            <a:pPr algn="just">
              <a:buFont typeface="Arial" panose="020B0604020202020204" pitchFamily="34" charset="0"/>
              <a:buChar char="•"/>
            </a:pPr>
            <a:r>
              <a:rPr lang="en-US" b="0" i="0" dirty="0">
                <a:solidFill>
                  <a:srgbClr val="FF0000"/>
                </a:solidFill>
                <a:effectLst/>
                <a:latin typeface="-apple-system"/>
              </a:rPr>
              <a:t>General membership queries</a:t>
            </a:r>
            <a:r>
              <a:rPr lang="en-US" b="0" i="0" dirty="0">
                <a:solidFill>
                  <a:srgbClr val="222222"/>
                </a:solidFill>
                <a:effectLst/>
                <a:latin typeface="-apple-system"/>
              </a:rPr>
              <a:t>: A multicast-capable router sends out these messages to the entire connected network of devices to update multicast group membership for all groups on the network.</a:t>
            </a:r>
          </a:p>
          <a:p>
            <a:pPr algn="just">
              <a:buFont typeface="Arial" panose="020B0604020202020204" pitchFamily="34" charset="0"/>
              <a:buChar char="•"/>
            </a:pPr>
            <a:r>
              <a:rPr lang="en-US" b="0" i="0" dirty="0">
                <a:solidFill>
                  <a:srgbClr val="FF0000"/>
                </a:solidFill>
                <a:effectLst/>
                <a:latin typeface="-apple-system"/>
              </a:rPr>
              <a:t>Group-specific membership queries</a:t>
            </a:r>
            <a:r>
              <a:rPr lang="en-US" b="0" i="0" dirty="0">
                <a:solidFill>
                  <a:srgbClr val="222222"/>
                </a:solidFill>
                <a:effectLst/>
                <a:latin typeface="-apple-system"/>
              </a:rPr>
              <a:t>: Routers send these messages to a specific multicast group, instead of the entire network.</a:t>
            </a:r>
          </a:p>
          <a:p>
            <a:endParaRPr lang="en-IN" dirty="0"/>
          </a:p>
        </p:txBody>
      </p:sp>
    </p:spTree>
    <p:extLst>
      <p:ext uri="{BB962C8B-B14F-4D97-AF65-F5344CB8AC3E}">
        <p14:creationId xmlns:p14="http://schemas.microsoft.com/office/powerpoint/2010/main" val="351729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Classfull IP Addressing</a:t>
            </a:r>
          </a:p>
        </p:txBody>
      </p:sp>
      <p:sp>
        <p:nvSpPr>
          <p:cNvPr id="3" name="Content Placeholder 2"/>
          <p:cNvSpPr>
            <a:spLocks noGrp="1"/>
          </p:cNvSpPr>
          <p:nvPr>
            <p:ph idx="1"/>
          </p:nvPr>
        </p:nvSpPr>
        <p:spPr>
          <a:xfrm>
            <a:off x="838200" y="1521069"/>
            <a:ext cx="10515600" cy="5222631"/>
          </a:xfrm>
        </p:spPr>
        <p:txBody>
          <a:bodyPr>
            <a:normAutofit fontScale="55000" lnSpcReduction="20000"/>
          </a:bodyPr>
          <a:lstStyle/>
          <a:p>
            <a:r>
              <a:rPr lang="en-US" dirty="0"/>
              <a:t>The 32 bit IP address is divided into five sub-classes. </a:t>
            </a:r>
          </a:p>
          <a:p>
            <a:r>
              <a:rPr lang="en-US" dirty="0"/>
              <a:t>These are: </a:t>
            </a:r>
          </a:p>
          <a:p>
            <a:pPr>
              <a:buFont typeface="Wingdings" panose="05000000000000000000" pitchFamily="2" charset="2"/>
              <a:buChar char="Ø"/>
            </a:pPr>
            <a:r>
              <a:rPr lang="en-US" dirty="0"/>
              <a:t>Class A </a:t>
            </a:r>
          </a:p>
          <a:p>
            <a:pPr>
              <a:buFont typeface="Wingdings" panose="05000000000000000000" pitchFamily="2" charset="2"/>
              <a:buChar char="Ø"/>
            </a:pPr>
            <a:r>
              <a:rPr lang="en-US" dirty="0"/>
              <a:t>Class B </a:t>
            </a:r>
          </a:p>
          <a:p>
            <a:pPr>
              <a:buFont typeface="Wingdings" panose="05000000000000000000" pitchFamily="2" charset="2"/>
              <a:buChar char="Ø"/>
            </a:pPr>
            <a:r>
              <a:rPr lang="en-US" dirty="0"/>
              <a:t>Class C </a:t>
            </a:r>
          </a:p>
          <a:p>
            <a:pPr>
              <a:buFont typeface="Wingdings" panose="05000000000000000000" pitchFamily="2" charset="2"/>
              <a:buChar char="Ø"/>
            </a:pPr>
            <a:r>
              <a:rPr lang="en-US" dirty="0"/>
              <a:t>Class D </a:t>
            </a:r>
          </a:p>
          <a:p>
            <a:pPr>
              <a:buFont typeface="Wingdings" panose="05000000000000000000" pitchFamily="2" charset="2"/>
              <a:buChar char="Ø"/>
            </a:pPr>
            <a:r>
              <a:rPr lang="en-US" dirty="0"/>
              <a:t>Class E </a:t>
            </a:r>
          </a:p>
          <a:p>
            <a:r>
              <a:rPr lang="en-US" dirty="0"/>
              <a:t>Each of these classes has a valid range of IP addresses. </a:t>
            </a:r>
          </a:p>
          <a:p>
            <a:r>
              <a:rPr lang="en-US" dirty="0"/>
              <a:t>Classes D and E are reserved for multicast and experimental purposes respectively. </a:t>
            </a:r>
          </a:p>
          <a:p>
            <a:r>
              <a:rPr lang="en-US" dirty="0"/>
              <a:t>IPv4 address is divided into two parts: </a:t>
            </a:r>
          </a:p>
          <a:p>
            <a:pPr>
              <a:buFont typeface="Wingdings" panose="05000000000000000000" pitchFamily="2" charset="2"/>
              <a:buChar char="Ø"/>
            </a:pPr>
            <a:r>
              <a:rPr lang="en-US" dirty="0"/>
              <a:t>Network ID </a:t>
            </a:r>
          </a:p>
          <a:p>
            <a:pPr>
              <a:buFont typeface="Wingdings" panose="05000000000000000000" pitchFamily="2" charset="2"/>
              <a:buChar char="Ø"/>
            </a:pPr>
            <a:r>
              <a:rPr lang="en-US" dirty="0"/>
              <a:t>Host ID</a:t>
            </a:r>
          </a:p>
          <a:p>
            <a:r>
              <a:rPr lang="en-US" dirty="0"/>
              <a:t>The class of IP address is used to determine the bits used for network ID and host ID and the number of total networks and hosts possible in that particular class. </a:t>
            </a:r>
          </a:p>
          <a:p>
            <a:r>
              <a:rPr lang="en-US" dirty="0"/>
              <a:t>Each ISP or network administrator assigns IP address to each device that is connected to its network. </a:t>
            </a:r>
          </a:p>
          <a:p>
            <a:r>
              <a:rPr lang="en-US" dirty="0"/>
              <a:t>IP addresses are globally managed by Internet Assigned Numbers Authority(IANA) and regional Internet registries(RIR).</a:t>
            </a:r>
          </a:p>
          <a:p>
            <a:r>
              <a:rPr lang="en-US" dirty="0"/>
              <a:t>While finding the total number of host IP addresses, </a:t>
            </a:r>
            <a:r>
              <a:rPr lang="en-US" dirty="0">
                <a:solidFill>
                  <a:srgbClr val="FF0000"/>
                </a:solidFill>
              </a:rPr>
              <a:t>two IP addresses are not counted </a:t>
            </a:r>
            <a:r>
              <a:rPr lang="en-US" dirty="0"/>
              <a:t>and are therefore, decreased from the total count because the first IP address of any network is the network number and whereas the last IP address is reserved for broadcast IP. </a:t>
            </a:r>
            <a:endParaRPr lang="en-IN" dirty="0"/>
          </a:p>
        </p:txBody>
      </p:sp>
    </p:spTree>
    <p:extLst>
      <p:ext uri="{BB962C8B-B14F-4D97-AF65-F5344CB8AC3E}">
        <p14:creationId xmlns:p14="http://schemas.microsoft.com/office/powerpoint/2010/main" val="15019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5802" y="162658"/>
            <a:ext cx="5153025" cy="2857500"/>
          </a:xfrm>
          <a:prstGeom prst="rect">
            <a:avLst/>
          </a:prstGeom>
        </p:spPr>
      </p:pic>
      <p:pic>
        <p:nvPicPr>
          <p:cNvPr id="5" name="Picture 4"/>
          <p:cNvPicPr>
            <a:picLocks noChangeAspect="1"/>
          </p:cNvPicPr>
          <p:nvPr/>
        </p:nvPicPr>
        <p:blipFill>
          <a:blip r:embed="rId3"/>
          <a:stretch>
            <a:fillRect/>
          </a:stretch>
        </p:blipFill>
        <p:spPr>
          <a:xfrm>
            <a:off x="5911727" y="296008"/>
            <a:ext cx="4819650" cy="2819400"/>
          </a:xfrm>
          <a:prstGeom prst="rect">
            <a:avLst/>
          </a:prstGeom>
        </p:spPr>
      </p:pic>
      <p:pic>
        <p:nvPicPr>
          <p:cNvPr id="7" name="Picture 6"/>
          <p:cNvPicPr>
            <a:picLocks noChangeAspect="1"/>
          </p:cNvPicPr>
          <p:nvPr/>
        </p:nvPicPr>
        <p:blipFill>
          <a:blip r:embed="rId4"/>
          <a:stretch>
            <a:fillRect/>
          </a:stretch>
        </p:blipFill>
        <p:spPr>
          <a:xfrm>
            <a:off x="292709" y="3205529"/>
            <a:ext cx="11430000" cy="3555756"/>
          </a:xfrm>
          <a:prstGeom prst="rect">
            <a:avLst/>
          </a:prstGeom>
        </p:spPr>
      </p:pic>
    </p:spTree>
    <p:extLst>
      <p:ext uri="{BB962C8B-B14F-4D97-AF65-F5344CB8AC3E}">
        <p14:creationId xmlns:p14="http://schemas.microsoft.com/office/powerpoint/2010/main" val="37134183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of special IP addresses</a:t>
            </a:r>
            <a:endParaRPr lang="en-IN" dirty="0"/>
          </a:p>
        </p:txBody>
      </p:sp>
      <p:sp>
        <p:nvSpPr>
          <p:cNvPr id="3" name="Content Placeholder 2"/>
          <p:cNvSpPr>
            <a:spLocks noGrp="1"/>
          </p:cNvSpPr>
          <p:nvPr>
            <p:ph idx="1"/>
          </p:nvPr>
        </p:nvSpPr>
        <p:spPr/>
        <p:txBody>
          <a:bodyPr/>
          <a:lstStyle/>
          <a:p>
            <a:r>
              <a:rPr lang="en-US" dirty="0"/>
              <a:t>169.254.0.0 – 169.254.0.16: Link local addresses </a:t>
            </a:r>
          </a:p>
          <a:p>
            <a:r>
              <a:rPr lang="en-US" dirty="0"/>
              <a:t>127.0.0.0 – 127.0.0.8: Loop-back addresses </a:t>
            </a:r>
          </a:p>
          <a:p>
            <a:r>
              <a:rPr lang="en-US" dirty="0"/>
              <a:t>0.0.0.0 – 0.0.0.8: used to communicate within the current network.</a:t>
            </a:r>
            <a:endParaRPr lang="en-IN" dirty="0"/>
          </a:p>
        </p:txBody>
      </p:sp>
    </p:spTree>
    <p:extLst>
      <p:ext uri="{BB962C8B-B14F-4D97-AF65-F5344CB8AC3E}">
        <p14:creationId xmlns:p14="http://schemas.microsoft.com/office/powerpoint/2010/main" val="26260620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9221</Words>
  <Application>Microsoft Office PowerPoint</Application>
  <PresentationFormat>Widescreen</PresentationFormat>
  <Paragraphs>608</Paragraphs>
  <Slides>69</Slides>
  <Notes>1</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69</vt:i4>
      </vt:variant>
    </vt:vector>
  </HeadingPairs>
  <TitlesOfParts>
    <vt:vector size="85" baseType="lpstr">
      <vt:lpstr>-apple-system</vt:lpstr>
      <vt:lpstr>Arial</vt:lpstr>
      <vt:lpstr>Arial</vt:lpstr>
      <vt:lpstr>Arimo</vt:lpstr>
      <vt:lpstr>Calibri</vt:lpstr>
      <vt:lpstr>Calibri Light</vt:lpstr>
      <vt:lpstr>Heebo</vt:lpstr>
      <vt:lpstr>Lato</vt:lpstr>
      <vt:lpstr>Nunito</vt:lpstr>
      <vt:lpstr>Roboto Condensed</vt:lpstr>
      <vt:lpstr>Segoe UI</vt:lpstr>
      <vt:lpstr>Source Sans Pro</vt:lpstr>
      <vt:lpstr>Symbol</vt:lpstr>
      <vt:lpstr>Times New Roman</vt:lpstr>
      <vt:lpstr>Wingdings</vt:lpstr>
      <vt:lpstr>Office Theme</vt:lpstr>
      <vt:lpstr>Chapter 4 Network Layer</vt:lpstr>
      <vt:lpstr>Network Layer Design Issues</vt:lpstr>
      <vt:lpstr>PowerPoint Presentation</vt:lpstr>
      <vt:lpstr>PowerPoint Presentation</vt:lpstr>
      <vt:lpstr>Communication Primitives</vt:lpstr>
      <vt:lpstr>IPv4 Addressing </vt:lpstr>
      <vt:lpstr>Classfull IP Addressing</vt:lpstr>
      <vt:lpstr>PowerPoint Presentation</vt:lpstr>
      <vt:lpstr>Range of special IP addresses</vt:lpstr>
      <vt:lpstr>Problems with Classfull Addressing</vt:lpstr>
      <vt:lpstr>Find the class of the following IP address.</vt:lpstr>
      <vt:lpstr>Find the class of the following IP address.</vt:lpstr>
      <vt:lpstr>Find the netid and hostid for the following.</vt:lpstr>
      <vt:lpstr>Find the netid and hostid for the following.</vt:lpstr>
      <vt:lpstr>Extracting Information in a Block of Classful IP Address</vt:lpstr>
      <vt:lpstr>Q. An address in the block is given as 73.25.16.27. Find the number of addresses in the block, the first address, and the last address. </vt:lpstr>
      <vt:lpstr>Q. An address in a block is given as 180.8.17.9. Find the number of addresses in the block, the first address, and the last address. </vt:lpstr>
      <vt:lpstr>Q. An address in a block is given as 200.11.8.45. Find the number of addresses in the block, the first address, and the last address. </vt:lpstr>
      <vt:lpstr>Classless Addressing</vt:lpstr>
      <vt:lpstr>Subnetting</vt:lpstr>
      <vt:lpstr>Masking</vt:lpstr>
      <vt:lpstr>Rules for boundary level masking</vt:lpstr>
      <vt:lpstr>Rules for non-boundary level masking</vt:lpstr>
      <vt:lpstr>How to do Logical AND on Calculator?</vt:lpstr>
      <vt:lpstr>Find the subnetwork address for the following.</vt:lpstr>
      <vt:lpstr>Extracting Block Information in Classless Addressing</vt:lpstr>
      <vt:lpstr>Q. One of the addresses in a block is 167.199.170.82/27. Find the number of addresses in the network, the first address, and the last address. </vt:lpstr>
      <vt:lpstr>Q. One of the addresses in a block is 17.63.110.114/24. Find the number of addresses, the first address, and the last address in the block.</vt:lpstr>
      <vt:lpstr>Designing Subnets</vt:lpstr>
      <vt:lpstr>PowerPoint Presentation</vt:lpstr>
      <vt:lpstr>PowerPoint Presentation</vt:lpstr>
      <vt:lpstr>PowerPoint Presentation</vt:lpstr>
      <vt:lpstr>PowerPoint Presentation</vt:lpstr>
      <vt:lpstr>IPv4 Datagram Header</vt:lpstr>
      <vt:lpstr>PowerPoint Presentation</vt:lpstr>
      <vt:lpstr>PowerPoint Presentation</vt:lpstr>
      <vt:lpstr>Network Address Translation (NAT)</vt:lpstr>
      <vt:lpstr>Simplified overview of how NAT works</vt:lpstr>
      <vt:lpstr>Example of NAT</vt:lpstr>
      <vt:lpstr>Types of NAT</vt:lpstr>
      <vt:lpstr>Advantages of NAT</vt:lpstr>
      <vt:lpstr>Disadvantage of NAT</vt:lpstr>
      <vt:lpstr>Routing Algorithms</vt:lpstr>
      <vt:lpstr>Static Routing Vs Dynamic Routing</vt:lpstr>
      <vt:lpstr>Routing Algorithms Dijkstra’s Shortest Path Algorithm</vt:lpstr>
      <vt:lpstr>Routing Algorithms Dijkstra’s Shortest Path Algorithm</vt:lpstr>
      <vt:lpstr>PowerPoint Presentation</vt:lpstr>
      <vt:lpstr>PowerPoint Presentation</vt:lpstr>
      <vt:lpstr>PowerPoint Presentation</vt:lpstr>
      <vt:lpstr>Distance Vector Routing</vt:lpstr>
      <vt:lpstr>Distance Vector Routing</vt:lpstr>
      <vt:lpstr>Link State Routing</vt:lpstr>
      <vt:lpstr>Phases in Link State Routing</vt:lpstr>
      <vt:lpstr>PowerPoint Presentation</vt:lpstr>
      <vt:lpstr>PowerPoint Presentation</vt:lpstr>
      <vt:lpstr>PowerPoint Presentation</vt:lpstr>
      <vt:lpstr>PowerPoint Presentation</vt:lpstr>
      <vt:lpstr>PowerPoint Presentation</vt:lpstr>
      <vt:lpstr>PowerPoint Presentation</vt:lpstr>
      <vt:lpstr>Distance Vector Routing Vs Link State Routing</vt:lpstr>
      <vt:lpstr>ARP Vs RARP Routing Protocol</vt:lpstr>
      <vt:lpstr>PowerPoint Presentation</vt:lpstr>
      <vt:lpstr>ICMP Protocol</vt:lpstr>
      <vt:lpstr>Types of ICMP messages </vt:lpstr>
      <vt:lpstr>PowerPoint Presentation</vt:lpstr>
      <vt:lpstr>ICMP Basic Error Message Format</vt:lpstr>
      <vt:lpstr>IGMP</vt:lpstr>
      <vt:lpstr>How does IGMP work?</vt:lpstr>
      <vt:lpstr>Types of IGMP messages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Network Layer</dc:title>
  <dc:creator>Nilesh Patil (Dr.)</dc:creator>
  <cp:lastModifiedBy>Nilesh Patil</cp:lastModifiedBy>
  <cp:revision>40</cp:revision>
  <dcterms:created xsi:type="dcterms:W3CDTF">2023-03-31T05:17:58Z</dcterms:created>
  <dcterms:modified xsi:type="dcterms:W3CDTF">2023-04-17T12:57:21Z</dcterms:modified>
</cp:coreProperties>
</file>