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9" r:id="rId10"/>
    <p:sldId id="264" r:id="rId11"/>
    <p:sldId id="265" r:id="rId12"/>
    <p:sldId id="266" r:id="rId13"/>
    <p:sldId id="267" r:id="rId14"/>
    <p:sldId id="268" r:id="rId15"/>
    <p:sldId id="274" r:id="rId16"/>
    <p:sldId id="275" r:id="rId17"/>
    <p:sldId id="276" r:id="rId18"/>
    <p:sldId id="270" r:id="rId19"/>
    <p:sldId id="271" r:id="rId20"/>
    <p:sldId id="272" r:id="rId21"/>
    <p:sldId id="27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71830DB9-1310-4046-96CA-D4637AEF3B67}"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8AC366-21BD-48C7-8DF5-E4B292FE11DB}" type="slidenum">
              <a:rPr lang="en-IN" smtClean="0"/>
              <a:t>‹#›</a:t>
            </a:fld>
            <a:endParaRPr lang="en-IN"/>
          </a:p>
        </p:txBody>
      </p:sp>
    </p:spTree>
    <p:extLst>
      <p:ext uri="{BB962C8B-B14F-4D97-AF65-F5344CB8AC3E}">
        <p14:creationId xmlns:p14="http://schemas.microsoft.com/office/powerpoint/2010/main" val="706410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1830DB9-1310-4046-96CA-D4637AEF3B67}"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8AC366-21BD-48C7-8DF5-E4B292FE11DB}" type="slidenum">
              <a:rPr lang="en-IN" smtClean="0"/>
              <a:t>‹#›</a:t>
            </a:fld>
            <a:endParaRPr lang="en-IN"/>
          </a:p>
        </p:txBody>
      </p:sp>
    </p:spTree>
    <p:extLst>
      <p:ext uri="{BB962C8B-B14F-4D97-AF65-F5344CB8AC3E}">
        <p14:creationId xmlns:p14="http://schemas.microsoft.com/office/powerpoint/2010/main" val="2155595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1830DB9-1310-4046-96CA-D4637AEF3B67}"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8AC366-21BD-48C7-8DF5-E4B292FE11DB}" type="slidenum">
              <a:rPr lang="en-IN" smtClean="0"/>
              <a:t>‹#›</a:t>
            </a:fld>
            <a:endParaRPr lang="en-IN"/>
          </a:p>
        </p:txBody>
      </p:sp>
    </p:spTree>
    <p:extLst>
      <p:ext uri="{BB962C8B-B14F-4D97-AF65-F5344CB8AC3E}">
        <p14:creationId xmlns:p14="http://schemas.microsoft.com/office/powerpoint/2010/main" val="1911148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71830DB9-1310-4046-96CA-D4637AEF3B67}"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8AC366-21BD-48C7-8DF5-E4B292FE11DB}" type="slidenum">
              <a:rPr lang="en-IN" smtClean="0"/>
              <a:t>‹#›</a:t>
            </a:fld>
            <a:endParaRPr lang="en-IN"/>
          </a:p>
        </p:txBody>
      </p:sp>
    </p:spTree>
    <p:extLst>
      <p:ext uri="{BB962C8B-B14F-4D97-AF65-F5344CB8AC3E}">
        <p14:creationId xmlns:p14="http://schemas.microsoft.com/office/powerpoint/2010/main" val="2668400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1830DB9-1310-4046-96CA-D4637AEF3B67}" type="datetimeFigureOut">
              <a:rPr lang="en-IN" smtClean="0"/>
              <a:t>17-04-2023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8AC366-21BD-48C7-8DF5-E4B292FE11DB}" type="slidenum">
              <a:rPr lang="en-IN" smtClean="0"/>
              <a:t>‹#›</a:t>
            </a:fld>
            <a:endParaRPr lang="en-IN"/>
          </a:p>
        </p:txBody>
      </p:sp>
    </p:spTree>
    <p:extLst>
      <p:ext uri="{BB962C8B-B14F-4D97-AF65-F5344CB8AC3E}">
        <p14:creationId xmlns:p14="http://schemas.microsoft.com/office/powerpoint/2010/main" val="26812178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71830DB9-1310-4046-96CA-D4637AEF3B67}" type="datetimeFigureOut">
              <a:rPr lang="en-IN" smtClean="0"/>
              <a:t>17-04-2023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8AC366-21BD-48C7-8DF5-E4B292FE11DB}" type="slidenum">
              <a:rPr lang="en-IN" smtClean="0"/>
              <a:t>‹#›</a:t>
            </a:fld>
            <a:endParaRPr lang="en-IN"/>
          </a:p>
        </p:txBody>
      </p:sp>
    </p:spTree>
    <p:extLst>
      <p:ext uri="{BB962C8B-B14F-4D97-AF65-F5344CB8AC3E}">
        <p14:creationId xmlns:p14="http://schemas.microsoft.com/office/powerpoint/2010/main" val="14866297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71830DB9-1310-4046-96CA-D4637AEF3B67}" type="datetimeFigureOut">
              <a:rPr lang="en-IN" smtClean="0"/>
              <a:t>17-04-2023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78AC366-21BD-48C7-8DF5-E4B292FE11DB}" type="slidenum">
              <a:rPr lang="en-IN" smtClean="0"/>
              <a:t>‹#›</a:t>
            </a:fld>
            <a:endParaRPr lang="en-IN"/>
          </a:p>
        </p:txBody>
      </p:sp>
    </p:spTree>
    <p:extLst>
      <p:ext uri="{BB962C8B-B14F-4D97-AF65-F5344CB8AC3E}">
        <p14:creationId xmlns:p14="http://schemas.microsoft.com/office/powerpoint/2010/main" val="3099377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1830DB9-1310-4046-96CA-D4637AEF3B67}" type="datetimeFigureOut">
              <a:rPr lang="en-IN" smtClean="0"/>
              <a:t>17-04-2023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78AC366-21BD-48C7-8DF5-E4B292FE11DB}" type="slidenum">
              <a:rPr lang="en-IN" smtClean="0"/>
              <a:t>‹#›</a:t>
            </a:fld>
            <a:endParaRPr lang="en-IN"/>
          </a:p>
        </p:txBody>
      </p:sp>
    </p:spTree>
    <p:extLst>
      <p:ext uri="{BB962C8B-B14F-4D97-AF65-F5344CB8AC3E}">
        <p14:creationId xmlns:p14="http://schemas.microsoft.com/office/powerpoint/2010/main" val="3343724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830DB9-1310-4046-96CA-D4637AEF3B67}" type="datetimeFigureOut">
              <a:rPr lang="en-IN" smtClean="0"/>
              <a:t>17-04-2023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78AC366-21BD-48C7-8DF5-E4B292FE11DB}" type="slidenum">
              <a:rPr lang="en-IN" smtClean="0"/>
              <a:t>‹#›</a:t>
            </a:fld>
            <a:endParaRPr lang="en-IN"/>
          </a:p>
        </p:txBody>
      </p:sp>
    </p:spTree>
    <p:extLst>
      <p:ext uri="{BB962C8B-B14F-4D97-AF65-F5344CB8AC3E}">
        <p14:creationId xmlns:p14="http://schemas.microsoft.com/office/powerpoint/2010/main" val="9546711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1830DB9-1310-4046-96CA-D4637AEF3B67}" type="datetimeFigureOut">
              <a:rPr lang="en-IN" smtClean="0"/>
              <a:t>17-04-2023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8AC366-21BD-48C7-8DF5-E4B292FE11DB}" type="slidenum">
              <a:rPr lang="en-IN" smtClean="0"/>
              <a:t>‹#›</a:t>
            </a:fld>
            <a:endParaRPr lang="en-IN"/>
          </a:p>
        </p:txBody>
      </p:sp>
    </p:spTree>
    <p:extLst>
      <p:ext uri="{BB962C8B-B14F-4D97-AF65-F5344CB8AC3E}">
        <p14:creationId xmlns:p14="http://schemas.microsoft.com/office/powerpoint/2010/main" val="3415592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71830DB9-1310-4046-96CA-D4637AEF3B67}" type="datetimeFigureOut">
              <a:rPr lang="en-IN" smtClean="0"/>
              <a:t>17-04-2023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8AC366-21BD-48C7-8DF5-E4B292FE11DB}" type="slidenum">
              <a:rPr lang="en-IN" smtClean="0"/>
              <a:t>‹#›</a:t>
            </a:fld>
            <a:endParaRPr lang="en-IN"/>
          </a:p>
        </p:txBody>
      </p:sp>
    </p:spTree>
    <p:extLst>
      <p:ext uri="{BB962C8B-B14F-4D97-AF65-F5344CB8AC3E}">
        <p14:creationId xmlns:p14="http://schemas.microsoft.com/office/powerpoint/2010/main" val="30174590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830DB9-1310-4046-96CA-D4637AEF3B67}" type="datetimeFigureOut">
              <a:rPr lang="en-IN" smtClean="0"/>
              <a:t>17-04-2023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8AC366-21BD-48C7-8DF5-E4B292FE11DB}" type="slidenum">
              <a:rPr lang="en-IN" smtClean="0"/>
              <a:t>‹#›</a:t>
            </a:fld>
            <a:endParaRPr lang="en-IN"/>
          </a:p>
        </p:txBody>
      </p:sp>
    </p:spTree>
    <p:extLst>
      <p:ext uri="{BB962C8B-B14F-4D97-AF65-F5344CB8AC3E}">
        <p14:creationId xmlns:p14="http://schemas.microsoft.com/office/powerpoint/2010/main" val="17413169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Chapter 5</a:t>
            </a:r>
            <a:br>
              <a:rPr lang="en-IN" dirty="0"/>
            </a:br>
            <a:r>
              <a:rPr lang="en-IN" dirty="0"/>
              <a:t>Transport Layer</a:t>
            </a: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3952359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5977" y="0"/>
            <a:ext cx="10515600" cy="940777"/>
          </a:xfrm>
        </p:spPr>
        <p:txBody>
          <a:bodyPr/>
          <a:lstStyle/>
          <a:p>
            <a:r>
              <a:rPr lang="en-IN" dirty="0"/>
              <a:t>TCP Header Format</a:t>
            </a:r>
          </a:p>
        </p:txBody>
      </p:sp>
      <p:sp>
        <p:nvSpPr>
          <p:cNvPr id="3" name="Content Placeholder 2"/>
          <p:cNvSpPr>
            <a:spLocks noGrp="1"/>
          </p:cNvSpPr>
          <p:nvPr>
            <p:ph idx="1"/>
          </p:nvPr>
        </p:nvSpPr>
        <p:spPr>
          <a:xfrm>
            <a:off x="127488" y="940777"/>
            <a:ext cx="7425104" cy="5715000"/>
          </a:xfrm>
        </p:spPr>
        <p:txBody>
          <a:bodyPr>
            <a:normAutofit fontScale="40000" lnSpcReduction="20000"/>
          </a:bodyPr>
          <a:lstStyle/>
          <a:p>
            <a:r>
              <a:rPr lang="en-US" b="1" dirty="0">
                <a:latin typeface="Times New Roman" panose="02020603050405020304" pitchFamily="18" charset="0"/>
                <a:cs typeface="Times New Roman" panose="02020603050405020304" pitchFamily="18" charset="0"/>
              </a:rPr>
              <a:t>Source port:</a:t>
            </a:r>
            <a:r>
              <a:rPr lang="en-US" dirty="0">
                <a:latin typeface="Times New Roman" panose="02020603050405020304" pitchFamily="18" charset="0"/>
                <a:cs typeface="Times New Roman" panose="02020603050405020304" pitchFamily="18" charset="0"/>
              </a:rPr>
              <a:t> It defines the port of the application, which is sending the data. So, this field contains the source port address, which is 16 bits.</a:t>
            </a:r>
          </a:p>
          <a:p>
            <a:r>
              <a:rPr lang="en-US" b="1" dirty="0">
                <a:latin typeface="Times New Roman" panose="02020603050405020304" pitchFamily="18" charset="0"/>
                <a:cs typeface="Times New Roman" panose="02020603050405020304" pitchFamily="18" charset="0"/>
              </a:rPr>
              <a:t>Destination port:</a:t>
            </a:r>
            <a:r>
              <a:rPr lang="en-US" dirty="0">
                <a:latin typeface="Times New Roman" panose="02020603050405020304" pitchFamily="18" charset="0"/>
                <a:cs typeface="Times New Roman" panose="02020603050405020304" pitchFamily="18" charset="0"/>
              </a:rPr>
              <a:t> It defines the port of the application on the receiving side. So, this field contains the destination port address, which is 16 bits.</a:t>
            </a:r>
          </a:p>
          <a:p>
            <a:r>
              <a:rPr lang="en-US" b="1" dirty="0">
                <a:latin typeface="Times New Roman" panose="02020603050405020304" pitchFamily="18" charset="0"/>
                <a:cs typeface="Times New Roman" panose="02020603050405020304" pitchFamily="18" charset="0"/>
              </a:rPr>
              <a:t>Sequence number:</a:t>
            </a:r>
            <a:r>
              <a:rPr lang="en-US" dirty="0">
                <a:latin typeface="Times New Roman" panose="02020603050405020304" pitchFamily="18" charset="0"/>
                <a:cs typeface="Times New Roman" panose="02020603050405020304" pitchFamily="18" charset="0"/>
              </a:rPr>
              <a:t> This field contains the sequence number of data bytes in a particular session.</a:t>
            </a:r>
          </a:p>
          <a:p>
            <a:r>
              <a:rPr lang="en-US" b="1" dirty="0">
                <a:latin typeface="Times New Roman" panose="02020603050405020304" pitchFamily="18" charset="0"/>
                <a:cs typeface="Times New Roman" panose="02020603050405020304" pitchFamily="18" charset="0"/>
              </a:rPr>
              <a:t>Acknowledgment number:</a:t>
            </a:r>
            <a:r>
              <a:rPr lang="en-US" dirty="0">
                <a:latin typeface="Times New Roman" panose="02020603050405020304" pitchFamily="18" charset="0"/>
                <a:cs typeface="Times New Roman" panose="02020603050405020304" pitchFamily="18" charset="0"/>
              </a:rPr>
              <a:t> When the ACK flag is set, then this contains the next sequence number of the data byte and works as an acknowledgment for the previous data received. For example, if the receiver receives the segment number 'x', then it responds 'x+1' as an acknowledgment number.</a:t>
            </a:r>
          </a:p>
          <a:p>
            <a:r>
              <a:rPr lang="en-US" b="1" dirty="0">
                <a:latin typeface="Times New Roman" panose="02020603050405020304" pitchFamily="18" charset="0"/>
                <a:cs typeface="Times New Roman" panose="02020603050405020304" pitchFamily="18" charset="0"/>
              </a:rPr>
              <a:t>HLEN:</a:t>
            </a:r>
            <a:r>
              <a:rPr lang="en-US" dirty="0">
                <a:latin typeface="Times New Roman" panose="02020603050405020304" pitchFamily="18" charset="0"/>
                <a:cs typeface="Times New Roman" panose="02020603050405020304" pitchFamily="18" charset="0"/>
              </a:rPr>
              <a:t> It specifies the length of the header indicated by the 4-byte words in the header. The size of the header lies between 20 and 60 bytes. Therefore, the value of this field would lie between 5 and 15.</a:t>
            </a:r>
          </a:p>
          <a:p>
            <a:r>
              <a:rPr lang="en-US" b="1" dirty="0">
                <a:latin typeface="Times New Roman" panose="02020603050405020304" pitchFamily="18" charset="0"/>
                <a:cs typeface="Times New Roman" panose="02020603050405020304" pitchFamily="18" charset="0"/>
              </a:rPr>
              <a:t>Reserved:</a:t>
            </a:r>
            <a:r>
              <a:rPr lang="en-US" dirty="0">
                <a:latin typeface="Times New Roman" panose="02020603050405020304" pitchFamily="18" charset="0"/>
                <a:cs typeface="Times New Roman" panose="02020603050405020304" pitchFamily="18" charset="0"/>
              </a:rPr>
              <a:t> It is a 4-bit field reserved for future use, and by default, all are set to zero.</a:t>
            </a:r>
          </a:p>
          <a:p>
            <a:r>
              <a:rPr lang="en-US" b="1" dirty="0">
                <a:latin typeface="Times New Roman" panose="02020603050405020304" pitchFamily="18" charset="0"/>
                <a:cs typeface="Times New Roman" panose="02020603050405020304" pitchFamily="18" charset="0"/>
              </a:rPr>
              <a:t>Flags</a:t>
            </a:r>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There are six control bits or flags:</a:t>
            </a:r>
            <a:endParaRPr lang="en-US" dirty="0">
              <a:latin typeface="Times New Roman" panose="02020603050405020304" pitchFamily="18" charset="0"/>
              <a:cs typeface="Times New Roman" panose="02020603050405020304" pitchFamily="18" charset="0"/>
            </a:endParaRPr>
          </a:p>
          <a:p>
            <a:pPr lvl="1"/>
            <a:r>
              <a:rPr lang="en-US" b="1" dirty="0">
                <a:latin typeface="Times New Roman" panose="02020603050405020304" pitchFamily="18" charset="0"/>
                <a:cs typeface="Times New Roman" panose="02020603050405020304" pitchFamily="18" charset="0"/>
              </a:rPr>
              <a:t>URG:</a:t>
            </a:r>
            <a:r>
              <a:rPr lang="en-US" dirty="0">
                <a:latin typeface="Times New Roman" panose="02020603050405020304" pitchFamily="18" charset="0"/>
                <a:cs typeface="Times New Roman" panose="02020603050405020304" pitchFamily="18" charset="0"/>
              </a:rPr>
              <a:t> It represents an urgent pointer. If it is set, then the data is processed urgently.</a:t>
            </a:r>
          </a:p>
          <a:p>
            <a:pPr lvl="1"/>
            <a:r>
              <a:rPr lang="en-US" b="1" dirty="0">
                <a:latin typeface="Times New Roman" panose="02020603050405020304" pitchFamily="18" charset="0"/>
                <a:cs typeface="Times New Roman" panose="02020603050405020304" pitchFamily="18" charset="0"/>
              </a:rPr>
              <a:t>ACK:</a:t>
            </a:r>
            <a:r>
              <a:rPr lang="en-US" dirty="0">
                <a:latin typeface="Times New Roman" panose="02020603050405020304" pitchFamily="18" charset="0"/>
                <a:cs typeface="Times New Roman" panose="02020603050405020304" pitchFamily="18" charset="0"/>
              </a:rPr>
              <a:t> If the ACK is set to 0, then it means that the data packet does not contain an acknowledgment.</a:t>
            </a:r>
          </a:p>
          <a:p>
            <a:pPr lvl="1"/>
            <a:r>
              <a:rPr lang="en-US" b="1" dirty="0">
                <a:latin typeface="Times New Roman" panose="02020603050405020304" pitchFamily="18" charset="0"/>
                <a:cs typeface="Times New Roman" panose="02020603050405020304" pitchFamily="18" charset="0"/>
              </a:rPr>
              <a:t>PSH:</a:t>
            </a:r>
            <a:r>
              <a:rPr lang="en-US" dirty="0">
                <a:latin typeface="Times New Roman" panose="02020603050405020304" pitchFamily="18" charset="0"/>
                <a:cs typeface="Times New Roman" panose="02020603050405020304" pitchFamily="18" charset="0"/>
              </a:rPr>
              <a:t> If this field is set, then it requests the receiving device to push the data to the receiving application without buffering it.</a:t>
            </a:r>
          </a:p>
          <a:p>
            <a:pPr lvl="1"/>
            <a:r>
              <a:rPr lang="en-US" b="1" dirty="0">
                <a:latin typeface="Times New Roman" panose="02020603050405020304" pitchFamily="18" charset="0"/>
                <a:cs typeface="Times New Roman" panose="02020603050405020304" pitchFamily="18" charset="0"/>
              </a:rPr>
              <a:t>RST:</a:t>
            </a:r>
            <a:r>
              <a:rPr lang="en-US" dirty="0">
                <a:latin typeface="Times New Roman" panose="02020603050405020304" pitchFamily="18" charset="0"/>
                <a:cs typeface="Times New Roman" panose="02020603050405020304" pitchFamily="18" charset="0"/>
              </a:rPr>
              <a:t> If it is set, then it requests to restart a connection.</a:t>
            </a:r>
          </a:p>
          <a:p>
            <a:pPr lvl="1"/>
            <a:r>
              <a:rPr lang="en-US" b="1" dirty="0">
                <a:latin typeface="Times New Roman" panose="02020603050405020304" pitchFamily="18" charset="0"/>
                <a:cs typeface="Times New Roman" panose="02020603050405020304" pitchFamily="18" charset="0"/>
              </a:rPr>
              <a:t>SYN:</a:t>
            </a:r>
            <a:r>
              <a:rPr lang="en-US" dirty="0">
                <a:latin typeface="Times New Roman" panose="02020603050405020304" pitchFamily="18" charset="0"/>
                <a:cs typeface="Times New Roman" panose="02020603050405020304" pitchFamily="18" charset="0"/>
              </a:rPr>
              <a:t> It is used to establish a connection between the hosts.</a:t>
            </a:r>
          </a:p>
          <a:p>
            <a:pPr lvl="1"/>
            <a:r>
              <a:rPr lang="en-US" b="1" dirty="0">
                <a:latin typeface="Times New Roman" panose="02020603050405020304" pitchFamily="18" charset="0"/>
                <a:cs typeface="Times New Roman" panose="02020603050405020304" pitchFamily="18" charset="0"/>
              </a:rPr>
              <a:t>FIN:</a:t>
            </a:r>
            <a:r>
              <a:rPr lang="en-US" dirty="0">
                <a:latin typeface="Times New Roman" panose="02020603050405020304" pitchFamily="18" charset="0"/>
                <a:cs typeface="Times New Roman" panose="02020603050405020304" pitchFamily="18" charset="0"/>
              </a:rPr>
              <a:t> It is used to release a connection, and no further data exchange will happen.</a:t>
            </a:r>
          </a:p>
          <a:p>
            <a:r>
              <a:rPr lang="en-US" b="1" dirty="0">
                <a:latin typeface="Times New Roman" panose="02020603050405020304" pitchFamily="18" charset="0"/>
                <a:cs typeface="Times New Roman" panose="02020603050405020304" pitchFamily="18" charset="0"/>
              </a:rPr>
              <a:t>Window size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It is a 16-bit field. It contains the size of data that the receiver can accept. This field is used for the flow control between the sender and receiver and also determines the amount of buffer allocated by the receiver for a segment. The value of this field is determined by the receiver.</a:t>
            </a:r>
          </a:p>
          <a:p>
            <a:r>
              <a:rPr lang="en-US" b="1" dirty="0">
                <a:latin typeface="Times New Roman" panose="02020603050405020304" pitchFamily="18" charset="0"/>
                <a:cs typeface="Times New Roman" panose="02020603050405020304" pitchFamily="18" charset="0"/>
              </a:rPr>
              <a:t>Checksum</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It is a 16-bit field. This field is optional in UDP, but in the case of TCP/IP, this field is mandatory.</a:t>
            </a:r>
          </a:p>
          <a:p>
            <a:r>
              <a:rPr lang="en-US" b="1" dirty="0">
                <a:latin typeface="Times New Roman" panose="02020603050405020304" pitchFamily="18" charset="0"/>
                <a:cs typeface="Times New Roman" panose="02020603050405020304" pitchFamily="18" charset="0"/>
              </a:rPr>
              <a:t>Urgent pointer</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It is a pointer that points to the urgent data byte if the URG flag is set to 1. It defines a value that will be added to the sequence number to get the sequence number of the last urgent byte.</a:t>
            </a:r>
          </a:p>
          <a:p>
            <a:r>
              <a:rPr lang="en-US" b="1" dirty="0">
                <a:latin typeface="Times New Roman" panose="02020603050405020304" pitchFamily="18" charset="0"/>
                <a:cs typeface="Times New Roman" panose="02020603050405020304" pitchFamily="18" charset="0"/>
              </a:rPr>
              <a:t>Options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It provides additional options. The optional field is represented in 32-bits. If this field contains the data less than 32-bit, then padding is required to obtain the remaining bits.</a:t>
            </a:r>
          </a:p>
          <a:p>
            <a:endParaRPr lang="en-IN"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7302012" y="1690688"/>
            <a:ext cx="4762500" cy="3810000"/>
          </a:xfrm>
          <a:prstGeom prst="rect">
            <a:avLst/>
          </a:prstGeom>
        </p:spPr>
      </p:pic>
    </p:spTree>
    <p:extLst>
      <p:ext uri="{BB962C8B-B14F-4D97-AF65-F5344CB8AC3E}">
        <p14:creationId xmlns:p14="http://schemas.microsoft.com/office/powerpoint/2010/main" val="6464619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9132" y="179172"/>
            <a:ext cx="11975122" cy="5119350"/>
          </a:xfrm>
          <a:prstGeom prst="rect">
            <a:avLst/>
          </a:prstGeom>
        </p:spPr>
        <p:txBody>
          <a:bodyPr wrap="square">
            <a:spAutoFit/>
          </a:bodyPr>
          <a:lstStyle/>
          <a:p>
            <a:pPr algn="just">
              <a:lnSpc>
                <a:spcPts val="1400"/>
              </a:lnSpc>
              <a:spcBef>
                <a:spcPts val="200"/>
              </a:spcBef>
              <a:spcAft>
                <a:spcPts val="200"/>
              </a:spcAft>
              <a:tabLst>
                <a:tab pos="222885" algn="l"/>
                <a:tab pos="451485" algn="l"/>
                <a:tab pos="680085" algn="l"/>
                <a:tab pos="6867525" algn="r"/>
              </a:tabLst>
            </a:pPr>
            <a:r>
              <a:rPr lang="en-IN" b="1" dirty="0">
                <a:latin typeface="Times New Roman" panose="02020603050405020304" pitchFamily="18" charset="0"/>
                <a:ea typeface="Calibri" panose="020F0502020204030204" pitchFamily="34" charset="0"/>
                <a:cs typeface="Times New Roman" panose="02020603050405020304" pitchFamily="18" charset="0"/>
              </a:rPr>
              <a:t>Q. </a:t>
            </a:r>
            <a:r>
              <a:rPr lang="en-IN" dirty="0">
                <a:latin typeface="Times New Roman" panose="02020603050405020304" pitchFamily="18" charset="0"/>
                <a:ea typeface="Calibri" panose="020F0502020204030204" pitchFamily="34" charset="0"/>
                <a:cs typeface="Times New Roman" panose="02020603050405020304" pitchFamily="18" charset="0"/>
              </a:rPr>
              <a:t>The following is a dump of a TCP header in hexadecimal format.</a:t>
            </a:r>
          </a:p>
          <a:p>
            <a:pPr algn="just">
              <a:lnSpc>
                <a:spcPts val="1400"/>
              </a:lnSpc>
              <a:spcBef>
                <a:spcPts val="200"/>
              </a:spcBef>
              <a:spcAft>
                <a:spcPts val="200"/>
              </a:spcAft>
              <a:tabLst>
                <a:tab pos="222885" algn="l"/>
                <a:tab pos="451485" algn="l"/>
                <a:tab pos="680085" algn="l"/>
                <a:tab pos="6867525" algn="r"/>
              </a:tabLst>
            </a:pPr>
            <a:r>
              <a:rPr lang="en-IN" dirty="0">
                <a:latin typeface="Times New Roman" panose="02020603050405020304" pitchFamily="18" charset="0"/>
                <a:ea typeface="Calibri" panose="020F0502020204030204" pitchFamily="34" charset="0"/>
                <a:cs typeface="Times New Roman" panose="02020603050405020304" pitchFamily="18" charset="0"/>
              </a:rPr>
              <a:t>		05320017 00000001 00000000 500207FF 00000000</a:t>
            </a:r>
          </a:p>
          <a:p>
            <a:pPr algn="just">
              <a:lnSpc>
                <a:spcPts val="1400"/>
              </a:lnSpc>
              <a:spcBef>
                <a:spcPts val="200"/>
              </a:spcBef>
              <a:spcAft>
                <a:spcPts val="200"/>
              </a:spcAft>
              <a:tabLst>
                <a:tab pos="222885" algn="l"/>
                <a:tab pos="451485" algn="l"/>
                <a:tab pos="680085" algn="l"/>
                <a:tab pos="6867525" algn="r"/>
              </a:tabLst>
            </a:pPr>
            <a:r>
              <a:rPr lang="en-IN" dirty="0">
                <a:latin typeface="Times New Roman" panose="02020603050405020304" pitchFamily="18" charset="0"/>
                <a:ea typeface="Calibri" panose="020F0502020204030204" pitchFamily="34" charset="0"/>
                <a:cs typeface="Times New Roman" panose="02020603050405020304" pitchFamily="18" charset="0"/>
              </a:rPr>
              <a:t>	(a)What is the source port number? (b) What is the destination port number? (c)What is the sequence number? </a:t>
            </a:r>
          </a:p>
          <a:p>
            <a:pPr algn="just">
              <a:lnSpc>
                <a:spcPts val="1400"/>
              </a:lnSpc>
              <a:spcBef>
                <a:spcPts val="200"/>
              </a:spcBef>
              <a:spcAft>
                <a:spcPts val="200"/>
              </a:spcAft>
              <a:tabLst>
                <a:tab pos="222885" algn="l"/>
                <a:tab pos="451485" algn="l"/>
                <a:tab pos="680085" algn="l"/>
                <a:tab pos="6867525" algn="r"/>
              </a:tabLst>
            </a:pPr>
            <a:r>
              <a:rPr lang="en-IN" dirty="0">
                <a:latin typeface="Times New Roman" panose="02020603050405020304" pitchFamily="18" charset="0"/>
                <a:ea typeface="Calibri" panose="020F0502020204030204" pitchFamily="34" charset="0"/>
                <a:cs typeface="Times New Roman" panose="02020603050405020304" pitchFamily="18" charset="0"/>
              </a:rPr>
              <a:t>   (d)	What is the acknowledgment number? (e)	What is the length of header? (f) What is the type of segment? </a:t>
            </a:r>
          </a:p>
          <a:p>
            <a:pPr algn="just">
              <a:lnSpc>
                <a:spcPts val="1400"/>
              </a:lnSpc>
              <a:spcBef>
                <a:spcPts val="200"/>
              </a:spcBef>
              <a:spcAft>
                <a:spcPts val="200"/>
              </a:spcAft>
              <a:tabLst>
                <a:tab pos="222885" algn="l"/>
                <a:tab pos="451485" algn="l"/>
                <a:tab pos="680085" algn="l"/>
                <a:tab pos="6867525" algn="r"/>
              </a:tabLst>
            </a:pPr>
            <a:r>
              <a:rPr lang="en-IN" dirty="0">
                <a:latin typeface="Times New Roman" panose="02020603050405020304" pitchFamily="18" charset="0"/>
                <a:ea typeface="Calibri" panose="020F0502020204030204" pitchFamily="34" charset="0"/>
                <a:cs typeface="Times New Roman" panose="02020603050405020304" pitchFamily="18" charset="0"/>
              </a:rPr>
              <a:t>   (g) What is the window size?</a:t>
            </a:r>
          </a:p>
          <a:p>
            <a:pPr algn="just">
              <a:lnSpc>
                <a:spcPts val="1400"/>
              </a:lnSpc>
              <a:spcBef>
                <a:spcPts val="200"/>
              </a:spcBef>
              <a:spcAft>
                <a:spcPts val="200"/>
              </a:spcAft>
              <a:tabLst>
                <a:tab pos="222885" algn="l"/>
                <a:tab pos="451485" algn="l"/>
                <a:tab pos="680085" algn="l"/>
                <a:tab pos="6867525" algn="r"/>
              </a:tabLst>
            </a:pPr>
            <a:r>
              <a:rPr lang="en-IN" dirty="0">
                <a:latin typeface="Times New Roman" panose="02020603050405020304" pitchFamily="18" charset="0"/>
                <a:ea typeface="Calibri" panose="020F0502020204030204" pitchFamily="34" charset="0"/>
                <a:cs typeface="Times New Roman" panose="02020603050405020304" pitchFamily="18" charset="0"/>
              </a:rPr>
              <a:t>	</a:t>
            </a:r>
            <a:r>
              <a:rPr lang="en-IN" b="1" dirty="0">
                <a:latin typeface="Times New Roman" panose="02020603050405020304" pitchFamily="18" charset="0"/>
                <a:ea typeface="Calibri" panose="020F0502020204030204" pitchFamily="34" charset="0"/>
                <a:cs typeface="Times New Roman" panose="02020603050405020304" pitchFamily="18" charset="0"/>
              </a:rPr>
              <a:t>Solution:</a:t>
            </a:r>
            <a:r>
              <a:rPr lang="en-IN" dirty="0">
                <a:latin typeface="Times New Roman" panose="02020603050405020304" pitchFamily="18" charset="0"/>
                <a:ea typeface="Calibri" panose="020F0502020204030204" pitchFamily="34" charset="0"/>
                <a:cs typeface="Times New Roman" panose="02020603050405020304" pitchFamily="18" charset="0"/>
              </a:rPr>
              <a:t> TCP header itself is of 10 fields as below and size may vary between 20 to 60bytes</a:t>
            </a:r>
          </a:p>
          <a:p>
            <a:pPr algn="just">
              <a:lnSpc>
                <a:spcPts val="1400"/>
              </a:lnSpc>
              <a:spcBef>
                <a:spcPts val="200"/>
              </a:spcBef>
              <a:spcAft>
                <a:spcPts val="200"/>
              </a:spcAft>
              <a:tabLst>
                <a:tab pos="222885" algn="l"/>
                <a:tab pos="451485" algn="l"/>
                <a:tab pos="680085" algn="l"/>
                <a:tab pos="6867525" algn="r"/>
              </a:tabLst>
            </a:pPr>
            <a:r>
              <a:rPr lang="en-IN" dirty="0">
                <a:latin typeface="Times New Roman" panose="02020603050405020304" pitchFamily="18" charset="0"/>
                <a:ea typeface="Calibri" panose="020F0502020204030204" pitchFamily="34" charset="0"/>
                <a:cs typeface="Times New Roman" panose="02020603050405020304" pitchFamily="18" charset="0"/>
              </a:rPr>
              <a:t>	1.	Source port - 2 bytes 2. destination port - 2 bytes 3. SEQ NUM-4 bytes 4. ACK NUM- 4 bytes 5.HLEN-1 word 	</a:t>
            </a:r>
          </a:p>
          <a:p>
            <a:pPr algn="just">
              <a:lnSpc>
                <a:spcPts val="1400"/>
              </a:lnSpc>
              <a:spcBef>
                <a:spcPts val="200"/>
              </a:spcBef>
              <a:spcAft>
                <a:spcPts val="200"/>
              </a:spcAft>
              <a:tabLst>
                <a:tab pos="222885" algn="l"/>
                <a:tab pos="451485" algn="l"/>
                <a:tab pos="680085" algn="l"/>
                <a:tab pos="6867525" algn="r"/>
              </a:tabLst>
            </a:pPr>
            <a:r>
              <a:rPr lang="en-IN" dirty="0">
                <a:latin typeface="Times New Roman" panose="02020603050405020304" pitchFamily="18" charset="0"/>
                <a:ea typeface="Calibri" panose="020F0502020204030204" pitchFamily="34" charset="0"/>
                <a:cs typeface="Times New Roman" panose="02020603050405020304" pitchFamily="18" charset="0"/>
              </a:rPr>
              <a:t>    6. RESERVED-6bits 7. CONTROL-6bits 8.	WINDOW SIZE-2 bytes 9. CHECKSUM-2 bytes </a:t>
            </a:r>
          </a:p>
          <a:p>
            <a:pPr algn="just">
              <a:lnSpc>
                <a:spcPts val="1400"/>
              </a:lnSpc>
              <a:spcBef>
                <a:spcPts val="200"/>
              </a:spcBef>
              <a:spcAft>
                <a:spcPts val="200"/>
              </a:spcAft>
              <a:tabLst>
                <a:tab pos="222885" algn="l"/>
                <a:tab pos="451485" algn="l"/>
                <a:tab pos="680085" algn="l"/>
                <a:tab pos="6867525" algn="r"/>
              </a:tabLst>
            </a:pPr>
            <a:r>
              <a:rPr lang="en-IN" dirty="0">
                <a:latin typeface="Times New Roman" panose="02020603050405020304" pitchFamily="18" charset="0"/>
                <a:ea typeface="Calibri" panose="020F0502020204030204" pitchFamily="34" charset="0"/>
                <a:cs typeface="Times New Roman" panose="02020603050405020304" pitchFamily="18" charset="0"/>
              </a:rPr>
              <a:t>   10. URGENT POINTERS-2bytes</a:t>
            </a:r>
          </a:p>
          <a:p>
            <a:pPr algn="just">
              <a:lnSpc>
                <a:spcPts val="1400"/>
              </a:lnSpc>
              <a:spcBef>
                <a:spcPts val="200"/>
              </a:spcBef>
              <a:spcAft>
                <a:spcPts val="200"/>
              </a:spcAft>
              <a:tabLst>
                <a:tab pos="222885" algn="l"/>
                <a:tab pos="451485" algn="l"/>
                <a:tab pos="680085" algn="l"/>
                <a:tab pos="6867525" algn="r"/>
              </a:tabLst>
            </a:pPr>
            <a:r>
              <a:rPr lang="en-IN" dirty="0">
                <a:latin typeface="Times New Roman" panose="02020603050405020304" pitchFamily="18" charset="0"/>
                <a:ea typeface="Calibri" panose="020F0502020204030204" pitchFamily="34" charset="0"/>
                <a:cs typeface="Times New Roman" panose="02020603050405020304" pitchFamily="18" charset="0"/>
              </a:rPr>
              <a:t>	TCP header (in hex)=05320017 00000001 000000000 500207FF 00000000</a:t>
            </a:r>
          </a:p>
          <a:p>
            <a:pPr algn="just">
              <a:lnSpc>
                <a:spcPts val="1400"/>
              </a:lnSpc>
              <a:spcBef>
                <a:spcPts val="200"/>
              </a:spcBef>
              <a:spcAft>
                <a:spcPts val="200"/>
              </a:spcAft>
              <a:tabLst>
                <a:tab pos="222885" algn="l"/>
                <a:tab pos="451485" algn="l"/>
                <a:tab pos="680085" algn="l"/>
                <a:tab pos="6867525" algn="r"/>
              </a:tabLst>
            </a:pPr>
            <a:r>
              <a:rPr lang="en-IN" dirty="0">
                <a:latin typeface="Times New Roman" panose="02020603050405020304" pitchFamily="18" charset="0"/>
                <a:ea typeface="Calibri" panose="020F0502020204030204" pitchFamily="34" charset="0"/>
                <a:cs typeface="Times New Roman" panose="02020603050405020304" pitchFamily="18" charset="0"/>
              </a:rPr>
              <a:t>	since, each hex = 4 bits, we need to first split the above hex as such</a:t>
            </a:r>
          </a:p>
          <a:p>
            <a:pPr algn="just">
              <a:lnSpc>
                <a:spcPts val="1400"/>
              </a:lnSpc>
              <a:spcBef>
                <a:spcPts val="200"/>
              </a:spcBef>
              <a:spcAft>
                <a:spcPts val="200"/>
              </a:spcAft>
              <a:tabLst>
                <a:tab pos="222885" algn="l"/>
                <a:tab pos="451485" algn="l"/>
                <a:tab pos="680085" algn="l"/>
                <a:tab pos="6867525" algn="r"/>
              </a:tabLst>
            </a:pPr>
            <a:r>
              <a:rPr lang="en-IN" dirty="0">
                <a:latin typeface="Times New Roman" panose="02020603050405020304" pitchFamily="18" charset="0"/>
                <a:ea typeface="Calibri" panose="020F0502020204030204" pitchFamily="34" charset="0"/>
                <a:cs typeface="Times New Roman" panose="02020603050405020304" pitchFamily="18" charset="0"/>
              </a:rPr>
              <a:t>		05 32 00 17 00 00 00 01 00 00 00 00 50 02 07 FF 00 00 00 00</a:t>
            </a:r>
          </a:p>
          <a:p>
            <a:pPr algn="just">
              <a:lnSpc>
                <a:spcPts val="1400"/>
              </a:lnSpc>
              <a:spcBef>
                <a:spcPts val="200"/>
              </a:spcBef>
              <a:spcAft>
                <a:spcPts val="200"/>
              </a:spcAft>
              <a:tabLst>
                <a:tab pos="222885" algn="l"/>
                <a:tab pos="451485" algn="l"/>
                <a:tab pos="680085" algn="l"/>
                <a:tab pos="6867525" algn="r"/>
              </a:tabLst>
            </a:pPr>
            <a:r>
              <a:rPr lang="en-IN" dirty="0">
                <a:latin typeface="Times New Roman" panose="02020603050405020304" pitchFamily="18" charset="0"/>
                <a:ea typeface="Calibri" panose="020F0502020204030204" pitchFamily="34" charset="0"/>
                <a:cs typeface="Times New Roman" panose="02020603050405020304" pitchFamily="18" charset="0"/>
              </a:rPr>
              <a:t>	(a)	source port is 2 bytes take 05 32 = 1330</a:t>
            </a:r>
          </a:p>
          <a:p>
            <a:pPr algn="just">
              <a:lnSpc>
                <a:spcPts val="1400"/>
              </a:lnSpc>
              <a:spcBef>
                <a:spcPts val="200"/>
              </a:spcBef>
              <a:spcAft>
                <a:spcPts val="200"/>
              </a:spcAft>
              <a:tabLst>
                <a:tab pos="222885" algn="l"/>
                <a:tab pos="451485" algn="l"/>
                <a:tab pos="680085" algn="l"/>
                <a:tab pos="6867525" algn="r"/>
              </a:tabLst>
            </a:pPr>
            <a:r>
              <a:rPr lang="en-IN" dirty="0">
                <a:latin typeface="Times New Roman" panose="02020603050405020304" pitchFamily="18" charset="0"/>
                <a:ea typeface="Calibri" panose="020F0502020204030204" pitchFamily="34" charset="0"/>
                <a:cs typeface="Times New Roman" panose="02020603050405020304" pitchFamily="18" charset="0"/>
              </a:rPr>
              <a:t>	(b)	Next 2 bytes as destination address 00 17 = 23 (default TCP port)</a:t>
            </a:r>
          </a:p>
          <a:p>
            <a:pPr algn="just">
              <a:lnSpc>
                <a:spcPts val="1400"/>
              </a:lnSpc>
              <a:spcBef>
                <a:spcPts val="200"/>
              </a:spcBef>
              <a:spcAft>
                <a:spcPts val="200"/>
              </a:spcAft>
              <a:tabLst>
                <a:tab pos="222885" algn="l"/>
                <a:tab pos="451485" algn="l"/>
                <a:tab pos="680085" algn="l"/>
                <a:tab pos="6867525" algn="r"/>
              </a:tabLst>
            </a:pPr>
            <a:r>
              <a:rPr lang="en-IN" dirty="0">
                <a:latin typeface="Times New Roman" panose="02020603050405020304" pitchFamily="18" charset="0"/>
                <a:ea typeface="Calibri" panose="020F0502020204030204" pitchFamily="34" charset="0"/>
                <a:cs typeface="Times New Roman" panose="02020603050405020304" pitchFamily="18" charset="0"/>
              </a:rPr>
              <a:t>	(c)	Next 4 bytes as sequence number 00 00 00 01 =1</a:t>
            </a:r>
          </a:p>
          <a:p>
            <a:pPr algn="just">
              <a:lnSpc>
                <a:spcPts val="1400"/>
              </a:lnSpc>
              <a:spcBef>
                <a:spcPts val="200"/>
              </a:spcBef>
              <a:spcAft>
                <a:spcPts val="200"/>
              </a:spcAft>
              <a:tabLst>
                <a:tab pos="222885" algn="l"/>
                <a:tab pos="451485" algn="l"/>
                <a:tab pos="680085" algn="l"/>
                <a:tab pos="6867525" algn="r"/>
              </a:tabLst>
            </a:pPr>
            <a:r>
              <a:rPr lang="en-IN" dirty="0">
                <a:latin typeface="Times New Roman" panose="02020603050405020304" pitchFamily="18" charset="0"/>
                <a:ea typeface="Calibri" panose="020F0502020204030204" pitchFamily="34" charset="0"/>
                <a:cs typeface="Times New Roman" panose="02020603050405020304" pitchFamily="18" charset="0"/>
              </a:rPr>
              <a:t>	(d)	Next 4 bytes as ACK 00 00 00 00 = 0</a:t>
            </a:r>
          </a:p>
          <a:p>
            <a:pPr algn="just">
              <a:lnSpc>
                <a:spcPts val="1400"/>
              </a:lnSpc>
              <a:spcBef>
                <a:spcPts val="200"/>
              </a:spcBef>
              <a:spcAft>
                <a:spcPts val="200"/>
              </a:spcAft>
              <a:tabLst>
                <a:tab pos="222885" algn="l"/>
                <a:tab pos="451485" algn="l"/>
                <a:tab pos="680085" algn="l"/>
                <a:tab pos="6867525" algn="r"/>
              </a:tabLst>
            </a:pPr>
            <a:r>
              <a:rPr lang="en-IN" dirty="0">
                <a:latin typeface="Times New Roman" panose="02020603050405020304" pitchFamily="18" charset="0"/>
                <a:ea typeface="Calibri" panose="020F0502020204030204" pitchFamily="34" charset="0"/>
                <a:cs typeface="Times New Roman" panose="02020603050405020304" pitchFamily="18" charset="0"/>
              </a:rPr>
              <a:t>	(e)	Next 4 bits as HLEN 5 =5; this indicates number of sets of 4 bytes which makes the header length = 20bytes.</a:t>
            </a:r>
          </a:p>
          <a:p>
            <a:pPr algn="just">
              <a:lnSpc>
                <a:spcPts val="1400"/>
              </a:lnSpc>
              <a:spcBef>
                <a:spcPts val="200"/>
              </a:spcBef>
              <a:spcAft>
                <a:spcPts val="200"/>
              </a:spcAft>
              <a:tabLst>
                <a:tab pos="222885" algn="l"/>
                <a:tab pos="451485" algn="l"/>
                <a:tab pos="680085" algn="l"/>
                <a:tab pos="6867525" algn="r"/>
              </a:tabLst>
            </a:pPr>
            <a:r>
              <a:rPr lang="en-IN" dirty="0">
                <a:latin typeface="Times New Roman" panose="02020603050405020304" pitchFamily="18" charset="0"/>
                <a:ea typeface="Calibri" panose="020F0502020204030204" pitchFamily="34" charset="0"/>
                <a:cs typeface="Times New Roman" panose="02020603050405020304" pitchFamily="18" charset="0"/>
              </a:rPr>
              <a:t>	(f)	Next 6 bits are reserved i.e.0 =0000and 2 bits from hex 0</a:t>
            </a:r>
          </a:p>
          <a:p>
            <a:pPr algn="just">
              <a:lnSpc>
                <a:spcPts val="1400"/>
              </a:lnSpc>
              <a:spcBef>
                <a:spcPts val="200"/>
              </a:spcBef>
              <a:spcAft>
                <a:spcPts val="200"/>
              </a:spcAft>
              <a:tabLst>
                <a:tab pos="222885" algn="l"/>
                <a:tab pos="451485" algn="l"/>
                <a:tab pos="680085" algn="l"/>
                <a:tab pos="6867525" algn="r"/>
              </a:tabLst>
            </a:pPr>
            <a:r>
              <a:rPr lang="en-IN" dirty="0">
                <a:latin typeface="Times New Roman" panose="02020603050405020304" pitchFamily="18" charset="0"/>
                <a:ea typeface="Calibri" panose="020F0502020204030204" pitchFamily="34" charset="0"/>
                <a:cs typeface="Times New Roman" panose="02020603050405020304" pitchFamily="18" charset="0"/>
              </a:rPr>
              <a:t>	(g)	Next 6 bits are control bits = remaining 2 bits from hex 0 and 4 bits of 2</a:t>
            </a:r>
          </a:p>
          <a:p>
            <a:pPr algn="just">
              <a:lnSpc>
                <a:spcPts val="1400"/>
              </a:lnSpc>
              <a:spcBef>
                <a:spcPts val="200"/>
              </a:spcBef>
              <a:spcAft>
                <a:spcPts val="200"/>
              </a:spcAft>
              <a:tabLst>
                <a:tab pos="222885" algn="l"/>
                <a:tab pos="451485" algn="l"/>
                <a:tab pos="680085" algn="l"/>
                <a:tab pos="6867525" algn="r"/>
              </a:tabLst>
            </a:pPr>
            <a:r>
              <a:rPr lang="en-IN" dirty="0">
                <a:latin typeface="Times New Roman" panose="02020603050405020304" pitchFamily="18" charset="0"/>
                <a:ea typeface="Calibri" panose="020F0502020204030204" pitchFamily="34" charset="0"/>
                <a:cs typeface="Times New Roman" panose="02020603050405020304" pitchFamily="18" charset="0"/>
              </a:rPr>
              <a:t>	(h)	Next 2 bytes indicate the window length 07 FF =  2047 bytes</a:t>
            </a:r>
          </a:p>
          <a:p>
            <a:pPr algn="just">
              <a:lnSpc>
                <a:spcPts val="1400"/>
              </a:lnSpc>
              <a:spcBef>
                <a:spcPts val="200"/>
              </a:spcBef>
              <a:spcAft>
                <a:spcPts val="200"/>
              </a:spcAft>
              <a:tabLst>
                <a:tab pos="222885" algn="l"/>
                <a:tab pos="451485" algn="l"/>
                <a:tab pos="680085" algn="l"/>
                <a:tab pos="6867525" algn="r"/>
              </a:tabLst>
            </a:pPr>
            <a:r>
              <a:rPr lang="en-IN" dirty="0">
                <a:latin typeface="Times New Roman" panose="02020603050405020304" pitchFamily="18" charset="0"/>
                <a:ea typeface="Calibri" panose="020F0502020204030204" pitchFamily="34" charset="0"/>
                <a:cs typeface="Times New Roman" panose="02020603050405020304" pitchFamily="18" charset="0"/>
              </a:rPr>
              <a:t>	(</a:t>
            </a:r>
            <a:r>
              <a:rPr lang="en-IN" dirty="0" err="1">
                <a:latin typeface="Times New Roman" panose="02020603050405020304" pitchFamily="18" charset="0"/>
                <a:ea typeface="Calibri" panose="020F0502020204030204" pitchFamily="34" charset="0"/>
                <a:cs typeface="Times New Roman" panose="02020603050405020304" pitchFamily="18" charset="0"/>
              </a:rPr>
              <a:t>i</a:t>
            </a:r>
            <a:r>
              <a:rPr lang="en-IN" dirty="0">
                <a:latin typeface="Times New Roman" panose="02020603050405020304" pitchFamily="18" charset="0"/>
                <a:ea typeface="Calibri" panose="020F0502020204030204" pitchFamily="34" charset="0"/>
                <a:cs typeface="Times New Roman" panose="02020603050405020304" pitchFamily="18" charset="0"/>
              </a:rPr>
              <a:t>)	   Checksum 2 bytes 00 00 = 0</a:t>
            </a:r>
          </a:p>
          <a:p>
            <a:pPr algn="just">
              <a:lnSpc>
                <a:spcPts val="1400"/>
              </a:lnSpc>
              <a:spcBef>
                <a:spcPts val="200"/>
              </a:spcBef>
              <a:spcAft>
                <a:spcPts val="200"/>
              </a:spcAft>
              <a:tabLst>
                <a:tab pos="222885" algn="l"/>
                <a:tab pos="451485" algn="l"/>
                <a:tab pos="680085" algn="l"/>
                <a:tab pos="6867525" algn="r"/>
              </a:tabLst>
            </a:pPr>
            <a:r>
              <a:rPr lang="en-IN" dirty="0">
                <a:latin typeface="Times New Roman" panose="02020603050405020304" pitchFamily="18" charset="0"/>
                <a:ea typeface="Calibri" panose="020F0502020204030204" pitchFamily="34" charset="0"/>
                <a:cs typeface="Times New Roman" panose="02020603050405020304" pitchFamily="18" charset="0"/>
              </a:rPr>
              <a:t>	(j)	   Urgent pointer 2bytes 00 00 =0</a:t>
            </a:r>
          </a:p>
        </p:txBody>
      </p:sp>
    </p:spTree>
    <p:extLst>
      <p:ext uri="{BB962C8B-B14F-4D97-AF65-F5344CB8AC3E}">
        <p14:creationId xmlns:p14="http://schemas.microsoft.com/office/powerpoint/2010/main" val="1516238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42508" y="74979"/>
            <a:ext cx="10515600" cy="962514"/>
          </a:xfrm>
        </p:spPr>
        <p:txBody>
          <a:bodyPr/>
          <a:lstStyle/>
          <a:p>
            <a:r>
              <a:rPr lang="en-IN" dirty="0"/>
              <a:t>TCP Vs UDP</a:t>
            </a:r>
          </a:p>
        </p:txBody>
      </p:sp>
      <p:graphicFrame>
        <p:nvGraphicFramePr>
          <p:cNvPr id="4" name="Table 3"/>
          <p:cNvGraphicFramePr>
            <a:graphicFrameLocks noGrp="1"/>
          </p:cNvGraphicFramePr>
          <p:nvPr>
            <p:extLst>
              <p:ext uri="{D42A27DB-BD31-4B8C-83A1-F6EECF244321}">
                <p14:modId xmlns:p14="http://schemas.microsoft.com/office/powerpoint/2010/main" val="542700024"/>
              </p:ext>
            </p:extLst>
          </p:nvPr>
        </p:nvGraphicFramePr>
        <p:xfrm>
          <a:off x="933892" y="879232"/>
          <a:ext cx="10324216" cy="5811716"/>
        </p:xfrm>
        <a:graphic>
          <a:graphicData uri="http://schemas.openxmlformats.org/drawingml/2006/table">
            <a:tbl>
              <a:tblPr firstRow="1" firstCol="1" bandRow="1">
                <a:tableStyleId>{5940675A-B579-460E-94D1-54222C63F5DA}</a:tableStyleId>
              </a:tblPr>
              <a:tblGrid>
                <a:gridCol w="5112552">
                  <a:extLst>
                    <a:ext uri="{9D8B030D-6E8A-4147-A177-3AD203B41FA5}">
                      <a16:colId xmlns:a16="http://schemas.microsoft.com/office/drawing/2014/main" val="2178173349"/>
                    </a:ext>
                  </a:extLst>
                </a:gridCol>
                <a:gridCol w="5211664">
                  <a:extLst>
                    <a:ext uri="{9D8B030D-6E8A-4147-A177-3AD203B41FA5}">
                      <a16:colId xmlns:a16="http://schemas.microsoft.com/office/drawing/2014/main" val="1598018953"/>
                    </a:ext>
                  </a:extLst>
                </a:gridCol>
              </a:tblGrid>
              <a:tr h="370345">
                <a:tc>
                  <a:txBody>
                    <a:bodyPr/>
                    <a:lstStyle/>
                    <a:p>
                      <a:pPr algn="ctr">
                        <a:lnSpc>
                          <a:spcPts val="1400"/>
                        </a:lnSpc>
                        <a:spcBef>
                          <a:spcPts val="200"/>
                        </a:spcBef>
                        <a:spcAft>
                          <a:spcPts val="200"/>
                        </a:spcAft>
                        <a:tabLst>
                          <a:tab pos="222885" algn="l"/>
                          <a:tab pos="451485" algn="l"/>
                          <a:tab pos="680085" algn="l"/>
                          <a:tab pos="6867525" algn="r"/>
                        </a:tabLst>
                      </a:pPr>
                      <a:r>
                        <a:rPr lang="en-IN" sz="1600" b="1" dirty="0">
                          <a:effectLst/>
                          <a:latin typeface="Times New Roman" panose="02020603050405020304" pitchFamily="18" charset="0"/>
                          <a:cs typeface="Times New Roman" panose="02020603050405020304" pitchFamily="18" charset="0"/>
                        </a:rPr>
                        <a:t>Transmission Control Protocol (TCP)</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ts val="1400"/>
                        </a:lnSpc>
                        <a:spcBef>
                          <a:spcPts val="200"/>
                        </a:spcBef>
                        <a:spcAft>
                          <a:spcPts val="200"/>
                        </a:spcAft>
                        <a:tabLst>
                          <a:tab pos="222885" algn="l"/>
                          <a:tab pos="451485" algn="l"/>
                          <a:tab pos="680085" algn="l"/>
                          <a:tab pos="6867525" algn="r"/>
                        </a:tabLst>
                      </a:pPr>
                      <a:r>
                        <a:rPr lang="en-IN" sz="1600" b="1" dirty="0">
                          <a:effectLst/>
                          <a:latin typeface="Times New Roman" panose="02020603050405020304" pitchFamily="18" charset="0"/>
                          <a:cs typeface="Times New Roman" panose="02020603050405020304" pitchFamily="18" charset="0"/>
                        </a:rPr>
                        <a:t>User Datagram Protocol (UDP)</a:t>
                      </a:r>
                      <a:endParaRPr lang="en-IN" sz="16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03238968"/>
                  </a:ext>
                </a:extLst>
              </a:tr>
              <a:tr h="1156817">
                <a:tc>
                  <a:txBody>
                    <a:bodyPr/>
                    <a:lstStyle/>
                    <a:p>
                      <a:pPr marL="222885" indent="-222885" algn="just">
                        <a:lnSpc>
                          <a:spcPts val="1400"/>
                        </a:lnSpc>
                        <a:spcBef>
                          <a:spcPts val="200"/>
                        </a:spcBef>
                        <a:spcAft>
                          <a:spcPts val="200"/>
                        </a:spcAft>
                        <a:tabLst>
                          <a:tab pos="222885" algn="l"/>
                          <a:tab pos="451485" algn="l"/>
                          <a:tab pos="680085" algn="l"/>
                          <a:tab pos="6867525" algn="r"/>
                        </a:tabLst>
                      </a:pPr>
                      <a:r>
                        <a:rPr lang="en-IN" sz="1600" dirty="0">
                          <a:effectLst/>
                          <a:latin typeface="Times New Roman" panose="02020603050405020304" pitchFamily="18" charset="0"/>
                          <a:cs typeface="Times New Roman" panose="02020603050405020304" pitchFamily="18" charset="0"/>
                        </a:rPr>
                        <a:t>1.	TCP is a connection-oriented protocol. Connection-orientation means that the communicating devices should establish a connection before transmitting data and should close the connection after transmitting the data.</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222885" indent="-222885" algn="just">
                        <a:lnSpc>
                          <a:spcPts val="1400"/>
                        </a:lnSpc>
                        <a:spcBef>
                          <a:spcPts val="200"/>
                        </a:spcBef>
                        <a:spcAft>
                          <a:spcPts val="200"/>
                        </a:spcAft>
                        <a:tabLst>
                          <a:tab pos="222885" algn="l"/>
                          <a:tab pos="451485" algn="l"/>
                          <a:tab pos="680085" algn="l"/>
                          <a:tab pos="6867525" algn="r"/>
                        </a:tabLst>
                      </a:pPr>
                      <a:r>
                        <a:rPr lang="en-IN" sz="1600">
                          <a:effectLst/>
                          <a:latin typeface="Times New Roman" panose="02020603050405020304" pitchFamily="18" charset="0"/>
                          <a:cs typeface="Times New Roman" panose="02020603050405020304" pitchFamily="18" charset="0"/>
                        </a:rPr>
                        <a:t>1.	UDP is the Datagram oriented protocol. This is because there is no overhead for opening a connection, maintaining a connection, and terminating a connection. UDP is efficient for broadcast and multicast type of network transmission.</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149714"/>
                  </a:ext>
                </a:extLst>
              </a:tr>
              <a:tr h="435949">
                <a:tc>
                  <a:txBody>
                    <a:bodyPr/>
                    <a:lstStyle/>
                    <a:p>
                      <a:pPr marL="222885" indent="-222885" algn="just">
                        <a:lnSpc>
                          <a:spcPts val="1400"/>
                        </a:lnSpc>
                        <a:spcBef>
                          <a:spcPts val="200"/>
                        </a:spcBef>
                        <a:spcAft>
                          <a:spcPts val="200"/>
                        </a:spcAft>
                        <a:tabLst>
                          <a:tab pos="222885" algn="l"/>
                          <a:tab pos="451485" algn="l"/>
                          <a:tab pos="680085" algn="l"/>
                          <a:tab pos="6867525" algn="r"/>
                        </a:tabLst>
                      </a:pPr>
                      <a:r>
                        <a:rPr lang="en-IN" sz="1600">
                          <a:effectLst/>
                          <a:latin typeface="Times New Roman" panose="02020603050405020304" pitchFamily="18" charset="0"/>
                          <a:cs typeface="Times New Roman" panose="02020603050405020304" pitchFamily="18" charset="0"/>
                        </a:rPr>
                        <a:t>2.	TCP is reliable as it guarantees delivery of data to the destination router.</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222885" indent="-222885" algn="just">
                        <a:lnSpc>
                          <a:spcPts val="1400"/>
                        </a:lnSpc>
                        <a:spcBef>
                          <a:spcPts val="200"/>
                        </a:spcBef>
                        <a:spcAft>
                          <a:spcPts val="200"/>
                        </a:spcAft>
                        <a:tabLst>
                          <a:tab pos="222885" algn="l"/>
                          <a:tab pos="451485" algn="l"/>
                          <a:tab pos="680085" algn="l"/>
                          <a:tab pos="6867525" algn="r"/>
                        </a:tabLst>
                      </a:pPr>
                      <a:r>
                        <a:rPr lang="en-IN" sz="1600">
                          <a:effectLst/>
                          <a:latin typeface="Times New Roman" panose="02020603050405020304" pitchFamily="18" charset="0"/>
                          <a:cs typeface="Times New Roman" panose="02020603050405020304" pitchFamily="18" charset="0"/>
                        </a:rPr>
                        <a:t>2.	The delivery of data to the destination cannot be guaranteed in UDP.</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67898778"/>
                  </a:ext>
                </a:extLst>
              </a:tr>
              <a:tr h="763581">
                <a:tc>
                  <a:txBody>
                    <a:bodyPr/>
                    <a:lstStyle/>
                    <a:p>
                      <a:pPr marL="222885" indent="-222885" algn="just">
                        <a:lnSpc>
                          <a:spcPts val="1400"/>
                        </a:lnSpc>
                        <a:spcBef>
                          <a:spcPts val="200"/>
                        </a:spcBef>
                        <a:spcAft>
                          <a:spcPts val="200"/>
                        </a:spcAft>
                        <a:tabLst>
                          <a:tab pos="222885" algn="l"/>
                          <a:tab pos="451485" algn="l"/>
                          <a:tab pos="680085" algn="l"/>
                          <a:tab pos="6867525" algn="r"/>
                        </a:tabLst>
                      </a:pPr>
                      <a:r>
                        <a:rPr lang="en-IN" sz="1600" dirty="0">
                          <a:effectLst/>
                          <a:latin typeface="Times New Roman" panose="02020603050405020304" pitchFamily="18" charset="0"/>
                          <a:cs typeface="Times New Roman" panose="02020603050405020304" pitchFamily="18" charset="0"/>
                        </a:rPr>
                        <a:t>3.	TCP provides extensive error checking mechanisms. It is because it provides flow control and acknowledgment of data.</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222885" indent="-222885" algn="just">
                        <a:lnSpc>
                          <a:spcPts val="1400"/>
                        </a:lnSpc>
                        <a:spcBef>
                          <a:spcPts val="200"/>
                        </a:spcBef>
                        <a:spcAft>
                          <a:spcPts val="200"/>
                        </a:spcAft>
                        <a:tabLst>
                          <a:tab pos="222885" algn="l"/>
                          <a:tab pos="451485" algn="l"/>
                          <a:tab pos="680085" algn="l"/>
                          <a:tab pos="6867525" algn="r"/>
                        </a:tabLst>
                      </a:pPr>
                      <a:r>
                        <a:rPr lang="en-IN" sz="1600">
                          <a:effectLst/>
                          <a:latin typeface="Times New Roman" panose="02020603050405020304" pitchFamily="18" charset="0"/>
                          <a:cs typeface="Times New Roman" panose="02020603050405020304" pitchFamily="18" charset="0"/>
                        </a:rPr>
                        <a:t>3.	UDP has only the basic error checking mechanism using checksums.</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37562788"/>
                  </a:ext>
                </a:extLst>
              </a:tr>
              <a:tr h="763581">
                <a:tc>
                  <a:txBody>
                    <a:bodyPr/>
                    <a:lstStyle/>
                    <a:p>
                      <a:pPr marL="222885" indent="-222885" algn="just">
                        <a:lnSpc>
                          <a:spcPts val="1400"/>
                        </a:lnSpc>
                        <a:spcBef>
                          <a:spcPts val="200"/>
                        </a:spcBef>
                        <a:spcAft>
                          <a:spcPts val="200"/>
                        </a:spcAft>
                        <a:tabLst>
                          <a:tab pos="222885" algn="l"/>
                          <a:tab pos="451485" algn="l"/>
                          <a:tab pos="680085" algn="l"/>
                          <a:tab pos="6867525" algn="r"/>
                        </a:tabLst>
                      </a:pPr>
                      <a:r>
                        <a:rPr lang="en-IN" sz="1600">
                          <a:effectLst/>
                          <a:latin typeface="Times New Roman" panose="02020603050405020304" pitchFamily="18" charset="0"/>
                          <a:cs typeface="Times New Roman" panose="02020603050405020304" pitchFamily="18" charset="0"/>
                        </a:rPr>
                        <a:t>4.	Sequencing of data is a feature of Transmission Control Protocol (TCP). this means that packets arrive in-order at the receiver.</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222885" indent="-222885" algn="just">
                        <a:lnSpc>
                          <a:spcPts val="1400"/>
                        </a:lnSpc>
                        <a:spcBef>
                          <a:spcPts val="200"/>
                        </a:spcBef>
                        <a:spcAft>
                          <a:spcPts val="200"/>
                        </a:spcAft>
                        <a:tabLst>
                          <a:tab pos="222885" algn="l"/>
                          <a:tab pos="451485" algn="l"/>
                          <a:tab pos="680085" algn="l"/>
                          <a:tab pos="6867525" algn="r"/>
                        </a:tabLst>
                      </a:pPr>
                      <a:r>
                        <a:rPr lang="en-IN" sz="1600">
                          <a:effectLst/>
                          <a:latin typeface="Times New Roman" panose="02020603050405020304" pitchFamily="18" charset="0"/>
                          <a:cs typeface="Times New Roman" panose="02020603050405020304" pitchFamily="18" charset="0"/>
                        </a:rPr>
                        <a:t>4.	There is no sequencing of data in UDP. If ordering is required, it has to be managed by the application layer.</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43903374"/>
                  </a:ext>
                </a:extLst>
              </a:tr>
              <a:tr h="370345">
                <a:tc>
                  <a:txBody>
                    <a:bodyPr/>
                    <a:lstStyle/>
                    <a:p>
                      <a:pPr marL="222885" indent="-222885" algn="just">
                        <a:lnSpc>
                          <a:spcPts val="1400"/>
                        </a:lnSpc>
                        <a:spcBef>
                          <a:spcPts val="200"/>
                        </a:spcBef>
                        <a:spcAft>
                          <a:spcPts val="200"/>
                        </a:spcAft>
                        <a:tabLst>
                          <a:tab pos="222885" algn="l"/>
                          <a:tab pos="451485" algn="l"/>
                          <a:tab pos="680085" algn="l"/>
                          <a:tab pos="6867525" algn="r"/>
                        </a:tabLst>
                      </a:pPr>
                      <a:r>
                        <a:rPr lang="en-IN" sz="1600">
                          <a:effectLst/>
                          <a:latin typeface="Times New Roman" panose="02020603050405020304" pitchFamily="18" charset="0"/>
                          <a:cs typeface="Times New Roman" panose="02020603050405020304" pitchFamily="18" charset="0"/>
                        </a:rPr>
                        <a:t>5.	TCP is comparatively slower than UDP.</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222885" indent="-222885" algn="just">
                        <a:lnSpc>
                          <a:spcPts val="1400"/>
                        </a:lnSpc>
                        <a:spcBef>
                          <a:spcPts val="200"/>
                        </a:spcBef>
                        <a:spcAft>
                          <a:spcPts val="200"/>
                        </a:spcAft>
                        <a:tabLst>
                          <a:tab pos="222885" algn="l"/>
                          <a:tab pos="451485" algn="l"/>
                          <a:tab pos="680085" algn="l"/>
                          <a:tab pos="6867525" algn="r"/>
                        </a:tabLst>
                      </a:pPr>
                      <a:r>
                        <a:rPr lang="en-IN" sz="1600">
                          <a:effectLst/>
                          <a:latin typeface="Times New Roman" panose="02020603050405020304" pitchFamily="18" charset="0"/>
                          <a:cs typeface="Times New Roman" panose="02020603050405020304" pitchFamily="18" charset="0"/>
                        </a:rPr>
                        <a:t>5.	UDP is faster, simpler and more efficient than TCP.</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45507469"/>
                  </a:ext>
                </a:extLst>
              </a:tr>
              <a:tr h="435949">
                <a:tc>
                  <a:txBody>
                    <a:bodyPr/>
                    <a:lstStyle/>
                    <a:p>
                      <a:pPr marL="222885" indent="-222885" algn="just">
                        <a:lnSpc>
                          <a:spcPts val="1400"/>
                        </a:lnSpc>
                        <a:spcBef>
                          <a:spcPts val="200"/>
                        </a:spcBef>
                        <a:spcAft>
                          <a:spcPts val="200"/>
                        </a:spcAft>
                        <a:tabLst>
                          <a:tab pos="222885" algn="l"/>
                          <a:tab pos="451485" algn="l"/>
                          <a:tab pos="680085" algn="l"/>
                          <a:tab pos="6867525" algn="r"/>
                        </a:tabLst>
                      </a:pPr>
                      <a:r>
                        <a:rPr lang="en-IN" sz="1600">
                          <a:effectLst/>
                          <a:latin typeface="Times New Roman" panose="02020603050405020304" pitchFamily="18" charset="0"/>
                          <a:cs typeface="Times New Roman" panose="02020603050405020304" pitchFamily="18" charset="0"/>
                        </a:rPr>
                        <a:t>6.	Retransmission of lost packets is possible in TCP, but not in UDP.</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222885" indent="-222885" algn="just">
                        <a:lnSpc>
                          <a:spcPts val="1400"/>
                        </a:lnSpc>
                        <a:spcBef>
                          <a:spcPts val="200"/>
                        </a:spcBef>
                        <a:spcAft>
                          <a:spcPts val="200"/>
                        </a:spcAft>
                        <a:tabLst>
                          <a:tab pos="222885" algn="l"/>
                          <a:tab pos="451485" algn="l"/>
                          <a:tab pos="680085" algn="l"/>
                          <a:tab pos="6867525" algn="r"/>
                        </a:tabLst>
                      </a:pPr>
                      <a:r>
                        <a:rPr lang="en-IN" sz="1600">
                          <a:effectLst/>
                          <a:latin typeface="Times New Roman" panose="02020603050405020304" pitchFamily="18" charset="0"/>
                          <a:cs typeface="Times New Roman" panose="02020603050405020304" pitchFamily="18" charset="0"/>
                        </a:rPr>
                        <a:t>6.	There is no retransmission of lost packets in User Datagram Protocol (UDP).</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37249683"/>
                  </a:ext>
                </a:extLst>
              </a:tr>
              <a:tr h="370345">
                <a:tc>
                  <a:txBody>
                    <a:bodyPr/>
                    <a:lstStyle/>
                    <a:p>
                      <a:pPr marL="222885" indent="-222885" algn="just">
                        <a:lnSpc>
                          <a:spcPts val="1400"/>
                        </a:lnSpc>
                        <a:spcBef>
                          <a:spcPts val="200"/>
                        </a:spcBef>
                        <a:spcAft>
                          <a:spcPts val="200"/>
                        </a:spcAft>
                        <a:tabLst>
                          <a:tab pos="222885" algn="l"/>
                          <a:tab pos="451485" algn="l"/>
                          <a:tab pos="680085" algn="l"/>
                          <a:tab pos="6867525" algn="r"/>
                        </a:tabLst>
                      </a:pPr>
                      <a:r>
                        <a:rPr lang="en-IN" sz="1600">
                          <a:effectLst/>
                          <a:latin typeface="Times New Roman" panose="02020603050405020304" pitchFamily="18" charset="0"/>
                          <a:cs typeface="Times New Roman" panose="02020603050405020304" pitchFamily="18" charset="0"/>
                        </a:rPr>
                        <a:t>7.	TCP has a (20-80) bytes variable length header.</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222885" indent="-222885" algn="just">
                        <a:lnSpc>
                          <a:spcPts val="1400"/>
                        </a:lnSpc>
                        <a:spcBef>
                          <a:spcPts val="200"/>
                        </a:spcBef>
                        <a:spcAft>
                          <a:spcPts val="200"/>
                        </a:spcAft>
                        <a:tabLst>
                          <a:tab pos="222885" algn="l"/>
                          <a:tab pos="451485" algn="l"/>
                          <a:tab pos="680085" algn="l"/>
                          <a:tab pos="6867525" algn="r"/>
                        </a:tabLst>
                      </a:pPr>
                      <a:r>
                        <a:rPr lang="en-IN" sz="1600">
                          <a:effectLst/>
                          <a:latin typeface="Times New Roman" panose="02020603050405020304" pitchFamily="18" charset="0"/>
                          <a:cs typeface="Times New Roman" panose="02020603050405020304" pitchFamily="18" charset="0"/>
                        </a:rPr>
                        <a:t>7.	UDP has a 8 bytes fixed length header.</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78659106"/>
                  </a:ext>
                </a:extLst>
              </a:tr>
              <a:tr h="370345">
                <a:tc>
                  <a:txBody>
                    <a:bodyPr/>
                    <a:lstStyle/>
                    <a:p>
                      <a:pPr marL="222885" indent="-222885" algn="just">
                        <a:lnSpc>
                          <a:spcPts val="1400"/>
                        </a:lnSpc>
                        <a:spcBef>
                          <a:spcPts val="200"/>
                        </a:spcBef>
                        <a:spcAft>
                          <a:spcPts val="200"/>
                        </a:spcAft>
                        <a:tabLst>
                          <a:tab pos="222885" algn="l"/>
                          <a:tab pos="451485" algn="l"/>
                          <a:tab pos="680085" algn="l"/>
                          <a:tab pos="6867525" algn="r"/>
                        </a:tabLst>
                      </a:pPr>
                      <a:r>
                        <a:rPr lang="en-IN" sz="1600">
                          <a:effectLst/>
                          <a:latin typeface="Times New Roman" panose="02020603050405020304" pitchFamily="18" charset="0"/>
                          <a:cs typeface="Times New Roman" panose="02020603050405020304" pitchFamily="18" charset="0"/>
                        </a:rPr>
                        <a:t>8.	TCP is heavy-weight.</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222885" indent="-222885" algn="just">
                        <a:lnSpc>
                          <a:spcPts val="1400"/>
                        </a:lnSpc>
                        <a:spcBef>
                          <a:spcPts val="200"/>
                        </a:spcBef>
                        <a:spcAft>
                          <a:spcPts val="200"/>
                        </a:spcAft>
                        <a:tabLst>
                          <a:tab pos="222885" algn="l"/>
                          <a:tab pos="451485" algn="l"/>
                          <a:tab pos="680085" algn="l"/>
                          <a:tab pos="6867525" algn="r"/>
                        </a:tabLst>
                      </a:pPr>
                      <a:r>
                        <a:rPr lang="en-IN" sz="1600">
                          <a:effectLst/>
                          <a:latin typeface="Times New Roman" panose="02020603050405020304" pitchFamily="18" charset="0"/>
                          <a:cs typeface="Times New Roman" panose="02020603050405020304" pitchFamily="18" charset="0"/>
                        </a:rPr>
                        <a:t>8.	UDP is lightweight.</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538922"/>
                  </a:ext>
                </a:extLst>
              </a:tr>
              <a:tr h="370345">
                <a:tc>
                  <a:txBody>
                    <a:bodyPr/>
                    <a:lstStyle/>
                    <a:p>
                      <a:pPr marL="222885" indent="-222885" algn="just">
                        <a:lnSpc>
                          <a:spcPts val="1400"/>
                        </a:lnSpc>
                        <a:spcBef>
                          <a:spcPts val="200"/>
                        </a:spcBef>
                        <a:spcAft>
                          <a:spcPts val="200"/>
                        </a:spcAft>
                        <a:tabLst>
                          <a:tab pos="222885" algn="l"/>
                          <a:tab pos="451485" algn="l"/>
                          <a:tab pos="680085" algn="l"/>
                          <a:tab pos="6867525" algn="r"/>
                        </a:tabLst>
                      </a:pPr>
                      <a:r>
                        <a:rPr lang="en-IN" sz="1600">
                          <a:effectLst/>
                          <a:latin typeface="Times New Roman" panose="02020603050405020304" pitchFamily="18" charset="0"/>
                          <a:cs typeface="Times New Roman" panose="02020603050405020304" pitchFamily="18" charset="0"/>
                        </a:rPr>
                        <a:t>9.	TCP doesn’t supports Broadcasting.</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222885" indent="-222885" algn="just">
                        <a:lnSpc>
                          <a:spcPts val="1400"/>
                        </a:lnSpc>
                        <a:spcBef>
                          <a:spcPts val="200"/>
                        </a:spcBef>
                        <a:spcAft>
                          <a:spcPts val="200"/>
                        </a:spcAft>
                        <a:tabLst>
                          <a:tab pos="222885" algn="l"/>
                          <a:tab pos="451485" algn="l"/>
                          <a:tab pos="680085" algn="l"/>
                          <a:tab pos="6867525" algn="r"/>
                        </a:tabLst>
                      </a:pPr>
                      <a:r>
                        <a:rPr lang="en-IN" sz="1600">
                          <a:effectLst/>
                          <a:latin typeface="Times New Roman" panose="02020603050405020304" pitchFamily="18" charset="0"/>
                          <a:cs typeface="Times New Roman" panose="02020603050405020304" pitchFamily="18" charset="0"/>
                        </a:rPr>
                        <a:t>9.	UDP supports Broadcasting.</a:t>
                      </a:r>
                      <a:endParaRPr lang="en-IN" sz="16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69824589"/>
                  </a:ext>
                </a:extLst>
              </a:tr>
              <a:tr h="404114">
                <a:tc>
                  <a:txBody>
                    <a:bodyPr/>
                    <a:lstStyle/>
                    <a:p>
                      <a:pPr marL="222885" indent="-222885" algn="just">
                        <a:lnSpc>
                          <a:spcPts val="1400"/>
                        </a:lnSpc>
                        <a:spcBef>
                          <a:spcPts val="200"/>
                        </a:spcBef>
                        <a:spcAft>
                          <a:spcPts val="200"/>
                        </a:spcAft>
                        <a:tabLst>
                          <a:tab pos="222885" algn="l"/>
                          <a:tab pos="451485" algn="l"/>
                          <a:tab pos="680085" algn="l"/>
                          <a:tab pos="6867525" algn="r"/>
                        </a:tabLst>
                      </a:pPr>
                      <a:r>
                        <a:rPr lang="en-IN" sz="1600" dirty="0">
                          <a:effectLst/>
                          <a:latin typeface="Times New Roman" panose="02020603050405020304" pitchFamily="18" charset="0"/>
                          <a:cs typeface="Times New Roman" panose="02020603050405020304" pitchFamily="18" charset="0"/>
                        </a:rPr>
                        <a:t>10.	TCP is used by HTTP, HTTPs, FTP, SMTP and Telnet.</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tc>
                  <a:txBody>
                    <a:bodyPr/>
                    <a:lstStyle/>
                    <a:p>
                      <a:pPr marL="222885" indent="-222885" algn="just">
                        <a:lnSpc>
                          <a:spcPts val="1400"/>
                        </a:lnSpc>
                        <a:spcBef>
                          <a:spcPts val="200"/>
                        </a:spcBef>
                        <a:spcAft>
                          <a:spcPts val="200"/>
                        </a:spcAft>
                        <a:tabLst>
                          <a:tab pos="222885" algn="l"/>
                          <a:tab pos="451485" algn="l"/>
                          <a:tab pos="680085" algn="l"/>
                          <a:tab pos="6867525" algn="r"/>
                        </a:tabLst>
                      </a:pPr>
                      <a:r>
                        <a:rPr lang="en-IN" sz="1600" dirty="0">
                          <a:effectLst/>
                          <a:latin typeface="Times New Roman" panose="02020603050405020304" pitchFamily="18" charset="0"/>
                          <a:cs typeface="Times New Roman" panose="02020603050405020304" pitchFamily="18" charset="0"/>
                        </a:rPr>
                        <a:t>10.	UDP is used by DNS, DHCP, TFTP, SNMP, RIP, and VoIP.</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2839376"/>
                  </a:ext>
                </a:extLst>
              </a:tr>
            </a:tbl>
          </a:graphicData>
        </a:graphic>
      </p:graphicFrame>
    </p:spTree>
    <p:extLst>
      <p:ext uri="{BB962C8B-B14F-4D97-AF65-F5344CB8AC3E}">
        <p14:creationId xmlns:p14="http://schemas.microsoft.com/office/powerpoint/2010/main" val="3919724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TCP Timers</a:t>
            </a:r>
          </a:p>
        </p:txBody>
      </p:sp>
      <p:sp>
        <p:nvSpPr>
          <p:cNvPr id="3" name="Content Placeholder 2"/>
          <p:cNvSpPr>
            <a:spLocks noGrp="1"/>
          </p:cNvSpPr>
          <p:nvPr>
            <p:ph idx="1"/>
          </p:nvPr>
        </p:nvSpPr>
        <p:spPr/>
        <p:txBody>
          <a:bodyPr>
            <a:normAutofit fontScale="70000" lnSpcReduction="20000"/>
          </a:bodyPr>
          <a:lstStyle/>
          <a:p>
            <a:pPr algn="just"/>
            <a:r>
              <a:rPr lang="en-US" dirty="0"/>
              <a:t>TCP (Transmission Control Protocol) uses various timers to manage the flow of data between two endpoints. These timers play a crucial role in ensuring reliable and efficient data transmission over a network. Here are some of the important TCP timers:</a:t>
            </a:r>
          </a:p>
          <a:p>
            <a:pPr marL="514350" indent="-514350" algn="just">
              <a:buFont typeface="+mj-lt"/>
              <a:buAutoNum type="arabicPeriod"/>
            </a:pPr>
            <a:r>
              <a:rPr lang="en-US" dirty="0">
                <a:solidFill>
                  <a:srgbClr val="FF0000"/>
                </a:solidFill>
              </a:rPr>
              <a:t>Retransmission timer</a:t>
            </a:r>
            <a:r>
              <a:rPr lang="en-US" dirty="0"/>
              <a:t>: When a sender transmits a segment, it starts a retransmission timer for that segment. If an acknowledgment for that segment is not received before the timer expires, the sender retransmits the segment.</a:t>
            </a:r>
          </a:p>
          <a:p>
            <a:pPr marL="514350" indent="-514350" algn="just">
              <a:buFont typeface="+mj-lt"/>
              <a:buAutoNum type="arabicPeriod"/>
            </a:pPr>
            <a:r>
              <a:rPr lang="en-US" dirty="0" err="1">
                <a:solidFill>
                  <a:srgbClr val="FF0000"/>
                </a:solidFill>
              </a:rPr>
              <a:t>Keepalive</a:t>
            </a:r>
            <a:r>
              <a:rPr lang="en-US" dirty="0">
                <a:solidFill>
                  <a:srgbClr val="FF0000"/>
                </a:solidFill>
              </a:rPr>
              <a:t> timer</a:t>
            </a:r>
            <a:r>
              <a:rPr lang="en-US" dirty="0"/>
              <a:t>: This timer is used to check if a connection is still active. If a connection is idle for a certain period of time, the sender sends a </a:t>
            </a:r>
            <a:r>
              <a:rPr lang="en-US" dirty="0" err="1"/>
              <a:t>keepalive</a:t>
            </a:r>
            <a:r>
              <a:rPr lang="en-US" dirty="0"/>
              <a:t> packet to the receiver. If the receiver does not respond to the </a:t>
            </a:r>
            <a:r>
              <a:rPr lang="en-US" dirty="0" err="1"/>
              <a:t>keepalive</a:t>
            </a:r>
            <a:r>
              <a:rPr lang="en-US" dirty="0"/>
              <a:t> packet, the sender assumes that the connection has been lost and terminates the connection.</a:t>
            </a:r>
          </a:p>
          <a:p>
            <a:pPr marL="514350" indent="-514350" algn="just">
              <a:buFont typeface="+mj-lt"/>
              <a:buAutoNum type="arabicPeriod"/>
            </a:pPr>
            <a:r>
              <a:rPr lang="en-US" dirty="0">
                <a:solidFill>
                  <a:srgbClr val="FF0000"/>
                </a:solidFill>
              </a:rPr>
              <a:t>Time-wait timer</a:t>
            </a:r>
            <a:r>
              <a:rPr lang="en-US" dirty="0"/>
              <a:t>: When a TCP connection is closed, the endpoint that initiated the close enters the time-wait state. During this state, the endpoint waits for a certain amount of time before terminating the connection. This timer is used to ensure that any delayed packets related to the connection have been processed before the connection is closed.</a:t>
            </a:r>
          </a:p>
          <a:p>
            <a:pPr marL="514350" indent="-514350" algn="just">
              <a:buFont typeface="+mj-lt"/>
              <a:buAutoNum type="arabicPeriod"/>
            </a:pPr>
            <a:r>
              <a:rPr lang="en-US" dirty="0">
                <a:solidFill>
                  <a:srgbClr val="FF0000"/>
                </a:solidFill>
              </a:rPr>
              <a:t>Congestion control timer</a:t>
            </a:r>
            <a:r>
              <a:rPr lang="en-US" dirty="0"/>
              <a:t>: This timer is used to manage congestion on a network. When congestion is detected, the sender reduces the sending rate and starts a congestion control timer. When the timer expires, the sender gradually increases the sending rate.</a:t>
            </a:r>
          </a:p>
          <a:p>
            <a:endParaRPr lang="en-IN" dirty="0"/>
          </a:p>
        </p:txBody>
      </p:sp>
    </p:spTree>
    <p:extLst>
      <p:ext uri="{BB962C8B-B14F-4D97-AF65-F5344CB8AC3E}">
        <p14:creationId xmlns:p14="http://schemas.microsoft.com/office/powerpoint/2010/main" val="26324765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Transport Service Primitives</a:t>
            </a:r>
          </a:p>
        </p:txBody>
      </p:sp>
      <p:sp>
        <p:nvSpPr>
          <p:cNvPr id="3" name="Content Placeholder 2"/>
          <p:cNvSpPr>
            <a:spLocks noGrp="1"/>
          </p:cNvSpPr>
          <p:nvPr>
            <p:ph idx="1"/>
          </p:nvPr>
        </p:nvSpPr>
        <p:spPr/>
        <p:txBody>
          <a:bodyPr>
            <a:normAutofit fontScale="77500" lnSpcReduction="20000"/>
          </a:bodyPr>
          <a:lstStyle/>
          <a:p>
            <a:pPr algn="just"/>
            <a:r>
              <a:rPr lang="en-US" dirty="0"/>
              <a:t>A service is specified by a set of primitives. A primitive means operation. To access the service a user process can access these primitives. These primitives are different for connection oriented service and connectionless service.</a:t>
            </a:r>
          </a:p>
          <a:p>
            <a:pPr algn="just"/>
            <a:r>
              <a:rPr lang="en-US" dirty="0"/>
              <a:t>There are five types of service primitives:</a:t>
            </a:r>
          </a:p>
          <a:p>
            <a:pPr marL="514350" indent="-514350" algn="just">
              <a:buFont typeface="+mj-lt"/>
              <a:buAutoNum type="arabicPeriod"/>
            </a:pPr>
            <a:r>
              <a:rPr lang="en-US" dirty="0">
                <a:solidFill>
                  <a:srgbClr val="FF0000"/>
                </a:solidFill>
              </a:rPr>
              <a:t>LISTEN</a:t>
            </a:r>
            <a:r>
              <a:rPr lang="en-US" dirty="0"/>
              <a:t> : When a server is ready to accept an incoming connection it executes the LISTEN primitive. It blocks waiting for an incoming connection.</a:t>
            </a:r>
          </a:p>
          <a:p>
            <a:pPr marL="514350" indent="-514350" algn="just">
              <a:buFont typeface="+mj-lt"/>
              <a:buAutoNum type="arabicPeriod"/>
            </a:pPr>
            <a:r>
              <a:rPr lang="en-US" dirty="0">
                <a:solidFill>
                  <a:srgbClr val="FF0000"/>
                </a:solidFill>
              </a:rPr>
              <a:t>CONNECT</a:t>
            </a:r>
            <a:r>
              <a:rPr lang="en-US" dirty="0"/>
              <a:t> : It connects the server by establishing a connection. Response is awaited.</a:t>
            </a:r>
          </a:p>
          <a:p>
            <a:pPr marL="514350" indent="-514350" algn="just">
              <a:buFont typeface="+mj-lt"/>
              <a:buAutoNum type="arabicPeriod"/>
            </a:pPr>
            <a:r>
              <a:rPr lang="en-US" dirty="0">
                <a:solidFill>
                  <a:srgbClr val="FF0000"/>
                </a:solidFill>
              </a:rPr>
              <a:t>RECEIVE</a:t>
            </a:r>
            <a:r>
              <a:rPr lang="en-US" dirty="0"/>
              <a:t>: Then the RECEIVE call blocks the server.</a:t>
            </a:r>
          </a:p>
          <a:p>
            <a:pPr marL="514350" indent="-514350" algn="just">
              <a:buFont typeface="+mj-lt"/>
              <a:buAutoNum type="arabicPeriod"/>
            </a:pPr>
            <a:r>
              <a:rPr lang="en-US" dirty="0">
                <a:solidFill>
                  <a:srgbClr val="FF0000"/>
                </a:solidFill>
              </a:rPr>
              <a:t>SEND</a:t>
            </a:r>
            <a:r>
              <a:rPr lang="en-US" dirty="0"/>
              <a:t> : Then the client executes SEND primitive to transmit its request followed by the execution of RECIEVE to get the reply. Send the message.</a:t>
            </a:r>
          </a:p>
          <a:p>
            <a:pPr marL="514350" indent="-514350" algn="just">
              <a:buFont typeface="+mj-lt"/>
              <a:buAutoNum type="arabicPeriod"/>
            </a:pPr>
            <a:r>
              <a:rPr lang="en-US" dirty="0">
                <a:solidFill>
                  <a:srgbClr val="FF0000"/>
                </a:solidFill>
              </a:rPr>
              <a:t>DISCONNECT</a:t>
            </a:r>
            <a:r>
              <a:rPr lang="en-US" dirty="0"/>
              <a:t> : This primitive is used for terminating the connection. After this primitive one can’t send any message. When the client sends DISCONNECT packet then the server also sends the DISCONNECT packet to acknowledge the client. When the server package is received by client then the process is terminated.</a:t>
            </a:r>
          </a:p>
          <a:p>
            <a:pPr algn="just"/>
            <a:endParaRPr lang="en-IN" dirty="0"/>
          </a:p>
        </p:txBody>
      </p:sp>
    </p:spTree>
    <p:extLst>
      <p:ext uri="{BB962C8B-B14F-4D97-AF65-F5344CB8AC3E}">
        <p14:creationId xmlns:p14="http://schemas.microsoft.com/office/powerpoint/2010/main" val="23220036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BERKLEY SOCKETS</a:t>
            </a:r>
          </a:p>
        </p:txBody>
      </p:sp>
      <p:sp>
        <p:nvSpPr>
          <p:cNvPr id="3" name="Content Placeholder 2"/>
          <p:cNvSpPr>
            <a:spLocks noGrp="1"/>
          </p:cNvSpPr>
          <p:nvPr>
            <p:ph idx="1"/>
          </p:nvPr>
        </p:nvSpPr>
        <p:spPr/>
        <p:txBody>
          <a:bodyPr>
            <a:normAutofit fontScale="85000" lnSpcReduction="20000"/>
          </a:bodyPr>
          <a:lstStyle/>
          <a:p>
            <a:r>
              <a:rPr lang="en-US" dirty="0">
                <a:solidFill>
                  <a:srgbClr val="FF0000"/>
                </a:solidFill>
              </a:rPr>
              <a:t>Socket</a:t>
            </a:r>
            <a:r>
              <a:rPr lang="en-US" dirty="0"/>
              <a:t>: </a:t>
            </a:r>
          </a:p>
          <a:p>
            <a:pPr marL="0" indent="0">
              <a:buNone/>
            </a:pPr>
            <a:r>
              <a:rPr lang="en-US" dirty="0"/>
              <a:t>1. Sockets are a service provided by transport layer. </a:t>
            </a:r>
          </a:p>
          <a:p>
            <a:pPr marL="0" indent="0">
              <a:buNone/>
            </a:pPr>
            <a:r>
              <a:rPr lang="en-US" dirty="0"/>
              <a:t>2. A socket is one endpoint of a two-way communication link between two programs running on the network. </a:t>
            </a:r>
          </a:p>
          <a:p>
            <a:pPr marL="0" indent="0">
              <a:buNone/>
            </a:pPr>
            <a:r>
              <a:rPr lang="en-US" dirty="0">
                <a:solidFill>
                  <a:srgbClr val="FF0000"/>
                </a:solidFill>
              </a:rPr>
              <a:t>Berkeley Socket</a:t>
            </a:r>
            <a:r>
              <a:rPr lang="en-US" dirty="0"/>
              <a:t>: </a:t>
            </a:r>
          </a:p>
          <a:p>
            <a:pPr marL="514350" indent="-514350">
              <a:buAutoNum type="arabicPeriod"/>
            </a:pPr>
            <a:r>
              <a:rPr lang="en-US" dirty="0"/>
              <a:t>A Berkeley socket is an application programming interface (API) for Internet sockets and UNIX domain sockets. </a:t>
            </a:r>
          </a:p>
          <a:p>
            <a:pPr marL="514350" indent="-514350">
              <a:buAutoNum type="arabicPeriod"/>
            </a:pPr>
            <a:r>
              <a:rPr lang="en-US" dirty="0"/>
              <a:t>It is used for inter-process communication (IPC). </a:t>
            </a:r>
          </a:p>
          <a:p>
            <a:pPr marL="514350" indent="-514350">
              <a:buAutoNum type="arabicPeriod"/>
            </a:pPr>
            <a:r>
              <a:rPr lang="en-US" dirty="0"/>
              <a:t>It is commonly implemented as a library of linkable modules. </a:t>
            </a:r>
          </a:p>
          <a:p>
            <a:pPr marL="514350" indent="-514350">
              <a:buAutoNum type="arabicPeriod"/>
            </a:pPr>
            <a:r>
              <a:rPr lang="en-US" dirty="0"/>
              <a:t>It originated with the 4.2BSD UNIX released in 1983. </a:t>
            </a:r>
          </a:p>
          <a:p>
            <a:pPr marL="514350" indent="-514350">
              <a:buAutoNum type="arabicPeriod"/>
            </a:pPr>
            <a:r>
              <a:rPr lang="en-US" dirty="0"/>
              <a:t>The term POSIX sockets are essentially synonymous with Berkeley sockets, but they are also known as BSD sockets.</a:t>
            </a:r>
            <a:endParaRPr lang="en-IN" dirty="0"/>
          </a:p>
        </p:txBody>
      </p:sp>
    </p:spTree>
    <p:extLst>
      <p:ext uri="{BB962C8B-B14F-4D97-AF65-F5344CB8AC3E}">
        <p14:creationId xmlns:p14="http://schemas.microsoft.com/office/powerpoint/2010/main" val="2171128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0412"/>
            <a:ext cx="10480431" cy="1168420"/>
          </a:xfrm>
        </p:spPr>
        <p:txBody>
          <a:bodyPr>
            <a:normAutofit/>
          </a:bodyPr>
          <a:lstStyle/>
          <a:p>
            <a:r>
              <a:rPr lang="en-IN" dirty="0"/>
              <a:t>Primitives used in Socket Programming</a:t>
            </a:r>
          </a:p>
        </p:txBody>
      </p:sp>
      <p:pic>
        <p:nvPicPr>
          <p:cNvPr id="4" name="Content Placeholder 3"/>
          <p:cNvPicPr>
            <a:picLocks noGrp="1" noChangeAspect="1"/>
          </p:cNvPicPr>
          <p:nvPr>
            <p:ph idx="1"/>
          </p:nvPr>
        </p:nvPicPr>
        <p:blipFill>
          <a:blip r:embed="rId2"/>
          <a:stretch>
            <a:fillRect/>
          </a:stretch>
        </p:blipFill>
        <p:spPr>
          <a:xfrm>
            <a:off x="2382348" y="1866707"/>
            <a:ext cx="4543425" cy="2247900"/>
          </a:xfrm>
          <a:prstGeom prst="rect">
            <a:avLst/>
          </a:prstGeom>
        </p:spPr>
      </p:pic>
    </p:spTree>
    <p:extLst>
      <p:ext uri="{BB962C8B-B14F-4D97-AF65-F5344CB8AC3E}">
        <p14:creationId xmlns:p14="http://schemas.microsoft.com/office/powerpoint/2010/main" val="2768510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192" y="0"/>
            <a:ext cx="4797669" cy="1325563"/>
          </a:xfrm>
        </p:spPr>
        <p:txBody>
          <a:bodyPr/>
          <a:lstStyle/>
          <a:p>
            <a:r>
              <a:rPr lang="en-IN" dirty="0"/>
              <a:t>Socket Programming</a:t>
            </a:r>
          </a:p>
        </p:txBody>
      </p:sp>
      <p:pic>
        <p:nvPicPr>
          <p:cNvPr id="2050" name="Picture 2" descr="BSD Sock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8937" y="365125"/>
            <a:ext cx="5067300" cy="579120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161192" y="927080"/>
            <a:ext cx="5967045" cy="3416320"/>
          </a:xfrm>
          <a:prstGeom prst="rect">
            <a:avLst/>
          </a:prstGeom>
        </p:spPr>
        <p:txBody>
          <a:bodyPr wrap="square">
            <a:spAutoFit/>
          </a:bodyPr>
          <a:lstStyle/>
          <a:p>
            <a:r>
              <a:rPr lang="en-US" dirty="0">
                <a:solidFill>
                  <a:srgbClr val="FF0000"/>
                </a:solidFill>
              </a:rPr>
              <a:t>Server side: </a:t>
            </a:r>
          </a:p>
          <a:p>
            <a:pPr marL="285750" indent="-285750">
              <a:buFont typeface="Arial" panose="020B0604020202020204" pitchFamily="34" charset="0"/>
              <a:buChar char="•"/>
            </a:pPr>
            <a:r>
              <a:rPr lang="en-US" dirty="0"/>
              <a:t>Server startup executes SOCKET, BIND &amp; LISTEN primitives. </a:t>
            </a:r>
          </a:p>
          <a:p>
            <a:pPr marL="285750" indent="-285750">
              <a:buFont typeface="Arial" panose="020B0604020202020204" pitchFamily="34" charset="0"/>
              <a:buChar char="•"/>
            </a:pPr>
            <a:r>
              <a:rPr lang="en-US" dirty="0"/>
              <a:t>LISTEN primitive allocate queue for multiple simultaneous clients. </a:t>
            </a:r>
          </a:p>
          <a:p>
            <a:pPr marL="285750" indent="-285750">
              <a:buFont typeface="Arial" panose="020B0604020202020204" pitchFamily="34" charset="0"/>
              <a:buChar char="•"/>
            </a:pPr>
            <a:r>
              <a:rPr lang="en-US" dirty="0"/>
              <a:t>Then it use ACCEPT to suspend server until request. </a:t>
            </a:r>
          </a:p>
          <a:p>
            <a:pPr marL="285750" indent="-285750">
              <a:buFont typeface="Arial" panose="020B0604020202020204" pitchFamily="34" charset="0"/>
              <a:buChar char="•"/>
            </a:pPr>
            <a:r>
              <a:rPr lang="en-US" dirty="0"/>
              <a:t>When client request arrives: ACCEPT returns. </a:t>
            </a:r>
          </a:p>
          <a:p>
            <a:pPr marL="285750" indent="-285750">
              <a:buFont typeface="Arial" panose="020B0604020202020204" pitchFamily="34" charset="0"/>
              <a:buChar char="•"/>
            </a:pPr>
            <a:r>
              <a:rPr lang="en-US" dirty="0"/>
              <a:t>Start new socket (thread or process) with same properties as original, this handles the request, server goes on waiting on original socket. </a:t>
            </a:r>
          </a:p>
          <a:p>
            <a:pPr marL="285750" indent="-285750">
              <a:buFont typeface="Arial" panose="020B0604020202020204" pitchFamily="34" charset="0"/>
              <a:buChar char="•"/>
            </a:pPr>
            <a:r>
              <a:rPr lang="en-US" dirty="0"/>
              <a:t>If new request arrives while spawning thread for this one, it is queued. </a:t>
            </a:r>
          </a:p>
          <a:p>
            <a:pPr marL="285750" indent="-285750">
              <a:buFont typeface="Arial" panose="020B0604020202020204" pitchFamily="34" charset="0"/>
              <a:buChar char="•"/>
            </a:pPr>
            <a:r>
              <a:rPr lang="en-US" dirty="0"/>
              <a:t>If queue full it is refused. </a:t>
            </a:r>
            <a:endParaRPr lang="en-IN" dirty="0"/>
          </a:p>
        </p:txBody>
      </p:sp>
      <p:sp>
        <p:nvSpPr>
          <p:cNvPr id="6" name="Rectangle 5"/>
          <p:cNvSpPr/>
          <p:nvPr/>
        </p:nvSpPr>
        <p:spPr>
          <a:xfrm>
            <a:off x="161192" y="4485347"/>
            <a:ext cx="6096000" cy="2031325"/>
          </a:xfrm>
          <a:prstGeom prst="rect">
            <a:avLst/>
          </a:prstGeom>
        </p:spPr>
        <p:txBody>
          <a:bodyPr>
            <a:spAutoFit/>
          </a:bodyPr>
          <a:lstStyle/>
          <a:p>
            <a:r>
              <a:rPr lang="en-US" dirty="0">
                <a:solidFill>
                  <a:srgbClr val="FF0000"/>
                </a:solidFill>
              </a:rPr>
              <a:t>Client side: </a:t>
            </a:r>
          </a:p>
          <a:p>
            <a:pPr marL="285750" indent="-285750">
              <a:buFont typeface="Arial" panose="020B0604020202020204" pitchFamily="34" charset="0"/>
              <a:buChar char="•"/>
            </a:pPr>
            <a:r>
              <a:rPr lang="en-US" dirty="0"/>
              <a:t>It uses SOCKET primitives to create. </a:t>
            </a:r>
          </a:p>
          <a:p>
            <a:pPr marL="285750" indent="-285750">
              <a:buFont typeface="Arial" panose="020B0604020202020204" pitchFamily="34" charset="0"/>
              <a:buChar char="•"/>
            </a:pPr>
            <a:r>
              <a:rPr lang="en-US" dirty="0"/>
              <a:t>Then use CONNECT to initiate connection process. </a:t>
            </a:r>
          </a:p>
          <a:p>
            <a:pPr marL="285750" indent="-285750">
              <a:buFont typeface="Arial" panose="020B0604020202020204" pitchFamily="34" charset="0"/>
              <a:buChar char="•"/>
            </a:pPr>
            <a:r>
              <a:rPr lang="en-US" dirty="0"/>
              <a:t>When this returns the socket is open. </a:t>
            </a:r>
          </a:p>
          <a:p>
            <a:pPr marL="285750" indent="-285750">
              <a:buFont typeface="Arial" panose="020B0604020202020204" pitchFamily="34" charset="0"/>
              <a:buChar char="•"/>
            </a:pPr>
            <a:r>
              <a:rPr lang="en-US" dirty="0"/>
              <a:t>Both sides can now SEND, RECEIVE. </a:t>
            </a:r>
          </a:p>
          <a:p>
            <a:pPr marL="285750" indent="-285750">
              <a:buFont typeface="Arial" panose="020B0604020202020204" pitchFamily="34" charset="0"/>
              <a:buChar char="•"/>
            </a:pPr>
            <a:r>
              <a:rPr lang="en-US" dirty="0"/>
              <a:t>Connection not released until both sides do CLOSE. </a:t>
            </a:r>
          </a:p>
          <a:p>
            <a:pPr marL="285750" indent="-285750">
              <a:buFont typeface="Arial" panose="020B0604020202020204" pitchFamily="34" charset="0"/>
              <a:buChar char="•"/>
            </a:pPr>
            <a:r>
              <a:rPr lang="en-US" dirty="0"/>
              <a:t>Typically client does it, server acknowledges.</a:t>
            </a:r>
            <a:endParaRPr lang="en-IN" dirty="0"/>
          </a:p>
        </p:txBody>
      </p:sp>
    </p:spTree>
    <p:extLst>
      <p:ext uri="{BB962C8B-B14F-4D97-AF65-F5344CB8AC3E}">
        <p14:creationId xmlns:p14="http://schemas.microsoft.com/office/powerpoint/2010/main" val="817809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2514600" y="90488"/>
            <a:ext cx="920554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dirty="0">
                <a:latin typeface="Times New Roman" panose="02020603050405020304" pitchFamily="18" charset="0"/>
              </a:rPr>
              <a:t>Connection Management (Three-step connection establishment) using Handshake Process</a:t>
            </a:r>
          </a:p>
        </p:txBody>
      </p:sp>
      <p:sp>
        <p:nvSpPr>
          <p:cNvPr id="39939" name="Rectangle 3"/>
          <p:cNvSpPr>
            <a:spLocks noChangeArrowheads="1"/>
          </p:cNvSpPr>
          <p:nvPr/>
        </p:nvSpPr>
        <p:spPr bwMode="ltGray">
          <a:xfrm>
            <a:off x="1890713" y="107951"/>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kumimoji="1" lang="en-US" altLang="en-US" sz="2400">
              <a:latin typeface="Tahoma" panose="020B0604030504040204" pitchFamily="34" charset="0"/>
            </a:endParaRPr>
          </a:p>
        </p:txBody>
      </p:sp>
      <p:sp>
        <p:nvSpPr>
          <p:cNvPr id="39940" name="Rectangle 4"/>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kumimoji="1" lang="en-US" altLang="en-US" sz="2400">
              <a:latin typeface="Tahoma" panose="020B0604030504040204" pitchFamily="34" charset="0"/>
            </a:endParaRPr>
          </a:p>
        </p:txBody>
      </p:sp>
      <p:sp>
        <p:nvSpPr>
          <p:cNvPr id="39941" name="Rectangle 5"/>
          <p:cNvSpPr>
            <a:spLocks noChangeArrowheads="1"/>
          </p:cNvSpPr>
          <p:nvPr/>
        </p:nvSpPr>
        <p:spPr bwMode="ltGray">
          <a:xfrm>
            <a:off x="2014539" y="530226"/>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kumimoji="1" lang="en-US" altLang="en-US" sz="2400">
              <a:latin typeface="Tahoma" panose="020B0604030504040204" pitchFamily="34" charset="0"/>
            </a:endParaRPr>
          </a:p>
        </p:txBody>
      </p:sp>
      <p:sp>
        <p:nvSpPr>
          <p:cNvPr id="39942" name="Rectangle 6"/>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kumimoji="1" lang="en-US" altLang="en-US" sz="2400">
              <a:latin typeface="Tahoma" panose="020B0604030504040204" pitchFamily="34" charset="0"/>
            </a:endParaRPr>
          </a:p>
        </p:txBody>
      </p:sp>
      <p:sp>
        <p:nvSpPr>
          <p:cNvPr id="39943" name="Rectangle 7"/>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kumimoji="1" lang="en-US" altLang="en-US" sz="2400">
              <a:latin typeface="Tahoma" panose="020B0604030504040204" pitchFamily="34" charset="0"/>
            </a:endParaRPr>
          </a:p>
        </p:txBody>
      </p:sp>
      <p:sp>
        <p:nvSpPr>
          <p:cNvPr id="39944" name="Rectangle 8"/>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kumimoji="1" lang="en-US" altLang="en-US" sz="2400">
              <a:latin typeface="Tahoma" panose="020B0604030504040204" pitchFamily="34" charset="0"/>
            </a:endParaRPr>
          </a:p>
        </p:txBody>
      </p:sp>
      <p:sp>
        <p:nvSpPr>
          <p:cNvPr id="39945" name="Rectangle 9"/>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kumimoji="1" lang="en-US" altLang="en-US" sz="2400">
              <a:latin typeface="Tahoma" panose="020B0604030504040204" pitchFamily="34" charset="0"/>
            </a:endParaRPr>
          </a:p>
        </p:txBody>
      </p:sp>
      <p:pic>
        <p:nvPicPr>
          <p:cNvPr id="39946"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8760" y="1228726"/>
            <a:ext cx="4869717" cy="465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p:cNvSpPr/>
          <p:nvPr/>
        </p:nvSpPr>
        <p:spPr>
          <a:xfrm>
            <a:off x="5550877" y="1639134"/>
            <a:ext cx="6096000" cy="4247317"/>
          </a:xfrm>
          <a:prstGeom prst="rect">
            <a:avLst/>
          </a:prstGeom>
        </p:spPr>
        <p:txBody>
          <a:bodyPr>
            <a:spAutoFit/>
          </a:bodyPr>
          <a:lstStyle/>
          <a:p>
            <a:pPr marL="285750" indent="-285750" algn="just" fontAlgn="base">
              <a:buFont typeface="Arial" panose="020B0604020202020204" pitchFamily="34" charset="0"/>
              <a:buChar char="•"/>
            </a:pPr>
            <a:r>
              <a:rPr lang="en-US" b="1" dirty="0">
                <a:solidFill>
                  <a:srgbClr val="273239"/>
                </a:solidFill>
                <a:latin typeface="Nunito"/>
              </a:rPr>
              <a:t>Step 1 (SYN): </a:t>
            </a:r>
            <a:r>
              <a:rPr lang="en-US" dirty="0">
                <a:solidFill>
                  <a:srgbClr val="273239"/>
                </a:solidFill>
                <a:latin typeface="Nunito"/>
              </a:rPr>
              <a:t>In the first step, the client wants to establish a connection with a server, so it sends a segment with SYN(Synchronize Sequence Number) which informs the server that the client is likely to start communication and with what sequence number it starts segments with.</a:t>
            </a:r>
          </a:p>
          <a:p>
            <a:pPr marL="285750" indent="-285750" algn="just" fontAlgn="base">
              <a:buFont typeface="Arial" panose="020B0604020202020204" pitchFamily="34" charset="0"/>
              <a:buChar char="•"/>
            </a:pPr>
            <a:r>
              <a:rPr lang="en-US" b="1" dirty="0">
                <a:solidFill>
                  <a:srgbClr val="273239"/>
                </a:solidFill>
                <a:latin typeface="Nunito"/>
              </a:rPr>
              <a:t>Step 2 (SYN + ACK): </a:t>
            </a:r>
            <a:r>
              <a:rPr lang="en-US" dirty="0">
                <a:solidFill>
                  <a:srgbClr val="273239"/>
                </a:solidFill>
                <a:latin typeface="Nunito"/>
              </a:rPr>
              <a:t>Server responds to the client request with SYN-ACK signal bits set. Acknowledgement(ACK) signifies the response of the segment it received and SYN signifies with what sequence number it is likely to start the segments with.</a:t>
            </a:r>
          </a:p>
          <a:p>
            <a:pPr marL="285750" indent="-285750" algn="just" fontAlgn="base">
              <a:buFont typeface="Arial" panose="020B0604020202020204" pitchFamily="34" charset="0"/>
              <a:buChar char="•"/>
            </a:pPr>
            <a:r>
              <a:rPr lang="en-US" b="1" dirty="0">
                <a:solidFill>
                  <a:srgbClr val="273239"/>
                </a:solidFill>
                <a:latin typeface="Nunito"/>
              </a:rPr>
              <a:t>Step 3 (ACK): </a:t>
            </a:r>
            <a:r>
              <a:rPr lang="en-US" dirty="0">
                <a:solidFill>
                  <a:srgbClr val="273239"/>
                </a:solidFill>
                <a:latin typeface="Nunito"/>
              </a:rPr>
              <a:t>In the final part client acknowledges the response of the server and they both establish a reliable connection with which they will start the actual data transfer.</a:t>
            </a:r>
            <a:endParaRPr lang="en-US" b="0" i="0" dirty="0">
              <a:solidFill>
                <a:srgbClr val="273239"/>
              </a:solidFill>
              <a:effectLst/>
              <a:latin typeface="Nunito"/>
            </a:endParaRPr>
          </a:p>
        </p:txBody>
      </p:sp>
    </p:spTree>
    <p:extLst>
      <p:ext uri="{BB962C8B-B14F-4D97-AF65-F5344CB8AC3E}">
        <p14:creationId xmlns:p14="http://schemas.microsoft.com/office/powerpoint/2010/main" val="29692525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2514600" y="39117"/>
            <a:ext cx="5715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dirty="0">
                <a:latin typeface="Times New Roman" panose="02020603050405020304" pitchFamily="18" charset="0"/>
              </a:rPr>
              <a:t>Four-step connection termination/ Connection Release</a:t>
            </a:r>
          </a:p>
        </p:txBody>
      </p:sp>
      <p:sp>
        <p:nvSpPr>
          <p:cNvPr id="40963" name="Rectangle 3"/>
          <p:cNvSpPr>
            <a:spLocks noChangeArrowheads="1"/>
          </p:cNvSpPr>
          <p:nvPr/>
        </p:nvSpPr>
        <p:spPr bwMode="ltGray">
          <a:xfrm>
            <a:off x="1890713" y="107951"/>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kumimoji="1" lang="en-US" altLang="en-US" sz="2400">
              <a:latin typeface="Tahoma" panose="020B0604030504040204" pitchFamily="34" charset="0"/>
            </a:endParaRPr>
          </a:p>
        </p:txBody>
      </p:sp>
      <p:sp>
        <p:nvSpPr>
          <p:cNvPr id="40964" name="Rectangle 4"/>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kumimoji="1" lang="en-US" altLang="en-US" sz="2400">
              <a:latin typeface="Tahoma" panose="020B0604030504040204" pitchFamily="34" charset="0"/>
            </a:endParaRPr>
          </a:p>
        </p:txBody>
      </p:sp>
      <p:sp>
        <p:nvSpPr>
          <p:cNvPr id="40965" name="Rectangle 5"/>
          <p:cNvSpPr>
            <a:spLocks noChangeArrowheads="1"/>
          </p:cNvSpPr>
          <p:nvPr/>
        </p:nvSpPr>
        <p:spPr bwMode="ltGray">
          <a:xfrm>
            <a:off x="2014539" y="530226"/>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kumimoji="1" lang="en-US" altLang="en-US" sz="2400">
              <a:latin typeface="Tahoma" panose="020B0604030504040204" pitchFamily="34" charset="0"/>
            </a:endParaRPr>
          </a:p>
        </p:txBody>
      </p:sp>
      <p:sp>
        <p:nvSpPr>
          <p:cNvPr id="40966" name="Rectangle 6"/>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kumimoji="1" lang="en-US" altLang="en-US" sz="2400">
              <a:latin typeface="Tahoma" panose="020B0604030504040204" pitchFamily="34" charset="0"/>
            </a:endParaRPr>
          </a:p>
        </p:txBody>
      </p:sp>
      <p:sp>
        <p:nvSpPr>
          <p:cNvPr id="40967" name="Rectangle 7"/>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kumimoji="1" lang="en-US" altLang="en-US" sz="2400">
              <a:latin typeface="Tahoma" panose="020B0604030504040204" pitchFamily="34" charset="0"/>
            </a:endParaRPr>
          </a:p>
        </p:txBody>
      </p:sp>
      <p:sp>
        <p:nvSpPr>
          <p:cNvPr id="40968" name="Rectangle 8"/>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kumimoji="1" lang="en-US" altLang="en-US" sz="2400">
              <a:latin typeface="Tahoma" panose="020B0604030504040204" pitchFamily="34" charset="0"/>
            </a:endParaRPr>
          </a:p>
        </p:txBody>
      </p:sp>
      <p:sp>
        <p:nvSpPr>
          <p:cNvPr id="40969" name="Rectangle 9"/>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kumimoji="1" lang="en-US" altLang="en-US" sz="2400">
              <a:latin typeface="Tahoma" panose="020B0604030504040204" pitchFamily="34" charset="0"/>
            </a:endParaRPr>
          </a:p>
        </p:txBody>
      </p:sp>
      <p:pic>
        <p:nvPicPr>
          <p:cNvPr id="40970"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066" y="1593976"/>
            <a:ext cx="5112213" cy="4427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69C3F487-899F-46B6-5D42-05FF2CC6E541}"/>
              </a:ext>
            </a:extLst>
          </p:cNvPr>
          <p:cNvSpPr txBox="1"/>
          <p:nvPr/>
        </p:nvSpPr>
        <p:spPr>
          <a:xfrm>
            <a:off x="5658279" y="1237809"/>
            <a:ext cx="6097712" cy="5139869"/>
          </a:xfrm>
          <a:prstGeom prst="rect">
            <a:avLst/>
          </a:prstGeom>
          <a:noFill/>
        </p:spPr>
        <p:txBody>
          <a:bodyPr wrap="square">
            <a:spAutoFit/>
          </a:bodyPr>
          <a:lstStyle/>
          <a:p>
            <a:pPr algn="l"/>
            <a:endParaRPr lang="en-IN" sz="2000" b="0" i="0" u="none" strike="noStrike" baseline="0" dirty="0">
              <a:solidFill>
                <a:srgbClr val="000000"/>
              </a:solidFill>
              <a:latin typeface="Symbol" panose="05050102010706020507" pitchFamily="18" charset="2"/>
            </a:endParaRPr>
          </a:p>
          <a:p>
            <a:pPr marL="342900" indent="-342900">
              <a:buFont typeface="Arial" panose="020B0604020202020204" pitchFamily="34" charset="0"/>
              <a:buChar char="•"/>
            </a:pPr>
            <a:r>
              <a:rPr lang="en-US" sz="2000" b="0" i="0" u="none" strike="noStrike" baseline="0" dirty="0">
                <a:solidFill>
                  <a:srgbClr val="000000"/>
                </a:solidFill>
                <a:latin typeface="Times New Roman" panose="02020603050405020304" pitchFamily="18" charset="0"/>
                <a:cs typeface="Times New Roman" panose="02020603050405020304" pitchFamily="18" charset="0"/>
              </a:rPr>
              <a:t>TCP connections are full duplex. </a:t>
            </a:r>
          </a:p>
          <a:p>
            <a:pPr marL="342900" indent="-342900">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cs typeface="Times New Roman" panose="02020603050405020304" pitchFamily="18" charset="0"/>
              </a:rPr>
              <a:t>Each simplex connection is released independently of its sibling. </a:t>
            </a:r>
          </a:p>
          <a:p>
            <a:pPr marL="342900" indent="-342900" algn="just">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To release a connection, either party can send a TCP segment with the </a:t>
            </a:r>
            <a:r>
              <a:rPr lang="en-US" sz="1800" b="0" i="1" u="none" strike="noStrike" baseline="0" dirty="0">
                <a:solidFill>
                  <a:srgbClr val="000000"/>
                </a:solidFill>
                <a:latin typeface="Times New Roman" panose="02020603050405020304" pitchFamily="18" charset="0"/>
              </a:rPr>
              <a:t>FIN </a:t>
            </a:r>
            <a:r>
              <a:rPr lang="en-US" sz="1800" b="0" i="0" u="none" strike="noStrike" baseline="0" dirty="0">
                <a:solidFill>
                  <a:srgbClr val="000000"/>
                </a:solidFill>
                <a:latin typeface="Times New Roman" panose="02020603050405020304" pitchFamily="18" charset="0"/>
              </a:rPr>
              <a:t>bit set, which means that it has no more data to transmit. </a:t>
            </a:r>
          </a:p>
          <a:p>
            <a:pPr marL="342900" indent="-342900" algn="just">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When the </a:t>
            </a:r>
            <a:r>
              <a:rPr lang="en-US" sz="1800" b="0" i="1" u="none" strike="noStrike" baseline="0" dirty="0">
                <a:solidFill>
                  <a:srgbClr val="000000"/>
                </a:solidFill>
                <a:latin typeface="Times New Roman" panose="02020603050405020304" pitchFamily="18" charset="0"/>
              </a:rPr>
              <a:t>FIN </a:t>
            </a:r>
            <a:r>
              <a:rPr lang="en-US" sz="1800" b="0" i="0" u="none" strike="noStrike" baseline="0" dirty="0">
                <a:solidFill>
                  <a:srgbClr val="000000"/>
                </a:solidFill>
                <a:latin typeface="Times New Roman" panose="02020603050405020304" pitchFamily="18" charset="0"/>
              </a:rPr>
              <a:t>is acknowledged, that direction is shut down for new data. </a:t>
            </a:r>
          </a:p>
          <a:p>
            <a:pPr marL="342900" indent="-342900" algn="just">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Data may continue to flow indefinitely in the other direction, however. </a:t>
            </a:r>
          </a:p>
          <a:p>
            <a:pPr marL="342900" indent="-342900" algn="just">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When both directions have been shut down, the connection is released. </a:t>
            </a:r>
          </a:p>
          <a:p>
            <a:pPr marL="342900" indent="-342900" algn="just">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Normally, four TCP segments are needed to release a connection, one </a:t>
            </a:r>
            <a:r>
              <a:rPr lang="en-US" sz="1800" b="0" i="1" u="none" strike="noStrike" baseline="0" dirty="0">
                <a:solidFill>
                  <a:srgbClr val="000000"/>
                </a:solidFill>
                <a:latin typeface="Times New Roman" panose="02020603050405020304" pitchFamily="18" charset="0"/>
              </a:rPr>
              <a:t>FIN </a:t>
            </a:r>
            <a:r>
              <a:rPr lang="en-US" sz="1800" b="0" i="0" u="none" strike="noStrike" baseline="0" dirty="0">
                <a:solidFill>
                  <a:srgbClr val="000000"/>
                </a:solidFill>
                <a:latin typeface="Times New Roman" panose="02020603050405020304" pitchFamily="18" charset="0"/>
              </a:rPr>
              <a:t>and one </a:t>
            </a:r>
            <a:r>
              <a:rPr lang="en-US" sz="1800" b="0" i="1" u="none" strike="noStrike" baseline="0" dirty="0">
                <a:solidFill>
                  <a:srgbClr val="000000"/>
                </a:solidFill>
                <a:latin typeface="Times New Roman" panose="02020603050405020304" pitchFamily="18" charset="0"/>
              </a:rPr>
              <a:t>ACK </a:t>
            </a:r>
            <a:r>
              <a:rPr lang="en-US" sz="1800" b="0" i="0" u="none" strike="noStrike" baseline="0" dirty="0">
                <a:solidFill>
                  <a:srgbClr val="000000"/>
                </a:solidFill>
                <a:latin typeface="Times New Roman" panose="02020603050405020304" pitchFamily="18" charset="0"/>
              </a:rPr>
              <a:t>for each direction. </a:t>
            </a:r>
          </a:p>
          <a:p>
            <a:pPr marL="342900" indent="-342900" algn="just">
              <a:buFont typeface="Arial" panose="020B0604020202020204" pitchFamily="34" charset="0"/>
              <a:buChar char="•"/>
            </a:pPr>
            <a:r>
              <a:rPr lang="en-US" sz="1800" b="0" i="0" u="none" strike="noStrike" baseline="0" dirty="0">
                <a:solidFill>
                  <a:srgbClr val="000000"/>
                </a:solidFill>
                <a:latin typeface="Times New Roman" panose="02020603050405020304" pitchFamily="18" charset="0"/>
              </a:rPr>
              <a:t>However, it is possible for the first </a:t>
            </a:r>
            <a:r>
              <a:rPr lang="en-US" sz="1800" b="0" i="1" u="none" strike="noStrike" baseline="0" dirty="0">
                <a:solidFill>
                  <a:srgbClr val="000000"/>
                </a:solidFill>
                <a:latin typeface="Times New Roman" panose="02020603050405020304" pitchFamily="18" charset="0"/>
              </a:rPr>
              <a:t>ACK </a:t>
            </a:r>
            <a:r>
              <a:rPr lang="en-US" sz="1800" b="0" i="0" u="none" strike="noStrike" baseline="0" dirty="0">
                <a:solidFill>
                  <a:srgbClr val="000000"/>
                </a:solidFill>
                <a:latin typeface="Times New Roman" panose="02020603050405020304" pitchFamily="18" charset="0"/>
              </a:rPr>
              <a:t>and the second </a:t>
            </a:r>
            <a:r>
              <a:rPr lang="en-US" sz="1800" b="0" i="1" u="none" strike="noStrike" baseline="0" dirty="0">
                <a:solidFill>
                  <a:srgbClr val="000000"/>
                </a:solidFill>
                <a:latin typeface="Times New Roman" panose="02020603050405020304" pitchFamily="18" charset="0"/>
              </a:rPr>
              <a:t>FIN </a:t>
            </a:r>
            <a:r>
              <a:rPr lang="en-US" sz="1800" b="0" i="0" u="none" strike="noStrike" baseline="0" dirty="0">
                <a:solidFill>
                  <a:srgbClr val="000000"/>
                </a:solidFill>
                <a:latin typeface="Times New Roman" panose="02020603050405020304" pitchFamily="18" charset="0"/>
              </a:rPr>
              <a:t>to be contained in the same segment, reducing the total count to three. </a:t>
            </a:r>
          </a:p>
        </p:txBody>
      </p:sp>
    </p:spTree>
    <p:extLst>
      <p:ext uri="{BB962C8B-B14F-4D97-AF65-F5344CB8AC3E}">
        <p14:creationId xmlns:p14="http://schemas.microsoft.com/office/powerpoint/2010/main" val="177400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Introduction</a:t>
            </a:r>
          </a:p>
        </p:txBody>
      </p:sp>
      <p:sp>
        <p:nvSpPr>
          <p:cNvPr id="3" name="Content Placeholder 2"/>
          <p:cNvSpPr>
            <a:spLocks noGrp="1"/>
          </p:cNvSpPr>
          <p:nvPr>
            <p:ph idx="1"/>
          </p:nvPr>
        </p:nvSpPr>
        <p:spPr>
          <a:xfrm>
            <a:off x="838200" y="1415562"/>
            <a:ext cx="10515600" cy="4761401"/>
          </a:xfrm>
        </p:spPr>
        <p:txBody>
          <a:bodyPr/>
          <a:lstStyle/>
          <a:p>
            <a:pPr lvl="0" algn="just"/>
            <a:r>
              <a:rPr lang="en-IN" dirty="0"/>
              <a:t>The transport layer is a 4</a:t>
            </a:r>
            <a:r>
              <a:rPr lang="en-IN" baseline="30000" dirty="0"/>
              <a:t>th</a:t>
            </a:r>
            <a:r>
              <a:rPr lang="en-IN" dirty="0"/>
              <a:t> layer from the top of the ISO-OSI Model.</a:t>
            </a:r>
          </a:p>
          <a:p>
            <a:pPr lvl="0" algn="just"/>
            <a:r>
              <a:rPr lang="en-IN" dirty="0"/>
              <a:t>The main role of the transport layer is to provide the communication services directly to the application processes running on different hosts.</a:t>
            </a:r>
          </a:p>
          <a:p>
            <a:pPr algn="just"/>
            <a:endParaRPr lang="en-IN" dirty="0"/>
          </a:p>
        </p:txBody>
      </p:sp>
      <p:pic>
        <p:nvPicPr>
          <p:cNvPr id="4"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7927" y="2837837"/>
            <a:ext cx="8226425" cy="3787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14064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1676400" y="228600"/>
            <a:ext cx="2047355" cy="461665"/>
          </a:xfrm>
          <a:prstGeom prst="rect">
            <a:avLst/>
          </a:prstGeom>
          <a:noFill/>
          <a:ln w="9525">
            <a:noFill/>
            <a:miter lim="800000"/>
            <a:headEnd/>
            <a:tailEnd/>
          </a:ln>
          <a:effectLst/>
        </p:spPr>
        <p:txBody>
          <a:bodyPr wrap="none">
            <a:spAutoFit/>
          </a:bodyPr>
          <a:lstStyle/>
          <a:p>
            <a:pPr>
              <a:defRPr/>
            </a:pPr>
            <a:r>
              <a:rPr lang="en-US" sz="2400" b="1" i="1" dirty="0">
                <a:effectLst>
                  <a:outerShdw blurRad="38100" dist="38100" dir="2700000" algn="tl">
                    <a:srgbClr val="C0C0C0"/>
                  </a:outerShdw>
                </a:effectLst>
                <a:latin typeface="Times New Roman" pitchFamily="18" charset="0"/>
              </a:rPr>
              <a:t>States for TCP</a:t>
            </a:r>
          </a:p>
        </p:txBody>
      </p:sp>
      <p:graphicFrame>
        <p:nvGraphicFramePr>
          <p:cNvPr id="39939" name="Group 3"/>
          <p:cNvGraphicFramePr>
            <a:graphicFrameLocks noGrp="1"/>
          </p:cNvGraphicFramePr>
          <p:nvPr/>
        </p:nvGraphicFramePr>
        <p:xfrm>
          <a:off x="1828800" y="762001"/>
          <a:ext cx="8458200" cy="5262567"/>
        </p:xfrm>
        <a:graphic>
          <a:graphicData uri="http://schemas.openxmlformats.org/drawingml/2006/table">
            <a:tbl>
              <a:tblPr/>
              <a:tblGrid>
                <a:gridCol w="1981200">
                  <a:extLst>
                    <a:ext uri="{9D8B030D-6E8A-4147-A177-3AD203B41FA5}">
                      <a16:colId xmlns:a16="http://schemas.microsoft.com/office/drawing/2014/main" val="20000"/>
                    </a:ext>
                  </a:extLst>
                </a:gridCol>
                <a:gridCol w="6477000">
                  <a:extLst>
                    <a:ext uri="{9D8B030D-6E8A-4147-A177-3AD203B41FA5}">
                      <a16:colId xmlns:a16="http://schemas.microsoft.com/office/drawing/2014/main" val="20001"/>
                    </a:ext>
                  </a:extLst>
                </a:gridCol>
              </a:tblGrid>
              <a:tr h="76993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bg1"/>
                          </a:solidFill>
                          <a:effectLst/>
                          <a:latin typeface="Times" pitchFamily="18" charset="0"/>
                        </a:rPr>
                        <a:t>State </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hlink"/>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bg1"/>
                          </a:solidFill>
                          <a:effectLst/>
                          <a:latin typeface="Times" pitchFamily="18" charset="0"/>
                        </a:rPr>
                        <a:t>Description</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38100" cap="flat" cmpd="sng" algn="ctr">
                      <a:solidFill>
                        <a:schemeClr val="hlink"/>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449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hlink"/>
                          </a:solidFill>
                          <a:effectLst/>
                          <a:latin typeface="Times" pitchFamily="18" charset="0"/>
                        </a:rPr>
                        <a:t>CLOSED</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bg1"/>
                          </a:solidFill>
                          <a:effectLst/>
                          <a:latin typeface="Times" pitchFamily="18" charset="0"/>
                        </a:rPr>
                        <a:t>There is no connection.</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extLst>
                  <a:ext uri="{0D108BD9-81ED-4DB2-BD59-A6C34878D82A}">
                    <a16:rowId xmlns:a16="http://schemas.microsoft.com/office/drawing/2014/main" val="10001"/>
                  </a:ext>
                </a:extLst>
              </a:tr>
              <a:tr h="449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hlink"/>
                          </a:solidFill>
                          <a:effectLst/>
                          <a:latin typeface="Times" pitchFamily="18" charset="0"/>
                        </a:rPr>
                        <a:t>LISTEN</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bg1"/>
                          </a:solidFill>
                          <a:effectLst/>
                          <a:latin typeface="Times" pitchFamily="18" charset="0"/>
                        </a:rPr>
                        <a:t>The server is waiting for calls from the client.</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extLst>
                  <a:ext uri="{0D108BD9-81ED-4DB2-BD59-A6C34878D82A}">
                    <a16:rowId xmlns:a16="http://schemas.microsoft.com/office/drawing/2014/main" val="10002"/>
                  </a:ext>
                </a:extLst>
              </a:tr>
              <a:tr h="449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hlink"/>
                          </a:solidFill>
                          <a:effectLst/>
                          <a:latin typeface="Times" pitchFamily="18" charset="0"/>
                        </a:rPr>
                        <a:t>SYN-SENT</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bg1"/>
                          </a:solidFill>
                          <a:effectLst/>
                          <a:latin typeface="Times" pitchFamily="18" charset="0"/>
                        </a:rPr>
                        <a:t>A connection request is sent; waiting for acknowledgment.</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extLst>
                  <a:ext uri="{0D108BD9-81ED-4DB2-BD59-A6C34878D82A}">
                    <a16:rowId xmlns:a16="http://schemas.microsoft.com/office/drawing/2014/main" val="10003"/>
                  </a:ext>
                </a:extLst>
              </a:tr>
              <a:tr h="449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hlink"/>
                          </a:solidFill>
                          <a:effectLst/>
                          <a:latin typeface="Times" pitchFamily="18" charset="0"/>
                        </a:rPr>
                        <a:t>SYN-RCVD</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bg1"/>
                          </a:solidFill>
                          <a:effectLst/>
                          <a:latin typeface="Times" pitchFamily="18" charset="0"/>
                        </a:rPr>
                        <a:t>A connection request is received.</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extLst>
                  <a:ext uri="{0D108BD9-81ED-4DB2-BD59-A6C34878D82A}">
                    <a16:rowId xmlns:a16="http://schemas.microsoft.com/office/drawing/2014/main" val="10004"/>
                  </a:ext>
                </a:extLst>
              </a:tr>
              <a:tr h="449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hlink"/>
                          </a:solidFill>
                          <a:effectLst/>
                          <a:latin typeface="Times" pitchFamily="18" charset="0"/>
                        </a:rPr>
                        <a:t>ESTABLISHED</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bg1"/>
                          </a:solidFill>
                          <a:effectLst/>
                          <a:latin typeface="Times" pitchFamily="18" charset="0"/>
                        </a:rPr>
                        <a:t>Connection is established.</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extLst>
                  <a:ext uri="{0D108BD9-81ED-4DB2-BD59-A6C34878D82A}">
                    <a16:rowId xmlns:a16="http://schemas.microsoft.com/office/drawing/2014/main" val="10005"/>
                  </a:ext>
                </a:extLst>
              </a:tr>
              <a:tr h="449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hlink"/>
                          </a:solidFill>
                          <a:effectLst/>
                          <a:latin typeface="Times" pitchFamily="18" charset="0"/>
                        </a:rPr>
                        <a:t>FIN-WAIT-1</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bg1"/>
                          </a:solidFill>
                          <a:effectLst/>
                          <a:latin typeface="Times" pitchFamily="18" charset="0"/>
                        </a:rPr>
                        <a:t>The application has requested the closing of the connection.</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extLst>
                  <a:ext uri="{0D108BD9-81ED-4DB2-BD59-A6C34878D82A}">
                    <a16:rowId xmlns:a16="http://schemas.microsoft.com/office/drawing/2014/main" val="10006"/>
                  </a:ext>
                </a:extLst>
              </a:tr>
              <a:tr h="449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hlink"/>
                          </a:solidFill>
                          <a:effectLst/>
                          <a:latin typeface="Times" pitchFamily="18" charset="0"/>
                        </a:rPr>
                        <a:t>FIN-WAIT-2</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bg1"/>
                          </a:solidFill>
                          <a:effectLst/>
                          <a:latin typeface="Times" pitchFamily="18" charset="0"/>
                        </a:rPr>
                        <a:t>The other side has accepted the closing of the connection.</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extLst>
                  <a:ext uri="{0D108BD9-81ED-4DB2-BD59-A6C34878D82A}">
                    <a16:rowId xmlns:a16="http://schemas.microsoft.com/office/drawing/2014/main" val="10007"/>
                  </a:ext>
                </a:extLst>
              </a:tr>
              <a:tr h="449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hlink"/>
                          </a:solidFill>
                          <a:effectLst/>
                          <a:latin typeface="Times" pitchFamily="18" charset="0"/>
                        </a:rPr>
                        <a:t>TIME-WAIT</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bg1"/>
                          </a:solidFill>
                          <a:effectLst/>
                          <a:latin typeface="Times" pitchFamily="18" charset="0"/>
                        </a:rPr>
                        <a:t>Waiting for retransmitted segments to die.</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extLst>
                  <a:ext uri="{0D108BD9-81ED-4DB2-BD59-A6C34878D82A}">
                    <a16:rowId xmlns:a16="http://schemas.microsoft.com/office/drawing/2014/main" val="10008"/>
                  </a:ext>
                </a:extLst>
              </a:tr>
              <a:tr h="449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hlink"/>
                          </a:solidFill>
                          <a:effectLst/>
                          <a:latin typeface="Times" pitchFamily="18" charset="0"/>
                        </a:rPr>
                        <a:t>CLOSE-WAIT</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bg1"/>
                          </a:solidFill>
                          <a:effectLst/>
                          <a:latin typeface="Times" pitchFamily="18" charset="0"/>
                        </a:rPr>
                        <a:t>The server is waiting for the application to close.</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6666FF"/>
                    </a:solidFill>
                  </a:tcPr>
                </a:tc>
                <a:extLst>
                  <a:ext uri="{0D108BD9-81ED-4DB2-BD59-A6C34878D82A}">
                    <a16:rowId xmlns:a16="http://schemas.microsoft.com/office/drawing/2014/main" val="10009"/>
                  </a:ext>
                </a:extLst>
              </a:tr>
              <a:tr h="44926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hlink"/>
                          </a:solidFill>
                          <a:effectLst/>
                          <a:latin typeface="Times" pitchFamily="18" charset="0"/>
                        </a:rPr>
                        <a:t>LAST-ACK</a:t>
                      </a:r>
                    </a:p>
                  </a:txBody>
                  <a:tcPr anchor="ctr" horzOverflow="overflow">
                    <a:lnL w="38100" cap="flat" cmpd="sng" algn="ctr">
                      <a:solidFill>
                        <a:schemeClr val="hlink"/>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hlink"/>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bg1"/>
                          </a:solidFill>
                          <a:effectLst/>
                          <a:latin typeface="Times" pitchFamily="18" charset="0"/>
                        </a:rPr>
                        <a:t>The server is waiting for the last acknowledgment.</a:t>
                      </a:r>
                    </a:p>
                  </a:txBody>
                  <a:tcPr anchor="ctr" horzOverflow="overflow">
                    <a:lnL w="12700" cap="flat" cmpd="sng" algn="ctr">
                      <a:solidFill>
                        <a:schemeClr val="tx1"/>
                      </a:solidFill>
                      <a:prstDash val="solid"/>
                      <a:round/>
                      <a:headEnd type="none" w="med" len="med"/>
                      <a:tailEnd type="none" w="med" len="med"/>
                    </a:lnL>
                    <a:lnR w="38100" cap="flat" cmpd="sng" algn="ctr">
                      <a:solidFill>
                        <a:schemeClr val="hlink"/>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hlink"/>
                      </a:solidFill>
                      <a:prstDash val="solid"/>
                      <a:round/>
                      <a:headEnd type="none" w="med" len="med"/>
                      <a:tailEnd type="none" w="med" len="med"/>
                    </a:lnB>
                    <a:lnTlToBr>
                      <a:noFill/>
                    </a:lnTlToBr>
                    <a:lnBlToTr>
                      <a:noFill/>
                    </a:lnBlToTr>
                    <a:solidFill>
                      <a:srgbClr val="6666FF"/>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41638004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2514600" y="90488"/>
            <a:ext cx="5715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b="1" dirty="0">
                <a:solidFill>
                  <a:schemeClr val="accent2"/>
                </a:solidFill>
                <a:latin typeface="Times New Roman" panose="02020603050405020304" pitchFamily="18" charset="0"/>
              </a:rPr>
              <a:t>  </a:t>
            </a:r>
            <a:r>
              <a:rPr lang="en-US" altLang="en-US" b="1" dirty="0">
                <a:latin typeface="Times New Roman" panose="02020603050405020304" pitchFamily="18" charset="0"/>
              </a:rPr>
              <a:t>State transition diagram</a:t>
            </a:r>
          </a:p>
        </p:txBody>
      </p:sp>
      <p:sp>
        <p:nvSpPr>
          <p:cNvPr id="43011" name="Rectangle 3"/>
          <p:cNvSpPr>
            <a:spLocks noChangeArrowheads="1"/>
          </p:cNvSpPr>
          <p:nvPr/>
        </p:nvSpPr>
        <p:spPr bwMode="ltGray">
          <a:xfrm>
            <a:off x="1890713" y="107951"/>
            <a:ext cx="438150" cy="474663"/>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kumimoji="1" lang="en-US" altLang="en-US" sz="2400">
              <a:latin typeface="Tahoma" panose="020B0604030504040204" pitchFamily="34" charset="0"/>
            </a:endParaRPr>
          </a:p>
        </p:txBody>
      </p:sp>
      <p:sp>
        <p:nvSpPr>
          <p:cNvPr id="43012" name="Rectangle 4"/>
          <p:cNvSpPr>
            <a:spLocks noChangeArrowheads="1"/>
          </p:cNvSpPr>
          <p:nvPr/>
        </p:nvSpPr>
        <p:spPr bwMode="ltGray">
          <a:xfrm>
            <a:off x="2273301" y="107951"/>
            <a:ext cx="328613" cy="474663"/>
          </a:xfrm>
          <a:prstGeom prst="rect">
            <a:avLst/>
          </a:prstGeom>
          <a:gradFill rotWithShape="0">
            <a:gsLst>
              <a:gs pos="0">
                <a:schemeClr val="accent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kumimoji="1" lang="en-US" altLang="en-US" sz="2400">
              <a:latin typeface="Tahoma" panose="020B0604030504040204" pitchFamily="34" charset="0"/>
            </a:endParaRPr>
          </a:p>
        </p:txBody>
      </p:sp>
      <p:sp>
        <p:nvSpPr>
          <p:cNvPr id="43013" name="Rectangle 5"/>
          <p:cNvSpPr>
            <a:spLocks noChangeArrowheads="1"/>
          </p:cNvSpPr>
          <p:nvPr/>
        </p:nvSpPr>
        <p:spPr bwMode="ltGray">
          <a:xfrm>
            <a:off x="2014539" y="530226"/>
            <a:ext cx="422275" cy="474663"/>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kumimoji="1" lang="en-US" altLang="en-US" sz="2400">
              <a:latin typeface="Tahoma" panose="020B0604030504040204" pitchFamily="34" charset="0"/>
            </a:endParaRPr>
          </a:p>
        </p:txBody>
      </p:sp>
      <p:sp>
        <p:nvSpPr>
          <p:cNvPr id="43014" name="Rectangle 6"/>
          <p:cNvSpPr>
            <a:spLocks noChangeArrowheads="1"/>
          </p:cNvSpPr>
          <p:nvPr/>
        </p:nvSpPr>
        <p:spPr bwMode="ltGray">
          <a:xfrm>
            <a:off x="2384425" y="530226"/>
            <a:ext cx="368300" cy="474663"/>
          </a:xfrm>
          <a:prstGeom prst="rect">
            <a:avLst/>
          </a:prstGeom>
          <a:gradFill rotWithShape="0">
            <a:gsLst>
              <a:gs pos="0">
                <a:schemeClr val="folHlink"/>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kumimoji="1" lang="en-US" altLang="en-US" sz="2400">
              <a:latin typeface="Tahoma" panose="020B0604030504040204" pitchFamily="34" charset="0"/>
            </a:endParaRPr>
          </a:p>
        </p:txBody>
      </p:sp>
      <p:sp>
        <p:nvSpPr>
          <p:cNvPr id="43015" name="Rectangle 7"/>
          <p:cNvSpPr>
            <a:spLocks noChangeArrowheads="1"/>
          </p:cNvSpPr>
          <p:nvPr/>
        </p:nvSpPr>
        <p:spPr bwMode="ltGray">
          <a:xfrm>
            <a:off x="1600200" y="457201"/>
            <a:ext cx="560388" cy="422275"/>
          </a:xfrm>
          <a:prstGeom prst="rect">
            <a:avLst/>
          </a:prstGeom>
          <a:gradFill rotWithShape="0">
            <a:gsLst>
              <a:gs pos="0">
                <a:schemeClr val="bg1"/>
              </a:gs>
              <a:gs pos="100000">
                <a:schemeClr val="hlink"/>
              </a:gs>
            </a:gsLst>
            <a:lin ang="189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kumimoji="1" lang="en-US" altLang="en-US" sz="2400">
              <a:latin typeface="Tahoma" panose="020B0604030504040204" pitchFamily="34" charset="0"/>
            </a:endParaRPr>
          </a:p>
        </p:txBody>
      </p:sp>
      <p:sp>
        <p:nvSpPr>
          <p:cNvPr id="43016" name="Rectangle 8"/>
          <p:cNvSpPr>
            <a:spLocks noChangeArrowheads="1"/>
          </p:cNvSpPr>
          <p:nvPr/>
        </p:nvSpPr>
        <p:spPr bwMode="gray">
          <a:xfrm>
            <a:off x="2235200" y="1"/>
            <a:ext cx="31750" cy="1052513"/>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kumimoji="1" lang="en-US" altLang="en-US" sz="2400">
              <a:latin typeface="Tahoma" panose="020B0604030504040204" pitchFamily="34" charset="0"/>
            </a:endParaRPr>
          </a:p>
        </p:txBody>
      </p:sp>
      <p:sp>
        <p:nvSpPr>
          <p:cNvPr id="43017" name="Rectangle 9"/>
          <p:cNvSpPr>
            <a:spLocks noChangeArrowheads="1"/>
          </p:cNvSpPr>
          <p:nvPr/>
        </p:nvSpPr>
        <p:spPr bwMode="gray">
          <a:xfrm>
            <a:off x="1966914" y="533400"/>
            <a:ext cx="8226425" cy="31750"/>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endParaRPr kumimoji="1" lang="en-US" altLang="en-US" sz="2400">
              <a:latin typeface="Tahoma" panose="020B0604030504040204" pitchFamily="34" charset="0"/>
            </a:endParaRPr>
          </a:p>
        </p:txBody>
      </p:sp>
      <p:pic>
        <p:nvPicPr>
          <p:cNvPr id="43018" name="Picture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78" y="1052514"/>
            <a:ext cx="5982930" cy="523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18F36BCB-F8EC-5D43-78EB-FDAEC7A34FF6}"/>
              </a:ext>
            </a:extLst>
          </p:cNvPr>
          <p:cNvSpPr txBox="1"/>
          <p:nvPr/>
        </p:nvSpPr>
        <p:spPr>
          <a:xfrm>
            <a:off x="6077110" y="641349"/>
            <a:ext cx="6097712" cy="5755422"/>
          </a:xfrm>
          <a:prstGeom prst="rect">
            <a:avLst/>
          </a:prstGeom>
          <a:noFill/>
        </p:spPr>
        <p:txBody>
          <a:bodyPr wrap="square">
            <a:spAutoFit/>
          </a:bodyPr>
          <a:lstStyle/>
          <a:p>
            <a:pPr algn="l"/>
            <a:endParaRPr lang="en-IN" sz="1600" b="0" i="0" u="none" strike="noStrike" baseline="0" dirty="0">
              <a:solidFill>
                <a:srgbClr val="00000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b="0" i="0" u="none" strike="noStrike" baseline="0" dirty="0">
                <a:solidFill>
                  <a:srgbClr val="000000"/>
                </a:solidFill>
                <a:latin typeface="Times New Roman" panose="02020603050405020304" pitchFamily="18" charset="0"/>
                <a:cs typeface="Times New Roman" panose="02020603050405020304" pitchFamily="18" charset="0"/>
              </a:rPr>
              <a:t>A TCP connection goes through a series of states during its lifetime. </a:t>
            </a:r>
          </a:p>
          <a:p>
            <a:pPr marL="285750" indent="-285750">
              <a:buFont typeface="Arial" panose="020B0604020202020204" pitchFamily="34" charset="0"/>
              <a:buChar char="•"/>
            </a:pPr>
            <a:r>
              <a:rPr lang="en-US" sz="1600" b="0" i="0" u="none" strike="noStrike" baseline="0" dirty="0">
                <a:solidFill>
                  <a:srgbClr val="000000"/>
                </a:solidFill>
                <a:latin typeface="Times New Roman" panose="02020603050405020304" pitchFamily="18" charset="0"/>
                <a:cs typeface="Times New Roman" panose="02020603050405020304" pitchFamily="18" charset="0"/>
              </a:rPr>
              <a:t>Figure below shows the state transition diagram. </a:t>
            </a:r>
          </a:p>
          <a:p>
            <a:pPr marL="285750" indent="-285750">
              <a:buFont typeface="Arial" panose="020B0604020202020204" pitchFamily="34" charset="0"/>
              <a:buChar char="•"/>
            </a:pPr>
            <a:r>
              <a:rPr lang="en-US" sz="1600" b="0" i="0" u="none" strike="noStrike" baseline="0" dirty="0">
                <a:solidFill>
                  <a:srgbClr val="000000"/>
                </a:solidFill>
                <a:latin typeface="Times New Roman" panose="02020603050405020304" pitchFamily="18" charset="0"/>
                <a:cs typeface="Times New Roman" panose="02020603050405020304" pitchFamily="18" charset="0"/>
              </a:rPr>
              <a:t>Each state transition is indicated by an arrow, and the associated label indicates associated events and actions. </a:t>
            </a:r>
          </a:p>
          <a:p>
            <a:pPr marL="285750" indent="-285750">
              <a:buFont typeface="Arial" panose="020B0604020202020204" pitchFamily="34" charset="0"/>
              <a:buChar char="•"/>
            </a:pPr>
            <a:r>
              <a:rPr lang="en-US" sz="1600" b="0" i="0" u="none" strike="noStrike" baseline="0" dirty="0">
                <a:solidFill>
                  <a:srgbClr val="000000"/>
                </a:solidFill>
                <a:latin typeface="Times New Roman" panose="02020603050405020304" pitchFamily="18" charset="0"/>
                <a:cs typeface="Times New Roman" panose="02020603050405020304" pitchFamily="18" charset="0"/>
              </a:rPr>
              <a:t>Connection establishment begins in the CLOSED state and proceeds to the ESTABLISHED state. </a:t>
            </a:r>
          </a:p>
          <a:p>
            <a:pPr marL="285750" indent="-285750">
              <a:buFont typeface="Arial" panose="020B0604020202020204" pitchFamily="34" charset="0"/>
              <a:buChar char="•"/>
            </a:pPr>
            <a:r>
              <a:rPr lang="en-US" sz="1600" b="0" i="0" u="none" strike="noStrike" baseline="0" dirty="0">
                <a:solidFill>
                  <a:srgbClr val="000000"/>
                </a:solidFill>
                <a:latin typeface="Times New Roman" panose="02020603050405020304" pitchFamily="18" charset="0"/>
                <a:cs typeface="Times New Roman" panose="02020603050405020304" pitchFamily="18" charset="0"/>
              </a:rPr>
              <a:t>Connection termination goes from the ESTABLISHED state to the CLOSED state. </a:t>
            </a:r>
          </a:p>
          <a:p>
            <a:pPr marL="285750" indent="-285750">
              <a:buFont typeface="Arial" panose="020B0604020202020204" pitchFamily="34" charset="0"/>
              <a:buChar char="•"/>
            </a:pPr>
            <a:r>
              <a:rPr lang="en-US" sz="1600" b="0" i="0" u="none" strike="noStrike" baseline="0" dirty="0">
                <a:solidFill>
                  <a:srgbClr val="FF0000"/>
                </a:solidFill>
                <a:latin typeface="Times New Roman" panose="02020603050405020304" pitchFamily="18" charset="0"/>
                <a:cs typeface="Times New Roman" panose="02020603050405020304" pitchFamily="18" charset="0"/>
              </a:rPr>
              <a:t>The normal transitions for a client are indicated by thick solid lines, and the normal transitions for a server are denoted by dashed lines. </a:t>
            </a:r>
          </a:p>
          <a:p>
            <a:pPr marL="285750" indent="-285750">
              <a:buFont typeface="Arial" panose="020B0604020202020204" pitchFamily="34" charset="0"/>
              <a:buChar char="•"/>
            </a:pPr>
            <a:r>
              <a:rPr lang="en-US" sz="1600" b="0" i="0" u="none" strike="noStrike" baseline="0" dirty="0">
                <a:solidFill>
                  <a:srgbClr val="000000"/>
                </a:solidFill>
                <a:latin typeface="Times New Roman" panose="02020603050405020304" pitchFamily="18" charset="0"/>
                <a:cs typeface="Times New Roman" panose="02020603050405020304" pitchFamily="18" charset="0"/>
              </a:rPr>
              <a:t>Thus when a client does an active open, it goes from the CLOSED state, to SYN_SENT, and then to ESTABLISHED. </a:t>
            </a:r>
          </a:p>
          <a:p>
            <a:pPr marL="285750" indent="-285750">
              <a:buFont typeface="Arial" panose="020B0604020202020204" pitchFamily="34" charset="0"/>
              <a:buChar char="•"/>
            </a:pPr>
            <a:r>
              <a:rPr lang="en-US" sz="1600" b="0" i="0" u="none" strike="noStrike" baseline="0" dirty="0">
                <a:solidFill>
                  <a:srgbClr val="000000"/>
                </a:solidFill>
                <a:latin typeface="Times New Roman" panose="02020603050405020304" pitchFamily="18" charset="0"/>
                <a:cs typeface="Times New Roman" panose="02020603050405020304" pitchFamily="18" charset="0"/>
              </a:rPr>
              <a:t>The server carrying out a passive open goes from the CLOSED state, to LISTEN, SYN_RCVD, and then to ESTABLISHED. </a:t>
            </a:r>
          </a:p>
          <a:p>
            <a:pPr marL="285750" indent="-285750">
              <a:buFont typeface="Arial" panose="020B0604020202020204" pitchFamily="34" charset="0"/>
              <a:buChar char="•"/>
            </a:pPr>
            <a:r>
              <a:rPr lang="en-US" sz="1600" b="0" i="0" u="none" strike="noStrike" baseline="0" dirty="0">
                <a:solidFill>
                  <a:srgbClr val="000000"/>
                </a:solidFill>
                <a:latin typeface="Times New Roman" panose="02020603050405020304" pitchFamily="18" charset="0"/>
                <a:cs typeface="Times New Roman" panose="02020603050405020304" pitchFamily="18" charset="0"/>
              </a:rPr>
              <a:t>The client normally initiates the termination of the connection by sending a FIN. </a:t>
            </a:r>
          </a:p>
          <a:p>
            <a:pPr marL="285750" indent="-285750">
              <a:buFont typeface="Arial" panose="020B0604020202020204" pitchFamily="34" charset="0"/>
              <a:buChar char="•"/>
            </a:pPr>
            <a:r>
              <a:rPr lang="en-US" sz="1600" b="0" i="0" u="none" strike="noStrike" baseline="0" dirty="0">
                <a:solidFill>
                  <a:srgbClr val="000000"/>
                </a:solidFill>
                <a:latin typeface="Times New Roman" panose="02020603050405020304" pitchFamily="18" charset="0"/>
                <a:cs typeface="Times New Roman" panose="02020603050405020304" pitchFamily="18" charset="0"/>
              </a:rPr>
              <a:t>The associated state trajectory goes from the ESTABLISHED state, to FIN_WAIT_1 while it waits for an ACK, to FIN_WAIT_2while it waits for the other side's FIN, and then to TIME WAIT after it sends the final ACK. </a:t>
            </a:r>
          </a:p>
          <a:p>
            <a:pPr marL="285750" indent="-285750">
              <a:buFont typeface="Arial" panose="020B0604020202020204" pitchFamily="34" charset="0"/>
              <a:buChar char="•"/>
            </a:pPr>
            <a:r>
              <a:rPr lang="en-US" sz="1600" b="0" i="0" u="none" strike="noStrike" baseline="0" dirty="0">
                <a:solidFill>
                  <a:srgbClr val="000000"/>
                </a:solidFill>
                <a:latin typeface="Times New Roman" panose="02020603050405020304" pitchFamily="18" charset="0"/>
                <a:cs typeface="Times New Roman" panose="02020603050405020304" pitchFamily="18" charset="0"/>
              </a:rPr>
              <a:t>When the TIME_WAIT 2MSL period expires, the connection is closed. </a:t>
            </a:r>
          </a:p>
        </p:txBody>
      </p:sp>
    </p:spTree>
    <p:extLst>
      <p:ext uri="{BB962C8B-B14F-4D97-AF65-F5344CB8AC3E}">
        <p14:creationId xmlns:p14="http://schemas.microsoft.com/office/powerpoint/2010/main" val="1322122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Transport Layer Services</a:t>
            </a:r>
          </a:p>
        </p:txBody>
      </p:sp>
      <p:sp>
        <p:nvSpPr>
          <p:cNvPr id="3" name="Content Placeholder 2"/>
          <p:cNvSpPr>
            <a:spLocks noGrp="1"/>
          </p:cNvSpPr>
          <p:nvPr>
            <p:ph idx="1"/>
          </p:nvPr>
        </p:nvSpPr>
        <p:spPr/>
        <p:txBody>
          <a:bodyPr>
            <a:normAutofit fontScale="92500" lnSpcReduction="10000"/>
          </a:bodyPr>
          <a:lstStyle/>
          <a:p>
            <a:pPr lvl="0"/>
            <a:r>
              <a:rPr lang="en-IN" dirty="0"/>
              <a:t>End-to-end delivery</a:t>
            </a:r>
          </a:p>
          <a:p>
            <a:pPr lvl="0"/>
            <a:r>
              <a:rPr lang="en-IN" dirty="0"/>
              <a:t>Addressing</a:t>
            </a:r>
          </a:p>
          <a:p>
            <a:pPr lvl="0"/>
            <a:r>
              <a:rPr lang="en-IN" dirty="0"/>
              <a:t>Reliable delivery</a:t>
            </a:r>
          </a:p>
          <a:p>
            <a:pPr marL="971550" lvl="1" indent="-514350">
              <a:buAutoNum type="romanLcParenBoth"/>
            </a:pPr>
            <a:r>
              <a:rPr lang="en-IN" dirty="0"/>
              <a:t>Error control</a:t>
            </a:r>
          </a:p>
          <a:p>
            <a:pPr marL="971550" lvl="1" indent="-514350">
              <a:buAutoNum type="romanLcParenBoth"/>
            </a:pPr>
            <a:r>
              <a:rPr lang="en-IN" dirty="0"/>
              <a:t>Sequence control</a:t>
            </a:r>
          </a:p>
          <a:p>
            <a:pPr marL="971550" lvl="1" indent="-514350">
              <a:buAutoNum type="romanLcParenBoth"/>
            </a:pPr>
            <a:r>
              <a:rPr lang="en-IN" dirty="0"/>
              <a:t>Loss control</a:t>
            </a:r>
          </a:p>
          <a:p>
            <a:pPr marL="971550" lvl="1" indent="-514350">
              <a:buAutoNum type="romanLcParenBoth"/>
            </a:pPr>
            <a:r>
              <a:rPr lang="en-IN" dirty="0"/>
              <a:t>Duplication control</a:t>
            </a:r>
          </a:p>
          <a:p>
            <a:pPr lvl="0"/>
            <a:r>
              <a:rPr lang="en-IN" dirty="0"/>
              <a:t>Flow control</a:t>
            </a:r>
          </a:p>
          <a:p>
            <a:r>
              <a:rPr lang="en-IN" dirty="0"/>
              <a:t>Multiplexing</a:t>
            </a:r>
          </a:p>
          <a:p>
            <a:pPr marL="971550" lvl="1" indent="-514350">
              <a:buAutoNum type="romanLcParenBoth"/>
            </a:pPr>
            <a:r>
              <a:rPr lang="en-IN" dirty="0"/>
              <a:t>Upward multiplexing</a:t>
            </a:r>
          </a:p>
          <a:p>
            <a:pPr marL="971550" lvl="1" indent="-514350">
              <a:buAutoNum type="romanLcParenBoth"/>
            </a:pPr>
            <a:r>
              <a:rPr lang="en-IN" dirty="0"/>
              <a:t>Downward multiplexing</a:t>
            </a:r>
          </a:p>
          <a:p>
            <a:pPr marL="0" indent="0">
              <a:buNone/>
            </a:pPr>
            <a:endParaRPr lang="en-IN" dirty="0"/>
          </a:p>
        </p:txBody>
      </p:sp>
    </p:spTree>
    <p:extLst>
      <p:ext uri="{BB962C8B-B14F-4D97-AF65-F5344CB8AC3E}">
        <p14:creationId xmlns:p14="http://schemas.microsoft.com/office/powerpoint/2010/main" val="5019103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UDP</a:t>
            </a:r>
          </a:p>
        </p:txBody>
      </p:sp>
      <p:sp>
        <p:nvSpPr>
          <p:cNvPr id="3" name="Content Placeholder 2"/>
          <p:cNvSpPr>
            <a:spLocks noGrp="1"/>
          </p:cNvSpPr>
          <p:nvPr>
            <p:ph idx="1"/>
          </p:nvPr>
        </p:nvSpPr>
        <p:spPr/>
        <p:txBody>
          <a:bodyPr>
            <a:normAutofit fontScale="92500"/>
          </a:bodyPr>
          <a:lstStyle/>
          <a:p>
            <a:pPr algn="just"/>
            <a:r>
              <a:rPr lang="en-US" dirty="0"/>
              <a:t>UDP stands for </a:t>
            </a:r>
            <a:r>
              <a:rPr lang="en-IN" dirty="0">
                <a:solidFill>
                  <a:srgbClr val="FF0000"/>
                </a:solidFill>
              </a:rPr>
              <a:t>User Datagram Protocol</a:t>
            </a:r>
            <a:r>
              <a:rPr lang="en-IN" dirty="0"/>
              <a:t>. </a:t>
            </a:r>
            <a:endParaRPr lang="en-US" dirty="0"/>
          </a:p>
          <a:p>
            <a:pPr algn="just"/>
            <a:r>
              <a:rPr lang="en-US" dirty="0"/>
              <a:t>UDP is a simple protocol and it provides </a:t>
            </a:r>
            <a:r>
              <a:rPr lang="en-US" dirty="0">
                <a:solidFill>
                  <a:srgbClr val="FF0000"/>
                </a:solidFill>
              </a:rPr>
              <a:t>non-sequenced transport </a:t>
            </a:r>
            <a:r>
              <a:rPr lang="en-US" dirty="0"/>
              <a:t>functionality.</a:t>
            </a:r>
          </a:p>
          <a:p>
            <a:pPr lvl="0" algn="just"/>
            <a:r>
              <a:rPr lang="en-IN" dirty="0"/>
              <a:t>UDP is a </a:t>
            </a:r>
            <a:r>
              <a:rPr lang="en-IN" dirty="0">
                <a:solidFill>
                  <a:srgbClr val="FF0000"/>
                </a:solidFill>
              </a:rPr>
              <a:t>connectionless</a:t>
            </a:r>
            <a:r>
              <a:rPr lang="en-IN" dirty="0"/>
              <a:t> protocol.</a:t>
            </a:r>
          </a:p>
          <a:p>
            <a:pPr lvl="0" algn="just"/>
            <a:r>
              <a:rPr lang="en-IN" dirty="0"/>
              <a:t>This type of protocol is used when </a:t>
            </a:r>
            <a:r>
              <a:rPr lang="en-IN" dirty="0">
                <a:solidFill>
                  <a:srgbClr val="FF0000"/>
                </a:solidFill>
              </a:rPr>
              <a:t>reliability and security are less important </a:t>
            </a:r>
            <a:r>
              <a:rPr lang="en-IN" dirty="0"/>
              <a:t>than speed and size.</a:t>
            </a:r>
          </a:p>
          <a:p>
            <a:pPr lvl="0" algn="just"/>
            <a:r>
              <a:rPr lang="en-IN" dirty="0"/>
              <a:t>UDP is an end-to-end transport level protocol that adds transport-level addresses, checksum error control, and length information to the data from the upper layer.</a:t>
            </a:r>
          </a:p>
          <a:p>
            <a:pPr lvl="0" algn="just"/>
            <a:r>
              <a:rPr lang="en-IN" dirty="0"/>
              <a:t>The packet produced by the UDP protocol is known as a </a:t>
            </a:r>
            <a:r>
              <a:rPr lang="en-IN" dirty="0">
                <a:solidFill>
                  <a:srgbClr val="FF0000"/>
                </a:solidFill>
              </a:rPr>
              <a:t>user datagram</a:t>
            </a:r>
            <a:r>
              <a:rPr lang="en-IN" dirty="0"/>
              <a:t>.</a:t>
            </a:r>
          </a:p>
          <a:p>
            <a:pPr algn="just"/>
            <a:endParaRPr lang="en-IN" dirty="0"/>
          </a:p>
        </p:txBody>
      </p:sp>
    </p:spTree>
    <p:extLst>
      <p:ext uri="{BB962C8B-B14F-4D97-AF65-F5344CB8AC3E}">
        <p14:creationId xmlns:p14="http://schemas.microsoft.com/office/powerpoint/2010/main" val="2179319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UDP Header</a:t>
            </a:r>
          </a:p>
        </p:txBody>
      </p:sp>
      <p:pic>
        <p:nvPicPr>
          <p:cNvPr id="4" name="Content Placeholder 3"/>
          <p:cNvPicPr>
            <a:picLocks noGrp="1" noChangeAspect="1"/>
          </p:cNvPicPr>
          <p:nvPr>
            <p:ph idx="1"/>
          </p:nvPr>
        </p:nvPicPr>
        <p:blipFill>
          <a:blip r:embed="rId2"/>
          <a:stretch>
            <a:fillRect/>
          </a:stretch>
        </p:blipFill>
        <p:spPr>
          <a:xfrm>
            <a:off x="188302" y="2038044"/>
            <a:ext cx="5238750" cy="3152775"/>
          </a:xfrm>
          <a:prstGeom prst="rect">
            <a:avLst/>
          </a:prstGeom>
        </p:spPr>
      </p:pic>
      <p:sp>
        <p:nvSpPr>
          <p:cNvPr id="5" name="Rectangle 4"/>
          <p:cNvSpPr/>
          <p:nvPr/>
        </p:nvSpPr>
        <p:spPr>
          <a:xfrm>
            <a:off x="5703276" y="545393"/>
            <a:ext cx="6096000" cy="5293757"/>
          </a:xfrm>
          <a:prstGeom prst="rect">
            <a:avLst/>
          </a:prstGeom>
        </p:spPr>
        <p:txBody>
          <a:bodyPr>
            <a:spAutoFit/>
          </a:bodyPr>
          <a:lstStyle/>
          <a:p>
            <a:pPr marL="285750" indent="-285750" algn="just">
              <a:buFont typeface="Arial" panose="020B0604020202020204" pitchFamily="34" charset="0"/>
              <a:buChar char="•"/>
            </a:pPr>
            <a:r>
              <a:rPr lang="en-US" sz="1600" b="1" i="0" dirty="0">
                <a:solidFill>
                  <a:srgbClr val="000000"/>
                </a:solidFill>
                <a:effectLst/>
                <a:latin typeface="inter-bold"/>
              </a:rPr>
              <a:t>Source port number:</a:t>
            </a:r>
            <a:r>
              <a:rPr lang="en-US" sz="1600" b="0" i="0" dirty="0">
                <a:solidFill>
                  <a:srgbClr val="000000"/>
                </a:solidFill>
                <a:effectLst/>
                <a:latin typeface="inter-regular"/>
              </a:rPr>
              <a:t> It is 16-bit information that identifies which port is going t send the packet.</a:t>
            </a:r>
          </a:p>
          <a:p>
            <a:pPr marL="285750" indent="-285750" algn="just">
              <a:buFont typeface="Arial" panose="020B0604020202020204" pitchFamily="34" charset="0"/>
              <a:buChar char="•"/>
            </a:pPr>
            <a:r>
              <a:rPr lang="en-US" sz="1600" b="1" i="0" dirty="0">
                <a:solidFill>
                  <a:srgbClr val="000000"/>
                </a:solidFill>
                <a:effectLst/>
                <a:latin typeface="inter-bold"/>
              </a:rPr>
              <a:t>Destination port number:</a:t>
            </a:r>
            <a:r>
              <a:rPr lang="en-US" sz="1600" b="0" i="0" dirty="0">
                <a:solidFill>
                  <a:srgbClr val="000000"/>
                </a:solidFill>
                <a:effectLst/>
                <a:latin typeface="inter-regular"/>
              </a:rPr>
              <a:t> It identifies which port is going to accept the information. It is 16-bit information which is used to identify application-level service on the destination machine.</a:t>
            </a:r>
          </a:p>
          <a:p>
            <a:pPr marL="285750" indent="-285750" algn="just">
              <a:buFont typeface="Arial" panose="020B0604020202020204" pitchFamily="34" charset="0"/>
              <a:buChar char="•"/>
            </a:pPr>
            <a:r>
              <a:rPr lang="en-US" sz="1600" b="1" i="0" dirty="0">
                <a:solidFill>
                  <a:srgbClr val="000000"/>
                </a:solidFill>
                <a:effectLst/>
                <a:latin typeface="inter-bold"/>
              </a:rPr>
              <a:t>Length:</a:t>
            </a:r>
            <a:r>
              <a:rPr lang="en-US" sz="1600" b="0" i="0" dirty="0">
                <a:solidFill>
                  <a:srgbClr val="000000"/>
                </a:solidFill>
                <a:effectLst/>
                <a:latin typeface="inter-regular"/>
              </a:rPr>
              <a:t> It is 16-bit field that specifies the entire length of the UDP packet that includes the header also. The minimum value would be 8-byte as the size of the header is 8 bytes.</a:t>
            </a:r>
          </a:p>
          <a:p>
            <a:pPr marL="285750" indent="-285750" algn="just">
              <a:buFont typeface="Arial" panose="020B0604020202020204" pitchFamily="34" charset="0"/>
              <a:buChar char="•"/>
            </a:pPr>
            <a:r>
              <a:rPr lang="en-US" sz="1600" b="1" i="0" dirty="0">
                <a:solidFill>
                  <a:srgbClr val="000000"/>
                </a:solidFill>
                <a:effectLst/>
                <a:latin typeface="inter-bold"/>
              </a:rPr>
              <a:t>Checksum:</a:t>
            </a:r>
            <a:r>
              <a:rPr lang="en-US" sz="1600" b="0" i="0" dirty="0">
                <a:solidFill>
                  <a:srgbClr val="000000"/>
                </a:solidFill>
                <a:effectLst/>
                <a:latin typeface="inter-regular"/>
              </a:rPr>
              <a:t> It is a 16-bits field, and it is an optional field. This checksum field checks whether the information is accurate or not as there is the possibility that the information can be corrupted while transmission. It is an optional field, which means that it depends upon the application, whether it wants to write the checksum or not. If it does not want to write the checksum, then all the 16 bits are zero; otherwise, it writes the checksum. In UDP, the checksum field is applied to the entire packet, i.e., header as well as data part whereas, in IP, the checksum field is applied to only the header field.</a:t>
            </a:r>
          </a:p>
          <a:p>
            <a:pPr marL="285750" indent="-285750" algn="just">
              <a:buFont typeface="Arial" panose="020B0604020202020204" pitchFamily="34" charset="0"/>
              <a:buChar char="•"/>
            </a:pPr>
            <a:r>
              <a:rPr lang="en-IN" sz="1600" b="1" dirty="0"/>
              <a:t>Data:</a:t>
            </a:r>
            <a:r>
              <a:rPr lang="en-IN" sz="1600" dirty="0"/>
              <a:t> It is the encapsulated higher layer message to be sent. It is of variable size.</a:t>
            </a:r>
          </a:p>
          <a:p>
            <a:pPr algn="just">
              <a:buFont typeface="Arial" panose="020B0604020202020204" pitchFamily="34" charset="0"/>
              <a:buChar char="•"/>
            </a:pPr>
            <a:endParaRPr lang="en-US" b="0" i="0" dirty="0">
              <a:solidFill>
                <a:srgbClr val="000000"/>
              </a:solidFill>
              <a:effectLst/>
              <a:latin typeface="inter-regular"/>
            </a:endParaRPr>
          </a:p>
        </p:txBody>
      </p:sp>
    </p:spTree>
    <p:extLst>
      <p:ext uri="{BB962C8B-B14F-4D97-AF65-F5344CB8AC3E}">
        <p14:creationId xmlns:p14="http://schemas.microsoft.com/office/powerpoint/2010/main" val="10916205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271953" y="1059727"/>
            <a:ext cx="9560169" cy="2067233"/>
          </a:xfrm>
          <a:prstGeom prst="rect">
            <a:avLst/>
          </a:prstGeom>
        </p:spPr>
        <p:txBody>
          <a:bodyPr wrap="square">
            <a:spAutoFit/>
          </a:bodyPr>
          <a:lstStyle/>
          <a:p>
            <a:pPr algn="just">
              <a:lnSpc>
                <a:spcPts val="1400"/>
              </a:lnSpc>
              <a:spcBef>
                <a:spcPts val="200"/>
              </a:spcBef>
              <a:spcAft>
                <a:spcPts val="200"/>
              </a:spcAft>
              <a:tabLst>
                <a:tab pos="222885" algn="l"/>
                <a:tab pos="451485" algn="l"/>
                <a:tab pos="680085" algn="l"/>
                <a:tab pos="6867525" algn="r"/>
              </a:tabLst>
            </a:pPr>
            <a:r>
              <a:rPr lang="en-IN" b="1" dirty="0">
                <a:latin typeface="Segoe UI" panose="020B0502040204020203" pitchFamily="34" charset="0"/>
                <a:ea typeface="Calibri" panose="020F0502020204030204" pitchFamily="34" charset="0"/>
                <a:cs typeface="Times New Roman" panose="02020603050405020304" pitchFamily="18" charset="0"/>
              </a:rPr>
              <a:t>Q.1. </a:t>
            </a:r>
            <a:r>
              <a:rPr lang="en-IN" dirty="0">
                <a:latin typeface="Segoe UI" panose="020B0502040204020203" pitchFamily="34" charset="0"/>
                <a:ea typeface="Calibri" panose="020F0502020204030204" pitchFamily="34" charset="0"/>
                <a:cs typeface="Times New Roman" panose="02020603050405020304" pitchFamily="18" charset="0"/>
              </a:rPr>
              <a:t>Consider the UDP header 12 03 00 0F 00 1E A3 10. What is the total length of UDP?</a:t>
            </a:r>
          </a:p>
          <a:p>
            <a:pPr algn="just">
              <a:lnSpc>
                <a:spcPts val="1400"/>
              </a:lnSpc>
              <a:spcBef>
                <a:spcPts val="200"/>
              </a:spcBef>
              <a:spcAft>
                <a:spcPts val="200"/>
              </a:spcAft>
              <a:tabLst>
                <a:tab pos="222885" algn="l"/>
                <a:tab pos="451485" algn="l"/>
                <a:tab pos="680085" algn="l"/>
                <a:tab pos="6867525" algn="r"/>
              </a:tabLst>
            </a:pPr>
            <a:endParaRPr lang="en-IN" b="1" dirty="0">
              <a:latin typeface="Segoe UI" panose="020B0502040204020203" pitchFamily="34" charset="0"/>
              <a:ea typeface="Calibri" panose="020F0502020204030204" pitchFamily="34" charset="0"/>
              <a:cs typeface="Times New Roman" panose="02020603050405020304" pitchFamily="18" charset="0"/>
            </a:endParaRPr>
          </a:p>
          <a:p>
            <a:pPr algn="just">
              <a:lnSpc>
                <a:spcPts val="1400"/>
              </a:lnSpc>
              <a:spcBef>
                <a:spcPts val="200"/>
              </a:spcBef>
              <a:spcAft>
                <a:spcPts val="200"/>
              </a:spcAft>
              <a:tabLst>
                <a:tab pos="222885" algn="l"/>
                <a:tab pos="451485" algn="l"/>
                <a:tab pos="680085" algn="l"/>
                <a:tab pos="6867525" algn="r"/>
              </a:tabLst>
            </a:pPr>
            <a:r>
              <a:rPr lang="en-IN" b="1" dirty="0">
                <a:latin typeface="Segoe UI" panose="020B0502040204020203" pitchFamily="34" charset="0"/>
                <a:ea typeface="Calibri" panose="020F0502020204030204" pitchFamily="34" charset="0"/>
                <a:cs typeface="Times New Roman" panose="02020603050405020304" pitchFamily="18" charset="0"/>
              </a:rPr>
              <a:t>Solution:</a:t>
            </a:r>
            <a:r>
              <a:rPr lang="en-IN" dirty="0">
                <a:latin typeface="Segoe UI" panose="020B0502040204020203" pitchFamily="34" charset="0"/>
                <a:ea typeface="Calibri" panose="020F0502020204030204" pitchFamily="34" charset="0"/>
                <a:cs typeface="Times New Roman" panose="02020603050405020304" pitchFamily="18" charset="0"/>
              </a:rPr>
              <a:t> </a:t>
            </a:r>
          </a:p>
          <a:p>
            <a:pPr algn="just">
              <a:lnSpc>
                <a:spcPts val="1400"/>
              </a:lnSpc>
              <a:spcBef>
                <a:spcPts val="200"/>
              </a:spcBef>
              <a:spcAft>
                <a:spcPts val="200"/>
              </a:spcAft>
              <a:tabLst>
                <a:tab pos="222885" algn="l"/>
                <a:tab pos="451485" algn="l"/>
                <a:tab pos="680085" algn="l"/>
                <a:tab pos="6867525" algn="r"/>
              </a:tabLst>
            </a:pPr>
            <a:r>
              <a:rPr lang="en-IN" dirty="0">
                <a:latin typeface="Segoe UI" panose="020B0502040204020203" pitchFamily="34" charset="0"/>
                <a:ea typeface="Calibri" panose="020F0502020204030204" pitchFamily="34" charset="0"/>
                <a:cs typeface="Times New Roman" panose="02020603050405020304" pitchFamily="18" charset="0"/>
              </a:rPr>
              <a:t>It is given 12 03 00 1E A3 10 is an UDP header. </a:t>
            </a:r>
          </a:p>
          <a:p>
            <a:pPr algn="just">
              <a:lnSpc>
                <a:spcPts val="1400"/>
              </a:lnSpc>
              <a:spcBef>
                <a:spcPts val="200"/>
              </a:spcBef>
              <a:spcAft>
                <a:spcPts val="200"/>
              </a:spcAft>
              <a:tabLst>
                <a:tab pos="222885" algn="l"/>
                <a:tab pos="451485" algn="l"/>
                <a:tab pos="680085" algn="l"/>
                <a:tab pos="6867525" algn="r"/>
              </a:tabLst>
            </a:pPr>
            <a:endParaRPr lang="en-IN" dirty="0">
              <a:latin typeface="Segoe UI" panose="020B0502040204020203" pitchFamily="34" charset="0"/>
              <a:ea typeface="Calibri" panose="020F0502020204030204" pitchFamily="34" charset="0"/>
              <a:cs typeface="Times New Roman" panose="02020603050405020304" pitchFamily="18" charset="0"/>
            </a:endParaRPr>
          </a:p>
          <a:p>
            <a:pPr algn="just">
              <a:lnSpc>
                <a:spcPts val="1400"/>
              </a:lnSpc>
              <a:spcBef>
                <a:spcPts val="200"/>
              </a:spcBef>
              <a:spcAft>
                <a:spcPts val="200"/>
              </a:spcAft>
              <a:tabLst>
                <a:tab pos="222885" algn="l"/>
                <a:tab pos="451485" algn="l"/>
                <a:tab pos="680085" algn="l"/>
                <a:tab pos="6867525" algn="r"/>
              </a:tabLst>
            </a:pPr>
            <a:r>
              <a:rPr lang="en-IN" dirty="0">
                <a:latin typeface="Segoe UI" panose="020B0502040204020203" pitchFamily="34" charset="0"/>
                <a:ea typeface="Calibri" panose="020F0502020204030204" pitchFamily="34" charset="0"/>
                <a:cs typeface="Times New Roman" panose="02020603050405020304" pitchFamily="18" charset="0"/>
              </a:rPr>
              <a:t>Here, 12 03 represents source port, 00 0F represents destination port, 00 1E represents length and A3 10 represents checksum.</a:t>
            </a:r>
          </a:p>
          <a:p>
            <a:pPr algn="just">
              <a:lnSpc>
                <a:spcPts val="1400"/>
              </a:lnSpc>
              <a:spcBef>
                <a:spcPts val="200"/>
              </a:spcBef>
              <a:spcAft>
                <a:spcPts val="200"/>
              </a:spcAft>
              <a:tabLst>
                <a:tab pos="222885" algn="l"/>
                <a:tab pos="451485" algn="l"/>
                <a:tab pos="680085" algn="l"/>
                <a:tab pos="6867525" algn="r"/>
              </a:tabLst>
            </a:pPr>
            <a:endParaRPr lang="en-IN" dirty="0">
              <a:latin typeface="Segoe UI" panose="020B0502040204020203" pitchFamily="34" charset="0"/>
              <a:ea typeface="Calibri" panose="020F0502020204030204" pitchFamily="34" charset="0"/>
              <a:cs typeface="Times New Roman" panose="02020603050405020304" pitchFamily="18" charset="0"/>
            </a:endParaRPr>
          </a:p>
          <a:p>
            <a:pPr algn="just">
              <a:lnSpc>
                <a:spcPts val="1400"/>
              </a:lnSpc>
              <a:spcBef>
                <a:spcPts val="200"/>
              </a:spcBef>
              <a:spcAft>
                <a:spcPts val="200"/>
              </a:spcAft>
              <a:tabLst>
                <a:tab pos="222885" algn="l"/>
                <a:tab pos="451485" algn="l"/>
                <a:tab pos="680085" algn="l"/>
                <a:tab pos="6867525" algn="r"/>
              </a:tabLst>
            </a:pPr>
            <a:r>
              <a:rPr lang="en-IN" dirty="0">
                <a:latin typeface="Segoe UI" panose="020B0502040204020203" pitchFamily="34" charset="0"/>
                <a:ea typeface="Calibri" panose="020F0502020204030204" pitchFamily="34" charset="0"/>
                <a:cs typeface="Times New Roman" panose="02020603050405020304" pitchFamily="18" charset="0"/>
              </a:rPr>
              <a:t>So, length 00 1E is </a:t>
            </a:r>
            <a:r>
              <a:rPr lang="en-IN" b="1" dirty="0">
                <a:latin typeface="Segoe UI" panose="020B0502040204020203" pitchFamily="34" charset="0"/>
                <a:ea typeface="Calibri" panose="020F0502020204030204" pitchFamily="34" charset="0"/>
                <a:cs typeface="Times New Roman" panose="02020603050405020304" pitchFamily="18" charset="0"/>
              </a:rPr>
              <a:t>30</a:t>
            </a:r>
            <a:r>
              <a:rPr lang="en-IN" dirty="0">
                <a:latin typeface="Segoe UI" panose="020B0502040204020203" pitchFamily="34" charset="0"/>
                <a:ea typeface="Calibri" panose="020F0502020204030204" pitchFamily="34" charset="0"/>
                <a:cs typeface="Times New Roman" panose="02020603050405020304" pitchFamily="18" charset="0"/>
              </a:rPr>
              <a:t> in decimal.</a:t>
            </a:r>
          </a:p>
        </p:txBody>
      </p:sp>
    </p:spTree>
    <p:extLst>
      <p:ext uri="{BB962C8B-B14F-4D97-AF65-F5344CB8AC3E}">
        <p14:creationId xmlns:p14="http://schemas.microsoft.com/office/powerpoint/2010/main" val="2346980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15916" y="430825"/>
            <a:ext cx="9709638" cy="4042132"/>
          </a:xfrm>
          <a:prstGeom prst="rect">
            <a:avLst/>
          </a:prstGeom>
        </p:spPr>
        <p:txBody>
          <a:bodyPr wrap="square">
            <a:spAutoFit/>
          </a:bodyPr>
          <a:lstStyle/>
          <a:p>
            <a:pPr algn="just">
              <a:lnSpc>
                <a:spcPts val="1400"/>
              </a:lnSpc>
              <a:spcBef>
                <a:spcPts val="200"/>
              </a:spcBef>
              <a:spcAft>
                <a:spcPts val="200"/>
              </a:spcAft>
              <a:tabLst>
                <a:tab pos="222885" algn="l"/>
                <a:tab pos="451485" algn="l"/>
                <a:tab pos="680085" algn="l"/>
                <a:tab pos="6867525" algn="r"/>
              </a:tabLst>
            </a:pPr>
            <a:r>
              <a:rPr lang="en-IN" dirty="0">
                <a:latin typeface="Segoe UI" panose="020B0502040204020203" pitchFamily="34" charset="0"/>
                <a:ea typeface="Calibri" panose="020F0502020204030204" pitchFamily="34" charset="0"/>
                <a:cs typeface="Times New Roman" panose="02020603050405020304" pitchFamily="18" charset="0"/>
              </a:rPr>
              <a:t>Q2. The following is a dump of a UDP header in hexadecimal form:</a:t>
            </a:r>
          </a:p>
          <a:p>
            <a:pPr algn="just">
              <a:lnSpc>
                <a:spcPts val="1400"/>
              </a:lnSpc>
              <a:spcBef>
                <a:spcPts val="200"/>
              </a:spcBef>
              <a:spcAft>
                <a:spcPts val="200"/>
              </a:spcAft>
              <a:tabLst>
                <a:tab pos="222885" algn="l"/>
                <a:tab pos="451485" algn="l"/>
                <a:tab pos="680085" algn="l"/>
                <a:tab pos="6867525" algn="r"/>
              </a:tabLst>
            </a:pPr>
            <a:r>
              <a:rPr lang="en-IN" dirty="0">
                <a:latin typeface="Segoe UI" panose="020B0502040204020203" pitchFamily="34" charset="0"/>
                <a:ea typeface="Calibri" panose="020F0502020204030204" pitchFamily="34" charset="0"/>
                <a:cs typeface="Times New Roman" panose="02020603050405020304" pitchFamily="18" charset="0"/>
              </a:rPr>
              <a:t>		06 32 00 0D 00 1C E2 17</a:t>
            </a:r>
          </a:p>
          <a:p>
            <a:pPr algn="just">
              <a:lnSpc>
                <a:spcPts val="1400"/>
              </a:lnSpc>
              <a:spcBef>
                <a:spcPts val="200"/>
              </a:spcBef>
              <a:spcAft>
                <a:spcPts val="200"/>
              </a:spcAft>
              <a:tabLst>
                <a:tab pos="222885" algn="l"/>
                <a:tab pos="451485" algn="l"/>
                <a:tab pos="680085" algn="l"/>
                <a:tab pos="6867525" algn="r"/>
              </a:tabLst>
            </a:pPr>
            <a:r>
              <a:rPr lang="en-IN" dirty="0">
                <a:latin typeface="Segoe UI" panose="020B0502040204020203" pitchFamily="34" charset="0"/>
                <a:ea typeface="Calibri" panose="020F0502020204030204" pitchFamily="34" charset="0"/>
                <a:cs typeface="Times New Roman" panose="02020603050405020304" pitchFamily="18" charset="0"/>
              </a:rPr>
              <a:t>What is the</a:t>
            </a:r>
          </a:p>
          <a:p>
            <a:pPr marL="451485" indent="-451485" algn="just">
              <a:lnSpc>
                <a:spcPts val="1400"/>
              </a:lnSpc>
              <a:spcBef>
                <a:spcPts val="200"/>
              </a:spcBef>
              <a:spcAft>
                <a:spcPts val="200"/>
              </a:spcAft>
              <a:buFont typeface="+mj-lt"/>
              <a:buAutoNum type="alphaLcParenR"/>
              <a:tabLst>
                <a:tab pos="222885" algn="l"/>
                <a:tab pos="451485" algn="l"/>
                <a:tab pos="680085" algn="l"/>
                <a:tab pos="6867525" algn="r"/>
              </a:tabLst>
            </a:pPr>
            <a:r>
              <a:rPr lang="en-IN" dirty="0">
                <a:latin typeface="Segoe UI" panose="020B0502040204020203" pitchFamily="34" charset="0"/>
                <a:ea typeface="Calibri" panose="020F0502020204030204" pitchFamily="34" charset="0"/>
                <a:cs typeface="Times New Roman" panose="02020603050405020304" pitchFamily="18" charset="0"/>
              </a:rPr>
              <a:t>Source port number</a:t>
            </a:r>
          </a:p>
          <a:p>
            <a:pPr marL="451485" indent="-451485" algn="just">
              <a:lnSpc>
                <a:spcPts val="1400"/>
              </a:lnSpc>
              <a:spcBef>
                <a:spcPts val="200"/>
              </a:spcBef>
              <a:spcAft>
                <a:spcPts val="200"/>
              </a:spcAft>
              <a:buFont typeface="+mj-lt"/>
              <a:buAutoNum type="alphaLcParenR"/>
              <a:tabLst>
                <a:tab pos="222885" algn="l"/>
                <a:tab pos="451485" algn="l"/>
                <a:tab pos="680085" algn="l"/>
                <a:tab pos="6867525" algn="r"/>
              </a:tabLst>
            </a:pPr>
            <a:r>
              <a:rPr lang="en-IN" dirty="0">
                <a:latin typeface="Segoe UI" panose="020B0502040204020203" pitchFamily="34" charset="0"/>
                <a:ea typeface="Calibri" panose="020F0502020204030204" pitchFamily="34" charset="0"/>
                <a:cs typeface="Times New Roman" panose="02020603050405020304" pitchFamily="18" charset="0"/>
              </a:rPr>
              <a:t>Destination port number</a:t>
            </a:r>
          </a:p>
          <a:p>
            <a:pPr marL="451485" indent="-451485" algn="just">
              <a:lnSpc>
                <a:spcPts val="1400"/>
              </a:lnSpc>
              <a:spcBef>
                <a:spcPts val="200"/>
              </a:spcBef>
              <a:spcAft>
                <a:spcPts val="200"/>
              </a:spcAft>
              <a:buFont typeface="+mj-lt"/>
              <a:buAutoNum type="alphaLcParenR"/>
              <a:tabLst>
                <a:tab pos="222885" algn="l"/>
                <a:tab pos="451485" algn="l"/>
                <a:tab pos="680085" algn="l"/>
                <a:tab pos="6867525" algn="r"/>
              </a:tabLst>
            </a:pPr>
            <a:r>
              <a:rPr lang="en-IN" dirty="0">
                <a:latin typeface="Segoe UI" panose="020B0502040204020203" pitchFamily="34" charset="0"/>
                <a:ea typeface="Calibri" panose="020F0502020204030204" pitchFamily="34" charset="0"/>
                <a:cs typeface="Times New Roman" panose="02020603050405020304" pitchFamily="18" charset="0"/>
              </a:rPr>
              <a:t>Total length of the UDP</a:t>
            </a:r>
          </a:p>
          <a:p>
            <a:pPr marL="451485" indent="-451485" algn="just">
              <a:lnSpc>
                <a:spcPts val="1400"/>
              </a:lnSpc>
              <a:spcBef>
                <a:spcPts val="200"/>
              </a:spcBef>
              <a:spcAft>
                <a:spcPts val="200"/>
              </a:spcAft>
              <a:buFont typeface="+mj-lt"/>
              <a:buAutoNum type="alphaLcParenR"/>
              <a:tabLst>
                <a:tab pos="222885" algn="l"/>
                <a:tab pos="451485" algn="l"/>
                <a:tab pos="680085" algn="l"/>
                <a:tab pos="6867525" algn="r"/>
              </a:tabLst>
            </a:pPr>
            <a:r>
              <a:rPr lang="en-IN" dirty="0">
                <a:latin typeface="Segoe UI" panose="020B0502040204020203" pitchFamily="34" charset="0"/>
                <a:ea typeface="Calibri" panose="020F0502020204030204" pitchFamily="34" charset="0"/>
                <a:cs typeface="Times New Roman" panose="02020603050405020304" pitchFamily="18" charset="0"/>
              </a:rPr>
              <a:t>Length of the data</a:t>
            </a:r>
          </a:p>
          <a:p>
            <a:pPr marL="451485" indent="-451485" algn="just">
              <a:lnSpc>
                <a:spcPts val="1400"/>
              </a:lnSpc>
              <a:spcBef>
                <a:spcPts val="200"/>
              </a:spcBef>
              <a:spcAft>
                <a:spcPts val="200"/>
              </a:spcAft>
              <a:buFont typeface="+mj-lt"/>
              <a:buAutoNum type="alphaLcParenR"/>
              <a:tabLst>
                <a:tab pos="222885" algn="l"/>
                <a:tab pos="451485" algn="l"/>
                <a:tab pos="680085" algn="l"/>
                <a:tab pos="6867525" algn="r"/>
              </a:tabLst>
            </a:pPr>
            <a:r>
              <a:rPr lang="en-IN" dirty="0">
                <a:latin typeface="Segoe UI" panose="020B0502040204020203" pitchFamily="34" charset="0"/>
                <a:ea typeface="Calibri" panose="020F0502020204030204" pitchFamily="34" charset="0"/>
                <a:cs typeface="Times New Roman" panose="02020603050405020304" pitchFamily="18" charset="0"/>
              </a:rPr>
              <a:t>Considering that an IP frame can have a maximum total length of 65535 bytes, what is the maximum length of the data in a UDP frame?</a:t>
            </a:r>
          </a:p>
          <a:p>
            <a:pPr algn="just">
              <a:lnSpc>
                <a:spcPts val="1400"/>
              </a:lnSpc>
              <a:spcBef>
                <a:spcPts val="200"/>
              </a:spcBef>
              <a:spcAft>
                <a:spcPts val="200"/>
              </a:spcAft>
              <a:tabLst>
                <a:tab pos="222885" algn="l"/>
                <a:tab pos="451485" algn="l"/>
                <a:tab pos="680085" algn="l"/>
                <a:tab pos="6867525" algn="r"/>
              </a:tabLst>
            </a:pPr>
            <a:endParaRPr lang="en-IN" b="1" dirty="0">
              <a:latin typeface="Segoe UI" panose="020B0502040204020203" pitchFamily="34" charset="0"/>
              <a:ea typeface="Calibri" panose="020F0502020204030204" pitchFamily="34" charset="0"/>
              <a:cs typeface="Times New Roman" panose="02020603050405020304" pitchFamily="18" charset="0"/>
            </a:endParaRPr>
          </a:p>
          <a:p>
            <a:pPr algn="just">
              <a:lnSpc>
                <a:spcPts val="1400"/>
              </a:lnSpc>
              <a:spcBef>
                <a:spcPts val="200"/>
              </a:spcBef>
              <a:spcAft>
                <a:spcPts val="200"/>
              </a:spcAft>
              <a:tabLst>
                <a:tab pos="222885" algn="l"/>
                <a:tab pos="451485" algn="l"/>
                <a:tab pos="680085" algn="l"/>
                <a:tab pos="6867525" algn="r"/>
              </a:tabLst>
            </a:pPr>
            <a:r>
              <a:rPr lang="en-IN" b="1" dirty="0">
                <a:latin typeface="Segoe UI" panose="020B0502040204020203" pitchFamily="34" charset="0"/>
                <a:ea typeface="Calibri" panose="020F0502020204030204" pitchFamily="34" charset="0"/>
                <a:cs typeface="Times New Roman" panose="02020603050405020304" pitchFamily="18" charset="0"/>
              </a:rPr>
              <a:t>Solution</a:t>
            </a:r>
            <a:r>
              <a:rPr lang="en-IN" dirty="0">
                <a:latin typeface="Segoe UI" panose="020B0502040204020203" pitchFamily="34" charset="0"/>
                <a:ea typeface="Calibri" panose="020F0502020204030204" pitchFamily="34" charset="0"/>
                <a:cs typeface="Times New Roman" panose="02020603050405020304" pitchFamily="18" charset="0"/>
              </a:rPr>
              <a:t>: The UDP header has four parts, each of two bytes. That means we get the following interpretation of the header.</a:t>
            </a:r>
          </a:p>
          <a:p>
            <a:pPr marL="451485" indent="-451485" algn="just">
              <a:lnSpc>
                <a:spcPts val="1400"/>
              </a:lnSpc>
              <a:spcBef>
                <a:spcPts val="200"/>
              </a:spcBef>
              <a:spcAft>
                <a:spcPts val="200"/>
              </a:spcAft>
              <a:buFont typeface="+mj-lt"/>
              <a:buAutoNum type="alphaLcParenR"/>
              <a:tabLst>
                <a:tab pos="222885" algn="l"/>
                <a:tab pos="451485" algn="l"/>
                <a:tab pos="680085" algn="l"/>
                <a:tab pos="6867525" algn="r"/>
              </a:tabLst>
            </a:pPr>
            <a:r>
              <a:rPr lang="en-IN" dirty="0">
                <a:latin typeface="Segoe UI" panose="020B0502040204020203" pitchFamily="34" charset="0"/>
                <a:ea typeface="Calibri" panose="020F0502020204030204" pitchFamily="34" charset="0"/>
                <a:cs typeface="Times New Roman" panose="02020603050405020304" pitchFamily="18" charset="0"/>
              </a:rPr>
              <a:t>Source port number = (0632)</a:t>
            </a:r>
            <a:r>
              <a:rPr lang="en-IN" baseline="-25000" dirty="0">
                <a:latin typeface="Segoe UI" panose="020B0502040204020203" pitchFamily="34" charset="0"/>
                <a:ea typeface="Calibri" panose="020F0502020204030204" pitchFamily="34" charset="0"/>
                <a:cs typeface="Times New Roman" panose="02020603050405020304" pitchFamily="18" charset="0"/>
              </a:rPr>
              <a:t>16</a:t>
            </a:r>
            <a:r>
              <a:rPr lang="en-IN" dirty="0">
                <a:latin typeface="Segoe UI" panose="020B0502040204020203" pitchFamily="34" charset="0"/>
                <a:ea typeface="Calibri" panose="020F0502020204030204" pitchFamily="34" charset="0"/>
                <a:cs typeface="Times New Roman" panose="02020603050405020304" pitchFamily="18" charset="0"/>
              </a:rPr>
              <a:t> = 1586</a:t>
            </a:r>
          </a:p>
          <a:p>
            <a:pPr marL="451485" indent="-451485" algn="just">
              <a:lnSpc>
                <a:spcPts val="1400"/>
              </a:lnSpc>
              <a:spcBef>
                <a:spcPts val="200"/>
              </a:spcBef>
              <a:spcAft>
                <a:spcPts val="200"/>
              </a:spcAft>
              <a:buFont typeface="+mj-lt"/>
              <a:buAutoNum type="alphaLcParenR"/>
              <a:tabLst>
                <a:tab pos="222885" algn="l"/>
                <a:tab pos="451485" algn="l"/>
                <a:tab pos="680085" algn="l"/>
                <a:tab pos="6867525" algn="r"/>
              </a:tabLst>
            </a:pPr>
            <a:r>
              <a:rPr lang="en-IN" dirty="0">
                <a:latin typeface="Segoe UI" panose="020B0502040204020203" pitchFamily="34" charset="0"/>
                <a:ea typeface="Calibri" panose="020F0502020204030204" pitchFamily="34" charset="0"/>
                <a:cs typeface="Times New Roman" panose="02020603050405020304" pitchFamily="18" charset="0"/>
              </a:rPr>
              <a:t>Destination port number = (000D)</a:t>
            </a:r>
            <a:r>
              <a:rPr lang="en-IN" baseline="-25000" dirty="0">
                <a:latin typeface="Segoe UI" panose="020B0502040204020203" pitchFamily="34" charset="0"/>
                <a:ea typeface="Calibri" panose="020F0502020204030204" pitchFamily="34" charset="0"/>
                <a:cs typeface="Times New Roman" panose="02020603050405020304" pitchFamily="18" charset="0"/>
              </a:rPr>
              <a:t>16</a:t>
            </a:r>
            <a:r>
              <a:rPr lang="en-IN" dirty="0">
                <a:latin typeface="Segoe UI" panose="020B0502040204020203" pitchFamily="34" charset="0"/>
                <a:ea typeface="Calibri" panose="020F0502020204030204" pitchFamily="34" charset="0"/>
                <a:cs typeface="Times New Roman" panose="02020603050405020304" pitchFamily="18" charset="0"/>
              </a:rPr>
              <a:t> = 13</a:t>
            </a:r>
          </a:p>
          <a:p>
            <a:pPr marL="451485" indent="-451485" algn="just">
              <a:lnSpc>
                <a:spcPts val="1400"/>
              </a:lnSpc>
              <a:spcBef>
                <a:spcPts val="200"/>
              </a:spcBef>
              <a:spcAft>
                <a:spcPts val="200"/>
              </a:spcAft>
              <a:buFont typeface="+mj-lt"/>
              <a:buAutoNum type="alphaLcParenR"/>
              <a:tabLst>
                <a:tab pos="222885" algn="l"/>
                <a:tab pos="451485" algn="l"/>
                <a:tab pos="680085" algn="l"/>
                <a:tab pos="6867525" algn="r"/>
              </a:tabLst>
            </a:pPr>
            <a:r>
              <a:rPr lang="en-IN" dirty="0">
                <a:latin typeface="Segoe UI" panose="020B0502040204020203" pitchFamily="34" charset="0"/>
                <a:ea typeface="Calibri" panose="020F0502020204030204" pitchFamily="34" charset="0"/>
                <a:cs typeface="Times New Roman" panose="02020603050405020304" pitchFamily="18" charset="0"/>
              </a:rPr>
              <a:t>Total length = (001C)</a:t>
            </a:r>
            <a:r>
              <a:rPr lang="en-IN" baseline="-25000" dirty="0">
                <a:latin typeface="Segoe UI" panose="020B0502040204020203" pitchFamily="34" charset="0"/>
                <a:ea typeface="Calibri" panose="020F0502020204030204" pitchFamily="34" charset="0"/>
                <a:cs typeface="Times New Roman" panose="02020603050405020304" pitchFamily="18" charset="0"/>
              </a:rPr>
              <a:t>16</a:t>
            </a:r>
            <a:r>
              <a:rPr lang="en-IN" dirty="0">
                <a:latin typeface="Segoe UI" panose="020B0502040204020203" pitchFamily="34" charset="0"/>
                <a:ea typeface="Calibri" panose="020F0502020204030204" pitchFamily="34" charset="0"/>
                <a:cs typeface="Times New Roman" panose="02020603050405020304" pitchFamily="18" charset="0"/>
              </a:rPr>
              <a:t> = 28 bytes</a:t>
            </a:r>
          </a:p>
          <a:p>
            <a:pPr marL="451485" indent="-451485" algn="just">
              <a:lnSpc>
                <a:spcPts val="1400"/>
              </a:lnSpc>
              <a:spcBef>
                <a:spcPts val="200"/>
              </a:spcBef>
              <a:spcAft>
                <a:spcPts val="200"/>
              </a:spcAft>
              <a:buFont typeface="+mj-lt"/>
              <a:buAutoNum type="alphaLcParenR"/>
              <a:tabLst>
                <a:tab pos="222885" algn="l"/>
                <a:tab pos="451485" algn="l"/>
                <a:tab pos="680085" algn="l"/>
                <a:tab pos="6867525" algn="r"/>
              </a:tabLst>
            </a:pPr>
            <a:r>
              <a:rPr lang="en-IN" dirty="0">
                <a:latin typeface="Segoe UI" panose="020B0502040204020203" pitchFamily="34" charset="0"/>
                <a:ea typeface="Calibri" panose="020F0502020204030204" pitchFamily="34" charset="0"/>
                <a:cs typeface="Times New Roman" panose="02020603050405020304" pitchFamily="18" charset="0"/>
              </a:rPr>
              <a:t>Since the header is 8 bytes the data length is 28 − 8 = 20 bytes.</a:t>
            </a:r>
          </a:p>
          <a:p>
            <a:pPr marL="451485" indent="-451485" algn="just">
              <a:lnSpc>
                <a:spcPts val="1400"/>
              </a:lnSpc>
              <a:spcBef>
                <a:spcPts val="200"/>
              </a:spcBef>
              <a:spcAft>
                <a:spcPts val="200"/>
              </a:spcAft>
              <a:buFont typeface="+mj-lt"/>
              <a:buAutoNum type="alphaLcParenR"/>
              <a:tabLst>
                <a:tab pos="222885" algn="l"/>
                <a:tab pos="451485" algn="l"/>
                <a:tab pos="680085" algn="l"/>
                <a:tab pos="6867525" algn="r"/>
              </a:tabLst>
            </a:pPr>
            <a:r>
              <a:rPr lang="en-IN" dirty="0">
                <a:latin typeface="Segoe UI" panose="020B0502040204020203" pitchFamily="34" charset="0"/>
                <a:ea typeface="Calibri" panose="020F0502020204030204" pitchFamily="34" charset="0"/>
                <a:cs typeface="Times New Roman" panose="02020603050405020304" pitchFamily="18" charset="0"/>
              </a:rPr>
              <a:t>The IP header is minimum 20 bytes, which gives the maximum payload 65515 bytes. To fit a UDP frame in this with header of 8 bytes we get data = 65515−8 = 65507 bytes.</a:t>
            </a:r>
          </a:p>
        </p:txBody>
      </p:sp>
    </p:spTree>
    <p:extLst>
      <p:ext uri="{BB962C8B-B14F-4D97-AF65-F5344CB8AC3E}">
        <p14:creationId xmlns:p14="http://schemas.microsoft.com/office/powerpoint/2010/main" val="259415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TCP</a:t>
            </a:r>
          </a:p>
        </p:txBody>
      </p:sp>
      <p:sp>
        <p:nvSpPr>
          <p:cNvPr id="3" name="Content Placeholder 2"/>
          <p:cNvSpPr>
            <a:spLocks noGrp="1"/>
          </p:cNvSpPr>
          <p:nvPr>
            <p:ph idx="1"/>
          </p:nvPr>
        </p:nvSpPr>
        <p:spPr/>
        <p:txBody>
          <a:bodyPr>
            <a:normAutofit fontScale="77500" lnSpcReduction="20000"/>
          </a:bodyPr>
          <a:lstStyle/>
          <a:p>
            <a:pPr algn="just"/>
            <a:r>
              <a:rPr lang="en-US" dirty="0"/>
              <a:t>TCP stands for </a:t>
            </a:r>
            <a:r>
              <a:rPr lang="en-US" dirty="0">
                <a:solidFill>
                  <a:srgbClr val="FF0000"/>
                </a:solidFill>
              </a:rPr>
              <a:t>Transmission Control Protocol</a:t>
            </a:r>
            <a:r>
              <a:rPr lang="en-US" dirty="0"/>
              <a:t>. </a:t>
            </a:r>
          </a:p>
          <a:p>
            <a:pPr algn="just"/>
            <a:r>
              <a:rPr lang="en-US" dirty="0"/>
              <a:t>It is a transport layer protocol that facilitates the transmission of packets from source to destination. </a:t>
            </a:r>
          </a:p>
          <a:p>
            <a:pPr algn="just"/>
            <a:r>
              <a:rPr lang="en-US" dirty="0"/>
              <a:t>It is a </a:t>
            </a:r>
            <a:r>
              <a:rPr lang="en-US" dirty="0">
                <a:solidFill>
                  <a:srgbClr val="FF0000"/>
                </a:solidFill>
              </a:rPr>
              <a:t>connection-oriented protocol </a:t>
            </a:r>
            <a:r>
              <a:rPr lang="en-US" dirty="0"/>
              <a:t>that means it establishes the connection prior to the communication that occurs between the computing devices in a network. </a:t>
            </a:r>
          </a:p>
          <a:p>
            <a:pPr algn="just"/>
            <a:r>
              <a:rPr lang="en-US" dirty="0"/>
              <a:t>This protocol is used with an IP protocol, so together, they are referred to as a </a:t>
            </a:r>
            <a:r>
              <a:rPr lang="en-US" dirty="0">
                <a:solidFill>
                  <a:srgbClr val="FF0000"/>
                </a:solidFill>
              </a:rPr>
              <a:t>TCP/IP</a:t>
            </a:r>
            <a:r>
              <a:rPr lang="en-US" dirty="0"/>
              <a:t>.</a:t>
            </a:r>
          </a:p>
          <a:p>
            <a:pPr algn="just"/>
            <a:r>
              <a:rPr lang="en-US" dirty="0"/>
              <a:t>The main functionality of the TCP is to take the data from the application layer. Then it </a:t>
            </a:r>
            <a:r>
              <a:rPr lang="en-US" dirty="0">
                <a:solidFill>
                  <a:srgbClr val="FF0000"/>
                </a:solidFill>
              </a:rPr>
              <a:t>divides the data into a several packets</a:t>
            </a:r>
            <a:r>
              <a:rPr lang="en-US" dirty="0"/>
              <a:t>, provides numbering to these packets, and finally transmits these packets to the destination. </a:t>
            </a:r>
          </a:p>
          <a:p>
            <a:pPr algn="just"/>
            <a:r>
              <a:rPr lang="en-US" dirty="0"/>
              <a:t>The TCP, on the other side, will </a:t>
            </a:r>
            <a:r>
              <a:rPr lang="en-US" dirty="0">
                <a:solidFill>
                  <a:srgbClr val="FF0000"/>
                </a:solidFill>
              </a:rPr>
              <a:t>reassemble the packets and transmits </a:t>
            </a:r>
            <a:r>
              <a:rPr lang="en-US" dirty="0"/>
              <a:t>them to the application layer. </a:t>
            </a:r>
          </a:p>
          <a:p>
            <a:pPr algn="just"/>
            <a:r>
              <a:rPr lang="en-US" dirty="0"/>
              <a:t>As we know that TCP is a connection-oriented protocol, so the connection will remain established until the communication is not completed between the sender and the receiver.</a:t>
            </a:r>
            <a:endParaRPr lang="en-IN" dirty="0"/>
          </a:p>
        </p:txBody>
      </p:sp>
    </p:spTree>
    <p:extLst>
      <p:ext uri="{BB962C8B-B14F-4D97-AF65-F5344CB8AC3E}">
        <p14:creationId xmlns:p14="http://schemas.microsoft.com/office/powerpoint/2010/main" val="3500485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1668464" y="249239"/>
            <a:ext cx="1997663" cy="584775"/>
          </a:xfrm>
          <a:prstGeom prst="rect">
            <a:avLst/>
          </a:prstGeom>
          <a:solidFill>
            <a:schemeClr val="bg1"/>
          </a:solidFill>
          <a:ln w="38100">
            <a:solidFill>
              <a:srgbClr val="FF3300"/>
            </a:solidFill>
            <a:miter lim="800000"/>
            <a:headEnd/>
            <a:tailEnd/>
          </a:ln>
          <a:effectLst/>
        </p:spPr>
        <p:txBody>
          <a:bodyPr wrap="none">
            <a:spAutoFit/>
          </a:bodyPr>
          <a:lstStyle/>
          <a:p>
            <a:pPr>
              <a:defRPr/>
            </a:pPr>
            <a:r>
              <a:rPr lang="en-US" sz="3200" b="1" i="1">
                <a:effectLst>
                  <a:outerShdw blurRad="38100" dist="38100" dir="2700000" algn="tl">
                    <a:srgbClr val="C0C0C0"/>
                  </a:outerShdw>
                </a:effectLst>
                <a:latin typeface="Times New Roman" pitchFamily="18" charset="0"/>
              </a:rPr>
              <a:t>Example 1</a:t>
            </a:r>
          </a:p>
        </p:txBody>
      </p:sp>
      <p:sp>
        <p:nvSpPr>
          <p:cNvPr id="32771" name="Rectangle 3"/>
          <p:cNvSpPr>
            <a:spLocks noChangeArrowheads="1"/>
          </p:cNvSpPr>
          <p:nvPr/>
        </p:nvSpPr>
        <p:spPr bwMode="auto">
          <a:xfrm>
            <a:off x="1752600" y="1095375"/>
            <a:ext cx="84582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pPr>
            <a:r>
              <a:rPr lang="en-US" altLang="en-US" sz="2400" dirty="0">
                <a:latin typeface="Times New Roman" panose="02020603050405020304" pitchFamily="18" charset="0"/>
              </a:rPr>
              <a:t>Imagine a TCP connection is transferring a file of 6000 bytes. The first byte is numbered 10010. What are the sequence numbers for each segment if data are sent in five segments with the first four segments carrying 1000 bytes and the last segment carrying 2000 bytes?</a:t>
            </a:r>
          </a:p>
        </p:txBody>
      </p:sp>
      <p:sp>
        <p:nvSpPr>
          <p:cNvPr id="30724" name="Text Box 4"/>
          <p:cNvSpPr txBox="1">
            <a:spLocks noChangeArrowheads="1"/>
          </p:cNvSpPr>
          <p:nvPr/>
        </p:nvSpPr>
        <p:spPr bwMode="auto">
          <a:xfrm>
            <a:off x="1752600" y="3268664"/>
            <a:ext cx="1619354" cy="584775"/>
          </a:xfrm>
          <a:prstGeom prst="rect">
            <a:avLst/>
          </a:prstGeom>
          <a:solidFill>
            <a:schemeClr val="bg2"/>
          </a:solidFill>
          <a:ln w="38100">
            <a:solidFill>
              <a:srgbClr val="FF3300"/>
            </a:solidFill>
            <a:miter lim="800000"/>
            <a:headEnd/>
            <a:tailEnd/>
          </a:ln>
          <a:effectLst/>
        </p:spPr>
        <p:txBody>
          <a:bodyPr wrap="none">
            <a:spAutoFit/>
          </a:bodyPr>
          <a:lstStyle/>
          <a:p>
            <a:pPr>
              <a:defRPr/>
            </a:pPr>
            <a:r>
              <a:rPr lang="en-US" sz="3200" b="1" i="1">
                <a:solidFill>
                  <a:schemeClr val="bg1"/>
                </a:solidFill>
                <a:effectLst>
                  <a:outerShdw blurRad="38100" dist="38100" dir="2700000" algn="tl">
                    <a:srgbClr val="000000"/>
                  </a:outerShdw>
                </a:effectLst>
                <a:latin typeface="Times New Roman" pitchFamily="18" charset="0"/>
              </a:rPr>
              <a:t>Solution</a:t>
            </a:r>
          </a:p>
        </p:txBody>
      </p:sp>
      <p:sp>
        <p:nvSpPr>
          <p:cNvPr id="32773" name="Rectangle 5"/>
          <p:cNvSpPr>
            <a:spLocks noChangeArrowheads="1"/>
          </p:cNvSpPr>
          <p:nvPr/>
        </p:nvSpPr>
        <p:spPr bwMode="auto">
          <a:xfrm>
            <a:off x="1752600" y="4038600"/>
            <a:ext cx="8382000" cy="17399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en-US">
                <a:latin typeface="Tahoma" panose="020B0604030504040204" pitchFamily="34" charset="0"/>
              </a:rPr>
              <a:t>The following shows the sequence number for each segment:</a:t>
            </a:r>
          </a:p>
          <a:p>
            <a:r>
              <a:rPr lang="en-US" altLang="en-US">
                <a:latin typeface="Tahoma" panose="020B0604030504040204" pitchFamily="34" charset="0"/>
              </a:rPr>
              <a:t>    </a:t>
            </a:r>
            <a:r>
              <a:rPr lang="en-US" altLang="en-US">
                <a:solidFill>
                  <a:schemeClr val="hlink"/>
                </a:solidFill>
                <a:latin typeface="Tahoma" panose="020B0604030504040204" pitchFamily="34" charset="0"/>
              </a:rPr>
              <a:t>Segment 1</a:t>
            </a:r>
            <a:r>
              <a:rPr lang="en-US" altLang="en-US">
                <a:latin typeface="Tahoma" panose="020B0604030504040204" pitchFamily="34" charset="0"/>
              </a:rPr>
              <a:t> </a:t>
            </a:r>
            <a:r>
              <a:rPr lang="en-US" altLang="en-US">
                <a:solidFill>
                  <a:schemeClr val="hlink"/>
                </a:solidFill>
                <a:latin typeface="Tahoma" panose="020B0604030504040204" pitchFamily="34" charset="0"/>
              </a:rPr>
              <a:t>==&gt;</a:t>
            </a:r>
            <a:r>
              <a:rPr lang="en-US" altLang="en-US">
                <a:latin typeface="Tahoma" panose="020B0604030504040204" pitchFamily="34" charset="0"/>
              </a:rPr>
              <a:t>   sequence number: 10,010 (range: 10,010 to 11,009)</a:t>
            </a:r>
          </a:p>
          <a:p>
            <a:r>
              <a:rPr lang="en-US" altLang="en-US">
                <a:latin typeface="Tahoma" panose="020B0604030504040204" pitchFamily="34" charset="0"/>
              </a:rPr>
              <a:t>    </a:t>
            </a:r>
            <a:r>
              <a:rPr lang="en-US" altLang="en-US">
                <a:solidFill>
                  <a:schemeClr val="hlink"/>
                </a:solidFill>
                <a:latin typeface="Tahoma" panose="020B0604030504040204" pitchFamily="34" charset="0"/>
              </a:rPr>
              <a:t>Segment 2 ==&gt;</a:t>
            </a:r>
            <a:r>
              <a:rPr lang="en-US" altLang="en-US">
                <a:latin typeface="Tahoma" panose="020B0604030504040204" pitchFamily="34" charset="0"/>
              </a:rPr>
              <a:t>   sequence number: 11,010 (range: 11,010 to 12,009)</a:t>
            </a:r>
          </a:p>
          <a:p>
            <a:r>
              <a:rPr lang="en-US" altLang="en-US">
                <a:latin typeface="Tahoma" panose="020B0604030504040204" pitchFamily="34" charset="0"/>
              </a:rPr>
              <a:t>    </a:t>
            </a:r>
            <a:r>
              <a:rPr lang="en-US" altLang="en-US">
                <a:solidFill>
                  <a:schemeClr val="hlink"/>
                </a:solidFill>
                <a:latin typeface="Tahoma" panose="020B0604030504040204" pitchFamily="34" charset="0"/>
              </a:rPr>
              <a:t>Segment 3</a:t>
            </a:r>
            <a:r>
              <a:rPr lang="en-US" altLang="en-US">
                <a:latin typeface="Tahoma" panose="020B0604030504040204" pitchFamily="34" charset="0"/>
              </a:rPr>
              <a:t> </a:t>
            </a:r>
            <a:r>
              <a:rPr lang="en-US" altLang="en-US">
                <a:solidFill>
                  <a:schemeClr val="hlink"/>
                </a:solidFill>
                <a:latin typeface="Tahoma" panose="020B0604030504040204" pitchFamily="34" charset="0"/>
              </a:rPr>
              <a:t>==&gt;</a:t>
            </a:r>
            <a:r>
              <a:rPr lang="en-US" altLang="en-US">
                <a:latin typeface="Tahoma" panose="020B0604030504040204" pitchFamily="34" charset="0"/>
              </a:rPr>
              <a:t>   sequence number: 12,010 (range: 12,010 to 13,009)</a:t>
            </a:r>
          </a:p>
          <a:p>
            <a:r>
              <a:rPr lang="en-US" altLang="en-US">
                <a:latin typeface="Tahoma" panose="020B0604030504040204" pitchFamily="34" charset="0"/>
              </a:rPr>
              <a:t>    </a:t>
            </a:r>
            <a:r>
              <a:rPr lang="en-US" altLang="en-US">
                <a:solidFill>
                  <a:schemeClr val="hlink"/>
                </a:solidFill>
                <a:latin typeface="Tahoma" panose="020B0604030504040204" pitchFamily="34" charset="0"/>
              </a:rPr>
              <a:t>Segment 4 ==&gt;</a:t>
            </a:r>
            <a:r>
              <a:rPr lang="en-US" altLang="en-US">
                <a:latin typeface="Tahoma" panose="020B0604030504040204" pitchFamily="34" charset="0"/>
              </a:rPr>
              <a:t>   sequence number: 13,010 (range: 13,010 to 14,009)</a:t>
            </a:r>
          </a:p>
          <a:p>
            <a:r>
              <a:rPr lang="en-US" altLang="en-US">
                <a:latin typeface="Tahoma" panose="020B0604030504040204" pitchFamily="34" charset="0"/>
              </a:rPr>
              <a:t>    </a:t>
            </a:r>
            <a:r>
              <a:rPr lang="en-US" altLang="en-US">
                <a:solidFill>
                  <a:schemeClr val="hlink"/>
                </a:solidFill>
                <a:latin typeface="Tahoma" panose="020B0604030504040204" pitchFamily="34" charset="0"/>
              </a:rPr>
              <a:t>Segment 5 ==&gt;</a:t>
            </a:r>
            <a:r>
              <a:rPr lang="en-US" altLang="en-US">
                <a:latin typeface="Tahoma" panose="020B0604030504040204" pitchFamily="34" charset="0"/>
              </a:rPr>
              <a:t>   sequence number: 14,010 (range: 14,010 to 16,009)</a:t>
            </a:r>
          </a:p>
        </p:txBody>
      </p:sp>
    </p:spTree>
    <p:extLst>
      <p:ext uri="{BB962C8B-B14F-4D97-AF65-F5344CB8AC3E}">
        <p14:creationId xmlns:p14="http://schemas.microsoft.com/office/powerpoint/2010/main" val="1175263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274</TotalTime>
  <Words>3511</Words>
  <Application>Microsoft Office PowerPoint</Application>
  <PresentationFormat>Widescreen</PresentationFormat>
  <Paragraphs>223</Paragraphs>
  <Slides>21</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21</vt:i4>
      </vt:variant>
    </vt:vector>
  </HeadingPairs>
  <TitlesOfParts>
    <vt:vector size="33" baseType="lpstr">
      <vt:lpstr>Arial</vt:lpstr>
      <vt:lpstr>Calibri</vt:lpstr>
      <vt:lpstr>Calibri Light</vt:lpstr>
      <vt:lpstr>inter-bold</vt:lpstr>
      <vt:lpstr>inter-regular</vt:lpstr>
      <vt:lpstr>Nunito</vt:lpstr>
      <vt:lpstr>Segoe UI</vt:lpstr>
      <vt:lpstr>Symbol</vt:lpstr>
      <vt:lpstr>Tahoma</vt:lpstr>
      <vt:lpstr>Times</vt:lpstr>
      <vt:lpstr>Times New Roman</vt:lpstr>
      <vt:lpstr>Office Theme</vt:lpstr>
      <vt:lpstr>Chapter 5 Transport Layer</vt:lpstr>
      <vt:lpstr>Introduction</vt:lpstr>
      <vt:lpstr>Transport Layer Services</vt:lpstr>
      <vt:lpstr>UDP</vt:lpstr>
      <vt:lpstr>UDP Header</vt:lpstr>
      <vt:lpstr>PowerPoint Presentation</vt:lpstr>
      <vt:lpstr>PowerPoint Presentation</vt:lpstr>
      <vt:lpstr>TCP</vt:lpstr>
      <vt:lpstr>PowerPoint Presentation</vt:lpstr>
      <vt:lpstr>TCP Header Format</vt:lpstr>
      <vt:lpstr>PowerPoint Presentation</vt:lpstr>
      <vt:lpstr>TCP Vs UDP</vt:lpstr>
      <vt:lpstr>TCP Timers</vt:lpstr>
      <vt:lpstr>Transport Service Primitives</vt:lpstr>
      <vt:lpstr>BERKLEY SOCKETS</vt:lpstr>
      <vt:lpstr>Primitives used in Socket Programming</vt:lpstr>
      <vt:lpstr>Socket Programming</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Transport Layer</dc:title>
  <dc:creator>Nilesh Patil (Dr.)</dc:creator>
  <cp:lastModifiedBy>Nilesh Patil</cp:lastModifiedBy>
  <cp:revision>17</cp:revision>
  <dcterms:created xsi:type="dcterms:W3CDTF">2023-04-11T03:18:05Z</dcterms:created>
  <dcterms:modified xsi:type="dcterms:W3CDTF">2023-04-17T13:17:49Z</dcterms:modified>
</cp:coreProperties>
</file>